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911" r:id="rId2"/>
    <p:sldId id="953" r:id="rId3"/>
    <p:sldId id="909" r:id="rId4"/>
    <p:sldId id="856" r:id="rId5"/>
    <p:sldId id="944" r:id="rId6"/>
    <p:sldId id="923" r:id="rId7"/>
    <p:sldId id="946" r:id="rId8"/>
    <p:sldId id="945" r:id="rId9"/>
    <p:sldId id="933" r:id="rId10"/>
    <p:sldId id="912" r:id="rId11"/>
    <p:sldId id="918" r:id="rId12"/>
    <p:sldId id="947" r:id="rId13"/>
    <p:sldId id="924" r:id="rId14"/>
    <p:sldId id="929" r:id="rId15"/>
    <p:sldId id="925" r:id="rId16"/>
    <p:sldId id="948" r:id="rId17"/>
    <p:sldId id="932" r:id="rId18"/>
    <p:sldId id="917" r:id="rId19"/>
    <p:sldId id="914" r:id="rId20"/>
    <p:sldId id="949" r:id="rId21"/>
    <p:sldId id="952" r:id="rId22"/>
    <p:sldId id="950" r:id="rId23"/>
    <p:sldId id="951" r:id="rId24"/>
    <p:sldId id="913" r:id="rId25"/>
    <p:sldId id="920" r:id="rId26"/>
    <p:sldId id="934" r:id="rId27"/>
    <p:sldId id="941" r:id="rId28"/>
    <p:sldId id="937" r:id="rId29"/>
    <p:sldId id="938" r:id="rId30"/>
    <p:sldId id="939" r:id="rId31"/>
    <p:sldId id="942" r:id="rId32"/>
    <p:sldId id="943" r:id="rId33"/>
    <p:sldId id="935" r:id="rId34"/>
    <p:sldId id="936" r:id="rId35"/>
    <p:sldId id="940" r:id="rId36"/>
    <p:sldId id="922" r:id="rId37"/>
    <p:sldId id="916" r:id="rId38"/>
    <p:sldId id="910" r:id="rId39"/>
    <p:sldId id="954" r:id="rId40"/>
    <p:sldId id="956" r:id="rId41"/>
  </p:sldIdLst>
  <p:sldSz cx="6858000" cy="51435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2B25"/>
    <a:srgbClr val="8E1D14"/>
    <a:srgbClr val="19A99E"/>
    <a:srgbClr val="D03859"/>
    <a:srgbClr val="D6009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941" autoAdjust="0"/>
    <p:restoredTop sz="94849"/>
  </p:normalViewPr>
  <p:slideViewPr>
    <p:cSldViewPr>
      <p:cViewPr>
        <p:scale>
          <a:sx n="150" d="100"/>
          <a:sy n="150" d="100"/>
        </p:scale>
        <p:origin x="400" y="232"/>
      </p:cViewPr>
      <p:guideLst>
        <p:guide orient="horz" pos="1620"/>
        <p:guide pos="2160"/>
      </p:guideLst>
    </p:cSldViewPr>
  </p:slideViewPr>
  <p:notesTextViewPr>
    <p:cViewPr>
      <p:scale>
        <a:sx n="1" d="1"/>
        <a:sy n="1" d="1"/>
      </p:scale>
      <p:origin x="0" y="0"/>
    </p:cViewPr>
  </p:notesTextViewPr>
  <p:sorterViewPr>
    <p:cViewPr>
      <p:scale>
        <a:sx n="130" d="100"/>
        <a:sy n="130" d="100"/>
      </p:scale>
      <p:origin x="0" y="409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1"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A059EB13-F83B-439E-B541-137B395113DC}" type="datetimeFigureOut">
              <a:rPr lang="en-US" smtClean="0"/>
              <a:t>7/8/18</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95110695-805E-45C9-B4FC-13503A102C29}" type="slidenum">
              <a:rPr lang="en-US" smtClean="0"/>
              <a:t>‹#›</a:t>
            </a:fld>
            <a:endParaRPr lang="en-US"/>
          </a:p>
        </p:txBody>
      </p:sp>
    </p:spTree>
    <p:extLst>
      <p:ext uri="{BB962C8B-B14F-4D97-AF65-F5344CB8AC3E}">
        <p14:creationId xmlns:p14="http://schemas.microsoft.com/office/powerpoint/2010/main" val="2670824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F5F7BBDC-FCF4-4ABC-A816-1C3BABFDA40B}" type="datetimeFigureOut">
              <a:rPr lang="en-US" smtClean="0"/>
              <a:t>7/8/18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77E1CAEB-67AD-458E-B98A-1074D66B1EF8}" type="slidenum">
              <a:rPr lang="en-US" smtClean="0"/>
              <a:t>‹#›</a:t>
            </a:fld>
            <a:endParaRPr lang="en-US"/>
          </a:p>
        </p:txBody>
      </p:sp>
    </p:spTree>
    <p:extLst>
      <p:ext uri="{BB962C8B-B14F-4D97-AF65-F5344CB8AC3E}">
        <p14:creationId xmlns:p14="http://schemas.microsoft.com/office/powerpoint/2010/main" val="3359213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1</a:t>
            </a:fld>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94660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node’s </a:t>
            </a:r>
            <a:r>
              <a:rPr lang="en-US" sz="1200" kern="1200" dirty="0" smtClean="0">
                <a:solidFill>
                  <a:schemeClr val="tx1"/>
                </a:solidFill>
                <a:effectLst/>
                <a:latin typeface="+mn-lt"/>
                <a:ea typeface="+mn-ea"/>
                <a:cs typeface="+mn-cs"/>
              </a:rPr>
              <a:t>computation</a:t>
            </a:r>
            <a:r>
              <a:rPr lang="en-US" sz="1200" kern="1200" baseline="0" dirty="0" smtClean="0">
                <a:solidFill>
                  <a:schemeClr val="tx1"/>
                </a:solidFill>
                <a:effectLst/>
                <a:latin typeface="+mn-lt"/>
                <a:ea typeface="+mn-ea"/>
                <a:cs typeface="+mn-cs"/>
              </a:rPr>
              <a:t> graph determines the </a:t>
            </a:r>
            <a:r>
              <a:rPr lang="en-US" sz="1200" kern="1200" dirty="0" smtClean="0">
                <a:solidFill>
                  <a:schemeClr val="tx1"/>
                </a:solidFill>
                <a:effectLst/>
                <a:latin typeface="+mn-lt"/>
                <a:ea typeface="+mn-ea"/>
                <a:cs typeface="+mn-cs"/>
              </a:rPr>
              <a:t>neural architecture for that node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examine a one-laye</a:t>
            </a:r>
            <a:r>
              <a:rPr lang="en-US" sz="1200" kern="1200" baseline="0" dirty="0" smtClean="0">
                <a:solidFill>
                  <a:schemeClr val="tx1"/>
                </a:solidFill>
                <a:effectLst/>
                <a:latin typeface="+mn-lt"/>
                <a:ea typeface="+mn-ea"/>
                <a:cs typeface="+mn-cs"/>
              </a:rPr>
              <a:t>r </a:t>
            </a:r>
            <a:r>
              <a:rPr lang="en-US" sz="1200" kern="1200" dirty="0" smtClean="0">
                <a:solidFill>
                  <a:schemeClr val="tx1"/>
                </a:solidFill>
                <a:effectLst/>
                <a:latin typeface="+mn-lt"/>
                <a:ea typeface="+mn-ea"/>
                <a:cs typeface="+mn-cs"/>
              </a:rPr>
              <a:t>architecture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drug node C in the left</a:t>
            </a:r>
            <a:r>
              <a:rPr lang="en-US" sz="1200" kern="1200" dirty="0" smtClean="0">
                <a:solidFill>
                  <a:schemeClr val="tx1"/>
                </a:solidFill>
                <a:effectLst/>
                <a:latin typeface="+mn-lt"/>
                <a:ea typeface="+mn-ea"/>
                <a:cs typeface="+mn-cs"/>
              </a:rPr>
              <a:t>. For each edge</a:t>
            </a:r>
            <a:r>
              <a:rPr lang="en-US" sz="1200" kern="1200" baseline="0" dirty="0" smtClean="0">
                <a:solidFill>
                  <a:schemeClr val="tx1"/>
                </a:solidFill>
                <a:effectLst/>
                <a:latin typeface="+mn-lt"/>
                <a:ea typeface="+mn-ea"/>
                <a:cs typeface="+mn-cs"/>
              </a:rPr>
              <a:t> type individually </a:t>
            </a:r>
            <a:r>
              <a:rPr lang="en-US" sz="1200" kern="1200" dirty="0" smtClean="0">
                <a:solidFill>
                  <a:schemeClr val="tx1"/>
                </a:solidFill>
                <a:effectLst/>
                <a:latin typeface="+mn-lt"/>
                <a:ea typeface="+mn-ea"/>
                <a:cs typeface="+mn-cs"/>
              </a:rPr>
              <a:t>(i.e., gastrointestinal bleed,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bradycardia, and drug target relation)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feature information from neighboring nodes are gathered and then transformed. The resulting representation is accumulated in a normalized sum and passed through a non-linear activation function (i.e., </a:t>
            </a:r>
            <a:r>
              <a:rPr lang="en-US" sz="1200" kern="1200" dirty="0" err="1" smtClean="0">
                <a:solidFill>
                  <a:schemeClr val="tx1"/>
                </a:solidFill>
                <a:effectLst/>
                <a:latin typeface="+mn-lt"/>
                <a:ea typeface="+mn-ea"/>
                <a:cs typeface="+mn-cs"/>
              </a:rPr>
              <a:t>ReLU</a:t>
            </a:r>
            <a:r>
              <a:rPr lang="en-US" sz="1200" kern="1200" dirty="0" smtClean="0">
                <a:solidFill>
                  <a:schemeClr val="tx1"/>
                </a:solidFill>
                <a:effectLst/>
                <a:latin typeface="+mn-lt"/>
                <a:ea typeface="+mn-ea"/>
                <a:cs typeface="+mn-cs"/>
              </a:rPr>
              <a:t>) to produce hidden state of node in the (k + 1)-</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layer. </a:t>
            </a:r>
          </a:p>
        </p:txBody>
      </p:sp>
      <p:sp>
        <p:nvSpPr>
          <p:cNvPr id="4" name="Slide Number Placeholder 3"/>
          <p:cNvSpPr>
            <a:spLocks noGrp="1"/>
          </p:cNvSpPr>
          <p:nvPr>
            <p:ph type="sldNum" sz="quarter" idx="10"/>
          </p:nvPr>
        </p:nvSpPr>
        <p:spPr/>
        <p:txBody>
          <a:bodyPr/>
          <a:lstStyle/>
          <a:p>
            <a:fld id="{EE707532-839C-41A2-9E71-D5288AEAE66A}" type="slidenum">
              <a:rPr lang="en-US" smtClean="0"/>
              <a:pPr/>
              <a:t>29</a:t>
            </a:fld>
            <a:endParaRPr lang="en-US" dirty="0"/>
          </a:p>
        </p:txBody>
      </p:sp>
    </p:spTree>
    <p:extLst>
      <p:ext uri="{BB962C8B-B14F-4D97-AF65-F5344CB8AC3E}">
        <p14:creationId xmlns:p14="http://schemas.microsoft.com/office/powerpoint/2010/main" val="1007108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This per-node update is computed in parallel with shared parameters for all nodes in the graph. Importantly,</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hese architectures then share neural network weights.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a:t>
            </a:r>
            <a:r>
              <a:rPr lang="en-US" sz="1200" kern="1200" baseline="0" dirty="0" smtClean="0">
                <a:solidFill>
                  <a:schemeClr val="tx1"/>
                </a:solidFill>
                <a:effectLst/>
                <a:latin typeface="+mn-lt"/>
                <a:ea typeface="+mn-ea"/>
                <a:cs typeface="+mn-cs"/>
              </a:rPr>
              <a:t> W are weight matrices, which we learn. They specify how information is </a:t>
            </a:r>
            <a:r>
              <a:rPr lang="en-US" sz="1200" kern="1200" dirty="0" smtClean="0">
                <a:solidFill>
                  <a:schemeClr val="tx1"/>
                </a:solidFill>
                <a:effectLst/>
                <a:latin typeface="+mn-lt"/>
                <a:ea typeface="+mn-ea"/>
                <a:cs typeface="+mn-cs"/>
              </a:rPr>
              <a:t>propagated and transformed across the graph.</a:t>
            </a:r>
            <a:endParaRPr lang="en-US" dirty="0" smtClean="0">
              <a:effectLst/>
            </a:endParaRPr>
          </a:p>
          <a:p>
            <a:endParaRPr lang="en-US" dirty="0" smtClean="0"/>
          </a:p>
          <a:p>
            <a:r>
              <a:rPr lang="en-US" dirty="0" err="1" smtClean="0"/>
              <a:t>Rok</a:t>
            </a:r>
            <a:r>
              <a:rPr lang="en-US" dirty="0" smtClean="0"/>
              <a:t>: </a:t>
            </a:r>
          </a:p>
          <a:p>
            <a:pPr marL="171450" indent="-171450">
              <a:buFontTx/>
              <a:buChar char="-"/>
            </a:pPr>
            <a:r>
              <a:rPr lang="en-US" baseline="0" dirty="0" smtClean="0"/>
              <a:t>For n nodes, dots</a:t>
            </a:r>
            <a:endParaRPr lang="en-US" baseline="0" dirty="0"/>
          </a:p>
          <a:p>
            <a:pPr marL="171450" indent="-171450">
              <a:buFontTx/>
              <a:buChar char="-"/>
            </a:pPr>
            <a:r>
              <a:rPr lang="en-US" baseline="0" dirty="0" smtClean="0"/>
              <a:t>Use embedding symbol</a:t>
            </a:r>
          </a:p>
        </p:txBody>
      </p:sp>
      <p:sp>
        <p:nvSpPr>
          <p:cNvPr id="4" name="Slide Number Placeholder 3"/>
          <p:cNvSpPr>
            <a:spLocks noGrp="1"/>
          </p:cNvSpPr>
          <p:nvPr>
            <p:ph type="sldNum" sz="quarter" idx="10"/>
          </p:nvPr>
        </p:nvSpPr>
        <p:spPr/>
        <p:txBody>
          <a:bodyPr/>
          <a:lstStyle/>
          <a:p>
            <a:fld id="{EE707532-839C-41A2-9E71-D5288AEAE66A}" type="slidenum">
              <a:rPr lang="en-US" smtClean="0"/>
              <a:pPr/>
              <a:t>30</a:t>
            </a:fld>
            <a:endParaRPr lang="en-US" dirty="0"/>
          </a:p>
        </p:txBody>
      </p:sp>
    </p:spTree>
    <p:extLst>
      <p:ext uri="{BB962C8B-B14F-4D97-AF65-F5344CB8AC3E}">
        <p14:creationId xmlns:p14="http://schemas.microsoft.com/office/powerpoint/2010/main" val="853437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mathbf</a:t>
            </a:r>
            <a:r>
              <a:rPr lang="en-US" sz="1200" kern="1200" dirty="0" smtClean="0">
                <a:solidFill>
                  <a:schemeClr val="tx1"/>
                </a:solidFill>
                <a:effectLst/>
                <a:latin typeface="+mn-lt"/>
                <a:ea typeface="+mn-ea"/>
                <a:cs typeface="+mn-cs"/>
              </a:rPr>
              <a:t>{h}_v^{k} = \phi \</a:t>
            </a:r>
            <a:r>
              <a:rPr lang="en-US" sz="1200" kern="1200" dirty="0" err="1" smtClean="0">
                <a:solidFill>
                  <a:schemeClr val="tx1"/>
                </a:solidFill>
                <a:effectLst/>
                <a:latin typeface="+mn-lt"/>
                <a:ea typeface="+mn-ea"/>
                <a:cs typeface="+mn-cs"/>
              </a:rPr>
              <a:t>bigg</a:t>
            </a:r>
            <a:r>
              <a:rPr lang="en-US" sz="1200" kern="1200" dirty="0" smtClean="0">
                <a:solidFill>
                  <a:schemeClr val="tx1"/>
                </a:solidFill>
                <a:effectLst/>
                <a:latin typeface="+mn-lt"/>
                <a:ea typeface="+mn-ea"/>
                <a:cs typeface="+mn-cs"/>
              </a:rPr>
              <a:t>(\sum_{r} \left(\</a:t>
            </a:r>
            <a:r>
              <a:rPr lang="en-US" sz="1200" kern="1200" dirty="0" err="1" smtClean="0">
                <a:solidFill>
                  <a:schemeClr val="tx1"/>
                </a:solidFill>
                <a:effectLst/>
                <a:latin typeface="+mn-lt"/>
                <a:ea typeface="+mn-ea"/>
                <a:cs typeface="+mn-cs"/>
              </a:rPr>
              <a:t>mathbf</a:t>
            </a:r>
            <a:r>
              <a:rPr lang="en-US" sz="1200" kern="1200" dirty="0" smtClean="0">
                <a:solidFill>
                  <a:schemeClr val="tx1"/>
                </a:solidFill>
                <a:effectLst/>
                <a:latin typeface="+mn-lt"/>
                <a:ea typeface="+mn-ea"/>
                <a:cs typeface="+mn-cs"/>
              </a:rPr>
              <a:t>{W}_r^{k-1}  \sum_{u \in </a:t>
            </a:r>
            <a:r>
              <a:rPr lang="en-US" sz="1200" kern="1200" dirty="0" err="1" smtClean="0">
                <a:solidFill>
                  <a:schemeClr val="tx1"/>
                </a:solidFill>
                <a:effectLst/>
                <a:latin typeface="+mn-lt"/>
                <a:ea typeface="+mn-ea"/>
                <a:cs typeface="+mn-cs"/>
              </a:rPr>
              <a:t>N_r</a:t>
            </a:r>
            <a:r>
              <a:rPr lang="en-US" sz="1200" kern="1200" dirty="0" smtClean="0">
                <a:solidFill>
                  <a:schemeClr val="tx1"/>
                </a:solidFill>
                <a:effectLst/>
                <a:latin typeface="+mn-lt"/>
                <a:ea typeface="+mn-ea"/>
                <a:cs typeface="+mn-cs"/>
              </a:rPr>
              <a:t>(v)} \</a:t>
            </a:r>
            <a:r>
              <a:rPr lang="en-US" sz="1200" kern="1200" dirty="0" err="1" smtClean="0">
                <a:solidFill>
                  <a:schemeClr val="tx1"/>
                </a:solidFill>
                <a:effectLst/>
                <a:latin typeface="+mn-lt"/>
                <a:ea typeface="+mn-ea"/>
                <a:cs typeface="+mn-cs"/>
              </a:rPr>
              <a:t>frac</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mathbf</a:t>
            </a:r>
            <a:r>
              <a:rPr lang="en-US" sz="1200" kern="1200" dirty="0" smtClean="0">
                <a:solidFill>
                  <a:schemeClr val="tx1"/>
                </a:solidFill>
                <a:effectLst/>
                <a:latin typeface="+mn-lt"/>
                <a:ea typeface="+mn-ea"/>
                <a:cs typeface="+mn-cs"/>
              </a:rPr>
              <a:t>{h}_u^{k-1}}{\</a:t>
            </a:r>
            <a:r>
              <a:rPr lang="en-US" sz="1200" kern="1200" dirty="0" err="1" smtClean="0">
                <a:solidFill>
                  <a:schemeClr val="tx1"/>
                </a:solidFill>
                <a:effectLst/>
                <a:latin typeface="+mn-lt"/>
                <a:ea typeface="+mn-ea"/>
                <a:cs typeface="+mn-cs"/>
              </a:rPr>
              <a:t>sqrt</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N_r</a:t>
            </a:r>
            <a:r>
              <a:rPr lang="en-US" sz="1200" kern="1200" dirty="0" smtClean="0">
                <a:solidFill>
                  <a:schemeClr val="tx1"/>
                </a:solidFill>
                <a:effectLst/>
                <a:latin typeface="+mn-lt"/>
                <a:ea typeface="+mn-ea"/>
                <a:cs typeface="+mn-cs"/>
              </a:rPr>
              <a:t>(v)| |</a:t>
            </a:r>
            <a:r>
              <a:rPr lang="en-US" sz="1200" kern="1200" dirty="0" err="1" smtClean="0">
                <a:solidFill>
                  <a:schemeClr val="tx1"/>
                </a:solidFill>
                <a:effectLst/>
                <a:latin typeface="+mn-lt"/>
                <a:ea typeface="+mn-ea"/>
                <a:cs typeface="+mn-cs"/>
              </a:rPr>
              <a:t>N_r</a:t>
            </a:r>
            <a:r>
              <a:rPr lang="en-US" sz="1200" kern="1200" dirty="0" smtClean="0">
                <a:solidFill>
                  <a:schemeClr val="tx1"/>
                </a:solidFill>
                <a:effectLst/>
                <a:latin typeface="+mn-lt"/>
                <a:ea typeface="+mn-ea"/>
                <a:cs typeface="+mn-cs"/>
              </a:rPr>
              <a:t>(u)|}}  + \</a:t>
            </a:r>
            <a:r>
              <a:rPr lang="en-US" sz="1200" kern="1200" dirty="0" err="1" smtClean="0">
                <a:solidFill>
                  <a:schemeClr val="tx1"/>
                </a:solidFill>
                <a:effectLst/>
                <a:latin typeface="+mn-lt"/>
                <a:ea typeface="+mn-ea"/>
                <a:cs typeface="+mn-cs"/>
              </a:rPr>
              <a:t>frac</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mathbf</a:t>
            </a:r>
            <a:r>
              <a:rPr lang="en-US" sz="1200" kern="1200" dirty="0" smtClean="0">
                <a:solidFill>
                  <a:schemeClr val="tx1"/>
                </a:solidFill>
                <a:effectLst/>
                <a:latin typeface="+mn-lt"/>
                <a:ea typeface="+mn-ea"/>
                <a:cs typeface="+mn-cs"/>
              </a:rPr>
              <a:t>{h}_v^{k-1}}{|</a:t>
            </a:r>
            <a:r>
              <a:rPr lang="en-US" sz="1200" kern="1200" dirty="0" err="1" smtClean="0">
                <a:solidFill>
                  <a:schemeClr val="tx1"/>
                </a:solidFill>
                <a:effectLst/>
                <a:latin typeface="+mn-lt"/>
                <a:ea typeface="+mn-ea"/>
                <a:cs typeface="+mn-cs"/>
              </a:rPr>
              <a:t>N_r</a:t>
            </a:r>
            <a:r>
              <a:rPr lang="en-US" sz="1200" kern="1200" dirty="0" smtClean="0">
                <a:solidFill>
                  <a:schemeClr val="tx1"/>
                </a:solidFill>
                <a:effectLst/>
                <a:latin typeface="+mn-lt"/>
                <a:ea typeface="+mn-ea"/>
                <a:cs typeface="+mn-cs"/>
              </a:rPr>
              <a:t>(v)|}  \right)\</a:t>
            </a:r>
            <a:r>
              <a:rPr lang="en-US" sz="1200" kern="1200" dirty="0" err="1" smtClean="0">
                <a:solidFill>
                  <a:schemeClr val="tx1"/>
                </a:solidFill>
                <a:effectLst/>
                <a:latin typeface="+mn-lt"/>
                <a:ea typeface="+mn-ea"/>
                <a:cs typeface="+mn-cs"/>
              </a:rPr>
              <a:t>bigg</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31</a:t>
            </a:fld>
            <a:endParaRPr lang="en-US"/>
          </a:p>
        </p:txBody>
      </p:sp>
    </p:spTree>
    <p:extLst>
      <p:ext uri="{BB962C8B-B14F-4D97-AF65-F5344CB8AC3E}">
        <p14:creationId xmlns:p14="http://schemas.microsoft.com/office/powerpoint/2010/main" val="806786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Using the graph G, our goal is to predict labeled edges between drug nodes.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a:t>
            </a:r>
            <a:r>
              <a:rPr lang="en-US" sz="1200" kern="1200" baseline="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multirelational</a:t>
            </a:r>
            <a:r>
              <a:rPr lang="en-US" sz="1200" kern="1200" dirty="0" smtClean="0">
                <a:solidFill>
                  <a:schemeClr val="tx1"/>
                </a:solidFill>
                <a:effectLst/>
                <a:latin typeface="+mn-lt"/>
                <a:ea typeface="+mn-ea"/>
                <a:cs typeface="+mn-cs"/>
              </a:rPr>
              <a:t> link prediction task.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Given a drug pair (c,</a:t>
            </a:r>
            <a:r>
              <a:rPr lang="en-US" sz="1200" kern="1200" baseline="0" dirty="0" smtClean="0">
                <a:solidFill>
                  <a:schemeClr val="tx1"/>
                </a:solidFill>
                <a:effectLst/>
                <a:latin typeface="+mn-lt"/>
                <a:ea typeface="+mn-ea"/>
                <a:cs typeface="+mn-cs"/>
              </a:rPr>
              <a:t> s) </a:t>
            </a:r>
            <a:r>
              <a:rPr lang="en-US" sz="1200" kern="1200" dirty="0" smtClean="0">
                <a:solidFill>
                  <a:schemeClr val="tx1"/>
                </a:solidFill>
                <a:effectLst/>
                <a:latin typeface="+mn-lt"/>
                <a:ea typeface="+mn-ea"/>
                <a:cs typeface="+mn-cs"/>
              </a:rPr>
              <a:t>our aim is to determine how likely an edge (</a:t>
            </a:r>
            <a:r>
              <a:rPr lang="en-US" sz="1200" kern="1200" dirty="0" err="1" smtClean="0">
                <a:solidFill>
                  <a:schemeClr val="tx1"/>
                </a:solidFill>
                <a:effectLst/>
                <a:latin typeface="+mn-lt"/>
                <a:ea typeface="+mn-ea"/>
                <a:cs typeface="+mn-cs"/>
              </a:rPr>
              <a:t>c,s</a:t>
            </a:r>
            <a:r>
              <a:rPr lang="en-US" sz="1200" kern="1200" dirty="0" smtClean="0">
                <a:solidFill>
                  <a:schemeClr val="tx1"/>
                </a:solidFill>
                <a:effectLst/>
                <a:latin typeface="+mn-lt"/>
                <a:ea typeface="+mn-ea"/>
                <a:cs typeface="+mn-cs"/>
              </a:rPr>
              <a:t>) of type r exist, meaning that </a:t>
            </a:r>
            <a:r>
              <a:rPr lang="en-US" sz="1200" i="1" kern="1200" dirty="0" smtClean="0">
                <a:solidFill>
                  <a:schemeClr val="tx1"/>
                </a:solidFill>
                <a:effectLst/>
                <a:latin typeface="+mn-lt"/>
                <a:ea typeface="+mn-ea"/>
                <a:cs typeface="+mn-cs"/>
              </a:rPr>
              <a:t>concurrent use </a:t>
            </a:r>
            <a:r>
              <a:rPr lang="en-US" sz="1200" kern="1200" dirty="0" smtClean="0">
                <a:solidFill>
                  <a:schemeClr val="tx1"/>
                </a:solidFill>
                <a:effectLst/>
                <a:latin typeface="+mn-lt"/>
                <a:ea typeface="+mn-ea"/>
                <a:cs typeface="+mn-cs"/>
              </a:rPr>
              <a:t>of drugs c and s leads</a:t>
            </a:r>
            <a:r>
              <a:rPr lang="en-US" sz="1200" kern="1200" baseline="0" dirty="0" smtClean="0">
                <a:solidFill>
                  <a:schemeClr val="tx1"/>
                </a:solidFill>
                <a:effectLst/>
                <a:latin typeface="+mn-lt"/>
                <a:ea typeface="+mn-ea"/>
                <a:cs typeface="+mn-cs"/>
              </a:rPr>
              <a:t> to a </a:t>
            </a:r>
            <a:r>
              <a:rPr lang="en-US" sz="1200" kern="1200" dirty="0" smtClean="0">
                <a:solidFill>
                  <a:schemeClr val="tx1"/>
                </a:solidFill>
                <a:effectLst/>
                <a:latin typeface="+mn-lt"/>
                <a:ea typeface="+mn-ea"/>
                <a:cs typeface="+mn-cs"/>
              </a:rPr>
              <a:t>side effect r in the human patient population.</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“Lower</a:t>
            </a:r>
            <a:r>
              <a:rPr lang="en-US" baseline="0" dirty="0" smtClean="0"/>
              <a:t>-case vs. Upper case”</a:t>
            </a:r>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33</a:t>
            </a:fld>
            <a:endParaRPr lang="en-US" dirty="0"/>
          </a:p>
        </p:txBody>
      </p:sp>
    </p:spTree>
    <p:extLst>
      <p:ext uri="{BB962C8B-B14F-4D97-AF65-F5344CB8AC3E}">
        <p14:creationId xmlns:p14="http://schemas.microsoft.com/office/powerpoint/2010/main" val="426538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develop a multi-layer convolutional graph neural network model </a:t>
            </a:r>
            <a:r>
              <a:rPr lang="en-US" sz="1200" i="1" kern="1200" dirty="0" smtClean="0">
                <a:solidFill>
                  <a:schemeClr val="tx1"/>
                </a:solidFill>
                <a:effectLst/>
                <a:latin typeface="+mn-lt"/>
                <a:ea typeface="+mn-ea"/>
                <a:cs typeface="+mn-cs"/>
              </a:rPr>
              <a:t>Decagon </a:t>
            </a:r>
            <a:r>
              <a:rPr lang="en-US" sz="1200" kern="1200" dirty="0" smtClean="0">
                <a:solidFill>
                  <a:schemeClr val="tx1"/>
                </a:solidFill>
                <a:effectLst/>
                <a:latin typeface="+mn-lt"/>
                <a:ea typeface="+mn-ea"/>
                <a:cs typeface="+mn-cs"/>
              </a:rPr>
              <a:t>that operates directly on graph 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Decagon </a:t>
            </a:r>
            <a:r>
              <a:rPr lang="en-US" sz="1200" kern="1200" dirty="0" smtClean="0">
                <a:solidFill>
                  <a:schemeClr val="tx1"/>
                </a:solidFill>
                <a:effectLst/>
                <a:latin typeface="+mn-lt"/>
                <a:ea typeface="+mn-ea"/>
                <a:cs typeface="+mn-cs"/>
              </a:rPr>
              <a:t>has two main components: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An encoder</a:t>
            </a:r>
            <a:r>
              <a:rPr lang="en-US" sz="1200" i="1" kern="1200" baseline="0" dirty="0" smtClean="0">
                <a:solidFill>
                  <a:schemeClr val="tx1"/>
                </a:solidFill>
                <a:effectLst/>
                <a:latin typeface="+mn-lt"/>
                <a:ea typeface="+mn-ea"/>
                <a:cs typeface="+mn-cs"/>
              </a:rPr>
              <a:t> that takes a heterogeneous graph and learns an embedding for each node in the graph.</a:t>
            </a:r>
          </a:p>
          <a:p>
            <a:r>
              <a:rPr lang="en-US" sz="1200" i="1" kern="1200" baseline="0" dirty="0" smtClean="0">
                <a:solidFill>
                  <a:schemeClr val="tx1"/>
                </a:solidFill>
                <a:effectLst/>
                <a:latin typeface="+mn-lt"/>
                <a:ea typeface="+mn-ea"/>
                <a:cs typeface="+mn-cs"/>
              </a:rPr>
              <a:t>-- And a decoder, which uses the learned </a:t>
            </a:r>
            <a:r>
              <a:rPr lang="en-US" sz="1200" i="1" kern="1200" baseline="0" dirty="0" err="1" smtClean="0">
                <a:solidFill>
                  <a:schemeClr val="tx1"/>
                </a:solidFill>
                <a:effectLst/>
                <a:latin typeface="+mn-lt"/>
                <a:ea typeface="+mn-ea"/>
                <a:cs typeface="+mn-cs"/>
              </a:rPr>
              <a:t>embeddings</a:t>
            </a:r>
            <a:r>
              <a:rPr lang="en-US" sz="1200" i="1" kern="1200" baseline="0" dirty="0" smtClean="0">
                <a:solidFill>
                  <a:schemeClr val="tx1"/>
                </a:solidFill>
                <a:effectLst/>
                <a:latin typeface="+mn-lt"/>
                <a:ea typeface="+mn-ea"/>
                <a:cs typeface="+mn-cs"/>
              </a:rPr>
              <a:t> to predict then predict side effects.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Rok</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Change decoder (vertical)</a:t>
            </a:r>
            <a:endParaRPr lang="en-US" dirty="0" smtClean="0"/>
          </a:p>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34</a:t>
            </a:fld>
            <a:endParaRPr lang="en-US" dirty="0"/>
          </a:p>
        </p:txBody>
      </p:sp>
    </p:spTree>
    <p:extLst>
      <p:ext uri="{BB962C8B-B14F-4D97-AF65-F5344CB8AC3E}">
        <p14:creationId xmlns:p14="http://schemas.microsoft.com/office/powerpoint/2010/main" val="1660779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Using </a:t>
            </a:r>
            <a:r>
              <a:rPr lang="en-US" sz="1200" kern="1200" dirty="0" err="1" smtClean="0">
                <a:solidFill>
                  <a:schemeClr val="tx1"/>
                </a:solidFill>
                <a:effectLst/>
                <a:latin typeface="+mn-lt"/>
                <a:ea typeface="+mn-ea"/>
                <a:cs typeface="+mn-cs"/>
              </a:rPr>
              <a:t>embeddings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returned by </a:t>
            </a:r>
            <a:r>
              <a:rPr lang="en-US" sz="1200" i="1" kern="1200" dirty="0" smtClean="0">
                <a:solidFill>
                  <a:schemeClr val="tx1"/>
                </a:solidFill>
                <a:effectLst/>
                <a:latin typeface="+mn-lt"/>
                <a:ea typeface="+mn-ea"/>
                <a:cs typeface="+mn-cs"/>
              </a:rPr>
              <a:t>Decagon</a:t>
            </a:r>
            <a:r>
              <a:rPr lang="en-US" sz="1200" kern="1200" dirty="0" smtClean="0">
                <a:solidFill>
                  <a:schemeClr val="tx1"/>
                </a:solidFill>
                <a:effectLst/>
                <a:latin typeface="+mn-lt"/>
                <a:ea typeface="+mn-ea"/>
                <a:cs typeface="+mn-cs"/>
              </a:rPr>
              <a:t>’s encoder, the decoder predicts a labeled edge through a sequence of matrix</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operations.</a:t>
            </a:r>
            <a:r>
              <a:rPr lang="en-US" sz="1200" kern="1200" baseline="0" dirty="0" smtClean="0">
                <a:solidFill>
                  <a:schemeClr val="tx1"/>
                </a:solidFill>
                <a:effectLst/>
                <a:latin typeface="+mn-lt"/>
                <a:ea typeface="+mn-ea"/>
                <a:cs typeface="+mn-cs"/>
              </a:rPr>
              <a:t> These matrix operations depend on the type of edge we are trying to predict.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particular, decoder uses the same global drug-drug interaction model (</a:t>
            </a:r>
            <a:r>
              <a:rPr lang="en-US" sz="1200" i="1" kern="1200" dirty="0"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matrix R) containing patterns that hold true across all side effect types. We expect that this decoding parameterization can alleviate overfitting on rare side effects.</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dditionally, every edge typ</a:t>
            </a:r>
            <a:r>
              <a:rPr lang="en-US" sz="1200" kern="1200" baseline="0" dirty="0" smtClean="0">
                <a:solidFill>
                  <a:schemeClr val="tx1"/>
                </a:solidFill>
                <a:effectLst/>
                <a:latin typeface="+mn-lt"/>
                <a:ea typeface="+mn-ea"/>
                <a:cs typeface="+mn-cs"/>
              </a:rPr>
              <a:t>e </a:t>
            </a:r>
            <a:r>
              <a:rPr lang="en-US" sz="1200" kern="1200" dirty="0" smtClean="0">
                <a:solidFill>
                  <a:schemeClr val="tx1"/>
                </a:solidFill>
                <a:effectLst/>
                <a:latin typeface="+mn-lt"/>
                <a:ea typeface="+mn-ea"/>
                <a:cs typeface="+mn-cs"/>
              </a:rPr>
              <a:t>is associated with a diagonal matrix </a:t>
            </a:r>
            <a:r>
              <a:rPr lang="en-US" sz="1200" kern="1200" dirty="0" err="1" smtClean="0">
                <a:solidFill>
                  <a:schemeClr val="tx1"/>
                </a:solidFill>
                <a:effectLst/>
                <a:latin typeface="+mn-lt"/>
                <a:ea typeface="+mn-ea"/>
                <a:cs typeface="+mn-cs"/>
              </a:rPr>
              <a:t>D_r</a:t>
            </a:r>
            <a:r>
              <a:rPr lang="en-US" sz="1200" kern="1200" dirty="0" smtClean="0">
                <a:solidFill>
                  <a:schemeClr val="tx1"/>
                </a:solidFill>
                <a:effectLst/>
                <a:latin typeface="+mn-lt"/>
                <a:ea typeface="+mn-ea"/>
                <a:cs typeface="+mn-cs"/>
              </a:rPr>
              <a:t> that</a:t>
            </a:r>
            <a:r>
              <a:rPr lang="en-US" sz="1200" kern="1200" baseline="0" dirty="0" smtClean="0">
                <a:solidFill>
                  <a:schemeClr val="tx1"/>
                </a:solidFill>
                <a:effectLst/>
                <a:latin typeface="+mn-lt"/>
                <a:ea typeface="+mn-ea"/>
                <a:cs typeface="+mn-cs"/>
              </a:rPr>
              <a:t> models </a:t>
            </a:r>
            <a:r>
              <a:rPr lang="en-US" sz="1200" kern="1200" dirty="0" smtClean="0">
                <a:solidFill>
                  <a:schemeClr val="tx1"/>
                </a:solidFill>
                <a:effectLst/>
                <a:latin typeface="+mn-lt"/>
                <a:ea typeface="+mn-ea"/>
                <a:cs typeface="+mn-cs"/>
              </a:rPr>
              <a:t>each</a:t>
            </a:r>
            <a:r>
              <a:rPr lang="en-US" sz="1200" kern="1200" baseline="0" dirty="0" smtClean="0">
                <a:solidFill>
                  <a:schemeClr val="tx1"/>
                </a:solidFill>
                <a:effectLst/>
                <a:latin typeface="+mn-lt"/>
                <a:ea typeface="+mn-ea"/>
                <a:cs typeface="+mn-cs"/>
              </a:rPr>
              <a:t> edge type individually.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endParaRPr lang="en-US" dirty="0" smtClean="0"/>
          </a:p>
          <a:p>
            <a:r>
              <a:rPr lang="en-US" dirty="0" err="1" smtClean="0"/>
              <a:t>Rok</a:t>
            </a:r>
            <a:r>
              <a:rPr lang="en-US" dirty="0" smtClean="0"/>
              <a:t>:</a:t>
            </a:r>
          </a:p>
          <a:p>
            <a:r>
              <a:rPr lang="en-US" dirty="0" smtClean="0"/>
              <a:t>--</a:t>
            </a:r>
            <a:r>
              <a:rPr lang="en-US" baseline="0" dirty="0" smtClean="0"/>
              <a:t> Show only decoder, no encoder part</a:t>
            </a:r>
          </a:p>
          <a:p>
            <a:r>
              <a:rPr lang="en-US" baseline="0" dirty="0" smtClean="0"/>
              <a:t>-- Overall pipeline</a:t>
            </a:r>
            <a:endParaRPr lang="en-US" dirty="0" smtClean="0"/>
          </a:p>
        </p:txBody>
      </p:sp>
      <p:sp>
        <p:nvSpPr>
          <p:cNvPr id="4" name="Slide Number Placeholder 3"/>
          <p:cNvSpPr>
            <a:spLocks noGrp="1"/>
          </p:cNvSpPr>
          <p:nvPr>
            <p:ph type="sldNum" sz="quarter" idx="10"/>
          </p:nvPr>
        </p:nvSpPr>
        <p:spPr/>
        <p:txBody>
          <a:bodyPr/>
          <a:lstStyle/>
          <a:p>
            <a:fld id="{EE707532-839C-41A2-9E71-D5288AEAE66A}" type="slidenum">
              <a:rPr lang="en-US" smtClean="0"/>
              <a:pPr/>
              <a:t>35</a:t>
            </a:fld>
            <a:endParaRPr lang="en-US" dirty="0"/>
          </a:p>
        </p:txBody>
      </p:sp>
    </p:spTree>
    <p:extLst>
      <p:ext uri="{BB962C8B-B14F-4D97-AF65-F5344CB8AC3E}">
        <p14:creationId xmlns:p14="http://schemas.microsoft.com/office/powerpoint/2010/main" val="1681730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36</a:t>
            </a:fld>
            <a:endParaRPr lang="en-US"/>
          </a:p>
        </p:txBody>
      </p:sp>
    </p:spTree>
    <p:extLst>
      <p:ext uri="{BB962C8B-B14F-4D97-AF65-F5344CB8AC3E}">
        <p14:creationId xmlns:p14="http://schemas.microsoft.com/office/powerpoint/2010/main" val="1097994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38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73573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1F57D-0EF3-4713-8906-EEC17DB47EC3}" type="slidenum">
              <a:rPr lang="en-US" smtClean="0"/>
              <a:pPr/>
              <a:t>39</a:t>
            </a:fld>
            <a:endParaRPr lang="en-US"/>
          </a:p>
        </p:txBody>
      </p:sp>
    </p:spTree>
    <p:extLst>
      <p:ext uri="{BB962C8B-B14F-4D97-AF65-F5344CB8AC3E}">
        <p14:creationId xmlns:p14="http://schemas.microsoft.com/office/powerpoint/2010/main" val="1529048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3295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4</a:t>
            </a:fld>
            <a:endParaRPr lang="en-US"/>
          </a:p>
        </p:txBody>
      </p:sp>
    </p:spTree>
    <p:extLst>
      <p:ext uri="{BB962C8B-B14F-4D97-AF65-F5344CB8AC3E}">
        <p14:creationId xmlns:p14="http://schemas.microsoft.com/office/powerpoint/2010/main" val="1633624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5</a:t>
            </a:fld>
            <a:endParaRPr lang="en-US"/>
          </a:p>
        </p:txBody>
      </p:sp>
    </p:spTree>
    <p:extLst>
      <p:ext uri="{BB962C8B-B14F-4D97-AF65-F5344CB8AC3E}">
        <p14:creationId xmlns:p14="http://schemas.microsoft.com/office/powerpoint/2010/main" val="1155591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10</a:t>
            </a:fld>
            <a:endParaRPr lang="en-US"/>
          </a:p>
        </p:txBody>
      </p:sp>
    </p:spTree>
    <p:extLst>
      <p:ext uri="{BB962C8B-B14F-4D97-AF65-F5344CB8AC3E}">
        <p14:creationId xmlns:p14="http://schemas.microsoft.com/office/powerpoint/2010/main" val="636392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17</a:t>
            </a:fld>
            <a:endParaRPr lang="en-US"/>
          </a:p>
        </p:txBody>
      </p:sp>
    </p:spTree>
    <p:extLst>
      <p:ext uri="{BB962C8B-B14F-4D97-AF65-F5344CB8AC3E}">
        <p14:creationId xmlns:p14="http://schemas.microsoft.com/office/powerpoint/2010/main" val="172543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mathcal</a:t>
            </a:r>
            <a:r>
              <a:rPr lang="en-US" sz="1200" kern="1200" dirty="0" smtClean="0">
                <a:solidFill>
                  <a:schemeClr val="tx1"/>
                </a:solidFill>
                <a:effectLst/>
                <a:latin typeface="+mn-lt"/>
                <a:ea typeface="+mn-ea"/>
                <a:cs typeface="+mn-cs"/>
              </a:rPr>
              <a:t>{L} = \sum_{u \in V} \sum_{t \in </a:t>
            </a:r>
            <a:r>
              <a:rPr lang="en-US" sz="1200" kern="1200" dirty="0" err="1" smtClean="0">
                <a:solidFill>
                  <a:schemeClr val="tx1"/>
                </a:solidFill>
                <a:effectLst/>
                <a:latin typeface="+mn-lt"/>
                <a:ea typeface="+mn-ea"/>
                <a:cs typeface="+mn-cs"/>
              </a:rPr>
              <a:t>V_t</a:t>
            </a:r>
            <a:r>
              <a:rPr lang="en-US" sz="1200" kern="1200" dirty="0" smtClean="0">
                <a:solidFill>
                  <a:schemeClr val="tx1"/>
                </a:solidFill>
                <a:effectLst/>
                <a:latin typeface="+mn-lt"/>
                <a:ea typeface="+mn-ea"/>
                <a:cs typeface="+mn-cs"/>
              </a:rPr>
              <a:t>} \sum_{v \in </a:t>
            </a:r>
            <a:r>
              <a:rPr lang="en-US" sz="1200" kern="1200" dirty="0" err="1" smtClean="0">
                <a:solidFill>
                  <a:schemeClr val="tx1"/>
                </a:solidFill>
                <a:effectLst/>
                <a:latin typeface="+mn-lt"/>
                <a:ea typeface="+mn-ea"/>
                <a:cs typeface="+mn-cs"/>
              </a:rPr>
              <a:t>N_t</a:t>
            </a:r>
            <a:r>
              <a:rPr lang="en-US" sz="1200" kern="1200" dirty="0" smtClean="0">
                <a:solidFill>
                  <a:schemeClr val="tx1"/>
                </a:solidFill>
                <a:effectLst/>
                <a:latin typeface="+mn-lt"/>
                <a:ea typeface="+mn-ea"/>
                <a:cs typeface="+mn-cs"/>
              </a:rPr>
              <a:t>(u)} - \log(P(v | \</a:t>
            </a:r>
            <a:r>
              <a:rPr lang="en-US" sz="1200" kern="1200" dirty="0" err="1" smtClean="0">
                <a:solidFill>
                  <a:schemeClr val="tx1"/>
                </a:solidFill>
                <a:effectLst/>
                <a:latin typeface="+mn-lt"/>
                <a:ea typeface="+mn-ea"/>
                <a:cs typeface="+mn-cs"/>
              </a:rPr>
              <a:t>mathbf</a:t>
            </a:r>
            <a:r>
              <a:rPr lang="en-US" sz="1200" kern="1200" dirty="0" smtClean="0">
                <a:solidFill>
                  <a:schemeClr val="tx1"/>
                </a:solidFill>
                <a:effectLst/>
                <a:latin typeface="+mn-lt"/>
                <a:ea typeface="+mn-ea"/>
                <a:cs typeface="+mn-cs"/>
              </a:rPr>
              <a:t>{z}_u))$</a:t>
            </a:r>
          </a:p>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22</a:t>
            </a:fld>
            <a:endParaRPr lang="en-US"/>
          </a:p>
        </p:txBody>
      </p:sp>
    </p:spTree>
    <p:extLst>
      <p:ext uri="{BB962C8B-B14F-4D97-AF65-F5344CB8AC3E}">
        <p14:creationId xmlns:p14="http://schemas.microsoft.com/office/powerpoint/2010/main" val="151016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use the language of graphs</a:t>
            </a:r>
            <a:r>
              <a:rPr lang="en-US" sz="1200" kern="1200" baseline="0" dirty="0" smtClean="0">
                <a:solidFill>
                  <a:schemeClr val="tx1"/>
                </a:solidFill>
                <a:effectLst/>
                <a:latin typeface="+mn-lt"/>
                <a:ea typeface="+mn-ea"/>
                <a:cs typeface="+mn-cs"/>
              </a:rPr>
              <a:t> to mathematically represent side effects. </a:t>
            </a:r>
            <a:r>
              <a:rPr lang="en-US" sz="1200" kern="1200" dirty="0" smtClean="0">
                <a:solidFill>
                  <a:schemeClr val="tx1"/>
                </a:solidFill>
                <a:effectLst/>
                <a:latin typeface="+mn-lt"/>
                <a:ea typeface="+mn-ea"/>
                <a:cs typeface="+mn-cs"/>
              </a:rPr>
              <a:t>To describe which drug pairs lead to which side effects, we represent each side effect type with a different</a:t>
            </a:r>
            <a:r>
              <a:rPr lang="en-US" sz="1200" kern="1200" baseline="0" dirty="0" smtClean="0">
                <a:solidFill>
                  <a:schemeClr val="tx1"/>
                </a:solidFill>
                <a:effectLst/>
                <a:latin typeface="+mn-lt"/>
                <a:ea typeface="+mn-ea"/>
                <a:cs typeface="+mn-cs"/>
              </a:rPr>
              <a:t> edge type. Here, drugs C and D lead to bradycardia side effect. It is important to note here that bradycardia occurs when a patient takes C and D together. Bradycardia cannot be </a:t>
            </a:r>
            <a:r>
              <a:rPr lang="en-US" sz="1200" kern="1200" baseline="0" dirty="0" err="1" smtClean="0">
                <a:solidFill>
                  <a:schemeClr val="tx1"/>
                </a:solidFill>
                <a:effectLst/>
                <a:latin typeface="+mn-lt"/>
                <a:ea typeface="+mn-ea"/>
                <a:cs typeface="+mn-cs"/>
              </a:rPr>
              <a:t>attrributed</a:t>
            </a:r>
            <a:r>
              <a:rPr lang="en-US" sz="1200" kern="1200" baseline="0" dirty="0" smtClean="0">
                <a:solidFill>
                  <a:schemeClr val="tx1"/>
                </a:solidFill>
                <a:effectLst/>
                <a:latin typeface="+mn-lt"/>
                <a:ea typeface="+mn-ea"/>
                <a:cs typeface="+mn-cs"/>
              </a:rPr>
              <a:t> to C or D alone.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Drug C can lead to many different side effects when taken in combination with other drugs. For example, it can lead to three different side effects when taken together with S, which we represent with multiple edges between drug nodes, each of different type.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 indicate that this drug targets four proteins.</a:t>
            </a:r>
            <a:r>
              <a:rPr lang="en-US" sz="1200" kern="1200" baseline="0" dirty="0" smtClean="0">
                <a:solidFill>
                  <a:schemeClr val="tx1"/>
                </a:solidFill>
                <a:effectLst/>
                <a:latin typeface="+mn-lt"/>
                <a:ea typeface="+mn-ea"/>
                <a:cs typeface="+mn-cs"/>
              </a:rPr>
              <a:t> These proteins interact with each other which is described by p</a:t>
            </a:r>
            <a:r>
              <a:rPr lang="en-US" sz="1200" kern="1200" dirty="0" smtClean="0">
                <a:solidFill>
                  <a:schemeClr val="tx1"/>
                </a:solidFill>
                <a:effectLst/>
                <a:latin typeface="+mn-lt"/>
                <a:ea typeface="+mn-ea"/>
                <a:cs typeface="+mn-cs"/>
              </a:rPr>
              <a:t>rotein-protein interaction network.</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All together, w</a:t>
            </a:r>
            <a:r>
              <a:rPr lang="en-US" sz="1200" kern="1200" dirty="0" smtClean="0">
                <a:solidFill>
                  <a:schemeClr val="tx1"/>
                </a:solidFill>
                <a:effectLst/>
                <a:latin typeface="+mn-lt"/>
                <a:ea typeface="+mn-ea"/>
                <a:cs typeface="+mn-cs"/>
              </a:rPr>
              <a:t>e consider a two-layer multimodal graph/network of two node types: drugs and proteins.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Drug-drug interaction network contains 964 different types of edges (one for each side effect type) and describes which drug pairs lead to which side effects.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Rok</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Drugs and proteins notation</a:t>
            </a:r>
          </a:p>
          <a:p>
            <a:pPr marL="0" marR="0" indent="0" algn="l" defTabSz="914400" rtl="0" eaLnBrk="1" fontAlgn="auto" latinLnBrk="0" hangingPunct="1">
              <a:lnSpc>
                <a:spcPct val="100000"/>
              </a:lnSpc>
              <a:spcBef>
                <a:spcPts val="0"/>
              </a:spcBef>
              <a:spcAft>
                <a:spcPts val="0"/>
              </a:spcAft>
              <a:buClrTx/>
              <a:buSzTx/>
              <a:buFontTx/>
              <a:buNone/>
              <a:tabLst/>
              <a:defRPr/>
            </a:pPr>
            <a:r>
              <a:rPr lang="mr-IN" dirty="0" smtClean="0"/>
              <a:t>–</a:t>
            </a:r>
            <a:r>
              <a:rPr lang="en-US" baseline="0" dirty="0" smtClean="0"/>
              <a:t> Dashed lines (input, known vs. prediction)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26</a:t>
            </a:fld>
            <a:endParaRPr lang="en-US" dirty="0"/>
          </a:p>
        </p:txBody>
      </p:sp>
    </p:spTree>
    <p:extLst>
      <p:ext uri="{BB962C8B-B14F-4D97-AF65-F5344CB8AC3E}">
        <p14:creationId xmlns:p14="http://schemas.microsoft.com/office/powerpoint/2010/main" val="146870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principle is that </a:t>
            </a:r>
            <a:r>
              <a:rPr lang="en-US" sz="1200" i="1" kern="1200" dirty="0" smtClean="0">
                <a:solidFill>
                  <a:schemeClr val="tx1"/>
                </a:solidFill>
                <a:effectLst/>
                <a:latin typeface="+mn-lt"/>
                <a:ea typeface="+mn-ea"/>
                <a:cs typeface="+mn-cs"/>
              </a:rPr>
              <a:t>Decagon </a:t>
            </a:r>
            <a:r>
              <a:rPr lang="en-US" sz="1200" kern="1200" dirty="0" smtClean="0">
                <a:solidFill>
                  <a:schemeClr val="tx1"/>
                </a:solidFill>
                <a:effectLst/>
                <a:latin typeface="+mn-lt"/>
                <a:ea typeface="+mn-ea"/>
                <a:cs typeface="+mn-cs"/>
              </a:rPr>
              <a:t>learns how to transform and propagate information across the graph in most useful</a:t>
            </a:r>
            <a:r>
              <a:rPr lang="en-US" sz="1200" kern="1200" baseline="0" dirty="0" smtClean="0">
                <a:solidFill>
                  <a:schemeClr val="tx1"/>
                </a:solidFill>
                <a:effectLst/>
                <a:latin typeface="+mn-lt"/>
                <a:ea typeface="+mn-ea"/>
                <a:cs typeface="+mn-cs"/>
              </a:rPr>
              <a:t> way</a:t>
            </a:r>
            <a:r>
              <a:rPr lang="en-US" sz="1200" kern="1200" dirty="0" smtClean="0">
                <a:solidFill>
                  <a:schemeClr val="tx1"/>
                </a:solidFill>
                <a:effectLst/>
                <a:latin typeface="+mn-lt"/>
                <a:ea typeface="+mn-ea"/>
                <a:cs typeface="+mn-cs"/>
              </a:rPr>
              <a:t>. The way </a:t>
            </a:r>
            <a:r>
              <a:rPr lang="en-US" dirty="0" smtClean="0"/>
              <a:t>information is shared and propagated in</a:t>
            </a:r>
            <a:r>
              <a:rPr lang="en-US" baseline="0" dirty="0" smtClean="0"/>
              <a:t> the graph is defined by a</a:t>
            </a:r>
            <a:r>
              <a:rPr lang="en-US" dirty="0" smtClean="0"/>
              <a:t> node’s network neighborhood in each edge type.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To illustrate this point, let us consider an example shown on the left and focus on the dark green node in the center. This example shows a two-hop neighborhood of the green node. This node has four neighbors. Two nodes are connected to the green node through r_3 edge type, and the other two through r_2 edge type. </a:t>
            </a:r>
          </a:p>
          <a:p>
            <a:endParaRPr lang="en-US" sz="1200" i="1" kern="1200" baseline="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Decagon </a:t>
            </a:r>
            <a:r>
              <a:rPr lang="en-US" sz="1200" kern="1200" dirty="0" smtClean="0">
                <a:solidFill>
                  <a:schemeClr val="tx1"/>
                </a:solidFill>
                <a:effectLst/>
                <a:latin typeface="+mn-lt"/>
                <a:ea typeface="+mn-ea"/>
                <a:cs typeface="+mn-cs"/>
              </a:rPr>
              <a:t>propagates node feature information across edges of the graph, while taking into account the type of an edge.</a:t>
            </a:r>
            <a:r>
              <a:rPr lang="en-US" sz="1200" kern="1200" baseline="0" dirty="0" smtClean="0">
                <a:solidFill>
                  <a:schemeClr val="tx1"/>
                </a:solidFill>
                <a:effectLst/>
                <a:latin typeface="+mn-lt"/>
                <a:ea typeface="+mn-ea"/>
                <a:cs typeface="+mn-cs"/>
              </a:rPr>
              <a:t> Thus, in the r_2 channel, the green node receives node feature information from its two neighbors and then aggregates and transforms this information. The two neighbors each receive node feature information from their neighbors and so on.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Similarly, in the r3 channel, the green node receives and aggregates information from its two neighbors. </a:t>
            </a:r>
          </a:p>
          <a:p>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Rok</a:t>
            </a:r>
            <a:r>
              <a:rPr lang="en-US" sz="1200" kern="1200" baseline="0" dirty="0" smtClean="0">
                <a:solidFill>
                  <a:schemeClr val="tx1"/>
                </a:solidFill>
                <a:effectLst/>
                <a:latin typeface="+mn-lt"/>
                <a:ea typeface="+mn-ea"/>
                <a:cs typeface="+mn-cs"/>
              </a:rPr>
              <a:t>:</a:t>
            </a:r>
          </a:p>
          <a:p>
            <a:r>
              <a:rPr lang="en-US" sz="1200" kern="1200" baseline="0" dirty="0" smtClean="0">
                <a:solidFill>
                  <a:schemeClr val="tx1"/>
                </a:solidFill>
                <a:effectLst/>
                <a:latin typeface="+mn-lt"/>
                <a:ea typeface="+mn-ea"/>
                <a:cs typeface="+mn-cs"/>
              </a:rPr>
              <a:t>-- “Black border around arrows”</a:t>
            </a:r>
          </a:p>
          <a:p>
            <a:r>
              <a:rPr lang="en-US" sz="1200" kern="1200" baseline="0" dirty="0" smtClean="0">
                <a:solidFill>
                  <a:schemeClr val="tx1"/>
                </a:solidFill>
                <a:effectLst/>
                <a:latin typeface="+mn-lt"/>
                <a:ea typeface="+mn-ea"/>
                <a:cs typeface="+mn-cs"/>
              </a:rPr>
              <a:t>-- Explain better diffusion</a:t>
            </a:r>
          </a:p>
          <a:p>
            <a:r>
              <a:rPr lang="en-US" sz="1200" kern="1200" baseline="0" dirty="0" smtClean="0">
                <a:solidFill>
                  <a:schemeClr val="tx1"/>
                </a:solidFill>
                <a:effectLst/>
                <a:latin typeface="+mn-lt"/>
                <a:ea typeface="+mn-ea"/>
                <a:cs typeface="+mn-cs"/>
              </a:rPr>
              <a:t>-- Multiple edge example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707532-839C-41A2-9E71-D5288AEAE66A}" type="slidenum">
              <a:rPr lang="en-US" smtClean="0"/>
              <a:pPr/>
              <a:t>28</a:t>
            </a:fld>
            <a:endParaRPr lang="en-US" dirty="0"/>
          </a:p>
        </p:txBody>
      </p:sp>
    </p:spTree>
    <p:extLst>
      <p:ext uri="{BB962C8B-B14F-4D97-AF65-F5344CB8AC3E}">
        <p14:creationId xmlns:p14="http://schemas.microsoft.com/office/powerpoint/2010/main" val="472158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155031"/>
            <a:ext cx="5829300" cy="1102519"/>
          </a:xfrm>
        </p:spPr>
        <p:txBody>
          <a:bodyPr>
            <a:noAutofit/>
          </a:bodyPr>
          <a:lstStyle>
            <a:lvl1pPr>
              <a:defRPr sz="4400" b="0" cap="none" spc="0">
                <a:ln>
                  <a:noFill/>
                </a:ln>
                <a:solidFill>
                  <a:srgbClr val="C00000"/>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028700" y="3695700"/>
            <a:ext cx="48006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94C991-F034-774C-9AE9-025A91498E2A}" type="datetime1">
              <a:rPr lang="en-US" smtClean="0"/>
              <a:t>7/8/18</a:t>
            </a:fld>
            <a:endParaRPr lang="en-US"/>
          </a:p>
        </p:txBody>
      </p:sp>
      <p:sp>
        <p:nvSpPr>
          <p:cNvPr id="5" name="Footer Placeholder 4"/>
          <p:cNvSpPr>
            <a:spLocks noGrp="1"/>
          </p:cNvSpPr>
          <p:nvPr>
            <p:ph type="ftr" sz="quarter" idx="11"/>
          </p:nvPr>
        </p:nvSpPr>
        <p:spPr>
          <a:xfrm>
            <a:off x="1219200" y="5032726"/>
            <a:ext cx="4191000" cy="110774"/>
          </a:xfrm>
        </p:spPr>
        <p:txBody>
          <a:bodyPr/>
          <a:lstStyle/>
          <a:p>
            <a:r>
              <a:rPr lang="en-US" smtClean="0"/>
              <a:t>Deep Learning for Network Biology -- snap.stanford.edu/deepnetbio-ismb -- ISMB 2018</a:t>
            </a:r>
            <a:endParaRPr lang="en-US" dirty="0"/>
          </a:p>
        </p:txBody>
      </p:sp>
      <p:sp>
        <p:nvSpPr>
          <p:cNvPr id="6" name="Slide Number Placeholder 5"/>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167900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6EB87B-FCFC-B346-B055-15EBC7E3656A}" type="datetime1">
              <a:rPr lang="en-US" smtClean="0"/>
              <a:t>7/8/18</a:t>
            </a:fld>
            <a:endParaRPr lang="en-US"/>
          </a:p>
        </p:txBody>
      </p:sp>
      <p:sp>
        <p:nvSpPr>
          <p:cNvPr id="6" name="Footer Placeholder 5"/>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7" name="Slide Number Placeholder 6"/>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24486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0"/>
        <p:cNvGrpSpPr/>
        <p:nvPr/>
      </p:nvGrpSpPr>
      <p:grpSpPr>
        <a:xfrm>
          <a:off x="0" y="0"/>
          <a:ext cx="0" cy="0"/>
          <a:chOff x="0" y="0"/>
          <a:chExt cx="0" cy="0"/>
        </a:xfrm>
      </p:grpSpPr>
      <p:sp>
        <p:nvSpPr>
          <p:cNvPr id="71" name="Shape 71"/>
          <p:cNvSpPr/>
          <p:nvPr/>
        </p:nvSpPr>
        <p:spPr>
          <a:xfrm>
            <a:off x="-56" y="5045700"/>
            <a:ext cx="6858000" cy="97800"/>
          </a:xfrm>
          <a:prstGeom prst="rect">
            <a:avLst/>
          </a:prstGeom>
          <a:solidFill>
            <a:schemeClr val="accent3"/>
          </a:solidFill>
          <a:ln>
            <a:noFill/>
          </a:ln>
        </p:spPr>
        <p:txBody>
          <a:bodyPr lIns="68569" tIns="68569" rIns="68569" bIns="68569" anchor="ctr" anchorCtr="0">
            <a:noAutofit/>
          </a:bodyPr>
          <a:lstStyle/>
          <a:p>
            <a:pPr lvl="0">
              <a:spcBef>
                <a:spcPts val="0"/>
              </a:spcBef>
              <a:buNone/>
            </a:pPr>
            <a:endParaRPr sz="1350"/>
          </a:p>
        </p:txBody>
      </p:sp>
      <p:sp>
        <p:nvSpPr>
          <p:cNvPr id="72" name="Shape 72"/>
          <p:cNvSpPr txBox="1">
            <a:spLocks noGrp="1"/>
          </p:cNvSpPr>
          <p:nvPr>
            <p:ph type="title"/>
          </p:nvPr>
        </p:nvSpPr>
        <p:spPr>
          <a:xfrm>
            <a:off x="233775" y="445025"/>
            <a:ext cx="6390450" cy="707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a:t>Click to edit Master title style</a:t>
            </a:r>
            <a:endParaRPr/>
          </a:p>
        </p:txBody>
      </p:sp>
      <p:sp>
        <p:nvSpPr>
          <p:cNvPr id="73" name="Shape 73"/>
          <p:cNvSpPr txBox="1">
            <a:spLocks noGrp="1"/>
          </p:cNvSpPr>
          <p:nvPr>
            <p:ph type="body" idx="1"/>
          </p:nvPr>
        </p:nvSpPr>
        <p:spPr>
          <a:xfrm>
            <a:off x="233775" y="1266325"/>
            <a:ext cx="6390450" cy="330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pPr lvl="0"/>
            <a:r>
              <a:rPr lang="en-US"/>
              <a:t>Click to edit Master text styles</a:t>
            </a:r>
          </a:p>
        </p:txBody>
      </p:sp>
      <p:sp>
        <p:nvSpPr>
          <p:cNvPr id="74" name="Shape 74"/>
          <p:cNvSpPr txBox="1">
            <a:spLocks noGrp="1"/>
          </p:cNvSpPr>
          <p:nvPr>
            <p:ph type="sldNum" idx="12"/>
          </p:nvPr>
        </p:nvSpPr>
        <p:spPr>
          <a:xfrm>
            <a:off x="6354343" y="4663216"/>
            <a:ext cx="411525" cy="393600"/>
          </a:xfrm>
          <a:prstGeom prst="rect">
            <a:avLst/>
          </a:prstGeom>
        </p:spPr>
        <p:txBody>
          <a:bodyPr lIns="91425" tIns="91425" rIns="91425" bIns="91425" anchor="ctr" anchorCtr="0">
            <a:noAutofit/>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025895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A85EB-31EC-B240-965B-65CA7561E0D8}" type="datetime1">
              <a:rPr lang="en-US" smtClean="0"/>
              <a:t>7/8/18</a:t>
            </a:fld>
            <a:endParaRPr lang="en-US"/>
          </a:p>
        </p:txBody>
      </p:sp>
      <p:sp>
        <p:nvSpPr>
          <p:cNvPr id="3" name="Footer Placeholder 2"/>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4" name="Slide Number Placeholder 3"/>
          <p:cNvSpPr>
            <a:spLocks noGrp="1"/>
          </p:cNvSpPr>
          <p:nvPr>
            <p:ph type="sldNum" sz="quarter" idx="12"/>
          </p:nvPr>
        </p:nvSpPr>
        <p:spPr/>
        <p:txBody>
          <a:bodyPr/>
          <a:lstStyle/>
          <a:p>
            <a:fld id="{19B12225-5612-419B-A8D5-4B8EEE4C217E}" type="slidenum">
              <a:rPr lang="en-US" smtClean="0"/>
              <a:pPr/>
              <a:t>‹#›</a:t>
            </a:fld>
            <a:endParaRPr lang="en-US"/>
          </a:p>
        </p:txBody>
      </p:sp>
      <p:sp>
        <p:nvSpPr>
          <p:cNvPr id="6" name="Text Placeholder 5"/>
          <p:cNvSpPr>
            <a:spLocks noGrp="1"/>
          </p:cNvSpPr>
          <p:nvPr>
            <p:ph type="body" sz="quarter" idx="13"/>
          </p:nvPr>
        </p:nvSpPr>
        <p:spPr>
          <a:xfrm>
            <a:off x="628650" y="342900"/>
            <a:ext cx="5772150"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6289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50" name="Rectangle"/>
          <p:cNvSpPr/>
          <p:nvPr/>
        </p:nvSpPr>
        <p:spPr>
          <a:xfrm>
            <a:off x="301377" y="1037273"/>
            <a:ext cx="6258572" cy="1675"/>
          </a:xfrm>
          <a:prstGeom prst="rect">
            <a:avLst/>
          </a:prstGeom>
          <a:solidFill>
            <a:srgbClr val="B15E29"/>
          </a:solidFill>
          <a:ln w="12700">
            <a:solidFill>
              <a:srgbClr val="000000"/>
            </a:solidFill>
            <a:miter lim="400000"/>
          </a:ln>
          <a:effectLst>
            <a:outerShdw blurRad="50800" dist="25400" dir="5400000" rotWithShape="0">
              <a:srgbClr val="000000">
                <a:alpha val="40000"/>
              </a:srgbClr>
            </a:outerShdw>
          </a:effectLst>
        </p:spPr>
        <p:txBody>
          <a:bodyPr lIns="26789" tIns="26789" rIns="26789" bIns="26789" anchor="ctr"/>
          <a:lstStyle/>
          <a:p>
            <a:pPr>
              <a:defRPr>
                <a:solidFill>
                  <a:srgbClr val="FFFFFF"/>
                </a:solidFill>
              </a:defRPr>
            </a:pPr>
            <a:endParaRPr sz="949"/>
          </a:p>
        </p:txBody>
      </p:sp>
      <p:sp>
        <p:nvSpPr>
          <p:cNvPr id="51" name="Title Text"/>
          <p:cNvSpPr txBox="1">
            <a:spLocks noGrp="1"/>
          </p:cNvSpPr>
          <p:nvPr>
            <p:ph type="title"/>
          </p:nvPr>
        </p:nvSpPr>
        <p:spPr>
          <a:prstGeom prst="rect">
            <a:avLst/>
          </a:prstGeom>
        </p:spPr>
        <p:txBody>
          <a:bodyPr/>
          <a:lstStyle>
            <a:lvl1pPr>
              <a:defRPr sz="2531"/>
            </a:lvl1pPr>
          </a:lstStyle>
          <a:p>
            <a:r>
              <a:rPr lang="en-US"/>
              <a:t>Click to edit Master title style</a:t>
            </a:r>
            <a:endParaRP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846406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ext Placeholder 6"/>
          <p:cNvSpPr>
            <a:spLocks noGrp="1"/>
          </p:cNvSpPr>
          <p:nvPr>
            <p:ph type="body" idx="12" hasCustomPrompt="1"/>
          </p:nvPr>
        </p:nvSpPr>
        <p:spPr>
          <a:xfrm>
            <a:off x="345178" y="783808"/>
            <a:ext cx="6172646" cy="288036"/>
          </a:xfrm>
        </p:spPr>
        <p:txBody>
          <a:bodyPr anchor="t"/>
          <a:lstStyle>
            <a:lvl1pPr algn="ctr">
              <a:defRPr sz="1308" b="0" i="1">
                <a:solidFill>
                  <a:srgbClr val="98938A"/>
                </a:solidFill>
                <a:latin typeface="Georgia"/>
                <a:cs typeface="Georgia"/>
              </a:defRPr>
            </a:lvl1pPr>
          </a:lstStyle>
          <a:p>
            <a:pPr lvl="0"/>
            <a:r>
              <a:rPr lang="en-US" dirty="0"/>
              <a:t>Optional subtitle</a:t>
            </a:r>
          </a:p>
        </p:txBody>
      </p:sp>
      <p:sp>
        <p:nvSpPr>
          <p:cNvPr id="2" name="Title 1"/>
          <p:cNvSpPr>
            <a:spLocks noGrp="1"/>
          </p:cNvSpPr>
          <p:nvPr>
            <p:ph type="title" hasCustomPrompt="1"/>
          </p:nvPr>
        </p:nvSpPr>
        <p:spPr>
          <a:xfrm>
            <a:off x="345178" y="431519"/>
            <a:ext cx="6172647" cy="351273"/>
          </a:xfrm>
        </p:spPr>
        <p:txBody>
          <a:bodyPr/>
          <a:lstStyle/>
          <a:p>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smtClean="0"/>
              <a:t>Deep Learning for Network Biology -- snap.stanford.edu/deepnetbio-ismb -- ISMB 2018</a:t>
            </a:r>
            <a:endParaRPr lang="en-US"/>
          </a:p>
        </p:txBody>
      </p:sp>
      <p:sp>
        <p:nvSpPr>
          <p:cNvPr id="5" name="Slide Number Placeholder 5"/>
          <p:cNvSpPr>
            <a:spLocks noGrp="1"/>
          </p:cNvSpPr>
          <p:nvPr>
            <p:ph type="sldNum" sz="quarter" idx="11"/>
          </p:nvPr>
        </p:nvSpPr>
        <p:spPr/>
        <p:txBody>
          <a:bodyPr/>
          <a:lstStyle>
            <a:lvl1pPr>
              <a:defRPr/>
            </a:lvl1pPr>
          </a:lstStyle>
          <a:p>
            <a:pPr>
              <a:defRPr/>
            </a:pPr>
            <a:fld id="{91F31FA6-B0B4-9940-9B47-E6B321700686}" type="slidenum">
              <a:rPr lang="en-US"/>
              <a:pPr>
                <a:defRPr/>
              </a:pPr>
              <a:t>‹#›</a:t>
            </a:fld>
            <a:endParaRPr lang="en-US"/>
          </a:p>
        </p:txBody>
      </p:sp>
      <p:sp>
        <p:nvSpPr>
          <p:cNvPr id="14" name="Shape 990"/>
          <p:cNvSpPr/>
          <p:nvPr userDrawn="1"/>
        </p:nvSpPr>
        <p:spPr>
          <a:xfrm flipH="1">
            <a:off x="6942182" y="1214181"/>
            <a:ext cx="1409789" cy="153372"/>
          </a:xfrm>
          <a:prstGeom prst="rect">
            <a:avLst/>
          </a:prstGeom>
          <a:ln w="3175">
            <a:miter lim="400000"/>
          </a:ln>
          <a:extLst>
            <a:ext uri="{C572A759-6A51-4108-AA02-DFA0A04FC94B}">
              <ma14:wrappingTextBoxFlag xmlns:ma14="http://schemas.microsoft.com/office/mac/drawingml/2011/main" val="1"/>
            </a:ext>
          </a:extLst>
        </p:spPr>
        <p:txBody>
          <a:bodyPr wrap="square" lIns="14286" tIns="14286" rIns="14286" bIns="14286" anchor="ctr">
            <a:spAutoFit/>
          </a:bodyPr>
          <a:lstStyle/>
          <a:p>
            <a:pPr lvl="0" algn="l">
              <a:lnSpc>
                <a:spcPct val="80000"/>
              </a:lnSpc>
              <a:defRPr sz="1800">
                <a:solidFill>
                  <a:srgbClr val="000000"/>
                </a:solidFill>
              </a:defRPr>
            </a:pPr>
            <a:r>
              <a:rPr lang="en-US" sz="506" b="0" baseline="0" dirty="0">
                <a:solidFill>
                  <a:srgbClr val="8C8C8C"/>
                </a:solidFill>
                <a:latin typeface="Helvetica Neue"/>
                <a:cs typeface="Helvetica Neue"/>
              </a:rPr>
              <a:t>With Two Line Titles </a:t>
            </a:r>
            <a:r>
              <a:rPr lang="en-US" sz="506" b="1" baseline="0" dirty="0">
                <a:solidFill>
                  <a:srgbClr val="8C8C8C"/>
                </a:solidFill>
                <a:latin typeface="Helvetica Neue"/>
                <a:cs typeface="Helvetica Neue"/>
              </a:rPr>
              <a:t>move</a:t>
            </a:r>
            <a:r>
              <a:rPr lang="en-US" sz="506" b="0" baseline="0" dirty="0">
                <a:solidFill>
                  <a:srgbClr val="8C8C8C"/>
                </a:solidFill>
                <a:latin typeface="Helvetica Neue"/>
                <a:cs typeface="Helvetica Neue"/>
              </a:rPr>
              <a:t> </a:t>
            </a:r>
            <a:r>
              <a:rPr lang="en-US" sz="506" b="1" baseline="0" dirty="0">
                <a:solidFill>
                  <a:srgbClr val="8C8C8C"/>
                </a:solidFill>
                <a:latin typeface="Helvetica Neue"/>
                <a:cs typeface="Helvetica Neue"/>
              </a:rPr>
              <a:t>top </a:t>
            </a:r>
          </a:p>
          <a:p>
            <a:pPr lvl="0" algn="l">
              <a:lnSpc>
                <a:spcPct val="80000"/>
              </a:lnSpc>
              <a:defRPr sz="1800">
                <a:solidFill>
                  <a:srgbClr val="000000"/>
                </a:solidFill>
              </a:defRPr>
            </a:pPr>
            <a:r>
              <a:rPr lang="en-US" sz="506" b="1" baseline="0" dirty="0">
                <a:solidFill>
                  <a:srgbClr val="8C8C8C"/>
                </a:solidFill>
                <a:latin typeface="Helvetica Neue"/>
                <a:cs typeface="Helvetica Neue"/>
              </a:rPr>
              <a:t>of Subtitle </a:t>
            </a:r>
            <a:r>
              <a:rPr lang="en-US" sz="506" b="0" baseline="0" dirty="0">
                <a:solidFill>
                  <a:srgbClr val="8C8C8C"/>
                </a:solidFill>
                <a:latin typeface="Helvetica Neue"/>
                <a:cs typeface="Helvetica Neue"/>
              </a:rPr>
              <a:t>text</a:t>
            </a:r>
            <a:r>
              <a:rPr lang="en-US" sz="506" b="1" baseline="0" dirty="0">
                <a:solidFill>
                  <a:srgbClr val="8C8C8C"/>
                </a:solidFill>
                <a:latin typeface="Helvetica Neue"/>
                <a:cs typeface="Helvetica Neue"/>
              </a:rPr>
              <a:t> </a:t>
            </a:r>
            <a:r>
              <a:rPr lang="en-US" sz="506" b="0" baseline="0" dirty="0">
                <a:solidFill>
                  <a:srgbClr val="8C8C8C"/>
                </a:solidFill>
                <a:latin typeface="Helvetica Neue"/>
                <a:cs typeface="Helvetica Neue"/>
              </a:rPr>
              <a:t>to touch this line</a:t>
            </a:r>
            <a:endParaRPr sz="506" b="1" dirty="0">
              <a:solidFill>
                <a:srgbClr val="8C8C8C"/>
              </a:solidFill>
              <a:latin typeface="Helvetica Neue"/>
              <a:cs typeface="Helvetica Neue"/>
            </a:endParaRPr>
          </a:p>
        </p:txBody>
      </p:sp>
      <p:sp>
        <p:nvSpPr>
          <p:cNvPr id="15" name="Shape 992"/>
          <p:cNvSpPr/>
          <p:nvPr userDrawn="1"/>
        </p:nvSpPr>
        <p:spPr>
          <a:xfrm flipH="1">
            <a:off x="6942182" y="1843170"/>
            <a:ext cx="1409789" cy="153372"/>
          </a:xfrm>
          <a:prstGeom prst="rect">
            <a:avLst/>
          </a:prstGeom>
          <a:ln w="3175">
            <a:miter lim="400000"/>
          </a:ln>
          <a:extLst>
            <a:ext uri="{C572A759-6A51-4108-AA02-DFA0A04FC94B}">
              <ma14:wrappingTextBoxFlag xmlns:ma14="http://schemas.microsoft.com/office/mac/drawingml/2011/main" val="1"/>
            </a:ext>
          </a:extLst>
        </p:spPr>
        <p:txBody>
          <a:bodyPr wrap="square" lIns="14286" tIns="14286" rIns="14286" bIns="14286" anchor="ctr">
            <a:spAutoFit/>
          </a:bodyPr>
          <a:lstStyle/>
          <a:p>
            <a:pPr lvl="0" algn="l">
              <a:lnSpc>
                <a:spcPct val="80000"/>
              </a:lnSpc>
              <a:defRPr sz="1800">
                <a:solidFill>
                  <a:srgbClr val="000000"/>
                </a:solidFill>
              </a:defRPr>
            </a:pPr>
            <a:r>
              <a:rPr lang="en-US" sz="506" b="0" baseline="0" dirty="0">
                <a:solidFill>
                  <a:srgbClr val="8C8C8C"/>
                </a:solidFill>
                <a:latin typeface="Helvetica Neue"/>
                <a:cs typeface="Helvetica Neue"/>
              </a:rPr>
              <a:t>With Two Line Titles </a:t>
            </a:r>
            <a:r>
              <a:rPr lang="en-US" sz="506" b="1" baseline="0" dirty="0">
                <a:solidFill>
                  <a:srgbClr val="8C8C8C"/>
                </a:solidFill>
                <a:latin typeface="Helvetica Neue"/>
                <a:cs typeface="Helvetica Neue"/>
              </a:rPr>
              <a:t>move</a:t>
            </a:r>
            <a:r>
              <a:rPr lang="en-US" sz="506" b="0" baseline="0" dirty="0">
                <a:solidFill>
                  <a:srgbClr val="8C8C8C"/>
                </a:solidFill>
                <a:latin typeface="Helvetica Neue"/>
                <a:cs typeface="Helvetica Neue"/>
              </a:rPr>
              <a:t> </a:t>
            </a:r>
            <a:r>
              <a:rPr lang="en-US" sz="506" b="1" baseline="0" dirty="0">
                <a:solidFill>
                  <a:srgbClr val="8C8C8C"/>
                </a:solidFill>
                <a:latin typeface="Helvetica Neue"/>
                <a:cs typeface="Helvetica Neue"/>
              </a:rPr>
              <a:t>top </a:t>
            </a:r>
            <a:br>
              <a:rPr lang="en-US" sz="506" b="1" baseline="0" dirty="0">
                <a:solidFill>
                  <a:srgbClr val="8C8C8C"/>
                </a:solidFill>
                <a:latin typeface="Helvetica Neue"/>
                <a:cs typeface="Helvetica Neue"/>
              </a:rPr>
            </a:br>
            <a:r>
              <a:rPr lang="en-US" sz="506" b="1" baseline="0" dirty="0">
                <a:solidFill>
                  <a:srgbClr val="8C8C8C"/>
                </a:solidFill>
                <a:latin typeface="Helvetica Neue"/>
                <a:cs typeface="Helvetica Neue"/>
              </a:rPr>
              <a:t>of Content </a:t>
            </a:r>
            <a:r>
              <a:rPr lang="en-US" sz="506" b="0" baseline="0" dirty="0">
                <a:solidFill>
                  <a:srgbClr val="8C8C8C"/>
                </a:solidFill>
                <a:latin typeface="Helvetica Neue"/>
                <a:cs typeface="Helvetica Neue"/>
              </a:rPr>
              <a:t>text</a:t>
            </a:r>
            <a:r>
              <a:rPr lang="en-US" sz="506" b="1" baseline="0" dirty="0">
                <a:solidFill>
                  <a:srgbClr val="8C8C8C"/>
                </a:solidFill>
                <a:latin typeface="Helvetica Neue"/>
                <a:cs typeface="Helvetica Neue"/>
              </a:rPr>
              <a:t> </a:t>
            </a:r>
            <a:r>
              <a:rPr lang="en-US" sz="506" b="0" baseline="0" dirty="0">
                <a:solidFill>
                  <a:srgbClr val="8C8C8C"/>
                </a:solidFill>
                <a:latin typeface="Helvetica Neue"/>
                <a:cs typeface="Helvetica Neue"/>
              </a:rPr>
              <a:t>to touch this line</a:t>
            </a:r>
            <a:endParaRPr lang="en-US" sz="506" b="1" dirty="0">
              <a:solidFill>
                <a:srgbClr val="8C8C8C"/>
              </a:solidFill>
              <a:latin typeface="Helvetica Neue"/>
              <a:cs typeface="Helvetica Neue"/>
            </a:endParaRPr>
          </a:p>
        </p:txBody>
      </p:sp>
      <p:cxnSp>
        <p:nvCxnSpPr>
          <p:cNvPr id="16" name="Straight Connector 15"/>
          <p:cNvCxnSpPr/>
          <p:nvPr userDrawn="1"/>
        </p:nvCxnSpPr>
        <p:spPr>
          <a:xfrm flipH="1" flipV="1">
            <a:off x="6903918" y="1175715"/>
            <a:ext cx="886024" cy="9034"/>
          </a:xfrm>
          <a:prstGeom prst="line">
            <a:avLst/>
          </a:prstGeom>
          <a:ln w="12700" cmpd="sng">
            <a:solidFill>
              <a:schemeClr val="accent3"/>
            </a:solidFill>
            <a:prstDash val="dash"/>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903918" y="1816490"/>
            <a:ext cx="886024" cy="0"/>
          </a:xfrm>
          <a:prstGeom prst="line">
            <a:avLst/>
          </a:prstGeom>
          <a:ln w="12700" cmpd="sng">
            <a:solidFill>
              <a:schemeClr val="accent3"/>
            </a:solidFill>
            <a:prstDash val="dash"/>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903917" y="2031101"/>
            <a:ext cx="1222754" cy="0"/>
          </a:xfrm>
          <a:prstGeom prst="line">
            <a:avLst/>
          </a:prstGeom>
          <a:ln w="9525" cmpd="sng">
            <a:solidFill>
              <a:schemeClr val="bg2"/>
            </a:solidFill>
            <a:prstDash val="dash"/>
            <a:headEnd type="none"/>
            <a:tailEnd type="triangle" w="lg" len="med"/>
          </a:ln>
          <a:effectLst/>
        </p:spPr>
        <p:style>
          <a:lnRef idx="2">
            <a:schemeClr val="accent1"/>
          </a:lnRef>
          <a:fillRef idx="0">
            <a:schemeClr val="accent1"/>
          </a:fillRef>
          <a:effectRef idx="1">
            <a:schemeClr val="accent1"/>
          </a:effectRef>
          <a:fontRef idx="minor">
            <a:schemeClr val="tx1"/>
          </a:fontRef>
        </p:style>
      </p:cxnSp>
      <p:sp>
        <p:nvSpPr>
          <p:cNvPr id="19" name="Shape 992"/>
          <p:cNvSpPr/>
          <p:nvPr userDrawn="1"/>
        </p:nvSpPr>
        <p:spPr>
          <a:xfrm flipH="1">
            <a:off x="6942182" y="2065472"/>
            <a:ext cx="1294995" cy="153372"/>
          </a:xfrm>
          <a:prstGeom prst="rect">
            <a:avLst/>
          </a:prstGeom>
          <a:ln w="3175">
            <a:miter lim="400000"/>
          </a:ln>
          <a:extLst>
            <a:ext uri="{C572A759-6A51-4108-AA02-DFA0A04FC94B}">
              <ma14:wrappingTextBoxFlag xmlns:ma14="http://schemas.microsoft.com/office/mac/drawingml/2011/main" val="1"/>
            </a:ext>
          </a:extLst>
        </p:spPr>
        <p:txBody>
          <a:bodyPr wrap="square" lIns="14286" tIns="14286" rIns="14286" bIns="14286" anchor="ctr">
            <a:spAutoFit/>
          </a:bodyPr>
          <a:lstStyle/>
          <a:p>
            <a:pPr lvl="0" algn="l">
              <a:lnSpc>
                <a:spcPct val="80000"/>
              </a:lnSpc>
              <a:defRPr sz="1800">
                <a:solidFill>
                  <a:srgbClr val="000000"/>
                </a:solidFill>
              </a:defRPr>
            </a:pPr>
            <a:r>
              <a:rPr lang="en-US" sz="506" dirty="0">
                <a:solidFill>
                  <a:srgbClr val="8C8C8C"/>
                </a:solidFill>
                <a:latin typeface="Helvetica Neue"/>
                <a:cs typeface="Helvetica Neue"/>
              </a:rPr>
              <a:t>With</a:t>
            </a:r>
            <a:r>
              <a:rPr lang="en-US" sz="506" baseline="0" dirty="0">
                <a:solidFill>
                  <a:srgbClr val="8C8C8C"/>
                </a:solidFill>
                <a:latin typeface="Helvetica Neue"/>
                <a:cs typeface="Helvetica Neue"/>
              </a:rPr>
              <a:t> </a:t>
            </a:r>
            <a:r>
              <a:rPr lang="en-US" sz="506" dirty="0">
                <a:solidFill>
                  <a:srgbClr val="8C8C8C"/>
                </a:solidFill>
                <a:latin typeface="Helvetica Neue"/>
                <a:cs typeface="Helvetica Neue"/>
              </a:rPr>
              <a:t>Two Line Titles &amp;  Two</a:t>
            </a:r>
            <a:r>
              <a:rPr lang="en-US" sz="506" baseline="0" dirty="0">
                <a:solidFill>
                  <a:srgbClr val="8C8C8C"/>
                </a:solidFill>
                <a:latin typeface="Helvetica Neue"/>
                <a:cs typeface="Helvetica Neue"/>
              </a:rPr>
              <a:t> Line </a:t>
            </a:r>
            <a:r>
              <a:rPr lang="en-US" sz="506" dirty="0">
                <a:solidFill>
                  <a:srgbClr val="8C8C8C"/>
                </a:solidFill>
                <a:latin typeface="Helvetica Neue"/>
                <a:cs typeface="Helvetica Neue"/>
              </a:rPr>
              <a:t>Subtitles </a:t>
            </a:r>
          </a:p>
          <a:p>
            <a:pPr lvl="0" algn="l">
              <a:lnSpc>
                <a:spcPct val="80000"/>
              </a:lnSpc>
              <a:defRPr sz="1800">
                <a:solidFill>
                  <a:srgbClr val="000000"/>
                </a:solidFill>
              </a:defRPr>
            </a:pPr>
            <a:r>
              <a:rPr lang="en-US" sz="506" b="1" dirty="0">
                <a:solidFill>
                  <a:srgbClr val="8C8C8C"/>
                </a:solidFill>
                <a:latin typeface="Helvetica Neue"/>
                <a:cs typeface="Helvetica Neue"/>
              </a:rPr>
              <a:t>move top</a:t>
            </a:r>
            <a:r>
              <a:rPr lang="en-US" sz="506" b="1" baseline="0" dirty="0">
                <a:solidFill>
                  <a:srgbClr val="8C8C8C"/>
                </a:solidFill>
                <a:latin typeface="Helvetica Neue"/>
                <a:cs typeface="Helvetica Neue"/>
              </a:rPr>
              <a:t> of </a:t>
            </a:r>
            <a:r>
              <a:rPr lang="en-US" sz="506" b="1" dirty="0">
                <a:solidFill>
                  <a:srgbClr val="8C8C8C"/>
                </a:solidFill>
                <a:latin typeface="Helvetica Neue"/>
                <a:cs typeface="Helvetica Neue"/>
              </a:rPr>
              <a:t>Conten</a:t>
            </a:r>
            <a:r>
              <a:rPr lang="en-US" sz="506" b="1" baseline="0" dirty="0">
                <a:solidFill>
                  <a:srgbClr val="8C8C8C"/>
                </a:solidFill>
                <a:latin typeface="Helvetica Neue"/>
                <a:cs typeface="Helvetica Neue"/>
              </a:rPr>
              <a:t>t text </a:t>
            </a:r>
            <a:r>
              <a:rPr lang="en-US" sz="506" baseline="0" dirty="0">
                <a:solidFill>
                  <a:srgbClr val="8C8C8C"/>
                </a:solidFill>
                <a:latin typeface="Helvetica Neue"/>
                <a:cs typeface="Helvetica Neue"/>
              </a:rPr>
              <a:t>to this Line</a:t>
            </a:r>
            <a:endParaRPr lang="en-US" sz="506" b="1" dirty="0">
              <a:solidFill>
                <a:srgbClr val="8C8C8C"/>
              </a:solidFill>
              <a:latin typeface="Helvetica Neue"/>
              <a:cs typeface="Helvetica Neue"/>
            </a:endParaRPr>
          </a:p>
        </p:txBody>
      </p:sp>
      <p:sp>
        <p:nvSpPr>
          <p:cNvPr id="12" name="Shape 990"/>
          <p:cNvSpPr/>
          <p:nvPr userDrawn="1"/>
        </p:nvSpPr>
        <p:spPr>
          <a:xfrm flipH="1">
            <a:off x="6942182" y="2484801"/>
            <a:ext cx="1294995" cy="215633"/>
          </a:xfrm>
          <a:prstGeom prst="rect">
            <a:avLst/>
          </a:prstGeom>
          <a:ln w="3175">
            <a:miter lim="400000"/>
          </a:ln>
          <a:extLst>
            <a:ext uri="{C572A759-6A51-4108-AA02-DFA0A04FC94B}">
              <ma14:wrappingTextBoxFlag xmlns:ma14="http://schemas.microsoft.com/office/mac/drawingml/2011/main" val="1"/>
            </a:ext>
          </a:extLst>
        </p:spPr>
        <p:txBody>
          <a:bodyPr wrap="square" lIns="14286" tIns="14286" rIns="14286" bIns="14286" anchor="ctr">
            <a:spAutoFit/>
          </a:bodyPr>
          <a:lstStyle/>
          <a:p>
            <a:pPr lvl="0" algn="l">
              <a:lnSpc>
                <a:spcPct val="80000"/>
              </a:lnSpc>
              <a:defRPr sz="1800">
                <a:solidFill>
                  <a:srgbClr val="000000"/>
                </a:solidFill>
              </a:defRPr>
            </a:pPr>
            <a:r>
              <a:rPr lang="en-US" sz="506" b="0" baseline="0" dirty="0">
                <a:solidFill>
                  <a:srgbClr val="8C8C8C"/>
                </a:solidFill>
                <a:latin typeface="Helvetica Neue"/>
                <a:cs typeface="Helvetica Neue"/>
              </a:rPr>
              <a:t>Go to THEMES &gt; EDIT MASTER &gt; and delete these guides from master layout before sending document to clients. </a:t>
            </a:r>
          </a:p>
        </p:txBody>
      </p:sp>
    </p:spTree>
    <p:extLst>
      <p:ext uri="{BB962C8B-B14F-4D97-AF65-F5344CB8AC3E}">
        <p14:creationId xmlns:p14="http://schemas.microsoft.com/office/powerpoint/2010/main" val="206119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6858000" cy="857250"/>
          </a:xfrm>
        </p:spPr>
        <p:txBody>
          <a:bodyPr>
            <a:noAutofit/>
          </a:bodyPr>
          <a:lstStyle>
            <a:lvl1pPr algn="ctr">
              <a:defRPr sz="4000"/>
            </a:lvl1pPr>
          </a:lstStyle>
          <a:p>
            <a:r>
              <a:rPr lang="en-US"/>
              <a:t>Click to edit Master title style</a:t>
            </a:r>
            <a:endParaRPr lang="en-US" dirty="0"/>
          </a:p>
        </p:txBody>
      </p:sp>
      <p:sp>
        <p:nvSpPr>
          <p:cNvPr id="3" name="Content Placeholder 2"/>
          <p:cNvSpPr>
            <a:spLocks noGrp="1"/>
          </p:cNvSpPr>
          <p:nvPr>
            <p:ph idx="1"/>
          </p:nvPr>
        </p:nvSpPr>
        <p:spPr>
          <a:xfrm>
            <a:off x="342900" y="1200150"/>
            <a:ext cx="6172200" cy="3810000"/>
          </a:xfrm>
        </p:spPr>
        <p:txBody>
          <a:bodyPr>
            <a:normAutofit/>
          </a:bodyPr>
          <a:lstStyle>
            <a:lvl1pPr>
              <a:defRPr sz="2800"/>
            </a:lvl1pPr>
            <a:lvl2pPr>
              <a:defRPr sz="2400"/>
            </a:lvl2pPr>
            <a:lvl3pPr>
              <a:defRPr sz="2000"/>
            </a:lvl3pPr>
            <a:lvl4pPr>
              <a:defRPr sz="18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7EB141-4D21-3D47-A0C4-2477083AC8F5}" type="datetime1">
              <a:rPr lang="en-US" smtClean="0"/>
              <a:t>7/8/18</a:t>
            </a:fld>
            <a:endParaRPr lang="en-US"/>
          </a:p>
        </p:txBody>
      </p:sp>
      <p:sp>
        <p:nvSpPr>
          <p:cNvPr id="5" name="Footer Placeholder 4"/>
          <p:cNvSpPr>
            <a:spLocks noGrp="1"/>
          </p:cNvSpPr>
          <p:nvPr>
            <p:ph type="ftr" sz="quarter" idx="11"/>
          </p:nvPr>
        </p:nvSpPr>
        <p:spPr>
          <a:xfrm>
            <a:off x="1219200" y="5043396"/>
            <a:ext cx="4191000" cy="110774"/>
          </a:xfrm>
        </p:spPr>
        <p:txBody>
          <a:bodyPr/>
          <a:lstStyle/>
          <a:p>
            <a:r>
              <a:rPr lang="en-US" smtClean="0"/>
              <a:t>Deep Learning for Network Biology -- snap.stanford.edu/deepnetbio-ismb -- ISMB 2018</a:t>
            </a:r>
            <a:endParaRPr lang="en-US" dirty="0"/>
          </a:p>
        </p:txBody>
      </p:sp>
      <p:sp>
        <p:nvSpPr>
          <p:cNvPr id="6" name="Slide Number Placeholder 5"/>
          <p:cNvSpPr>
            <a:spLocks noGrp="1"/>
          </p:cNvSpPr>
          <p:nvPr>
            <p:ph type="sldNum" sz="quarter" idx="12"/>
          </p:nvPr>
        </p:nvSpPr>
        <p:spPr/>
        <p:txBody>
          <a:bodyPr/>
          <a:lstStyle/>
          <a:p>
            <a:fld id="{4D267013-DFFC-4352-B274-32112D0CCE19}" type="slidenum">
              <a:rPr lang="en-US" smtClean="0"/>
              <a:t>‹#›</a:t>
            </a:fld>
            <a:endParaRPr lang="en-US"/>
          </a:p>
        </p:txBody>
      </p:sp>
      <p:cxnSp>
        <p:nvCxnSpPr>
          <p:cNvPr id="8" name="Straight Connector 7"/>
          <p:cNvCxnSpPr/>
          <p:nvPr userDrawn="1"/>
        </p:nvCxnSpPr>
        <p:spPr>
          <a:xfrm flipV="1">
            <a:off x="35010" y="1037967"/>
            <a:ext cx="6843585" cy="1545"/>
          </a:xfrm>
          <a:prstGeom prst="line">
            <a:avLst/>
          </a:prstGeom>
          <a:ln w="76200"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66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13BB0A-F9FC-F14F-9F47-38090443DB03}" type="datetime1">
              <a:rPr lang="en-US" smtClean="0"/>
              <a:t>7/8/18</a:t>
            </a:fld>
            <a:endParaRPr lang="en-US"/>
          </a:p>
        </p:txBody>
      </p:sp>
      <p:sp>
        <p:nvSpPr>
          <p:cNvPr id="5" name="Footer Placeholder 4"/>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6" name="Slide Number Placeholder 5"/>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956780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42900" y="1200151"/>
            <a:ext cx="3028950" cy="380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80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5F0F07-202B-C740-B666-645F666B4080}" type="datetime1">
              <a:rPr lang="en-US" smtClean="0"/>
              <a:t>7/8/18</a:t>
            </a:fld>
            <a:endParaRPr lang="en-US"/>
          </a:p>
        </p:txBody>
      </p:sp>
      <p:sp>
        <p:nvSpPr>
          <p:cNvPr id="6" name="Footer Placeholder 5"/>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7" name="Slide Number Placeholder 6"/>
          <p:cNvSpPr>
            <a:spLocks noGrp="1"/>
          </p:cNvSpPr>
          <p:nvPr>
            <p:ph type="sldNum" sz="quarter" idx="12"/>
          </p:nvPr>
        </p:nvSpPr>
        <p:spPr/>
        <p:txBody>
          <a:bodyPr/>
          <a:lstStyle/>
          <a:p>
            <a:fld id="{4D267013-DFFC-4352-B274-32112D0CCE19}" type="slidenum">
              <a:rPr lang="en-US" smtClean="0"/>
              <a:t>‹#›</a:t>
            </a:fld>
            <a:endParaRPr lang="en-US"/>
          </a:p>
        </p:txBody>
      </p:sp>
      <p:cxnSp>
        <p:nvCxnSpPr>
          <p:cNvPr id="8" name="Straight Connector 7"/>
          <p:cNvCxnSpPr/>
          <p:nvPr userDrawn="1"/>
        </p:nvCxnSpPr>
        <p:spPr>
          <a:xfrm>
            <a:off x="0" y="1051321"/>
            <a:ext cx="6858000" cy="0"/>
          </a:xfrm>
          <a:prstGeom prst="line">
            <a:avLst/>
          </a:prstGeom>
          <a:ln w="76200"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736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338263"/>
            <a:ext cx="3030141" cy="5168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1818084"/>
            <a:ext cx="3030141" cy="31920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338263"/>
            <a:ext cx="3031331" cy="5168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70" y="1818084"/>
            <a:ext cx="3031331" cy="31920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230DBD-7858-4E42-9BAB-05F6C36CF9BA}" type="datetime1">
              <a:rPr lang="en-US" smtClean="0"/>
              <a:t>7/8/18</a:t>
            </a:fld>
            <a:endParaRPr lang="en-US"/>
          </a:p>
        </p:txBody>
      </p:sp>
      <p:sp>
        <p:nvSpPr>
          <p:cNvPr id="8" name="Footer Placeholder 7"/>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9" name="Slide Number Placeholder 8"/>
          <p:cNvSpPr>
            <a:spLocks noGrp="1"/>
          </p:cNvSpPr>
          <p:nvPr>
            <p:ph type="sldNum" sz="quarter" idx="12"/>
          </p:nvPr>
        </p:nvSpPr>
        <p:spPr/>
        <p:txBody>
          <a:bodyPr/>
          <a:lstStyle/>
          <a:p>
            <a:fld id="{4D267013-DFFC-4352-B274-32112D0CCE19}" type="slidenum">
              <a:rPr lang="en-US" smtClean="0"/>
              <a:t>‹#›</a:t>
            </a:fld>
            <a:endParaRPr lang="en-US"/>
          </a:p>
        </p:txBody>
      </p:sp>
      <p:cxnSp>
        <p:nvCxnSpPr>
          <p:cNvPr id="10" name="Straight Connector 9"/>
          <p:cNvCxnSpPr/>
          <p:nvPr userDrawn="1"/>
        </p:nvCxnSpPr>
        <p:spPr>
          <a:xfrm>
            <a:off x="0" y="1051321"/>
            <a:ext cx="6858000" cy="0"/>
          </a:xfrm>
          <a:prstGeom prst="line">
            <a:avLst/>
          </a:prstGeom>
          <a:ln w="76200"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75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B89875-DECE-3C46-9EA3-37AA3D97F853}" type="datetime1">
              <a:rPr lang="en-US" smtClean="0"/>
              <a:t>7/8/18</a:t>
            </a:fld>
            <a:endParaRPr lang="en-US"/>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5" name="Slide Number Placeholder 4"/>
          <p:cNvSpPr>
            <a:spLocks noGrp="1"/>
          </p:cNvSpPr>
          <p:nvPr>
            <p:ph type="sldNum" sz="quarter" idx="12"/>
          </p:nvPr>
        </p:nvSpPr>
        <p:spPr/>
        <p:txBody>
          <a:bodyPr/>
          <a:lstStyle/>
          <a:p>
            <a:fld id="{4D267013-DFFC-4352-B274-32112D0CCE19}" type="slidenum">
              <a:rPr lang="en-US" smtClean="0"/>
              <a:t>‹#›</a:t>
            </a:fld>
            <a:endParaRPr lang="en-US"/>
          </a:p>
        </p:txBody>
      </p:sp>
      <p:cxnSp>
        <p:nvCxnSpPr>
          <p:cNvPr id="7" name="Straight Connector 6"/>
          <p:cNvCxnSpPr/>
          <p:nvPr userDrawn="1"/>
        </p:nvCxnSpPr>
        <p:spPr>
          <a:xfrm>
            <a:off x="0" y="1051321"/>
            <a:ext cx="6858000" cy="0"/>
          </a:xfrm>
          <a:prstGeom prst="line">
            <a:avLst/>
          </a:prstGeom>
          <a:ln w="76200"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50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6A6212-0A77-5640-9C43-91D97AAF3213}" type="datetime1">
              <a:rPr lang="en-US" smtClean="0"/>
              <a:t>7/8/18</a:t>
            </a:fld>
            <a:endParaRPr lang="en-US"/>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5" name="Slide Number Placeholder 4"/>
          <p:cNvSpPr>
            <a:spLocks noGrp="1"/>
          </p:cNvSpPr>
          <p:nvPr>
            <p:ph type="sldNum" sz="quarter" idx="12"/>
          </p:nvPr>
        </p:nvSpPr>
        <p:spPr/>
        <p:txBody>
          <a:bodyPr/>
          <a:lstStyle/>
          <a:p>
            <a:fld id="{4D267013-DFFC-4352-B274-32112D0CCE19}" type="slidenum">
              <a:rPr lang="en-US" smtClean="0"/>
              <a:pPr/>
              <a:t>‹#›</a:t>
            </a:fld>
            <a:endParaRPr lang="en-US"/>
          </a:p>
        </p:txBody>
      </p:sp>
    </p:spTree>
    <p:extLst>
      <p:ext uri="{BB962C8B-B14F-4D97-AF65-F5344CB8AC3E}">
        <p14:creationId xmlns:p14="http://schemas.microsoft.com/office/powerpoint/2010/main" val="462876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A1A5ED-4D71-9D4A-8602-E356A4463D8E}" type="datetime1">
              <a:rPr lang="en-US" smtClean="0"/>
              <a:t>7/8/18</a:t>
            </a:fld>
            <a:endParaRPr lang="en-US"/>
          </a:p>
        </p:txBody>
      </p:sp>
      <p:sp>
        <p:nvSpPr>
          <p:cNvPr id="3" name="Footer Placeholder 2"/>
          <p:cNvSpPr>
            <a:spLocks noGrp="1"/>
          </p:cNvSpPr>
          <p:nvPr>
            <p:ph type="ftr" sz="quarter" idx="11"/>
          </p:nvPr>
        </p:nvSpPr>
        <p:spPr>
          <a:xfrm>
            <a:off x="1295400" y="5043396"/>
            <a:ext cx="4133850" cy="110774"/>
          </a:xfrm>
        </p:spPr>
        <p:txBody>
          <a:bodyPr/>
          <a:lstStyle/>
          <a:p>
            <a:r>
              <a:rPr lang="en-US" smtClean="0"/>
              <a:t>Deep Learning for Network Biology -- snap.stanford.edu/deepnetbio-ismb -- ISMB 2018</a:t>
            </a:r>
            <a:endParaRPr lang="en-US" dirty="0"/>
          </a:p>
        </p:txBody>
      </p:sp>
      <p:sp>
        <p:nvSpPr>
          <p:cNvPr id="4" name="Slide Number Placeholder 3"/>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3969347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44B792-9887-8044-9EB4-A28B98CBA61C}" type="datetime1">
              <a:rPr lang="en-US" smtClean="0"/>
              <a:t>7/8/18</a:t>
            </a:fld>
            <a:endParaRPr lang="en-US"/>
          </a:p>
        </p:txBody>
      </p:sp>
      <p:sp>
        <p:nvSpPr>
          <p:cNvPr id="6" name="Footer Placeholder 5"/>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7" name="Slide Number Placeholder 6"/>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815415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33350"/>
            <a:ext cx="6858000"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42900" y="1200150"/>
            <a:ext cx="6172200" cy="381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42900" y="5032726"/>
            <a:ext cx="1600200" cy="121444"/>
          </a:xfrm>
          <a:prstGeom prst="rect">
            <a:avLst/>
          </a:prstGeom>
        </p:spPr>
        <p:txBody>
          <a:bodyPr vert="horz" lIns="91440" tIns="45720" rIns="91440" bIns="45720" rtlCol="0" anchor="ctr"/>
          <a:lstStyle>
            <a:lvl1pPr algn="l">
              <a:defRPr sz="700">
                <a:solidFill>
                  <a:schemeClr val="tx1">
                    <a:tint val="75000"/>
                  </a:schemeClr>
                </a:solidFill>
                <a:latin typeface="Helvetica Neue" charset="0"/>
                <a:ea typeface="Helvetica Neue" charset="0"/>
                <a:cs typeface="Helvetica Neue" charset="0"/>
              </a:defRPr>
            </a:lvl1pPr>
          </a:lstStyle>
          <a:p>
            <a:fld id="{A403505F-C949-AB45-AD77-441D2E132D10}" type="datetime1">
              <a:rPr lang="en-US" smtClean="0"/>
              <a:t>7/8/18</a:t>
            </a:fld>
            <a:endParaRPr lang="en-US"/>
          </a:p>
        </p:txBody>
      </p:sp>
      <p:sp>
        <p:nvSpPr>
          <p:cNvPr id="5" name="Footer Placeholder 4"/>
          <p:cNvSpPr>
            <a:spLocks noGrp="1"/>
          </p:cNvSpPr>
          <p:nvPr>
            <p:ph type="ftr" sz="quarter" idx="3"/>
          </p:nvPr>
        </p:nvSpPr>
        <p:spPr>
          <a:xfrm>
            <a:off x="2343150" y="5032726"/>
            <a:ext cx="2171700" cy="121444"/>
          </a:xfrm>
          <a:prstGeom prst="rect">
            <a:avLst/>
          </a:prstGeom>
        </p:spPr>
        <p:txBody>
          <a:bodyPr vert="horz" lIns="91440" tIns="45720" rIns="91440" bIns="45720" rtlCol="0" anchor="ctr"/>
          <a:lstStyle>
            <a:lvl1pPr algn="ctr">
              <a:defRPr sz="700">
                <a:solidFill>
                  <a:schemeClr val="tx1">
                    <a:tint val="75000"/>
                  </a:schemeClr>
                </a:solidFill>
                <a:latin typeface="Helvetica Neue" charset="0"/>
                <a:ea typeface="Helvetica Neue" charset="0"/>
                <a:cs typeface="Helvetica Neue" charset="0"/>
              </a:defRPr>
            </a:lvl1pPr>
          </a:lstStyle>
          <a:p>
            <a:r>
              <a:rPr lang="en-US" smtClean="0"/>
              <a:t>Deep Learning for Network Biology -- snap.stanford.edu/deepnetbio-ismb -- ISMB 2018</a:t>
            </a:r>
            <a:endParaRPr lang="en-US"/>
          </a:p>
        </p:txBody>
      </p:sp>
      <p:sp>
        <p:nvSpPr>
          <p:cNvPr id="6" name="Slide Number Placeholder 5"/>
          <p:cNvSpPr>
            <a:spLocks noGrp="1"/>
          </p:cNvSpPr>
          <p:nvPr>
            <p:ph type="sldNum" sz="quarter" idx="4"/>
          </p:nvPr>
        </p:nvSpPr>
        <p:spPr>
          <a:xfrm>
            <a:off x="4914900" y="5032726"/>
            <a:ext cx="1600200" cy="121444"/>
          </a:xfrm>
          <a:prstGeom prst="rect">
            <a:avLst/>
          </a:prstGeom>
        </p:spPr>
        <p:txBody>
          <a:bodyPr vert="horz" lIns="91440" tIns="45720" rIns="91440" bIns="45720" rtlCol="0" anchor="ctr"/>
          <a:lstStyle>
            <a:lvl1pPr algn="r">
              <a:defRPr sz="700">
                <a:solidFill>
                  <a:schemeClr val="tx1">
                    <a:tint val="75000"/>
                  </a:schemeClr>
                </a:solidFill>
                <a:latin typeface="Helvetica Neue" charset="0"/>
                <a:ea typeface="Helvetica Neue" charset="0"/>
                <a:cs typeface="Helvetica Neue" charset="0"/>
              </a:defRPr>
            </a:lvl1pPr>
          </a:lstStyle>
          <a:p>
            <a:fld id="{4D267013-DFFC-4352-B274-32112D0CCE19}" type="slidenum">
              <a:rPr lang="en-US" smtClean="0"/>
              <a:pPr/>
              <a:t>‹#›</a:t>
            </a:fld>
            <a:endParaRPr lang="en-US"/>
          </a:p>
        </p:txBody>
      </p:sp>
    </p:spTree>
    <p:extLst>
      <p:ext uri="{BB962C8B-B14F-4D97-AF65-F5344CB8AC3E}">
        <p14:creationId xmlns:p14="http://schemas.microsoft.com/office/powerpoint/2010/main" val="3200604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55" r:id="rId8"/>
    <p:sldLayoutId id="2147483656" r:id="rId9"/>
    <p:sldLayoutId id="2147483657" r:id="rId10"/>
    <p:sldLayoutId id="2147483664" r:id="rId11"/>
    <p:sldLayoutId id="2147483665" r:id="rId12"/>
    <p:sldLayoutId id="2147483666" r:id="rId13"/>
    <p:sldLayoutId id="2147483667" r:id="rId14"/>
  </p:sldLayoutIdLst>
  <p:hf hdr="0" dt="0"/>
  <p:txStyles>
    <p:titleStyle>
      <a:lvl1pPr algn="ctr" defTabSz="914400" rtl="0" eaLnBrk="1" latinLnBrk="0" hangingPunct="1">
        <a:spcBef>
          <a:spcPct val="0"/>
        </a:spcBef>
        <a:buNone/>
        <a:defRPr sz="4000" b="0" i="0" kern="1200" cap="none" spc="0">
          <a:ln>
            <a:noFill/>
          </a:ln>
          <a:solidFill>
            <a:srgbClr val="C00000"/>
          </a:solidFill>
          <a:effectLst/>
          <a:latin typeface="Helvetica Neue Light" charset="0"/>
          <a:ea typeface="Helvetica Neue Light" charset="0"/>
          <a:cs typeface="Helvetica Neue Light" charset="0"/>
        </a:defRPr>
      </a:lvl1pPr>
    </p:titleStyle>
    <p:bodyStyle>
      <a:lvl1pPr marL="342900" indent="-342900" algn="l" defTabSz="914400" rtl="0" eaLnBrk="1" latinLnBrk="0" hangingPunct="1">
        <a:spcBef>
          <a:spcPct val="20000"/>
        </a:spcBef>
        <a:buClr>
          <a:srgbClr val="C00000"/>
        </a:buClr>
        <a:buFont typeface="Wingdings" pitchFamily="2" charset="2"/>
        <a:buChar char="§"/>
        <a:defRPr lang="en-US" sz="2800" b="0" i="0" kern="1200" dirty="0" smtClean="0">
          <a:solidFill>
            <a:schemeClr val="tx1"/>
          </a:solidFill>
          <a:latin typeface="Helvetica Neue Light" charset="0"/>
          <a:ea typeface="Helvetica Neue Light" charset="0"/>
          <a:cs typeface="Helvetica Neue Light" charset="0"/>
        </a:defRPr>
      </a:lvl1pPr>
      <a:lvl2pPr marL="742950" indent="-285750" algn="l" defTabSz="914400" rtl="0" eaLnBrk="1" latinLnBrk="0" hangingPunct="1">
        <a:spcBef>
          <a:spcPct val="20000"/>
        </a:spcBef>
        <a:buClr>
          <a:srgbClr val="C00000"/>
        </a:buClr>
        <a:buFont typeface="Wingdings" charset="2"/>
        <a:buChar char="§"/>
        <a:defRPr lang="en-US" sz="2400" b="0" i="0" kern="1200" dirty="0" smtClean="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spcBef>
          <a:spcPct val="20000"/>
        </a:spcBef>
        <a:buClr>
          <a:srgbClr val="C00000"/>
        </a:buClr>
        <a:buFont typeface="Wingdings" charset="2"/>
        <a:buChar char="§"/>
        <a:defRPr lang="en-US" sz="2000" b="0" i="0" kern="1200" dirty="0" smtClean="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spcBef>
          <a:spcPct val="20000"/>
        </a:spcBef>
        <a:buFont typeface="Arial" pitchFamily="34" charset="0"/>
        <a:buChar char="–"/>
        <a:defRPr lang="en-US" sz="1800" b="0" i="0" kern="1200" dirty="0" smtClean="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spcBef>
          <a:spcPct val="20000"/>
        </a:spcBef>
        <a:buFont typeface="Arial" pitchFamily="34" charset="0"/>
        <a:buChar char="»"/>
        <a:defRPr lang="en-US" sz="1800" b="0" i="0" kern="1200" dirty="0" smtClean="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doi.org/10.1093/bioinformatics/btx252"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240.png"/><Relationship Id="rId7" Type="http://schemas.openxmlformats.org/officeDocument/2006/relationships/image" Target="../media/image320.png"/><Relationship Id="rId8" Type="http://schemas.openxmlformats.org/officeDocument/2006/relationships/image" Target="../media/image11.emf"/><Relationship Id="rId9" Type="http://schemas.openxmlformats.org/officeDocument/2006/relationships/image" Target="../media/image16.emf"/><Relationship Id="rId10" Type="http://schemas.openxmlformats.org/officeDocument/2006/relationships/image" Target="../media/image17.png"/><Relationship Id="rId11"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1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emf"/><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dl.acm.org/citation.cfm?id=3098036"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hyperlink" Target="http://journals.plos.org/ploscompbiol/article?id=10.1371/journal.pcbi.1004259"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iscb.org/ismb2018-program/ismb2018-tutorials" TargetMode="External"/><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hyperlink" Target="http://snap.stanford.edu/deepnetbio-ismb/"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academic.oup.com/bioinformatics/article/34/13/i457/504577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10.png"/><Relationship Id="rId8" Type="http://schemas.openxmlformats.org/officeDocument/2006/relationships/image" Target="../media/image9.emf"/><Relationship Id="rId9" Type="http://schemas.openxmlformats.org/officeDocument/2006/relationships/image" Target="../media/image16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emf"/><Relationship Id="rId7" Type="http://schemas.openxmlformats.org/officeDocument/2006/relationships/image" Target="../media/image39.png"/><Relationship Id="rId8"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1.png"/><Relationship Id="rId5" Type="http://schemas.openxmlformats.org/officeDocument/2006/relationships/image" Target="../media/image38.emf"/><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0.png"/><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120.png"/><Relationship Id="rId5"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emf"/><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hyperlink" Target="http://snap.stanford.edu/decagon/"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tiff"/></Relationships>
</file>

<file path=ppt/slides/_rels/slide39.xml.rels><?xml version="1.0" encoding="UTF-8" standalone="yes"?>
<Relationships xmlns="http://schemas.openxmlformats.org/package/2006/relationships"><Relationship Id="rId46" Type="http://schemas.openxmlformats.org/officeDocument/2006/relationships/image" Target="../media/image94.png"/><Relationship Id="rId47" Type="http://schemas.openxmlformats.org/officeDocument/2006/relationships/image" Target="../media/image95.png"/><Relationship Id="rId48" Type="http://schemas.openxmlformats.org/officeDocument/2006/relationships/image" Target="../media/image96.tiff"/><Relationship Id="rId49" Type="http://schemas.openxmlformats.org/officeDocument/2006/relationships/image" Target="../media/image97.tiff"/><Relationship Id="rId20" Type="http://schemas.openxmlformats.org/officeDocument/2006/relationships/image" Target="../media/image67.gif"/><Relationship Id="rId21" Type="http://schemas.openxmlformats.org/officeDocument/2006/relationships/image" Target="../media/image68.jpeg"/><Relationship Id="rId22" Type="http://schemas.openxmlformats.org/officeDocument/2006/relationships/image" Target="../media/image69.jpeg"/><Relationship Id="rId23" Type="http://schemas.openxmlformats.org/officeDocument/2006/relationships/image" Target="../media/image70.png"/><Relationship Id="rId24" Type="http://schemas.openxmlformats.org/officeDocument/2006/relationships/image" Target="../media/image71.png"/><Relationship Id="rId25" Type="http://schemas.openxmlformats.org/officeDocument/2006/relationships/image" Target="../media/image72.jpeg"/><Relationship Id="rId26" Type="http://schemas.openxmlformats.org/officeDocument/2006/relationships/image" Target="../media/image73.jpeg"/><Relationship Id="rId27" Type="http://schemas.openxmlformats.org/officeDocument/2006/relationships/image" Target="../media/image74.png"/><Relationship Id="rId28" Type="http://schemas.openxmlformats.org/officeDocument/2006/relationships/image" Target="../media/image75.jpeg"/><Relationship Id="rId29" Type="http://schemas.openxmlformats.org/officeDocument/2006/relationships/image" Target="../media/image76.png"/><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30" Type="http://schemas.openxmlformats.org/officeDocument/2006/relationships/image" Target="../media/image77.png"/><Relationship Id="rId31" Type="http://schemas.openxmlformats.org/officeDocument/2006/relationships/image" Target="../media/image78.png"/><Relationship Id="rId32" Type="http://schemas.openxmlformats.org/officeDocument/2006/relationships/image" Target="../media/image79.png"/><Relationship Id="rId9" Type="http://schemas.openxmlformats.org/officeDocument/2006/relationships/image" Target="../media/image56.jpe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55.jpeg"/><Relationship Id="rId33" Type="http://schemas.openxmlformats.org/officeDocument/2006/relationships/image" Target="../media/image81.png"/><Relationship Id="rId34" Type="http://schemas.openxmlformats.org/officeDocument/2006/relationships/image" Target="../media/image82.png"/><Relationship Id="rId35" Type="http://schemas.openxmlformats.org/officeDocument/2006/relationships/image" Target="../media/image83.tiff"/><Relationship Id="rId36" Type="http://schemas.openxmlformats.org/officeDocument/2006/relationships/image" Target="../media/image84.tiff"/><Relationship Id="rId10" Type="http://schemas.openxmlformats.org/officeDocument/2006/relationships/image" Target="../media/image57.jpeg"/><Relationship Id="rId11" Type="http://schemas.openxmlformats.org/officeDocument/2006/relationships/image" Target="../media/image58.jpeg"/><Relationship Id="rId12" Type="http://schemas.openxmlformats.org/officeDocument/2006/relationships/image" Target="../media/image59.jpeg"/><Relationship Id="rId13" Type="http://schemas.openxmlformats.org/officeDocument/2006/relationships/image" Target="../media/image60.jpeg"/><Relationship Id="rId14" Type="http://schemas.openxmlformats.org/officeDocument/2006/relationships/image" Target="../media/image61.jpeg"/><Relationship Id="rId15" Type="http://schemas.openxmlformats.org/officeDocument/2006/relationships/image" Target="../media/image62.png"/><Relationship Id="rId16" Type="http://schemas.openxmlformats.org/officeDocument/2006/relationships/image" Target="../media/image63.jpg"/><Relationship Id="rId17" Type="http://schemas.openxmlformats.org/officeDocument/2006/relationships/image" Target="../media/image64.png"/><Relationship Id="rId18" Type="http://schemas.openxmlformats.org/officeDocument/2006/relationships/image" Target="../media/image65.gif"/><Relationship Id="rId19" Type="http://schemas.openxmlformats.org/officeDocument/2006/relationships/image" Target="../media/image66.png"/><Relationship Id="rId37" Type="http://schemas.openxmlformats.org/officeDocument/2006/relationships/image" Target="../media/image85.tiff"/><Relationship Id="rId38" Type="http://schemas.openxmlformats.org/officeDocument/2006/relationships/image" Target="../media/image86.tiff"/><Relationship Id="rId39" Type="http://schemas.openxmlformats.org/officeDocument/2006/relationships/image" Target="../media/image87.tiff"/><Relationship Id="rId40" Type="http://schemas.openxmlformats.org/officeDocument/2006/relationships/image" Target="../media/image88.tiff"/><Relationship Id="rId41" Type="http://schemas.openxmlformats.org/officeDocument/2006/relationships/image" Target="../media/image89.tiff"/><Relationship Id="rId42" Type="http://schemas.openxmlformats.org/officeDocument/2006/relationships/image" Target="../media/image90.tiff"/><Relationship Id="rId43" Type="http://schemas.openxmlformats.org/officeDocument/2006/relationships/image" Target="../media/image91.tiff"/><Relationship Id="rId44" Type="http://schemas.openxmlformats.org/officeDocument/2006/relationships/image" Target="../media/image92.tiff"/><Relationship Id="rId45" Type="http://schemas.openxmlformats.org/officeDocument/2006/relationships/image" Target="../media/image9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4243798"/>
            <a:ext cx="1981200" cy="641358"/>
          </a:xfrm>
          <a:prstGeom prst="rect">
            <a:avLst/>
          </a:prstGeom>
        </p:spPr>
      </p:pic>
      <p:sp>
        <p:nvSpPr>
          <p:cNvPr id="2" name="Title 1"/>
          <p:cNvSpPr>
            <a:spLocks noGrp="1"/>
          </p:cNvSpPr>
          <p:nvPr>
            <p:ph type="ctrTitle"/>
          </p:nvPr>
        </p:nvSpPr>
        <p:spPr>
          <a:xfrm>
            <a:off x="0" y="622291"/>
            <a:ext cx="6858000" cy="1943100"/>
          </a:xfrm>
        </p:spPr>
        <p:txBody>
          <a:bodyPr>
            <a:noAutofit/>
          </a:bodyPr>
          <a:lstStyle/>
          <a:p>
            <a:r>
              <a:rPr lang="en-US" sz="5400" b="1" dirty="0" smtClean="0"/>
              <a:t>Deep Learning for Network Biology</a:t>
            </a:r>
            <a:endParaRPr lang="en-US" sz="5400" b="1" dirty="0"/>
          </a:p>
        </p:txBody>
      </p:sp>
      <p:pic>
        <p:nvPicPr>
          <p:cNvPr id="5" name="Picture 6" descr="http://asia.stanford.edu/images/StanfordSealSmall.jpg"/>
          <p:cNvPicPr>
            <a:picLocks noChangeAspect="1" noChangeArrowheads="1"/>
          </p:cNvPicPr>
          <p:nvPr/>
        </p:nvPicPr>
        <p:blipFill>
          <a:blip r:embed="rId4" cstate="print"/>
          <a:srcRect/>
          <a:stretch>
            <a:fillRect/>
          </a:stretch>
        </p:blipFill>
        <p:spPr bwMode="auto">
          <a:xfrm>
            <a:off x="152400" y="3763996"/>
            <a:ext cx="1268730" cy="1268730"/>
          </a:xfrm>
          <a:prstGeom prst="rect">
            <a:avLst/>
          </a:prstGeom>
          <a:noFill/>
        </p:spPr>
      </p:pic>
      <p:sp>
        <p:nvSpPr>
          <p:cNvPr id="6" name="TextBox 5"/>
          <p:cNvSpPr txBox="1"/>
          <p:nvPr/>
        </p:nvSpPr>
        <p:spPr>
          <a:xfrm>
            <a:off x="0" y="2647950"/>
            <a:ext cx="6858000" cy="1077218"/>
          </a:xfrm>
          <a:prstGeom prst="rect">
            <a:avLst/>
          </a:prstGeom>
          <a:noFill/>
        </p:spPr>
        <p:txBody>
          <a:bodyPr wrap="square" rtlCol="0">
            <a:spAutoFit/>
          </a:bodyPr>
          <a:lstStyle/>
          <a:p>
            <a:pPr algn="ctr"/>
            <a:r>
              <a:rPr lang="en-US" sz="2800" dirty="0" smtClean="0">
                <a:latin typeface="Helvetica Neue Light" charset="0"/>
                <a:ea typeface="Helvetica Neue Light" charset="0"/>
                <a:cs typeface="Helvetica Neue Light" charset="0"/>
              </a:rPr>
              <a:t>Marinka Zitnik and Jure </a:t>
            </a:r>
            <a:r>
              <a:rPr lang="en-US" sz="2800" dirty="0" err="1" smtClean="0">
                <a:latin typeface="Helvetica Neue Light" charset="0"/>
                <a:ea typeface="Helvetica Neue Light" charset="0"/>
                <a:cs typeface="Helvetica Neue Light" charset="0"/>
              </a:rPr>
              <a:t>Leskovec</a:t>
            </a:r>
            <a:endParaRPr lang="en-US" sz="2800" dirty="0" smtClean="0">
              <a:latin typeface="Helvetica Neue Light" charset="0"/>
              <a:ea typeface="Helvetica Neue Light" charset="0"/>
              <a:cs typeface="Helvetica Neue Light" charset="0"/>
            </a:endParaRPr>
          </a:p>
          <a:p>
            <a:endParaRPr lang="en-US" sz="1200" dirty="0" smtClean="0">
              <a:latin typeface="Helvetica Neue Light" charset="0"/>
              <a:ea typeface="Helvetica Neue Light" charset="0"/>
              <a:cs typeface="Helvetica Neue Light" charset="0"/>
            </a:endParaRPr>
          </a:p>
          <a:p>
            <a:pPr algn="ctr"/>
            <a:r>
              <a:rPr lang="en-US" sz="2400" dirty="0" smtClean="0">
                <a:latin typeface="Helvetica Neue Light" charset="0"/>
                <a:ea typeface="Helvetica Neue Light" charset="0"/>
                <a:cs typeface="Helvetica Neue Light" charset="0"/>
              </a:rPr>
              <a:t>Stanford University</a:t>
            </a:r>
            <a:endParaRPr lang="en-US" sz="2400" dirty="0">
              <a:latin typeface="Helvetica Neue Light" charset="0"/>
              <a:ea typeface="Helvetica Neue Light" charset="0"/>
              <a:cs typeface="Helvetica Neue Light" charset="0"/>
            </a:endParaRPr>
          </a:p>
        </p:txBody>
      </p:sp>
      <p:sp>
        <p:nvSpPr>
          <p:cNvPr id="3" name="Slide Number Placeholder 2"/>
          <p:cNvSpPr>
            <a:spLocks noGrp="1"/>
          </p:cNvSpPr>
          <p:nvPr>
            <p:ph type="sldNum" sz="quarter" idx="12"/>
          </p:nvPr>
        </p:nvSpPr>
        <p:spPr/>
        <p:txBody>
          <a:bodyPr/>
          <a:lstStyle/>
          <a:p>
            <a:fld id="{4D267013-DFFC-4352-B274-32112D0CCE19}" type="slidenum">
              <a:rPr lang="en-US" smtClean="0"/>
              <a:t>1</a:t>
            </a:fld>
            <a:endParaRPr lang="en-US"/>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0409" y="3789591"/>
            <a:ext cx="925895" cy="1195948"/>
          </a:xfrm>
          <a:prstGeom prst="rect">
            <a:avLst/>
          </a:prstGeom>
        </p:spPr>
      </p:pic>
    </p:spTree>
    <p:extLst>
      <p:ext uri="{BB962C8B-B14F-4D97-AF65-F5344CB8AC3E}">
        <p14:creationId xmlns:p14="http://schemas.microsoft.com/office/powerpoint/2010/main" val="108107373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317"/>
            <a:ext cx="6858000" cy="857250"/>
          </a:xfrm>
        </p:spPr>
        <p:txBody>
          <a:bodyPr/>
          <a:lstStyle/>
          <a:p>
            <a:r>
              <a:rPr lang="en-US" sz="4800" smtClean="0"/>
              <a:t>Outline of This </a:t>
            </a:r>
            <a:r>
              <a:rPr lang="en-US" sz="4800" dirty="0" smtClean="0"/>
              <a:t>Section</a:t>
            </a:r>
            <a:endParaRPr lang="en-US" sz="4800" dirty="0"/>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5" name="Slide Number Placeholder 4"/>
          <p:cNvSpPr>
            <a:spLocks noGrp="1"/>
          </p:cNvSpPr>
          <p:nvPr>
            <p:ph type="sldNum" sz="quarter" idx="12"/>
          </p:nvPr>
        </p:nvSpPr>
        <p:spPr/>
        <p:txBody>
          <a:bodyPr/>
          <a:lstStyle/>
          <a:p>
            <a:fld id="{4D267013-DFFC-4352-B274-32112D0CCE19}" type="slidenum">
              <a:rPr lang="en-US" smtClean="0"/>
              <a:t>10</a:t>
            </a:fld>
            <a:endParaRPr lang="en-US"/>
          </a:p>
        </p:txBody>
      </p:sp>
      <p:sp>
        <p:nvSpPr>
          <p:cNvPr id="3" name="Content Placeholder 2"/>
          <p:cNvSpPr>
            <a:spLocks noGrp="1"/>
          </p:cNvSpPr>
          <p:nvPr>
            <p:ph idx="1"/>
          </p:nvPr>
        </p:nvSpPr>
        <p:spPr>
          <a:xfrm>
            <a:off x="152400" y="1123950"/>
            <a:ext cx="6629400" cy="3657600"/>
          </a:xfrm>
        </p:spPr>
        <p:txBody>
          <a:bodyPr>
            <a:normAutofit fontScale="92500"/>
          </a:bodyPr>
          <a:lstStyle/>
          <a:p>
            <a:pPr marL="458788" lvl="1" indent="-449263">
              <a:lnSpc>
                <a:spcPct val="120000"/>
              </a:lnSpc>
              <a:buFont typeface="+mj-lt"/>
              <a:buAutoNum type="arabicPeriod"/>
              <a:tabLst>
                <a:tab pos="168275" algn="l"/>
              </a:tabLst>
            </a:pPr>
            <a:r>
              <a:rPr lang="en-US" sz="3200" b="1" dirty="0" smtClean="0">
                <a:solidFill>
                  <a:srgbClr val="C00000"/>
                </a:solidFill>
              </a:rPr>
              <a:t>Shallow </a:t>
            </a:r>
            <a:r>
              <a:rPr lang="en-US" sz="3200" b="1" dirty="0" err="1" smtClean="0">
                <a:solidFill>
                  <a:srgbClr val="C00000"/>
                </a:solidFill>
              </a:rPr>
              <a:t>embeddings</a:t>
            </a:r>
            <a:r>
              <a:rPr lang="en-US" sz="3200" b="1" dirty="0" smtClean="0">
                <a:solidFill>
                  <a:srgbClr val="C00000"/>
                </a:solidFill>
              </a:rPr>
              <a:t> </a:t>
            </a:r>
            <a:r>
              <a:rPr lang="en-US" sz="3200" dirty="0" smtClean="0"/>
              <a:t>for het nets:</a:t>
            </a:r>
          </a:p>
          <a:p>
            <a:pPr marL="866775" lvl="2" indent="-457200">
              <a:lnSpc>
                <a:spcPct val="120000"/>
              </a:lnSpc>
              <a:tabLst>
                <a:tab pos="168275" algn="l"/>
              </a:tabLst>
            </a:pPr>
            <a:r>
              <a:rPr lang="en-US" sz="3200" dirty="0" err="1" smtClean="0"/>
              <a:t>OhmNet</a:t>
            </a:r>
            <a:endParaRPr lang="en-US" sz="3200" dirty="0" smtClean="0"/>
          </a:p>
          <a:p>
            <a:pPr marL="866775" lvl="2" indent="-457200">
              <a:lnSpc>
                <a:spcPct val="120000"/>
              </a:lnSpc>
              <a:tabLst>
                <a:tab pos="168275" algn="l"/>
              </a:tabLst>
            </a:pPr>
            <a:r>
              <a:rPr lang="en-US" sz="3200" dirty="0"/>
              <a:t>Metapath2vec</a:t>
            </a:r>
            <a:endParaRPr lang="en-US" sz="2200" dirty="0"/>
          </a:p>
          <a:p>
            <a:pPr marL="458788" lvl="1" indent="-449263">
              <a:lnSpc>
                <a:spcPct val="120000"/>
              </a:lnSpc>
              <a:buFont typeface="+mj-lt"/>
              <a:buAutoNum type="arabicPeriod"/>
              <a:tabLst>
                <a:tab pos="168275" algn="l"/>
              </a:tabLst>
            </a:pPr>
            <a:r>
              <a:rPr lang="en-US" sz="3200" b="1" dirty="0" smtClean="0">
                <a:solidFill>
                  <a:srgbClr val="C00000"/>
                </a:solidFill>
              </a:rPr>
              <a:t>Deep </a:t>
            </a:r>
            <a:r>
              <a:rPr lang="en-US" sz="3200" b="1" dirty="0" err="1" smtClean="0">
                <a:solidFill>
                  <a:srgbClr val="C00000"/>
                </a:solidFill>
              </a:rPr>
              <a:t>embeddings</a:t>
            </a:r>
            <a:r>
              <a:rPr lang="en-US" sz="3200" b="1" dirty="0" smtClean="0">
                <a:solidFill>
                  <a:srgbClr val="C00000"/>
                </a:solidFill>
              </a:rPr>
              <a:t> </a:t>
            </a:r>
            <a:r>
              <a:rPr lang="en-US" sz="3200" dirty="0" smtClean="0"/>
              <a:t>for het nets:</a:t>
            </a:r>
          </a:p>
          <a:p>
            <a:pPr marL="866775" lvl="2" indent="-457200">
              <a:lnSpc>
                <a:spcPct val="120000"/>
              </a:lnSpc>
              <a:tabLst>
                <a:tab pos="168275" algn="l"/>
              </a:tabLst>
            </a:pPr>
            <a:r>
              <a:rPr lang="en-US" sz="3200" dirty="0" smtClean="0"/>
              <a:t>Decagon</a:t>
            </a:r>
          </a:p>
        </p:txBody>
      </p:sp>
      <p:pic>
        <p:nvPicPr>
          <p:cNvPr id="6" name="Picture 5"/>
          <p:cNvPicPr>
            <a:picLocks noChangeAspect="1"/>
          </p:cNvPicPr>
          <p:nvPr/>
        </p:nvPicPr>
        <p:blipFill>
          <a:blip r:embed="rId3"/>
          <a:stretch>
            <a:fillRect/>
          </a:stretch>
        </p:blipFill>
        <p:spPr>
          <a:xfrm rot="2018598">
            <a:off x="5749892" y="1747939"/>
            <a:ext cx="863023" cy="863023"/>
          </a:xfrm>
          <a:prstGeom prst="rect">
            <a:avLst/>
          </a:prstGeom>
        </p:spPr>
      </p:pic>
    </p:spTree>
    <p:extLst>
      <p:ext uri="{BB962C8B-B14F-4D97-AF65-F5344CB8AC3E}">
        <p14:creationId xmlns:p14="http://schemas.microsoft.com/office/powerpoint/2010/main" val="2002227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D267013-DFFC-4352-B274-32112D0CCE19}" type="slidenum">
              <a:rPr lang="en-US" smtClean="0"/>
              <a:t>11</a:t>
            </a:fld>
            <a:endParaRPr lang="en-US"/>
          </a:p>
        </p:txBody>
      </p:sp>
      <p:sp>
        <p:nvSpPr>
          <p:cNvPr id="5" name="Rectangle 4"/>
          <p:cNvSpPr/>
          <p:nvPr/>
        </p:nvSpPr>
        <p:spPr>
          <a:xfrm>
            <a:off x="384048" y="1047750"/>
            <a:ext cx="6131052" cy="25511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Helvetica Neue Light" charset="0"/>
                <a:ea typeface="Helvetica Neue Light" charset="0"/>
                <a:cs typeface="Helvetica Neue Light" charset="0"/>
              </a:rPr>
              <a:t>OhmNet</a:t>
            </a:r>
            <a:endParaRPr lang="en-US" sz="4400" dirty="0">
              <a:latin typeface="Helvetica Neue Light" charset="0"/>
              <a:ea typeface="Helvetica Neue Light" charset="0"/>
              <a:cs typeface="Helvetica Neue Light" charset="0"/>
            </a:endParaRPr>
          </a:p>
        </p:txBody>
      </p:sp>
      <p:sp>
        <p:nvSpPr>
          <p:cNvPr id="2" name="Footer Placeholder 1"/>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6" name="TextBox 5"/>
          <p:cNvSpPr txBox="1"/>
          <p:nvPr/>
        </p:nvSpPr>
        <p:spPr>
          <a:xfrm>
            <a:off x="384048" y="3598926"/>
            <a:ext cx="6131052" cy="1058941"/>
          </a:xfrm>
          <a:prstGeom prst="rect">
            <a:avLst/>
          </a:prstGeom>
          <a:noFill/>
          <a:ln>
            <a:noFill/>
          </a:ln>
        </p:spPr>
        <p:txBody>
          <a:bodyPr wrap="square" lIns="68569" tIns="68569" rIns="68569" bIns="68569" rtlCol="0" anchor="t" anchorCtr="0">
            <a:noAutofit/>
          </a:bodyPr>
          <a:lstStyle/>
          <a:p>
            <a:r>
              <a:rPr lang="en-US" dirty="0" smtClean="0">
                <a:solidFill>
                  <a:schemeClr val="tx1">
                    <a:lumMod val="50000"/>
                    <a:lumOff val="50000"/>
                  </a:schemeClr>
                </a:solidFill>
                <a:latin typeface="Helvetica Neue Light" charset="0"/>
                <a:ea typeface="Helvetica Neue Light" charset="0"/>
                <a:cs typeface="Helvetica Neue Light" charset="0"/>
                <a:sym typeface="Open Sans"/>
              </a:rPr>
              <a:t>Based on material from:</a:t>
            </a:r>
          </a:p>
          <a:p>
            <a:pPr marL="285750" indent="-285750">
              <a:buFont typeface="Arial" charset="0"/>
              <a:buChar char="•"/>
            </a:pPr>
            <a:r>
              <a:rPr lang="en-US" sz="1400" dirty="0" smtClean="0">
                <a:solidFill>
                  <a:schemeClr val="tx1">
                    <a:lumMod val="50000"/>
                    <a:lumOff val="50000"/>
                  </a:schemeClr>
                </a:solidFill>
                <a:latin typeface="Helvetica Neue Light" charset="0"/>
                <a:ea typeface="Helvetica Neue Light" charset="0"/>
                <a:cs typeface="Helvetica Neue Light" charset="0"/>
                <a:sym typeface="Open Sans"/>
              </a:rPr>
              <a:t>Zitnik et al., 2017. </a:t>
            </a:r>
            <a:r>
              <a:rPr lang="en-US" sz="1400" dirty="0">
                <a:solidFill>
                  <a:schemeClr val="tx1">
                    <a:lumMod val="50000"/>
                    <a:lumOff val="50000"/>
                  </a:schemeClr>
                </a:solidFill>
                <a:latin typeface="Helvetica Neue Light" charset="0"/>
                <a:ea typeface="Helvetica Neue Light" charset="0"/>
                <a:cs typeface="Helvetica Neue Light" charset="0"/>
                <a:sym typeface="Open Sans"/>
                <a:hlinkClick r:id="rId2"/>
              </a:rPr>
              <a:t>Predicting multicellular function through multi-layer tissue networks</a:t>
            </a:r>
            <a:r>
              <a:rPr lang="en-US" sz="1400" dirty="0">
                <a:solidFill>
                  <a:schemeClr val="tx1">
                    <a:lumMod val="50000"/>
                    <a:lumOff val="50000"/>
                  </a:schemeClr>
                </a:solidFill>
                <a:latin typeface="Helvetica Neue Light" charset="0"/>
                <a:ea typeface="Helvetica Neue Light" charset="0"/>
                <a:cs typeface="Helvetica Neue Light" charset="0"/>
                <a:sym typeface="Open Sans"/>
              </a:rPr>
              <a:t>. </a:t>
            </a:r>
            <a:r>
              <a:rPr lang="en-US" sz="1400" i="1" dirty="0" smtClean="0">
                <a:solidFill>
                  <a:schemeClr val="tx1">
                    <a:lumMod val="50000"/>
                    <a:lumOff val="50000"/>
                  </a:schemeClr>
                </a:solidFill>
                <a:latin typeface="Helvetica Neue Light" charset="0"/>
                <a:ea typeface="Helvetica Neue Light" charset="0"/>
                <a:cs typeface="Helvetica Neue Light" charset="0"/>
                <a:sym typeface="Open Sans"/>
              </a:rPr>
              <a:t>ISMB &amp; Bioinformatics.</a:t>
            </a:r>
            <a:endParaRPr lang="en-US" sz="1400" dirty="0" smtClean="0">
              <a:solidFill>
                <a:schemeClr val="tx1">
                  <a:lumMod val="50000"/>
                  <a:lumOff val="50000"/>
                </a:schemeClr>
              </a:solidFill>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1957839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00" dirty="0" smtClean="0"/>
              <a:t>Embedding Layered Graphs</a:t>
            </a:r>
            <a:endParaRPr lang="en-US" sz="4300" dirty="0"/>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12</a:t>
            </a:fld>
            <a:endParaRPr lang="en-US"/>
          </a:p>
        </p:txBody>
      </p:sp>
      <p:sp>
        <p:nvSpPr>
          <p:cNvPr id="6" name="TextBox 5"/>
          <p:cNvSpPr txBox="1"/>
          <p:nvPr/>
        </p:nvSpPr>
        <p:spPr>
          <a:xfrm>
            <a:off x="101045" y="1148707"/>
            <a:ext cx="6724918" cy="507831"/>
          </a:xfrm>
          <a:prstGeom prst="rect">
            <a:avLst/>
          </a:prstGeom>
          <a:noFill/>
        </p:spPr>
        <p:txBody>
          <a:bodyPr wrap="none" rtlCol="0">
            <a:spAutoFit/>
          </a:bodyPr>
          <a:lstStyle/>
          <a:p>
            <a:r>
              <a:rPr lang="en-US" sz="2700" dirty="0">
                <a:latin typeface="Helvetica Neue Light" charset="0"/>
                <a:ea typeface="Helvetica Neue Light" charset="0"/>
                <a:cs typeface="Helvetica Neue Light" charset="0"/>
              </a:rPr>
              <a:t>Extending node2vec to </a:t>
            </a:r>
            <a:r>
              <a:rPr lang="en-US" sz="2700" b="1" dirty="0">
                <a:solidFill>
                  <a:srgbClr val="C00000"/>
                </a:solidFill>
                <a:latin typeface="Helvetica Neue Light" charset="0"/>
                <a:ea typeface="Helvetica Neue Light" charset="0"/>
                <a:cs typeface="Helvetica Neue Light" charset="0"/>
              </a:rPr>
              <a:t>multi-layer </a:t>
            </a:r>
            <a:r>
              <a:rPr lang="en-US" sz="2700" b="1" dirty="0" smtClean="0">
                <a:solidFill>
                  <a:srgbClr val="C00000"/>
                </a:solidFill>
                <a:latin typeface="Helvetica Neue Light" charset="0"/>
                <a:ea typeface="Helvetica Neue Light" charset="0"/>
                <a:cs typeface="Helvetica Neue Light" charset="0"/>
              </a:rPr>
              <a:t>graphs</a:t>
            </a:r>
            <a:endParaRPr lang="en-US" sz="2700" b="1" dirty="0">
              <a:solidFill>
                <a:srgbClr val="C00000"/>
              </a:solidFill>
              <a:latin typeface="Helvetica Neue Light" charset="0"/>
              <a:ea typeface="Helvetica Neue Light" charset="0"/>
              <a:cs typeface="Helvetica Neue Light" charset="0"/>
            </a:endParaRPr>
          </a:p>
        </p:txBody>
      </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r="56816"/>
          <a:stretch/>
        </p:blipFill>
        <p:spPr>
          <a:xfrm>
            <a:off x="1295209" y="1529237"/>
            <a:ext cx="4267582" cy="3630791"/>
          </a:xfrm>
          <a:prstGeom prst="rect">
            <a:avLst/>
          </a:prstGeom>
        </p:spPr>
      </p:pic>
    </p:spTree>
    <p:extLst>
      <p:ext uri="{BB962C8B-B14F-4D97-AF65-F5344CB8AC3E}">
        <p14:creationId xmlns:p14="http://schemas.microsoft.com/office/powerpoint/2010/main" val="1040926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030" y="1200150"/>
            <a:ext cx="308046" cy="389876"/>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20168" y="1395088"/>
            <a:ext cx="462827" cy="282596"/>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4684" y="1432208"/>
            <a:ext cx="404873" cy="459302"/>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t="13538"/>
          <a:stretch/>
        </p:blipFill>
        <p:spPr>
          <a:xfrm>
            <a:off x="2921918" y="1812897"/>
            <a:ext cx="454270" cy="266037"/>
          </a:xfrm>
          <a:prstGeom prst="rect">
            <a:avLst/>
          </a:prstGeom>
        </p:spPr>
      </p:pic>
      <p:sp>
        <p:nvSpPr>
          <p:cNvPr id="149" name="Shape 149"/>
          <p:cNvSpPr>
            <a:spLocks noGrp="1"/>
          </p:cNvSpPr>
          <p:nvPr>
            <p:ph type="title"/>
          </p:nvPr>
        </p:nvSpPr>
        <p:spPr/>
        <p:txBody>
          <a:bodyPr/>
          <a:lstStyle/>
          <a:p>
            <a:r>
              <a:rPr lang="en-US" dirty="0" err="1" smtClean="0"/>
              <a:t>OhmNet</a:t>
            </a:r>
            <a:r>
              <a:rPr lang="en-US" dirty="0" smtClean="0"/>
              <a:t>: Multi-Layer Graphs</a:t>
            </a:r>
            <a:endParaRPr lang="en-US" dirty="0"/>
          </a:p>
        </p:txBody>
      </p:sp>
      <p:sp>
        <p:nvSpPr>
          <p:cNvPr id="152" name="Shape 152"/>
          <p:cNvSpPr/>
          <p:nvPr/>
        </p:nvSpPr>
        <p:spPr>
          <a:xfrm>
            <a:off x="98825" y="2561615"/>
            <a:ext cx="3502503" cy="200167"/>
          </a:xfrm>
          <a:prstGeom prst="rect">
            <a:avLst/>
          </a:prstGeom>
          <a:ln w="12700">
            <a:miter lim="400000"/>
          </a:ln>
          <a:extLst>
            <a:ext uri="{C572A759-6A51-4108-AA02-DFA0A04FC94B}">
              <ma14:wrappingTextBoxFlag xmlns:ma14="http://schemas.microsoft.com/office/mac/drawingml/2011/main" val="1"/>
            </a:ext>
          </a:extLst>
        </p:spPr>
        <p:txBody>
          <a:bodyPr lIns="26789" tIns="26789" rIns="26789" bIns="26789" anchor="ctr">
            <a:spAutoFit/>
          </a:bodyPr>
          <a:lstStyle/>
          <a:p>
            <a:pPr marL="234396" indent="-234396">
              <a:spcBef>
                <a:spcPts val="1055"/>
              </a:spcBef>
              <a:buClr>
                <a:schemeClr val="accent5"/>
              </a:buClr>
              <a:buSzPct val="100000"/>
              <a:buChar char="•"/>
            </a:pPr>
            <a:endParaRPr sz="949" dirty="0"/>
          </a:p>
        </p:txBody>
      </p:sp>
      <p:sp>
        <p:nvSpPr>
          <p:cNvPr id="10" name="Footer Placeholder 9"/>
          <p:cNvSpPr>
            <a:spLocks noGrp="1"/>
          </p:cNvSpPr>
          <p:nvPr>
            <p:ph type="ftr" sz="quarter" idx="11"/>
          </p:nvPr>
        </p:nvSpPr>
        <p:spPr/>
        <p:txBody>
          <a:bodyPr/>
          <a:lstStyle/>
          <a:p>
            <a:r>
              <a:rPr lang="en-US" smtClean="0">
                <a:solidFill>
                  <a:prstClr val="black">
                    <a:tint val="75000"/>
                  </a:prstClr>
                </a:solidFill>
              </a:rPr>
              <a:t>Deep Learning for Network Biology -- snap.stanford.edu/deepnetbio-ismb -- ISMB 2018</a:t>
            </a:r>
            <a:endParaRPr lang="en-US" dirty="0">
              <a:solidFill>
                <a:prstClr val="black">
                  <a:tint val="75000"/>
                </a:prstClr>
              </a:solidFill>
            </a:endParaRPr>
          </a:p>
        </p:txBody>
      </p:sp>
      <p:grpSp>
        <p:nvGrpSpPr>
          <p:cNvPr id="8" name="Group 7"/>
          <p:cNvGrpSpPr/>
          <p:nvPr/>
        </p:nvGrpSpPr>
        <p:grpSpPr>
          <a:xfrm>
            <a:off x="98825" y="1257980"/>
            <a:ext cx="6549690" cy="2788328"/>
            <a:chOff x="33677" y="2438400"/>
            <a:chExt cx="9069672" cy="3861132"/>
          </a:xfrm>
        </p:grpSpPr>
        <p:grpSp>
          <p:nvGrpSpPr>
            <p:cNvPr id="9" name="Group 8"/>
            <p:cNvGrpSpPr/>
            <p:nvPr/>
          </p:nvGrpSpPr>
          <p:grpSpPr>
            <a:xfrm>
              <a:off x="33677" y="2438400"/>
              <a:ext cx="9069672" cy="3861132"/>
              <a:chOff x="33677" y="2667000"/>
              <a:chExt cx="9069672" cy="3861132"/>
            </a:xfrm>
          </p:grpSpPr>
          <p:sp>
            <p:nvSpPr>
              <p:cNvPr id="12" name="Text Box 30"/>
              <p:cNvSpPr txBox="1">
                <a:spLocks noChangeArrowheads="1"/>
              </p:cNvSpPr>
              <p:nvPr/>
            </p:nvSpPr>
            <p:spPr bwMode="auto">
              <a:xfrm>
                <a:off x="6965766" y="2905768"/>
                <a:ext cx="2137583" cy="511432"/>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C00000"/>
                    </a:solidFill>
                    <a:latin typeface="Helvetica Neue" charset="0"/>
                    <a:ea typeface="Helvetica Neue" charset="0"/>
                    <a:cs typeface="Helvetica Neue" charset="0"/>
                  </a:rPr>
                  <a:t>Embeddings</a:t>
                </a:r>
                <a:endParaRPr lang="en-US" sz="1800" dirty="0">
                  <a:solidFill>
                    <a:srgbClr val="C00000"/>
                  </a:solidFill>
                  <a:latin typeface="Helvetica Neue" charset="0"/>
                  <a:ea typeface="Helvetica Neue" charset="0"/>
                  <a:cs typeface="Helvetica Neue" charset="0"/>
                </a:endParaRPr>
              </a:p>
            </p:txBody>
          </p:sp>
          <p:grpSp>
            <p:nvGrpSpPr>
              <p:cNvPr id="13" name="Group 12"/>
              <p:cNvGrpSpPr/>
              <p:nvPr/>
            </p:nvGrpSpPr>
            <p:grpSpPr>
              <a:xfrm>
                <a:off x="4343400" y="4343400"/>
                <a:ext cx="1825194" cy="1986051"/>
                <a:chOff x="4873806" y="3652859"/>
                <a:chExt cx="1825194" cy="1986051"/>
              </a:xfrm>
            </p:grpSpPr>
            <p:grpSp>
              <p:nvGrpSpPr>
                <p:cNvPr id="17" name="Group 16"/>
                <p:cNvGrpSpPr/>
                <p:nvPr/>
              </p:nvGrpSpPr>
              <p:grpSpPr>
                <a:xfrm>
                  <a:off x="4873806" y="3652859"/>
                  <a:ext cx="1679394" cy="1022864"/>
                  <a:chOff x="4769068" y="4082546"/>
                  <a:chExt cx="1679394" cy="1022864"/>
                </a:xfrm>
              </p:grpSpPr>
              <p:cxnSp>
                <p:nvCxnSpPr>
                  <p:cNvPr id="19" name="Straight Arrow Connector 18"/>
                  <p:cNvCxnSpPr/>
                  <p:nvPr/>
                </p:nvCxnSpPr>
                <p:spPr>
                  <a:xfrm flipV="1">
                    <a:off x="4769068" y="4082546"/>
                    <a:ext cx="1679394" cy="89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4848262" y="4082546"/>
                        <a:ext cx="1563774" cy="10228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charset="0"/>
                                    </a:rPr>
                                  </m:ctrlPr>
                                </m:sSubPr>
                                <m:e>
                                  <m:r>
                                    <a:rPr lang="en-US" sz="2100" i="1">
                                      <a:latin typeface="Cambria Math" charset="0"/>
                                    </a:rPr>
                                    <m:t>𝑓</m:t>
                                  </m:r>
                                </m:e>
                                <m:sub>
                                  <m:r>
                                    <a:rPr lang="en-US" sz="2100" i="1">
                                      <a:latin typeface="Cambria Math" charset="0"/>
                                    </a:rPr>
                                    <m:t>𝑖</m:t>
                                  </m:r>
                                </m:sub>
                              </m:sSub>
                              <m:r>
                                <a:rPr lang="en-US" sz="2100" i="1">
                                  <a:latin typeface="Cambria Math" charset="0"/>
                                </a:rPr>
                                <m:t>, </m:t>
                              </m:r>
                              <m:sSub>
                                <m:sSubPr>
                                  <m:ctrlPr>
                                    <a:rPr lang="en-US" sz="2100" i="1">
                                      <a:latin typeface="Cambria Math" charset="0"/>
                                    </a:rPr>
                                  </m:ctrlPr>
                                </m:sSubPr>
                                <m:e>
                                  <m:r>
                                    <a:rPr lang="en-US" sz="2100" i="1">
                                      <a:latin typeface="Cambria Math" charset="0"/>
                                    </a:rPr>
                                    <m:t>𝑓</m:t>
                                  </m:r>
                                </m:e>
                                <m:sub>
                                  <m:r>
                                    <a:rPr lang="en-US" sz="2100" i="1">
                                      <a:latin typeface="Cambria Math" charset="0"/>
                                    </a:rPr>
                                    <m:t>𝑘</m:t>
                                  </m:r>
                                </m:sub>
                              </m:sSub>
                              <m:r>
                                <a:rPr lang="en-US" sz="2100" i="1">
                                  <a:latin typeface="Cambria Math" charset="0"/>
                                </a:rPr>
                                <m:t>, </m:t>
                              </m:r>
                              <m:sSub>
                                <m:sSubPr>
                                  <m:ctrlPr>
                                    <a:rPr lang="en-US" sz="2100" i="1">
                                      <a:latin typeface="Cambria Math" charset="0"/>
                                    </a:rPr>
                                  </m:ctrlPr>
                                </m:sSubPr>
                                <m:e>
                                  <m:r>
                                    <a:rPr lang="en-US" sz="2100" i="1">
                                      <a:latin typeface="Cambria Math" charset="0"/>
                                    </a:rPr>
                                    <m:t>𝑓</m:t>
                                  </m:r>
                                </m:e>
                                <m:sub>
                                  <m:r>
                                    <a:rPr lang="en-US" sz="2100" i="1">
                                      <a:latin typeface="Cambria Math" charset="0"/>
                                    </a:rPr>
                                    <m:t>𝑙</m:t>
                                  </m:r>
                                </m:sub>
                              </m:sSub>
                            </m:oMath>
                          </m:oMathPara>
                        </a14:m>
                        <a:endParaRPr lang="en-US" sz="2100" dirty="0"/>
                      </a:p>
                      <a:p>
                        <a:pPr/>
                        <a14:m>
                          <m:oMathPara xmlns:m="http://schemas.openxmlformats.org/officeDocument/2006/math">
                            <m:oMathParaPr>
                              <m:jc m:val="centerGroup"/>
                            </m:oMathParaPr>
                            <m:oMath xmlns:m="http://schemas.openxmlformats.org/officeDocument/2006/math">
                              <m:sSub>
                                <m:sSubPr>
                                  <m:ctrlPr>
                                    <a:rPr lang="en-US" sz="2100" i="1">
                                      <a:latin typeface="Cambria Math" charset="0"/>
                                    </a:rPr>
                                  </m:ctrlPr>
                                </m:sSubPr>
                                <m:e>
                                  <m:r>
                                    <a:rPr lang="en-US" sz="2100" i="1">
                                      <a:latin typeface="Cambria Math" charset="0"/>
                                    </a:rPr>
                                    <m:t>𝑓</m:t>
                                  </m:r>
                                </m:e>
                                <m:sub>
                                  <m:r>
                                    <a:rPr lang="en-US" sz="2100" i="1">
                                      <a:latin typeface="Cambria Math" charset="0"/>
                                    </a:rPr>
                                    <m:t>3</m:t>
                                  </m:r>
                                </m:sub>
                              </m:sSub>
                              <m:r>
                                <a:rPr lang="en-US" sz="2100" i="1">
                                  <a:latin typeface="Cambria Math" charset="0"/>
                                </a:rPr>
                                <m:t>, </m:t>
                              </m:r>
                              <m:sSub>
                                <m:sSubPr>
                                  <m:ctrlPr>
                                    <a:rPr lang="en-US" sz="2100" i="1">
                                      <a:latin typeface="Cambria Math" charset="0"/>
                                    </a:rPr>
                                  </m:ctrlPr>
                                </m:sSubPr>
                                <m:e>
                                  <m:r>
                                    <a:rPr lang="en-US" sz="2100" i="1">
                                      <a:latin typeface="Cambria Math" charset="0"/>
                                    </a:rPr>
                                    <m:t>𝑓</m:t>
                                  </m:r>
                                </m:e>
                                <m:sub>
                                  <m:r>
                                    <a:rPr lang="en-US" sz="2100" i="1">
                                      <a:latin typeface="Cambria Math" charset="0"/>
                                    </a:rPr>
                                    <m:t>2</m:t>
                                  </m:r>
                                </m:sub>
                              </m:sSub>
                              <m:r>
                                <a:rPr lang="en-US" sz="2100" i="1">
                                  <a:latin typeface="Cambria Math" charset="0"/>
                                </a:rPr>
                                <m:t>, </m:t>
                              </m:r>
                              <m:sSub>
                                <m:sSubPr>
                                  <m:ctrlPr>
                                    <a:rPr lang="en-US" sz="2100" i="1">
                                      <a:latin typeface="Cambria Math" charset="0"/>
                                    </a:rPr>
                                  </m:ctrlPr>
                                </m:sSubPr>
                                <m:e>
                                  <m:r>
                                    <a:rPr lang="en-US" sz="2100" i="1">
                                      <a:latin typeface="Cambria Math" charset="0"/>
                                    </a:rPr>
                                    <m:t>𝑓</m:t>
                                  </m:r>
                                </m:e>
                                <m:sub>
                                  <m:r>
                                    <a:rPr lang="en-US" sz="2100" i="1">
                                      <a:latin typeface="Cambria Math" charset="0"/>
                                    </a:rPr>
                                    <m:t>1</m:t>
                                  </m:r>
                                </m:sub>
                              </m:sSub>
                            </m:oMath>
                          </m:oMathPara>
                        </a14:m>
                        <a:endParaRPr lang="en-US" sz="2100" dirty="0"/>
                      </a:p>
                    </p:txBody>
                  </p:sp>
                </mc:Choice>
                <mc:Fallback xmlns="">
                  <p:sp>
                    <p:nvSpPr>
                      <p:cNvPr id="55" name="Rectangle 54"/>
                      <p:cNvSpPr>
                        <a:spLocks noRot="1" noChangeAspect="1" noMove="1" noResize="1" noEditPoints="1" noAdjustHandles="1" noChangeArrowheads="1" noChangeShapeType="1" noTextEdit="1"/>
                      </p:cNvSpPr>
                      <p:nvPr/>
                    </p:nvSpPr>
                    <p:spPr>
                      <a:xfrm>
                        <a:off x="4848262" y="4082546"/>
                        <a:ext cx="1449948" cy="954107"/>
                      </a:xfrm>
                      <a:prstGeom prst="rect">
                        <a:avLst/>
                      </a:prstGeom>
                      <a:blipFill rotWithShape="0">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Rectangle 17"/>
                    <p:cNvSpPr/>
                    <p:nvPr/>
                  </p:nvSpPr>
                  <p:spPr>
                    <a:xfrm>
                      <a:off x="5048923" y="4839621"/>
                      <a:ext cx="1650077" cy="7992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𝑢</m:t>
                            </m:r>
                            <m:groupChr>
                              <m:groupChrPr>
                                <m:chr m:val="→"/>
                                <m:pos m:val="top"/>
                                <m:ctrlPr>
                                  <a:rPr lang="is-IS" sz="2400" i="1">
                                    <a:latin typeface="Cambria Math" charset="0"/>
                                  </a:rPr>
                                </m:ctrlPr>
                              </m:groupChrPr>
                              <m:e/>
                            </m:groupChr>
                            <m:sSup>
                              <m:sSupPr>
                                <m:ctrlPr>
                                  <a:rPr lang="en-US" sz="2400" i="1">
                                    <a:latin typeface="Cambria Math" charset="0"/>
                                    <a:ea typeface="Cambria Math" charset="0"/>
                                    <a:cs typeface="Cambria Math" charset="0"/>
                                  </a:rPr>
                                </m:ctrlPr>
                              </m:sSupPr>
                              <m:e>
                                <m:r>
                                  <a:rPr lang="is-IS" sz="2400" i="1">
                                    <a:latin typeface="Cambria Math" charset="0"/>
                                    <a:ea typeface="Cambria Math" charset="0"/>
                                    <a:cs typeface="Cambria Math" charset="0"/>
                                  </a:rPr>
                                  <m:t>ℝ</m:t>
                                </m:r>
                              </m:e>
                              <m:sup>
                                <m:r>
                                  <a:rPr lang="en-US" sz="2400" i="1">
                                    <a:latin typeface="Cambria Math" charset="0"/>
                                    <a:ea typeface="Cambria Math" charset="0"/>
                                    <a:cs typeface="Cambria Math" charset="0"/>
                                  </a:rPr>
                                  <m:t>𝑑</m:t>
                                </m:r>
                              </m:sup>
                            </m:sSup>
                          </m:oMath>
                        </m:oMathPara>
                      </a14:m>
                      <a:endParaRPr lang="en-US" sz="2400" dirty="0"/>
                    </a:p>
                  </p:txBody>
                </p:sp>
              </mc:Choice>
              <mc:Fallback xmlns="">
                <p:sp>
                  <p:nvSpPr>
                    <p:cNvPr id="18" name="Rectangle 17"/>
                    <p:cNvSpPr>
                      <a:spLocks noRot="1" noChangeAspect="1" noMove="1" noResize="1" noEditPoints="1" noAdjustHandles="1" noChangeArrowheads="1" noChangeShapeType="1" noTextEdit="1"/>
                    </p:cNvSpPr>
                    <p:nvPr/>
                  </p:nvSpPr>
                  <p:spPr>
                    <a:xfrm>
                      <a:off x="5048923" y="4839621"/>
                      <a:ext cx="1156852" cy="559468"/>
                    </a:xfrm>
                    <a:prstGeom prst="rect">
                      <a:avLst/>
                    </a:prstGeom>
                    <a:blipFill rotWithShape="0">
                      <a:blip r:embed="rId7"/>
                      <a:stretch>
                        <a:fillRect r="-16393"/>
                      </a:stretch>
                    </a:blipFill>
                  </p:spPr>
                  <p:txBody>
                    <a:bodyPr/>
                    <a:lstStyle/>
                    <a:p>
                      <a:r>
                        <a:rPr lang="en-US">
                          <a:noFill/>
                        </a:rPr>
                        <a:t> </a:t>
                      </a:r>
                    </a:p>
                  </p:txBody>
                </p:sp>
              </mc:Fallback>
            </mc:AlternateContent>
          </p:grpSp>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r="56816"/>
              <a:stretch/>
            </p:blipFill>
            <p:spPr>
              <a:xfrm>
                <a:off x="33677" y="2667000"/>
                <a:ext cx="4538323" cy="3861132"/>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67894" t="9794" r="6273"/>
              <a:stretch/>
            </p:blipFill>
            <p:spPr>
              <a:xfrm>
                <a:off x="6198625" y="3209002"/>
                <a:ext cx="2512171" cy="3222902"/>
              </a:xfrm>
              <a:prstGeom prst="rect">
                <a:avLst/>
              </a:prstGeom>
            </p:spPr>
          </p:pic>
        </p:gr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7064" y="3269292"/>
              <a:ext cx="701008" cy="701008"/>
            </a:xfrm>
            <a:prstGeom prst="rect">
              <a:avLst/>
            </a:prstGeom>
          </p:spPr>
        </p:pic>
      </p:grpSp>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38100" y="4347827"/>
                <a:ext cx="6781800" cy="640583"/>
              </a:xfrm>
            </p:spPr>
            <p:txBody>
              <a:bodyPr>
                <a:normAutofit/>
              </a:bodyPr>
              <a:lstStyle/>
              <a:p>
                <a:pPr marL="0" indent="0" algn="ctr">
                  <a:buNone/>
                </a:pPr>
                <a:r>
                  <a:rPr lang="en-US" b="1" dirty="0" smtClean="0">
                    <a:solidFill>
                      <a:srgbClr val="C00000"/>
                    </a:solidFill>
                  </a:rPr>
                  <a:t>How to learn mapping functions </a:t>
                </a:r>
                <a14:m>
                  <m:oMath xmlns:m="http://schemas.openxmlformats.org/officeDocument/2006/math">
                    <m:sSub>
                      <m:sSubPr>
                        <m:ctrlPr>
                          <a:rPr lang="en-US" b="1" i="1" smtClean="0">
                            <a:solidFill>
                              <a:srgbClr val="C00000"/>
                            </a:solidFill>
                            <a:latin typeface="Cambria Math" charset="0"/>
                          </a:rPr>
                        </m:ctrlPr>
                      </m:sSubPr>
                      <m:e>
                        <m:r>
                          <a:rPr lang="en-US" b="1" i="1" smtClean="0">
                            <a:solidFill>
                              <a:srgbClr val="C00000"/>
                            </a:solidFill>
                            <a:latin typeface="Cambria Math" charset="0"/>
                          </a:rPr>
                          <m:t>𝒇</m:t>
                        </m:r>
                      </m:e>
                      <m:sub>
                        <m:r>
                          <a:rPr lang="en-US" b="1" i="1" smtClean="0">
                            <a:solidFill>
                              <a:srgbClr val="C00000"/>
                            </a:solidFill>
                            <a:latin typeface="Cambria Math" charset="0"/>
                          </a:rPr>
                          <m:t>𝒊</m:t>
                        </m:r>
                      </m:sub>
                    </m:sSub>
                  </m:oMath>
                </a14:m>
                <a:r>
                  <a:rPr lang="en-US" b="1" dirty="0" smtClean="0">
                    <a:solidFill>
                      <a:srgbClr val="C00000"/>
                    </a:solidFill>
                  </a:rPr>
                  <a:t>?</a:t>
                </a:r>
                <a:endParaRPr lang="en-US" b="1" dirty="0">
                  <a:solidFill>
                    <a:srgbClr val="C00000"/>
                  </a:solidFill>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38100" y="4347827"/>
                <a:ext cx="6781800" cy="640583"/>
              </a:xfrm>
              <a:blipFill rotWithShape="0">
                <a:blip r:embed="rId11"/>
                <a:stretch>
                  <a:fillRect t="-9524" b="-7619"/>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4D267013-DFFC-4352-B274-32112D0CCE19}" type="slidenum">
              <a:rPr lang="en-US" smtClean="0"/>
              <a:t>13</a:t>
            </a:fld>
            <a:endParaRPr lang="en-US"/>
          </a:p>
        </p:txBody>
      </p:sp>
      <p:sp>
        <p:nvSpPr>
          <p:cNvPr id="4" name="TextBox 3"/>
          <p:cNvSpPr txBox="1"/>
          <p:nvPr/>
        </p:nvSpPr>
        <p:spPr>
          <a:xfrm>
            <a:off x="1141546" y="3904570"/>
            <a:ext cx="800968" cy="419780"/>
          </a:xfrm>
          <a:prstGeom prst="rect">
            <a:avLst/>
          </a:prstGeom>
          <a:noFill/>
          <a:ln>
            <a:noFill/>
          </a:ln>
        </p:spPr>
        <p:txBody>
          <a:bodyPr wrap="none" lIns="68569" tIns="68569" rIns="68569" bIns="68569" rtlCol="0" anchor="t" anchorCtr="0">
            <a:noAutofit/>
          </a:bodyPr>
          <a:lstStyle/>
          <a:p>
            <a:r>
              <a:rPr lang="en-US" sz="2400" b="1" dirty="0" smtClean="0">
                <a:latin typeface="Helvetica Neue Light" charset="0"/>
                <a:ea typeface="Helvetica Neue Light" charset="0"/>
                <a:cs typeface="Helvetica Neue Light" charset="0"/>
                <a:sym typeface="Open Sans"/>
              </a:rPr>
              <a:t>Input</a:t>
            </a:r>
            <a:endParaRPr lang="en-US" sz="2400" b="1" dirty="0">
              <a:latin typeface="Helvetica Neue Light" charset="0"/>
              <a:ea typeface="Helvetica Neue Light" charset="0"/>
              <a:cs typeface="Helvetica Neue Light" charset="0"/>
              <a:sym typeface="Open Sans"/>
            </a:endParaRPr>
          </a:p>
        </p:txBody>
      </p:sp>
      <p:sp>
        <p:nvSpPr>
          <p:cNvPr id="25" name="TextBox 24"/>
          <p:cNvSpPr txBox="1"/>
          <p:nvPr/>
        </p:nvSpPr>
        <p:spPr>
          <a:xfrm>
            <a:off x="4725005" y="3904570"/>
            <a:ext cx="1143454" cy="419780"/>
          </a:xfrm>
          <a:prstGeom prst="rect">
            <a:avLst/>
          </a:prstGeom>
          <a:noFill/>
          <a:ln>
            <a:noFill/>
          </a:ln>
        </p:spPr>
        <p:txBody>
          <a:bodyPr wrap="none" lIns="68569" tIns="68569" rIns="68569" bIns="68569" rtlCol="0" anchor="t" anchorCtr="0">
            <a:noAutofit/>
          </a:bodyPr>
          <a:lstStyle/>
          <a:p>
            <a:r>
              <a:rPr lang="en-US" sz="2400" b="1" dirty="0" smtClean="0">
                <a:latin typeface="Helvetica Neue Light" charset="0"/>
                <a:ea typeface="Helvetica Neue Light" charset="0"/>
                <a:cs typeface="Helvetica Neue Light" charset="0"/>
                <a:sym typeface="Open Sans"/>
              </a:rPr>
              <a:t>Output</a:t>
            </a:r>
            <a:endParaRPr lang="en-US" sz="2400" b="1"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119697405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title"/>
          </p:nvPr>
        </p:nvSpPr>
        <p:spPr/>
        <p:txBody>
          <a:bodyPr/>
          <a:lstStyle/>
          <a:p>
            <a:r>
              <a:rPr lang="en-US" sz="4800" dirty="0"/>
              <a:t>Multi-Layer </a:t>
            </a:r>
            <a:r>
              <a:rPr lang="en-US" sz="4800" dirty="0" smtClean="0"/>
              <a:t>Graphs</a:t>
            </a:r>
            <a:endParaRPr lang="en-US" sz="4800" dirty="0"/>
          </a:p>
        </p:txBody>
      </p:sp>
      <mc:AlternateContent xmlns:mc="http://schemas.openxmlformats.org/markup-compatibility/2006" xmlns:a14="http://schemas.microsoft.com/office/drawing/2010/main">
        <mc:Choice Requires="a14">
          <p:sp>
            <p:nvSpPr>
              <p:cNvPr id="5" name="Text Placeholder 4"/>
              <p:cNvSpPr>
                <a:spLocks noGrp="1"/>
              </p:cNvSpPr>
              <p:nvPr>
                <p:ph idx="1"/>
              </p:nvPr>
            </p:nvSpPr>
            <p:spPr>
              <a:xfrm>
                <a:off x="171450" y="1200150"/>
                <a:ext cx="6629400" cy="3810000"/>
              </a:xfrm>
            </p:spPr>
            <p:txBody>
              <a:bodyPr>
                <a:normAutofit/>
              </a:bodyPr>
              <a:lstStyle/>
              <a:p>
                <a:r>
                  <a:rPr lang="en-US" b="1" dirty="0" smtClean="0">
                    <a:solidFill>
                      <a:srgbClr val="C00000"/>
                    </a:solidFill>
                  </a:rPr>
                  <a:t>Input:</a:t>
                </a:r>
                <a:r>
                  <a:rPr lang="en-US" dirty="0" smtClean="0">
                    <a:solidFill>
                      <a:srgbClr val="C00000"/>
                    </a:solidFill>
                  </a:rPr>
                  <a:t> </a:t>
                </a:r>
                <a:r>
                  <a:rPr lang="en-US" dirty="0" smtClean="0"/>
                  <a:t>Given graphs </a:t>
                </a:r>
                <a14:m>
                  <m:oMath xmlns:m="http://schemas.openxmlformats.org/officeDocument/2006/math">
                    <m:r>
                      <a:rPr lang="en-US" i="1" dirty="0" smtClean="0">
                        <a:latin typeface="Cambria Math" charset="0"/>
                      </a:rPr>
                      <m:t>𝐺</m:t>
                    </m:r>
                    <m:r>
                      <a:rPr lang="en-US" i="1" baseline="-25000" dirty="0" err="1" smtClean="0">
                        <a:latin typeface="Cambria Math" charset="0"/>
                      </a:rPr>
                      <m:t>𝑖</m:t>
                    </m:r>
                  </m:oMath>
                </a14:m>
                <a:r>
                  <a:rPr lang="en-US" dirty="0"/>
                  <a:t> </a:t>
                </a:r>
                <a:r>
                  <a:rPr lang="en-US" dirty="0" smtClean="0"/>
                  <a:t>and hierarchy </a:t>
                </a:r>
                <a14:m>
                  <m:oMath xmlns:m="http://schemas.openxmlformats.org/officeDocument/2006/math">
                    <m:r>
                      <a:rPr lang="en-US" i="1" dirty="0" smtClean="0">
                        <a:latin typeface="Cambria Math" charset="0"/>
                      </a:rPr>
                      <m:t>𝑀</m:t>
                    </m:r>
                  </m:oMath>
                </a14:m>
                <a:endParaRPr lang="en-US" baseline="-25000" dirty="0"/>
              </a:p>
              <a:p>
                <a:r>
                  <a:rPr lang="en-US" b="1" dirty="0">
                    <a:solidFill>
                      <a:srgbClr val="C00000"/>
                    </a:solidFill>
                  </a:rPr>
                  <a:t>Output:</a:t>
                </a:r>
                <a:r>
                  <a:rPr lang="en-US" b="1" dirty="0"/>
                  <a:t> </a:t>
                </a:r>
                <a:r>
                  <a:rPr lang="en-US" dirty="0" err="1" smtClean="0"/>
                  <a:t>Embeddings</a:t>
                </a:r>
                <a:r>
                  <a:rPr lang="en-US" dirty="0"/>
                  <a:t> </a:t>
                </a:r>
                <a:r>
                  <a:rPr lang="en-US" dirty="0" smtClean="0"/>
                  <a:t>for:</a:t>
                </a:r>
              </a:p>
              <a:p>
                <a:pPr marL="520700" lvl="1" indent="-284163"/>
                <a:r>
                  <a:rPr lang="en-US" sz="2200" dirty="0" smtClean="0"/>
                  <a:t>Nodes in </a:t>
                </a:r>
                <a:r>
                  <a:rPr lang="en-US" sz="2200" dirty="0" smtClean="0">
                    <a:solidFill>
                      <a:srgbClr val="C00000"/>
                    </a:solidFill>
                  </a:rPr>
                  <a:t>each graph</a:t>
                </a:r>
              </a:p>
              <a:p>
                <a:pPr marL="520700" lvl="1" indent="-284163"/>
                <a:r>
                  <a:rPr lang="en-US" sz="2200" dirty="0" smtClean="0"/>
                  <a:t>Nodes in </a:t>
                </a:r>
                <a:r>
                  <a:rPr lang="en-US" sz="2200" dirty="0" smtClean="0">
                    <a:solidFill>
                      <a:srgbClr val="C00000"/>
                    </a:solidFill>
                  </a:rPr>
                  <a:t>each sub-hierarchy</a:t>
                </a:r>
                <a:r>
                  <a:rPr lang="en-US" dirty="0">
                    <a:solidFill>
                      <a:srgbClr val="C00000"/>
                    </a:solidFill>
                  </a:rPr>
                  <a:t/>
                </a:r>
                <a:br>
                  <a:rPr lang="en-US" dirty="0">
                    <a:solidFill>
                      <a:srgbClr val="C00000"/>
                    </a:solidFill>
                  </a:rPr>
                </a:br>
                <a:endParaRPr lang="en-US" dirty="0" smtClean="0">
                  <a:solidFill>
                    <a:srgbClr val="C00000"/>
                  </a:solidFill>
                </a:endParaRPr>
              </a:p>
              <a:p>
                <a:endParaRPr lang="en-US" dirty="0" smtClean="0"/>
              </a:p>
              <a:p>
                <a:endParaRPr lang="en-US" dirty="0"/>
              </a:p>
              <a:p>
                <a:r>
                  <a:rPr lang="en-US" dirty="0" smtClean="0"/>
                  <a:t>Capture </a:t>
                </a:r>
                <a:r>
                  <a:rPr lang="en-GB" dirty="0" smtClean="0">
                    <a:solidFill>
                      <a:srgbClr val="C00000"/>
                    </a:solidFill>
                  </a:rPr>
                  <a:t>hierarchical </a:t>
                </a:r>
                <a:r>
                  <a:rPr lang="en-GB" dirty="0">
                    <a:solidFill>
                      <a:srgbClr val="C00000"/>
                    </a:solidFill>
                  </a:rPr>
                  <a:t>structure </a:t>
                </a:r>
                <a:r>
                  <a:rPr lang="en-GB" dirty="0" smtClean="0"/>
                  <a:t>of </a:t>
                </a:r>
                <a14:m>
                  <m:oMath xmlns:m="http://schemas.openxmlformats.org/officeDocument/2006/math">
                    <m:r>
                      <a:rPr lang="en-US" i="1" dirty="0">
                        <a:latin typeface="Cambria Math" charset="0"/>
                      </a:rPr>
                      <m:t>𝑀</m:t>
                    </m:r>
                  </m:oMath>
                </a14:m>
                <a:endParaRPr lang="en-US" dirty="0"/>
              </a:p>
              <a:p>
                <a:endParaRPr lang="en-US" dirty="0"/>
              </a:p>
            </p:txBody>
          </p:sp>
        </mc:Choice>
        <mc:Fallback xmlns="">
          <p:sp>
            <p:nvSpPr>
              <p:cNvPr id="5" name="Text Placeholder 4"/>
              <p:cNvSpPr>
                <a:spLocks noGrp="1" noRot="1" noChangeAspect="1" noMove="1" noResize="1" noEditPoints="1" noAdjustHandles="1" noChangeArrowheads="1" noChangeShapeType="1" noTextEdit="1"/>
              </p:cNvSpPr>
              <p:nvPr>
                <p:ph idx="1"/>
              </p:nvPr>
            </p:nvSpPr>
            <p:spPr>
              <a:xfrm>
                <a:off x="171450" y="1200150"/>
                <a:ext cx="6629400" cy="3810000"/>
              </a:xfrm>
              <a:blipFill rotWithShape="0">
                <a:blip r:embed="rId2"/>
                <a:stretch>
                  <a:fillRect l="-1563" t="-1920" b="-2400"/>
                </a:stretch>
              </a:blipFill>
            </p:spPr>
            <p:txBody>
              <a:bodyPr/>
              <a:lstStyle/>
              <a:p>
                <a:r>
                  <a:rPr lang="en-US">
                    <a:noFill/>
                  </a:rPr>
                  <a:t> </a:t>
                </a:r>
              </a:p>
            </p:txBody>
          </p:sp>
        </mc:Fallback>
      </mc:AlternateContent>
      <p:sp>
        <p:nvSpPr>
          <p:cNvPr id="152" name="Shape 152"/>
          <p:cNvSpPr/>
          <p:nvPr/>
        </p:nvSpPr>
        <p:spPr>
          <a:xfrm>
            <a:off x="98825" y="2933778"/>
            <a:ext cx="3502503" cy="200167"/>
          </a:xfrm>
          <a:prstGeom prst="rect">
            <a:avLst/>
          </a:prstGeom>
          <a:ln w="12700">
            <a:miter lim="400000"/>
          </a:ln>
          <a:extLst>
            <a:ext uri="{C572A759-6A51-4108-AA02-DFA0A04FC94B}">
              <ma14:wrappingTextBoxFlag xmlns:ma14="http://schemas.microsoft.com/office/mac/drawingml/2011/main" val="1"/>
            </a:ext>
          </a:extLst>
        </p:spPr>
        <p:txBody>
          <a:bodyPr lIns="26789" tIns="26789" rIns="26789" bIns="26789" anchor="ctr">
            <a:spAutoFit/>
          </a:bodyPr>
          <a:lstStyle/>
          <a:p>
            <a:pPr marL="234396" indent="-234396">
              <a:spcBef>
                <a:spcPts val="1055"/>
              </a:spcBef>
              <a:buClr>
                <a:schemeClr val="accent5"/>
              </a:buClr>
              <a:buSzPct val="100000"/>
              <a:buChar char="•"/>
            </a:pPr>
            <a:endParaRPr sz="949" dirty="0"/>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21107" y="1962150"/>
            <a:ext cx="3236893" cy="2686622"/>
          </a:xfrm>
          <a:prstGeom prst="rect">
            <a:avLst/>
          </a:prstGeom>
        </p:spPr>
      </p:pic>
      <p:sp>
        <p:nvSpPr>
          <p:cNvPr id="10" name="Footer Placeholder 9"/>
          <p:cNvSpPr>
            <a:spLocks noGrp="1"/>
          </p:cNvSpPr>
          <p:nvPr>
            <p:ph type="ftr" sz="quarter" idx="11"/>
          </p:nvPr>
        </p:nvSpPr>
        <p:spPr/>
        <p:txBody>
          <a:bodyPr/>
          <a:lstStyle/>
          <a:p>
            <a:r>
              <a:rPr lang="en-US" smtClean="0">
                <a:solidFill>
                  <a:prstClr val="black">
                    <a:tint val="75000"/>
                  </a:prstClr>
                </a:solidFill>
              </a:rPr>
              <a:t>Deep Learning for Network Biology -- snap.stanford.edu/deepnetbio-ismb -- ISMB 2018</a:t>
            </a:r>
            <a:endParaRPr lang="en-US" dirty="0">
              <a:solidFill>
                <a:prstClr val="black">
                  <a:tint val="75000"/>
                </a:prstClr>
              </a:solidFill>
            </a:endParaRPr>
          </a:p>
        </p:txBody>
      </p:sp>
      <p:sp>
        <p:nvSpPr>
          <p:cNvPr id="2" name="Slide Number Placeholder 1"/>
          <p:cNvSpPr>
            <a:spLocks noGrp="1"/>
          </p:cNvSpPr>
          <p:nvPr>
            <p:ph type="sldNum" sz="quarter" idx="12"/>
          </p:nvPr>
        </p:nvSpPr>
        <p:spPr/>
        <p:txBody>
          <a:bodyPr/>
          <a:lstStyle/>
          <a:p>
            <a:fld id="{4D267013-DFFC-4352-B274-32112D0CCE19}" type="slidenum">
              <a:rPr lang="en-US" smtClean="0"/>
              <a:t>14</a:t>
            </a:fld>
            <a:endParaRPr lang="en-US"/>
          </a:p>
        </p:txBody>
      </p:sp>
    </p:spTree>
    <p:extLst>
      <p:ext uri="{BB962C8B-B14F-4D97-AF65-F5344CB8AC3E}">
        <p14:creationId xmlns:p14="http://schemas.microsoft.com/office/powerpoint/2010/main" val="123813864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007" y="3623773"/>
            <a:ext cx="1752600" cy="1408953"/>
          </a:xfrm>
          <a:prstGeom prst="rect">
            <a:avLst/>
          </a:prstGeom>
        </p:spPr>
      </p:pic>
      <p:sp>
        <p:nvSpPr>
          <p:cNvPr id="149" name="Shape 149"/>
          <p:cNvSpPr>
            <a:spLocks noGrp="1"/>
          </p:cNvSpPr>
          <p:nvPr>
            <p:ph type="title"/>
          </p:nvPr>
        </p:nvSpPr>
        <p:spPr/>
        <p:txBody>
          <a:bodyPr/>
          <a:lstStyle/>
          <a:p>
            <a:r>
              <a:rPr lang="en-US" sz="4800" dirty="0"/>
              <a:t>Multi-Layer </a:t>
            </a:r>
            <a:r>
              <a:rPr lang="en-US" sz="4800" dirty="0" smtClean="0"/>
              <a:t>Graphs</a:t>
            </a:r>
            <a:endParaRPr lang="en-US" sz="4800" dirty="0"/>
          </a:p>
        </p:txBody>
      </p:sp>
      <mc:AlternateContent xmlns:mc="http://schemas.openxmlformats.org/markup-compatibility/2006" xmlns:a14="http://schemas.microsoft.com/office/drawing/2010/main">
        <mc:Choice Requires="a14">
          <p:sp>
            <p:nvSpPr>
              <p:cNvPr id="5" name="Text Placeholder 4"/>
              <p:cNvSpPr>
                <a:spLocks noGrp="1"/>
              </p:cNvSpPr>
              <p:nvPr>
                <p:ph idx="1"/>
              </p:nvPr>
            </p:nvSpPr>
            <p:spPr>
              <a:xfrm>
                <a:off x="261487" y="1200150"/>
                <a:ext cx="6515100" cy="2590800"/>
              </a:xfrm>
            </p:spPr>
            <p:txBody>
              <a:bodyPr>
                <a:normAutofit fontScale="92500" lnSpcReduction="20000"/>
              </a:bodyPr>
              <a:lstStyle/>
              <a:p>
                <a:r>
                  <a:rPr lang="en-US" dirty="0" smtClean="0"/>
                  <a:t>For graphs </a:t>
                </a:r>
                <a14:m>
                  <m:oMath xmlns:m="http://schemas.openxmlformats.org/officeDocument/2006/math">
                    <m:r>
                      <a:rPr lang="en-US" i="1" dirty="0" smtClean="0">
                        <a:latin typeface="Cambria Math" charset="0"/>
                      </a:rPr>
                      <m:t>𝐺</m:t>
                    </m:r>
                    <m:r>
                      <a:rPr lang="en-US" i="1" baseline="-25000" dirty="0" err="1" smtClean="0">
                        <a:latin typeface="Cambria Math" charset="0"/>
                      </a:rPr>
                      <m:t>𝑖</m:t>
                    </m:r>
                  </m:oMath>
                </a14:m>
                <a:r>
                  <a:rPr lang="en-US" dirty="0" smtClean="0"/>
                  <a:t>:</a:t>
                </a:r>
                <a:r>
                  <a:rPr lang="en-US" dirty="0"/>
                  <a:t> </a:t>
                </a:r>
                <a:endParaRPr lang="en-US" dirty="0" smtClean="0"/>
              </a:p>
              <a:p>
                <a:pPr lvl="1"/>
                <a:r>
                  <a:rPr lang="en-US" dirty="0" smtClean="0"/>
                  <a:t>Use node2vec’s biased walks (</a:t>
                </a:r>
                <a:r>
                  <a:rPr lang="en-US" b="1" dirty="0" smtClean="0">
                    <a:solidFill>
                      <a:srgbClr val="C00000"/>
                    </a:solidFill>
                  </a:rPr>
                  <a:t>see Part T1</a:t>
                </a:r>
                <a:r>
                  <a:rPr lang="en-US" dirty="0" smtClean="0"/>
                  <a:t>)</a:t>
                </a:r>
                <a:endParaRPr lang="en-US" baseline="-25000" dirty="0"/>
              </a:p>
              <a:p>
                <a:r>
                  <a:rPr lang="en-US" dirty="0" smtClean="0">
                    <a:solidFill>
                      <a:schemeClr val="tx1"/>
                    </a:solidFill>
                  </a:rPr>
                  <a:t>For hierarchy </a:t>
                </a:r>
                <a14:m>
                  <m:oMath xmlns:m="http://schemas.openxmlformats.org/officeDocument/2006/math">
                    <m:r>
                      <a:rPr lang="en-US" b="0" i="1" smtClean="0">
                        <a:solidFill>
                          <a:schemeClr val="tx1"/>
                        </a:solidFill>
                        <a:latin typeface="Cambria Math" charset="0"/>
                      </a:rPr>
                      <m:t>𝑀</m:t>
                    </m:r>
                  </m:oMath>
                </a14:m>
                <a:r>
                  <a:rPr lang="en-US" dirty="0" smtClean="0">
                    <a:solidFill>
                      <a:schemeClr val="tx1"/>
                    </a:solidFill>
                  </a:rPr>
                  <a:t>:</a:t>
                </a:r>
              </a:p>
              <a:p>
                <a:pPr lvl="1"/>
                <a:r>
                  <a:rPr lang="en-US" dirty="0" smtClean="0"/>
                  <a:t>Encode </a:t>
                </a:r>
                <a:r>
                  <a:rPr lang="en-US" dirty="0" smtClean="0">
                    <a:solidFill>
                      <a:srgbClr val="C00000"/>
                    </a:solidFill>
                  </a:rPr>
                  <a:t>dependencies between graphs</a:t>
                </a:r>
              </a:p>
              <a:p>
                <a:pPr lvl="1"/>
                <a:r>
                  <a:rPr lang="en-US" b="1" dirty="0" smtClean="0">
                    <a:solidFill>
                      <a:srgbClr val="C00000"/>
                    </a:solidFill>
                  </a:rPr>
                  <a:t>Recursive regularization: </a:t>
                </a:r>
                <a:r>
                  <a:rPr lang="en-US" dirty="0" err="1" smtClean="0"/>
                  <a:t>embeddings</a:t>
                </a:r>
                <a:r>
                  <a:rPr lang="en-US" dirty="0" smtClean="0"/>
                  <a:t> at </a:t>
                </a:r>
                <a:r>
                  <a:rPr lang="en-US" dirty="0" smtClean="0">
                    <a:solidFill>
                      <a:srgbClr val="C00000"/>
                    </a:solidFill>
                  </a:rPr>
                  <a:t>level </a:t>
                </a:r>
                <a14:m>
                  <m:oMath xmlns:m="http://schemas.openxmlformats.org/officeDocument/2006/math">
                    <m:r>
                      <a:rPr lang="en-US" i="1">
                        <a:solidFill>
                          <a:srgbClr val="C00000"/>
                        </a:solidFill>
                        <a:latin typeface="Cambria Math" charset="0"/>
                      </a:rPr>
                      <m:t>𝑖</m:t>
                    </m:r>
                  </m:oMath>
                </a14:m>
                <a:r>
                  <a:rPr lang="en-US" dirty="0">
                    <a:solidFill>
                      <a:srgbClr val="C00000"/>
                    </a:solidFill>
                  </a:rPr>
                  <a:t> </a:t>
                </a:r>
                <a:r>
                  <a:rPr lang="en-US" dirty="0" smtClean="0"/>
                  <a:t>are encouraged to be similar </a:t>
                </a:r>
                <a:r>
                  <a:rPr lang="en-US" dirty="0"/>
                  <a:t>to </a:t>
                </a:r>
                <a:r>
                  <a:rPr lang="en-US" dirty="0" err="1" smtClean="0"/>
                  <a:t>embeddings</a:t>
                </a:r>
                <a:r>
                  <a:rPr lang="en-US" dirty="0" smtClean="0"/>
                  <a:t> in </a:t>
                </a:r>
                <a14:m>
                  <m:oMath xmlns:m="http://schemas.openxmlformats.org/officeDocument/2006/math">
                    <m:r>
                      <a:rPr lang="en-US" i="1" smtClean="0">
                        <a:solidFill>
                          <a:srgbClr val="C00000"/>
                        </a:solidFill>
                        <a:latin typeface="Cambria Math" charset="0"/>
                      </a:rPr>
                      <m:t>𝑖</m:t>
                    </m:r>
                  </m:oMath>
                </a14:m>
                <a:r>
                  <a:rPr lang="en-GB" dirty="0">
                    <a:solidFill>
                      <a:srgbClr val="C00000"/>
                    </a:solidFill>
                  </a:rPr>
                  <a:t>’s </a:t>
                </a:r>
                <a:r>
                  <a:rPr lang="en-GB" dirty="0" smtClean="0">
                    <a:solidFill>
                      <a:srgbClr val="C00000"/>
                    </a:solidFill>
                  </a:rPr>
                  <a:t>parent </a:t>
                </a:r>
                <a:r>
                  <a:rPr lang="en-GB" dirty="0" smtClean="0"/>
                  <a:t>in the hierarchy</a:t>
                </a:r>
                <a:endParaRPr lang="en-US" dirty="0">
                  <a:solidFill>
                    <a:srgbClr val="C00000"/>
                  </a:solidFill>
                </a:endParaRPr>
              </a:p>
              <a:p>
                <a:endParaRPr lang="en-US" dirty="0"/>
              </a:p>
            </p:txBody>
          </p:sp>
        </mc:Choice>
        <mc:Fallback xmlns="">
          <p:sp>
            <p:nvSpPr>
              <p:cNvPr id="5" name="Text Placeholder 4"/>
              <p:cNvSpPr>
                <a:spLocks noGrp="1" noRot="1" noChangeAspect="1" noMove="1" noResize="1" noEditPoints="1" noAdjustHandles="1" noChangeArrowheads="1" noChangeShapeType="1" noTextEdit="1"/>
              </p:cNvSpPr>
              <p:nvPr>
                <p:ph idx="1"/>
              </p:nvPr>
            </p:nvSpPr>
            <p:spPr>
              <a:xfrm>
                <a:off x="261487" y="1200150"/>
                <a:ext cx="6515100" cy="2590800"/>
              </a:xfrm>
              <a:blipFill rotWithShape="0">
                <a:blip r:embed="rId3"/>
                <a:stretch>
                  <a:fillRect l="-1497" t="-5176"/>
                </a:stretch>
              </a:blipFill>
            </p:spPr>
            <p:txBody>
              <a:bodyPr/>
              <a:lstStyle/>
              <a:p>
                <a:r>
                  <a:rPr lang="en-US">
                    <a:noFill/>
                  </a:rPr>
                  <a:t> </a:t>
                </a:r>
              </a:p>
            </p:txBody>
          </p:sp>
        </mc:Fallback>
      </mc:AlternateContent>
      <p:sp>
        <p:nvSpPr>
          <p:cNvPr id="152" name="Shape 152"/>
          <p:cNvSpPr/>
          <p:nvPr/>
        </p:nvSpPr>
        <p:spPr>
          <a:xfrm>
            <a:off x="98825" y="2933778"/>
            <a:ext cx="3502503" cy="200167"/>
          </a:xfrm>
          <a:prstGeom prst="rect">
            <a:avLst/>
          </a:prstGeom>
          <a:ln w="12700">
            <a:miter lim="400000"/>
          </a:ln>
          <a:extLst>
            <a:ext uri="{C572A759-6A51-4108-AA02-DFA0A04FC94B}">
              <ma14:wrappingTextBoxFlag xmlns:ma14="http://schemas.microsoft.com/office/mac/drawingml/2011/main" val="1"/>
            </a:ext>
          </a:extLst>
        </p:spPr>
        <p:txBody>
          <a:bodyPr lIns="26789" tIns="26789" rIns="26789" bIns="26789" anchor="ctr">
            <a:spAutoFit/>
          </a:bodyPr>
          <a:lstStyle/>
          <a:p>
            <a:pPr marL="234396" indent="-234396">
              <a:spcBef>
                <a:spcPts val="1055"/>
              </a:spcBef>
              <a:buClr>
                <a:schemeClr val="accent5"/>
              </a:buClr>
              <a:buSzPct val="100000"/>
              <a:buChar char="•"/>
            </a:pPr>
            <a:endParaRPr sz="949" dirty="0"/>
          </a:p>
        </p:txBody>
      </p:sp>
      <p:sp>
        <p:nvSpPr>
          <p:cNvPr id="12" name="Right Arrow 11"/>
          <p:cNvSpPr/>
          <p:nvPr/>
        </p:nvSpPr>
        <p:spPr>
          <a:xfrm rot="18600656">
            <a:off x="2152988" y="3836232"/>
            <a:ext cx="728039" cy="1847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Deep Learning for Network Biology -- snap.stanford.edu/deepnetbio-ismb -- ISMB 2018</a:t>
            </a:r>
            <a:endParaRPr lang="en-US" dirty="0">
              <a:solidFill>
                <a:prstClr val="black">
                  <a:tint val="75000"/>
                </a:prstClr>
              </a:solidFill>
            </a:endParaRPr>
          </a:p>
        </p:txBody>
      </p:sp>
      <p:sp>
        <p:nvSpPr>
          <p:cNvPr id="2" name="Slide Number Placeholder 1"/>
          <p:cNvSpPr>
            <a:spLocks noGrp="1"/>
          </p:cNvSpPr>
          <p:nvPr>
            <p:ph type="sldNum" sz="quarter" idx="12"/>
          </p:nvPr>
        </p:nvSpPr>
        <p:spPr/>
        <p:txBody>
          <a:bodyPr/>
          <a:lstStyle/>
          <a:p>
            <a:fld id="{4D267013-DFFC-4352-B274-32112D0CCE19}" type="slidenum">
              <a:rPr lang="en-US" smtClean="0"/>
              <a:t>15</a:t>
            </a:fld>
            <a:endParaRPr lang="en-US"/>
          </a:p>
        </p:txBody>
      </p:sp>
      <p:sp>
        <p:nvSpPr>
          <p:cNvPr id="11" name="Right Arrow 10"/>
          <p:cNvSpPr/>
          <p:nvPr/>
        </p:nvSpPr>
        <p:spPr>
          <a:xfrm rot="13701996">
            <a:off x="3884983" y="3831473"/>
            <a:ext cx="728039" cy="1847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00000"/>
              </a:solidFill>
            </a:endParaRPr>
          </a:p>
        </p:txBody>
      </p:sp>
    </p:spTree>
    <p:extLst>
      <p:ext uri="{BB962C8B-B14F-4D97-AF65-F5344CB8AC3E}">
        <p14:creationId xmlns:p14="http://schemas.microsoft.com/office/powerpoint/2010/main" val="206365455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Random Walk Optimization</a:t>
            </a:r>
            <a:endParaRPr lang="en-US" sz="4400" dirty="0"/>
          </a:p>
        </p:txBody>
      </p:sp>
      <p:sp>
        <p:nvSpPr>
          <p:cNvPr id="6" name="Slide Number Placeholder 5"/>
          <p:cNvSpPr>
            <a:spLocks noGrp="1"/>
          </p:cNvSpPr>
          <p:nvPr>
            <p:ph type="sldNum" sz="quarter" idx="12"/>
          </p:nvPr>
        </p:nvSpPr>
        <p:spPr/>
        <p:txBody>
          <a:bodyPr/>
          <a:lstStyle/>
          <a:p>
            <a:fld id="{4D267013-DFFC-4352-B274-32112D0CCE19}" type="slidenum">
              <a:rPr lang="en-US" smtClean="0"/>
              <a:t>16</a:t>
            </a:fld>
            <a:endParaRPr lang="en-US"/>
          </a:p>
        </p:txBody>
      </p:sp>
      <p:sp>
        <p:nvSpPr>
          <p:cNvPr id="7" name="Footer Placeholder 6"/>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8" name="Text Placeholder 4"/>
          <p:cNvSpPr txBox="1">
            <a:spLocks/>
          </p:cNvSpPr>
          <p:nvPr/>
        </p:nvSpPr>
        <p:spPr>
          <a:xfrm>
            <a:off x="261487" y="1200150"/>
            <a:ext cx="6515100" cy="3505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itchFamily="2" charset="2"/>
              <a:buChar char="§"/>
              <a:defRPr lang="en-US" sz="2800" b="0" i="0" kern="1200">
                <a:solidFill>
                  <a:schemeClr val="tx1"/>
                </a:solidFill>
                <a:latin typeface="Helvetica Neue Light" charset="0"/>
                <a:ea typeface="Helvetica Neue Light" charset="0"/>
                <a:cs typeface="Helvetica Neue Light" charset="0"/>
              </a:defRPr>
            </a:lvl1pPr>
            <a:lvl2pPr marL="742950" indent="-285750" algn="l" defTabSz="914400" rtl="0" eaLnBrk="1" latinLnBrk="0" hangingPunct="1">
              <a:spcBef>
                <a:spcPct val="20000"/>
              </a:spcBef>
              <a:buClr>
                <a:srgbClr val="C00000"/>
              </a:buClr>
              <a:buFont typeface="Wingdings" charset="2"/>
              <a:buChar char="§"/>
              <a:defRPr lang="en-US"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spcBef>
                <a:spcPct val="20000"/>
              </a:spcBef>
              <a:buClr>
                <a:srgbClr val="C00000"/>
              </a:buClr>
              <a:buFont typeface="Wingdings" charset="2"/>
              <a:buChar char="§"/>
              <a:defRPr lang="en-US"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spcBef>
                <a:spcPct val="20000"/>
              </a:spcBef>
              <a:buFont typeface="Arial" pitchFamily="34" charset="0"/>
              <a:buChar char="–"/>
              <a:defRPr lang="en-US"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spcBef>
                <a:spcPct val="20000"/>
              </a:spcBef>
              <a:buFont typeface="Arial" pitchFamily="34" charset="0"/>
              <a:buChar char="»"/>
              <a:defRPr lang="en-US" sz="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Given simulated </a:t>
            </a:r>
            <a:r>
              <a:rPr lang="en-US" dirty="0"/>
              <a:t>random walks for each </a:t>
            </a:r>
            <a:r>
              <a:rPr lang="en-US" dirty="0" smtClean="0"/>
              <a:t>graph:</a:t>
            </a:r>
          </a:p>
          <a:p>
            <a:pPr lvl="1"/>
            <a:r>
              <a:rPr lang="en-US" dirty="0"/>
              <a:t>Optimize node </a:t>
            </a:r>
            <a:r>
              <a:rPr lang="en-US" dirty="0" err="1"/>
              <a:t>embeddings</a:t>
            </a:r>
            <a:r>
              <a:rPr lang="en-US" dirty="0"/>
              <a:t> as described in </a:t>
            </a:r>
            <a:r>
              <a:rPr lang="en-US" b="1" dirty="0">
                <a:solidFill>
                  <a:srgbClr val="C00000"/>
                </a:solidFill>
              </a:rPr>
              <a:t>Part </a:t>
            </a:r>
            <a:r>
              <a:rPr lang="en-US" b="1" dirty="0" smtClean="0">
                <a:solidFill>
                  <a:srgbClr val="C00000"/>
                </a:solidFill>
              </a:rPr>
              <a:t>T1</a:t>
            </a:r>
          </a:p>
          <a:p>
            <a:pPr lvl="1"/>
            <a:r>
              <a:rPr lang="en-US" b="1" dirty="0" smtClean="0">
                <a:solidFill>
                  <a:srgbClr val="C00000"/>
                </a:solidFill>
              </a:rPr>
              <a:t>Extra:</a:t>
            </a:r>
            <a:r>
              <a:rPr lang="en-US" dirty="0" smtClean="0"/>
              <a:t> Include terms for </a:t>
            </a:r>
            <a:r>
              <a:rPr lang="en-US" dirty="0" smtClean="0">
                <a:solidFill>
                  <a:srgbClr val="C00000"/>
                </a:solidFill>
              </a:rPr>
              <a:t>recursive regularization</a:t>
            </a:r>
            <a:r>
              <a:rPr lang="en-US" dirty="0" smtClean="0"/>
              <a:t> in the loss function</a:t>
            </a:r>
            <a:endParaRPr lang="en-US" dirty="0"/>
          </a:p>
          <a:p>
            <a:pPr lvl="1"/>
            <a:endParaRPr lang="en-US" dirty="0"/>
          </a:p>
        </p:txBody>
      </p:sp>
    </p:spTree>
    <p:extLst>
      <p:ext uri="{BB962C8B-B14F-4D97-AF65-F5344CB8AC3E}">
        <p14:creationId xmlns:p14="http://schemas.microsoft.com/office/powerpoint/2010/main" val="1926683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Example: Brain </a:t>
            </a:r>
            <a:r>
              <a:rPr lang="en-US" sz="4800" dirty="0"/>
              <a:t>Networks</a:t>
            </a:r>
          </a:p>
        </p:txBody>
      </p:sp>
      <p:sp>
        <p:nvSpPr>
          <p:cNvPr id="3" name="Content Placeholder 2"/>
          <p:cNvSpPr>
            <a:spLocks noGrp="1"/>
          </p:cNvSpPr>
          <p:nvPr>
            <p:ph idx="1"/>
          </p:nvPr>
        </p:nvSpPr>
        <p:spPr>
          <a:xfrm>
            <a:off x="171450" y="1166975"/>
            <a:ext cx="6515100" cy="3810000"/>
          </a:xfrm>
        </p:spPr>
        <p:txBody>
          <a:bodyPr/>
          <a:lstStyle/>
          <a:p>
            <a:pPr marL="0" indent="0">
              <a:buNone/>
            </a:pPr>
            <a:r>
              <a:rPr lang="en-US" dirty="0">
                <a:solidFill>
                  <a:srgbClr val="C00000"/>
                </a:solidFill>
              </a:rPr>
              <a:t>Do </a:t>
            </a:r>
            <a:r>
              <a:rPr lang="en-US" dirty="0" err="1">
                <a:solidFill>
                  <a:srgbClr val="C00000"/>
                </a:solidFill>
              </a:rPr>
              <a:t>embeddings</a:t>
            </a:r>
            <a:r>
              <a:rPr lang="en-US" dirty="0">
                <a:solidFill>
                  <a:srgbClr val="C00000"/>
                </a:solidFill>
              </a:rPr>
              <a:t> match </a:t>
            </a:r>
            <a:r>
              <a:rPr lang="en-US" dirty="0" smtClean="0">
                <a:solidFill>
                  <a:srgbClr val="C00000"/>
                </a:solidFill>
              </a:rPr>
              <a:t>human anatomy</a:t>
            </a:r>
            <a:r>
              <a:rPr lang="en-US" dirty="0">
                <a:solidFill>
                  <a:srgbClr val="C00000"/>
                </a:solidFill>
              </a:rPr>
              <a:t>?</a:t>
            </a:r>
          </a:p>
          <a:p>
            <a:endParaRPr lang="en-US" dirty="0"/>
          </a:p>
        </p:txBody>
      </p:sp>
      <p:grpSp>
        <p:nvGrpSpPr>
          <p:cNvPr id="5" name="Group 4"/>
          <p:cNvGrpSpPr/>
          <p:nvPr/>
        </p:nvGrpSpPr>
        <p:grpSpPr>
          <a:xfrm>
            <a:off x="2286000" y="2400300"/>
            <a:ext cx="5202847" cy="2502944"/>
            <a:chOff x="3063510" y="3392547"/>
            <a:chExt cx="6937129" cy="3337258"/>
          </a:xfrm>
        </p:grpSpPr>
        <p:pic>
          <p:nvPicPr>
            <p:cNvPr id="241" name="ohmnet_brain_combined.pdf"/>
            <p:cNvPicPr>
              <a:picLocks noChangeAspect="1"/>
            </p:cNvPicPr>
            <p:nvPr/>
          </p:nvPicPr>
          <p:blipFill rotWithShape="1">
            <a:blip r:embed="rId3" cstate="screen">
              <a:extLst>
                <a:ext uri="{28A0092B-C50C-407E-A947-70E740481C1C}">
                  <a14:useLocalDpi xmlns:a14="http://schemas.microsoft.com/office/drawing/2010/main"/>
                </a:ext>
              </a:extLst>
            </a:blip>
            <a:srcRect r="-11588"/>
            <a:stretch/>
          </p:blipFill>
          <p:spPr>
            <a:xfrm>
              <a:off x="3142639" y="3671947"/>
              <a:ext cx="6858000" cy="3057858"/>
            </a:xfrm>
            <a:prstGeom prst="rect">
              <a:avLst/>
            </a:prstGeom>
            <a:ln w="12700">
              <a:miter lim="400000"/>
            </a:ln>
          </p:spPr>
        </p:pic>
        <p:sp>
          <p:nvSpPr>
            <p:cNvPr id="242" name="Shape 242"/>
            <p:cNvSpPr/>
            <p:nvPr/>
          </p:nvSpPr>
          <p:spPr>
            <a:xfrm>
              <a:off x="3063510" y="3581400"/>
              <a:ext cx="580289" cy="608229"/>
            </a:xfrm>
            <a:prstGeom prst="rect">
              <a:avLst/>
            </a:prstGeom>
            <a:solidFill>
              <a:srgbClr val="FFFFFF"/>
            </a:solidFill>
            <a:ln w="12700">
              <a:miter lim="400000"/>
            </a:ln>
          </p:spPr>
          <p:txBody>
            <a:bodyPr lIns="26789" tIns="26789" rIns="26789" bIns="26789" anchor="ctr"/>
            <a:lstStyle/>
            <a:p>
              <a:pPr>
                <a:defRPr sz="2400">
                  <a:solidFill>
                    <a:srgbClr val="FFFFFF"/>
                  </a:solidFill>
                </a:defRPr>
              </a:pPr>
              <a:endParaRPr sz="1266"/>
            </a:p>
          </p:txBody>
        </p:sp>
        <p:sp>
          <p:nvSpPr>
            <p:cNvPr id="243" name="Shape 243"/>
            <p:cNvSpPr/>
            <p:nvPr/>
          </p:nvSpPr>
          <p:spPr>
            <a:xfrm>
              <a:off x="6343039" y="3392547"/>
              <a:ext cx="580291" cy="608229"/>
            </a:xfrm>
            <a:prstGeom prst="rect">
              <a:avLst/>
            </a:prstGeom>
            <a:solidFill>
              <a:srgbClr val="FFFFFF"/>
            </a:solidFill>
            <a:ln w="12700">
              <a:miter lim="400000"/>
            </a:ln>
          </p:spPr>
          <p:txBody>
            <a:bodyPr lIns="26789" tIns="26789" rIns="26789" bIns="26789" anchor="ctr"/>
            <a:lstStyle/>
            <a:p>
              <a:pPr>
                <a:defRPr sz="2400">
                  <a:solidFill>
                    <a:srgbClr val="FFFFFF"/>
                  </a:solidFill>
                </a:defRPr>
              </a:pPr>
              <a:endParaRPr sz="1266"/>
            </a:p>
          </p:txBody>
        </p:sp>
      </p:gr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a:p>
        </p:txBody>
      </p:sp>
      <p:pic>
        <p:nvPicPr>
          <p:cNvPr id="10" name="Content Placeholder 4">
            <a:extLst>
              <a:ext uri="{FF2B5EF4-FFF2-40B4-BE49-F238E27FC236}">
                <a16:creationId xmlns="" xmlns:a16="http://schemas.microsoft.com/office/drawing/2014/main" id="{CD442163-3919-034E-9FE5-12B141B50F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238" y="1728227"/>
            <a:ext cx="2720612" cy="1632367"/>
          </a:xfrm>
          <a:prstGeom prst="rect">
            <a:avLst/>
          </a:prstGeom>
        </p:spPr>
      </p:pic>
      <p:pic>
        <p:nvPicPr>
          <p:cNvPr id="11" name="Blausen_0114_BrainstemAnatomy.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111" y="4235726"/>
            <a:ext cx="842335" cy="842335"/>
          </a:xfrm>
          <a:prstGeom prst="rect">
            <a:avLst/>
          </a:prstGeom>
          <a:ln w="12700">
            <a:miter lim="400000"/>
          </a:ln>
        </p:spPr>
      </p:pic>
      <p:sp>
        <p:nvSpPr>
          <p:cNvPr id="12" name="Content Placeholder 2"/>
          <p:cNvSpPr txBox="1">
            <a:spLocks/>
          </p:cNvSpPr>
          <p:nvPr/>
        </p:nvSpPr>
        <p:spPr>
          <a:xfrm>
            <a:off x="-57150" y="3428503"/>
            <a:ext cx="2596555" cy="641699"/>
          </a:xfrm>
          <a:prstGeom prst="rect">
            <a:avLst/>
          </a:prstGeom>
        </p:spPr>
        <p:txBody>
          <a:bodyPr vert="horz" lIns="91438" tIns="45719" rIns="91438" bIns="45719" rtlCol="0">
            <a:noAutofit/>
          </a:bodyPr>
          <a:lstStyle>
            <a:lvl1pPr marL="457189" indent="-457189" algn="l" defTabSz="1219170" rtl="0" eaLnBrk="1" latinLnBrk="0" hangingPunct="1">
              <a:spcBef>
                <a:spcPct val="20000"/>
              </a:spcBef>
              <a:buClr>
                <a:srgbClr val="C00000"/>
              </a:buClr>
              <a:buFont typeface="Wingdings" pitchFamily="2" charset="2"/>
              <a:buChar char="§"/>
              <a:defRPr lang="en-US" sz="3700" b="0" i="0" kern="1200">
                <a:solidFill>
                  <a:schemeClr val="tx1"/>
                </a:solidFill>
                <a:latin typeface="Helvetica Neue Light" charset="0"/>
                <a:ea typeface="Helvetica Neue Light" charset="0"/>
                <a:cs typeface="Helvetica Neue Light" charset="0"/>
              </a:defRPr>
            </a:lvl1pPr>
            <a:lvl2pPr marL="990575" indent="-380990" algn="l" defTabSz="1219170" rtl="0" eaLnBrk="1" latinLnBrk="0" hangingPunct="1">
              <a:spcBef>
                <a:spcPct val="20000"/>
              </a:spcBef>
              <a:buClr>
                <a:srgbClr val="C00000"/>
              </a:buClr>
              <a:buFont typeface="Wingdings" charset="2"/>
              <a:buChar char="§"/>
              <a:defRPr lang="en-US" sz="3200" b="0" i="0" kern="1200">
                <a:solidFill>
                  <a:schemeClr val="tx1"/>
                </a:solidFill>
                <a:latin typeface="Helvetica Neue Light" charset="0"/>
                <a:ea typeface="Helvetica Neue Light" charset="0"/>
                <a:cs typeface="Helvetica Neue Light" charset="0"/>
              </a:defRPr>
            </a:lvl2pPr>
            <a:lvl3pPr marL="1523962" indent="-304792" algn="l" defTabSz="1219170" rtl="0" eaLnBrk="1" latinLnBrk="0" hangingPunct="1">
              <a:spcBef>
                <a:spcPct val="20000"/>
              </a:spcBef>
              <a:buClr>
                <a:srgbClr val="C00000"/>
              </a:buClr>
              <a:buFont typeface="Wingdings" charset="2"/>
              <a:buChar char="§"/>
              <a:defRPr lang="en-US" sz="2700" b="0" i="0" kern="1200">
                <a:solidFill>
                  <a:schemeClr val="tx1"/>
                </a:solidFill>
                <a:latin typeface="Helvetica Neue Light" charset="0"/>
                <a:ea typeface="Helvetica Neue Light" charset="0"/>
                <a:cs typeface="Helvetica Neue Light" charset="0"/>
              </a:defRPr>
            </a:lvl3pPr>
            <a:lvl4pPr marL="2133547" indent="-304792" algn="l" defTabSz="1219170" rtl="0" eaLnBrk="1" latinLnBrk="0" hangingPunct="1">
              <a:spcBef>
                <a:spcPct val="20000"/>
              </a:spcBef>
              <a:buFont typeface="Arial" pitchFamily="34" charset="0"/>
              <a:buChar char="–"/>
              <a:defRPr lang="en-US" sz="2400" b="0" i="0" kern="1200">
                <a:solidFill>
                  <a:schemeClr val="tx1"/>
                </a:solidFill>
                <a:latin typeface="Helvetica Neue Light" charset="0"/>
                <a:ea typeface="Helvetica Neue Light" charset="0"/>
                <a:cs typeface="Helvetica Neue Light" charset="0"/>
              </a:defRPr>
            </a:lvl4pPr>
            <a:lvl5pPr marL="2743131" indent="-304792" algn="l" defTabSz="1219170" rtl="0" eaLnBrk="1" latinLnBrk="0" hangingPunct="1">
              <a:spcBef>
                <a:spcPct val="20000"/>
              </a:spcBef>
              <a:buFont typeface="Arial" pitchFamily="34" charset="0"/>
              <a:buChar char="»"/>
              <a:defRPr lang="en-US" sz="1100" b="0" i="0" kern="1200">
                <a:solidFill>
                  <a:schemeClr val="tx1"/>
                </a:solidFill>
                <a:latin typeface="Helvetica Neue Light" charset="0"/>
                <a:ea typeface="Helvetica Neue Light" charset="0"/>
                <a:cs typeface="Helvetica Neue Light" charset="0"/>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ctr">
              <a:buNone/>
            </a:pPr>
            <a:r>
              <a:rPr lang="en-US" sz="1500" dirty="0"/>
              <a:t>9 brain tissue PPI networks</a:t>
            </a:r>
          </a:p>
          <a:p>
            <a:pPr marL="0" indent="0" algn="ctr">
              <a:buNone/>
            </a:pPr>
            <a:r>
              <a:rPr lang="en-US" sz="1500" dirty="0"/>
              <a:t>in a two-level tissue hierarchy</a:t>
            </a:r>
          </a:p>
        </p:txBody>
      </p:sp>
      <p:sp>
        <p:nvSpPr>
          <p:cNvPr id="6" name="Slide Number Placeholder 5"/>
          <p:cNvSpPr>
            <a:spLocks noGrp="1"/>
          </p:cNvSpPr>
          <p:nvPr>
            <p:ph type="sldNum" sz="quarter" idx="12"/>
          </p:nvPr>
        </p:nvSpPr>
        <p:spPr/>
        <p:txBody>
          <a:bodyPr/>
          <a:lstStyle/>
          <a:p>
            <a:fld id="{4D267013-DFFC-4352-B274-32112D0CCE19}" type="slidenum">
              <a:rPr lang="en-US" smtClean="0"/>
              <a:t>17</a:t>
            </a:fld>
            <a:endParaRPr lang="en-US"/>
          </a:p>
        </p:txBody>
      </p:sp>
    </p:spTree>
    <p:extLst>
      <p:ext uri="{BB962C8B-B14F-4D97-AF65-F5344CB8AC3E}">
        <p14:creationId xmlns:p14="http://schemas.microsoft.com/office/powerpoint/2010/main" val="171748903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D267013-DFFC-4352-B274-32112D0CCE19}" type="slidenum">
              <a:rPr lang="en-US" smtClean="0"/>
              <a:t>18</a:t>
            </a:fld>
            <a:endParaRPr lang="en-US"/>
          </a:p>
        </p:txBody>
      </p:sp>
      <p:sp>
        <p:nvSpPr>
          <p:cNvPr id="5" name="Rectangle 4"/>
          <p:cNvSpPr/>
          <p:nvPr/>
        </p:nvSpPr>
        <p:spPr>
          <a:xfrm>
            <a:off x="384048" y="1047750"/>
            <a:ext cx="6131052" cy="25511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Helvetica Neue Light" charset="0"/>
                <a:ea typeface="Helvetica Neue Light" charset="0"/>
                <a:cs typeface="Helvetica Neue Light" charset="0"/>
              </a:rPr>
              <a:t>Metapath2vec</a:t>
            </a:r>
            <a:endParaRPr lang="en-US" sz="4400" dirty="0">
              <a:latin typeface="Helvetica Neue Light" charset="0"/>
              <a:ea typeface="Helvetica Neue Light" charset="0"/>
              <a:cs typeface="Helvetica Neue Light" charset="0"/>
            </a:endParaRPr>
          </a:p>
        </p:txBody>
      </p:sp>
      <p:sp>
        <p:nvSpPr>
          <p:cNvPr id="2" name="Footer Placeholder 1"/>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6" name="TextBox 5"/>
          <p:cNvSpPr txBox="1"/>
          <p:nvPr/>
        </p:nvSpPr>
        <p:spPr>
          <a:xfrm>
            <a:off x="384048" y="3598926"/>
            <a:ext cx="6131052" cy="1058941"/>
          </a:xfrm>
          <a:prstGeom prst="rect">
            <a:avLst/>
          </a:prstGeom>
          <a:noFill/>
          <a:ln>
            <a:noFill/>
          </a:ln>
        </p:spPr>
        <p:txBody>
          <a:bodyPr wrap="square" lIns="68569" tIns="68569" rIns="68569" bIns="68569" rtlCol="0" anchor="t" anchorCtr="0">
            <a:noAutofit/>
          </a:bodyPr>
          <a:lstStyle/>
          <a:p>
            <a:r>
              <a:rPr lang="en-US" dirty="0" smtClean="0">
                <a:solidFill>
                  <a:schemeClr val="tx1">
                    <a:lumMod val="50000"/>
                    <a:lumOff val="50000"/>
                  </a:schemeClr>
                </a:solidFill>
                <a:latin typeface="Helvetica Neue Light" charset="0"/>
                <a:ea typeface="Helvetica Neue Light" charset="0"/>
                <a:cs typeface="Helvetica Neue Light" charset="0"/>
                <a:sym typeface="Open Sans"/>
              </a:rPr>
              <a:t>Based on material from:</a:t>
            </a:r>
          </a:p>
          <a:p>
            <a:pPr marL="285750" indent="-285750">
              <a:buFont typeface="Arial" charset="0"/>
              <a:buChar char="•"/>
            </a:pPr>
            <a:r>
              <a:rPr lang="en-US" sz="1400" dirty="0" smtClean="0">
                <a:solidFill>
                  <a:schemeClr val="tx1">
                    <a:lumMod val="50000"/>
                    <a:lumOff val="50000"/>
                  </a:schemeClr>
                </a:solidFill>
                <a:latin typeface="Helvetica Neue Light" charset="0"/>
                <a:ea typeface="Helvetica Neue Light" charset="0"/>
                <a:cs typeface="Helvetica Neue Light" charset="0"/>
                <a:sym typeface="Open Sans"/>
              </a:rPr>
              <a:t>Dong et al., 2017. </a:t>
            </a:r>
            <a:r>
              <a:rPr lang="en-US" sz="1400" dirty="0">
                <a:solidFill>
                  <a:schemeClr val="tx1">
                    <a:lumMod val="50000"/>
                    <a:lumOff val="50000"/>
                  </a:schemeClr>
                </a:solidFill>
                <a:latin typeface="Helvetica Neue Light" charset="0"/>
                <a:ea typeface="Helvetica Neue Light" charset="0"/>
                <a:cs typeface="Helvetica Neue Light" charset="0"/>
                <a:sym typeface="Open Sans"/>
                <a:hlinkClick r:id="rId2"/>
              </a:rPr>
              <a:t>metapath2vec: Scalable </a:t>
            </a:r>
            <a:r>
              <a:rPr lang="en-US" sz="1400" dirty="0" smtClean="0">
                <a:solidFill>
                  <a:schemeClr val="tx1">
                    <a:lumMod val="50000"/>
                    <a:lumOff val="50000"/>
                  </a:schemeClr>
                </a:solidFill>
                <a:latin typeface="Helvetica Neue Light" charset="0"/>
                <a:ea typeface="Helvetica Neue Light" charset="0"/>
                <a:cs typeface="Helvetica Neue Light" charset="0"/>
                <a:sym typeface="Open Sans"/>
                <a:hlinkClick r:id="rId2"/>
              </a:rPr>
              <a:t>representation learning </a:t>
            </a:r>
            <a:r>
              <a:rPr lang="en-US" sz="1400" dirty="0">
                <a:solidFill>
                  <a:schemeClr val="tx1">
                    <a:lumMod val="50000"/>
                    <a:lumOff val="50000"/>
                  </a:schemeClr>
                </a:solidFill>
                <a:latin typeface="Helvetica Neue Light" charset="0"/>
                <a:ea typeface="Helvetica Neue Light" charset="0"/>
                <a:cs typeface="Helvetica Neue Light" charset="0"/>
                <a:sym typeface="Open Sans"/>
                <a:hlinkClick r:id="rId2"/>
              </a:rPr>
              <a:t>for </a:t>
            </a:r>
            <a:r>
              <a:rPr lang="en-US" sz="1400" dirty="0" smtClean="0">
                <a:solidFill>
                  <a:schemeClr val="tx1">
                    <a:lumMod val="50000"/>
                    <a:lumOff val="50000"/>
                  </a:schemeClr>
                </a:solidFill>
                <a:latin typeface="Helvetica Neue Light" charset="0"/>
                <a:ea typeface="Helvetica Neue Light" charset="0"/>
                <a:cs typeface="Helvetica Neue Light" charset="0"/>
                <a:sym typeface="Open Sans"/>
                <a:hlinkClick r:id="rId2"/>
              </a:rPr>
              <a:t>heterogeneous networks</a:t>
            </a:r>
            <a:r>
              <a:rPr lang="en-US" sz="1400" dirty="0">
                <a:solidFill>
                  <a:schemeClr val="tx1">
                    <a:lumMod val="50000"/>
                    <a:lumOff val="50000"/>
                  </a:schemeClr>
                </a:solidFill>
                <a:latin typeface="Helvetica Neue Light" charset="0"/>
                <a:ea typeface="Helvetica Neue Light" charset="0"/>
                <a:cs typeface="Helvetica Neue Light" charset="0"/>
                <a:sym typeface="Open Sans"/>
              </a:rPr>
              <a:t>. </a:t>
            </a:r>
            <a:r>
              <a:rPr lang="en-US" sz="1400" i="1" dirty="0" smtClean="0">
                <a:solidFill>
                  <a:schemeClr val="tx1">
                    <a:lumMod val="50000"/>
                    <a:lumOff val="50000"/>
                  </a:schemeClr>
                </a:solidFill>
                <a:latin typeface="Helvetica Neue Light" charset="0"/>
                <a:ea typeface="Helvetica Neue Light" charset="0"/>
                <a:cs typeface="Helvetica Neue Light" charset="0"/>
                <a:sym typeface="Open Sans"/>
              </a:rPr>
              <a:t>KDD.</a:t>
            </a:r>
            <a:endParaRPr lang="en-US" sz="1400" dirty="0" smtClean="0">
              <a:solidFill>
                <a:schemeClr val="tx1">
                  <a:lumMod val="50000"/>
                  <a:lumOff val="50000"/>
                </a:schemeClr>
              </a:solidFill>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1786768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err="1" smtClean="0"/>
              <a:t>Metapaths</a:t>
            </a:r>
            <a:endParaRPr lang="en-US" sz="48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2296" y="895350"/>
            <a:ext cx="4937728" cy="4137376"/>
          </a:xfrm>
        </p:spPr>
      </p:pic>
      <p:sp>
        <p:nvSpPr>
          <p:cNvPr id="5" name="Slide Number Placeholder 4"/>
          <p:cNvSpPr>
            <a:spLocks noGrp="1"/>
          </p:cNvSpPr>
          <p:nvPr>
            <p:ph type="sldNum" sz="quarter" idx="12"/>
          </p:nvPr>
        </p:nvSpPr>
        <p:spPr/>
        <p:txBody>
          <a:bodyPr/>
          <a:lstStyle/>
          <a:p>
            <a:fld id="{4D267013-DFFC-4352-B274-32112D0CCE19}" type="slidenum">
              <a:rPr lang="en-US" smtClean="0"/>
              <a:t>19</a:t>
            </a:fld>
            <a:endParaRPr lang="en-US"/>
          </a:p>
        </p:txBody>
      </p:sp>
      <p:sp>
        <p:nvSpPr>
          <p:cNvPr id="7" name="Rectangle 6"/>
          <p:cNvSpPr/>
          <p:nvPr/>
        </p:nvSpPr>
        <p:spPr>
          <a:xfrm>
            <a:off x="4823178" y="2647949"/>
            <a:ext cx="1199839" cy="2258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82183" y="4782524"/>
            <a:ext cx="1507841" cy="312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20369124">
            <a:off x="4619091" y="4683265"/>
            <a:ext cx="679035" cy="446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26158" y="2537609"/>
            <a:ext cx="2312050" cy="272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62200" y="4705350"/>
            <a:ext cx="4343400" cy="517057"/>
          </a:xfrm>
          <a:prstGeom prst="rect">
            <a:avLst/>
          </a:prstGeom>
          <a:noFill/>
          <a:ln>
            <a:noFill/>
          </a:ln>
        </p:spPr>
        <p:txBody>
          <a:bodyPr wrap="square" lIns="68569" tIns="68569" rIns="68569" bIns="68569" rtlCol="0" anchor="t" anchorCtr="0">
            <a:noAutofit/>
          </a:bodyPr>
          <a:lstStyle/>
          <a:p>
            <a:r>
              <a:rPr lang="en-US" sz="900" dirty="0" smtClean="0">
                <a:solidFill>
                  <a:schemeClr val="tx1">
                    <a:lumMod val="50000"/>
                    <a:lumOff val="50000"/>
                  </a:schemeClr>
                </a:solidFill>
                <a:latin typeface="Helvetica Neue Light" charset="0"/>
                <a:ea typeface="Helvetica Neue Light" charset="0"/>
                <a:cs typeface="Helvetica Neue Light" charset="0"/>
              </a:rPr>
              <a:t>Image from: </a:t>
            </a:r>
            <a:r>
              <a:rPr lang="en-US" sz="900" dirty="0" err="1" smtClean="0">
                <a:solidFill>
                  <a:schemeClr val="tx1">
                    <a:lumMod val="50000"/>
                    <a:lumOff val="50000"/>
                  </a:schemeClr>
                </a:solidFill>
                <a:latin typeface="Helvetica Neue Light" charset="0"/>
                <a:ea typeface="Helvetica Neue Light" charset="0"/>
                <a:cs typeface="Helvetica Neue Light" charset="0"/>
              </a:rPr>
              <a:t>Himmelstein</a:t>
            </a:r>
            <a:r>
              <a:rPr lang="en-US" sz="900" dirty="0" smtClean="0">
                <a:solidFill>
                  <a:schemeClr val="tx1">
                    <a:lumMod val="50000"/>
                    <a:lumOff val="50000"/>
                  </a:schemeClr>
                </a:solidFill>
                <a:latin typeface="Helvetica Neue Light" charset="0"/>
                <a:ea typeface="Helvetica Neue Light" charset="0"/>
                <a:cs typeface="Helvetica Neue Light" charset="0"/>
              </a:rPr>
              <a:t> et al. 2015</a:t>
            </a:r>
            <a:r>
              <a:rPr lang="en-US" sz="900" dirty="0">
                <a:solidFill>
                  <a:schemeClr val="tx1">
                    <a:lumMod val="50000"/>
                    <a:lumOff val="50000"/>
                  </a:schemeClr>
                </a:solidFill>
                <a:latin typeface="Helvetica Neue Light" charset="0"/>
                <a:ea typeface="Helvetica Neue Light" charset="0"/>
                <a:cs typeface="Helvetica Neue Light" charset="0"/>
              </a:rPr>
              <a:t>. </a:t>
            </a:r>
            <a:r>
              <a:rPr lang="en-US" sz="900" dirty="0">
                <a:solidFill>
                  <a:schemeClr val="tx1">
                    <a:lumMod val="50000"/>
                    <a:lumOff val="50000"/>
                  </a:schemeClr>
                </a:solidFill>
                <a:latin typeface="Helvetica Neue Light" charset="0"/>
                <a:ea typeface="Helvetica Neue Light" charset="0"/>
                <a:cs typeface="Helvetica Neue Light" charset="0"/>
                <a:hlinkClick r:id="rId3"/>
              </a:rPr>
              <a:t>Heterogeneous </a:t>
            </a:r>
            <a:r>
              <a:rPr lang="en-US" sz="900" dirty="0" smtClean="0">
                <a:solidFill>
                  <a:schemeClr val="tx1">
                    <a:lumMod val="50000"/>
                    <a:lumOff val="50000"/>
                  </a:schemeClr>
                </a:solidFill>
                <a:latin typeface="Helvetica Neue Light" charset="0"/>
                <a:ea typeface="Helvetica Neue Light" charset="0"/>
                <a:cs typeface="Helvetica Neue Light" charset="0"/>
                <a:hlinkClick r:id="rId3"/>
              </a:rPr>
              <a:t>network edge prediction</a:t>
            </a:r>
            <a:r>
              <a:rPr lang="en-US" sz="900" dirty="0">
                <a:solidFill>
                  <a:schemeClr val="tx1">
                    <a:lumMod val="50000"/>
                    <a:lumOff val="50000"/>
                  </a:schemeClr>
                </a:solidFill>
                <a:latin typeface="Helvetica Neue Light" charset="0"/>
                <a:ea typeface="Helvetica Neue Light" charset="0"/>
                <a:cs typeface="Helvetica Neue Light" charset="0"/>
                <a:hlinkClick r:id="rId3"/>
              </a:rPr>
              <a:t>: A </a:t>
            </a:r>
            <a:r>
              <a:rPr lang="en-US" sz="900" dirty="0" smtClean="0">
                <a:solidFill>
                  <a:schemeClr val="tx1">
                    <a:lumMod val="50000"/>
                    <a:lumOff val="50000"/>
                  </a:schemeClr>
                </a:solidFill>
                <a:latin typeface="Helvetica Neue Light" charset="0"/>
                <a:ea typeface="Helvetica Neue Light" charset="0"/>
                <a:cs typeface="Helvetica Neue Light" charset="0"/>
                <a:hlinkClick r:id="rId3"/>
              </a:rPr>
              <a:t>data integration approach </a:t>
            </a:r>
            <a:r>
              <a:rPr lang="en-US" sz="900" dirty="0">
                <a:solidFill>
                  <a:schemeClr val="tx1">
                    <a:lumMod val="50000"/>
                    <a:lumOff val="50000"/>
                  </a:schemeClr>
                </a:solidFill>
                <a:latin typeface="Helvetica Neue Light" charset="0"/>
                <a:ea typeface="Helvetica Neue Light" charset="0"/>
                <a:cs typeface="Helvetica Neue Light" charset="0"/>
                <a:hlinkClick r:id="rId3"/>
              </a:rPr>
              <a:t>to </a:t>
            </a:r>
            <a:r>
              <a:rPr lang="en-US" sz="900" dirty="0" smtClean="0">
                <a:solidFill>
                  <a:schemeClr val="tx1">
                    <a:lumMod val="50000"/>
                    <a:lumOff val="50000"/>
                  </a:schemeClr>
                </a:solidFill>
                <a:latin typeface="Helvetica Neue Light" charset="0"/>
                <a:ea typeface="Helvetica Neue Light" charset="0"/>
                <a:cs typeface="Helvetica Neue Light" charset="0"/>
                <a:hlinkClick r:id="rId3"/>
              </a:rPr>
              <a:t>prioritize disease-associated genes.</a:t>
            </a:r>
            <a:r>
              <a:rPr lang="en-US" sz="900" dirty="0" smtClean="0">
                <a:solidFill>
                  <a:schemeClr val="tx1">
                    <a:lumMod val="50000"/>
                    <a:lumOff val="50000"/>
                  </a:schemeClr>
                </a:solidFill>
                <a:latin typeface="Helvetica Neue Light" charset="0"/>
                <a:ea typeface="Helvetica Neue Light" charset="0"/>
                <a:cs typeface="Helvetica Neue Light" charset="0"/>
              </a:rPr>
              <a:t> </a:t>
            </a:r>
            <a:r>
              <a:rPr lang="en-US" sz="900" i="1" dirty="0" err="1" smtClean="0">
                <a:solidFill>
                  <a:schemeClr val="tx1">
                    <a:lumMod val="50000"/>
                    <a:lumOff val="50000"/>
                  </a:schemeClr>
                </a:solidFill>
                <a:latin typeface="Helvetica Neue Light" charset="0"/>
                <a:ea typeface="Helvetica Neue Light" charset="0"/>
                <a:cs typeface="Helvetica Neue Light" charset="0"/>
              </a:rPr>
              <a:t>PLoS</a:t>
            </a:r>
            <a:r>
              <a:rPr lang="en-US" sz="900" i="1" dirty="0" smtClean="0">
                <a:solidFill>
                  <a:schemeClr val="tx1">
                    <a:lumMod val="50000"/>
                    <a:lumOff val="50000"/>
                  </a:schemeClr>
                </a:solidFill>
                <a:latin typeface="Helvetica Neue Light" charset="0"/>
                <a:ea typeface="Helvetica Neue Light" charset="0"/>
                <a:cs typeface="Helvetica Neue Light" charset="0"/>
              </a:rPr>
              <a:t> Comp Bio</a:t>
            </a:r>
            <a:r>
              <a:rPr lang="en-US" sz="900" dirty="0" smtClean="0">
                <a:solidFill>
                  <a:schemeClr val="tx1">
                    <a:lumMod val="50000"/>
                    <a:lumOff val="50000"/>
                  </a:schemeClr>
                </a:solidFill>
                <a:latin typeface="Helvetica Neue Light" charset="0"/>
                <a:ea typeface="Helvetica Neue Light" charset="0"/>
                <a:cs typeface="Helvetica Neue Light" charset="0"/>
              </a:rPr>
              <a:t>.</a:t>
            </a:r>
            <a:endParaRPr lang="en-US" sz="900" dirty="0">
              <a:solidFill>
                <a:schemeClr val="tx1">
                  <a:lumMod val="50000"/>
                  <a:lumOff val="50000"/>
                </a:schemeClr>
              </a:solidFill>
              <a:latin typeface="Helvetica Neue Light" charset="0"/>
              <a:ea typeface="Helvetica Neue Light" charset="0"/>
              <a:cs typeface="Helvetica Neue Light" charset="0"/>
            </a:endParaRPr>
          </a:p>
        </p:txBody>
      </p:sp>
      <p:sp>
        <p:nvSpPr>
          <p:cNvPr id="3" name="Footer Placeholder 2"/>
          <p:cNvSpPr>
            <a:spLocks noGrp="1"/>
          </p:cNvSpPr>
          <p:nvPr>
            <p:ph type="ftr" sz="quarter" idx="11"/>
          </p:nvPr>
        </p:nvSpPr>
        <p:spPr/>
        <p:txBody>
          <a:bodyPr/>
          <a:lstStyle/>
          <a:p>
            <a:r>
              <a:rPr lang="en-US" smtClean="0"/>
              <a:t>Deep Learning for Network Biology -- snap.stanford.edu/deepnetbio-ismb -- ISMB 2018</a:t>
            </a:r>
            <a:endParaRPr lang="en-US" dirty="0"/>
          </a:p>
        </p:txBody>
      </p:sp>
    </p:spTree>
    <p:extLst>
      <p:ext uri="{BB962C8B-B14F-4D97-AF65-F5344CB8AC3E}">
        <p14:creationId xmlns:p14="http://schemas.microsoft.com/office/powerpoint/2010/main" val="1573347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This Tutorial</a:t>
            </a:r>
            <a:endParaRPr lang="en-US" sz="4800" dirty="0"/>
          </a:p>
        </p:txBody>
      </p:sp>
      <p:sp>
        <p:nvSpPr>
          <p:cNvPr id="3" name="Content Placeholder 2"/>
          <p:cNvSpPr>
            <a:spLocks noGrp="1"/>
          </p:cNvSpPr>
          <p:nvPr>
            <p:ph idx="1"/>
          </p:nvPr>
        </p:nvSpPr>
        <p:spPr>
          <a:xfrm>
            <a:off x="0" y="1581150"/>
            <a:ext cx="6858000" cy="2514600"/>
          </a:xfrm>
        </p:spPr>
        <p:txBody>
          <a:bodyPr>
            <a:normAutofit/>
          </a:bodyPr>
          <a:lstStyle/>
          <a:p>
            <a:pPr marL="0" indent="0" algn="ctr">
              <a:buNone/>
            </a:pPr>
            <a:r>
              <a:rPr lang="en-US" sz="3300" dirty="0" smtClean="0">
                <a:solidFill>
                  <a:srgbClr val="C00000"/>
                </a:solidFill>
                <a:hlinkClick r:id="rId2"/>
              </a:rPr>
              <a:t>snap.stanford.edu/deepnetbio-ismb</a:t>
            </a:r>
            <a:endParaRPr lang="en-US" sz="3300" dirty="0" smtClean="0">
              <a:solidFill>
                <a:srgbClr val="C00000"/>
              </a:solidFill>
            </a:endParaRPr>
          </a:p>
          <a:p>
            <a:pPr marL="0" indent="0" algn="ctr">
              <a:buNone/>
            </a:pPr>
            <a:endParaRPr lang="en-US" dirty="0"/>
          </a:p>
          <a:p>
            <a:pPr marL="0" indent="0" algn="ctr">
              <a:buNone/>
            </a:pPr>
            <a:r>
              <a:rPr lang="en-US" b="1" dirty="0" smtClean="0">
                <a:hlinkClick r:id="rId3"/>
              </a:rPr>
              <a:t>ISMB 2018</a:t>
            </a:r>
            <a:endParaRPr lang="en-US" b="1" dirty="0" smtClean="0"/>
          </a:p>
          <a:p>
            <a:pPr marL="0" indent="0" algn="ctr">
              <a:buNone/>
            </a:pPr>
            <a:r>
              <a:rPr lang="en-US" b="1" dirty="0"/>
              <a:t>July 6, 2018, 2:00 pm - 6:00 pm</a:t>
            </a:r>
            <a:endParaRPr lang="en-US" b="1" dirty="0" smtClean="0"/>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2</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999" y="3790950"/>
            <a:ext cx="5438002" cy="1096614"/>
          </a:xfrm>
          <a:prstGeom prst="rect">
            <a:avLst/>
          </a:prstGeom>
        </p:spPr>
      </p:pic>
    </p:spTree>
    <p:extLst>
      <p:ext uri="{BB962C8B-B14F-4D97-AF65-F5344CB8AC3E}">
        <p14:creationId xmlns:p14="http://schemas.microsoft.com/office/powerpoint/2010/main" val="2294439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Metapath2vec: Two Main Steps</a:t>
            </a:r>
            <a:endParaRPr lang="en-US" sz="3800" dirty="0"/>
          </a:p>
        </p:txBody>
      </p:sp>
      <p:sp>
        <p:nvSpPr>
          <p:cNvPr id="3" name="Content Placeholder 2"/>
          <p:cNvSpPr>
            <a:spLocks noGrp="1"/>
          </p:cNvSpPr>
          <p:nvPr>
            <p:ph idx="1"/>
          </p:nvPr>
        </p:nvSpPr>
        <p:spPr>
          <a:xfrm>
            <a:off x="342900" y="1200150"/>
            <a:ext cx="6515100" cy="3810000"/>
          </a:xfrm>
        </p:spPr>
        <p:txBody>
          <a:bodyPr>
            <a:normAutofit/>
          </a:bodyPr>
          <a:lstStyle/>
          <a:p>
            <a:pPr marL="0" indent="0">
              <a:buNone/>
            </a:pPr>
            <a:r>
              <a:rPr lang="en-US" dirty="0" smtClean="0"/>
              <a:t>Extending node2vec to </a:t>
            </a:r>
            <a:r>
              <a:rPr lang="en-US" b="1" dirty="0" smtClean="0">
                <a:solidFill>
                  <a:srgbClr val="C00000"/>
                </a:solidFill>
              </a:rPr>
              <a:t>het nets:</a:t>
            </a:r>
          </a:p>
          <a:p>
            <a:pPr marL="514350" indent="-514350">
              <a:buFont typeface="+mj-lt"/>
              <a:buAutoNum type="arabicPeriod"/>
            </a:pPr>
            <a:r>
              <a:rPr lang="en-US" b="1" dirty="0" err="1" smtClean="0">
                <a:solidFill>
                  <a:srgbClr val="C00000"/>
                </a:solidFill>
              </a:rPr>
              <a:t>Metapath</a:t>
            </a:r>
            <a:r>
              <a:rPr lang="en-US" b="1" dirty="0" smtClean="0">
                <a:solidFill>
                  <a:srgbClr val="C00000"/>
                </a:solidFill>
              </a:rPr>
              <a:t>-based random walks</a:t>
            </a:r>
          </a:p>
          <a:p>
            <a:pPr marL="517525" lvl="1" indent="-342900"/>
            <a:r>
              <a:rPr lang="en-US" dirty="0" smtClean="0"/>
              <a:t>Specify a </a:t>
            </a:r>
            <a:r>
              <a:rPr lang="en-US" dirty="0" err="1" smtClean="0"/>
              <a:t>metapath</a:t>
            </a:r>
            <a:r>
              <a:rPr lang="en-US" dirty="0" smtClean="0"/>
              <a:t> of interest</a:t>
            </a:r>
          </a:p>
          <a:p>
            <a:pPr marL="517525" lvl="1" indent="-342900"/>
            <a:r>
              <a:rPr lang="en-US" dirty="0" smtClean="0"/>
              <a:t>Run random walks that capture </a:t>
            </a:r>
            <a:r>
              <a:rPr lang="en-US" dirty="0" smtClean="0">
                <a:solidFill>
                  <a:srgbClr val="C00000"/>
                </a:solidFill>
              </a:rPr>
              <a:t>structural correlations between different node types</a:t>
            </a:r>
          </a:p>
          <a:p>
            <a:pPr marL="514350" indent="-514350">
              <a:buFont typeface="+mj-lt"/>
              <a:buAutoNum type="arabicPeriod"/>
            </a:pPr>
            <a:r>
              <a:rPr lang="en-US" b="1" dirty="0" smtClean="0">
                <a:solidFill>
                  <a:srgbClr val="C00000"/>
                </a:solidFill>
              </a:rPr>
              <a:t>Random walk optimization</a:t>
            </a:r>
          </a:p>
          <a:p>
            <a:pPr marL="517525" lvl="1" indent="-342900"/>
            <a:r>
              <a:rPr lang="en-US" dirty="0"/>
              <a:t>Given </a:t>
            </a:r>
            <a:r>
              <a:rPr lang="en-US" dirty="0" smtClean="0"/>
              <a:t>the random </a:t>
            </a:r>
            <a:r>
              <a:rPr lang="en-US" dirty="0"/>
              <a:t>walks, </a:t>
            </a:r>
            <a:r>
              <a:rPr lang="en-US" dirty="0" smtClean="0"/>
              <a:t>optimize </a:t>
            </a:r>
            <a:r>
              <a:rPr lang="en-US" dirty="0"/>
              <a:t>node </a:t>
            </a:r>
            <a:r>
              <a:rPr lang="en-US" dirty="0" err="1"/>
              <a:t>embeddings</a:t>
            </a:r>
            <a:r>
              <a:rPr lang="en-US" dirty="0"/>
              <a:t> </a:t>
            </a:r>
            <a:r>
              <a:rPr lang="en-US" dirty="0" smtClean="0"/>
              <a:t>(similar to </a:t>
            </a:r>
            <a:r>
              <a:rPr lang="en-US" b="1" dirty="0" smtClean="0">
                <a:solidFill>
                  <a:srgbClr val="C00000"/>
                </a:solidFill>
              </a:rPr>
              <a:t>Part T1)</a:t>
            </a:r>
            <a:endParaRPr lang="en-US" sz="2800" b="1" dirty="0">
              <a:solidFill>
                <a:srgbClr val="C00000"/>
              </a:solidFill>
            </a:endParaRPr>
          </a:p>
          <a:p>
            <a:pPr marL="914400" lvl="1" indent="-514350"/>
            <a:endParaRPr lang="en-US" b="1" dirty="0">
              <a:solidFill>
                <a:srgbClr val="C00000"/>
              </a:solidFill>
            </a:endParaRPr>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20</a:t>
            </a:fld>
            <a:endParaRPr lang="en-US"/>
          </a:p>
        </p:txBody>
      </p:sp>
    </p:spTree>
    <p:extLst>
      <p:ext uri="{BB962C8B-B14F-4D97-AF65-F5344CB8AC3E}">
        <p14:creationId xmlns:p14="http://schemas.microsoft.com/office/powerpoint/2010/main" val="1206618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Run Random Walks</a:t>
            </a:r>
            <a:endParaRPr lang="en-US" dirty="0"/>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21</a:t>
            </a:fld>
            <a:endParaRPr lang="en-US"/>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342900" y="1276350"/>
                <a:ext cx="6172200" cy="37338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Clr>
                    <a:srgbClr val="C00000"/>
                  </a:buClr>
                  <a:buFont typeface="Wingdings" pitchFamily="2" charset="2"/>
                  <a:buChar char="§"/>
                  <a:defRPr lang="en-US" sz="2800" b="0" i="0" kern="1200">
                    <a:solidFill>
                      <a:schemeClr val="tx1"/>
                    </a:solidFill>
                    <a:latin typeface="Helvetica Neue Light" charset="0"/>
                    <a:ea typeface="Helvetica Neue Light" charset="0"/>
                    <a:cs typeface="Helvetica Neue Light" charset="0"/>
                  </a:defRPr>
                </a:lvl1pPr>
                <a:lvl2pPr marL="742950" indent="-285750" algn="l" defTabSz="914400" rtl="0" eaLnBrk="1" latinLnBrk="0" hangingPunct="1">
                  <a:spcBef>
                    <a:spcPct val="20000"/>
                  </a:spcBef>
                  <a:buClr>
                    <a:srgbClr val="C00000"/>
                  </a:buClr>
                  <a:buFont typeface="Wingdings" charset="2"/>
                  <a:buChar char="§"/>
                  <a:defRPr lang="en-US"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spcBef>
                    <a:spcPct val="20000"/>
                  </a:spcBef>
                  <a:buClr>
                    <a:srgbClr val="C00000"/>
                  </a:buClr>
                  <a:buFont typeface="Wingdings" charset="2"/>
                  <a:buChar char="§"/>
                  <a:defRPr lang="en-US"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spcBef>
                    <a:spcPct val="20000"/>
                  </a:spcBef>
                  <a:buFont typeface="Arial" pitchFamily="34" charset="0"/>
                  <a:buChar char="–"/>
                  <a:defRPr lang="en-US"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spcBef>
                    <a:spcPct val="20000"/>
                  </a:spcBef>
                  <a:buFont typeface="Arial" pitchFamily="34" charset="0"/>
                  <a:buChar char="»"/>
                  <a:defRPr lang="en-US" sz="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Given a </a:t>
                </a:r>
                <a:r>
                  <a:rPr lang="en-US" dirty="0" err="1" smtClean="0"/>
                  <a:t>metapath</a:t>
                </a:r>
                <a:r>
                  <a:rPr lang="en-US" dirty="0" smtClean="0"/>
                  <a:t>:</a:t>
                </a:r>
              </a:p>
              <a:p>
                <a:pPr lvl="1"/>
                <a:r>
                  <a:rPr lang="en-US" dirty="0"/>
                  <a:t>E.g., </a:t>
                </a:r>
                <a:r>
                  <a:rPr lang="en-US" b="1" dirty="0" smtClean="0">
                    <a:solidFill>
                      <a:srgbClr val="C00000"/>
                    </a:solidFill>
                  </a:rPr>
                  <a:t>OAP</a:t>
                </a:r>
                <a:r>
                  <a:rPr lang="en-US" dirty="0" smtClean="0"/>
                  <a:t>VPAO</a:t>
                </a:r>
              </a:p>
              <a:p>
                <a:pPr lvl="1"/>
                <a:endParaRPr lang="en-US" dirty="0" smtClean="0"/>
              </a:p>
              <a:p>
                <a:pPr lvl="1"/>
                <a:endParaRPr lang="en-US" dirty="0"/>
              </a:p>
              <a:p>
                <a:pPr lvl="1"/>
                <a:endParaRPr lang="en-US" dirty="0"/>
              </a:p>
              <a:p>
                <a:pPr lvl="1"/>
                <a:endParaRPr lang="en-US" dirty="0" smtClean="0"/>
              </a:p>
              <a:p>
                <a:pPr lvl="1"/>
                <a:endParaRPr lang="en-US" dirty="0" smtClean="0"/>
              </a:p>
              <a:p>
                <a:r>
                  <a:rPr lang="en-US" dirty="0" smtClean="0">
                    <a:solidFill>
                      <a:schemeClr val="tx1"/>
                    </a:solidFill>
                  </a:rPr>
                  <a:t>What is the next step of a walker on node </a:t>
                </a:r>
                <a14:m>
                  <m:oMath xmlns:m="http://schemas.openxmlformats.org/officeDocument/2006/math">
                    <m:sSub>
                      <m:sSubPr>
                        <m:ctrlPr>
                          <a:rPr lang="en-US" i="1" smtClean="0">
                            <a:solidFill>
                              <a:schemeClr val="tx1"/>
                            </a:solidFill>
                            <a:latin typeface="Cambria Math" charset="0"/>
                          </a:rPr>
                        </m:ctrlPr>
                      </m:sSubPr>
                      <m:e>
                        <m:r>
                          <a:rPr lang="en-US" b="0" i="1" smtClean="0">
                            <a:solidFill>
                              <a:schemeClr val="tx1"/>
                            </a:solidFill>
                            <a:latin typeface="Cambria Math" charset="0"/>
                          </a:rPr>
                          <m:t>𝑎</m:t>
                        </m:r>
                      </m:e>
                      <m:sub>
                        <m:r>
                          <a:rPr lang="en-US" b="0" i="1" smtClean="0">
                            <a:solidFill>
                              <a:schemeClr val="tx1"/>
                            </a:solidFill>
                            <a:latin typeface="Cambria Math" charset="0"/>
                          </a:rPr>
                          <m:t>4</m:t>
                        </m:r>
                      </m:sub>
                    </m:sSub>
                  </m:oMath>
                </a14:m>
                <a:r>
                  <a:rPr lang="en-US" dirty="0" smtClean="0">
                    <a:solidFill>
                      <a:schemeClr val="tx1"/>
                    </a:solidFill>
                  </a:rPr>
                  <a:t> that transitioned from node CMU?</a:t>
                </a:r>
              </a:p>
              <a:p>
                <a:pPr lvl="1"/>
                <a:r>
                  <a:rPr lang="en-US" b="1" dirty="0">
                    <a:solidFill>
                      <a:srgbClr val="C00000"/>
                    </a:solidFill>
                  </a:rPr>
                  <a:t>Standard random walk:</a:t>
                </a:r>
                <a:r>
                  <a:rPr lang="en-US" dirty="0">
                    <a:solidFill>
                      <a:srgbClr val="C00000"/>
                    </a:solidFill>
                  </a:rPr>
                  <a:t> </a:t>
                </a:r>
                <a:r>
                  <a:rPr lang="en-US" dirty="0"/>
                  <a:t>The next step </a:t>
                </a:r>
                <a:r>
                  <a:rPr lang="en-US" dirty="0" smtClean="0">
                    <a:solidFill>
                      <a:srgbClr val="C00000"/>
                    </a:solidFill>
                  </a:rPr>
                  <a:t>can </a:t>
                </a:r>
                <a:r>
                  <a:rPr lang="en-US" dirty="0">
                    <a:solidFill>
                      <a:srgbClr val="C00000"/>
                    </a:solidFill>
                  </a:rPr>
                  <a:t>be all types of nodes surrounding it</a:t>
                </a:r>
                <a:r>
                  <a:rPr lang="en-US" dirty="0"/>
                  <a:t>:</a:t>
                </a:r>
              </a:p>
              <a:p>
                <a:pPr lvl="2"/>
                <a14:m>
                  <m:oMath xmlns:m="http://schemas.openxmlformats.org/officeDocument/2006/math">
                    <m:sSub>
                      <m:sSubPr>
                        <m:ctrlPr>
                          <a:rPr lang="en-US" i="1" dirty="0">
                            <a:latin typeface="Cambria Math" charset="0"/>
                          </a:rPr>
                        </m:ctrlPr>
                      </m:sSubPr>
                      <m:e>
                        <m:r>
                          <a:rPr lang="en-US" i="1" dirty="0">
                            <a:latin typeface="Cambria Math" charset="0"/>
                          </a:rPr>
                          <m:t>𝑎</m:t>
                        </m:r>
                      </m:e>
                      <m:sub>
                        <m:r>
                          <a:rPr lang="en-US" i="1" dirty="0">
                            <a:latin typeface="Cambria Math" charset="0"/>
                          </a:rPr>
                          <m:t>2</m:t>
                        </m:r>
                      </m:sub>
                    </m:sSub>
                    <m:r>
                      <a:rPr lang="en-US" i="1" dirty="0">
                        <a:latin typeface="Cambria Math" charset="0"/>
                      </a:rPr>
                      <m:t>, </m:t>
                    </m:r>
                    <m:sSub>
                      <m:sSubPr>
                        <m:ctrlPr>
                          <a:rPr lang="en-US" i="1" dirty="0">
                            <a:latin typeface="Cambria Math" charset="0"/>
                          </a:rPr>
                        </m:ctrlPr>
                      </m:sSubPr>
                      <m:e>
                        <m:r>
                          <a:rPr lang="en-US" i="1" dirty="0">
                            <a:latin typeface="Cambria Math" charset="0"/>
                          </a:rPr>
                          <m:t>𝑎</m:t>
                        </m:r>
                      </m:e>
                      <m:sub>
                        <m:r>
                          <a:rPr lang="en-US" i="1" dirty="0">
                            <a:latin typeface="Cambria Math" charset="0"/>
                          </a:rPr>
                          <m:t>3</m:t>
                        </m:r>
                      </m:sub>
                    </m:sSub>
                    <m:r>
                      <a:rPr lang="en-US" i="1" dirty="0">
                        <a:latin typeface="Cambria Math" charset="0"/>
                      </a:rPr>
                      <m:t>, </m:t>
                    </m:r>
                    <m:sSub>
                      <m:sSubPr>
                        <m:ctrlPr>
                          <a:rPr lang="en-US" i="1" dirty="0">
                            <a:latin typeface="Cambria Math" charset="0"/>
                          </a:rPr>
                        </m:ctrlPr>
                      </m:sSubPr>
                      <m:e>
                        <m:r>
                          <a:rPr lang="en-US" i="1" dirty="0">
                            <a:latin typeface="Cambria Math" charset="0"/>
                          </a:rPr>
                          <m:t>𝑎</m:t>
                        </m:r>
                      </m:e>
                      <m:sub>
                        <m:r>
                          <a:rPr lang="en-US" i="1" dirty="0">
                            <a:latin typeface="Cambria Math" charset="0"/>
                          </a:rPr>
                          <m:t>5</m:t>
                        </m:r>
                      </m:sub>
                    </m:sSub>
                    <m:r>
                      <a:rPr lang="en-US" i="1" dirty="0">
                        <a:latin typeface="Cambria Math" charset="0"/>
                      </a:rPr>
                      <m:t>, </m:t>
                    </m:r>
                    <m:sSub>
                      <m:sSubPr>
                        <m:ctrlPr>
                          <a:rPr lang="en-US" i="1" dirty="0">
                            <a:latin typeface="Cambria Math" charset="0"/>
                          </a:rPr>
                        </m:ctrlPr>
                      </m:sSubPr>
                      <m:e>
                        <m:r>
                          <a:rPr lang="en-US" i="1" dirty="0">
                            <a:latin typeface="Cambria Math" charset="0"/>
                          </a:rPr>
                          <m:t>𝑝</m:t>
                        </m:r>
                      </m:e>
                      <m:sub>
                        <m:r>
                          <a:rPr lang="en-US" i="1" dirty="0">
                            <a:latin typeface="Cambria Math" charset="0"/>
                          </a:rPr>
                          <m:t>2</m:t>
                        </m:r>
                      </m:sub>
                    </m:sSub>
                    <m:r>
                      <a:rPr lang="en-US" i="1" dirty="0">
                        <a:latin typeface="Cambria Math" charset="0"/>
                      </a:rPr>
                      <m:t>, </m:t>
                    </m:r>
                    <m:sSub>
                      <m:sSubPr>
                        <m:ctrlPr>
                          <a:rPr lang="en-US" i="1" dirty="0">
                            <a:latin typeface="Cambria Math" charset="0"/>
                          </a:rPr>
                        </m:ctrlPr>
                      </m:sSubPr>
                      <m:e>
                        <m:r>
                          <a:rPr lang="en-US" i="1" dirty="0">
                            <a:latin typeface="Cambria Math" charset="0"/>
                          </a:rPr>
                          <m:t>𝑝</m:t>
                        </m:r>
                      </m:e>
                      <m:sub>
                        <m:r>
                          <a:rPr lang="en-US" i="1" dirty="0">
                            <a:latin typeface="Cambria Math" charset="0"/>
                          </a:rPr>
                          <m:t>3</m:t>
                        </m:r>
                      </m:sub>
                    </m:sSub>
                  </m:oMath>
                </a14:m>
                <a:r>
                  <a:rPr lang="en-US" dirty="0"/>
                  <a:t>, and </a:t>
                </a:r>
                <a14:m>
                  <m:oMath xmlns:m="http://schemas.openxmlformats.org/officeDocument/2006/math">
                    <m:r>
                      <a:rPr lang="en-US" i="1" dirty="0">
                        <a:latin typeface="Cambria Math" charset="0"/>
                      </a:rPr>
                      <m:t>𝐶𝑀𝑈</m:t>
                    </m:r>
                  </m:oMath>
                </a14:m>
                <a:endParaRPr lang="en-US" dirty="0" smtClean="0">
                  <a:solidFill>
                    <a:schemeClr val="tx1"/>
                  </a:solidFill>
                </a:endParaRPr>
              </a:p>
              <a:p>
                <a:pPr lvl="1"/>
                <a:r>
                  <a:rPr lang="en-US" b="1" dirty="0" err="1" smtClean="0">
                    <a:solidFill>
                      <a:srgbClr val="C00000"/>
                    </a:solidFill>
                  </a:rPr>
                  <a:t>Metapath</a:t>
                </a:r>
                <a:r>
                  <a:rPr lang="en-US" b="1" dirty="0" smtClean="0">
                    <a:solidFill>
                      <a:srgbClr val="C00000"/>
                    </a:solidFill>
                  </a:rPr>
                  <a:t>-based random walk:</a:t>
                </a:r>
                <a:r>
                  <a:rPr lang="en-US" dirty="0" smtClean="0"/>
                  <a:t> The next step can only be a </a:t>
                </a:r>
                <a:r>
                  <a:rPr lang="en-US" dirty="0" smtClean="0">
                    <a:solidFill>
                      <a:srgbClr val="C00000"/>
                    </a:solidFill>
                  </a:rPr>
                  <a:t>paper node </a:t>
                </a:r>
                <a:r>
                  <a:rPr lang="en-US" dirty="0">
                    <a:solidFill>
                      <a:srgbClr val="C00000"/>
                    </a:solidFill>
                  </a:rPr>
                  <a:t>(</a:t>
                </a:r>
                <a:r>
                  <a:rPr lang="en-US" dirty="0" smtClean="0">
                    <a:solidFill>
                      <a:srgbClr val="C00000"/>
                    </a:solidFill>
                  </a:rPr>
                  <a:t>P)</a:t>
                </a:r>
                <a:r>
                  <a:rPr lang="en-US" dirty="0" smtClean="0"/>
                  <a:t>, given that its current node is an </a:t>
                </a:r>
                <a:r>
                  <a:rPr lang="en-US" dirty="0" smtClean="0">
                    <a:solidFill>
                      <a:srgbClr val="C00000"/>
                    </a:solidFill>
                  </a:rPr>
                  <a:t>author node </a:t>
                </a:r>
                <a14:m>
                  <m:oMath xmlns:m="http://schemas.openxmlformats.org/officeDocument/2006/math">
                    <m:sSub>
                      <m:sSubPr>
                        <m:ctrlPr>
                          <a:rPr lang="en-US" b="0" i="1" smtClean="0">
                            <a:solidFill>
                              <a:srgbClr val="C00000"/>
                            </a:solidFill>
                            <a:latin typeface="Cambria Math" charset="0"/>
                          </a:rPr>
                        </m:ctrlPr>
                      </m:sSubPr>
                      <m:e>
                        <m:r>
                          <a:rPr lang="en-US" b="0" i="1" smtClean="0">
                            <a:solidFill>
                              <a:srgbClr val="C00000"/>
                            </a:solidFill>
                            <a:latin typeface="Cambria Math" charset="0"/>
                          </a:rPr>
                          <m:t>𝑎</m:t>
                        </m:r>
                      </m:e>
                      <m:sub>
                        <m:r>
                          <a:rPr lang="en-US" b="0" i="1" smtClean="0">
                            <a:solidFill>
                              <a:srgbClr val="C00000"/>
                            </a:solidFill>
                            <a:latin typeface="Cambria Math" charset="0"/>
                          </a:rPr>
                          <m:t>4</m:t>
                        </m:r>
                      </m:sub>
                    </m:sSub>
                  </m:oMath>
                </a14:m>
                <a:r>
                  <a:rPr lang="en-US" dirty="0" smtClean="0">
                    <a:solidFill>
                      <a:srgbClr val="C00000"/>
                    </a:solidFill>
                  </a:rPr>
                  <a:t> (A)</a:t>
                </a:r>
                <a:r>
                  <a:rPr lang="en-US" dirty="0" smtClean="0"/>
                  <a:t> and its </a:t>
                </a:r>
                <a:r>
                  <a:rPr lang="en-US" dirty="0"/>
                  <a:t>previous step </a:t>
                </a:r>
                <a:r>
                  <a:rPr lang="en-US" dirty="0" smtClean="0"/>
                  <a:t>was an </a:t>
                </a:r>
                <a:r>
                  <a:rPr lang="en-US" dirty="0">
                    <a:solidFill>
                      <a:srgbClr val="C00000"/>
                    </a:solidFill>
                  </a:rPr>
                  <a:t>organization node </a:t>
                </a:r>
                <a14:m>
                  <m:oMath xmlns:m="http://schemas.openxmlformats.org/officeDocument/2006/math">
                    <m:r>
                      <a:rPr lang="en-US" i="1" dirty="0" smtClean="0">
                        <a:latin typeface="Cambria Math" charset="0"/>
                      </a:rPr>
                      <m:t>𝐶𝑀𝑈</m:t>
                    </m:r>
                    <m:r>
                      <a:rPr lang="en-US" i="1" dirty="0" smtClean="0">
                        <a:latin typeface="Cambria Math" charset="0"/>
                      </a:rPr>
                      <m:t> </m:t>
                    </m:r>
                  </m:oMath>
                </a14:m>
                <a:r>
                  <a:rPr lang="en-US" dirty="0">
                    <a:solidFill>
                      <a:srgbClr val="C00000"/>
                    </a:solidFill>
                  </a:rPr>
                  <a:t>(</a:t>
                </a:r>
                <a:r>
                  <a:rPr lang="en-US" dirty="0" smtClean="0">
                    <a:solidFill>
                      <a:srgbClr val="C00000"/>
                    </a:solidFill>
                  </a:rPr>
                  <a:t>O)</a:t>
                </a:r>
                <a:r>
                  <a:rPr lang="en-US" dirty="0" smtClean="0"/>
                  <a:t>:</a:t>
                </a:r>
              </a:p>
              <a:p>
                <a:pPr lvl="2"/>
                <a:r>
                  <a:rPr lang="en-US" dirty="0" smtClean="0"/>
                  <a:t>Follow </a:t>
                </a:r>
                <a:r>
                  <a:rPr lang="en-US" dirty="0"/>
                  <a:t>the semantics of this </a:t>
                </a:r>
                <a:r>
                  <a:rPr lang="en-US" dirty="0" err="1" smtClean="0"/>
                  <a:t>metapath</a:t>
                </a:r>
                <a:endParaRPr lang="en-US" dirty="0" smtClean="0"/>
              </a:p>
              <a:p>
                <a:pPr lvl="1"/>
                <a:endParaRPr lang="en-US" dirty="0"/>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342900" y="1276350"/>
                <a:ext cx="6172200" cy="3733800"/>
              </a:xfrm>
              <a:prstGeom prst="rect">
                <a:avLst/>
              </a:prstGeom>
              <a:blipFill rotWithShape="0">
                <a:blip r:embed="rId2"/>
                <a:stretch>
                  <a:fillRect l="-592" t="-2284" b="-489"/>
                </a:stretch>
              </a:blipFill>
            </p:spPr>
            <p:txBody>
              <a:bodyPr/>
              <a:lstStyle/>
              <a:p>
                <a:r>
                  <a:rPr lang="en-US">
                    <a:noFill/>
                  </a:rPr>
                  <a:t> </a:t>
                </a:r>
              </a:p>
            </p:txBody>
          </p:sp>
        </mc:Fallback>
      </mc:AlternateContent>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4200" y="1243104"/>
            <a:ext cx="3322074" cy="1733989"/>
          </a:xfrm>
        </p:spPr>
      </p:pic>
      <p:sp>
        <p:nvSpPr>
          <p:cNvPr id="3" name="Oval 2"/>
          <p:cNvSpPr/>
          <p:nvPr/>
        </p:nvSpPr>
        <p:spPr>
          <a:xfrm>
            <a:off x="3733800" y="2419350"/>
            <a:ext cx="228600" cy="228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57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18481" y="3790950"/>
            <a:ext cx="685800" cy="91128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589362" y="3790951"/>
            <a:ext cx="3582838" cy="9112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800" dirty="0" smtClean="0"/>
              <a:t>Step 2: Optimize</a:t>
            </a:r>
            <a:endParaRPr lang="en-US" sz="48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200" y="1123951"/>
                <a:ext cx="6705600" cy="2438400"/>
              </a:xfrm>
            </p:spPr>
            <p:txBody>
              <a:bodyPr>
                <a:normAutofit/>
              </a:bodyPr>
              <a:lstStyle/>
              <a:p>
                <a:pPr marL="401638" indent="-401638">
                  <a:buFont typeface="+mj-lt"/>
                  <a:buAutoNum type="arabicPeriod"/>
                </a:pPr>
                <a:r>
                  <a:rPr lang="en-US" sz="2400" dirty="0" smtClean="0">
                    <a:solidFill>
                      <a:srgbClr val="C00000"/>
                    </a:solidFill>
                  </a:rPr>
                  <a:t>Simulate many </a:t>
                </a:r>
                <a:r>
                  <a:rPr lang="en-US" sz="2400" b="1" dirty="0" err="1" smtClean="0">
                    <a:solidFill>
                      <a:srgbClr val="C00000"/>
                    </a:solidFill>
                  </a:rPr>
                  <a:t>metapath</a:t>
                </a:r>
                <a:r>
                  <a:rPr lang="en-US" sz="2400" b="1" dirty="0" smtClean="0">
                    <a:solidFill>
                      <a:srgbClr val="C00000"/>
                    </a:solidFill>
                  </a:rPr>
                  <a:t>-based random </a:t>
                </a:r>
                <a:r>
                  <a:rPr lang="en-US" sz="2400" b="1" dirty="0">
                    <a:solidFill>
                      <a:srgbClr val="C00000"/>
                    </a:solidFill>
                  </a:rPr>
                  <a:t>walks </a:t>
                </a:r>
                <a:r>
                  <a:rPr lang="en-US" sz="2400" dirty="0"/>
                  <a:t>starting from each </a:t>
                </a:r>
                <a:r>
                  <a:rPr lang="en-US" sz="2400" dirty="0" smtClean="0"/>
                  <a:t>node</a:t>
                </a:r>
              </a:p>
              <a:p>
                <a:pPr marL="401638" indent="-401638">
                  <a:buFont typeface="+mj-lt"/>
                  <a:buAutoNum type="arabicPeriod"/>
                </a:pPr>
                <a:r>
                  <a:rPr lang="en-US" sz="2400" dirty="0" smtClean="0"/>
                  <a:t>For </a:t>
                </a:r>
                <a:r>
                  <a:rPr lang="en-US" sz="2400" dirty="0"/>
                  <a:t>each node </a:t>
                </a:r>
                <a:r>
                  <a:rPr lang="en-US" sz="2400" i="1" dirty="0" smtClean="0">
                    <a:latin typeface="Cambria Math" charset="0"/>
                    <a:ea typeface="Cambria Math" charset="0"/>
                    <a:cs typeface="Cambria Math" charset="0"/>
                  </a:rPr>
                  <a:t>u,</a:t>
                </a:r>
                <a:r>
                  <a:rPr lang="en-US" sz="2400" dirty="0" smtClean="0"/>
                  <a:t> get </a:t>
                </a:r>
                <a:r>
                  <a:rPr lang="en-US" sz="2400" dirty="0" err="1" smtClean="0">
                    <a:latin typeface="Cambria Math" charset="0"/>
                    <a:ea typeface="Cambria Math" charset="0"/>
                    <a:cs typeface="Cambria Math" charset="0"/>
                  </a:rPr>
                  <a:t>N</a:t>
                </a:r>
                <a:r>
                  <a:rPr lang="en-US" sz="2400" i="1" baseline="-25000" dirty="0" err="1" smtClean="0">
                    <a:latin typeface="Cambria Math" charset="0"/>
                    <a:ea typeface="Cambria Math" charset="0"/>
                    <a:cs typeface="Cambria Math" charset="0"/>
                  </a:rPr>
                  <a:t>t</a:t>
                </a:r>
                <a:r>
                  <a:rPr lang="en-US" sz="2400" dirty="0" smtClean="0">
                    <a:latin typeface="Cambria Math" charset="0"/>
                    <a:ea typeface="Cambria Math" charset="0"/>
                    <a:cs typeface="Cambria Math" charset="0"/>
                  </a:rPr>
                  <a:t>(</a:t>
                </a:r>
                <a:r>
                  <a:rPr lang="en-US" sz="2400" i="1" dirty="0" smtClean="0">
                    <a:latin typeface="Cambria Math" charset="0"/>
                    <a:ea typeface="Cambria Math" charset="0"/>
                    <a:cs typeface="Cambria Math" charset="0"/>
                  </a:rPr>
                  <a:t>u</a:t>
                </a:r>
                <a:r>
                  <a:rPr lang="en-US" sz="2400" dirty="0" smtClean="0">
                    <a:latin typeface="Cambria Math" charset="0"/>
                    <a:ea typeface="Cambria Math" charset="0"/>
                    <a:cs typeface="Cambria Math" charset="0"/>
                  </a:rPr>
                  <a:t>)</a:t>
                </a:r>
                <a:r>
                  <a:rPr lang="en-US" sz="2400" dirty="0"/>
                  <a:t> </a:t>
                </a:r>
                <a:r>
                  <a:rPr lang="en-US" sz="2400" dirty="0" smtClean="0"/>
                  <a:t>as a </a:t>
                </a:r>
                <a:r>
                  <a:rPr lang="en-US" sz="2400" dirty="0" smtClean="0">
                    <a:solidFill>
                      <a:srgbClr val="C00000"/>
                    </a:solidFill>
                  </a:rPr>
                  <a:t>nodes of type </a:t>
                </a:r>
                <a14:m>
                  <m:oMath xmlns:m="http://schemas.openxmlformats.org/officeDocument/2006/math">
                    <m:r>
                      <a:rPr lang="en-US" sz="2400" b="0" i="1" smtClean="0">
                        <a:solidFill>
                          <a:srgbClr val="C00000"/>
                        </a:solidFill>
                        <a:latin typeface="Cambria Math" charset="0"/>
                      </a:rPr>
                      <m:t>𝑡</m:t>
                    </m:r>
                  </m:oMath>
                </a14:m>
                <a:r>
                  <a:rPr lang="en-US" sz="2400" dirty="0" smtClean="0">
                    <a:solidFill>
                      <a:srgbClr val="C00000"/>
                    </a:solidFill>
                  </a:rPr>
                  <a:t> that are visited by random </a:t>
                </a:r>
                <a:r>
                  <a:rPr lang="en-US" sz="2400" dirty="0">
                    <a:solidFill>
                      <a:srgbClr val="C00000"/>
                    </a:solidFill>
                  </a:rPr>
                  <a:t>walks starting </a:t>
                </a:r>
                <a:r>
                  <a:rPr lang="en-US" sz="2400" dirty="0" smtClean="0">
                    <a:solidFill>
                      <a:srgbClr val="C00000"/>
                    </a:solidFill>
                  </a:rPr>
                  <a:t>at </a:t>
                </a:r>
                <a:r>
                  <a:rPr lang="en-US" sz="2400" i="1" dirty="0" smtClean="0">
                    <a:solidFill>
                      <a:srgbClr val="C00000"/>
                    </a:solidFill>
                    <a:latin typeface="Cambria Math" charset="0"/>
                    <a:ea typeface="Cambria Math" charset="0"/>
                    <a:cs typeface="Cambria Math" charset="0"/>
                  </a:rPr>
                  <a:t>u</a:t>
                </a:r>
                <a:endParaRPr lang="en-US" sz="2400" i="1" dirty="0">
                  <a:solidFill>
                    <a:srgbClr val="C00000"/>
                  </a:solidFill>
                  <a:latin typeface="Cambria Math" charset="0"/>
                  <a:ea typeface="Cambria Math" charset="0"/>
                  <a:cs typeface="Cambria Math" charset="0"/>
                </a:endParaRPr>
              </a:p>
              <a:p>
                <a:pPr marL="401638" indent="-401638">
                  <a:buFont typeface="+mj-lt"/>
                  <a:buAutoNum type="arabicPeriod"/>
                </a:pPr>
                <a:r>
                  <a:rPr lang="en-US" sz="2400" b="1" dirty="0" smtClean="0">
                    <a:solidFill>
                      <a:schemeClr val="accent6"/>
                    </a:solidFill>
                  </a:rPr>
                  <a:t>For each node </a:t>
                </a:r>
                <a:r>
                  <a:rPr lang="en-US" sz="2400" b="1" i="1" dirty="0" smtClean="0">
                    <a:solidFill>
                      <a:schemeClr val="accent6"/>
                    </a:solidFill>
                    <a:latin typeface="Cambria Math" charset="0"/>
                    <a:ea typeface="Cambria Math" charset="0"/>
                    <a:cs typeface="Cambria Math" charset="0"/>
                  </a:rPr>
                  <a:t>u</a:t>
                </a:r>
                <a:r>
                  <a:rPr lang="en-US" sz="2400" i="1" dirty="0" smtClean="0">
                    <a:latin typeface="Cambria Math" charset="0"/>
                    <a:ea typeface="Cambria Math" charset="0"/>
                    <a:cs typeface="Cambria Math" charset="0"/>
                  </a:rPr>
                  <a:t>, </a:t>
                </a:r>
                <a:r>
                  <a:rPr lang="en-US" sz="2400" dirty="0"/>
                  <a:t>l</a:t>
                </a:r>
                <a:r>
                  <a:rPr lang="en-US" sz="2400" dirty="0" smtClean="0"/>
                  <a:t>earn its embedding by </a:t>
                </a:r>
                <a:r>
                  <a:rPr lang="en-US" sz="2400" b="1" dirty="0" smtClean="0">
                    <a:solidFill>
                      <a:schemeClr val="accent1"/>
                    </a:solidFill>
                  </a:rPr>
                  <a:t>predicting which nodes are in </a:t>
                </a:r>
                <a:r>
                  <a:rPr lang="en-US" sz="2400" b="1" dirty="0" err="1" smtClean="0">
                    <a:solidFill>
                      <a:schemeClr val="accent1"/>
                    </a:solidFill>
                    <a:latin typeface="Cambria Math" charset="0"/>
                    <a:ea typeface="Cambria Math" charset="0"/>
                    <a:cs typeface="Cambria Math" charset="0"/>
                  </a:rPr>
                  <a:t>N</a:t>
                </a:r>
                <a:r>
                  <a:rPr lang="en-US" sz="2400" b="1" i="1" baseline="-25000" dirty="0" err="1">
                    <a:solidFill>
                      <a:schemeClr val="accent1"/>
                    </a:solidFill>
                    <a:latin typeface="Cambria Math" charset="0"/>
                    <a:ea typeface="Cambria Math" charset="0"/>
                    <a:cs typeface="Cambria Math" charset="0"/>
                  </a:rPr>
                  <a:t>t</a:t>
                </a:r>
                <a:r>
                  <a:rPr lang="en-US" sz="2400" b="1" dirty="0" smtClean="0">
                    <a:solidFill>
                      <a:schemeClr val="accent1"/>
                    </a:solidFill>
                    <a:latin typeface="Cambria Math" charset="0"/>
                    <a:ea typeface="Cambria Math" charset="0"/>
                    <a:cs typeface="Cambria Math" charset="0"/>
                  </a:rPr>
                  <a:t>(</a:t>
                </a:r>
                <a:r>
                  <a:rPr lang="en-US" sz="2400" b="1" i="1" dirty="0" smtClean="0">
                    <a:solidFill>
                      <a:schemeClr val="accent1"/>
                    </a:solidFill>
                    <a:latin typeface="Cambria Math" charset="0"/>
                    <a:ea typeface="Cambria Math" charset="0"/>
                    <a:cs typeface="Cambria Math" charset="0"/>
                  </a:rPr>
                  <a:t>u</a:t>
                </a:r>
                <a:r>
                  <a:rPr lang="en-US" sz="2400" b="1" dirty="0" smtClean="0">
                    <a:solidFill>
                      <a:schemeClr val="accent1"/>
                    </a:solidFill>
                    <a:latin typeface="Cambria Math" charset="0"/>
                    <a:ea typeface="Cambria Math" charset="0"/>
                    <a:cs typeface="Cambria Math" charset="0"/>
                  </a:rPr>
                  <a:t>):</a:t>
                </a:r>
                <a:endParaRPr lang="en-US" sz="2400" b="1" dirty="0">
                  <a:solidFill>
                    <a:schemeClr val="accent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200" y="1123951"/>
                <a:ext cx="6705600" cy="2438400"/>
              </a:xfrm>
              <a:blipFill rotWithShape="0">
                <a:blip r:embed="rId3"/>
                <a:stretch>
                  <a:fillRect l="-1455" t="-2000" r="-1091" b="-5500"/>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4D267013-DFFC-4352-B274-32112D0CCE19}" type="slidenum">
              <a:rPr lang="en-US" smtClean="0"/>
              <a:t>22</a:t>
            </a:fld>
            <a:endParaRPr lang="en-US"/>
          </a:p>
        </p:txBody>
      </p:sp>
      <p:sp>
        <p:nvSpPr>
          <p:cNvPr id="7" name="Footer Placeholder 6"/>
          <p:cNvSpPr>
            <a:spLocks noGrp="1"/>
          </p:cNvSpPr>
          <p:nvPr>
            <p:ph type="ftr" sz="quarter" idx="11"/>
          </p:nvPr>
        </p:nvSpPr>
        <p:spPr/>
        <p:txBody>
          <a:bodyPr/>
          <a:lstStyle/>
          <a:p>
            <a:r>
              <a:rPr lang="en-US" smtClean="0"/>
              <a:t>Deep Learning for Network Biology -- snap.stanford.edu/deepnetbio-ismb -- ISMB 2018</a:t>
            </a:r>
            <a:endParaRPr lang="en-US"/>
          </a:p>
        </p:txBody>
      </p:sp>
      <p:pic>
        <p:nvPicPr>
          <p:cNvPr id="11" name="Picture 10"/>
          <p:cNvPicPr>
            <a:picLocks noChangeAspect="1"/>
          </p:cNvPicPr>
          <p:nvPr/>
        </p:nvPicPr>
        <p:blipFill>
          <a:blip r:embed="rId4"/>
          <a:stretch>
            <a:fillRect/>
          </a:stretch>
        </p:blipFill>
        <p:spPr>
          <a:xfrm>
            <a:off x="533400" y="3833096"/>
            <a:ext cx="5562600" cy="881001"/>
          </a:xfrm>
          <a:prstGeom prst="rect">
            <a:avLst/>
          </a:prstGeom>
        </p:spPr>
      </p:pic>
    </p:spTree>
    <p:extLst>
      <p:ext uri="{BB962C8B-B14F-4D97-AF65-F5344CB8AC3E}">
        <p14:creationId xmlns:p14="http://schemas.microsoft.com/office/powerpoint/2010/main" val="2168768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Metapath2vec: Example</a:t>
            </a:r>
            <a:endParaRPr lang="en-US" sz="4800" dirty="0"/>
          </a:p>
        </p:txBody>
      </p:sp>
      <p:sp>
        <p:nvSpPr>
          <p:cNvPr id="3" name="Content Placeholder 2"/>
          <p:cNvSpPr>
            <a:spLocks noGrp="1"/>
          </p:cNvSpPr>
          <p:nvPr>
            <p:ph idx="1"/>
          </p:nvPr>
        </p:nvSpPr>
        <p:spPr>
          <a:xfrm>
            <a:off x="2057400" y="1183502"/>
            <a:ext cx="4800600" cy="3810000"/>
          </a:xfrm>
        </p:spPr>
        <p:txBody>
          <a:bodyPr>
            <a:normAutofit fontScale="70000" lnSpcReduction="20000"/>
          </a:bodyPr>
          <a:lstStyle/>
          <a:p>
            <a:r>
              <a:rPr lang="en-US" dirty="0" smtClean="0"/>
              <a:t>2D </a:t>
            </a:r>
            <a:r>
              <a:rPr lang="en-US" dirty="0"/>
              <a:t>projections of the learned </a:t>
            </a:r>
            <a:r>
              <a:rPr lang="en-US" dirty="0" err="1"/>
              <a:t>embeddings</a:t>
            </a:r>
            <a:r>
              <a:rPr lang="en-US" dirty="0"/>
              <a:t> </a:t>
            </a:r>
            <a:r>
              <a:rPr lang="en-US" dirty="0" smtClean="0"/>
              <a:t>for:</a:t>
            </a:r>
          </a:p>
          <a:p>
            <a:pPr marL="514350" lvl="1" indent="-171450"/>
            <a:r>
              <a:rPr lang="en-US" dirty="0" smtClean="0"/>
              <a:t>16 </a:t>
            </a:r>
            <a:r>
              <a:rPr lang="en-US" dirty="0"/>
              <a:t>CS </a:t>
            </a:r>
            <a:r>
              <a:rPr lang="en-US" dirty="0" smtClean="0"/>
              <a:t>conferences and </a:t>
            </a:r>
            <a:r>
              <a:rPr lang="en-US" dirty="0"/>
              <a:t>corresponding high-profile researchers in each </a:t>
            </a:r>
            <a:r>
              <a:rPr lang="en-US" dirty="0" smtClean="0"/>
              <a:t>field </a:t>
            </a:r>
          </a:p>
          <a:p>
            <a:r>
              <a:rPr lang="en-US" dirty="0" smtClean="0"/>
              <a:t>Metapath2vec: </a:t>
            </a:r>
          </a:p>
          <a:p>
            <a:pPr marL="514350" lvl="1" indent="-171450"/>
            <a:r>
              <a:rPr lang="en-US" dirty="0" smtClean="0"/>
              <a:t>Groups author-conference pairs </a:t>
            </a:r>
            <a:r>
              <a:rPr lang="en-US" dirty="0"/>
              <a:t>closely</a:t>
            </a:r>
            <a:endParaRPr lang="en-US" dirty="0" smtClean="0"/>
          </a:p>
          <a:p>
            <a:pPr marL="514350" lvl="1" indent="-171450"/>
            <a:r>
              <a:rPr lang="en-US" dirty="0"/>
              <a:t>A</a:t>
            </a:r>
            <a:r>
              <a:rPr lang="en-US" dirty="0" smtClean="0"/>
              <a:t>utomatically organizes </a:t>
            </a:r>
            <a:r>
              <a:rPr lang="en-US" dirty="0"/>
              <a:t>these two types of </a:t>
            </a:r>
            <a:r>
              <a:rPr lang="en-US" dirty="0" smtClean="0"/>
              <a:t>nodes</a:t>
            </a:r>
          </a:p>
          <a:p>
            <a:pPr marL="514350" lvl="1" indent="-171450"/>
            <a:r>
              <a:rPr lang="en-US" dirty="0" smtClean="0"/>
              <a:t>Learns internal </a:t>
            </a:r>
            <a:r>
              <a:rPr lang="en-US" dirty="0"/>
              <a:t>relationships between </a:t>
            </a:r>
            <a:r>
              <a:rPr lang="en-US" dirty="0" smtClean="0"/>
              <a:t>them:</a:t>
            </a:r>
          </a:p>
          <a:p>
            <a:pPr lvl="2"/>
            <a:r>
              <a:rPr lang="en-US" dirty="0" smtClean="0"/>
              <a:t>E.g., J</a:t>
            </a:r>
            <a:r>
              <a:rPr lang="en-US" dirty="0"/>
              <a:t>. Dean → OSDI </a:t>
            </a:r>
            <a:endParaRPr lang="en-US" dirty="0" smtClean="0"/>
          </a:p>
          <a:p>
            <a:pPr lvl="2"/>
            <a:r>
              <a:rPr lang="en-US" dirty="0" smtClean="0"/>
              <a:t>E.g., C</a:t>
            </a:r>
            <a:r>
              <a:rPr lang="en-US" dirty="0"/>
              <a:t>. D. Manning → </a:t>
            </a:r>
            <a:r>
              <a:rPr lang="en-US" dirty="0" smtClean="0"/>
              <a:t>ACL </a:t>
            </a:r>
          </a:p>
          <a:p>
            <a:pPr lvl="2"/>
            <a:endParaRPr lang="en-US" dirty="0" smtClean="0"/>
          </a:p>
          <a:p>
            <a:r>
              <a:rPr lang="en-US" dirty="0">
                <a:solidFill>
                  <a:srgbClr val="C00000"/>
                </a:solidFill>
              </a:rPr>
              <a:t>N</a:t>
            </a:r>
            <a:r>
              <a:rPr lang="en-US" dirty="0" smtClean="0">
                <a:solidFill>
                  <a:srgbClr val="C00000"/>
                </a:solidFill>
              </a:rPr>
              <a:t>ot possible using methods for homogeneous networks</a:t>
            </a:r>
            <a:endParaRPr lang="en-US" dirty="0">
              <a:solidFill>
                <a:srgbClr val="C00000"/>
              </a:solidFill>
            </a:endParaRPr>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23</a:t>
            </a:fld>
            <a:endParaRPr lang="en-US"/>
          </a:p>
        </p:txBody>
      </p:sp>
      <p:grpSp>
        <p:nvGrpSpPr>
          <p:cNvPr id="9" name="Group 8"/>
          <p:cNvGrpSpPr/>
          <p:nvPr/>
        </p:nvGrpSpPr>
        <p:grpSpPr>
          <a:xfrm>
            <a:off x="76200" y="1174987"/>
            <a:ext cx="2057400" cy="3682763"/>
            <a:chOff x="76200" y="1174987"/>
            <a:chExt cx="2057400" cy="3682763"/>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50909"/>
            <a:stretch/>
          </p:blipFill>
          <p:spPr>
            <a:xfrm>
              <a:off x="76200" y="1174987"/>
              <a:ext cx="2057400" cy="3675507"/>
            </a:xfrm>
            <a:prstGeom prst="rect">
              <a:avLst/>
            </a:prstGeom>
          </p:spPr>
        </p:pic>
        <p:sp>
          <p:nvSpPr>
            <p:cNvPr id="7" name="Rectangle 6"/>
            <p:cNvSpPr/>
            <p:nvPr/>
          </p:nvSpPr>
          <p:spPr>
            <a:xfrm>
              <a:off x="457200" y="280035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 y="4629150"/>
              <a:ext cx="228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9331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317"/>
            <a:ext cx="6858000" cy="857250"/>
          </a:xfrm>
        </p:spPr>
        <p:txBody>
          <a:bodyPr/>
          <a:lstStyle/>
          <a:p>
            <a:r>
              <a:rPr lang="en-US" sz="4800" smtClean="0"/>
              <a:t>Outline of This </a:t>
            </a:r>
            <a:r>
              <a:rPr lang="en-US" sz="4800" dirty="0" smtClean="0"/>
              <a:t>Section</a:t>
            </a:r>
            <a:endParaRPr lang="en-US" sz="4800" dirty="0"/>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5" name="Slide Number Placeholder 4"/>
          <p:cNvSpPr>
            <a:spLocks noGrp="1"/>
          </p:cNvSpPr>
          <p:nvPr>
            <p:ph type="sldNum" sz="quarter" idx="12"/>
          </p:nvPr>
        </p:nvSpPr>
        <p:spPr/>
        <p:txBody>
          <a:bodyPr/>
          <a:lstStyle/>
          <a:p>
            <a:fld id="{4D267013-DFFC-4352-B274-32112D0CCE19}" type="slidenum">
              <a:rPr lang="en-US" smtClean="0"/>
              <a:t>24</a:t>
            </a:fld>
            <a:endParaRPr lang="en-US"/>
          </a:p>
        </p:txBody>
      </p:sp>
      <p:sp>
        <p:nvSpPr>
          <p:cNvPr id="3" name="Content Placeholder 2"/>
          <p:cNvSpPr>
            <a:spLocks noGrp="1"/>
          </p:cNvSpPr>
          <p:nvPr>
            <p:ph idx="1"/>
          </p:nvPr>
        </p:nvSpPr>
        <p:spPr>
          <a:xfrm>
            <a:off x="152400" y="1123950"/>
            <a:ext cx="6629400" cy="3657600"/>
          </a:xfrm>
        </p:spPr>
        <p:txBody>
          <a:bodyPr>
            <a:normAutofit fontScale="92500"/>
          </a:bodyPr>
          <a:lstStyle/>
          <a:p>
            <a:pPr marL="342900" lvl="1" indent="-333375">
              <a:lnSpc>
                <a:spcPct val="120000"/>
              </a:lnSpc>
              <a:buFont typeface="+mj-lt"/>
              <a:buAutoNum type="arabicPeriod"/>
              <a:tabLst>
                <a:tab pos="168275" algn="l"/>
              </a:tabLst>
            </a:pPr>
            <a:r>
              <a:rPr lang="en-US" sz="3200" b="1" dirty="0" smtClean="0">
                <a:solidFill>
                  <a:srgbClr val="C00000"/>
                </a:solidFill>
              </a:rPr>
              <a:t>Shallow </a:t>
            </a:r>
            <a:r>
              <a:rPr lang="en-US" sz="3200" b="1" dirty="0" err="1" smtClean="0">
                <a:solidFill>
                  <a:srgbClr val="C00000"/>
                </a:solidFill>
              </a:rPr>
              <a:t>embeddings</a:t>
            </a:r>
            <a:r>
              <a:rPr lang="en-US" sz="3200" b="1" dirty="0" smtClean="0">
                <a:solidFill>
                  <a:srgbClr val="C00000"/>
                </a:solidFill>
              </a:rPr>
              <a:t> </a:t>
            </a:r>
            <a:r>
              <a:rPr lang="en-US" sz="3200" dirty="0" smtClean="0"/>
              <a:t>for het nets:</a:t>
            </a:r>
          </a:p>
          <a:p>
            <a:pPr marL="866775" lvl="2" indent="-457200">
              <a:lnSpc>
                <a:spcPct val="120000"/>
              </a:lnSpc>
              <a:tabLst>
                <a:tab pos="168275" algn="l"/>
              </a:tabLst>
            </a:pPr>
            <a:r>
              <a:rPr lang="en-US" sz="3200" dirty="0" err="1" smtClean="0"/>
              <a:t>OhmNet</a:t>
            </a:r>
            <a:endParaRPr lang="en-US" sz="3200" dirty="0" smtClean="0"/>
          </a:p>
          <a:p>
            <a:pPr marL="866775" lvl="2" indent="-457200">
              <a:lnSpc>
                <a:spcPct val="120000"/>
              </a:lnSpc>
              <a:tabLst>
                <a:tab pos="168275" algn="l"/>
              </a:tabLst>
            </a:pPr>
            <a:r>
              <a:rPr lang="en-US" sz="3200" dirty="0"/>
              <a:t>Metapath2vec</a:t>
            </a:r>
            <a:endParaRPr lang="en-US" sz="2200" dirty="0"/>
          </a:p>
          <a:p>
            <a:pPr marL="342900" lvl="1" indent="-333375">
              <a:lnSpc>
                <a:spcPct val="120000"/>
              </a:lnSpc>
              <a:buFont typeface="+mj-lt"/>
              <a:buAutoNum type="arabicPeriod"/>
              <a:tabLst>
                <a:tab pos="168275" algn="l"/>
              </a:tabLst>
            </a:pPr>
            <a:r>
              <a:rPr lang="en-US" sz="3200" b="1" dirty="0" smtClean="0">
                <a:solidFill>
                  <a:srgbClr val="C00000"/>
                </a:solidFill>
              </a:rPr>
              <a:t>Deep </a:t>
            </a:r>
            <a:r>
              <a:rPr lang="en-US" sz="3200" b="1" dirty="0" err="1" smtClean="0">
                <a:solidFill>
                  <a:srgbClr val="C00000"/>
                </a:solidFill>
              </a:rPr>
              <a:t>embeddings</a:t>
            </a:r>
            <a:r>
              <a:rPr lang="en-US" sz="3200" b="1" dirty="0" smtClean="0">
                <a:solidFill>
                  <a:srgbClr val="C00000"/>
                </a:solidFill>
              </a:rPr>
              <a:t> </a:t>
            </a:r>
            <a:r>
              <a:rPr lang="en-US" sz="3200" dirty="0" smtClean="0"/>
              <a:t>for het nets:</a:t>
            </a:r>
          </a:p>
          <a:p>
            <a:pPr marL="866775" lvl="2" indent="-457200">
              <a:lnSpc>
                <a:spcPct val="120000"/>
              </a:lnSpc>
              <a:tabLst>
                <a:tab pos="168275" algn="l"/>
              </a:tabLst>
            </a:pPr>
            <a:r>
              <a:rPr lang="en-US" sz="3200" dirty="0" smtClean="0"/>
              <a:t>Decagon</a:t>
            </a:r>
          </a:p>
        </p:txBody>
      </p:sp>
      <p:pic>
        <p:nvPicPr>
          <p:cNvPr id="6" name="Picture 5"/>
          <p:cNvPicPr>
            <a:picLocks noChangeAspect="1"/>
          </p:cNvPicPr>
          <p:nvPr/>
        </p:nvPicPr>
        <p:blipFill>
          <a:blip r:embed="rId2"/>
          <a:stretch>
            <a:fillRect/>
          </a:stretch>
        </p:blipFill>
        <p:spPr>
          <a:xfrm rot="2018598">
            <a:off x="5749892" y="3675537"/>
            <a:ext cx="863023" cy="863023"/>
          </a:xfrm>
          <a:prstGeom prst="rect">
            <a:avLst/>
          </a:prstGeom>
        </p:spPr>
      </p:pic>
      <p:pic>
        <p:nvPicPr>
          <p:cNvPr id="7" name="Picture 6"/>
          <p:cNvPicPr>
            <a:picLocks noChangeAspect="1"/>
          </p:cNvPicPr>
          <p:nvPr/>
        </p:nvPicPr>
        <p:blipFill>
          <a:blip r:embed="rId3"/>
          <a:stretch>
            <a:fillRect/>
          </a:stretch>
        </p:blipFill>
        <p:spPr>
          <a:xfrm>
            <a:off x="6019800" y="1658907"/>
            <a:ext cx="609041" cy="576750"/>
          </a:xfrm>
          <a:prstGeom prst="rect">
            <a:avLst/>
          </a:prstGeom>
        </p:spPr>
      </p:pic>
    </p:spTree>
    <p:extLst>
      <p:ext uri="{BB962C8B-B14F-4D97-AF65-F5344CB8AC3E}">
        <p14:creationId xmlns:p14="http://schemas.microsoft.com/office/powerpoint/2010/main" val="773504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D267013-DFFC-4352-B274-32112D0CCE19}" type="slidenum">
              <a:rPr lang="en-US" smtClean="0"/>
              <a:t>25</a:t>
            </a:fld>
            <a:endParaRPr lang="en-US"/>
          </a:p>
        </p:txBody>
      </p:sp>
      <p:sp>
        <p:nvSpPr>
          <p:cNvPr id="5" name="Rectangle 4"/>
          <p:cNvSpPr/>
          <p:nvPr/>
        </p:nvSpPr>
        <p:spPr>
          <a:xfrm>
            <a:off x="384048" y="1047750"/>
            <a:ext cx="6131052" cy="25511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Helvetica Neue Light" charset="0"/>
                <a:ea typeface="Helvetica Neue Light" charset="0"/>
                <a:cs typeface="Helvetica Neue Light" charset="0"/>
              </a:rPr>
              <a:t>Deep </a:t>
            </a:r>
            <a:r>
              <a:rPr lang="en-US" sz="4400" b="1" dirty="0" err="1" smtClean="0">
                <a:latin typeface="Helvetica Neue Light" charset="0"/>
                <a:ea typeface="Helvetica Neue Light" charset="0"/>
                <a:cs typeface="Helvetica Neue Light" charset="0"/>
              </a:rPr>
              <a:t>Embeddings</a:t>
            </a:r>
            <a:r>
              <a:rPr lang="en-US" sz="4400" b="1" dirty="0" smtClean="0">
                <a:latin typeface="Helvetica Neue Light" charset="0"/>
                <a:ea typeface="Helvetica Neue Light" charset="0"/>
                <a:cs typeface="Helvetica Neue Light" charset="0"/>
              </a:rPr>
              <a:t> </a:t>
            </a:r>
          </a:p>
          <a:p>
            <a:pPr algn="ctr"/>
            <a:r>
              <a:rPr lang="en-US" sz="4400" b="1" dirty="0" smtClean="0">
                <a:latin typeface="Helvetica Neue Light" charset="0"/>
                <a:ea typeface="Helvetica Neue Light" charset="0"/>
                <a:cs typeface="Helvetica Neue Light" charset="0"/>
              </a:rPr>
              <a:t>for Heterogeneous Graphs</a:t>
            </a:r>
            <a:endParaRPr lang="en-US" sz="4400" dirty="0">
              <a:latin typeface="Helvetica Neue Light" charset="0"/>
              <a:ea typeface="Helvetica Neue Light" charset="0"/>
              <a:cs typeface="Helvetica Neue Light" charset="0"/>
            </a:endParaRPr>
          </a:p>
        </p:txBody>
      </p:sp>
      <p:sp>
        <p:nvSpPr>
          <p:cNvPr id="2" name="Footer Placeholder 1"/>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6" name="TextBox 5"/>
          <p:cNvSpPr txBox="1"/>
          <p:nvPr/>
        </p:nvSpPr>
        <p:spPr>
          <a:xfrm>
            <a:off x="384048" y="3598926"/>
            <a:ext cx="6131052" cy="1058941"/>
          </a:xfrm>
          <a:prstGeom prst="rect">
            <a:avLst/>
          </a:prstGeom>
          <a:noFill/>
          <a:ln>
            <a:noFill/>
          </a:ln>
        </p:spPr>
        <p:txBody>
          <a:bodyPr wrap="square" lIns="68569" tIns="68569" rIns="68569" bIns="68569" rtlCol="0" anchor="t" anchorCtr="0">
            <a:noAutofit/>
          </a:bodyPr>
          <a:lstStyle/>
          <a:p>
            <a:r>
              <a:rPr lang="en-US" dirty="0" smtClean="0">
                <a:solidFill>
                  <a:schemeClr val="tx1">
                    <a:lumMod val="50000"/>
                    <a:lumOff val="50000"/>
                  </a:schemeClr>
                </a:solidFill>
                <a:latin typeface="Helvetica Neue Light" charset="0"/>
                <a:ea typeface="Helvetica Neue Light" charset="0"/>
                <a:cs typeface="Helvetica Neue Light" charset="0"/>
                <a:sym typeface="Open Sans"/>
              </a:rPr>
              <a:t>Based on material from:</a:t>
            </a:r>
          </a:p>
          <a:p>
            <a:pPr marL="285750" indent="-285750">
              <a:buFont typeface="Arial" charset="0"/>
              <a:buChar char="•"/>
            </a:pPr>
            <a:r>
              <a:rPr lang="en-US" sz="1400" dirty="0" smtClean="0">
                <a:solidFill>
                  <a:schemeClr val="tx1">
                    <a:lumMod val="50000"/>
                    <a:lumOff val="50000"/>
                  </a:schemeClr>
                </a:solidFill>
                <a:latin typeface="Helvetica Neue Light" charset="0"/>
                <a:ea typeface="Helvetica Neue Light" charset="0"/>
                <a:cs typeface="Helvetica Neue Light" charset="0"/>
                <a:sym typeface="Open Sans"/>
              </a:rPr>
              <a:t>Zitnik et al., 2018</a:t>
            </a:r>
            <a:r>
              <a:rPr lang="en-US" sz="1400" dirty="0">
                <a:solidFill>
                  <a:schemeClr val="tx1">
                    <a:lumMod val="50000"/>
                    <a:lumOff val="50000"/>
                  </a:schemeClr>
                </a:solidFill>
                <a:latin typeface="Helvetica Neue Light" charset="0"/>
                <a:ea typeface="Helvetica Neue Light" charset="0"/>
                <a:cs typeface="Helvetica Neue Light" charset="0"/>
                <a:sym typeface="Open Sans"/>
              </a:rPr>
              <a:t>. </a:t>
            </a:r>
            <a:r>
              <a:rPr lang="en-US" sz="1400" dirty="0">
                <a:solidFill>
                  <a:schemeClr val="tx1">
                    <a:lumMod val="50000"/>
                    <a:lumOff val="50000"/>
                  </a:schemeClr>
                </a:solidFill>
                <a:latin typeface="Helvetica Neue Light" charset="0"/>
                <a:ea typeface="Helvetica Neue Light" charset="0"/>
                <a:cs typeface="Helvetica Neue Light" charset="0"/>
                <a:sym typeface="Open Sans"/>
                <a:hlinkClick r:id="rId2"/>
              </a:rPr>
              <a:t>Modeling polypharmacy side effects with graph convolutional networks</a:t>
            </a:r>
            <a:r>
              <a:rPr lang="en-US" sz="1400" dirty="0">
                <a:solidFill>
                  <a:schemeClr val="tx1">
                    <a:lumMod val="50000"/>
                    <a:lumOff val="50000"/>
                  </a:schemeClr>
                </a:solidFill>
                <a:latin typeface="Helvetica Neue Light" charset="0"/>
                <a:ea typeface="Helvetica Neue Light" charset="0"/>
                <a:cs typeface="Helvetica Neue Light" charset="0"/>
                <a:sym typeface="Open Sans"/>
              </a:rPr>
              <a:t>. </a:t>
            </a:r>
            <a:r>
              <a:rPr lang="en-US" sz="1400" i="1" dirty="0" smtClean="0">
                <a:solidFill>
                  <a:schemeClr val="tx1">
                    <a:lumMod val="50000"/>
                    <a:lumOff val="50000"/>
                  </a:schemeClr>
                </a:solidFill>
                <a:latin typeface="Helvetica Neue Light" charset="0"/>
                <a:ea typeface="Helvetica Neue Light" charset="0"/>
                <a:cs typeface="Helvetica Neue Light" charset="0"/>
                <a:sym typeface="Open Sans"/>
              </a:rPr>
              <a:t>ISMB &amp; Bioinformatics.</a:t>
            </a:r>
            <a:endParaRPr lang="en-US" sz="1400" dirty="0" smtClean="0">
              <a:solidFill>
                <a:schemeClr val="tx1">
                  <a:lumMod val="50000"/>
                  <a:lumOff val="50000"/>
                </a:schemeClr>
              </a:solidFill>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15169403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5" y="857250"/>
            <a:ext cx="6532245" cy="3758184"/>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25" y="857250"/>
            <a:ext cx="6532245" cy="3758184"/>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857250"/>
            <a:ext cx="6532245" cy="3758184"/>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25" y="857250"/>
            <a:ext cx="6532245" cy="3758184"/>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925" y="857250"/>
            <a:ext cx="6532245" cy="3758184"/>
          </a:xfrm>
          <a:prstGeom prst="rect">
            <a:avLst/>
          </a:prstGeom>
        </p:spPr>
      </p:pic>
      <p:sp>
        <p:nvSpPr>
          <p:cNvPr id="2" name="Title 1"/>
          <p:cNvSpPr>
            <a:spLocks noGrp="1"/>
          </p:cNvSpPr>
          <p:nvPr>
            <p:ph type="title"/>
          </p:nvPr>
        </p:nvSpPr>
        <p:spPr/>
        <p:txBody>
          <a:bodyPr/>
          <a:lstStyle/>
          <a:p>
            <a:r>
              <a:rPr lang="en-US" sz="4400" dirty="0" smtClean="0"/>
              <a:t>Running Het Net Example</a:t>
            </a:r>
            <a:endParaRPr lang="en-US" sz="4400" dirty="0"/>
          </a:p>
        </p:txBody>
      </p:sp>
      <p:sp>
        <p:nvSpPr>
          <p:cNvPr id="3" name="Slide Number Placeholder 2"/>
          <p:cNvSpPr>
            <a:spLocks noGrp="1"/>
          </p:cNvSpPr>
          <p:nvPr>
            <p:ph type="sldNum" sz="quarter" idx="12"/>
          </p:nvPr>
        </p:nvSpPr>
        <p:spPr/>
        <p:txBody>
          <a:bodyPr/>
          <a:lstStyle/>
          <a:p>
            <a:fld id="{4D267013-DFFC-4352-B274-32112D0CCE19}" type="slidenum">
              <a:rPr lang="en-US" smtClean="0">
                <a:solidFill>
                  <a:prstClr val="black">
                    <a:tint val="75000"/>
                  </a:prstClr>
                </a:solidFill>
              </a:rPr>
              <a:pPr/>
              <a:t>26</a:t>
            </a:fld>
            <a:endParaRPr lang="en-US">
              <a:solidFill>
                <a:prstClr val="black">
                  <a:tint val="75000"/>
                </a:prstClr>
              </a:solidFill>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03091"/>
            <a:ext cx="6858000" cy="453535"/>
          </a:xfrm>
          <a:prstGeom prst="rect">
            <a:avLst/>
          </a:prstGeom>
        </p:spPr>
      </p:pic>
      <p:grpSp>
        <p:nvGrpSpPr>
          <p:cNvPr id="4" name="Group 3"/>
          <p:cNvGrpSpPr/>
          <p:nvPr/>
        </p:nvGrpSpPr>
        <p:grpSpPr>
          <a:xfrm>
            <a:off x="166322" y="1368262"/>
            <a:ext cx="2146724" cy="923330"/>
            <a:chOff x="-3319499" y="1953466"/>
            <a:chExt cx="2862299" cy="1231106"/>
          </a:xfrm>
        </p:grpSpPr>
        <mc:AlternateContent xmlns:mc="http://schemas.openxmlformats.org/markup-compatibility/2006" xmlns:a14="http://schemas.microsoft.com/office/drawing/2010/main">
          <mc:Choice Requires="a14">
            <p:sp>
              <p:nvSpPr>
                <p:cNvPr id="11" name="TextBox 10"/>
                <p:cNvSpPr txBox="1"/>
                <p:nvPr/>
              </p:nvSpPr>
              <p:spPr>
                <a:xfrm>
                  <a:off x="-3319499" y="1953466"/>
                  <a:ext cx="2862299" cy="1231106"/>
                </a:xfrm>
                <a:prstGeom prst="rect">
                  <a:avLst/>
                </a:prstGeom>
                <a:noFill/>
              </p:spPr>
              <p:txBody>
                <a:bodyPr wrap="square" rtlCol="0">
                  <a:spAutoFit/>
                </a:bodyPr>
                <a:lstStyle/>
                <a:p>
                  <a:r>
                    <a:rPr lang="en-US" dirty="0">
                      <a:latin typeface="Helvetica Neue" charset="0"/>
                      <a:ea typeface="Helvetica Neue" charset="0"/>
                      <a:cs typeface="Helvetica Neue" charset="0"/>
                    </a:rPr>
                    <a:t>Drug pair </a:t>
                  </a:r>
                  <a14:m>
                    <m:oMath xmlns:m="http://schemas.openxmlformats.org/officeDocument/2006/math">
                      <m:r>
                        <a:rPr lang="en-US" i="1">
                          <a:latin typeface="Cambria Math" charset="0"/>
                          <a:ea typeface="Helvetica Neue" charset="0"/>
                          <a:cs typeface="Helvetica Neue" charset="0"/>
                        </a:rPr>
                        <m:t>𝑐</m:t>
                      </m:r>
                    </m:oMath>
                  </a14:m>
                  <a:r>
                    <a:rPr lang="en-US" dirty="0">
                      <a:latin typeface="Helvetica Neue" charset="0"/>
                      <a:ea typeface="Helvetica Neue" charset="0"/>
                      <a:cs typeface="Helvetica Neue" charset="0"/>
                    </a:rPr>
                    <a:t>, </a:t>
                  </a:r>
                  <a14:m>
                    <m:oMath xmlns:m="http://schemas.openxmlformats.org/officeDocument/2006/math">
                      <m:r>
                        <a:rPr lang="en-US" i="1">
                          <a:latin typeface="Cambria Math" charset="0"/>
                          <a:ea typeface="Helvetica Neue" charset="0"/>
                          <a:cs typeface="Helvetica Neue" charset="0"/>
                        </a:rPr>
                        <m:t>𝑑</m:t>
                      </m:r>
                    </m:oMath>
                  </a14:m>
                  <a:r>
                    <a:rPr lang="en-US" dirty="0">
                      <a:latin typeface="Helvetica Neue" charset="0"/>
                      <a:ea typeface="Helvetica Neue" charset="0"/>
                      <a:cs typeface="Helvetica Neue" charset="0"/>
                    </a:rPr>
                    <a:t> leads to side effect </a:t>
                  </a:r>
                  <a14:m>
                    <m:oMath xmlns:m="http://schemas.openxmlformats.org/officeDocument/2006/math">
                      <m:sSub>
                        <m:sSubPr>
                          <m:ctrlPr>
                            <a:rPr lang="en-US" i="1" dirty="0">
                              <a:latin typeface="Cambria Math" charset="0"/>
                              <a:ea typeface="Helvetica Neue" charset="0"/>
                              <a:cs typeface="Helvetica Neue" charset="0"/>
                            </a:rPr>
                          </m:ctrlPr>
                        </m:sSubPr>
                        <m:e>
                          <m:r>
                            <a:rPr lang="en-US" i="1" dirty="0">
                              <a:latin typeface="Cambria Math" charset="0"/>
                              <a:ea typeface="Helvetica Neue" charset="0"/>
                              <a:cs typeface="Helvetica Neue" charset="0"/>
                            </a:rPr>
                            <m:t>𝑟</m:t>
                          </m:r>
                        </m:e>
                        <m:sub>
                          <m:r>
                            <a:rPr lang="en-US" i="1" dirty="0">
                              <a:latin typeface="Cambria Math" charset="0"/>
                              <a:ea typeface="Helvetica Neue" charset="0"/>
                              <a:cs typeface="Helvetica Neue" charset="0"/>
                            </a:rPr>
                            <m:t>2</m:t>
                          </m:r>
                        </m:sub>
                      </m:sSub>
                    </m:oMath>
                  </a14:m>
                  <a:endParaRPr lang="en-US" dirty="0">
                    <a:latin typeface="Helvetica Neue" charset="0"/>
                    <a:ea typeface="Helvetica Neue" charset="0"/>
                    <a:cs typeface="Helvetica Neue"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319499" y="1953466"/>
                  <a:ext cx="2862299" cy="830997"/>
                </a:xfrm>
                <a:prstGeom prst="rect">
                  <a:avLst/>
                </a:prstGeom>
                <a:blipFill rotWithShape="0">
                  <a:blip r:embed="rId9"/>
                  <a:stretch>
                    <a:fillRect l="-3191" t="-5839" r="-5532" b="-15328"/>
                  </a:stretch>
                </a:blipFill>
              </p:spPr>
              <p:txBody>
                <a:bodyPr/>
                <a:lstStyle/>
                <a:p>
                  <a:r>
                    <a:rPr lang="en-US">
                      <a:noFill/>
                    </a:rPr>
                    <a:t> </a:t>
                  </a:r>
                </a:p>
              </p:txBody>
            </p:sp>
          </mc:Fallback>
        </mc:AlternateContent>
        <p:sp>
          <p:nvSpPr>
            <p:cNvPr id="12" name="Rectangular Callout 11"/>
            <p:cNvSpPr/>
            <p:nvPr/>
          </p:nvSpPr>
          <p:spPr>
            <a:xfrm>
              <a:off x="-3319499" y="1953466"/>
              <a:ext cx="2862299" cy="923302"/>
            </a:xfrm>
            <a:prstGeom prst="wedgeRectCallout">
              <a:avLst>
                <a:gd name="adj1" fmla="val 68495"/>
                <a:gd name="adj2" fmla="val 12432"/>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Footer Placeholder 4"/>
          <p:cNvSpPr>
            <a:spLocks noGrp="1"/>
          </p:cNvSpPr>
          <p:nvPr>
            <p:ph type="ftr" sz="quarter" idx="11"/>
          </p:nvPr>
        </p:nvSpPr>
        <p:spPr/>
        <p:txBody>
          <a:bodyPr/>
          <a:lstStyle/>
          <a:p>
            <a:r>
              <a:rPr lang="en-US" smtClean="0"/>
              <a:t>Deep Learning for Network Biology -- snap.stanford.edu/deepnetbio-ismb -- ISMB 2018</a:t>
            </a:r>
            <a:endParaRPr lang="en-US" dirty="0"/>
          </a:p>
        </p:txBody>
      </p:sp>
    </p:spTree>
    <p:extLst>
      <p:ext uri="{BB962C8B-B14F-4D97-AF65-F5344CB8AC3E}">
        <p14:creationId xmlns:p14="http://schemas.microsoft.com/office/powerpoint/2010/main" val="189028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10"/>
                                        <p:tgtEl>
                                          <p:spTgt spid="4"/>
                                        </p:tgtEl>
                                      </p:cBhvr>
                                    </p:animEffect>
                                    <p:set>
                                      <p:cBhvr>
                                        <p:cTn id="17" dur="1" fill="hold">
                                          <p:stCondLst>
                                            <p:cond delay="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317"/>
            <a:ext cx="6858000" cy="857250"/>
          </a:xfrm>
        </p:spPr>
        <p:txBody>
          <a:bodyPr/>
          <a:lstStyle/>
          <a:p>
            <a:r>
              <a:rPr lang="en-US" sz="4400" dirty="0" smtClean="0"/>
              <a:t>Idea: Aggregate Neighbors</a:t>
            </a:r>
            <a:endParaRPr lang="en-US" sz="4400" dirty="0"/>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5" name="Slide Number Placeholder 4"/>
          <p:cNvSpPr>
            <a:spLocks noGrp="1"/>
          </p:cNvSpPr>
          <p:nvPr>
            <p:ph type="sldNum" sz="quarter" idx="12"/>
          </p:nvPr>
        </p:nvSpPr>
        <p:spPr/>
        <p:txBody>
          <a:bodyPr/>
          <a:lstStyle/>
          <a:p>
            <a:fld id="{4D267013-DFFC-4352-B274-32112D0CCE19}" type="slidenum">
              <a:rPr lang="en-US" smtClean="0"/>
              <a:t>27</a:t>
            </a:fld>
            <a:endParaRPr lang="en-US"/>
          </a:p>
        </p:txBody>
      </p:sp>
      <p:sp>
        <p:nvSpPr>
          <p:cNvPr id="3" name="Content Placeholder 2"/>
          <p:cNvSpPr>
            <a:spLocks noGrp="1"/>
          </p:cNvSpPr>
          <p:nvPr>
            <p:ph idx="1"/>
          </p:nvPr>
        </p:nvSpPr>
        <p:spPr>
          <a:xfrm>
            <a:off x="100584" y="1114806"/>
            <a:ext cx="6705600" cy="1380743"/>
          </a:xfrm>
        </p:spPr>
        <p:txBody>
          <a:bodyPr>
            <a:normAutofit/>
          </a:bodyPr>
          <a:lstStyle/>
          <a:p>
            <a:pPr marL="0" indent="0">
              <a:buNone/>
            </a:pPr>
            <a:r>
              <a:rPr lang="en-CA" b="1" dirty="0" smtClean="0">
                <a:solidFill>
                  <a:srgbClr val="C00000"/>
                </a:solidFill>
              </a:rPr>
              <a:t>Key idea</a:t>
            </a:r>
            <a:r>
              <a:rPr lang="en-CA" b="1" dirty="0">
                <a:solidFill>
                  <a:srgbClr val="C00000"/>
                </a:solidFill>
              </a:rPr>
              <a:t>: </a:t>
            </a:r>
            <a:r>
              <a:rPr lang="en-CA" dirty="0"/>
              <a:t>Generate node </a:t>
            </a:r>
            <a:r>
              <a:rPr lang="en-CA" dirty="0" err="1"/>
              <a:t>embeddings</a:t>
            </a:r>
            <a:r>
              <a:rPr lang="en-CA" dirty="0"/>
              <a:t> based on </a:t>
            </a:r>
            <a:r>
              <a:rPr lang="en-CA" b="1" dirty="0" smtClean="0">
                <a:solidFill>
                  <a:srgbClr val="C00000"/>
                </a:solidFill>
              </a:rPr>
              <a:t>network neighborhoods </a:t>
            </a:r>
            <a:r>
              <a:rPr lang="en-CA" b="1" u="sng" dirty="0" smtClean="0">
                <a:solidFill>
                  <a:srgbClr val="C00000"/>
                </a:solidFill>
              </a:rPr>
              <a:t>separated by edge type </a:t>
            </a:r>
            <a:endParaRPr lang="en-CA" b="1" u="sng" dirty="0">
              <a:solidFill>
                <a:srgbClr val="C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485837"/>
            <a:ext cx="6145469" cy="2448113"/>
          </a:xfrm>
          <a:prstGeom prst="rect">
            <a:avLst/>
          </a:prstGeom>
        </p:spPr>
      </p:pic>
      <p:sp>
        <p:nvSpPr>
          <p:cNvPr id="8" name="TextBox 7"/>
          <p:cNvSpPr txBox="1"/>
          <p:nvPr/>
        </p:nvSpPr>
        <p:spPr>
          <a:xfrm>
            <a:off x="2743200" y="2343150"/>
            <a:ext cx="381000" cy="457200"/>
          </a:xfrm>
          <a:prstGeom prst="rect">
            <a:avLst/>
          </a:prstGeom>
          <a:noFill/>
          <a:ln>
            <a:noFill/>
          </a:ln>
        </p:spPr>
        <p:txBody>
          <a:bodyPr wrap="square" lIns="68569" tIns="68569" rIns="68569" bIns="68569" rtlCol="0" anchor="t" anchorCtr="0">
            <a:noAutofit/>
          </a:bodyPr>
          <a:lstStyle/>
          <a:p>
            <a:endParaRPr lang="en-US"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19097720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71800" y="1835437"/>
            <a:ext cx="3714750" cy="3280019"/>
            <a:chOff x="3962400" y="2447250"/>
            <a:chExt cx="4953000" cy="4373358"/>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6666" r="32385" b="18425"/>
            <a:stretch/>
          </p:blipFill>
          <p:spPr>
            <a:xfrm>
              <a:off x="4572000" y="2447250"/>
              <a:ext cx="3505200" cy="368096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1111" t="80994" r="4723"/>
            <a:stretch/>
          </p:blipFill>
          <p:spPr>
            <a:xfrm>
              <a:off x="3962400" y="6128213"/>
              <a:ext cx="4953000" cy="692395"/>
            </a:xfrm>
            <a:prstGeom prst="rect">
              <a:avLst/>
            </a:prstGeom>
          </p:spPr>
        </p:pic>
      </p:gr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8672" t="-378" r="379" b="18803"/>
          <a:stretch/>
        </p:blipFill>
        <p:spPr>
          <a:xfrm>
            <a:off x="3488348" y="1837208"/>
            <a:ext cx="2628900" cy="2760722"/>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65000" b="18583"/>
          <a:stretch/>
        </p:blipFill>
        <p:spPr>
          <a:xfrm>
            <a:off x="192913" y="1854467"/>
            <a:ext cx="2986025" cy="2767355"/>
          </a:xfrm>
          <a:prstGeom prst="rect">
            <a:avLst/>
          </a:prstGeom>
        </p:spPr>
      </p:pic>
      <p:sp>
        <p:nvSpPr>
          <p:cNvPr id="4" name="Slide Number Placeholder 3"/>
          <p:cNvSpPr>
            <a:spLocks noGrp="1"/>
          </p:cNvSpPr>
          <p:nvPr>
            <p:ph type="sldNum" sz="quarter" idx="12"/>
          </p:nvPr>
        </p:nvSpPr>
        <p:spPr/>
        <p:txBody>
          <a:bodyPr/>
          <a:lstStyle/>
          <a:p>
            <a:fld id="{4D267013-DFFC-4352-B274-32112D0CCE19}" type="slidenum">
              <a:rPr lang="en-US" smtClean="0">
                <a:solidFill>
                  <a:prstClr val="black">
                    <a:tint val="75000"/>
                  </a:prstClr>
                </a:solidFill>
              </a:rPr>
              <a:pPr/>
              <a:t>28</a:t>
            </a:fld>
            <a:endParaRPr lang="en-US">
              <a:solidFill>
                <a:prstClr val="black">
                  <a:tint val="75000"/>
                </a:prstClr>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936" t="81451" r="68829"/>
          <a:stretch/>
        </p:blipFill>
        <p:spPr>
          <a:xfrm>
            <a:off x="742950" y="4621822"/>
            <a:ext cx="1885950" cy="493634"/>
          </a:xfrm>
          <a:prstGeom prst="rect">
            <a:avLst/>
          </a:prstGeom>
        </p:spPr>
      </p:pic>
      <p:sp>
        <p:nvSpPr>
          <p:cNvPr id="12" name="Content Placeholder 2"/>
          <p:cNvSpPr>
            <a:spLocks noGrp="1"/>
          </p:cNvSpPr>
          <p:nvPr>
            <p:ph idx="1"/>
          </p:nvPr>
        </p:nvSpPr>
        <p:spPr>
          <a:xfrm>
            <a:off x="342900" y="1200150"/>
            <a:ext cx="6343650" cy="1003480"/>
          </a:xfrm>
        </p:spPr>
        <p:txBody>
          <a:bodyPr>
            <a:normAutofit/>
          </a:bodyPr>
          <a:lstStyle/>
          <a:p>
            <a:pPr marL="0" lvl="2" indent="0">
              <a:buNone/>
            </a:pPr>
            <a:r>
              <a:rPr lang="en-US" dirty="0" smtClean="0"/>
              <a:t>Each </a:t>
            </a:r>
            <a:r>
              <a:rPr lang="en-US" dirty="0"/>
              <a:t>edge </a:t>
            </a:r>
            <a:r>
              <a:rPr lang="en-US" dirty="0" smtClean="0"/>
              <a:t>type is </a:t>
            </a:r>
            <a:r>
              <a:rPr lang="en-US" b="1" dirty="0" smtClean="0">
                <a:solidFill>
                  <a:srgbClr val="C00000"/>
                </a:solidFill>
              </a:rPr>
              <a:t>modeled separately</a:t>
            </a:r>
            <a:endParaRPr lang="en-US" b="1" dirty="0">
              <a:solidFill>
                <a:srgbClr val="C00000"/>
              </a:solidFill>
            </a:endParaRPr>
          </a:p>
          <a:p>
            <a:pPr marL="0" lvl="2" indent="0">
              <a:buNone/>
            </a:pPr>
            <a:r>
              <a:rPr lang="en-US" dirty="0" smtClean="0"/>
              <a:t>A node’s </a:t>
            </a:r>
            <a:r>
              <a:rPr lang="en-US" dirty="0"/>
              <a:t>neighborhood </a:t>
            </a:r>
            <a:r>
              <a:rPr lang="en-US" dirty="0" smtClean="0"/>
              <a:t>defines </a:t>
            </a:r>
            <a:r>
              <a:rPr lang="en-US" dirty="0"/>
              <a:t>a </a:t>
            </a:r>
            <a:r>
              <a:rPr lang="en-US" b="1" dirty="0">
                <a:solidFill>
                  <a:srgbClr val="C00000"/>
                </a:solidFill>
              </a:rPr>
              <a:t>computation </a:t>
            </a:r>
            <a:r>
              <a:rPr lang="en-US" b="1" dirty="0" smtClean="0">
                <a:solidFill>
                  <a:srgbClr val="C00000"/>
                </a:solidFill>
              </a:rPr>
              <a:t>graph</a:t>
            </a:r>
            <a:endParaRPr lang="en-US" b="1" dirty="0">
              <a:solidFill>
                <a:srgbClr val="C00000"/>
              </a:solidFill>
            </a:endParaRPr>
          </a:p>
          <a:p>
            <a:endParaRPr lang="en-US" dirty="0" smtClean="0"/>
          </a:p>
        </p:txBody>
      </p:sp>
      <p:sp>
        <p:nvSpPr>
          <p:cNvPr id="13" name="Title 1"/>
          <p:cNvSpPr>
            <a:spLocks noGrp="1"/>
          </p:cNvSpPr>
          <p:nvPr>
            <p:ph type="title"/>
          </p:nvPr>
        </p:nvSpPr>
        <p:spPr/>
        <p:txBody>
          <a:bodyPr/>
          <a:lstStyle/>
          <a:p>
            <a:r>
              <a:rPr lang="en-US" sz="4400" dirty="0" smtClean="0"/>
              <a:t>Idea: Aggregate Neighbors</a:t>
            </a:r>
            <a:endParaRPr lang="en-US" sz="4400" dirty="0"/>
          </a:p>
        </p:txBody>
      </p:sp>
      <p:sp>
        <p:nvSpPr>
          <p:cNvPr id="10" name="Footer Placeholder 9"/>
          <p:cNvSpPr>
            <a:spLocks noGrp="1"/>
          </p:cNvSpPr>
          <p:nvPr>
            <p:ph type="ftr" sz="quarter" idx="11"/>
          </p:nvPr>
        </p:nvSpPr>
        <p:spPr/>
        <p:txBody>
          <a:bodyPr/>
          <a:lstStyle/>
          <a:p>
            <a:r>
              <a:rPr lang="en-US" smtClean="0"/>
              <a:t>Deep Learning for Network Biology -- snap.stanford.edu/deepnetbio-ismb -- ISMB 2018</a:t>
            </a:r>
            <a:endParaRPr lang="en-US" dirty="0"/>
          </a:p>
        </p:txBody>
      </p:sp>
    </p:spTree>
    <p:extLst>
      <p:ext uri="{BB962C8B-B14F-4D97-AF65-F5344CB8AC3E}">
        <p14:creationId xmlns:p14="http://schemas.microsoft.com/office/powerpoint/2010/main" val="187113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1089432"/>
            <a:ext cx="3999357" cy="384446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 y="1089432"/>
            <a:ext cx="3999357" cy="384446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089432"/>
            <a:ext cx="3999357" cy="3844463"/>
          </a:xfrm>
          <a:prstGeom prst="rect">
            <a:avLst/>
          </a:prstGeom>
        </p:spPr>
      </p:pic>
      <p:sp>
        <p:nvSpPr>
          <p:cNvPr id="2" name="Title 1"/>
          <p:cNvSpPr>
            <a:spLocks noGrp="1"/>
          </p:cNvSpPr>
          <p:nvPr>
            <p:ph type="title"/>
          </p:nvPr>
        </p:nvSpPr>
        <p:spPr/>
        <p:txBody>
          <a:bodyPr/>
          <a:lstStyle/>
          <a:p>
            <a:r>
              <a:rPr lang="en-US" sz="4800" dirty="0" smtClean="0"/>
              <a:t>Example: Aggregation</a:t>
            </a:r>
            <a:endParaRPr lang="en-US" sz="4800" dirty="0"/>
          </a:p>
        </p:txBody>
      </p:sp>
      <p:sp>
        <p:nvSpPr>
          <p:cNvPr id="4" name="Slide Number Placeholder 3"/>
          <p:cNvSpPr>
            <a:spLocks noGrp="1"/>
          </p:cNvSpPr>
          <p:nvPr>
            <p:ph type="sldNum" sz="quarter" idx="12"/>
          </p:nvPr>
        </p:nvSpPr>
        <p:spPr/>
        <p:txBody>
          <a:bodyPr/>
          <a:lstStyle/>
          <a:p>
            <a:fld id="{4D267013-DFFC-4352-B274-32112D0CCE19}" type="slidenum">
              <a:rPr lang="en-US" smtClean="0">
                <a:solidFill>
                  <a:prstClr val="black">
                    <a:tint val="75000"/>
                  </a:prstClr>
                </a:solidFill>
              </a:rPr>
              <a:pPr/>
              <a:t>29</a:t>
            </a:fld>
            <a:endParaRPr lang="en-US">
              <a:solidFill>
                <a:prstClr val="black">
                  <a:tint val="75000"/>
                </a:prstClr>
              </a:solidFill>
            </a:endParaRPr>
          </a:p>
        </p:txBody>
      </p:sp>
      <p:grpSp>
        <p:nvGrpSpPr>
          <p:cNvPr id="12" name="Group 11"/>
          <p:cNvGrpSpPr/>
          <p:nvPr/>
        </p:nvGrpSpPr>
        <p:grpSpPr>
          <a:xfrm>
            <a:off x="85725" y="4866499"/>
            <a:ext cx="3020443" cy="300082"/>
            <a:chOff x="114300" y="6488668"/>
            <a:chExt cx="4027257" cy="400110"/>
          </a:xfrm>
        </p:grpSpPr>
        <p:pic>
          <p:nvPicPr>
            <p:cNvPr id="3" name="Picture 2"/>
            <p:cNvPicPr>
              <a:picLocks noChangeAspect="1"/>
            </p:cNvPicPr>
            <p:nvPr/>
          </p:nvPicPr>
          <p:blipFill>
            <a:blip r:embed="rId6"/>
            <a:stretch>
              <a:fillRect/>
            </a:stretch>
          </p:blipFill>
          <p:spPr>
            <a:xfrm>
              <a:off x="114300" y="6503123"/>
              <a:ext cx="571500" cy="330200"/>
            </a:xfrm>
            <a:prstGeom prst="rect">
              <a:avLst/>
            </a:prstGeom>
          </p:spPr>
        </p:pic>
        <p:sp>
          <p:nvSpPr>
            <p:cNvPr id="5" name="TextBox 4"/>
            <p:cNvSpPr txBox="1"/>
            <p:nvPr/>
          </p:nvSpPr>
          <p:spPr>
            <a:xfrm>
              <a:off x="762000" y="6488668"/>
              <a:ext cx="3379557" cy="400110"/>
            </a:xfrm>
            <a:prstGeom prst="rect">
              <a:avLst/>
            </a:prstGeom>
            <a:noFill/>
          </p:spPr>
          <p:txBody>
            <a:bodyPr wrap="none" rtlCol="0">
              <a:spAutoFit/>
            </a:bodyPr>
            <a:lstStyle/>
            <a:p>
              <a:r>
                <a:rPr lang="en-US" sz="1350" dirty="0">
                  <a:latin typeface="Helvetica Neue Light" charset="0"/>
                  <a:ea typeface="Helvetica Neue Light" charset="0"/>
                  <a:cs typeface="Helvetica Neue Light" charset="0"/>
                </a:rPr>
                <a:t>Neural network </a:t>
              </a:r>
              <a:r>
                <a:rPr lang="en-US" sz="1350">
                  <a:latin typeface="Helvetica Neue Light" charset="0"/>
                  <a:ea typeface="Helvetica Neue Light" charset="0"/>
                  <a:cs typeface="Helvetica Neue Light" charset="0"/>
                </a:rPr>
                <a:t>weight matrices</a:t>
              </a:r>
              <a:endParaRPr lang="en-US" sz="1350" dirty="0">
                <a:latin typeface="Helvetica Neue Light" charset="0"/>
                <a:ea typeface="Helvetica Neue Light" charset="0"/>
                <a:cs typeface="Helvetica Neue Light" charset="0"/>
              </a:endParaRPr>
            </a:p>
          </p:txBody>
        </p:sp>
      </p:grpSp>
      <p:grpSp>
        <p:nvGrpSpPr>
          <p:cNvPr id="26" name="Group 25"/>
          <p:cNvGrpSpPr/>
          <p:nvPr/>
        </p:nvGrpSpPr>
        <p:grpSpPr>
          <a:xfrm>
            <a:off x="3600450" y="1257300"/>
            <a:ext cx="2821777" cy="2228850"/>
            <a:chOff x="4800600" y="1676400"/>
            <a:chExt cx="3762369" cy="2971800"/>
          </a:xfrm>
        </p:grpSpPr>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55513" t="82391" r="3656" b="1521"/>
            <a:stretch/>
          </p:blipFill>
          <p:spPr>
            <a:xfrm>
              <a:off x="4800600" y="1676400"/>
              <a:ext cx="3733800" cy="838200"/>
            </a:xfrm>
            <a:prstGeom prst="rect">
              <a:avLst/>
            </a:prstGeom>
            <a:ln w="57150">
              <a:solidFill>
                <a:srgbClr val="6A9DD2"/>
              </a:solidFill>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5148" y="2472399"/>
              <a:ext cx="2489252" cy="2074164"/>
            </a:xfrm>
            <a:prstGeom prst="rect">
              <a:avLst/>
            </a:prstGeom>
          </p:spPr>
        </p:pic>
        <p:cxnSp>
          <p:nvCxnSpPr>
            <p:cNvPr id="17" name="Straight Connector 16"/>
            <p:cNvCxnSpPr/>
            <p:nvPr/>
          </p:nvCxnSpPr>
          <p:spPr>
            <a:xfrm>
              <a:off x="6045148" y="2514600"/>
              <a:ext cx="0" cy="2133600"/>
            </a:xfrm>
            <a:prstGeom prst="line">
              <a:avLst/>
            </a:prstGeom>
            <a:ln w="57150">
              <a:solidFill>
                <a:srgbClr val="6A9DD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45148" y="4648200"/>
              <a:ext cx="2517821" cy="0"/>
            </a:xfrm>
            <a:prstGeom prst="line">
              <a:avLst/>
            </a:prstGeom>
            <a:ln w="57150">
              <a:solidFill>
                <a:srgbClr val="6A9DD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562969" y="2514600"/>
              <a:ext cx="0" cy="2133600"/>
            </a:xfrm>
            <a:prstGeom prst="line">
              <a:avLst/>
            </a:prstGeom>
            <a:ln w="57150">
              <a:solidFill>
                <a:srgbClr val="6A9DD2"/>
              </a:solidFill>
            </a:ln>
          </p:spPr>
          <p:style>
            <a:lnRef idx="1">
              <a:schemeClr val="accent1"/>
            </a:lnRef>
            <a:fillRef idx="0">
              <a:schemeClr val="accent1"/>
            </a:fillRef>
            <a:effectRef idx="0">
              <a:schemeClr val="accent1"/>
            </a:effectRef>
            <a:fontRef idx="minor">
              <a:schemeClr val="tx1"/>
            </a:fontRef>
          </p:style>
        </p:cxnSp>
      </p:grpSp>
      <p:sp>
        <p:nvSpPr>
          <p:cNvPr id="6" name="Footer Placeholder 5"/>
          <p:cNvSpPr>
            <a:spLocks noGrp="1"/>
          </p:cNvSpPr>
          <p:nvPr>
            <p:ph type="ftr" sz="quarter" idx="11"/>
          </p:nvPr>
        </p:nvSpPr>
        <p:spPr/>
        <p:txBody>
          <a:bodyPr/>
          <a:lstStyle/>
          <a:p>
            <a:r>
              <a:rPr lang="en-US" smtClean="0"/>
              <a:t>Deep Learning for Network Biology -- snap.stanford.edu/deepnetbio-ismb -- ISMB 2018</a:t>
            </a:r>
            <a:endParaRPr lang="en-US" dirty="0"/>
          </a:p>
        </p:txBody>
      </p:sp>
    </p:spTree>
    <p:extLst>
      <p:ext uri="{BB962C8B-B14F-4D97-AF65-F5344CB8AC3E}">
        <p14:creationId xmlns:p14="http://schemas.microsoft.com/office/powerpoint/2010/main" val="62027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This Tutorial</a:t>
            </a:r>
            <a:endParaRPr lang="en-US" sz="4800" dirty="0"/>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3</a:t>
            </a:fld>
            <a:endParaRPr lang="en-US"/>
          </a:p>
        </p:txBody>
      </p:sp>
      <p:pic>
        <p:nvPicPr>
          <p:cNvPr id="8" name="Picture 7"/>
          <p:cNvPicPr>
            <a:picLocks noChangeAspect="1"/>
          </p:cNvPicPr>
          <p:nvPr/>
        </p:nvPicPr>
        <p:blipFill>
          <a:blip r:embed="rId3"/>
          <a:stretch>
            <a:fillRect/>
          </a:stretch>
        </p:blipFill>
        <p:spPr>
          <a:xfrm>
            <a:off x="6121382" y="1144389"/>
            <a:ext cx="609041" cy="576750"/>
          </a:xfrm>
          <a:prstGeom prst="rect">
            <a:avLst/>
          </a:prstGeom>
        </p:spPr>
      </p:pic>
      <p:pic>
        <p:nvPicPr>
          <p:cNvPr id="9" name="Picture 8"/>
          <p:cNvPicPr>
            <a:picLocks noChangeAspect="1"/>
          </p:cNvPicPr>
          <p:nvPr/>
        </p:nvPicPr>
        <p:blipFill>
          <a:blip r:embed="rId4"/>
          <a:stretch>
            <a:fillRect/>
          </a:stretch>
        </p:blipFill>
        <p:spPr>
          <a:xfrm>
            <a:off x="5867400" y="3689927"/>
            <a:ext cx="863023" cy="863023"/>
          </a:xfrm>
          <a:prstGeom prst="rect">
            <a:avLst/>
          </a:prstGeom>
        </p:spPr>
      </p:pic>
      <p:pic>
        <p:nvPicPr>
          <p:cNvPr id="11" name="Picture 10"/>
          <p:cNvPicPr>
            <a:picLocks noChangeAspect="1"/>
          </p:cNvPicPr>
          <p:nvPr/>
        </p:nvPicPr>
        <p:blipFill>
          <a:blip r:embed="rId3"/>
          <a:stretch>
            <a:fillRect/>
          </a:stretch>
        </p:blipFill>
        <p:spPr>
          <a:xfrm>
            <a:off x="6121381" y="2376000"/>
            <a:ext cx="609041" cy="576750"/>
          </a:xfrm>
          <a:prstGeom prst="rect">
            <a:avLst/>
          </a:prstGeom>
        </p:spPr>
      </p:pic>
      <p:sp>
        <p:nvSpPr>
          <p:cNvPr id="10" name="Content Placeholder 2"/>
          <p:cNvSpPr>
            <a:spLocks noGrp="1"/>
          </p:cNvSpPr>
          <p:nvPr>
            <p:ph idx="1"/>
          </p:nvPr>
        </p:nvSpPr>
        <p:spPr>
          <a:xfrm>
            <a:off x="342900" y="1200150"/>
            <a:ext cx="6515100" cy="3810000"/>
          </a:xfrm>
        </p:spPr>
        <p:txBody>
          <a:bodyPr>
            <a:normAutofit fontScale="92500" lnSpcReduction="10000"/>
          </a:bodyPr>
          <a:lstStyle/>
          <a:p>
            <a:pPr marL="0" indent="0">
              <a:buNone/>
            </a:pPr>
            <a:r>
              <a:rPr lang="en-US" sz="3600" dirty="0" smtClean="0">
                <a:solidFill>
                  <a:srgbClr val="C00000"/>
                </a:solidFill>
              </a:rPr>
              <a:t>1) Node </a:t>
            </a:r>
            <a:r>
              <a:rPr lang="en-US" sz="3600" dirty="0" err="1" smtClean="0">
                <a:solidFill>
                  <a:srgbClr val="C00000"/>
                </a:solidFill>
              </a:rPr>
              <a:t>embeddings</a:t>
            </a:r>
            <a:endParaRPr lang="en-US" sz="3600" dirty="0" smtClean="0">
              <a:solidFill>
                <a:srgbClr val="C00000"/>
              </a:solidFill>
            </a:endParaRPr>
          </a:p>
          <a:p>
            <a:pPr marL="400050" lvl="1" indent="-279400"/>
            <a:r>
              <a:rPr lang="en-US" sz="2200" dirty="0" smtClean="0"/>
              <a:t>Map nodes to low-dimensional </a:t>
            </a:r>
            <a:r>
              <a:rPr lang="en-US" sz="2200" dirty="0" err="1" smtClean="0"/>
              <a:t>embeddings</a:t>
            </a:r>
            <a:endParaRPr lang="en-US" sz="2200" dirty="0" smtClean="0"/>
          </a:p>
          <a:p>
            <a:pPr marL="400050" lvl="1" indent="-279400"/>
            <a:r>
              <a:rPr lang="en-US" sz="2200" i="1" dirty="0" smtClean="0"/>
              <a:t>Applications: </a:t>
            </a:r>
            <a:r>
              <a:rPr lang="en-US" sz="2200" dirty="0" smtClean="0"/>
              <a:t>PPIs,</a:t>
            </a:r>
            <a:r>
              <a:rPr lang="en-US" sz="2200" i="1" dirty="0" smtClean="0"/>
              <a:t> </a:t>
            </a:r>
            <a:r>
              <a:rPr lang="en-US" sz="2200" dirty="0" smtClean="0"/>
              <a:t>Disease pathways</a:t>
            </a:r>
            <a:endParaRPr lang="en-US" sz="2200" dirty="0"/>
          </a:p>
          <a:p>
            <a:pPr marL="0" indent="0">
              <a:buNone/>
            </a:pPr>
            <a:r>
              <a:rPr lang="en-US" sz="3600" dirty="0" smtClean="0">
                <a:solidFill>
                  <a:srgbClr val="C00000"/>
                </a:solidFill>
              </a:rPr>
              <a:t>2) Graph neural networks</a:t>
            </a:r>
          </a:p>
          <a:p>
            <a:pPr marL="400050" lvl="2" indent="-279400">
              <a:buFont typeface="Wingdings" pitchFamily="2" charset="2"/>
              <a:buChar char="§"/>
            </a:pPr>
            <a:r>
              <a:rPr lang="en-US" sz="2200" dirty="0" smtClean="0"/>
              <a:t>Deep learning approaches for graphs</a:t>
            </a:r>
          </a:p>
          <a:p>
            <a:pPr marL="400050" lvl="2" indent="-279400">
              <a:buFont typeface="Wingdings" pitchFamily="2" charset="2"/>
              <a:buChar char="§"/>
            </a:pPr>
            <a:r>
              <a:rPr lang="en-US" sz="2200" i="1" dirty="0" smtClean="0"/>
              <a:t>Applications: </a:t>
            </a:r>
            <a:r>
              <a:rPr lang="en-US" sz="2200" dirty="0" smtClean="0"/>
              <a:t>Gene functions</a:t>
            </a:r>
          </a:p>
          <a:p>
            <a:pPr marL="0" lvl="1" indent="0">
              <a:buNone/>
            </a:pPr>
            <a:r>
              <a:rPr lang="en-US" sz="3600" dirty="0" smtClean="0">
                <a:solidFill>
                  <a:srgbClr val="C00000"/>
                </a:solidFill>
              </a:rPr>
              <a:t>3) Heterogeneous networks</a:t>
            </a:r>
          </a:p>
          <a:p>
            <a:pPr marL="400050" lvl="2" indent="-227013">
              <a:buFont typeface="Wingdings" pitchFamily="2" charset="2"/>
              <a:buChar char="§"/>
            </a:pPr>
            <a:r>
              <a:rPr lang="en-US" sz="2200" dirty="0" smtClean="0"/>
              <a:t>Embedding heterogeneous networks</a:t>
            </a:r>
          </a:p>
          <a:p>
            <a:pPr marL="400050" lvl="2" indent="-227013">
              <a:buFont typeface="Wingdings" pitchFamily="2" charset="2"/>
              <a:buChar char="§"/>
            </a:pPr>
            <a:r>
              <a:rPr lang="en-US" sz="2200" i="1" dirty="0" smtClean="0"/>
              <a:t>Applications:</a:t>
            </a:r>
            <a:r>
              <a:rPr lang="en-US" sz="2200" dirty="0" smtClean="0"/>
              <a:t> Human tissues, </a:t>
            </a:r>
            <a:r>
              <a:rPr lang="en-US" sz="2200" dirty="0"/>
              <a:t>Drug side </a:t>
            </a:r>
            <a:r>
              <a:rPr lang="en-US" sz="2200" dirty="0" smtClean="0"/>
              <a:t>effects</a:t>
            </a:r>
            <a:endParaRPr lang="en-US" sz="2200" dirty="0"/>
          </a:p>
        </p:txBody>
      </p:sp>
    </p:spTree>
    <p:extLst>
      <p:ext uri="{BB962C8B-B14F-4D97-AF65-F5344CB8AC3E}">
        <p14:creationId xmlns:p14="http://schemas.microsoft.com/office/powerpoint/2010/main" val="3496726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1089432"/>
            <a:ext cx="3999357" cy="3844463"/>
          </a:xfrm>
          <a:prstGeom prst="rect">
            <a:avLst/>
          </a:prstGeom>
        </p:spPr>
      </p:pic>
      <p:sp>
        <p:nvSpPr>
          <p:cNvPr id="2" name="Title 1"/>
          <p:cNvSpPr>
            <a:spLocks noGrp="1"/>
          </p:cNvSpPr>
          <p:nvPr>
            <p:ph type="title"/>
          </p:nvPr>
        </p:nvSpPr>
        <p:spPr/>
        <p:txBody>
          <a:bodyPr/>
          <a:lstStyle/>
          <a:p>
            <a:r>
              <a:rPr lang="en-US" sz="4800" dirty="0"/>
              <a:t>Example: Aggregation</a:t>
            </a:r>
          </a:p>
        </p:txBody>
      </p:sp>
      <p:sp>
        <p:nvSpPr>
          <p:cNvPr id="4" name="Slide Number Placeholder 3"/>
          <p:cNvSpPr>
            <a:spLocks noGrp="1"/>
          </p:cNvSpPr>
          <p:nvPr>
            <p:ph type="sldNum" sz="quarter" idx="12"/>
          </p:nvPr>
        </p:nvSpPr>
        <p:spPr/>
        <p:txBody>
          <a:bodyPr/>
          <a:lstStyle/>
          <a:p>
            <a:fld id="{4D267013-DFFC-4352-B274-32112D0CCE19}" type="slidenum">
              <a:rPr lang="en-US" smtClean="0">
                <a:solidFill>
                  <a:prstClr val="black">
                    <a:tint val="75000"/>
                  </a:prstClr>
                </a:solidFill>
              </a:rPr>
              <a:pPr/>
              <a:t>30</a:t>
            </a:fld>
            <a:endParaRPr lang="en-US">
              <a:solidFill>
                <a:prstClr val="black">
                  <a:tint val="75000"/>
                </a:prst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05" y="1107016"/>
            <a:ext cx="6484190" cy="3844463"/>
          </a:xfrm>
          <a:prstGeom prst="rect">
            <a:avLst/>
          </a:prstGeom>
        </p:spPr>
      </p:pic>
      <p:sp>
        <p:nvSpPr>
          <p:cNvPr id="17" name="TextBox 16"/>
          <p:cNvSpPr txBox="1"/>
          <p:nvPr/>
        </p:nvSpPr>
        <p:spPr>
          <a:xfrm>
            <a:off x="1687618" y="4830564"/>
            <a:ext cx="3595856" cy="300082"/>
          </a:xfrm>
          <a:prstGeom prst="rect">
            <a:avLst/>
          </a:prstGeom>
          <a:noFill/>
        </p:spPr>
        <p:txBody>
          <a:bodyPr wrap="none" rtlCol="0">
            <a:spAutoFit/>
          </a:bodyPr>
          <a:lstStyle/>
          <a:p>
            <a:r>
              <a:rPr lang="en-US" sz="1350" b="1" dirty="0" smtClean="0">
                <a:latin typeface="Helvetica Neue Light" charset="0"/>
                <a:ea typeface="Helvetica Neue Light" charset="0"/>
                <a:cs typeface="Helvetica Neue Light" charset="0"/>
              </a:rPr>
              <a:t>An example batch </a:t>
            </a:r>
            <a:r>
              <a:rPr lang="en-US" sz="1350" b="1" dirty="0">
                <a:latin typeface="Helvetica Neue Light" charset="0"/>
                <a:ea typeface="Helvetica Neue Light" charset="0"/>
                <a:cs typeface="Helvetica Neue Light" charset="0"/>
              </a:rPr>
              <a:t>of computation </a:t>
            </a:r>
            <a:r>
              <a:rPr lang="en-US" sz="1350" b="1" dirty="0" smtClean="0">
                <a:latin typeface="Helvetica Neue Light" charset="0"/>
                <a:ea typeface="Helvetica Neue Light" charset="0"/>
                <a:cs typeface="Helvetica Neue Light" charset="0"/>
              </a:rPr>
              <a:t>graphs</a:t>
            </a:r>
            <a:endParaRPr lang="en-US" sz="1350" b="1" dirty="0">
              <a:latin typeface="Helvetica Neue Light" charset="0"/>
              <a:ea typeface="Helvetica Neue Light" charset="0"/>
              <a:cs typeface="Helvetica Neue Light" charset="0"/>
            </a:endParaRPr>
          </a:p>
        </p:txBody>
      </p:sp>
      <p:grpSp>
        <p:nvGrpSpPr>
          <p:cNvPr id="19" name="Group 18"/>
          <p:cNvGrpSpPr/>
          <p:nvPr/>
        </p:nvGrpSpPr>
        <p:grpSpPr>
          <a:xfrm>
            <a:off x="85725" y="4866499"/>
            <a:ext cx="3020443" cy="300082"/>
            <a:chOff x="114300" y="6488668"/>
            <a:chExt cx="4027257" cy="400110"/>
          </a:xfrm>
        </p:grpSpPr>
        <p:pic>
          <p:nvPicPr>
            <p:cNvPr id="20" name="Picture 19"/>
            <p:cNvPicPr>
              <a:picLocks noChangeAspect="1"/>
            </p:cNvPicPr>
            <p:nvPr/>
          </p:nvPicPr>
          <p:blipFill>
            <a:blip r:embed="rId5"/>
            <a:stretch>
              <a:fillRect/>
            </a:stretch>
          </p:blipFill>
          <p:spPr>
            <a:xfrm>
              <a:off x="114300" y="6503123"/>
              <a:ext cx="571500" cy="330200"/>
            </a:xfrm>
            <a:prstGeom prst="rect">
              <a:avLst/>
            </a:prstGeom>
          </p:spPr>
        </p:pic>
        <p:sp>
          <p:nvSpPr>
            <p:cNvPr id="21" name="TextBox 20"/>
            <p:cNvSpPr txBox="1"/>
            <p:nvPr/>
          </p:nvSpPr>
          <p:spPr>
            <a:xfrm>
              <a:off x="762000" y="6488668"/>
              <a:ext cx="3379557" cy="400110"/>
            </a:xfrm>
            <a:prstGeom prst="rect">
              <a:avLst/>
            </a:prstGeom>
            <a:noFill/>
          </p:spPr>
          <p:txBody>
            <a:bodyPr wrap="none" rtlCol="0">
              <a:spAutoFit/>
            </a:bodyPr>
            <a:lstStyle/>
            <a:p>
              <a:r>
                <a:rPr lang="en-US" sz="1350" dirty="0">
                  <a:latin typeface="Helvetica Neue Light" charset="0"/>
                  <a:ea typeface="Helvetica Neue Light" charset="0"/>
                  <a:cs typeface="Helvetica Neue Light" charset="0"/>
                </a:rPr>
                <a:t>Neural network weight matrices</a:t>
              </a:r>
            </a:p>
          </p:txBody>
        </p:sp>
      </p:grpSp>
      <p:grpSp>
        <p:nvGrpSpPr>
          <p:cNvPr id="22" name="Group 21"/>
          <p:cNvGrpSpPr/>
          <p:nvPr/>
        </p:nvGrpSpPr>
        <p:grpSpPr>
          <a:xfrm>
            <a:off x="3600450" y="1257300"/>
            <a:ext cx="2821777" cy="2228850"/>
            <a:chOff x="4800600" y="1676400"/>
            <a:chExt cx="3762369" cy="2971800"/>
          </a:xfrm>
        </p:grpSpPr>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55513" t="82391" r="3656" b="1521"/>
            <a:stretch/>
          </p:blipFill>
          <p:spPr>
            <a:xfrm>
              <a:off x="4800600" y="1676400"/>
              <a:ext cx="3733800" cy="838200"/>
            </a:xfrm>
            <a:prstGeom prst="rect">
              <a:avLst/>
            </a:prstGeom>
            <a:ln w="57150">
              <a:solidFill>
                <a:srgbClr val="6A9DD2"/>
              </a:solidFill>
            </a:ln>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5148" y="2472399"/>
              <a:ext cx="2489252" cy="2074164"/>
            </a:xfrm>
            <a:prstGeom prst="rect">
              <a:avLst/>
            </a:prstGeom>
          </p:spPr>
        </p:pic>
        <p:cxnSp>
          <p:nvCxnSpPr>
            <p:cNvPr id="25" name="Straight Connector 24"/>
            <p:cNvCxnSpPr/>
            <p:nvPr/>
          </p:nvCxnSpPr>
          <p:spPr>
            <a:xfrm>
              <a:off x="6045148" y="2514600"/>
              <a:ext cx="0" cy="2133600"/>
            </a:xfrm>
            <a:prstGeom prst="line">
              <a:avLst/>
            </a:prstGeom>
            <a:ln w="57150">
              <a:solidFill>
                <a:srgbClr val="6A9DD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045148" y="4648200"/>
              <a:ext cx="2517821" cy="0"/>
            </a:xfrm>
            <a:prstGeom prst="line">
              <a:avLst/>
            </a:prstGeom>
            <a:ln w="57150">
              <a:solidFill>
                <a:srgbClr val="6A9DD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562969" y="2514600"/>
              <a:ext cx="0" cy="2133600"/>
            </a:xfrm>
            <a:prstGeom prst="line">
              <a:avLst/>
            </a:prstGeom>
            <a:ln w="57150">
              <a:solidFill>
                <a:srgbClr val="6A9DD2"/>
              </a:solidFill>
            </a:ln>
          </p:spPr>
          <p:style>
            <a:lnRef idx="1">
              <a:schemeClr val="accent1"/>
            </a:lnRef>
            <a:fillRef idx="0">
              <a:schemeClr val="accent1"/>
            </a:fillRef>
            <a:effectRef idx="0">
              <a:schemeClr val="accent1"/>
            </a:effectRef>
            <a:fontRef idx="minor">
              <a:schemeClr val="tx1"/>
            </a:fontRef>
          </p:style>
        </p:cxnSp>
      </p:grpSp>
      <p:sp>
        <p:nvSpPr>
          <p:cNvPr id="3" name="Footer Placeholder 2"/>
          <p:cNvSpPr>
            <a:spLocks noGrp="1"/>
          </p:cNvSpPr>
          <p:nvPr>
            <p:ph type="ftr" sz="quarter" idx="11"/>
          </p:nvPr>
        </p:nvSpPr>
        <p:spPr/>
        <p:txBody>
          <a:bodyPr/>
          <a:lstStyle/>
          <a:p>
            <a:r>
              <a:rPr lang="en-US" smtClean="0"/>
              <a:t>Deep Learning for Network Biology -- snap.stanford.edu/deepnetbio-ismb -- ISMB 2018</a:t>
            </a:r>
            <a:endParaRPr lang="en-US" dirty="0"/>
          </a:p>
        </p:txBody>
      </p:sp>
    </p:spTree>
    <p:extLst>
      <p:ext uri="{BB962C8B-B14F-4D97-AF65-F5344CB8AC3E}">
        <p14:creationId xmlns:p14="http://schemas.microsoft.com/office/powerpoint/2010/main" val="214625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25000" y="25000"/>
                                    </p:animScale>
                                  </p:childTnLst>
                                </p:cTn>
                              </p:par>
                              <p:par>
                                <p:cTn id="7" presetID="10" presetClass="exit" presetSubtype="0" fill="hold" nodeType="withEffect">
                                  <p:stCondLst>
                                    <p:cond delay="0"/>
                                  </p:stCondLst>
                                  <p:childTnLst>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9"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552700" y="2930594"/>
            <a:ext cx="4387596" cy="1684918"/>
            <a:chOff x="2991612" y="3194008"/>
            <a:chExt cx="4387596" cy="1684918"/>
          </a:xfrm>
        </p:grpSpPr>
        <p:sp>
          <p:nvSpPr>
            <p:cNvPr id="16" name="Rectangle 15"/>
            <p:cNvSpPr/>
            <p:nvPr/>
          </p:nvSpPr>
          <p:spPr>
            <a:xfrm>
              <a:off x="2991612" y="3194008"/>
              <a:ext cx="2750058" cy="633617"/>
            </a:xfrm>
            <a:prstGeom prst="rect">
              <a:avLst/>
            </a:prstGeom>
            <a:solidFill>
              <a:schemeClr val="accent2">
                <a:alpha val="60000"/>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477512" y="3901964"/>
              <a:ext cx="2901696" cy="976962"/>
            </a:xfrm>
            <a:prstGeom prst="rect">
              <a:avLst/>
            </a:prstGeom>
            <a:noFill/>
            <a:ln>
              <a:noFill/>
            </a:ln>
          </p:spPr>
          <p:txBody>
            <a:bodyPr wrap="square" lIns="68569" tIns="68569" rIns="68569" bIns="68569" rtlCol="0" anchor="t" anchorCtr="0">
              <a:noAutofit/>
            </a:bodyPr>
            <a:lstStyle/>
            <a:p>
              <a:pPr algn="ctr"/>
              <a:r>
                <a:rPr lang="en-US" dirty="0" smtClean="0">
                  <a:solidFill>
                    <a:schemeClr val="accent2"/>
                  </a:solidFill>
                  <a:latin typeface="Helvetica Neue Light" charset="0"/>
                  <a:ea typeface="Helvetica Neue Light" charset="0"/>
                  <a:cs typeface="Helvetica Neue Light" charset="0"/>
                  <a:sym typeface="Open Sans"/>
                </a:rPr>
                <a:t>Aggregate neighbor’s previous </a:t>
              </a:r>
              <a:r>
                <a:rPr lang="en-US" smtClean="0">
                  <a:solidFill>
                    <a:schemeClr val="accent2"/>
                  </a:solidFill>
                  <a:latin typeface="Helvetica Neue Light" charset="0"/>
                  <a:ea typeface="Helvetica Neue Light" charset="0"/>
                  <a:cs typeface="Helvetica Neue Light" charset="0"/>
                  <a:sym typeface="Open Sans"/>
                </a:rPr>
                <a:t>layer </a:t>
              </a:r>
              <a:r>
                <a:rPr lang="en-US" dirty="0" err="1" smtClean="0">
                  <a:solidFill>
                    <a:schemeClr val="accent2"/>
                  </a:solidFill>
                  <a:latin typeface="Helvetica Neue Light" charset="0"/>
                  <a:ea typeface="Helvetica Neue Light" charset="0"/>
                  <a:cs typeface="Helvetica Neue Light" charset="0"/>
                  <a:sym typeface="Open Sans"/>
                </a:rPr>
                <a:t>embeddings</a:t>
              </a:r>
              <a:endParaRPr lang="en-US" i="1" dirty="0">
                <a:solidFill>
                  <a:schemeClr val="accent2"/>
                </a:solidFill>
                <a:latin typeface="Cambria Math" charset="0"/>
                <a:ea typeface="Cambria Math" charset="0"/>
                <a:cs typeface="Cambria Math" charset="0"/>
                <a:sym typeface="Open Sans"/>
              </a:endParaRPr>
            </a:p>
          </p:txBody>
        </p:sp>
        <p:cxnSp>
          <p:nvCxnSpPr>
            <p:cNvPr id="24" name="Straight Arrow Connector 23"/>
            <p:cNvCxnSpPr/>
            <p:nvPr/>
          </p:nvCxnSpPr>
          <p:spPr>
            <a:xfrm flipH="1" flipV="1">
              <a:off x="4533361" y="3890494"/>
              <a:ext cx="244125" cy="30317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6200" y="105317"/>
            <a:ext cx="7010400" cy="857250"/>
          </a:xfrm>
        </p:spPr>
        <p:txBody>
          <a:bodyPr/>
          <a:lstStyle/>
          <a:p>
            <a:r>
              <a:rPr lang="en-US" sz="4800" dirty="0" smtClean="0"/>
              <a:t>The Math: Deep Encoder</a:t>
            </a:r>
            <a:endParaRPr lang="en-US" sz="4800" dirty="0"/>
          </a:p>
        </p:txBody>
      </p:sp>
      <p:sp>
        <p:nvSpPr>
          <p:cNvPr id="4" name="Footer Placeholder 3"/>
          <p:cNvSpPr>
            <a:spLocks noGrp="1"/>
          </p:cNvSpPr>
          <p:nvPr>
            <p:ph type="ftr" sz="quarter" idx="11"/>
          </p:nvPr>
        </p:nvSpPr>
        <p:spPr>
          <a:xfrm>
            <a:off x="1409700" y="5051776"/>
            <a:ext cx="4038600" cy="110774"/>
          </a:xfrm>
        </p:spPr>
        <p:txBody>
          <a:bodyPr/>
          <a:lstStyle/>
          <a:p>
            <a:r>
              <a:rPr lang="en-US" smtClean="0"/>
              <a:t>Deep Learning for Network Biology -- snap.stanford.edu/deepnetbio-ismb -- ISMB 2018</a:t>
            </a:r>
            <a:endParaRPr lang="en-US" dirty="0"/>
          </a:p>
        </p:txBody>
      </p:sp>
      <p:sp>
        <p:nvSpPr>
          <p:cNvPr id="5" name="Slide Number Placeholder 4"/>
          <p:cNvSpPr>
            <a:spLocks noGrp="1"/>
          </p:cNvSpPr>
          <p:nvPr>
            <p:ph type="sldNum" sz="quarter" idx="12"/>
          </p:nvPr>
        </p:nvSpPr>
        <p:spPr>
          <a:xfrm>
            <a:off x="4914900" y="5041106"/>
            <a:ext cx="1600200" cy="121444"/>
          </a:xfrm>
        </p:spPr>
        <p:txBody>
          <a:bodyPr/>
          <a:lstStyle/>
          <a:p>
            <a:fld id="{4D267013-DFFC-4352-B274-32112D0CCE19}" type="slidenum">
              <a:rPr lang="en-US" smtClean="0"/>
              <a:t>31</a:t>
            </a:fld>
            <a:endParaRPr lang="en-US" dirty="0"/>
          </a:p>
        </p:txBody>
      </p:sp>
      <p:sp>
        <p:nvSpPr>
          <p:cNvPr id="3" name="Content Placeholder 2"/>
          <p:cNvSpPr>
            <a:spLocks noGrp="1"/>
          </p:cNvSpPr>
          <p:nvPr>
            <p:ph idx="1"/>
          </p:nvPr>
        </p:nvSpPr>
        <p:spPr>
          <a:xfrm>
            <a:off x="0" y="1123950"/>
            <a:ext cx="6665976" cy="1066800"/>
          </a:xfrm>
        </p:spPr>
        <p:txBody>
          <a:bodyPr>
            <a:normAutofit/>
          </a:bodyPr>
          <a:lstStyle/>
          <a:p>
            <a:r>
              <a:rPr lang="en-CA" sz="2400" b="1" dirty="0">
                <a:solidFill>
                  <a:srgbClr val="C00000"/>
                </a:solidFill>
              </a:rPr>
              <a:t>A</a:t>
            </a:r>
            <a:r>
              <a:rPr lang="en-CA" sz="2400" b="1" dirty="0" smtClean="0">
                <a:solidFill>
                  <a:srgbClr val="C00000"/>
                </a:solidFill>
              </a:rPr>
              <a:t>pproach: </a:t>
            </a:r>
            <a:r>
              <a:rPr lang="en-CA" sz="2400" dirty="0" smtClean="0"/>
              <a:t>Average </a:t>
            </a:r>
            <a:r>
              <a:rPr lang="en-CA" sz="2400" b="1" dirty="0" smtClean="0">
                <a:solidFill>
                  <a:srgbClr val="C00000"/>
                </a:solidFill>
              </a:rPr>
              <a:t>neighbor messages for each edge type</a:t>
            </a:r>
            <a:r>
              <a:rPr lang="en-CA" sz="2400" dirty="0" smtClean="0">
                <a:solidFill>
                  <a:srgbClr val="C00000"/>
                </a:solidFill>
              </a:rPr>
              <a:t> </a:t>
            </a:r>
            <a:r>
              <a:rPr lang="en-CA" sz="2400" dirty="0" smtClean="0"/>
              <a:t>and apply a neural network</a:t>
            </a:r>
            <a:endParaRPr lang="en-US" sz="2400" dirty="0"/>
          </a:p>
        </p:txBody>
      </p:sp>
      <p:grpSp>
        <p:nvGrpSpPr>
          <p:cNvPr id="6" name="Group 5"/>
          <p:cNvGrpSpPr/>
          <p:nvPr/>
        </p:nvGrpSpPr>
        <p:grpSpPr>
          <a:xfrm>
            <a:off x="162306" y="2028911"/>
            <a:ext cx="4693158" cy="681631"/>
            <a:chOff x="361188" y="2183597"/>
            <a:chExt cx="4693158" cy="681631"/>
          </a:xfrm>
        </p:grpSpPr>
        <p:sp>
          <p:nvSpPr>
            <p:cNvPr id="39" name="Rectangle 38"/>
            <p:cNvSpPr/>
            <p:nvPr/>
          </p:nvSpPr>
          <p:spPr>
            <a:xfrm>
              <a:off x="361188" y="2418024"/>
              <a:ext cx="1101852" cy="380040"/>
            </a:xfrm>
            <a:prstGeom prst="rect">
              <a:avLst/>
            </a:prstGeom>
            <a:solidFill>
              <a:schemeClr val="accent4">
                <a:alpha val="60000"/>
              </a:schemeClr>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875282" y="2183597"/>
              <a:ext cx="3179064" cy="681631"/>
            </a:xfrm>
            <a:prstGeom prst="rect">
              <a:avLst/>
            </a:prstGeom>
            <a:noFill/>
            <a:ln>
              <a:noFill/>
            </a:ln>
          </p:spPr>
          <p:txBody>
            <a:bodyPr wrap="square" lIns="68569" tIns="68569" rIns="68569" bIns="68569" rtlCol="0" anchor="t" anchorCtr="0">
              <a:noAutofit/>
            </a:bodyPr>
            <a:lstStyle/>
            <a:p>
              <a:pPr algn="ctr"/>
              <a:r>
                <a:rPr lang="en-US" dirty="0" smtClean="0">
                  <a:solidFill>
                    <a:schemeClr val="accent4"/>
                  </a:solidFill>
                  <a:latin typeface="Helvetica Neue Light" charset="0"/>
                  <a:ea typeface="Helvetica Neue Light" charset="0"/>
                  <a:cs typeface="Helvetica Neue Light" charset="0"/>
                  <a:sym typeface="Open Sans"/>
                </a:rPr>
                <a:t>Initial 0-th layer </a:t>
              </a:r>
              <a:r>
                <a:rPr lang="en-US" dirty="0" err="1" smtClean="0">
                  <a:solidFill>
                    <a:schemeClr val="accent4"/>
                  </a:solidFill>
                  <a:latin typeface="Helvetica Neue Light" charset="0"/>
                  <a:ea typeface="Helvetica Neue Light" charset="0"/>
                  <a:cs typeface="Helvetica Neue Light" charset="0"/>
                  <a:sym typeface="Open Sans"/>
                </a:rPr>
                <a:t>embeddings</a:t>
              </a:r>
              <a:r>
                <a:rPr lang="en-US" dirty="0" smtClean="0">
                  <a:solidFill>
                    <a:schemeClr val="accent4"/>
                  </a:solidFill>
                  <a:latin typeface="Helvetica Neue Light" charset="0"/>
                  <a:ea typeface="Helvetica Neue Light" charset="0"/>
                  <a:cs typeface="Helvetica Neue Light" charset="0"/>
                  <a:sym typeface="Open Sans"/>
                </a:rPr>
                <a:t> are equal to node features</a:t>
              </a:r>
              <a:endParaRPr lang="en-US" i="1" dirty="0">
                <a:solidFill>
                  <a:schemeClr val="accent4"/>
                </a:solidFill>
                <a:latin typeface="Cambria Math" charset="0"/>
                <a:ea typeface="Cambria Math" charset="0"/>
                <a:cs typeface="Cambria Math" charset="0"/>
                <a:sym typeface="Open Sans"/>
              </a:endParaRPr>
            </a:p>
          </p:txBody>
        </p:sp>
        <p:cxnSp>
          <p:nvCxnSpPr>
            <p:cNvPr id="33" name="Straight Arrow Connector 32"/>
            <p:cNvCxnSpPr/>
            <p:nvPr/>
          </p:nvCxnSpPr>
          <p:spPr>
            <a:xfrm flipH="1">
              <a:off x="1527048" y="2432304"/>
              <a:ext cx="493776" cy="166878"/>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62306" y="3789664"/>
            <a:ext cx="2515203" cy="1265331"/>
            <a:chOff x="162306" y="3763756"/>
            <a:chExt cx="2515203" cy="1265331"/>
          </a:xfrm>
        </p:grpSpPr>
        <p:sp>
          <p:nvSpPr>
            <p:cNvPr id="28" name="Rectangle 27"/>
            <p:cNvSpPr/>
            <p:nvPr/>
          </p:nvSpPr>
          <p:spPr>
            <a:xfrm>
              <a:off x="162306" y="3763756"/>
              <a:ext cx="387222" cy="344804"/>
            </a:xfrm>
            <a:prstGeom prst="rect">
              <a:avLst/>
            </a:prstGeom>
            <a:solidFill>
              <a:schemeClr val="accent3">
                <a:alpha val="60000"/>
              </a:schemeClr>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H="1" flipV="1">
              <a:off x="254985" y="4198862"/>
              <a:ext cx="165481" cy="29083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54985" y="4144995"/>
              <a:ext cx="2422524" cy="884092"/>
            </a:xfrm>
            <a:prstGeom prst="rect">
              <a:avLst/>
            </a:prstGeom>
            <a:noFill/>
            <a:ln>
              <a:noFill/>
            </a:ln>
          </p:spPr>
          <p:txBody>
            <a:bodyPr wrap="square" lIns="68569" tIns="68569" rIns="68569" bIns="68569" rtlCol="0" anchor="t" anchorCtr="0">
              <a:noAutofit/>
            </a:bodyPr>
            <a:lstStyle/>
            <a:p>
              <a:pPr algn="ctr"/>
              <a:r>
                <a:rPr lang="en-US" dirty="0" smtClean="0">
                  <a:solidFill>
                    <a:schemeClr val="accent3"/>
                  </a:solidFill>
                  <a:latin typeface="Helvetica Neue Light" charset="0"/>
                  <a:ea typeface="Helvetica Neue Light" charset="0"/>
                  <a:cs typeface="Helvetica Neue Light" charset="0"/>
                  <a:sym typeface="Open Sans"/>
                </a:rPr>
                <a:t>Embedding after K layers </a:t>
              </a:r>
              <a:r>
                <a:rPr lang="en-US" dirty="0">
                  <a:solidFill>
                    <a:schemeClr val="accent3"/>
                  </a:solidFill>
                  <a:latin typeface="Helvetica Neue Light" charset="0"/>
                  <a:ea typeface="Helvetica Neue Light" charset="0"/>
                  <a:cs typeface="Helvetica Neue Light" charset="0"/>
                  <a:sym typeface="Open Sans"/>
                </a:rPr>
                <a:t>of neighborhood </a:t>
              </a:r>
              <a:r>
                <a:rPr lang="en-US" dirty="0" smtClean="0">
                  <a:solidFill>
                    <a:schemeClr val="accent3"/>
                  </a:solidFill>
                  <a:latin typeface="Helvetica Neue Light" charset="0"/>
                  <a:ea typeface="Helvetica Neue Light" charset="0"/>
                  <a:cs typeface="Helvetica Neue Light" charset="0"/>
                  <a:sym typeface="Open Sans"/>
                </a:rPr>
                <a:t>aggregation </a:t>
              </a:r>
              <a:endParaRPr lang="en-US" i="1" dirty="0">
                <a:solidFill>
                  <a:schemeClr val="accent3"/>
                </a:solidFill>
                <a:latin typeface="Cambria Math" charset="0"/>
                <a:ea typeface="Cambria Math" charset="0"/>
                <a:cs typeface="Cambria Math" charset="0"/>
                <a:sym typeface="Open Sans"/>
              </a:endParaRPr>
            </a:p>
          </p:txBody>
        </p:sp>
      </p:grpSp>
      <p:grpSp>
        <p:nvGrpSpPr>
          <p:cNvPr id="11" name="Group 10"/>
          <p:cNvGrpSpPr/>
          <p:nvPr/>
        </p:nvGrpSpPr>
        <p:grpSpPr>
          <a:xfrm>
            <a:off x="762000" y="3095612"/>
            <a:ext cx="3505200" cy="2127072"/>
            <a:chOff x="786384" y="3020252"/>
            <a:chExt cx="3505200" cy="2127072"/>
          </a:xfrm>
        </p:grpSpPr>
        <p:sp>
          <p:nvSpPr>
            <p:cNvPr id="14" name="Rectangle 13"/>
            <p:cNvSpPr/>
            <p:nvPr/>
          </p:nvSpPr>
          <p:spPr>
            <a:xfrm>
              <a:off x="786384" y="3020252"/>
              <a:ext cx="226875" cy="298704"/>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1131062" y="3335440"/>
              <a:ext cx="1675829" cy="9729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632710" y="4127690"/>
              <a:ext cx="1658874" cy="1019634"/>
            </a:xfrm>
            <a:prstGeom prst="rect">
              <a:avLst/>
            </a:prstGeom>
            <a:noFill/>
            <a:ln>
              <a:noFill/>
            </a:ln>
          </p:spPr>
          <p:txBody>
            <a:bodyPr wrap="square" lIns="68569" tIns="68569" rIns="68569" bIns="68569" rtlCol="0" anchor="t" anchorCtr="0">
              <a:noAutofit/>
            </a:bodyPr>
            <a:lstStyle/>
            <a:p>
              <a:pPr algn="ctr"/>
              <a:r>
                <a:rPr lang="en-US" smtClean="0">
                  <a:solidFill>
                    <a:schemeClr val="accent1"/>
                  </a:solidFill>
                  <a:latin typeface="Helvetica Neue Light" charset="0"/>
                  <a:ea typeface="Helvetica Neue Light" charset="0"/>
                  <a:cs typeface="Helvetica Neue Light" charset="0"/>
                  <a:sym typeface="Open Sans"/>
                </a:rPr>
                <a:t> Non-linearity </a:t>
              </a:r>
              <a:r>
                <a:rPr lang="en-US" dirty="0" smtClean="0">
                  <a:solidFill>
                    <a:schemeClr val="accent1"/>
                  </a:solidFill>
                  <a:latin typeface="Helvetica Neue Light" charset="0"/>
                  <a:ea typeface="Helvetica Neue Light" charset="0"/>
                  <a:cs typeface="Helvetica Neue Light" charset="0"/>
                  <a:sym typeface="Open Sans"/>
                </a:rPr>
                <a:t>(e.g., </a:t>
              </a:r>
              <a:r>
                <a:rPr lang="en-US" dirty="0" err="1" smtClean="0">
                  <a:solidFill>
                    <a:schemeClr val="accent1"/>
                  </a:solidFill>
                  <a:latin typeface="Helvetica Neue Light" charset="0"/>
                  <a:ea typeface="Helvetica Neue Light" charset="0"/>
                  <a:cs typeface="Helvetica Neue Light" charset="0"/>
                  <a:sym typeface="Open Sans"/>
                </a:rPr>
                <a:t>ReLU</a:t>
              </a:r>
              <a:r>
                <a:rPr lang="en-US" dirty="0" smtClean="0">
                  <a:solidFill>
                    <a:schemeClr val="accent1"/>
                  </a:solidFill>
                  <a:latin typeface="Helvetica Neue Light" charset="0"/>
                  <a:ea typeface="Helvetica Neue Light" charset="0"/>
                  <a:cs typeface="Helvetica Neue Light" charset="0"/>
                  <a:sym typeface="Open Sans"/>
                </a:rPr>
                <a:t>)</a:t>
              </a:r>
              <a:endParaRPr lang="en-US" i="1" dirty="0">
                <a:solidFill>
                  <a:schemeClr val="accent1"/>
                </a:solidFill>
                <a:latin typeface="Cambria Math" charset="0"/>
                <a:ea typeface="Cambria Math" charset="0"/>
                <a:cs typeface="Cambria Math" charset="0"/>
                <a:sym typeface="Open Sans"/>
              </a:endParaRPr>
            </a:p>
          </p:txBody>
        </p:sp>
      </p:grpSp>
      <p:grpSp>
        <p:nvGrpSpPr>
          <p:cNvPr id="17" name="Group 16"/>
          <p:cNvGrpSpPr/>
          <p:nvPr/>
        </p:nvGrpSpPr>
        <p:grpSpPr>
          <a:xfrm>
            <a:off x="5101865" y="1876509"/>
            <a:ext cx="1709928" cy="1648215"/>
            <a:chOff x="5813827" y="2147019"/>
            <a:chExt cx="1709928" cy="1648215"/>
          </a:xfrm>
        </p:grpSpPr>
        <p:sp>
          <p:nvSpPr>
            <p:cNvPr id="25" name="Rectangle 24"/>
            <p:cNvSpPr/>
            <p:nvPr/>
          </p:nvSpPr>
          <p:spPr>
            <a:xfrm>
              <a:off x="6305449" y="3210018"/>
              <a:ext cx="726683" cy="585216"/>
            </a:xfrm>
            <a:prstGeom prst="rect">
              <a:avLst/>
            </a:prstGeom>
            <a:solidFill>
              <a:schemeClr val="accent6">
                <a:alpha val="60000"/>
              </a:schemeClr>
            </a:solid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813827" y="2147019"/>
              <a:ext cx="1709928" cy="1019634"/>
            </a:xfrm>
            <a:prstGeom prst="rect">
              <a:avLst/>
            </a:prstGeom>
            <a:noFill/>
            <a:ln>
              <a:noFill/>
            </a:ln>
          </p:spPr>
          <p:txBody>
            <a:bodyPr wrap="square" lIns="68569" tIns="68569" rIns="68569" bIns="68569" rtlCol="0" anchor="t" anchorCtr="0">
              <a:noAutofit/>
            </a:bodyPr>
            <a:lstStyle/>
            <a:p>
              <a:pPr algn="ctr"/>
              <a:r>
                <a:rPr lang="en-US" dirty="0">
                  <a:solidFill>
                    <a:schemeClr val="accent6"/>
                  </a:solidFill>
                  <a:latin typeface="Helvetica Neue Light" charset="0"/>
                  <a:ea typeface="Helvetica Neue Light" charset="0"/>
                  <a:cs typeface="Helvetica Neue Light" charset="0"/>
                  <a:sym typeface="Open Sans"/>
                </a:rPr>
                <a:t>P</a:t>
              </a:r>
              <a:r>
                <a:rPr lang="en-US" dirty="0" smtClean="0">
                  <a:solidFill>
                    <a:schemeClr val="accent6"/>
                  </a:solidFill>
                  <a:latin typeface="Helvetica Neue Light" charset="0"/>
                  <a:ea typeface="Helvetica Neue Light" charset="0"/>
                  <a:cs typeface="Helvetica Neue Light" charset="0"/>
                  <a:sym typeface="Open Sans"/>
                </a:rPr>
                <a:t>revious layer embedding of </a:t>
              </a:r>
              <a:r>
                <a:rPr lang="en-US" i="1" dirty="0" smtClean="0">
                  <a:solidFill>
                    <a:schemeClr val="accent6"/>
                  </a:solidFill>
                  <a:latin typeface="Cambria Math" charset="0"/>
                  <a:ea typeface="Cambria Math" charset="0"/>
                  <a:cs typeface="Cambria Math" charset="0"/>
                  <a:sym typeface="Open Sans"/>
                </a:rPr>
                <a:t>v</a:t>
              </a:r>
              <a:endParaRPr lang="en-US" i="1" dirty="0">
                <a:solidFill>
                  <a:schemeClr val="accent6"/>
                </a:solidFill>
                <a:latin typeface="Cambria Math" charset="0"/>
                <a:ea typeface="Cambria Math" charset="0"/>
                <a:cs typeface="Cambria Math" charset="0"/>
                <a:sym typeface="Open Sans"/>
              </a:endParaRPr>
            </a:p>
          </p:txBody>
        </p:sp>
        <p:cxnSp>
          <p:nvCxnSpPr>
            <p:cNvPr id="27" name="Straight Arrow Connector 26"/>
            <p:cNvCxnSpPr/>
            <p:nvPr/>
          </p:nvCxnSpPr>
          <p:spPr>
            <a:xfrm flipH="1">
              <a:off x="6897954" y="2844407"/>
              <a:ext cx="116641" cy="285811"/>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pic>
        <p:nvPicPr>
          <p:cNvPr id="31" name="Picture 30"/>
          <p:cNvPicPr>
            <a:picLocks noChangeAspect="1"/>
          </p:cNvPicPr>
          <p:nvPr/>
        </p:nvPicPr>
        <p:blipFill rotWithShape="1">
          <a:blip r:embed="rId3"/>
          <a:srcRect r="37913" b="80799"/>
          <a:stretch/>
        </p:blipFill>
        <p:spPr>
          <a:xfrm>
            <a:off x="212344" y="2309275"/>
            <a:ext cx="3673856" cy="310098"/>
          </a:xfrm>
          <a:prstGeom prst="rect">
            <a:avLst/>
          </a:prstGeom>
        </p:spPr>
      </p:pic>
      <p:pic>
        <p:nvPicPr>
          <p:cNvPr id="29" name="Picture 28"/>
          <p:cNvPicPr>
            <a:picLocks noChangeAspect="1"/>
          </p:cNvPicPr>
          <p:nvPr/>
        </p:nvPicPr>
        <p:blipFill rotWithShape="1">
          <a:blip r:embed="rId3"/>
          <a:srcRect l="-773" t="81980" r="773" b="-1747"/>
          <a:stretch/>
        </p:blipFill>
        <p:spPr>
          <a:xfrm>
            <a:off x="195220" y="3783942"/>
            <a:ext cx="5924931" cy="319647"/>
          </a:xfrm>
          <a:prstGeom prst="rect">
            <a:avLst/>
          </a:prstGeom>
        </p:spPr>
      </p:pic>
      <p:pic>
        <p:nvPicPr>
          <p:cNvPr id="8" name="Picture 7"/>
          <p:cNvPicPr>
            <a:picLocks noChangeAspect="1"/>
          </p:cNvPicPr>
          <p:nvPr/>
        </p:nvPicPr>
        <p:blipFill>
          <a:blip r:embed="rId4"/>
          <a:stretch>
            <a:fillRect/>
          </a:stretch>
        </p:blipFill>
        <p:spPr>
          <a:xfrm>
            <a:off x="195220" y="2934625"/>
            <a:ext cx="6470755" cy="620679"/>
          </a:xfrm>
          <a:prstGeom prst="rect">
            <a:avLst/>
          </a:prstGeom>
        </p:spPr>
      </p:pic>
    </p:spTree>
    <p:extLst>
      <p:ext uri="{BB962C8B-B14F-4D97-AF65-F5344CB8AC3E}">
        <p14:creationId xmlns:p14="http://schemas.microsoft.com/office/powerpoint/2010/main" val="1065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317"/>
            <a:ext cx="6858000" cy="857250"/>
          </a:xfrm>
        </p:spPr>
        <p:txBody>
          <a:bodyPr/>
          <a:lstStyle/>
          <a:p>
            <a:r>
              <a:rPr lang="en-US" sz="4800" dirty="0" smtClean="0"/>
              <a:t>Training the Model</a:t>
            </a:r>
            <a:endParaRPr lang="en-US" sz="4800" dirty="0"/>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5" name="Slide Number Placeholder 4"/>
          <p:cNvSpPr>
            <a:spLocks noGrp="1"/>
          </p:cNvSpPr>
          <p:nvPr>
            <p:ph type="sldNum" sz="quarter" idx="12"/>
          </p:nvPr>
        </p:nvSpPr>
        <p:spPr/>
        <p:txBody>
          <a:bodyPr/>
          <a:lstStyle/>
          <a:p>
            <a:fld id="{4D267013-DFFC-4352-B274-32112D0CCE19}" type="slidenum">
              <a:rPr lang="en-US" smtClean="0"/>
              <a:t>32</a:t>
            </a:fld>
            <a:endParaRPr lang="en-US"/>
          </a:p>
        </p:txBody>
      </p:sp>
      <p:sp>
        <p:nvSpPr>
          <p:cNvPr id="24" name="TextBox 23"/>
          <p:cNvSpPr txBox="1"/>
          <p:nvPr/>
        </p:nvSpPr>
        <p:spPr>
          <a:xfrm>
            <a:off x="608076" y="4167975"/>
            <a:ext cx="5638800" cy="854081"/>
          </a:xfrm>
          <a:prstGeom prst="rect">
            <a:avLst/>
          </a:prstGeom>
          <a:noFill/>
          <a:ln>
            <a:noFill/>
          </a:ln>
        </p:spPr>
        <p:txBody>
          <a:bodyPr wrap="square" lIns="68569" tIns="68569" rIns="68569" bIns="68569" rtlCol="0" anchor="t" anchorCtr="0">
            <a:noAutofit/>
          </a:bodyPr>
          <a:lstStyle/>
          <a:p>
            <a:pPr algn="ctr"/>
            <a:r>
              <a:rPr lang="en-US" sz="2800" b="1" dirty="0" smtClean="0">
                <a:solidFill>
                  <a:srgbClr val="C00000"/>
                </a:solidFill>
                <a:latin typeface="Helvetica Neue Light" charset="0"/>
                <a:ea typeface="Helvetica Neue Light" charset="0"/>
                <a:cs typeface="Helvetica Neue Light" charset="0"/>
                <a:sym typeface="Open Sans"/>
              </a:rPr>
              <a:t>Need to define a </a:t>
            </a:r>
            <a:r>
              <a:rPr lang="en-US" sz="2800" b="1" smtClean="0">
                <a:solidFill>
                  <a:srgbClr val="C00000"/>
                </a:solidFill>
                <a:latin typeface="Helvetica Neue Light" charset="0"/>
                <a:ea typeface="Helvetica Neue Light" charset="0"/>
                <a:cs typeface="Helvetica Neue Light" charset="0"/>
                <a:sym typeface="Open Sans"/>
              </a:rPr>
              <a:t>loss function on </a:t>
            </a:r>
            <a:r>
              <a:rPr lang="en-US" sz="2800" b="1" dirty="0" smtClean="0">
                <a:solidFill>
                  <a:srgbClr val="C00000"/>
                </a:solidFill>
                <a:latin typeface="Helvetica Neue Light" charset="0"/>
                <a:ea typeface="Helvetica Neue Light" charset="0"/>
                <a:cs typeface="Helvetica Neue Light" charset="0"/>
                <a:sym typeface="Open Sans"/>
              </a:rPr>
              <a:t>the </a:t>
            </a:r>
            <a:r>
              <a:rPr lang="en-US" sz="2800" b="1" dirty="0" err="1" smtClean="0">
                <a:solidFill>
                  <a:srgbClr val="C00000"/>
                </a:solidFill>
                <a:latin typeface="Helvetica Neue Light" charset="0"/>
                <a:ea typeface="Helvetica Neue Light" charset="0"/>
                <a:cs typeface="Helvetica Neue Light" charset="0"/>
                <a:sym typeface="Open Sans"/>
              </a:rPr>
              <a:t>embeddings</a:t>
            </a:r>
            <a:r>
              <a:rPr lang="en-US" sz="2800" b="1" dirty="0" smtClean="0">
                <a:solidFill>
                  <a:srgbClr val="C00000"/>
                </a:solidFill>
                <a:latin typeface="Helvetica Neue Light" charset="0"/>
                <a:ea typeface="Helvetica Neue Light" charset="0"/>
                <a:cs typeface="Helvetica Neue Light" charset="0"/>
                <a:sym typeface="Open Sans"/>
              </a:rPr>
              <a:t>!</a:t>
            </a:r>
            <a:endParaRPr lang="en-US" sz="2800" b="1" dirty="0">
              <a:solidFill>
                <a:srgbClr val="C00000"/>
              </a:solidFill>
              <a:latin typeface="Apple Chancery" charset="0"/>
              <a:ea typeface="Apple Chancery" charset="0"/>
              <a:cs typeface="Apple Chancery" charset="0"/>
              <a:sym typeface="Open Sans"/>
            </a:endParaRPr>
          </a:p>
        </p:txBody>
      </p:sp>
      <p:sp>
        <p:nvSpPr>
          <p:cNvPr id="29" name="Content Placeholder 2"/>
          <p:cNvSpPr txBox="1">
            <a:spLocks/>
          </p:cNvSpPr>
          <p:nvPr/>
        </p:nvSpPr>
        <p:spPr>
          <a:xfrm>
            <a:off x="152400" y="1123951"/>
            <a:ext cx="6550152"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00000"/>
              </a:buClr>
              <a:buFont typeface="Wingdings" pitchFamily="2" charset="2"/>
              <a:buChar char="§"/>
              <a:defRPr lang="en-US" sz="2800" b="0" i="0" kern="1200">
                <a:solidFill>
                  <a:schemeClr val="tx1"/>
                </a:solidFill>
                <a:latin typeface="Helvetica Neue Light" charset="0"/>
                <a:ea typeface="Helvetica Neue Light" charset="0"/>
                <a:cs typeface="Helvetica Neue Light" charset="0"/>
              </a:defRPr>
            </a:lvl1pPr>
            <a:lvl2pPr marL="742950" indent="-285750" algn="l" defTabSz="914400" rtl="0" eaLnBrk="1" latinLnBrk="0" hangingPunct="1">
              <a:spcBef>
                <a:spcPct val="20000"/>
              </a:spcBef>
              <a:buClr>
                <a:srgbClr val="C00000"/>
              </a:buClr>
              <a:buFont typeface="Wingdings" charset="2"/>
              <a:buChar char="§"/>
              <a:defRPr lang="en-US"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spcBef>
                <a:spcPct val="20000"/>
              </a:spcBef>
              <a:buClr>
                <a:srgbClr val="C00000"/>
              </a:buClr>
              <a:buFont typeface="Wingdings" charset="2"/>
              <a:buChar char="§"/>
              <a:defRPr lang="en-US"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spcBef>
                <a:spcPct val="20000"/>
              </a:spcBef>
              <a:buFont typeface="Arial" pitchFamily="34" charset="0"/>
              <a:buChar char="–"/>
              <a:defRPr lang="en-US"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spcBef>
                <a:spcPct val="20000"/>
              </a:spcBef>
              <a:buFont typeface="Arial" pitchFamily="34" charset="0"/>
              <a:buChar char="»"/>
              <a:defRPr lang="en-US" sz="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CA" sz="2400" b="1" dirty="0" smtClean="0">
                <a:solidFill>
                  <a:srgbClr val="C00000"/>
                </a:solidFill>
              </a:rPr>
              <a:t>How do we train the model to generate </a:t>
            </a:r>
            <a:r>
              <a:rPr lang="en-CA" sz="2400" b="1" dirty="0" err="1" smtClean="0">
                <a:solidFill>
                  <a:srgbClr val="C00000"/>
                </a:solidFill>
              </a:rPr>
              <a:t>embeddings</a:t>
            </a:r>
            <a:r>
              <a:rPr lang="en-CA" sz="2400" b="1" dirty="0">
                <a:solidFill>
                  <a:srgbClr val="C00000"/>
                </a:solidFill>
              </a:rPr>
              <a:t>?</a:t>
            </a:r>
          </a:p>
        </p:txBody>
      </p:sp>
      <p:grpSp>
        <p:nvGrpSpPr>
          <p:cNvPr id="10" name="Group 9"/>
          <p:cNvGrpSpPr/>
          <p:nvPr/>
        </p:nvGrpSpPr>
        <p:grpSpPr>
          <a:xfrm>
            <a:off x="609149" y="1901617"/>
            <a:ext cx="5663485" cy="2285945"/>
            <a:chOff x="583391" y="1951180"/>
            <a:chExt cx="5663485" cy="2285945"/>
          </a:xfrm>
        </p:grpSpPr>
        <p:grpSp>
          <p:nvGrpSpPr>
            <p:cNvPr id="8" name="Group 7"/>
            <p:cNvGrpSpPr/>
            <p:nvPr/>
          </p:nvGrpSpPr>
          <p:grpSpPr>
            <a:xfrm>
              <a:off x="583391" y="1951180"/>
              <a:ext cx="5663485" cy="2285945"/>
              <a:chOff x="583391" y="1951180"/>
              <a:chExt cx="5663485" cy="2285945"/>
            </a:xfrm>
          </p:grpSpPr>
          <mc:AlternateContent xmlns:mc="http://schemas.openxmlformats.org/markup-compatibility/2006" xmlns:a14="http://schemas.microsoft.com/office/drawing/2010/main">
            <mc:Choice Requires="a14">
              <p:sp>
                <p:nvSpPr>
                  <p:cNvPr id="3" name="TextBox 2"/>
                  <p:cNvSpPr txBox="1"/>
                  <p:nvPr/>
                </p:nvSpPr>
                <p:spPr>
                  <a:xfrm>
                    <a:off x="3163649" y="2596769"/>
                    <a:ext cx="3083227" cy="686043"/>
                  </a:xfrm>
                  <a:prstGeom prst="rect">
                    <a:avLst/>
                  </a:prstGeom>
                  <a:noFill/>
                  <a:ln>
                    <a:noFill/>
                  </a:ln>
                </p:spPr>
                <p:txBody>
                  <a:bodyPr wrap="none" lIns="0" tIns="0" rIns="0" bIns="0" rtlCol="0" anchor="t" anchorCtr="0">
                    <a:noAutofit/>
                  </a:bodyPr>
                  <a:lstStyle/>
                  <a:p>
                    <a:r>
                      <a:rPr lang="mr-IN" sz="4000" b="1" dirty="0" smtClean="0">
                        <a:ea typeface="Helvetica Neue Light" charset="0"/>
                        <a:cs typeface="Helvetica Neue Light" charset="0"/>
                        <a:sym typeface="Open Sans"/>
                      </a:rPr>
                      <a:t>…</a:t>
                    </a:r>
                    <a:r>
                      <a:rPr lang="en-US" sz="4000" b="1" dirty="0" smtClean="0">
                        <a:ea typeface="Helvetica Neue Light" charset="0"/>
                        <a:cs typeface="Helvetica Neue Light" charset="0"/>
                        <a:sym typeface="Open Sans"/>
                      </a:rPr>
                      <a:t>.            </a:t>
                    </a:r>
                    <a14:m>
                      <m:oMath xmlns:m="http://schemas.openxmlformats.org/officeDocument/2006/math">
                        <m:sSub>
                          <m:sSubPr>
                            <m:ctrlPr>
                              <a:rPr lang="en-US" sz="3200" b="0" i="1" smtClean="0">
                                <a:latin typeface="Cambria Math" charset="0"/>
                                <a:ea typeface="Helvetica Neue Light" charset="0"/>
                                <a:cs typeface="Helvetica Neue Light" charset="0"/>
                                <a:sym typeface="Open Sans"/>
                              </a:rPr>
                            </m:ctrlPr>
                          </m:sSubPr>
                          <m:e>
                            <m:r>
                              <a:rPr lang="en-US" sz="3200" b="1" i="1" smtClean="0">
                                <a:latin typeface="Cambria Math" charset="0"/>
                                <a:ea typeface="Helvetica Neue Light" charset="0"/>
                                <a:cs typeface="Helvetica Neue Light" charset="0"/>
                                <a:sym typeface="Open Sans"/>
                              </a:rPr>
                              <m:t>𝒛</m:t>
                            </m:r>
                          </m:e>
                          <m:sub>
                            <m:r>
                              <a:rPr lang="en-US" sz="3200" b="0" i="1" smtClean="0">
                                <a:latin typeface="Cambria Math" charset="0"/>
                                <a:ea typeface="Helvetica Neue Light" charset="0"/>
                                <a:cs typeface="Helvetica Neue Light" charset="0"/>
                                <a:sym typeface="Open Sans"/>
                              </a:rPr>
                              <m:t>𝐶</m:t>
                            </m:r>
                          </m:sub>
                        </m:sSub>
                      </m:oMath>
                    </a14:m>
                    <a:endParaRPr lang="en-US" sz="3200" b="0" dirty="0" smtClean="0">
                      <a:latin typeface="Helvetica Neue Light" charset="0"/>
                      <a:ea typeface="Helvetica Neue Light" charset="0"/>
                      <a:cs typeface="Helvetica Neue Light" charset="0"/>
                      <a:sym typeface="Open Sans"/>
                    </a:endParaRPr>
                  </a:p>
                  <a:p>
                    <a:r>
                      <a:rPr lang="en-US" sz="2000" dirty="0" smtClean="0">
                        <a:latin typeface="Helvetica Neue Light" charset="0"/>
                        <a:ea typeface="Helvetica Neue Light" charset="0"/>
                        <a:cs typeface="Helvetica Neue Light" charset="0"/>
                        <a:sym typeface="Open Sans"/>
                      </a:rPr>
                      <a:t>  </a:t>
                    </a:r>
                    <a:endParaRPr lang="en-US" sz="2000" dirty="0">
                      <a:latin typeface="Helvetica Neue Light" charset="0"/>
                      <a:ea typeface="Helvetica Neue Light" charset="0"/>
                      <a:cs typeface="Helvetica Neue Light" charset="0"/>
                      <a:sym typeface="Open Sans"/>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163649" y="2596769"/>
                    <a:ext cx="3083227" cy="686043"/>
                  </a:xfrm>
                  <a:prstGeom prst="rect">
                    <a:avLst/>
                  </a:prstGeom>
                  <a:blipFill rotWithShape="0">
                    <a:blip r:embed="rId2"/>
                    <a:stretch>
                      <a:fillRect l="-9881" t="-23214" b="-33929"/>
                    </a:stretch>
                  </a:blipFill>
                  <a:ln>
                    <a:noFill/>
                  </a:ln>
                </p:spPr>
                <p:txBody>
                  <a:bodyPr/>
                  <a:lstStyle/>
                  <a:p>
                    <a:r>
                      <a:rPr lang="en-US">
                        <a:noFill/>
                      </a:rPr>
                      <a:t> </a:t>
                    </a:r>
                  </a:p>
                </p:txBody>
              </p:sp>
            </mc:Fallback>
          </mc:AlternateContent>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391" y="1951180"/>
                <a:ext cx="2378046" cy="2285945"/>
              </a:xfrm>
              <a:prstGeom prst="rect">
                <a:avLst/>
              </a:prstGeom>
            </p:spPr>
          </p:pic>
        </p:grpSp>
        <p:cxnSp>
          <p:nvCxnSpPr>
            <p:cNvPr id="7" name="Straight Arrow Connector 6"/>
            <p:cNvCxnSpPr/>
            <p:nvPr/>
          </p:nvCxnSpPr>
          <p:spPr>
            <a:xfrm>
              <a:off x="3810000" y="3028950"/>
              <a:ext cx="990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61179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228600" y="1200150"/>
            <a:ext cx="6629400" cy="858015"/>
          </a:xfrm>
        </p:spPr>
        <p:txBody>
          <a:bodyPr>
            <a:normAutofit fontScale="92500" lnSpcReduction="10000"/>
          </a:bodyPr>
          <a:lstStyle/>
          <a:p>
            <a:pPr marL="0" indent="0" algn="ctr">
              <a:buNone/>
            </a:pPr>
            <a:r>
              <a:rPr lang="en-US" b="1" dirty="0" smtClean="0">
                <a:solidFill>
                  <a:srgbClr val="C00000"/>
                </a:solidFill>
              </a:rPr>
              <a:t>Goal: </a:t>
            </a:r>
            <a:r>
              <a:rPr lang="en-US" dirty="0" smtClean="0"/>
              <a:t>Predict </a:t>
            </a:r>
            <a:r>
              <a:rPr lang="en-US" dirty="0" smtClean="0">
                <a:solidFill>
                  <a:srgbClr val="C00000"/>
                </a:solidFill>
              </a:rPr>
              <a:t>labeled edges </a:t>
            </a:r>
            <a:r>
              <a:rPr lang="en-US" dirty="0" smtClean="0"/>
              <a:t>between </a:t>
            </a:r>
            <a:r>
              <a:rPr lang="en-US" smtClean="0"/>
              <a:t>drug nodes</a:t>
            </a:r>
            <a:endParaRPr lang="en-US" dirty="0" smtClean="0"/>
          </a:p>
        </p:txBody>
      </p:sp>
      <p:sp>
        <p:nvSpPr>
          <p:cNvPr id="9" name="Rounded Rectangle 8"/>
          <p:cNvSpPr/>
          <p:nvPr/>
        </p:nvSpPr>
        <p:spPr>
          <a:xfrm>
            <a:off x="308610" y="2267715"/>
            <a:ext cx="6349365" cy="2742435"/>
          </a:xfrm>
          <a:prstGeom prst="roundRect">
            <a:avLst>
              <a:gd name="adj" fmla="val 9561"/>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sz="4400" dirty="0" smtClean="0"/>
              <a:t>Example: Drug Side Effects</a:t>
            </a:r>
            <a:endParaRPr lang="en-US" sz="4400" dirty="0"/>
          </a:p>
        </p:txBody>
      </p:sp>
      <p:sp>
        <p:nvSpPr>
          <p:cNvPr id="3" name="Slide Number Placeholder 2"/>
          <p:cNvSpPr>
            <a:spLocks noGrp="1"/>
          </p:cNvSpPr>
          <p:nvPr>
            <p:ph type="sldNum" sz="quarter" idx="12"/>
          </p:nvPr>
        </p:nvSpPr>
        <p:spPr/>
        <p:txBody>
          <a:bodyPr/>
          <a:lstStyle/>
          <a:p>
            <a:fld id="{4D267013-DFFC-4352-B274-32112D0CCE19}" type="slidenum">
              <a:rPr lang="en-US" smtClean="0">
                <a:solidFill>
                  <a:prstClr val="black">
                    <a:tint val="75000"/>
                  </a:prstClr>
                </a:solidFill>
              </a:rPr>
              <a:pPr/>
              <a:t>33</a:t>
            </a:fld>
            <a:endParaRPr lang="en-US">
              <a:solidFill>
                <a:prstClr val="black">
                  <a:tint val="75000"/>
                </a:prstClr>
              </a:solidFill>
            </a:endParaRPr>
          </a:p>
        </p:txBody>
      </p:sp>
      <p:cxnSp>
        <p:nvCxnSpPr>
          <p:cNvPr id="14" name="Straight Connector 13"/>
          <p:cNvCxnSpPr/>
          <p:nvPr/>
        </p:nvCxnSpPr>
        <p:spPr>
          <a:xfrm>
            <a:off x="308610" y="2965515"/>
            <a:ext cx="6349365" cy="9142"/>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3022012"/>
            <a:ext cx="1940021" cy="1982894"/>
          </a:xfrm>
          <a:prstGeom prst="rect">
            <a:avLst/>
          </a:prstGeom>
        </p:spPr>
      </p:pic>
      <mc:AlternateContent xmlns:mc="http://schemas.openxmlformats.org/markup-compatibility/2006" xmlns:a14="http://schemas.microsoft.com/office/drawing/2010/main">
        <mc:Choice Requires="a14">
          <p:sp>
            <p:nvSpPr>
              <p:cNvPr id="13" name="Content Placeholder 2"/>
              <p:cNvSpPr txBox="1">
                <a:spLocks/>
              </p:cNvSpPr>
              <p:nvPr/>
            </p:nvSpPr>
            <p:spPr>
              <a:xfrm>
                <a:off x="400050" y="2271488"/>
                <a:ext cx="6257925" cy="705416"/>
              </a:xfrm>
              <a:prstGeom prst="rect">
                <a:avLst/>
              </a:prstGeom>
            </p:spPr>
            <p:txBody>
              <a:bodyPr vert="horz" lIns="91438" tIns="45719" rIns="91438" bIns="45719" rtlCol="0">
                <a:normAutofit lnSpcReduction="10000"/>
              </a:bodyPr>
              <a:lstStyle>
                <a:lvl1pPr marL="457189" indent="-457189" algn="l" defTabSz="1219170" rtl="0" eaLnBrk="1" latinLnBrk="0" hangingPunct="1">
                  <a:spcBef>
                    <a:spcPct val="20000"/>
                  </a:spcBef>
                  <a:buClr>
                    <a:srgbClr val="C00000"/>
                  </a:buClr>
                  <a:buFont typeface="Wingdings" pitchFamily="2" charset="2"/>
                  <a:buChar char="§"/>
                  <a:defRPr lang="en-US" sz="3700" b="0" i="0" kern="1200">
                    <a:solidFill>
                      <a:schemeClr val="tx1"/>
                    </a:solidFill>
                    <a:latin typeface="Helvetica Neue Light" charset="0"/>
                    <a:ea typeface="Helvetica Neue Light" charset="0"/>
                    <a:cs typeface="Helvetica Neue Light" charset="0"/>
                  </a:defRPr>
                </a:lvl1pPr>
                <a:lvl2pPr marL="990575" indent="-380990" algn="l" defTabSz="1219170" rtl="0" eaLnBrk="1" latinLnBrk="0" hangingPunct="1">
                  <a:spcBef>
                    <a:spcPct val="20000"/>
                  </a:spcBef>
                  <a:buClr>
                    <a:srgbClr val="C00000"/>
                  </a:buClr>
                  <a:buFont typeface="Wingdings" charset="2"/>
                  <a:buChar char="§"/>
                  <a:defRPr lang="en-US" sz="3200" b="0" i="0" kern="1200">
                    <a:solidFill>
                      <a:schemeClr val="tx1"/>
                    </a:solidFill>
                    <a:latin typeface="Helvetica Neue Light" charset="0"/>
                    <a:ea typeface="Helvetica Neue Light" charset="0"/>
                    <a:cs typeface="Helvetica Neue Light" charset="0"/>
                  </a:defRPr>
                </a:lvl2pPr>
                <a:lvl3pPr marL="1523962" indent="-304792" algn="l" defTabSz="1219170" rtl="0" eaLnBrk="1" latinLnBrk="0" hangingPunct="1">
                  <a:spcBef>
                    <a:spcPct val="20000"/>
                  </a:spcBef>
                  <a:buClr>
                    <a:srgbClr val="C00000"/>
                  </a:buClr>
                  <a:buFont typeface="Wingdings" charset="2"/>
                  <a:buChar char="§"/>
                  <a:defRPr lang="en-US" sz="2700" b="0" i="0" kern="1200">
                    <a:solidFill>
                      <a:schemeClr val="tx1"/>
                    </a:solidFill>
                    <a:latin typeface="Helvetica Neue Light" charset="0"/>
                    <a:ea typeface="Helvetica Neue Light" charset="0"/>
                    <a:cs typeface="Helvetica Neue Light" charset="0"/>
                  </a:defRPr>
                </a:lvl3pPr>
                <a:lvl4pPr marL="2133547" indent="-304792" algn="l" defTabSz="1219170" rtl="0" eaLnBrk="1" latinLnBrk="0" hangingPunct="1">
                  <a:spcBef>
                    <a:spcPct val="20000"/>
                  </a:spcBef>
                  <a:buFont typeface="Arial" pitchFamily="34" charset="0"/>
                  <a:buChar char="–"/>
                  <a:defRPr lang="en-US" sz="2400" b="0" i="0" kern="1200">
                    <a:solidFill>
                      <a:schemeClr val="tx1"/>
                    </a:solidFill>
                    <a:latin typeface="Helvetica Neue Light" charset="0"/>
                    <a:ea typeface="Helvetica Neue Light" charset="0"/>
                    <a:cs typeface="Helvetica Neue Light" charset="0"/>
                  </a:defRPr>
                </a:lvl4pPr>
                <a:lvl5pPr marL="2743131" indent="-304792" algn="l" defTabSz="1219170" rtl="0" eaLnBrk="1" latinLnBrk="0" hangingPunct="1">
                  <a:spcBef>
                    <a:spcPct val="20000"/>
                  </a:spcBef>
                  <a:buFont typeface="Arial" pitchFamily="34" charset="0"/>
                  <a:buChar char="»"/>
                  <a:defRPr lang="en-US" sz="1100" b="0" i="0" kern="1200">
                    <a:solidFill>
                      <a:schemeClr val="tx1"/>
                    </a:solidFill>
                    <a:latin typeface="Helvetica Neue Light" charset="0"/>
                    <a:ea typeface="Helvetica Neue Light" charset="0"/>
                    <a:cs typeface="Helvetica Neue Light" charset="0"/>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100" b="1" dirty="0"/>
                  <a:t>Query:</a:t>
                </a:r>
                <a:r>
                  <a:rPr lang="en-US" sz="2100" dirty="0"/>
                  <a:t> Given a drug pair </a:t>
                </a:r>
                <a14:m>
                  <m:oMath xmlns:m="http://schemas.openxmlformats.org/officeDocument/2006/math">
                    <m:r>
                      <a:rPr lang="en-US" sz="2100" i="1" dirty="0">
                        <a:latin typeface="Cambria Math" charset="0"/>
                      </a:rPr>
                      <m:t>𝑐</m:t>
                    </m:r>
                    <m:r>
                      <a:rPr lang="en-US" sz="2100" i="1" dirty="0" err="1">
                        <a:latin typeface="Cambria Math" charset="0"/>
                      </a:rPr>
                      <m:t>,</m:t>
                    </m:r>
                    <m:r>
                      <a:rPr lang="en-US" sz="2100" i="1" dirty="0">
                        <a:latin typeface="Cambria Math" charset="0"/>
                      </a:rPr>
                      <m:t>𝑠</m:t>
                    </m:r>
                  </m:oMath>
                </a14:m>
                <a:r>
                  <a:rPr lang="en-US" sz="2100" dirty="0"/>
                  <a:t>, how likely does an edge </a:t>
                </a:r>
                <a14:m>
                  <m:oMath xmlns:m="http://schemas.openxmlformats.org/officeDocument/2006/math">
                    <m:r>
                      <a:rPr lang="en-US" sz="2100" i="1" dirty="0">
                        <a:latin typeface="Cambria Math" charset="0"/>
                      </a:rPr>
                      <m:t>(</m:t>
                    </m:r>
                    <m:r>
                      <a:rPr lang="en-US" sz="2100" i="1" dirty="0">
                        <a:latin typeface="Cambria Math" charset="0"/>
                      </a:rPr>
                      <m:t>𝑐</m:t>
                    </m:r>
                    <m:r>
                      <a:rPr lang="en-US" sz="2100" i="1" dirty="0" err="1">
                        <a:latin typeface="Cambria Math" charset="0"/>
                      </a:rPr>
                      <m:t>,</m:t>
                    </m:r>
                    <m:sSub>
                      <m:sSubPr>
                        <m:ctrlPr>
                          <a:rPr lang="en-US" sz="2100" i="1" dirty="0">
                            <a:latin typeface="Cambria Math" charset="0"/>
                          </a:rPr>
                        </m:ctrlPr>
                      </m:sSubPr>
                      <m:e>
                        <m:r>
                          <a:rPr lang="en-US" sz="2100" i="1" dirty="0" err="1">
                            <a:latin typeface="Cambria Math" charset="0"/>
                          </a:rPr>
                          <m:t>𝑟</m:t>
                        </m:r>
                      </m:e>
                      <m:sub>
                        <m:r>
                          <a:rPr lang="en-US" sz="2100" i="1" dirty="0">
                            <a:latin typeface="Cambria Math" charset="0"/>
                          </a:rPr>
                          <m:t>2</m:t>
                        </m:r>
                      </m:sub>
                    </m:sSub>
                    <m:r>
                      <a:rPr lang="en-US" sz="2100" i="1" dirty="0" err="1">
                        <a:latin typeface="Cambria Math" charset="0"/>
                      </a:rPr>
                      <m:t>,</m:t>
                    </m:r>
                    <m:r>
                      <a:rPr lang="en-US" sz="2100" i="1" dirty="0">
                        <a:latin typeface="Cambria Math" charset="0"/>
                      </a:rPr>
                      <m:t>𝑠</m:t>
                    </m:r>
                    <m:r>
                      <a:rPr lang="en-US" sz="2100" i="1" dirty="0">
                        <a:latin typeface="Cambria Math" charset="0"/>
                      </a:rPr>
                      <m:t>)</m:t>
                    </m:r>
                  </m:oMath>
                </a14:m>
                <a:r>
                  <a:rPr lang="en-US" sz="2100" dirty="0"/>
                  <a:t> exist?</a:t>
                </a:r>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533400" y="3028650"/>
                <a:ext cx="8343900" cy="940555"/>
              </a:xfrm>
              <a:prstGeom prst="rect">
                <a:avLst/>
              </a:prstGeom>
              <a:blipFill rotWithShape="0">
                <a:blip r:embed="rId4"/>
                <a:stretch>
                  <a:fillRect l="-1170" t="-10390" b="-10390"/>
                </a:stretch>
              </a:blipFill>
            </p:spPr>
            <p:txBody>
              <a:bodyPr/>
              <a:lstStyle/>
              <a:p>
                <a:r>
                  <a:rPr lang="en-US">
                    <a:noFill/>
                  </a:rPr>
                  <a:t> </a:t>
                </a:r>
              </a:p>
            </p:txBody>
          </p:sp>
        </mc:Fallback>
      </mc:AlternateContent>
      <p:sp>
        <p:nvSpPr>
          <p:cNvPr id="16" name="Rectangular Callout 15"/>
          <p:cNvSpPr/>
          <p:nvPr/>
        </p:nvSpPr>
        <p:spPr>
          <a:xfrm>
            <a:off x="3028950" y="3184207"/>
            <a:ext cx="3031808" cy="701993"/>
          </a:xfrm>
          <a:prstGeom prst="wedgeRectCallout">
            <a:avLst>
              <a:gd name="adj1" fmla="val -89884"/>
              <a:gd name="adj2" fmla="val -4343"/>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10" name="Content Placeholder 2"/>
              <p:cNvSpPr txBox="1">
                <a:spLocks/>
              </p:cNvSpPr>
              <p:nvPr/>
            </p:nvSpPr>
            <p:spPr>
              <a:xfrm>
                <a:off x="3028950" y="3192816"/>
                <a:ext cx="3031808" cy="951736"/>
              </a:xfrm>
              <a:prstGeom prst="rect">
                <a:avLst/>
              </a:prstGeom>
            </p:spPr>
            <p:txBody>
              <a:bodyPr vert="horz" lIns="91438" tIns="45719" rIns="91438" bIns="45719" rtlCol="0">
                <a:normAutofit fontScale="92500"/>
              </a:bodyPr>
              <a:lstStyle>
                <a:lvl1pPr marL="457189" indent="-457189" algn="l" defTabSz="1219170" rtl="0" eaLnBrk="1" latinLnBrk="0" hangingPunct="1">
                  <a:spcBef>
                    <a:spcPct val="20000"/>
                  </a:spcBef>
                  <a:buClr>
                    <a:srgbClr val="C00000"/>
                  </a:buClr>
                  <a:buFont typeface="Wingdings" pitchFamily="2" charset="2"/>
                  <a:buChar char="§"/>
                  <a:defRPr lang="en-US" sz="3700" b="0" i="0" kern="1200">
                    <a:solidFill>
                      <a:schemeClr val="tx1"/>
                    </a:solidFill>
                    <a:latin typeface="Helvetica Neue Light" charset="0"/>
                    <a:ea typeface="Helvetica Neue Light" charset="0"/>
                    <a:cs typeface="Helvetica Neue Light" charset="0"/>
                  </a:defRPr>
                </a:lvl1pPr>
                <a:lvl2pPr marL="990575" indent="-380990" algn="l" defTabSz="1219170" rtl="0" eaLnBrk="1" latinLnBrk="0" hangingPunct="1">
                  <a:spcBef>
                    <a:spcPct val="20000"/>
                  </a:spcBef>
                  <a:buClr>
                    <a:srgbClr val="C00000"/>
                  </a:buClr>
                  <a:buFont typeface="Wingdings" charset="2"/>
                  <a:buChar char="§"/>
                  <a:defRPr lang="en-US" sz="3200" b="0" i="0" kern="1200">
                    <a:solidFill>
                      <a:schemeClr val="tx1"/>
                    </a:solidFill>
                    <a:latin typeface="Helvetica Neue Light" charset="0"/>
                    <a:ea typeface="Helvetica Neue Light" charset="0"/>
                    <a:cs typeface="Helvetica Neue Light" charset="0"/>
                  </a:defRPr>
                </a:lvl2pPr>
                <a:lvl3pPr marL="1523962" indent="-304792" algn="l" defTabSz="1219170" rtl="0" eaLnBrk="1" latinLnBrk="0" hangingPunct="1">
                  <a:spcBef>
                    <a:spcPct val="20000"/>
                  </a:spcBef>
                  <a:buClr>
                    <a:srgbClr val="C00000"/>
                  </a:buClr>
                  <a:buFont typeface="Wingdings" charset="2"/>
                  <a:buChar char="§"/>
                  <a:defRPr lang="en-US" sz="2700" b="0" i="0" kern="1200">
                    <a:solidFill>
                      <a:schemeClr val="tx1"/>
                    </a:solidFill>
                    <a:latin typeface="Helvetica Neue Light" charset="0"/>
                    <a:ea typeface="Helvetica Neue Light" charset="0"/>
                    <a:cs typeface="Helvetica Neue Light" charset="0"/>
                  </a:defRPr>
                </a:lvl3pPr>
                <a:lvl4pPr marL="2133547" indent="-304792" algn="l" defTabSz="1219170" rtl="0" eaLnBrk="1" latinLnBrk="0" hangingPunct="1">
                  <a:spcBef>
                    <a:spcPct val="20000"/>
                  </a:spcBef>
                  <a:buFont typeface="Arial" pitchFamily="34" charset="0"/>
                  <a:buChar char="–"/>
                  <a:defRPr lang="en-US" sz="2400" b="0" i="0" kern="1200">
                    <a:solidFill>
                      <a:schemeClr val="tx1"/>
                    </a:solidFill>
                    <a:latin typeface="Helvetica Neue Light" charset="0"/>
                    <a:ea typeface="Helvetica Neue Light" charset="0"/>
                    <a:cs typeface="Helvetica Neue Light" charset="0"/>
                  </a:defRPr>
                </a:lvl4pPr>
                <a:lvl5pPr marL="2743131" indent="-304792" algn="l" defTabSz="1219170" rtl="0" eaLnBrk="1" latinLnBrk="0" hangingPunct="1">
                  <a:spcBef>
                    <a:spcPct val="20000"/>
                  </a:spcBef>
                  <a:buFont typeface="Arial" pitchFamily="34" charset="0"/>
                  <a:buChar char="»"/>
                  <a:defRPr lang="en-US" sz="1100" b="0" i="0" kern="1200">
                    <a:solidFill>
                      <a:schemeClr val="tx1"/>
                    </a:solidFill>
                    <a:latin typeface="Helvetica Neue Light" charset="0"/>
                    <a:ea typeface="Helvetica Neue Light" charset="0"/>
                    <a:cs typeface="Helvetica Neue Light" charset="0"/>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100" dirty="0"/>
                  <a:t>Co-prescribed drugs </a:t>
                </a:r>
                <a14:m>
                  <m:oMath xmlns:m="http://schemas.openxmlformats.org/officeDocument/2006/math">
                    <m:r>
                      <a:rPr lang="en-US" sz="2100" i="1" dirty="0">
                        <a:latin typeface="Cambria Math" charset="0"/>
                      </a:rPr>
                      <m:t>𝑐</m:t>
                    </m:r>
                  </m:oMath>
                </a14:m>
                <a:r>
                  <a:rPr lang="en-US" sz="2100" dirty="0"/>
                  <a:t> and </a:t>
                </a:r>
                <a14:m>
                  <m:oMath xmlns:m="http://schemas.openxmlformats.org/officeDocument/2006/math">
                    <m:r>
                      <a:rPr lang="en-US" sz="2100" i="1">
                        <a:latin typeface="Cambria Math" charset="0"/>
                      </a:rPr>
                      <m:t>𝑠</m:t>
                    </m:r>
                  </m:oMath>
                </a14:m>
                <a:r>
                  <a:rPr lang="en-US" sz="2100" dirty="0"/>
                  <a:t> lead to side effect </a:t>
                </a:r>
                <a14:m>
                  <m:oMath xmlns:m="http://schemas.openxmlformats.org/officeDocument/2006/math">
                    <m:sSub>
                      <m:sSubPr>
                        <m:ctrlPr>
                          <a:rPr lang="en-US" sz="2100" i="1" dirty="0">
                            <a:latin typeface="Cambria Math" charset="0"/>
                          </a:rPr>
                        </m:ctrlPr>
                      </m:sSubPr>
                      <m:e>
                        <m:r>
                          <a:rPr lang="en-US" sz="2100" i="1" dirty="0">
                            <a:latin typeface="Cambria Math" charset="0"/>
                          </a:rPr>
                          <m:t>𝑟</m:t>
                        </m:r>
                      </m:e>
                      <m:sub>
                        <m:r>
                          <a:rPr lang="en-US" sz="2100" i="1" dirty="0">
                            <a:latin typeface="Cambria Math" charset="0"/>
                          </a:rPr>
                          <m:t>2</m:t>
                        </m:r>
                      </m:sub>
                    </m:sSub>
                  </m:oMath>
                </a14:m>
                <a:endParaRPr lang="en-US" sz="2100" dirty="0"/>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4038600" y="4257088"/>
                <a:ext cx="4042410" cy="1268981"/>
              </a:xfrm>
              <a:prstGeom prst="rect">
                <a:avLst/>
              </a:prstGeom>
              <a:blipFill rotWithShape="0">
                <a:blip r:embed="rId5"/>
                <a:stretch>
                  <a:fillRect l="-1961" t="-2871"/>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smtClean="0"/>
              <a:t>Deep Learning for Network Biology -- snap.stanford.edu/deepnetbio-ismb -- ISMB 2018</a:t>
            </a:r>
            <a:endParaRPr lang="en-US" dirty="0"/>
          </a:p>
        </p:txBody>
      </p:sp>
    </p:spTree>
    <p:extLst>
      <p:ext uri="{BB962C8B-B14F-4D97-AF65-F5344CB8AC3E}">
        <p14:creationId xmlns:p14="http://schemas.microsoft.com/office/powerpoint/2010/main" val="9998504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09716" y="3664052"/>
            <a:ext cx="6655966" cy="1320860"/>
          </a:xfrm>
          <a:prstGeom prst="roundRect">
            <a:avLst>
              <a:gd name="adj" fmla="val 9561"/>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ounded Rectangle 20"/>
          <p:cNvSpPr/>
          <p:nvPr/>
        </p:nvSpPr>
        <p:spPr>
          <a:xfrm>
            <a:off x="109715" y="1581150"/>
            <a:ext cx="6655966" cy="1320860"/>
          </a:xfrm>
          <a:prstGeom prst="roundRect">
            <a:avLst>
              <a:gd name="adj" fmla="val 9561"/>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sz="4400" dirty="0"/>
              <a:t>Example: Drug Side </a:t>
            </a:r>
            <a:r>
              <a:rPr lang="en-US" sz="4400" dirty="0" smtClean="0"/>
              <a:t>Effects</a:t>
            </a:r>
            <a:endParaRPr lang="en-US" sz="4400" dirty="0"/>
          </a:p>
        </p:txBody>
      </p:sp>
      <p:sp>
        <p:nvSpPr>
          <p:cNvPr id="4" name="Slide Number Placeholder 3"/>
          <p:cNvSpPr>
            <a:spLocks noGrp="1"/>
          </p:cNvSpPr>
          <p:nvPr>
            <p:ph type="sldNum" sz="quarter" idx="12"/>
          </p:nvPr>
        </p:nvSpPr>
        <p:spPr/>
        <p:txBody>
          <a:bodyPr/>
          <a:lstStyle/>
          <a:p>
            <a:fld id="{4D267013-DFFC-4352-B274-32112D0CCE19}" type="slidenum">
              <a:rPr lang="en-US" smtClean="0">
                <a:solidFill>
                  <a:prstClr val="black">
                    <a:tint val="75000"/>
                  </a:prstClr>
                </a:solidFill>
              </a:rPr>
              <a:pPr/>
              <a:t>34</a:t>
            </a:fld>
            <a:endParaRPr lang="en-US">
              <a:solidFill>
                <a:prstClr val="black">
                  <a:tint val="75000"/>
                </a:prstClr>
              </a:solidFill>
            </a:endParaRPr>
          </a:p>
        </p:txBody>
      </p:sp>
      <p:sp>
        <p:nvSpPr>
          <p:cNvPr id="5" name="Content Placeholder 2"/>
          <p:cNvSpPr txBox="1">
            <a:spLocks/>
          </p:cNvSpPr>
          <p:nvPr/>
        </p:nvSpPr>
        <p:spPr>
          <a:xfrm>
            <a:off x="74546" y="3664052"/>
            <a:ext cx="4342278" cy="1412666"/>
          </a:xfrm>
          <a:prstGeom prst="rect">
            <a:avLst/>
          </a:prstGeom>
        </p:spPr>
        <p:txBody>
          <a:bodyPr vert="horz" lIns="91438" tIns="45719" rIns="91438" bIns="45719" rtlCol="0">
            <a:normAutofit/>
          </a:bodyPr>
          <a:lstStyle>
            <a:lvl1pPr marL="457189" indent="-457189" algn="l" defTabSz="1219170" rtl="0" eaLnBrk="1" latinLnBrk="0" hangingPunct="1">
              <a:spcBef>
                <a:spcPct val="20000"/>
              </a:spcBef>
              <a:buClr>
                <a:srgbClr val="C00000"/>
              </a:buClr>
              <a:buFont typeface="Wingdings" pitchFamily="2" charset="2"/>
              <a:buChar char="§"/>
              <a:defRPr lang="en-US" sz="3700" b="0" i="0" kern="1200">
                <a:solidFill>
                  <a:schemeClr val="tx1"/>
                </a:solidFill>
                <a:latin typeface="Helvetica Neue Light" charset="0"/>
                <a:ea typeface="Helvetica Neue Light" charset="0"/>
                <a:cs typeface="Helvetica Neue Light" charset="0"/>
              </a:defRPr>
            </a:lvl1pPr>
            <a:lvl2pPr marL="990575" indent="-380990" algn="l" defTabSz="1219170" rtl="0" eaLnBrk="1" latinLnBrk="0" hangingPunct="1">
              <a:spcBef>
                <a:spcPct val="20000"/>
              </a:spcBef>
              <a:buClr>
                <a:srgbClr val="C00000"/>
              </a:buClr>
              <a:buFont typeface="Wingdings" charset="2"/>
              <a:buChar char="§"/>
              <a:defRPr lang="en-US" sz="3200" b="0" i="0" kern="1200">
                <a:solidFill>
                  <a:schemeClr val="tx1"/>
                </a:solidFill>
                <a:latin typeface="Helvetica Neue Light" charset="0"/>
                <a:ea typeface="Helvetica Neue Light" charset="0"/>
                <a:cs typeface="Helvetica Neue Light" charset="0"/>
              </a:defRPr>
            </a:lvl2pPr>
            <a:lvl3pPr marL="1523962" indent="-304792" algn="l" defTabSz="1219170" rtl="0" eaLnBrk="1" latinLnBrk="0" hangingPunct="1">
              <a:spcBef>
                <a:spcPct val="20000"/>
              </a:spcBef>
              <a:buClr>
                <a:srgbClr val="C00000"/>
              </a:buClr>
              <a:buFont typeface="Wingdings" charset="2"/>
              <a:buChar char="§"/>
              <a:defRPr lang="en-US" sz="2700" b="0" i="0" kern="1200">
                <a:solidFill>
                  <a:schemeClr val="tx1"/>
                </a:solidFill>
                <a:latin typeface="Helvetica Neue Light" charset="0"/>
                <a:ea typeface="Helvetica Neue Light" charset="0"/>
                <a:cs typeface="Helvetica Neue Light" charset="0"/>
              </a:defRPr>
            </a:lvl3pPr>
            <a:lvl4pPr marL="2133547" indent="-304792" algn="l" defTabSz="1219170" rtl="0" eaLnBrk="1" latinLnBrk="0" hangingPunct="1">
              <a:spcBef>
                <a:spcPct val="20000"/>
              </a:spcBef>
              <a:buFont typeface="Arial" pitchFamily="34" charset="0"/>
              <a:buChar char="–"/>
              <a:defRPr lang="en-US" sz="2400" b="0" i="0" kern="1200">
                <a:solidFill>
                  <a:schemeClr val="tx1"/>
                </a:solidFill>
                <a:latin typeface="Helvetica Neue Light" charset="0"/>
                <a:ea typeface="Helvetica Neue Light" charset="0"/>
                <a:cs typeface="Helvetica Neue Light" charset="0"/>
              </a:defRPr>
            </a:lvl4pPr>
            <a:lvl5pPr marL="2743131" indent="-304792" algn="l" defTabSz="1219170" rtl="0" eaLnBrk="1" latinLnBrk="0" hangingPunct="1">
              <a:spcBef>
                <a:spcPct val="20000"/>
              </a:spcBef>
              <a:buFont typeface="Arial" pitchFamily="34" charset="0"/>
              <a:buChar char="»"/>
              <a:defRPr lang="en-US" sz="1100" b="0" i="0" kern="1200">
                <a:solidFill>
                  <a:schemeClr val="tx1"/>
                </a:solidFill>
                <a:latin typeface="Helvetica Neue Light" charset="0"/>
                <a:ea typeface="Helvetica Neue Light" charset="0"/>
                <a:cs typeface="Helvetica Neue Light" charset="0"/>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457200" indent="-457200">
              <a:buFont typeface="+mj-lt"/>
              <a:buAutoNum type="arabicParenR" startAt="2"/>
            </a:pPr>
            <a:r>
              <a:rPr lang="en-US" sz="2400" dirty="0" smtClean="0"/>
              <a:t>Use </a:t>
            </a:r>
            <a:r>
              <a:rPr lang="en-US" sz="2400" dirty="0"/>
              <a:t>the learned </a:t>
            </a:r>
            <a:r>
              <a:rPr lang="en-US" sz="2400" dirty="0" err="1"/>
              <a:t>embeddings</a:t>
            </a:r>
            <a:r>
              <a:rPr lang="en-US" sz="2400" dirty="0"/>
              <a:t> to predict side </a:t>
            </a:r>
            <a:r>
              <a:rPr lang="en-US" sz="2400" dirty="0" smtClean="0"/>
              <a:t>effects of drug pairs</a:t>
            </a:r>
            <a:endParaRPr lang="en-US" sz="2400" dirty="0"/>
          </a:p>
        </p:txBody>
      </p:sp>
      <p:sp>
        <p:nvSpPr>
          <p:cNvPr id="7" name="Right Arrow 6"/>
          <p:cNvSpPr/>
          <p:nvPr/>
        </p:nvSpPr>
        <p:spPr>
          <a:xfrm rot="5400000">
            <a:off x="5198241" y="4057325"/>
            <a:ext cx="466180" cy="34290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0" name="Group 19"/>
          <p:cNvGrpSpPr/>
          <p:nvPr/>
        </p:nvGrpSpPr>
        <p:grpSpPr>
          <a:xfrm>
            <a:off x="4756527" y="4384411"/>
            <a:ext cx="1275260" cy="692306"/>
            <a:chOff x="7045570" y="5966738"/>
            <a:chExt cx="1700347" cy="923074"/>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4167" t="-332" r="27500" b="37327"/>
            <a:stretch/>
          </p:blipFill>
          <p:spPr>
            <a:xfrm>
              <a:off x="7045570" y="6039640"/>
              <a:ext cx="1700347" cy="850172"/>
            </a:xfrm>
            <a:prstGeom prst="rect">
              <a:avLst/>
            </a:prstGeom>
          </p:spPr>
        </p:pic>
        <p:sp>
          <p:nvSpPr>
            <p:cNvPr id="9" name="TextBox 8"/>
            <p:cNvSpPr txBox="1"/>
            <p:nvPr/>
          </p:nvSpPr>
          <p:spPr>
            <a:xfrm>
              <a:off x="7604333" y="5966738"/>
              <a:ext cx="679588" cy="492442"/>
            </a:xfrm>
            <a:prstGeom prst="rect">
              <a:avLst/>
            </a:prstGeom>
            <a:noFill/>
          </p:spPr>
          <p:txBody>
            <a:bodyPr wrap="none" rtlCol="0">
              <a:spAutoFit/>
            </a:bodyPr>
            <a:lstStyle/>
            <a:p>
              <a:r>
                <a:rPr lang="en-US" b="1">
                  <a:latin typeface="Helvetica Neue Light" charset="0"/>
                  <a:ea typeface="Helvetica Neue Light" charset="0"/>
                  <a:cs typeface="Helvetica Neue Light" charset="0"/>
                </a:rPr>
                <a:t>r, ?</a:t>
              </a:r>
              <a:endParaRPr lang="en-US" b="1" dirty="0">
                <a:latin typeface="Helvetica Neue Light" charset="0"/>
                <a:ea typeface="Helvetica Neue Light" charset="0"/>
                <a:cs typeface="Helvetica Neue Light" charset="0"/>
              </a:endParaRPr>
            </a:p>
          </p:txBody>
        </p:sp>
      </p:grpSp>
      <p:graphicFrame>
        <p:nvGraphicFramePr>
          <p:cNvPr id="10" name="Table 9"/>
          <p:cNvGraphicFramePr>
            <a:graphicFrameLocks noGrp="1"/>
          </p:cNvGraphicFramePr>
          <p:nvPr>
            <p:extLst>
              <p:ext uri="{D42A27DB-BD31-4B8C-83A1-F6EECF244321}">
                <p14:modId xmlns:p14="http://schemas.microsoft.com/office/powerpoint/2010/main" val="1730798609"/>
              </p:ext>
            </p:extLst>
          </p:nvPr>
        </p:nvGraphicFramePr>
        <p:xfrm>
          <a:off x="5734665" y="1968903"/>
          <a:ext cx="857250" cy="228600"/>
        </p:xfrm>
        <a:graphic>
          <a:graphicData uri="http://schemas.openxmlformats.org/drawingml/2006/table">
            <a:tbl>
              <a:tblPr firstRow="1" bandRow="1">
                <a:tableStyleId>{5C22544A-7EE6-4342-B048-85BDC9FD1C3A}</a:tableStyleId>
              </a:tblPr>
              <a:tblGrid>
                <a:gridCol w="171450"/>
                <a:gridCol w="171450"/>
                <a:gridCol w="169252"/>
                <a:gridCol w="173648"/>
                <a:gridCol w="171450"/>
              </a:tblGrid>
              <a:tr h="228600">
                <a:tc>
                  <a:txBody>
                    <a:bodyPr/>
                    <a:lstStyle/>
                    <a:p>
                      <a:endParaRPr lang="en-US" sz="900" dirty="0"/>
                    </a:p>
                  </a:txBody>
                  <a:tcPr marL="68580" marR="68580" marT="34290" marB="34290"/>
                </a:tc>
                <a:tc>
                  <a:txBody>
                    <a:bodyPr/>
                    <a:lstStyle/>
                    <a:p>
                      <a:endParaRPr lang="en-US" sz="900"/>
                    </a:p>
                  </a:txBody>
                  <a:tcPr marL="68580" marR="68580" marT="34290" marB="34290"/>
                </a:tc>
                <a:tc>
                  <a:txBody>
                    <a:bodyPr/>
                    <a:lstStyle/>
                    <a:p>
                      <a:endParaRPr lang="en-US" sz="900" dirty="0"/>
                    </a:p>
                  </a:txBody>
                  <a:tcPr marL="68580" marR="68580" marT="34290" marB="34290"/>
                </a:tc>
                <a:tc>
                  <a:txBody>
                    <a:bodyPr/>
                    <a:lstStyle/>
                    <a:p>
                      <a:endParaRPr lang="en-US" sz="900" dirty="0"/>
                    </a:p>
                  </a:txBody>
                  <a:tcPr marL="68580" marR="68580" marT="34290" marB="34290"/>
                </a:tc>
                <a:tc>
                  <a:txBody>
                    <a:bodyPr/>
                    <a:lstStyle/>
                    <a:p>
                      <a:endParaRPr lang="en-US" sz="900" dirty="0"/>
                    </a:p>
                  </a:txBody>
                  <a:tcPr marL="68580" marR="68580" marT="34290" marB="34290"/>
                </a:tc>
              </a:tr>
            </a:tbl>
          </a:graphicData>
        </a:graphic>
      </p:graphicFrame>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8722" y="2285156"/>
            <a:ext cx="533400" cy="4953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876" y="1847006"/>
            <a:ext cx="495300" cy="476250"/>
          </a:xfrm>
          <a:prstGeom prst="rect">
            <a:avLst/>
          </a:prstGeom>
        </p:spPr>
      </p:pic>
      <p:sp>
        <p:nvSpPr>
          <p:cNvPr id="14" name="Right Arrow 13"/>
          <p:cNvSpPr/>
          <p:nvPr/>
        </p:nvSpPr>
        <p:spPr>
          <a:xfrm>
            <a:off x="5123412" y="1911753"/>
            <a:ext cx="466180" cy="34290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15" name="Table 14"/>
          <p:cNvGraphicFramePr>
            <a:graphicFrameLocks noGrp="1"/>
          </p:cNvGraphicFramePr>
          <p:nvPr>
            <p:extLst>
              <p:ext uri="{D42A27DB-BD31-4B8C-83A1-F6EECF244321}">
                <p14:modId xmlns:p14="http://schemas.microsoft.com/office/powerpoint/2010/main" val="1866222848"/>
              </p:ext>
            </p:extLst>
          </p:nvPr>
        </p:nvGraphicFramePr>
        <p:xfrm>
          <a:off x="5747854" y="2488235"/>
          <a:ext cx="857250" cy="228600"/>
        </p:xfrm>
        <a:graphic>
          <a:graphicData uri="http://schemas.openxmlformats.org/drawingml/2006/table">
            <a:tbl>
              <a:tblPr firstRow="1" bandRow="1">
                <a:tableStyleId>{5C22544A-7EE6-4342-B048-85BDC9FD1C3A}</a:tableStyleId>
              </a:tblPr>
              <a:tblGrid>
                <a:gridCol w="171450"/>
                <a:gridCol w="171450"/>
                <a:gridCol w="169252"/>
                <a:gridCol w="173648"/>
                <a:gridCol w="171450"/>
              </a:tblGrid>
              <a:tr h="228600">
                <a:tc>
                  <a:txBody>
                    <a:bodyPr/>
                    <a:lstStyle/>
                    <a:p>
                      <a:endParaRPr lang="en-US" sz="900" dirty="0"/>
                    </a:p>
                  </a:txBody>
                  <a:tcPr marL="68580" marR="68580" marT="34290" marB="34290"/>
                </a:tc>
                <a:tc>
                  <a:txBody>
                    <a:bodyPr/>
                    <a:lstStyle/>
                    <a:p>
                      <a:endParaRPr lang="en-US" sz="900" dirty="0"/>
                    </a:p>
                  </a:txBody>
                  <a:tcPr marL="68580" marR="68580" marT="34290" marB="34290"/>
                </a:tc>
                <a:tc>
                  <a:txBody>
                    <a:bodyPr/>
                    <a:lstStyle/>
                    <a:p>
                      <a:endParaRPr lang="en-US" sz="900" dirty="0"/>
                    </a:p>
                  </a:txBody>
                  <a:tcPr marL="68580" marR="68580" marT="34290" marB="34290"/>
                </a:tc>
                <a:tc>
                  <a:txBody>
                    <a:bodyPr/>
                    <a:lstStyle/>
                    <a:p>
                      <a:endParaRPr lang="en-US" sz="900" dirty="0"/>
                    </a:p>
                  </a:txBody>
                  <a:tcPr marL="68580" marR="68580" marT="34290" marB="34290"/>
                </a:tc>
                <a:tc>
                  <a:txBody>
                    <a:bodyPr/>
                    <a:lstStyle/>
                    <a:p>
                      <a:endParaRPr lang="en-US" sz="900" dirty="0"/>
                    </a:p>
                  </a:txBody>
                  <a:tcPr marL="68580" marR="68580" marT="34290" marB="34290"/>
                </a:tc>
              </a:tr>
            </a:tbl>
          </a:graphicData>
        </a:graphic>
      </p:graphicFrame>
      <p:sp>
        <p:nvSpPr>
          <p:cNvPr id="16" name="Right Arrow 15"/>
          <p:cNvSpPr/>
          <p:nvPr/>
        </p:nvSpPr>
        <p:spPr>
          <a:xfrm>
            <a:off x="5136601" y="2431085"/>
            <a:ext cx="466180" cy="34290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5644567" y="1679358"/>
            <a:ext cx="1040670" cy="300082"/>
          </a:xfrm>
          <a:prstGeom prst="rect">
            <a:avLst/>
          </a:prstGeom>
          <a:noFill/>
        </p:spPr>
        <p:txBody>
          <a:bodyPr wrap="none" rtlCol="0">
            <a:spAutoFit/>
          </a:bodyPr>
          <a:lstStyle/>
          <a:p>
            <a:r>
              <a:rPr lang="en-US" sz="1350">
                <a:latin typeface="Helvetica Neue Light" charset="0"/>
                <a:ea typeface="Helvetica Neue Light" charset="0"/>
                <a:cs typeface="Helvetica Neue Light" charset="0"/>
              </a:rPr>
              <a:t>Embedding</a:t>
            </a:r>
            <a:endParaRPr lang="en-US" sz="1350" dirty="0">
              <a:latin typeface="Helvetica Neue Light" charset="0"/>
              <a:ea typeface="Helvetica Neue Light" charset="0"/>
              <a:cs typeface="Helvetica Neue Light" charset="0"/>
            </a:endParaRPr>
          </a:p>
        </p:txBody>
      </p:sp>
      <p:graphicFrame>
        <p:nvGraphicFramePr>
          <p:cNvPr id="18" name="Table 17"/>
          <p:cNvGraphicFramePr>
            <a:graphicFrameLocks noGrp="1"/>
          </p:cNvGraphicFramePr>
          <p:nvPr>
            <p:extLst/>
          </p:nvPr>
        </p:nvGraphicFramePr>
        <p:xfrm>
          <a:off x="4394904" y="3728711"/>
          <a:ext cx="857250" cy="228600"/>
        </p:xfrm>
        <a:graphic>
          <a:graphicData uri="http://schemas.openxmlformats.org/drawingml/2006/table">
            <a:tbl>
              <a:tblPr firstRow="1" bandRow="1">
                <a:tableStyleId>{5C22544A-7EE6-4342-B048-85BDC9FD1C3A}</a:tableStyleId>
              </a:tblPr>
              <a:tblGrid>
                <a:gridCol w="171450"/>
                <a:gridCol w="171450"/>
                <a:gridCol w="169252"/>
                <a:gridCol w="173648"/>
                <a:gridCol w="171450"/>
              </a:tblGrid>
              <a:tr h="228600">
                <a:tc>
                  <a:txBody>
                    <a:bodyPr/>
                    <a:lstStyle/>
                    <a:p>
                      <a:endParaRPr lang="en-US" sz="900" dirty="0"/>
                    </a:p>
                  </a:txBody>
                  <a:tcPr marL="68580" marR="68580" marT="34290" marB="34290"/>
                </a:tc>
                <a:tc>
                  <a:txBody>
                    <a:bodyPr/>
                    <a:lstStyle/>
                    <a:p>
                      <a:endParaRPr lang="en-US" sz="900"/>
                    </a:p>
                  </a:txBody>
                  <a:tcPr marL="68580" marR="68580" marT="34290" marB="34290"/>
                </a:tc>
                <a:tc>
                  <a:txBody>
                    <a:bodyPr/>
                    <a:lstStyle/>
                    <a:p>
                      <a:endParaRPr lang="en-US" sz="900" dirty="0"/>
                    </a:p>
                  </a:txBody>
                  <a:tcPr marL="68580" marR="68580" marT="34290" marB="34290"/>
                </a:tc>
                <a:tc>
                  <a:txBody>
                    <a:bodyPr/>
                    <a:lstStyle/>
                    <a:p>
                      <a:endParaRPr lang="en-US" sz="900" dirty="0"/>
                    </a:p>
                  </a:txBody>
                  <a:tcPr marL="68580" marR="68580" marT="34290" marB="34290"/>
                </a:tc>
                <a:tc>
                  <a:txBody>
                    <a:bodyPr/>
                    <a:lstStyle/>
                    <a:p>
                      <a:endParaRPr lang="en-US" sz="900" dirty="0"/>
                    </a:p>
                  </a:txBody>
                  <a:tcPr marL="68580" marR="68580" marT="34290" marB="34290"/>
                </a:tc>
              </a:tr>
            </a:tbl>
          </a:graphicData>
        </a:graphic>
      </p:graphicFrame>
      <p:graphicFrame>
        <p:nvGraphicFramePr>
          <p:cNvPr id="19" name="Table 18"/>
          <p:cNvGraphicFramePr>
            <a:graphicFrameLocks noGrp="1"/>
          </p:cNvGraphicFramePr>
          <p:nvPr>
            <p:extLst/>
          </p:nvPr>
        </p:nvGraphicFramePr>
        <p:xfrm>
          <a:off x="5622586" y="3715225"/>
          <a:ext cx="857250" cy="228600"/>
        </p:xfrm>
        <a:graphic>
          <a:graphicData uri="http://schemas.openxmlformats.org/drawingml/2006/table">
            <a:tbl>
              <a:tblPr firstRow="1" bandRow="1">
                <a:tableStyleId>{5C22544A-7EE6-4342-B048-85BDC9FD1C3A}</a:tableStyleId>
              </a:tblPr>
              <a:tblGrid>
                <a:gridCol w="171450"/>
                <a:gridCol w="171450"/>
                <a:gridCol w="169252"/>
                <a:gridCol w="173648"/>
                <a:gridCol w="171450"/>
              </a:tblGrid>
              <a:tr h="228600">
                <a:tc>
                  <a:txBody>
                    <a:bodyPr/>
                    <a:lstStyle/>
                    <a:p>
                      <a:endParaRPr lang="en-US" sz="900" dirty="0"/>
                    </a:p>
                  </a:txBody>
                  <a:tcPr marL="68580" marR="68580" marT="34290" marB="34290"/>
                </a:tc>
                <a:tc>
                  <a:txBody>
                    <a:bodyPr/>
                    <a:lstStyle/>
                    <a:p>
                      <a:endParaRPr lang="en-US" sz="900"/>
                    </a:p>
                  </a:txBody>
                  <a:tcPr marL="68580" marR="68580" marT="34290" marB="34290"/>
                </a:tc>
                <a:tc>
                  <a:txBody>
                    <a:bodyPr/>
                    <a:lstStyle/>
                    <a:p>
                      <a:endParaRPr lang="en-US" sz="900" dirty="0"/>
                    </a:p>
                  </a:txBody>
                  <a:tcPr marL="68580" marR="68580" marT="34290" marB="34290"/>
                </a:tc>
                <a:tc>
                  <a:txBody>
                    <a:bodyPr/>
                    <a:lstStyle/>
                    <a:p>
                      <a:endParaRPr lang="en-US" sz="900" dirty="0"/>
                    </a:p>
                  </a:txBody>
                  <a:tcPr marL="68580" marR="68580" marT="34290" marB="34290"/>
                </a:tc>
                <a:tc>
                  <a:txBody>
                    <a:bodyPr/>
                    <a:lstStyle/>
                    <a:p>
                      <a:endParaRPr lang="en-US" sz="900" dirty="0"/>
                    </a:p>
                  </a:txBody>
                  <a:tcPr marL="68580" marR="68580" marT="34290" marB="34290"/>
                </a:tc>
              </a:tr>
            </a:tbl>
          </a:graphicData>
        </a:graphic>
      </p:graphicFrame>
      <mc:AlternateContent xmlns:mc="http://schemas.openxmlformats.org/markup-compatibility/2006" xmlns:a14="http://schemas.microsoft.com/office/drawing/2010/main">
        <mc:Choice Requires="a14">
          <p:sp>
            <p:nvSpPr>
              <p:cNvPr id="23" name="Content Placeholder 2"/>
              <p:cNvSpPr txBox="1">
                <a:spLocks/>
              </p:cNvSpPr>
              <p:nvPr/>
            </p:nvSpPr>
            <p:spPr>
              <a:xfrm>
                <a:off x="131181" y="1581150"/>
                <a:ext cx="4285642" cy="1344767"/>
              </a:xfrm>
              <a:prstGeom prst="rect">
                <a:avLst/>
              </a:prstGeom>
            </p:spPr>
            <p:txBody>
              <a:bodyPr vert="horz" lIns="91438" tIns="45719" rIns="91438" bIns="45719" rtlCol="0">
                <a:normAutofit/>
              </a:bodyPr>
              <a:lstStyle>
                <a:lvl1pPr marL="457189" indent="-457189" algn="l" defTabSz="1219170" rtl="0" eaLnBrk="1" latinLnBrk="0" hangingPunct="1">
                  <a:spcBef>
                    <a:spcPct val="20000"/>
                  </a:spcBef>
                  <a:buClr>
                    <a:srgbClr val="C00000"/>
                  </a:buClr>
                  <a:buFont typeface="Wingdings" pitchFamily="2" charset="2"/>
                  <a:buChar char="§"/>
                  <a:defRPr lang="en-US" sz="3700" b="0" i="0" kern="1200">
                    <a:solidFill>
                      <a:schemeClr val="tx1"/>
                    </a:solidFill>
                    <a:latin typeface="Helvetica Neue Light" charset="0"/>
                    <a:ea typeface="Helvetica Neue Light" charset="0"/>
                    <a:cs typeface="Helvetica Neue Light" charset="0"/>
                  </a:defRPr>
                </a:lvl1pPr>
                <a:lvl2pPr marL="990575" indent="-380990" algn="l" defTabSz="1219170" rtl="0" eaLnBrk="1" latinLnBrk="0" hangingPunct="1">
                  <a:spcBef>
                    <a:spcPct val="20000"/>
                  </a:spcBef>
                  <a:buClr>
                    <a:srgbClr val="C00000"/>
                  </a:buClr>
                  <a:buFont typeface="Wingdings" charset="2"/>
                  <a:buChar char="§"/>
                  <a:defRPr lang="en-US" sz="3200" b="0" i="0" kern="1200">
                    <a:solidFill>
                      <a:schemeClr val="tx1"/>
                    </a:solidFill>
                    <a:latin typeface="Helvetica Neue Light" charset="0"/>
                    <a:ea typeface="Helvetica Neue Light" charset="0"/>
                    <a:cs typeface="Helvetica Neue Light" charset="0"/>
                  </a:defRPr>
                </a:lvl2pPr>
                <a:lvl3pPr marL="1523962" indent="-304792" algn="l" defTabSz="1219170" rtl="0" eaLnBrk="1" latinLnBrk="0" hangingPunct="1">
                  <a:spcBef>
                    <a:spcPct val="20000"/>
                  </a:spcBef>
                  <a:buClr>
                    <a:srgbClr val="C00000"/>
                  </a:buClr>
                  <a:buFont typeface="Wingdings" charset="2"/>
                  <a:buChar char="§"/>
                  <a:defRPr lang="en-US" sz="2700" b="0" i="0" kern="1200">
                    <a:solidFill>
                      <a:schemeClr val="tx1"/>
                    </a:solidFill>
                    <a:latin typeface="Helvetica Neue Light" charset="0"/>
                    <a:ea typeface="Helvetica Neue Light" charset="0"/>
                    <a:cs typeface="Helvetica Neue Light" charset="0"/>
                  </a:defRPr>
                </a:lvl3pPr>
                <a:lvl4pPr marL="2133547" indent="-304792" algn="l" defTabSz="1219170" rtl="0" eaLnBrk="1" latinLnBrk="0" hangingPunct="1">
                  <a:spcBef>
                    <a:spcPct val="20000"/>
                  </a:spcBef>
                  <a:buFont typeface="Arial" pitchFamily="34" charset="0"/>
                  <a:buChar char="–"/>
                  <a:defRPr lang="en-US" sz="2400" b="0" i="0" kern="1200">
                    <a:solidFill>
                      <a:schemeClr val="tx1"/>
                    </a:solidFill>
                    <a:latin typeface="Helvetica Neue Light" charset="0"/>
                    <a:ea typeface="Helvetica Neue Light" charset="0"/>
                    <a:cs typeface="Helvetica Neue Light" charset="0"/>
                  </a:defRPr>
                </a:lvl4pPr>
                <a:lvl5pPr marL="2743131" indent="-304792" algn="l" defTabSz="1219170" rtl="0" eaLnBrk="1" latinLnBrk="0" hangingPunct="1">
                  <a:spcBef>
                    <a:spcPct val="20000"/>
                  </a:spcBef>
                  <a:buFont typeface="Arial" pitchFamily="34" charset="0"/>
                  <a:buChar char="»"/>
                  <a:defRPr lang="en-US" sz="1100" b="0" i="0" kern="1200">
                    <a:solidFill>
                      <a:schemeClr val="tx1"/>
                    </a:solidFill>
                    <a:latin typeface="Helvetica Neue Light" charset="0"/>
                    <a:ea typeface="Helvetica Neue Light" charset="0"/>
                    <a:cs typeface="Helvetica Neue Light" charset="0"/>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457200" indent="-457200">
                  <a:buFont typeface="+mj-lt"/>
                  <a:buAutoNum type="arabicParenR"/>
                </a:pPr>
                <a:r>
                  <a:rPr lang="en-US" sz="2400" smtClean="0"/>
                  <a:t>Take </a:t>
                </a:r>
                <a:r>
                  <a:rPr lang="en-US" sz="2400" dirty="0"/>
                  <a:t>the graph and learn a </a:t>
                </a:r>
                <a14:m>
                  <m:oMath xmlns:m="http://schemas.openxmlformats.org/officeDocument/2006/math">
                    <m:r>
                      <a:rPr lang="en-US" sz="2400" i="1">
                        <a:latin typeface="Cambria Math" charset="0"/>
                      </a:rPr>
                      <m:t>𝑑</m:t>
                    </m:r>
                  </m:oMath>
                </a14:m>
                <a:r>
                  <a:rPr lang="en-US" sz="2400" dirty="0"/>
                  <a:t>-dimensional vector (</a:t>
                </a:r>
                <a:r>
                  <a:rPr lang="en-US" sz="2400" i="1" dirty="0">
                    <a:solidFill>
                      <a:srgbClr val="C00000"/>
                    </a:solidFill>
                  </a:rPr>
                  <a:t>embedding</a:t>
                </a:r>
                <a:r>
                  <a:rPr lang="en-US" sz="2400" i="1" dirty="0"/>
                  <a:t>)</a:t>
                </a:r>
                <a:r>
                  <a:rPr lang="en-US" sz="2400" dirty="0"/>
                  <a:t> for every </a:t>
                </a:r>
                <a:r>
                  <a:rPr lang="en-US" sz="2400" dirty="0" smtClean="0"/>
                  <a:t>node</a:t>
                </a:r>
                <a:endParaRPr lang="en-US" sz="2400" dirty="0"/>
              </a:p>
            </p:txBody>
          </p:sp>
        </mc:Choice>
        <mc:Fallback xmlns="">
          <p:sp>
            <p:nvSpPr>
              <p:cNvPr id="23" name="Content Placeholder 2"/>
              <p:cNvSpPr txBox="1">
                <a:spLocks noRot="1" noChangeAspect="1" noMove="1" noResize="1" noEditPoints="1" noAdjustHandles="1" noChangeArrowheads="1" noChangeShapeType="1" noTextEdit="1"/>
              </p:cNvSpPr>
              <p:nvPr/>
            </p:nvSpPr>
            <p:spPr>
              <a:xfrm>
                <a:off x="131181" y="1581150"/>
                <a:ext cx="4285642" cy="1344767"/>
              </a:xfrm>
              <a:prstGeom prst="rect">
                <a:avLst/>
              </a:prstGeom>
              <a:blipFill rotWithShape="0">
                <a:blip r:embed="rId6"/>
                <a:stretch>
                  <a:fillRect l="-2134" t="-3620" r="-1138"/>
                </a:stretch>
              </a:blipFill>
            </p:spPr>
            <p:txBody>
              <a:bodyPr/>
              <a:lstStyle/>
              <a:p>
                <a:r>
                  <a:rPr lang="en-US">
                    <a:noFill/>
                  </a:rPr>
                  <a:t> </a:t>
                </a:r>
              </a:p>
            </p:txBody>
          </p:sp>
        </mc:Fallback>
      </mc:AlternateContent>
      <p:sp>
        <p:nvSpPr>
          <p:cNvPr id="11" name="Footer Placeholder 10"/>
          <p:cNvSpPr>
            <a:spLocks noGrp="1"/>
          </p:cNvSpPr>
          <p:nvPr>
            <p:ph type="ftr" sz="quarter" idx="11"/>
          </p:nvPr>
        </p:nvSpPr>
        <p:spPr/>
        <p:txBody>
          <a:bodyPr/>
          <a:lstStyle/>
          <a:p>
            <a:r>
              <a:rPr lang="en-US" smtClean="0"/>
              <a:t>Deep Learning for Network Biology -- snap.stanford.edu/deepnetbio-ismb -- ISMB 2018</a:t>
            </a:r>
            <a:endParaRPr lang="en-US" dirty="0"/>
          </a:p>
        </p:txBody>
      </p:sp>
    </p:spTree>
    <p:extLst>
      <p:ext uri="{BB962C8B-B14F-4D97-AF65-F5344CB8AC3E}">
        <p14:creationId xmlns:p14="http://schemas.microsoft.com/office/powerpoint/2010/main" val="530357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Example: Drug Side Effects</a:t>
            </a:r>
            <a:endParaRPr lang="en-US" sz="4100" dirty="0"/>
          </a:p>
        </p:txBody>
      </p:sp>
      <p:sp>
        <p:nvSpPr>
          <p:cNvPr id="3" name="Slide Number Placeholder 2"/>
          <p:cNvSpPr>
            <a:spLocks noGrp="1"/>
          </p:cNvSpPr>
          <p:nvPr>
            <p:ph type="sldNum" sz="quarter" idx="12"/>
          </p:nvPr>
        </p:nvSpPr>
        <p:spPr/>
        <p:txBody>
          <a:bodyPr/>
          <a:lstStyle/>
          <a:p>
            <a:fld id="{4D267013-DFFC-4352-B274-32112D0CCE19}" type="slidenum">
              <a:rPr lang="en-US" smtClean="0">
                <a:solidFill>
                  <a:prstClr val="black">
                    <a:tint val="75000"/>
                  </a:prstClr>
                </a:solidFill>
              </a:rPr>
              <a:pPr/>
              <a:t>35</a:t>
            </a:fld>
            <a:endParaRPr lang="en-US">
              <a:solidFill>
                <a:prstClr val="black">
                  <a:tint val="75000"/>
                </a:prstClr>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1376" y="1249306"/>
            <a:ext cx="3629927" cy="3569208"/>
          </a:xfrm>
          <a:prstGeom prst="rect">
            <a:avLst/>
          </a:prstGeom>
        </p:spPr>
      </p:pic>
      <p:pic>
        <p:nvPicPr>
          <p:cNvPr id="4" name="Picture 3"/>
          <p:cNvPicPr>
            <a:picLocks noChangeAspect="1"/>
          </p:cNvPicPr>
          <p:nvPr/>
        </p:nvPicPr>
        <p:blipFill>
          <a:blip r:embed="rId4"/>
          <a:stretch>
            <a:fillRect/>
          </a:stretch>
        </p:blipFill>
        <p:spPr>
          <a:xfrm>
            <a:off x="3362325" y="4953000"/>
            <a:ext cx="523875" cy="190500"/>
          </a:xfrm>
          <a:prstGeom prst="rect">
            <a:avLst/>
          </a:prstGeom>
        </p:spPr>
      </p:pic>
      <p:sp>
        <p:nvSpPr>
          <p:cNvPr id="13" name="TextBox 12"/>
          <p:cNvSpPr txBox="1"/>
          <p:nvPr/>
        </p:nvSpPr>
        <p:spPr>
          <a:xfrm>
            <a:off x="3914775" y="4877171"/>
            <a:ext cx="2534668" cy="300082"/>
          </a:xfrm>
          <a:prstGeom prst="rect">
            <a:avLst/>
          </a:prstGeom>
          <a:noFill/>
        </p:spPr>
        <p:txBody>
          <a:bodyPr wrap="none" rtlCol="0">
            <a:spAutoFit/>
          </a:bodyPr>
          <a:lstStyle/>
          <a:p>
            <a:r>
              <a:rPr lang="en-US" sz="1350" dirty="0">
                <a:latin typeface="Helvetica Neue Light" charset="0"/>
                <a:ea typeface="Helvetica Neue Light" charset="0"/>
                <a:cs typeface="Helvetica Neue Light" charset="0"/>
              </a:rPr>
              <a:t>Neural network </a:t>
            </a:r>
            <a:r>
              <a:rPr lang="en-US" sz="1350">
                <a:latin typeface="Helvetica Neue Light" charset="0"/>
                <a:ea typeface="Helvetica Neue Light" charset="0"/>
                <a:cs typeface="Helvetica Neue Light" charset="0"/>
              </a:rPr>
              <a:t>weight matrices</a:t>
            </a:r>
            <a:endParaRPr lang="en-US" sz="1350" dirty="0">
              <a:latin typeface="Helvetica Neue Light" charset="0"/>
              <a:ea typeface="Helvetica Neue Light" charset="0"/>
              <a:cs typeface="Helvetica Neue Light" charset="0"/>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406" t="5396" r="68509" b="55954"/>
          <a:stretch/>
        </p:blipFill>
        <p:spPr>
          <a:xfrm>
            <a:off x="0" y="1200151"/>
            <a:ext cx="1771650" cy="1395845"/>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37529" t="45891" r="33386" b="1888"/>
          <a:stretch/>
        </p:blipFill>
        <p:spPr>
          <a:xfrm>
            <a:off x="114300" y="3008806"/>
            <a:ext cx="1771650" cy="1885950"/>
          </a:xfrm>
          <a:prstGeom prst="rect">
            <a:avLst/>
          </a:prstGeom>
        </p:spPr>
      </p:pic>
      <p:cxnSp>
        <p:nvCxnSpPr>
          <p:cNvPr id="23" name="Curved Connector 22"/>
          <p:cNvCxnSpPr>
            <a:stCxn id="14" idx="3"/>
          </p:cNvCxnSpPr>
          <p:nvPr/>
        </p:nvCxnSpPr>
        <p:spPr>
          <a:xfrm>
            <a:off x="1771650" y="1898073"/>
            <a:ext cx="1219726" cy="55536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2"/>
          <p:cNvCxnSpPr/>
          <p:nvPr/>
        </p:nvCxnSpPr>
        <p:spPr>
          <a:xfrm flipV="1">
            <a:off x="1754066" y="3429000"/>
            <a:ext cx="1237310" cy="45720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81175" y="4181797"/>
            <a:ext cx="3295650" cy="914400"/>
          </a:xfrm>
          <a:prstGeom prst="rect">
            <a:avLst/>
          </a:prstGeom>
          <a:noFill/>
          <a:ln>
            <a:noFill/>
          </a:ln>
        </p:spPr>
        <p:txBody>
          <a:bodyPr wrap="none" lIns="68569" tIns="68569" rIns="68569" bIns="68569" rtlCol="0" anchor="t" anchorCtr="0">
            <a:noAutofit/>
          </a:bodyPr>
          <a:lstStyle/>
          <a:p>
            <a:pPr algn="ctr"/>
            <a:r>
              <a:rPr lang="en-US" b="1" dirty="0" smtClean="0">
                <a:solidFill>
                  <a:srgbClr val="C00000"/>
                </a:solidFill>
                <a:latin typeface="Helvetica Neue Light" charset="0"/>
                <a:ea typeface="Helvetica Neue Light" charset="0"/>
                <a:cs typeface="Helvetica Neue Light" charset="0"/>
                <a:sym typeface="Open Sans"/>
              </a:rPr>
              <a:t>This is multi-relational </a:t>
            </a:r>
            <a:r>
              <a:rPr lang="en-US" b="1" smtClean="0">
                <a:solidFill>
                  <a:srgbClr val="C00000"/>
                </a:solidFill>
                <a:latin typeface="Helvetica Neue Light" charset="0"/>
                <a:ea typeface="Helvetica Neue Light" charset="0"/>
                <a:cs typeface="Helvetica Neue Light" charset="0"/>
                <a:sym typeface="Open Sans"/>
              </a:rPr>
              <a:t>link </a:t>
            </a:r>
          </a:p>
          <a:p>
            <a:pPr algn="ctr"/>
            <a:r>
              <a:rPr lang="en-US" b="1" dirty="0" smtClean="0">
                <a:solidFill>
                  <a:srgbClr val="C00000"/>
                </a:solidFill>
                <a:latin typeface="Helvetica Neue Light" charset="0"/>
                <a:ea typeface="Helvetica Neue Light" charset="0"/>
                <a:cs typeface="Helvetica Neue Light" charset="0"/>
                <a:sym typeface="Open Sans"/>
              </a:rPr>
              <a:t>prediction task!</a:t>
            </a:r>
            <a:endParaRPr lang="en-US" b="1" dirty="0">
              <a:solidFill>
                <a:srgbClr val="C00000"/>
              </a:solidFill>
              <a:latin typeface="Helvetica Neue Light" charset="0"/>
              <a:ea typeface="Helvetica Neue Light" charset="0"/>
              <a:cs typeface="Helvetica Neue Light" charset="0"/>
              <a:sym typeface="Open Sans"/>
            </a:endParaRPr>
          </a:p>
        </p:txBody>
      </p:sp>
      <p:sp>
        <p:nvSpPr>
          <p:cNvPr id="6" name="Footer Placeholder 5"/>
          <p:cNvSpPr>
            <a:spLocks noGrp="1"/>
          </p:cNvSpPr>
          <p:nvPr>
            <p:ph type="ftr" sz="quarter" idx="11"/>
          </p:nvPr>
        </p:nvSpPr>
        <p:spPr/>
        <p:txBody>
          <a:bodyPr/>
          <a:lstStyle/>
          <a:p>
            <a:r>
              <a:rPr lang="en-US" smtClean="0"/>
              <a:t>Deep Learning for Network Biology -- snap.stanford.edu/deepnetbio-ismb -- ISMB 2018</a:t>
            </a:r>
            <a:endParaRPr lang="en-US" dirty="0"/>
          </a:p>
        </p:txBody>
      </p:sp>
    </p:spTree>
    <p:extLst>
      <p:ext uri="{BB962C8B-B14F-4D97-AF65-F5344CB8AC3E}">
        <p14:creationId xmlns:p14="http://schemas.microsoft.com/office/powerpoint/2010/main" val="6790866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7350"/>
            <a:ext cx="6858000" cy="1752600"/>
          </a:xfrm>
        </p:spPr>
        <p:txBody>
          <a:bodyPr/>
          <a:lstStyle/>
          <a:p>
            <a:r>
              <a:rPr lang="en-US" sz="3200" b="1" dirty="0">
                <a:solidFill>
                  <a:srgbClr val="982B25"/>
                </a:solidFill>
              </a:rPr>
              <a:t>Modeling Polypharmacy Side Effects with Graph Convolutional Networks</a:t>
            </a:r>
            <a:endParaRPr lang="en-US" sz="3200" dirty="0">
              <a:solidFill>
                <a:srgbClr val="982B25"/>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0" y="465695"/>
            <a:ext cx="2063750" cy="1097618"/>
          </a:xfrm>
        </p:spPr>
      </p:pic>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36</a:t>
            </a:fld>
            <a:endParaRPr lang="en-US"/>
          </a:p>
        </p:txBody>
      </p:sp>
      <p:sp>
        <p:nvSpPr>
          <p:cNvPr id="7" name="Title 1"/>
          <p:cNvSpPr txBox="1">
            <a:spLocks/>
          </p:cNvSpPr>
          <p:nvPr/>
        </p:nvSpPr>
        <p:spPr>
          <a:xfrm>
            <a:off x="20972" y="3584308"/>
            <a:ext cx="6858000" cy="10448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0" i="0" kern="1200" cap="none" spc="0">
                <a:ln>
                  <a:noFill/>
                </a:ln>
                <a:solidFill>
                  <a:srgbClr val="C00000"/>
                </a:solidFill>
                <a:effectLst/>
                <a:latin typeface="Helvetica Neue Light" charset="0"/>
                <a:ea typeface="Helvetica Neue Light" charset="0"/>
                <a:cs typeface="Helvetica Neue Light" charset="0"/>
              </a:defRPr>
            </a:lvl1pPr>
          </a:lstStyle>
          <a:p>
            <a:r>
              <a:rPr lang="en-US" sz="2400" dirty="0" smtClean="0">
                <a:solidFill>
                  <a:schemeClr val="tx1"/>
                </a:solidFill>
              </a:rPr>
              <a:t>July 10, 2018 at 12:20 pm </a:t>
            </a:r>
          </a:p>
          <a:p>
            <a:r>
              <a:rPr lang="en-US" sz="2400" i="1" dirty="0">
                <a:solidFill>
                  <a:schemeClr val="tx1"/>
                </a:solidFill>
                <a:hlinkClick r:id="rId4"/>
              </a:rPr>
              <a:t>http://</a:t>
            </a:r>
            <a:r>
              <a:rPr lang="en-US" sz="2400" i="1" dirty="0" err="1" smtClean="0">
                <a:solidFill>
                  <a:schemeClr val="tx1"/>
                </a:solidFill>
                <a:hlinkClick r:id="rId4"/>
              </a:rPr>
              <a:t>snap.stanford.edu</a:t>
            </a:r>
            <a:r>
              <a:rPr lang="en-US" sz="2400" i="1" dirty="0" smtClean="0">
                <a:solidFill>
                  <a:schemeClr val="tx1"/>
                </a:solidFill>
                <a:hlinkClick r:id="rId4"/>
              </a:rPr>
              <a:t>/decagon</a:t>
            </a:r>
            <a:endParaRPr lang="en-US" sz="2400" i="1" dirty="0">
              <a:solidFill>
                <a:schemeClr val="tx1"/>
              </a:solidFill>
            </a:endParaRPr>
          </a:p>
        </p:txBody>
      </p:sp>
    </p:spTree>
    <p:extLst>
      <p:ext uri="{BB962C8B-B14F-4D97-AF65-F5344CB8AC3E}">
        <p14:creationId xmlns:p14="http://schemas.microsoft.com/office/powerpoint/2010/main" val="21369832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317"/>
            <a:ext cx="6858000" cy="857250"/>
          </a:xfrm>
        </p:spPr>
        <p:txBody>
          <a:bodyPr/>
          <a:lstStyle/>
          <a:p>
            <a:r>
              <a:rPr lang="en-US" sz="4800" smtClean="0"/>
              <a:t>Outline of This </a:t>
            </a:r>
            <a:r>
              <a:rPr lang="en-US" sz="4800" dirty="0" smtClean="0"/>
              <a:t>Section</a:t>
            </a:r>
            <a:endParaRPr lang="en-US" sz="4800" dirty="0"/>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5" name="Slide Number Placeholder 4"/>
          <p:cNvSpPr>
            <a:spLocks noGrp="1"/>
          </p:cNvSpPr>
          <p:nvPr>
            <p:ph type="sldNum" sz="quarter" idx="12"/>
          </p:nvPr>
        </p:nvSpPr>
        <p:spPr/>
        <p:txBody>
          <a:bodyPr/>
          <a:lstStyle/>
          <a:p>
            <a:fld id="{4D267013-DFFC-4352-B274-32112D0CCE19}" type="slidenum">
              <a:rPr lang="en-US" smtClean="0"/>
              <a:t>37</a:t>
            </a:fld>
            <a:endParaRPr lang="en-US"/>
          </a:p>
        </p:txBody>
      </p:sp>
      <p:sp>
        <p:nvSpPr>
          <p:cNvPr id="3" name="Content Placeholder 2"/>
          <p:cNvSpPr>
            <a:spLocks noGrp="1"/>
          </p:cNvSpPr>
          <p:nvPr>
            <p:ph idx="1"/>
          </p:nvPr>
        </p:nvSpPr>
        <p:spPr>
          <a:xfrm>
            <a:off x="152400" y="1123950"/>
            <a:ext cx="6629400" cy="3657600"/>
          </a:xfrm>
        </p:spPr>
        <p:txBody>
          <a:bodyPr>
            <a:normAutofit fontScale="92500"/>
          </a:bodyPr>
          <a:lstStyle/>
          <a:p>
            <a:pPr marL="342900" lvl="1" indent="-333375">
              <a:lnSpc>
                <a:spcPct val="120000"/>
              </a:lnSpc>
              <a:buFont typeface="+mj-lt"/>
              <a:buAutoNum type="arabicPeriod"/>
              <a:tabLst>
                <a:tab pos="168275" algn="l"/>
              </a:tabLst>
            </a:pPr>
            <a:r>
              <a:rPr lang="en-US" sz="3200" b="1" dirty="0" smtClean="0">
                <a:solidFill>
                  <a:srgbClr val="C00000"/>
                </a:solidFill>
              </a:rPr>
              <a:t>Shallow </a:t>
            </a:r>
            <a:r>
              <a:rPr lang="en-US" sz="3200" b="1" dirty="0" err="1" smtClean="0">
                <a:solidFill>
                  <a:srgbClr val="C00000"/>
                </a:solidFill>
              </a:rPr>
              <a:t>embeddings</a:t>
            </a:r>
            <a:r>
              <a:rPr lang="en-US" sz="3200" b="1" dirty="0" smtClean="0">
                <a:solidFill>
                  <a:srgbClr val="C00000"/>
                </a:solidFill>
              </a:rPr>
              <a:t> </a:t>
            </a:r>
            <a:r>
              <a:rPr lang="en-US" sz="3200" dirty="0" smtClean="0"/>
              <a:t>for het nets:</a:t>
            </a:r>
          </a:p>
          <a:p>
            <a:pPr marL="866775" lvl="2" indent="-457200">
              <a:lnSpc>
                <a:spcPct val="120000"/>
              </a:lnSpc>
              <a:tabLst>
                <a:tab pos="168275" algn="l"/>
              </a:tabLst>
            </a:pPr>
            <a:r>
              <a:rPr lang="en-US" sz="3200" dirty="0" err="1" smtClean="0"/>
              <a:t>OhmNet</a:t>
            </a:r>
            <a:endParaRPr lang="en-US" sz="3200" dirty="0" smtClean="0"/>
          </a:p>
          <a:p>
            <a:pPr marL="866775" lvl="2" indent="-457200">
              <a:lnSpc>
                <a:spcPct val="120000"/>
              </a:lnSpc>
              <a:tabLst>
                <a:tab pos="168275" algn="l"/>
              </a:tabLst>
            </a:pPr>
            <a:r>
              <a:rPr lang="en-US" sz="3200" dirty="0"/>
              <a:t>Metapath2vec</a:t>
            </a:r>
            <a:endParaRPr lang="en-US" sz="2200" dirty="0"/>
          </a:p>
          <a:p>
            <a:pPr marL="342900" lvl="1" indent="-333375">
              <a:lnSpc>
                <a:spcPct val="120000"/>
              </a:lnSpc>
              <a:buFont typeface="+mj-lt"/>
              <a:buAutoNum type="arabicPeriod"/>
              <a:tabLst>
                <a:tab pos="168275" algn="l"/>
              </a:tabLst>
            </a:pPr>
            <a:r>
              <a:rPr lang="en-US" sz="3200" b="1" dirty="0" smtClean="0">
                <a:solidFill>
                  <a:srgbClr val="C00000"/>
                </a:solidFill>
              </a:rPr>
              <a:t>Deep </a:t>
            </a:r>
            <a:r>
              <a:rPr lang="en-US" sz="3200" b="1" dirty="0" err="1" smtClean="0">
                <a:solidFill>
                  <a:srgbClr val="C00000"/>
                </a:solidFill>
              </a:rPr>
              <a:t>embeddings</a:t>
            </a:r>
            <a:r>
              <a:rPr lang="en-US" sz="3200" b="1" dirty="0" smtClean="0">
                <a:solidFill>
                  <a:srgbClr val="C00000"/>
                </a:solidFill>
              </a:rPr>
              <a:t> </a:t>
            </a:r>
            <a:r>
              <a:rPr lang="en-US" sz="3200" dirty="0" smtClean="0"/>
              <a:t>for het nets:</a:t>
            </a:r>
          </a:p>
          <a:p>
            <a:pPr marL="866775" lvl="2" indent="-457200">
              <a:lnSpc>
                <a:spcPct val="120000"/>
              </a:lnSpc>
              <a:tabLst>
                <a:tab pos="168275" algn="l"/>
              </a:tabLst>
            </a:pPr>
            <a:r>
              <a:rPr lang="en-US" sz="3200" dirty="0" smtClean="0"/>
              <a:t>Decagon</a:t>
            </a:r>
          </a:p>
        </p:txBody>
      </p:sp>
      <p:pic>
        <p:nvPicPr>
          <p:cNvPr id="7" name="Picture 6"/>
          <p:cNvPicPr>
            <a:picLocks noChangeAspect="1"/>
          </p:cNvPicPr>
          <p:nvPr/>
        </p:nvPicPr>
        <p:blipFill>
          <a:blip r:embed="rId2"/>
          <a:stretch>
            <a:fillRect/>
          </a:stretch>
        </p:blipFill>
        <p:spPr>
          <a:xfrm>
            <a:off x="6019800" y="1658907"/>
            <a:ext cx="609041" cy="576750"/>
          </a:xfrm>
          <a:prstGeom prst="rect">
            <a:avLst/>
          </a:prstGeom>
        </p:spPr>
      </p:pic>
      <p:pic>
        <p:nvPicPr>
          <p:cNvPr id="8" name="Picture 7"/>
          <p:cNvPicPr>
            <a:picLocks noChangeAspect="1"/>
          </p:cNvPicPr>
          <p:nvPr/>
        </p:nvPicPr>
        <p:blipFill>
          <a:blip r:embed="rId2"/>
          <a:stretch>
            <a:fillRect/>
          </a:stretch>
        </p:blipFill>
        <p:spPr>
          <a:xfrm>
            <a:off x="6019800" y="3562350"/>
            <a:ext cx="609041" cy="576750"/>
          </a:xfrm>
          <a:prstGeom prst="rect">
            <a:avLst/>
          </a:prstGeom>
        </p:spPr>
      </p:pic>
    </p:spTree>
    <p:extLst>
      <p:ext uri="{BB962C8B-B14F-4D97-AF65-F5344CB8AC3E}">
        <p14:creationId xmlns:p14="http://schemas.microsoft.com/office/powerpoint/2010/main" val="7930092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smtClean="0"/>
              <a:t>This Tutorial</a:t>
            </a:r>
            <a:endParaRPr lang="en-US" sz="4800" dirty="0"/>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38</a:t>
            </a:fld>
            <a:endParaRPr lang="en-US"/>
          </a:p>
        </p:txBody>
      </p:sp>
      <p:pic>
        <p:nvPicPr>
          <p:cNvPr id="8" name="Picture 7"/>
          <p:cNvPicPr>
            <a:picLocks noChangeAspect="1"/>
          </p:cNvPicPr>
          <p:nvPr/>
        </p:nvPicPr>
        <p:blipFill>
          <a:blip r:embed="rId3"/>
          <a:stretch>
            <a:fillRect/>
          </a:stretch>
        </p:blipFill>
        <p:spPr>
          <a:xfrm>
            <a:off x="6121382" y="1144389"/>
            <a:ext cx="609041" cy="576750"/>
          </a:xfrm>
          <a:prstGeom prst="rect">
            <a:avLst/>
          </a:prstGeom>
        </p:spPr>
      </p:pic>
      <p:pic>
        <p:nvPicPr>
          <p:cNvPr id="11" name="Picture 10"/>
          <p:cNvPicPr>
            <a:picLocks noChangeAspect="1"/>
          </p:cNvPicPr>
          <p:nvPr/>
        </p:nvPicPr>
        <p:blipFill>
          <a:blip r:embed="rId3"/>
          <a:stretch>
            <a:fillRect/>
          </a:stretch>
        </p:blipFill>
        <p:spPr>
          <a:xfrm>
            <a:off x="6121381" y="2376000"/>
            <a:ext cx="609041" cy="576750"/>
          </a:xfrm>
          <a:prstGeom prst="rect">
            <a:avLst/>
          </a:prstGeom>
        </p:spPr>
      </p:pic>
      <p:pic>
        <p:nvPicPr>
          <p:cNvPr id="10" name="Picture 9"/>
          <p:cNvPicPr>
            <a:picLocks noChangeAspect="1"/>
          </p:cNvPicPr>
          <p:nvPr/>
        </p:nvPicPr>
        <p:blipFill>
          <a:blip r:embed="rId3"/>
          <a:stretch>
            <a:fillRect/>
          </a:stretch>
        </p:blipFill>
        <p:spPr>
          <a:xfrm>
            <a:off x="6121381" y="3684511"/>
            <a:ext cx="609041" cy="576750"/>
          </a:xfrm>
          <a:prstGeom prst="rect">
            <a:avLst/>
          </a:prstGeom>
        </p:spPr>
      </p:pic>
      <p:sp>
        <p:nvSpPr>
          <p:cNvPr id="12" name="Content Placeholder 2"/>
          <p:cNvSpPr>
            <a:spLocks noGrp="1"/>
          </p:cNvSpPr>
          <p:nvPr>
            <p:ph idx="1"/>
          </p:nvPr>
        </p:nvSpPr>
        <p:spPr>
          <a:xfrm>
            <a:off x="342900" y="1200150"/>
            <a:ext cx="6515100" cy="3810000"/>
          </a:xfrm>
        </p:spPr>
        <p:txBody>
          <a:bodyPr>
            <a:normAutofit fontScale="92500" lnSpcReduction="10000"/>
          </a:bodyPr>
          <a:lstStyle/>
          <a:p>
            <a:pPr marL="0" indent="0">
              <a:buNone/>
            </a:pPr>
            <a:r>
              <a:rPr lang="en-US" sz="3600" dirty="0" smtClean="0">
                <a:solidFill>
                  <a:srgbClr val="C00000"/>
                </a:solidFill>
              </a:rPr>
              <a:t>1) Node </a:t>
            </a:r>
            <a:r>
              <a:rPr lang="en-US" sz="3600" dirty="0" err="1" smtClean="0">
                <a:solidFill>
                  <a:srgbClr val="C00000"/>
                </a:solidFill>
              </a:rPr>
              <a:t>embeddings</a:t>
            </a:r>
            <a:endParaRPr lang="en-US" sz="3600" dirty="0" smtClean="0">
              <a:solidFill>
                <a:srgbClr val="C00000"/>
              </a:solidFill>
            </a:endParaRPr>
          </a:p>
          <a:p>
            <a:pPr marL="400050" lvl="1" indent="-279400"/>
            <a:r>
              <a:rPr lang="en-US" sz="2200" dirty="0" smtClean="0"/>
              <a:t>Map nodes to low-dimensional </a:t>
            </a:r>
            <a:r>
              <a:rPr lang="en-US" sz="2200" dirty="0" err="1" smtClean="0"/>
              <a:t>embeddings</a:t>
            </a:r>
            <a:endParaRPr lang="en-US" sz="2200" dirty="0" smtClean="0"/>
          </a:p>
          <a:p>
            <a:pPr marL="400050" lvl="1" indent="-279400"/>
            <a:r>
              <a:rPr lang="en-US" sz="2200" i="1" dirty="0" smtClean="0"/>
              <a:t>Applications: </a:t>
            </a:r>
            <a:r>
              <a:rPr lang="en-US" sz="2200" dirty="0" smtClean="0"/>
              <a:t>PPIs,</a:t>
            </a:r>
            <a:r>
              <a:rPr lang="en-US" sz="2200" i="1" dirty="0" smtClean="0"/>
              <a:t> </a:t>
            </a:r>
            <a:r>
              <a:rPr lang="en-US" sz="2200" dirty="0" smtClean="0"/>
              <a:t>Disease pathways</a:t>
            </a:r>
            <a:endParaRPr lang="en-US" sz="2200" dirty="0"/>
          </a:p>
          <a:p>
            <a:pPr marL="0" indent="0">
              <a:buNone/>
            </a:pPr>
            <a:r>
              <a:rPr lang="en-US" sz="3600" dirty="0" smtClean="0">
                <a:solidFill>
                  <a:srgbClr val="C00000"/>
                </a:solidFill>
              </a:rPr>
              <a:t>2) Graph neural networks</a:t>
            </a:r>
          </a:p>
          <a:p>
            <a:pPr marL="400050" lvl="2" indent="-279400">
              <a:buFont typeface="Wingdings" pitchFamily="2" charset="2"/>
              <a:buChar char="§"/>
            </a:pPr>
            <a:r>
              <a:rPr lang="en-US" sz="2200" dirty="0" smtClean="0"/>
              <a:t>Deep learning approaches for graphs</a:t>
            </a:r>
          </a:p>
          <a:p>
            <a:pPr marL="400050" lvl="2" indent="-279400">
              <a:buFont typeface="Wingdings" pitchFamily="2" charset="2"/>
              <a:buChar char="§"/>
            </a:pPr>
            <a:r>
              <a:rPr lang="en-US" sz="2200" i="1" dirty="0" smtClean="0"/>
              <a:t>Applications: </a:t>
            </a:r>
            <a:r>
              <a:rPr lang="en-US" sz="2200" dirty="0" smtClean="0"/>
              <a:t>Gene functions</a:t>
            </a:r>
          </a:p>
          <a:p>
            <a:pPr marL="0" lvl="1" indent="0">
              <a:buNone/>
            </a:pPr>
            <a:r>
              <a:rPr lang="en-US" sz="3600" dirty="0" smtClean="0">
                <a:solidFill>
                  <a:srgbClr val="C00000"/>
                </a:solidFill>
              </a:rPr>
              <a:t>3) Heterogeneous networks</a:t>
            </a:r>
          </a:p>
          <a:p>
            <a:pPr marL="400050" lvl="2" indent="-227013">
              <a:buFont typeface="Wingdings" pitchFamily="2" charset="2"/>
              <a:buChar char="§"/>
            </a:pPr>
            <a:r>
              <a:rPr lang="en-US" sz="2200" dirty="0" smtClean="0"/>
              <a:t>Embedding heterogeneous networks</a:t>
            </a:r>
          </a:p>
          <a:p>
            <a:pPr marL="400050" lvl="2" indent="-227013">
              <a:buFont typeface="Wingdings" pitchFamily="2" charset="2"/>
              <a:buChar char="§"/>
            </a:pPr>
            <a:r>
              <a:rPr lang="en-US" sz="2200" i="1" dirty="0" smtClean="0"/>
              <a:t>Applications:</a:t>
            </a:r>
            <a:r>
              <a:rPr lang="en-US" sz="2200" dirty="0" smtClean="0"/>
              <a:t> Human tissues, </a:t>
            </a:r>
            <a:r>
              <a:rPr lang="en-US" sz="2200" dirty="0"/>
              <a:t>Drug side </a:t>
            </a:r>
            <a:r>
              <a:rPr lang="en-US" sz="2200" dirty="0" smtClean="0"/>
              <a:t>effects</a:t>
            </a:r>
            <a:endParaRPr lang="en-US" sz="2200" dirty="0"/>
          </a:p>
        </p:txBody>
      </p:sp>
    </p:spTree>
    <p:extLst>
      <p:ext uri="{BB962C8B-B14F-4D97-AF65-F5344CB8AC3E}">
        <p14:creationId xmlns:p14="http://schemas.microsoft.com/office/powerpoint/2010/main" val="11722906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9285" y="53836"/>
            <a:ext cx="737512" cy="413006"/>
          </a:xfrm>
          <a:prstGeom prst="rect">
            <a:avLst/>
          </a:prstGeom>
        </p:spPr>
      </p:pic>
      <p:pic>
        <p:nvPicPr>
          <p:cNvPr id="59" name="Picture 5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2860" y="728692"/>
            <a:ext cx="892450" cy="437300"/>
          </a:xfrm>
          <a:prstGeom prst="rect">
            <a:avLst/>
          </a:prstGeom>
        </p:spPr>
      </p:pic>
      <p:pic>
        <p:nvPicPr>
          <p:cNvPr id="69" name="Picture 8" descr="http://etc.ancient.eu/uploads/static/pinterest_log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39290" y="407538"/>
            <a:ext cx="604062" cy="40270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28886" y="1508230"/>
            <a:ext cx="526398" cy="267377"/>
          </a:xfrm>
          <a:prstGeom prst="rect">
            <a:avLst/>
          </a:prstGeom>
        </p:spPr>
      </p:pic>
      <p:sp>
        <p:nvSpPr>
          <p:cNvPr id="6" name="Slide Number Placeholder 5"/>
          <p:cNvSpPr>
            <a:spLocks noGrp="1"/>
          </p:cNvSpPr>
          <p:nvPr>
            <p:ph type="sldNum" sz="quarter" idx="12"/>
          </p:nvPr>
        </p:nvSpPr>
        <p:spPr/>
        <p:txBody>
          <a:bodyPr/>
          <a:lstStyle/>
          <a:p>
            <a:fld id="{19B12225-5612-419B-A8D5-4B8EEE4C217E}" type="slidenum">
              <a:rPr lang="en-US" smtClean="0"/>
              <a:pPr/>
              <a:t>39</a:t>
            </a:fld>
            <a:endParaRPr lang="en-US"/>
          </a:p>
        </p:txBody>
      </p:sp>
      <p:sp>
        <p:nvSpPr>
          <p:cNvPr id="13" name="TextBox 12"/>
          <p:cNvSpPr txBox="1"/>
          <p:nvPr/>
        </p:nvSpPr>
        <p:spPr>
          <a:xfrm>
            <a:off x="88949" y="361563"/>
            <a:ext cx="1149674" cy="300082"/>
          </a:xfrm>
          <a:prstGeom prst="rect">
            <a:avLst/>
          </a:prstGeom>
          <a:noFill/>
        </p:spPr>
        <p:txBody>
          <a:bodyPr wrap="none" rtlCol="0">
            <a:spAutoFit/>
          </a:bodyPr>
          <a:lstStyle/>
          <a:p>
            <a:r>
              <a:rPr lang="en-US" sz="1350" b="1" u="sng" dirty="0">
                <a:latin typeface="Calibri" panose="020F0502020204030204" pitchFamily="34" charset="0"/>
              </a:rPr>
              <a:t>PhD Students</a:t>
            </a:r>
          </a:p>
        </p:txBody>
      </p:sp>
      <p:sp>
        <p:nvSpPr>
          <p:cNvPr id="14" name="TextBox 13"/>
          <p:cNvSpPr txBox="1"/>
          <p:nvPr/>
        </p:nvSpPr>
        <p:spPr>
          <a:xfrm>
            <a:off x="88951" y="2642055"/>
            <a:ext cx="1729191" cy="300082"/>
          </a:xfrm>
          <a:prstGeom prst="rect">
            <a:avLst/>
          </a:prstGeom>
          <a:noFill/>
        </p:spPr>
        <p:txBody>
          <a:bodyPr wrap="none" rtlCol="0">
            <a:spAutoFit/>
          </a:bodyPr>
          <a:lstStyle/>
          <a:p>
            <a:r>
              <a:rPr lang="en-US" sz="1350" b="1" u="sng" dirty="0">
                <a:latin typeface="Calibri" panose="020F0502020204030204" pitchFamily="34" charset="0"/>
              </a:rPr>
              <a:t>Post-Doctoral Fellows</a:t>
            </a:r>
          </a:p>
        </p:txBody>
      </p:sp>
      <p:sp>
        <p:nvSpPr>
          <p:cNvPr id="16" name="TextBox 15"/>
          <p:cNvSpPr txBox="1"/>
          <p:nvPr/>
        </p:nvSpPr>
        <p:spPr>
          <a:xfrm>
            <a:off x="3088465" y="1955494"/>
            <a:ext cx="761747" cy="300082"/>
          </a:xfrm>
          <a:prstGeom prst="rect">
            <a:avLst/>
          </a:prstGeom>
          <a:noFill/>
        </p:spPr>
        <p:txBody>
          <a:bodyPr wrap="none" rtlCol="0">
            <a:spAutoFit/>
          </a:bodyPr>
          <a:lstStyle/>
          <a:p>
            <a:r>
              <a:rPr lang="en-US" sz="1350" b="1" u="sng" dirty="0">
                <a:latin typeface="Calibri" panose="020F0502020204030204" pitchFamily="34" charset="0"/>
              </a:rPr>
              <a:t>Funding</a:t>
            </a:r>
          </a:p>
        </p:txBody>
      </p:sp>
      <p:sp>
        <p:nvSpPr>
          <p:cNvPr id="17" name="TextBox 16"/>
          <p:cNvSpPr txBox="1"/>
          <p:nvPr/>
        </p:nvSpPr>
        <p:spPr>
          <a:xfrm>
            <a:off x="3037669" y="2952750"/>
            <a:ext cx="1145314" cy="300082"/>
          </a:xfrm>
          <a:prstGeom prst="rect">
            <a:avLst/>
          </a:prstGeom>
          <a:noFill/>
        </p:spPr>
        <p:txBody>
          <a:bodyPr wrap="none" rtlCol="0">
            <a:spAutoFit/>
          </a:bodyPr>
          <a:lstStyle/>
          <a:p>
            <a:r>
              <a:rPr lang="en-US" sz="1350" b="1" u="sng" dirty="0">
                <a:latin typeface="Calibri" panose="020F0502020204030204" pitchFamily="34" charset="0"/>
              </a:rPr>
              <a:t>Collaborators</a:t>
            </a:r>
          </a:p>
        </p:txBody>
      </p:sp>
      <p:sp>
        <p:nvSpPr>
          <p:cNvPr id="18" name="TextBox 17"/>
          <p:cNvSpPr txBox="1"/>
          <p:nvPr/>
        </p:nvSpPr>
        <p:spPr>
          <a:xfrm>
            <a:off x="3375069" y="81796"/>
            <a:ext cx="1716047" cy="300082"/>
          </a:xfrm>
          <a:prstGeom prst="rect">
            <a:avLst/>
          </a:prstGeom>
          <a:noFill/>
        </p:spPr>
        <p:txBody>
          <a:bodyPr wrap="none" rtlCol="0">
            <a:spAutoFit/>
          </a:bodyPr>
          <a:lstStyle/>
          <a:p>
            <a:r>
              <a:rPr lang="en-US" sz="1350" b="1" u="sng" dirty="0">
                <a:latin typeface="Calibri" panose="020F0502020204030204" pitchFamily="34" charset="0"/>
              </a:rPr>
              <a:t>Industry Partnerships</a:t>
            </a:r>
          </a:p>
        </p:txBody>
      </p:sp>
      <p:pic>
        <p:nvPicPr>
          <p:cNvPr id="19" name="Picture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50336" y="1666837"/>
            <a:ext cx="522000" cy="695997"/>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53834" y="661328"/>
            <a:ext cx="522000" cy="695997"/>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4824" y="1666837"/>
            <a:ext cx="522000" cy="695997"/>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94310" y="3943871"/>
            <a:ext cx="548640" cy="685800"/>
          </a:xfrm>
          <a:prstGeom prst="rect">
            <a:avLst/>
          </a:prstGeom>
        </p:spPr>
      </p:pic>
      <p:pic>
        <p:nvPicPr>
          <p:cNvPr id="29" name="Picture 2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38470" y="661326"/>
            <a:ext cx="522000" cy="696000"/>
          </a:xfrm>
          <a:prstGeom prst="rect">
            <a:avLst/>
          </a:prstGeom>
        </p:spPr>
      </p:pic>
      <p:pic>
        <p:nvPicPr>
          <p:cNvPr id="31" name="Picture 3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44319" y="2932898"/>
            <a:ext cx="534353" cy="685800"/>
          </a:xfrm>
          <a:prstGeom prst="rect">
            <a:avLst/>
          </a:prstGeom>
        </p:spPr>
      </p:pic>
      <p:pic>
        <p:nvPicPr>
          <p:cNvPr id="32" name="Picture 3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046127" y="3961820"/>
            <a:ext cx="572477" cy="685800"/>
          </a:xfrm>
          <a:prstGeom prst="rect">
            <a:avLst/>
          </a:prstGeom>
        </p:spPr>
      </p:pic>
      <p:pic>
        <p:nvPicPr>
          <p:cNvPr id="34" name="Picture 3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046127" y="2932898"/>
            <a:ext cx="572477" cy="685800"/>
          </a:xfrm>
          <a:prstGeom prst="rect">
            <a:avLst/>
          </a:prstGeom>
        </p:spPr>
      </p:pic>
      <p:pic>
        <p:nvPicPr>
          <p:cNvPr id="35" name="Picture 3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01232" y="2932898"/>
            <a:ext cx="570368" cy="685800"/>
          </a:xfrm>
          <a:prstGeom prst="rect">
            <a:avLst/>
          </a:prstGeom>
        </p:spPr>
      </p:pic>
      <p:sp>
        <p:nvSpPr>
          <p:cNvPr id="36" name="TextBox 35"/>
          <p:cNvSpPr txBox="1"/>
          <p:nvPr/>
        </p:nvSpPr>
        <p:spPr>
          <a:xfrm>
            <a:off x="161526" y="1281187"/>
            <a:ext cx="542136" cy="369332"/>
          </a:xfrm>
          <a:prstGeom prst="rect">
            <a:avLst/>
          </a:prstGeom>
          <a:noFill/>
        </p:spPr>
        <p:txBody>
          <a:bodyPr wrap="none" rtlCol="0">
            <a:spAutoFit/>
          </a:bodyPr>
          <a:lstStyle/>
          <a:p>
            <a:pPr algn="ctr"/>
            <a:r>
              <a:rPr lang="en-US" sz="900" b="1" dirty="0">
                <a:latin typeface="Calibri" panose="020F0502020204030204" pitchFamily="34" charset="0"/>
              </a:rPr>
              <a:t>Claire</a:t>
            </a:r>
            <a:br>
              <a:rPr lang="en-US" sz="900" b="1" dirty="0">
                <a:latin typeface="Calibri" panose="020F0502020204030204" pitchFamily="34" charset="0"/>
              </a:rPr>
            </a:br>
            <a:r>
              <a:rPr lang="en-US" sz="900" b="1" dirty="0" err="1">
                <a:latin typeface="Calibri" panose="020F0502020204030204" pitchFamily="34" charset="0"/>
              </a:rPr>
              <a:t>Donnat</a:t>
            </a:r>
            <a:endParaRPr lang="en-US" sz="900" b="1" dirty="0">
              <a:latin typeface="Calibri" panose="020F0502020204030204" pitchFamily="34" charset="0"/>
            </a:endParaRPr>
          </a:p>
        </p:txBody>
      </p:sp>
      <p:sp>
        <p:nvSpPr>
          <p:cNvPr id="37" name="TextBox 36"/>
          <p:cNvSpPr txBox="1"/>
          <p:nvPr/>
        </p:nvSpPr>
        <p:spPr>
          <a:xfrm>
            <a:off x="743574" y="1284957"/>
            <a:ext cx="580608" cy="369332"/>
          </a:xfrm>
          <a:prstGeom prst="rect">
            <a:avLst/>
          </a:prstGeom>
          <a:noFill/>
        </p:spPr>
        <p:txBody>
          <a:bodyPr wrap="none" rtlCol="0">
            <a:spAutoFit/>
          </a:bodyPr>
          <a:lstStyle/>
          <a:p>
            <a:pPr algn="ctr"/>
            <a:r>
              <a:rPr lang="en-US" sz="900" b="1" dirty="0">
                <a:latin typeface="Calibri" panose="020F0502020204030204" pitchFamily="34" charset="0"/>
              </a:rPr>
              <a:t>Mitchell</a:t>
            </a:r>
            <a:br>
              <a:rPr lang="en-US" sz="900" b="1" dirty="0">
                <a:latin typeface="Calibri" panose="020F0502020204030204" pitchFamily="34" charset="0"/>
              </a:rPr>
            </a:br>
            <a:r>
              <a:rPr lang="en-US" sz="900" b="1" dirty="0">
                <a:latin typeface="Calibri" panose="020F0502020204030204" pitchFamily="34" charset="0"/>
              </a:rPr>
              <a:t>Gordon</a:t>
            </a:r>
          </a:p>
        </p:txBody>
      </p:sp>
      <p:sp>
        <p:nvSpPr>
          <p:cNvPr id="38" name="TextBox 37"/>
          <p:cNvSpPr txBox="1"/>
          <p:nvPr/>
        </p:nvSpPr>
        <p:spPr>
          <a:xfrm>
            <a:off x="1385004" y="1281189"/>
            <a:ext cx="478016" cy="369332"/>
          </a:xfrm>
          <a:prstGeom prst="rect">
            <a:avLst/>
          </a:prstGeom>
          <a:noFill/>
        </p:spPr>
        <p:txBody>
          <a:bodyPr wrap="none" rtlCol="0">
            <a:spAutoFit/>
          </a:bodyPr>
          <a:lstStyle/>
          <a:p>
            <a:pPr algn="ctr"/>
            <a:r>
              <a:rPr lang="en-US" sz="900" b="1" dirty="0">
                <a:latin typeface="Calibri" panose="020F0502020204030204" pitchFamily="34" charset="0"/>
              </a:rPr>
              <a:t>David</a:t>
            </a:r>
          </a:p>
          <a:p>
            <a:pPr algn="ctr"/>
            <a:r>
              <a:rPr lang="en-US" sz="900" b="1" dirty="0" err="1">
                <a:latin typeface="Calibri" panose="020F0502020204030204" pitchFamily="34" charset="0"/>
              </a:rPr>
              <a:t>Hallac</a:t>
            </a:r>
            <a:endParaRPr lang="en-US" sz="900" b="1" dirty="0">
              <a:latin typeface="Calibri" panose="020F0502020204030204" pitchFamily="34" charset="0"/>
            </a:endParaRPr>
          </a:p>
        </p:txBody>
      </p:sp>
      <p:sp>
        <p:nvSpPr>
          <p:cNvPr id="39" name="TextBox 38"/>
          <p:cNvSpPr txBox="1"/>
          <p:nvPr/>
        </p:nvSpPr>
        <p:spPr>
          <a:xfrm>
            <a:off x="1941520" y="1288333"/>
            <a:ext cx="545342" cy="369332"/>
          </a:xfrm>
          <a:prstGeom prst="rect">
            <a:avLst/>
          </a:prstGeom>
          <a:noFill/>
        </p:spPr>
        <p:txBody>
          <a:bodyPr wrap="none" rtlCol="0">
            <a:spAutoFit/>
          </a:bodyPr>
          <a:lstStyle/>
          <a:p>
            <a:pPr algn="ctr"/>
            <a:r>
              <a:rPr lang="en-US" sz="900" b="1" dirty="0">
                <a:latin typeface="Calibri" panose="020F0502020204030204" pitchFamily="34" charset="0"/>
              </a:rPr>
              <a:t>Emma</a:t>
            </a:r>
          </a:p>
          <a:p>
            <a:pPr algn="ctr"/>
            <a:r>
              <a:rPr lang="en-US" sz="900" b="1" dirty="0">
                <a:latin typeface="Calibri" panose="020F0502020204030204" pitchFamily="34" charset="0"/>
              </a:rPr>
              <a:t>Pierson</a:t>
            </a:r>
          </a:p>
        </p:txBody>
      </p:sp>
      <p:sp>
        <p:nvSpPr>
          <p:cNvPr id="40" name="TextBox 39"/>
          <p:cNvSpPr txBox="1"/>
          <p:nvPr/>
        </p:nvSpPr>
        <p:spPr>
          <a:xfrm>
            <a:off x="76201" y="2302744"/>
            <a:ext cx="716863" cy="369332"/>
          </a:xfrm>
          <a:prstGeom prst="rect">
            <a:avLst/>
          </a:prstGeom>
          <a:noFill/>
        </p:spPr>
        <p:txBody>
          <a:bodyPr wrap="none" rtlCol="0">
            <a:spAutoFit/>
          </a:bodyPr>
          <a:lstStyle/>
          <a:p>
            <a:pPr algn="ctr"/>
            <a:r>
              <a:rPr lang="en-US" sz="900" b="1" dirty="0" err="1">
                <a:latin typeface="Calibri" panose="020F0502020204030204" pitchFamily="34" charset="0"/>
              </a:rPr>
              <a:t>Himabindu</a:t>
            </a:r>
            <a:endParaRPr lang="en-US" sz="900" b="1" dirty="0">
              <a:latin typeface="Calibri" panose="020F0502020204030204" pitchFamily="34" charset="0"/>
            </a:endParaRPr>
          </a:p>
          <a:p>
            <a:pPr algn="ctr"/>
            <a:r>
              <a:rPr lang="en-US" sz="900" b="1" dirty="0" err="1">
                <a:latin typeface="Calibri" panose="020F0502020204030204" pitchFamily="34" charset="0"/>
              </a:rPr>
              <a:t>Lakkaraju</a:t>
            </a:r>
            <a:endParaRPr lang="en-US" sz="900" b="1" dirty="0">
              <a:latin typeface="Calibri" panose="020F0502020204030204" pitchFamily="34" charset="0"/>
            </a:endParaRPr>
          </a:p>
        </p:txBody>
      </p:sp>
      <p:sp>
        <p:nvSpPr>
          <p:cNvPr id="41" name="TextBox 40"/>
          <p:cNvSpPr txBox="1"/>
          <p:nvPr/>
        </p:nvSpPr>
        <p:spPr>
          <a:xfrm>
            <a:off x="833511" y="2302631"/>
            <a:ext cx="389850" cy="369332"/>
          </a:xfrm>
          <a:prstGeom prst="rect">
            <a:avLst/>
          </a:prstGeom>
          <a:noFill/>
        </p:spPr>
        <p:txBody>
          <a:bodyPr wrap="none" rtlCol="0">
            <a:spAutoFit/>
          </a:bodyPr>
          <a:lstStyle/>
          <a:p>
            <a:pPr algn="ctr"/>
            <a:r>
              <a:rPr lang="en-US" sz="900" b="1" dirty="0">
                <a:latin typeface="Calibri" panose="020F0502020204030204" pitchFamily="34" charset="0"/>
              </a:rPr>
              <a:t>Rex</a:t>
            </a:r>
            <a:br>
              <a:rPr lang="en-US" sz="900" b="1" dirty="0">
                <a:latin typeface="Calibri" panose="020F0502020204030204" pitchFamily="34" charset="0"/>
              </a:rPr>
            </a:br>
            <a:r>
              <a:rPr lang="en-US" sz="900" b="1" dirty="0">
                <a:latin typeface="Calibri" panose="020F0502020204030204" pitchFamily="34" charset="0"/>
              </a:rPr>
              <a:t>Ying</a:t>
            </a:r>
          </a:p>
        </p:txBody>
      </p:sp>
      <p:sp>
        <p:nvSpPr>
          <p:cNvPr id="42" name="TextBox 41"/>
          <p:cNvSpPr txBox="1"/>
          <p:nvPr/>
        </p:nvSpPr>
        <p:spPr>
          <a:xfrm>
            <a:off x="1375132" y="2302631"/>
            <a:ext cx="522900" cy="369332"/>
          </a:xfrm>
          <a:prstGeom prst="rect">
            <a:avLst/>
          </a:prstGeom>
          <a:noFill/>
        </p:spPr>
        <p:txBody>
          <a:bodyPr wrap="none" rtlCol="0">
            <a:spAutoFit/>
          </a:bodyPr>
          <a:lstStyle/>
          <a:p>
            <a:pPr algn="ctr"/>
            <a:r>
              <a:rPr lang="en-US" sz="900" b="1" dirty="0">
                <a:latin typeface="Calibri" panose="020F0502020204030204" pitchFamily="34" charset="0"/>
              </a:rPr>
              <a:t>Tim</a:t>
            </a:r>
          </a:p>
          <a:p>
            <a:pPr algn="ctr"/>
            <a:r>
              <a:rPr lang="en-US" sz="900" b="1" dirty="0" err="1">
                <a:latin typeface="Calibri" panose="020F0502020204030204" pitchFamily="34" charset="0"/>
              </a:rPr>
              <a:t>Althoff</a:t>
            </a:r>
            <a:endParaRPr lang="en-US" sz="900" b="1" dirty="0">
              <a:latin typeface="Calibri" panose="020F0502020204030204" pitchFamily="34" charset="0"/>
            </a:endParaRPr>
          </a:p>
        </p:txBody>
      </p:sp>
      <p:sp>
        <p:nvSpPr>
          <p:cNvPr id="43" name="TextBox 42"/>
          <p:cNvSpPr txBox="1"/>
          <p:nvPr/>
        </p:nvSpPr>
        <p:spPr>
          <a:xfrm>
            <a:off x="1910322" y="2308168"/>
            <a:ext cx="631904" cy="369332"/>
          </a:xfrm>
          <a:prstGeom prst="rect">
            <a:avLst/>
          </a:prstGeom>
          <a:noFill/>
        </p:spPr>
        <p:txBody>
          <a:bodyPr wrap="none" rtlCol="0">
            <a:spAutoFit/>
          </a:bodyPr>
          <a:lstStyle/>
          <a:p>
            <a:pPr algn="ctr"/>
            <a:r>
              <a:rPr lang="en-US" sz="900" b="1" dirty="0">
                <a:latin typeface="Calibri" panose="020F0502020204030204" pitchFamily="34" charset="0"/>
              </a:rPr>
              <a:t>Will</a:t>
            </a:r>
          </a:p>
          <a:p>
            <a:pPr algn="ctr"/>
            <a:r>
              <a:rPr lang="en-US" sz="900" b="1" dirty="0">
                <a:latin typeface="Calibri" panose="020F0502020204030204" pitchFamily="34" charset="0"/>
              </a:rPr>
              <a:t>Hamilton</a:t>
            </a:r>
          </a:p>
        </p:txBody>
      </p:sp>
      <p:sp>
        <p:nvSpPr>
          <p:cNvPr id="45" name="TextBox 44"/>
          <p:cNvSpPr txBox="1"/>
          <p:nvPr/>
        </p:nvSpPr>
        <p:spPr>
          <a:xfrm>
            <a:off x="-37202" y="3565989"/>
            <a:ext cx="899605" cy="369332"/>
          </a:xfrm>
          <a:prstGeom prst="rect">
            <a:avLst/>
          </a:prstGeom>
          <a:noFill/>
        </p:spPr>
        <p:txBody>
          <a:bodyPr wrap="none" rtlCol="0">
            <a:spAutoFit/>
          </a:bodyPr>
          <a:lstStyle/>
          <a:p>
            <a:pPr algn="ctr"/>
            <a:r>
              <a:rPr lang="en-US" sz="900" b="1" dirty="0" err="1">
                <a:latin typeface="Calibri" panose="020F0502020204030204" pitchFamily="34" charset="0"/>
              </a:rPr>
              <a:t>Baharan</a:t>
            </a:r>
            <a:r>
              <a:rPr lang="en-US" sz="900" b="1" dirty="0">
                <a:latin typeface="Calibri" panose="020F0502020204030204" pitchFamily="34" charset="0"/>
              </a:rPr>
              <a:t/>
            </a:r>
            <a:br>
              <a:rPr lang="en-US" sz="900" b="1" dirty="0">
                <a:latin typeface="Calibri" panose="020F0502020204030204" pitchFamily="34" charset="0"/>
              </a:rPr>
            </a:br>
            <a:r>
              <a:rPr lang="en-US" sz="900" b="1" dirty="0" err="1">
                <a:latin typeface="Calibri" panose="020F0502020204030204" pitchFamily="34" charset="0"/>
              </a:rPr>
              <a:t>Mirzasoleiman</a:t>
            </a:r>
            <a:endParaRPr lang="en-US" sz="900" b="1" dirty="0">
              <a:latin typeface="Calibri" panose="020F0502020204030204" pitchFamily="34" charset="0"/>
            </a:endParaRPr>
          </a:p>
        </p:txBody>
      </p:sp>
      <p:sp>
        <p:nvSpPr>
          <p:cNvPr id="47" name="TextBox 46"/>
          <p:cNvSpPr txBox="1"/>
          <p:nvPr/>
        </p:nvSpPr>
        <p:spPr>
          <a:xfrm>
            <a:off x="807158" y="3573133"/>
            <a:ext cx="590226" cy="369332"/>
          </a:xfrm>
          <a:prstGeom prst="rect">
            <a:avLst/>
          </a:prstGeom>
          <a:noFill/>
        </p:spPr>
        <p:txBody>
          <a:bodyPr wrap="none" rtlCol="0">
            <a:spAutoFit/>
          </a:bodyPr>
          <a:lstStyle/>
          <a:p>
            <a:pPr algn="ctr"/>
            <a:r>
              <a:rPr lang="en-US" sz="900" b="1" dirty="0" err="1">
                <a:latin typeface="Calibri" panose="020F0502020204030204" pitchFamily="34" charset="0"/>
              </a:rPr>
              <a:t>Marinka</a:t>
            </a:r>
            <a:endParaRPr lang="en-US" sz="900" b="1" dirty="0">
              <a:latin typeface="Calibri" panose="020F0502020204030204" pitchFamily="34" charset="0"/>
            </a:endParaRPr>
          </a:p>
          <a:p>
            <a:pPr algn="ctr"/>
            <a:r>
              <a:rPr lang="en-US" sz="900" b="1" dirty="0" err="1">
                <a:latin typeface="Calibri" panose="020F0502020204030204" pitchFamily="34" charset="0"/>
              </a:rPr>
              <a:t>Zitnik</a:t>
            </a:r>
            <a:endParaRPr lang="en-US" sz="900" b="1" dirty="0">
              <a:latin typeface="Calibri" panose="020F0502020204030204" pitchFamily="34" charset="0"/>
            </a:endParaRPr>
          </a:p>
        </p:txBody>
      </p:sp>
      <p:sp>
        <p:nvSpPr>
          <p:cNvPr id="48" name="TextBox 47"/>
          <p:cNvSpPr txBox="1"/>
          <p:nvPr/>
        </p:nvSpPr>
        <p:spPr>
          <a:xfrm>
            <a:off x="1420928" y="3580276"/>
            <a:ext cx="569388" cy="369332"/>
          </a:xfrm>
          <a:prstGeom prst="rect">
            <a:avLst/>
          </a:prstGeom>
          <a:noFill/>
        </p:spPr>
        <p:txBody>
          <a:bodyPr wrap="none" rtlCol="0">
            <a:spAutoFit/>
          </a:bodyPr>
          <a:lstStyle/>
          <a:p>
            <a:pPr algn="ctr"/>
            <a:r>
              <a:rPr lang="en-US" sz="900" b="1" dirty="0">
                <a:latin typeface="Calibri" panose="020F0502020204030204" pitchFamily="34" charset="0"/>
              </a:rPr>
              <a:t>Michele</a:t>
            </a:r>
          </a:p>
          <a:p>
            <a:pPr algn="ctr"/>
            <a:r>
              <a:rPr lang="en-US" sz="900" b="1" dirty="0" err="1">
                <a:latin typeface="Calibri" panose="020F0502020204030204" pitchFamily="34" charset="0"/>
              </a:rPr>
              <a:t>Catasta</a:t>
            </a:r>
            <a:endParaRPr lang="en-US" sz="900" b="1" dirty="0">
              <a:latin typeface="Calibri" panose="020F0502020204030204" pitchFamily="34" charset="0"/>
            </a:endParaRPr>
          </a:p>
        </p:txBody>
      </p:sp>
      <p:sp>
        <p:nvSpPr>
          <p:cNvPr id="49" name="TextBox 48"/>
          <p:cNvSpPr txBox="1"/>
          <p:nvPr/>
        </p:nvSpPr>
        <p:spPr>
          <a:xfrm>
            <a:off x="2068153" y="3580276"/>
            <a:ext cx="503664" cy="369332"/>
          </a:xfrm>
          <a:prstGeom prst="rect">
            <a:avLst/>
          </a:prstGeom>
          <a:noFill/>
        </p:spPr>
        <p:txBody>
          <a:bodyPr wrap="none" rtlCol="0">
            <a:spAutoFit/>
          </a:bodyPr>
          <a:lstStyle/>
          <a:p>
            <a:pPr algn="ctr"/>
            <a:r>
              <a:rPr lang="en-US" sz="900" b="1" dirty="0" err="1">
                <a:latin typeface="Calibri" panose="020F0502020204030204" pitchFamily="34" charset="0"/>
              </a:rPr>
              <a:t>Srijan</a:t>
            </a:r>
            <a:endParaRPr lang="en-US" sz="900" b="1" dirty="0">
              <a:latin typeface="Calibri" panose="020F0502020204030204" pitchFamily="34" charset="0"/>
            </a:endParaRPr>
          </a:p>
          <a:p>
            <a:pPr algn="ctr"/>
            <a:r>
              <a:rPr lang="en-US" sz="900" b="1" dirty="0">
                <a:latin typeface="Calibri" panose="020F0502020204030204" pitchFamily="34" charset="0"/>
              </a:rPr>
              <a:t>Kumar</a:t>
            </a:r>
          </a:p>
        </p:txBody>
      </p:sp>
      <p:sp>
        <p:nvSpPr>
          <p:cNvPr id="50" name="TextBox 49"/>
          <p:cNvSpPr txBox="1"/>
          <p:nvPr/>
        </p:nvSpPr>
        <p:spPr>
          <a:xfrm>
            <a:off x="144355" y="4580401"/>
            <a:ext cx="582211" cy="369332"/>
          </a:xfrm>
          <a:prstGeom prst="rect">
            <a:avLst/>
          </a:prstGeom>
          <a:noFill/>
        </p:spPr>
        <p:txBody>
          <a:bodyPr wrap="none" rtlCol="0">
            <a:spAutoFit/>
          </a:bodyPr>
          <a:lstStyle/>
          <a:p>
            <a:pPr algn="ctr"/>
            <a:r>
              <a:rPr lang="en-US" sz="900" b="1" dirty="0">
                <a:latin typeface="Calibri" panose="020F0502020204030204" pitchFamily="34" charset="0"/>
              </a:rPr>
              <a:t>Stephen</a:t>
            </a:r>
          </a:p>
          <a:p>
            <a:pPr algn="ctr"/>
            <a:r>
              <a:rPr lang="en-US" sz="900" b="1" dirty="0">
                <a:latin typeface="Calibri" panose="020F0502020204030204" pitchFamily="34" charset="0"/>
              </a:rPr>
              <a:t>Bach</a:t>
            </a:r>
          </a:p>
        </p:txBody>
      </p:sp>
      <p:sp>
        <p:nvSpPr>
          <p:cNvPr id="51" name="TextBox 50"/>
          <p:cNvSpPr txBox="1"/>
          <p:nvPr/>
        </p:nvSpPr>
        <p:spPr>
          <a:xfrm>
            <a:off x="2134016" y="4598350"/>
            <a:ext cx="425116" cy="369332"/>
          </a:xfrm>
          <a:prstGeom prst="rect">
            <a:avLst/>
          </a:prstGeom>
          <a:noFill/>
        </p:spPr>
        <p:txBody>
          <a:bodyPr wrap="none" rtlCol="0">
            <a:spAutoFit/>
          </a:bodyPr>
          <a:lstStyle/>
          <a:p>
            <a:pPr algn="ctr"/>
            <a:r>
              <a:rPr lang="en-US" sz="900" b="1" dirty="0" err="1">
                <a:latin typeface="Calibri" panose="020F0502020204030204" pitchFamily="34" charset="0"/>
              </a:rPr>
              <a:t>Rok</a:t>
            </a:r>
            <a:endParaRPr lang="en-US" sz="900" b="1" dirty="0">
              <a:latin typeface="Calibri" panose="020F0502020204030204" pitchFamily="34" charset="0"/>
            </a:endParaRPr>
          </a:p>
          <a:p>
            <a:pPr algn="ctr"/>
            <a:r>
              <a:rPr lang="en-US" sz="900" b="1" dirty="0" err="1">
                <a:latin typeface="Calibri" panose="020F0502020204030204" pitchFamily="34" charset="0"/>
              </a:rPr>
              <a:t>Sosic</a:t>
            </a:r>
            <a:endParaRPr lang="en-US" sz="900" b="1" dirty="0">
              <a:latin typeface="Calibri" panose="020F0502020204030204" pitchFamily="34" charset="0"/>
            </a:endParaRPr>
          </a:p>
        </p:txBody>
      </p:sp>
      <p:sp>
        <p:nvSpPr>
          <p:cNvPr id="52" name="Rectangle 51"/>
          <p:cNvSpPr/>
          <p:nvPr/>
        </p:nvSpPr>
        <p:spPr>
          <a:xfrm>
            <a:off x="691910" y="4025542"/>
            <a:ext cx="899855" cy="507831"/>
          </a:xfrm>
          <a:prstGeom prst="rect">
            <a:avLst/>
          </a:prstGeom>
        </p:spPr>
        <p:txBody>
          <a:bodyPr wrap="square">
            <a:spAutoFit/>
          </a:bodyPr>
          <a:lstStyle/>
          <a:p>
            <a:pPr lvl="0"/>
            <a:r>
              <a:rPr lang="en-US" sz="1350" b="1" u="sng" dirty="0">
                <a:solidFill>
                  <a:prstClr val="black"/>
                </a:solidFill>
                <a:latin typeface="Calibri" panose="020F0502020204030204" pitchFamily="34" charset="0"/>
              </a:rPr>
              <a:t>Research</a:t>
            </a:r>
          </a:p>
          <a:p>
            <a:pPr lvl="0"/>
            <a:r>
              <a:rPr lang="en-US" sz="1350" b="1" u="sng" dirty="0">
                <a:solidFill>
                  <a:prstClr val="black"/>
                </a:solidFill>
                <a:latin typeface="Calibri" panose="020F0502020204030204" pitchFamily="34" charset="0"/>
              </a:rPr>
              <a:t>Staff</a:t>
            </a:r>
          </a:p>
        </p:txBody>
      </p:sp>
      <p:pic>
        <p:nvPicPr>
          <p:cNvPr id="54" name="Picture 53"/>
          <p:cNvPicPr>
            <a:picLocks noChangeAspect="1"/>
          </p:cNvPicPr>
          <p:nvPr/>
        </p:nvPicPr>
        <p:blipFill rotWithShape="1">
          <a:blip r:embed="rId16" cstate="print">
            <a:extLst>
              <a:ext uri="{28A0092B-C50C-407E-A947-70E740481C1C}">
                <a14:useLocalDpi xmlns:a14="http://schemas.microsoft.com/office/drawing/2010/main"/>
              </a:ext>
            </a:extLst>
          </a:blip>
          <a:srcRect l="12828" t="20136" r="12473" b="16935"/>
          <a:stretch/>
        </p:blipFill>
        <p:spPr>
          <a:xfrm>
            <a:off x="4572000" y="1976824"/>
            <a:ext cx="891210" cy="518726"/>
          </a:xfrm>
          <a:prstGeom prst="rect">
            <a:avLst/>
          </a:prstGeom>
        </p:spPr>
      </p:pic>
      <p:pic>
        <p:nvPicPr>
          <p:cNvPr id="55" name="Picture 5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277249" y="2394531"/>
            <a:ext cx="580548" cy="558219"/>
          </a:xfrm>
          <a:prstGeom prst="rect">
            <a:avLst/>
          </a:prstGeom>
        </p:spPr>
      </p:pic>
      <p:pic>
        <p:nvPicPr>
          <p:cNvPr id="56" name="Picture 55"/>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4067515" y="1949793"/>
            <a:ext cx="384742" cy="500164"/>
          </a:xfrm>
          <a:prstGeom prst="rect">
            <a:avLst/>
          </a:prstGeom>
        </p:spPr>
      </p:pic>
      <p:pic>
        <p:nvPicPr>
          <p:cNvPr id="57" name="Picture 56"/>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3121678" y="2415969"/>
            <a:ext cx="778610" cy="491123"/>
          </a:xfrm>
          <a:prstGeom prst="rect">
            <a:avLst/>
          </a:prstGeom>
        </p:spPr>
      </p:pic>
      <p:pic>
        <p:nvPicPr>
          <p:cNvPr id="58" name="Picture 57"/>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5959395" y="1987276"/>
            <a:ext cx="671189" cy="676391"/>
          </a:xfrm>
          <a:prstGeom prst="rect">
            <a:avLst/>
          </a:prstGeom>
        </p:spPr>
      </p:pic>
      <p:pic>
        <p:nvPicPr>
          <p:cNvPr id="62" name="Picture 61"/>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515500" y="783821"/>
            <a:ext cx="547469" cy="324357"/>
          </a:xfrm>
          <a:prstGeom prst="rect">
            <a:avLst/>
          </a:prstGeom>
        </p:spPr>
      </p:pic>
      <p:pic>
        <p:nvPicPr>
          <p:cNvPr id="63" name="Picture 62"/>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851239" y="1510840"/>
            <a:ext cx="321632" cy="323069"/>
          </a:xfrm>
          <a:prstGeom prst="rect">
            <a:avLst/>
          </a:prstGeom>
        </p:spPr>
      </p:pic>
      <p:pic>
        <p:nvPicPr>
          <p:cNvPr id="64" name="Picture 8"/>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3404119" y="466841"/>
            <a:ext cx="799536" cy="299826"/>
          </a:xfrm>
          <a:prstGeom prst="rect">
            <a:avLst/>
          </a:prstGeom>
          <a:noFill/>
          <a:ln w="9525">
            <a:noFill/>
            <a:miter lim="800000"/>
            <a:headEnd/>
            <a:tailEnd/>
          </a:ln>
        </p:spPr>
      </p:pic>
      <p:pic>
        <p:nvPicPr>
          <p:cNvPr id="65" name="Picture 16"/>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294882" y="510340"/>
            <a:ext cx="800750" cy="197108"/>
          </a:xfrm>
          <a:prstGeom prst="rect">
            <a:avLst/>
          </a:prstGeom>
          <a:noFill/>
          <a:ln w="9525">
            <a:noFill/>
            <a:miter lim="800000"/>
            <a:headEnd/>
            <a:tailEnd/>
          </a:ln>
        </p:spPr>
      </p:pic>
      <p:pic>
        <p:nvPicPr>
          <p:cNvPr id="66" name="Picture 4" descr="Volkswagen"/>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5857797" y="544750"/>
            <a:ext cx="449975" cy="43997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2" descr="https://shaneebz.files.wordpress.com/2011/02/wikipedia-logo.jpg"/>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370960" y="837758"/>
            <a:ext cx="300980" cy="36905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2" descr="http://www.bosch.us/media/_tech/layout/images/logos/bosch_logo_english.pn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744342" y="1609671"/>
            <a:ext cx="716150" cy="35248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http://www.icwsm.org/2009/spinner.jpg"/>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6147935" y="1235090"/>
            <a:ext cx="664715" cy="23783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5680106" y="1590178"/>
            <a:ext cx="720695" cy="219573"/>
          </a:xfrm>
          <a:prstGeom prst="rect">
            <a:avLst/>
          </a:prstGeom>
        </p:spPr>
      </p:pic>
      <p:pic>
        <p:nvPicPr>
          <p:cNvPr id="75" name="Picture 74"/>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336344" y="375920"/>
            <a:ext cx="457971" cy="268843"/>
          </a:xfrm>
          <a:prstGeom prst="rect">
            <a:avLst/>
          </a:prstGeom>
        </p:spPr>
      </p:pic>
      <p:pic>
        <p:nvPicPr>
          <p:cNvPr id="76" name="Picture 4" descr="https://tctechcrunch2011.files.wordpress.com/2012/07/screen-shot-2012-07-20-at-5-47-34-am.pn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5743352" y="125827"/>
            <a:ext cx="344307" cy="36947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p:cNvPicPr>
            <a:picLocks noChangeAspect="1" noChangeArrowheads="1"/>
          </p:cNvPicPr>
          <p:nvPr/>
        </p:nvPicPr>
        <p:blipFill>
          <a:blip r:embed="rId32" cstate="print"/>
          <a:srcRect/>
          <a:stretch>
            <a:fillRect/>
          </a:stretch>
        </p:blipFill>
        <p:spPr bwMode="auto">
          <a:xfrm>
            <a:off x="3373592" y="837756"/>
            <a:ext cx="955297" cy="293938"/>
          </a:xfrm>
          <a:prstGeom prst="rect">
            <a:avLst/>
          </a:prstGeom>
          <a:noFill/>
          <a:ln w="9525">
            <a:noFill/>
            <a:miter lim="800000"/>
            <a:headEnd/>
            <a:tailEnd/>
          </a:ln>
        </p:spPr>
      </p:pic>
      <p:pic>
        <p:nvPicPr>
          <p:cNvPr id="79" name="Picture 78"/>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474169" y="1283807"/>
            <a:ext cx="718470" cy="131829"/>
          </a:xfrm>
          <a:prstGeom prst="rect">
            <a:avLst/>
          </a:prstGeom>
        </p:spPr>
      </p:pic>
      <p:sp>
        <p:nvSpPr>
          <p:cNvPr id="87" name="TextBox 86"/>
          <p:cNvSpPr txBox="1"/>
          <p:nvPr/>
        </p:nvSpPr>
        <p:spPr>
          <a:xfrm>
            <a:off x="1369040" y="4598350"/>
            <a:ext cx="712054" cy="369332"/>
          </a:xfrm>
          <a:prstGeom prst="rect">
            <a:avLst/>
          </a:prstGeom>
          <a:noFill/>
        </p:spPr>
        <p:txBody>
          <a:bodyPr wrap="none" rtlCol="0">
            <a:spAutoFit/>
          </a:bodyPr>
          <a:lstStyle/>
          <a:p>
            <a:pPr algn="ctr"/>
            <a:r>
              <a:rPr lang="en-US" sz="900" b="1" dirty="0" err="1">
                <a:latin typeface="Calibri" panose="020F0502020204030204" pitchFamily="34" charset="0"/>
              </a:rPr>
              <a:t>Adrijan</a:t>
            </a:r>
            <a:r>
              <a:rPr lang="en-US" sz="900" b="1" dirty="0">
                <a:latin typeface="Calibri" panose="020F0502020204030204" pitchFamily="34" charset="0"/>
              </a:rPr>
              <a:t/>
            </a:r>
            <a:br>
              <a:rPr lang="en-US" sz="900" b="1" dirty="0">
                <a:latin typeface="Calibri" panose="020F0502020204030204" pitchFamily="34" charset="0"/>
              </a:rPr>
            </a:br>
            <a:r>
              <a:rPr lang="en-US" sz="900" b="1" dirty="0" err="1">
                <a:latin typeface="Calibri" panose="020F0502020204030204" pitchFamily="34" charset="0"/>
              </a:rPr>
              <a:t>Bradaschia</a:t>
            </a:r>
            <a:endParaRPr lang="en-US" sz="900" b="1" dirty="0">
              <a:latin typeface="Calibri" panose="020F0502020204030204" pitchFamily="34" charset="0"/>
            </a:endParaRPr>
          </a:p>
        </p:txBody>
      </p:sp>
      <p:sp>
        <p:nvSpPr>
          <p:cNvPr id="89" name="TextBox 88"/>
          <p:cNvSpPr txBox="1"/>
          <p:nvPr/>
        </p:nvSpPr>
        <p:spPr>
          <a:xfrm>
            <a:off x="3049595" y="3193524"/>
            <a:ext cx="3770584" cy="1892826"/>
          </a:xfrm>
          <a:prstGeom prst="rect">
            <a:avLst/>
          </a:prstGeom>
          <a:noFill/>
        </p:spPr>
        <p:txBody>
          <a:bodyPr wrap="none" rtlCol="0">
            <a:spAutoFit/>
          </a:bodyPr>
          <a:lstStyle/>
          <a:p>
            <a:r>
              <a:rPr lang="en-US" sz="900" b="1" dirty="0">
                <a:latin typeface="Calibri" panose="020F0502020204030204" pitchFamily="34" charset="0"/>
              </a:rPr>
              <a:t>Dan </a:t>
            </a:r>
            <a:r>
              <a:rPr lang="en-US" sz="900" b="1" dirty="0" err="1">
                <a:latin typeface="Calibri" panose="020F0502020204030204" pitchFamily="34" charset="0"/>
              </a:rPr>
              <a:t>Jurafsky</a:t>
            </a:r>
            <a:r>
              <a:rPr lang="en-US" sz="900" b="1" dirty="0">
                <a:latin typeface="Calibri" panose="020F0502020204030204" pitchFamily="34" charset="0"/>
              </a:rPr>
              <a:t>, Linguistics, Stanford University</a:t>
            </a:r>
          </a:p>
          <a:p>
            <a:r>
              <a:rPr lang="en-US" sz="900" b="1" dirty="0">
                <a:latin typeface="Calibri" panose="020F0502020204030204" pitchFamily="34" charset="0"/>
              </a:rPr>
              <a:t>Christian </a:t>
            </a:r>
            <a:r>
              <a:rPr lang="en-US" sz="900" b="1" dirty="0" err="1">
                <a:latin typeface="Calibri" panose="020F0502020204030204" pitchFamily="34" charset="0"/>
              </a:rPr>
              <a:t>Danescu-Miculescu-Mizil</a:t>
            </a:r>
            <a:r>
              <a:rPr lang="en-US" sz="900" b="1" dirty="0">
                <a:latin typeface="Calibri" panose="020F0502020204030204" pitchFamily="34" charset="0"/>
              </a:rPr>
              <a:t>, Information Science, Cornell University</a:t>
            </a:r>
          </a:p>
          <a:p>
            <a:r>
              <a:rPr lang="en-US" sz="900" b="1" dirty="0">
                <a:latin typeface="Calibri" panose="020F0502020204030204" pitchFamily="34" charset="0"/>
              </a:rPr>
              <a:t>Stephen Boyd, Electrical Engineering, Stanford University</a:t>
            </a:r>
          </a:p>
          <a:p>
            <a:r>
              <a:rPr lang="en-US" sz="900" b="1" dirty="0">
                <a:latin typeface="Calibri" panose="020F0502020204030204" pitchFamily="34" charset="0"/>
              </a:rPr>
              <a:t>David </a:t>
            </a:r>
            <a:r>
              <a:rPr lang="en-US" sz="900" b="1" dirty="0" err="1">
                <a:latin typeface="Calibri" panose="020F0502020204030204" pitchFamily="34" charset="0"/>
              </a:rPr>
              <a:t>Gleich</a:t>
            </a:r>
            <a:r>
              <a:rPr lang="en-US" sz="900" b="1" dirty="0">
                <a:latin typeface="Calibri" panose="020F0502020204030204" pitchFamily="34" charset="0"/>
              </a:rPr>
              <a:t>, Computer Science, Purdue University</a:t>
            </a:r>
          </a:p>
          <a:p>
            <a:r>
              <a:rPr lang="en-US" sz="900" b="1" dirty="0">
                <a:latin typeface="Calibri" panose="020F0502020204030204" pitchFamily="34" charset="0"/>
              </a:rPr>
              <a:t>VS </a:t>
            </a:r>
            <a:r>
              <a:rPr lang="en-US" sz="900" b="1" dirty="0" err="1">
                <a:latin typeface="Calibri" panose="020F0502020204030204" pitchFamily="34" charset="0"/>
              </a:rPr>
              <a:t>Subrahmanian</a:t>
            </a:r>
            <a:r>
              <a:rPr lang="en-US" sz="900" b="1" dirty="0">
                <a:latin typeface="Calibri" panose="020F0502020204030204" pitchFamily="34" charset="0"/>
              </a:rPr>
              <a:t>, Computer Science, University of Maryland</a:t>
            </a:r>
          </a:p>
          <a:p>
            <a:r>
              <a:rPr lang="en-US" sz="900" b="1" dirty="0">
                <a:latin typeface="Calibri" panose="020F0502020204030204" pitchFamily="34" charset="0"/>
              </a:rPr>
              <a:t>Sarah Kunz, Medicine, Harvard University</a:t>
            </a:r>
            <a:br>
              <a:rPr lang="en-US" sz="900" b="1" dirty="0">
                <a:latin typeface="Calibri" panose="020F0502020204030204" pitchFamily="34" charset="0"/>
              </a:rPr>
            </a:br>
            <a:r>
              <a:rPr lang="en-US" sz="900" b="1" dirty="0">
                <a:latin typeface="Calibri" panose="020F0502020204030204" pitchFamily="34" charset="0"/>
              </a:rPr>
              <a:t>Russ Altman, Medicine, Stanford University</a:t>
            </a:r>
          </a:p>
          <a:p>
            <a:r>
              <a:rPr lang="en-US" sz="900" b="1" dirty="0" err="1">
                <a:latin typeface="Calibri" panose="020F0502020204030204" pitchFamily="34" charset="0"/>
              </a:rPr>
              <a:t>Jochen</a:t>
            </a:r>
            <a:r>
              <a:rPr lang="en-US" sz="900" b="1" dirty="0">
                <a:latin typeface="Calibri" panose="020F0502020204030204" pitchFamily="34" charset="0"/>
              </a:rPr>
              <a:t> Profit, Medicine, Stanford University</a:t>
            </a:r>
          </a:p>
          <a:p>
            <a:r>
              <a:rPr lang="en-US" sz="900" b="1" dirty="0">
                <a:latin typeface="Calibri" panose="020F0502020204030204" pitchFamily="34" charset="0"/>
              </a:rPr>
              <a:t>Eric Horvitz, Microsoft Research</a:t>
            </a:r>
          </a:p>
          <a:p>
            <a:r>
              <a:rPr lang="en-US" sz="900" b="1" dirty="0">
                <a:latin typeface="Calibri" panose="020F0502020204030204" pitchFamily="34" charset="0"/>
              </a:rPr>
              <a:t>Jon Kleinberg, Computer Science, Cornell University</a:t>
            </a:r>
          </a:p>
          <a:p>
            <a:r>
              <a:rPr lang="en-US" sz="900" b="1" dirty="0" err="1">
                <a:latin typeface="Calibri" panose="020F0502020204030204" pitchFamily="34" charset="0"/>
              </a:rPr>
              <a:t>Sendhill</a:t>
            </a:r>
            <a:r>
              <a:rPr lang="en-US" sz="900" b="1" dirty="0">
                <a:latin typeface="Calibri" panose="020F0502020204030204" pitchFamily="34" charset="0"/>
              </a:rPr>
              <a:t> Mullainathan, Economics, Harvard University</a:t>
            </a:r>
          </a:p>
          <a:p>
            <a:r>
              <a:rPr lang="en-US" sz="900" b="1" dirty="0">
                <a:latin typeface="Calibri" panose="020F0502020204030204" pitchFamily="34" charset="0"/>
              </a:rPr>
              <a:t>Scott </a:t>
            </a:r>
            <a:r>
              <a:rPr lang="en-US" sz="900" b="1" dirty="0" err="1">
                <a:latin typeface="Calibri" panose="020F0502020204030204" pitchFamily="34" charset="0"/>
              </a:rPr>
              <a:t>Delp</a:t>
            </a:r>
            <a:r>
              <a:rPr lang="en-US" sz="900" b="1" dirty="0">
                <a:latin typeface="Calibri" panose="020F0502020204030204" pitchFamily="34" charset="0"/>
              </a:rPr>
              <a:t>, Bioengineering, Stanford University</a:t>
            </a:r>
          </a:p>
          <a:p>
            <a:r>
              <a:rPr lang="en-US" sz="900" b="1" dirty="0">
                <a:latin typeface="Calibri" panose="020F0502020204030204" pitchFamily="34" charset="0"/>
              </a:rPr>
              <a:t>Jens Ludwig, Harris Public Policy, University of Chicago</a:t>
            </a:r>
          </a:p>
        </p:txBody>
      </p:sp>
      <p:pic>
        <p:nvPicPr>
          <p:cNvPr id="90" name="Picture 89" descr="Stanford-Infolab-RGB-300px@2X.png"/>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119360" y="4112231"/>
            <a:ext cx="567249" cy="745933"/>
          </a:xfrm>
          <a:prstGeom prst="rect">
            <a:avLst/>
          </a:prstGeom>
        </p:spPr>
      </p:pic>
      <p:pic>
        <p:nvPicPr>
          <p:cNvPr id="3" name="Picture 2"/>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1933093" y="1674367"/>
            <a:ext cx="522000" cy="680934"/>
          </a:xfrm>
          <a:prstGeom prst="rect">
            <a:avLst/>
          </a:prstGeom>
        </p:spPr>
      </p:pic>
      <p:pic>
        <p:nvPicPr>
          <p:cNvPr id="5" name="Picture 4"/>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769198" y="664479"/>
            <a:ext cx="522000" cy="689694"/>
          </a:xfrm>
          <a:prstGeom prst="rect">
            <a:avLst/>
          </a:prstGeom>
        </p:spPr>
      </p:pic>
      <p:pic>
        <p:nvPicPr>
          <p:cNvPr id="7" name="Picture 6"/>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184561" y="663303"/>
            <a:ext cx="522000" cy="692048"/>
          </a:xfrm>
          <a:prstGeom prst="rect">
            <a:avLst/>
          </a:prstGeom>
        </p:spPr>
      </p:pic>
      <p:pic>
        <p:nvPicPr>
          <p:cNvPr id="8" name="Picture 7"/>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767580" y="1679398"/>
            <a:ext cx="522000" cy="670872"/>
          </a:xfrm>
          <a:prstGeom prst="rect">
            <a:avLst/>
          </a:prstGeom>
        </p:spPr>
      </p:pic>
      <p:sp>
        <p:nvSpPr>
          <p:cNvPr id="81" name="TextBox 80"/>
          <p:cNvSpPr txBox="1"/>
          <p:nvPr/>
        </p:nvSpPr>
        <p:spPr>
          <a:xfrm>
            <a:off x="2573111" y="1297251"/>
            <a:ext cx="428322" cy="369332"/>
          </a:xfrm>
          <a:prstGeom prst="rect">
            <a:avLst/>
          </a:prstGeom>
          <a:noFill/>
        </p:spPr>
        <p:txBody>
          <a:bodyPr wrap="none" rtlCol="0">
            <a:spAutoFit/>
          </a:bodyPr>
          <a:lstStyle/>
          <a:p>
            <a:pPr algn="ctr"/>
            <a:r>
              <a:rPr lang="en-US" sz="900" b="1" dirty="0" err="1">
                <a:latin typeface="Calibri" panose="020F0502020204030204" pitchFamily="34" charset="0"/>
              </a:rPr>
              <a:t>Geet</a:t>
            </a:r>
            <a:r>
              <a:rPr lang="en-US" sz="900" b="1" dirty="0">
                <a:latin typeface="Calibri" panose="020F0502020204030204" pitchFamily="34" charset="0"/>
              </a:rPr>
              <a:t/>
            </a:r>
            <a:br>
              <a:rPr lang="en-US" sz="900" b="1" dirty="0">
                <a:latin typeface="Calibri" panose="020F0502020204030204" pitchFamily="34" charset="0"/>
              </a:rPr>
            </a:br>
            <a:r>
              <a:rPr lang="en-US" sz="900" b="1" dirty="0" err="1">
                <a:latin typeface="Calibri" panose="020F0502020204030204" pitchFamily="34" charset="0"/>
              </a:rPr>
              <a:t>Sethi</a:t>
            </a:r>
            <a:endParaRPr lang="en-US" sz="900" b="1" dirty="0">
              <a:latin typeface="Calibri" panose="020F0502020204030204" pitchFamily="34" charset="0"/>
            </a:endParaRPr>
          </a:p>
        </p:txBody>
      </p:sp>
      <p:pic>
        <p:nvPicPr>
          <p:cNvPr id="9" name="Picture 8"/>
          <p:cNvPicPr>
            <a:picLocks noChangeAspect="1"/>
          </p:cNvPicPr>
          <p:nvPr/>
        </p:nvPicPr>
        <p:blipFill>
          <a:blip r:embed="rId39"/>
          <a:stretch>
            <a:fillRect/>
          </a:stretch>
        </p:blipFill>
        <p:spPr>
          <a:xfrm>
            <a:off x="3409950" y="2565401"/>
            <a:ext cx="38100" cy="12700"/>
          </a:xfrm>
          <a:prstGeom prst="rect">
            <a:avLst/>
          </a:prstGeom>
        </p:spPr>
      </p:pic>
      <p:pic>
        <p:nvPicPr>
          <p:cNvPr id="10" name="Picture 9"/>
          <p:cNvPicPr>
            <a:picLocks noChangeAspect="1"/>
          </p:cNvPicPr>
          <p:nvPr/>
        </p:nvPicPr>
        <p:blipFill rotWithShape="1">
          <a:blip r:embed="rId40" cstate="screen">
            <a:extLst>
              <a:ext uri="{28A0092B-C50C-407E-A947-70E740481C1C}">
                <a14:useLocalDpi xmlns:a14="http://schemas.microsoft.com/office/drawing/2010/main"/>
              </a:ext>
            </a:extLst>
          </a:blip>
          <a:srcRect/>
          <a:stretch/>
        </p:blipFill>
        <p:spPr>
          <a:xfrm>
            <a:off x="2523107" y="660784"/>
            <a:ext cx="522000" cy="697087"/>
          </a:xfrm>
          <a:prstGeom prst="rect">
            <a:avLst/>
          </a:prstGeom>
        </p:spPr>
      </p:pic>
      <p:pic>
        <p:nvPicPr>
          <p:cNvPr id="4" name="Picture 3">
            <a:extLst>
              <a:ext uri="{FF2B5EF4-FFF2-40B4-BE49-F238E27FC236}">
                <a16:creationId xmlns:a16="http://schemas.microsoft.com/office/drawing/2014/main" xmlns="" id="{151AEF26-D978-1541-97D2-1C3F57E28891}"/>
              </a:ext>
            </a:extLst>
          </p:cNvPr>
          <p:cNvPicPr>
            <a:picLocks noChangeAspect="1"/>
          </p:cNvPicPr>
          <p:nvPr/>
        </p:nvPicPr>
        <p:blipFill>
          <a:blip r:embed="rId41"/>
          <a:stretch>
            <a:fillRect/>
          </a:stretch>
        </p:blipFill>
        <p:spPr>
          <a:xfrm>
            <a:off x="3225897" y="1127362"/>
            <a:ext cx="992186" cy="390861"/>
          </a:xfrm>
          <a:prstGeom prst="rect">
            <a:avLst/>
          </a:prstGeom>
        </p:spPr>
      </p:pic>
      <p:pic>
        <p:nvPicPr>
          <p:cNvPr id="11" name="Picture 10">
            <a:extLst>
              <a:ext uri="{FF2B5EF4-FFF2-40B4-BE49-F238E27FC236}">
                <a16:creationId xmlns:a16="http://schemas.microsoft.com/office/drawing/2014/main" xmlns="" id="{3227E572-EABC-AE46-BC49-E83001D1B6EA}"/>
              </a:ext>
            </a:extLst>
          </p:cNvPr>
          <p:cNvPicPr>
            <a:picLocks noChangeAspect="1"/>
          </p:cNvPicPr>
          <p:nvPr/>
        </p:nvPicPr>
        <p:blipFill>
          <a:blip r:embed="rId42"/>
          <a:stretch>
            <a:fillRect/>
          </a:stretch>
        </p:blipFill>
        <p:spPr>
          <a:xfrm>
            <a:off x="1444011" y="3958199"/>
            <a:ext cx="521891" cy="685800"/>
          </a:xfrm>
          <a:prstGeom prst="rect">
            <a:avLst/>
          </a:prstGeom>
        </p:spPr>
      </p:pic>
      <p:pic>
        <p:nvPicPr>
          <p:cNvPr id="15" name="Picture 14">
            <a:extLst>
              <a:ext uri="{FF2B5EF4-FFF2-40B4-BE49-F238E27FC236}">
                <a16:creationId xmlns:a16="http://schemas.microsoft.com/office/drawing/2014/main" xmlns="" id="{D9B03484-B4AC-414C-A644-2E4EF9D2EED1}"/>
              </a:ext>
            </a:extLst>
          </p:cNvPr>
          <p:cNvPicPr>
            <a:picLocks noChangeAspect="1"/>
          </p:cNvPicPr>
          <p:nvPr/>
        </p:nvPicPr>
        <p:blipFill>
          <a:blip r:embed="rId43"/>
          <a:stretch>
            <a:fillRect/>
          </a:stretch>
        </p:blipFill>
        <p:spPr>
          <a:xfrm>
            <a:off x="171450" y="2919054"/>
            <a:ext cx="548640" cy="685800"/>
          </a:xfrm>
          <a:prstGeom prst="rect">
            <a:avLst/>
          </a:prstGeom>
        </p:spPr>
      </p:pic>
      <p:pic>
        <p:nvPicPr>
          <p:cNvPr id="2" name="Picture 1">
            <a:extLst>
              <a:ext uri="{FF2B5EF4-FFF2-40B4-BE49-F238E27FC236}">
                <a16:creationId xmlns:a16="http://schemas.microsoft.com/office/drawing/2014/main" xmlns="" id="{C79A4E1C-C358-CC4D-8F69-FACB774F1BD8}"/>
              </a:ext>
            </a:extLst>
          </p:cNvPr>
          <p:cNvPicPr>
            <a:picLocks noChangeAspect="1"/>
          </p:cNvPicPr>
          <p:nvPr/>
        </p:nvPicPr>
        <p:blipFill>
          <a:blip r:embed="rId44"/>
          <a:stretch>
            <a:fillRect/>
          </a:stretch>
        </p:blipFill>
        <p:spPr>
          <a:xfrm>
            <a:off x="5315585" y="1255762"/>
            <a:ext cx="729847" cy="151003"/>
          </a:xfrm>
          <a:prstGeom prst="rect">
            <a:avLst/>
          </a:prstGeom>
        </p:spPr>
      </p:pic>
      <p:pic>
        <p:nvPicPr>
          <p:cNvPr id="12" name="Picture 11">
            <a:extLst>
              <a:ext uri="{FF2B5EF4-FFF2-40B4-BE49-F238E27FC236}">
                <a16:creationId xmlns:a16="http://schemas.microsoft.com/office/drawing/2014/main" xmlns="" id="{87DB8270-EAF4-0647-85E9-340966AC8919}"/>
              </a:ext>
            </a:extLst>
          </p:cNvPr>
          <p:cNvPicPr>
            <a:picLocks noChangeAspect="1"/>
          </p:cNvPicPr>
          <p:nvPr/>
        </p:nvPicPr>
        <p:blipFill>
          <a:blip r:embed="rId45"/>
          <a:stretch>
            <a:fillRect/>
          </a:stretch>
        </p:blipFill>
        <p:spPr>
          <a:xfrm>
            <a:off x="4966087" y="1498685"/>
            <a:ext cx="651528" cy="112184"/>
          </a:xfrm>
          <a:prstGeom prst="rect">
            <a:avLst/>
          </a:prstGeom>
        </p:spPr>
      </p:pic>
      <p:pic>
        <p:nvPicPr>
          <p:cNvPr id="20" name="Picture 19">
            <a:extLst>
              <a:ext uri="{FF2B5EF4-FFF2-40B4-BE49-F238E27FC236}">
                <a16:creationId xmlns:a16="http://schemas.microsoft.com/office/drawing/2014/main" xmlns="" id="{BCB0F062-D4B3-C04F-A022-1DA5779DED9C}"/>
              </a:ext>
            </a:extLst>
          </p:cNvPr>
          <p:cNvPicPr>
            <a:picLocks noChangeAspect="1"/>
          </p:cNvPicPr>
          <p:nvPr/>
        </p:nvPicPr>
        <p:blipFill>
          <a:blip r:embed="rId46"/>
          <a:stretch>
            <a:fillRect/>
          </a:stretch>
        </p:blipFill>
        <p:spPr>
          <a:xfrm>
            <a:off x="4372940" y="2978674"/>
            <a:ext cx="2348112" cy="192726"/>
          </a:xfrm>
          <a:prstGeom prst="rect">
            <a:avLst/>
          </a:prstGeom>
        </p:spPr>
      </p:pic>
      <p:pic>
        <p:nvPicPr>
          <p:cNvPr id="53" name="Picture 52"/>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3963834" y="2447590"/>
            <a:ext cx="1210743" cy="545738"/>
          </a:xfrm>
          <a:prstGeom prst="rect">
            <a:avLst/>
          </a:prstGeom>
        </p:spPr>
      </p:pic>
      <p:pic>
        <p:nvPicPr>
          <p:cNvPr id="22" name="Picture 21">
            <a:extLst>
              <a:ext uri="{FF2B5EF4-FFF2-40B4-BE49-F238E27FC236}">
                <a16:creationId xmlns:a16="http://schemas.microsoft.com/office/drawing/2014/main" xmlns="" id="{7038A313-9FFE-D342-844C-822DADEB4867}"/>
              </a:ext>
            </a:extLst>
          </p:cNvPr>
          <p:cNvPicPr>
            <a:picLocks noChangeAspect="1"/>
          </p:cNvPicPr>
          <p:nvPr/>
        </p:nvPicPr>
        <p:blipFill>
          <a:blip r:embed="rId48"/>
          <a:stretch>
            <a:fillRect/>
          </a:stretch>
        </p:blipFill>
        <p:spPr>
          <a:xfrm>
            <a:off x="4294036" y="1263564"/>
            <a:ext cx="964961" cy="206777"/>
          </a:xfrm>
          <a:prstGeom prst="rect">
            <a:avLst/>
          </a:prstGeom>
        </p:spPr>
      </p:pic>
      <p:pic>
        <p:nvPicPr>
          <p:cNvPr id="24" name="Picture 23">
            <a:extLst>
              <a:ext uri="{FF2B5EF4-FFF2-40B4-BE49-F238E27FC236}">
                <a16:creationId xmlns:a16="http://schemas.microsoft.com/office/drawing/2014/main" xmlns="" id="{FB3D89F2-FEF1-7445-A925-B2DDC467F423}"/>
              </a:ext>
            </a:extLst>
          </p:cNvPr>
          <p:cNvPicPr>
            <a:picLocks noChangeAspect="1"/>
          </p:cNvPicPr>
          <p:nvPr/>
        </p:nvPicPr>
        <p:blipFill>
          <a:blip r:embed="rId49"/>
          <a:stretch>
            <a:fillRect/>
          </a:stretch>
        </p:blipFill>
        <p:spPr>
          <a:xfrm>
            <a:off x="2523107" y="1674654"/>
            <a:ext cx="485971" cy="680359"/>
          </a:xfrm>
          <a:prstGeom prst="rect">
            <a:avLst/>
          </a:prstGeom>
        </p:spPr>
      </p:pic>
      <p:sp>
        <p:nvSpPr>
          <p:cNvPr id="77" name="TextBox 76">
            <a:extLst>
              <a:ext uri="{FF2B5EF4-FFF2-40B4-BE49-F238E27FC236}">
                <a16:creationId xmlns:a16="http://schemas.microsoft.com/office/drawing/2014/main" xmlns="" id="{72F37714-E464-7045-A19E-FD6B3BC3D65D}"/>
              </a:ext>
            </a:extLst>
          </p:cNvPr>
          <p:cNvSpPr txBox="1"/>
          <p:nvPr/>
        </p:nvSpPr>
        <p:spPr>
          <a:xfrm>
            <a:off x="2570252" y="2308168"/>
            <a:ext cx="489236" cy="369332"/>
          </a:xfrm>
          <a:prstGeom prst="rect">
            <a:avLst/>
          </a:prstGeom>
          <a:noFill/>
        </p:spPr>
        <p:txBody>
          <a:bodyPr wrap="none" rtlCol="0">
            <a:spAutoFit/>
          </a:bodyPr>
          <a:lstStyle/>
          <a:p>
            <a:pPr algn="ctr"/>
            <a:r>
              <a:rPr lang="en-US" sz="900" b="1" dirty="0">
                <a:latin typeface="Calibri" panose="020F0502020204030204" pitchFamily="34" charset="0"/>
              </a:rPr>
              <a:t>Alex</a:t>
            </a:r>
            <a:br>
              <a:rPr lang="en-US" sz="900" b="1" dirty="0">
                <a:latin typeface="Calibri" panose="020F0502020204030204" pitchFamily="34" charset="0"/>
              </a:rPr>
            </a:br>
            <a:r>
              <a:rPr lang="en-US" sz="900" b="1" dirty="0">
                <a:latin typeface="Calibri" panose="020F0502020204030204" pitchFamily="34" charset="0"/>
              </a:rPr>
              <a:t>Porter</a:t>
            </a:r>
          </a:p>
        </p:txBody>
      </p:sp>
      <p:sp>
        <p:nvSpPr>
          <p:cNvPr id="25" name="Footer Placeholder 24">
            <a:extLst>
              <a:ext uri="{FF2B5EF4-FFF2-40B4-BE49-F238E27FC236}">
                <a16:creationId xmlns:a16="http://schemas.microsoft.com/office/drawing/2014/main" xmlns="" id="{AABE091A-0EEC-D243-82D8-CF03A119C1AE}"/>
              </a:ext>
            </a:extLst>
          </p:cNvPr>
          <p:cNvSpPr>
            <a:spLocks noGrp="1"/>
          </p:cNvSpPr>
          <p:nvPr>
            <p:ph type="ftr" sz="quarter" idx="11"/>
          </p:nvPr>
        </p:nvSpPr>
        <p:spPr/>
        <p:txBody>
          <a:bodyPr/>
          <a:lstStyle/>
          <a:p>
            <a:r>
              <a:rPr lang="en-US" smtClean="0"/>
              <a:t>Deep Learning for Network Biology -- snap.stanford.edu/deepnetbio-ismb -- ISMB 2018</a:t>
            </a:r>
            <a:endParaRPr lang="en-US"/>
          </a:p>
        </p:txBody>
      </p:sp>
    </p:spTree>
    <p:extLst>
      <p:ext uri="{BB962C8B-B14F-4D97-AF65-F5344CB8AC3E}">
        <p14:creationId xmlns:p14="http://schemas.microsoft.com/office/powerpoint/2010/main" val="551432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D267013-DFFC-4352-B274-32112D0CCE19}" type="slidenum">
              <a:rPr lang="en-US" smtClean="0"/>
              <a:t>4</a:t>
            </a:fld>
            <a:endParaRPr lang="en-US"/>
          </a:p>
        </p:txBody>
      </p:sp>
      <p:sp>
        <p:nvSpPr>
          <p:cNvPr id="5" name="Rectangle 4"/>
          <p:cNvSpPr/>
          <p:nvPr/>
        </p:nvSpPr>
        <p:spPr>
          <a:xfrm>
            <a:off x="381000" y="971550"/>
            <a:ext cx="6134100" cy="25511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Helvetica Neue Light" charset="0"/>
                <a:ea typeface="Helvetica Neue Light" charset="0"/>
                <a:cs typeface="Helvetica Neue Light" charset="0"/>
              </a:rPr>
              <a:t>Part 3: </a:t>
            </a:r>
          </a:p>
          <a:p>
            <a:pPr algn="ctr"/>
            <a:r>
              <a:rPr lang="en-US" sz="4800" b="1" dirty="0" smtClean="0">
                <a:latin typeface="Helvetica Neue Light" charset="0"/>
                <a:ea typeface="Helvetica Neue Light" charset="0"/>
                <a:cs typeface="Helvetica Neue Light" charset="0"/>
              </a:rPr>
              <a:t>Heterogeneous Networks</a:t>
            </a:r>
            <a:endParaRPr lang="en-US" sz="4800" dirty="0">
              <a:latin typeface="Helvetica Neue Light" charset="0"/>
              <a:ea typeface="Helvetica Neue Light" charset="0"/>
              <a:cs typeface="Helvetica Neue Light" charset="0"/>
            </a:endParaRPr>
          </a:p>
        </p:txBody>
      </p:sp>
      <p:sp>
        <p:nvSpPr>
          <p:cNvPr id="2" name="Footer Placeholder 1"/>
          <p:cNvSpPr>
            <a:spLocks noGrp="1"/>
          </p:cNvSpPr>
          <p:nvPr>
            <p:ph type="ftr" sz="quarter" idx="11"/>
          </p:nvPr>
        </p:nvSpPr>
        <p:spPr/>
        <p:txBody>
          <a:bodyPr/>
          <a:lstStyle/>
          <a:p>
            <a:r>
              <a:rPr lang="en-US" smtClean="0"/>
              <a:t>Deep Learning for Network Biology -- snap.stanford.edu/deepnetbio-ismb -- ISMB 2018</a:t>
            </a:r>
            <a:endParaRPr lang="en-US" dirty="0"/>
          </a:p>
        </p:txBody>
      </p:sp>
    </p:spTree>
    <p:extLst>
      <p:ext uri="{BB962C8B-B14F-4D97-AF65-F5344CB8AC3E}">
        <p14:creationId xmlns:p14="http://schemas.microsoft.com/office/powerpoint/2010/main" val="19087434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9YQwU-UgDc/UO9MZc_vt8I/AAAAAAAADYI/FHsfm2US-ng/s1600/hiring_graphic.jpeg"/>
          <p:cNvPicPr>
            <a:picLocks noChangeAspect="1" noChangeArrowheads="1"/>
          </p:cNvPicPr>
          <p:nvPr/>
        </p:nvPicPr>
        <p:blipFill rotWithShape="1">
          <a:blip r:embed="rId2">
            <a:extLst>
              <a:ext uri="{28A0092B-C50C-407E-A947-70E740481C1C}">
                <a14:useLocalDpi xmlns:a14="http://schemas.microsoft.com/office/drawing/2010/main" val="0"/>
              </a:ext>
            </a:extLst>
          </a:blip>
          <a:srcRect t="5587" b="5070"/>
          <a:stretch/>
        </p:blipFill>
        <p:spPr bwMode="auto">
          <a:xfrm>
            <a:off x="838200" y="0"/>
            <a:ext cx="5410200" cy="32224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9B12225-5612-419B-A8D5-4B8EEE4C217E}" type="slidenum">
              <a:rPr lang="en-US" smtClean="0"/>
              <a:pPr/>
              <a:t>40</a:t>
            </a:fld>
            <a:endParaRPr lang="en-US" dirty="0"/>
          </a:p>
        </p:txBody>
      </p:sp>
      <p:sp>
        <p:nvSpPr>
          <p:cNvPr id="3" name="Content Placeholder 2"/>
          <p:cNvSpPr>
            <a:spLocks noGrp="1"/>
          </p:cNvSpPr>
          <p:nvPr>
            <p:ph idx="4294967295"/>
          </p:nvPr>
        </p:nvSpPr>
        <p:spPr>
          <a:xfrm>
            <a:off x="0" y="3105150"/>
            <a:ext cx="6858000" cy="1981200"/>
          </a:xfrm>
        </p:spPr>
        <p:txBody>
          <a:bodyPr>
            <a:noAutofit/>
          </a:bodyPr>
          <a:lstStyle/>
          <a:p>
            <a:pPr marL="89154" indent="0" algn="ctr">
              <a:buNone/>
            </a:pPr>
            <a:r>
              <a:rPr lang="en-US" sz="2400" dirty="0">
                <a:solidFill>
                  <a:srgbClr val="C00000"/>
                </a:solidFill>
              </a:rPr>
              <a:t>Many interesting high-impact projects </a:t>
            </a:r>
            <a:br>
              <a:rPr lang="en-US" sz="2400" dirty="0">
                <a:solidFill>
                  <a:srgbClr val="C00000"/>
                </a:solidFill>
              </a:rPr>
            </a:br>
            <a:r>
              <a:rPr lang="en-US" sz="2400" dirty="0">
                <a:solidFill>
                  <a:srgbClr val="C00000"/>
                </a:solidFill>
              </a:rPr>
              <a:t>in </a:t>
            </a:r>
            <a:r>
              <a:rPr lang="en-US" sz="2400" dirty="0" smtClean="0">
                <a:solidFill>
                  <a:srgbClr val="C00000"/>
                </a:solidFill>
              </a:rPr>
              <a:t>Machine Learning and Large Biomedical Data </a:t>
            </a:r>
          </a:p>
          <a:p>
            <a:pPr marL="89154" indent="0" algn="ctr">
              <a:buNone/>
            </a:pPr>
            <a:endParaRPr lang="en-US" sz="1600" dirty="0" smtClean="0">
              <a:solidFill>
                <a:srgbClr val="C00000"/>
              </a:solidFill>
            </a:endParaRPr>
          </a:p>
          <a:p>
            <a:pPr marL="89154" indent="0" algn="ctr">
              <a:buNone/>
            </a:pPr>
            <a:r>
              <a:rPr lang="en-US" sz="1900" dirty="0" smtClean="0">
                <a:solidFill>
                  <a:srgbClr val="C00000"/>
                </a:solidFill>
              </a:rPr>
              <a:t>Applications: Precision Medicine &amp; Health, Drug Repurposing, Drug Side Effect modeling, Network Biology, and many more</a:t>
            </a:r>
            <a:endParaRPr lang="en-US" sz="1900" dirty="0">
              <a:solidFill>
                <a:srgbClr val="C00000"/>
              </a:solidFill>
            </a:endParaRPr>
          </a:p>
        </p:txBody>
      </p:sp>
      <p:sp>
        <p:nvSpPr>
          <p:cNvPr id="4" name="Footer Placeholder 3"/>
          <p:cNvSpPr>
            <a:spLocks noGrp="1"/>
          </p:cNvSpPr>
          <p:nvPr>
            <p:ph type="ftr" sz="quarter" idx="11"/>
          </p:nvPr>
        </p:nvSpPr>
        <p:spPr/>
        <p:txBody>
          <a:bodyPr/>
          <a:lstStyle/>
          <a:p>
            <a:r>
              <a:rPr lang="en-US" dirty="0" smtClean="0"/>
              <a:t>Deep Learning for Network Biology -- </a:t>
            </a:r>
            <a:r>
              <a:rPr lang="en-US" dirty="0" err="1" smtClean="0"/>
              <a:t>snap.stanford.edu</a:t>
            </a:r>
            <a:r>
              <a:rPr lang="en-US" dirty="0" smtClean="0"/>
              <a:t>/</a:t>
            </a:r>
            <a:r>
              <a:rPr lang="en-US" dirty="0" err="1" smtClean="0"/>
              <a:t>deepnetbio-ismb</a:t>
            </a:r>
            <a:r>
              <a:rPr lang="en-US" dirty="0" smtClean="0"/>
              <a:t> -- ISMB 2018</a:t>
            </a:r>
            <a:endParaRPr lang="en-US" dirty="0"/>
          </a:p>
        </p:txBody>
      </p:sp>
    </p:spTree>
    <p:extLst>
      <p:ext uri="{BB962C8B-B14F-4D97-AF65-F5344CB8AC3E}">
        <p14:creationId xmlns:p14="http://schemas.microsoft.com/office/powerpoint/2010/main" val="2092233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Homogeneous Nets</a:t>
            </a:r>
            <a:endParaRPr lang="en-US" sz="4800" dirty="0"/>
          </a:p>
        </p:txBody>
      </p:sp>
      <p:sp>
        <p:nvSpPr>
          <p:cNvPr id="3" name="Content Placeholder 2"/>
          <p:cNvSpPr>
            <a:spLocks noGrp="1"/>
          </p:cNvSpPr>
          <p:nvPr>
            <p:ph idx="1"/>
          </p:nvPr>
        </p:nvSpPr>
        <p:spPr>
          <a:xfrm>
            <a:off x="342900" y="1200150"/>
            <a:ext cx="6172200" cy="1524000"/>
          </a:xfrm>
        </p:spPr>
        <p:txBody>
          <a:bodyPr>
            <a:normAutofit fontScale="92500" lnSpcReduction="20000"/>
          </a:bodyPr>
          <a:lstStyle/>
          <a:p>
            <a:pPr marL="0" indent="0" algn="ctr">
              <a:buNone/>
            </a:pPr>
            <a:r>
              <a:rPr lang="en-US" dirty="0" smtClean="0"/>
              <a:t>So far we have embedded homogeneous networks</a:t>
            </a:r>
          </a:p>
          <a:p>
            <a:pPr marL="0" indent="0" algn="ctr">
              <a:buNone/>
            </a:pPr>
            <a:r>
              <a:rPr lang="en-US" b="1" dirty="0" smtClean="0">
                <a:solidFill>
                  <a:srgbClr val="C00000"/>
                </a:solidFill>
              </a:rPr>
              <a:t>Can we embed heterogeneous networks (i.e., het nets)?</a:t>
            </a:r>
            <a:endParaRPr lang="en-US" b="1" dirty="0">
              <a:solidFill>
                <a:srgbClr val="C00000"/>
              </a:solidFill>
            </a:endParaRPr>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5</a:t>
            </a:fld>
            <a:endParaRPr lang="en-US"/>
          </a:p>
        </p:txBody>
      </p:sp>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978" y="2571750"/>
            <a:ext cx="4695444" cy="2301688"/>
          </a:xfrm>
          <a:prstGeom prst="rect">
            <a:avLst/>
          </a:prstGeom>
        </p:spPr>
      </p:pic>
    </p:spTree>
    <p:extLst>
      <p:ext uri="{BB962C8B-B14F-4D97-AF65-F5344CB8AC3E}">
        <p14:creationId xmlns:p14="http://schemas.microsoft.com/office/powerpoint/2010/main" val="37532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Many Het Nets in Biology</a:t>
            </a:r>
            <a:endParaRPr lang="en-US" sz="4800" dirty="0"/>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6</a:t>
            </a:fld>
            <a:endParaRPr lang="en-US"/>
          </a:p>
        </p:txBody>
      </p:sp>
      <p:pic>
        <p:nvPicPr>
          <p:cNvPr id="6" name="pasted-image.png"/>
          <p:cNvPicPr>
            <a:picLocks noChangeAspect="1"/>
          </p:cNvPicPr>
          <p:nvPr/>
        </p:nvPicPr>
        <p:blipFill>
          <a:blip r:embed="rId2">
            <a:extLst/>
          </a:blip>
          <a:stretch>
            <a:fillRect/>
          </a:stretch>
        </p:blipFill>
        <p:spPr>
          <a:xfrm>
            <a:off x="697593" y="1106817"/>
            <a:ext cx="5462813" cy="3827133"/>
          </a:xfrm>
          <a:prstGeom prst="rect">
            <a:avLst/>
          </a:prstGeom>
          <a:ln w="12700">
            <a:miter lim="400000"/>
          </a:ln>
        </p:spPr>
      </p:pic>
    </p:spTree>
    <p:extLst>
      <p:ext uri="{BB962C8B-B14F-4D97-AF65-F5344CB8AC3E}">
        <p14:creationId xmlns:p14="http://schemas.microsoft.com/office/powerpoint/2010/main" val="159927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05317"/>
            <a:ext cx="7010400" cy="857250"/>
          </a:xfrm>
        </p:spPr>
        <p:txBody>
          <a:bodyPr/>
          <a:lstStyle/>
          <a:p>
            <a:r>
              <a:rPr lang="en-US" sz="4800" dirty="0" smtClean="0"/>
              <a:t>Setup</a:t>
            </a:r>
            <a:endParaRPr lang="en-US" sz="4800" dirty="0"/>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a:p>
        </p:txBody>
      </p:sp>
      <p:sp>
        <p:nvSpPr>
          <p:cNvPr id="5" name="Slide Number Placeholder 4"/>
          <p:cNvSpPr>
            <a:spLocks noGrp="1"/>
          </p:cNvSpPr>
          <p:nvPr>
            <p:ph type="sldNum" sz="quarter" idx="12"/>
          </p:nvPr>
        </p:nvSpPr>
        <p:spPr/>
        <p:txBody>
          <a:bodyPr/>
          <a:lstStyle/>
          <a:p>
            <a:fld id="{4D267013-DFFC-4352-B274-32112D0CCE19}" type="slidenum">
              <a:rPr lang="en-US" smtClean="0"/>
              <a:t>7</a:t>
            </a:fld>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8496" y="1131286"/>
                <a:ext cx="6507480" cy="3810000"/>
              </a:xfrm>
            </p:spPr>
            <p:txBody>
              <a:bodyPr>
                <a:normAutofit lnSpcReduction="10000"/>
              </a:bodyPr>
              <a:lstStyle/>
              <a:p>
                <a:r>
                  <a:rPr lang="en-US" dirty="0" smtClean="0"/>
                  <a:t>Assume we have a graph </a:t>
                </a:r>
                <a14:m>
                  <m:oMath xmlns:m="http://schemas.openxmlformats.org/officeDocument/2006/math">
                    <m:r>
                      <a:rPr lang="en-US" b="0" i="1" smtClean="0">
                        <a:latin typeface="Cambria Math" charset="0"/>
                      </a:rPr>
                      <m:t>𝐺</m:t>
                    </m:r>
                  </m:oMath>
                </a14:m>
                <a:r>
                  <a:rPr lang="en-US" dirty="0" smtClean="0"/>
                  <a:t>:</a:t>
                </a:r>
              </a:p>
              <a:p>
                <a:pPr lvl="1"/>
                <a14:m>
                  <m:oMath xmlns:m="http://schemas.openxmlformats.org/officeDocument/2006/math">
                    <m:sSub>
                      <m:sSubPr>
                        <m:ctrlPr>
                          <a:rPr lang="en-US" b="0" i="1" smtClean="0">
                            <a:latin typeface="Cambria Math" charset="0"/>
                          </a:rPr>
                        </m:ctrlPr>
                      </m:sSubPr>
                      <m:e>
                        <m:r>
                          <a:rPr lang="en-US" b="0" i="1" smtClean="0">
                            <a:latin typeface="Cambria Math" charset="0"/>
                          </a:rPr>
                          <m:t>𝑉</m:t>
                        </m:r>
                      </m:e>
                      <m:sub>
                        <m:r>
                          <a:rPr lang="en-US" b="0" i="1" smtClean="0">
                            <a:latin typeface="Cambria Math" charset="0"/>
                          </a:rPr>
                          <m:t>𝑡</m:t>
                        </m:r>
                      </m:sub>
                    </m:sSub>
                  </m:oMath>
                </a14:m>
                <a:r>
                  <a:rPr lang="en-US" dirty="0" smtClean="0"/>
                  <a:t> is the vertex set for </a:t>
                </a:r>
                <a:r>
                  <a:rPr lang="en-US" dirty="0" smtClean="0">
                    <a:solidFill>
                      <a:srgbClr val="C00000"/>
                    </a:solidFill>
                  </a:rPr>
                  <a:t>node type </a:t>
                </a:r>
                <a14:m>
                  <m:oMath xmlns:m="http://schemas.openxmlformats.org/officeDocument/2006/math">
                    <m:r>
                      <a:rPr lang="en-US" b="0" i="1" smtClean="0">
                        <a:solidFill>
                          <a:srgbClr val="C00000"/>
                        </a:solidFill>
                        <a:latin typeface="Cambria Math" charset="0"/>
                      </a:rPr>
                      <m:t>𝑡</m:t>
                    </m:r>
                  </m:oMath>
                </a14:m>
                <a:endParaRPr lang="en-US" dirty="0" smtClean="0"/>
              </a:p>
              <a:p>
                <a:pPr lvl="1"/>
                <a14:m>
                  <m:oMath xmlns:m="http://schemas.openxmlformats.org/officeDocument/2006/math">
                    <m:sSub>
                      <m:sSubPr>
                        <m:ctrlPr>
                          <a:rPr lang="en-US" b="0" i="1" smtClean="0">
                            <a:latin typeface="Cambria Math" charset="0"/>
                          </a:rPr>
                        </m:ctrlPr>
                      </m:sSubPr>
                      <m:e>
                        <m:r>
                          <a:rPr lang="en-US" b="1" i="1" smtClean="0">
                            <a:latin typeface="Cambria Math" charset="0"/>
                          </a:rPr>
                          <m:t>𝑨</m:t>
                        </m:r>
                      </m:e>
                      <m:sub>
                        <m:r>
                          <a:rPr lang="en-US" b="0" i="1" smtClean="0">
                            <a:latin typeface="Cambria Math" charset="0"/>
                          </a:rPr>
                          <m:t>𝑟</m:t>
                        </m:r>
                      </m:sub>
                    </m:sSub>
                  </m:oMath>
                </a14:m>
                <a:r>
                  <a:rPr lang="en-US" dirty="0" smtClean="0"/>
                  <a:t> is the adjacency matrix for </a:t>
                </a:r>
                <a:r>
                  <a:rPr lang="en-US" dirty="0" smtClean="0">
                    <a:solidFill>
                      <a:srgbClr val="C00000"/>
                    </a:solidFill>
                  </a:rPr>
                  <a:t>edge type </a:t>
                </a:r>
                <a14:m>
                  <m:oMath xmlns:m="http://schemas.openxmlformats.org/officeDocument/2006/math">
                    <m:r>
                      <a:rPr lang="en-US" b="0" i="1" smtClean="0">
                        <a:solidFill>
                          <a:srgbClr val="C00000"/>
                        </a:solidFill>
                        <a:latin typeface="Cambria Math" charset="0"/>
                      </a:rPr>
                      <m:t>𝑟</m:t>
                    </m:r>
                  </m:oMath>
                </a14:m>
                <a:endParaRPr lang="en-US" b="0" dirty="0" smtClean="0">
                  <a:solidFill>
                    <a:srgbClr val="C00000"/>
                  </a:solidFill>
                </a:endParaRPr>
              </a:p>
              <a:p>
                <a:pPr lvl="1"/>
                <a:r>
                  <a:rPr lang="en-US" b="1" dirty="0" smtClean="0">
                    <a:solidFill>
                      <a:srgbClr val="C00000"/>
                    </a:solidFill>
                    <a:latin typeface="Cambria Math" charset="0"/>
                    <a:ea typeface="Cambria Math" charset="0"/>
                    <a:cs typeface="Cambria Math" charset="0"/>
                  </a:rPr>
                  <a:t> </a:t>
                </a:r>
                <a14:m>
                  <m:oMath xmlns:m="http://schemas.openxmlformats.org/officeDocument/2006/math">
                    <m:sSub>
                      <m:sSubPr>
                        <m:ctrlPr>
                          <a:rPr lang="en-US" b="1" i="1" smtClean="0">
                            <a:solidFill>
                              <a:schemeClr val="tx1"/>
                            </a:solidFill>
                            <a:latin typeface="Cambria Math" charset="0"/>
                            <a:ea typeface="Cambria Math" charset="0"/>
                            <a:cs typeface="Cambria Math" charset="0"/>
                          </a:rPr>
                        </m:ctrlPr>
                      </m:sSubPr>
                      <m:e>
                        <m:r>
                          <a:rPr lang="en-US" b="1" i="0" smtClean="0">
                            <a:solidFill>
                              <a:schemeClr val="tx1"/>
                            </a:solidFill>
                            <a:latin typeface="Cambria Math" charset="0"/>
                            <a:ea typeface="Cambria Math" charset="0"/>
                            <a:cs typeface="Cambria Math" charset="0"/>
                          </a:rPr>
                          <m:t>𝐗</m:t>
                        </m:r>
                      </m:e>
                      <m:sub>
                        <m:r>
                          <a:rPr lang="en-US" b="0" i="1" smtClean="0">
                            <a:solidFill>
                              <a:schemeClr val="tx1"/>
                            </a:solidFill>
                            <a:latin typeface="Cambria Math" charset="0"/>
                            <a:ea typeface="Cambria Math" charset="0"/>
                            <a:cs typeface="Cambria Math" charset="0"/>
                          </a:rPr>
                          <m:t>𝑡</m:t>
                        </m:r>
                      </m:sub>
                    </m:sSub>
                    <m:r>
                      <a:rPr lang="en-US" b="0" i="1" smtClean="0">
                        <a:solidFill>
                          <a:schemeClr val="tx1"/>
                        </a:solidFill>
                        <a:latin typeface="Cambria Math" charset="0"/>
                        <a:ea typeface="Cambria Math" charset="0"/>
                        <a:cs typeface="Cambria Math" charset="0"/>
                      </a:rPr>
                      <m:t>∈</m:t>
                    </m:r>
                    <m:sSup>
                      <m:sSupPr>
                        <m:ctrlPr>
                          <a:rPr lang="en-CA" i="1" smtClean="0">
                            <a:solidFill>
                              <a:schemeClr val="tx1"/>
                            </a:solidFill>
                            <a:latin typeface="Cambria Math" charset="0"/>
                            <a:ea typeface="Cambria Math" charset="0"/>
                            <a:cs typeface="Cambria Math" charset="0"/>
                          </a:rPr>
                        </m:ctrlPr>
                      </m:sSupPr>
                      <m:e>
                        <m:r>
                          <m:rPr>
                            <m:nor/>
                          </m:rPr>
                          <a:rPr lang="en-CA">
                            <a:solidFill>
                              <a:schemeClr val="tx1"/>
                            </a:solidFill>
                            <a:latin typeface="Cambria Math" charset="0"/>
                            <a:ea typeface="Cambria Math" charset="0"/>
                            <a:cs typeface="Cambria Math" charset="0"/>
                          </a:rPr>
                          <m:t>ℝ</m:t>
                        </m:r>
                      </m:e>
                      <m:sup>
                        <m:r>
                          <a:rPr lang="en-CA" b="0" i="1" smtClean="0">
                            <a:solidFill>
                              <a:schemeClr val="tx1"/>
                            </a:solidFill>
                            <a:latin typeface="Cambria Math" charset="0"/>
                            <a:ea typeface="Cambria Math" charset="0"/>
                            <a:cs typeface="Cambria Math" charset="0"/>
                          </a:rPr>
                          <m:t>𝑚</m:t>
                        </m:r>
                        <m:r>
                          <a:rPr lang="en-CA" b="0" i="1" smtClean="0">
                            <a:solidFill>
                              <a:schemeClr val="tx1"/>
                            </a:solidFill>
                            <a:latin typeface="Cambria Math" charset="0"/>
                            <a:ea typeface="Cambria Math" charset="0"/>
                            <a:cs typeface="Cambria Math" charset="0"/>
                          </a:rPr>
                          <m:t>×|</m:t>
                        </m:r>
                        <m:r>
                          <a:rPr lang="en-CA" b="0" i="1" smtClean="0">
                            <a:solidFill>
                              <a:schemeClr val="tx1"/>
                            </a:solidFill>
                            <a:latin typeface="Cambria Math" charset="0"/>
                            <a:ea typeface="Cambria Math" charset="0"/>
                            <a:cs typeface="Cambria Math" charset="0"/>
                          </a:rPr>
                          <m:t>𝑉</m:t>
                        </m:r>
                        <m:r>
                          <a:rPr lang="en-CA" b="0" i="1" smtClean="0">
                            <a:solidFill>
                              <a:schemeClr val="tx1"/>
                            </a:solidFill>
                            <a:latin typeface="Cambria Math" charset="0"/>
                            <a:ea typeface="Cambria Math" charset="0"/>
                            <a:cs typeface="Cambria Math" charset="0"/>
                          </a:rPr>
                          <m:t>|</m:t>
                        </m:r>
                      </m:sup>
                    </m:sSup>
                  </m:oMath>
                </a14:m>
                <a:r>
                  <a:rPr lang="en-US" b="1" dirty="0" smtClean="0">
                    <a:solidFill>
                      <a:schemeClr val="tx1"/>
                    </a:solidFill>
                  </a:rPr>
                  <a:t> </a:t>
                </a:r>
                <a:r>
                  <a:rPr lang="en-US" dirty="0" smtClean="0"/>
                  <a:t>is a</a:t>
                </a:r>
                <a:r>
                  <a:rPr lang="en-US" dirty="0" smtClean="0">
                    <a:solidFill>
                      <a:srgbClr val="C00000"/>
                    </a:solidFill>
                  </a:rPr>
                  <a:t> </a:t>
                </a:r>
                <a:r>
                  <a:rPr lang="en-US" dirty="0" smtClean="0"/>
                  <a:t>matrix of </a:t>
                </a:r>
                <a:r>
                  <a:rPr lang="en-US" dirty="0" smtClean="0">
                    <a:solidFill>
                      <a:srgbClr val="C00000"/>
                    </a:solidFill>
                  </a:rPr>
                  <a:t>features for nodes of type </a:t>
                </a:r>
                <a14:m>
                  <m:oMath xmlns:m="http://schemas.openxmlformats.org/officeDocument/2006/math">
                    <m:r>
                      <a:rPr lang="en-US" b="0" i="1" smtClean="0">
                        <a:solidFill>
                          <a:srgbClr val="C00000"/>
                        </a:solidFill>
                        <a:latin typeface="Cambria Math" charset="0"/>
                      </a:rPr>
                      <m:t>𝑡</m:t>
                    </m:r>
                  </m:oMath>
                </a14:m>
                <a:endParaRPr lang="en-US" dirty="0" smtClean="0">
                  <a:solidFill>
                    <a:srgbClr val="C00000"/>
                  </a:solidFill>
                </a:endParaRPr>
              </a:p>
              <a:p>
                <a:pPr lvl="2"/>
                <a:r>
                  <a:rPr lang="en-US" dirty="0" smtClean="0"/>
                  <a:t>Biologically meaningful node features:</a:t>
                </a:r>
              </a:p>
              <a:p>
                <a:pPr lvl="3"/>
                <a:r>
                  <a:rPr lang="en-US" dirty="0" smtClean="0"/>
                  <a:t>E.g., immunological signatures, gene expression profiles, gene functional information</a:t>
                </a:r>
              </a:p>
              <a:p>
                <a:pPr lvl="2"/>
                <a:r>
                  <a:rPr lang="en-US" dirty="0" smtClean="0"/>
                  <a:t>No features:</a:t>
                </a:r>
              </a:p>
              <a:p>
                <a:pPr lvl="3"/>
                <a:r>
                  <a:rPr lang="en-US" dirty="0" smtClean="0"/>
                  <a:t>Indicator vectors (one-hot encoding of a node)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8496" y="1131286"/>
                <a:ext cx="6507480" cy="3810000"/>
              </a:xfrm>
              <a:blipFill rotWithShape="0">
                <a:blip r:embed="rId2"/>
                <a:stretch>
                  <a:fillRect l="-1592" t="-3040"/>
                </a:stretch>
              </a:blipFill>
            </p:spPr>
            <p:txBody>
              <a:bodyPr/>
              <a:lstStyle/>
              <a:p>
                <a:r>
                  <a:rPr lang="en-US">
                    <a:noFill/>
                  </a:rPr>
                  <a:t> </a:t>
                </a:r>
              </a:p>
            </p:txBody>
          </p:sp>
        </mc:Fallback>
      </mc:AlternateContent>
    </p:spTree>
    <p:extLst>
      <p:ext uri="{BB962C8B-B14F-4D97-AF65-F5344CB8AC3E}">
        <p14:creationId xmlns:p14="http://schemas.microsoft.com/office/powerpoint/2010/main" val="197613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Example: Het Net</a:t>
            </a:r>
            <a:endParaRPr lang="en-US" sz="4800" dirty="0"/>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8</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184" y="4616485"/>
            <a:ext cx="6228000" cy="411872"/>
          </a:xfrm>
          <a:prstGeom prst="rect">
            <a:avLst/>
          </a:prstGeom>
        </p:spPr>
      </p:pic>
      <p:grpSp>
        <p:nvGrpSpPr>
          <p:cNvPr id="13" name="Group 12"/>
          <p:cNvGrpSpPr/>
          <p:nvPr/>
        </p:nvGrpSpPr>
        <p:grpSpPr>
          <a:xfrm>
            <a:off x="451184" y="1174221"/>
            <a:ext cx="5932170" cy="3412944"/>
            <a:chOff x="451184" y="1174221"/>
            <a:chExt cx="5932170" cy="3412944"/>
          </a:xfrm>
        </p:grpSpPr>
        <p:grpSp>
          <p:nvGrpSpPr>
            <p:cNvPr id="11" name="Group 10"/>
            <p:cNvGrpSpPr/>
            <p:nvPr/>
          </p:nvGrpSpPr>
          <p:grpSpPr>
            <a:xfrm>
              <a:off x="451184" y="1174221"/>
              <a:ext cx="5932170" cy="3412944"/>
              <a:chOff x="451184" y="1174221"/>
              <a:chExt cx="5932170" cy="341294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84" y="1174221"/>
                <a:ext cx="5932170" cy="3412944"/>
              </a:xfrm>
              <a:prstGeom prst="rect">
                <a:avLst/>
              </a:prstGeom>
            </p:spPr>
          </p:pic>
          <p:sp>
            <p:nvSpPr>
              <p:cNvPr id="9" name="Rectangle 8"/>
              <p:cNvSpPr/>
              <p:nvPr/>
            </p:nvSpPr>
            <p:spPr>
              <a:xfrm>
                <a:off x="3314700" y="1352550"/>
                <a:ext cx="9525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63241" y="2266950"/>
                <a:ext cx="9525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4051" r="42096" b="83612"/>
            <a:stretch/>
          </p:blipFill>
          <p:spPr>
            <a:xfrm>
              <a:off x="3810000" y="1225285"/>
              <a:ext cx="228600" cy="559329"/>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9689" t="31799" r="37068" b="51813"/>
            <a:stretch/>
          </p:blipFill>
          <p:spPr>
            <a:xfrm>
              <a:off x="4239491" y="2266950"/>
              <a:ext cx="192424" cy="559329"/>
            </a:xfrm>
            <a:prstGeom prst="rect">
              <a:avLst/>
            </a:prstGeom>
          </p:spPr>
        </p:pic>
      </p:grpSp>
    </p:spTree>
    <p:extLst>
      <p:ext uri="{BB962C8B-B14F-4D97-AF65-F5344CB8AC3E}">
        <p14:creationId xmlns:p14="http://schemas.microsoft.com/office/powerpoint/2010/main" val="1716869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Tutorial Resource</a:t>
            </a:r>
            <a:endParaRPr lang="en-US" sz="4800" dirty="0"/>
          </a:p>
        </p:txBody>
      </p:sp>
      <p:sp>
        <p:nvSpPr>
          <p:cNvPr id="3" name="Content Placeholder 2"/>
          <p:cNvSpPr>
            <a:spLocks noGrp="1"/>
          </p:cNvSpPr>
          <p:nvPr>
            <p:ph idx="1"/>
          </p:nvPr>
        </p:nvSpPr>
        <p:spPr>
          <a:xfrm>
            <a:off x="342900" y="1200150"/>
            <a:ext cx="6172200" cy="3144844"/>
          </a:xfrm>
        </p:spPr>
        <p:txBody>
          <a:bodyPr>
            <a:normAutofit fontScale="85000" lnSpcReduction="10000"/>
          </a:bodyPr>
          <a:lstStyle/>
          <a:p>
            <a:pPr marL="0" indent="0">
              <a:buNone/>
            </a:pPr>
            <a:r>
              <a:rPr lang="en-US" b="1" dirty="0" smtClean="0">
                <a:solidFill>
                  <a:srgbClr val="C00000"/>
                </a:solidFill>
              </a:rPr>
              <a:t>MAMBO: </a:t>
            </a:r>
            <a:r>
              <a:rPr lang="en-US" dirty="0" smtClean="0">
                <a:solidFill>
                  <a:srgbClr val="C00000"/>
                </a:solidFill>
              </a:rPr>
              <a:t>Multimodal biomedical networks</a:t>
            </a:r>
          </a:p>
          <a:p>
            <a:r>
              <a:rPr lang="en-US" dirty="0"/>
              <a:t>T</a:t>
            </a:r>
            <a:r>
              <a:rPr lang="en-US" dirty="0" smtClean="0"/>
              <a:t>ool </a:t>
            </a:r>
            <a:r>
              <a:rPr lang="en-US" dirty="0"/>
              <a:t>for construction, representation and analysis of large multimodal </a:t>
            </a:r>
            <a:r>
              <a:rPr lang="en-US" dirty="0" smtClean="0"/>
              <a:t>networks:</a:t>
            </a:r>
          </a:p>
          <a:p>
            <a:pPr lvl="1"/>
            <a:r>
              <a:rPr lang="en-US" dirty="0" smtClean="0"/>
              <a:t>Nets with millions </a:t>
            </a:r>
            <a:r>
              <a:rPr lang="en-US" dirty="0"/>
              <a:t>of nodes and billions of </a:t>
            </a:r>
            <a:r>
              <a:rPr lang="en-US" dirty="0" smtClean="0"/>
              <a:t>edges</a:t>
            </a:r>
          </a:p>
          <a:p>
            <a:pPr lvl="1"/>
            <a:r>
              <a:rPr lang="en-US" dirty="0" smtClean="0"/>
              <a:t>Nets with thousands </a:t>
            </a:r>
            <a:r>
              <a:rPr lang="en-US" dirty="0"/>
              <a:t>of modes </a:t>
            </a:r>
            <a:r>
              <a:rPr lang="en-US" dirty="0" smtClean="0"/>
              <a:t>(i.e., entity </a:t>
            </a:r>
            <a:r>
              <a:rPr lang="en-US" dirty="0"/>
              <a:t>types</a:t>
            </a:r>
            <a:r>
              <a:rPr lang="en-US" dirty="0" smtClean="0"/>
              <a:t>) </a:t>
            </a:r>
            <a:r>
              <a:rPr lang="en-US" dirty="0"/>
              <a:t>and </a:t>
            </a:r>
            <a:r>
              <a:rPr lang="en-US" dirty="0" smtClean="0"/>
              <a:t>links (i.e., relationship </a:t>
            </a:r>
            <a:r>
              <a:rPr lang="en-US" dirty="0"/>
              <a:t>types</a:t>
            </a:r>
            <a:r>
              <a:rPr lang="en-US" dirty="0" smtClean="0"/>
              <a:t>)</a:t>
            </a:r>
          </a:p>
          <a:p>
            <a:r>
              <a:rPr lang="en-US" dirty="0"/>
              <a:t>N</a:t>
            </a:r>
            <a:r>
              <a:rPr lang="en-US" dirty="0" smtClean="0"/>
              <a:t>etwork analytics through </a:t>
            </a:r>
            <a:r>
              <a:rPr lang="en-US" b="1" dirty="0" smtClean="0">
                <a:solidFill>
                  <a:srgbClr val="C00000"/>
                </a:solidFill>
              </a:rPr>
              <a:t>SNAP</a:t>
            </a:r>
            <a:endParaRPr lang="en-US" b="1" dirty="0">
              <a:solidFill>
                <a:srgbClr val="C00000"/>
              </a:solidFill>
            </a:endParaRPr>
          </a:p>
        </p:txBody>
      </p:sp>
      <p:sp>
        <p:nvSpPr>
          <p:cNvPr id="4" name="Footer Placeholder 3"/>
          <p:cNvSpPr>
            <a:spLocks noGrp="1"/>
          </p:cNvSpPr>
          <p:nvPr>
            <p:ph type="ftr" sz="quarter" idx="11"/>
          </p:nvPr>
        </p:nvSpPr>
        <p:spPr/>
        <p:txBody>
          <a:bodyPr/>
          <a:lstStyle/>
          <a:p>
            <a:r>
              <a:rPr lang="en-US" smtClean="0"/>
              <a:t>Deep Learning for Network Biology -- snap.stanford.edu/deepnetbio-ismb -- ISMB 2018</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9</a:t>
            </a:fld>
            <a:endParaRPr lang="en-US"/>
          </a:p>
        </p:txBody>
      </p:sp>
      <p:sp>
        <p:nvSpPr>
          <p:cNvPr id="6" name="TextBox 5"/>
          <p:cNvSpPr txBox="1"/>
          <p:nvPr/>
        </p:nvSpPr>
        <p:spPr>
          <a:xfrm>
            <a:off x="381000" y="3944944"/>
            <a:ext cx="5867400" cy="609600"/>
          </a:xfrm>
          <a:prstGeom prst="rect">
            <a:avLst/>
          </a:prstGeom>
          <a:noFill/>
          <a:ln>
            <a:noFill/>
          </a:ln>
        </p:spPr>
        <p:txBody>
          <a:bodyPr wrap="none" lIns="68569" tIns="68569" rIns="68569" bIns="68569" rtlCol="0" anchor="t" anchorCtr="0">
            <a:noAutofit/>
          </a:bodyPr>
          <a:lstStyle/>
          <a:p>
            <a:pPr algn="ctr"/>
            <a:r>
              <a:rPr lang="en-US" sz="2800" b="1" dirty="0">
                <a:solidFill>
                  <a:srgbClr val="C00000"/>
                </a:solidFill>
                <a:latin typeface="Helvetica Neue Light" charset="0"/>
                <a:ea typeface="Helvetica Neue Light" charset="0"/>
                <a:cs typeface="Helvetica Neue Light" charset="0"/>
                <a:sym typeface="Open Sans"/>
              </a:rPr>
              <a:t>http://</a:t>
            </a:r>
            <a:r>
              <a:rPr lang="en-US" sz="2800" b="1" dirty="0" err="1" smtClean="0">
                <a:solidFill>
                  <a:srgbClr val="C00000"/>
                </a:solidFill>
                <a:latin typeface="Helvetica Neue Light" charset="0"/>
                <a:ea typeface="Helvetica Neue Light" charset="0"/>
                <a:cs typeface="Helvetica Neue Light" charset="0"/>
                <a:sym typeface="Open Sans"/>
              </a:rPr>
              <a:t>snap.stanford.edu</a:t>
            </a:r>
            <a:r>
              <a:rPr lang="en-US" sz="2800" b="1" dirty="0" smtClean="0">
                <a:solidFill>
                  <a:srgbClr val="C00000"/>
                </a:solidFill>
                <a:latin typeface="Helvetica Neue Light" charset="0"/>
                <a:ea typeface="Helvetica Neue Light" charset="0"/>
                <a:cs typeface="Helvetica Neue Light" charset="0"/>
                <a:sym typeface="Open Sans"/>
              </a:rPr>
              <a:t>/mambo</a:t>
            </a:r>
            <a:endParaRPr lang="en-US" sz="2800" b="1" dirty="0">
              <a:solidFill>
                <a:srgbClr val="C00000"/>
              </a:solidFill>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15104783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lIns="68569" tIns="68569" rIns="68569" bIns="68569" anchor="t" anchorCtr="0">
        <a:noAutofit/>
      </a:bodyPr>
      <a:lstStyle>
        <a:defPPr>
          <a:defRPr dirty="0">
            <a:latin typeface="Helvetica Neue Light" charset="0"/>
            <a:ea typeface="Helvetica Neue Light" charset="0"/>
            <a:cs typeface="Helvetica Neue Light" charset="0"/>
            <a:sym typeface="Open Sans"/>
          </a:defRPr>
        </a:defPPr>
      </a:lstStyle>
    </a:txDef>
  </a:objectDefaults>
  <a:extraClrSchemeLst/>
  <a:extLst>
    <a:ext uri="{05A4C25C-085E-4340-85A3-A5531E510DB2}">
      <thm15:themeFamily xmlns:thm15="http://schemas.microsoft.com/office/thememl/2012/main" name="mlss_17-node2vec_gcn" id="{AD760A88-5572-8647-912F-D58F33977B44}" vid="{8CE0CBB3-4F68-4043-ACF5-C559588D66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www-tutorial</Template>
  <TotalTime>5416</TotalTime>
  <Words>2624</Words>
  <Application>Microsoft Macintosh PowerPoint</Application>
  <PresentationFormat>Custom</PresentationFormat>
  <Paragraphs>395</Paragraphs>
  <Slides>40</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Apple Chancery</vt:lpstr>
      <vt:lpstr>Calibri</vt:lpstr>
      <vt:lpstr>Cambria Math</vt:lpstr>
      <vt:lpstr>Georgia</vt:lpstr>
      <vt:lpstr>Helvetica Neue</vt:lpstr>
      <vt:lpstr>Helvetica Neue Light</vt:lpstr>
      <vt:lpstr>Mangal</vt:lpstr>
      <vt:lpstr>Open Sans</vt:lpstr>
      <vt:lpstr>Wingdings</vt:lpstr>
      <vt:lpstr>Arial</vt:lpstr>
      <vt:lpstr>Office Theme</vt:lpstr>
      <vt:lpstr>Deep Learning for Network Biology</vt:lpstr>
      <vt:lpstr>This Tutorial</vt:lpstr>
      <vt:lpstr>This Tutorial</vt:lpstr>
      <vt:lpstr>PowerPoint Presentation</vt:lpstr>
      <vt:lpstr>Homogeneous Nets</vt:lpstr>
      <vt:lpstr>Many Het Nets in Biology</vt:lpstr>
      <vt:lpstr>Setup</vt:lpstr>
      <vt:lpstr>Example: Het Net</vt:lpstr>
      <vt:lpstr>Tutorial Resource</vt:lpstr>
      <vt:lpstr>Outline of This Section</vt:lpstr>
      <vt:lpstr>PowerPoint Presentation</vt:lpstr>
      <vt:lpstr>Embedding Layered Graphs</vt:lpstr>
      <vt:lpstr>OhmNet: Multi-Layer Graphs</vt:lpstr>
      <vt:lpstr>Multi-Layer Graphs</vt:lpstr>
      <vt:lpstr>Multi-Layer Graphs</vt:lpstr>
      <vt:lpstr>Random Walk Optimization</vt:lpstr>
      <vt:lpstr>Example: Brain Networks</vt:lpstr>
      <vt:lpstr>PowerPoint Presentation</vt:lpstr>
      <vt:lpstr>Metapaths</vt:lpstr>
      <vt:lpstr>Metapath2vec: Two Main Steps</vt:lpstr>
      <vt:lpstr>Step 1: Run Random Walks</vt:lpstr>
      <vt:lpstr>Step 2: Optimize</vt:lpstr>
      <vt:lpstr>Metapath2vec: Example</vt:lpstr>
      <vt:lpstr>Outline of This Section</vt:lpstr>
      <vt:lpstr>PowerPoint Presentation</vt:lpstr>
      <vt:lpstr>Running Het Net Example</vt:lpstr>
      <vt:lpstr>Idea: Aggregate Neighbors</vt:lpstr>
      <vt:lpstr>Idea: Aggregate Neighbors</vt:lpstr>
      <vt:lpstr>Example: Aggregation</vt:lpstr>
      <vt:lpstr>Example: Aggregation</vt:lpstr>
      <vt:lpstr>The Math: Deep Encoder</vt:lpstr>
      <vt:lpstr>Training the Model</vt:lpstr>
      <vt:lpstr>Example: Drug Side Effects</vt:lpstr>
      <vt:lpstr>Example: Drug Side Effects</vt:lpstr>
      <vt:lpstr>Example: Drug Side Effects</vt:lpstr>
      <vt:lpstr>Modeling Polypharmacy Side Effects with Graph Convolutional Networks</vt:lpstr>
      <vt:lpstr>Outline of This Section</vt:lpstr>
      <vt:lpstr>This Tutorial</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dc:title>
  <dc:creator>Microsoft Office User</dc:creator>
  <cp:lastModifiedBy>Microsoft Office User</cp:lastModifiedBy>
  <cp:revision>322</cp:revision>
  <cp:lastPrinted>2016-03-24T00:04:21Z</cp:lastPrinted>
  <dcterms:created xsi:type="dcterms:W3CDTF">2018-03-18T23:43:52Z</dcterms:created>
  <dcterms:modified xsi:type="dcterms:W3CDTF">2018-07-08T16:37:26Z</dcterms:modified>
</cp:coreProperties>
</file>