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1467" r:id="rId2"/>
    <p:sldId id="1473" r:id="rId3"/>
    <p:sldId id="1438" r:id="rId4"/>
    <p:sldId id="895" r:id="rId5"/>
    <p:sldId id="846" r:id="rId6"/>
    <p:sldId id="911" r:id="rId7"/>
    <p:sldId id="896" r:id="rId8"/>
    <p:sldId id="897" r:id="rId9"/>
    <p:sldId id="884" r:id="rId10"/>
    <p:sldId id="898" r:id="rId11"/>
    <p:sldId id="843" r:id="rId12"/>
    <p:sldId id="888" r:id="rId13"/>
    <p:sldId id="889" r:id="rId14"/>
    <p:sldId id="865" r:id="rId15"/>
    <p:sldId id="885" r:id="rId16"/>
    <p:sldId id="867" r:id="rId17"/>
    <p:sldId id="1463" r:id="rId18"/>
    <p:sldId id="892" r:id="rId19"/>
    <p:sldId id="847" r:id="rId20"/>
    <p:sldId id="1474" r:id="rId21"/>
    <p:sldId id="1475" r:id="rId22"/>
    <p:sldId id="1476" r:id="rId23"/>
    <p:sldId id="893" r:id="rId24"/>
    <p:sldId id="850" r:id="rId25"/>
    <p:sldId id="870" r:id="rId26"/>
    <p:sldId id="872" r:id="rId27"/>
    <p:sldId id="873" r:id="rId28"/>
    <p:sldId id="909" r:id="rId29"/>
    <p:sldId id="877" r:id="rId30"/>
    <p:sldId id="878" r:id="rId31"/>
    <p:sldId id="614" r:id="rId32"/>
    <p:sldId id="879" r:id="rId33"/>
    <p:sldId id="616" r:id="rId34"/>
    <p:sldId id="1409" r:id="rId35"/>
    <p:sldId id="1383" r:id="rId36"/>
    <p:sldId id="1410" r:id="rId37"/>
    <p:sldId id="615" r:id="rId38"/>
    <p:sldId id="899" r:id="rId39"/>
    <p:sldId id="880" r:id="rId40"/>
    <p:sldId id="881" r:id="rId41"/>
    <p:sldId id="1465" r:id="rId42"/>
    <p:sldId id="894" r:id="rId43"/>
    <p:sldId id="1440" r:id="rId44"/>
    <p:sldId id="1468" r:id="rId45"/>
    <p:sldId id="1469" r:id="rId46"/>
    <p:sldId id="1470" r:id="rId47"/>
    <p:sldId id="1442" r:id="rId48"/>
    <p:sldId id="1458" r:id="rId49"/>
    <p:sldId id="1443" r:id="rId50"/>
    <p:sldId id="1459" r:id="rId51"/>
    <p:sldId id="1461" r:id="rId52"/>
    <p:sldId id="1460" r:id="rId53"/>
    <p:sldId id="1454" r:id="rId54"/>
    <p:sldId id="1471" r:id="rId55"/>
    <p:sldId id="1472" r:id="rId56"/>
    <p:sldId id="1455" r:id="rId57"/>
    <p:sldId id="1456" r:id="rId58"/>
    <p:sldId id="1462" r:id="rId59"/>
    <p:sldId id="1466" r:id="rId60"/>
    <p:sldId id="1477" r:id="rId61"/>
    <p:sldId id="1479" r:id="rId62"/>
  </p:sldIdLst>
  <p:sldSz cx="6858000" cy="5143500"/>
  <p:notesSz cx="7315200" cy="9601200"/>
  <p:defaultTextStyle>
    <a:defPPr>
      <a:defRPr lang="en-US"/>
    </a:defPPr>
    <a:lvl1pPr marL="0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9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98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98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97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97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96" algn="l" defTabSz="9143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1FF"/>
    <a:srgbClr val="D60093"/>
    <a:srgbClr val="19A99E"/>
    <a:srgbClr val="D0385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7" autoAdjust="0"/>
    <p:restoredTop sz="87569"/>
  </p:normalViewPr>
  <p:slideViewPr>
    <p:cSldViewPr>
      <p:cViewPr>
        <p:scale>
          <a:sx n="124" d="100"/>
          <a:sy n="124" d="100"/>
        </p:scale>
        <p:origin x="1696" y="448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52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9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9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98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98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97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97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96" algn="l" defTabSz="9143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8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5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17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\begin{table}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\centering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\begin{tabular}{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l|c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{Scoring node pairs} &amp;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{Definition} \\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Average  &amp; $[\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boxplus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{z}_v]_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+\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)}{2}$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Hadamard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&amp; $[\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{z}_v]_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)*\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)$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(c) Weighted-L1  &amp; $\|\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{z}_v\|_{\bar{1}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|\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)-\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)|$ \\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(d) Weighted-L2 &amp; $\|\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{z}_v\|_{\bar{2}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 |\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{z}_u(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)-\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{z}_v(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)|^2$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\end{tabular}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vspace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{-0.2cm}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vspace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{-0.4cm}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\label{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tab:edgeop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\end{table}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5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2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</a:t>
            </a:r>
            <a:r>
              <a:rPr lang="en-US" dirty="0"/>
              <a:t>that other</a:t>
            </a:r>
            <a:r>
              <a:rPr lang="en-US" baseline="0" dirty="0"/>
              <a:t> distance measures other than dot products could be used (e.g., Euclidean distance), but the dot product is the standard measure of similarity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09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again that other</a:t>
            </a:r>
            <a:r>
              <a:rPr lang="en-US" baseline="0" dirty="0"/>
              <a:t> distance measures other than dot products could be used (e.g., Euclidean distance), but the dot product is the standard measure of similarity used.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04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4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55032"/>
            <a:ext cx="5829300" cy="1102519"/>
          </a:xfrm>
        </p:spPr>
        <p:txBody>
          <a:bodyPr>
            <a:noAutofit/>
          </a:bodyPr>
          <a:lstStyle>
            <a:lvl1pPr>
              <a:defRPr sz="4400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9570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A486-2B83-9E48-8ABA-BCAF167C1E6E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5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66BDF-93FD-A145-B107-4C0E0835F524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56" y="5045700"/>
            <a:ext cx="6858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33775" y="1266325"/>
            <a:ext cx="639045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54344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95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7F073-F1F5-E242-BC59-DD3C792E343D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342900"/>
            <a:ext cx="5772150" cy="440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"/>
          <p:cNvSpPr/>
          <p:nvPr/>
        </p:nvSpPr>
        <p:spPr>
          <a:xfrm>
            <a:off x="301377" y="1037274"/>
            <a:ext cx="6258572" cy="1675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49"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640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 hasCustomPrompt="1"/>
          </p:nvPr>
        </p:nvSpPr>
        <p:spPr>
          <a:xfrm>
            <a:off x="345178" y="783808"/>
            <a:ext cx="6172646" cy="288036"/>
          </a:xfrm>
        </p:spPr>
        <p:txBody>
          <a:bodyPr anchor="t"/>
          <a:lstStyle>
            <a:lvl1pPr algn="ctr">
              <a:defRPr sz="1308" b="0" i="1">
                <a:solidFill>
                  <a:srgbClr val="98938A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5179" y="431519"/>
            <a:ext cx="6172647" cy="3512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1FA6-B0B4-9940-9B47-E6B321700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hape 990"/>
          <p:cNvSpPr/>
          <p:nvPr userDrawn="1"/>
        </p:nvSpPr>
        <p:spPr>
          <a:xfrm flipH="1">
            <a:off x="6942183" y="1214182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of Subtitle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5" name="Shape 992"/>
          <p:cNvSpPr/>
          <p:nvPr userDrawn="1"/>
        </p:nvSpPr>
        <p:spPr>
          <a:xfrm flipH="1">
            <a:off x="6942183" y="1843171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  <a:b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</a:b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of Content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H="1" flipV="1">
            <a:off x="6903918" y="1175715"/>
            <a:ext cx="886024" cy="9034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903918" y="1816490"/>
            <a:ext cx="886024" cy="0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903917" y="2031101"/>
            <a:ext cx="1222754" cy="0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992"/>
          <p:cNvSpPr/>
          <p:nvPr userDrawn="1"/>
        </p:nvSpPr>
        <p:spPr>
          <a:xfrm flipH="1">
            <a:off x="6942183" y="2065472"/>
            <a:ext cx="1294995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With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Two Line Titles &amp;  Two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 Line </a:t>
            </a:r>
            <a:r>
              <a:rPr lang="en-US" sz="506" dirty="0">
                <a:solidFill>
                  <a:srgbClr val="8C8C8C"/>
                </a:solidFill>
                <a:latin typeface="Helvetica Neue"/>
                <a:cs typeface="Helvetica Neue"/>
              </a:rPr>
              <a:t>Subtitles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dirty="0">
                <a:solidFill>
                  <a:srgbClr val="8C8C8C"/>
                </a:solidFill>
                <a:latin typeface="Helvetica Neue"/>
                <a:cs typeface="Helvetica Neue"/>
              </a:rPr>
              <a:t>move top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 of </a:t>
            </a:r>
            <a:r>
              <a:rPr lang="en-US" sz="506" b="1" dirty="0">
                <a:solidFill>
                  <a:srgbClr val="8C8C8C"/>
                </a:solidFill>
                <a:latin typeface="Helvetica Neue"/>
                <a:cs typeface="Helvetica Neue"/>
              </a:rPr>
              <a:t>Conten</a:t>
            </a:r>
            <a:r>
              <a:rPr lang="en-US" sz="506" b="1" baseline="0" dirty="0">
                <a:solidFill>
                  <a:srgbClr val="8C8C8C"/>
                </a:solidFill>
                <a:latin typeface="Helvetica Neue"/>
                <a:cs typeface="Helvetica Neue"/>
              </a:rPr>
              <a:t>t text </a:t>
            </a:r>
            <a:r>
              <a:rPr lang="en-US" sz="506" baseline="0" dirty="0">
                <a:solidFill>
                  <a:srgbClr val="8C8C8C"/>
                </a:solidFill>
                <a:latin typeface="Helvetica Neue"/>
                <a:cs typeface="Helvetica Neue"/>
              </a:rPr>
              <a:t>to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2" name="Shape 990"/>
          <p:cNvSpPr/>
          <p:nvPr userDrawn="1"/>
        </p:nvSpPr>
        <p:spPr>
          <a:xfrm flipH="1">
            <a:off x="6942183" y="2484803"/>
            <a:ext cx="1294995" cy="2156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>
                <a:solidFill>
                  <a:srgbClr val="8C8C8C"/>
                </a:solidFill>
                <a:latin typeface="Helvetica Neue"/>
                <a:cs typeface="Helvetica Neue"/>
              </a:rPr>
              <a:t>Go to THEMES &gt; EDIT MASTER &gt; and delete these guides from master layout before sending document to clients. </a:t>
            </a:r>
          </a:p>
        </p:txBody>
      </p:sp>
    </p:spTree>
    <p:extLst>
      <p:ext uri="{BB962C8B-B14F-4D97-AF65-F5344CB8AC3E}">
        <p14:creationId xmlns:p14="http://schemas.microsoft.com/office/powerpoint/2010/main" val="2061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C8F02-66BC-8B48-8535-D03B75B0B62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1100" y="5028623"/>
            <a:ext cx="4495800" cy="110773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5011" y="1037968"/>
            <a:ext cx="6843585" cy="1545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D249-F9EC-5B40-8A36-2A31ED98287F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2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2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F987-6813-A247-9B22-650F8134337E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338264"/>
            <a:ext cx="303014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1818084"/>
            <a:ext cx="303014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338264"/>
            <a:ext cx="303133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1818084"/>
            <a:ext cx="303133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DEAF-6ACC-C94F-9561-B7D936901CCD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0D02-37CD-D84C-A2C1-E336BDFAB191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CDB0-010E-E347-B5F3-ED95B03B92F2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1A2D-9F69-A744-A28C-15FF707223B5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0" y="5032727"/>
            <a:ext cx="4286250" cy="110773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90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076328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6005-5E8C-0145-9E30-AB72F4196A9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5032727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3662461A-09EB-504E-BC4D-D1ED6AD54A8A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5032727"/>
            <a:ext cx="21717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5032727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</p:sldLayoutIdLst>
  <p:hf hdr="0" dt="0"/>
  <p:txStyles>
    <p:titleStyle>
      <a:lvl1pPr algn="ctr" defTabSz="914378" rtl="0" eaLnBrk="1" latinLnBrk="0" hangingPunct="1">
        <a:spcBef>
          <a:spcPct val="0"/>
        </a:spcBef>
        <a:buNone/>
        <a:defRPr sz="4000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42931" indent="-285743" algn="l" defTabSz="914378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2" indent="-228594" algn="l" defTabSz="914378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static.googleusercontent.com/media/research.google.com/en/pubs/archive/40839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cademic.oup.com/bioinformatics/article/30/12/i60/385272" TargetMode="Externa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stanford.edu/~jure/pubs/node2vec-kdd16.pdf" TargetMode="External"/><Relationship Id="rId4" Type="http://schemas.openxmlformats.org/officeDocument/2006/relationships/hyperlink" Target="mailto:https://dl.acm.org/citation.cfm?id=3098061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arxiv.org/pdf/1403.6652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cb.org/ismb2018-program/ismb2018-tutorials" TargetMode="Externa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ap.stanford.edu/deepnetbio-ismb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apers.nips.cc/paper/5021-distributed-representations-of-words-andphrases" TargetMode="External"/><Relationship Id="rId3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0653" TargetMode="External"/><Relationship Id="rId4" Type="http://schemas.openxmlformats.org/officeDocument/2006/relationships/hyperlink" Target="https://arxiv.org/pdf/1704.03165.pdf" TargetMode="External"/><Relationship Id="rId5" Type="http://schemas.openxmlformats.org/officeDocument/2006/relationships/hyperlink" Target="https://arxiv.org/abs/1710.09599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403.6652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s.stanford.edu/~jure/pubs/node2vec-kdd16.pdf" TargetMode="External"/><Relationship Id="rId3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403.6652" TargetMode="External"/><Relationship Id="rId3" Type="http://schemas.openxmlformats.org/officeDocument/2006/relationships/hyperlink" Target="https://arxiv.org/abs/1607.0065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snap.stanford.edu/proj/embeddings-www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705.02801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03.6652.pdf" TargetMode="External"/><Relationship Id="rId4" Type="http://schemas.openxmlformats.org/officeDocument/2006/relationships/hyperlink" Target="mailto:https://www.worldscientific.com/doi/pdf/10.1142/9789813235533_0011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s.stanford.edu/~jure/pubs/node2vec-kdd16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nature.com/articles/nrg.2017.38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compbiol/article?id=10.1371/journal.pcbi.1004120" TargetMode="External"/><Relationship Id="rId4" Type="http://schemas.openxmlformats.org/officeDocument/2006/relationships/hyperlink" Target="https://academic.oup.com/bioinformatics/article/30/12/i60/385272" TargetMode="External"/><Relationship Id="rId5" Type="http://schemas.openxmlformats.org/officeDocument/2006/relationships/hyperlink" Target="https://academic.oup.com/bioinformatics/article/26/8/1057/205821" TargetMode="External"/><Relationship Id="rId6" Type="http://schemas.openxmlformats.org/officeDocument/2006/relationships/image" Target="../media/image62.png"/><Relationship Id="rId7" Type="http://schemas.openxmlformats.org/officeDocument/2006/relationships/image" Target="../media/image4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5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hyperlink" Target="https://www.sciencedirect.com/science/article/pii/S0969212610003035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hebiogrid.org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0.png"/><Relationship Id="rId3" Type="http://schemas.openxmlformats.org/officeDocument/2006/relationships/image" Target="../media/image43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0.png"/><Relationship Id="rId47" Type="http://schemas.openxmlformats.org/officeDocument/2006/relationships/image" Target="../media/image91.png"/><Relationship Id="rId48" Type="http://schemas.openxmlformats.org/officeDocument/2006/relationships/image" Target="../media/image92.tiff"/><Relationship Id="rId49" Type="http://schemas.openxmlformats.org/officeDocument/2006/relationships/image" Target="../media/image93.tiff"/><Relationship Id="rId20" Type="http://schemas.openxmlformats.org/officeDocument/2006/relationships/image" Target="../media/image64.gif"/><Relationship Id="rId21" Type="http://schemas.openxmlformats.org/officeDocument/2006/relationships/image" Target="../media/image65.jpeg"/><Relationship Id="rId22" Type="http://schemas.openxmlformats.org/officeDocument/2006/relationships/image" Target="../media/image66.jpeg"/><Relationship Id="rId23" Type="http://schemas.openxmlformats.org/officeDocument/2006/relationships/image" Target="../media/image67.png"/><Relationship Id="rId24" Type="http://schemas.openxmlformats.org/officeDocument/2006/relationships/image" Target="../media/image68.png"/><Relationship Id="rId25" Type="http://schemas.openxmlformats.org/officeDocument/2006/relationships/image" Target="../media/image69.jpeg"/><Relationship Id="rId26" Type="http://schemas.openxmlformats.org/officeDocument/2006/relationships/image" Target="../media/image70.jpeg"/><Relationship Id="rId27" Type="http://schemas.openxmlformats.org/officeDocument/2006/relationships/image" Target="../media/image71.png"/><Relationship Id="rId28" Type="http://schemas.openxmlformats.org/officeDocument/2006/relationships/image" Target="../media/image72.jpe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30" Type="http://schemas.openxmlformats.org/officeDocument/2006/relationships/image" Target="../media/image74.png"/><Relationship Id="rId31" Type="http://schemas.openxmlformats.org/officeDocument/2006/relationships/image" Target="../media/image75.png"/><Relationship Id="rId32" Type="http://schemas.openxmlformats.org/officeDocument/2006/relationships/image" Target="../media/image76.png"/><Relationship Id="rId9" Type="http://schemas.openxmlformats.org/officeDocument/2006/relationships/image" Target="../media/image52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33" Type="http://schemas.openxmlformats.org/officeDocument/2006/relationships/image" Target="../media/image77.png"/><Relationship Id="rId34" Type="http://schemas.openxmlformats.org/officeDocument/2006/relationships/image" Target="../media/image78.png"/><Relationship Id="rId35" Type="http://schemas.openxmlformats.org/officeDocument/2006/relationships/image" Target="../media/image79.tiff"/><Relationship Id="rId36" Type="http://schemas.openxmlformats.org/officeDocument/2006/relationships/image" Target="../media/image80.tiff"/><Relationship Id="rId10" Type="http://schemas.openxmlformats.org/officeDocument/2006/relationships/image" Target="../media/image53.jpeg"/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png"/><Relationship Id="rId16" Type="http://schemas.openxmlformats.org/officeDocument/2006/relationships/image" Target="../media/image59.jpg"/><Relationship Id="rId17" Type="http://schemas.openxmlformats.org/officeDocument/2006/relationships/image" Target="../media/image60.png"/><Relationship Id="rId18" Type="http://schemas.openxmlformats.org/officeDocument/2006/relationships/image" Target="../media/image61.gif"/><Relationship Id="rId19" Type="http://schemas.openxmlformats.org/officeDocument/2006/relationships/image" Target="../media/image63.png"/><Relationship Id="rId37" Type="http://schemas.openxmlformats.org/officeDocument/2006/relationships/image" Target="../media/image81.tiff"/><Relationship Id="rId38" Type="http://schemas.openxmlformats.org/officeDocument/2006/relationships/image" Target="../media/image82.tiff"/><Relationship Id="rId39" Type="http://schemas.openxmlformats.org/officeDocument/2006/relationships/image" Target="../media/image83.tiff"/><Relationship Id="rId40" Type="http://schemas.openxmlformats.org/officeDocument/2006/relationships/image" Target="../media/image84.tiff"/><Relationship Id="rId41" Type="http://schemas.openxmlformats.org/officeDocument/2006/relationships/image" Target="../media/image85.tiff"/><Relationship Id="rId42" Type="http://schemas.openxmlformats.org/officeDocument/2006/relationships/image" Target="../media/image86.tiff"/><Relationship Id="rId43" Type="http://schemas.openxmlformats.org/officeDocument/2006/relationships/image" Target="../media/image87.tiff"/><Relationship Id="rId44" Type="http://schemas.openxmlformats.org/officeDocument/2006/relationships/image" Target="../media/image88.tiff"/><Relationship Id="rId45" Type="http://schemas.openxmlformats.org/officeDocument/2006/relationships/image" Target="../media/image89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243798"/>
            <a:ext cx="1981200" cy="641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2291"/>
            <a:ext cx="6858000" cy="19431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Deep Learning for Network Biology</a:t>
            </a:r>
            <a:endParaRPr lang="en-US" sz="5400" b="1" dirty="0"/>
          </a:p>
        </p:txBody>
      </p:sp>
      <p:pic>
        <p:nvPicPr>
          <p:cNvPr id="5" name="Picture 6" descr="http://asia.stanford.edu/images/StanfordSeal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63996"/>
            <a:ext cx="1268730" cy="12687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4795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</a:rPr>
              <a:t>Marinka Zitnik and Jure </a:t>
            </a:r>
            <a:r>
              <a:rPr lang="en-US" sz="28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Leskovec</a:t>
            </a:r>
            <a:endParaRPr lang="en-US" sz="28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1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Stanford University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09" y="3789591"/>
            <a:ext cx="925895" cy="119594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0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829"/>
            <a:ext cx="6858000" cy="857250"/>
          </a:xfrm>
        </p:spPr>
        <p:txBody>
          <a:bodyPr/>
          <a:lstStyle/>
          <a:p>
            <a:r>
              <a:rPr lang="en-US" sz="4800" dirty="0"/>
              <a:t>Two Key Components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145608"/>
            <a:ext cx="6286500" cy="371214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Encoder </a:t>
            </a:r>
            <a:r>
              <a:rPr lang="en-US" sz="2400" dirty="0"/>
              <a:t>maps </a:t>
            </a:r>
            <a:r>
              <a:rPr lang="en-US" sz="2400" dirty="0" smtClean="0"/>
              <a:t>a node </a:t>
            </a:r>
            <a:r>
              <a:rPr lang="en-US" sz="2400" dirty="0"/>
              <a:t>to a </a:t>
            </a:r>
            <a:r>
              <a:rPr lang="en-US" sz="2400" dirty="0" smtClean="0"/>
              <a:t>d-dimensional vector:</a:t>
            </a:r>
            <a:endParaRPr lang="en-US" sz="2400" dirty="0"/>
          </a:p>
          <a:p>
            <a:endParaRPr lang="en-US" sz="2400" dirty="0"/>
          </a:p>
          <a:p>
            <a:endParaRPr lang="en-US" sz="1600" b="1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400" b="1" dirty="0">
                <a:solidFill>
                  <a:srgbClr val="C00000"/>
                </a:solidFill>
              </a:rPr>
              <a:t>Similarity function </a:t>
            </a:r>
            <a:r>
              <a:rPr lang="en-US" sz="2400" dirty="0" smtClean="0"/>
              <a:t>defines how relationships </a:t>
            </a:r>
            <a:r>
              <a:rPr lang="en-US" sz="2400" dirty="0"/>
              <a:t>in the </a:t>
            </a:r>
            <a:r>
              <a:rPr lang="en-US" sz="2400" dirty="0" smtClean="0"/>
              <a:t>input network</a:t>
            </a:r>
            <a:r>
              <a:rPr lang="en-US" sz="2400" dirty="0"/>
              <a:t> </a:t>
            </a:r>
            <a:r>
              <a:rPr lang="en-US" sz="2400" dirty="0" smtClean="0"/>
              <a:t>map to relationships in the embedding space: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219200" y="1511934"/>
            <a:ext cx="4267384" cy="1212216"/>
            <a:chOff x="1219200" y="1620897"/>
            <a:chExt cx="4267384" cy="12122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3288" y="2057456"/>
              <a:ext cx="1565910" cy="306554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2520696" y="2343150"/>
              <a:ext cx="100584" cy="146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462713" y="2062744"/>
              <a:ext cx="347472" cy="822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19200" y="2343150"/>
              <a:ext cx="2743200" cy="489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rtlCol="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node in the input graph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11769" y="1620897"/>
              <a:ext cx="1874815" cy="6979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rtlCol="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d</a:t>
              </a:r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-dimensional embedding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1565" y="3900610"/>
            <a:ext cx="6522295" cy="1109540"/>
            <a:chOff x="107105" y="3929156"/>
            <a:chExt cx="6795240" cy="1064831"/>
          </a:xfrm>
        </p:grpSpPr>
        <p:sp>
          <p:nvSpPr>
            <p:cNvPr id="34" name="TextBox 33"/>
            <p:cNvSpPr txBox="1"/>
            <p:nvPr/>
          </p:nvSpPr>
          <p:spPr>
            <a:xfrm>
              <a:off x="107105" y="4217375"/>
              <a:ext cx="2743811" cy="661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rtlCol="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Similarity of </a:t>
              </a:r>
              <a:r>
                <a:rPr lang="en-US" sz="2000" i="1" dirty="0">
                  <a:solidFill>
                    <a:schemeClr val="tx2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u</a:t>
              </a:r>
              <a:r>
                <a:rPr lang="en-US" sz="2000" i="1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</a:t>
              </a:r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and </a:t>
              </a:r>
              <a:r>
                <a:rPr lang="en-US" sz="2000" i="1" dirty="0">
                  <a:solidFill>
                    <a:schemeClr val="tx2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rPr>
                <a:t>v</a:t>
              </a:r>
              <a:r>
                <a:rPr lang="en-US" sz="2000" i="1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 </a:t>
              </a:r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in </a:t>
              </a:r>
              <a:r>
                <a:rPr lang="en-US" sz="200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the </a:t>
              </a:r>
              <a:r>
                <a:rPr lang="en-US" sz="2000" smtClean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network</a:t>
              </a:r>
              <a:endParaRPr lang="en-US" sz="20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6860" y="4294710"/>
              <a:ext cx="3245485" cy="69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rtlCol="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dot product between node </a:t>
              </a:r>
              <a:r>
                <a:rPr lang="en-US" sz="2000" dirty="0" err="1">
                  <a:solidFill>
                    <a:schemeClr val="tx2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endParaRPr lang="en-US" sz="20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4716553" y="4256640"/>
              <a:ext cx="102658" cy="1398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662545" y="4239492"/>
              <a:ext cx="230910" cy="12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9946" y="3929156"/>
              <a:ext cx="3101558" cy="366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771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58000" cy="857250"/>
          </a:xfrm>
        </p:spPr>
        <p:txBody>
          <a:bodyPr/>
          <a:lstStyle/>
          <a:p>
            <a:r>
              <a:rPr lang="en-US" sz="4800" dirty="0" smtClean="0"/>
              <a:t>Embedding Methods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00150"/>
            <a:ext cx="6477000" cy="3657600"/>
          </a:xfrm>
        </p:spPr>
        <p:txBody>
          <a:bodyPr>
            <a:noAutofit/>
          </a:bodyPr>
          <a:lstStyle/>
          <a:p>
            <a:r>
              <a:rPr lang="en-US" dirty="0" smtClean="0"/>
              <a:t>Many methods use similar encoders:</a:t>
            </a:r>
          </a:p>
          <a:p>
            <a:pPr lvl="1"/>
            <a:r>
              <a:rPr lang="en-US" dirty="0" smtClean="0"/>
              <a:t>node2vec</a:t>
            </a:r>
            <a:r>
              <a:rPr lang="en-US" dirty="0"/>
              <a:t>, </a:t>
            </a:r>
            <a:r>
              <a:rPr lang="en-US" dirty="0" err="1"/>
              <a:t>DeepWalk</a:t>
            </a:r>
            <a:r>
              <a:rPr lang="en-US" dirty="0"/>
              <a:t>, LINE, </a:t>
            </a:r>
            <a:r>
              <a:rPr lang="en-US" dirty="0" smtClean="0"/>
              <a:t>struc2vec</a:t>
            </a:r>
          </a:p>
          <a:p>
            <a:r>
              <a:rPr lang="en-US" dirty="0" smtClean="0"/>
              <a:t>These methods use different notions of node similarity:</a:t>
            </a:r>
            <a:endParaRPr lang="en-US" b="1" dirty="0">
              <a:solidFill>
                <a:schemeClr val="accent2"/>
              </a:solidFill>
            </a:endParaRPr>
          </a:p>
          <a:p>
            <a:pPr lvl="1"/>
            <a:r>
              <a:rPr lang="en-US" dirty="0" smtClean="0"/>
              <a:t>Two nodes have </a:t>
            </a:r>
            <a:r>
              <a:rPr lang="en-US" dirty="0"/>
              <a:t>similar </a:t>
            </a:r>
            <a:r>
              <a:rPr lang="en-US" dirty="0" err="1" smtClean="0"/>
              <a:t>embeddings</a:t>
            </a:r>
            <a:r>
              <a:rPr lang="en-CA" dirty="0"/>
              <a:t> </a:t>
            </a:r>
            <a:r>
              <a:rPr lang="en-CA" dirty="0" smtClean="0"/>
              <a:t>if:</a:t>
            </a:r>
            <a:endParaRPr lang="en-CA" dirty="0"/>
          </a:p>
          <a:p>
            <a:pPr lvl="2"/>
            <a:r>
              <a:rPr lang="en-CA" sz="1600" dirty="0" smtClean="0">
                <a:solidFill>
                  <a:schemeClr val="accent1"/>
                </a:solidFill>
              </a:rPr>
              <a:t>they are </a:t>
            </a:r>
            <a:r>
              <a:rPr lang="en-CA" sz="1600" dirty="0">
                <a:solidFill>
                  <a:schemeClr val="accent1"/>
                </a:solidFill>
              </a:rPr>
              <a:t>connected?</a:t>
            </a:r>
          </a:p>
          <a:p>
            <a:pPr lvl="2"/>
            <a:r>
              <a:rPr lang="en-CA" sz="1600" dirty="0" smtClean="0">
                <a:solidFill>
                  <a:schemeClr val="accent1"/>
                </a:solidFill>
              </a:rPr>
              <a:t>they share many neighbors</a:t>
            </a:r>
            <a:r>
              <a:rPr lang="en-CA" sz="1600" dirty="0">
                <a:solidFill>
                  <a:schemeClr val="accent1"/>
                </a:solidFill>
              </a:rPr>
              <a:t>?</a:t>
            </a:r>
          </a:p>
          <a:p>
            <a:pPr lvl="2"/>
            <a:r>
              <a:rPr lang="en-CA" sz="1600" dirty="0" smtClean="0">
                <a:solidFill>
                  <a:schemeClr val="accent1"/>
                </a:solidFill>
              </a:rPr>
              <a:t>they have similar local network structure?</a:t>
            </a:r>
            <a:endParaRPr lang="en-CA" sz="1600" dirty="0">
              <a:solidFill>
                <a:schemeClr val="accent1"/>
              </a:solidFill>
            </a:endParaRPr>
          </a:p>
          <a:p>
            <a:pPr lvl="2"/>
            <a:r>
              <a:rPr lang="en-CA" sz="1600" dirty="0" smtClean="0">
                <a:solidFill>
                  <a:schemeClr val="accent1"/>
                </a:solidFill>
              </a:rPr>
              <a:t>etc.</a:t>
            </a:r>
            <a:endParaRPr lang="en-CA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Outline of This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5943600" cy="304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/>
              <a:t>Adjacency-based similarity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Random </a:t>
            </a:r>
            <a:r>
              <a:rPr lang="en-CA" sz="3600" dirty="0"/>
              <a:t>walk </a:t>
            </a:r>
            <a:r>
              <a:rPr lang="en-CA" sz="3600" dirty="0" smtClean="0"/>
              <a:t>approaches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Biomedical applications</a:t>
            </a:r>
            <a:endParaRPr lang="en-CA" sz="3600" dirty="0"/>
          </a:p>
          <a:p>
            <a:pPr marL="457200" indent="-457200">
              <a:buFont typeface="+mj-lt"/>
              <a:buAutoNum type="arabicPeriod"/>
            </a:pPr>
            <a:endParaRPr lang="en-C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80127"/>
            <a:ext cx="863023" cy="8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elvetica Neue Light" charset="0"/>
                <a:ea typeface="Helvetica Neue Light" charset="0"/>
                <a:cs typeface="Helvetica Neue Light" charset="0"/>
              </a:rPr>
              <a:t>Adjacency-based </a:t>
            </a:r>
            <a:endParaRPr lang="en-US" sz="4400" b="1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4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Similarity</a:t>
            </a:r>
            <a:endParaRPr lang="en-US" sz="4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1" y="3549054"/>
            <a:ext cx="6134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Ahmed et al. 2013.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Distributed Natural Large Scale Graph Factorization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WWW.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0143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905" y="1055041"/>
            <a:ext cx="6656190" cy="153043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function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is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the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edge weight between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in the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network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Intuition: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Dot products between node </a:t>
            </a:r>
            <a:r>
              <a:rPr lang="en-US" sz="2400" dirty="0" err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approximate edge 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existence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342900" indent="-342900">
              <a:buFont typeface="Arial" charset="0"/>
              <a:buChar char="•"/>
            </a:pPr>
            <a:endParaRPr lang="en-US" sz="2400" b="1" dirty="0">
              <a:solidFill>
                <a:schemeClr val="accent2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197763" y="3481002"/>
            <a:ext cx="417946" cy="4721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9455" y="3892152"/>
            <a:ext cx="1982400" cy="74390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(weighted) adjacency matrix for the graph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89890" y="3481002"/>
            <a:ext cx="169395" cy="29898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3424" y="3714538"/>
            <a:ext cx="2058614" cy="90452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loss (what we want to minimize)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687782" y="3835401"/>
            <a:ext cx="184726" cy="461818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41864" y="4206190"/>
            <a:ext cx="2008831" cy="65156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sum over all node pairs 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71855" cy="857250"/>
          </a:xfrm>
        </p:spPr>
        <p:txBody>
          <a:bodyPr/>
          <a:lstStyle/>
          <a:p>
            <a:r>
              <a:rPr lang="en-US" sz="4400" dirty="0"/>
              <a:t>Adjacency-based Similarity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18095" y="2925461"/>
            <a:ext cx="392546" cy="52189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55869" y="2804949"/>
            <a:ext cx="1672422" cy="1002446"/>
          </a:xfrm>
          <a:prstGeom prst="rect">
            <a:avLst/>
          </a:prstGeom>
          <a:solidFill>
            <a:schemeClr val="accent3">
              <a:alpha val="3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01492" y="2920981"/>
            <a:ext cx="327890" cy="517238"/>
          </a:xfrm>
          <a:prstGeom prst="rect">
            <a:avLst/>
          </a:prstGeom>
          <a:solidFill>
            <a:schemeClr val="accent1">
              <a:alpha val="38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87" y="2914215"/>
            <a:ext cx="4885541" cy="8882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39454" y="3711633"/>
            <a:ext cx="1982400" cy="74390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similarity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193309" y="3463636"/>
            <a:ext cx="55419" cy="3417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718645" y="2892713"/>
            <a:ext cx="807173" cy="517237"/>
          </a:xfrm>
          <a:prstGeom prst="rect">
            <a:avLst/>
          </a:prstGeom>
          <a:solidFill>
            <a:schemeClr val="accent4">
              <a:alpha val="38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2276675"/>
                <a:ext cx="6376095" cy="2877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68569" rIns="68569" bIns="68569" rtlCol="0" anchor="t" anchorCtr="0">
                <a:no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4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Find embedding matrix </a:t>
                </a:r>
                <a14:m>
                  <m:oMath xmlns:m="http://schemas.openxmlformats.org/officeDocument/2006/math">
                    <m:r>
                      <a:rPr lang="en-CA" sz="2400" b="1" i="0" smtClean="0"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𝐙</m:t>
                    </m:r>
                    <m:r>
                      <a:rPr lang="en-CA" sz="2400" b="1" i="1" smtClean="0">
                        <a:latin typeface="Cambria Math" charset="0"/>
                        <a:ea typeface="Cambria Math" charset="0"/>
                        <a:cs typeface="Cambria Math" charset="0"/>
                        <a:sym typeface="Open Sans"/>
                      </a:rPr>
                      <m:t>∈</m:t>
                    </m:r>
                    <m:sSup>
                      <m:sSupPr>
                        <m:ctrlPr>
                          <a:rPr lang="en-CA" sz="2400" b="1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</m:ctrlPr>
                      </m:sSupPr>
                      <m:e>
                        <m:r>
                          <a:rPr lang="en-CA" sz="2400" b="1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ℝ</m:t>
                        </m:r>
                      </m:e>
                      <m:sup>
                        <m:r>
                          <a:rPr lang="en-CA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𝑑</m:t>
                        </m:r>
                        <m:r>
                          <a:rPr lang="en-CA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x</m:t>
                        </m:r>
                        <m:r>
                          <a:rPr lang="en-CA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 |</m:t>
                        </m:r>
                        <m:r>
                          <a:rPr lang="en-CA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𝑉</m:t>
                        </m:r>
                        <m:r>
                          <a:rPr lang="en-CA" sz="2400" b="1" i="1" smtClean="0">
                            <a:latin typeface="Cambria Math" charset="0"/>
                            <a:ea typeface="Cambria Math" charset="0"/>
                            <a:cs typeface="Cambria Math" charset="0"/>
                            <a:sym typeface="Open Sans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sz="24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  <a:r>
                  <a:rPr lang="en-US" sz="24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that minimizes the loss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  <a:sym typeface="Open Sans"/>
                      </a:rPr>
                      <m:t>ℒ</m:t>
                    </m:r>
                  </m:oMath>
                </a14:m>
                <a:r>
                  <a:rPr lang="en-US" sz="24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:</a:t>
                </a:r>
                <a:r>
                  <a:rPr lang="en-US" sz="24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  <a:endParaRPr lang="en-US" sz="2400" dirty="0" smtClean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endParaRPr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US" sz="2000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Option </a:t>
                </a:r>
                <a:r>
                  <a:rPr lang="en-US" sz="2000" dirty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1: S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tochastic </a:t>
                </a:r>
                <a:r>
                  <a:rPr lang="en-US" sz="2000" dirty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gradient descent (</a:t>
                </a:r>
                <a:r>
                  <a:rPr lang="en-US" sz="2000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SGD)</a:t>
                </a:r>
              </a:p>
              <a:p>
                <a:pPr marL="1257299" lvl="2" indent="-342900">
                  <a:buFont typeface="Wingdings" charset="2"/>
                  <a:buChar char="§"/>
                </a:pPr>
                <a:r>
                  <a:rPr lang="en-US" sz="20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Highly </a:t>
                </a:r>
                <a:r>
                  <a:rPr lang="en-US" sz="20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scalable, general approach</a:t>
                </a:r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CA" sz="2000" dirty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Option 2: Solve matrix decomposition </a:t>
                </a:r>
                <a:r>
                  <a:rPr lang="en-CA" sz="2000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solvers</a:t>
                </a:r>
              </a:p>
              <a:p>
                <a:pPr marL="1257299" lvl="2" indent="-342900">
                  <a:buFont typeface="Wingdings" charset="2"/>
                  <a:buChar char="§"/>
                </a:pPr>
                <a:r>
                  <a:rPr lang="en-CA" sz="2000" dirty="0" smtClean="0">
                    <a:latin typeface="Helvetica Neue Light" charset="0"/>
                    <a:ea typeface="Helvetica Neue Light" charset="0"/>
                    <a:cs typeface="Helvetica Neue Light" charset="0"/>
                  </a:rPr>
                  <a:t>e.g</a:t>
                </a:r>
                <a:r>
                  <a:rPr lang="en-CA" sz="2000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., SVD or QR </a:t>
                </a:r>
                <a:r>
                  <a:rPr lang="en-CA" sz="2000" dirty="0" smtClean="0">
                    <a:latin typeface="Helvetica Neue Light" charset="0"/>
                    <a:ea typeface="Helvetica Neue Light" charset="0"/>
                    <a:cs typeface="Helvetica Neue Light" charset="0"/>
                  </a:rPr>
                  <a:t>decompositions</a:t>
                </a:r>
                <a:endParaRPr lang="en-CA" sz="2000" dirty="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marL="1257299" lvl="2" indent="-342900">
                  <a:buFont typeface="Wingdings" charset="2"/>
                  <a:buChar char="§"/>
                </a:pPr>
                <a:r>
                  <a:rPr lang="en-US" sz="20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Need to derive specialized solvers</a:t>
                </a:r>
                <a:endParaRPr lang="en-US" sz="2000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276675"/>
                <a:ext cx="6376095" cy="2877496"/>
              </a:xfrm>
              <a:prstGeom prst="rect">
                <a:avLst/>
              </a:prstGeom>
              <a:blipFill rotWithShape="0">
                <a:blip r:embed="rId3"/>
                <a:stretch>
                  <a:fillRect l="-1625" t="-4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 txBox="1">
            <a:spLocks/>
          </p:cNvSpPr>
          <p:nvPr/>
        </p:nvSpPr>
        <p:spPr>
          <a:xfrm>
            <a:off x="0" y="105317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000" b="0" i="0" kern="1200" cap="none" spc="0">
                <a:ln>
                  <a:noFill/>
                </a:ln>
                <a:solidFill>
                  <a:srgbClr val="C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sz="4400" dirty="0"/>
              <a:t>Adjacency-based Similarity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42" y="1334796"/>
            <a:ext cx="4885541" cy="8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58000" cy="857250"/>
          </a:xfrm>
        </p:spPr>
        <p:txBody>
          <a:bodyPr/>
          <a:lstStyle/>
          <a:p>
            <a:r>
              <a:rPr lang="en-US" sz="4400" dirty="0"/>
              <a:t>Adjacency-based Similarity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7954" y="1123951"/>
            <a:ext cx="6553200" cy="2666999"/>
          </a:xfrm>
        </p:spPr>
        <p:txBody>
          <a:bodyPr>
            <a:noAutofit/>
          </a:bodyPr>
          <a:lstStyle/>
          <a:p>
            <a:r>
              <a:rPr lang="en-CA" sz="2400" dirty="0" smtClean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CA" sz="2400" dirty="0">
                <a:latin typeface="Cambria Math" charset="0"/>
                <a:ea typeface="Cambria Math" charset="0"/>
                <a:cs typeface="Cambria Math" charset="0"/>
              </a:rPr>
              <a:t>(|V|</a:t>
            </a:r>
            <a:r>
              <a:rPr lang="en-CA" sz="2400" baseline="30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CA" sz="2400" dirty="0">
                <a:latin typeface="Cambria Math" charset="0"/>
                <a:ea typeface="Cambria Math" charset="0"/>
                <a:cs typeface="Cambria Math" charset="0"/>
              </a:rPr>
              <a:t>) </a:t>
            </a:r>
            <a:r>
              <a:rPr lang="en-CA" sz="2400" dirty="0" smtClean="0"/>
              <a:t>runtime</a:t>
            </a:r>
          </a:p>
          <a:p>
            <a:pPr lvl="1"/>
            <a:r>
              <a:rPr lang="en-CA" sz="2000" dirty="0" smtClean="0"/>
              <a:t>Must </a:t>
            </a:r>
            <a:r>
              <a:rPr lang="en-CA" sz="2000" dirty="0"/>
              <a:t>consider all node </a:t>
            </a:r>
            <a:r>
              <a:rPr lang="en-CA" sz="2000" dirty="0" smtClean="0"/>
              <a:t>pairs</a:t>
            </a:r>
            <a:endParaRPr lang="en-CA" sz="2000" dirty="0"/>
          </a:p>
          <a:p>
            <a:pPr lvl="1"/>
            <a:r>
              <a:rPr lang="en-CA" sz="2000" dirty="0" smtClean="0">
                <a:latin typeface="Cambria Math" charset="0"/>
                <a:ea typeface="Cambria Math" charset="0"/>
                <a:cs typeface="Cambria Math" charset="0"/>
              </a:rPr>
              <a:t>O</a:t>
            </a:r>
            <a:r>
              <a:rPr lang="en-CA" sz="2000" dirty="0">
                <a:latin typeface="Cambria Math" charset="0"/>
                <a:ea typeface="Cambria Math" charset="0"/>
                <a:cs typeface="Cambria Math" charset="0"/>
              </a:rPr>
              <a:t>([E|) </a:t>
            </a:r>
            <a:r>
              <a:rPr lang="en-CA" sz="2000" dirty="0" smtClean="0"/>
              <a:t>if summing </a:t>
            </a:r>
            <a:r>
              <a:rPr lang="en-CA" sz="2000" dirty="0"/>
              <a:t>over non-zero edges </a:t>
            </a:r>
            <a:r>
              <a:rPr lang="en-CA" sz="2000" dirty="0" smtClean="0"/>
              <a:t>(</a:t>
            </a:r>
            <a:r>
              <a:rPr lang="en-CA" sz="2000" dirty="0"/>
              <a:t>e.g., </a:t>
            </a:r>
            <a:r>
              <a:rPr lang="en-CA" sz="2000" dirty="0" smtClean="0">
                <a:hlinkClick r:id="rId2"/>
              </a:rPr>
              <a:t>Natarajan et al., 2014</a:t>
            </a:r>
            <a:r>
              <a:rPr lang="en-CA" sz="2000" dirty="0" smtClean="0"/>
              <a:t>)</a:t>
            </a:r>
            <a:endParaRPr lang="en-CA" sz="2000" dirty="0"/>
          </a:p>
          <a:p>
            <a:r>
              <a:rPr lang="en-CA" sz="2400" dirty="0">
                <a:latin typeface="Cambria Math" charset="0"/>
                <a:ea typeface="Cambria Math" charset="0"/>
                <a:cs typeface="Cambria Math" charset="0"/>
              </a:rPr>
              <a:t>O(|V|) </a:t>
            </a:r>
            <a:r>
              <a:rPr lang="en-CA" sz="2400" dirty="0" smtClean="0"/>
              <a:t>parameters</a:t>
            </a:r>
          </a:p>
          <a:p>
            <a:pPr lvl="1"/>
            <a:r>
              <a:rPr lang="en-CA" sz="2000" dirty="0" smtClean="0"/>
              <a:t>One </a:t>
            </a:r>
            <a:r>
              <a:rPr lang="en-CA" sz="2000" dirty="0"/>
              <a:t>learned </a:t>
            </a:r>
            <a:r>
              <a:rPr lang="en-CA" sz="2000" dirty="0" smtClean="0"/>
              <a:t>embedding per node</a:t>
            </a:r>
            <a:endParaRPr lang="en-CA" sz="2000" dirty="0"/>
          </a:p>
          <a:p>
            <a:r>
              <a:rPr lang="en-CA" sz="2400" dirty="0"/>
              <a:t>Only </a:t>
            </a:r>
            <a:r>
              <a:rPr lang="en-CA" sz="2400" dirty="0" smtClean="0"/>
              <a:t>consider direct connections</a:t>
            </a:r>
            <a:endParaRPr lang="en-CA" sz="2400" dirty="0"/>
          </a:p>
          <a:p>
            <a:pPr lvl="2"/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1" y="3865267"/>
            <a:ext cx="4648200" cy="1228182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Red nodes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are obviously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more similar to </a:t>
            </a:r>
            <a:r>
              <a:rPr lang="en-US" b="1" dirty="0">
                <a:solidFill>
                  <a:srgbClr val="00B05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</a:t>
            </a:r>
            <a:r>
              <a:rPr lang="en-US" b="1" dirty="0" smtClean="0">
                <a:solidFill>
                  <a:srgbClr val="00B05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reen nodes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compared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to </a:t>
            </a:r>
            <a:r>
              <a:rPr lang="en-US" b="1" dirty="0">
                <a:solidFill>
                  <a:schemeClr val="accent6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</a:t>
            </a:r>
            <a:r>
              <a:rPr lang="en-US" b="1" dirty="0" smtClean="0">
                <a:solidFill>
                  <a:schemeClr val="accent6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range nodes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,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despite none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being directly connected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79184"/>
            <a:ext cx="1295400" cy="11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Outline of This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5943600" cy="304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/>
              <a:t>Adjacency-based similarity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Random </a:t>
            </a:r>
            <a:r>
              <a:rPr lang="en-CA" sz="3600" dirty="0"/>
              <a:t>walk </a:t>
            </a:r>
            <a:r>
              <a:rPr lang="en-CA" sz="3600" dirty="0" smtClean="0"/>
              <a:t>approaches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Biomedical applications</a:t>
            </a:r>
            <a:endParaRPr lang="en-CA" sz="36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C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470727"/>
            <a:ext cx="863023" cy="86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1461600"/>
            <a:ext cx="609041" cy="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34974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elvetica Neue Light" charset="0"/>
                <a:ea typeface="Helvetica Neue Light" charset="0"/>
                <a:cs typeface="Helvetica Neue Light" charset="0"/>
              </a:rPr>
              <a:t>Random Walk </a:t>
            </a:r>
            <a:endParaRPr lang="en-US" sz="4400" b="1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4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Approaches</a:t>
            </a:r>
            <a:endParaRPr lang="en-US" sz="4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1475" y="3487675"/>
            <a:ext cx="61341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Perozzi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et al. 2014.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DeepWalk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: Online Learning of Social Representations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Grover et al. 2016.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node2vec: Scalable Feature Learning for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Ribeiro et al.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2017.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struc2vec: Learning Node Representations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from Structural Identity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59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 smtClean="0"/>
              <a:t>Multi-Hop </a:t>
            </a:r>
            <a:r>
              <a:rPr lang="en-US" sz="4800" dirty="0"/>
              <a:t>Similarity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7930" y="1193072"/>
            <a:ext cx="6285269" cy="1044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solidFill>
                  <a:srgbClr val="C00000"/>
                </a:solidFill>
              </a:rPr>
              <a:t>Idea: </a:t>
            </a:r>
            <a:r>
              <a:rPr lang="en-CA" sz="2400" dirty="0" smtClean="0"/>
              <a:t>Define node similarity function based on </a:t>
            </a:r>
            <a:r>
              <a:rPr lang="en-CA" sz="2400" dirty="0" smtClean="0">
                <a:solidFill>
                  <a:srgbClr val="C00000"/>
                </a:solidFill>
              </a:rPr>
              <a:t>higher-order neighborhoods</a:t>
            </a:r>
            <a:endParaRPr lang="en-CA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246" y="2038350"/>
            <a:ext cx="3282354" cy="270162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Red: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Target node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k=1: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1-hop neighbors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b="1" dirty="0" smtClean="0">
                <a:latin typeface="Cambria Math" charset="0"/>
                <a:ea typeface="Cambria Math" charset="0"/>
                <a:cs typeface="Cambria Math" charset="0"/>
                <a:sym typeface="Open Sans"/>
              </a:rPr>
              <a:t>A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(i.e., adjacency matrix)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k= 2: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2-hop neighbors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k=3: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3-hop neighbors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7" y="2038350"/>
            <a:ext cx="3230722" cy="2906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3246" y="3679034"/>
            <a:ext cx="3238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b="1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How to stochastically </a:t>
            </a:r>
            <a:r>
              <a:rPr lang="en-US" b="1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define these </a:t>
            </a:r>
            <a:r>
              <a:rPr lang="en-US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higher-order neighborhoods?</a:t>
            </a:r>
          </a:p>
        </p:txBody>
      </p:sp>
    </p:spTree>
    <p:extLst>
      <p:ext uri="{BB962C8B-B14F-4D97-AF65-F5344CB8AC3E}">
        <p14:creationId xmlns:p14="http://schemas.microsoft.com/office/powerpoint/2010/main" val="18147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This Tutorial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150"/>
            <a:ext cx="6858000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  <a:hlinkClick r:id="rId2"/>
              </a:rPr>
              <a:t>snap.stanford.edu/deepnetbio-ismb</a:t>
            </a:r>
            <a:endParaRPr lang="en-US" sz="33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hlinkClick r:id="rId3"/>
              </a:rPr>
              <a:t>ISMB 2018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/>
              <a:t>July 6, 2018, 2:00 pm - 6:00 pm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9" y="3790950"/>
            <a:ext cx="5438002" cy="10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Unsupervised Feature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50"/>
                <a:ext cx="6362700" cy="3810000"/>
              </a:xfrm>
            </p:spPr>
            <p:txBody>
              <a:bodyPr>
                <a:normAutofit lnSpcReduction="10000"/>
              </a:bodyPr>
              <a:lstStyle/>
              <a:p>
                <a:pPr lvl="0"/>
                <a:r>
                  <a:rPr lang="en-US" dirty="0" smtClean="0">
                    <a:solidFill>
                      <a:srgbClr val="C00000"/>
                    </a:solidFill>
                  </a:rPr>
                  <a:t>Intuition:</a:t>
                </a:r>
                <a:r>
                  <a:rPr lang="en-US" dirty="0"/>
                  <a:t> </a:t>
                </a:r>
                <a:r>
                  <a:rPr lang="en-GB" dirty="0"/>
                  <a:t>Find embedding of nodes to 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GB" dirty="0"/>
                  <a:t>-dimensions that preserves similarity</a:t>
                </a:r>
              </a:p>
              <a:p>
                <a:pPr lvl="4"/>
                <a:endParaRPr lang="en-GB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Idea: </a:t>
                </a:r>
                <a:r>
                  <a:rPr lang="en-US" dirty="0"/>
                  <a:t>Learn node embedding such that </a:t>
                </a:r>
                <a:r>
                  <a:rPr lang="en-US" dirty="0">
                    <a:solidFill>
                      <a:srgbClr val="C00000"/>
                    </a:solidFill>
                  </a:rPr>
                  <a:t>nearby</a:t>
                </a:r>
                <a:r>
                  <a:rPr lang="en-US" dirty="0"/>
                  <a:t> nodes are close together</a:t>
                </a:r>
              </a:p>
              <a:p>
                <a:pPr lvl="4"/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Given a node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how do we define nearby nodes?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r>
                  <a:rPr lang="is-IS" dirty="0">
                    <a:sym typeface="Open Sans"/>
                  </a:rPr>
                  <a:t> … </a:t>
                </a:r>
                <a:r>
                  <a:rPr lang="en-GB" dirty="0">
                    <a:sym typeface="Open Sans"/>
                  </a:rPr>
                  <a:t>neighbourhood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  <a:sym typeface="Open Sans"/>
                      </a:rPr>
                      <m:t>𝑢</m:t>
                    </m:r>
                  </m:oMath>
                </a14:m>
                <a:r>
                  <a:rPr lang="en-GB" dirty="0">
                    <a:sym typeface="Open Sans"/>
                  </a:rPr>
                  <a:t> obtained by some strategy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  <a:sym typeface="Open Sans"/>
                      </a:rPr>
                      <m:t>𝑅</m:t>
                    </m:r>
                  </m:oMath>
                </a14:m>
                <a:endParaRPr lang="en-GB" i="1" dirty="0">
                  <a:sym typeface="Open Sans"/>
                </a:endParaRPr>
              </a:p>
              <a:p>
                <a:pPr marL="45717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50"/>
                <a:ext cx="6362700" cy="3810000"/>
              </a:xfrm>
              <a:blipFill rotWithShape="0">
                <a:blip r:embed="rId2"/>
                <a:stretch>
                  <a:fillRect l="-1628" t="-3040" r="-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Feature Learning as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50"/>
                <a:ext cx="6515100" cy="38100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𝐺</m:t>
                    </m:r>
                    <m:r>
                      <a:rPr lang="en-US" smtClean="0">
                        <a:latin typeface="Cambria Math" charset="0"/>
                      </a:rPr>
                      <m:t>=(</m:t>
                    </m:r>
                    <m:r>
                      <a:rPr lang="en-US" smtClean="0">
                        <a:latin typeface="Cambria Math" charset="0"/>
                      </a:rPr>
                      <m:t>𝑉</m:t>
                    </m:r>
                    <m:r>
                      <a:rPr lang="en-US" smtClean="0">
                        <a:latin typeface="Cambria Math" charset="0"/>
                      </a:rPr>
                      <m:t>,</m:t>
                    </m:r>
                    <m:r>
                      <a:rPr lang="en-US" smtClean="0">
                        <a:latin typeface="Cambria Math" charset="0"/>
                      </a:rPr>
                      <m:t>𝐸</m:t>
                    </m:r>
                    <m:r>
                      <a:rPr lang="en-US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Goal is to learn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𝑓</m:t>
                    </m:r>
                    <m:r>
                      <a:rPr lang="en-US" smtClean="0">
                        <a:latin typeface="Cambria Math" charset="0"/>
                      </a:rPr>
                      <m:t>:</m:t>
                    </m:r>
                    <m:r>
                      <a:rPr lang="en-US" smtClean="0">
                        <a:latin typeface="Cambria Math" charset="0"/>
                      </a:rPr>
                      <m:t>𝑢</m:t>
                    </m:r>
                    <m:r>
                      <a:rPr lang="en-US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/>
                  <a:t> is a table lookup</a:t>
                </a:r>
              </a:p>
              <a:p>
                <a:pPr lvl="2"/>
                <a:r>
                  <a:rPr lang="en-US" dirty="0"/>
                  <a:t>We directly “learn” coordinates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charset="0"/>
                          </a:rPr>
                          <m:t>𝒛</m:t>
                        </m:r>
                      </m:e>
                      <m:sub>
                        <m:r>
                          <a:rPr lang="en-US" b="1" i="1" dirty="0" smtClean="0">
                            <a:latin typeface="Cambria Math" charset="0"/>
                          </a:rPr>
                          <m:t>𝒖</m:t>
                        </m:r>
                      </m:sub>
                    </m:sSub>
                    <m:r>
                      <a:rPr lang="en-US" b="0" i="0" dirty="0" smtClean="0">
                        <a:latin typeface="Cambria Math" charset="0"/>
                      </a:rPr>
                      <m:t>=</m:t>
                    </m:r>
                    <m:r>
                      <a:rPr lang="en-US" i="1" dirty="0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𝑢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Given node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we want to learn feature representation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that is predictive of nodes in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’s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R</m:t>
                        </m:r>
                      </m:sub>
                    </m:sSub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45718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>
                                  <a:latin typeface="Cambria Math" charset="0"/>
                                </a:rPr>
                                <m:t>𝑓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 ∈</m:t>
                              </m:r>
                              <m:r>
                                <a:rPr lang="en-US">
                                  <a:latin typeface="Cambria Math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Pr</m:t>
                                  </m:r>
                                  <m:r>
                                    <a:rPr lang="en-US"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R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</m:func>
                              <m:r>
                                <a:rPr lang="en-US">
                                  <a:latin typeface="Cambria Math" charset="0"/>
                                </a:rPr>
                                <m:t>)|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charset="0"/>
                                    </a:rPr>
                                    <m:t>u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50"/>
                <a:ext cx="6515100" cy="3810000"/>
              </a:xfrm>
              <a:blipFill rotWithShape="0">
                <a:blip r:embed="rId2"/>
                <a:stretch>
                  <a:fillRect l="-1403" t="-1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6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Unsupervised Feature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50"/>
                <a:ext cx="6515100" cy="381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700" dirty="0" smtClean="0">
                    <a:solidFill>
                      <a:srgbClr val="C00000"/>
                    </a:solidFill>
                    <a:sym typeface="Open Sans"/>
                  </a:rPr>
                  <a:t>Goal:</a:t>
                </a:r>
                <a:r>
                  <a:rPr lang="en-GB" sz="2700" dirty="0">
                    <a:sym typeface="Open Sans"/>
                  </a:rPr>
                  <a:t> Find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b="0" i="1" dirty="0" smtClean="0">
                            <a:latin typeface="Cambria Math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sz="2700" b="1" i="1" dirty="0" smtClean="0">
                            <a:latin typeface="Cambria Math" charset="0"/>
                            <a:sym typeface="Open Sans"/>
                          </a:rPr>
                          <m:t>𝒛</m:t>
                        </m:r>
                      </m:e>
                      <m:sub>
                        <m:r>
                          <a:rPr lang="en-US" sz="2700" b="0" i="1" dirty="0" smtClean="0">
                            <a:latin typeface="Cambria Math" charset="0"/>
                            <a:sym typeface="Open Sans"/>
                          </a:rPr>
                          <m:t>𝑢</m:t>
                        </m:r>
                      </m:sub>
                    </m:sSub>
                    <m:r>
                      <a:rPr lang="en-US" sz="2700" b="0" i="1" dirty="0" smtClean="0">
                        <a:latin typeface="Cambria Math" charset="0"/>
                        <a:sym typeface="Open Sans"/>
                      </a:rPr>
                      <m:t> </m:t>
                    </m:r>
                  </m:oMath>
                </a14:m>
                <a:r>
                  <a:rPr lang="en-GB" sz="2700" dirty="0">
                    <a:sym typeface="Open Sans"/>
                  </a:rPr>
                  <a:t>that predicts nearby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US" sz="2700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2700" i="1">
                            <a:latin typeface="Cambria Math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sz="2700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700" dirty="0"/>
                  <a:t>:</a:t>
                </a:r>
              </a:p>
              <a:p>
                <a:pPr lvl="2"/>
                <a:endParaRPr lang="en-US" sz="1800" dirty="0"/>
              </a:p>
              <a:p>
                <a:pPr lvl="3"/>
                <a:endParaRPr lang="en-US" sz="1500" dirty="0"/>
              </a:p>
              <a:p>
                <a:pPr marL="0" indent="0">
                  <a:buNone/>
                </a:pPr>
                <a:endParaRPr lang="en-US" sz="2700" dirty="0" smtClean="0"/>
              </a:p>
              <a:p>
                <a:pPr marL="0" indent="0">
                  <a:buNone/>
                </a:pPr>
                <a:r>
                  <a:rPr lang="en-US" sz="2700" dirty="0" smtClean="0"/>
                  <a:t>Assume </a:t>
                </a:r>
                <a:r>
                  <a:rPr lang="en-US" sz="2700" dirty="0"/>
                  <a:t>conditional likelihood factorizes:</a:t>
                </a:r>
              </a:p>
              <a:p>
                <a:pPr lvl="3"/>
                <a:endParaRPr lang="en-US" sz="1500" dirty="0"/>
              </a:p>
              <a:p>
                <a:pPr lvl="3"/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50"/>
                <a:ext cx="6515100" cy="3810000"/>
              </a:xfrm>
              <a:blipFill rotWithShape="0">
                <a:blip r:embed="rId2"/>
                <a:stretch>
                  <a:fillRect l="-1777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767134"/>
            <a:ext cx="4298950" cy="709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90750"/>
            <a:ext cx="3746500" cy="8867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3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58000" cy="857250"/>
          </a:xfrm>
        </p:spPr>
        <p:txBody>
          <a:bodyPr/>
          <a:lstStyle/>
          <a:p>
            <a:r>
              <a:rPr lang="en-US" sz="4400" dirty="0" smtClean="0"/>
              <a:t>Random-walk </a:t>
            </a:r>
            <a:r>
              <a:rPr lang="en-US" sz="4400" dirty="0" err="1"/>
              <a:t>Embeddings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1919301"/>
            <a:ext cx="3657600" cy="215669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</a:t>
            </a:r>
            <a:r>
              <a:rPr lang="en-US" sz="32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robability 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that </a:t>
            </a:r>
            <a:r>
              <a:rPr lang="en-US" sz="32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32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co-occur </a:t>
            </a:r>
            <a:r>
              <a:rPr lang="en-US" sz="32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 a </a:t>
            </a:r>
            <a:r>
              <a:rPr lang="en-US" sz="32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random walk over the 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46" y="2443595"/>
            <a:ext cx="2165350" cy="8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17"/>
            <a:ext cx="6858000" cy="857250"/>
          </a:xfrm>
        </p:spPr>
        <p:txBody>
          <a:bodyPr/>
          <a:lstStyle/>
          <a:p>
            <a:r>
              <a:rPr lang="en-US" sz="4800" dirty="0"/>
              <a:t>Why Random Walks?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09550" y="1222727"/>
            <a:ext cx="6305550" cy="3810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Flexibility: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/>
              <a:t>S</a:t>
            </a:r>
            <a:r>
              <a:rPr lang="en-US" dirty="0" smtClean="0"/>
              <a:t>tochastic </a:t>
            </a:r>
            <a:r>
              <a:rPr lang="en-US" dirty="0"/>
              <a:t>definition of node </a:t>
            </a:r>
            <a:r>
              <a:rPr lang="en-US" dirty="0" smtClean="0"/>
              <a:t>similarity:</a:t>
            </a:r>
          </a:p>
          <a:p>
            <a:pPr marL="914389" lvl="1" indent="-514350"/>
            <a:r>
              <a:rPr lang="en-US" dirty="0"/>
              <a:t>L</a:t>
            </a:r>
            <a:r>
              <a:rPr lang="en-US" dirty="0" smtClean="0"/>
              <a:t>ocal </a:t>
            </a:r>
            <a:r>
              <a:rPr lang="en-US" dirty="0"/>
              <a:t>and higher-order </a:t>
            </a:r>
            <a:r>
              <a:rPr lang="en-US" dirty="0" smtClean="0"/>
              <a:t>neighborhoods</a:t>
            </a:r>
          </a:p>
          <a:p>
            <a:pPr marL="914389" lvl="1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Efficiency: </a:t>
            </a:r>
            <a:r>
              <a:rPr lang="en-US" dirty="0"/>
              <a:t>Do not need to consider all node pairs when </a:t>
            </a:r>
            <a:r>
              <a:rPr lang="en-US" dirty="0" smtClean="0"/>
              <a:t>training</a:t>
            </a:r>
          </a:p>
          <a:p>
            <a:pPr marL="914389" lvl="1" indent="-514350"/>
            <a:r>
              <a:rPr lang="en-US" dirty="0"/>
              <a:t>C</a:t>
            </a:r>
            <a:r>
              <a:rPr lang="en-US" dirty="0" smtClean="0"/>
              <a:t>onsider only node pairs </a:t>
            </a:r>
            <a:r>
              <a:rPr lang="en-US" dirty="0"/>
              <a:t>that co-occur </a:t>
            </a:r>
            <a:r>
              <a:rPr lang="en-US" dirty="0" smtClean="0"/>
              <a:t>in random walks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3779856"/>
            <a:ext cx="685800" cy="9112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14600" y="3782418"/>
            <a:ext cx="3438053" cy="911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Random </a:t>
            </a:r>
            <a:r>
              <a:rPr lang="en-US" sz="4400" dirty="0"/>
              <a:t>Walk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23951"/>
            <a:ext cx="6705600" cy="2438400"/>
          </a:xfrm>
        </p:spPr>
        <p:txBody>
          <a:bodyPr>
            <a:normAutofit/>
          </a:bodyPr>
          <a:lstStyle/>
          <a:p>
            <a:pPr marL="401638" indent="-401638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Simulate many short random </a:t>
            </a:r>
            <a:r>
              <a:rPr lang="en-US" sz="2400" dirty="0">
                <a:solidFill>
                  <a:srgbClr val="C00000"/>
                </a:solidFill>
              </a:rPr>
              <a:t>walks </a:t>
            </a:r>
            <a:r>
              <a:rPr lang="en-US" sz="2400" dirty="0"/>
              <a:t>starting from each node </a:t>
            </a:r>
            <a:r>
              <a:rPr lang="en-US" sz="2400" dirty="0" smtClean="0"/>
              <a:t>using a strategy 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R</a:t>
            </a:r>
            <a:endParaRPr lang="en-US" sz="2400" dirty="0"/>
          </a:p>
          <a:p>
            <a:pPr marL="401638" indent="-401638">
              <a:buFont typeface="+mj-lt"/>
              <a:buAutoNum type="arabicPeriod"/>
            </a:pPr>
            <a:r>
              <a:rPr lang="en-US" sz="2400" dirty="0"/>
              <a:t>For each node 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u,</a:t>
            </a:r>
            <a:r>
              <a:rPr lang="en-US" sz="2400" dirty="0" smtClean="0"/>
              <a:t> get 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i="1" baseline="-25000" dirty="0" smtClean="0"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en-US" sz="2400" dirty="0"/>
              <a:t> </a:t>
            </a:r>
            <a:r>
              <a:rPr lang="en-US" sz="2400" dirty="0" smtClean="0"/>
              <a:t>as a </a:t>
            </a:r>
            <a:r>
              <a:rPr lang="en-US" sz="2400" dirty="0" smtClean="0">
                <a:solidFill>
                  <a:srgbClr val="C00000"/>
                </a:solidFill>
              </a:rPr>
              <a:t>sequence </a:t>
            </a:r>
            <a:r>
              <a:rPr lang="en-US" sz="2400" dirty="0">
                <a:solidFill>
                  <a:srgbClr val="C00000"/>
                </a:solidFill>
              </a:rPr>
              <a:t>of nodes visited </a:t>
            </a:r>
            <a:r>
              <a:rPr lang="en-US" sz="2400" dirty="0" smtClean="0">
                <a:solidFill>
                  <a:srgbClr val="C00000"/>
                </a:solidFill>
              </a:rPr>
              <a:t>by random </a:t>
            </a:r>
            <a:r>
              <a:rPr lang="en-US" sz="2400" dirty="0">
                <a:solidFill>
                  <a:srgbClr val="C00000"/>
                </a:solidFill>
              </a:rPr>
              <a:t>walks starting </a:t>
            </a:r>
            <a:r>
              <a:rPr lang="en-US" sz="2400" dirty="0" smtClean="0">
                <a:solidFill>
                  <a:srgbClr val="C00000"/>
                </a:solidFill>
              </a:rPr>
              <a:t>at </a:t>
            </a:r>
            <a:r>
              <a:rPr lang="en-US" sz="2400" i="1" dirty="0" smtClean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endParaRPr lang="en-US" sz="2400" i="1" dirty="0">
              <a:solidFill>
                <a:srgbClr val="C00000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pPr marL="401638" indent="-401638">
              <a:buFont typeface="+mj-lt"/>
              <a:buAutoNum type="arabicPeriod"/>
            </a:pPr>
            <a:r>
              <a:rPr lang="en-US" sz="2400" dirty="0" smtClean="0">
                <a:solidFill>
                  <a:schemeClr val="accent6"/>
                </a:solidFill>
              </a:rPr>
              <a:t>For each node </a:t>
            </a:r>
            <a:r>
              <a:rPr lang="en-US" sz="2400" i="1" dirty="0" smtClean="0">
                <a:solidFill>
                  <a:schemeClr val="accent6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/>
              <a:t>l</a:t>
            </a:r>
            <a:r>
              <a:rPr lang="en-US" sz="2400" dirty="0" smtClean="0"/>
              <a:t>earn its embedding by </a:t>
            </a:r>
            <a:r>
              <a:rPr lang="en-US" sz="2400" dirty="0" smtClean="0">
                <a:solidFill>
                  <a:schemeClr val="accent1"/>
                </a:solidFill>
              </a:rPr>
              <a:t>predicting which nodes are in </a:t>
            </a:r>
            <a:r>
              <a:rPr lang="en-US" sz="24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i="1" baseline="-250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US" sz="24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24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dirty="0" smtClean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):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851088"/>
            <a:ext cx="4771553" cy="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Random Walk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71769"/>
            <a:ext cx="6705600" cy="3023981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9253" y="1276350"/>
            <a:ext cx="562583" cy="1002445"/>
          </a:xfrm>
          <a:prstGeom prst="rect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88906" y="1276350"/>
            <a:ext cx="1030494" cy="1002446"/>
          </a:xfrm>
          <a:prstGeom prst="rect">
            <a:avLst/>
          </a:prstGeom>
          <a:solidFill>
            <a:schemeClr val="accent3">
              <a:alpha val="38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33801" y="1276351"/>
            <a:ext cx="2590800" cy="10024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124527" y="2338150"/>
            <a:ext cx="310105" cy="310377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8571" y="2526103"/>
            <a:ext cx="1716429" cy="73144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sum over all nodes </a:t>
            </a:r>
            <a:r>
              <a:rPr lang="en-US" i="1" dirty="0">
                <a:solidFill>
                  <a:schemeClr val="accent6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</a:p>
          <a:p>
            <a:pPr algn="ctr"/>
            <a:endParaRPr lang="en-US" dirty="0">
              <a:solidFill>
                <a:schemeClr val="accent6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62887" y="2342769"/>
            <a:ext cx="128622" cy="259576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87990" y="2503476"/>
            <a:ext cx="2198209" cy="930142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sum over nodes </a:t>
            </a:r>
            <a:r>
              <a:rPr lang="en-US" i="1" dirty="0">
                <a:solidFill>
                  <a:schemeClr val="accent3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v </a:t>
            </a:r>
            <a:r>
              <a:rPr lang="en-US" dirty="0">
                <a:solidFill>
                  <a:schemeClr val="accent3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seen on random walks starting from </a:t>
            </a:r>
            <a:r>
              <a:rPr lang="en-US" i="1" dirty="0">
                <a:solidFill>
                  <a:schemeClr val="accent3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64754" y="2498857"/>
                <a:ext cx="2588446" cy="14107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68569" rIns="68569" bIns="68569" rtlCol="0" anchor="t" anchorCtr="0">
                <a:no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predicted probability of </a:t>
                </a:r>
                <a:r>
                  <a:rPr lang="en-US" i="1" dirty="0">
                    <a:solidFill>
                      <a:schemeClr val="accent1"/>
                    </a:solidFill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u</a:t>
                </a:r>
                <a:r>
                  <a:rPr lang="en-US" dirty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and </a:t>
                </a:r>
                <a:r>
                  <a:rPr lang="en-US" dirty="0">
                    <a:solidFill>
                      <a:schemeClr val="accent1"/>
                    </a:solidFill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v</a:t>
                </a:r>
                <a:r>
                  <a:rPr lang="en-US" dirty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co-</a:t>
                </a:r>
                <a:r>
                  <a:rPr lang="en-US" dirty="0" err="1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occuring</a:t>
                </a:r>
                <a:r>
                  <a:rPr lang="en-US" dirty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on random </a:t>
                </a:r>
                <a:r>
                  <a:rPr lang="en-US" dirty="0" smtClean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walk, i.e., use </a:t>
                </a:r>
                <a:r>
                  <a:rPr lang="en-US" dirty="0" err="1" smtClean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softmax</a:t>
                </a:r>
                <a:r>
                  <a:rPr lang="en-US" dirty="0" smtClean="0">
                    <a:solidFill>
                      <a:schemeClr val="accent1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to parameterize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𝑃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𝑣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)</m:t>
                    </m:r>
                  </m:oMath>
                </a14:m>
                <a:endParaRPr lang="en-US" i="1" dirty="0">
                  <a:solidFill>
                    <a:schemeClr val="accent1"/>
                  </a:solidFill>
                  <a:latin typeface="Cambria Math" charset="0"/>
                  <a:ea typeface="Cambria Math" charset="0"/>
                  <a:cs typeface="Cambria Math" charset="0"/>
                  <a:sym typeface="Open San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754" y="2498857"/>
                <a:ext cx="2588446" cy="1410709"/>
              </a:xfrm>
              <a:prstGeom prst="rect">
                <a:avLst/>
              </a:prstGeom>
              <a:blipFill rotWithShape="0">
                <a:blip r:embed="rId2"/>
                <a:stretch>
                  <a:fillRect l="-2824" t="-866" r="-3529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3661" y="4359186"/>
                <a:ext cx="67056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2400" b="1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Random walk </a:t>
                </a:r>
                <a:r>
                  <a:rPr lang="en-US" sz="2400" b="1" dirty="0" err="1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embeddings</a:t>
                </a:r>
                <a:r>
                  <a:rPr lang="en-US" sz="2400" b="1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  <a:r>
                  <a:rPr lang="en-US" sz="2400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=</a:t>
                </a:r>
                <a:r>
                  <a:rPr lang="en-US" sz="2400" b="1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  <m:t>𝒛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Helvetica Neue Light" charset="0"/>
                            <a:cs typeface="Helvetica Neue Light" charset="0"/>
                            <a:sym typeface="Open Sans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400" b="1" i="1" baseline="-25000" dirty="0" smtClean="0">
                    <a:latin typeface="Cambria Math" charset="0"/>
                    <a:ea typeface="Cambria Math" charset="0"/>
                    <a:cs typeface="Cambria Math" charset="0"/>
                    <a:sym typeface="Open Sans"/>
                  </a:rPr>
                  <a:t> </a:t>
                </a:r>
                <a:r>
                  <a:rPr lang="en-US" sz="2400" b="1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minimizing </a:t>
                </a:r>
                <a:r>
                  <a:rPr lang="en-US" sz="2400" b="1" dirty="0">
                    <a:latin typeface="Apple Chancery" charset="0"/>
                    <a:ea typeface="Apple Chancery" charset="0"/>
                    <a:cs typeface="Apple Chancery" charset="0"/>
                    <a:sym typeface="Open Sans"/>
                  </a:rPr>
                  <a:t>L</a:t>
                </a:r>
                <a:r>
                  <a:rPr lang="en-US" sz="2400" b="1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1" y="4359186"/>
                <a:ext cx="670560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64" t="-17105" r="-127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738255" y="431338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049981" y="2316019"/>
            <a:ext cx="50800" cy="244763"/>
          </a:xfrm>
          <a:prstGeom prst="straightConnector1">
            <a:avLst/>
          </a:prstGeom>
          <a:ln w="349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88196"/>
            <a:ext cx="5791200" cy="9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72016" y="2575100"/>
            <a:ext cx="2423984" cy="606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28700" y="2270064"/>
            <a:ext cx="762000" cy="911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Random Walk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0068"/>
            <a:ext cx="6705600" cy="538232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478" y="1286735"/>
            <a:ext cx="5807044" cy="70313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But doing this naively is too </a:t>
            </a:r>
            <a:r>
              <a:rPr lang="en-US" sz="2400" b="1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expensive</a:t>
            </a:r>
            <a:r>
              <a:rPr lang="en-US" sz="2400" b="1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!</a:t>
            </a:r>
            <a:endParaRPr lang="en-US" sz="2400" b="1" dirty="0">
              <a:solidFill>
                <a:schemeClr val="accent2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209" y="3539418"/>
            <a:ext cx="5562413" cy="129310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Nested sum over </a:t>
            </a:r>
            <a:r>
              <a:rPr lang="en-US" sz="20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nodes gives </a:t>
            </a:r>
            <a:r>
              <a:rPr lang="en-US" sz="20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O(|V|</a:t>
            </a:r>
            <a:r>
              <a:rPr lang="en-US" sz="2000" baseline="300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2</a:t>
            </a:r>
            <a:r>
              <a:rPr lang="en-US" sz="20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) </a:t>
            </a:r>
            <a:r>
              <a:rPr lang="en-US" sz="20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complexity</a:t>
            </a:r>
            <a:r>
              <a:rPr lang="en-US" sz="20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!</a:t>
            </a:r>
          </a:p>
          <a:p>
            <a:pPr algn="ctr"/>
            <a:endParaRPr lang="en-US" sz="2000" dirty="0" smtClean="0">
              <a:solidFill>
                <a:schemeClr val="accent1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The problem is normalization </a:t>
            </a:r>
            <a:r>
              <a:rPr lang="en-US" sz="2000" b="1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term </a:t>
            </a:r>
            <a:r>
              <a:rPr lang="en-US" sz="2000" b="1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 the </a:t>
            </a:r>
            <a:r>
              <a:rPr lang="en-US" sz="2000" b="1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softmax</a:t>
            </a:r>
            <a:r>
              <a:rPr lang="en-US" sz="2000" b="1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function?</a:t>
            </a:r>
            <a:endParaRPr lang="en-US" sz="2000" dirty="0">
              <a:solidFill>
                <a:schemeClr val="accent1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73177"/>
            <a:ext cx="5791200" cy="9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 smtClean="0"/>
              <a:t>Solution: Negative </a:t>
            </a:r>
            <a:r>
              <a:rPr lang="en-US" sz="4300" dirty="0"/>
              <a:t>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56" y="1142307"/>
            <a:ext cx="6705600" cy="3023981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6556" y="1066084"/>
            <a:ext cx="6797644" cy="3901988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Solution: </a:t>
            </a:r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Negative </a:t>
            </a:r>
            <a:r>
              <a:rPr lang="en-US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sampling (</a:t>
            </a:r>
            <a:r>
              <a:rPr lang="en-US" sz="2400" dirty="0" err="1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Mikolov</a:t>
            </a:r>
            <a:r>
              <a:rPr lang="en-US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 et al., 2013</a:t>
            </a:r>
            <a:r>
              <a:rPr lang="en-US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)</a:t>
            </a: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i.e., instead of normalizing </a:t>
            </a:r>
            <a:r>
              <a:rPr lang="en-US" sz="2400" dirty="0" err="1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w.r.t</a:t>
            </a:r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all nodes, just normalize </a:t>
            </a:r>
            <a:r>
              <a:rPr lang="en-US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against </a:t>
            </a:r>
            <a:r>
              <a:rPr lang="en-US" sz="2400" dirty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  <a:sym typeface="Open Sans"/>
              </a:rPr>
              <a:t>k</a:t>
            </a:r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random </a:t>
            </a:r>
            <a:r>
              <a:rPr lang="en-US" sz="2400" b="1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negative samples</a:t>
            </a:r>
            <a:endParaRPr lang="en-US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endParaRPr lang="en-US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579418" y="3241964"/>
            <a:ext cx="166255" cy="46181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0827" y="3605449"/>
            <a:ext cx="2175549" cy="407225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sigmoid function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47473" y="3466039"/>
            <a:ext cx="2615696" cy="700249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random distribution over all nodes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440127" y="3260436"/>
            <a:ext cx="351073" cy="26099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10" y="1809750"/>
            <a:ext cx="5517444" cy="16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Random Walks: </a:t>
            </a:r>
            <a:r>
              <a:rPr lang="en-US" sz="4400" dirty="0" smtClean="0"/>
              <a:t>Overview</a:t>
            </a:r>
            <a:endParaRPr lang="en-US" sz="4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9216" y="4552950"/>
            <a:ext cx="6172200" cy="54452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b="1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Can </a:t>
            </a:r>
            <a:r>
              <a:rPr lang="en-US" b="1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efficiently </a:t>
            </a:r>
            <a:r>
              <a:rPr lang="en-US" b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approximate </a:t>
            </a:r>
            <a:r>
              <a:rPr lang="en-US" b="1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using </a:t>
            </a:r>
            <a:r>
              <a:rPr lang="en-US" b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negative </a:t>
            </a:r>
            <a:r>
              <a:rPr lang="en-US" b="1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sampling</a:t>
            </a:r>
            <a:endParaRPr lang="en-US" b="1" dirty="0">
              <a:solidFill>
                <a:schemeClr val="accent1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3638550"/>
            <a:ext cx="685800" cy="9112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4600" y="3641112"/>
            <a:ext cx="3438053" cy="911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6200" y="1123951"/>
            <a:ext cx="6705600" cy="2438400"/>
          </a:xfrm>
        </p:spPr>
        <p:txBody>
          <a:bodyPr>
            <a:normAutofit/>
          </a:bodyPr>
          <a:lstStyle/>
          <a:p>
            <a:pPr marL="401638" indent="-401638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Simulate many short random </a:t>
            </a:r>
            <a:r>
              <a:rPr lang="en-US" sz="2400" dirty="0">
                <a:solidFill>
                  <a:srgbClr val="C00000"/>
                </a:solidFill>
              </a:rPr>
              <a:t>walks </a:t>
            </a:r>
            <a:r>
              <a:rPr lang="en-US" sz="2400" dirty="0"/>
              <a:t>starting from each node </a:t>
            </a:r>
            <a:r>
              <a:rPr lang="en-US" sz="2400" dirty="0" smtClean="0"/>
              <a:t>using a strategy 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R</a:t>
            </a:r>
            <a:endParaRPr lang="en-US" sz="2400" dirty="0"/>
          </a:p>
          <a:p>
            <a:pPr marL="401638" indent="-401638">
              <a:buFont typeface="+mj-lt"/>
              <a:buAutoNum type="arabicPeriod"/>
            </a:pPr>
            <a:r>
              <a:rPr lang="en-US" sz="2400" dirty="0"/>
              <a:t>For each node 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u,</a:t>
            </a:r>
            <a:r>
              <a:rPr lang="en-US" sz="2400" dirty="0" smtClean="0"/>
              <a:t> get 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i="1" baseline="-25000" dirty="0" smtClean="0"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dirty="0" smtClean="0"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en-US" sz="2400" dirty="0"/>
              <a:t> </a:t>
            </a:r>
            <a:r>
              <a:rPr lang="en-US" sz="2400" dirty="0" smtClean="0"/>
              <a:t>as a </a:t>
            </a:r>
            <a:r>
              <a:rPr lang="en-US" sz="2400" dirty="0" smtClean="0">
                <a:solidFill>
                  <a:srgbClr val="C00000"/>
                </a:solidFill>
              </a:rPr>
              <a:t>sequence </a:t>
            </a:r>
            <a:r>
              <a:rPr lang="en-US" sz="2400" dirty="0">
                <a:solidFill>
                  <a:srgbClr val="C00000"/>
                </a:solidFill>
              </a:rPr>
              <a:t>of nodes visited </a:t>
            </a:r>
            <a:r>
              <a:rPr lang="en-US" sz="2400" dirty="0" smtClean="0">
                <a:solidFill>
                  <a:srgbClr val="C00000"/>
                </a:solidFill>
              </a:rPr>
              <a:t>by random </a:t>
            </a:r>
            <a:r>
              <a:rPr lang="en-US" sz="2400" dirty="0">
                <a:solidFill>
                  <a:srgbClr val="C00000"/>
                </a:solidFill>
              </a:rPr>
              <a:t>walks starting </a:t>
            </a:r>
            <a:r>
              <a:rPr lang="en-US" sz="2400" dirty="0" smtClean="0">
                <a:solidFill>
                  <a:srgbClr val="C00000"/>
                </a:solidFill>
              </a:rPr>
              <a:t>at </a:t>
            </a:r>
            <a:r>
              <a:rPr lang="en-US" sz="2400" i="1" dirty="0" smtClean="0">
                <a:solidFill>
                  <a:srgbClr val="C00000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endParaRPr lang="en-US" sz="2400" i="1" dirty="0">
              <a:solidFill>
                <a:srgbClr val="C00000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pPr marL="401638" indent="-401638">
              <a:buFont typeface="+mj-lt"/>
              <a:buAutoNum type="arabicPeriod"/>
            </a:pPr>
            <a:r>
              <a:rPr lang="en-US" sz="2400" dirty="0" smtClean="0">
                <a:solidFill>
                  <a:schemeClr val="accent6"/>
                </a:solidFill>
              </a:rPr>
              <a:t>For each node </a:t>
            </a:r>
            <a:r>
              <a:rPr lang="en-US" sz="2400" i="1" dirty="0" smtClean="0">
                <a:solidFill>
                  <a:schemeClr val="accent6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i="1" dirty="0" smtClean="0">
                <a:latin typeface="Cambria Math" charset="0"/>
                <a:ea typeface="Cambria Math" charset="0"/>
                <a:cs typeface="Cambria Math" charset="0"/>
              </a:rPr>
              <a:t>, </a:t>
            </a:r>
            <a:r>
              <a:rPr lang="en-US" sz="2400" dirty="0"/>
              <a:t>l</a:t>
            </a:r>
            <a:r>
              <a:rPr lang="en-US" sz="2400" dirty="0" smtClean="0"/>
              <a:t>earn its embedding by </a:t>
            </a:r>
            <a:r>
              <a:rPr lang="en-US" sz="2400" dirty="0" smtClean="0">
                <a:solidFill>
                  <a:schemeClr val="accent1"/>
                </a:solidFill>
              </a:rPr>
              <a:t>predicting which nodes are in </a:t>
            </a:r>
            <a:r>
              <a:rPr lang="en-US" sz="24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sz="2400" i="1" baseline="-250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US" sz="2400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sz="2400" i="1" dirty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u</a:t>
            </a:r>
            <a:r>
              <a:rPr lang="en-US" sz="2400" dirty="0" smtClean="0">
                <a:solidFill>
                  <a:schemeClr val="accent1"/>
                </a:solidFill>
                <a:latin typeface="Cambria Math" charset="0"/>
                <a:ea typeface="Cambria Math" charset="0"/>
                <a:cs typeface="Cambria Math" charset="0"/>
              </a:rPr>
              <a:t>):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709782"/>
            <a:ext cx="4771553" cy="84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This Tutorial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24887"/>
            <a:ext cx="863023" cy="86302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1) Node </a:t>
            </a:r>
            <a:r>
              <a:rPr lang="en-US" sz="3600" dirty="0" err="1" smtClean="0">
                <a:solidFill>
                  <a:srgbClr val="C00000"/>
                </a:solidFill>
              </a:rPr>
              <a:t>embeddings</a:t>
            </a:r>
            <a:endParaRPr lang="en-US" sz="3600" dirty="0" smtClean="0">
              <a:solidFill>
                <a:srgbClr val="C00000"/>
              </a:solidFill>
            </a:endParaRPr>
          </a:p>
          <a:p>
            <a:pPr marL="400050" lvl="1" indent="-279400"/>
            <a:r>
              <a:rPr lang="en-US" sz="2200" dirty="0" smtClean="0"/>
              <a:t>Map nodes to low-dimensional </a:t>
            </a:r>
            <a:r>
              <a:rPr lang="en-US" sz="2200" dirty="0" err="1" smtClean="0"/>
              <a:t>embeddings</a:t>
            </a:r>
            <a:endParaRPr lang="en-US" sz="2200" dirty="0" smtClean="0"/>
          </a:p>
          <a:p>
            <a:pPr marL="400050" lvl="1" indent="-279400"/>
            <a:r>
              <a:rPr lang="en-US" sz="2200" i="1" dirty="0" smtClean="0"/>
              <a:t>Applications: </a:t>
            </a:r>
            <a:r>
              <a:rPr lang="en-US" sz="2200" dirty="0" smtClean="0"/>
              <a:t>PPIs,</a:t>
            </a:r>
            <a:r>
              <a:rPr lang="en-US" sz="2200" i="1" dirty="0" smtClean="0"/>
              <a:t> </a:t>
            </a:r>
            <a:r>
              <a:rPr lang="en-US" sz="2200" dirty="0" smtClean="0"/>
              <a:t>Disease pathways</a:t>
            </a:r>
            <a:endParaRPr lang="en-US" sz="2200" dirty="0"/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2) Graph neural networks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dirty="0" smtClean="0"/>
              <a:t>Deep learning approaches for graphs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i="1" dirty="0" smtClean="0"/>
              <a:t>Applications: </a:t>
            </a:r>
            <a:r>
              <a:rPr lang="en-US" sz="2200" dirty="0" smtClean="0"/>
              <a:t>Gene functions</a:t>
            </a:r>
          </a:p>
          <a:p>
            <a:pPr marL="0" lvl="1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3)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dirty="0" smtClean="0"/>
              <a:t>Embedding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i="1" dirty="0" smtClean="0"/>
              <a:t>Applications:</a:t>
            </a:r>
            <a:r>
              <a:rPr lang="en-US" sz="2200" dirty="0" smtClean="0"/>
              <a:t> Human tissues, </a:t>
            </a:r>
            <a:r>
              <a:rPr lang="en-US" sz="2200" dirty="0"/>
              <a:t>Drug side </a:t>
            </a:r>
            <a:r>
              <a:rPr lang="en-US" sz="2200" dirty="0" smtClean="0"/>
              <a:t>effects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336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What is the strategy </a:t>
            </a:r>
            <a:r>
              <a:rPr lang="en-US" sz="4800" i="1" dirty="0" smtClean="0">
                <a:latin typeface="Cambria Math" charset="0"/>
                <a:ea typeface="Cambria Math" charset="0"/>
                <a:cs typeface="Cambria Math" charset="0"/>
              </a:rPr>
              <a:t>R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39" y="1080821"/>
            <a:ext cx="6732761" cy="3947801"/>
          </a:xfrm>
        </p:spPr>
        <p:txBody>
          <a:bodyPr>
            <a:normAutofit fontScale="92500" lnSpcReduction="10000"/>
          </a:bodyPr>
          <a:lstStyle/>
          <a:p>
            <a:pPr defTabSz="914400">
              <a:spcBef>
                <a:spcPts val="700"/>
              </a:spcBef>
              <a:buClrTx/>
            </a:pPr>
            <a:r>
              <a:rPr lang="en-US" sz="2400" b="1" dirty="0">
                <a:solidFill>
                  <a:srgbClr val="C00000"/>
                </a:solidFill>
              </a:rPr>
              <a:t>So far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  <a:p>
            <a:pPr lvl="1" defTabSz="914400">
              <a:spcBef>
                <a:spcPts val="700"/>
              </a:spcBef>
              <a:buClrTx/>
            </a:pPr>
            <a:r>
              <a:rPr lang="en-US" sz="2000" dirty="0" smtClean="0"/>
              <a:t>Given simulated random walks, we described how to optimize node </a:t>
            </a:r>
            <a:r>
              <a:rPr lang="en-US" sz="2000" dirty="0" err="1" smtClean="0"/>
              <a:t>embeddings</a:t>
            </a:r>
            <a:r>
              <a:rPr lang="en-US" sz="2000" dirty="0" smtClean="0"/>
              <a:t>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defTabSz="914400">
              <a:spcBef>
                <a:spcPts val="700"/>
              </a:spcBef>
              <a:buClrTx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defTabSz="914400">
              <a:spcBef>
                <a:spcPts val="700"/>
              </a:spcBef>
              <a:buClrTx/>
            </a:pPr>
            <a:r>
              <a:rPr lang="en-US" sz="2400" b="1" dirty="0" smtClean="0">
                <a:solidFill>
                  <a:srgbClr val="C00000"/>
                </a:solidFill>
              </a:rPr>
              <a:t>What </a:t>
            </a:r>
            <a:r>
              <a:rPr lang="en-US" sz="2400" b="1" dirty="0">
                <a:solidFill>
                  <a:srgbClr val="C00000"/>
                </a:solidFill>
              </a:rPr>
              <a:t>strategies </a:t>
            </a:r>
            <a:r>
              <a:rPr lang="en-US" sz="2400" b="1" dirty="0" smtClean="0">
                <a:solidFill>
                  <a:srgbClr val="C00000"/>
                </a:solidFill>
              </a:rPr>
              <a:t>can we use </a:t>
            </a:r>
            <a:r>
              <a:rPr lang="en-US" sz="2400" b="1" dirty="0">
                <a:solidFill>
                  <a:srgbClr val="C00000"/>
                </a:solidFill>
              </a:rPr>
              <a:t>to </a:t>
            </a:r>
            <a:r>
              <a:rPr lang="en-US" sz="2400" b="1" dirty="0" smtClean="0">
                <a:solidFill>
                  <a:srgbClr val="C00000"/>
                </a:solidFill>
              </a:rPr>
              <a:t>obtain these </a:t>
            </a:r>
            <a:r>
              <a:rPr lang="en-US" sz="2400" b="1" dirty="0">
                <a:solidFill>
                  <a:srgbClr val="C00000"/>
                </a:solidFill>
              </a:rPr>
              <a:t>random walks?</a:t>
            </a:r>
          </a:p>
          <a:p>
            <a:pPr lvl="1" defTabSz="914400">
              <a:spcBef>
                <a:spcPts val="700"/>
              </a:spcBef>
              <a:buClrTx/>
            </a:pPr>
            <a:r>
              <a:rPr lang="en-US" sz="2000" dirty="0"/>
              <a:t>Simplest idea: </a:t>
            </a:r>
            <a:endParaRPr lang="en-US" sz="2000" dirty="0" smtClean="0"/>
          </a:p>
          <a:p>
            <a:pPr lvl="2" defTabSz="914400">
              <a:spcBef>
                <a:spcPts val="700"/>
              </a:spcBef>
              <a:buClrTx/>
            </a:pPr>
            <a:r>
              <a:rPr lang="en-US" sz="1600" dirty="0" smtClean="0"/>
              <a:t>Fixed-length</a:t>
            </a:r>
            <a:r>
              <a:rPr lang="en-US" sz="1600" dirty="0"/>
              <a:t>, unbiased random walks starting from each node (i.e., </a:t>
            </a:r>
            <a:r>
              <a:rPr lang="en-US" sz="1600" dirty="0">
                <a:hlinkClick r:id="rId2"/>
              </a:rPr>
              <a:t>DeepWalk from Perozzi et al., 2013</a:t>
            </a:r>
            <a:r>
              <a:rPr lang="en-US" sz="1600" dirty="0" smtClean="0"/>
              <a:t>)</a:t>
            </a:r>
            <a:endParaRPr lang="en-US" sz="1600" dirty="0"/>
          </a:p>
          <a:p>
            <a:pPr lvl="1" defTabSz="914400">
              <a:spcBef>
                <a:spcPts val="700"/>
              </a:spcBef>
              <a:buClrTx/>
            </a:pPr>
            <a:r>
              <a:rPr lang="en-US" sz="2000" b="1" dirty="0" smtClean="0"/>
              <a:t>Can we do better?</a:t>
            </a:r>
          </a:p>
          <a:p>
            <a:pPr lvl="2" defTabSz="914400">
              <a:spcBef>
                <a:spcPts val="700"/>
              </a:spcBef>
              <a:buClrTx/>
            </a:pPr>
            <a:r>
              <a:rPr lang="en-US" sz="1600" dirty="0" smtClean="0">
                <a:hlinkClick r:id="rId3"/>
              </a:rPr>
              <a:t>Grover et al., 2016</a:t>
            </a:r>
            <a:r>
              <a:rPr lang="en-US" sz="1600" dirty="0" smtClean="0"/>
              <a:t>; </a:t>
            </a:r>
            <a:r>
              <a:rPr lang="en-US" sz="1600" dirty="0" smtClean="0">
                <a:hlinkClick r:id="rId4"/>
              </a:rPr>
              <a:t>Ribeiro et al., 2017</a:t>
            </a:r>
            <a:r>
              <a:rPr lang="en-US" sz="1600" dirty="0" smtClean="0"/>
              <a:t>; </a:t>
            </a:r>
            <a:r>
              <a:rPr lang="en-US" sz="1600" dirty="0" smtClean="0">
                <a:hlinkClick r:id="rId5"/>
              </a:rPr>
              <a:t>Abu-El-Haija et al., 2017</a:t>
            </a:r>
            <a:r>
              <a:rPr lang="en-US" sz="1600" dirty="0" smtClean="0"/>
              <a:t> and many others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node2vec: Biased 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11" y="1172989"/>
            <a:ext cx="6393806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>
                <a:solidFill>
                  <a:srgbClr val="C00000"/>
                </a:solidFill>
              </a:rPr>
              <a:t>Idea: </a:t>
            </a:r>
            <a:r>
              <a:rPr lang="en-CA" dirty="0"/>
              <a:t>U</a:t>
            </a:r>
            <a:r>
              <a:rPr lang="en-CA" dirty="0" smtClean="0"/>
              <a:t>se </a:t>
            </a:r>
            <a:r>
              <a:rPr lang="en-CA" dirty="0"/>
              <a:t>flexible, biased random walks that can trade off between </a:t>
            </a:r>
            <a:r>
              <a:rPr lang="en-CA" b="1" dirty="0">
                <a:solidFill>
                  <a:srgbClr val="C00000"/>
                </a:solidFill>
              </a:rPr>
              <a:t>local </a:t>
            </a:r>
            <a:r>
              <a:rPr lang="en-CA" dirty="0"/>
              <a:t>and </a:t>
            </a:r>
            <a:r>
              <a:rPr lang="en-CA" b="1" dirty="0">
                <a:solidFill>
                  <a:schemeClr val="accent1"/>
                </a:solidFill>
              </a:rPr>
              <a:t>global </a:t>
            </a:r>
            <a:r>
              <a:rPr lang="en-CA" dirty="0"/>
              <a:t>views of the network (</a:t>
            </a:r>
            <a:r>
              <a:rPr lang="en-CA" dirty="0">
                <a:hlinkClick r:id="rId2"/>
              </a:rPr>
              <a:t>Grover and Leskovec, 2016</a:t>
            </a:r>
            <a:r>
              <a:rPr lang="en-CA" dirty="0" smtClean="0"/>
              <a:t>)  </a:t>
            </a:r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59524" y="5030985"/>
            <a:ext cx="4018084" cy="124928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61" y="2876550"/>
            <a:ext cx="4855210" cy="18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node2vec: Biased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11" y="1172989"/>
                <a:ext cx="6393806" cy="3810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Two classic strategies to define a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CA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a given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sym typeface="Open Sans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:</a:t>
                </a:r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11" y="1172989"/>
                <a:ext cx="6393806" cy="3810000"/>
              </a:xfrm>
              <a:blipFill rotWithShape="0">
                <a:blip r:embed="rId2"/>
                <a:stretch>
                  <a:fillRect l="-2004" t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257" y="4009182"/>
                <a:ext cx="30941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𝐵𝐹𝑆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={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" y="4009180"/>
                <a:ext cx="3086166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04000" r="-198" b="-13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0601" y="4548487"/>
                <a:ext cx="3103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𝐷𝐹𝑆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={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99" y="4548485"/>
                <a:ext cx="3095271" cy="461665"/>
              </a:xfrm>
              <a:prstGeom prst="rect">
                <a:avLst/>
              </a:prstGeom>
              <a:blipFill rotWithShape="0">
                <a:blip r:embed="rId6"/>
                <a:stretch>
                  <a:fillRect t="-101316" b="-1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468568" y="4053556"/>
            <a:ext cx="3268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Local</a:t>
            </a:r>
            <a:r>
              <a:rPr lang="en-US" sz="2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microscopic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8566" y="4515052"/>
            <a:ext cx="3506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Global</a:t>
            </a:r>
            <a:r>
              <a:rPr lang="en-US" sz="2400" dirty="0">
                <a:solidFill>
                  <a:srgbClr val="00206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</a:rPr>
              <a:t>macroscopic view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44" y="2025830"/>
            <a:ext cx="4855210" cy="1891640"/>
          </a:xfrm>
          <a:prstGeom prst="rect">
            <a:avLst/>
          </a:prstGeom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59524" y="5030985"/>
            <a:ext cx="4018084" cy="124928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Interpolate </a:t>
            </a:r>
            <a:r>
              <a:rPr lang="en-US" sz="4400" dirty="0"/>
              <a:t>BFS and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50"/>
                <a:ext cx="6438900" cy="381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Biased random walk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charset="0"/>
                      </a:rPr>
                      <m:t>𝑅</m:t>
                    </m:r>
                  </m:oMath>
                </a14:m>
                <a:r>
                  <a:rPr lang="en-US" dirty="0"/>
                  <a:t> that given a node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/>
                  <a:t> generates neighborhood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sym typeface="Open Sans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𝑁</m:t>
                        </m:r>
                      </m:e>
                      <m:sub>
                        <m:r>
                          <a:rPr lang="en-CA" b="0" i="1" smtClean="0">
                            <a:latin typeface="Cambria Math" charset="0"/>
                            <a:sym typeface="Open Sans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  <a:sym typeface="Open Sans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sym typeface="Open Sans"/>
                          </a:rPr>
                          <m:t>𝑢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Two parameters:</a:t>
                </a:r>
              </a:p>
              <a:p>
                <a:pPr lvl="1"/>
                <a:r>
                  <a:rPr lang="en-US" dirty="0" smtClean="0">
                    <a:solidFill>
                      <a:srgbClr val="C00000"/>
                    </a:solidFill>
                  </a:rPr>
                  <a:t>Return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:</a:t>
                </a:r>
              </a:p>
              <a:p>
                <a:pPr lvl="2"/>
                <a:r>
                  <a:rPr lang="en-US" dirty="0"/>
                  <a:t>Return back to the previous node</a:t>
                </a:r>
              </a:p>
              <a:p>
                <a:pPr lvl="1"/>
                <a:r>
                  <a:rPr lang="en-US" dirty="0" smtClean="0">
                    <a:solidFill>
                      <a:srgbClr val="C00000"/>
                    </a:solidFill>
                  </a:rPr>
                  <a:t>In-out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:</a:t>
                </a:r>
              </a:p>
              <a:p>
                <a:pPr lvl="2"/>
                <a:r>
                  <a:rPr lang="en-US" dirty="0"/>
                  <a:t>Moving outwards (DFS) vs. inwards (BFS)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50"/>
                <a:ext cx="6438900" cy="3810000"/>
              </a:xfrm>
              <a:blipFill rotWithShape="0">
                <a:blip r:embed="rId2"/>
                <a:stretch>
                  <a:fillRect l="-1892" t="-1920" r="-2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1450" y="1200150"/>
                <a:ext cx="7086600" cy="38100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Biased 2</a:t>
                </a:r>
                <a:r>
                  <a:rPr lang="en-US" baseline="30000" dirty="0">
                    <a:solidFill>
                      <a:srgbClr val="C00000"/>
                    </a:solidFill>
                  </a:rPr>
                  <a:t>nd</a:t>
                </a:r>
                <a:r>
                  <a:rPr lang="en-US" dirty="0">
                    <a:solidFill>
                      <a:srgbClr val="C00000"/>
                    </a:solidFill>
                  </a:rPr>
                  <a:t>-order random walks explore network neighborhoods:</a:t>
                </a:r>
                <a:endParaRPr lang="en-US" dirty="0"/>
              </a:p>
              <a:p>
                <a:pPr lvl="1"/>
                <a:r>
                  <a:rPr lang="en-US" dirty="0"/>
                  <a:t>Rnd. walk started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/>
                  <a:t> and is now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8000"/>
                        </a:solidFill>
                        <a:latin typeface="Cambria Math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C00000"/>
                    </a:solidFill>
                  </a:rPr>
                  <a:t>Insight:</a:t>
                </a:r>
                <a:r>
                  <a:rPr lang="en-US" dirty="0"/>
                  <a:t> Neighbors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8000"/>
                        </a:solidFill>
                        <a:latin typeface="Cambria Math" charset="0"/>
                      </a:rPr>
                      <m:t>𝑤</m:t>
                    </m:r>
                  </m:oMath>
                </a14:m>
                <a:r>
                  <a:rPr lang="en-US" dirty="0"/>
                  <a:t> can only be: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sz="3000" dirty="0"/>
              </a:p>
              <a:p>
                <a:pPr marL="457189" lvl="1" indent="0">
                  <a:buNone/>
                </a:pPr>
                <a:r>
                  <a:rPr lang="en-US" b="1" dirty="0"/>
                  <a:t>Idea:</a:t>
                </a:r>
                <a:r>
                  <a:rPr lang="en-US" dirty="0"/>
                  <a:t> Remember where that walk came from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1200150"/>
                <a:ext cx="7086600" cy="3810000"/>
              </a:xfrm>
              <a:blipFill>
                <a:blip r:embed="rId2"/>
                <a:stretch>
                  <a:fillRect l="-1789" t="-2990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46247" y="3244590"/>
            <a:ext cx="525653" cy="217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151209" y="3600450"/>
            <a:ext cx="539299" cy="24878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763807" y="4042356"/>
            <a:ext cx="429768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8" name="Straight Connector 7"/>
          <p:cNvCxnSpPr>
            <a:stCxn id="7" idx="2"/>
            <a:endCxn id="23" idx="6"/>
          </p:cNvCxnSpPr>
          <p:nvPr/>
        </p:nvCxnSpPr>
        <p:spPr>
          <a:xfrm flipH="1">
            <a:off x="2087118" y="4225236"/>
            <a:ext cx="676689" cy="495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3"/>
          </p:cNvCxnSpPr>
          <p:nvPr/>
        </p:nvCxnSpPr>
        <p:spPr>
          <a:xfrm flipH="1">
            <a:off x="2763807" y="4347509"/>
            <a:ext cx="62938" cy="934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 flipV="1">
            <a:off x="3193577" y="3829101"/>
            <a:ext cx="488399" cy="3890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00350" y="3086100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3619036" y="3523947"/>
            <a:ext cx="429768" cy="36576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000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4" name="Straight Connector 13"/>
          <p:cNvCxnSpPr>
            <a:stCxn id="12" idx="5"/>
          </p:cNvCxnSpPr>
          <p:nvPr/>
        </p:nvCxnSpPr>
        <p:spPr>
          <a:xfrm>
            <a:off x="3167180" y="3398296"/>
            <a:ext cx="514796" cy="179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629395" y="3191630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16" name="Straight Connector 15"/>
          <p:cNvCxnSpPr>
            <a:endCxn id="15" idx="3"/>
          </p:cNvCxnSpPr>
          <p:nvPr/>
        </p:nvCxnSpPr>
        <p:spPr>
          <a:xfrm flipV="1">
            <a:off x="4048806" y="3503826"/>
            <a:ext cx="643528" cy="2030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234504" y="3931999"/>
            <a:ext cx="537397" cy="415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657350" y="4091940"/>
            <a:ext cx="429768" cy="3657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18" name="Straight Connector 17"/>
          <p:cNvCxnSpPr>
            <a:stCxn id="12" idx="4"/>
            <a:endCxn id="7" idx="0"/>
          </p:cNvCxnSpPr>
          <p:nvPr/>
        </p:nvCxnSpPr>
        <p:spPr>
          <a:xfrm flipH="1">
            <a:off x="2978691" y="3451860"/>
            <a:ext cx="36543" cy="5904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86101" y="4295001"/>
                <a:ext cx="10182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70C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Closer to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rgbClr val="0070C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1" y="4295001"/>
                <a:ext cx="1018227" cy="300082"/>
              </a:xfrm>
              <a:prstGeom prst="rect">
                <a:avLst/>
              </a:prstGeom>
              <a:blipFill>
                <a:blip r:embed="rId3"/>
                <a:stretch>
                  <a:fillRect l="-1235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320066" y="2808798"/>
                <a:ext cx="164981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Same distance to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rgbClr val="FF0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066" y="2808798"/>
                <a:ext cx="1649811" cy="300082"/>
              </a:xfrm>
              <a:prstGeom prst="rect">
                <a:avLst/>
              </a:prstGeom>
              <a:blipFill>
                <a:blip r:embed="rId4"/>
                <a:stretch>
                  <a:fillRect l="-763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70337" y="3552051"/>
                <a:ext cx="125553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Farther from </a:t>
                </a:r>
                <a14:m>
                  <m:oMath xmlns:m="http://schemas.openxmlformats.org/officeDocument/2006/math">
                    <m:r>
                      <a:rPr lang="en-US" sz="135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𝒖</m:t>
                    </m:r>
                  </m:oMath>
                </a14:m>
                <a:endParaRPr lang="en-US" sz="1350" b="1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337" y="3552051"/>
                <a:ext cx="1255537" cy="300082"/>
              </a:xfrm>
              <a:prstGeom prst="rect">
                <a:avLst/>
              </a:prstGeom>
              <a:blipFill>
                <a:blip r:embed="rId5"/>
                <a:stretch>
                  <a:fillRect l="-1000" t="-41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59524" y="5030985"/>
            <a:ext cx="4018084" cy="124928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353813" y="1237782"/>
                <a:ext cx="6438900" cy="395285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Walker is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>
                        <a:solidFill>
                          <a:srgbClr val="008000"/>
                        </a:solidFill>
                        <a:latin typeface="Cambria Math" charset="0"/>
                      </a:rPr>
                      <m:t>w</m:t>
                    </m:r>
                  </m:oMath>
                </a14:m>
                <a:r>
                  <a:rPr lang="en-US" dirty="0"/>
                  <a:t>. Where to go next?</a:t>
                </a:r>
                <a:r>
                  <a:rPr lang="en-US" sz="3000" dirty="0">
                    <a:solidFill>
                      <a:schemeClr val="accent6">
                        <a:lumMod val="75000"/>
                      </a:schemeClr>
                    </a:solidFill>
                  </a:rPr>
                  <a:t>  </a:t>
                </a:r>
                <a:endParaRPr lang="en-US" dirty="0"/>
              </a:p>
              <a:p>
                <a:pPr lvl="4"/>
                <a:endParaRPr lang="en-US" dirty="0"/>
              </a:p>
              <a:p>
                <a:pPr lvl="4"/>
                <a:endParaRPr lang="en-US" dirty="0"/>
              </a:p>
              <a:p>
                <a:endParaRPr lang="en-US" dirty="0"/>
              </a:p>
              <a:p>
                <a:pPr lvl="3"/>
                <a:endParaRPr lang="en-US" sz="2700" dirty="0"/>
              </a:p>
              <a:p>
                <a:pPr lvl="3"/>
                <a:endParaRPr lang="en-US" sz="2700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dirty="0"/>
                  <a:t> model transition probabilities</a:t>
                </a:r>
              </a:p>
              <a:p>
                <a:pPr marL="562356" lvl="1" indent="-342900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  <a:r>
                  <a:rPr lang="mr-IN" dirty="0"/>
                  <a:t>…</a:t>
                </a:r>
                <a:r>
                  <a:rPr lang="en-US" dirty="0"/>
                  <a:t> return parameter</a:t>
                </a:r>
              </a:p>
              <a:p>
                <a:pPr marL="562356" lvl="1" indent="-342900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r>
                  <a:rPr lang="en-US" dirty="0"/>
                  <a:t> </a:t>
                </a:r>
                <a:r>
                  <a:rPr lang="mr-IN" dirty="0"/>
                  <a:t>…</a:t>
                </a:r>
                <a:r>
                  <a:rPr lang="en-US" dirty="0"/>
                  <a:t> ”walk away” parameter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813" y="1237782"/>
                <a:ext cx="6438900" cy="3952858"/>
              </a:xfrm>
              <a:blipFill>
                <a:blip r:embed="rId2"/>
                <a:stretch>
                  <a:fillRect l="-1575" t="-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471490" y="1168951"/>
            <a:ext cx="6019465" cy="380570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19044" y="1890659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044" y="1890659"/>
                <a:ext cx="37702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499483" y="2637632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83" y="2637632"/>
                <a:ext cx="55816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756533" y="2958695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533" y="2958695"/>
                <a:ext cx="55816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24960" y="2114550"/>
                <a:ext cx="19758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1/</m:t>
                    </m:r>
                    <m:r>
                      <a:rPr lang="en-US" sz="21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𝑝</m:t>
                    </m:r>
                    <m:r>
                      <a:rPr lang="en-US" sz="21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,1/</m:t>
                    </m:r>
                    <m:r>
                      <a:rPr lang="en-US" sz="21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𝑞</m:t>
                    </m:r>
                    <m:r>
                      <a:rPr lang="en-US" sz="2100" i="1" dirty="0">
                        <a:solidFill>
                          <a:srgbClr val="008000"/>
                        </a:solidFill>
                        <a:latin typeface="Cambria Math" charset="0"/>
                        <a:cs typeface="Arial" pitchFamily="34" charset="0"/>
                      </a:rPr>
                      <m:t>,1</m:t>
                    </m:r>
                  </m:oMath>
                </a14:m>
                <a:r>
                  <a:rPr lang="en-US" sz="21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are </a:t>
                </a:r>
                <a:r>
                  <a:rPr lang="en-US" sz="2400" dirty="0" err="1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unnormalized</a:t>
                </a:r>
                <a:r>
                  <a:rPr lang="en-US" sz="24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/>
                </a:r>
                <a:br>
                  <a:rPr lang="en-US" sz="24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</a:br>
                <a:r>
                  <a:rPr lang="en-US" sz="2400" dirty="0">
                    <a:solidFill>
                      <a:srgbClr val="008000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probabilities</a:t>
                </a:r>
                <a:endParaRPr lang="en-US" sz="2100" dirty="0">
                  <a:solidFill>
                    <a:srgbClr val="008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960" y="2114550"/>
                <a:ext cx="1975890" cy="1200329"/>
              </a:xfrm>
              <a:prstGeom prst="rect">
                <a:avLst/>
              </a:prstGeom>
              <a:blipFill>
                <a:blip r:embed="rId6"/>
                <a:stretch>
                  <a:fillRect l="-4459" t="-4211" r="-2548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H="1" flipV="1">
            <a:off x="2560447" y="2101590"/>
            <a:ext cx="525653" cy="217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65409" y="2457450"/>
            <a:ext cx="539299" cy="24878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078007" y="2899356"/>
            <a:ext cx="429768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29" name="Straight Connector 28"/>
          <p:cNvCxnSpPr>
            <a:stCxn id="31" idx="2"/>
          </p:cNvCxnSpPr>
          <p:nvPr/>
        </p:nvCxnSpPr>
        <p:spPr>
          <a:xfrm flipH="1">
            <a:off x="1401318" y="3082236"/>
            <a:ext cx="676689" cy="495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0" idx="3"/>
          </p:cNvCxnSpPr>
          <p:nvPr/>
        </p:nvCxnSpPr>
        <p:spPr>
          <a:xfrm flipH="1">
            <a:off x="2078007" y="3204509"/>
            <a:ext cx="62938" cy="934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0" idx="6"/>
          </p:cNvCxnSpPr>
          <p:nvPr/>
        </p:nvCxnSpPr>
        <p:spPr>
          <a:xfrm flipV="1">
            <a:off x="2507777" y="2686101"/>
            <a:ext cx="488399" cy="3890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114550" y="1943100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2933236" y="2380947"/>
            <a:ext cx="429768" cy="36576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000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6" name="Straight Connector 35"/>
          <p:cNvCxnSpPr>
            <a:stCxn id="38" idx="5"/>
          </p:cNvCxnSpPr>
          <p:nvPr/>
        </p:nvCxnSpPr>
        <p:spPr>
          <a:xfrm>
            <a:off x="2481380" y="2255296"/>
            <a:ext cx="514796" cy="179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943595" y="2048630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38" name="Straight Connector 37"/>
          <p:cNvCxnSpPr>
            <a:endCxn id="41" idx="3"/>
          </p:cNvCxnSpPr>
          <p:nvPr/>
        </p:nvCxnSpPr>
        <p:spPr>
          <a:xfrm flipV="1">
            <a:off x="3363006" y="2360826"/>
            <a:ext cx="643528" cy="2030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548704" y="2788999"/>
            <a:ext cx="537397" cy="415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971550" y="2948940"/>
            <a:ext cx="429768" cy="3657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41" name="Straight Connector 40"/>
          <p:cNvCxnSpPr>
            <a:stCxn id="38" idx="4"/>
            <a:endCxn id="31" idx="0"/>
          </p:cNvCxnSpPr>
          <p:nvPr/>
        </p:nvCxnSpPr>
        <p:spPr>
          <a:xfrm flipH="1">
            <a:off x="2292891" y="2308860"/>
            <a:ext cx="36543" cy="5904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59524" y="5030985"/>
            <a:ext cx="4018084" cy="124928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Biased Random Walks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353813" y="1237782"/>
                <a:ext cx="6438900" cy="39528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Walker is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>
                        <a:solidFill>
                          <a:srgbClr val="008000"/>
                        </a:solidFill>
                        <a:latin typeface="Cambria Math" charset="0"/>
                      </a:rPr>
                      <m:t>w</m:t>
                    </m:r>
                  </m:oMath>
                </a14:m>
                <a:r>
                  <a:rPr lang="en-US" dirty="0"/>
                  <a:t>. Where to go next?</a:t>
                </a:r>
                <a:r>
                  <a:rPr lang="en-US" sz="3000" dirty="0">
                    <a:solidFill>
                      <a:schemeClr val="accent6">
                        <a:lumMod val="75000"/>
                      </a:schemeClr>
                    </a:solidFill>
                  </a:rPr>
                  <a:t>  </a:t>
                </a:r>
                <a:endParaRPr lang="en-US" dirty="0"/>
              </a:p>
              <a:p>
                <a:pPr lvl="4"/>
                <a:endParaRPr lang="en-US" dirty="0"/>
              </a:p>
              <a:p>
                <a:pPr lvl="4"/>
                <a:endParaRPr lang="en-US" dirty="0"/>
              </a:p>
              <a:p>
                <a:endParaRPr lang="en-US" dirty="0"/>
              </a:p>
              <a:p>
                <a:pPr lvl="3"/>
                <a:endParaRPr lang="en-US" sz="2700" dirty="0"/>
              </a:p>
              <a:p>
                <a:pPr lvl="3"/>
                <a:endParaRPr lang="en-US" sz="2700" dirty="0"/>
              </a:p>
              <a:p>
                <a:pPr lvl="1"/>
                <a:r>
                  <a:rPr lang="en-US" b="1" dirty="0"/>
                  <a:t>BFS-like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DFS-like</a:t>
                </a:r>
                <a:r>
                  <a:rPr lang="en-US" dirty="0"/>
                  <a:t> walk: Low value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are the nodes visited by the walker</a:t>
                </a:r>
              </a:p>
            </p:txBody>
          </p:sp>
        </mc:Choice>
        <mc:Fallback xmlns="">
          <p:sp>
            <p:nvSpPr>
              <p:cNvPr id="12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813" y="1237782"/>
                <a:ext cx="6438900" cy="3952858"/>
              </a:xfrm>
              <a:blipFill>
                <a:blip r:embed="rId2"/>
                <a:stretch>
                  <a:fillRect l="-1969" t="-1917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471490" y="1168951"/>
            <a:ext cx="6019465" cy="380570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361688" y="2497641"/>
                <a:ext cx="1127232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700">
                        <a:solidFill>
                          <a:srgbClr val="008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w</m:t>
                    </m:r>
                    <m:r>
                      <a:rPr lang="en-US" sz="27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</a:rPr>
                      <m:t>→</m:t>
                    </m:r>
                  </m:oMath>
                </a14:m>
                <a:r>
                  <a:rPr lang="en-US" sz="2700" dirty="0">
                    <a:solidFill>
                      <a:schemeClr val="accent6">
                        <a:lumMod val="7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688" y="2497641"/>
                <a:ext cx="1127232" cy="5078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5197765" y="2188834"/>
            <a:ext cx="462605" cy="1200329"/>
          </a:xfrm>
          <a:prstGeom prst="rect">
            <a:avLst/>
          </a:prstGeom>
          <a:noFill/>
          <a:ln w="38100">
            <a:solidFill>
              <a:srgbClr val="961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400" baseline="-25000" dirty="0">
                <a:solidFill>
                  <a:srgbClr val="0070C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  <a:r>
              <a:rPr lang="en-US" sz="24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24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24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400" baseline="-25000" dirty="0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  <a:r>
              <a:rPr lang="en-US" sz="24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/>
            </a:r>
            <a:br>
              <a:rPr lang="en-US" sz="2400" baseline="-25000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81665" y="2196846"/>
                <a:ext cx="858743" cy="1183273"/>
              </a:xfrm>
              <a:prstGeom prst="rect">
                <a:avLst/>
              </a:prstGeom>
              <a:noFill/>
              <a:ln w="38100">
                <a:solidFill>
                  <a:srgbClr val="9611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sz="2400" baseline="-25000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sz="2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65" y="2196846"/>
                <a:ext cx="858743" cy="1183273"/>
              </a:xfrm>
              <a:prstGeom prst="rect">
                <a:avLst/>
              </a:prstGeom>
              <a:blipFill rotWithShape="0">
                <a:blip r:embed="rId4"/>
                <a:stretch>
                  <a:fillRect b="-5000"/>
                </a:stretch>
              </a:blipFill>
              <a:ln w="38100">
                <a:solidFill>
                  <a:srgbClr val="9611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5483810" y="3753943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Unnormalized</a:t>
            </a:r>
            <a:r>
              <a:rPr lang="en-US" sz="1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transition prob.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190275" y="3447685"/>
            <a:ext cx="120761" cy="297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819044" y="1890659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044" y="1890659"/>
                <a:ext cx="37702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3499483" y="2637632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83" y="2637632"/>
                <a:ext cx="55816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756533" y="2958695"/>
                <a:ext cx="558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1/</m:t>
                      </m:r>
                      <m:r>
                        <a:rPr lang="en-US" i="1" dirty="0">
                          <a:solidFill>
                            <a:srgbClr val="0070C0"/>
                          </a:solidFill>
                          <a:latin typeface="Cambria Math" charset="0"/>
                          <a:ea typeface="Helvetica Neue Light" charset="0"/>
                          <a:cs typeface="Helvetica Neue Light" charset="0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533" y="2958695"/>
                <a:ext cx="558167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 flipH="1" flipV="1">
            <a:off x="2560447" y="2101590"/>
            <a:ext cx="525653" cy="217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3465409" y="2457450"/>
            <a:ext cx="539299" cy="24878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078007" y="2899356"/>
            <a:ext cx="429768" cy="365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1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1401318" y="3082236"/>
            <a:ext cx="676689" cy="495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2078007" y="3204509"/>
            <a:ext cx="62938" cy="9348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507777" y="2686101"/>
            <a:ext cx="488399" cy="3890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2114550" y="1943100"/>
            <a:ext cx="429768" cy="365760"/>
          </a:xfrm>
          <a:prstGeom prst="ellipse">
            <a:avLst/>
          </a:prstGeom>
          <a:solidFill>
            <a:srgbClr val="FF2600">
              <a:alpha val="32157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2</a:t>
            </a:r>
          </a:p>
        </p:txBody>
      </p:sp>
      <p:sp>
        <p:nvSpPr>
          <p:cNvPr id="74" name="Oval 73"/>
          <p:cNvSpPr/>
          <p:nvPr/>
        </p:nvSpPr>
        <p:spPr>
          <a:xfrm>
            <a:off x="2933236" y="2380947"/>
            <a:ext cx="429768" cy="36576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w</a:t>
            </a:r>
            <a:endParaRPr lang="en-US" sz="2000" baseline="-250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2481380" y="2255296"/>
            <a:ext cx="514796" cy="1792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3943595" y="2048630"/>
            <a:ext cx="429768" cy="365760"/>
          </a:xfrm>
          <a:prstGeom prst="ellipse">
            <a:avLst/>
          </a:prstGeom>
          <a:solidFill>
            <a:srgbClr val="FF9300">
              <a:alpha val="29804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s</a:t>
            </a:r>
            <a:r>
              <a:rPr lang="en-US" sz="2000" baseline="-25000" dirty="0">
                <a:latin typeface="Helvetica Neue Light" charset="0"/>
                <a:ea typeface="Helvetica Neue Light" charset="0"/>
                <a:cs typeface="Helvetica Neue Light" charset="0"/>
              </a:rPr>
              <a:t>3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3363006" y="2360826"/>
            <a:ext cx="643528" cy="20300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2548704" y="2788999"/>
            <a:ext cx="537397" cy="415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971550" y="2948940"/>
            <a:ext cx="429768" cy="3657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0" tIns="0" rIns="0" bIns="0" rtlCol="0" anchor="b"/>
          <a:lstStyle/>
          <a:p>
            <a:pPr algn="ctr"/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2292891" y="2308860"/>
            <a:ext cx="36543" cy="59049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459524" y="5030985"/>
            <a:ext cx="4018084" cy="124928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BFS vs. DFS</a:t>
            </a:r>
          </a:p>
        </p:txBody>
      </p:sp>
      <p:sp>
        <p:nvSpPr>
          <p:cNvPr id="4" name="Shape 209"/>
          <p:cNvSpPr txBox="1"/>
          <p:nvPr/>
        </p:nvSpPr>
        <p:spPr>
          <a:xfrm>
            <a:off x="381000" y="3186755"/>
            <a:ext cx="2209800" cy="103634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BFS:</a:t>
            </a:r>
          </a:p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Micro-view of neighbourhood</a:t>
            </a:r>
          </a:p>
        </p:txBody>
      </p:sp>
      <p:grpSp>
        <p:nvGrpSpPr>
          <p:cNvPr id="5" name="Shape 212"/>
          <p:cNvGrpSpPr/>
          <p:nvPr/>
        </p:nvGrpSpPr>
        <p:grpSpPr>
          <a:xfrm>
            <a:off x="919372" y="2012361"/>
            <a:ext cx="1215932" cy="1111157"/>
            <a:chOff x="4500100" y="1949800"/>
            <a:chExt cx="1375450" cy="1324225"/>
          </a:xfrm>
        </p:grpSpPr>
        <p:sp>
          <p:nvSpPr>
            <p:cNvPr id="6" name="Shape 213"/>
            <p:cNvSpPr/>
            <p:nvPr/>
          </p:nvSpPr>
          <p:spPr>
            <a:xfrm>
              <a:off x="5021999" y="2417700"/>
              <a:ext cx="337200" cy="308100"/>
            </a:xfrm>
            <a:prstGeom prst="ellipse">
              <a:avLst/>
            </a:prstGeom>
            <a:solidFill>
              <a:srgbClr val="A2C4C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algn="ctr"/>
              <a:r>
                <a:rPr lang="en-US" sz="2857" i="1" dirty="0"/>
                <a:t>u</a:t>
              </a:r>
              <a:endParaRPr sz="2857" i="1" dirty="0"/>
            </a:p>
          </p:txBody>
        </p:sp>
        <p:sp>
          <p:nvSpPr>
            <p:cNvPr id="7" name="Shape 214"/>
            <p:cNvSpPr/>
            <p:nvPr/>
          </p:nvSpPr>
          <p:spPr>
            <a:xfrm>
              <a:off x="5019225" y="1949800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" name="Shape 215"/>
            <p:cNvSpPr/>
            <p:nvPr/>
          </p:nvSpPr>
          <p:spPr>
            <a:xfrm>
              <a:off x="5432625" y="2033400"/>
              <a:ext cx="337200" cy="308100"/>
            </a:xfrm>
            <a:prstGeom prst="ellipse">
              <a:avLst/>
            </a:prstGeom>
            <a:solidFill>
              <a:srgbClr val="D5A6B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" name="Shape 216"/>
            <p:cNvSpPr/>
            <p:nvPr/>
          </p:nvSpPr>
          <p:spPr>
            <a:xfrm>
              <a:off x="5538350" y="2417700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0" name="Shape 217"/>
            <p:cNvSpPr/>
            <p:nvPr/>
          </p:nvSpPr>
          <p:spPr>
            <a:xfrm rot="5400000">
              <a:off x="5469287" y="2845637"/>
              <a:ext cx="337200" cy="308100"/>
            </a:xfrm>
            <a:prstGeom prst="ellipse">
              <a:avLst/>
            </a:prstGeom>
            <a:solidFill>
              <a:srgbClr val="D5A6B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1" name="Shape 218"/>
            <p:cNvSpPr/>
            <p:nvPr/>
          </p:nvSpPr>
          <p:spPr>
            <a:xfrm rot="5400000">
              <a:off x="5003250" y="2945825"/>
              <a:ext cx="337200" cy="319200"/>
            </a:xfrm>
            <a:prstGeom prst="ellipse">
              <a:avLst/>
            </a:prstGeom>
            <a:solidFill>
              <a:srgbClr val="D5A6BD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2" name="Shape 219"/>
            <p:cNvSpPr/>
            <p:nvPr/>
          </p:nvSpPr>
          <p:spPr>
            <a:xfrm flipH="1">
              <a:off x="5019225" y="1949800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3" name="Shape 220"/>
            <p:cNvSpPr/>
            <p:nvPr/>
          </p:nvSpPr>
          <p:spPr>
            <a:xfrm flipH="1">
              <a:off x="4605825" y="2033400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4" name="Shape 221"/>
            <p:cNvSpPr/>
            <p:nvPr/>
          </p:nvSpPr>
          <p:spPr>
            <a:xfrm flipH="1">
              <a:off x="4500100" y="2417700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5" name="Shape 222"/>
            <p:cNvSpPr/>
            <p:nvPr/>
          </p:nvSpPr>
          <p:spPr>
            <a:xfrm rot="-5400000" flipH="1">
              <a:off x="4569162" y="2845637"/>
              <a:ext cx="337200" cy="308100"/>
            </a:xfrm>
            <a:prstGeom prst="ellipse">
              <a:avLst/>
            </a:prstGeom>
            <a:solidFill>
              <a:srgbClr val="EEEEEE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cxnSp>
          <p:nvCxnSpPr>
            <p:cNvPr id="16" name="Shape 223"/>
            <p:cNvCxnSpPr/>
            <p:nvPr/>
          </p:nvCxnSpPr>
          <p:spPr>
            <a:xfrm rot="10800000" flipH="1">
              <a:off x="5307106" y="2296379"/>
              <a:ext cx="174900" cy="1665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7" name="Shape 224"/>
            <p:cNvCxnSpPr/>
            <p:nvPr/>
          </p:nvCxnSpPr>
          <p:spPr>
            <a:xfrm>
              <a:off x="5356425" y="2571750"/>
              <a:ext cx="182100" cy="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8" name="Shape 225"/>
            <p:cNvCxnSpPr/>
            <p:nvPr/>
          </p:nvCxnSpPr>
          <p:spPr>
            <a:xfrm rot="10800000">
              <a:off x="5187825" y="2257900"/>
              <a:ext cx="0" cy="1599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9" name="Shape 226"/>
            <p:cNvCxnSpPr/>
            <p:nvPr/>
          </p:nvCxnSpPr>
          <p:spPr>
            <a:xfrm rot="10800000">
              <a:off x="4893643" y="2296379"/>
              <a:ext cx="174900" cy="1665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0" name="Shape 227"/>
            <p:cNvCxnSpPr/>
            <p:nvPr/>
          </p:nvCxnSpPr>
          <p:spPr>
            <a:xfrm rot="10800000">
              <a:off x="4837125" y="2571750"/>
              <a:ext cx="182100" cy="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1" name="Shape 228"/>
            <p:cNvCxnSpPr/>
            <p:nvPr/>
          </p:nvCxnSpPr>
          <p:spPr>
            <a:xfrm flipH="1">
              <a:off x="5171925" y="2725800"/>
              <a:ext cx="15900" cy="2109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2" name="Shape 229"/>
            <p:cNvCxnSpPr/>
            <p:nvPr/>
          </p:nvCxnSpPr>
          <p:spPr>
            <a:xfrm>
              <a:off x="5306957" y="2680669"/>
              <a:ext cx="222000" cy="1998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230"/>
            <p:cNvCxnSpPr/>
            <p:nvPr/>
          </p:nvCxnSpPr>
          <p:spPr>
            <a:xfrm flipH="1">
              <a:off x="4846606" y="2680679"/>
              <a:ext cx="222000" cy="1998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sp>
        <p:nvSpPr>
          <p:cNvPr id="26" name="Shape 209"/>
          <p:cNvSpPr txBox="1"/>
          <p:nvPr/>
        </p:nvSpPr>
        <p:spPr>
          <a:xfrm>
            <a:off x="3725912" y="3211804"/>
            <a:ext cx="2209800" cy="103634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DFS:</a:t>
            </a:r>
          </a:p>
          <a:p>
            <a:pPr algn="ctr"/>
            <a:r>
              <a:rPr lang="en-GB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Macro-view of neighbourhood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pic>
        <p:nvPicPr>
          <p:cNvPr id="28" name="Shape 2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45122" y="1399950"/>
            <a:ext cx="2066699" cy="1806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3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</a:t>
            </a:r>
            <a:r>
              <a:rPr lang="en-US" dirty="0"/>
              <a:t>Micro vs. Macro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3627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Interactions of characters in a novel: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972999"/>
            <a:ext cx="2797097" cy="1689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08" y="1986096"/>
            <a:ext cx="2839692" cy="1632823"/>
          </a:xfrm>
          <a:prstGeom prst="rect">
            <a:avLst/>
          </a:prstGeom>
        </p:spPr>
      </p:pic>
      <p:sp>
        <p:nvSpPr>
          <p:cNvPr id="6" name="Shape 209"/>
          <p:cNvSpPr txBox="1"/>
          <p:nvPr/>
        </p:nvSpPr>
        <p:spPr>
          <a:xfrm>
            <a:off x="228601" y="3646130"/>
            <a:ext cx="2887712" cy="103634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p=1, q=2</a:t>
            </a:r>
          </a:p>
          <a:p>
            <a:pPr algn="ctr"/>
            <a:r>
              <a:rPr lang="en-GB" sz="20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Microscopic view of the network neighbourhood</a:t>
            </a:r>
          </a:p>
        </p:txBody>
      </p:sp>
      <p:sp>
        <p:nvSpPr>
          <p:cNvPr id="7" name="Shape 209"/>
          <p:cNvSpPr txBox="1"/>
          <p:nvPr/>
        </p:nvSpPr>
        <p:spPr>
          <a:xfrm>
            <a:off x="3583109" y="3646130"/>
            <a:ext cx="2827288" cy="103634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p=1, q=0.5</a:t>
            </a:r>
          </a:p>
          <a:p>
            <a:pPr algn="ctr"/>
            <a:r>
              <a:rPr lang="en-GB" sz="20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Macroscopic view of the network neighbourhood</a:t>
            </a:r>
          </a:p>
          <a:p>
            <a:pPr algn="ctr"/>
            <a:endParaRPr lang="en-GB" sz="20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Summary </a:t>
            </a:r>
            <a:r>
              <a:rPr lang="en-US" sz="4800" dirty="0" smtClean="0"/>
              <a:t>So Far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200150"/>
            <a:ext cx="6705600" cy="3810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b="1" dirty="0" smtClean="0">
                <a:solidFill>
                  <a:srgbClr val="C00000"/>
                </a:solidFill>
              </a:rPr>
              <a:t>dea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Embed nodes so that distances in </a:t>
            </a:r>
            <a:r>
              <a:rPr lang="en-US" dirty="0" smtClean="0"/>
              <a:t>the embedding </a:t>
            </a:r>
            <a:r>
              <a:rPr lang="en-US" dirty="0"/>
              <a:t>space reflect node similarities in the </a:t>
            </a:r>
            <a:r>
              <a:rPr lang="en-US" dirty="0" smtClean="0"/>
              <a:t>network</a:t>
            </a:r>
            <a:endParaRPr lang="en-US" dirty="0"/>
          </a:p>
          <a:p>
            <a:endParaRPr lang="en-US" sz="1400" dirty="0" smtClean="0"/>
          </a:p>
          <a:p>
            <a:r>
              <a:rPr lang="en-US" dirty="0" smtClean="0"/>
              <a:t>Different </a:t>
            </a:r>
            <a:r>
              <a:rPr lang="en-US" dirty="0"/>
              <a:t>notions of </a:t>
            </a:r>
            <a:r>
              <a:rPr lang="en-US" b="1" dirty="0">
                <a:solidFill>
                  <a:srgbClr val="C00000"/>
                </a:solidFill>
              </a:rPr>
              <a:t>node similarity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dirty="0"/>
              <a:t>Adjacency-based (i.e., similar if connected)</a:t>
            </a:r>
          </a:p>
          <a:p>
            <a:pPr lvl="1"/>
            <a:r>
              <a:rPr lang="en-US" dirty="0" smtClean="0"/>
              <a:t>Random </a:t>
            </a:r>
            <a:r>
              <a:rPr lang="en-US" dirty="0"/>
              <a:t>walk </a:t>
            </a:r>
            <a:r>
              <a:rPr lang="en-US" dirty="0" smtClean="0"/>
              <a:t>approaches:</a:t>
            </a:r>
          </a:p>
          <a:p>
            <a:pPr lvl="2" defTabSz="914400">
              <a:spcBef>
                <a:spcPts val="700"/>
              </a:spcBef>
              <a:buClrTx/>
            </a:pPr>
            <a:r>
              <a:rPr lang="en-US" dirty="0"/>
              <a:t>Fixed-length, </a:t>
            </a:r>
            <a:r>
              <a:rPr lang="en-US" dirty="0">
                <a:solidFill>
                  <a:srgbClr val="C00000"/>
                </a:solidFill>
              </a:rPr>
              <a:t>unbiased random walks</a:t>
            </a:r>
            <a:r>
              <a:rPr lang="en-US" dirty="0"/>
              <a:t> starting from each node in the </a:t>
            </a:r>
            <a:r>
              <a:rPr lang="en-US" dirty="0">
                <a:solidFill>
                  <a:srgbClr val="C00000"/>
                </a:solidFill>
              </a:rPr>
              <a:t>original network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Perozzi et al., 2013</a:t>
            </a:r>
            <a:r>
              <a:rPr lang="en-US" dirty="0"/>
              <a:t>)</a:t>
            </a:r>
          </a:p>
          <a:p>
            <a:pPr lvl="2" defTabSz="914400">
              <a:spcBef>
                <a:spcPts val="700"/>
              </a:spcBef>
              <a:buClrTx/>
            </a:pPr>
            <a:r>
              <a:rPr lang="en-US" dirty="0"/>
              <a:t>Fixed-length, </a:t>
            </a:r>
            <a:r>
              <a:rPr lang="en-US" dirty="0">
                <a:solidFill>
                  <a:srgbClr val="C00000"/>
                </a:solidFill>
              </a:rPr>
              <a:t>biased random walks </a:t>
            </a:r>
            <a:r>
              <a:rPr lang="en-US" dirty="0"/>
              <a:t>on the</a:t>
            </a:r>
            <a:r>
              <a:rPr lang="en-US" dirty="0">
                <a:solidFill>
                  <a:srgbClr val="C00000"/>
                </a:solidFill>
              </a:rPr>
              <a:t> original network</a:t>
            </a:r>
            <a:r>
              <a:rPr lang="en-US" dirty="0"/>
              <a:t> (node2vec, </a:t>
            </a:r>
            <a:r>
              <a:rPr lang="en-US" dirty="0">
                <a:hlinkClick r:id="rId3"/>
              </a:rPr>
              <a:t>Grover et al., 2016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Helvetica Neue Light" charset="0"/>
                <a:ea typeface="Helvetica Neue Light" charset="0"/>
                <a:cs typeface="Helvetica Neue Light" charset="0"/>
              </a:rPr>
              <a:t>Part 1: </a:t>
            </a:r>
          </a:p>
          <a:p>
            <a:pPr algn="ctr"/>
            <a:r>
              <a:rPr lang="en-US" sz="4800" b="1" dirty="0">
                <a:latin typeface="Helvetica Neue Light" charset="0"/>
                <a:ea typeface="Helvetica Neue Light" charset="0"/>
                <a:cs typeface="Helvetica Neue Light" charset="0"/>
              </a:rPr>
              <a:t>Node </a:t>
            </a:r>
            <a:r>
              <a:rPr lang="en-US" sz="4800" b="1" dirty="0" err="1">
                <a:latin typeface="Helvetica Neue Light" charset="0"/>
                <a:ea typeface="Helvetica Neue Light" charset="0"/>
                <a:cs typeface="Helvetica Neue Light" charset="0"/>
              </a:rPr>
              <a:t>Embeddings</a:t>
            </a:r>
            <a:endParaRPr lang="en-US" sz="48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5226" y="3581221"/>
            <a:ext cx="6278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Some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adapted from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: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Hamilton et al.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2018.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Representation Learning on Networks.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WWW.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76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Summary </a:t>
            </a:r>
            <a:r>
              <a:rPr lang="en-US" sz="4800" dirty="0" smtClean="0"/>
              <a:t>So Far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200150"/>
            <a:ext cx="6781800" cy="3943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 what method should I use..?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No one method wins in all cases</a:t>
            </a:r>
            <a:r>
              <a:rPr lang="mr-IN" dirty="0"/>
              <a:t>…</a:t>
            </a:r>
            <a:r>
              <a:rPr lang="en-CA" dirty="0"/>
              <a:t>.</a:t>
            </a:r>
          </a:p>
          <a:p>
            <a:pPr lvl="1"/>
            <a:r>
              <a:rPr lang="en-CA" sz="2000" dirty="0"/>
              <a:t>e.g., node2vec performs better on node classification while multi-hop methods performs better on link prediction (</a:t>
            </a:r>
            <a:r>
              <a:rPr lang="en-CA" sz="2000" dirty="0" err="1">
                <a:hlinkClick r:id="rId2"/>
              </a:rPr>
              <a:t>Goyal</a:t>
            </a:r>
            <a:r>
              <a:rPr lang="en-CA" sz="2000" dirty="0">
                <a:hlinkClick r:id="rId2"/>
              </a:rPr>
              <a:t> and Ferrara, 2017 survey</a:t>
            </a:r>
            <a:r>
              <a:rPr lang="en-CA" sz="2000" dirty="0"/>
              <a:t>).</a:t>
            </a:r>
          </a:p>
          <a:p>
            <a:r>
              <a:rPr lang="en-CA" dirty="0"/>
              <a:t>Random walk approaches are generally more efficient (i.e., </a:t>
            </a:r>
            <a:r>
              <a:rPr lang="en-CA" dirty="0">
                <a:latin typeface="Cambria Math" charset="0"/>
                <a:ea typeface="Cambria Math" charset="0"/>
                <a:cs typeface="Cambria Math" charset="0"/>
              </a:rPr>
              <a:t>O(|E|) </a:t>
            </a:r>
            <a:r>
              <a:rPr lang="en-CA" dirty="0"/>
              <a:t>vs. </a:t>
            </a:r>
            <a:r>
              <a:rPr lang="en-CA" dirty="0">
                <a:latin typeface="Cambria Math" charset="0"/>
                <a:ea typeface="Cambria Math" charset="0"/>
                <a:cs typeface="Cambria Math" charset="0"/>
              </a:rPr>
              <a:t>O(|V|</a:t>
            </a:r>
            <a:r>
              <a:rPr lang="en-CA" baseline="30000" dirty="0">
                <a:latin typeface="Cambria Math" charset="0"/>
                <a:ea typeface="Cambria Math" charset="0"/>
                <a:cs typeface="Cambria Math" charset="0"/>
              </a:rPr>
              <a:t>2</a:t>
            </a:r>
            <a:r>
              <a:rPr lang="en-CA" dirty="0"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en-CA" dirty="0"/>
              <a:t>)</a:t>
            </a:r>
            <a:endParaRPr lang="en-CA" dirty="0">
              <a:latin typeface="Cambria Math" charset="0"/>
              <a:ea typeface="Cambria Math" charset="0"/>
              <a:cs typeface="Cambria Math" charset="0"/>
            </a:endParaRPr>
          </a:p>
          <a:p>
            <a:r>
              <a:rPr lang="en-US" b="1" dirty="0">
                <a:solidFill>
                  <a:srgbClr val="C00000"/>
                </a:solidFill>
              </a:rPr>
              <a:t>In general: </a:t>
            </a:r>
            <a:r>
              <a:rPr lang="en-US" dirty="0"/>
              <a:t>Must choose </a:t>
            </a:r>
            <a:r>
              <a:rPr lang="en-US" dirty="0" err="1"/>
              <a:t>def’n</a:t>
            </a:r>
            <a:r>
              <a:rPr lang="en-US" dirty="0"/>
              <a:t> of node similarity that matches application!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5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Outline of This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5943600" cy="304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/>
              <a:t>Adjacency-based similarity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Random </a:t>
            </a:r>
            <a:r>
              <a:rPr lang="en-CA" sz="3600" dirty="0"/>
              <a:t>walk </a:t>
            </a:r>
            <a:r>
              <a:rPr lang="en-CA" sz="3600" dirty="0" smtClean="0"/>
              <a:t>approaches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Biomedical applications</a:t>
            </a:r>
            <a:endParaRPr lang="en-CA" sz="36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CA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385127"/>
            <a:ext cx="863023" cy="86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1310383"/>
            <a:ext cx="609041" cy="576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2452200"/>
            <a:ext cx="609041" cy="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6134100" cy="255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Biomedical</a:t>
            </a:r>
          </a:p>
          <a:p>
            <a:pPr algn="ctr"/>
            <a:r>
              <a:rPr lang="en-US" sz="4400" b="1" dirty="0" smtClean="0">
                <a:latin typeface="Helvetica Neue Light" charset="0"/>
                <a:ea typeface="Helvetica Neue Light" charset="0"/>
                <a:cs typeface="Helvetica Neue Light" charset="0"/>
              </a:rPr>
              <a:t>Applications</a:t>
            </a:r>
            <a:endParaRPr lang="en-US" sz="4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3522726"/>
            <a:ext cx="624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Material based on: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Grover et al. 2016.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2"/>
              </a:rPr>
              <a:t>node2vec: Scalable Feature Learning for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KDD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marL="174625" indent="-174625">
              <a:buFont typeface="Arial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Zitnik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and Leskovec. 2017.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Predicting Multicellular Function through Multilayer Tissue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ISMB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</a:t>
            </a:r>
          </a:p>
          <a:p>
            <a:pPr marL="174625" indent="-174625">
              <a:buFont typeface="Arial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Agrawal et al.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2018.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Large-scale analysis of disease pathways in the human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4"/>
              </a:rPr>
              <a:t>interactome.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PSB.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443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r="50001" b="7421"/>
          <a:stretch/>
        </p:blipFill>
        <p:spPr>
          <a:xfrm>
            <a:off x="5867400" y="1954940"/>
            <a:ext cx="979513" cy="1150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Biomedical Applications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Disease pathway detection:</a:t>
            </a:r>
          </a:p>
          <a:p>
            <a:pPr lvl="1"/>
            <a:r>
              <a:rPr lang="en-US" dirty="0" smtClean="0"/>
              <a:t>Identify proteins whose mutation is linked with a particular disease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Multi-label node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Protein interaction prediction:</a:t>
            </a:r>
          </a:p>
          <a:p>
            <a:pPr lvl="1"/>
            <a:r>
              <a:rPr lang="en-US" dirty="0" smtClean="0"/>
              <a:t>Identify protein pairs that physically interact in a cell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Link prediction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54513" r="60828" b="22512"/>
          <a:stretch/>
        </p:blipFill>
        <p:spPr>
          <a:xfrm>
            <a:off x="5475312" y="4004114"/>
            <a:ext cx="1295401" cy="780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1099127"/>
            <a:ext cx="863023" cy="8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Human </a:t>
            </a:r>
            <a:r>
              <a:rPr lang="en-US" sz="4800" dirty="0" err="1" smtClean="0"/>
              <a:t>Interactome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" y="21717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171700" y="1476161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1143000" y="35433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057650" y="2088437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2686050" y="26289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745767" y="1507228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343400" y="3213243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2945473" y="4410075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057900" y="2725913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5767655" y="429417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>
            <a:stCxn id="6" idx="5"/>
            <a:endCxn id="8" idx="0"/>
          </p:cNvCxnSpPr>
          <p:nvPr/>
        </p:nvCxnSpPr>
        <p:spPr>
          <a:xfrm>
            <a:off x="815403" y="2415603"/>
            <a:ext cx="470472" cy="1127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3"/>
            <a:endCxn id="8" idx="6"/>
          </p:cNvCxnSpPr>
          <p:nvPr/>
        </p:nvCxnSpPr>
        <p:spPr>
          <a:xfrm flipH="1">
            <a:off x="1428750" y="2872803"/>
            <a:ext cx="1299147" cy="8133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  <a:endCxn id="6" idx="6"/>
          </p:cNvCxnSpPr>
          <p:nvPr/>
        </p:nvCxnSpPr>
        <p:spPr>
          <a:xfrm flipH="1">
            <a:off x="857250" y="1619037"/>
            <a:ext cx="1314450" cy="695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3"/>
            <a:endCxn id="13" idx="6"/>
          </p:cNvCxnSpPr>
          <p:nvPr/>
        </p:nvCxnSpPr>
        <p:spPr>
          <a:xfrm flipH="1">
            <a:off x="3231223" y="3457146"/>
            <a:ext cx="1154024" cy="10958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4"/>
            <a:endCxn id="13" idx="0"/>
          </p:cNvCxnSpPr>
          <p:nvPr/>
        </p:nvCxnSpPr>
        <p:spPr>
          <a:xfrm>
            <a:off x="2828925" y="2914650"/>
            <a:ext cx="259423" cy="14954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2"/>
            <a:endCxn id="8" idx="5"/>
          </p:cNvCxnSpPr>
          <p:nvPr/>
        </p:nvCxnSpPr>
        <p:spPr>
          <a:xfrm flipH="1" flipV="1">
            <a:off x="1386903" y="3787203"/>
            <a:ext cx="1558570" cy="765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4"/>
            <a:endCxn id="8" idx="7"/>
          </p:cNvCxnSpPr>
          <p:nvPr/>
        </p:nvCxnSpPr>
        <p:spPr>
          <a:xfrm flipH="1">
            <a:off x="1386903" y="1761912"/>
            <a:ext cx="927672" cy="1823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2"/>
            <a:endCxn id="10" idx="6"/>
          </p:cNvCxnSpPr>
          <p:nvPr/>
        </p:nvCxnSpPr>
        <p:spPr>
          <a:xfrm flipH="1">
            <a:off x="2971800" y="2231311"/>
            <a:ext cx="1085850" cy="540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5"/>
            <a:endCxn id="12" idx="2"/>
          </p:cNvCxnSpPr>
          <p:nvPr/>
        </p:nvCxnSpPr>
        <p:spPr>
          <a:xfrm>
            <a:off x="2929953" y="2872803"/>
            <a:ext cx="1413447" cy="4833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0" idx="2"/>
            <a:endCxn id="6" idx="6"/>
          </p:cNvCxnSpPr>
          <p:nvPr/>
        </p:nvCxnSpPr>
        <p:spPr>
          <a:xfrm flipH="1" flipV="1">
            <a:off x="857250" y="2314575"/>
            <a:ext cx="182880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989671" y="1761911"/>
            <a:ext cx="211105" cy="9747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4" idx="4"/>
            <a:endCxn id="15" idx="0"/>
          </p:cNvCxnSpPr>
          <p:nvPr/>
        </p:nvCxnSpPr>
        <p:spPr>
          <a:xfrm flipH="1">
            <a:off x="5910531" y="3011664"/>
            <a:ext cx="290245" cy="12825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9" idx="6"/>
            <a:endCxn id="14" idx="2"/>
          </p:cNvCxnSpPr>
          <p:nvPr/>
        </p:nvCxnSpPr>
        <p:spPr>
          <a:xfrm>
            <a:off x="4343400" y="2231312"/>
            <a:ext cx="1714500" cy="6374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3" idx="6"/>
            <a:endCxn id="15" idx="2"/>
          </p:cNvCxnSpPr>
          <p:nvPr/>
        </p:nvCxnSpPr>
        <p:spPr>
          <a:xfrm flipV="1">
            <a:off x="3231223" y="4437045"/>
            <a:ext cx="2536433" cy="1159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47267" y="131372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RAD50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3831" y="1913408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Helvetica Neue Light" charset="0"/>
                <a:ea typeface="Helvetica Neue Light" charset="0"/>
                <a:cs typeface="Helvetica Neue Light" charset="0"/>
              </a:rPr>
              <a:t>MSH4</a:t>
            </a:r>
            <a:endParaRPr lang="en-US" sz="105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6821" y="3537500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MSH5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55583" y="2377144"/>
            <a:ext cx="5661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PCNA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40117" y="1811858"/>
            <a:ext cx="644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BRCA2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15970" y="2974360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FEN1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828925" y="472538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RAD51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697212" y="4604102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DMC1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27193" y="2982410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MED6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987946" y="1367630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RFC1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Deep Learning for Network Biology -- snap.stanford.edu/deepnetbio-ismb -- ISMB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Human </a:t>
            </a:r>
            <a:r>
              <a:rPr lang="en-US" sz="4800" dirty="0" err="1" smtClean="0"/>
              <a:t>Interactome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" y="21717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171700" y="1476161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1143000" y="35433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057650" y="2088437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2686050" y="262890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745767" y="1507228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4343400" y="3213243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2945473" y="4410075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057900" y="2725913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5767655" y="4294170"/>
            <a:ext cx="285750" cy="2857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>
            <a:stCxn id="6" idx="5"/>
            <a:endCxn id="8" idx="0"/>
          </p:cNvCxnSpPr>
          <p:nvPr/>
        </p:nvCxnSpPr>
        <p:spPr>
          <a:xfrm>
            <a:off x="815403" y="2415603"/>
            <a:ext cx="470472" cy="1127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3"/>
            <a:endCxn id="8" idx="6"/>
          </p:cNvCxnSpPr>
          <p:nvPr/>
        </p:nvCxnSpPr>
        <p:spPr>
          <a:xfrm flipH="1">
            <a:off x="1428750" y="2872803"/>
            <a:ext cx="1299147" cy="8133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2"/>
            <a:endCxn id="6" idx="6"/>
          </p:cNvCxnSpPr>
          <p:nvPr/>
        </p:nvCxnSpPr>
        <p:spPr>
          <a:xfrm flipH="1">
            <a:off x="857250" y="1619037"/>
            <a:ext cx="1314450" cy="695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3"/>
            <a:endCxn id="13" idx="6"/>
          </p:cNvCxnSpPr>
          <p:nvPr/>
        </p:nvCxnSpPr>
        <p:spPr>
          <a:xfrm flipH="1">
            <a:off x="3231223" y="3457146"/>
            <a:ext cx="1154024" cy="10958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0" idx="4"/>
            <a:endCxn id="13" idx="0"/>
          </p:cNvCxnSpPr>
          <p:nvPr/>
        </p:nvCxnSpPr>
        <p:spPr>
          <a:xfrm>
            <a:off x="2828925" y="2914650"/>
            <a:ext cx="259423" cy="14954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2"/>
            <a:endCxn id="8" idx="5"/>
          </p:cNvCxnSpPr>
          <p:nvPr/>
        </p:nvCxnSpPr>
        <p:spPr>
          <a:xfrm flipH="1" flipV="1">
            <a:off x="1386903" y="3787203"/>
            <a:ext cx="1558570" cy="765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4"/>
            <a:endCxn id="8" idx="7"/>
          </p:cNvCxnSpPr>
          <p:nvPr/>
        </p:nvCxnSpPr>
        <p:spPr>
          <a:xfrm flipH="1">
            <a:off x="1386903" y="1761912"/>
            <a:ext cx="927672" cy="18232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2"/>
            <a:endCxn id="10" idx="6"/>
          </p:cNvCxnSpPr>
          <p:nvPr/>
        </p:nvCxnSpPr>
        <p:spPr>
          <a:xfrm flipH="1">
            <a:off x="2971800" y="2231311"/>
            <a:ext cx="1085850" cy="540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5"/>
            <a:endCxn id="12" idx="2"/>
          </p:cNvCxnSpPr>
          <p:nvPr/>
        </p:nvCxnSpPr>
        <p:spPr>
          <a:xfrm>
            <a:off x="2929953" y="2872803"/>
            <a:ext cx="1413447" cy="4833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0" idx="2"/>
            <a:endCxn id="6" idx="6"/>
          </p:cNvCxnSpPr>
          <p:nvPr/>
        </p:nvCxnSpPr>
        <p:spPr>
          <a:xfrm flipH="1" flipV="1">
            <a:off x="857250" y="2314575"/>
            <a:ext cx="182880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989671" y="1761911"/>
            <a:ext cx="211105" cy="9747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4" idx="4"/>
            <a:endCxn id="15" idx="0"/>
          </p:cNvCxnSpPr>
          <p:nvPr/>
        </p:nvCxnSpPr>
        <p:spPr>
          <a:xfrm flipH="1">
            <a:off x="5910531" y="3011664"/>
            <a:ext cx="290245" cy="12825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9" idx="6"/>
            <a:endCxn id="14" idx="2"/>
          </p:cNvCxnSpPr>
          <p:nvPr/>
        </p:nvCxnSpPr>
        <p:spPr>
          <a:xfrm>
            <a:off x="4343400" y="2231312"/>
            <a:ext cx="1714500" cy="6374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3" idx="6"/>
            <a:endCxn id="15" idx="2"/>
          </p:cNvCxnSpPr>
          <p:nvPr/>
        </p:nvCxnSpPr>
        <p:spPr>
          <a:xfrm flipV="1">
            <a:off x="3231223" y="4437045"/>
            <a:ext cx="2536433" cy="1159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47267" y="131372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RAD50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3831" y="1913408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latin typeface="Helvetica Neue Light" charset="0"/>
                <a:ea typeface="Helvetica Neue Light" charset="0"/>
                <a:cs typeface="Helvetica Neue Light" charset="0"/>
              </a:rPr>
              <a:t>MSH4</a:t>
            </a:r>
            <a:endParaRPr lang="en-US" sz="1050" b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6821" y="3537500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MSH5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55583" y="2377144"/>
            <a:ext cx="5661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PCNA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40117" y="1811858"/>
            <a:ext cx="644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BRCA2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15970" y="2974360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FEN1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828925" y="4725386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RAD51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697212" y="4604102"/>
            <a:ext cx="5806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DMC1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27193" y="2982410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MED6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987946" y="1367630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Helvetica Neue Light" charset="0"/>
                <a:ea typeface="Helvetica Neue Light" charset="0"/>
                <a:cs typeface="Helvetica Neue Light" charset="0"/>
              </a:rPr>
              <a:t>RFC1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21636" y="1889200"/>
            <a:ext cx="6193465" cy="18937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21635" y="1943100"/>
            <a:ext cx="6162733" cy="19040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smtClean="0">
                <a:solidFill>
                  <a:srgbClr val="C00000"/>
                </a:solidFill>
              </a:rPr>
              <a:t>Key principle (</a:t>
            </a:r>
            <a:r>
              <a:rPr lang="en-US" sz="3000" dirty="0" smtClean="0">
                <a:solidFill>
                  <a:srgbClr val="C00000"/>
                </a:solidFill>
                <a:hlinkClick r:id="rId3"/>
              </a:rPr>
              <a:t>Cowen et al., 2017</a:t>
            </a:r>
            <a:r>
              <a:rPr lang="en-US" sz="3000" dirty="0" smtClean="0">
                <a:solidFill>
                  <a:srgbClr val="C00000"/>
                </a:solidFill>
              </a:rPr>
              <a:t>):</a:t>
            </a:r>
            <a:endParaRPr lang="en-US" sz="3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000" dirty="0"/>
              <a:t>P</a:t>
            </a:r>
            <a:r>
              <a:rPr lang="en-US" sz="3000" dirty="0" smtClean="0"/>
              <a:t>roteins that interact underlie similar phenotypes (e.g., diseases)</a:t>
            </a:r>
            <a:endParaRPr lang="en-US" sz="3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Deep Learning for Network Biology -- snap.stanford.edu/deepnetbio-ismb -- ISMB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Disease Pathways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286500" cy="3810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Pathway: </a:t>
            </a:r>
            <a:r>
              <a:rPr lang="en-US" dirty="0" smtClean="0"/>
              <a:t>Subnetwork </a:t>
            </a:r>
            <a:r>
              <a:rPr lang="en-US" dirty="0"/>
              <a:t>of interacting proteins </a:t>
            </a:r>
            <a:r>
              <a:rPr lang="en-US" dirty="0" smtClean="0"/>
              <a:t>associated with a disease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76807" y="2106174"/>
            <a:ext cx="6012927" cy="2964635"/>
            <a:chOff x="-82361" y="2760468"/>
            <a:chExt cx="8376934" cy="4130193"/>
          </a:xfrm>
        </p:grpSpPr>
        <p:sp>
          <p:nvSpPr>
            <p:cNvPr id="58" name="Freeform 57"/>
            <p:cNvSpPr/>
            <p:nvPr/>
          </p:nvSpPr>
          <p:spPr>
            <a:xfrm>
              <a:off x="886120" y="2799762"/>
              <a:ext cx="4996206" cy="4006392"/>
            </a:xfrm>
            <a:custGeom>
              <a:avLst/>
              <a:gdLst>
                <a:gd name="connsiteX0" fmla="*/ 1885360 w 5147035"/>
                <a:gd name="connsiteY0" fmla="*/ 37707 h 3789575"/>
                <a:gd name="connsiteX1" fmla="*/ 0 w 5147035"/>
                <a:gd name="connsiteY1" fmla="*/ 735291 h 3789575"/>
                <a:gd name="connsiteX2" fmla="*/ 131975 w 5147035"/>
                <a:gd name="connsiteY2" fmla="*/ 1696825 h 3789575"/>
                <a:gd name="connsiteX3" fmla="*/ 197962 w 5147035"/>
                <a:gd name="connsiteY3" fmla="*/ 2733773 h 3789575"/>
                <a:gd name="connsiteX4" fmla="*/ 1894787 w 5147035"/>
                <a:gd name="connsiteY4" fmla="*/ 3421930 h 3789575"/>
                <a:gd name="connsiteX5" fmla="*/ 2733773 w 5147035"/>
                <a:gd name="connsiteY5" fmla="*/ 3789575 h 3789575"/>
                <a:gd name="connsiteX6" fmla="*/ 3770721 w 5147035"/>
                <a:gd name="connsiteY6" fmla="*/ 3770721 h 3789575"/>
                <a:gd name="connsiteX7" fmla="*/ 3685880 w 5147035"/>
                <a:gd name="connsiteY7" fmla="*/ 2743200 h 3789575"/>
                <a:gd name="connsiteX8" fmla="*/ 3629319 w 5147035"/>
                <a:gd name="connsiteY8" fmla="*/ 1951348 h 3789575"/>
                <a:gd name="connsiteX9" fmla="*/ 4044099 w 5147035"/>
                <a:gd name="connsiteY9" fmla="*/ 1593130 h 3789575"/>
                <a:gd name="connsiteX10" fmla="*/ 5081047 w 5147035"/>
                <a:gd name="connsiteY10" fmla="*/ 1093509 h 3789575"/>
                <a:gd name="connsiteX11" fmla="*/ 5147035 w 5147035"/>
                <a:gd name="connsiteY11" fmla="*/ 509047 h 3789575"/>
                <a:gd name="connsiteX12" fmla="*/ 4110086 w 5147035"/>
                <a:gd name="connsiteY12" fmla="*/ 273377 h 3789575"/>
                <a:gd name="connsiteX13" fmla="*/ 3610466 w 5147035"/>
                <a:gd name="connsiteY13" fmla="*/ 28280 h 3789575"/>
                <a:gd name="connsiteX14" fmla="*/ 3167406 w 5147035"/>
                <a:gd name="connsiteY14" fmla="*/ 0 h 3789575"/>
                <a:gd name="connsiteX15" fmla="*/ 1885360 w 5147035"/>
                <a:gd name="connsiteY15" fmla="*/ 37707 h 3789575"/>
                <a:gd name="connsiteX0" fmla="*/ 1791092 w 5052767"/>
                <a:gd name="connsiteY0" fmla="*/ 37707 h 3789575"/>
                <a:gd name="connsiteX1" fmla="*/ 0 w 5052767"/>
                <a:gd name="connsiteY1" fmla="*/ 772998 h 3789575"/>
                <a:gd name="connsiteX2" fmla="*/ 37707 w 5052767"/>
                <a:gd name="connsiteY2" fmla="*/ 1696825 h 3789575"/>
                <a:gd name="connsiteX3" fmla="*/ 103694 w 5052767"/>
                <a:gd name="connsiteY3" fmla="*/ 2733773 h 3789575"/>
                <a:gd name="connsiteX4" fmla="*/ 1800519 w 5052767"/>
                <a:gd name="connsiteY4" fmla="*/ 3421930 h 3789575"/>
                <a:gd name="connsiteX5" fmla="*/ 2639505 w 5052767"/>
                <a:gd name="connsiteY5" fmla="*/ 3789575 h 3789575"/>
                <a:gd name="connsiteX6" fmla="*/ 3676453 w 5052767"/>
                <a:gd name="connsiteY6" fmla="*/ 3770721 h 3789575"/>
                <a:gd name="connsiteX7" fmla="*/ 3591612 w 5052767"/>
                <a:gd name="connsiteY7" fmla="*/ 2743200 h 3789575"/>
                <a:gd name="connsiteX8" fmla="*/ 3535051 w 5052767"/>
                <a:gd name="connsiteY8" fmla="*/ 1951348 h 3789575"/>
                <a:gd name="connsiteX9" fmla="*/ 3949831 w 5052767"/>
                <a:gd name="connsiteY9" fmla="*/ 1593130 h 3789575"/>
                <a:gd name="connsiteX10" fmla="*/ 4986779 w 5052767"/>
                <a:gd name="connsiteY10" fmla="*/ 1093509 h 3789575"/>
                <a:gd name="connsiteX11" fmla="*/ 5052767 w 5052767"/>
                <a:gd name="connsiteY11" fmla="*/ 509047 h 3789575"/>
                <a:gd name="connsiteX12" fmla="*/ 4015818 w 5052767"/>
                <a:gd name="connsiteY12" fmla="*/ 273377 h 3789575"/>
                <a:gd name="connsiteX13" fmla="*/ 3516198 w 5052767"/>
                <a:gd name="connsiteY13" fmla="*/ 28280 h 3789575"/>
                <a:gd name="connsiteX14" fmla="*/ 3073138 w 5052767"/>
                <a:gd name="connsiteY14" fmla="*/ 0 h 3789575"/>
                <a:gd name="connsiteX15" fmla="*/ 1791092 w 5052767"/>
                <a:gd name="connsiteY15" fmla="*/ 37707 h 3789575"/>
                <a:gd name="connsiteX0" fmla="*/ 1791092 w 5052767"/>
                <a:gd name="connsiteY0" fmla="*/ 37707 h 3789575"/>
                <a:gd name="connsiteX1" fmla="*/ 0 w 5052767"/>
                <a:gd name="connsiteY1" fmla="*/ 772998 h 3789575"/>
                <a:gd name="connsiteX2" fmla="*/ 37707 w 5052767"/>
                <a:gd name="connsiteY2" fmla="*/ 1696825 h 3789575"/>
                <a:gd name="connsiteX3" fmla="*/ 216816 w 5052767"/>
                <a:gd name="connsiteY3" fmla="*/ 2724346 h 3789575"/>
                <a:gd name="connsiteX4" fmla="*/ 1800519 w 5052767"/>
                <a:gd name="connsiteY4" fmla="*/ 3421930 h 3789575"/>
                <a:gd name="connsiteX5" fmla="*/ 2639505 w 5052767"/>
                <a:gd name="connsiteY5" fmla="*/ 3789575 h 3789575"/>
                <a:gd name="connsiteX6" fmla="*/ 3676453 w 5052767"/>
                <a:gd name="connsiteY6" fmla="*/ 3770721 h 3789575"/>
                <a:gd name="connsiteX7" fmla="*/ 3591612 w 5052767"/>
                <a:gd name="connsiteY7" fmla="*/ 2743200 h 3789575"/>
                <a:gd name="connsiteX8" fmla="*/ 3535051 w 5052767"/>
                <a:gd name="connsiteY8" fmla="*/ 1951348 h 3789575"/>
                <a:gd name="connsiteX9" fmla="*/ 3949831 w 5052767"/>
                <a:gd name="connsiteY9" fmla="*/ 1593130 h 3789575"/>
                <a:gd name="connsiteX10" fmla="*/ 4986779 w 5052767"/>
                <a:gd name="connsiteY10" fmla="*/ 1093509 h 3789575"/>
                <a:gd name="connsiteX11" fmla="*/ 5052767 w 5052767"/>
                <a:gd name="connsiteY11" fmla="*/ 509047 h 3789575"/>
                <a:gd name="connsiteX12" fmla="*/ 4015818 w 5052767"/>
                <a:gd name="connsiteY12" fmla="*/ 273377 h 3789575"/>
                <a:gd name="connsiteX13" fmla="*/ 3516198 w 5052767"/>
                <a:gd name="connsiteY13" fmla="*/ 28280 h 3789575"/>
                <a:gd name="connsiteX14" fmla="*/ 3073138 w 5052767"/>
                <a:gd name="connsiteY14" fmla="*/ 0 h 3789575"/>
                <a:gd name="connsiteX15" fmla="*/ 1791092 w 5052767"/>
                <a:gd name="connsiteY15" fmla="*/ 37707 h 3789575"/>
                <a:gd name="connsiteX0" fmla="*/ 1791092 w 5052767"/>
                <a:gd name="connsiteY0" fmla="*/ 37707 h 3789575"/>
                <a:gd name="connsiteX1" fmla="*/ 0 w 5052767"/>
                <a:gd name="connsiteY1" fmla="*/ 772998 h 3789575"/>
                <a:gd name="connsiteX2" fmla="*/ 37707 w 5052767"/>
                <a:gd name="connsiteY2" fmla="*/ 1696825 h 3789575"/>
                <a:gd name="connsiteX3" fmla="*/ 216816 w 5052767"/>
                <a:gd name="connsiteY3" fmla="*/ 2724346 h 3789575"/>
                <a:gd name="connsiteX4" fmla="*/ 1800519 w 5052767"/>
                <a:gd name="connsiteY4" fmla="*/ 3421930 h 3789575"/>
                <a:gd name="connsiteX5" fmla="*/ 2639505 w 5052767"/>
                <a:gd name="connsiteY5" fmla="*/ 3789575 h 3789575"/>
                <a:gd name="connsiteX6" fmla="*/ 3676453 w 5052767"/>
                <a:gd name="connsiteY6" fmla="*/ 3770721 h 3789575"/>
                <a:gd name="connsiteX7" fmla="*/ 3591612 w 5052767"/>
                <a:gd name="connsiteY7" fmla="*/ 2743200 h 3789575"/>
                <a:gd name="connsiteX8" fmla="*/ 3346515 w 5052767"/>
                <a:gd name="connsiteY8" fmla="*/ 2384981 h 3789575"/>
                <a:gd name="connsiteX9" fmla="*/ 3949831 w 5052767"/>
                <a:gd name="connsiteY9" fmla="*/ 1593130 h 3789575"/>
                <a:gd name="connsiteX10" fmla="*/ 4986779 w 5052767"/>
                <a:gd name="connsiteY10" fmla="*/ 1093509 h 3789575"/>
                <a:gd name="connsiteX11" fmla="*/ 5052767 w 5052767"/>
                <a:gd name="connsiteY11" fmla="*/ 509047 h 3789575"/>
                <a:gd name="connsiteX12" fmla="*/ 4015818 w 5052767"/>
                <a:gd name="connsiteY12" fmla="*/ 273377 h 3789575"/>
                <a:gd name="connsiteX13" fmla="*/ 3516198 w 5052767"/>
                <a:gd name="connsiteY13" fmla="*/ 28280 h 3789575"/>
                <a:gd name="connsiteX14" fmla="*/ 3073138 w 5052767"/>
                <a:gd name="connsiteY14" fmla="*/ 0 h 3789575"/>
                <a:gd name="connsiteX15" fmla="*/ 1791092 w 5052767"/>
                <a:gd name="connsiteY15" fmla="*/ 37707 h 3789575"/>
                <a:gd name="connsiteX0" fmla="*/ 1791092 w 5052767"/>
                <a:gd name="connsiteY0" fmla="*/ 37707 h 3789575"/>
                <a:gd name="connsiteX1" fmla="*/ 0 w 5052767"/>
                <a:gd name="connsiteY1" fmla="*/ 772998 h 3789575"/>
                <a:gd name="connsiteX2" fmla="*/ 37707 w 5052767"/>
                <a:gd name="connsiteY2" fmla="*/ 1696825 h 3789575"/>
                <a:gd name="connsiteX3" fmla="*/ 216816 w 5052767"/>
                <a:gd name="connsiteY3" fmla="*/ 2724346 h 3789575"/>
                <a:gd name="connsiteX4" fmla="*/ 1800519 w 5052767"/>
                <a:gd name="connsiteY4" fmla="*/ 3421930 h 3789575"/>
                <a:gd name="connsiteX5" fmla="*/ 2639505 w 5052767"/>
                <a:gd name="connsiteY5" fmla="*/ 3789575 h 3789575"/>
                <a:gd name="connsiteX6" fmla="*/ 3676453 w 5052767"/>
                <a:gd name="connsiteY6" fmla="*/ 3770721 h 3789575"/>
                <a:gd name="connsiteX7" fmla="*/ 3591612 w 5052767"/>
                <a:gd name="connsiteY7" fmla="*/ 2743200 h 3789575"/>
                <a:gd name="connsiteX8" fmla="*/ 3346515 w 5052767"/>
                <a:gd name="connsiteY8" fmla="*/ 2384981 h 3789575"/>
                <a:gd name="connsiteX9" fmla="*/ 4213781 w 5052767"/>
                <a:gd name="connsiteY9" fmla="*/ 1593130 h 3789575"/>
                <a:gd name="connsiteX10" fmla="*/ 4986779 w 5052767"/>
                <a:gd name="connsiteY10" fmla="*/ 1093509 h 3789575"/>
                <a:gd name="connsiteX11" fmla="*/ 5052767 w 5052767"/>
                <a:gd name="connsiteY11" fmla="*/ 509047 h 3789575"/>
                <a:gd name="connsiteX12" fmla="*/ 4015818 w 5052767"/>
                <a:gd name="connsiteY12" fmla="*/ 273377 h 3789575"/>
                <a:gd name="connsiteX13" fmla="*/ 3516198 w 5052767"/>
                <a:gd name="connsiteY13" fmla="*/ 28280 h 3789575"/>
                <a:gd name="connsiteX14" fmla="*/ 3073138 w 5052767"/>
                <a:gd name="connsiteY14" fmla="*/ 0 h 3789575"/>
                <a:gd name="connsiteX15" fmla="*/ 1791092 w 5052767"/>
                <a:gd name="connsiteY15" fmla="*/ 37707 h 3789575"/>
                <a:gd name="connsiteX0" fmla="*/ 1791092 w 4996206"/>
                <a:gd name="connsiteY0" fmla="*/ 37707 h 3789575"/>
                <a:gd name="connsiteX1" fmla="*/ 0 w 4996206"/>
                <a:gd name="connsiteY1" fmla="*/ 772998 h 3789575"/>
                <a:gd name="connsiteX2" fmla="*/ 37707 w 4996206"/>
                <a:gd name="connsiteY2" fmla="*/ 1696825 h 3789575"/>
                <a:gd name="connsiteX3" fmla="*/ 216816 w 4996206"/>
                <a:gd name="connsiteY3" fmla="*/ 2724346 h 3789575"/>
                <a:gd name="connsiteX4" fmla="*/ 1800519 w 4996206"/>
                <a:gd name="connsiteY4" fmla="*/ 3421930 h 3789575"/>
                <a:gd name="connsiteX5" fmla="*/ 2639505 w 4996206"/>
                <a:gd name="connsiteY5" fmla="*/ 3789575 h 3789575"/>
                <a:gd name="connsiteX6" fmla="*/ 3676453 w 4996206"/>
                <a:gd name="connsiteY6" fmla="*/ 3770721 h 3789575"/>
                <a:gd name="connsiteX7" fmla="*/ 3591612 w 4996206"/>
                <a:gd name="connsiteY7" fmla="*/ 2743200 h 3789575"/>
                <a:gd name="connsiteX8" fmla="*/ 3346515 w 4996206"/>
                <a:gd name="connsiteY8" fmla="*/ 2384981 h 3789575"/>
                <a:gd name="connsiteX9" fmla="*/ 4213781 w 4996206"/>
                <a:gd name="connsiteY9" fmla="*/ 1593130 h 3789575"/>
                <a:gd name="connsiteX10" fmla="*/ 4986779 w 4996206"/>
                <a:gd name="connsiteY10" fmla="*/ 1093509 h 3789575"/>
                <a:gd name="connsiteX11" fmla="*/ 4996206 w 4996206"/>
                <a:gd name="connsiteY11" fmla="*/ 546754 h 3789575"/>
                <a:gd name="connsiteX12" fmla="*/ 4015818 w 4996206"/>
                <a:gd name="connsiteY12" fmla="*/ 273377 h 3789575"/>
                <a:gd name="connsiteX13" fmla="*/ 3516198 w 4996206"/>
                <a:gd name="connsiteY13" fmla="*/ 28280 h 3789575"/>
                <a:gd name="connsiteX14" fmla="*/ 3073138 w 4996206"/>
                <a:gd name="connsiteY14" fmla="*/ 0 h 3789575"/>
                <a:gd name="connsiteX15" fmla="*/ 1791092 w 4996206"/>
                <a:gd name="connsiteY15" fmla="*/ 37707 h 3789575"/>
                <a:gd name="connsiteX0" fmla="*/ 1791092 w 4996206"/>
                <a:gd name="connsiteY0" fmla="*/ 37707 h 4006392"/>
                <a:gd name="connsiteX1" fmla="*/ 0 w 4996206"/>
                <a:gd name="connsiteY1" fmla="*/ 772998 h 4006392"/>
                <a:gd name="connsiteX2" fmla="*/ 37707 w 4996206"/>
                <a:gd name="connsiteY2" fmla="*/ 1696825 h 4006392"/>
                <a:gd name="connsiteX3" fmla="*/ 216816 w 4996206"/>
                <a:gd name="connsiteY3" fmla="*/ 2724346 h 4006392"/>
                <a:gd name="connsiteX4" fmla="*/ 1800519 w 4996206"/>
                <a:gd name="connsiteY4" fmla="*/ 3421930 h 4006392"/>
                <a:gd name="connsiteX5" fmla="*/ 2639505 w 4996206"/>
                <a:gd name="connsiteY5" fmla="*/ 3789575 h 4006392"/>
                <a:gd name="connsiteX6" fmla="*/ 3619892 w 4996206"/>
                <a:gd name="connsiteY6" fmla="*/ 4006392 h 4006392"/>
                <a:gd name="connsiteX7" fmla="*/ 3591612 w 4996206"/>
                <a:gd name="connsiteY7" fmla="*/ 2743200 h 4006392"/>
                <a:gd name="connsiteX8" fmla="*/ 3346515 w 4996206"/>
                <a:gd name="connsiteY8" fmla="*/ 2384981 h 4006392"/>
                <a:gd name="connsiteX9" fmla="*/ 4213781 w 4996206"/>
                <a:gd name="connsiteY9" fmla="*/ 1593130 h 4006392"/>
                <a:gd name="connsiteX10" fmla="*/ 4986779 w 4996206"/>
                <a:gd name="connsiteY10" fmla="*/ 1093509 h 4006392"/>
                <a:gd name="connsiteX11" fmla="*/ 4996206 w 4996206"/>
                <a:gd name="connsiteY11" fmla="*/ 546754 h 4006392"/>
                <a:gd name="connsiteX12" fmla="*/ 4015818 w 4996206"/>
                <a:gd name="connsiteY12" fmla="*/ 273377 h 4006392"/>
                <a:gd name="connsiteX13" fmla="*/ 3516198 w 4996206"/>
                <a:gd name="connsiteY13" fmla="*/ 28280 h 4006392"/>
                <a:gd name="connsiteX14" fmla="*/ 3073138 w 4996206"/>
                <a:gd name="connsiteY14" fmla="*/ 0 h 4006392"/>
                <a:gd name="connsiteX15" fmla="*/ 1791092 w 4996206"/>
                <a:gd name="connsiteY15" fmla="*/ 37707 h 4006392"/>
                <a:gd name="connsiteX0" fmla="*/ 1791092 w 4996206"/>
                <a:gd name="connsiteY0" fmla="*/ 37707 h 4006392"/>
                <a:gd name="connsiteX1" fmla="*/ 0 w 4996206"/>
                <a:gd name="connsiteY1" fmla="*/ 772998 h 4006392"/>
                <a:gd name="connsiteX2" fmla="*/ 37707 w 4996206"/>
                <a:gd name="connsiteY2" fmla="*/ 1696825 h 4006392"/>
                <a:gd name="connsiteX3" fmla="*/ 216816 w 4996206"/>
                <a:gd name="connsiteY3" fmla="*/ 2724346 h 4006392"/>
                <a:gd name="connsiteX4" fmla="*/ 1800519 w 4996206"/>
                <a:gd name="connsiteY4" fmla="*/ 3421930 h 4006392"/>
                <a:gd name="connsiteX5" fmla="*/ 2620651 w 4996206"/>
                <a:gd name="connsiteY5" fmla="*/ 3968683 h 4006392"/>
                <a:gd name="connsiteX6" fmla="*/ 3619892 w 4996206"/>
                <a:gd name="connsiteY6" fmla="*/ 4006392 h 4006392"/>
                <a:gd name="connsiteX7" fmla="*/ 3591612 w 4996206"/>
                <a:gd name="connsiteY7" fmla="*/ 2743200 h 4006392"/>
                <a:gd name="connsiteX8" fmla="*/ 3346515 w 4996206"/>
                <a:gd name="connsiteY8" fmla="*/ 2384981 h 4006392"/>
                <a:gd name="connsiteX9" fmla="*/ 4213781 w 4996206"/>
                <a:gd name="connsiteY9" fmla="*/ 1593130 h 4006392"/>
                <a:gd name="connsiteX10" fmla="*/ 4986779 w 4996206"/>
                <a:gd name="connsiteY10" fmla="*/ 1093509 h 4006392"/>
                <a:gd name="connsiteX11" fmla="*/ 4996206 w 4996206"/>
                <a:gd name="connsiteY11" fmla="*/ 546754 h 4006392"/>
                <a:gd name="connsiteX12" fmla="*/ 4015818 w 4996206"/>
                <a:gd name="connsiteY12" fmla="*/ 273377 h 4006392"/>
                <a:gd name="connsiteX13" fmla="*/ 3516198 w 4996206"/>
                <a:gd name="connsiteY13" fmla="*/ 28280 h 4006392"/>
                <a:gd name="connsiteX14" fmla="*/ 3073138 w 4996206"/>
                <a:gd name="connsiteY14" fmla="*/ 0 h 4006392"/>
                <a:gd name="connsiteX15" fmla="*/ 1791092 w 4996206"/>
                <a:gd name="connsiteY15" fmla="*/ 37707 h 400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96206" h="4006392">
                  <a:moveTo>
                    <a:pt x="1791092" y="37707"/>
                  </a:moveTo>
                  <a:lnTo>
                    <a:pt x="0" y="772998"/>
                  </a:lnTo>
                  <a:lnTo>
                    <a:pt x="37707" y="1696825"/>
                  </a:lnTo>
                  <a:lnTo>
                    <a:pt x="216816" y="2724346"/>
                  </a:lnTo>
                  <a:lnTo>
                    <a:pt x="1800519" y="3421930"/>
                  </a:lnTo>
                  <a:lnTo>
                    <a:pt x="2620651" y="3968683"/>
                  </a:lnTo>
                  <a:lnTo>
                    <a:pt x="3619892" y="4006392"/>
                  </a:lnTo>
                  <a:lnTo>
                    <a:pt x="3591612" y="2743200"/>
                  </a:lnTo>
                  <a:lnTo>
                    <a:pt x="3346515" y="2384981"/>
                  </a:lnTo>
                  <a:lnTo>
                    <a:pt x="4213781" y="1593130"/>
                  </a:lnTo>
                  <a:lnTo>
                    <a:pt x="4986779" y="1093509"/>
                  </a:lnTo>
                  <a:lnTo>
                    <a:pt x="4996206" y="546754"/>
                  </a:lnTo>
                  <a:lnTo>
                    <a:pt x="4015818" y="273377"/>
                  </a:lnTo>
                  <a:lnTo>
                    <a:pt x="3516198" y="28280"/>
                  </a:lnTo>
                  <a:lnTo>
                    <a:pt x="3073138" y="0"/>
                  </a:lnTo>
                  <a:lnTo>
                    <a:pt x="1791092" y="3770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171039" y="2760468"/>
              <a:ext cx="7123534" cy="4130193"/>
              <a:chOff x="640163" y="1730769"/>
              <a:chExt cx="8619936" cy="4997799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62000" y="2895600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2895600" y="1968215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524000" y="4724400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10200" y="2784582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81400" y="3505200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661023" y="2009637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791200" y="4284324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927297" y="5880100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8077200" y="3634551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690207" y="5725560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" name="Straight Connector 14"/>
              <p:cNvCxnSpPr>
                <a:stCxn id="9" idx="5"/>
                <a:endCxn id="11" idx="0"/>
              </p:cNvCxnSpPr>
              <p:nvPr/>
            </p:nvCxnSpPr>
            <p:spPr>
              <a:xfrm>
                <a:off x="1087204" y="3220804"/>
                <a:ext cx="627296" cy="15035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3" idx="3"/>
                <a:endCxn id="11" idx="6"/>
              </p:cNvCxnSpPr>
              <p:nvPr/>
            </p:nvCxnSpPr>
            <p:spPr>
              <a:xfrm flipH="1">
                <a:off x="1905000" y="3830404"/>
                <a:ext cx="1732196" cy="10844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10" idx="2"/>
                <a:endCxn id="9" idx="6"/>
              </p:cNvCxnSpPr>
              <p:nvPr/>
            </p:nvCxnSpPr>
            <p:spPr>
              <a:xfrm flipH="1">
                <a:off x="1143000" y="2158715"/>
                <a:ext cx="1752600" cy="9273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5" idx="3"/>
                <a:endCxn id="16" idx="6"/>
              </p:cNvCxnSpPr>
              <p:nvPr/>
            </p:nvCxnSpPr>
            <p:spPr>
              <a:xfrm flipH="1">
                <a:off x="4308297" y="4609528"/>
                <a:ext cx="1538699" cy="1461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3" idx="4"/>
                <a:endCxn id="16" idx="0"/>
              </p:cNvCxnSpPr>
              <p:nvPr/>
            </p:nvCxnSpPr>
            <p:spPr>
              <a:xfrm>
                <a:off x="3771900" y="3886200"/>
                <a:ext cx="345897" cy="19939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2"/>
                <a:endCxn id="11" idx="5"/>
              </p:cNvCxnSpPr>
              <p:nvPr/>
            </p:nvCxnSpPr>
            <p:spPr>
              <a:xfrm flipH="1" flipV="1">
                <a:off x="1849204" y="5049604"/>
                <a:ext cx="2078093" cy="10209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10" idx="4"/>
                <a:endCxn id="11" idx="7"/>
              </p:cNvCxnSpPr>
              <p:nvPr/>
            </p:nvCxnSpPr>
            <p:spPr>
              <a:xfrm flipH="1">
                <a:off x="1849204" y="2349215"/>
                <a:ext cx="1236896" cy="243098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2" idx="2"/>
                <a:endCxn id="13" idx="6"/>
              </p:cNvCxnSpPr>
              <p:nvPr/>
            </p:nvCxnSpPr>
            <p:spPr>
              <a:xfrm flipH="1">
                <a:off x="3962400" y="2975082"/>
                <a:ext cx="1447800" cy="7206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3" idx="5"/>
                <a:endCxn id="15" idx="2"/>
              </p:cNvCxnSpPr>
              <p:nvPr/>
            </p:nvCxnSpPr>
            <p:spPr>
              <a:xfrm>
                <a:off x="3906604" y="3830404"/>
                <a:ext cx="1884596" cy="6444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3" idx="2"/>
                <a:endCxn id="9" idx="6"/>
              </p:cNvCxnSpPr>
              <p:nvPr/>
            </p:nvCxnSpPr>
            <p:spPr>
              <a:xfrm flipH="1" flipV="1">
                <a:off x="1143000" y="3086100"/>
                <a:ext cx="2438400" cy="609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986227" y="2349215"/>
                <a:ext cx="281473" cy="129971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17" idx="4"/>
                <a:endCxn id="18" idx="0"/>
              </p:cNvCxnSpPr>
              <p:nvPr/>
            </p:nvCxnSpPr>
            <p:spPr>
              <a:xfrm flipH="1">
                <a:off x="7880707" y="4015551"/>
                <a:ext cx="386993" cy="17100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12" idx="6"/>
                <a:endCxn id="17" idx="2"/>
              </p:cNvCxnSpPr>
              <p:nvPr/>
            </p:nvCxnSpPr>
            <p:spPr>
              <a:xfrm>
                <a:off x="5791200" y="2975082"/>
                <a:ext cx="2286000" cy="8499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16" idx="6"/>
                <a:endCxn id="18" idx="2"/>
              </p:cNvCxnSpPr>
              <p:nvPr/>
            </p:nvCxnSpPr>
            <p:spPr>
              <a:xfrm flipV="1">
                <a:off x="4308297" y="5916060"/>
                <a:ext cx="3381910" cy="1545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308828" y="1730769"/>
                <a:ext cx="1054458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RAD50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40163" y="2436776"/>
                <a:ext cx="959876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>
                    <a:latin typeface="Helvetica Neue Light" charset="0"/>
                    <a:ea typeface="Helvetica Neue Light" charset="0"/>
                    <a:cs typeface="Helvetica Neue Light" charset="0"/>
                  </a:rPr>
                  <a:t>MSH4</a:t>
                </a:r>
                <a:endParaRPr lang="en-US" sz="1050" b="1" dirty="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0721" y="4729260"/>
                <a:ext cx="959876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MSH5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407443" y="3169525"/>
                <a:ext cx="954471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PCNA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53488" y="2415811"/>
                <a:ext cx="1086887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BRCA2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621294" y="3922839"/>
                <a:ext cx="886913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6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FEN1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771900" y="6300515"/>
                <a:ext cx="1054458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latin typeface="Helvetica Neue Light" charset="0"/>
                    <a:ea typeface="Helvetica Neue Light" charset="0"/>
                    <a:cs typeface="Helvetica Neue Light" charset="0"/>
                  </a:rPr>
                  <a:t>RAD51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596284" y="6138802"/>
                <a:ext cx="978793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6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DMC1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302925" y="3976547"/>
                <a:ext cx="957174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6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MED6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7983927" y="1823505"/>
                <a:ext cx="905829" cy="428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bg1">
                        <a:lumMod val="65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RFC1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051300" y="3582553"/>
              <a:ext cx="422677" cy="457200"/>
              <a:chOff x="4239697" y="3918187"/>
              <a:chExt cx="422677" cy="4572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3553480" y="4188264"/>
              <a:ext cx="422677" cy="457200"/>
              <a:chOff x="4239697" y="3918187"/>
              <a:chExt cx="422677" cy="45720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1888084" y="5155063"/>
              <a:ext cx="422677" cy="457200"/>
              <a:chOff x="4239697" y="3918187"/>
              <a:chExt cx="422677" cy="45720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1234678" y="3676977"/>
              <a:ext cx="422677" cy="457200"/>
              <a:chOff x="4239697" y="3918187"/>
              <a:chExt cx="422677" cy="45720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3016485" y="2890673"/>
              <a:ext cx="422677" cy="457200"/>
              <a:chOff x="4239697" y="3918187"/>
              <a:chExt cx="422677" cy="4572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845635" y="6127527"/>
              <a:ext cx="422677" cy="457200"/>
              <a:chOff x="4239697" y="3918187"/>
              <a:chExt cx="422677" cy="45720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260536" y="3967803"/>
                <a:ext cx="381000" cy="381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9697" y="3918187"/>
                <a:ext cx="422677" cy="457200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372150" y="3749934"/>
              <a:ext cx="829494" cy="829494"/>
              <a:chOff x="764740" y="4244306"/>
              <a:chExt cx="972112" cy="972112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740" y="4244306"/>
                <a:ext cx="972112" cy="972112"/>
              </a:xfrm>
              <a:prstGeom prst="rect">
                <a:avLst/>
              </a:prstGeom>
            </p:spPr>
          </p:pic>
          <p:sp>
            <p:nvSpPr>
              <p:cNvPr id="61" name="Freeform 60"/>
              <p:cNvSpPr/>
              <p:nvPr/>
            </p:nvSpPr>
            <p:spPr>
              <a:xfrm>
                <a:off x="990600" y="4517136"/>
                <a:ext cx="114808" cy="128016"/>
              </a:xfrm>
              <a:custGeom>
                <a:avLst/>
                <a:gdLst>
                  <a:gd name="connsiteX0" fmla="*/ 89408 w 280416"/>
                  <a:gd name="connsiteY0" fmla="*/ 20320 h 288544"/>
                  <a:gd name="connsiteX1" fmla="*/ 0 w 280416"/>
                  <a:gd name="connsiteY1" fmla="*/ 223520 h 288544"/>
                  <a:gd name="connsiteX2" fmla="*/ 138176 w 280416"/>
                  <a:gd name="connsiteY2" fmla="*/ 227584 h 288544"/>
                  <a:gd name="connsiteX3" fmla="*/ 256032 w 280416"/>
                  <a:gd name="connsiteY3" fmla="*/ 288544 h 288544"/>
                  <a:gd name="connsiteX4" fmla="*/ 280416 w 280416"/>
                  <a:gd name="connsiteY4" fmla="*/ 207264 h 288544"/>
                  <a:gd name="connsiteX5" fmla="*/ 195072 w 280416"/>
                  <a:gd name="connsiteY5" fmla="*/ 97536 h 288544"/>
                  <a:gd name="connsiteX6" fmla="*/ 272288 w 280416"/>
                  <a:gd name="connsiteY6" fmla="*/ 60960 h 288544"/>
                  <a:gd name="connsiteX7" fmla="*/ 207264 w 280416"/>
                  <a:gd name="connsiteY7" fmla="*/ 0 h 288544"/>
                  <a:gd name="connsiteX8" fmla="*/ 154432 w 280416"/>
                  <a:gd name="connsiteY8" fmla="*/ 40640 h 288544"/>
                  <a:gd name="connsiteX9" fmla="*/ 130048 w 280416"/>
                  <a:gd name="connsiteY9" fmla="*/ 89408 h 288544"/>
                  <a:gd name="connsiteX10" fmla="*/ 89408 w 280416"/>
                  <a:gd name="connsiteY10" fmla="*/ 20320 h 28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416" h="288544">
                    <a:moveTo>
                      <a:pt x="89408" y="20320"/>
                    </a:moveTo>
                    <a:lnTo>
                      <a:pt x="0" y="223520"/>
                    </a:lnTo>
                    <a:lnTo>
                      <a:pt x="138176" y="227584"/>
                    </a:lnTo>
                    <a:lnTo>
                      <a:pt x="256032" y="288544"/>
                    </a:lnTo>
                    <a:lnTo>
                      <a:pt x="280416" y="207264"/>
                    </a:lnTo>
                    <a:lnTo>
                      <a:pt x="195072" y="97536"/>
                    </a:lnTo>
                    <a:lnTo>
                      <a:pt x="272288" y="60960"/>
                    </a:lnTo>
                    <a:lnTo>
                      <a:pt x="207264" y="0"/>
                    </a:lnTo>
                    <a:lnTo>
                      <a:pt x="154432" y="40640"/>
                    </a:lnTo>
                    <a:lnTo>
                      <a:pt x="130048" y="89408"/>
                    </a:lnTo>
                    <a:lnTo>
                      <a:pt x="89408" y="203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Freeform 61"/>
              <p:cNvSpPr/>
              <p:nvPr/>
            </p:nvSpPr>
            <p:spPr>
              <a:xfrm rot="3685627" flipH="1">
                <a:off x="1364234" y="4548003"/>
                <a:ext cx="113792" cy="128016"/>
              </a:xfrm>
              <a:custGeom>
                <a:avLst/>
                <a:gdLst>
                  <a:gd name="connsiteX0" fmla="*/ 89408 w 280416"/>
                  <a:gd name="connsiteY0" fmla="*/ 20320 h 288544"/>
                  <a:gd name="connsiteX1" fmla="*/ 0 w 280416"/>
                  <a:gd name="connsiteY1" fmla="*/ 223520 h 288544"/>
                  <a:gd name="connsiteX2" fmla="*/ 138176 w 280416"/>
                  <a:gd name="connsiteY2" fmla="*/ 227584 h 288544"/>
                  <a:gd name="connsiteX3" fmla="*/ 256032 w 280416"/>
                  <a:gd name="connsiteY3" fmla="*/ 288544 h 288544"/>
                  <a:gd name="connsiteX4" fmla="*/ 280416 w 280416"/>
                  <a:gd name="connsiteY4" fmla="*/ 207264 h 288544"/>
                  <a:gd name="connsiteX5" fmla="*/ 195072 w 280416"/>
                  <a:gd name="connsiteY5" fmla="*/ 97536 h 288544"/>
                  <a:gd name="connsiteX6" fmla="*/ 272288 w 280416"/>
                  <a:gd name="connsiteY6" fmla="*/ 60960 h 288544"/>
                  <a:gd name="connsiteX7" fmla="*/ 207264 w 280416"/>
                  <a:gd name="connsiteY7" fmla="*/ 0 h 288544"/>
                  <a:gd name="connsiteX8" fmla="*/ 154432 w 280416"/>
                  <a:gd name="connsiteY8" fmla="*/ 40640 h 288544"/>
                  <a:gd name="connsiteX9" fmla="*/ 130048 w 280416"/>
                  <a:gd name="connsiteY9" fmla="*/ 89408 h 288544"/>
                  <a:gd name="connsiteX10" fmla="*/ 89408 w 280416"/>
                  <a:gd name="connsiteY10" fmla="*/ 20320 h 28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416" h="288544">
                    <a:moveTo>
                      <a:pt x="89408" y="20320"/>
                    </a:moveTo>
                    <a:lnTo>
                      <a:pt x="0" y="223520"/>
                    </a:lnTo>
                    <a:lnTo>
                      <a:pt x="138176" y="227584"/>
                    </a:lnTo>
                    <a:lnTo>
                      <a:pt x="256032" y="288544"/>
                    </a:lnTo>
                    <a:lnTo>
                      <a:pt x="280416" y="207264"/>
                    </a:lnTo>
                    <a:lnTo>
                      <a:pt x="195072" y="97536"/>
                    </a:lnTo>
                    <a:lnTo>
                      <a:pt x="272288" y="60960"/>
                    </a:lnTo>
                    <a:lnTo>
                      <a:pt x="207264" y="0"/>
                    </a:lnTo>
                    <a:lnTo>
                      <a:pt x="154432" y="40640"/>
                    </a:lnTo>
                    <a:lnTo>
                      <a:pt x="130048" y="89408"/>
                    </a:lnTo>
                    <a:lnTo>
                      <a:pt x="89408" y="203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Freeform 62"/>
              <p:cNvSpPr/>
              <p:nvPr/>
            </p:nvSpPr>
            <p:spPr>
              <a:xfrm rot="3685627" flipH="1">
                <a:off x="776876" y="5023143"/>
                <a:ext cx="103614" cy="78104"/>
              </a:xfrm>
              <a:custGeom>
                <a:avLst/>
                <a:gdLst>
                  <a:gd name="connsiteX0" fmla="*/ 89408 w 280416"/>
                  <a:gd name="connsiteY0" fmla="*/ 20320 h 288544"/>
                  <a:gd name="connsiteX1" fmla="*/ 0 w 280416"/>
                  <a:gd name="connsiteY1" fmla="*/ 223520 h 288544"/>
                  <a:gd name="connsiteX2" fmla="*/ 138176 w 280416"/>
                  <a:gd name="connsiteY2" fmla="*/ 227584 h 288544"/>
                  <a:gd name="connsiteX3" fmla="*/ 256032 w 280416"/>
                  <a:gd name="connsiteY3" fmla="*/ 288544 h 288544"/>
                  <a:gd name="connsiteX4" fmla="*/ 280416 w 280416"/>
                  <a:gd name="connsiteY4" fmla="*/ 207264 h 288544"/>
                  <a:gd name="connsiteX5" fmla="*/ 195072 w 280416"/>
                  <a:gd name="connsiteY5" fmla="*/ 97536 h 288544"/>
                  <a:gd name="connsiteX6" fmla="*/ 272288 w 280416"/>
                  <a:gd name="connsiteY6" fmla="*/ 60960 h 288544"/>
                  <a:gd name="connsiteX7" fmla="*/ 207264 w 280416"/>
                  <a:gd name="connsiteY7" fmla="*/ 0 h 288544"/>
                  <a:gd name="connsiteX8" fmla="*/ 154432 w 280416"/>
                  <a:gd name="connsiteY8" fmla="*/ 40640 h 288544"/>
                  <a:gd name="connsiteX9" fmla="*/ 130048 w 280416"/>
                  <a:gd name="connsiteY9" fmla="*/ 89408 h 288544"/>
                  <a:gd name="connsiteX10" fmla="*/ 89408 w 280416"/>
                  <a:gd name="connsiteY10" fmla="*/ 20320 h 28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0416" h="288544">
                    <a:moveTo>
                      <a:pt x="89408" y="20320"/>
                    </a:moveTo>
                    <a:lnTo>
                      <a:pt x="0" y="223520"/>
                    </a:lnTo>
                    <a:lnTo>
                      <a:pt x="138176" y="227584"/>
                    </a:lnTo>
                    <a:lnTo>
                      <a:pt x="256032" y="288544"/>
                    </a:lnTo>
                    <a:lnTo>
                      <a:pt x="280416" y="207264"/>
                    </a:lnTo>
                    <a:lnTo>
                      <a:pt x="195072" y="97536"/>
                    </a:lnTo>
                    <a:lnTo>
                      <a:pt x="272288" y="60960"/>
                    </a:lnTo>
                    <a:lnTo>
                      <a:pt x="207264" y="0"/>
                    </a:lnTo>
                    <a:lnTo>
                      <a:pt x="154432" y="40640"/>
                    </a:lnTo>
                    <a:lnTo>
                      <a:pt x="130048" y="89408"/>
                    </a:lnTo>
                    <a:lnTo>
                      <a:pt x="89408" y="203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-82361" y="4501263"/>
              <a:ext cx="1927815" cy="707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Lung carcinoma</a:t>
              </a:r>
            </a:p>
            <a:p>
              <a:pPr algn="ctr"/>
              <a:r>
                <a:rPr lang="en-US" sz="1350" dirty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pathway</a:t>
              </a:r>
            </a:p>
          </p:txBody>
        </p:sp>
      </p:grp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Deep Learning for Network Biology -- snap.stanford.edu/deepnetbio-ismb -- ISMB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Disease Pathways: Task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/>
          <a:stretch/>
        </p:blipFill>
        <p:spPr>
          <a:xfrm>
            <a:off x="190500" y="1123950"/>
            <a:ext cx="6477000" cy="3200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67" b="67738"/>
          <a:stretch/>
        </p:blipFill>
        <p:spPr>
          <a:xfrm>
            <a:off x="152400" y="4192568"/>
            <a:ext cx="1600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Disease Pathway Dataset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57300"/>
            <a:ext cx="6286500" cy="37528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rotein-protein interaction (PPI) network </a:t>
            </a:r>
            <a:r>
              <a:rPr lang="en-US" dirty="0" smtClean="0"/>
              <a:t>culled from 15 knowledge databases:</a:t>
            </a:r>
          </a:p>
          <a:p>
            <a:pPr lvl="1"/>
            <a:r>
              <a:rPr lang="en-US" dirty="0" smtClean="0"/>
              <a:t>350k physical interactions, e.g., metabolic enzyme-coupled interactions, signaling interactions, protein complexes</a:t>
            </a:r>
          </a:p>
          <a:p>
            <a:pPr lvl="1"/>
            <a:r>
              <a:rPr lang="en-US" dirty="0" smtClean="0"/>
              <a:t>All protein-coding human genes (21k)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Protein-disease associations:</a:t>
            </a:r>
          </a:p>
          <a:p>
            <a:pPr lvl="1"/>
            <a:r>
              <a:rPr lang="en-US" dirty="0" smtClean="0"/>
              <a:t>21k associations split among 519 diseases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Multi-label node classification: </a:t>
            </a:r>
            <a:r>
              <a:rPr lang="en-US" dirty="0" smtClean="0"/>
              <a:t>every node (i.e., protein) can have 0, 1 or more labels (i.e., disease associations)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Deep Learning for Network Biology -- snap.stanford.edu/deepnetbio-ismb -- ISMB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Experimental Setup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Two main stages:</a:t>
            </a:r>
          </a:p>
          <a:p>
            <a:pPr marL="914388" lvl="1" indent="-457200">
              <a:buFont typeface="+mj-lt"/>
              <a:buAutoNum type="arabicPeriod"/>
            </a:pPr>
            <a:r>
              <a:rPr lang="en-US" dirty="0" smtClean="0"/>
              <a:t>Take the PPI network and use </a:t>
            </a:r>
            <a:r>
              <a:rPr lang="en-US" dirty="0" smtClean="0">
                <a:solidFill>
                  <a:srgbClr val="C00000"/>
                </a:solidFill>
              </a:rPr>
              <a:t>node2vec </a:t>
            </a:r>
            <a:r>
              <a:rPr lang="en-US" dirty="0" smtClean="0"/>
              <a:t>to learn an </a:t>
            </a:r>
            <a:r>
              <a:rPr lang="en-US" b="1" dirty="0" smtClean="0">
                <a:solidFill>
                  <a:srgbClr val="C00000"/>
                </a:solidFill>
              </a:rPr>
              <a:t>embedding for every node</a:t>
            </a:r>
          </a:p>
          <a:p>
            <a:pPr marL="914388" lvl="1" indent="-457200">
              <a:buFont typeface="+mj-lt"/>
              <a:buAutoNum type="arabicPeriod"/>
            </a:pPr>
            <a:r>
              <a:rPr lang="en-US" dirty="0" smtClean="0"/>
              <a:t>For </a:t>
            </a:r>
            <a:r>
              <a:rPr lang="en-US" dirty="0"/>
              <a:t>each disease</a:t>
            </a:r>
            <a:r>
              <a:rPr lang="en-US" dirty="0" smtClean="0"/>
              <a:t>:</a:t>
            </a:r>
          </a:p>
          <a:p>
            <a:pPr lvl="2"/>
            <a:r>
              <a:rPr lang="en-US" dirty="0"/>
              <a:t>F</a:t>
            </a:r>
            <a:r>
              <a:rPr lang="en-US" dirty="0" smtClean="0"/>
              <a:t>its </a:t>
            </a:r>
            <a:r>
              <a:rPr lang="en-US" dirty="0"/>
              <a:t>a logistic regression </a:t>
            </a:r>
            <a:r>
              <a:rPr lang="en-US" dirty="0">
                <a:solidFill>
                  <a:srgbClr val="C00000"/>
                </a:solidFill>
              </a:rPr>
              <a:t>classifier</a:t>
            </a:r>
            <a:r>
              <a:rPr lang="en-US" dirty="0"/>
              <a:t> that predicts disease proteins based on </a:t>
            </a:r>
            <a:r>
              <a:rPr lang="en-US" dirty="0" smtClean="0"/>
              <a:t>the </a:t>
            </a:r>
            <a:r>
              <a:rPr lang="en-US" dirty="0" err="1" smtClean="0"/>
              <a:t>embeddings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Train </a:t>
            </a:r>
            <a:r>
              <a:rPr lang="en-US" dirty="0"/>
              <a:t>the </a:t>
            </a:r>
            <a:r>
              <a:rPr lang="en-US" dirty="0" smtClean="0"/>
              <a:t>classifier using </a:t>
            </a:r>
            <a:r>
              <a:rPr lang="en-US" dirty="0"/>
              <a:t>training proteins</a:t>
            </a:r>
          </a:p>
          <a:p>
            <a:pPr lvl="3"/>
            <a:r>
              <a:rPr lang="en-US" dirty="0"/>
              <a:t>Predict disease proteins in </a:t>
            </a:r>
            <a:r>
              <a:rPr lang="en-US" dirty="0" smtClean="0"/>
              <a:t>the test test: </a:t>
            </a:r>
            <a:r>
              <a:rPr lang="en-US" dirty="0" smtClean="0">
                <a:solidFill>
                  <a:srgbClr val="C00000"/>
                </a:solidFill>
              </a:rPr>
              <a:t>probability</a:t>
            </a:r>
            <a:r>
              <a:rPr lang="en-US" dirty="0" smtClean="0"/>
              <a:t> </a:t>
            </a:r>
            <a:r>
              <a:rPr lang="en-US" dirty="0"/>
              <a:t>that </a:t>
            </a:r>
            <a:r>
              <a:rPr lang="en-US" dirty="0" smtClean="0"/>
              <a:t>a particular protein </a:t>
            </a:r>
            <a:r>
              <a:rPr lang="en-US" dirty="0"/>
              <a:t>is associated with </a:t>
            </a:r>
            <a:r>
              <a:rPr lang="en-US" dirty="0" smtClean="0"/>
              <a:t>the disease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Embedding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5032" y="1975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endParaRPr lang="en-US" sz="2857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3847098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Intuition:</a:t>
            </a:r>
            <a:r>
              <a:rPr lang="en-US" sz="24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Map nodes to d-dimensional </a:t>
            </a:r>
            <a:r>
              <a:rPr lang="en-GB" sz="24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embeddings</a:t>
            </a:r>
            <a:r>
              <a:rPr lang="en-GB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 such that </a:t>
            </a:r>
            <a:r>
              <a:rPr lang="en-GB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similar </a:t>
            </a:r>
            <a:r>
              <a:rPr lang="en-GB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nodes in the graph </a:t>
            </a:r>
            <a:r>
              <a:rPr lang="en-GB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are </a:t>
            </a:r>
            <a:r>
              <a:rPr lang="en-GB" sz="2400" dirty="0" smtClean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embedded close together</a:t>
            </a:r>
            <a:endParaRPr lang="en-GB" sz="24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0600" y="3409950"/>
            <a:ext cx="1257300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3409950"/>
            <a:ext cx="1034796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6" y="1154781"/>
            <a:ext cx="2615184" cy="225247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276600" y="1154781"/>
            <a:ext cx="3498876" cy="2312646"/>
            <a:chOff x="3276600" y="1154781"/>
            <a:chExt cx="3498876" cy="23126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692" y="1157579"/>
              <a:ext cx="3375784" cy="230984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276600" y="1154781"/>
              <a:ext cx="533400" cy="42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07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Pathways: Results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00350" y="1200150"/>
                <a:ext cx="3981450" cy="346652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Best performers:</a:t>
                </a:r>
              </a:p>
              <a:p>
                <a:pPr lvl="1"/>
                <a:r>
                  <a:rPr lang="en-US" dirty="0" smtClean="0"/>
                  <a:t>node2vec </a:t>
                </a:r>
                <a:r>
                  <a:rPr lang="en-US" dirty="0" err="1" smtClean="0"/>
                  <a:t>embeddings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hits</m:t>
                    </m:r>
                    <m:r>
                      <a:rPr lang="en-US" i="1" dirty="0">
                        <a:latin typeface="Cambria Math" charset="0"/>
                      </a:rPr>
                      <m:t>@100=0.</m:t>
                    </m:r>
                    <m:r>
                      <a:rPr lang="en-US" b="0" i="1" dirty="0" smtClean="0">
                        <a:latin typeface="Cambria Math" charset="0"/>
                      </a:rPr>
                      <m:t>40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dirty="0" err="1" smtClean="0">
                    <a:hlinkClick r:id="rId3"/>
                  </a:rPr>
                  <a:t>DIAMOnD</a:t>
                </a:r>
                <a:r>
                  <a:rPr lang="en-US" dirty="0" smtClean="0"/>
                  <a:t>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hits</m:t>
                    </m:r>
                    <m:r>
                      <a:rPr lang="en-US" i="1" dirty="0">
                        <a:latin typeface="Cambria Math" charset="0"/>
                      </a:rPr>
                      <m:t>@100=0.3</m:t>
                    </m:r>
                    <m:r>
                      <a:rPr lang="en-US" b="0" i="1" dirty="0" smtClean="0">
                        <a:latin typeface="Cambria Math" charset="0"/>
                      </a:rPr>
                      <m:t>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>
                    <a:hlinkClick r:id="rId4"/>
                  </a:rPr>
                  <a:t>Matrix completion</a:t>
                </a:r>
                <a:r>
                  <a:rPr lang="en-US" dirty="0" smtClean="0"/>
                  <a:t>	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hits</m:t>
                    </m:r>
                    <m:r>
                      <a:rPr lang="en-US" i="1" dirty="0">
                        <a:latin typeface="Cambria Math" charset="0"/>
                      </a:rPr>
                      <m:t>@100=0.</m:t>
                    </m:r>
                    <m:r>
                      <a:rPr lang="en-US" b="0" i="1" dirty="0" smtClean="0">
                        <a:latin typeface="Cambria Math" charset="0"/>
                      </a:rPr>
                      <m:t>29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Worst performer:</a:t>
                </a:r>
              </a:p>
              <a:p>
                <a:pPr lvl="1"/>
                <a:r>
                  <a:rPr lang="en-US" dirty="0" smtClean="0">
                    <a:hlinkClick r:id="rId5"/>
                  </a:rPr>
                  <a:t>Neighbor scoring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hits</m:t>
                    </m:r>
                    <m:r>
                      <a:rPr lang="en-US" i="1" dirty="0">
                        <a:latin typeface="Cambria Math" charset="0"/>
                      </a:rPr>
                      <m:t>@100=0.</m:t>
                    </m:r>
                    <m:r>
                      <a:rPr lang="en-US" b="0" i="1" dirty="0" smtClean="0">
                        <a:latin typeface="Cambria Math" charset="0"/>
                      </a:rPr>
                      <m:t>24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0350" y="1200150"/>
                <a:ext cx="3981450" cy="3466523"/>
              </a:xfrm>
              <a:blipFill rotWithShape="0">
                <a:blip r:embed="rId6"/>
                <a:stretch>
                  <a:fillRect l="-2294" t="-3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85750" y="1428751"/>
            <a:ext cx="285750" cy="3483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2652" y="1741300"/>
            <a:ext cx="7569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charset="0"/>
                <a:ea typeface="Arial" charset="0"/>
                <a:cs typeface="Arial" charset="0"/>
              </a:rPr>
              <a:t>hits@100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079" y="3062159"/>
            <a:ext cx="7569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charset="0"/>
                <a:ea typeface="Arial" charset="0"/>
                <a:cs typeface="Arial" charset="0"/>
              </a:rPr>
              <a:t>hits@100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30" y="4287535"/>
            <a:ext cx="7569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charset="0"/>
                <a:ea typeface="Arial" charset="0"/>
                <a:cs typeface="Arial" charset="0"/>
              </a:rPr>
              <a:t>hits@100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7" y="1143000"/>
            <a:ext cx="2017758" cy="39433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Deep Learning for Network Biology -- snap.stanford.edu/deepnetbio-ismb -- ISMB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1143000"/>
            <a:ext cx="16002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" y="104775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12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node2vec </a:t>
            </a:r>
            <a:r>
              <a:rPr lang="en-US" sz="1200" b="1" dirty="0" err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sz="12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92795" y="4476750"/>
                <a:ext cx="29718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68569" tIns="68569" rIns="68569" bIns="68569" rtlCol="0" anchor="t" anchorCtr="0"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100" b="0" i="0" smtClean="0"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hits</m:t>
                    </m:r>
                    <m:r>
                      <a:rPr lang="en-US" sz="1100" b="0" i="0" smtClean="0"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@100</m:t>
                    </m:r>
                  </m:oMath>
                </a14:m>
                <a:r>
                  <a:rPr lang="en-US" sz="11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: fraction </a:t>
                </a:r>
                <a:r>
                  <a:rPr lang="en-US" sz="11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of all the disease proteins </a:t>
                </a:r>
                <a:r>
                  <a:rPr lang="en-US" sz="11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are</a:t>
                </a:r>
              </a:p>
              <a:p>
                <a:r>
                  <a:rPr lang="en-US" sz="11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ranked </a:t>
                </a:r>
                <a:r>
                  <a:rPr lang="en-US" sz="11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within the first </a:t>
                </a:r>
                <a:r>
                  <a:rPr lang="en-US" sz="11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100 </a:t>
                </a:r>
                <a:r>
                  <a:rPr lang="en-US" sz="1100" dirty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predicted </a:t>
                </a:r>
                <a:r>
                  <a:rPr lang="en-US" sz="1100" dirty="0" smtClean="0"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proteins</a:t>
                </a:r>
                <a:endParaRPr lang="en-US" sz="1100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95" y="4476750"/>
                <a:ext cx="2971800" cy="457200"/>
              </a:xfrm>
              <a:prstGeom prst="rect">
                <a:avLst/>
              </a:prstGeom>
              <a:blipFill rotWithShape="0">
                <a:blip r:embed="rId8"/>
                <a:stretch>
                  <a:fillRect l="-615" r="-245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r="50001" b="7421"/>
          <a:stretch/>
        </p:blipFill>
        <p:spPr>
          <a:xfrm>
            <a:off x="5867400" y="1954940"/>
            <a:ext cx="979513" cy="1150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Biomedical Applications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Disease pathway detection:</a:t>
            </a:r>
          </a:p>
          <a:p>
            <a:pPr lvl="1"/>
            <a:r>
              <a:rPr lang="en-US" dirty="0" smtClean="0"/>
              <a:t>Identify proteins whose mutation is linked with a particular disease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Multi-label node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Protein interaction prediction:</a:t>
            </a:r>
          </a:p>
          <a:p>
            <a:pPr lvl="1"/>
            <a:r>
              <a:rPr lang="en-US" dirty="0" smtClean="0"/>
              <a:t>Identify protein pairs that physically interact in a cell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Link prediction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54513" r="60828" b="22512"/>
          <a:stretch/>
        </p:blipFill>
        <p:spPr>
          <a:xfrm>
            <a:off x="5475312" y="4004114"/>
            <a:ext cx="1295401" cy="780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868" y="2936464"/>
            <a:ext cx="863023" cy="863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382" y="1233000"/>
            <a:ext cx="609041" cy="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Protein-Protein Interaction</a:t>
            </a:r>
            <a:endParaRPr lang="en-US" sz="4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6" y="1123950"/>
            <a:ext cx="4925527" cy="3397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00" y="4534477"/>
            <a:ext cx="5943600" cy="475673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Image from: Perkins et al.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Transient Protein-Protein Interactions: Structural,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  <a:hlinkClick r:id="rId3"/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Functional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, and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  <a:hlinkClick r:id="rId3"/>
              </a:rPr>
              <a:t>Properties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Structure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. 2010.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7880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Network Data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438900" cy="3810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Human PPI network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Experimentally validated physical protein-protein interactions from the </a:t>
            </a:r>
            <a:r>
              <a:rPr lang="en-US" dirty="0" smtClean="0">
                <a:hlinkClick r:id="rId2"/>
              </a:rPr>
              <a:t>BioGRID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Link prediction:</a:t>
            </a:r>
            <a:r>
              <a:rPr lang="en-US" dirty="0" smtClean="0"/>
              <a:t> Given two proteins, predict probability that they interact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53</a:t>
            </a:fld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905000" y="3409950"/>
            <a:ext cx="3366453" cy="1646011"/>
            <a:chOff x="726270" y="3409950"/>
            <a:chExt cx="3366453" cy="1646011"/>
          </a:xfrm>
        </p:grpSpPr>
        <p:grpSp>
          <p:nvGrpSpPr>
            <p:cNvPr id="41" name="Group 40"/>
            <p:cNvGrpSpPr/>
            <p:nvPr/>
          </p:nvGrpSpPr>
          <p:grpSpPr>
            <a:xfrm>
              <a:off x="726270" y="3409950"/>
              <a:ext cx="3366453" cy="1646011"/>
              <a:chOff x="1861945" y="3299844"/>
              <a:chExt cx="6303302" cy="308197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861945" y="3299844"/>
                <a:ext cx="6303302" cy="3029366"/>
                <a:chOff x="-151617" y="1823506"/>
                <a:chExt cx="10710881" cy="5147648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762000" y="2895600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895600" y="1968215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524000" y="4724400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5410200" y="2784582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81400" y="3505200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7661023" y="2009637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5791200" y="4284324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3927297" y="5880100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8077200" y="3634551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690207" y="5725560"/>
                  <a:ext cx="381000" cy="381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/>
                <p:cNvCxnSpPr>
                  <a:stCxn id="10" idx="5"/>
                  <a:endCxn id="12" idx="0"/>
                </p:cNvCxnSpPr>
                <p:nvPr/>
              </p:nvCxnSpPr>
              <p:spPr>
                <a:xfrm>
                  <a:off x="1087204" y="3220804"/>
                  <a:ext cx="627296" cy="15035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>
                  <a:stCxn id="14" idx="3"/>
                  <a:endCxn id="12" idx="6"/>
                </p:cNvCxnSpPr>
                <p:nvPr/>
              </p:nvCxnSpPr>
              <p:spPr>
                <a:xfrm flipH="1">
                  <a:off x="1905000" y="3830404"/>
                  <a:ext cx="1732196" cy="10844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stCxn id="11" idx="2"/>
                  <a:endCxn id="10" idx="6"/>
                </p:cNvCxnSpPr>
                <p:nvPr/>
              </p:nvCxnSpPr>
              <p:spPr>
                <a:xfrm flipH="1">
                  <a:off x="1143000" y="2158715"/>
                  <a:ext cx="1752600" cy="92738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stCxn id="16" idx="3"/>
                  <a:endCxn id="17" idx="6"/>
                </p:cNvCxnSpPr>
                <p:nvPr/>
              </p:nvCxnSpPr>
              <p:spPr>
                <a:xfrm flipH="1">
                  <a:off x="4308297" y="4609528"/>
                  <a:ext cx="1538699" cy="14610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>
                  <a:stCxn id="14" idx="4"/>
                  <a:endCxn id="17" idx="0"/>
                </p:cNvCxnSpPr>
                <p:nvPr/>
              </p:nvCxnSpPr>
              <p:spPr>
                <a:xfrm>
                  <a:off x="3771900" y="3886200"/>
                  <a:ext cx="345897" cy="19939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7" idx="2"/>
                  <a:endCxn id="12" idx="5"/>
                </p:cNvCxnSpPr>
                <p:nvPr/>
              </p:nvCxnSpPr>
              <p:spPr>
                <a:xfrm flipH="1" flipV="1">
                  <a:off x="1849204" y="5049604"/>
                  <a:ext cx="2078093" cy="102099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1" idx="4"/>
                  <a:endCxn id="12" idx="7"/>
                </p:cNvCxnSpPr>
                <p:nvPr/>
              </p:nvCxnSpPr>
              <p:spPr>
                <a:xfrm flipH="1">
                  <a:off x="1849204" y="2349215"/>
                  <a:ext cx="1236896" cy="243098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3" idx="2"/>
                  <a:endCxn id="14" idx="6"/>
                </p:cNvCxnSpPr>
                <p:nvPr/>
              </p:nvCxnSpPr>
              <p:spPr>
                <a:xfrm flipH="1">
                  <a:off x="3962400" y="2975082"/>
                  <a:ext cx="1447800" cy="7206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14" idx="5"/>
                  <a:endCxn id="16" idx="2"/>
                </p:cNvCxnSpPr>
                <p:nvPr/>
              </p:nvCxnSpPr>
              <p:spPr>
                <a:xfrm>
                  <a:off x="3906604" y="3830404"/>
                  <a:ext cx="1884596" cy="6444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>
                  <a:stCxn id="14" idx="2"/>
                  <a:endCxn id="10" idx="6"/>
                </p:cNvCxnSpPr>
                <p:nvPr/>
              </p:nvCxnSpPr>
              <p:spPr>
                <a:xfrm flipH="1" flipV="1">
                  <a:off x="1143000" y="3086100"/>
                  <a:ext cx="2438400" cy="6096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7986227" y="2349215"/>
                  <a:ext cx="281473" cy="129971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8" idx="4"/>
                  <a:endCxn id="19" idx="0"/>
                </p:cNvCxnSpPr>
                <p:nvPr/>
              </p:nvCxnSpPr>
              <p:spPr>
                <a:xfrm flipH="1">
                  <a:off x="7880707" y="4015551"/>
                  <a:ext cx="386993" cy="171000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13" idx="6"/>
                  <a:endCxn id="18" idx="2"/>
                </p:cNvCxnSpPr>
                <p:nvPr/>
              </p:nvCxnSpPr>
              <p:spPr>
                <a:xfrm>
                  <a:off x="5791200" y="2975082"/>
                  <a:ext cx="2286000" cy="84996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17" idx="6"/>
                  <a:endCxn id="19" idx="2"/>
                </p:cNvCxnSpPr>
                <p:nvPr/>
              </p:nvCxnSpPr>
              <p:spPr>
                <a:xfrm flipV="1">
                  <a:off x="4308297" y="5916060"/>
                  <a:ext cx="3381910" cy="15454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3314802" y="1849366"/>
                  <a:ext cx="2051300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RAD50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-151617" y="2085076"/>
                  <a:ext cx="1867693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MSH4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69701" y="5017434"/>
                  <a:ext cx="1867693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MSH5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759423" y="2725712"/>
                  <a:ext cx="1857493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PCNA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402004" y="2162301"/>
                  <a:ext cx="2117602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BRCA2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646969" y="3565627"/>
                  <a:ext cx="1724888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FEN1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596284" y="6138802"/>
                  <a:ext cx="1908495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DMC1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691571" y="3408873"/>
                  <a:ext cx="1867693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MED6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983927" y="1823506"/>
                  <a:ext cx="1760589" cy="832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smtClean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RFC1</a:t>
                  </a:r>
                  <a:endParaRPr lang="en-US" sz="1100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109994" y="5891979"/>
                <a:ext cx="1207180" cy="489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Helvetica Neue Light" charset="0"/>
                    <a:ea typeface="Helvetica Neue Light" charset="0"/>
                    <a:cs typeface="Helvetica Neue Light" charset="0"/>
                  </a:rPr>
                  <a:t>RAD51</a:t>
                </a:r>
                <a:endParaRPr lang="en-US" sz="1100" b="1" dirty="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328246" y="4153728"/>
              <a:ext cx="342900" cy="418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69" tIns="68569" rIns="68569" bIns="68569" rtlCol="0" anchor="t" anchorCtr="0">
              <a:no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  <a:endParaRPr lang="en-US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24438" y="3910355"/>
              <a:ext cx="342900" cy="418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69" tIns="68569" rIns="68569" bIns="68569" rtlCol="0" anchor="t" anchorCtr="0">
              <a:no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  <a:endParaRPr lang="en-US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74543" y="4143299"/>
              <a:ext cx="342900" cy="418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68569" tIns="68569" rIns="68569" bIns="68569" rtlCol="0" anchor="t" anchorCtr="0">
              <a:no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  <a:endParaRPr lang="en-US" b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654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 smtClean="0"/>
              <a:t>Learning Edge </a:t>
            </a:r>
            <a:r>
              <a:rPr lang="en-US" sz="4300" dirty="0" err="1" smtClean="0"/>
              <a:t>Embeddings</a:t>
            </a:r>
            <a:endParaRPr lang="en-US" sz="4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49"/>
                <a:ext cx="6286500" cy="326490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So far: </a:t>
                </a:r>
                <a:r>
                  <a:rPr lang="en-US" dirty="0" smtClean="0"/>
                  <a:t>Methods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l</a:t>
                </a:r>
                <a:r>
                  <a:rPr lang="en-US" dirty="0" smtClean="0"/>
                  <a:t>earn </a:t>
                </a:r>
                <a:r>
                  <a:rPr lang="en-US" dirty="0" err="1" smtClean="0"/>
                  <a:t>embeddings</a:t>
                </a:r>
                <a:r>
                  <a:rPr lang="en-US" dirty="0" smtClean="0"/>
                  <a:t> for nodes:</a:t>
                </a:r>
              </a:p>
              <a:p>
                <a:pPr lvl="1"/>
                <a:r>
                  <a:rPr lang="en-US" dirty="0" smtClean="0"/>
                  <a:t>Great for tasks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involving individual nodes </a:t>
                </a:r>
                <a:r>
                  <a:rPr lang="en-US" dirty="0" smtClean="0"/>
                  <a:t>(e.g., node classification)</a:t>
                </a:r>
                <a:endParaRPr lang="en-US" dirty="0"/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Question: </a:t>
                </a:r>
                <a:r>
                  <a:rPr lang="en-US" dirty="0" smtClean="0"/>
                  <a:t>How to address tasks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involving pairs of nodes</a:t>
                </a:r>
                <a:r>
                  <a:rPr lang="en-US" dirty="0" smtClean="0"/>
                  <a:t> (e.g., link prediction)?</a:t>
                </a:r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Idea:</a:t>
                </a:r>
                <a:r>
                  <a:rPr lang="en-US" dirty="0" smtClean="0"/>
                  <a:t> 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dirty="0" smtClean="0"/>
                  <a:t>, define an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 smtClean="0"/>
                  <a:t> that generates an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embedding for pair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𝑢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:</a:t>
                </a:r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49"/>
                <a:ext cx="6286500" cy="3264902"/>
              </a:xfrm>
              <a:blipFill rotWithShape="0">
                <a:blip r:embed="rId2"/>
                <a:stretch>
                  <a:fillRect l="-1260" t="-2617" r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85950" y="4059627"/>
                <a:ext cx="3086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charset="0"/>
                              <a:ea typeface="Helvetica Neue Light" charset="0"/>
                              <a:cs typeface="Helvetica Neue Light" charset="0"/>
                              <a:sym typeface="Open Sans"/>
                            </a:rPr>
                            <m:t>)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𝑢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𝑣</m:t>
                      </m:r>
                      <m:r>
                        <a:rPr lang="en-US" sz="2400" b="0" i="1" smtClean="0">
                          <a:latin typeface="Cambria Math" charset="0"/>
                          <a:ea typeface="Helvetica Neue Light" charset="0"/>
                          <a:cs typeface="Helvetica Neue Light" charset="0"/>
                          <a:sym typeface="Open Sans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50" y="4059627"/>
                <a:ext cx="3086100" cy="457200"/>
              </a:xfrm>
              <a:prstGeom prst="rect">
                <a:avLst/>
              </a:prstGeom>
              <a:blipFill rotWithShape="0">
                <a:blip r:embed="rId3"/>
                <a:stretch>
                  <a:fillRect b="-10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073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 smtClean="0"/>
              <a:t>Learning Edge </a:t>
            </a:r>
            <a:r>
              <a:rPr lang="en-US" sz="4300" dirty="0" err="1" smtClean="0"/>
              <a:t>Embeddings</a:t>
            </a:r>
            <a:endParaRPr lang="en-US" sz="4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00150"/>
                <a:ext cx="6362700" cy="281437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b="1" dirty="0" smtClean="0">
                    <a:solidFill>
                      <a:srgbClr val="C00000"/>
                    </a:solidFill>
                  </a:rPr>
                  <a:t>How to define operator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𝒈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?</a:t>
                </a:r>
              </a:p>
              <a:p>
                <a:endParaRPr lang="en-US" sz="1100" dirty="0"/>
              </a:p>
              <a:p>
                <a:r>
                  <a:rPr lang="en-US" b="1" dirty="0" smtClean="0">
                    <a:solidFill>
                      <a:srgbClr val="C00000"/>
                    </a:solidFill>
                  </a:rPr>
                  <a:t>Desiderata:</a:t>
                </a:r>
                <a:r>
                  <a:rPr lang="en-US" dirty="0" smtClean="0"/>
                  <a:t> The operator needs to be defined for any </a:t>
                </a:r>
                <a:r>
                  <a:rPr lang="en-US" dirty="0"/>
                  <a:t>pair of nodes, even if </a:t>
                </a:r>
                <a:r>
                  <a:rPr lang="en-US" dirty="0" smtClean="0"/>
                  <a:t>the nodes are not connected</a:t>
                </a:r>
              </a:p>
              <a:p>
                <a:r>
                  <a:rPr lang="en-US" dirty="0" smtClean="0"/>
                  <a:t>We consider four choices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dirty="0" smtClean="0"/>
                  <a:t>: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00150"/>
                <a:ext cx="6362700" cy="2814373"/>
              </a:xfrm>
              <a:blipFill rotWithShape="0">
                <a:blip r:embed="rId2"/>
                <a:stretch>
                  <a:fillRect l="-1628" t="-2597" r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89" y="3867150"/>
            <a:ext cx="4201996" cy="10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Experimental Setup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 fontScale="92500" lnSpcReduction="20000"/>
          </a:bodyPr>
          <a:lstStyle/>
          <a:p>
            <a:pPr marL="342892" lvl="1" indent="-342892">
              <a:buFont typeface="Wingdings" pitchFamily="2" charset="2"/>
              <a:buChar char="§"/>
            </a:pPr>
            <a:r>
              <a:rPr lang="en-US" dirty="0" smtClean="0"/>
              <a:t>We </a:t>
            </a:r>
            <a:r>
              <a:rPr lang="en-US" dirty="0"/>
              <a:t>are given a </a:t>
            </a:r>
            <a:r>
              <a:rPr lang="en-US" dirty="0" smtClean="0">
                <a:solidFill>
                  <a:srgbClr val="C00000"/>
                </a:solidFill>
              </a:rPr>
              <a:t>PPI network </a:t>
            </a:r>
            <a:r>
              <a:rPr lang="en-US" dirty="0">
                <a:solidFill>
                  <a:srgbClr val="C00000"/>
                </a:solidFill>
              </a:rPr>
              <a:t>with a certain </a:t>
            </a:r>
            <a:r>
              <a:rPr lang="en-US" dirty="0" smtClean="0">
                <a:solidFill>
                  <a:srgbClr val="C00000"/>
                </a:solidFill>
              </a:rPr>
              <a:t>fraction of </a:t>
            </a:r>
            <a:r>
              <a:rPr lang="en-US" dirty="0">
                <a:solidFill>
                  <a:srgbClr val="C00000"/>
                </a:solidFill>
              </a:rPr>
              <a:t>edges </a:t>
            </a:r>
            <a:r>
              <a:rPr lang="en-US" dirty="0" smtClean="0">
                <a:solidFill>
                  <a:srgbClr val="C00000"/>
                </a:solidFill>
              </a:rPr>
              <a:t>removed</a:t>
            </a:r>
            <a:r>
              <a:rPr lang="en-US" dirty="0" smtClean="0"/>
              <a:t>:</a:t>
            </a:r>
          </a:p>
          <a:p>
            <a:pPr marL="742933" lvl="2" indent="-342892">
              <a:buFont typeface="Wingdings" pitchFamily="2" charset="2"/>
              <a:buChar char="§"/>
            </a:pPr>
            <a:r>
              <a:rPr lang="en-US" dirty="0"/>
              <a:t>R</a:t>
            </a:r>
            <a:r>
              <a:rPr lang="en-US" dirty="0" smtClean="0"/>
              <a:t>emove </a:t>
            </a:r>
            <a:r>
              <a:rPr lang="en-US" dirty="0"/>
              <a:t>about 50% of </a:t>
            </a:r>
            <a:r>
              <a:rPr lang="en-US" dirty="0" smtClean="0"/>
              <a:t>edges</a:t>
            </a:r>
          </a:p>
          <a:p>
            <a:pPr marL="742933" lvl="2" indent="-342892">
              <a:buFont typeface="Wingdings" pitchFamily="2" charset="2"/>
              <a:buChar char="§"/>
            </a:pPr>
            <a:r>
              <a:rPr lang="en-US" dirty="0"/>
              <a:t>R</a:t>
            </a:r>
            <a:r>
              <a:rPr lang="en-US" dirty="0" smtClean="0"/>
              <a:t>andomly </a:t>
            </a:r>
            <a:r>
              <a:rPr lang="en-US" dirty="0"/>
              <a:t>sample an equal number of node pairs at random </a:t>
            </a:r>
            <a:r>
              <a:rPr lang="en-US" dirty="0" smtClean="0"/>
              <a:t>which </a:t>
            </a:r>
            <a:r>
              <a:rPr lang="en-US" dirty="0"/>
              <a:t>have no edge connecting </a:t>
            </a:r>
            <a:r>
              <a:rPr lang="en-US" dirty="0" smtClean="0"/>
              <a:t>them </a:t>
            </a:r>
          </a:p>
          <a:p>
            <a:pPr marL="742933" lvl="2" indent="-342892">
              <a:buFont typeface="Wingdings" pitchFamily="2" charset="2"/>
              <a:buChar char="§"/>
            </a:pPr>
            <a:r>
              <a:rPr lang="en-US" dirty="0" smtClean="0"/>
              <a:t>Explicitly </a:t>
            </a:r>
            <a:r>
              <a:rPr lang="en-US" dirty="0"/>
              <a:t>removed </a:t>
            </a:r>
            <a:r>
              <a:rPr lang="en-US" dirty="0" smtClean="0"/>
              <a:t>edges and non-existent </a:t>
            </a:r>
            <a:r>
              <a:rPr lang="en-US" dirty="0"/>
              <a:t>(or false) edges form </a:t>
            </a:r>
            <a:r>
              <a:rPr lang="en-US" dirty="0" smtClean="0">
                <a:solidFill>
                  <a:srgbClr val="C00000"/>
                </a:solidFill>
              </a:rPr>
              <a:t>a balanced test data set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Two main stages:</a:t>
            </a:r>
          </a:p>
          <a:p>
            <a:pPr marL="914388" lvl="1" indent="-457200">
              <a:buFont typeface="+mj-lt"/>
              <a:buAutoNum type="arabicPeriod"/>
            </a:pP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 smtClean="0">
                <a:solidFill>
                  <a:srgbClr val="C00000"/>
                </a:solidFill>
              </a:rPr>
              <a:t>node2vec </a:t>
            </a:r>
            <a:r>
              <a:rPr lang="en-US" dirty="0" smtClean="0"/>
              <a:t>to learn an </a:t>
            </a:r>
            <a:r>
              <a:rPr lang="en-US" b="1" dirty="0" smtClean="0">
                <a:solidFill>
                  <a:srgbClr val="C00000"/>
                </a:solidFill>
              </a:rPr>
              <a:t>embedding for every node </a:t>
            </a:r>
            <a:r>
              <a:rPr lang="en-US" dirty="0" smtClean="0"/>
              <a:t>in the filtered </a:t>
            </a:r>
            <a:r>
              <a:rPr lang="en-US" dirty="0"/>
              <a:t>PPI </a:t>
            </a:r>
            <a:r>
              <a:rPr lang="en-US" dirty="0" smtClean="0"/>
              <a:t>network</a:t>
            </a:r>
          </a:p>
          <a:p>
            <a:pPr marL="914388" lvl="1" indent="-457200">
              <a:buFont typeface="+mj-lt"/>
              <a:buAutoNum type="arabicPeriod"/>
            </a:pPr>
            <a:r>
              <a:rPr lang="en-US" dirty="0" smtClean="0"/>
              <a:t>Predict a score for </a:t>
            </a:r>
            <a:r>
              <a:rPr lang="en-US" dirty="0" smtClean="0">
                <a:solidFill>
                  <a:srgbClr val="C00000"/>
                </a:solidFill>
              </a:rPr>
              <a:t>every protein pair in the test set</a:t>
            </a:r>
            <a:r>
              <a:rPr lang="en-US" dirty="0" smtClean="0"/>
              <a:t> based on the </a:t>
            </a:r>
            <a:r>
              <a:rPr lang="en-US" dirty="0" err="1" smtClean="0"/>
              <a:t>embeddings</a:t>
            </a:r>
            <a:endParaRPr lang="en-US" dirty="0" smtClean="0"/>
          </a:p>
          <a:p>
            <a:pPr marL="914388" lvl="1" indent="-457200">
              <a:buFont typeface="+mj-lt"/>
              <a:buAutoNum type="arabicPeriod"/>
            </a:pP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PPI Prediction: Results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23950"/>
            <a:ext cx="3518959" cy="37338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671358" y="1200150"/>
            <a:ext cx="3186642" cy="2743200"/>
          </a:xfrm>
        </p:spPr>
        <p:txBody>
          <a:bodyPr>
            <a:normAutofit fontScale="77500" lnSpcReduction="20000"/>
          </a:bodyPr>
          <a:lstStyle/>
          <a:p>
            <a:pPr marL="230188" indent="-230188"/>
            <a:r>
              <a:rPr lang="en-US" dirty="0" smtClean="0"/>
              <a:t>Learned </a:t>
            </a:r>
            <a:r>
              <a:rPr lang="en-US" dirty="0" err="1" smtClean="0"/>
              <a:t>embeddings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drastically </a:t>
            </a:r>
            <a:r>
              <a:rPr lang="en-US" dirty="0">
                <a:solidFill>
                  <a:srgbClr val="C00000"/>
                </a:solidFill>
              </a:rPr>
              <a:t>outperform </a:t>
            </a:r>
            <a:r>
              <a:rPr lang="en-US" dirty="0" smtClean="0">
                <a:solidFill>
                  <a:schemeClr val="accent3"/>
                </a:solidFill>
              </a:rPr>
              <a:t>heuristic scores </a:t>
            </a:r>
          </a:p>
          <a:p>
            <a:pPr marL="230188" indent="-230188"/>
            <a:endParaRPr lang="en-US" dirty="0" smtClean="0"/>
          </a:p>
          <a:p>
            <a:pPr marL="230188" indent="-230188"/>
            <a:r>
              <a:rPr lang="en-US" b="1" dirty="0" err="1" smtClean="0">
                <a:solidFill>
                  <a:schemeClr val="accent4"/>
                </a:solidFill>
              </a:rPr>
              <a:t>Hadamard</a:t>
            </a:r>
            <a:r>
              <a:rPr lang="en-US" b="1" dirty="0" smtClean="0">
                <a:solidFill>
                  <a:schemeClr val="accent4"/>
                </a:solidFill>
              </a:rPr>
              <a:t> operator</a:t>
            </a:r>
            <a:r>
              <a:rPr lang="en-US" dirty="0" smtClean="0">
                <a:solidFill>
                  <a:schemeClr val="accent4"/>
                </a:solidFill>
              </a:rPr>
              <a:t>:</a:t>
            </a:r>
          </a:p>
          <a:p>
            <a:pPr marL="409575" lvl="1" indent="-287338"/>
            <a:r>
              <a:rPr lang="en-US" sz="2100" dirty="0" smtClean="0"/>
              <a:t>Highly stable</a:t>
            </a:r>
          </a:p>
          <a:p>
            <a:pPr marL="409575" lvl="1" indent="-287338"/>
            <a:r>
              <a:rPr lang="en-US" sz="2100" dirty="0" smtClean="0"/>
              <a:t>Best average performance</a:t>
            </a:r>
            <a:endParaRPr lang="en-US" sz="2100" dirty="0"/>
          </a:p>
        </p:txBody>
      </p:sp>
      <p:sp>
        <p:nvSpPr>
          <p:cNvPr id="12" name="Rectangle 11"/>
          <p:cNvSpPr/>
          <p:nvPr/>
        </p:nvSpPr>
        <p:spPr>
          <a:xfrm>
            <a:off x="2514600" y="1352550"/>
            <a:ext cx="60960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014523"/>
            <a:ext cx="2971800" cy="7670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173" y="1514187"/>
            <a:ext cx="1281627" cy="67656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0105" y="2800350"/>
            <a:ext cx="3511253" cy="68580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57" y="4705350"/>
            <a:ext cx="3200401" cy="22022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F1 </a:t>
            </a:r>
            <a:r>
              <a:rPr lang="mr-IN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–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scores are in [0,1], higher is better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r="50001" b="7421"/>
          <a:stretch/>
        </p:blipFill>
        <p:spPr>
          <a:xfrm>
            <a:off x="5867400" y="1954940"/>
            <a:ext cx="979513" cy="1150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Biomedical Applications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Disease pathway detection:</a:t>
            </a:r>
          </a:p>
          <a:p>
            <a:pPr lvl="1"/>
            <a:r>
              <a:rPr lang="en-US" dirty="0" smtClean="0"/>
              <a:t>Identify proteins whose mutation is linked with a particular disease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Multi-label node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Protein interaction prediction:</a:t>
            </a:r>
          </a:p>
          <a:p>
            <a:pPr lvl="1"/>
            <a:r>
              <a:rPr lang="en-US" dirty="0" smtClean="0"/>
              <a:t>Identify protein pairs that physically interact in a cell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Task:</a:t>
            </a:r>
            <a:r>
              <a:rPr lang="en-US" dirty="0" smtClean="0"/>
              <a:t> Link prediction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54513" r="60828" b="22512"/>
          <a:stretch/>
        </p:blipFill>
        <p:spPr>
          <a:xfrm>
            <a:off x="5475312" y="4004114"/>
            <a:ext cx="1295401" cy="780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82" y="1233000"/>
            <a:ext cx="609041" cy="57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81" y="3050576"/>
            <a:ext cx="609041" cy="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Outline of This Section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59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5943600" cy="30480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/>
              <a:t>Adjacency-based similarity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Random </a:t>
            </a:r>
            <a:r>
              <a:rPr lang="en-CA" sz="3600" dirty="0"/>
              <a:t>walk </a:t>
            </a:r>
            <a:r>
              <a:rPr lang="en-CA" sz="3600" dirty="0" smtClean="0"/>
              <a:t>approaches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 sz="3600" dirty="0" smtClean="0"/>
              <a:t>Biomedical applications</a:t>
            </a:r>
            <a:endParaRPr lang="en-CA" sz="36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CA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382" y="1310383"/>
            <a:ext cx="609041" cy="57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07" y="2343150"/>
            <a:ext cx="609041" cy="576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85" y="3366600"/>
            <a:ext cx="609041" cy="5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Setup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" y="1222726"/>
            <a:ext cx="6626352" cy="3810000"/>
          </a:xfrm>
        </p:spPr>
        <p:txBody>
          <a:bodyPr>
            <a:normAutofit/>
          </a:bodyPr>
          <a:lstStyle/>
          <a:p>
            <a:r>
              <a:rPr lang="en-US" dirty="0"/>
              <a:t>Assume we have a graph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G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V</a:t>
            </a:r>
            <a:r>
              <a:rPr lang="en-US" dirty="0"/>
              <a:t> is the vertex </a:t>
            </a:r>
            <a:r>
              <a:rPr lang="en-US" dirty="0" smtClean="0"/>
              <a:t>set</a:t>
            </a:r>
            <a:endParaRPr lang="en-US" dirty="0"/>
          </a:p>
          <a:p>
            <a:pPr lvl="1"/>
            <a:r>
              <a:rPr lang="en-US" b="1" dirty="0">
                <a:latin typeface="Cambria Math" charset="0"/>
                <a:ea typeface="Cambria Math" charset="0"/>
                <a:cs typeface="Cambria Math" charset="0"/>
              </a:rPr>
              <a:t>A</a:t>
            </a:r>
            <a:r>
              <a:rPr lang="en-US" dirty="0"/>
              <a:t> is the adjacency matrix (assume binary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b="1" dirty="0" smtClean="0">
              <a:solidFill>
                <a:schemeClr val="accent2"/>
              </a:solidFill>
            </a:endParaRP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No </a:t>
            </a:r>
            <a:r>
              <a:rPr lang="en-US" b="1" dirty="0">
                <a:solidFill>
                  <a:srgbClr val="C00000"/>
                </a:solidFill>
              </a:rPr>
              <a:t>node features or extra information is used!</a:t>
            </a:r>
          </a:p>
        </p:txBody>
      </p:sp>
    </p:spTree>
    <p:extLst>
      <p:ext uri="{BB962C8B-B14F-4D97-AF65-F5344CB8AC3E}">
        <p14:creationId xmlns:p14="http://schemas.microsoft.com/office/powerpoint/2010/main" val="6783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285" y="53836"/>
            <a:ext cx="737512" cy="4130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60" y="728692"/>
            <a:ext cx="892450" cy="437300"/>
          </a:xfrm>
          <a:prstGeom prst="rect">
            <a:avLst/>
          </a:prstGeom>
        </p:spPr>
      </p:pic>
      <p:pic>
        <p:nvPicPr>
          <p:cNvPr id="69" name="Picture 8" descr="http://etc.ancient.eu/uploads/static/pinterest_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290" y="407538"/>
            <a:ext cx="604062" cy="4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86" y="1508230"/>
            <a:ext cx="526398" cy="267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949" y="361563"/>
            <a:ext cx="11496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PhD Students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51" y="2642055"/>
            <a:ext cx="1729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Post-Doctoral Fellows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8465" y="1955494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Funding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7669" y="2952750"/>
            <a:ext cx="1145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Collaborators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75069" y="81796"/>
            <a:ext cx="1716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Industry Partnerships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36" y="1666837"/>
            <a:ext cx="522000" cy="6959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34" y="661328"/>
            <a:ext cx="522000" cy="695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4" y="1666837"/>
            <a:ext cx="522000" cy="695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" y="3943871"/>
            <a:ext cx="548640" cy="685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470" y="661326"/>
            <a:ext cx="522000" cy="69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319" y="2932898"/>
            <a:ext cx="534353" cy="685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3961820"/>
            <a:ext cx="572477" cy="685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2932898"/>
            <a:ext cx="572477" cy="685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32" y="2932898"/>
            <a:ext cx="570368" cy="6858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1526" y="128118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Claire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Donnat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3574" y="128495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Mitchell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Gordon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85004" y="128118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David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Hallac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1520" y="128833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Emma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Pierson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1" y="23027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Himabindu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Lakkaraju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511" y="230263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Rex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Ying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75132" y="230263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Tim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Althoff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10322" y="23081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Will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Hamilton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37202" y="356598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Baharan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Mirzasoleiman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158" y="357313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Marinka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Zitnik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20928" y="358027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Michele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Catasta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8153" y="358027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Srijan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Kumar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4355" y="458040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Stephen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Bach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4016" y="459835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Rok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Sosic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1910" y="4025542"/>
            <a:ext cx="8998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Research</a:t>
            </a:r>
          </a:p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Staff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8" t="20136" r="12473" b="16935"/>
          <a:stretch/>
        </p:blipFill>
        <p:spPr>
          <a:xfrm>
            <a:off x="4572000" y="1976824"/>
            <a:ext cx="891210" cy="518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249" y="2394531"/>
            <a:ext cx="580548" cy="5582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515" y="1949793"/>
            <a:ext cx="384742" cy="5001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678" y="2415969"/>
            <a:ext cx="778610" cy="4911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95" y="1987276"/>
            <a:ext cx="671189" cy="67639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00" y="783821"/>
            <a:ext cx="547469" cy="3243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39" y="1510840"/>
            <a:ext cx="321632" cy="323069"/>
          </a:xfrm>
          <a:prstGeom prst="rect">
            <a:avLst/>
          </a:prstGeom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119" y="466841"/>
            <a:ext cx="799536" cy="2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82" y="510340"/>
            <a:ext cx="800750" cy="1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 descr="Volkswage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797" y="544750"/>
            <a:ext cx="449975" cy="4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https://shaneebz.files.wordpress.com/2011/02/wikipedia-logo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960" y="837758"/>
            <a:ext cx="300980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http://www.bosch.us/media/_tech/layout/images/logos/bosch_logo_english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342" y="1609671"/>
            <a:ext cx="716150" cy="3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://www.icwsm.org/2009/spinner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935" y="1235090"/>
            <a:ext cx="664715" cy="2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106" y="1590178"/>
            <a:ext cx="720695" cy="2195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344" y="375920"/>
            <a:ext cx="457971" cy="268843"/>
          </a:xfrm>
          <a:prstGeom prst="rect">
            <a:avLst/>
          </a:prstGeom>
        </p:spPr>
      </p:pic>
      <p:pic>
        <p:nvPicPr>
          <p:cNvPr id="76" name="Picture 4" descr="https://tctechcrunch2011.files.wordpress.com/2012/07/screen-shot-2012-07-20-at-5-47-34-am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352" y="125827"/>
            <a:ext cx="344307" cy="3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373592" y="837756"/>
            <a:ext cx="955297" cy="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169" y="1283807"/>
            <a:ext cx="718470" cy="13182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369040" y="459835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Adrijan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Bradaschia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049595" y="3193524"/>
            <a:ext cx="3770584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</a:rPr>
              <a:t>Dan </a:t>
            </a:r>
            <a:r>
              <a:rPr lang="en-US" sz="900" b="1" dirty="0" err="1">
                <a:latin typeface="Calibri" panose="020F0502020204030204" pitchFamily="34" charset="0"/>
              </a:rPr>
              <a:t>Jurafsky</a:t>
            </a:r>
            <a:r>
              <a:rPr lang="en-US" sz="900" b="1" dirty="0">
                <a:latin typeface="Calibri" panose="020F0502020204030204" pitchFamily="34" charset="0"/>
              </a:rPr>
              <a:t>, Linguistics,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Christian </a:t>
            </a:r>
            <a:r>
              <a:rPr lang="en-US" sz="900" b="1" dirty="0" err="1">
                <a:latin typeface="Calibri" panose="020F0502020204030204" pitchFamily="34" charset="0"/>
              </a:rPr>
              <a:t>Danescu-Miculescu-Mizil</a:t>
            </a:r>
            <a:r>
              <a:rPr lang="en-US" sz="900" b="1" dirty="0">
                <a:latin typeface="Calibri" panose="020F0502020204030204" pitchFamily="34" charset="0"/>
              </a:rPr>
              <a:t>, Information Science, Cornell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Stephen Boyd, Electrical 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David </a:t>
            </a:r>
            <a:r>
              <a:rPr lang="en-US" sz="900" b="1" dirty="0" err="1">
                <a:latin typeface="Calibri" panose="020F0502020204030204" pitchFamily="34" charset="0"/>
              </a:rPr>
              <a:t>Gleich</a:t>
            </a:r>
            <a:r>
              <a:rPr lang="en-US" sz="900" b="1" dirty="0">
                <a:latin typeface="Calibri" panose="020F0502020204030204" pitchFamily="34" charset="0"/>
              </a:rPr>
              <a:t>, Computer Science, Purdue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VS </a:t>
            </a:r>
            <a:r>
              <a:rPr lang="en-US" sz="900" b="1" dirty="0" err="1">
                <a:latin typeface="Calibri" panose="020F0502020204030204" pitchFamily="34" charset="0"/>
              </a:rPr>
              <a:t>Subrahmanian</a:t>
            </a:r>
            <a:r>
              <a:rPr lang="en-US" sz="900" b="1" dirty="0">
                <a:latin typeface="Calibri" panose="020F0502020204030204" pitchFamily="34" charset="0"/>
              </a:rPr>
              <a:t>, Computer Science, University of Maryland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Sarah Kunz, Medicine, Harvard University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Russ Altman, Medicine, Stanford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Jochen</a:t>
            </a:r>
            <a:r>
              <a:rPr lang="en-US" sz="900" b="1" dirty="0">
                <a:latin typeface="Calibri" panose="020F0502020204030204" pitchFamily="34" charset="0"/>
              </a:rPr>
              <a:t> Profit, Medicine,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Eric Horvitz, Microsoft Research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Jon Kleinberg, Computer Science, Cornell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Sendhill</a:t>
            </a:r>
            <a:r>
              <a:rPr lang="en-US" sz="900" b="1" dirty="0">
                <a:latin typeface="Calibri" panose="020F0502020204030204" pitchFamily="34" charset="0"/>
              </a:rPr>
              <a:t> Mullainathan, Economics, Harvard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Scott </a:t>
            </a:r>
            <a:r>
              <a:rPr lang="en-US" sz="900" b="1" dirty="0" err="1">
                <a:latin typeface="Calibri" panose="020F0502020204030204" pitchFamily="34" charset="0"/>
              </a:rPr>
              <a:t>Delp</a:t>
            </a:r>
            <a:r>
              <a:rPr lang="en-US" sz="900" b="1" dirty="0">
                <a:latin typeface="Calibri" panose="020F0502020204030204" pitchFamily="34" charset="0"/>
              </a:rPr>
              <a:t>, Bioengineering,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Jens Ludwig, Harris Public Policy, University of Chicago</a:t>
            </a:r>
          </a:p>
        </p:txBody>
      </p:sp>
      <p:pic>
        <p:nvPicPr>
          <p:cNvPr id="90" name="Picture 89" descr="Stanford-Infolab-RGB-300px@2X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360" y="4112231"/>
            <a:ext cx="567249" cy="745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093" y="1674367"/>
            <a:ext cx="522000" cy="680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98" y="664479"/>
            <a:ext cx="522000" cy="68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61" y="663303"/>
            <a:ext cx="522000" cy="69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80" y="1679398"/>
            <a:ext cx="522000" cy="6708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573111" y="129725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Geet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Sethi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409950" y="2565401"/>
            <a:ext cx="381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107" y="660784"/>
            <a:ext cx="522000" cy="697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1AEF26-D978-1541-97D2-1C3F57E2889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25897" y="1127362"/>
            <a:ext cx="992186" cy="39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27E572-EABC-AE46-BC49-E83001D1B6E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44011" y="3958199"/>
            <a:ext cx="521891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B03484-B4AC-414C-A644-2E4EF9D2EED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1450" y="2919054"/>
            <a:ext cx="548640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9A4E1C-C358-CC4D-8F69-FACB774F1BD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315585" y="1255762"/>
            <a:ext cx="729847" cy="151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7DB8270-EAF4-0647-85E9-340966AC891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966087" y="1498685"/>
            <a:ext cx="651528" cy="1121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B0F062-D4B3-C04F-A022-1DA5779DED9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372940" y="2978674"/>
            <a:ext cx="2348112" cy="192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34" y="2447590"/>
            <a:ext cx="1210743" cy="5457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038A313-9FFE-D342-844C-822DADEB486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294036" y="1263564"/>
            <a:ext cx="964961" cy="206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B3D89F2-FEF1-7445-A925-B2DDC467F42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523107" y="1674654"/>
            <a:ext cx="485971" cy="6803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2F37714-E464-7045-A19E-FD6B3BC3D65D}"/>
              </a:ext>
            </a:extLst>
          </p:cNvPr>
          <p:cNvSpPr txBox="1"/>
          <p:nvPr/>
        </p:nvSpPr>
        <p:spPr>
          <a:xfrm>
            <a:off x="2570252" y="230816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Alex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Porter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="" xmlns:a16="http://schemas.microsoft.com/office/drawing/2014/main" id="{AABE091A-0EEC-D243-82D8-CF03A119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7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-9YQwU-UgDc/UO9MZc_vt8I/AAAAAAAADYI/FHsfm2US-ng/s1600/hiring_graph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 b="5070"/>
          <a:stretch/>
        </p:blipFill>
        <p:spPr bwMode="auto">
          <a:xfrm>
            <a:off x="838200" y="0"/>
            <a:ext cx="5410200" cy="32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105150"/>
            <a:ext cx="6858000" cy="1981200"/>
          </a:xfrm>
        </p:spPr>
        <p:txBody>
          <a:bodyPr>
            <a:noAutofit/>
          </a:bodyPr>
          <a:lstStyle/>
          <a:p>
            <a:pPr marL="89154" indent="0" algn="ctr">
              <a:buNone/>
            </a:pPr>
            <a:r>
              <a:rPr lang="en-US" sz="2400" dirty="0">
                <a:solidFill>
                  <a:srgbClr val="C00000"/>
                </a:solidFill>
              </a:rPr>
              <a:t>Many interesting high-impact projects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in </a:t>
            </a:r>
            <a:r>
              <a:rPr lang="en-US" sz="2400" dirty="0" smtClean="0">
                <a:solidFill>
                  <a:srgbClr val="C00000"/>
                </a:solidFill>
              </a:rPr>
              <a:t>Machine Learning and Large Biomedical Data </a:t>
            </a:r>
          </a:p>
          <a:p>
            <a:pPr marL="89154" indent="0" algn="ctr">
              <a:buNone/>
            </a:pPr>
            <a:endParaRPr lang="en-US" sz="1600" dirty="0" smtClean="0">
              <a:solidFill>
                <a:srgbClr val="C00000"/>
              </a:solidFill>
            </a:endParaRPr>
          </a:p>
          <a:p>
            <a:pPr marL="89154" indent="0" algn="ctr">
              <a:buNone/>
            </a:pPr>
            <a:r>
              <a:rPr lang="en-US" sz="1900" dirty="0" smtClean="0">
                <a:solidFill>
                  <a:srgbClr val="C00000"/>
                </a:solidFill>
              </a:rPr>
              <a:t>Applications: Precision Medicine &amp; Health, Drug Repurposing, Drug Side Effect modeling, Network Biology, and many more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 Learning for Network Biology -- </a:t>
            </a:r>
            <a:r>
              <a:rPr lang="en-US" dirty="0" err="1" smtClean="0"/>
              <a:t>snap.stanford.edu</a:t>
            </a:r>
            <a:r>
              <a:rPr lang="en-US" dirty="0" smtClean="0"/>
              <a:t>/</a:t>
            </a:r>
            <a:r>
              <a:rPr lang="en-US" dirty="0" err="1" smtClean="0"/>
              <a:t>deepnetbio-ismb</a:t>
            </a:r>
            <a:r>
              <a:rPr lang="en-US" dirty="0" smtClean="0"/>
              <a:t>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2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Embedding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5032" y="1975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endParaRPr lang="en-US" sz="2857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1" y="2219784"/>
            <a:ext cx="5992640" cy="2588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4748" y="1087546"/>
            <a:ext cx="6508503" cy="153043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Goal:</a:t>
            </a:r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Map nodes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so that </a:t>
            </a:r>
            <a:r>
              <a:rPr lang="en-US" sz="2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in the embedding space (e.g., dot product) </a:t>
            </a:r>
            <a:r>
              <a:rPr lang="en-US" sz="2400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approximates </a:t>
            </a:r>
            <a:r>
              <a:rPr lang="en-US" sz="24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similarity in </a:t>
            </a:r>
            <a:r>
              <a:rPr lang="en-US" sz="2400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the </a:t>
            </a:r>
            <a:r>
              <a:rPr lang="en-US" sz="2400" dirty="0" smtClean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network  </a:t>
            </a:r>
            <a:endParaRPr lang="en-US" sz="2400" dirty="0">
              <a:solidFill>
                <a:schemeClr val="accent1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552950"/>
            <a:ext cx="2286000" cy="255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38600" y="4560338"/>
            <a:ext cx="2476500" cy="255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9286" y="4497665"/>
            <a:ext cx="1779358" cy="3810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 network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1477" y="4347965"/>
            <a:ext cx="2050746" cy="665624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pPr algn="ctr"/>
            <a:r>
              <a:rPr lang="en-US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d-dimensional </a:t>
            </a:r>
          </a:p>
          <a:p>
            <a:pPr algn="ctr"/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space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55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41" y="1993447"/>
            <a:ext cx="5992640" cy="2588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05317"/>
            <a:ext cx="7010400" cy="857250"/>
          </a:xfrm>
        </p:spPr>
        <p:txBody>
          <a:bodyPr/>
          <a:lstStyle/>
          <a:p>
            <a:r>
              <a:rPr lang="en-US" sz="4800" dirty="0"/>
              <a:t>Embedding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85032" y="197510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endParaRPr lang="en-US" sz="2857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98" y="1260194"/>
            <a:ext cx="3091696" cy="365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935" y="1189587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24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Goal: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54727" y="1260194"/>
            <a:ext cx="2810692" cy="2993425"/>
            <a:chOff x="1154727" y="1260194"/>
            <a:chExt cx="2810692" cy="2993425"/>
          </a:xfrm>
        </p:grpSpPr>
        <p:sp>
          <p:nvSpPr>
            <p:cNvPr id="9" name="Rectangle 8"/>
            <p:cNvSpPr/>
            <p:nvPr/>
          </p:nvSpPr>
          <p:spPr>
            <a:xfrm>
              <a:off x="1447800" y="1975104"/>
              <a:ext cx="2470842" cy="3698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54727" y="1260194"/>
              <a:ext cx="2810692" cy="2993425"/>
              <a:chOff x="1154727" y="1260194"/>
              <a:chExt cx="2810692" cy="29934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27287" y="2688879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80510" y="3936748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54727" y="1260194"/>
                <a:ext cx="2016660" cy="389300"/>
              </a:xfrm>
              <a:prstGeom prst="rect">
                <a:avLst/>
              </a:prstGeom>
              <a:solidFill>
                <a:schemeClr val="accent4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62842" y="1882591"/>
                <a:ext cx="2455800" cy="4623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68569" rIns="68569" bIns="68569" rtlCol="0" anchor="t" anchorCtr="0">
                <a:no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Need to define!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818245" y="2363270"/>
              <a:ext cx="469900" cy="287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2"/>
            </p:cNvCxnSpPr>
            <p:nvPr/>
          </p:nvCxnSpPr>
          <p:spPr>
            <a:xfrm>
              <a:off x="2690742" y="2344927"/>
              <a:ext cx="436955" cy="14512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2346036" y="1662545"/>
              <a:ext cx="298616" cy="314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04800" y="4303435"/>
            <a:ext cx="2286000" cy="255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38600" y="4310823"/>
            <a:ext cx="2476500" cy="255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5663" y="4309806"/>
            <a:ext cx="1779358" cy="3810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 network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58494" y="4179399"/>
            <a:ext cx="2050746" cy="665624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pPr algn="ctr"/>
            <a:r>
              <a:rPr lang="en-US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d-dimensional </a:t>
            </a:r>
          </a:p>
          <a:p>
            <a:pPr algn="ctr"/>
            <a:r>
              <a:rPr lang="en-US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 space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28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829"/>
            <a:ext cx="6858000" cy="857250"/>
          </a:xfrm>
        </p:spPr>
        <p:txBody>
          <a:bodyPr/>
          <a:lstStyle/>
          <a:p>
            <a:r>
              <a:rPr lang="en-US" dirty="0"/>
              <a:t>Learning Node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1305" y="1163025"/>
                <a:ext cx="6415390" cy="3850823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b="1" dirty="0" smtClean="0"/>
                  <a:t>Define an encoder </a:t>
                </a:r>
                <a:r>
                  <a:rPr lang="en-US" dirty="0" smtClean="0"/>
                  <a:t>(a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Andale Mono" charset="0"/>
                        <a:cs typeface="Andale Mono" charset="0"/>
                      </a:rPr>
                      <m:t>ENC</m:t>
                    </m:r>
                  </m:oMath>
                </a14:m>
                <a:r>
                  <a:rPr lang="en-US" dirty="0" smtClean="0"/>
                  <a:t> that maps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𝑢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to </a:t>
                </a:r>
                <a:r>
                  <a:rPr lang="en-US" dirty="0" smtClean="0"/>
                  <a:t>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𝒛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b="1" dirty="0"/>
                  <a:t>Define a node similarity function </a:t>
                </a:r>
                <a:r>
                  <a:rPr lang="en-US" dirty="0" smtClean="0"/>
                  <a:t>(a </a:t>
                </a:r>
                <a:r>
                  <a:rPr lang="en-US" dirty="0"/>
                  <a:t>measure of similarity in the </a:t>
                </a:r>
                <a:r>
                  <a:rPr lang="en-US" dirty="0" smtClean="0"/>
                  <a:t>input network)</a:t>
                </a: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b="1" dirty="0"/>
                  <a:t>Optimize </a:t>
                </a:r>
                <a:r>
                  <a:rPr lang="en-US" b="1" dirty="0" smtClean="0"/>
                  <a:t>parameters </a:t>
                </a:r>
                <a:r>
                  <a:rPr lang="en-US" b="1" dirty="0"/>
                  <a:t>of the encoder so that:</a:t>
                </a: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1305" y="1163025"/>
                <a:ext cx="6415390" cy="3850823"/>
              </a:xfrm>
              <a:blipFill rotWithShape="0">
                <a:blip r:embed="rId3"/>
                <a:stretch>
                  <a:fillRect l="-1899" t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146" y="4416647"/>
            <a:ext cx="4077854" cy="4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lIns="68569" tIns="68569" rIns="68569" bIns="68569" anchor="t" anchorCtr="0">
        <a:noAutofit/>
      </a:bodyPr>
      <a:lstStyle>
        <a:defPPr>
          <a:defRPr dirty="0">
            <a:latin typeface="Helvetica Neue Light" charset="0"/>
            <a:ea typeface="Helvetica Neue Light" charset="0"/>
            <a:cs typeface="Helvetica Neue Light" charset="0"/>
            <a:sym typeface="Open Sa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lss_17-node2vec_gcn" id="{AD760A88-5572-8647-912F-D58F33977B44}" vid="{8CE0CBB3-4F68-4043-ACF5-C559588D6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www-tutorial</Template>
  <TotalTime>45032</TotalTime>
  <Words>3255</Words>
  <Application>Microsoft Macintosh PowerPoint</Application>
  <PresentationFormat>Custom</PresentationFormat>
  <Paragraphs>645</Paragraphs>
  <Slides>61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Andale Mono</vt:lpstr>
      <vt:lpstr>Apple Chancery</vt:lpstr>
      <vt:lpstr>Calibri</vt:lpstr>
      <vt:lpstr>Cambria Math</vt:lpstr>
      <vt:lpstr>Georgia</vt:lpstr>
      <vt:lpstr>Helvetica Neue</vt:lpstr>
      <vt:lpstr>Helvetica Neue Light</vt:lpstr>
      <vt:lpstr>Open Sans</vt:lpstr>
      <vt:lpstr>Times New Roman</vt:lpstr>
      <vt:lpstr>Wingdings</vt:lpstr>
      <vt:lpstr>Arial</vt:lpstr>
      <vt:lpstr>Office Theme</vt:lpstr>
      <vt:lpstr>Deep Learning for Network Biology</vt:lpstr>
      <vt:lpstr>This Tutorial</vt:lpstr>
      <vt:lpstr>This Tutorial</vt:lpstr>
      <vt:lpstr>PowerPoint Presentation</vt:lpstr>
      <vt:lpstr>Embedding Nodes</vt:lpstr>
      <vt:lpstr>Setup</vt:lpstr>
      <vt:lpstr>Embedding Nodes</vt:lpstr>
      <vt:lpstr>Embedding Nodes</vt:lpstr>
      <vt:lpstr>Learning Node Embeddings</vt:lpstr>
      <vt:lpstr>Two Key Components</vt:lpstr>
      <vt:lpstr>Embedding Methods</vt:lpstr>
      <vt:lpstr>Outline of This Section</vt:lpstr>
      <vt:lpstr>PowerPoint Presentation</vt:lpstr>
      <vt:lpstr>Adjacency-based Similarity</vt:lpstr>
      <vt:lpstr>PowerPoint Presentation</vt:lpstr>
      <vt:lpstr>Adjacency-based Similarity</vt:lpstr>
      <vt:lpstr>Outline of This Section</vt:lpstr>
      <vt:lpstr>PowerPoint Presentation</vt:lpstr>
      <vt:lpstr>Multi-Hop Similarity</vt:lpstr>
      <vt:lpstr>Unsupervised Feature Learning</vt:lpstr>
      <vt:lpstr>Feature Learning as Optimization</vt:lpstr>
      <vt:lpstr>Unsupervised Feature Learning</vt:lpstr>
      <vt:lpstr>Random-walk Embeddings</vt:lpstr>
      <vt:lpstr>Why Random Walks?</vt:lpstr>
      <vt:lpstr>Random Walk Optimization</vt:lpstr>
      <vt:lpstr>Random Walk Optimization</vt:lpstr>
      <vt:lpstr>Random Walk Optimization</vt:lpstr>
      <vt:lpstr>Solution: Negative Sampling</vt:lpstr>
      <vt:lpstr>Random Walks: Overview</vt:lpstr>
      <vt:lpstr>What is the strategy R?</vt:lpstr>
      <vt:lpstr>node2vec: Biased Walks</vt:lpstr>
      <vt:lpstr>node2vec: Biased Walks</vt:lpstr>
      <vt:lpstr>Interpolate BFS and DFS</vt:lpstr>
      <vt:lpstr>Biased Random Walks</vt:lpstr>
      <vt:lpstr>Biased Random Walks</vt:lpstr>
      <vt:lpstr>Biased Random Walks</vt:lpstr>
      <vt:lpstr>BFS vs. DFS</vt:lpstr>
      <vt:lpstr>Experiment: Micro vs. Macro</vt:lpstr>
      <vt:lpstr>Summary So Far</vt:lpstr>
      <vt:lpstr>Summary So Far</vt:lpstr>
      <vt:lpstr>Outline of This Section</vt:lpstr>
      <vt:lpstr>PowerPoint Presentation</vt:lpstr>
      <vt:lpstr>Biomedical Applications</vt:lpstr>
      <vt:lpstr>Human Interactome</vt:lpstr>
      <vt:lpstr>Human Interactome</vt:lpstr>
      <vt:lpstr>Disease Pathways</vt:lpstr>
      <vt:lpstr>Disease Pathways: Task</vt:lpstr>
      <vt:lpstr>Disease Pathway Dataset</vt:lpstr>
      <vt:lpstr>Experimental Setup</vt:lpstr>
      <vt:lpstr>Pathways: Results</vt:lpstr>
      <vt:lpstr>Biomedical Applications</vt:lpstr>
      <vt:lpstr>Protein-Protein Interaction</vt:lpstr>
      <vt:lpstr>Network Data</vt:lpstr>
      <vt:lpstr>Learning Edge Embeddings</vt:lpstr>
      <vt:lpstr>Learning Edge Embeddings</vt:lpstr>
      <vt:lpstr>Experimental Setup</vt:lpstr>
      <vt:lpstr>PPI Prediction: Results</vt:lpstr>
      <vt:lpstr>Biomedical Applications</vt:lpstr>
      <vt:lpstr>Outline of This Section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630</cp:revision>
  <cp:lastPrinted>2018-07-06T02:23:13Z</cp:lastPrinted>
  <dcterms:created xsi:type="dcterms:W3CDTF">2018-03-18T23:33:24Z</dcterms:created>
  <dcterms:modified xsi:type="dcterms:W3CDTF">2018-07-08T16:36:49Z</dcterms:modified>
</cp:coreProperties>
</file>