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476" r:id="rId3"/>
    <p:sldId id="499" r:id="rId4"/>
    <p:sldId id="500" r:id="rId5"/>
    <p:sldId id="482" r:id="rId6"/>
    <p:sldId id="419" r:id="rId7"/>
    <p:sldId id="417" r:id="rId8"/>
    <p:sldId id="418" r:id="rId9"/>
    <p:sldId id="388" r:id="rId10"/>
    <p:sldId id="490" r:id="rId11"/>
    <p:sldId id="421" r:id="rId12"/>
    <p:sldId id="427" r:id="rId13"/>
    <p:sldId id="428" r:id="rId14"/>
    <p:sldId id="431" r:id="rId15"/>
    <p:sldId id="491" r:id="rId16"/>
    <p:sldId id="493" r:id="rId17"/>
    <p:sldId id="494" r:id="rId18"/>
    <p:sldId id="495" r:id="rId19"/>
    <p:sldId id="496" r:id="rId20"/>
    <p:sldId id="497" r:id="rId21"/>
    <p:sldId id="432" r:id="rId22"/>
    <p:sldId id="437" r:id="rId23"/>
    <p:sldId id="438" r:id="rId24"/>
    <p:sldId id="439" r:id="rId25"/>
    <p:sldId id="433" r:id="rId26"/>
    <p:sldId id="440" r:id="rId27"/>
    <p:sldId id="441" r:id="rId28"/>
    <p:sldId id="485" r:id="rId29"/>
    <p:sldId id="422" r:id="rId30"/>
    <p:sldId id="472" r:id="rId31"/>
    <p:sldId id="486" r:id="rId32"/>
    <p:sldId id="488" r:id="rId33"/>
    <p:sldId id="424" r:id="rId34"/>
    <p:sldId id="446" r:id="rId35"/>
    <p:sldId id="447" r:id="rId36"/>
    <p:sldId id="489" r:id="rId37"/>
    <p:sldId id="487" r:id="rId38"/>
    <p:sldId id="452" r:id="rId39"/>
    <p:sldId id="453" r:id="rId40"/>
    <p:sldId id="454" r:id="rId41"/>
    <p:sldId id="455" r:id="rId42"/>
    <p:sldId id="456" r:id="rId43"/>
    <p:sldId id="458" r:id="rId44"/>
    <p:sldId id="463" r:id="rId45"/>
    <p:sldId id="464" r:id="rId46"/>
    <p:sldId id="465" r:id="rId47"/>
    <p:sldId id="466" r:id="rId48"/>
    <p:sldId id="467" r:id="rId49"/>
    <p:sldId id="468" r:id="rId50"/>
    <p:sldId id="469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8000"/>
    <a:srgbClr val="D6009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86147" autoAdjust="0"/>
  </p:normalViewPr>
  <p:slideViewPr>
    <p:cSldViewPr>
      <p:cViewPr varScale="1">
        <p:scale>
          <a:sx n="166" d="100"/>
          <a:sy n="166" d="100"/>
        </p:scale>
        <p:origin x="2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36579-E697-44E6-9927-C1D7FD5ED5DA}" type="slidenum">
              <a:rPr lang="en-US"/>
              <a:pPr/>
              <a:t>40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2C5C0-E64A-4CC1-9ED7-33E6A1658DE9}" type="slidenum">
              <a:rPr lang="en-US"/>
              <a:pPr/>
              <a:t>42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If that removes it from the top, pick next sensor</a:t>
            </a:r>
          </a:p>
          <a:p>
            <a:pPr lvl="1"/>
            <a:r>
              <a:rPr lang="en-US" dirty="0"/>
              <a:t>Continue until top remains unchanged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</a:t>
            </a:r>
            <a:r>
              <a:rPr lang="en-US" baseline="0" dirty="0"/>
              <a:t> two intuitions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Users can get bored from redundancy</a:t>
            </a:r>
          </a:p>
          <a:p>
            <a:pPr lvl="1"/>
            <a:r>
              <a:rPr lang="en-US" dirty="0"/>
              <a:t>Putting all of our eggs in one basket</a:t>
            </a:r>
          </a:p>
          <a:p>
            <a:pPr lvl="1"/>
            <a:r>
              <a:rPr lang="en-US" dirty="0"/>
              <a:t>How do we optimize for this directly?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</a:t>
            </a:r>
            <a:r>
              <a:rPr lang="en-US" baseline="0" dirty="0"/>
              <a:t> so, with this as motivation, o</a:t>
            </a:r>
            <a:r>
              <a:rPr lang="en-US" dirty="0"/>
              <a:t>ur goal</a:t>
            </a:r>
            <a:r>
              <a:rPr lang="en-US" baseline="0" dirty="0"/>
              <a:t> in this work is to Turn Down the Noise in the Blogosphere by presenting users with a small set of representative posts that cover the important stories. We refer to this as coverage. </a:t>
            </a:r>
          </a:p>
          <a:p>
            <a:r>
              <a:rPr lang="en-US" baseline="0" dirty="0"/>
              <a:t>&lt;click&gt;</a:t>
            </a:r>
          </a:p>
          <a:p>
            <a:r>
              <a:rPr lang="en-US" baseline="0" dirty="0"/>
              <a:t>For example, this is what a typical day looks like in the blogosphere. In this word cloud, the size of a word represents its frequency in the blogosphere for this day, January 17. </a:t>
            </a:r>
          </a:p>
          <a:p>
            <a:r>
              <a:rPr lang="en-US" baseline="0" dirty="0"/>
              <a:t>&lt;click&gt;</a:t>
            </a:r>
          </a:p>
          <a:p>
            <a:r>
              <a:rPr lang="en-US" baseline="0" dirty="0"/>
              <a:t>As we can see, the important features here are Obama, Israel – Gaza, New York,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</a:t>
            </a:r>
            <a:r>
              <a:rPr lang="en-US" baseline="0" dirty="0"/>
              <a:t> so, with this as motivation, o</a:t>
            </a:r>
            <a:r>
              <a:rPr lang="en-US" dirty="0"/>
              <a:t>ur goal</a:t>
            </a:r>
            <a:r>
              <a:rPr lang="en-US" baseline="0" dirty="0"/>
              <a:t> in this work is to Turn Down the Noise in the Blogosphere by presenting users with a small set of representative posts that cover the important stories. We refer to this as coverage. </a:t>
            </a:r>
          </a:p>
          <a:p>
            <a:r>
              <a:rPr lang="en-US" baseline="0" dirty="0"/>
              <a:t>&lt;click&gt;</a:t>
            </a:r>
          </a:p>
          <a:p>
            <a:r>
              <a:rPr lang="en-US" baseline="0" dirty="0"/>
              <a:t>For example, this is what a typical day looks like in the blogosphere. In this word cloud, the size of a word represents its frequency in the blogosphere for this day, January 17. </a:t>
            </a:r>
          </a:p>
          <a:p>
            <a:r>
              <a:rPr lang="en-US" baseline="0" dirty="0"/>
              <a:t>&lt;click&gt;</a:t>
            </a:r>
          </a:p>
          <a:p>
            <a:r>
              <a:rPr lang="en-US" baseline="0" dirty="0"/>
              <a:t>As we can see, the important features here are Obama, Israel – Gaza, New York,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E8D9-87EB-4539-BE67-9A8ACD06B17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Previously, a set of docs A covered c if at least one of the docs in A contained c</a:t>
            </a:r>
          </a:p>
          <a:p>
            <a:endParaRPr lang="en-US" baseline="0" dirty="0"/>
          </a:p>
          <a:p>
            <a:r>
              <a:rPr lang="en-US" baseline="0" dirty="0"/>
              <a:t>Now  we have a probabilistic notion of document </a:t>
            </a:r>
            <a:r>
              <a:rPr lang="en-US" baseline="0" dirty="0" err="1"/>
              <a:t>covg</a:t>
            </a:r>
            <a:r>
              <a:rPr lang="en-US" baseline="0" dirty="0"/>
              <a:t>, so we’ll define set </a:t>
            </a:r>
            <a:r>
              <a:rPr lang="en-US" baseline="0" dirty="0" err="1"/>
              <a:t>covg</a:t>
            </a:r>
            <a:r>
              <a:rPr lang="en-US" baseline="0" dirty="0"/>
              <a:t> in the analogous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Previously, a set of docs A covered c if at least one of the docs in A contained c</a:t>
            </a:r>
          </a:p>
          <a:p>
            <a:endParaRPr lang="en-US" baseline="0" dirty="0"/>
          </a:p>
          <a:p>
            <a:r>
              <a:rPr lang="en-US" baseline="0" dirty="0"/>
              <a:t>Now  we have a probabilistic notion of document </a:t>
            </a:r>
            <a:r>
              <a:rPr lang="en-US" baseline="0" dirty="0" err="1"/>
              <a:t>covg</a:t>
            </a:r>
            <a:r>
              <a:rPr lang="en-US" baseline="0" dirty="0"/>
              <a:t>, so we’ll define set </a:t>
            </a:r>
            <a:r>
              <a:rPr lang="en-US" baseline="0" dirty="0" err="1"/>
              <a:t>covg</a:t>
            </a:r>
            <a:r>
              <a:rPr lang="en-US" baseline="0" dirty="0"/>
              <a:t> in the analogous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70B7B-C750-404F-99BB-626DFF5FD677}" type="slidenum">
              <a:rPr lang="en-US"/>
              <a:pPr/>
              <a:t>38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22-BA4B-4CDF-913E-050A2428FF02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0FBF-E41F-4E14-962F-FFED30811D39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57AC-A6D1-4C21-81EC-D6FC3F000A08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A3077516-E06E-4E6D-8F98-58B09A5B2EAE}" type="datetime1">
              <a:rPr lang="en-US" smtClean="0"/>
              <a:t>3/12/18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7D68C4-FC83-45A9-ACDF-2CD93C5DAFCC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A575E7-003E-4979-94C0-9F80B6B79DDD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FA2-D5A2-402B-810D-B46BC4ED3CED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9740-78C2-48CC-98FF-AB4083706B51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02E3-BED4-47EC-AE46-7844AAEF0C3F}" type="datetime1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C91-D2E1-4C3E-BEDF-B3F71550F497}" type="datetime1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409C-56A6-4155-ABC4-C3D865F70D16}" type="datetime1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62C-38EE-48E4-AF1E-F389F661D913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B5038-9053-4D07-81FA-DEC49A8CF6B4}" type="datetime1">
              <a:rPr lang="en-US" smtClean="0"/>
              <a:t>3/12/18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59FFCF06-5C10-4C01-8C12-FDA5283AFDA8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s246.mmds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Optimizing </a:t>
            </a:r>
            <a:r>
              <a:rPr lang="en-US" sz="4800" dirty="0" err="1"/>
              <a:t>Submodular</a:t>
            </a:r>
            <a:r>
              <a:rPr lang="en-US" sz="4800" dirty="0"/>
              <a:t>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Arial" pitchFamily="34" charset="0"/>
              </a:rPr>
              <a:t>-- Final exam logistics</a:t>
            </a:r>
          </a:p>
          <a:p>
            <a:r>
              <a:rPr lang="en-US" sz="2800" b="1" dirty="0">
                <a:latin typeface="Calibri" pitchFamily="34" charset="0"/>
                <a:cs typeface="Arial" pitchFamily="34" charset="0"/>
              </a:rPr>
              <a:t>-- Please fill out course evaluation forms (THANKS!!!)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Diversity as Coverage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being covered?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D60093"/>
                </a:solidFill>
                <a:latin typeface="Calibri"/>
              </a:rPr>
              <a:t>Q: What is being covered?</a:t>
            </a:r>
          </a:p>
          <a:p>
            <a:r>
              <a:rPr lang="en-US" b="1" kern="0" dirty="0">
                <a:solidFill>
                  <a:srgbClr val="0000FF"/>
                </a:solidFill>
                <a:latin typeface="Calibri"/>
              </a:rPr>
              <a:t>A: Concepts</a:t>
            </a:r>
            <a:r>
              <a:rPr lang="en-US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/>
              </a:rPr>
              <a:t>(In our case: Named entities)</a:t>
            </a: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r>
              <a:rPr lang="en-US" b="1" kern="0" dirty="0">
                <a:solidFill>
                  <a:srgbClr val="D60093"/>
                </a:solidFill>
                <a:latin typeface="Calibri"/>
              </a:rPr>
              <a:t>Q: Who is doing the covering?</a:t>
            </a:r>
          </a:p>
          <a:p>
            <a:r>
              <a:rPr lang="en-US" b="1" kern="0" dirty="0">
                <a:solidFill>
                  <a:srgbClr val="0000FF"/>
                </a:solidFill>
                <a:latin typeface="Calibri"/>
              </a:rPr>
              <a:t>A: Documents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2514600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42" name="Rectangle 41"/>
          <p:cNvSpPr/>
          <p:nvPr/>
        </p:nvSpPr>
        <p:spPr>
          <a:xfrm>
            <a:off x="1264785" y="2514600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1907493" y="2514600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44" name="Rectangle 43"/>
          <p:cNvSpPr/>
          <p:nvPr/>
        </p:nvSpPr>
        <p:spPr>
          <a:xfrm>
            <a:off x="2680195" y="2514600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45" name="Rectangle 44"/>
          <p:cNvSpPr/>
          <p:nvPr/>
        </p:nvSpPr>
        <p:spPr>
          <a:xfrm>
            <a:off x="3857405" y="2514600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46" name="Rectangle 45"/>
          <p:cNvSpPr/>
          <p:nvPr/>
        </p:nvSpPr>
        <p:spPr>
          <a:xfrm>
            <a:off x="4795417" y="25146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47" name="Rectangle 46"/>
          <p:cNvSpPr/>
          <p:nvPr/>
        </p:nvSpPr>
        <p:spPr>
          <a:xfrm>
            <a:off x="5837474" y="2514600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48" name="Rectangle 47"/>
          <p:cNvSpPr/>
          <p:nvPr/>
        </p:nvSpPr>
        <p:spPr>
          <a:xfrm>
            <a:off x="7705353" y="2514600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49" name="Rectangle 48"/>
          <p:cNvSpPr/>
          <p:nvPr/>
        </p:nvSpPr>
        <p:spPr>
          <a:xfrm>
            <a:off x="8382000" y="251460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2914710"/>
            <a:ext cx="1271698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2914710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2914710"/>
            <a:ext cx="66434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2914710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2914710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2914710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2914710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2914710"/>
            <a:ext cx="141659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2914710"/>
            <a:ext cx="20860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2914710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2914710"/>
            <a:ext cx="163108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18" idx="0"/>
            <a:endCxn id="46" idx="2"/>
          </p:cNvCxnSpPr>
          <p:nvPr/>
        </p:nvCxnSpPr>
        <p:spPr bwMode="auto">
          <a:xfrm flipH="1" flipV="1">
            <a:off x="5317355" y="2914710"/>
            <a:ext cx="23254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2914710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0" name="Freeform 59"/>
          <p:cNvSpPr/>
          <p:nvPr/>
        </p:nvSpPr>
        <p:spPr>
          <a:xfrm rot="4377617" flipH="1">
            <a:off x="2362622" y="4115931"/>
            <a:ext cx="394218" cy="534023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8337" y="4649642"/>
            <a:ext cx="28520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Hagel expects fight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H="1" flipV="1">
            <a:off x="4327321" y="2914710"/>
            <a:ext cx="1222579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3938-AC9E-40E9-A410-A2A84DBF026C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Abstract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Suppose we are given a set of documents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8000"/>
                    </a:solidFill>
                  </a:rPr>
                  <a:t>D</a:t>
                </a:r>
              </a:p>
              <a:p>
                <a:pPr lvl="1"/>
                <a:r>
                  <a:rPr lang="en-US" dirty="0"/>
                  <a:t>Each document </a:t>
                </a:r>
                <a:r>
                  <a:rPr lang="en-US" b="1" dirty="0"/>
                  <a:t>d</a:t>
                </a:r>
                <a:r>
                  <a:rPr lang="en-US" dirty="0"/>
                  <a:t> covers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/>
                  <a:t> of words/topics/named entities </a:t>
                </a:r>
                <a:r>
                  <a:rPr lang="en-US" b="1" dirty="0"/>
                  <a:t>W</a:t>
                </a:r>
              </a:p>
              <a:p>
                <a:r>
                  <a:rPr lang="en-US" b="1">
                    <a:solidFill>
                      <a:srgbClr val="0000FF"/>
                    </a:solidFill>
                  </a:rPr>
                  <a:t>For a set </a:t>
                </a:r>
                <a:r>
                  <a:rPr lang="en-US" b="1" dirty="0">
                    <a:solidFill>
                      <a:srgbClr val="0000FF"/>
                    </a:solidFill>
                  </a:rPr>
                  <a:t>of documents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i="1" dirty="0">
                    <a:sym typeface="Symbol"/>
                  </a:rPr>
                  <a:t>  D</a:t>
                </a:r>
                <a:r>
                  <a:rPr lang="en-US" b="1" dirty="0">
                    <a:solidFill>
                      <a:srgbClr val="0000FF"/>
                    </a:solidFill>
                  </a:rPr>
                  <a:t> we define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Goal: We want to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D6009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1" i="1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b="1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r>
                  <a:rPr lang="en-US" b="1" dirty="0"/>
                  <a:t>Note: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F(A)</a:t>
                </a:r>
                <a:r>
                  <a:rPr lang="en-US" b="1" dirty="0">
                    <a:solidFill>
                      <a:srgbClr val="008000"/>
                    </a:solidFill>
                  </a:rPr>
                  <a:t> is a set function: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𝑭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d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𝐒𝐞𝐭𝐬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2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5D29-5FF6-44B3-A032-AA35F2DA4185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Coverage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Given universe of elements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= {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𝒘</m:t>
                    </m:r>
                    <m:r>
                      <a:rPr lang="en-US" b="1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sets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𝑿</m:t>
                    </m:r>
                    <m:r>
                      <a:rPr lang="en-US" b="1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b="1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sym typeface="Symbol"/>
                      </a:rPr>
                      <m:t>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𝑾</m:t>
                    </m:r>
                  </m:oMath>
                </a14:m>
                <a:endParaRPr lang="en-US" b="1" i="1" dirty="0">
                  <a:solidFill>
                    <a:srgbClr val="008000"/>
                  </a:solidFill>
                </a:endParaRPr>
              </a:p>
              <a:p>
                <a:endParaRPr lang="en-US" b="1" dirty="0">
                  <a:solidFill>
                    <a:schemeClr val="accent3"/>
                  </a:solidFill>
                </a:endParaRPr>
              </a:p>
              <a:p>
                <a:endParaRPr lang="en-US" b="1" dirty="0">
                  <a:solidFill>
                    <a:schemeClr val="accent3"/>
                  </a:solidFill>
                </a:endParaRPr>
              </a:p>
              <a:p>
                <a:endParaRPr lang="en-US" b="1" dirty="0">
                  <a:solidFill>
                    <a:schemeClr val="accent3"/>
                  </a:solidFill>
                </a:endParaRPr>
              </a:p>
              <a:p>
                <a:pPr lvl="3"/>
                <a:endParaRPr lang="en-US" b="1" dirty="0">
                  <a:solidFill>
                    <a:schemeClr val="accent3"/>
                  </a:solidFill>
                </a:endParaRPr>
              </a:p>
              <a:p>
                <a:pPr lvl="6"/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Goal: Find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k</a:t>
                </a:r>
                <a:r>
                  <a:rPr lang="en-US" b="1" dirty="0">
                    <a:solidFill>
                      <a:srgbClr val="0000FF"/>
                    </a:solidFill>
                  </a:rPr>
                  <a:t> sets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X</a:t>
                </a:r>
                <a:r>
                  <a:rPr lang="en-US" b="1" i="1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that cover the most of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W</a:t>
                </a:r>
                <a:endParaRPr lang="en-US" b="1" i="1" dirty="0">
                  <a:solidFill>
                    <a:srgbClr val="0000FF"/>
                  </a:solidFill>
                  <a:sym typeface="Symbol"/>
                </a:endParaRPr>
              </a:p>
              <a:p>
                <a:pPr lvl="1"/>
                <a:r>
                  <a:rPr lang="en-US" b="1" dirty="0">
                    <a:sym typeface="Symbol"/>
                  </a:rPr>
                  <a:t>More precisely: </a:t>
                </a:r>
                <a:r>
                  <a:rPr lang="en-US" b="1" dirty="0"/>
                  <a:t>Find </a:t>
                </a:r>
                <a:r>
                  <a:rPr lang="en-US" b="1" i="1" dirty="0"/>
                  <a:t>k</a:t>
                </a:r>
                <a:r>
                  <a:rPr lang="en-US" b="1" dirty="0"/>
                  <a:t> sets 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i</a:t>
                </a:r>
                <a:r>
                  <a:rPr lang="en-US" b="1" dirty="0"/>
                  <a:t> whose size of the union is the largest</a:t>
                </a:r>
                <a:endParaRPr lang="en-US" b="1" dirty="0">
                  <a:sym typeface="Symbol"/>
                </a:endParaRP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Bad news:</a:t>
                </a:r>
                <a:r>
                  <a:rPr lang="en-US" dirty="0">
                    <a:solidFill>
                      <a:srgbClr val="D60093"/>
                    </a:solidFill>
                  </a:rPr>
                  <a:t> A known NP-complete problem</a:t>
                </a:r>
                <a:endParaRPr lang="en-US" b="1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DC-6D24-4F37-A9F2-76AA7D93BCC8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96386" y="2667000"/>
            <a:ext cx="4343400" cy="1752600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8" name="TextBox 7"/>
          <p:cNvSpPr txBox="1"/>
          <p:nvPr/>
        </p:nvSpPr>
        <p:spPr>
          <a:xfrm>
            <a:off x="6563586" y="381943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" name="Freeform 8"/>
          <p:cNvSpPr/>
          <p:nvPr/>
        </p:nvSpPr>
        <p:spPr>
          <a:xfrm>
            <a:off x="5591643" y="2847975"/>
            <a:ext cx="267093" cy="1371600"/>
          </a:xfrm>
          <a:custGeom>
            <a:avLst/>
            <a:gdLst>
              <a:gd name="connsiteX0" fmla="*/ 219468 w 267093"/>
              <a:gd name="connsiteY0" fmla="*/ 0 h 1371600"/>
              <a:gd name="connsiteX1" fmla="*/ 393 w 267093"/>
              <a:gd name="connsiteY1" fmla="*/ 733425 h 1371600"/>
              <a:gd name="connsiteX2" fmla="*/ 267093 w 267093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93" h="1371600">
                <a:moveTo>
                  <a:pt x="219468" y="0"/>
                </a:moveTo>
                <a:cubicBezTo>
                  <a:pt x="105962" y="252412"/>
                  <a:pt x="-7544" y="504825"/>
                  <a:pt x="393" y="733425"/>
                </a:cubicBezTo>
                <a:cubicBezTo>
                  <a:pt x="8330" y="962025"/>
                  <a:pt x="137711" y="1166812"/>
                  <a:pt x="267093" y="137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0" name="TextBox 9"/>
          <p:cNvSpPr txBox="1"/>
          <p:nvPr/>
        </p:nvSpPr>
        <p:spPr>
          <a:xfrm>
            <a:off x="5725386" y="373380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reeform 11"/>
          <p:cNvSpPr/>
          <p:nvPr/>
        </p:nvSpPr>
        <p:spPr>
          <a:xfrm>
            <a:off x="3820386" y="2714625"/>
            <a:ext cx="460543" cy="1685925"/>
          </a:xfrm>
          <a:custGeom>
            <a:avLst/>
            <a:gdLst>
              <a:gd name="connsiteX0" fmla="*/ 0 w 460543"/>
              <a:gd name="connsiteY0" fmla="*/ 0 h 1685925"/>
              <a:gd name="connsiteX1" fmla="*/ 447675 w 460543"/>
              <a:gd name="connsiteY1" fmla="*/ 923925 h 1685925"/>
              <a:gd name="connsiteX2" fmla="*/ 295275 w 460543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543" h="1685925">
                <a:moveTo>
                  <a:pt x="0" y="0"/>
                </a:moveTo>
                <a:cubicBezTo>
                  <a:pt x="199231" y="321468"/>
                  <a:pt x="398462" y="642937"/>
                  <a:pt x="447675" y="923925"/>
                </a:cubicBezTo>
                <a:cubicBezTo>
                  <a:pt x="496888" y="1204913"/>
                  <a:pt x="396081" y="1445419"/>
                  <a:pt x="295275" y="1685925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9" name="TextBox 18"/>
          <p:cNvSpPr txBox="1"/>
          <p:nvPr/>
        </p:nvSpPr>
        <p:spPr>
          <a:xfrm>
            <a:off x="3744186" y="39507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Freeform 12"/>
          <p:cNvSpPr/>
          <p:nvPr/>
        </p:nvSpPr>
        <p:spPr>
          <a:xfrm>
            <a:off x="3115536" y="2781300"/>
            <a:ext cx="2390775" cy="708525"/>
          </a:xfrm>
          <a:custGeom>
            <a:avLst/>
            <a:gdLst>
              <a:gd name="connsiteX0" fmla="*/ 0 w 2390775"/>
              <a:gd name="connsiteY0" fmla="*/ 85725 h 708525"/>
              <a:gd name="connsiteX1" fmla="*/ 742950 w 2390775"/>
              <a:gd name="connsiteY1" fmla="*/ 628650 h 708525"/>
              <a:gd name="connsiteX2" fmla="*/ 1600200 w 2390775"/>
              <a:gd name="connsiteY2" fmla="*/ 676275 h 708525"/>
              <a:gd name="connsiteX3" fmla="*/ 2152650 w 2390775"/>
              <a:gd name="connsiteY3" fmla="*/ 342900 h 708525"/>
              <a:gd name="connsiteX4" fmla="*/ 2390775 w 2390775"/>
              <a:gd name="connsiteY4" fmla="*/ 0 h 70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775" h="708525">
                <a:moveTo>
                  <a:pt x="0" y="85725"/>
                </a:moveTo>
                <a:cubicBezTo>
                  <a:pt x="238125" y="307975"/>
                  <a:pt x="476250" y="530225"/>
                  <a:pt x="742950" y="628650"/>
                </a:cubicBezTo>
                <a:cubicBezTo>
                  <a:pt x="1009650" y="727075"/>
                  <a:pt x="1365250" y="723900"/>
                  <a:pt x="1600200" y="676275"/>
                </a:cubicBezTo>
                <a:cubicBezTo>
                  <a:pt x="1835150" y="628650"/>
                  <a:pt x="2020888" y="455612"/>
                  <a:pt x="2152650" y="342900"/>
                </a:cubicBezTo>
                <a:cubicBezTo>
                  <a:pt x="2284412" y="230188"/>
                  <a:pt x="2390775" y="0"/>
                  <a:pt x="2390775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21" name="TextBox 20"/>
          <p:cNvSpPr txBox="1"/>
          <p:nvPr/>
        </p:nvSpPr>
        <p:spPr>
          <a:xfrm>
            <a:off x="4887186" y="272415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i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65218" y="3048000"/>
            <a:ext cx="2512618" cy="1371600"/>
          </a:xfrm>
          <a:custGeom>
            <a:avLst/>
            <a:gdLst>
              <a:gd name="connsiteX0" fmla="*/ 2512618 w 2512618"/>
              <a:gd name="connsiteY0" fmla="*/ 0 h 1371600"/>
              <a:gd name="connsiteX1" fmla="*/ 2017318 w 2512618"/>
              <a:gd name="connsiteY1" fmla="*/ 390525 h 1371600"/>
              <a:gd name="connsiteX2" fmla="*/ 1541068 w 2512618"/>
              <a:gd name="connsiteY2" fmla="*/ 333375 h 1371600"/>
              <a:gd name="connsiteX3" fmla="*/ 864793 w 2512618"/>
              <a:gd name="connsiteY3" fmla="*/ 114300 h 1371600"/>
              <a:gd name="connsiteX4" fmla="*/ 7543 w 2512618"/>
              <a:gd name="connsiteY4" fmla="*/ 533400 h 1371600"/>
              <a:gd name="connsiteX5" fmla="*/ 474268 w 2512618"/>
              <a:gd name="connsiteY5" fmla="*/ 1047750 h 1371600"/>
              <a:gd name="connsiteX6" fmla="*/ 960043 w 2512618"/>
              <a:gd name="connsiteY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618" h="1371600">
                <a:moveTo>
                  <a:pt x="2512618" y="0"/>
                </a:moveTo>
                <a:cubicBezTo>
                  <a:pt x="2345930" y="167481"/>
                  <a:pt x="2179243" y="334963"/>
                  <a:pt x="2017318" y="390525"/>
                </a:cubicBezTo>
                <a:cubicBezTo>
                  <a:pt x="1855393" y="446088"/>
                  <a:pt x="1733155" y="379412"/>
                  <a:pt x="1541068" y="333375"/>
                </a:cubicBezTo>
                <a:cubicBezTo>
                  <a:pt x="1348981" y="287338"/>
                  <a:pt x="1120380" y="80963"/>
                  <a:pt x="864793" y="114300"/>
                </a:cubicBezTo>
                <a:cubicBezTo>
                  <a:pt x="609206" y="147637"/>
                  <a:pt x="72630" y="377825"/>
                  <a:pt x="7543" y="533400"/>
                </a:cubicBezTo>
                <a:cubicBezTo>
                  <a:pt x="-57544" y="688975"/>
                  <a:pt x="315518" y="908050"/>
                  <a:pt x="474268" y="1047750"/>
                </a:cubicBezTo>
                <a:cubicBezTo>
                  <a:pt x="633018" y="1187450"/>
                  <a:pt x="796530" y="1279525"/>
                  <a:pt x="960043" y="1371600"/>
                </a:cubicBezTo>
              </a:path>
            </a:pathLst>
          </a:custGeom>
          <a:noFill/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23" name="TextBox 22"/>
          <p:cNvSpPr txBox="1"/>
          <p:nvPr/>
        </p:nvSpPr>
        <p:spPr>
          <a:xfrm>
            <a:off x="4532663" y="401949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23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 animBg="1"/>
      <p:bldP spid="19" grpId="0"/>
      <p:bldP spid="13" grpId="0" animBg="1"/>
      <p:bldP spid="21" grpId="0"/>
      <p:bldP spid="14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47080" y="1295400"/>
            <a:ext cx="6310920" cy="2827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</p:spPr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D60093"/>
                    </a:solidFill>
                  </a:rPr>
                  <a:t>Simple Heuristic: Greedy Algorithm:</a:t>
                </a: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Start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={ }</m:t>
                    </m:r>
                  </m:oMath>
                </a14:m>
                <a:endParaRPr lang="en-US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</m:oMath>
                </a14:m>
                <a:endParaRPr lang="en-US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Find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𝒅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𝐦𝐚𝐱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⁡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∪{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})</m:t>
                    </m:r>
                  </m:oMath>
                </a14:m>
                <a:endParaRPr lang="en-US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Let</a:t>
                </a:r>
                <a:r>
                  <a:rPr lang="en-US" i="1" baseline="-25000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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 lvl="1"/>
                <a:r>
                  <a:rPr lang="en-US" sz="2400" dirty="0" err="1"/>
                  <a:t>Eval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1" i="1" dirty="0" smtClean="0">
                        <a:latin typeface="Cambria Math"/>
                      </a:rPr>
                      <m:t>,…, </m:t>
                    </m:r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r>
                      <a:rPr lang="en-US" sz="2400" b="1" i="1" dirty="0" smtClean="0">
                        <a:latin typeface="Cambria Math"/>
                      </a:rPr>
                      <m:t>({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})</m:t>
                    </m:r>
                  </m:oMath>
                </a14:m>
                <a:r>
                  <a:rPr lang="en-US" sz="2400" dirty="0"/>
                  <a:t>, pick best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 err="1"/>
                  <a:t>Eval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 dirty="0" smtClean="0">
                                <a:latin typeface="Cambria Math"/>
                              </a:rPr>
                              <m:t>}∪{</m:t>
                            </m:r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1" i="1" dirty="0" smtClean="0">
                        <a:latin typeface="Cambria Math"/>
                      </a:rPr>
                      <m:t>,…, </m:t>
                    </m:r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r>
                      <a:rPr lang="en-US" sz="2400" b="1" i="1" dirty="0" smtClean="0">
                        <a:latin typeface="Cambria Math"/>
                      </a:rPr>
                      <m:t>({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</a:rPr>
                      <m:t>}∪{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})</m:t>
                    </m:r>
                  </m:oMath>
                </a14:m>
                <a:r>
                  <a:rPr lang="en-US" sz="2400" dirty="0"/>
                  <a:t>, pick best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 err="1"/>
                  <a:t>Eval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r>
                      <a:rPr lang="en-US" sz="2400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{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err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</a:rPr>
                      <m:t>}∪{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}),…, </m:t>
                    </m:r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  <m:r>
                      <a:rPr lang="en-US" sz="2400" b="1" i="1" dirty="0" smtClean="0">
                        <a:latin typeface="Cambria Math"/>
                      </a:rPr>
                      <m:t>({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err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</a:rPr>
                      <m:t>}∪{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})</m:t>
                    </m:r>
                  </m:oMath>
                </a14:m>
                <a:r>
                  <a:rPr lang="en-US" sz="2400" dirty="0"/>
                  <a:t>, pick best</a:t>
                </a:r>
              </a:p>
              <a:p>
                <a:pPr lvl="1"/>
                <a:r>
                  <a:rPr lang="en-US" sz="2400" dirty="0"/>
                  <a:t>And so 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  <a:blipFill>
                <a:blip r:embed="rId2"/>
                <a:stretch>
                  <a:fillRect l="-877" t="-482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5978-2384-407D-8C92-BFCACA0C5746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086600" y="3581400"/>
                <a:ext cx="1941236" cy="832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581400"/>
                <a:ext cx="1941236" cy="8320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9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70959"/>
          </a:xfrm>
        </p:spPr>
        <p:txBody>
          <a:bodyPr/>
          <a:lstStyle/>
          <a:p>
            <a:r>
              <a:rPr lang="en-US" b="1" dirty="0"/>
              <a:t>Goal: Maximize the covered area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2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/>
              <a:t>Goal: Maximize the covered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/>
              <a:t>Goal: Maximize the covered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3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/>
              <a:t>Goal: Maximize the covered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/>
              <a:t>Goal: Maximize the covered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0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Announcement:</a:t>
            </a:r>
            <a:br>
              <a:rPr lang="en-US" dirty="0"/>
            </a:br>
            <a:r>
              <a:rPr lang="en-US" dirty="0"/>
              <a:t>Final Exam Logistics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Greedy Heuristic Fails?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686800" cy="1905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b="1" dirty="0"/>
              <a:t> Maximize the size of the covered area</a:t>
            </a:r>
          </a:p>
          <a:p>
            <a:r>
              <a:rPr lang="en-US" b="1" dirty="0"/>
              <a:t>Greedy first picks A and then C</a:t>
            </a:r>
          </a:p>
          <a:p>
            <a:r>
              <a:rPr lang="en-US" b="1" dirty="0"/>
              <a:t>But the optimal way would be to pick B and 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33089" y="1581398"/>
            <a:ext cx="4061889" cy="2350532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339332" y="1581397"/>
            <a:ext cx="2680438" cy="23622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497757">
            <a:off x="1599339" y="1676401"/>
            <a:ext cx="2680438" cy="23622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7923" y="1295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35625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35077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380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2104" y="1316736"/>
            <a:ext cx="7854696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8000"/>
                </a:solidFill>
              </a:rPr>
              <a:t>Greedy</a:t>
            </a:r>
            <a:r>
              <a:rPr lang="en-US" b="1" dirty="0">
                <a:solidFill>
                  <a:srgbClr val="008000"/>
                </a:solidFill>
              </a:rPr>
              <a:t> produces a solution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where: </a:t>
            </a:r>
            <a:r>
              <a:rPr lang="en-US" b="1" i="1" dirty="0">
                <a:solidFill>
                  <a:srgbClr val="008000"/>
                </a:solidFill>
              </a:rPr>
              <a:t>F(A)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 </a:t>
            </a:r>
            <a:r>
              <a:rPr lang="en-US" b="1" i="1" dirty="0">
                <a:solidFill>
                  <a:srgbClr val="008000"/>
                </a:solidFill>
              </a:rPr>
              <a:t>(1-1/e)*OPT</a:t>
            </a:r>
            <a:r>
              <a:rPr lang="en-US" b="1" dirty="0">
                <a:solidFill>
                  <a:srgbClr val="008000"/>
                </a:solidFill>
              </a:rPr>
              <a:t>    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F(A)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 </a:t>
            </a:r>
            <a:r>
              <a:rPr lang="en-US" i="1" dirty="0">
                <a:solidFill>
                  <a:srgbClr val="008000"/>
                </a:solidFill>
              </a:rPr>
              <a:t>0.63*OPT</a:t>
            </a:r>
            <a:r>
              <a:rPr lang="en-US" dirty="0">
                <a:solidFill>
                  <a:srgbClr val="008000"/>
                </a:solidFill>
              </a:rPr>
              <a:t>)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Nemhauser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Fisher, Wolsey ’78]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Claim holds for functions F</a:t>
            </a:r>
            <a:r>
              <a:rPr lang="en-US" b="1" i="1" dirty="0">
                <a:solidFill>
                  <a:srgbClr val="0000FF"/>
                </a:solidFill>
              </a:rPr>
              <a:t>(·)</a:t>
            </a:r>
            <a:r>
              <a:rPr lang="en-US" b="1" dirty="0">
                <a:solidFill>
                  <a:srgbClr val="0000FF"/>
                </a:solidFill>
              </a:rPr>
              <a:t> with 2 properties:</a:t>
            </a:r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F</a:t>
            </a:r>
            <a:r>
              <a:rPr lang="en-US" b="1" dirty="0">
                <a:solidFill>
                  <a:srgbClr val="D60093"/>
                </a:solidFill>
              </a:rPr>
              <a:t> is monotone:</a:t>
            </a:r>
            <a:r>
              <a:rPr lang="en-US" b="1" dirty="0"/>
              <a:t> </a:t>
            </a:r>
            <a:r>
              <a:rPr lang="en-US" sz="2200" dirty="0"/>
              <a:t>(adding more docs doesn’t decrease coverage)</a:t>
            </a:r>
            <a:br>
              <a:rPr lang="en-US" sz="2200" b="1" dirty="0"/>
            </a:br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b="1" i="1" dirty="0">
                <a:sym typeface="Symbol"/>
              </a:rPr>
              <a:t>  </a:t>
            </a:r>
            <a:r>
              <a:rPr lang="en-US" b="1" i="1" dirty="0"/>
              <a:t>B</a:t>
            </a:r>
            <a:r>
              <a:rPr lang="en-US" dirty="0"/>
              <a:t> then </a:t>
            </a:r>
            <a:r>
              <a:rPr lang="en-US" b="1" i="1" dirty="0"/>
              <a:t>F</a:t>
            </a:r>
            <a:r>
              <a:rPr lang="en-US" b="1" dirty="0"/>
              <a:t>(A) </a:t>
            </a:r>
            <a:r>
              <a:rPr lang="en-US" b="1" dirty="0">
                <a:sym typeface="Symbol"/>
              </a:rPr>
              <a:t> </a:t>
            </a:r>
            <a:r>
              <a:rPr lang="en-US" b="1" i="1" dirty="0">
                <a:sym typeface="Symbol"/>
              </a:rPr>
              <a:t>F</a:t>
            </a:r>
            <a:r>
              <a:rPr lang="en-US" b="1" dirty="0"/>
              <a:t>(B)</a:t>
            </a:r>
            <a:r>
              <a:rPr lang="en-US" dirty="0"/>
              <a:t> and </a:t>
            </a:r>
            <a:r>
              <a:rPr lang="en-US" b="1" dirty="0"/>
              <a:t>F</a:t>
            </a:r>
            <a:r>
              <a:rPr lang="en-US" b="1" i="1" dirty="0"/>
              <a:t>({})=</a:t>
            </a:r>
            <a:r>
              <a:rPr lang="en-US" b="1" dirty="0"/>
              <a:t>0</a:t>
            </a:r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F</a:t>
            </a:r>
            <a:r>
              <a:rPr lang="en-US" b="1" dirty="0">
                <a:solidFill>
                  <a:srgbClr val="D60093"/>
                </a:solidFill>
              </a:rPr>
              <a:t> is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b="1" dirty="0">
                <a:solidFill>
                  <a:srgbClr val="D60093"/>
                </a:solidFill>
              </a:rPr>
              <a:t>:</a:t>
            </a:r>
            <a:br>
              <a:rPr lang="en-US" sz="2200" dirty="0">
                <a:solidFill>
                  <a:srgbClr val="D60093"/>
                </a:solidFill>
              </a:rPr>
            </a:br>
            <a:r>
              <a:rPr lang="en-US" dirty="0"/>
              <a:t>adding an element to a set gives less improvement </a:t>
            </a:r>
            <a:br>
              <a:rPr lang="en-US" dirty="0"/>
            </a:br>
            <a:r>
              <a:rPr lang="en-US" dirty="0"/>
              <a:t>than adding it to one of its subsets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E2B1-F760-420B-A5BB-03F3D24B05F5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r>
              <a:rPr lang="en-US" dirty="0"/>
              <a:t>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Definition:</a:t>
            </a:r>
          </a:p>
          <a:p>
            <a:r>
              <a:rPr lang="en-US" dirty="0"/>
              <a:t>Set function </a:t>
            </a:r>
            <a:r>
              <a:rPr lang="en-US" b="1" i="1" dirty="0"/>
              <a:t>F</a:t>
            </a:r>
            <a:r>
              <a:rPr lang="en-US" b="1" i="1" dirty="0">
                <a:solidFill>
                  <a:srgbClr val="0000FF"/>
                </a:solidFill>
              </a:rPr>
              <a:t>(·)</a:t>
            </a:r>
            <a:r>
              <a:rPr lang="en-US" dirty="0"/>
              <a:t> is called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if:</a:t>
            </a:r>
            <a:br>
              <a:rPr lang="en-US" dirty="0"/>
            </a:br>
            <a:r>
              <a:rPr lang="en-US" dirty="0"/>
              <a:t>For all </a:t>
            </a:r>
            <a:r>
              <a:rPr lang="en-US" b="1" i="1" dirty="0"/>
              <a:t>A,B</a:t>
            </a:r>
            <a:r>
              <a:rPr lang="en-US" b="1" i="1" dirty="0">
                <a:sym typeface="Symbol"/>
              </a:rPr>
              <a:t> </a:t>
            </a:r>
            <a:r>
              <a:rPr lang="en-US" b="1" i="1" dirty="0"/>
              <a:t>W</a:t>
            </a:r>
            <a:r>
              <a:rPr lang="en-US" dirty="0"/>
              <a:t>:</a:t>
            </a:r>
            <a:br>
              <a:rPr lang="en-US" dirty="0"/>
            </a:br>
            <a:r>
              <a:rPr lang="en-US" b="1" i="1" dirty="0"/>
              <a:t>	</a:t>
            </a:r>
            <a:r>
              <a:rPr lang="en-US" b="1" i="1" dirty="0">
                <a:solidFill>
                  <a:srgbClr val="008000"/>
                </a:solidFill>
              </a:rPr>
              <a:t>F(A) + F(B)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  F(A B) + F(A B)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FEF-94CC-4EFC-A12F-C99C998A3C8D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2976563" y="4202110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2057400" y="4230685"/>
            <a:ext cx="1295400" cy="733425"/>
          </a:xfrm>
          <a:prstGeom prst="ellipse">
            <a:avLst/>
          </a:prstGeom>
          <a:solidFill>
            <a:srgbClr val="FF800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2057400" y="4173535"/>
            <a:ext cx="2370138" cy="811213"/>
            <a:chOff x="1296" y="1423"/>
            <a:chExt cx="1493" cy="511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296" y="1423"/>
              <a:ext cx="1493" cy="511"/>
            </a:xfrm>
            <a:custGeom>
              <a:avLst/>
              <a:gdLst>
                <a:gd name="T0" fmla="*/ 0 w 1493"/>
                <a:gd name="T1" fmla="*/ 257 h 511"/>
                <a:gd name="T2" fmla="*/ 83 w 1493"/>
                <a:gd name="T3" fmla="*/ 115 h 511"/>
                <a:gd name="T4" fmla="*/ 322 w 1493"/>
                <a:gd name="T5" fmla="*/ 35 h 511"/>
                <a:gd name="T6" fmla="*/ 576 w 1493"/>
                <a:gd name="T7" fmla="*/ 65 h 511"/>
                <a:gd name="T8" fmla="*/ 702 w 1493"/>
                <a:gd name="T9" fmla="*/ 103 h 511"/>
                <a:gd name="T10" fmla="*/ 843 w 1493"/>
                <a:gd name="T11" fmla="*/ 35 h 511"/>
                <a:gd name="T12" fmla="*/ 1152 w 1493"/>
                <a:gd name="T13" fmla="*/ 17 h 511"/>
                <a:gd name="T14" fmla="*/ 1425 w 1493"/>
                <a:gd name="T15" fmla="*/ 140 h 511"/>
                <a:gd name="T16" fmla="*/ 1488 w 1493"/>
                <a:gd name="T17" fmla="*/ 257 h 511"/>
                <a:gd name="T18" fmla="*/ 1392 w 1493"/>
                <a:gd name="T19" fmla="*/ 401 h 511"/>
                <a:gd name="T20" fmla="*/ 1104 w 1493"/>
                <a:gd name="T21" fmla="*/ 497 h 511"/>
                <a:gd name="T22" fmla="*/ 873 w 1493"/>
                <a:gd name="T23" fmla="*/ 483 h 511"/>
                <a:gd name="T24" fmla="*/ 720 w 1493"/>
                <a:gd name="T25" fmla="*/ 428 h 511"/>
                <a:gd name="T26" fmla="*/ 512 w 1493"/>
                <a:gd name="T27" fmla="*/ 489 h 511"/>
                <a:gd name="T28" fmla="*/ 336 w 1493"/>
                <a:gd name="T29" fmla="*/ 497 h 511"/>
                <a:gd name="T30" fmla="*/ 144 w 1493"/>
                <a:gd name="T31" fmla="*/ 449 h 511"/>
                <a:gd name="T32" fmla="*/ 46 w 1493"/>
                <a:gd name="T33" fmla="*/ 372 h 511"/>
                <a:gd name="T34" fmla="*/ 0 w 1493"/>
                <a:gd name="T35" fmla="*/ 257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3"/>
                <a:gd name="T55" fmla="*/ 0 h 511"/>
                <a:gd name="T56" fmla="*/ 1493 w 1493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3" h="511">
                  <a:moveTo>
                    <a:pt x="0" y="257"/>
                  </a:moveTo>
                  <a:cubicBezTo>
                    <a:pt x="8" y="213"/>
                    <a:pt x="29" y="152"/>
                    <a:pt x="83" y="115"/>
                  </a:cubicBezTo>
                  <a:cubicBezTo>
                    <a:pt x="137" y="78"/>
                    <a:pt x="240" y="43"/>
                    <a:pt x="322" y="35"/>
                  </a:cubicBezTo>
                  <a:cubicBezTo>
                    <a:pt x="404" y="27"/>
                    <a:pt x="513" y="54"/>
                    <a:pt x="576" y="65"/>
                  </a:cubicBezTo>
                  <a:lnTo>
                    <a:pt x="702" y="103"/>
                  </a:lnTo>
                  <a:lnTo>
                    <a:pt x="843" y="35"/>
                  </a:lnTo>
                  <a:cubicBezTo>
                    <a:pt x="918" y="21"/>
                    <a:pt x="1055" y="0"/>
                    <a:pt x="1152" y="17"/>
                  </a:cubicBezTo>
                  <a:cubicBezTo>
                    <a:pt x="1249" y="34"/>
                    <a:pt x="1369" y="100"/>
                    <a:pt x="1425" y="140"/>
                  </a:cubicBezTo>
                  <a:cubicBezTo>
                    <a:pt x="1481" y="180"/>
                    <a:pt x="1493" y="214"/>
                    <a:pt x="1488" y="257"/>
                  </a:cubicBezTo>
                  <a:cubicBezTo>
                    <a:pt x="1483" y="300"/>
                    <a:pt x="1456" y="361"/>
                    <a:pt x="1392" y="401"/>
                  </a:cubicBezTo>
                  <a:cubicBezTo>
                    <a:pt x="1328" y="441"/>
                    <a:pt x="1190" y="483"/>
                    <a:pt x="1104" y="497"/>
                  </a:cubicBezTo>
                  <a:cubicBezTo>
                    <a:pt x="1018" y="511"/>
                    <a:pt x="937" y="495"/>
                    <a:pt x="873" y="483"/>
                  </a:cubicBezTo>
                  <a:lnTo>
                    <a:pt x="720" y="428"/>
                  </a:lnTo>
                  <a:lnTo>
                    <a:pt x="512" y="489"/>
                  </a:lnTo>
                  <a:cubicBezTo>
                    <a:pt x="448" y="501"/>
                    <a:pt x="397" y="504"/>
                    <a:pt x="336" y="497"/>
                  </a:cubicBezTo>
                  <a:cubicBezTo>
                    <a:pt x="275" y="490"/>
                    <a:pt x="192" y="470"/>
                    <a:pt x="144" y="449"/>
                  </a:cubicBezTo>
                  <a:cubicBezTo>
                    <a:pt x="96" y="428"/>
                    <a:pt x="70" y="404"/>
                    <a:pt x="46" y="372"/>
                  </a:cubicBezTo>
                  <a:cubicBezTo>
                    <a:pt x="22" y="340"/>
                    <a:pt x="10" y="281"/>
                    <a:pt x="0" y="257"/>
                  </a:cubicBezTo>
                  <a:close/>
                </a:path>
              </a:pathLst>
            </a:custGeom>
            <a:solidFill>
              <a:srgbClr val="0083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759" y="1536"/>
              <a:ext cx="494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>
                  <a:sym typeface="Symbol"/>
                </a:rPr>
                <a:t>  </a:t>
              </a:r>
              <a:r>
                <a:rPr lang="en-US" dirty="0"/>
                <a:t> B</a:t>
              </a:r>
            </a:p>
          </p:txBody>
        </p: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819402" y="4329112"/>
            <a:ext cx="784226" cy="776288"/>
            <a:chOff x="1776" y="1520"/>
            <a:chExt cx="494" cy="489"/>
          </a:xfrm>
        </p:grpSpPr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872" y="1520"/>
              <a:ext cx="258" cy="305"/>
            </a:xfrm>
            <a:custGeom>
              <a:avLst/>
              <a:gdLst>
                <a:gd name="T0" fmla="*/ 144 w 258"/>
                <a:gd name="T1" fmla="*/ 16 h 305"/>
                <a:gd name="T2" fmla="*/ 248 w 258"/>
                <a:gd name="T3" fmla="*/ 141 h 305"/>
                <a:gd name="T4" fmla="*/ 205 w 258"/>
                <a:gd name="T5" fmla="*/ 251 h 305"/>
                <a:gd name="T6" fmla="*/ 144 w 258"/>
                <a:gd name="T7" fmla="*/ 304 h 305"/>
                <a:gd name="T8" fmla="*/ 48 w 258"/>
                <a:gd name="T9" fmla="*/ 256 h 305"/>
                <a:gd name="T10" fmla="*/ 0 w 258"/>
                <a:gd name="T11" fmla="*/ 160 h 305"/>
                <a:gd name="T12" fmla="*/ 48 w 258"/>
                <a:gd name="T13" fmla="*/ 64 h 305"/>
                <a:gd name="T14" fmla="*/ 96 w 258"/>
                <a:gd name="T15" fmla="*/ 16 h 305"/>
                <a:gd name="T16" fmla="*/ 144 w 258"/>
                <a:gd name="T17" fmla="*/ 16 h 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305"/>
                <a:gd name="T29" fmla="*/ 258 w 258"/>
                <a:gd name="T30" fmla="*/ 305 h 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305">
                  <a:moveTo>
                    <a:pt x="144" y="16"/>
                  </a:moveTo>
                  <a:cubicBezTo>
                    <a:pt x="169" y="37"/>
                    <a:pt x="238" y="102"/>
                    <a:pt x="248" y="141"/>
                  </a:cubicBezTo>
                  <a:cubicBezTo>
                    <a:pt x="258" y="180"/>
                    <a:pt x="222" y="224"/>
                    <a:pt x="205" y="251"/>
                  </a:cubicBezTo>
                  <a:cubicBezTo>
                    <a:pt x="188" y="278"/>
                    <a:pt x="170" y="303"/>
                    <a:pt x="144" y="304"/>
                  </a:cubicBezTo>
                  <a:cubicBezTo>
                    <a:pt x="118" y="305"/>
                    <a:pt x="72" y="280"/>
                    <a:pt x="48" y="256"/>
                  </a:cubicBezTo>
                  <a:cubicBezTo>
                    <a:pt x="24" y="232"/>
                    <a:pt x="0" y="192"/>
                    <a:pt x="0" y="160"/>
                  </a:cubicBezTo>
                  <a:cubicBezTo>
                    <a:pt x="0" y="128"/>
                    <a:pt x="32" y="88"/>
                    <a:pt x="48" y="64"/>
                  </a:cubicBezTo>
                  <a:cubicBezTo>
                    <a:pt x="64" y="40"/>
                    <a:pt x="80" y="24"/>
                    <a:pt x="96" y="16"/>
                  </a:cubicBezTo>
                  <a:cubicBezTo>
                    <a:pt x="112" y="8"/>
                    <a:pt x="120" y="0"/>
                    <a:pt x="144" y="16"/>
                  </a:cubicBez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776" y="1776"/>
              <a:ext cx="494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>
                  <a:sym typeface="Symbol"/>
                </a:rPr>
                <a:t>   </a:t>
              </a:r>
              <a:r>
                <a:rPr lang="en-US" dirty="0"/>
                <a:t>B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315200" y="4054473"/>
            <a:ext cx="3619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362200" y="4049710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267200" y="4049710"/>
            <a:ext cx="38183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ym typeface="Symbol"/>
              </a:rPr>
              <a:t></a:t>
            </a:r>
            <a:endParaRPr lang="en-US" sz="2800" dirty="0">
              <a:latin typeface="cmsy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2136 -0.0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-0.035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2691 -0.0481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2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2 L 0.29931 -0.0314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r>
              <a:rPr lang="en-US" dirty="0"/>
              <a:t>: Or equivalently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  <a:sym typeface="Symbol"/>
              </a:rPr>
              <a:t>Diminishing returns</a:t>
            </a:r>
            <a:r>
              <a:rPr lang="en-US" b="1" dirty="0">
                <a:sym typeface="Symbol"/>
              </a:rPr>
              <a:t> characterization </a:t>
            </a:r>
          </a:p>
          <a:p>
            <a:pPr>
              <a:buNone/>
            </a:pPr>
            <a:r>
              <a:rPr lang="en-US" b="1" dirty="0">
                <a:solidFill>
                  <a:srgbClr val="D60093"/>
                </a:solidFill>
              </a:rPr>
              <a:t>Equivalent definition:</a:t>
            </a:r>
          </a:p>
          <a:p>
            <a:r>
              <a:rPr lang="en-US" dirty="0"/>
              <a:t>Set function </a:t>
            </a:r>
            <a:r>
              <a:rPr lang="en-US" b="1" i="1" dirty="0"/>
              <a:t>F</a:t>
            </a:r>
            <a:r>
              <a:rPr lang="en-US" b="1" i="1" dirty="0">
                <a:solidFill>
                  <a:srgbClr val="0000FF"/>
                </a:solidFill>
              </a:rPr>
              <a:t>(·)</a:t>
            </a:r>
            <a:r>
              <a:rPr lang="en-US" dirty="0"/>
              <a:t> is called </a:t>
            </a:r>
            <a:r>
              <a:rPr lang="en-US" b="1" dirty="0">
                <a:solidFill>
                  <a:srgbClr val="D60093"/>
                </a:solidFill>
              </a:rPr>
              <a:t>submodular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if:</a:t>
            </a:r>
            <a:br>
              <a:rPr lang="en-US" dirty="0"/>
            </a:br>
            <a:r>
              <a:rPr lang="en-US" dirty="0"/>
              <a:t>For all </a:t>
            </a:r>
            <a:r>
              <a:rPr lang="en-US" b="1" i="1" dirty="0"/>
              <a:t>A</a:t>
            </a:r>
            <a:r>
              <a:rPr lang="en-US" b="1" i="1" dirty="0">
                <a:sym typeface="Symbol"/>
              </a:rPr>
              <a:t> </a:t>
            </a:r>
            <a:r>
              <a:rPr lang="en-US" b="1" i="1" dirty="0"/>
              <a:t>B, </a:t>
            </a:r>
            <a:r>
              <a:rPr lang="en-US" b="1" i="1" dirty="0" err="1"/>
              <a:t>d</a:t>
            </a:r>
            <a:r>
              <a:rPr lang="en-US" b="1" i="1" dirty="0" err="1">
                <a:sym typeface="Symbol"/>
              </a:rPr>
              <a:t></a:t>
            </a:r>
            <a:r>
              <a:rPr lang="en-US" b="1" i="1" dirty="0" err="1"/>
              <a:t>B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4828-2189-4404-9819-83B784AB7F12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53368" y="5177493"/>
            <a:ext cx="37702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</a:t>
            </a:r>
            <a:endParaRPr lang="en-US" sz="2800" baseline="-25000" dirty="0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1905000" y="5187018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      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2647950" y="5291793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968875" y="5410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4968875" y="6025218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062892" y="5801380"/>
            <a:ext cx="37702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</a:t>
            </a:r>
            <a:endParaRPr lang="en-US" sz="2800" baseline="-250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548187" y="5153680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+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549775" y="5782330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+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5462587" y="5191780"/>
            <a:ext cx="2686050" cy="604838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Large improvement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5462587" y="5872818"/>
            <a:ext cx="2152650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Small improvement</a:t>
            </a:r>
          </a:p>
        </p:txBody>
      </p:sp>
      <p:grpSp>
        <p:nvGrpSpPr>
          <p:cNvPr id="34" name="Group 28"/>
          <p:cNvGrpSpPr/>
          <p:nvPr/>
        </p:nvGrpSpPr>
        <p:grpSpPr>
          <a:xfrm>
            <a:off x="609598" y="3657600"/>
            <a:ext cx="8001002" cy="1066800"/>
            <a:chOff x="533398" y="2590800"/>
            <a:chExt cx="8001002" cy="1066800"/>
          </a:xfrm>
        </p:grpSpPr>
        <p:sp>
          <p:nvSpPr>
            <p:cNvPr id="35" name="TextBox 34"/>
            <p:cNvSpPr txBox="1"/>
            <p:nvPr/>
          </p:nvSpPr>
          <p:spPr>
            <a:xfrm>
              <a:off x="533398" y="3288268"/>
              <a:ext cx="396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i="1" dirty="0">
                  <a:latin typeface="+mj-lt"/>
                </a:rPr>
                <a:t>d</a:t>
              </a:r>
              <a:r>
                <a:rPr lang="en-US" dirty="0">
                  <a:latin typeface="+mj-lt"/>
                </a:rPr>
                <a:t> to a small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2000" y="3288268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i="1" dirty="0"/>
                <a:t>d</a:t>
              </a:r>
              <a:r>
                <a:rPr lang="en-US" dirty="0">
                  <a:latin typeface="+mj-lt"/>
                </a:rPr>
                <a:t> to a large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400" y="2590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  F(A 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  <a:sym typeface="Symbol"/>
                </a:rPr>
                <a:t> d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) – F(A)   ≥  F(B 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d) – F(B)</a:t>
              </a:r>
            </a:p>
          </p:txBody>
        </p:sp>
        <p:sp>
          <p:nvSpPr>
            <p:cNvPr id="38" name="Right Brace 37"/>
            <p:cNvSpPr/>
            <p:nvPr/>
          </p:nvSpPr>
          <p:spPr>
            <a:xfrm rot="5400000">
              <a:off x="2476499" y="1638299"/>
              <a:ext cx="152401" cy="32766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 rot="5400000">
              <a:off x="6134100" y="1714500"/>
              <a:ext cx="152400" cy="31242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2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455E-6 L 0.13125 0.076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3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0.13125 -0.0222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010400" y="3633255"/>
            <a:ext cx="1524000" cy="12954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hord 33"/>
          <p:cNvSpPr/>
          <p:nvPr/>
        </p:nvSpPr>
        <p:spPr>
          <a:xfrm rot="10456855">
            <a:off x="6524382" y="3761289"/>
            <a:ext cx="762000" cy="989017"/>
          </a:xfrm>
          <a:prstGeom prst="chord">
            <a:avLst>
              <a:gd name="adj1" fmla="val 6586920"/>
              <a:gd name="adj2" fmla="val 1642912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Set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/>
                  <a:t>F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(·)</a:t>
                </a:r>
                <a:r>
                  <a:rPr lang="en-US" sz="3200" dirty="0"/>
                  <a:t> is </a:t>
                </a:r>
                <a:r>
                  <a:rPr lang="en-US" sz="3200" b="1" dirty="0">
                    <a:solidFill>
                      <a:srgbClr val="D60093"/>
                    </a:solidFill>
                  </a:rPr>
                  <a:t>submodular</a:t>
                </a:r>
                <a:r>
                  <a:rPr lang="en-US" sz="3200" dirty="0"/>
                  <a:t>: </a:t>
                </a:r>
                <a:r>
                  <a:rPr lang="en-US" b="1" i="1" dirty="0"/>
                  <a:t>A</a:t>
                </a:r>
                <a:r>
                  <a:rPr lang="en-US" sz="3200" b="1" i="1" dirty="0"/>
                  <a:t> </a:t>
                </a:r>
                <a:r>
                  <a:rPr lang="en-US" sz="3200" b="1" dirty="0">
                    <a:latin typeface="Times New Roman"/>
                    <a:cs typeface="Times New Roman"/>
                    <a:sym typeface="Symbol"/>
                  </a:rPr>
                  <a:t></a:t>
                </a:r>
                <a:r>
                  <a:rPr lang="en-US" sz="3200" b="1" i="1" dirty="0">
                    <a:latin typeface="Times New Roman"/>
                    <a:cs typeface="Times New Roman"/>
                    <a:sym typeface="Symbol"/>
                  </a:rPr>
                  <a:t> </a:t>
                </a:r>
                <a:r>
                  <a:rPr lang="en-US" sz="3200" b="1" i="1" dirty="0"/>
                  <a:t>B</a:t>
                </a:r>
                <a:r>
                  <a:rPr lang="en-US" sz="3200" b="1" dirty="0"/>
                  <a:t>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3200" dirty="0"/>
              </a:p>
              <a:p>
                <a:pPr lvl="4"/>
                <a:endParaRPr lang="en-US" sz="1100" dirty="0"/>
              </a:p>
              <a:p>
                <a:pPr lvl="4"/>
                <a:endParaRPr lang="en-US" sz="1700" dirty="0"/>
              </a:p>
              <a:p>
                <a:pPr lvl="1"/>
                <a:endParaRPr lang="en-US" sz="1100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Natural example:</a:t>
                </a:r>
              </a:p>
              <a:p>
                <a:pPr lvl="1"/>
                <a:r>
                  <a:rPr lang="en-US" dirty="0"/>
                  <a:t>Sets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   </a:t>
                </a:r>
                <a:br>
                  <a:rPr lang="en-US" dirty="0"/>
                </a:b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(size of the covered area)</a:t>
                </a:r>
              </a:p>
              <a:p>
                <a:pPr lvl="1"/>
                <a:r>
                  <a:rPr lang="en-US" b="1" u="sng" dirty="0"/>
                  <a:t>Claim: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𝑭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is </a:t>
                </a:r>
                <a:r>
                  <a:rPr lang="en-US" b="1" dirty="0" err="1"/>
                  <a:t>submodular</a:t>
                </a:r>
                <a:r>
                  <a:rPr lang="en-US" b="1" dirty="0"/>
                  <a:t>!</a:t>
                </a:r>
                <a:endParaRPr lang="en-US" dirty="0"/>
              </a:p>
              <a:p>
                <a:pPr lvl="5"/>
                <a:endParaRPr lang="en-US" i="1" baseline="-25000" dirty="0"/>
              </a:p>
              <a:p>
                <a:pPr lvl="5">
                  <a:buNone/>
                </a:pPr>
                <a:endParaRPr lang="en-US" sz="1300" i="1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3804-34EA-4F22-9987-5C007E0FBBD2}" type="datetime1">
              <a:rPr lang="en-US" smtClean="0"/>
              <a:t>3/12/18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9295-6A14-4438-990C-DFD15529614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2" name="Group 30"/>
          <p:cNvGrpSpPr/>
          <p:nvPr/>
        </p:nvGrpSpPr>
        <p:grpSpPr>
          <a:xfrm>
            <a:off x="5309298" y="3718371"/>
            <a:ext cx="1965960" cy="1257300"/>
            <a:chOff x="5504800" y="5571516"/>
            <a:chExt cx="1965960" cy="1257300"/>
          </a:xfrm>
        </p:grpSpPr>
        <p:sp>
          <p:nvSpPr>
            <p:cNvPr id="4" name="Oval 3"/>
            <p:cNvSpPr/>
            <p:nvPr/>
          </p:nvSpPr>
          <p:spPr>
            <a:xfrm>
              <a:off x="5504800" y="5571516"/>
              <a:ext cx="1237827" cy="80010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504800" y="5971566"/>
              <a:ext cx="1383453" cy="85725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305747" y="5571516"/>
              <a:ext cx="1165013" cy="1104900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Left-Right Arrow 10"/>
          <p:cNvSpPr/>
          <p:nvPr/>
        </p:nvSpPr>
        <p:spPr>
          <a:xfrm flipV="1">
            <a:off x="5181600" y="3520314"/>
            <a:ext cx="1905000" cy="91440"/>
          </a:xfrm>
          <a:prstGeom prst="left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5411734" y="5152894"/>
            <a:ext cx="2648600" cy="91440"/>
          </a:xfrm>
          <a:prstGeom prst="leftRigh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32766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2334" y="479671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2800" y="39336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93534" y="5286984"/>
            <a:ext cx="1524000" cy="12954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6"/>
          <p:cNvGrpSpPr/>
          <p:nvPr/>
        </p:nvGrpSpPr>
        <p:grpSpPr>
          <a:xfrm>
            <a:off x="6832896" y="5311347"/>
            <a:ext cx="1116229" cy="1394253"/>
            <a:chOff x="7078362" y="5418438"/>
            <a:chExt cx="1116229" cy="1394253"/>
          </a:xfrm>
        </p:grpSpPr>
        <p:sp>
          <p:nvSpPr>
            <p:cNvPr id="39" name="Chord 38"/>
            <p:cNvSpPr/>
            <p:nvPr/>
          </p:nvSpPr>
          <p:spPr>
            <a:xfrm rot="10800000">
              <a:off x="7078362" y="5418438"/>
              <a:ext cx="1066800" cy="642552"/>
            </a:xfrm>
            <a:prstGeom prst="chord">
              <a:avLst>
                <a:gd name="adj1" fmla="val 1062590"/>
                <a:gd name="adj2" fmla="val 213347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hord 39"/>
            <p:cNvSpPr/>
            <p:nvPr/>
          </p:nvSpPr>
          <p:spPr>
            <a:xfrm rot="10800000">
              <a:off x="7127791" y="5869456"/>
              <a:ext cx="1066800" cy="943235"/>
            </a:xfrm>
            <a:prstGeom prst="chord">
              <a:avLst>
                <a:gd name="adj1" fmla="val 208361"/>
                <a:gd name="adj2" fmla="val 206374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5296123" y="5448300"/>
            <a:ext cx="1965960" cy="1257300"/>
            <a:chOff x="5504800" y="5571516"/>
            <a:chExt cx="1965960" cy="1257300"/>
          </a:xfrm>
        </p:grpSpPr>
        <p:sp>
          <p:nvSpPr>
            <p:cNvPr id="43" name="Oval 42"/>
            <p:cNvSpPr/>
            <p:nvPr/>
          </p:nvSpPr>
          <p:spPr>
            <a:xfrm>
              <a:off x="5504800" y="5571516"/>
              <a:ext cx="1237827" cy="80010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504800" y="5971566"/>
              <a:ext cx="1383453" cy="85725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305747" y="5571516"/>
              <a:ext cx="1165013" cy="1104900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29"/>
          <p:cNvGrpSpPr/>
          <p:nvPr/>
        </p:nvGrpSpPr>
        <p:grpSpPr>
          <a:xfrm>
            <a:off x="5299657" y="5292811"/>
            <a:ext cx="2651370" cy="1412789"/>
            <a:chOff x="5502030" y="5416027"/>
            <a:chExt cx="2651370" cy="1412789"/>
          </a:xfrm>
        </p:grpSpPr>
        <p:sp>
          <p:nvSpPr>
            <p:cNvPr id="49" name="Oval 48"/>
            <p:cNvSpPr/>
            <p:nvPr/>
          </p:nvSpPr>
          <p:spPr>
            <a:xfrm>
              <a:off x="6988387" y="5857266"/>
              <a:ext cx="1165013" cy="97155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010400" y="5416027"/>
              <a:ext cx="1092200" cy="650789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502030" y="5569440"/>
              <a:ext cx="1237827" cy="80010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502030" y="5969490"/>
              <a:ext cx="1383453" cy="85725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302977" y="5569440"/>
              <a:ext cx="1165013" cy="110490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593734" y="555871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1" name="Group 28"/>
          <p:cNvGrpSpPr/>
          <p:nvPr/>
        </p:nvGrpSpPr>
        <p:grpSpPr>
          <a:xfrm>
            <a:off x="609598" y="1981200"/>
            <a:ext cx="8001002" cy="1066800"/>
            <a:chOff x="533398" y="2590800"/>
            <a:chExt cx="8001002" cy="1066800"/>
          </a:xfrm>
        </p:grpSpPr>
        <p:sp>
          <p:nvSpPr>
            <p:cNvPr id="46" name="TextBox 45"/>
            <p:cNvSpPr txBox="1"/>
            <p:nvPr/>
          </p:nvSpPr>
          <p:spPr>
            <a:xfrm>
              <a:off x="533398" y="3288268"/>
              <a:ext cx="396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dirty="0">
                  <a:latin typeface="+mj-lt"/>
                </a:rPr>
                <a:t>d</a:t>
              </a:r>
              <a:r>
                <a:rPr lang="en-US" dirty="0">
                  <a:latin typeface="+mj-lt"/>
                </a:rPr>
                <a:t> to a small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3288268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dirty="0">
                  <a:latin typeface="+mj-lt"/>
                </a:rPr>
                <a:t>d</a:t>
              </a:r>
              <a:r>
                <a:rPr lang="en-US" dirty="0">
                  <a:latin typeface="+mj-lt"/>
                </a:rPr>
                <a:t> to a large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14400" y="2590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  F(A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d) – F(A)   ≥  F(B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d) – F(B)</a:t>
              </a:r>
            </a:p>
          </p:txBody>
        </p:sp>
        <p:sp>
          <p:nvSpPr>
            <p:cNvPr id="56" name="Right Brace 55"/>
            <p:cNvSpPr/>
            <p:nvPr/>
          </p:nvSpPr>
          <p:spPr>
            <a:xfrm rot="5400000">
              <a:off x="2476499" y="1638299"/>
              <a:ext cx="152401" cy="32766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57" name="Right Brace 56"/>
            <p:cNvSpPr/>
            <p:nvPr/>
          </p:nvSpPr>
          <p:spPr>
            <a:xfrm rot="5400000">
              <a:off x="6134100" y="1714500"/>
              <a:ext cx="152400" cy="31242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0653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4" grpId="0" animBg="1"/>
      <p:bldP spid="11" grpId="0" animBg="1"/>
      <p:bldP spid="13" grpId="0" animBg="1"/>
      <p:bldP spid="14" grpId="0"/>
      <p:bldP spid="15" grpId="0"/>
      <p:bldP spid="16" grpId="0"/>
      <p:bldP spid="16" grpId="1"/>
      <p:bldP spid="37" grpId="0" animBg="1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/>
          </a:bodyPr>
          <a:lstStyle/>
          <a:p>
            <a:r>
              <a:rPr lang="en-US" dirty="0" err="1"/>
              <a:t>Submodularity</a:t>
            </a:r>
            <a:r>
              <a:rPr lang="en-US" dirty="0"/>
              <a:t>– Diminishing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10600" cy="115993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D60093"/>
                </a:solidFill>
              </a:rPr>
              <a:t>Submodularity</a:t>
            </a:r>
            <a:r>
              <a:rPr lang="en-US" b="1" dirty="0">
                <a:solidFill>
                  <a:srgbClr val="D60093"/>
                </a:solidFill>
              </a:rPr>
              <a:t> is discrete analogue of concavity</a:t>
            </a:r>
          </a:p>
          <a:p>
            <a:pPr lvl="1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24E2-793B-4962-B0D5-CDD04D4F23AA}" type="datetime1">
              <a:rPr lang="en-US" smtClean="0"/>
              <a:t>3/12/18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00198" y="2332908"/>
            <a:ext cx="6019800" cy="3276603"/>
            <a:chOff x="6604589" y="1485375"/>
            <a:chExt cx="2901403" cy="1512894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5958324" y="2241822"/>
              <a:ext cx="1512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04589" y="2892718"/>
              <a:ext cx="2901403" cy="46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6200000">
            <a:off x="1010305" y="2630780"/>
            <a:ext cx="117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F(·)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539109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Solution size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|A|</a:t>
            </a:r>
          </a:p>
        </p:txBody>
      </p:sp>
      <p:sp>
        <p:nvSpPr>
          <p:cNvPr id="24" name="Freeform 23"/>
          <p:cNvSpPr/>
          <p:nvPr/>
        </p:nvSpPr>
        <p:spPr>
          <a:xfrm>
            <a:off x="1828800" y="2807043"/>
            <a:ext cx="4614333" cy="2556934"/>
          </a:xfrm>
          <a:custGeom>
            <a:avLst/>
            <a:gdLst>
              <a:gd name="connsiteX0" fmla="*/ 0 w 5892800"/>
              <a:gd name="connsiteY0" fmla="*/ 2556934 h 2556934"/>
              <a:gd name="connsiteX1" fmla="*/ 846667 w 5892800"/>
              <a:gd name="connsiteY1" fmla="*/ 1320800 h 2556934"/>
              <a:gd name="connsiteX2" fmla="*/ 2099734 w 5892800"/>
              <a:gd name="connsiteY2" fmla="*/ 524934 h 2556934"/>
              <a:gd name="connsiteX3" fmla="*/ 3488267 w 5892800"/>
              <a:gd name="connsiteY3" fmla="*/ 186267 h 2556934"/>
              <a:gd name="connsiteX4" fmla="*/ 5892800 w 5892800"/>
              <a:gd name="connsiteY4" fmla="*/ 0 h 255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800" h="2556934">
                <a:moveTo>
                  <a:pt x="0" y="2556934"/>
                </a:moveTo>
                <a:cubicBezTo>
                  <a:pt x="248355" y="2108200"/>
                  <a:pt x="496711" y="1659467"/>
                  <a:pt x="846667" y="1320800"/>
                </a:cubicBezTo>
                <a:cubicBezTo>
                  <a:pt x="1196623" y="982133"/>
                  <a:pt x="1659467" y="714023"/>
                  <a:pt x="2099734" y="524934"/>
                </a:cubicBezTo>
                <a:cubicBezTo>
                  <a:pt x="2540001" y="335845"/>
                  <a:pt x="2856089" y="273756"/>
                  <a:pt x="3488267" y="186267"/>
                </a:cubicBezTo>
                <a:cubicBezTo>
                  <a:pt x="4120445" y="98778"/>
                  <a:pt x="5466645" y="33867"/>
                  <a:pt x="5892800" y="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63215" y="4531042"/>
            <a:ext cx="25923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590800" y="4009310"/>
            <a:ext cx="0" cy="521732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548" y="453104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F(A)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2446" y="3778958"/>
            <a:ext cx="105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F(A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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76600" y="3508176"/>
            <a:ext cx="4799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756585" y="3171110"/>
            <a:ext cx="0" cy="337066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92478" y="286258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F(B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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86575" y="2784374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sym typeface="Symbol"/>
              </a:rPr>
              <a:t></a:t>
            </a:r>
            <a:r>
              <a:rPr lang="en-US" sz="2800" b="1" i="1" dirty="0">
                <a:sym typeface="Symbol"/>
              </a:rPr>
              <a:t>A</a:t>
            </a:r>
            <a:r>
              <a:rPr lang="en-US" sz="2800" b="1" i="1" dirty="0"/>
              <a:t>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sz="2800" b="1" i="1" dirty="0">
                <a:latin typeface="Times New Roman"/>
                <a:cs typeface="Times New Roman"/>
                <a:sym typeface="Symbol"/>
              </a:rPr>
              <a:t> B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252136" y="344501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F(B)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7325" y="4618910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Adding </a:t>
            </a:r>
            <a:r>
              <a:rPr lang="en-US" b="1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helps less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than adding it to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34" name="Group 28"/>
          <p:cNvGrpSpPr/>
          <p:nvPr/>
        </p:nvGrpSpPr>
        <p:grpSpPr>
          <a:xfrm>
            <a:off x="609598" y="5638800"/>
            <a:ext cx="8001002" cy="1066800"/>
            <a:chOff x="533398" y="2590800"/>
            <a:chExt cx="8001002" cy="1066800"/>
          </a:xfrm>
        </p:grpSpPr>
        <p:sp>
          <p:nvSpPr>
            <p:cNvPr id="35" name="TextBox 34"/>
            <p:cNvSpPr txBox="1"/>
            <p:nvPr/>
          </p:nvSpPr>
          <p:spPr>
            <a:xfrm>
              <a:off x="533398" y="3288268"/>
              <a:ext cx="396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dirty="0" err="1">
                  <a:latin typeface="+mj-lt"/>
                </a:rPr>
                <a:t>X</a:t>
              </a:r>
              <a:r>
                <a:rPr lang="en-US" b="1" baseline="-25000" dirty="0" err="1">
                  <a:latin typeface="+mj-lt"/>
                </a:rPr>
                <a:t>d</a:t>
              </a:r>
              <a:r>
                <a:rPr lang="en-US" dirty="0">
                  <a:latin typeface="+mj-lt"/>
                </a:rPr>
                <a:t> to a small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0" y="3288268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Gain of adding </a:t>
              </a:r>
              <a:r>
                <a:rPr lang="en-US" b="1" dirty="0" err="1"/>
                <a:t>X</a:t>
              </a:r>
              <a:r>
                <a:rPr lang="en-US" b="1" baseline="-25000" dirty="0" err="1"/>
                <a:t>d</a:t>
              </a:r>
              <a:r>
                <a:rPr lang="en-US" dirty="0">
                  <a:latin typeface="+mj-lt"/>
                </a:rPr>
                <a:t> to a large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14400" y="2590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  F(A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d) – F(A)   ≥  F(B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d) – F(B)</a:t>
              </a:r>
            </a:p>
          </p:txBody>
        </p:sp>
        <p:sp>
          <p:nvSpPr>
            <p:cNvPr id="45" name="Right Brace 44"/>
            <p:cNvSpPr/>
            <p:nvPr/>
          </p:nvSpPr>
          <p:spPr>
            <a:xfrm rot="5400000">
              <a:off x="2476499" y="1638299"/>
              <a:ext cx="152401" cy="32766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46" name="Right Brace 45"/>
            <p:cNvSpPr/>
            <p:nvPr/>
          </p:nvSpPr>
          <p:spPr>
            <a:xfrm rot="5400000">
              <a:off x="6134100" y="1714500"/>
              <a:ext cx="152400" cy="31242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9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 animBg="1"/>
      <p:bldP spid="12" grpId="0"/>
      <p:bldP spid="36" grpId="0"/>
      <p:bldP spid="44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r>
              <a:rPr lang="en-US" dirty="0"/>
              <a:t> &amp; Concavity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Marginal gain: </a:t>
                </a:r>
                <a:endParaRPr lang="en-US" b="1" i="1" dirty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𝑭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err="1">
                    <a:solidFill>
                      <a:srgbClr val="D60093"/>
                    </a:solidFill>
                  </a:rPr>
                  <a:t>Submodular</a:t>
                </a:r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∪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≥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∪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𝑭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𝑩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Concavity: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>
                <a:blip r:embed="rId2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4D7F-55CC-4DAB-92E7-36E68BD5131A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65371" y="2286000"/>
                <a:ext cx="1078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71" y="2286000"/>
                <a:ext cx="107862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77200" y="3500735"/>
                <a:ext cx="1023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500735"/>
                <a:ext cx="10238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009805" y="4495800"/>
            <a:ext cx="5505450" cy="2180511"/>
            <a:chOff x="6604589" y="1485375"/>
            <a:chExt cx="2901403" cy="1512894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5958324" y="2241822"/>
              <a:ext cx="1512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04589" y="2892718"/>
              <a:ext cx="2901403" cy="46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 rot="16200000">
            <a:off x="1505293" y="5317736"/>
            <a:ext cx="97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F(A)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1" y="646845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|A|</a:t>
            </a:r>
          </a:p>
        </p:txBody>
      </p:sp>
      <p:sp>
        <p:nvSpPr>
          <p:cNvPr id="16" name="Freeform 15"/>
          <p:cNvSpPr/>
          <p:nvPr/>
        </p:nvSpPr>
        <p:spPr>
          <a:xfrm>
            <a:off x="2221648" y="4724400"/>
            <a:ext cx="3721952" cy="1802200"/>
          </a:xfrm>
          <a:custGeom>
            <a:avLst/>
            <a:gdLst>
              <a:gd name="connsiteX0" fmla="*/ 0 w 5892800"/>
              <a:gd name="connsiteY0" fmla="*/ 2556934 h 2556934"/>
              <a:gd name="connsiteX1" fmla="*/ 846667 w 5892800"/>
              <a:gd name="connsiteY1" fmla="*/ 1320800 h 2556934"/>
              <a:gd name="connsiteX2" fmla="*/ 2099734 w 5892800"/>
              <a:gd name="connsiteY2" fmla="*/ 524934 h 2556934"/>
              <a:gd name="connsiteX3" fmla="*/ 3488267 w 5892800"/>
              <a:gd name="connsiteY3" fmla="*/ 186267 h 2556934"/>
              <a:gd name="connsiteX4" fmla="*/ 5892800 w 5892800"/>
              <a:gd name="connsiteY4" fmla="*/ 0 h 255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800" h="2556934">
                <a:moveTo>
                  <a:pt x="0" y="2556934"/>
                </a:moveTo>
                <a:cubicBezTo>
                  <a:pt x="248355" y="2108200"/>
                  <a:pt x="496711" y="1659467"/>
                  <a:pt x="846667" y="1320800"/>
                </a:cubicBezTo>
                <a:cubicBezTo>
                  <a:pt x="1196623" y="982133"/>
                  <a:pt x="1659467" y="714023"/>
                  <a:pt x="2099734" y="524934"/>
                </a:cubicBezTo>
                <a:cubicBezTo>
                  <a:pt x="2540001" y="335845"/>
                  <a:pt x="2856089" y="273756"/>
                  <a:pt x="3488267" y="186267"/>
                </a:cubicBezTo>
                <a:cubicBezTo>
                  <a:pt x="4120445" y="98778"/>
                  <a:pt x="5466645" y="33867"/>
                  <a:pt x="5892800" y="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3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r>
              <a:rPr lang="en-US" dirty="0"/>
              <a:t>: Useful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submodular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is 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submodular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 err="1">
                    <a:solidFill>
                      <a:srgbClr val="0000FF"/>
                    </a:solidFill>
                  </a:rPr>
                  <a:t>Submodularity</a:t>
                </a:r>
                <a:r>
                  <a:rPr lang="en-US" b="1" dirty="0">
                    <a:solidFill>
                      <a:srgbClr val="0000FF"/>
                    </a:solidFill>
                  </a:rPr>
                  <a:t> is closed under non-negative linear combinations!</a:t>
                </a:r>
              </a:p>
              <a:p>
                <a:pPr lvl="8"/>
                <a:endParaRPr lang="en-US" b="1" dirty="0"/>
              </a:p>
              <a:p>
                <a:r>
                  <a:rPr lang="en-US" b="1" dirty="0"/>
                  <a:t>This is an extremely useful fact: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Average of </a:t>
                </a:r>
                <a:r>
                  <a:rPr lang="en-US" b="1" dirty="0" err="1">
                    <a:solidFill>
                      <a:srgbClr val="008000"/>
                    </a:solidFill>
                  </a:rPr>
                  <a:t>submodular</a:t>
                </a:r>
                <a:r>
                  <a:rPr lang="en-US" b="1" dirty="0">
                    <a:solidFill>
                      <a:srgbClr val="008000"/>
                    </a:solidFill>
                  </a:rPr>
                  <a:t> functions is </a:t>
                </a:r>
                <a:r>
                  <a:rPr lang="en-US" b="1" dirty="0" err="1">
                    <a:solidFill>
                      <a:srgbClr val="008000"/>
                    </a:solidFill>
                  </a:rPr>
                  <a:t>submodular</a:t>
                </a:r>
                <a:r>
                  <a:rPr lang="en-US" b="1" dirty="0">
                    <a:solidFill>
                      <a:srgbClr val="008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</m:nary>
                  </m:oMath>
                </a14:m>
                <a:endParaRPr lang="en-US" b="1" dirty="0"/>
              </a:p>
              <a:p>
                <a:pPr lvl="1"/>
                <a:r>
                  <a:rPr lang="en-US" b="1" dirty="0" err="1"/>
                  <a:t>Multicriterion</a:t>
                </a:r>
                <a:r>
                  <a:rPr lang="en-US" b="1" dirty="0"/>
                  <a:t> optimization: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6018-7EA4-411A-85FE-0DBEEC47A221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0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D60093"/>
                </a:solidFill>
                <a:latin typeface="Calibri"/>
              </a:rPr>
              <a:t>Q: What is being covered?</a:t>
            </a:r>
          </a:p>
          <a:p>
            <a:r>
              <a:rPr lang="en-US" b="1" kern="0" dirty="0">
                <a:solidFill>
                  <a:schemeClr val="bg1"/>
                </a:solidFill>
                <a:latin typeface="Calibri"/>
              </a:rPr>
              <a:t>A: Concepts </a:t>
            </a:r>
            <a:r>
              <a:rPr lang="en-US" kern="0" dirty="0">
                <a:solidFill>
                  <a:schemeClr val="bg1"/>
                </a:solidFill>
                <a:latin typeface="Calibri"/>
              </a:rPr>
              <a:t>(In our case: Named entities)</a:t>
            </a: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r>
              <a:rPr lang="en-US" b="1" kern="0" dirty="0">
                <a:solidFill>
                  <a:srgbClr val="D60093"/>
                </a:solidFill>
                <a:latin typeface="Calibri"/>
              </a:rPr>
              <a:t>Q: Who is doing the covering?</a:t>
            </a:r>
          </a:p>
          <a:p>
            <a:r>
              <a:rPr lang="en-US" b="1" kern="0" dirty="0">
                <a:solidFill>
                  <a:schemeClr val="bg1"/>
                </a:solidFill>
                <a:latin typeface="Calibri"/>
              </a:rPr>
              <a:t>A: Documents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2514600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France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64785" y="2514600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Mali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07493" y="2514600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Hagel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0195" y="2514600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Pentagon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57405" y="2514600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Obama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95417" y="25146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Romney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37474" y="2514600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Zero Dark Thirty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05353" y="2514600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chemeClr val="bg1"/>
                </a:solidFill>
                <a:latin typeface="Calibri"/>
              </a:rPr>
              <a:t>Argo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82000" y="251460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2914710"/>
            <a:ext cx="1271698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2914710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2914710"/>
            <a:ext cx="664346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2914710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2914710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2914710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2914710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2914710"/>
            <a:ext cx="1416590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2914710"/>
            <a:ext cx="2086023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2914710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2914710"/>
            <a:ext cx="1631086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18" idx="0"/>
            <a:endCxn id="46" idx="2"/>
          </p:cNvCxnSpPr>
          <p:nvPr/>
        </p:nvCxnSpPr>
        <p:spPr bwMode="auto">
          <a:xfrm flipH="1" flipV="1">
            <a:off x="5317355" y="2914710"/>
            <a:ext cx="232545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2914710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0" name="Freeform 59"/>
          <p:cNvSpPr/>
          <p:nvPr/>
        </p:nvSpPr>
        <p:spPr>
          <a:xfrm rot="4377617" flipH="1">
            <a:off x="2362622" y="4115931"/>
            <a:ext cx="394218" cy="534023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pitchFamily="-11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8337" y="4649642"/>
            <a:ext cx="28520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Hagel expects fight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H="1" flipV="1">
            <a:off x="4327321" y="2914710"/>
            <a:ext cx="1222579" cy="8952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3938-AC9E-40E9-A410-A2A84DBF026C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0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/>
          </a:bodyPr>
          <a:lstStyle/>
          <a:p>
            <a:r>
              <a:rPr lang="en-US" dirty="0"/>
              <a:t>Back to our Concept Cover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>
              <a:tabLst>
                <a:tab pos="2060575" algn="l"/>
              </a:tabLst>
            </a:pPr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b="1" dirty="0">
                <a:solidFill>
                  <a:srgbClr val="D60093"/>
                </a:solidFill>
              </a:rPr>
              <a:t>pick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b="1" dirty="0">
                <a:solidFill>
                  <a:srgbClr val="D60093"/>
                </a:solidFill>
              </a:rPr>
              <a:t> docs that cover most concepts</a:t>
            </a:r>
          </a:p>
          <a:p>
            <a:pPr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 lvl="2"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 lvl="2"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 lvl="5">
              <a:tabLst>
                <a:tab pos="2060575" algn="l"/>
              </a:tabLst>
            </a:pPr>
            <a:endParaRPr lang="en-US" b="1" dirty="0">
              <a:solidFill>
                <a:srgbClr val="D60093"/>
              </a:solidFill>
            </a:endParaRPr>
          </a:p>
          <a:p>
            <a:pPr>
              <a:tabLst>
                <a:tab pos="2060575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F(A):</a:t>
            </a:r>
            <a:r>
              <a:rPr lang="en-US" b="1" dirty="0">
                <a:solidFill>
                  <a:srgbClr val="0000FF"/>
                </a:solidFill>
              </a:rPr>
              <a:t> the number of concepts covered by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</a:p>
          <a:p>
            <a:pPr lvl="1">
              <a:tabLst>
                <a:tab pos="2060575" algn="l"/>
              </a:tabLst>
            </a:pPr>
            <a:r>
              <a:rPr lang="en-US" b="1" i="1" dirty="0"/>
              <a:t>Elements…concepts, Sets … concepts in docs</a:t>
            </a:r>
          </a:p>
          <a:p>
            <a:pPr lvl="1">
              <a:tabLst>
                <a:tab pos="2060575" algn="l"/>
              </a:tabLst>
            </a:pPr>
            <a:r>
              <a:rPr lang="en-US" b="1" i="1" dirty="0"/>
              <a:t>F(A)</a:t>
            </a:r>
            <a:r>
              <a:rPr lang="en-US" dirty="0"/>
              <a:t> is </a:t>
            </a:r>
            <a:r>
              <a:rPr lang="en-US" dirty="0" err="1"/>
              <a:t>submodular</a:t>
            </a:r>
            <a:r>
              <a:rPr lang="en-US" dirty="0"/>
              <a:t> and monotone! </a:t>
            </a:r>
          </a:p>
          <a:p>
            <a:pPr lvl="1">
              <a:tabLst>
                <a:tab pos="2060575" algn="l"/>
              </a:tabLst>
            </a:pPr>
            <a:r>
              <a:rPr lang="en-US" dirty="0">
                <a:solidFill>
                  <a:srgbClr val="008000"/>
                </a:solidFill>
              </a:rPr>
              <a:t>We can use </a:t>
            </a:r>
            <a:r>
              <a:rPr lang="en-US" b="1" dirty="0">
                <a:solidFill>
                  <a:srgbClr val="008000"/>
                </a:solidFill>
              </a:rPr>
              <a:t>greedy</a:t>
            </a:r>
            <a:r>
              <a:rPr lang="en-US" dirty="0">
                <a:solidFill>
                  <a:srgbClr val="008000"/>
                </a:solidFill>
              </a:rPr>
              <a:t> to optimize </a:t>
            </a:r>
            <a:r>
              <a:rPr lang="en-US" b="1" i="1" dirty="0">
                <a:solidFill>
                  <a:srgbClr val="008000"/>
                </a:solidFill>
              </a:rPr>
              <a:t>F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3200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1905000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42" name="Rectangle 41"/>
          <p:cNvSpPr/>
          <p:nvPr/>
        </p:nvSpPr>
        <p:spPr>
          <a:xfrm>
            <a:off x="1264785" y="1905000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1907493" y="1905000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44" name="Rectangle 43"/>
          <p:cNvSpPr/>
          <p:nvPr/>
        </p:nvSpPr>
        <p:spPr>
          <a:xfrm>
            <a:off x="2680195" y="1905000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45" name="Rectangle 44"/>
          <p:cNvSpPr/>
          <p:nvPr/>
        </p:nvSpPr>
        <p:spPr>
          <a:xfrm>
            <a:off x="3857405" y="1905000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46" name="Rectangle 45"/>
          <p:cNvSpPr/>
          <p:nvPr/>
        </p:nvSpPr>
        <p:spPr>
          <a:xfrm>
            <a:off x="4795417" y="190500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47" name="Rectangle 46"/>
          <p:cNvSpPr/>
          <p:nvPr/>
        </p:nvSpPr>
        <p:spPr>
          <a:xfrm>
            <a:off x="5837474" y="1905000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48" name="Rectangle 47"/>
          <p:cNvSpPr/>
          <p:nvPr/>
        </p:nvSpPr>
        <p:spPr>
          <a:xfrm>
            <a:off x="7705353" y="1905000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49" name="Rectangle 48"/>
          <p:cNvSpPr/>
          <p:nvPr/>
        </p:nvSpPr>
        <p:spPr>
          <a:xfrm>
            <a:off x="8382000" y="190500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2305110"/>
            <a:ext cx="1271698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2305110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2305110"/>
            <a:ext cx="66434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2305110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2305110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2305110"/>
            <a:ext cx="141659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2305110"/>
            <a:ext cx="20860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2305110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2305110"/>
            <a:ext cx="163108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18" idx="0"/>
            <a:endCxn id="46" idx="2"/>
          </p:cNvCxnSpPr>
          <p:nvPr/>
        </p:nvCxnSpPr>
        <p:spPr bwMode="auto">
          <a:xfrm flipH="1" flipV="1">
            <a:off x="5317355" y="2305110"/>
            <a:ext cx="23254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2305110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04800" y="4040042"/>
            <a:ext cx="5230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Enthusiasm for Inauguration wanes</a:t>
            </a:r>
          </a:p>
        </p:txBody>
      </p:sp>
      <p:sp>
        <p:nvSpPr>
          <p:cNvPr id="66" name="Freeform 65"/>
          <p:cNvSpPr/>
          <p:nvPr/>
        </p:nvSpPr>
        <p:spPr>
          <a:xfrm rot="4377617" flipH="1">
            <a:off x="3269388" y="3540158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8" name="Straight Connector 67"/>
          <p:cNvCxnSpPr>
            <a:stCxn id="18" idx="0"/>
            <a:endCxn id="45" idx="2"/>
          </p:cNvCxnSpPr>
          <p:nvPr/>
        </p:nvCxnSpPr>
        <p:spPr bwMode="auto">
          <a:xfrm flipH="1" flipV="1">
            <a:off x="4327321" y="2305110"/>
            <a:ext cx="1222579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5715000" y="4040042"/>
            <a:ext cx="3403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Inauguration weekend</a:t>
            </a:r>
          </a:p>
        </p:txBody>
      </p:sp>
      <p:sp>
        <p:nvSpPr>
          <p:cNvPr id="70" name="Freeform 69"/>
          <p:cNvSpPr/>
          <p:nvPr/>
        </p:nvSpPr>
        <p:spPr>
          <a:xfrm rot="17222383">
            <a:off x="5737216" y="3540157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5257800" y="3049442"/>
            <a:ext cx="457200" cy="381000"/>
          </a:xfrm>
          <a:prstGeom prst="mathMultiply">
            <a:avLst/>
          </a:prstGeom>
          <a:solidFill>
            <a:srgbClr val="2750D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2305110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2305110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1DA0-F20A-48A7-8578-3A2928B46134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5CE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5CE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9" grpId="0" animBg="1"/>
      <p:bldP spid="7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Final: Logistics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FF0066"/>
                </a:solidFill>
              </a:rPr>
              <a:t>Date:</a:t>
            </a:r>
          </a:p>
          <a:p>
            <a:pPr lvl="1"/>
            <a:r>
              <a:rPr lang="en-US" b="1" dirty="0"/>
              <a:t>Tuesday, March 20, 3:30-6:30 pm</a:t>
            </a:r>
          </a:p>
          <a:p>
            <a:r>
              <a:rPr lang="en-US" b="1" dirty="0">
                <a:solidFill>
                  <a:srgbClr val="FF0066"/>
                </a:solidFill>
              </a:rPr>
              <a:t>Location:</a:t>
            </a:r>
          </a:p>
          <a:p>
            <a:pPr lvl="1"/>
            <a:r>
              <a:rPr lang="en-US" b="1" dirty="0"/>
              <a:t>Gates B01 (Last name A-H)</a:t>
            </a:r>
          </a:p>
          <a:p>
            <a:pPr lvl="1"/>
            <a:r>
              <a:rPr lang="en-US" b="1" dirty="0"/>
              <a:t>Skilling Auditorium (Last name I-N)</a:t>
            </a:r>
          </a:p>
          <a:p>
            <a:pPr lvl="1"/>
            <a:r>
              <a:rPr lang="en-US" b="1" dirty="0"/>
              <a:t>NVIDIA Auditorium (Last name O-Z)</a:t>
            </a:r>
          </a:p>
          <a:p>
            <a:r>
              <a:rPr lang="en-US" b="1" dirty="0">
                <a:solidFill>
                  <a:srgbClr val="0000FF"/>
                </a:solidFill>
              </a:rPr>
              <a:t>SCPD: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Your exam monitor will receive the exam this week</a:t>
            </a:r>
          </a:p>
          <a:p>
            <a:pPr lvl="1"/>
            <a:r>
              <a:rPr lang="en-US" b="1" dirty="0"/>
              <a:t>You may come to Stanford to take the exam, or take it at most 48 hours before the exam time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Email exam PDF to </a:t>
            </a:r>
            <a:r>
              <a:rPr lang="en-US" b="1" dirty="0">
                <a:solidFill>
                  <a:srgbClr val="FF0066"/>
                </a:solidFill>
                <a:hlinkClick r:id="rId2"/>
              </a:rPr>
              <a:t>cs246.mmds@gmail.com</a:t>
            </a:r>
            <a:r>
              <a:rPr lang="en-US" b="1" dirty="0">
                <a:solidFill>
                  <a:srgbClr val="FF0066"/>
                </a:solidFill>
              </a:rPr>
              <a:t> by Tuesday, March 20, 11:59 pm Pacific Time</a:t>
            </a:r>
          </a:p>
          <a:p>
            <a:pPr lvl="1"/>
            <a:r>
              <a:rPr lang="en-US" b="1" dirty="0"/>
              <a:t>Call Jessica at +1 561-543-1855 if you have questions during the exam, or email the course staff mailing list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D6CE-84C5-034B-930C-0CE4DD0F97E6}" type="datetime1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1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Cover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1162385"/>
          </a:xfrm>
        </p:spPr>
        <p:txBody>
          <a:bodyPr/>
          <a:lstStyle/>
          <a:p>
            <a:pPr>
              <a:tabLst>
                <a:tab pos="2060575" algn="l"/>
              </a:tabLst>
            </a:pPr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>
                <a:solidFill>
                  <a:srgbClr val="D60093"/>
                </a:solidFill>
              </a:rPr>
              <a:t>pick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dirty="0">
                <a:solidFill>
                  <a:srgbClr val="D60093"/>
                </a:solidFill>
              </a:rPr>
              <a:t> docs that cover most concepts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33468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2051493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42" name="Rectangle 41"/>
          <p:cNvSpPr/>
          <p:nvPr/>
        </p:nvSpPr>
        <p:spPr>
          <a:xfrm>
            <a:off x="1264785" y="2051493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1907493" y="2051493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44" name="Rectangle 43"/>
          <p:cNvSpPr/>
          <p:nvPr/>
        </p:nvSpPr>
        <p:spPr>
          <a:xfrm>
            <a:off x="2680195" y="2051493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45" name="Rectangle 44"/>
          <p:cNvSpPr/>
          <p:nvPr/>
        </p:nvSpPr>
        <p:spPr>
          <a:xfrm>
            <a:off x="3857405" y="2051493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46" name="Rectangle 45"/>
          <p:cNvSpPr/>
          <p:nvPr/>
        </p:nvSpPr>
        <p:spPr>
          <a:xfrm>
            <a:off x="4795417" y="2051493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47" name="Rectangle 46"/>
          <p:cNvSpPr/>
          <p:nvPr/>
        </p:nvSpPr>
        <p:spPr>
          <a:xfrm>
            <a:off x="5837474" y="2051493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48" name="Rectangle 47"/>
          <p:cNvSpPr/>
          <p:nvPr/>
        </p:nvSpPr>
        <p:spPr>
          <a:xfrm>
            <a:off x="7705353" y="2051493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49" name="Rectangle 48"/>
          <p:cNvSpPr/>
          <p:nvPr/>
        </p:nvSpPr>
        <p:spPr>
          <a:xfrm>
            <a:off x="8382000" y="2051493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2451603"/>
            <a:ext cx="1271698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2451603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2451603"/>
            <a:ext cx="66434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2451603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2451603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2451603"/>
            <a:ext cx="141659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2451603"/>
            <a:ext cx="20860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2451603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2451603"/>
            <a:ext cx="163108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18" idx="0"/>
            <a:endCxn id="46" idx="2"/>
          </p:cNvCxnSpPr>
          <p:nvPr/>
        </p:nvCxnSpPr>
        <p:spPr bwMode="auto">
          <a:xfrm flipH="1" flipV="1">
            <a:off x="5317355" y="2451603"/>
            <a:ext cx="23254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2451603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76200" y="53340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60575" algn="l"/>
              </a:tabLst>
            </a:pPr>
            <a:r>
              <a:rPr lang="en-US" sz="3200" b="1" kern="0" dirty="0">
                <a:solidFill>
                  <a:srgbClr val="008000"/>
                </a:solidFill>
                <a:latin typeface="Calibri"/>
              </a:rPr>
              <a:t>Penalizes redundancy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4800" y="4186535"/>
            <a:ext cx="5230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Enthusiasm for Inauguration wanes</a:t>
            </a:r>
          </a:p>
        </p:txBody>
      </p:sp>
      <p:sp>
        <p:nvSpPr>
          <p:cNvPr id="66" name="Freeform 65"/>
          <p:cNvSpPr/>
          <p:nvPr/>
        </p:nvSpPr>
        <p:spPr>
          <a:xfrm rot="4377617" flipH="1">
            <a:off x="3269388" y="3686651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8" name="Straight Connector 67"/>
          <p:cNvCxnSpPr>
            <a:stCxn id="18" idx="0"/>
            <a:endCxn id="45" idx="2"/>
          </p:cNvCxnSpPr>
          <p:nvPr/>
        </p:nvCxnSpPr>
        <p:spPr bwMode="auto">
          <a:xfrm flipH="1" flipV="1">
            <a:off x="4327321" y="2451603"/>
            <a:ext cx="1222579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5715000" y="4186535"/>
            <a:ext cx="3403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Inauguration weekend</a:t>
            </a:r>
          </a:p>
        </p:txBody>
      </p:sp>
      <p:sp>
        <p:nvSpPr>
          <p:cNvPr id="70" name="Freeform 69"/>
          <p:cNvSpPr/>
          <p:nvPr/>
        </p:nvSpPr>
        <p:spPr>
          <a:xfrm rot="17222383">
            <a:off x="5737216" y="3686650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200" y="5904131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60575" algn="l"/>
              </a:tabLst>
            </a:pPr>
            <a:r>
              <a:rPr lang="en-US" sz="3200" b="1" kern="0" dirty="0" err="1">
                <a:solidFill>
                  <a:srgbClr val="008000"/>
                </a:solidFill>
                <a:latin typeface="Calibri"/>
              </a:rPr>
              <a:t>Submodular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10100" y="53340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60575" algn="l"/>
              </a:tabLst>
            </a:pPr>
            <a:r>
              <a:rPr lang="en-US" sz="3200" b="1" kern="0" dirty="0">
                <a:solidFill>
                  <a:srgbClr val="E93927"/>
                </a:solidFill>
                <a:latin typeface="Calibri"/>
              </a:rPr>
              <a:t>Concept importance?</a:t>
            </a:r>
            <a:endParaRPr lang="en-US" sz="3200" b="1" dirty="0">
              <a:solidFill>
                <a:srgbClr val="E93927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95800" y="5904131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60575" algn="l"/>
              </a:tabLst>
            </a:pPr>
            <a:r>
              <a:rPr lang="en-US" sz="3200" b="1" kern="0" dirty="0">
                <a:solidFill>
                  <a:srgbClr val="E93927"/>
                </a:solidFill>
                <a:latin typeface="Calibri"/>
              </a:rPr>
              <a:t>All-or-nothing too harsh</a:t>
            </a:r>
            <a:endParaRPr lang="en-US" sz="3200" b="1" dirty="0">
              <a:solidFill>
                <a:srgbClr val="E93927"/>
              </a:solidFill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5257800" y="3195935"/>
            <a:ext cx="457200" cy="381000"/>
          </a:xfrm>
          <a:prstGeom prst="mathMultiply">
            <a:avLst/>
          </a:prstGeom>
          <a:solidFill>
            <a:srgbClr val="2750D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2451603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2451603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78F-85B9-4C7B-AF11-3C5F13CE1B7A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4042" y="4886980"/>
            <a:ext cx="166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Arial" pitchFamily="34" charset="0"/>
              </a:rPr>
              <a:t>The good: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78289" y="487680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Arial" pitchFamily="34" charset="0"/>
              </a:rPr>
              <a:t>The bad:</a:t>
            </a:r>
          </a:p>
        </p:txBody>
      </p:sp>
    </p:spTree>
    <p:extLst>
      <p:ext uri="{BB962C8B-B14F-4D97-AF65-F5344CB8AC3E}">
        <p14:creationId xmlns:p14="http://schemas.microsoft.com/office/powerpoint/2010/main" val="5202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5CE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5CEB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 animBg="1"/>
      <p:bldP spid="66" grpId="0" animBg="1"/>
      <p:bldP spid="69" grpId="0" animBg="1"/>
      <p:bldP spid="70" grpId="0" animBg="1"/>
      <p:bldP spid="72" grpId="0"/>
      <p:bldP spid="73" grpId="0"/>
      <p:bldP spid="75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Probabilistic Set Cover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60575" algn="l"/>
              </a:tabLst>
            </a:pPr>
            <a:r>
              <a:rPr lang="en-US" dirty="0"/>
              <a:t>Concept importance?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1162385"/>
          </a:xfrm>
        </p:spPr>
        <p:txBody>
          <a:bodyPr/>
          <a:lstStyle/>
          <a:p>
            <a:pPr>
              <a:tabLst>
                <a:tab pos="2060575" algn="l"/>
              </a:tabLst>
            </a:pPr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>
                <a:solidFill>
                  <a:srgbClr val="D60093"/>
                </a:solidFill>
              </a:rPr>
              <a:t>pick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dirty="0">
                <a:solidFill>
                  <a:srgbClr val="D60093"/>
                </a:solidFill>
              </a:rPr>
              <a:t> docs that cover most concepts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3042093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42" name="Rectangle 41"/>
          <p:cNvSpPr/>
          <p:nvPr/>
        </p:nvSpPr>
        <p:spPr>
          <a:xfrm>
            <a:off x="1264785" y="3042093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1907493" y="3042093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44" name="Rectangle 43"/>
          <p:cNvSpPr/>
          <p:nvPr/>
        </p:nvSpPr>
        <p:spPr>
          <a:xfrm>
            <a:off x="2680195" y="3042093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45" name="Rectangle 44"/>
          <p:cNvSpPr/>
          <p:nvPr/>
        </p:nvSpPr>
        <p:spPr>
          <a:xfrm>
            <a:off x="3857405" y="3042093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46" name="Rectangle 45"/>
          <p:cNvSpPr/>
          <p:nvPr/>
        </p:nvSpPr>
        <p:spPr>
          <a:xfrm>
            <a:off x="4795417" y="3042093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47" name="Rectangle 46"/>
          <p:cNvSpPr/>
          <p:nvPr/>
        </p:nvSpPr>
        <p:spPr>
          <a:xfrm>
            <a:off x="5837474" y="3042093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48" name="Rectangle 47"/>
          <p:cNvSpPr/>
          <p:nvPr/>
        </p:nvSpPr>
        <p:spPr>
          <a:xfrm>
            <a:off x="7705353" y="3042093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49" name="Rectangle 48"/>
          <p:cNvSpPr/>
          <p:nvPr/>
        </p:nvSpPr>
        <p:spPr>
          <a:xfrm>
            <a:off x="8382000" y="3042093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3442203"/>
            <a:ext cx="1271698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3442203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3442203"/>
            <a:ext cx="66434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3442203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3442203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3442203"/>
            <a:ext cx="141659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3442203"/>
            <a:ext cx="20860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3442203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3442203"/>
            <a:ext cx="163108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3442203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04800" y="5177135"/>
            <a:ext cx="5230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Enthusiasm for Inauguration wanes</a:t>
            </a:r>
          </a:p>
        </p:txBody>
      </p:sp>
      <p:sp>
        <p:nvSpPr>
          <p:cNvPr id="66" name="Freeform 65"/>
          <p:cNvSpPr/>
          <p:nvPr/>
        </p:nvSpPr>
        <p:spPr>
          <a:xfrm rot="4377617" flipH="1">
            <a:off x="3269388" y="4677251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000" y="5177135"/>
            <a:ext cx="3403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Inauguration weekend</a:t>
            </a:r>
          </a:p>
        </p:txBody>
      </p:sp>
      <p:sp>
        <p:nvSpPr>
          <p:cNvPr id="70" name="Freeform 69"/>
          <p:cNvSpPr/>
          <p:nvPr/>
        </p:nvSpPr>
        <p:spPr>
          <a:xfrm rot="17222383">
            <a:off x="5737216" y="4677250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1976735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14755" y="1976735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133600" y="2129135"/>
            <a:ext cx="235265" cy="885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00400" y="2662535"/>
            <a:ext cx="235265" cy="352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81600" y="2891135"/>
            <a:ext cx="235265" cy="123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29400" y="2584893"/>
            <a:ext cx="235265" cy="4301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91000" y="2280094"/>
            <a:ext cx="235265" cy="7349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24800" y="1900535"/>
            <a:ext cx="235265" cy="1114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534400" y="2662534"/>
            <a:ext cx="235265" cy="35250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5257800" y="4186535"/>
            <a:ext cx="457200" cy="381000"/>
          </a:xfrm>
          <a:prstGeom prst="mathMultiply">
            <a:avLst/>
          </a:prstGeom>
          <a:solidFill>
            <a:srgbClr val="2750D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3442203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3442203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78F-85B9-4C7B-AF11-3C5F13CE1B7A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457200" y="5867400"/>
                <a:ext cx="8686800" cy="990600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tabLst>
                    <a:tab pos="2060575" algn="l"/>
                  </a:tabLst>
                </a:pPr>
                <a:r>
                  <a:rPr lang="en-US" b="1" dirty="0">
                    <a:solidFill>
                      <a:srgbClr val="FF0066"/>
                    </a:solidFill>
                  </a:rPr>
                  <a:t>Each concept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has importance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US" dirty="0">
                  <a:solidFill>
                    <a:srgbClr val="FF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7400"/>
                <a:ext cx="8686800" cy="990600"/>
              </a:xfrm>
              <a:prstGeom prst="rect">
                <a:avLst/>
              </a:prstGeom>
              <a:blipFill rotWithShape="1">
                <a:blip r:embed="rId3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3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too harsh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Document coverage function</a:t>
            </a:r>
          </a:p>
          <a:p>
            <a:pPr>
              <a:buNone/>
            </a:pPr>
            <a:r>
              <a:rPr lang="en-US" dirty="0"/>
              <a:t>		                </a:t>
            </a:r>
            <a:r>
              <a:rPr lang="en-US" b="1" dirty="0"/>
              <a:t>probability</a:t>
            </a:r>
            <a:r>
              <a:rPr lang="en-US" dirty="0"/>
              <a:t> document </a:t>
            </a:r>
            <a:r>
              <a:rPr lang="en-US" b="1" dirty="0"/>
              <a:t>d</a:t>
            </a:r>
            <a:r>
              <a:rPr lang="en-US" dirty="0"/>
              <a:t> covers</a:t>
            </a:r>
            <a:br>
              <a:rPr lang="en-US" dirty="0"/>
            </a:br>
            <a:r>
              <a:rPr lang="en-US" dirty="0"/>
              <a:t>                     concept </a:t>
            </a:r>
            <a:r>
              <a:rPr lang="en-US" b="1" dirty="0"/>
              <a:t>c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9" name="Pictur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332" y="1953768"/>
            <a:ext cx="2041164" cy="4572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919984" y="2738735"/>
            <a:ext cx="614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srgbClr val="3333CC"/>
              </a:buClr>
              <a:buSzPct val="70000"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[e.g., how strongly </a:t>
            </a:r>
            <a:r>
              <a:rPr lang="en-US" sz="2400" b="1" kern="0" dirty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covers </a:t>
            </a:r>
            <a:r>
              <a:rPr lang="en-US" sz="2400" b="1" kern="0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]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9800" y="47946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57405" y="3499293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27" name="Rectangle 26"/>
          <p:cNvSpPr/>
          <p:nvPr/>
        </p:nvSpPr>
        <p:spPr>
          <a:xfrm>
            <a:off x="4795417" y="3499293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cxnSp>
        <p:nvCxnSpPr>
          <p:cNvPr id="28" name="Straight Connector 27"/>
          <p:cNvCxnSpPr>
            <a:stCxn id="21" idx="0"/>
            <a:endCxn id="22" idx="2"/>
          </p:cNvCxnSpPr>
          <p:nvPr/>
        </p:nvCxnSpPr>
        <p:spPr bwMode="auto">
          <a:xfrm flipV="1">
            <a:off x="3822700" y="3899403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9" name="Straight Connector 28"/>
          <p:cNvCxnSpPr>
            <a:stCxn id="21" idx="0"/>
            <a:endCxn id="27" idx="2"/>
          </p:cNvCxnSpPr>
          <p:nvPr/>
        </p:nvCxnSpPr>
        <p:spPr bwMode="auto">
          <a:xfrm flipV="1">
            <a:off x="3822700" y="3899403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0" y="5634335"/>
            <a:ext cx="5230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Enthusiasm for Inauguration wanes</a:t>
            </a:r>
          </a:p>
        </p:txBody>
      </p:sp>
      <p:sp>
        <p:nvSpPr>
          <p:cNvPr id="31" name="Freeform 30"/>
          <p:cNvSpPr/>
          <p:nvPr/>
        </p:nvSpPr>
        <p:spPr>
          <a:xfrm rot="4377617" flipH="1">
            <a:off x="3269388" y="5134451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32" name="Straight Connector 31"/>
          <p:cNvCxnSpPr>
            <a:endCxn id="22" idx="2"/>
          </p:cNvCxnSpPr>
          <p:nvPr/>
        </p:nvCxnSpPr>
        <p:spPr bwMode="auto">
          <a:xfrm flipV="1">
            <a:off x="3810000" y="3899403"/>
            <a:ext cx="517321" cy="87762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445-4515-4D65-BD3D-A7F57533DC76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Set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Document coverage function:</a:t>
            </a:r>
          </a:p>
          <a:p>
            <a:pPr>
              <a:buNone/>
            </a:pPr>
            <a:r>
              <a:rPr lang="en-US" dirty="0"/>
              <a:t>		                </a:t>
            </a:r>
            <a:r>
              <a:rPr lang="en-US" b="1" dirty="0"/>
              <a:t>probability</a:t>
            </a:r>
            <a:r>
              <a:rPr lang="en-US" dirty="0"/>
              <a:t> document </a:t>
            </a:r>
            <a:r>
              <a:rPr lang="en-US" b="1" dirty="0"/>
              <a:t>d</a:t>
            </a:r>
            <a:r>
              <a:rPr lang="en-US" dirty="0"/>
              <a:t> covers</a:t>
            </a:r>
            <a:br>
              <a:rPr lang="en-US" dirty="0"/>
            </a:br>
            <a:r>
              <a:rPr lang="en-US" dirty="0"/>
              <a:t>                     concept </a:t>
            </a:r>
            <a:r>
              <a:rPr lang="en-US" b="1" dirty="0"/>
              <a:t>c</a:t>
            </a:r>
          </a:p>
          <a:p>
            <a:pPr lvl="2"/>
            <a:r>
              <a:rPr lang="en-US" b="1" dirty="0" err="1"/>
              <a:t>Cover</a:t>
            </a:r>
            <a:r>
              <a:rPr lang="en-US" b="1" baseline="-25000" dirty="0" err="1"/>
              <a:t>d</a:t>
            </a:r>
            <a:r>
              <a:rPr lang="en-US" b="1" dirty="0"/>
              <a:t>(c)</a:t>
            </a:r>
            <a:r>
              <a:rPr lang="en-US" dirty="0"/>
              <a:t> can also model how relevant is concept </a:t>
            </a:r>
            <a:r>
              <a:rPr lang="en-US" b="1" dirty="0"/>
              <a:t>c</a:t>
            </a:r>
            <a:r>
              <a:rPr lang="en-US" dirty="0"/>
              <a:t> for user </a:t>
            </a:r>
            <a:r>
              <a:rPr lang="en-US" b="1" dirty="0"/>
              <a:t>u</a:t>
            </a:r>
          </a:p>
          <a:p>
            <a:r>
              <a:rPr lang="en-US" b="1" dirty="0">
                <a:solidFill>
                  <a:srgbClr val="0000FF"/>
                </a:solidFill>
              </a:rPr>
              <a:t>Set coverage function:</a:t>
            </a:r>
          </a:p>
          <a:p>
            <a:pPr lvl="2"/>
            <a:endParaRPr lang="en-US" b="1" dirty="0">
              <a:solidFill>
                <a:srgbClr val="0000FF"/>
              </a:solidFill>
            </a:endParaRPr>
          </a:p>
          <a:p>
            <a:pPr lvl="3"/>
            <a:endParaRPr lang="en-US" b="1" dirty="0"/>
          </a:p>
          <a:p>
            <a:pPr lvl="1"/>
            <a:r>
              <a:rPr lang="en-US" dirty="0"/>
              <a:t>Prob. that at least one document in </a:t>
            </a:r>
            <a:r>
              <a:rPr lang="en-US" b="1" dirty="0"/>
              <a:t>A</a:t>
            </a:r>
            <a:r>
              <a:rPr lang="en-US" dirty="0"/>
              <a:t> covers </a:t>
            </a:r>
            <a:r>
              <a:rPr lang="en-US" b="1" dirty="0"/>
              <a:t>c</a:t>
            </a:r>
          </a:p>
          <a:p>
            <a:r>
              <a:rPr lang="en-US" b="1" dirty="0">
                <a:solidFill>
                  <a:srgbClr val="D60093"/>
                </a:solidFill>
              </a:rPr>
              <a:t>Objective:</a:t>
            </a:r>
          </a:p>
          <a:p>
            <a:pPr lvl="1"/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9" name="Pictur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332" y="1953768"/>
            <a:ext cx="2041164" cy="457200"/>
          </a:xfrm>
          <a:prstGeom prst="rect">
            <a:avLst/>
          </a:prstGeom>
          <a:noFill/>
        </p:spPr>
      </p:pic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3810000"/>
            <a:ext cx="6088037" cy="91440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5000"/>
            <a:ext cx="5715000" cy="8729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6601" y="5181600"/>
            <a:ext cx="2997199" cy="606425"/>
            <a:chOff x="4546601" y="4842064"/>
            <a:chExt cx="2997199" cy="60642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010400" y="4918264"/>
              <a:ext cx="76200" cy="381000"/>
            </a:xfrm>
            <a:prstGeom prst="rect">
              <a:avLst/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62800" y="4842064"/>
              <a:ext cx="76200" cy="457200"/>
            </a:xfrm>
            <a:prstGeom prst="rect">
              <a:avLst/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15200" y="5070664"/>
              <a:ext cx="76200" cy="228600"/>
            </a:xfrm>
            <a:prstGeom prst="rect">
              <a:avLst/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467600" y="4918264"/>
              <a:ext cx="76200" cy="381000"/>
            </a:xfrm>
            <a:prstGeom prst="rect">
              <a:avLst/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546601" y="5146864"/>
              <a:ext cx="635000" cy="301625"/>
            </a:xfrm>
            <a:custGeom>
              <a:avLst/>
              <a:gdLst>
                <a:gd name="connsiteX0" fmla="*/ 904875 w 904875"/>
                <a:gd name="connsiteY0" fmla="*/ 15875 h 301625"/>
                <a:gd name="connsiteX1" fmla="*/ 317500 w 904875"/>
                <a:gd name="connsiteY1" fmla="*/ 31750 h 301625"/>
                <a:gd name="connsiteX2" fmla="*/ 0 w 904875"/>
                <a:gd name="connsiteY2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75" h="301625">
                  <a:moveTo>
                    <a:pt x="904875" y="15875"/>
                  </a:moveTo>
                  <a:cubicBezTo>
                    <a:pt x="686593" y="0"/>
                    <a:pt x="468312" y="-15875"/>
                    <a:pt x="317500" y="31750"/>
                  </a:cubicBezTo>
                  <a:cubicBezTo>
                    <a:pt x="166688" y="79375"/>
                    <a:pt x="0" y="301625"/>
                    <a:pt x="0" y="301625"/>
                  </a:cubicBezTo>
                </a:path>
              </a:pathLst>
            </a:custGeom>
            <a:ln w="28575" cmpd="sng">
              <a:solidFill>
                <a:schemeClr val="tx1"/>
              </a:solidFill>
              <a:headEnd type="none"/>
              <a:tailEnd type="triangle"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81600" y="4994464"/>
              <a:ext cx="1864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00"/>
                  </a:solidFill>
                  <a:latin typeface="Tahoma"/>
                </a:rPr>
                <a:t>concept weights</a:t>
              </a:r>
              <a:endParaRPr lang="en-US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BAE0-2069-4237-8AE2-FD993CB0A6CB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function is also </a:t>
            </a:r>
            <a:r>
              <a:rPr lang="en-US" b="1" dirty="0" err="1">
                <a:solidFill>
                  <a:srgbClr val="0000FF"/>
                </a:solidFill>
              </a:rPr>
              <a:t>submodular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Intuitive </a:t>
            </a:r>
            <a:r>
              <a:rPr lang="en-US" b="1" dirty="0">
                <a:solidFill>
                  <a:srgbClr val="0070C0"/>
                </a:solidFill>
              </a:rPr>
              <a:t>diminishing returns </a:t>
            </a:r>
            <a:r>
              <a:rPr lang="en-US" dirty="0"/>
              <a:t>property</a:t>
            </a:r>
          </a:p>
          <a:p>
            <a:pPr lvl="1"/>
            <a:r>
              <a:rPr lang="en-US" dirty="0"/>
              <a:t>Greedy algorithm leads to a (1 – 1/e) ~ 63% approximation, i.e., a </a:t>
            </a:r>
            <a:r>
              <a:rPr lang="en-US" b="1" dirty="0">
                <a:solidFill>
                  <a:srgbClr val="0070C0"/>
                </a:solidFill>
              </a:rPr>
              <a:t>near-optimal</a:t>
            </a:r>
            <a:r>
              <a:rPr lang="en-US" dirty="0"/>
              <a:t> solution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485331" cy="990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523D-E4CE-42A2-A5AE-E9161DFB67FD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61296" cy="987552"/>
          </a:xfrm>
        </p:spPr>
        <p:txBody>
          <a:bodyPr>
            <a:normAutofit/>
          </a:bodyPr>
          <a:lstStyle/>
          <a:p>
            <a:pPr>
              <a:tabLst>
                <a:tab pos="2060575" algn="l"/>
              </a:tabLst>
            </a:pPr>
            <a:r>
              <a:rPr lang="en-US" dirty="0"/>
              <a:t>Summary: Probabilistic Set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1162385"/>
          </a:xfrm>
        </p:spPr>
        <p:txBody>
          <a:bodyPr/>
          <a:lstStyle/>
          <a:p>
            <a:pPr>
              <a:tabLst>
                <a:tab pos="2060575" algn="l"/>
              </a:tabLst>
            </a:pPr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>
                <a:solidFill>
                  <a:srgbClr val="D60093"/>
                </a:solidFill>
              </a:rPr>
              <a:t>pick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dirty="0">
                <a:solidFill>
                  <a:srgbClr val="D60093"/>
                </a:solidFill>
              </a:rPr>
              <a:t> docs that cover most concepts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433749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381000" y="3042093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42" name="Rectangle 41"/>
          <p:cNvSpPr/>
          <p:nvPr/>
        </p:nvSpPr>
        <p:spPr>
          <a:xfrm>
            <a:off x="1264785" y="3042093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43" name="Rectangle 42"/>
          <p:cNvSpPr/>
          <p:nvPr/>
        </p:nvSpPr>
        <p:spPr>
          <a:xfrm>
            <a:off x="1907493" y="3042093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44" name="Rectangle 43"/>
          <p:cNvSpPr/>
          <p:nvPr/>
        </p:nvSpPr>
        <p:spPr>
          <a:xfrm>
            <a:off x="2680195" y="3042093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45" name="Rectangle 44"/>
          <p:cNvSpPr/>
          <p:nvPr/>
        </p:nvSpPr>
        <p:spPr>
          <a:xfrm>
            <a:off x="3857405" y="3042093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46" name="Rectangle 45"/>
          <p:cNvSpPr/>
          <p:nvPr/>
        </p:nvSpPr>
        <p:spPr>
          <a:xfrm>
            <a:off x="4795417" y="3042093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47" name="Rectangle 46"/>
          <p:cNvSpPr/>
          <p:nvPr/>
        </p:nvSpPr>
        <p:spPr>
          <a:xfrm>
            <a:off x="5837474" y="3042093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48" name="Rectangle 47"/>
          <p:cNvSpPr/>
          <p:nvPr/>
        </p:nvSpPr>
        <p:spPr>
          <a:xfrm>
            <a:off x="7705353" y="3042093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49" name="Rectangle 48"/>
          <p:cNvSpPr/>
          <p:nvPr/>
        </p:nvSpPr>
        <p:spPr>
          <a:xfrm>
            <a:off x="8382000" y="3042093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53" name="Straight Connector 52"/>
          <p:cNvCxnSpPr>
            <a:stCxn id="4" idx="0"/>
            <a:endCxn id="41" idx="2"/>
          </p:cNvCxnSpPr>
          <p:nvPr/>
        </p:nvCxnSpPr>
        <p:spPr bwMode="auto">
          <a:xfrm flipH="1" flipV="1">
            <a:off x="823802" y="3442203"/>
            <a:ext cx="1271698" cy="8952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5" name="Straight Connector 54"/>
          <p:cNvCxnSpPr>
            <a:stCxn id="4" idx="0"/>
            <a:endCxn id="42" idx="2"/>
          </p:cNvCxnSpPr>
          <p:nvPr/>
        </p:nvCxnSpPr>
        <p:spPr bwMode="auto">
          <a:xfrm flipH="1" flipV="1">
            <a:off x="1587049" y="3442203"/>
            <a:ext cx="50845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58" name="Straight Connector 57"/>
          <p:cNvCxnSpPr>
            <a:stCxn id="15" idx="0"/>
            <a:endCxn id="43" idx="2"/>
          </p:cNvCxnSpPr>
          <p:nvPr/>
        </p:nvCxnSpPr>
        <p:spPr bwMode="auto">
          <a:xfrm flipH="1" flipV="1">
            <a:off x="2294754" y="3442203"/>
            <a:ext cx="664346" cy="8952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1" name="Straight Connector 60"/>
          <p:cNvCxnSpPr>
            <a:stCxn id="15" idx="0"/>
            <a:endCxn id="44" idx="2"/>
          </p:cNvCxnSpPr>
          <p:nvPr/>
        </p:nvCxnSpPr>
        <p:spPr bwMode="auto">
          <a:xfrm flipV="1">
            <a:off x="2959100" y="3442203"/>
            <a:ext cx="310610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>
            <a:stCxn id="15" idx="0"/>
            <a:endCxn id="45" idx="2"/>
          </p:cNvCxnSpPr>
          <p:nvPr/>
        </p:nvCxnSpPr>
        <p:spPr bwMode="auto">
          <a:xfrm flipV="1">
            <a:off x="2959100" y="3442203"/>
            <a:ext cx="13682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stCxn id="17" idx="0"/>
            <a:endCxn id="44" idx="2"/>
          </p:cNvCxnSpPr>
          <p:nvPr/>
        </p:nvCxnSpPr>
        <p:spPr bwMode="auto">
          <a:xfrm flipH="1" flipV="1">
            <a:off x="3269710" y="3442203"/>
            <a:ext cx="1416590" cy="89529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>
            <a:stCxn id="17" idx="0"/>
            <a:endCxn id="47" idx="2"/>
          </p:cNvCxnSpPr>
          <p:nvPr/>
        </p:nvCxnSpPr>
        <p:spPr bwMode="auto">
          <a:xfrm flipV="1">
            <a:off x="4686300" y="3442203"/>
            <a:ext cx="2086023" cy="8952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stCxn id="19" idx="0"/>
            <a:endCxn id="47" idx="2"/>
          </p:cNvCxnSpPr>
          <p:nvPr/>
        </p:nvCxnSpPr>
        <p:spPr bwMode="auto">
          <a:xfrm flipV="1">
            <a:off x="6413500" y="3442203"/>
            <a:ext cx="358823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stCxn id="19" idx="0"/>
            <a:endCxn id="48" idx="2"/>
          </p:cNvCxnSpPr>
          <p:nvPr/>
        </p:nvCxnSpPr>
        <p:spPr bwMode="auto">
          <a:xfrm flipV="1">
            <a:off x="6413500" y="3442203"/>
            <a:ext cx="1631086" cy="89529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14" idx="0"/>
            <a:endCxn id="49" idx="2"/>
          </p:cNvCxnSpPr>
          <p:nvPr/>
        </p:nvCxnSpPr>
        <p:spPr bwMode="auto">
          <a:xfrm flipV="1">
            <a:off x="7277100" y="3442203"/>
            <a:ext cx="1396006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04800" y="5177135"/>
            <a:ext cx="5230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Enthusiasm for Inauguration wanes</a:t>
            </a:r>
          </a:p>
        </p:txBody>
      </p:sp>
      <p:sp>
        <p:nvSpPr>
          <p:cNvPr id="66" name="Freeform 65"/>
          <p:cNvSpPr/>
          <p:nvPr/>
        </p:nvSpPr>
        <p:spPr>
          <a:xfrm rot="4377617" flipH="1">
            <a:off x="3269388" y="4677251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000" y="5177135"/>
            <a:ext cx="3403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Inauguration weekend</a:t>
            </a:r>
          </a:p>
        </p:txBody>
      </p:sp>
      <p:sp>
        <p:nvSpPr>
          <p:cNvPr id="70" name="Freeform 69"/>
          <p:cNvSpPr/>
          <p:nvPr/>
        </p:nvSpPr>
        <p:spPr>
          <a:xfrm rot="17222383">
            <a:off x="5737216" y="4677250"/>
            <a:ext cx="394218" cy="438327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1976735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14755" y="1976735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133600" y="2129135"/>
            <a:ext cx="235265" cy="885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00400" y="2662535"/>
            <a:ext cx="235265" cy="352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81600" y="2891135"/>
            <a:ext cx="235265" cy="123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29400" y="2584893"/>
            <a:ext cx="235265" cy="4301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91000" y="2280094"/>
            <a:ext cx="235265" cy="7349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24800" y="1900535"/>
            <a:ext cx="235265" cy="1114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534400" y="2662534"/>
            <a:ext cx="235265" cy="35250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5257800" y="4186535"/>
            <a:ext cx="457200" cy="381000"/>
          </a:xfrm>
          <a:prstGeom prst="mathMultiply">
            <a:avLst/>
          </a:prstGeom>
          <a:solidFill>
            <a:srgbClr val="2750D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7" name="Straight Connector 66"/>
          <p:cNvCxnSpPr>
            <a:stCxn id="16" idx="0"/>
            <a:endCxn id="45" idx="2"/>
          </p:cNvCxnSpPr>
          <p:nvPr/>
        </p:nvCxnSpPr>
        <p:spPr bwMode="auto">
          <a:xfrm flipV="1">
            <a:off x="3822700" y="3442203"/>
            <a:ext cx="50462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1" name="Straight Connector 70"/>
          <p:cNvCxnSpPr>
            <a:stCxn id="16" idx="0"/>
            <a:endCxn id="46" idx="2"/>
          </p:cNvCxnSpPr>
          <p:nvPr/>
        </p:nvCxnSpPr>
        <p:spPr bwMode="auto">
          <a:xfrm flipV="1">
            <a:off x="3822700" y="3442203"/>
            <a:ext cx="149465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78F-85B9-4C7B-AF11-3C5F13CE1B7A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457200" y="5638800"/>
                <a:ext cx="8686800" cy="990600"/>
              </a:xfrm>
              <a:prstGeom prst="rect">
                <a:avLst/>
              </a:prstGeom>
            </p:spPr>
            <p:txBody>
              <a:bodyPr vert="horz" lIns="54864" tIns="91440" rtlCol="0">
                <a:normAutofit fontScale="92500" lnSpcReduction="1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tabLst>
                    <a:tab pos="2060575" algn="l"/>
                  </a:tabLst>
                </a:pPr>
                <a:r>
                  <a:rPr lang="en-US" dirty="0">
                    <a:solidFill>
                      <a:srgbClr val="0000FF"/>
                    </a:solidFill>
                  </a:rPr>
                  <a:t>Each concept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has importance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tabLst>
                    <a:tab pos="2060575" algn="l"/>
                  </a:tabLst>
                </a:pPr>
                <a:r>
                  <a:rPr lang="en-US" dirty="0">
                    <a:solidFill>
                      <a:srgbClr val="D60093"/>
                    </a:solidFill>
                  </a:rPr>
                  <a:t>Documents partially cover concepts: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D60093"/>
                        </a:solidFill>
                        <a:latin typeface="Cambria Math"/>
                      </a:rPr>
                      <m:t>𝐜𝐨𝐯𝐞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8800"/>
                <a:ext cx="8686800" cy="990600"/>
              </a:xfrm>
              <a:prstGeom prst="rect">
                <a:avLst/>
              </a:prstGeom>
              <a:blipFill rotWithShape="1">
                <a:blip r:embed="rId3"/>
                <a:stretch>
                  <a:fillRect t="-7362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9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Lazy Optimization of </a:t>
            </a:r>
            <a:r>
              <a:rPr lang="en-US" dirty="0" err="1"/>
              <a:t>Submodular</a:t>
            </a:r>
            <a:r>
              <a:rPr lang="en-US" dirty="0"/>
              <a:t> Functions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D63-3814-401B-9A28-D5D06EDE3307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6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Submodular</a:t>
            </a:r>
            <a:r>
              <a:rPr lang="en-US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33725" y="1295400"/>
                <a:ext cx="5857875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Greedy</a:t>
                </a:r>
                <a:r>
                  <a:rPr lang="en-US" dirty="0">
                    <a:solidFill>
                      <a:srgbClr val="D60093"/>
                    </a:solidFill>
                  </a:rPr>
                  <a:t> algorithm is </a:t>
                </a:r>
                <a:r>
                  <a:rPr lang="en-US" b="1" dirty="0">
                    <a:solidFill>
                      <a:srgbClr val="D60093"/>
                    </a:solidFill>
                  </a:rPr>
                  <a:t>slow!</a:t>
                </a:r>
              </a:p>
              <a:p>
                <a:pPr lvl="1"/>
                <a:r>
                  <a:rPr lang="en-US" dirty="0"/>
                  <a:t>At each iteration we need to </a:t>
                </a:r>
                <a:br>
                  <a:rPr lang="en-US" dirty="0"/>
                </a:br>
                <a:r>
                  <a:rPr lang="en-US" dirty="0"/>
                  <a:t>re-evaluate marginal gains of </a:t>
                </a:r>
                <a:br>
                  <a:rPr lang="en-US" dirty="0"/>
                </a:br>
                <a:r>
                  <a:rPr lang="en-US" b="1" dirty="0"/>
                  <a:t>all </a:t>
                </a:r>
                <a:r>
                  <a:rPr lang="en-US" b="1" dirty="0" err="1"/>
                  <a:t>remaning</a:t>
                </a:r>
                <a:r>
                  <a:rPr lang="en-US" b="1" dirty="0"/>
                  <a:t> documents</a:t>
                </a:r>
              </a:p>
              <a:p>
                <a:pPr lvl="1"/>
                <a:r>
                  <a:rPr lang="en-US" b="1" dirty="0"/>
                  <a:t>Runtime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𝑶</m:t>
                    </m:r>
                    <m:r>
                      <a:rPr lang="en-US" b="1" i="1" dirty="0" smtClean="0">
                        <a:latin typeface="Cambria Math"/>
                      </a:rPr>
                      <m:t>(|</m:t>
                    </m:r>
                    <m:r>
                      <a:rPr lang="en-US" b="1" i="1" dirty="0" smtClean="0">
                        <a:latin typeface="Cambria Math"/>
                      </a:rPr>
                      <m:t>𝑫</m:t>
                    </m:r>
                    <m:r>
                      <a:rPr lang="en-US" b="1" i="1" dirty="0" smtClean="0">
                        <a:latin typeface="Cambria Math"/>
                      </a:rPr>
                      <m:t>|·</m:t>
                    </m:r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sz="2600" b="1" dirty="0"/>
                  <a:t>for </a:t>
                </a:r>
                <a:br>
                  <a:rPr lang="en-US" sz="2600" b="1" dirty="0"/>
                </a:br>
                <a:r>
                  <a:rPr lang="en-US" sz="2600" b="1" dirty="0"/>
                  <a:t>selecting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sz="2600" b="1" dirty="0"/>
                  <a:t> documents out of the set of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sz="2600" b="1" dirty="0"/>
                  <a:t> of them</a:t>
                </a:r>
              </a:p>
            </p:txBody>
          </p:sp>
        </mc:Choice>
        <mc:Fallback xmlns="">
          <p:sp>
            <p:nvSpPr>
              <p:cNvPr id="245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3725" y="1295400"/>
                <a:ext cx="5857875" cy="5410200"/>
              </a:xfrm>
              <a:blipFill rotWithShape="1">
                <a:blip r:embed="rId4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8D9F-E5F4-4610-B068-11DD93A3F1C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854075" y="2743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854075" y="3276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854075" y="3810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533400" y="27051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542925" y="32781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542925" y="3811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45783" name="Rectangle 23"/>
          <p:cNvSpPr>
            <a:spLocks noChangeArrowheads="1"/>
          </p:cNvSpPr>
          <p:nvPr/>
        </p:nvSpPr>
        <p:spPr bwMode="auto">
          <a:xfrm>
            <a:off x="846138" y="4343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534988" y="43449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844550" y="43434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Rectangle 27"/>
          <p:cNvSpPr>
            <a:spLocks noChangeArrowheads="1"/>
          </p:cNvSpPr>
          <p:nvPr/>
        </p:nvSpPr>
        <p:spPr bwMode="auto">
          <a:xfrm>
            <a:off x="852488" y="27432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Rectangle 28"/>
          <p:cNvSpPr>
            <a:spLocks noChangeArrowheads="1"/>
          </p:cNvSpPr>
          <p:nvPr/>
        </p:nvSpPr>
        <p:spPr bwMode="auto">
          <a:xfrm>
            <a:off x="852488" y="32766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9" name="Rectangle 29"/>
          <p:cNvSpPr>
            <a:spLocks noChangeArrowheads="1"/>
          </p:cNvSpPr>
          <p:nvPr/>
        </p:nvSpPr>
        <p:spPr bwMode="auto">
          <a:xfrm>
            <a:off x="852488" y="3810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0" name="Text Box 30"/>
          <p:cNvSpPr txBox="1">
            <a:spLocks noChangeArrowheads="1"/>
          </p:cNvSpPr>
          <p:nvPr/>
        </p:nvSpPr>
        <p:spPr bwMode="auto">
          <a:xfrm>
            <a:off x="566841" y="2030969"/>
            <a:ext cx="1545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Marginal gain:</a:t>
            </a:r>
            <a:br>
              <a:rPr lang="en-US" dirty="0"/>
            </a:br>
            <a:r>
              <a:rPr lang="en-US" b="1" dirty="0"/>
              <a:t>F(</a:t>
            </a:r>
            <a:r>
              <a:rPr lang="en-US" b="1" dirty="0" err="1"/>
              <a:t>A</a:t>
            </a:r>
            <a:r>
              <a:rPr lang="en-US" b="1" dirty="0" err="1">
                <a:sym typeface="Symbol"/>
              </a:rPr>
              <a:t>x</a:t>
            </a:r>
            <a:r>
              <a:rPr lang="en-US" b="1" dirty="0"/>
              <a:t>)-F(A)</a:t>
            </a:r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838200" y="27432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8" name="Rectangle 38"/>
          <p:cNvSpPr>
            <a:spLocks noChangeArrowheads="1"/>
          </p:cNvSpPr>
          <p:nvPr/>
        </p:nvSpPr>
        <p:spPr bwMode="auto">
          <a:xfrm>
            <a:off x="844550" y="4876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33400" y="48783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45800" name="Rectangle 40"/>
          <p:cNvSpPr>
            <a:spLocks noChangeArrowheads="1"/>
          </p:cNvSpPr>
          <p:nvPr/>
        </p:nvSpPr>
        <p:spPr bwMode="auto">
          <a:xfrm>
            <a:off x="842963" y="48768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668632" y="1524000"/>
            <a:ext cx="114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Greedy</a:t>
            </a:r>
          </a:p>
        </p:txBody>
      </p: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838200" y="43434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Rectangle 33"/>
          <p:cNvSpPr>
            <a:spLocks noChangeArrowheads="1"/>
          </p:cNvSpPr>
          <p:nvPr/>
        </p:nvSpPr>
        <p:spPr bwMode="auto">
          <a:xfrm>
            <a:off x="848133" y="3276600"/>
            <a:ext cx="340259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Rectangle 34"/>
          <p:cNvSpPr>
            <a:spLocks noChangeArrowheads="1"/>
          </p:cNvSpPr>
          <p:nvPr/>
        </p:nvSpPr>
        <p:spPr bwMode="auto">
          <a:xfrm>
            <a:off x="848133" y="3810000"/>
            <a:ext cx="762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1" name="Rectangle 41"/>
          <p:cNvSpPr>
            <a:spLocks noChangeArrowheads="1"/>
          </p:cNvSpPr>
          <p:nvPr/>
        </p:nvSpPr>
        <p:spPr bwMode="auto">
          <a:xfrm>
            <a:off x="838200" y="4876800"/>
            <a:ext cx="153987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6" name="Rectangle 36"/>
          <p:cNvSpPr>
            <a:spLocks noChangeArrowheads="1"/>
          </p:cNvSpPr>
          <p:nvPr/>
        </p:nvSpPr>
        <p:spPr bwMode="auto">
          <a:xfrm>
            <a:off x="831650" y="3276600"/>
            <a:ext cx="358366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24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 document with </a:t>
            </a:r>
            <a:br>
              <a:rPr lang="en-US" b="1" dirty="0"/>
            </a:br>
            <a:r>
              <a:rPr lang="en-US" b="1" dirty="0"/>
              <a:t>highest marginal 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439-20CD-46A4-AE3A-06F071AA9ABB}" type="datetime1">
              <a:rPr lang="en-US" smtClean="0"/>
              <a:t>3/12/18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245786" grpId="0" animBg="1"/>
      <p:bldP spid="245786" grpId="1" animBg="1"/>
      <p:bldP spid="245787" grpId="0" animBg="1"/>
      <p:bldP spid="245788" grpId="0" animBg="1"/>
      <p:bldP spid="245788" grpId="1" animBg="1"/>
      <p:bldP spid="245789" grpId="0" animBg="1"/>
      <p:bldP spid="245789" grpId="1" animBg="1"/>
      <p:bldP spid="245795" grpId="0" animBg="1"/>
      <p:bldP spid="245800" grpId="0" animBg="1"/>
      <p:bldP spid="245800" grpId="1" animBg="1"/>
      <p:bldP spid="245792" grpId="0" animBg="1"/>
      <p:bldP spid="245792" grpId="1" animBg="1"/>
      <p:bldP spid="245793" grpId="0" animBg="1"/>
      <p:bldP spid="245794" grpId="0" animBg="1"/>
      <p:bldP spid="245794" grpId="1" animBg="1"/>
      <p:bldP spid="245801" grpId="0" animBg="1"/>
      <p:bldP spid="245801" grpId="1" animBg="1"/>
      <p:bldP spid="2457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Speeding up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5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7030A0"/>
                    </a:solidFill>
                  </a:rPr>
                  <a:t>In round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:</a:t>
                </a:r>
                <a:r>
                  <a:rPr lang="en-US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So far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 = {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}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Now we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err="1" smtClean="0">
                            <a:latin typeface="Cambria Math"/>
                          </a:rPr>
                          <m:t>𝐚𝐫𝐠</m:t>
                        </m:r>
                      </m:fName>
                      <m:e>
                        <m:func>
                          <m:func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b="1" i="0" dirty="0" smtClean="0">
                                    <a:latin typeface="Cambria Math"/>
                                  </a:rPr>
                                  <m:t>𝐦𝐚𝐱</m:t>
                                </m:r>
                              </m:e>
                              <m:lim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𝑽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𝑭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dirty="0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 {</m:t>
                            </m:r>
                            <m:r>
                              <a:rPr lang="en-US" b="1" i="1" dirty="0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}) −</m:t>
                            </m:r>
                            <m:r>
                              <a:rPr lang="en-US" b="1" i="1" dirty="0" smtClean="0">
                                <a:latin typeface="Cambria Math"/>
                              </a:rPr>
                              <m:t>𝑭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1" dirty="0"/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Greedy algorithm </a:t>
                </a:r>
                <a:r>
                  <a:rPr lang="en-US" b="1" dirty="0"/>
                  <a:t>maximizes the “marginal benefit” </a:t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  <a:sym typeface="Symbol" pitchFamily="18" charset="2"/>
                          </a:rPr>
                          <m:t>𝚫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sym typeface="Symbol" pitchFamily="18" charset="2"/>
                          </a:rPr>
                          <m:t>𝒅</m:t>
                        </m:r>
                      </m:e>
                    </m:d>
                    <m:r>
                      <a:rPr lang="en-US" b="1" i="1" dirty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∪ {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}) −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1100" dirty="0">
                  <a:solidFill>
                    <a:schemeClr val="accent3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By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submodularity</a:t>
                </a:r>
                <a:r>
                  <a:rPr lang="en-US" b="1" dirty="0">
                    <a:solidFill>
                      <a:srgbClr val="0000FF"/>
                    </a:solidFill>
                  </a:rPr>
                  <a:t> property: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8">
                  <a:lnSpc>
                    <a:spcPct val="90000"/>
                  </a:lnSpc>
                </a:pPr>
                <a:endParaRPr lang="en-US" sz="10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D60093"/>
                    </a:solidFill>
                  </a:rPr>
                  <a:t>Observation: By 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submodularity</a:t>
                </a:r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b="1" dirty="0"/>
                  <a:t>For every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latin typeface="Cambria Math"/>
                      </a:rPr>
                      <m:t>∈</m:t>
                    </m:r>
                    <m:r>
                      <a:rPr lang="en-US" b="1" i="1" dirty="0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/>
                  <a:t>  </a:t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  <a:sym typeface="Symbol" pitchFamily="18" charset="2"/>
                          </a:rPr>
                          <m:t>𝚫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sym typeface="Symbol" pitchFamily="18" charset="2"/>
                      </a:rPr>
                      <m:t>𝒅</m:t>
                    </m:r>
                    <m:r>
                      <a:rPr lang="en-US" b="1" i="1" dirty="0" smtClean="0">
                        <a:latin typeface="Cambria Math"/>
                        <a:sym typeface="Symbol" pitchFamily="18" charset="2"/>
                      </a:rPr>
                      <m:t>)≥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latin typeface="Cambria Math"/>
                      </a:rPr>
                      <m:t>&lt; </m:t>
                    </m:r>
                    <m:r>
                      <a:rPr lang="en-US" b="1" i="1" dirty="0">
                        <a:latin typeface="Cambria Math"/>
                      </a:rPr>
                      <m:t>𝒋</m:t>
                    </m:r>
                  </m:oMath>
                </a14:m>
                <a:r>
                  <a:rPr lang="en-US" b="1" dirty="0"/>
                  <a:t> since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baseline="-25000" dirty="0" err="1" smtClean="0">
                        <a:latin typeface="Cambria Math"/>
                      </a:rPr>
                      <m:t>𝒊</m:t>
                    </m:r>
                    <m:r>
                      <a:rPr lang="en-US" b="1" i="1" baseline="-25000" dirty="0" smtClean="0">
                        <a:latin typeface="Cambria Math"/>
                      </a:rPr>
                      <m:t> </m:t>
                    </m:r>
                    <m:r>
                      <a:rPr lang="en-US" b="1" i="1" dirty="0" err="1" smtClean="0">
                        <a:latin typeface="Cambria Math"/>
                        <a:sym typeface="Symbol"/>
                      </a:rPr>
                      <m:t>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sym typeface="Symbol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sym typeface="Symbol"/>
                          </a:rPr>
                          <m:t>𝒋</m:t>
                        </m:r>
                      </m:sub>
                    </m:sSub>
                  </m:oMath>
                </a14:m>
                <a:endParaRPr lang="en-US" b="1" baseline="-25000" dirty="0">
                  <a:sym typeface="Symbol"/>
                </a:endParaRPr>
              </a:p>
              <a:p>
                <a:pPr lvl="8">
                  <a:lnSpc>
                    <a:spcPct val="90000"/>
                  </a:lnSpc>
                </a:pPr>
                <a:endParaRPr lang="en-US" baseline="-25000" dirty="0"/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66"/>
                    </a:solidFill>
                  </a:rPr>
                  <a:t>Marginal benefits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sl-SI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𝒅</m:t>
                    </m:r>
                    <m:r>
                      <a:rPr lang="sl-SI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srgbClr val="FF0066"/>
                    </a:solidFill>
                  </a:rPr>
                  <a:t> </a:t>
                </a:r>
                <a:r>
                  <a:rPr lang="en-US" b="1" dirty="0">
                    <a:solidFill>
                      <a:srgbClr val="FF0066"/>
                    </a:solidFill>
                  </a:rPr>
                  <a:t>only shrink!</a:t>
                </a:r>
                <a:br>
                  <a:rPr lang="en-US" b="1" dirty="0">
                    <a:solidFill>
                      <a:srgbClr val="FF0066"/>
                    </a:solidFill>
                  </a:rPr>
                </a:br>
                <a:r>
                  <a:rPr lang="en-US" sz="2800" b="1" dirty="0">
                    <a:solidFill>
                      <a:srgbClr val="FF0066"/>
                    </a:solidFill>
                  </a:rPr>
                  <a:t>(as </a:t>
                </a:r>
                <a:r>
                  <a:rPr lang="en-US" sz="2800" b="1" i="1" dirty="0" err="1">
                    <a:solidFill>
                      <a:srgbClr val="FF0066"/>
                    </a:solidFill>
                  </a:rPr>
                  <a:t>i</a:t>
                </a:r>
                <a:r>
                  <a:rPr lang="en-US" sz="2800" b="1" dirty="0">
                    <a:solidFill>
                      <a:srgbClr val="FF0066"/>
                    </a:solidFill>
                  </a:rPr>
                  <a:t> grows)</a:t>
                </a:r>
                <a:endParaRPr lang="en-US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445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  <a:blipFill rotWithShape="1">
                <a:blip r:embed="rId4"/>
                <a:stretch>
                  <a:fillRect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DD4-43E0-41D4-88C5-EA511AFB6FCA}" type="datetime1">
              <a:rPr lang="en-US" smtClean="0"/>
              <a:t>3/12/18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53049-198D-4D98-93FB-A3817472908F}" type="slidenum">
              <a:rPr lang="en-US"/>
              <a:pPr/>
              <a:t>39</a:t>
            </a:fld>
            <a:endParaRPr lang="en-US"/>
          </a:p>
        </p:txBody>
      </p:sp>
      <p:sp>
        <p:nvSpPr>
          <p:cNvPr id="1445892" name="Rectangle 23"/>
          <p:cNvSpPr>
            <a:spLocks noChangeArrowheads="1"/>
          </p:cNvSpPr>
          <p:nvPr/>
        </p:nvSpPr>
        <p:spPr bwMode="auto">
          <a:xfrm>
            <a:off x="8159686" y="5791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5893" name="Text Box 24"/>
          <p:cNvSpPr txBox="1">
            <a:spLocks noChangeArrowheads="1"/>
          </p:cNvSpPr>
          <p:nvPr/>
        </p:nvSpPr>
        <p:spPr bwMode="auto">
          <a:xfrm>
            <a:off x="7848536" y="579278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Arial" pitchFamily="34" charset="0"/>
              </a:rPr>
              <a:t>d</a:t>
            </a:r>
            <a:endParaRPr lang="en-US" sz="18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8158098" y="5791200"/>
            <a:ext cx="541338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8151748" y="5791200"/>
            <a:ext cx="2286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5896" name="Text Box 30"/>
          <p:cNvSpPr txBox="1">
            <a:spLocks noChangeArrowheads="1"/>
          </p:cNvSpPr>
          <p:nvPr/>
        </p:nvSpPr>
        <p:spPr bwMode="auto">
          <a:xfrm>
            <a:off x="7620000" y="5334000"/>
            <a:ext cx="663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b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(d)</a:t>
            </a:r>
          </a:p>
        </p:txBody>
      </p:sp>
      <p:sp>
        <p:nvSpPr>
          <p:cNvPr id="1445898" name="Rectangle 10"/>
          <p:cNvSpPr>
            <a:spLocks noChangeArrowheads="1"/>
          </p:cNvSpPr>
          <p:nvPr/>
        </p:nvSpPr>
        <p:spPr bwMode="auto">
          <a:xfrm>
            <a:off x="8269287" y="5343525"/>
            <a:ext cx="912429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msy10" pitchFamily="34" charset="0"/>
                <a:sym typeface="Symbol"/>
              </a:rPr>
              <a:t>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b="1" dirty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 </a:t>
            </a:r>
            <a:r>
              <a:rPr lang="en-US" b="1" baseline="-25000" dirty="0">
                <a:solidFill>
                  <a:srgbClr val="008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</a:t>
            </a:r>
            <a:r>
              <a:rPr lang="en-US" sz="1800" b="1" dirty="0">
                <a:solidFill>
                  <a:srgbClr val="008300"/>
                </a:solidFill>
                <a:latin typeface="Arial" pitchFamily="34" charset="0"/>
                <a:cs typeface="Arial" pitchFamily="34" charset="0"/>
              </a:rPr>
              <a:t>(d)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err="1">
                <a:solidFill>
                  <a:schemeClr val="bg1"/>
                </a:solidFill>
              </a:rPr>
              <a:t>Leskovec</a:t>
            </a:r>
            <a:r>
              <a:rPr lang="en-US" sz="1600" dirty="0">
                <a:solidFill>
                  <a:schemeClr val="bg1"/>
                </a:solidFill>
              </a:rPr>
              <a:t> et al., KDD ’07]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6135469"/>
            <a:ext cx="403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Selecting document 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in step </a:t>
            </a:r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covers more words than selecting 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at step 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(j&gt;i)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163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45896" grpId="0"/>
      <p:bldP spid="144589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Final: Instructions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</a:rPr>
              <a:t>Final exam is open book and open notes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A calculator or computer is REQUIRED</a:t>
            </a:r>
          </a:p>
          <a:p>
            <a:pPr lvl="1"/>
            <a:r>
              <a:rPr lang="en-US" b="1" dirty="0"/>
              <a:t>You may only use your computer to do arithmetic calculations (i.e. the buttons found on a standard scientific calculator)</a:t>
            </a:r>
          </a:p>
          <a:p>
            <a:pPr lvl="1"/>
            <a:r>
              <a:rPr lang="en-US" b="1" dirty="0"/>
              <a:t>You may also use your computer to read course notes or the textbook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But no internet/google</a:t>
            </a:r>
            <a:r>
              <a:rPr lang="en-US" b="1">
                <a:solidFill>
                  <a:srgbClr val="FF0066"/>
                </a:solidFill>
              </a:rPr>
              <a:t>/python </a:t>
            </a:r>
            <a:r>
              <a:rPr lang="en-US" b="1" dirty="0">
                <a:solidFill>
                  <a:srgbClr val="FF0066"/>
                </a:solidFill>
              </a:rPr>
              <a:t>access is allowed</a:t>
            </a:r>
          </a:p>
          <a:p>
            <a:r>
              <a:rPr lang="en-US" sz="2800" b="1" dirty="0"/>
              <a:t>Anyone who brings a power strip to the final exam gets 1 point extra credit for helping out their classmates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D6CE-84C5-034B-930C-0CE4DD0F97E6}" type="datetime1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3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Greedy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52578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Idea: 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as upper-bound on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j &gt;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Lazy</a:t>
            </a:r>
            <a:r>
              <a:rPr lang="en-US" b="1" dirty="0">
                <a:solidFill>
                  <a:srgbClr val="C00000"/>
                </a:solidFill>
              </a:rPr>
              <a:t> Greedy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Keep an ordered list of marginal benefits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from 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only </a:t>
            </a:r>
            <a:r>
              <a:rPr lang="en-US" dirty="0"/>
              <a:t>for top element</a:t>
            </a:r>
          </a:p>
          <a:p>
            <a:pPr lvl="1"/>
            <a:r>
              <a:rPr lang="en-US" dirty="0"/>
              <a:t>Re-sort and prune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9CB-300D-4C12-9AED-E1E9C47DA0D2}" type="datetime1">
              <a:rPr lang="en-US" smtClean="0"/>
              <a:t>3/12/18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0B668D9F-E5F4-4610-B068-11DD93A3F1C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836973" y="3048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6836973" y="3581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6525823" y="30495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6525823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6829036" y="4114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6517886" y="41163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69338" name="Rectangle 26"/>
          <p:cNvSpPr>
            <a:spLocks noChangeArrowheads="1"/>
          </p:cNvSpPr>
          <p:nvPr/>
        </p:nvSpPr>
        <p:spPr bwMode="auto">
          <a:xfrm>
            <a:off x="6827448" y="41148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6835386" y="30480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6835386" y="35814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50" name="Rectangle 38"/>
          <p:cNvSpPr>
            <a:spLocks noChangeArrowheads="1"/>
          </p:cNvSpPr>
          <p:nvPr/>
        </p:nvSpPr>
        <p:spPr bwMode="auto">
          <a:xfrm>
            <a:off x="6827448" y="4648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6516298" y="46497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69352" name="Rectangle 40"/>
          <p:cNvSpPr>
            <a:spLocks noChangeArrowheads="1"/>
          </p:cNvSpPr>
          <p:nvPr/>
        </p:nvSpPr>
        <p:spPr bwMode="auto">
          <a:xfrm>
            <a:off x="6825861" y="46482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err="1">
                <a:solidFill>
                  <a:schemeClr val="bg1"/>
                </a:solidFill>
              </a:rPr>
              <a:t>Leskovec</a:t>
            </a:r>
            <a:r>
              <a:rPr lang="en-US" sz="1600" dirty="0">
                <a:solidFill>
                  <a:schemeClr val="bg1"/>
                </a:solidFill>
              </a:rPr>
              <a:t> et al., KDD ’07]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4400" y="5830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F(A)   ≥  F(B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911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(Upper bound on)</a:t>
            </a:r>
            <a:br>
              <a:rPr lang="en-US" dirty="0"/>
            </a:br>
            <a:r>
              <a:rPr lang="en-US" dirty="0"/>
              <a:t>Marginal gain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8" grpId="0" animBg="1"/>
      <p:bldP spid="269339" grpId="0" animBg="1"/>
      <p:bldP spid="269340" grpId="0" animBg="1"/>
      <p:bldP spid="269341" grpId="0" animBg="1"/>
      <p:bldP spid="269352" grpId="0" animBg="1"/>
      <p:bldP spid="269360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Greedy</a:t>
            </a:r>
          </a:p>
        </p:txBody>
      </p:sp>
      <p:sp>
        <p:nvSpPr>
          <p:cNvPr id="271402" name="Rectangle 4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5257801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Idea: 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as upper-bound on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j &gt;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Lazy</a:t>
            </a:r>
            <a:r>
              <a:rPr lang="en-US" b="1" dirty="0">
                <a:solidFill>
                  <a:srgbClr val="C00000"/>
                </a:solidFill>
              </a:rPr>
              <a:t> Greedy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Keep an ordered list of marginal benefits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from 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only </a:t>
            </a:r>
            <a:r>
              <a:rPr lang="en-US" dirty="0"/>
              <a:t>for top element</a:t>
            </a:r>
          </a:p>
          <a:p>
            <a:pPr lvl="1"/>
            <a:r>
              <a:rPr lang="en-US" dirty="0"/>
              <a:t>Re-sort and prune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A31F-A159-4030-90E4-31A1FFBBF10A}" type="datetime1">
              <a:rPr lang="en-US" smtClean="0"/>
              <a:t>3/13/18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8D9F-E5F4-4610-B068-11DD93A3F1C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517886" y="4114800"/>
            <a:ext cx="1073150" cy="381000"/>
            <a:chOff x="3889" y="2592"/>
            <a:chExt cx="676" cy="240"/>
          </a:xfrm>
        </p:grpSpPr>
        <p:sp>
          <p:nvSpPr>
            <p:cNvPr id="271383" name="Rectangle 23"/>
            <p:cNvSpPr>
              <a:spLocks noChangeArrowheads="1"/>
            </p:cNvSpPr>
            <p:nvPr/>
          </p:nvSpPr>
          <p:spPr bwMode="auto">
            <a:xfrm>
              <a:off x="4085" y="2592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84" name="Text Box 24"/>
            <p:cNvSpPr txBox="1">
              <a:spLocks noChangeArrowheads="1"/>
            </p:cNvSpPr>
            <p:nvPr/>
          </p:nvSpPr>
          <p:spPr bwMode="auto">
            <a:xfrm>
              <a:off x="3889" y="259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71386" name="Rectangle 26"/>
            <p:cNvSpPr>
              <a:spLocks noChangeArrowheads="1"/>
            </p:cNvSpPr>
            <p:nvPr/>
          </p:nvSpPr>
          <p:spPr bwMode="auto">
            <a:xfrm>
              <a:off x="4084" y="2592"/>
              <a:ext cx="34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387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525823" y="3048000"/>
            <a:ext cx="1073150" cy="381000"/>
            <a:chOff x="3894" y="1920"/>
            <a:chExt cx="676" cy="240"/>
          </a:xfrm>
        </p:grpSpPr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4090" y="192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3" name="Text Box 13"/>
            <p:cNvSpPr txBox="1">
              <a:spLocks noChangeArrowheads="1"/>
            </p:cNvSpPr>
            <p:nvPr/>
          </p:nvSpPr>
          <p:spPr bwMode="auto">
            <a:xfrm>
              <a:off x="3894" y="19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1388" name="Rectangle 28"/>
            <p:cNvSpPr>
              <a:spLocks noChangeArrowheads="1"/>
            </p:cNvSpPr>
            <p:nvPr/>
          </p:nvSpPr>
          <p:spPr bwMode="auto">
            <a:xfrm>
              <a:off x="4089" y="1920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525823" y="3581400"/>
            <a:ext cx="1073150" cy="381000"/>
            <a:chOff x="3894" y="2256"/>
            <a:chExt cx="676" cy="240"/>
          </a:xfrm>
        </p:grpSpPr>
        <p:sp>
          <p:nvSpPr>
            <p:cNvPr id="271371" name="Rectangle 11"/>
            <p:cNvSpPr>
              <a:spLocks noChangeArrowheads="1"/>
            </p:cNvSpPr>
            <p:nvPr/>
          </p:nvSpPr>
          <p:spPr bwMode="auto">
            <a:xfrm>
              <a:off x="409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4" name="Text Box 14"/>
            <p:cNvSpPr txBox="1">
              <a:spLocks noChangeArrowheads="1"/>
            </p:cNvSpPr>
            <p:nvPr/>
          </p:nvSpPr>
          <p:spPr bwMode="auto">
            <a:xfrm>
              <a:off x="3894" y="22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1389" name="Rectangle 29"/>
            <p:cNvSpPr>
              <a:spLocks noChangeArrowheads="1"/>
            </p:cNvSpPr>
            <p:nvPr/>
          </p:nvSpPr>
          <p:spPr bwMode="auto">
            <a:xfrm>
              <a:off x="4089" y="2256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516298" y="4648200"/>
            <a:ext cx="1073150" cy="381000"/>
            <a:chOff x="3888" y="2928"/>
            <a:chExt cx="676" cy="240"/>
          </a:xfrm>
        </p:grpSpPr>
        <p:sp>
          <p:nvSpPr>
            <p:cNvPr id="271391" name="Rectangle 31"/>
            <p:cNvSpPr>
              <a:spLocks noChangeArrowheads="1"/>
            </p:cNvSpPr>
            <p:nvPr/>
          </p:nvSpPr>
          <p:spPr bwMode="auto">
            <a:xfrm>
              <a:off x="4084" y="2928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92" name="Text Box 32"/>
            <p:cNvSpPr txBox="1">
              <a:spLocks noChangeArrowheads="1"/>
            </p:cNvSpPr>
            <p:nvPr/>
          </p:nvSpPr>
          <p:spPr bwMode="auto">
            <a:xfrm>
              <a:off x="3888" y="2929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1393" name="Rectangle 33"/>
            <p:cNvSpPr>
              <a:spLocks noChangeArrowheads="1"/>
            </p:cNvSpPr>
            <p:nvPr/>
          </p:nvSpPr>
          <p:spPr bwMode="auto">
            <a:xfrm>
              <a:off x="4083" y="2928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400" name="Rectangle 40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err="1">
                <a:solidFill>
                  <a:schemeClr val="bg1"/>
                </a:solidFill>
              </a:rPr>
              <a:t>Leskovec</a:t>
            </a:r>
            <a:r>
              <a:rPr lang="en-US" sz="1600" dirty="0">
                <a:solidFill>
                  <a:schemeClr val="bg1"/>
                </a:solidFill>
              </a:rPr>
              <a:t> et al., KDD ’07]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4400" y="58306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F(A)   ≥  F(B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F(B)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773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Upper bound on </a:t>
            </a:r>
            <a:br>
              <a:rPr lang="en-US" dirty="0"/>
            </a:br>
            <a:r>
              <a:rPr lang="en-US" dirty="0"/>
              <a:t>Marginal gain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3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666 L -0.04045 0.00833 C -0.04913 0.01342 -0.05399 0.02175 -0.05399 0.02984 C -0.05399 0.0391 -0.04913 0.04673 -0.04045 0.05182 L -0.00139 0.0777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11 L -0.04132 0.03193 C -0.05035 0.04095 -0.05538 0.05437 -0.05538 0.06849 C -0.05538 0.08468 -0.05035 0.09764 -0.04132 0.10667 L -0.00139 0.14993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2411E-6 L -0.03698 -0.02129 C -0.04548 -0.02592 -0.05 -0.0324 -0.05 -0.03887 C -0.05 -0.04674 -0.04548 -0.05299 -0.03698 -0.05738 L -3.33333E-6 -0.07775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0495E-6 L -0.03993 -0.04049 C -0.04895 -0.04882 -0.05399 -0.06154 -0.05399 -0.07473 C -0.05399 -0.08954 -0.04895 -0.10157 -0.03993 -0.1099 L -3.33333E-6 -0.14993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Greedy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5982898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Idea: 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as upper-bound on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j &gt;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Lazy</a:t>
            </a:r>
            <a:r>
              <a:rPr lang="en-US" b="1" dirty="0">
                <a:solidFill>
                  <a:srgbClr val="C00000"/>
                </a:solidFill>
              </a:rPr>
              <a:t> Greedy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Keep an ordered list of marginal benefits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from 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only </a:t>
            </a:r>
            <a:r>
              <a:rPr lang="en-US" dirty="0"/>
              <a:t>for top element</a:t>
            </a:r>
          </a:p>
          <a:p>
            <a:pPr lvl="1"/>
            <a:r>
              <a:rPr lang="en-US" dirty="0"/>
              <a:t>Re-sort and prune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6E47-58BA-4EC8-A3FB-30CF30AAE52D}" type="datetime1">
              <a:rPr lang="en-US" smtClean="0"/>
              <a:t>3/13/18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0B668D9F-E5F4-4610-B068-11DD93A3F1C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6821098" y="4572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6509948" y="4573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6821098" y="3063875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6509948" y="30654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6819511" y="3063875"/>
            <a:ext cx="5413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3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509948" y="3581400"/>
            <a:ext cx="1073150" cy="381000"/>
            <a:chOff x="3884" y="2256"/>
            <a:chExt cx="676" cy="240"/>
          </a:xfrm>
        </p:grpSpPr>
        <p:sp>
          <p:nvSpPr>
            <p:cNvPr id="270346" name="Rectangle 10"/>
            <p:cNvSpPr>
              <a:spLocks noChangeArrowheads="1"/>
            </p:cNvSpPr>
            <p:nvPr/>
          </p:nvSpPr>
          <p:spPr bwMode="auto">
            <a:xfrm>
              <a:off x="408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9" name="Text Box 13"/>
            <p:cNvSpPr txBox="1">
              <a:spLocks noChangeArrowheads="1"/>
            </p:cNvSpPr>
            <p:nvPr/>
          </p:nvSpPr>
          <p:spPr bwMode="auto">
            <a:xfrm>
              <a:off x="3884" y="22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0364" name="Rectangle 28"/>
            <p:cNvSpPr>
              <a:spLocks noChangeArrowheads="1"/>
            </p:cNvSpPr>
            <p:nvPr/>
          </p:nvSpPr>
          <p:spPr bwMode="auto">
            <a:xfrm>
              <a:off x="4079" y="2256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6819511" y="4572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8" name="Rectangle 32"/>
          <p:cNvSpPr>
            <a:spLocks noChangeArrowheads="1"/>
          </p:cNvSpPr>
          <p:nvPr/>
        </p:nvSpPr>
        <p:spPr bwMode="auto">
          <a:xfrm>
            <a:off x="6813161" y="3063875"/>
            <a:ext cx="160337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6813161" y="3063875"/>
            <a:ext cx="381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71" name="Rectangle 35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72" name="Rectangle 36"/>
          <p:cNvSpPr>
            <a:spLocks noChangeArrowheads="1"/>
          </p:cNvSpPr>
          <p:nvPr/>
        </p:nvSpPr>
        <p:spPr bwMode="auto">
          <a:xfrm>
            <a:off x="6814275" y="3060227"/>
            <a:ext cx="377825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509948" y="4062413"/>
            <a:ext cx="1073150" cy="381000"/>
            <a:chOff x="3884" y="2559"/>
            <a:chExt cx="676" cy="240"/>
          </a:xfrm>
        </p:grpSpPr>
        <p:sp>
          <p:nvSpPr>
            <p:cNvPr id="270374" name="Rectangle 38"/>
            <p:cNvSpPr>
              <a:spLocks noChangeArrowheads="1"/>
            </p:cNvSpPr>
            <p:nvPr/>
          </p:nvSpPr>
          <p:spPr bwMode="auto">
            <a:xfrm>
              <a:off x="4080" y="2559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5" name="Text Box 39"/>
            <p:cNvSpPr txBox="1">
              <a:spLocks noChangeArrowheads="1"/>
            </p:cNvSpPr>
            <p:nvPr/>
          </p:nvSpPr>
          <p:spPr bwMode="auto">
            <a:xfrm>
              <a:off x="3884" y="256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0376" name="Rectangle 40"/>
            <p:cNvSpPr>
              <a:spLocks noChangeArrowheads="1"/>
            </p:cNvSpPr>
            <p:nvPr/>
          </p:nvSpPr>
          <p:spPr bwMode="auto">
            <a:xfrm>
              <a:off x="4079" y="2559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773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Upper bound on </a:t>
            </a:r>
            <a:br>
              <a:rPr lang="en-US" dirty="0"/>
            </a:br>
            <a:r>
              <a:rPr lang="en-US" dirty="0"/>
              <a:t>Marginal gain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err="1">
                <a:solidFill>
                  <a:schemeClr val="bg1"/>
                </a:solidFill>
              </a:rPr>
              <a:t>Leskovec</a:t>
            </a:r>
            <a:r>
              <a:rPr lang="en-US" sz="1600" dirty="0">
                <a:solidFill>
                  <a:schemeClr val="bg1"/>
                </a:solidFill>
              </a:rPr>
              <a:t> et al., KDD ’07]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4400" y="5830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F(A)   ≥  F(B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F(B)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7200" y="30596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={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7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5437E-6 L -0.03993 0.03956 C -0.04896 0.04766 -0.05399 0.06015 -0.05399 0.07311 C -0.05399 0.08792 -0.04896 0.09972 -0.03993 0.10782 L 1.11022E-16 0.14761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4817E-6 L -0.03993 0.03957 C -0.04895 0.04767 -0.05399 0.06016 -0.05399 0.07312 C -0.05399 0.08792 -0.04895 0.09972 -0.03993 0.10782 L 5E-6 0.14762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5437E-6 L -0.03993 0.03956 C -0.04895 0.04766 -0.05399 0.06015 -0.05399 0.07311 C -0.05399 0.08792 -0.04895 0.09972 -0.03993 0.10782 L -3.61111E-6 0.14761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5437E-6 L -0.03993 0.03956 C -0.04896 0.04766 -0.054 0.06015 -0.054 0.07311 C -0.054 0.08792 -0.04896 0.09972 -0.03993 0.10782 L 4.16667E-6 0.1476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324 L 0.00034 -0.075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208 L 0.00069 -0.0735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9" grpId="0" animBg="1"/>
      <p:bldP spid="270360" grpId="0"/>
      <p:bldP spid="270362" grpId="0" animBg="1"/>
      <p:bldP spid="270368" grpId="0" animBg="1"/>
      <p:bldP spid="270368" grpId="1" animBg="1"/>
      <p:bldP spid="270369" grpId="0" animBg="1"/>
      <p:bldP spid="270372" grpId="0" animBg="1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018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Summary so far:</a:t>
            </a:r>
          </a:p>
          <a:p>
            <a:pPr lvl="1"/>
            <a:r>
              <a:rPr lang="en-US" dirty="0"/>
              <a:t>Diversity can be formulated as a set cover</a:t>
            </a:r>
          </a:p>
          <a:p>
            <a:pPr lvl="1"/>
            <a:r>
              <a:rPr lang="en-US" dirty="0"/>
              <a:t>Set cover is </a:t>
            </a:r>
            <a:r>
              <a:rPr lang="en-US" dirty="0" err="1"/>
              <a:t>submodular</a:t>
            </a:r>
            <a:r>
              <a:rPr lang="en-US" dirty="0"/>
              <a:t> optimization problem</a:t>
            </a:r>
          </a:p>
          <a:p>
            <a:pPr lvl="1"/>
            <a:r>
              <a:rPr lang="en-US" dirty="0"/>
              <a:t>Can be (approximately) solved using greedy algorithm</a:t>
            </a:r>
          </a:p>
          <a:p>
            <a:pPr lvl="1"/>
            <a:r>
              <a:rPr lang="en-US" dirty="0"/>
              <a:t>Lazy-greedy gives significant speedup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C45-99B1-4099-973E-6F2E84666982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1187450" y="4762500"/>
            <a:ext cx="2197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Lower is better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514600" y="3810000"/>
            <a:ext cx="0" cy="2514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" name="Group 138"/>
          <p:cNvGrpSpPr>
            <a:grpSpLocks/>
          </p:cNvGrpSpPr>
          <p:nvPr/>
        </p:nvGrpSpPr>
        <p:grpSpPr bwMode="auto">
          <a:xfrm>
            <a:off x="2673350" y="3581400"/>
            <a:ext cx="4067175" cy="3098800"/>
            <a:chOff x="3215" y="632"/>
            <a:chExt cx="2562" cy="1952"/>
          </a:xfrm>
        </p:grpSpPr>
        <p:sp>
          <p:nvSpPr>
            <p:cNvPr id="211" name="Rectangle 141"/>
            <p:cNvSpPr>
              <a:spLocks noChangeArrowheads="1"/>
            </p:cNvSpPr>
            <p:nvPr/>
          </p:nvSpPr>
          <p:spPr bwMode="auto">
            <a:xfrm>
              <a:off x="3564" y="690"/>
              <a:ext cx="2136" cy="16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2" name="Line 14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4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164707803 h 316"/>
                <a:gd name="T2" fmla="*/ 215045531 w 412"/>
                <a:gd name="T3" fmla="*/ 164707803 h 316"/>
                <a:gd name="T4" fmla="*/ 215045531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4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45"/>
            <p:cNvSpPr>
              <a:spLocks noChangeShapeType="1"/>
            </p:cNvSpPr>
            <p:nvPr/>
          </p:nvSpPr>
          <p:spPr bwMode="auto">
            <a:xfrm>
              <a:off x="3564" y="2328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46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47"/>
            <p:cNvSpPr>
              <a:spLocks noChangeShapeType="1"/>
            </p:cNvSpPr>
            <p:nvPr/>
          </p:nvSpPr>
          <p:spPr bwMode="auto">
            <a:xfrm flipV="1">
              <a:off x="3564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48"/>
            <p:cNvSpPr>
              <a:spLocks noChangeShapeType="1"/>
            </p:cNvSpPr>
            <p:nvPr/>
          </p:nvSpPr>
          <p:spPr bwMode="auto">
            <a:xfrm>
              <a:off x="3564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149"/>
            <p:cNvSpPr>
              <a:spLocks noChangeArrowheads="1"/>
            </p:cNvSpPr>
            <p:nvPr/>
          </p:nvSpPr>
          <p:spPr bwMode="auto">
            <a:xfrm>
              <a:off x="3561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800"/>
            </a:p>
          </p:txBody>
        </p:sp>
        <p:sp>
          <p:nvSpPr>
            <p:cNvPr id="220" name="Line 150"/>
            <p:cNvSpPr>
              <a:spLocks noChangeShapeType="1"/>
            </p:cNvSpPr>
            <p:nvPr/>
          </p:nvSpPr>
          <p:spPr bwMode="auto">
            <a:xfrm flipV="1">
              <a:off x="3798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51"/>
            <p:cNvSpPr>
              <a:spLocks noChangeShapeType="1"/>
            </p:cNvSpPr>
            <p:nvPr/>
          </p:nvSpPr>
          <p:spPr bwMode="auto">
            <a:xfrm>
              <a:off x="3798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52"/>
            <p:cNvSpPr>
              <a:spLocks noChangeArrowheads="1"/>
            </p:cNvSpPr>
            <p:nvPr/>
          </p:nvSpPr>
          <p:spPr bwMode="auto">
            <a:xfrm>
              <a:off x="3795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800"/>
            </a:p>
          </p:txBody>
        </p:sp>
        <p:sp>
          <p:nvSpPr>
            <p:cNvPr id="223" name="Line 153"/>
            <p:cNvSpPr>
              <a:spLocks noChangeShapeType="1"/>
            </p:cNvSpPr>
            <p:nvPr/>
          </p:nvSpPr>
          <p:spPr bwMode="auto">
            <a:xfrm flipV="1">
              <a:off x="403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54"/>
            <p:cNvSpPr>
              <a:spLocks noChangeShapeType="1"/>
            </p:cNvSpPr>
            <p:nvPr/>
          </p:nvSpPr>
          <p:spPr bwMode="auto">
            <a:xfrm>
              <a:off x="403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155"/>
            <p:cNvSpPr>
              <a:spLocks noChangeArrowheads="1"/>
            </p:cNvSpPr>
            <p:nvPr/>
          </p:nvSpPr>
          <p:spPr bwMode="auto">
            <a:xfrm>
              <a:off x="403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1800"/>
            </a:p>
          </p:txBody>
        </p:sp>
        <p:sp>
          <p:nvSpPr>
            <p:cNvPr id="226" name="Line 156"/>
            <p:cNvSpPr>
              <a:spLocks noChangeShapeType="1"/>
            </p:cNvSpPr>
            <p:nvPr/>
          </p:nvSpPr>
          <p:spPr bwMode="auto">
            <a:xfrm flipV="1">
              <a:off x="427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57"/>
            <p:cNvSpPr>
              <a:spLocks noChangeShapeType="1"/>
            </p:cNvSpPr>
            <p:nvPr/>
          </p:nvSpPr>
          <p:spPr bwMode="auto">
            <a:xfrm>
              <a:off x="427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158"/>
            <p:cNvSpPr>
              <a:spLocks noChangeArrowheads="1"/>
            </p:cNvSpPr>
            <p:nvPr/>
          </p:nvSpPr>
          <p:spPr bwMode="auto">
            <a:xfrm>
              <a:off x="427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sz="1800"/>
            </a:p>
          </p:txBody>
        </p:sp>
        <p:sp>
          <p:nvSpPr>
            <p:cNvPr id="229" name="Line 159"/>
            <p:cNvSpPr>
              <a:spLocks noChangeShapeType="1"/>
            </p:cNvSpPr>
            <p:nvPr/>
          </p:nvSpPr>
          <p:spPr bwMode="auto">
            <a:xfrm flipV="1">
              <a:off x="451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60"/>
            <p:cNvSpPr>
              <a:spLocks noChangeShapeType="1"/>
            </p:cNvSpPr>
            <p:nvPr/>
          </p:nvSpPr>
          <p:spPr bwMode="auto">
            <a:xfrm>
              <a:off x="451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161"/>
            <p:cNvSpPr>
              <a:spLocks noChangeArrowheads="1"/>
            </p:cNvSpPr>
            <p:nvPr/>
          </p:nvSpPr>
          <p:spPr bwMode="auto">
            <a:xfrm>
              <a:off x="451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800"/>
            </a:p>
          </p:txBody>
        </p:sp>
        <p:sp>
          <p:nvSpPr>
            <p:cNvPr id="232" name="Line 162"/>
            <p:cNvSpPr>
              <a:spLocks noChangeShapeType="1"/>
            </p:cNvSpPr>
            <p:nvPr/>
          </p:nvSpPr>
          <p:spPr bwMode="auto">
            <a:xfrm flipV="1">
              <a:off x="474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63"/>
            <p:cNvSpPr>
              <a:spLocks noChangeShapeType="1"/>
            </p:cNvSpPr>
            <p:nvPr/>
          </p:nvSpPr>
          <p:spPr bwMode="auto">
            <a:xfrm>
              <a:off x="474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164"/>
            <p:cNvSpPr>
              <a:spLocks noChangeArrowheads="1"/>
            </p:cNvSpPr>
            <p:nvPr/>
          </p:nvSpPr>
          <p:spPr bwMode="auto">
            <a:xfrm>
              <a:off x="474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sz="1800"/>
            </a:p>
          </p:txBody>
        </p:sp>
        <p:sp>
          <p:nvSpPr>
            <p:cNvPr id="235" name="Line 165"/>
            <p:cNvSpPr>
              <a:spLocks noChangeShapeType="1"/>
            </p:cNvSpPr>
            <p:nvPr/>
          </p:nvSpPr>
          <p:spPr bwMode="auto">
            <a:xfrm flipV="1">
              <a:off x="498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66"/>
            <p:cNvSpPr>
              <a:spLocks noChangeShapeType="1"/>
            </p:cNvSpPr>
            <p:nvPr/>
          </p:nvSpPr>
          <p:spPr bwMode="auto">
            <a:xfrm>
              <a:off x="498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167"/>
            <p:cNvSpPr>
              <a:spLocks noChangeArrowheads="1"/>
            </p:cNvSpPr>
            <p:nvPr/>
          </p:nvSpPr>
          <p:spPr bwMode="auto">
            <a:xfrm>
              <a:off x="498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</a:t>
              </a:r>
              <a:endParaRPr lang="en-US" sz="1800"/>
            </a:p>
          </p:txBody>
        </p:sp>
        <p:sp>
          <p:nvSpPr>
            <p:cNvPr id="238" name="Line 168"/>
            <p:cNvSpPr>
              <a:spLocks noChangeShapeType="1"/>
            </p:cNvSpPr>
            <p:nvPr/>
          </p:nvSpPr>
          <p:spPr bwMode="auto">
            <a:xfrm flipV="1">
              <a:off x="522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69"/>
            <p:cNvSpPr>
              <a:spLocks noChangeShapeType="1"/>
            </p:cNvSpPr>
            <p:nvPr/>
          </p:nvSpPr>
          <p:spPr bwMode="auto">
            <a:xfrm>
              <a:off x="522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170"/>
            <p:cNvSpPr>
              <a:spLocks noChangeArrowheads="1"/>
            </p:cNvSpPr>
            <p:nvPr/>
          </p:nvSpPr>
          <p:spPr bwMode="auto">
            <a:xfrm>
              <a:off x="522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</a:t>
              </a:r>
              <a:endParaRPr lang="en-US" sz="1800"/>
            </a:p>
          </p:txBody>
        </p:sp>
        <p:sp>
          <p:nvSpPr>
            <p:cNvPr id="241" name="Line 171"/>
            <p:cNvSpPr>
              <a:spLocks noChangeShapeType="1"/>
            </p:cNvSpPr>
            <p:nvPr/>
          </p:nvSpPr>
          <p:spPr bwMode="auto">
            <a:xfrm flipV="1">
              <a:off x="5462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172"/>
            <p:cNvSpPr>
              <a:spLocks noChangeShapeType="1"/>
            </p:cNvSpPr>
            <p:nvPr/>
          </p:nvSpPr>
          <p:spPr bwMode="auto">
            <a:xfrm>
              <a:off x="5462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173"/>
            <p:cNvSpPr>
              <a:spLocks noChangeArrowheads="1"/>
            </p:cNvSpPr>
            <p:nvPr/>
          </p:nvSpPr>
          <p:spPr bwMode="auto">
            <a:xfrm>
              <a:off x="5459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</a:t>
              </a:r>
              <a:endParaRPr lang="en-US" sz="1800"/>
            </a:p>
          </p:txBody>
        </p:sp>
        <p:sp>
          <p:nvSpPr>
            <p:cNvPr id="244" name="Line 174"/>
            <p:cNvSpPr>
              <a:spLocks noChangeShapeType="1"/>
            </p:cNvSpPr>
            <p:nvPr/>
          </p:nvSpPr>
          <p:spPr bwMode="auto">
            <a:xfrm flipV="1">
              <a:off x="5700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175"/>
            <p:cNvSpPr>
              <a:spLocks noChangeShapeType="1"/>
            </p:cNvSpPr>
            <p:nvPr/>
          </p:nvSpPr>
          <p:spPr bwMode="auto">
            <a:xfrm>
              <a:off x="5700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176"/>
            <p:cNvSpPr>
              <a:spLocks noChangeArrowheads="1"/>
            </p:cNvSpPr>
            <p:nvPr/>
          </p:nvSpPr>
          <p:spPr bwMode="auto">
            <a:xfrm>
              <a:off x="5669" y="2343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800"/>
            </a:p>
          </p:txBody>
        </p:sp>
        <p:sp>
          <p:nvSpPr>
            <p:cNvPr id="247" name="Line 177"/>
            <p:cNvSpPr>
              <a:spLocks noChangeShapeType="1"/>
            </p:cNvSpPr>
            <p:nvPr/>
          </p:nvSpPr>
          <p:spPr bwMode="auto">
            <a:xfrm>
              <a:off x="3564" y="2250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178"/>
            <p:cNvSpPr>
              <a:spLocks noChangeShapeType="1"/>
            </p:cNvSpPr>
            <p:nvPr/>
          </p:nvSpPr>
          <p:spPr bwMode="auto">
            <a:xfrm flipH="1">
              <a:off x="5643" y="2250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179"/>
            <p:cNvSpPr>
              <a:spLocks noChangeArrowheads="1"/>
            </p:cNvSpPr>
            <p:nvPr/>
          </p:nvSpPr>
          <p:spPr bwMode="auto">
            <a:xfrm>
              <a:off x="3510" y="218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800"/>
            </a:p>
          </p:txBody>
        </p:sp>
        <p:sp>
          <p:nvSpPr>
            <p:cNvPr id="250" name="Line 180"/>
            <p:cNvSpPr>
              <a:spLocks noChangeShapeType="1"/>
            </p:cNvSpPr>
            <p:nvPr/>
          </p:nvSpPr>
          <p:spPr bwMode="auto">
            <a:xfrm>
              <a:off x="3564" y="186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81"/>
            <p:cNvSpPr>
              <a:spLocks noChangeShapeType="1"/>
            </p:cNvSpPr>
            <p:nvPr/>
          </p:nvSpPr>
          <p:spPr bwMode="auto">
            <a:xfrm flipH="1">
              <a:off x="5643" y="186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82"/>
            <p:cNvSpPr>
              <a:spLocks noChangeArrowheads="1"/>
            </p:cNvSpPr>
            <p:nvPr/>
          </p:nvSpPr>
          <p:spPr bwMode="auto">
            <a:xfrm>
              <a:off x="3367" y="1799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253" name="Line 183"/>
            <p:cNvSpPr>
              <a:spLocks noChangeShapeType="1"/>
            </p:cNvSpPr>
            <p:nvPr/>
          </p:nvSpPr>
          <p:spPr bwMode="auto">
            <a:xfrm>
              <a:off x="3564" y="147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84"/>
            <p:cNvSpPr>
              <a:spLocks noChangeShapeType="1"/>
            </p:cNvSpPr>
            <p:nvPr/>
          </p:nvSpPr>
          <p:spPr bwMode="auto">
            <a:xfrm flipH="1">
              <a:off x="5643" y="1472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185"/>
            <p:cNvSpPr>
              <a:spLocks noChangeArrowheads="1"/>
            </p:cNvSpPr>
            <p:nvPr/>
          </p:nvSpPr>
          <p:spPr bwMode="auto">
            <a:xfrm>
              <a:off x="3367" y="1410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256" name="Line 186"/>
            <p:cNvSpPr>
              <a:spLocks noChangeShapeType="1"/>
            </p:cNvSpPr>
            <p:nvPr/>
          </p:nvSpPr>
          <p:spPr bwMode="auto">
            <a:xfrm>
              <a:off x="3564" y="108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87"/>
            <p:cNvSpPr>
              <a:spLocks noChangeShapeType="1"/>
            </p:cNvSpPr>
            <p:nvPr/>
          </p:nvSpPr>
          <p:spPr bwMode="auto">
            <a:xfrm flipH="1">
              <a:off x="5643" y="1084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188"/>
            <p:cNvSpPr>
              <a:spLocks noChangeArrowheads="1"/>
            </p:cNvSpPr>
            <p:nvPr/>
          </p:nvSpPr>
          <p:spPr bwMode="auto">
            <a:xfrm>
              <a:off x="3367" y="1021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259" name="Line 189"/>
            <p:cNvSpPr>
              <a:spLocks noChangeShapeType="1"/>
            </p:cNvSpPr>
            <p:nvPr/>
          </p:nvSpPr>
          <p:spPr bwMode="auto">
            <a:xfrm>
              <a:off x="3564" y="69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90"/>
            <p:cNvSpPr>
              <a:spLocks noChangeShapeType="1"/>
            </p:cNvSpPr>
            <p:nvPr/>
          </p:nvSpPr>
          <p:spPr bwMode="auto">
            <a:xfrm flipH="1">
              <a:off x="5643" y="69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191"/>
            <p:cNvSpPr>
              <a:spLocks noChangeArrowheads="1"/>
            </p:cNvSpPr>
            <p:nvPr/>
          </p:nvSpPr>
          <p:spPr bwMode="auto">
            <a:xfrm>
              <a:off x="3367" y="632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262" name="Line 19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9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164707803 h 316"/>
                <a:gd name="T2" fmla="*/ 215045531 w 412"/>
                <a:gd name="T3" fmla="*/ 164707803 h 316"/>
                <a:gd name="T4" fmla="*/ 215045531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9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195"/>
            <p:cNvSpPr>
              <a:spLocks noChangeArrowheads="1"/>
            </p:cNvSpPr>
            <p:nvPr/>
          </p:nvSpPr>
          <p:spPr bwMode="auto">
            <a:xfrm>
              <a:off x="4050" y="2468"/>
              <a:ext cx="11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number of blogs selected</a:t>
              </a:r>
              <a:endParaRPr lang="en-US" sz="1800"/>
            </a:p>
          </p:txBody>
        </p:sp>
        <p:sp>
          <p:nvSpPr>
            <p:cNvPr id="266" name="Rectangle 196"/>
            <p:cNvSpPr>
              <a:spLocks noChangeArrowheads="1"/>
            </p:cNvSpPr>
            <p:nvPr/>
          </p:nvSpPr>
          <p:spPr bwMode="auto">
            <a:xfrm rot="-5400000">
              <a:off x="2618" y="1381"/>
              <a:ext cx="133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running time (seconds)</a:t>
              </a:r>
              <a:endParaRPr lang="en-US" sz="2800"/>
            </a:p>
          </p:txBody>
        </p:sp>
        <p:sp>
          <p:nvSpPr>
            <p:cNvPr id="267" name="Rectangle 197"/>
            <p:cNvSpPr>
              <a:spLocks noChangeArrowheads="1"/>
            </p:cNvSpPr>
            <p:nvPr/>
          </p:nvSpPr>
          <p:spPr bwMode="auto">
            <a:xfrm>
              <a:off x="3571" y="2291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sz="1800"/>
            </a:p>
          </p:txBody>
        </p:sp>
        <p:sp>
          <p:nvSpPr>
            <p:cNvPr id="268" name="Rectangle 198"/>
            <p:cNvSpPr>
              <a:spLocks noChangeArrowheads="1"/>
            </p:cNvSpPr>
            <p:nvPr/>
          </p:nvSpPr>
          <p:spPr bwMode="auto">
            <a:xfrm>
              <a:off x="5712" y="653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sz="1800"/>
            </a:p>
          </p:txBody>
        </p:sp>
      </p:grpSp>
      <p:grpSp>
        <p:nvGrpSpPr>
          <p:cNvPr id="269" name="Group 199"/>
          <p:cNvGrpSpPr>
            <a:grpSpLocks/>
          </p:cNvGrpSpPr>
          <p:nvPr/>
        </p:nvGrpSpPr>
        <p:grpSpPr bwMode="auto">
          <a:xfrm>
            <a:off x="3314700" y="3952875"/>
            <a:ext cx="1925637" cy="420688"/>
            <a:chOff x="3642" y="866"/>
            <a:chExt cx="1213" cy="265"/>
          </a:xfrm>
        </p:grpSpPr>
        <p:sp>
          <p:nvSpPr>
            <p:cNvPr id="270" name="Line 200"/>
            <p:cNvSpPr>
              <a:spLocks noChangeShapeType="1"/>
            </p:cNvSpPr>
            <p:nvPr/>
          </p:nvSpPr>
          <p:spPr bwMode="auto">
            <a:xfrm flipH="1">
              <a:off x="3684" y="995"/>
              <a:ext cx="17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01"/>
            <p:cNvSpPr>
              <a:spLocks/>
            </p:cNvSpPr>
            <p:nvPr/>
          </p:nvSpPr>
          <p:spPr bwMode="auto">
            <a:xfrm>
              <a:off x="3642" y="980"/>
              <a:ext cx="68" cy="52"/>
            </a:xfrm>
            <a:custGeom>
              <a:avLst/>
              <a:gdLst>
                <a:gd name="T0" fmla="*/ 68 w 68"/>
                <a:gd name="T1" fmla="*/ 52 h 52"/>
                <a:gd name="T2" fmla="*/ 0 w 68"/>
                <a:gd name="T3" fmla="*/ 31 h 52"/>
                <a:gd name="T4" fmla="*/ 62 w 68"/>
                <a:gd name="T5" fmla="*/ 0 h 52"/>
                <a:gd name="T6" fmla="*/ 42 w 68"/>
                <a:gd name="T7" fmla="*/ 26 h 52"/>
                <a:gd name="T8" fmla="*/ 68 w 68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2"/>
                <a:gd name="T17" fmla="*/ 68 w 6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2">
                  <a:moveTo>
                    <a:pt x="68" y="5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42" y="26"/>
                  </a:lnTo>
                  <a:lnTo>
                    <a:pt x="6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202"/>
            <p:cNvSpPr>
              <a:spLocks noChangeArrowheads="1"/>
            </p:cNvSpPr>
            <p:nvPr/>
          </p:nvSpPr>
          <p:spPr bwMode="auto">
            <a:xfrm>
              <a:off x="3879" y="866"/>
              <a:ext cx="9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exhaustive search</a:t>
              </a:r>
              <a:endParaRPr lang="en-US"/>
            </a:p>
          </p:txBody>
        </p:sp>
        <p:sp>
          <p:nvSpPr>
            <p:cNvPr id="273" name="Rectangle 203"/>
            <p:cNvSpPr>
              <a:spLocks noChangeArrowheads="1"/>
            </p:cNvSpPr>
            <p:nvPr/>
          </p:nvSpPr>
          <p:spPr bwMode="auto">
            <a:xfrm>
              <a:off x="4024" y="995"/>
              <a:ext cx="6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(all subsets)</a:t>
              </a:r>
              <a:endParaRPr lang="en-US"/>
            </a:p>
          </p:txBody>
        </p:sp>
      </p:grpSp>
      <p:grpSp>
        <p:nvGrpSpPr>
          <p:cNvPr id="274" name="Group 204"/>
          <p:cNvGrpSpPr>
            <a:grpSpLocks/>
          </p:cNvGrpSpPr>
          <p:nvPr/>
        </p:nvGrpSpPr>
        <p:grpSpPr bwMode="auto">
          <a:xfrm>
            <a:off x="4706937" y="4643438"/>
            <a:ext cx="957263" cy="419100"/>
            <a:chOff x="4496" y="1301"/>
            <a:chExt cx="603" cy="264"/>
          </a:xfrm>
        </p:grpSpPr>
        <p:sp>
          <p:nvSpPr>
            <p:cNvPr id="275" name="Line 205"/>
            <p:cNvSpPr>
              <a:spLocks noChangeShapeType="1"/>
            </p:cNvSpPr>
            <p:nvPr/>
          </p:nvSpPr>
          <p:spPr bwMode="auto">
            <a:xfrm>
              <a:off x="4809" y="1431"/>
              <a:ext cx="243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06"/>
            <p:cNvSpPr>
              <a:spLocks/>
            </p:cNvSpPr>
            <p:nvPr/>
          </p:nvSpPr>
          <p:spPr bwMode="auto">
            <a:xfrm>
              <a:off x="5021" y="1472"/>
              <a:ext cx="78" cy="52"/>
            </a:xfrm>
            <a:custGeom>
              <a:avLst/>
              <a:gdLst>
                <a:gd name="T0" fmla="*/ 16 w 78"/>
                <a:gd name="T1" fmla="*/ 0 h 52"/>
                <a:gd name="T2" fmla="*/ 78 w 78"/>
                <a:gd name="T3" fmla="*/ 47 h 52"/>
                <a:gd name="T4" fmla="*/ 0 w 78"/>
                <a:gd name="T5" fmla="*/ 52 h 52"/>
                <a:gd name="T6" fmla="*/ 31 w 78"/>
                <a:gd name="T7" fmla="*/ 31 h 52"/>
                <a:gd name="T8" fmla="*/ 16 w 7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2"/>
                <a:gd name="T17" fmla="*/ 78 w 7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2">
                  <a:moveTo>
                    <a:pt x="16" y="0"/>
                  </a:moveTo>
                  <a:lnTo>
                    <a:pt x="78" y="47"/>
                  </a:lnTo>
                  <a:lnTo>
                    <a:pt x="0" y="52"/>
                  </a:lnTo>
                  <a:lnTo>
                    <a:pt x="31" y="3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207"/>
            <p:cNvSpPr>
              <a:spLocks noChangeArrowheads="1"/>
            </p:cNvSpPr>
            <p:nvPr/>
          </p:nvSpPr>
          <p:spPr bwMode="auto">
            <a:xfrm>
              <a:off x="4522" y="1301"/>
              <a:ext cx="2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naive</a:t>
              </a:r>
              <a:endParaRPr lang="en-US"/>
            </a:p>
          </p:txBody>
        </p:sp>
        <p:sp>
          <p:nvSpPr>
            <p:cNvPr id="278" name="Rectangle 208"/>
            <p:cNvSpPr>
              <a:spLocks noChangeArrowheads="1"/>
            </p:cNvSpPr>
            <p:nvPr/>
          </p:nvSpPr>
          <p:spPr bwMode="auto">
            <a:xfrm>
              <a:off x="4496" y="1431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greedy</a:t>
              </a:r>
              <a:endParaRPr lang="en-US"/>
            </a:p>
          </p:txBody>
        </p:sp>
      </p:grpSp>
      <p:grpSp>
        <p:nvGrpSpPr>
          <p:cNvPr id="279" name="Group 209"/>
          <p:cNvGrpSpPr>
            <a:grpSpLocks/>
          </p:cNvGrpSpPr>
          <p:nvPr/>
        </p:nvGrpSpPr>
        <p:grpSpPr bwMode="auto">
          <a:xfrm>
            <a:off x="5375285" y="5519738"/>
            <a:ext cx="728663" cy="630237"/>
            <a:chOff x="4917" y="1853"/>
            <a:chExt cx="459" cy="397"/>
          </a:xfrm>
        </p:grpSpPr>
        <p:sp>
          <p:nvSpPr>
            <p:cNvPr id="280" name="Line 210"/>
            <p:cNvSpPr>
              <a:spLocks noChangeShapeType="1"/>
            </p:cNvSpPr>
            <p:nvPr/>
          </p:nvSpPr>
          <p:spPr bwMode="auto">
            <a:xfrm>
              <a:off x="5270" y="2048"/>
              <a:ext cx="2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11"/>
            <p:cNvSpPr>
              <a:spLocks/>
            </p:cNvSpPr>
            <p:nvPr/>
          </p:nvSpPr>
          <p:spPr bwMode="auto">
            <a:xfrm>
              <a:off x="5265" y="2177"/>
              <a:ext cx="46" cy="73"/>
            </a:xfrm>
            <a:custGeom>
              <a:avLst/>
              <a:gdLst>
                <a:gd name="T0" fmla="*/ 46 w 46"/>
                <a:gd name="T1" fmla="*/ 0 h 73"/>
                <a:gd name="T2" fmla="*/ 36 w 46"/>
                <a:gd name="T3" fmla="*/ 73 h 73"/>
                <a:gd name="T4" fmla="*/ 0 w 46"/>
                <a:gd name="T5" fmla="*/ 6 h 73"/>
                <a:gd name="T6" fmla="*/ 26 w 46"/>
                <a:gd name="T7" fmla="*/ 26 h 73"/>
                <a:gd name="T8" fmla="*/ 46 w 4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3"/>
                <a:gd name="T17" fmla="*/ 46 w 4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3">
                  <a:moveTo>
                    <a:pt x="46" y="0"/>
                  </a:moveTo>
                  <a:lnTo>
                    <a:pt x="36" y="73"/>
                  </a:lnTo>
                  <a:lnTo>
                    <a:pt x="0" y="6"/>
                  </a:lnTo>
                  <a:lnTo>
                    <a:pt x="26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212"/>
            <p:cNvSpPr>
              <a:spLocks noChangeArrowheads="1"/>
            </p:cNvSpPr>
            <p:nvPr/>
          </p:nvSpPr>
          <p:spPr bwMode="auto">
            <a:xfrm>
              <a:off x="4917" y="1853"/>
              <a:ext cx="45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Helvetica" pitchFamily="34" charset="0"/>
                </a:rPr>
                <a:t>    </a:t>
              </a:r>
              <a:r>
                <a:rPr lang="en-US" sz="1700" b="1" dirty="0">
                  <a:solidFill>
                    <a:srgbClr val="D60093"/>
                  </a:solidFill>
                  <a:latin typeface="Helvetica" pitchFamily="34" charset="0"/>
                </a:rPr>
                <a:t>Lazy</a:t>
              </a:r>
              <a:endParaRPr lang="en-US" b="1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283" name="Group 213"/>
          <p:cNvGrpSpPr>
            <a:grpSpLocks/>
          </p:cNvGrpSpPr>
          <p:nvPr/>
        </p:nvGrpSpPr>
        <p:grpSpPr bwMode="auto">
          <a:xfrm>
            <a:off x="3187700" y="3681413"/>
            <a:ext cx="180975" cy="2484437"/>
            <a:chOff x="3539" y="695"/>
            <a:chExt cx="114" cy="1565"/>
          </a:xfrm>
        </p:grpSpPr>
        <p:sp>
          <p:nvSpPr>
            <p:cNvPr id="284" name="Line 214"/>
            <p:cNvSpPr>
              <a:spLocks noChangeShapeType="1"/>
            </p:cNvSpPr>
            <p:nvPr/>
          </p:nvSpPr>
          <p:spPr bwMode="auto">
            <a:xfrm flipV="1">
              <a:off x="3564" y="695"/>
              <a:ext cx="89" cy="15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15"/>
            <p:cNvSpPr>
              <a:spLocks/>
            </p:cNvSpPr>
            <p:nvPr/>
          </p:nvSpPr>
          <p:spPr bwMode="auto">
            <a:xfrm>
              <a:off x="3539" y="2219"/>
              <a:ext cx="51" cy="41"/>
            </a:xfrm>
            <a:custGeom>
              <a:avLst/>
              <a:gdLst>
                <a:gd name="T0" fmla="*/ 0 w 51"/>
                <a:gd name="T1" fmla="*/ 41 h 41"/>
                <a:gd name="T2" fmla="*/ 51 w 51"/>
                <a:gd name="T3" fmla="*/ 41 h 41"/>
                <a:gd name="T4" fmla="*/ 25 w 51"/>
                <a:gd name="T5" fmla="*/ 0 h 41"/>
                <a:gd name="T6" fmla="*/ 0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0" y="41"/>
                  </a:moveTo>
                  <a:lnTo>
                    <a:pt x="51" y="41"/>
                  </a:lnTo>
                  <a:lnTo>
                    <a:pt x="2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" name="Group 216"/>
          <p:cNvGrpSpPr>
            <a:grpSpLocks/>
          </p:cNvGrpSpPr>
          <p:nvPr/>
        </p:nvGrpSpPr>
        <p:grpSpPr bwMode="auto">
          <a:xfrm>
            <a:off x="3227387" y="4017963"/>
            <a:ext cx="3424238" cy="2124075"/>
            <a:chOff x="3564" y="907"/>
            <a:chExt cx="2157" cy="1338"/>
          </a:xfrm>
        </p:grpSpPr>
        <p:sp>
          <p:nvSpPr>
            <p:cNvPr id="287" name="Freeform 217"/>
            <p:cNvSpPr>
              <a:spLocks/>
            </p:cNvSpPr>
            <p:nvPr/>
          </p:nvSpPr>
          <p:spPr bwMode="auto">
            <a:xfrm>
              <a:off x="3564" y="928"/>
              <a:ext cx="2136" cy="1317"/>
            </a:xfrm>
            <a:custGeom>
              <a:avLst/>
              <a:gdLst>
                <a:gd name="T0" fmla="*/ 0 w 2136"/>
                <a:gd name="T1" fmla="*/ 1317 h 1317"/>
                <a:gd name="T2" fmla="*/ 234 w 2136"/>
                <a:gd name="T3" fmla="*/ 1296 h 1317"/>
                <a:gd name="T4" fmla="*/ 472 w 2136"/>
                <a:gd name="T5" fmla="*/ 1239 h 1317"/>
                <a:gd name="T6" fmla="*/ 711 w 2136"/>
                <a:gd name="T7" fmla="*/ 1151 h 1317"/>
                <a:gd name="T8" fmla="*/ 949 w 2136"/>
                <a:gd name="T9" fmla="*/ 1016 h 1317"/>
                <a:gd name="T10" fmla="*/ 1182 w 2136"/>
                <a:gd name="T11" fmla="*/ 866 h 1317"/>
                <a:gd name="T12" fmla="*/ 1421 w 2136"/>
                <a:gd name="T13" fmla="*/ 679 h 1317"/>
                <a:gd name="T14" fmla="*/ 1659 w 2136"/>
                <a:gd name="T15" fmla="*/ 472 h 1317"/>
                <a:gd name="T16" fmla="*/ 1898 w 2136"/>
                <a:gd name="T17" fmla="*/ 244 h 1317"/>
                <a:gd name="T18" fmla="*/ 2136 w 2136"/>
                <a:gd name="T19" fmla="*/ 0 h 1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317"/>
                <a:gd name="T32" fmla="*/ 2136 w 2136"/>
                <a:gd name="T33" fmla="*/ 1317 h 1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317">
                  <a:moveTo>
                    <a:pt x="0" y="1317"/>
                  </a:moveTo>
                  <a:lnTo>
                    <a:pt x="234" y="1296"/>
                  </a:lnTo>
                  <a:lnTo>
                    <a:pt x="472" y="1239"/>
                  </a:lnTo>
                  <a:lnTo>
                    <a:pt x="711" y="1151"/>
                  </a:lnTo>
                  <a:lnTo>
                    <a:pt x="949" y="1016"/>
                  </a:lnTo>
                  <a:lnTo>
                    <a:pt x="1182" y="866"/>
                  </a:lnTo>
                  <a:lnTo>
                    <a:pt x="1421" y="679"/>
                  </a:lnTo>
                  <a:lnTo>
                    <a:pt x="1659" y="472"/>
                  </a:lnTo>
                  <a:lnTo>
                    <a:pt x="1898" y="244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218"/>
            <p:cNvSpPr>
              <a:spLocks noChangeArrowheads="1"/>
            </p:cNvSpPr>
            <p:nvPr/>
          </p:nvSpPr>
          <p:spPr bwMode="auto">
            <a:xfrm>
              <a:off x="3777" y="2203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219"/>
            <p:cNvSpPr>
              <a:spLocks noChangeArrowheads="1"/>
            </p:cNvSpPr>
            <p:nvPr/>
          </p:nvSpPr>
          <p:spPr bwMode="auto">
            <a:xfrm>
              <a:off x="4015" y="214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220"/>
            <p:cNvSpPr>
              <a:spLocks noChangeArrowheads="1"/>
            </p:cNvSpPr>
            <p:nvPr/>
          </p:nvSpPr>
          <p:spPr bwMode="auto">
            <a:xfrm>
              <a:off x="4254" y="2058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221"/>
            <p:cNvSpPr>
              <a:spLocks noChangeArrowheads="1"/>
            </p:cNvSpPr>
            <p:nvPr/>
          </p:nvSpPr>
          <p:spPr bwMode="auto">
            <a:xfrm>
              <a:off x="4492" y="1923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222"/>
            <p:cNvSpPr>
              <a:spLocks noChangeArrowheads="1"/>
            </p:cNvSpPr>
            <p:nvPr/>
          </p:nvSpPr>
          <p:spPr bwMode="auto">
            <a:xfrm>
              <a:off x="4726" y="1773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223"/>
            <p:cNvSpPr>
              <a:spLocks noChangeArrowheads="1"/>
            </p:cNvSpPr>
            <p:nvPr/>
          </p:nvSpPr>
          <p:spPr bwMode="auto">
            <a:xfrm>
              <a:off x="4964" y="158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224"/>
            <p:cNvSpPr>
              <a:spLocks noChangeArrowheads="1"/>
            </p:cNvSpPr>
            <p:nvPr/>
          </p:nvSpPr>
          <p:spPr bwMode="auto">
            <a:xfrm>
              <a:off x="5203" y="1379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25"/>
            <p:cNvSpPr>
              <a:spLocks noChangeArrowheads="1"/>
            </p:cNvSpPr>
            <p:nvPr/>
          </p:nvSpPr>
          <p:spPr bwMode="auto">
            <a:xfrm>
              <a:off x="5441" y="1151"/>
              <a:ext cx="42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Rectangle 226"/>
            <p:cNvSpPr>
              <a:spLocks noChangeArrowheads="1"/>
            </p:cNvSpPr>
            <p:nvPr/>
          </p:nvSpPr>
          <p:spPr bwMode="auto">
            <a:xfrm>
              <a:off x="5680" y="907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" name="Group 227"/>
          <p:cNvGrpSpPr>
            <a:grpSpLocks/>
          </p:cNvGrpSpPr>
          <p:nvPr/>
        </p:nvGrpSpPr>
        <p:grpSpPr bwMode="auto">
          <a:xfrm>
            <a:off x="3227387" y="6100763"/>
            <a:ext cx="3424238" cy="82550"/>
            <a:chOff x="3564" y="2219"/>
            <a:chExt cx="2157" cy="52"/>
          </a:xfrm>
        </p:grpSpPr>
        <p:sp>
          <p:nvSpPr>
            <p:cNvPr id="298" name="Freeform 228"/>
            <p:cNvSpPr>
              <a:spLocks/>
            </p:cNvSpPr>
            <p:nvPr/>
          </p:nvSpPr>
          <p:spPr bwMode="auto">
            <a:xfrm>
              <a:off x="3564" y="2245"/>
              <a:ext cx="2136" cy="0"/>
            </a:xfrm>
            <a:custGeom>
              <a:avLst/>
              <a:gdLst>
                <a:gd name="T0" fmla="*/ 0 w 2136"/>
                <a:gd name="T1" fmla="*/ 234 w 2136"/>
                <a:gd name="T2" fmla="*/ 472 w 2136"/>
                <a:gd name="T3" fmla="*/ 711 w 2136"/>
                <a:gd name="T4" fmla="*/ 949 w 2136"/>
                <a:gd name="T5" fmla="*/ 1182 w 2136"/>
                <a:gd name="T6" fmla="*/ 1421 w 2136"/>
                <a:gd name="T7" fmla="*/ 1659 w 2136"/>
                <a:gd name="T8" fmla="*/ 1898 w 2136"/>
                <a:gd name="T9" fmla="*/ 2136 w 2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2136"/>
                <a:gd name="T21" fmla="*/ 2136 w 2136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2136">
                  <a:moveTo>
                    <a:pt x="0" y="0"/>
                  </a:moveTo>
                  <a:lnTo>
                    <a:pt x="234" y="0"/>
                  </a:lnTo>
                  <a:lnTo>
                    <a:pt x="472" y="0"/>
                  </a:lnTo>
                  <a:lnTo>
                    <a:pt x="711" y="0"/>
                  </a:lnTo>
                  <a:lnTo>
                    <a:pt x="949" y="0"/>
                  </a:lnTo>
                  <a:lnTo>
                    <a:pt x="1182" y="0"/>
                  </a:lnTo>
                  <a:lnTo>
                    <a:pt x="1421" y="0"/>
                  </a:lnTo>
                  <a:lnTo>
                    <a:pt x="1659" y="0"/>
                  </a:lnTo>
                  <a:lnTo>
                    <a:pt x="1898" y="0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29"/>
            <p:cNvSpPr>
              <a:spLocks/>
            </p:cNvSpPr>
            <p:nvPr/>
          </p:nvSpPr>
          <p:spPr bwMode="auto">
            <a:xfrm>
              <a:off x="3777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30"/>
            <p:cNvSpPr>
              <a:spLocks/>
            </p:cNvSpPr>
            <p:nvPr/>
          </p:nvSpPr>
          <p:spPr bwMode="auto">
            <a:xfrm>
              <a:off x="4015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31"/>
            <p:cNvSpPr>
              <a:spLocks/>
            </p:cNvSpPr>
            <p:nvPr/>
          </p:nvSpPr>
          <p:spPr bwMode="auto">
            <a:xfrm>
              <a:off x="4254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32"/>
            <p:cNvSpPr>
              <a:spLocks/>
            </p:cNvSpPr>
            <p:nvPr/>
          </p:nvSpPr>
          <p:spPr bwMode="auto">
            <a:xfrm>
              <a:off x="4492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33"/>
            <p:cNvSpPr>
              <a:spLocks/>
            </p:cNvSpPr>
            <p:nvPr/>
          </p:nvSpPr>
          <p:spPr bwMode="auto">
            <a:xfrm>
              <a:off x="4726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34"/>
            <p:cNvSpPr>
              <a:spLocks/>
            </p:cNvSpPr>
            <p:nvPr/>
          </p:nvSpPr>
          <p:spPr bwMode="auto">
            <a:xfrm>
              <a:off x="4964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35"/>
            <p:cNvSpPr>
              <a:spLocks/>
            </p:cNvSpPr>
            <p:nvPr/>
          </p:nvSpPr>
          <p:spPr bwMode="auto">
            <a:xfrm>
              <a:off x="5203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36"/>
            <p:cNvSpPr>
              <a:spLocks/>
            </p:cNvSpPr>
            <p:nvPr/>
          </p:nvSpPr>
          <p:spPr bwMode="auto">
            <a:xfrm>
              <a:off x="5441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37"/>
            <p:cNvSpPr>
              <a:spLocks/>
            </p:cNvSpPr>
            <p:nvPr/>
          </p:nvSpPr>
          <p:spPr bwMode="auto">
            <a:xfrm>
              <a:off x="5680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6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4A6-FB0D-455C-8F25-06BF8B02C639}" type="datetime1">
              <a:rPr lang="en-US" smtClean="0"/>
              <a:t>3/12/18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610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But what about </a:t>
            </a:r>
            <a:r>
              <a:rPr lang="en-US" sz="5400" b="1" dirty="0">
                <a:solidFill>
                  <a:srgbClr val="FFFF00"/>
                </a:solidFill>
                <a:latin typeface="Calibri"/>
                <a:cs typeface="Calibri"/>
              </a:rPr>
              <a:t>personalization</a:t>
            </a:r>
            <a:r>
              <a:rPr lang="en-US" sz="5400" dirty="0">
                <a:solidFill>
                  <a:srgbClr val="FFFF00"/>
                </a:solidFill>
                <a:latin typeface="Calibri"/>
                <a:cs typeface="Calibri"/>
              </a:rPr>
              <a:t>?</a:t>
            </a:r>
            <a:endParaRPr lang="en-US" sz="54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92848" y="3683913"/>
            <a:ext cx="1524000" cy="2057400"/>
          </a:xfrm>
          <a:prstGeom prst="roundRect">
            <a:avLst/>
          </a:prstGeom>
          <a:solidFill>
            <a:srgbClr val="2750D1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502" y="4420225"/>
            <a:ext cx="12666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/>
                <a:cs typeface="Calibri"/>
              </a:rPr>
              <a:t>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83648" y="3760113"/>
            <a:ext cx="2133600" cy="1894368"/>
            <a:chOff x="6248400" y="4419600"/>
            <a:chExt cx="2133600" cy="1894368"/>
          </a:xfrm>
        </p:grpSpPr>
        <p:sp>
          <p:nvSpPr>
            <p:cNvPr id="7" name="Rectangle 6"/>
            <p:cNvSpPr/>
            <p:nvPr/>
          </p:nvSpPr>
          <p:spPr>
            <a:xfrm>
              <a:off x="6248400" y="4419600"/>
              <a:ext cx="2133600" cy="18943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75237" y="4535100"/>
              <a:ext cx="184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chemeClr val="bg1"/>
                  </a:solidFill>
                  <a:latin typeface="Calibri"/>
                </a:rPr>
                <a:t>Election trouble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5237" y="5086950"/>
              <a:ext cx="1628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chemeClr val="bg1"/>
                  </a:solidFill>
                  <a:latin typeface="Calibri"/>
                </a:rPr>
                <a:t>Songs of Syria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5237" y="5638800"/>
              <a:ext cx="15294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chemeClr val="bg1"/>
                  </a:solidFill>
                  <a:latin typeface="Calibri"/>
                </a:rPr>
                <a:t>Sandy delays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07448" y="5741313"/>
            <a:ext cx="2379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Calibri"/>
                <a:cs typeface="Calibri"/>
              </a:rPr>
              <a:t>Recommendations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021648" y="4445913"/>
            <a:ext cx="533400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48" y="4369713"/>
            <a:ext cx="534536" cy="4775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6917248" y="2921913"/>
            <a:ext cx="0" cy="1371600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954848" y="2921913"/>
            <a:ext cx="0" cy="685800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954848" y="2921913"/>
            <a:ext cx="3962400" cy="0"/>
          </a:xfrm>
          <a:prstGeom prst="line">
            <a:avLst/>
          </a:prstGeom>
          <a:noFill/>
          <a:ln w="5715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5103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" y="3122758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12" name="Rectangle 11"/>
          <p:cNvSpPr/>
          <p:nvPr/>
        </p:nvSpPr>
        <p:spPr>
          <a:xfrm>
            <a:off x="1264785" y="3122758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13" name="Rectangle 12"/>
          <p:cNvSpPr/>
          <p:nvPr/>
        </p:nvSpPr>
        <p:spPr>
          <a:xfrm>
            <a:off x="1907493" y="3122758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14" name="Rectangle 13"/>
          <p:cNvSpPr/>
          <p:nvPr/>
        </p:nvSpPr>
        <p:spPr>
          <a:xfrm>
            <a:off x="2680195" y="3122758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15" name="Rectangle 14"/>
          <p:cNvSpPr/>
          <p:nvPr/>
        </p:nvSpPr>
        <p:spPr>
          <a:xfrm>
            <a:off x="3857405" y="3122758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16" name="Rectangle 15"/>
          <p:cNvSpPr/>
          <p:nvPr/>
        </p:nvSpPr>
        <p:spPr>
          <a:xfrm>
            <a:off x="4795417" y="3122758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17" name="Rectangle 16"/>
          <p:cNvSpPr/>
          <p:nvPr/>
        </p:nvSpPr>
        <p:spPr>
          <a:xfrm>
            <a:off x="5837474" y="3122758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18" name="Rectangle 17"/>
          <p:cNvSpPr/>
          <p:nvPr/>
        </p:nvSpPr>
        <p:spPr>
          <a:xfrm>
            <a:off x="7705353" y="3122758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19" name="Rectangle 18"/>
          <p:cNvSpPr/>
          <p:nvPr/>
        </p:nvSpPr>
        <p:spPr>
          <a:xfrm>
            <a:off x="8382000" y="312275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20" name="Straight Connector 19"/>
          <p:cNvCxnSpPr>
            <a:stCxn id="4" idx="0"/>
            <a:endCxn id="11" idx="2"/>
          </p:cNvCxnSpPr>
          <p:nvPr/>
        </p:nvCxnSpPr>
        <p:spPr bwMode="auto">
          <a:xfrm flipH="1" flipV="1">
            <a:off x="823802" y="3522868"/>
            <a:ext cx="1271698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stCxn id="4" idx="0"/>
            <a:endCxn id="12" idx="2"/>
          </p:cNvCxnSpPr>
          <p:nvPr/>
        </p:nvCxnSpPr>
        <p:spPr bwMode="auto">
          <a:xfrm flipH="1" flipV="1">
            <a:off x="1587049" y="3522868"/>
            <a:ext cx="508451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2" name="Straight Connector 21"/>
          <p:cNvCxnSpPr>
            <a:stCxn id="6" idx="0"/>
            <a:endCxn id="13" idx="2"/>
          </p:cNvCxnSpPr>
          <p:nvPr/>
        </p:nvCxnSpPr>
        <p:spPr bwMode="auto">
          <a:xfrm flipH="1" flipV="1">
            <a:off x="2294754" y="3522868"/>
            <a:ext cx="664346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3" name="Straight Connector 22"/>
          <p:cNvCxnSpPr>
            <a:stCxn id="6" idx="0"/>
            <a:endCxn id="14" idx="2"/>
          </p:cNvCxnSpPr>
          <p:nvPr/>
        </p:nvCxnSpPr>
        <p:spPr bwMode="auto">
          <a:xfrm flipV="1">
            <a:off x="2959100" y="3522868"/>
            <a:ext cx="310610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6" idx="0"/>
            <a:endCxn id="15" idx="2"/>
          </p:cNvCxnSpPr>
          <p:nvPr/>
        </p:nvCxnSpPr>
        <p:spPr bwMode="auto">
          <a:xfrm flipV="1">
            <a:off x="2959100" y="3522868"/>
            <a:ext cx="1368221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5" name="Straight Connector 24"/>
          <p:cNvCxnSpPr>
            <a:stCxn id="7" idx="0"/>
            <a:endCxn id="15" idx="2"/>
          </p:cNvCxnSpPr>
          <p:nvPr/>
        </p:nvCxnSpPr>
        <p:spPr bwMode="auto">
          <a:xfrm flipV="1">
            <a:off x="3822700" y="3522868"/>
            <a:ext cx="504621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6" name="Straight Connector 25"/>
          <p:cNvCxnSpPr>
            <a:stCxn id="7" idx="0"/>
            <a:endCxn id="16" idx="2"/>
          </p:cNvCxnSpPr>
          <p:nvPr/>
        </p:nvCxnSpPr>
        <p:spPr bwMode="auto">
          <a:xfrm flipV="1">
            <a:off x="3822700" y="3522868"/>
            <a:ext cx="1494655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7" name="Straight Connector 26"/>
          <p:cNvCxnSpPr>
            <a:stCxn id="8" idx="0"/>
            <a:endCxn id="14" idx="2"/>
          </p:cNvCxnSpPr>
          <p:nvPr/>
        </p:nvCxnSpPr>
        <p:spPr bwMode="auto">
          <a:xfrm flipH="1" flipV="1">
            <a:off x="3269710" y="3522868"/>
            <a:ext cx="1416590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8" name="Straight Connector 27"/>
          <p:cNvCxnSpPr>
            <a:stCxn id="8" idx="0"/>
            <a:endCxn id="17" idx="2"/>
          </p:cNvCxnSpPr>
          <p:nvPr/>
        </p:nvCxnSpPr>
        <p:spPr bwMode="auto">
          <a:xfrm flipV="1">
            <a:off x="4686300" y="3522868"/>
            <a:ext cx="2086023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9" name="Straight Connector 28"/>
          <p:cNvCxnSpPr>
            <a:stCxn id="10" idx="0"/>
            <a:endCxn id="17" idx="2"/>
          </p:cNvCxnSpPr>
          <p:nvPr/>
        </p:nvCxnSpPr>
        <p:spPr bwMode="auto">
          <a:xfrm flipV="1">
            <a:off x="6413500" y="3522868"/>
            <a:ext cx="358823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0" name="Straight Connector 29"/>
          <p:cNvCxnSpPr>
            <a:stCxn id="10" idx="0"/>
            <a:endCxn id="18" idx="2"/>
          </p:cNvCxnSpPr>
          <p:nvPr/>
        </p:nvCxnSpPr>
        <p:spPr bwMode="auto">
          <a:xfrm flipV="1">
            <a:off x="6413500" y="3522868"/>
            <a:ext cx="1631086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1" name="Straight Connector 30"/>
          <p:cNvCxnSpPr>
            <a:stCxn id="9" idx="0"/>
            <a:endCxn id="16" idx="2"/>
          </p:cNvCxnSpPr>
          <p:nvPr/>
        </p:nvCxnSpPr>
        <p:spPr bwMode="auto">
          <a:xfrm flipH="1" flipV="1">
            <a:off x="5317355" y="3522868"/>
            <a:ext cx="232545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2" name="Straight Connector 31"/>
          <p:cNvCxnSpPr>
            <a:stCxn id="5" idx="0"/>
            <a:endCxn id="19" idx="2"/>
          </p:cNvCxnSpPr>
          <p:nvPr/>
        </p:nvCxnSpPr>
        <p:spPr bwMode="auto">
          <a:xfrm flipV="1">
            <a:off x="7277100" y="3522868"/>
            <a:ext cx="1396006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stCxn id="9" idx="0"/>
            <a:endCxn id="15" idx="2"/>
          </p:cNvCxnSpPr>
          <p:nvPr/>
        </p:nvCxnSpPr>
        <p:spPr bwMode="auto">
          <a:xfrm flipH="1" flipV="1">
            <a:off x="4327321" y="3522868"/>
            <a:ext cx="1222579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85800" y="2057400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4755" y="2057400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2209800"/>
            <a:ext cx="235265" cy="885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00400" y="2743200"/>
            <a:ext cx="235265" cy="352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0" y="2971800"/>
            <a:ext cx="235265" cy="123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9400" y="2665558"/>
            <a:ext cx="235265" cy="4301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1000" y="2360759"/>
            <a:ext cx="235265" cy="7349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24800" y="1981200"/>
            <a:ext cx="235265" cy="1114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34400" y="2743199"/>
            <a:ext cx="235265" cy="35250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Coverage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505200" y="4963632"/>
            <a:ext cx="2133600" cy="1894368"/>
            <a:chOff x="6248400" y="4419600"/>
            <a:chExt cx="2133600" cy="1894368"/>
          </a:xfrm>
        </p:grpSpPr>
        <p:sp>
          <p:nvSpPr>
            <p:cNvPr id="47" name="Rectangle 46"/>
            <p:cNvSpPr/>
            <p:nvPr/>
          </p:nvSpPr>
          <p:spPr>
            <a:xfrm>
              <a:off x="6248400" y="4419600"/>
              <a:ext cx="2133600" cy="18943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75237" y="4535100"/>
              <a:ext cx="2046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France intervenes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75237" y="5086950"/>
              <a:ext cx="2088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Chuck for Defense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75237" y="5638800"/>
              <a:ext cx="1586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Argo wins big</a:t>
              </a:r>
            </a:p>
          </p:txBody>
        </p:sp>
      </p:grpSp>
      <p:sp>
        <p:nvSpPr>
          <p:cNvPr id="53" name="Right Bracket 52"/>
          <p:cNvSpPr/>
          <p:nvPr/>
        </p:nvSpPr>
        <p:spPr>
          <a:xfrm rot="5400000">
            <a:off x="2012244" y="46735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Bracket 56"/>
          <p:cNvSpPr/>
          <p:nvPr/>
        </p:nvSpPr>
        <p:spPr>
          <a:xfrm rot="5400000">
            <a:off x="2920999" y="46735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ight Bracket 57"/>
          <p:cNvSpPr/>
          <p:nvPr/>
        </p:nvSpPr>
        <p:spPr>
          <a:xfrm rot="5400000">
            <a:off x="6349999" y="46735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828800"/>
            <a:ext cx="8763000" cy="18288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0" y="1219200"/>
            <a:ext cx="937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11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1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-112" charset="2"/>
              <a:buNone/>
            </a:pPr>
            <a:r>
              <a:rPr lang="en-US" sz="3200" b="1" dirty="0">
                <a:solidFill>
                  <a:srgbClr val="D60093"/>
                </a:solidFill>
                <a:latin typeface="Calibri"/>
                <a:cs typeface="Calibri"/>
              </a:rPr>
              <a:t>We assumed same concept weighting for all users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5A3-BDCE-4DCF-B61A-3B4D22BFCA93}" type="datetime1">
              <a:rPr lang="en-US" smtClean="0"/>
              <a:t>3/12/18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Concept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Each user has </a:t>
            </a:r>
            <a:r>
              <a:rPr lang="en-US" b="1" dirty="0">
                <a:solidFill>
                  <a:srgbClr val="D60093"/>
                </a:solidFill>
              </a:rPr>
              <a:t>different</a:t>
            </a:r>
            <a:r>
              <a:rPr lang="en-US" dirty="0">
                <a:solidFill>
                  <a:srgbClr val="D60093"/>
                </a:solidFill>
              </a:rPr>
              <a:t> preferences over concepts</a:t>
            </a: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257490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14" name="Rectangle 13"/>
          <p:cNvSpPr/>
          <p:nvPr/>
        </p:nvSpPr>
        <p:spPr>
          <a:xfrm>
            <a:off x="1112385" y="3257490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15" name="Rectangle 14"/>
          <p:cNvSpPr/>
          <p:nvPr/>
        </p:nvSpPr>
        <p:spPr>
          <a:xfrm>
            <a:off x="1755093" y="3257490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16" name="Rectangle 15"/>
          <p:cNvSpPr/>
          <p:nvPr/>
        </p:nvSpPr>
        <p:spPr>
          <a:xfrm>
            <a:off x="2527795" y="3257490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17" name="Rectangle 16"/>
          <p:cNvSpPr/>
          <p:nvPr/>
        </p:nvSpPr>
        <p:spPr>
          <a:xfrm>
            <a:off x="3705005" y="3257490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18" name="Rectangle 17"/>
          <p:cNvSpPr/>
          <p:nvPr/>
        </p:nvSpPr>
        <p:spPr>
          <a:xfrm>
            <a:off x="4643017" y="325749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19" name="Rectangle 18"/>
          <p:cNvSpPr/>
          <p:nvPr/>
        </p:nvSpPr>
        <p:spPr>
          <a:xfrm>
            <a:off x="5685074" y="3257490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20" name="Rectangle 19"/>
          <p:cNvSpPr/>
          <p:nvPr/>
        </p:nvSpPr>
        <p:spPr>
          <a:xfrm>
            <a:off x="7552953" y="3257490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21" name="Rectangle 20"/>
          <p:cNvSpPr/>
          <p:nvPr/>
        </p:nvSpPr>
        <p:spPr>
          <a:xfrm>
            <a:off x="8229600" y="325749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sp>
        <p:nvSpPr>
          <p:cNvPr id="22" name="Rectangle 21"/>
          <p:cNvSpPr/>
          <p:nvPr/>
        </p:nvSpPr>
        <p:spPr>
          <a:xfrm>
            <a:off x="533400" y="31242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62355" y="31242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2667000"/>
            <a:ext cx="235265" cy="5634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0" y="2743200"/>
            <a:ext cx="235265" cy="487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200" y="2209800"/>
            <a:ext cx="235265" cy="10206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7000" y="31242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600" y="2133600"/>
            <a:ext cx="235265" cy="109683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2400" y="31242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0" y="31242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8600" y="5772090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56" name="Rectangle 55"/>
          <p:cNvSpPr/>
          <p:nvPr/>
        </p:nvSpPr>
        <p:spPr>
          <a:xfrm>
            <a:off x="1112385" y="5772090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57" name="Rectangle 56"/>
          <p:cNvSpPr/>
          <p:nvPr/>
        </p:nvSpPr>
        <p:spPr>
          <a:xfrm>
            <a:off x="1755093" y="5772090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58" name="Rectangle 57"/>
          <p:cNvSpPr/>
          <p:nvPr/>
        </p:nvSpPr>
        <p:spPr>
          <a:xfrm>
            <a:off x="2527795" y="5772090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59" name="Rectangle 58"/>
          <p:cNvSpPr/>
          <p:nvPr/>
        </p:nvSpPr>
        <p:spPr>
          <a:xfrm>
            <a:off x="3705005" y="5772090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60" name="Rectangle 59"/>
          <p:cNvSpPr/>
          <p:nvPr/>
        </p:nvSpPr>
        <p:spPr>
          <a:xfrm>
            <a:off x="4643017" y="577209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61" name="Rectangle 60"/>
          <p:cNvSpPr/>
          <p:nvPr/>
        </p:nvSpPr>
        <p:spPr>
          <a:xfrm>
            <a:off x="5685074" y="5772090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62" name="Rectangle 61"/>
          <p:cNvSpPr/>
          <p:nvPr/>
        </p:nvSpPr>
        <p:spPr>
          <a:xfrm>
            <a:off x="7552953" y="5772090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63" name="Rectangle 62"/>
          <p:cNvSpPr/>
          <p:nvPr/>
        </p:nvSpPr>
        <p:spPr>
          <a:xfrm>
            <a:off x="8229600" y="577209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sp>
        <p:nvSpPr>
          <p:cNvPr id="64" name="Rectangle 63"/>
          <p:cNvSpPr/>
          <p:nvPr/>
        </p:nvSpPr>
        <p:spPr>
          <a:xfrm>
            <a:off x="533400" y="56388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62355" y="56388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81200" y="56388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48000" y="5638800"/>
            <a:ext cx="235265" cy="106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29200" y="5621132"/>
            <a:ext cx="235265" cy="123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7000" y="4495800"/>
            <a:ext cx="235265" cy="12492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38600" y="5638799"/>
            <a:ext cx="235265" cy="10623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772400" y="4419600"/>
            <a:ext cx="235265" cy="132543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82000" y="5410199"/>
            <a:ext cx="235265" cy="33483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3657600" y="35814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11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11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-112" charset="2"/>
              <a:buNone/>
            </a:pPr>
            <a:r>
              <a:rPr lang="en-US" sz="3600" b="1" dirty="0">
                <a:latin typeface="Calibri"/>
                <a:cs typeface="Calibri"/>
              </a:rPr>
              <a:t>politico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3200400" y="60960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11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11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11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-112" charset="2"/>
              <a:buNone/>
            </a:pPr>
            <a:r>
              <a:rPr lang="en-US" sz="3600" b="1" dirty="0">
                <a:latin typeface="Calibri"/>
                <a:cs typeface="Calibri"/>
              </a:rPr>
              <a:t>movie buff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52400" y="4187825"/>
            <a:ext cx="8839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FD13-82D4-4AFB-A35A-B75EECF35824}" type="datetime1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concept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Assume each user </a:t>
            </a:r>
            <a:r>
              <a:rPr lang="en-US" b="1" i="1" dirty="0">
                <a:solidFill>
                  <a:srgbClr val="D60093"/>
                </a:solidFill>
              </a:rPr>
              <a:t>u</a:t>
            </a:r>
            <a:r>
              <a:rPr lang="en-US" dirty="0">
                <a:solidFill>
                  <a:srgbClr val="D60093"/>
                </a:solidFill>
              </a:rPr>
              <a:t> has </a:t>
            </a:r>
            <a:r>
              <a:rPr lang="en-US" b="1" dirty="0">
                <a:solidFill>
                  <a:srgbClr val="D60093"/>
                </a:solidFill>
              </a:rPr>
              <a:t>different</a:t>
            </a:r>
            <a:r>
              <a:rPr lang="en-US" dirty="0">
                <a:solidFill>
                  <a:srgbClr val="D60093"/>
                </a:solidFill>
              </a:rPr>
              <a:t> preference vector </a:t>
            </a:r>
            <a:r>
              <a:rPr lang="en-US" b="1" i="1" dirty="0" err="1">
                <a:solidFill>
                  <a:srgbClr val="D60093"/>
                </a:solidFill>
              </a:rPr>
              <a:t>w</a:t>
            </a:r>
            <a:r>
              <a:rPr lang="en-US" b="1" i="1" baseline="-25000" dirty="0" err="1">
                <a:solidFill>
                  <a:srgbClr val="D60093"/>
                </a:solidFill>
              </a:rPr>
              <a:t>c</a:t>
            </a:r>
            <a:r>
              <a:rPr lang="en-US" b="1" i="1" baseline="30000" dirty="0">
                <a:solidFill>
                  <a:srgbClr val="D60093"/>
                </a:solidFill>
              </a:rPr>
              <a:t>(u)</a:t>
            </a:r>
            <a:r>
              <a:rPr lang="en-US" dirty="0">
                <a:solidFill>
                  <a:srgbClr val="D60093"/>
                </a:solidFill>
              </a:rPr>
              <a:t> over concepts </a:t>
            </a:r>
            <a:r>
              <a:rPr lang="en-US" b="1" i="1" dirty="0">
                <a:solidFill>
                  <a:srgbClr val="D60093"/>
                </a:solidFill>
              </a:rPr>
              <a:t>c</a:t>
            </a: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endParaRPr lang="en-US" dirty="0">
              <a:solidFill>
                <a:srgbClr val="D60093"/>
              </a:solidFill>
            </a:endParaRPr>
          </a:p>
          <a:p>
            <a:pPr marL="457200" indent="-457200">
              <a:lnSpc>
                <a:spcPct val="80000"/>
              </a:lnSpc>
              <a:tabLst>
                <a:tab pos="1079500" algn="l"/>
                <a:tab pos="1428750" algn="l"/>
              </a:tabLst>
            </a:pP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Goal: 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Learn personal concept weights from user feedback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  <a:p>
            <a:pPr marL="118872" indent="0">
              <a:buNone/>
            </a:pPr>
            <a:endParaRPr lang="en-US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6485331" cy="990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600"/>
            <a:ext cx="6841329" cy="990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5257800" y="3276600"/>
            <a:ext cx="304800" cy="609600"/>
          </a:xfrm>
          <a:prstGeom prst="downArrow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76EA-A3E4-419B-9DF1-8731347136C5}" type="datetime1">
              <a:rPr lang="en-US" smtClean="0"/>
              <a:t>3/12/18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8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8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" y="2817958"/>
            <a:ext cx="885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France</a:t>
            </a:r>
            <a:endParaRPr lang="en-US" sz="1400" u="sng" dirty="0"/>
          </a:p>
        </p:txBody>
      </p:sp>
      <p:sp>
        <p:nvSpPr>
          <p:cNvPr id="12" name="Rectangle 11"/>
          <p:cNvSpPr/>
          <p:nvPr/>
        </p:nvSpPr>
        <p:spPr>
          <a:xfrm>
            <a:off x="1264785" y="2817958"/>
            <a:ext cx="644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Mali</a:t>
            </a:r>
            <a:endParaRPr lang="en-US" sz="1400" u="sng" dirty="0"/>
          </a:p>
        </p:txBody>
      </p:sp>
      <p:sp>
        <p:nvSpPr>
          <p:cNvPr id="13" name="Rectangle 12"/>
          <p:cNvSpPr/>
          <p:nvPr/>
        </p:nvSpPr>
        <p:spPr>
          <a:xfrm>
            <a:off x="1907493" y="2817958"/>
            <a:ext cx="77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Hagel</a:t>
            </a:r>
            <a:endParaRPr lang="en-US" sz="1400" u="sng" dirty="0"/>
          </a:p>
        </p:txBody>
      </p:sp>
      <p:sp>
        <p:nvSpPr>
          <p:cNvPr id="14" name="Rectangle 13"/>
          <p:cNvSpPr/>
          <p:nvPr/>
        </p:nvSpPr>
        <p:spPr>
          <a:xfrm>
            <a:off x="2680195" y="2817958"/>
            <a:ext cx="1179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Pentagon</a:t>
            </a:r>
            <a:endParaRPr lang="en-US" sz="1400" u="sng" dirty="0"/>
          </a:p>
        </p:txBody>
      </p:sp>
      <p:sp>
        <p:nvSpPr>
          <p:cNvPr id="15" name="Rectangle 14"/>
          <p:cNvSpPr/>
          <p:nvPr/>
        </p:nvSpPr>
        <p:spPr>
          <a:xfrm>
            <a:off x="3857405" y="2817958"/>
            <a:ext cx="93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Obama</a:t>
            </a:r>
            <a:endParaRPr lang="en-US" sz="1400" u="sng" dirty="0"/>
          </a:p>
        </p:txBody>
      </p:sp>
      <p:sp>
        <p:nvSpPr>
          <p:cNvPr id="16" name="Rectangle 15"/>
          <p:cNvSpPr/>
          <p:nvPr/>
        </p:nvSpPr>
        <p:spPr>
          <a:xfrm>
            <a:off x="4795417" y="2817958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Romney</a:t>
            </a:r>
            <a:endParaRPr lang="en-US" sz="1400" u="sng" dirty="0"/>
          </a:p>
        </p:txBody>
      </p:sp>
      <p:sp>
        <p:nvSpPr>
          <p:cNvPr id="17" name="Rectangle 16"/>
          <p:cNvSpPr/>
          <p:nvPr/>
        </p:nvSpPr>
        <p:spPr>
          <a:xfrm>
            <a:off x="5837474" y="2817958"/>
            <a:ext cx="186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Zero Dark Thirty</a:t>
            </a:r>
            <a:endParaRPr lang="en-US" sz="1400" u="sng" dirty="0"/>
          </a:p>
        </p:txBody>
      </p:sp>
      <p:sp>
        <p:nvSpPr>
          <p:cNvPr id="18" name="Rectangle 17"/>
          <p:cNvSpPr/>
          <p:nvPr/>
        </p:nvSpPr>
        <p:spPr>
          <a:xfrm>
            <a:off x="7705353" y="2817958"/>
            <a:ext cx="67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Argo</a:t>
            </a:r>
            <a:endParaRPr lang="en-US" sz="1400" u="sng" dirty="0"/>
          </a:p>
        </p:txBody>
      </p:sp>
      <p:sp>
        <p:nvSpPr>
          <p:cNvPr id="19" name="Rectangle 18"/>
          <p:cNvSpPr/>
          <p:nvPr/>
        </p:nvSpPr>
        <p:spPr>
          <a:xfrm>
            <a:off x="8382000" y="281795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NFL</a:t>
            </a:r>
            <a:endParaRPr lang="en-US" sz="1400" u="sng" dirty="0"/>
          </a:p>
        </p:txBody>
      </p:sp>
      <p:cxnSp>
        <p:nvCxnSpPr>
          <p:cNvPr id="20" name="Straight Connector 19"/>
          <p:cNvCxnSpPr>
            <a:stCxn id="4" idx="0"/>
            <a:endCxn id="11" idx="2"/>
          </p:cNvCxnSpPr>
          <p:nvPr/>
        </p:nvCxnSpPr>
        <p:spPr bwMode="auto">
          <a:xfrm flipH="1" flipV="1">
            <a:off x="823802" y="3218068"/>
            <a:ext cx="1271698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stCxn id="4" idx="0"/>
            <a:endCxn id="12" idx="2"/>
          </p:cNvCxnSpPr>
          <p:nvPr/>
        </p:nvCxnSpPr>
        <p:spPr bwMode="auto">
          <a:xfrm flipH="1" flipV="1">
            <a:off x="1587049" y="3218068"/>
            <a:ext cx="508451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2" name="Straight Connector 21"/>
          <p:cNvCxnSpPr>
            <a:stCxn id="6" idx="0"/>
            <a:endCxn id="13" idx="2"/>
          </p:cNvCxnSpPr>
          <p:nvPr/>
        </p:nvCxnSpPr>
        <p:spPr bwMode="auto">
          <a:xfrm flipH="1" flipV="1">
            <a:off x="2294754" y="3218068"/>
            <a:ext cx="664346" cy="66813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3" name="Straight Connector 22"/>
          <p:cNvCxnSpPr>
            <a:stCxn id="6" idx="0"/>
            <a:endCxn id="14" idx="2"/>
          </p:cNvCxnSpPr>
          <p:nvPr/>
        </p:nvCxnSpPr>
        <p:spPr bwMode="auto">
          <a:xfrm flipV="1">
            <a:off x="2959100" y="3218068"/>
            <a:ext cx="310610" cy="66813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6" idx="0"/>
            <a:endCxn id="15" idx="2"/>
          </p:cNvCxnSpPr>
          <p:nvPr/>
        </p:nvCxnSpPr>
        <p:spPr bwMode="auto">
          <a:xfrm flipV="1">
            <a:off x="2959100" y="3218068"/>
            <a:ext cx="1368221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5" name="Straight Connector 24"/>
          <p:cNvCxnSpPr>
            <a:stCxn id="7" idx="0"/>
            <a:endCxn id="15" idx="2"/>
          </p:cNvCxnSpPr>
          <p:nvPr/>
        </p:nvCxnSpPr>
        <p:spPr bwMode="auto">
          <a:xfrm flipV="1">
            <a:off x="3822700" y="3218068"/>
            <a:ext cx="504621" cy="66813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>
            <a:stCxn id="7" idx="0"/>
            <a:endCxn id="16" idx="2"/>
          </p:cNvCxnSpPr>
          <p:nvPr/>
        </p:nvCxnSpPr>
        <p:spPr bwMode="auto">
          <a:xfrm flipV="1">
            <a:off x="3822700" y="3218068"/>
            <a:ext cx="1494655" cy="6681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7" name="Straight Connector 26"/>
          <p:cNvCxnSpPr>
            <a:stCxn id="8" idx="0"/>
            <a:endCxn id="14" idx="2"/>
          </p:cNvCxnSpPr>
          <p:nvPr/>
        </p:nvCxnSpPr>
        <p:spPr bwMode="auto">
          <a:xfrm flipH="1" flipV="1">
            <a:off x="3269710" y="3218068"/>
            <a:ext cx="1416590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8" name="Straight Connector 27"/>
          <p:cNvCxnSpPr>
            <a:stCxn id="8" idx="0"/>
            <a:endCxn id="17" idx="2"/>
          </p:cNvCxnSpPr>
          <p:nvPr/>
        </p:nvCxnSpPr>
        <p:spPr bwMode="auto">
          <a:xfrm flipV="1">
            <a:off x="4686300" y="3218068"/>
            <a:ext cx="2086023" cy="66813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9" name="Straight Connector 28"/>
          <p:cNvCxnSpPr>
            <a:stCxn id="10" idx="0"/>
            <a:endCxn id="17" idx="2"/>
          </p:cNvCxnSpPr>
          <p:nvPr/>
        </p:nvCxnSpPr>
        <p:spPr bwMode="auto">
          <a:xfrm flipV="1">
            <a:off x="6413500" y="3218068"/>
            <a:ext cx="358823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0" name="Straight Connector 29"/>
          <p:cNvCxnSpPr>
            <a:stCxn id="10" idx="0"/>
            <a:endCxn id="18" idx="2"/>
          </p:cNvCxnSpPr>
          <p:nvPr/>
        </p:nvCxnSpPr>
        <p:spPr bwMode="auto">
          <a:xfrm flipV="1">
            <a:off x="6413500" y="3218068"/>
            <a:ext cx="1631086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1" name="Straight Connector 30"/>
          <p:cNvCxnSpPr>
            <a:stCxn id="9" idx="0"/>
            <a:endCxn id="16" idx="2"/>
          </p:cNvCxnSpPr>
          <p:nvPr/>
        </p:nvCxnSpPr>
        <p:spPr bwMode="auto">
          <a:xfrm flipH="1" flipV="1">
            <a:off x="5317355" y="3218068"/>
            <a:ext cx="232545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2" name="Straight Connector 31"/>
          <p:cNvCxnSpPr>
            <a:stCxn id="5" idx="0"/>
            <a:endCxn id="19" idx="2"/>
          </p:cNvCxnSpPr>
          <p:nvPr/>
        </p:nvCxnSpPr>
        <p:spPr bwMode="auto">
          <a:xfrm flipV="1">
            <a:off x="7277100" y="3218068"/>
            <a:ext cx="1396006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stCxn id="9" idx="0"/>
            <a:endCxn id="15" idx="2"/>
          </p:cNvCxnSpPr>
          <p:nvPr/>
        </p:nvCxnSpPr>
        <p:spPr bwMode="auto">
          <a:xfrm flipH="1" flipV="1">
            <a:off x="4327321" y="3218068"/>
            <a:ext cx="1222579" cy="6681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85800" y="1752600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4755" y="1752600"/>
            <a:ext cx="235265" cy="10383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1905000"/>
            <a:ext cx="235265" cy="885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00400" y="2438400"/>
            <a:ext cx="235265" cy="352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0" y="2667000"/>
            <a:ext cx="235265" cy="1239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9400" y="2360758"/>
            <a:ext cx="235265" cy="4301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1000" y="2055959"/>
            <a:ext cx="235265" cy="7349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24800" y="1676400"/>
            <a:ext cx="235265" cy="1114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34400" y="2438399"/>
            <a:ext cx="235265" cy="35250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52800" y="4887432"/>
            <a:ext cx="2133600" cy="1741968"/>
            <a:chOff x="6248400" y="4419600"/>
            <a:chExt cx="2133600" cy="1894368"/>
          </a:xfrm>
        </p:grpSpPr>
        <p:sp>
          <p:nvSpPr>
            <p:cNvPr id="47" name="Rectangle 46"/>
            <p:cNvSpPr/>
            <p:nvPr/>
          </p:nvSpPr>
          <p:spPr>
            <a:xfrm>
              <a:off x="6248400" y="4419600"/>
              <a:ext cx="2133600" cy="18943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75237" y="4535100"/>
              <a:ext cx="2046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France intervenes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75237" y="5086950"/>
              <a:ext cx="2088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Chuck for Defense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75237" y="5638800"/>
              <a:ext cx="1586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>
                  <a:solidFill>
                    <a:srgbClr val="FF6600"/>
                  </a:solidFill>
                  <a:latin typeface="Calibri"/>
                </a:rPr>
                <a:t>Argo wins big</a:t>
              </a:r>
            </a:p>
          </p:txBody>
        </p:sp>
      </p:grpSp>
      <p:sp>
        <p:nvSpPr>
          <p:cNvPr id="53" name="Right Bracket 52"/>
          <p:cNvSpPr/>
          <p:nvPr/>
        </p:nvSpPr>
        <p:spPr>
          <a:xfrm rot="5400000">
            <a:off x="2012244" y="43687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Bracket 56"/>
          <p:cNvSpPr/>
          <p:nvPr/>
        </p:nvSpPr>
        <p:spPr>
          <a:xfrm rot="5400000">
            <a:off x="2920999" y="43687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ight Bracket 57"/>
          <p:cNvSpPr/>
          <p:nvPr/>
        </p:nvSpPr>
        <p:spPr>
          <a:xfrm rot="5400000">
            <a:off x="6349999" y="4368799"/>
            <a:ext cx="177802" cy="533400"/>
          </a:xfrm>
          <a:prstGeom prst="rightBracket">
            <a:avLst/>
          </a:prstGeom>
          <a:noFill/>
          <a:ln w="38100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486400"/>
            <a:ext cx="534536" cy="477519"/>
          </a:xfrm>
          <a:prstGeom prst="rect">
            <a:avLst/>
          </a:prstGeom>
        </p:spPr>
      </p:pic>
      <p:cxnSp>
        <p:nvCxnSpPr>
          <p:cNvPr id="61" name="Elbow Connector 60"/>
          <p:cNvCxnSpPr>
            <a:stCxn id="49" idx="1"/>
          </p:cNvCxnSpPr>
          <p:nvPr/>
        </p:nvCxnSpPr>
        <p:spPr bwMode="auto">
          <a:xfrm rot="10800000">
            <a:off x="2514603" y="3200403"/>
            <a:ext cx="865035" cy="2484653"/>
          </a:xfrm>
          <a:prstGeom prst="bentConnector2">
            <a:avLst/>
          </a:prstGeom>
          <a:noFill/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1905000" y="1524000"/>
            <a:ext cx="2971800" cy="1905000"/>
          </a:xfrm>
          <a:prstGeom prst="rect">
            <a:avLst/>
          </a:prstGeom>
          <a:solidFill>
            <a:srgbClr val="9FE6FF">
              <a:alpha val="2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33600" y="1676400"/>
            <a:ext cx="235265" cy="11145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00400" y="2209800"/>
            <a:ext cx="235265" cy="5811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91000" y="1905000"/>
            <a:ext cx="235265" cy="8873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Concept Coverage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613-7E9E-47BA-9560-732D97F1759C}" type="datetime1">
              <a:rPr lang="en-US" smtClean="0"/>
              <a:t>3/12/18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Weights (MW)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Multiplicative Weights</a:t>
                </a:r>
                <a:r>
                  <a:rPr lang="en-US" dirty="0">
                    <a:solidFill>
                      <a:srgbClr val="D60093"/>
                    </a:solidFill>
                  </a:rPr>
                  <a:t> algorithm</a:t>
                </a:r>
              </a:p>
              <a:p>
                <a:pPr lvl="1"/>
                <a:r>
                  <a:rPr lang="en-US" dirty="0"/>
                  <a:t>Assume each concept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/>
                  <a:t>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We recommend document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and receive feedback, say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𝒓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+1</a:t>
                </a:r>
                <a:r>
                  <a:rPr lang="en-US" dirty="0"/>
                  <a:t> or </a:t>
                </a:r>
                <a:r>
                  <a:rPr lang="en-US" b="1" dirty="0"/>
                  <a:t>-1</a:t>
                </a: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Update the weights:</a:t>
                </a:r>
              </a:p>
              <a:p>
                <a:pPr lvl="2"/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𝒓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3"/>
                <a:r>
                  <a:rPr lang="en-US" dirty="0"/>
                  <a:t>If concept </a:t>
                </a:r>
                <a:r>
                  <a:rPr lang="en-US" b="1" dirty="0"/>
                  <a:t>c</a:t>
                </a:r>
                <a:r>
                  <a:rPr lang="en-US" dirty="0"/>
                  <a:t> appears in doc </a:t>
                </a:r>
                <a:r>
                  <a:rPr lang="en-US" b="1" dirty="0"/>
                  <a:t>d</a:t>
                </a:r>
                <a:r>
                  <a:rPr lang="en-US" dirty="0"/>
                  <a:t> and we received positive feedback </a:t>
                </a:r>
                <a:r>
                  <a:rPr lang="en-US" b="1" dirty="0"/>
                  <a:t>r=+1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we increase the weight </a:t>
                </a:r>
                <a:r>
                  <a:rPr lang="en-US" b="1" dirty="0" err="1"/>
                  <a:t>w</a:t>
                </a:r>
                <a:r>
                  <a:rPr lang="en-US" b="1" baseline="-25000" dirty="0" err="1"/>
                  <a:t>c</a:t>
                </a:r>
                <a:r>
                  <a:rPr lang="en-US" dirty="0"/>
                  <a:t> by multiplying it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𝜷</m:t>
                    </m:r>
                    <m:r>
                      <a:rPr lang="en-US" b="1" i="1" smtClean="0">
                        <a:latin typeface="Cambria Math"/>
                      </a:rPr>
                      <m:t> (</m:t>
                    </m:r>
                    <m:r>
                      <a:rPr lang="en-US" b="1" i="1">
                        <a:latin typeface="Cambria Math"/>
                      </a:rPr>
                      <m:t>𝜷</m:t>
                    </m:r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) otherwise we decrease the weight (divide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𝜷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b="1" dirty="0"/>
                  <a:t>Normalize weights so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2"/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  <a:blipFill>
                <a:blip r:embed="rId2"/>
                <a:stretch>
                  <a:fillRect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060D-3DFB-4FB7-85DC-6CEBF4AF582B}" type="datetime1">
              <a:rPr lang="en-US" smtClean="0"/>
              <a:t>3/12/18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5400" dirty="0"/>
              <a:t>Optimizing </a:t>
            </a:r>
            <a:r>
              <a:rPr lang="en-US" sz="5400" dirty="0" err="1"/>
              <a:t>Submodular</a:t>
            </a:r>
            <a:r>
              <a:rPr lang="en-US" sz="5400" dirty="0"/>
              <a:t>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4102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Steps of the algorithm: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dirty="0">
                <a:latin typeface="Calibri"/>
                <a:cs typeface="Calibri"/>
              </a:rPr>
              <a:t>Identify </a:t>
            </a:r>
            <a:r>
              <a:rPr lang="en-US" b="1" dirty="0">
                <a:latin typeface="Calibri"/>
                <a:cs typeface="Calibri"/>
              </a:rPr>
              <a:t>items</a:t>
            </a:r>
            <a:r>
              <a:rPr lang="en-US" dirty="0">
                <a:latin typeface="Calibri"/>
                <a:cs typeface="Calibri"/>
              </a:rPr>
              <a:t> to recommend from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dirty="0">
                <a:latin typeface="Calibri"/>
                <a:cs typeface="Calibri"/>
              </a:rPr>
              <a:t>Identify </a:t>
            </a:r>
            <a:r>
              <a:rPr lang="en-US" b="1" dirty="0">
                <a:latin typeface="Calibri"/>
                <a:cs typeface="Calibri"/>
              </a:rPr>
              <a:t>concepts</a:t>
            </a:r>
            <a:r>
              <a:rPr lang="en-US" dirty="0">
                <a:latin typeface="Calibri"/>
                <a:cs typeface="Calibri"/>
              </a:rPr>
              <a:t> [what makes items redundant?]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b="1" dirty="0">
                <a:latin typeface="Calibri"/>
                <a:cs typeface="Calibri"/>
              </a:rPr>
              <a:t>Weigh</a:t>
            </a:r>
            <a:r>
              <a:rPr lang="en-US" dirty="0">
                <a:latin typeface="Calibri"/>
                <a:cs typeface="Calibri"/>
              </a:rPr>
              <a:t> concepts by general importance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dirty="0">
                <a:latin typeface="Calibri"/>
                <a:cs typeface="Calibri"/>
              </a:rPr>
              <a:t>Define </a:t>
            </a:r>
            <a:r>
              <a:rPr lang="en-US" b="1" dirty="0">
                <a:latin typeface="Calibri"/>
                <a:cs typeface="Calibri"/>
              </a:rPr>
              <a:t>item-concept coverage function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b="1" dirty="0">
                <a:latin typeface="Calibri"/>
                <a:cs typeface="Calibri"/>
              </a:rPr>
              <a:t>Select</a:t>
            </a:r>
            <a:r>
              <a:rPr lang="en-US" dirty="0">
                <a:latin typeface="Calibri"/>
                <a:cs typeface="Calibri"/>
              </a:rPr>
              <a:t> items using probabilistic set cover</a:t>
            </a:r>
          </a:p>
          <a:p>
            <a:pPr marL="806958" lvl="1" indent="-514350">
              <a:buFont typeface="Wingdings" pitchFamily="-112" charset="2"/>
              <a:buAutoNum type="arabicPeriod"/>
            </a:pPr>
            <a:r>
              <a:rPr lang="en-US" dirty="0">
                <a:latin typeface="Calibri"/>
                <a:cs typeface="Calibri"/>
              </a:rPr>
              <a:t>Obtain </a:t>
            </a:r>
            <a:r>
              <a:rPr lang="en-US" b="1" dirty="0">
                <a:latin typeface="Calibri"/>
                <a:cs typeface="Calibri"/>
              </a:rPr>
              <a:t>feedback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b="1" dirty="0">
                <a:latin typeface="Calibri"/>
                <a:cs typeface="Calibri"/>
              </a:rPr>
              <a:t>update</a:t>
            </a:r>
            <a:r>
              <a:rPr lang="en-US" dirty="0">
                <a:latin typeface="Calibri"/>
                <a:cs typeface="Calibri"/>
              </a:rPr>
              <a:t> weights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315A-A694-4314-8349-3A6387B51799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D</a:t>
            </a:r>
            <a:r>
              <a:rPr lang="en-US" b="1" dirty="0"/>
              <a:t>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Redundancy leads to a bad user experience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8"/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Uncertainty around information need =&gt; don’t put all eggs in one basket</a:t>
            </a:r>
          </a:p>
          <a:p>
            <a:r>
              <a:rPr lang="en-US" b="1" dirty="0">
                <a:solidFill>
                  <a:srgbClr val="0000FF"/>
                </a:solidFill>
              </a:rPr>
              <a:t>How do we optimize for diversity directly?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57400"/>
            <a:ext cx="6553200" cy="5981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794142"/>
            <a:ext cx="6553200" cy="9396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86200"/>
            <a:ext cx="6553200" cy="8689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9D3A-05B4-4751-A517-9467B5BE50B0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Covering</a:t>
            </a:r>
            <a:r>
              <a:rPr lang="en-US" dirty="0"/>
              <a:t> the day’s news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5192">
            <a:off x="435917" y="1720161"/>
            <a:ext cx="7392626" cy="3341503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 bwMode="auto">
          <a:xfrm rot="20264880">
            <a:off x="351692" y="1539421"/>
            <a:ext cx="7494495" cy="3733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20207585">
            <a:off x="2180307" y="2685267"/>
            <a:ext cx="1963986" cy="640332"/>
          </a:xfrm>
          <a:prstGeom prst="rect">
            <a:avLst/>
          </a:prstGeom>
          <a:solidFill>
            <a:srgbClr val="E9EE08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0207585">
            <a:off x="2107578" y="3650217"/>
            <a:ext cx="895181" cy="580322"/>
          </a:xfrm>
          <a:prstGeom prst="rect">
            <a:avLst/>
          </a:prstGeom>
          <a:solidFill>
            <a:srgbClr val="E9EE08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0207585">
            <a:off x="912361" y="3559894"/>
            <a:ext cx="1285361" cy="640332"/>
          </a:xfrm>
          <a:prstGeom prst="rect">
            <a:avLst/>
          </a:prstGeom>
          <a:solidFill>
            <a:srgbClr val="C0504D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0207585">
            <a:off x="4887309" y="1944605"/>
            <a:ext cx="975197" cy="64033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20207585">
            <a:off x="4135144" y="2918767"/>
            <a:ext cx="2002351" cy="440254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0207585">
            <a:off x="999637" y="4211219"/>
            <a:ext cx="1285361" cy="480261"/>
          </a:xfrm>
          <a:prstGeom prst="rect">
            <a:avLst/>
          </a:prstGeom>
          <a:solidFill>
            <a:srgbClr val="C0504D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172200"/>
            <a:ext cx="410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000000"/>
                </a:solidFill>
                <a:latin typeface="Calibri"/>
              </a:rPr>
              <a:t>Monday, January 14, 2013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05600" y="4191000"/>
            <a:ext cx="21336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437" y="4306500"/>
            <a:ext cx="20462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France intervenes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437" y="4858350"/>
            <a:ext cx="20888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Chuck for Defense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2437" y="5410200"/>
            <a:ext cx="15860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Argo wins big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5924490"/>
            <a:ext cx="2163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E93927"/>
                </a:solidFill>
                <a:latin typeface="Calibri"/>
              </a:rPr>
              <a:t>Hagel expects fight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9FA2-F65D-49E8-A5B2-F70773F167B0}" type="datetime1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5192">
            <a:off x="477257" y="1661097"/>
            <a:ext cx="7392626" cy="3341503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Covering</a:t>
            </a:r>
            <a:r>
              <a:rPr lang="en-US" dirty="0"/>
              <a:t> the day’s news</a:t>
            </a:r>
          </a:p>
        </p:txBody>
      </p:sp>
      <p:sp>
        <p:nvSpPr>
          <p:cNvPr id="10" name="Oval 9"/>
          <p:cNvSpPr/>
          <p:nvPr/>
        </p:nvSpPr>
        <p:spPr bwMode="auto">
          <a:xfrm rot="20264880">
            <a:off x="351692" y="1584779"/>
            <a:ext cx="7494495" cy="3733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20207585">
            <a:off x="2180307" y="2685267"/>
            <a:ext cx="1963986" cy="640332"/>
          </a:xfrm>
          <a:prstGeom prst="rect">
            <a:avLst/>
          </a:prstGeom>
          <a:solidFill>
            <a:srgbClr val="E9EE08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0207585">
            <a:off x="2107578" y="3650217"/>
            <a:ext cx="895181" cy="580322"/>
          </a:xfrm>
          <a:prstGeom prst="rect">
            <a:avLst/>
          </a:prstGeom>
          <a:solidFill>
            <a:srgbClr val="E9EE08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0207585">
            <a:off x="912361" y="3559894"/>
            <a:ext cx="1285361" cy="640332"/>
          </a:xfrm>
          <a:prstGeom prst="rect">
            <a:avLst/>
          </a:prstGeom>
          <a:solidFill>
            <a:srgbClr val="C0504D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0207585">
            <a:off x="4887309" y="1944605"/>
            <a:ext cx="975197" cy="64033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20207585">
            <a:off x="4135144" y="2918767"/>
            <a:ext cx="2002351" cy="440254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0207585">
            <a:off x="999637" y="4211219"/>
            <a:ext cx="1285361" cy="480261"/>
          </a:xfrm>
          <a:prstGeom prst="rect">
            <a:avLst/>
          </a:prstGeom>
          <a:solidFill>
            <a:srgbClr val="C0504D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172200"/>
            <a:ext cx="410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000000"/>
                </a:solidFill>
                <a:latin typeface="Calibri"/>
              </a:rPr>
              <a:t>Monday, January 14, 2013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05600" y="4191000"/>
            <a:ext cx="21336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437" y="4306500"/>
            <a:ext cx="20462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France intervenes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437" y="4858350"/>
            <a:ext cx="20888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Chuck for Defense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2437" y="5410200"/>
            <a:ext cx="15860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/>
              </a:rPr>
              <a:t>Argo wins big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5924490"/>
            <a:ext cx="217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8000"/>
                </a:solidFill>
                <a:latin typeface="Calibri"/>
              </a:rPr>
              <a:t>New gun proposals</a:t>
            </a:r>
          </a:p>
        </p:txBody>
      </p:sp>
      <p:sp>
        <p:nvSpPr>
          <p:cNvPr id="24" name="Rectangle 23"/>
          <p:cNvSpPr/>
          <p:nvPr/>
        </p:nvSpPr>
        <p:spPr bwMode="auto">
          <a:xfrm rot="20207585">
            <a:off x="6171998" y="1812328"/>
            <a:ext cx="756788" cy="569624"/>
          </a:xfrm>
          <a:prstGeom prst="rect">
            <a:avLst/>
          </a:prstGeom>
          <a:solidFill>
            <a:srgbClr val="008000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80C-1C0A-4BCF-8240-18B0F8F129F3}" type="datetime1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95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 Diversity as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Encode diversity as coverage problem</a:t>
            </a:r>
          </a:p>
          <a:p>
            <a:r>
              <a:rPr lang="en-US" b="1" dirty="0">
                <a:solidFill>
                  <a:srgbClr val="008000"/>
                </a:solidFill>
              </a:rPr>
              <a:t>Example:</a:t>
            </a:r>
            <a:r>
              <a:rPr lang="en-US" dirty="0">
                <a:solidFill>
                  <a:srgbClr val="008000"/>
                </a:solidFill>
              </a:rPr>
              <a:t> Word cloud of news for a single day</a:t>
            </a:r>
          </a:p>
          <a:p>
            <a:pPr lvl="1"/>
            <a:r>
              <a:rPr lang="en-US" dirty="0"/>
              <a:t>Want to select articles so that most words are “covered”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11D8-A7B1-480B-A57D-E28584837998}" type="datetime1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74" y="3287897"/>
            <a:ext cx="7392626" cy="3341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867400" y="4136208"/>
            <a:ext cx="975197" cy="64033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271" y="4933370"/>
            <a:ext cx="2002351" cy="440254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30375" y="5391240"/>
            <a:ext cx="1001176" cy="220127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62600" y="4666476"/>
            <a:ext cx="792398" cy="362724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637782"/>
            <a:ext cx="301670" cy="18136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4999" y="6182874"/>
            <a:ext cx="548599" cy="18136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15912" y="6110481"/>
            <a:ext cx="548599" cy="181362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6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3|12.6|10.2|4.5|11.3|0.5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mathrm{cover}_d(c) = &#10;\end{displaymath}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49"/>
  <p:tag name="PICTUREFILESIZE" val="190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mathrm{cover}_d(c) = &#10;\end{displaymath}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49"/>
  <p:tag name="PICTUREFILESIZE" val="190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textrm{cover}_{\mathcal{A}}(c) = 1 - \prod_{d \in \mathcal{A}} \left (1 - \textrm{cover}_d(c) \right )&#10;\end{displaymath}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53"/>
  <p:tag name="PICTUREFILESIZE" val="122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5|0.5|3.3|1.6|1.2|0.2|0.7|2.1|2.9|11|2.7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7.4|19.5|5.8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3|0.6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5.1|1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37395</TotalTime>
  <Words>3325</Words>
  <Application>Microsoft Macintosh PowerPoint</Application>
  <PresentationFormat>On-screen Show (4:3)</PresentationFormat>
  <Paragraphs>707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Cambria</vt:lpstr>
      <vt:lpstr>Cambria Math</vt:lpstr>
      <vt:lpstr>cmsy10</vt:lpstr>
      <vt:lpstr>Corbel</vt:lpstr>
      <vt:lpstr>Helvetica</vt:lpstr>
      <vt:lpstr>Symbol</vt:lpstr>
      <vt:lpstr>Tahoma</vt:lpstr>
      <vt:lpstr>Times New Roman</vt:lpstr>
      <vt:lpstr>Wingdings</vt:lpstr>
      <vt:lpstr>Wingdings 2</vt:lpstr>
      <vt:lpstr>Module</vt:lpstr>
      <vt:lpstr>Optimizing Submodular Functions</vt:lpstr>
      <vt:lpstr>Announcement: Final Exam Logistics</vt:lpstr>
      <vt:lpstr>Final: Logistics</vt:lpstr>
      <vt:lpstr>Final: Instructions</vt:lpstr>
      <vt:lpstr>Optimizing Submodular Functions</vt:lpstr>
      <vt:lpstr>Recommendations: Diversity</vt:lpstr>
      <vt:lpstr>Covering the day’s news</vt:lpstr>
      <vt:lpstr>Covering the day’s news</vt:lpstr>
      <vt:lpstr>Encode Diversity as Coverage</vt:lpstr>
      <vt:lpstr>Diversity as Coverage</vt:lpstr>
      <vt:lpstr>What is being covered?</vt:lpstr>
      <vt:lpstr>Simple Abstract Model</vt:lpstr>
      <vt:lpstr>Maximum Coverage Problem</vt:lpstr>
      <vt:lpstr>Simple Greedy Heuristic</vt:lpstr>
      <vt:lpstr>Simple Greedy Heuristic</vt:lpstr>
      <vt:lpstr>Simple Greedy Heuristic</vt:lpstr>
      <vt:lpstr>Simple Greedy Heuristic</vt:lpstr>
      <vt:lpstr>Simple Greedy Heuristic</vt:lpstr>
      <vt:lpstr>Simple Greedy Heuristic</vt:lpstr>
      <vt:lpstr>When Greedy Heuristic Fails?</vt:lpstr>
      <vt:lpstr>Approximation Guarantee</vt:lpstr>
      <vt:lpstr>Submodularity: Definition</vt:lpstr>
      <vt:lpstr>Submodularity: Or equivalently</vt:lpstr>
      <vt:lpstr>Example: Set Cover</vt:lpstr>
      <vt:lpstr>Submodularity– Diminishing returns</vt:lpstr>
      <vt:lpstr>Submodularity &amp; Concavity</vt:lpstr>
      <vt:lpstr>Submodularity: Useful Fact</vt:lpstr>
      <vt:lpstr>Back to our problem</vt:lpstr>
      <vt:lpstr>Back to our Concept Cover Problem</vt:lpstr>
      <vt:lpstr>The Set Cover Problem</vt:lpstr>
      <vt:lpstr> Probabilistic Set Cover</vt:lpstr>
      <vt:lpstr>Concept importance?</vt:lpstr>
      <vt:lpstr>All-or-nothing too harsh</vt:lpstr>
      <vt:lpstr>Probabilistic Set Cover</vt:lpstr>
      <vt:lpstr>Optimizing F(A)</vt:lpstr>
      <vt:lpstr>Summary: Probabilistic Set Cover</vt:lpstr>
      <vt:lpstr>Lazy Optimization of Submodular Functions</vt:lpstr>
      <vt:lpstr>Submodular Functions</vt:lpstr>
      <vt:lpstr>Speeding up Greedy</vt:lpstr>
      <vt:lpstr>Lazy Greedy</vt:lpstr>
      <vt:lpstr>Lazy Greedy</vt:lpstr>
      <vt:lpstr>Lazy Greedy</vt:lpstr>
      <vt:lpstr>Summary so far</vt:lpstr>
      <vt:lpstr>PowerPoint Presentation</vt:lpstr>
      <vt:lpstr>Concept Coverage</vt:lpstr>
      <vt:lpstr>Personal Concept Weights</vt:lpstr>
      <vt:lpstr>Personal concept weights</vt:lpstr>
      <vt:lpstr>Interactive Concept Coverage</vt:lpstr>
      <vt:lpstr>Multiplicative Weights (MW)</vt:lpstr>
      <vt:lpstr>Summary of the Algorithm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1578</cp:revision>
  <cp:lastPrinted>2018-03-13T04:16:05Z</cp:lastPrinted>
  <dcterms:created xsi:type="dcterms:W3CDTF">2009-06-12T17:14:38Z</dcterms:created>
  <dcterms:modified xsi:type="dcterms:W3CDTF">2018-03-13T15:25:25Z</dcterms:modified>
</cp:coreProperties>
</file>