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53"/>
  </p:notesMasterIdLst>
  <p:handoutMasterIdLst>
    <p:handoutMasterId r:id="rId54"/>
  </p:handoutMasterIdLst>
  <p:sldIdLst>
    <p:sldId id="256" r:id="rId2"/>
    <p:sldId id="387" r:id="rId3"/>
    <p:sldId id="425" r:id="rId4"/>
    <p:sldId id="426" r:id="rId5"/>
    <p:sldId id="435" r:id="rId6"/>
    <p:sldId id="427" r:id="rId7"/>
    <p:sldId id="428" r:id="rId8"/>
    <p:sldId id="429" r:id="rId9"/>
    <p:sldId id="430" r:id="rId10"/>
    <p:sldId id="431" r:id="rId11"/>
    <p:sldId id="432" r:id="rId12"/>
    <p:sldId id="433" r:id="rId13"/>
    <p:sldId id="434" r:id="rId14"/>
    <p:sldId id="436" r:id="rId15"/>
    <p:sldId id="447" r:id="rId16"/>
    <p:sldId id="437" r:id="rId17"/>
    <p:sldId id="448" r:id="rId18"/>
    <p:sldId id="438" r:id="rId19"/>
    <p:sldId id="439" r:id="rId20"/>
    <p:sldId id="440" r:id="rId21"/>
    <p:sldId id="469" r:id="rId22"/>
    <p:sldId id="449" r:id="rId23"/>
    <p:sldId id="441" r:id="rId24"/>
    <p:sldId id="442" r:id="rId25"/>
    <p:sldId id="443" r:id="rId26"/>
    <p:sldId id="479" r:id="rId27"/>
    <p:sldId id="444" r:id="rId28"/>
    <p:sldId id="450" r:id="rId29"/>
    <p:sldId id="445" r:id="rId30"/>
    <p:sldId id="446" r:id="rId31"/>
    <p:sldId id="480" r:id="rId32"/>
    <p:sldId id="481" r:id="rId33"/>
    <p:sldId id="483" r:id="rId34"/>
    <p:sldId id="487" r:id="rId35"/>
    <p:sldId id="488" r:id="rId36"/>
    <p:sldId id="485" r:id="rId37"/>
    <p:sldId id="486" r:id="rId38"/>
    <p:sldId id="490" r:id="rId39"/>
    <p:sldId id="494" r:id="rId40"/>
    <p:sldId id="491" r:id="rId41"/>
    <p:sldId id="497" r:id="rId42"/>
    <p:sldId id="495" r:id="rId43"/>
    <p:sldId id="496" r:id="rId44"/>
    <p:sldId id="498" r:id="rId45"/>
    <p:sldId id="468" r:id="rId46"/>
    <p:sldId id="451" r:id="rId47"/>
    <p:sldId id="452" r:id="rId48"/>
    <p:sldId id="453" r:id="rId49"/>
    <p:sldId id="456" r:id="rId50"/>
    <p:sldId id="455" r:id="rId51"/>
    <p:sldId id="454" r:id="rId52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D60093"/>
    <a:srgbClr val="0000FF"/>
    <a:srgbClr val="008000"/>
    <a:srgbClr val="FF0000"/>
    <a:srgbClr val="CC0066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6" autoAdjust="0"/>
    <p:restoredTop sz="91063" autoAdjust="0"/>
  </p:normalViewPr>
  <p:slideViewPr>
    <p:cSldViewPr>
      <p:cViewPr varScale="1">
        <p:scale>
          <a:sx n="149" d="100"/>
          <a:sy n="149" d="100"/>
        </p:scale>
        <p:origin x="184" y="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1" d="100"/>
        <a:sy n="51" d="100"/>
      </p:scale>
      <p:origin x="0" y="3768"/>
    </p:cViewPr>
  </p:sorterViewPr>
  <p:notesViewPr>
    <p:cSldViewPr>
      <p:cViewPr varScale="1">
        <p:scale>
          <a:sx n="53" d="100"/>
          <a:sy n="53" d="100"/>
        </p:scale>
        <p:origin x="-1836" y="-84"/>
      </p:cViewPr>
      <p:guideLst>
        <p:guide orient="horz" pos="3024"/>
        <p:guide pos="230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170238" cy="479425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1"/>
            <a:ext cx="3170238" cy="479425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r">
              <a:defRPr sz="1200"/>
            </a:lvl1pPr>
          </a:lstStyle>
          <a:p>
            <a:fld id="{D3E28C4F-4FE9-4D22-93D8-487A4D01D983}" type="datetimeFigureOut">
              <a:rPr lang="en-US" smtClean="0"/>
              <a:pPr/>
              <a:t>3/7/18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20189"/>
            <a:ext cx="3170238" cy="479425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9"/>
            <a:ext cx="3170238" cy="479425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r">
              <a:defRPr sz="1200"/>
            </a:lvl1pPr>
          </a:lstStyle>
          <a:p>
            <a:fld id="{BD5F390F-F66B-4732-9C46-6C80D0575F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960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0"/>
          </a:xfrm>
          <a:prstGeom prst="rect">
            <a:avLst/>
          </a:prstGeom>
        </p:spPr>
        <p:txBody>
          <a:bodyPr vert="horz" lIns="96651" tIns="48326" rIns="96651" bIns="4832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1"/>
            <a:ext cx="3169920" cy="480060"/>
          </a:xfrm>
          <a:prstGeom prst="rect">
            <a:avLst/>
          </a:prstGeom>
        </p:spPr>
        <p:txBody>
          <a:bodyPr vert="horz" lIns="96651" tIns="48326" rIns="96651" bIns="48326" rtlCol="0"/>
          <a:lstStyle>
            <a:lvl1pPr algn="r">
              <a:defRPr sz="1300"/>
            </a:lvl1pPr>
          </a:lstStyle>
          <a:p>
            <a:fld id="{EE18CB36-612C-4E4A-AC83-E89476AEC2BF}" type="datetimeFigureOut">
              <a:rPr lang="en-US" smtClean="0"/>
              <a:pPr/>
              <a:t>3/7/18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1" tIns="48326" rIns="96651" bIns="4832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vert="horz" lIns="96651" tIns="48326" rIns="96651" bIns="483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0060"/>
          </a:xfrm>
          <a:prstGeom prst="rect">
            <a:avLst/>
          </a:prstGeom>
        </p:spPr>
        <p:txBody>
          <a:bodyPr vert="horz" lIns="96651" tIns="48326" rIns="96651" bIns="4832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0060"/>
          </a:xfrm>
          <a:prstGeom prst="rect">
            <a:avLst/>
          </a:prstGeom>
        </p:spPr>
        <p:txBody>
          <a:bodyPr vert="horz" lIns="96651" tIns="48326" rIns="96651" bIns="48326" rtlCol="0" anchor="b"/>
          <a:lstStyle>
            <a:lvl1pPr algn="r">
              <a:defRPr sz="1300"/>
            </a:lvl1pPr>
          </a:lstStyle>
          <a:p>
            <a:fld id="{EE707532-839C-41A2-9E71-D5288AEAE6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649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07532-839C-41A2-9E71-D5288AEAE66A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BBECCC-FEA5-4D30-8755-32241C60A2D1}" type="slidenum">
              <a:rPr lang="en-US"/>
              <a:pPr/>
              <a:t>2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BBECCC-FEA5-4D30-8755-32241C60A2D1}" type="slidenum">
              <a:rPr lang="en-US"/>
              <a:pPr/>
              <a:t>3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Plugging</a:t>
            </a:r>
            <a:r>
              <a:rPr lang="en-US" baseline="0" dirty="0"/>
              <a:t> in alpha SQRT 2 </a:t>
            </a:r>
            <a:r>
              <a:rPr lang="en-US" baseline="0" dirty="0" err="1"/>
              <a:t>ln</a:t>
            </a:r>
            <a:r>
              <a:rPr lang="en-US" baseline="0" dirty="0"/>
              <a:t> t / </a:t>
            </a:r>
            <a:r>
              <a:rPr lang="en-US" baseline="0" dirty="0" err="1"/>
              <a:t>m_a</a:t>
            </a:r>
            <a:endParaRPr lang="en-US" baseline="0" dirty="0"/>
          </a:p>
          <a:p>
            <a:r>
              <a:rPr lang="en-US" baseline="0" dirty="0"/>
              <a:t>Gives us that P(Y&gt;mu + a) &lt; T^-4 which converges to zero.</a:t>
            </a:r>
          </a:p>
          <a:p>
            <a:endParaRPr lang="en-US" baseline="0" dirty="0"/>
          </a:p>
          <a:p>
            <a:r>
              <a:rPr lang="en-US" dirty="0"/>
              <a:t>http://jeremykun.com/2013/10/28/optimism-in-the-face-of-uncertainty-the-ucb1-algorithm/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07532-839C-41A2-9E71-D5288AEAE66A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38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EDF31-39D1-491B-9E1C-3CC9F14C3874}" type="datetime1">
              <a:rPr lang="en-US" smtClean="0"/>
              <a:t>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Jure Leskovec, Stanford CS246: Mining Massive Datasets, http://cs246.stanford.edu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4E95C-C9E9-4875-BEF4-8BDFE299BA17}" type="datetime1">
              <a:rPr lang="en-US" smtClean="0"/>
              <a:t>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Jure Leskovec, Stanford CS246: Mining Massive Datasets, http://cs246.stanford.edu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B8CAB-B112-4101-BE84-CC0AF05D43FF}" type="datetime1">
              <a:rPr lang="en-US" smtClean="0"/>
              <a:t>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r>
              <a:rPr lang="en-US"/>
              <a:t>Jure Leskovec, Stanford CS246: Mining Massive Datasets, http://cs246.stanford.edu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8226720" cy="1143480"/>
          </a:xfrm>
        </p:spPr>
        <p:txBody>
          <a:bodyPr tIns="41473" bIns="4147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920" y="1604329"/>
            <a:ext cx="4043520" cy="4524955"/>
          </a:xfrm>
        </p:spPr>
        <p:txBody>
          <a:bodyPr rIns="82945" bIns="4147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39680" y="1604329"/>
            <a:ext cx="4044960" cy="4524955"/>
          </a:xfrm>
        </p:spPr>
        <p:txBody>
          <a:bodyPr rIns="82945" bIns="41473"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>
          <a:xfrm>
            <a:off x="457920" y="6247376"/>
            <a:ext cx="2126880" cy="472370"/>
          </a:xfrm>
        </p:spPr>
        <p:txBody>
          <a:bodyPr tIns="41473"/>
          <a:lstStyle>
            <a:lvl1pPr>
              <a:defRPr/>
            </a:lvl1pPr>
          </a:lstStyle>
          <a:p>
            <a:fld id="{B7EF934A-4CA0-41DA-B428-11DDC2FB87B8}" type="datetime1">
              <a:rPr lang="en-US" smtClean="0"/>
              <a:t>3/7/18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>
          <a:xfrm>
            <a:off x="3126240" y="6247376"/>
            <a:ext cx="2897280" cy="472370"/>
          </a:xfrm>
        </p:spPr>
        <p:txBody>
          <a:bodyPr tIns="41473"/>
          <a:lstStyle>
            <a:lvl1pPr>
              <a:defRPr/>
            </a:lvl1pPr>
          </a:lstStyle>
          <a:p>
            <a:r>
              <a:rPr lang="en-US"/>
              <a:t>Jure Leskovec, Stanford CS246: Mining Massive Datasets, http://cs246.stanford.edu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>
          <a:xfrm>
            <a:off x="6554880" y="6247376"/>
            <a:ext cx="2128320" cy="472370"/>
          </a:xfrm>
        </p:spPr>
        <p:txBody>
          <a:bodyPr lIns="82945" tIns="41473" rIns="82945"/>
          <a:lstStyle>
            <a:lvl1pPr>
              <a:defRPr/>
            </a:lvl1pPr>
          </a:lstStyle>
          <a:p>
            <a:fld id="{10066599-523B-4641-9CCC-17D83CD935E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DD49CA9-E2A8-44E2-8B97-F81A1C6506E8}" type="datetime1">
              <a:rPr lang="en-US" smtClean="0"/>
              <a:t>3/7/18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Jure Leskovec, Stanford CS246: Mining Massive Datasets, http://cs246.stanford.edu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9826768-8FCE-4417-A22B-1D26CD2A84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750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228600"/>
            <a:ext cx="8001000" cy="9112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66738" y="1447800"/>
            <a:ext cx="8001000" cy="4876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</p:spPr>
        <p:txBody>
          <a:bodyPr/>
          <a:lstStyle>
            <a:lvl1pPr>
              <a:defRPr/>
            </a:lvl1pPr>
          </a:lstStyle>
          <a:p>
            <a:fld id="{F74D6619-40C7-44C2-A77B-9BC4A1724B67}" type="datetime1">
              <a:rPr lang="en-US" smtClean="0"/>
              <a:t>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Jure Leskovec, Stanford CS246: Mining Massive Datasets, http://cs246.stanford.edu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1981200" cy="476250"/>
          </a:xfrm>
        </p:spPr>
        <p:txBody>
          <a:bodyPr/>
          <a:lstStyle>
            <a:lvl1pPr>
              <a:defRPr/>
            </a:lvl1pPr>
          </a:lstStyle>
          <a:p>
            <a:fld id="{928FFA6C-C0FA-4814-A544-74F5F25931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266319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87552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EA85B-98D0-4B82-A691-6D0B2B46B9EC}" type="datetime1">
              <a:rPr lang="en-US" smtClean="0"/>
              <a:t>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Jure Leskovec, Stanford CS246: Mining Massive Datasets, http://cs246.stanford.edu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914400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2743200"/>
            <a:ext cx="8022336" cy="685800"/>
          </a:xfrm>
        </p:spPr>
        <p:txBody>
          <a:bodyPr lIns="146304" tIns="0" rIns="45720" bIns="0" anchor="t">
            <a:normAutofit/>
          </a:bodyPr>
          <a:lstStyle>
            <a:lvl1pPr marL="0" indent="0">
              <a:buNone/>
              <a:defRPr sz="4000" b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81A44-9810-4436-8E2B-176975856DD5}" type="datetime1">
              <a:rPr lang="en-US" smtClean="0"/>
              <a:t>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Jure Leskovec, Stanford CS246: Mining Massive Datasets, http://cs246.stanford.edu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5504688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5504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58848-7CD1-41EB-8AE1-97848B2A2B54}" type="datetime1">
              <a:rPr lang="en-US" smtClean="0"/>
              <a:t>3/7/18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Jure Leskovec, Stanford CS246: Mining Massive Datasets, http://cs246.stanford.edu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23338"/>
            <a:ext cx="4040188" cy="43774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95400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23338"/>
            <a:ext cx="4041775" cy="43774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2EA0C-DE21-446E-A37D-0FDF0ACA9598}" type="datetime1">
              <a:rPr lang="en-US" smtClean="0"/>
              <a:t>3/7/18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Jure Leskovec, Stanford CS246: Mining Massive Datasets, http://cs246.stanford.edu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6FC23-A7F7-43C8-B4D6-EEA285BF8154}" type="datetime1">
              <a:rPr lang="en-US" smtClean="0"/>
              <a:t>3/7/18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Jure Leskovec, Stanford CS246: Mining Massive Datasets, http://cs246.stanford.edu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700CD-7CF5-46C3-A352-19D0332C3D38}" type="datetime1">
              <a:rPr lang="en-US" smtClean="0"/>
              <a:t>3/7/18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Jure Leskovec, Stanford CS246: Mining Massive Datasets, http://cs246.stanford.edu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901C5-CF37-4FAA-A8FD-840E733CAE92}" type="datetime1">
              <a:rPr lang="en-US" smtClean="0"/>
              <a:t>3/7/18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Jure Leskovec, Stanford CS246: Mining Massive Datasets, http://cs246.stanford.edu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40E66692-9397-4925-A0B8-622109F0BF82}" type="datetime1">
              <a:rPr lang="en-US" smtClean="0"/>
              <a:t>3/7/18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r>
              <a:rPr lang="en-US"/>
              <a:t>Jure Leskovec, Stanford CS246: Mining Massive Datasets, http://cs246.stanford.edu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19B12225-5612-419B-A8D5-4B8EEE4C21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02108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1"/>
            <a:ext cx="9143999" cy="1021079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5257801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83680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900">
                <a:solidFill>
                  <a:schemeClr val="tx1">
                    <a:tint val="95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extLst/>
          </a:lstStyle>
          <a:p>
            <a:fld id="{50DAB7B5-BEB1-4AC4-8CE2-3CE84B442D14}" type="datetime1">
              <a:rPr lang="en-US" smtClean="0"/>
              <a:t>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583680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900">
                <a:solidFill>
                  <a:schemeClr val="tx1">
                    <a:tint val="95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extLst/>
          </a:lstStyle>
          <a:p>
            <a:r>
              <a:rPr lang="en-US"/>
              <a:t>Jure Leskovec, Stanford CS246: Mining Massive Datasets, http://cs246.stanford.edu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583680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900">
                <a:solidFill>
                  <a:schemeClr val="tx1">
                    <a:tint val="95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extLst/>
          </a:lstStyle>
          <a:p>
            <a:fld id="{19B12225-5612-419B-A8D5-4B8EEE4C217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5" r:id="rId12"/>
    <p:sldLayoutId id="2147483677" r:id="rId13"/>
    <p:sldLayoutId id="2147483678" r:id="rId14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100000"/>
        <a:buFont typeface="Wingdings" pitchFamily="2" charset="2"/>
        <a:buChar char="§"/>
        <a:defRPr kumimoji="0" sz="28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SzPct val="100000"/>
        <a:buFont typeface="Wingdings" pitchFamily="2" charset="2"/>
        <a:buChar char="§"/>
        <a:defRPr kumimoji="0" sz="24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 pitchFamily="2" charset="2"/>
        <a:buChar char="§"/>
        <a:defRPr kumimoji="0" sz="20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SzPct val="100000"/>
        <a:buFont typeface="Wingdings" pitchFamily="2" charset="2"/>
        <a:buChar char="§"/>
        <a:defRPr kumimoji="0" lang="en-US" sz="2000" kern="1200" smtClean="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Chi-squared_test" TargetMode="External"/><Relationship Id="rId3" Type="http://schemas.openxmlformats.org/officeDocument/2006/relationships/hyperlink" Target="https://en.wikipedia.org/wiki/Welch%27s_t-test" TargetMode="External"/><Relationship Id="rId7" Type="http://schemas.openxmlformats.org/officeDocument/2006/relationships/hyperlink" Target="https://en.wikipedia.org/wiki/Multinomial_distribution" TargetMode="External"/><Relationship Id="rId2" Type="http://schemas.openxmlformats.org/officeDocument/2006/relationships/hyperlink" Target="https://en.wikipedia.org/wiki/Normal_distributio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Poisson_distribution" TargetMode="External"/><Relationship Id="rId5" Type="http://schemas.openxmlformats.org/officeDocument/2006/relationships/hyperlink" Target="https://en.wikipedia.org/wiki/Fisher's_exact_test" TargetMode="External"/><Relationship Id="rId4" Type="http://schemas.openxmlformats.org/officeDocument/2006/relationships/hyperlink" Target="https://en.wikipedia.org/wiki/Binomial_distribution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support.google.com/analytics/answer/2844870?hl=en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campus-map.stanford.edu/" TargetMode="External"/><Relationship Id="rId2" Type="http://schemas.openxmlformats.org/officeDocument/2006/relationships/hyperlink" Target="http://goo.gl/forms/5505oC0Y94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mailto:cs246.mmds@gmail.com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://cs341.stanford.edu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447800"/>
            <a:ext cx="8610600" cy="3581400"/>
          </a:xfrm>
        </p:spPr>
        <p:txBody>
          <a:bodyPr anchor="b">
            <a:normAutofit/>
          </a:bodyPr>
          <a:lstStyle/>
          <a:p>
            <a:r>
              <a:rPr lang="en-US" sz="6000" dirty="0"/>
              <a:t>Learning through Experimentation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0" y="5257800"/>
            <a:ext cx="670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CS246: Mining Massive Datasets</a:t>
            </a:r>
          </a:p>
          <a:p>
            <a:r>
              <a:rPr lang="en-US" sz="2400" dirty="0"/>
              <a:t>Jure Leskovec, </a:t>
            </a:r>
            <a:r>
              <a:rPr lang="en-US" sz="2000" dirty="0"/>
              <a:t>Stanford University</a:t>
            </a:r>
          </a:p>
          <a:p>
            <a:r>
              <a:rPr lang="en-US" sz="3200" dirty="0"/>
              <a:t>http://cs246.stanford.edu</a:t>
            </a:r>
          </a:p>
        </p:txBody>
      </p:sp>
      <p:pic>
        <p:nvPicPr>
          <p:cNvPr id="5" name="Picture 6" descr="http://asia.stanford.edu/images/StanfordSealSm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60" y="5166360"/>
            <a:ext cx="1691640" cy="169164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k-Armed Bandit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95400"/>
                <a:ext cx="8610600" cy="5410200"/>
              </a:xfrm>
            </p:spPr>
            <p:txBody>
              <a:bodyPr>
                <a:normAutofit fontScale="92500" lnSpcReduction="10000"/>
              </a:bodyPr>
              <a:lstStyle/>
              <a:p>
                <a:pPr marL="118872" indent="0">
                  <a:buNone/>
                </a:pPr>
                <a:r>
                  <a:rPr lang="en-US" sz="3500" b="1" u="sng" dirty="0">
                    <a:solidFill>
                      <a:srgbClr val="D60093"/>
                    </a:solidFill>
                  </a:rPr>
                  <a:t>The setting:</a:t>
                </a:r>
              </a:p>
              <a:p>
                <a:r>
                  <a:rPr lang="en-US" dirty="0"/>
                  <a:t>Set of </a:t>
                </a:r>
                <a:r>
                  <a:rPr lang="en-US" b="1" i="1" dirty="0"/>
                  <a:t>k</a:t>
                </a:r>
                <a:r>
                  <a:rPr lang="en-US" b="1" dirty="0"/>
                  <a:t> </a:t>
                </a:r>
                <a:r>
                  <a:rPr lang="en-US" dirty="0"/>
                  <a:t>choices (arms)</a:t>
                </a:r>
              </a:p>
              <a:p>
                <a:r>
                  <a:rPr lang="en-US" dirty="0"/>
                  <a:t>Each choice </a:t>
                </a:r>
                <a:r>
                  <a:rPr lang="en-US" b="1" i="1" dirty="0"/>
                  <a:t>a</a:t>
                </a:r>
                <a:r>
                  <a:rPr lang="en-US" dirty="0"/>
                  <a:t> is associated with unknown probability distribution </a:t>
                </a:r>
                <a:r>
                  <a:rPr lang="en-US" b="1" i="1" dirty="0"/>
                  <a:t>P</a:t>
                </a:r>
                <a:r>
                  <a:rPr lang="en-US" b="1" i="1" baseline="-25000" dirty="0"/>
                  <a:t>a </a:t>
                </a:r>
                <a:r>
                  <a:rPr lang="en-US" dirty="0"/>
                  <a:t>supported in </a:t>
                </a:r>
                <a:r>
                  <a:rPr lang="en-US" b="1" dirty="0"/>
                  <a:t>[0,1]</a:t>
                </a:r>
                <a:endParaRPr lang="en-US" b="1" baseline="-25000" dirty="0"/>
              </a:p>
              <a:p>
                <a:r>
                  <a:rPr lang="en-US" dirty="0"/>
                  <a:t>We play the game for </a:t>
                </a:r>
                <a:r>
                  <a:rPr lang="en-US" b="1" i="1" dirty="0"/>
                  <a:t>T</a:t>
                </a:r>
                <a:r>
                  <a:rPr lang="en-US" dirty="0"/>
                  <a:t> rounds</a:t>
                </a:r>
              </a:p>
              <a:p>
                <a:r>
                  <a:rPr lang="en-US" dirty="0">
                    <a:solidFill>
                      <a:srgbClr val="008000"/>
                    </a:solidFill>
                  </a:rPr>
                  <a:t>In each round </a:t>
                </a:r>
                <a:r>
                  <a:rPr lang="en-US" b="1" i="1" dirty="0">
                    <a:solidFill>
                      <a:srgbClr val="008000"/>
                    </a:solidFill>
                  </a:rPr>
                  <a:t>t</a:t>
                </a:r>
                <a:r>
                  <a:rPr lang="en-US" dirty="0">
                    <a:solidFill>
                      <a:srgbClr val="008000"/>
                    </a:solidFill>
                  </a:rPr>
                  <a:t>: </a:t>
                </a:r>
              </a:p>
              <a:p>
                <a:pPr lvl="1"/>
                <a:r>
                  <a:rPr lang="en-US" b="1" dirty="0"/>
                  <a:t>(1) </a:t>
                </a:r>
                <a:r>
                  <a:rPr lang="en-US" dirty="0"/>
                  <a:t>We pick some arm </a:t>
                </a:r>
                <a:r>
                  <a:rPr lang="en-US" b="1" i="1" dirty="0"/>
                  <a:t>j</a:t>
                </a:r>
                <a:r>
                  <a:rPr lang="en-US" i="1" dirty="0"/>
                  <a:t> </a:t>
                </a:r>
              </a:p>
              <a:p>
                <a:pPr lvl="1"/>
                <a:r>
                  <a:rPr lang="en-US" b="1" dirty="0"/>
                  <a:t>(2)</a:t>
                </a:r>
                <a:r>
                  <a:rPr lang="en-US" dirty="0"/>
                  <a:t> We obtain random sample </a:t>
                </a:r>
                <a:r>
                  <a:rPr lang="en-US" b="1" i="1" dirty="0" err="1"/>
                  <a:t>X</a:t>
                </a:r>
                <a:r>
                  <a:rPr lang="en-US" b="1" i="1" baseline="-25000" dirty="0" err="1"/>
                  <a:t>t</a:t>
                </a:r>
                <a:r>
                  <a:rPr lang="en-US" dirty="0"/>
                  <a:t> from </a:t>
                </a:r>
                <a:r>
                  <a:rPr lang="en-US" b="1" i="1" dirty="0" err="1"/>
                  <a:t>P</a:t>
                </a:r>
                <a:r>
                  <a:rPr lang="en-US" b="1" i="1" baseline="-25000" dirty="0" err="1"/>
                  <a:t>j</a:t>
                </a:r>
                <a:r>
                  <a:rPr lang="en-US" i="1" dirty="0"/>
                  <a:t> </a:t>
                </a:r>
              </a:p>
              <a:p>
                <a:pPr lvl="2"/>
                <a:r>
                  <a:rPr lang="en-US" dirty="0"/>
                  <a:t>Note reward is independent of previous draws</a:t>
                </a:r>
              </a:p>
              <a:p>
                <a:r>
                  <a:rPr lang="en-US" b="1" dirty="0">
                    <a:solidFill>
                      <a:srgbClr val="0000FF"/>
                    </a:solidFill>
                  </a:rPr>
                  <a:t>Our goal is to maximize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𝒕</m:t>
                        </m:r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𝟏</m:t>
                        </m:r>
                      </m:sub>
                      <m:sup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𝑻</m:t>
                        </m:r>
                      </m:sup>
                      <m:e>
                        <m:sSub>
                          <m:sSubPr>
                            <m:ctrlPr>
                              <a:rPr lang="en-US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𝑿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𝒕</m:t>
                            </m:r>
                          </m:sub>
                        </m:sSub>
                      </m:e>
                    </m:nary>
                  </m:oMath>
                </a14:m>
                <a:endParaRPr lang="en-US" b="1" dirty="0">
                  <a:solidFill>
                    <a:srgbClr val="0000FF"/>
                  </a:solidFill>
                </a:endParaRPr>
              </a:p>
              <a:p>
                <a:r>
                  <a:rPr lang="en-US" b="1" dirty="0">
                    <a:solidFill>
                      <a:srgbClr val="D60093"/>
                    </a:solidFill>
                  </a:rPr>
                  <a:t>But we don’t know </a:t>
                </a:r>
                <a:r>
                  <a:rPr lang="el-GR" b="1" i="1" dirty="0">
                    <a:solidFill>
                      <a:srgbClr val="D60093"/>
                    </a:solidFill>
                  </a:rPr>
                  <a:t>μ</a:t>
                </a:r>
                <a:r>
                  <a:rPr lang="en-US" b="1" i="1" baseline="-25000" dirty="0">
                    <a:solidFill>
                      <a:srgbClr val="D60093"/>
                    </a:solidFill>
                  </a:rPr>
                  <a:t>a</a:t>
                </a:r>
                <a:r>
                  <a:rPr lang="en-US" b="1" dirty="0"/>
                  <a:t>!</a:t>
                </a:r>
                <a:r>
                  <a:rPr lang="en-US" dirty="0"/>
                  <a:t> But every time we </a:t>
                </a:r>
                <a:br>
                  <a:rPr lang="en-US" dirty="0"/>
                </a:br>
                <a:r>
                  <a:rPr lang="en-US" dirty="0"/>
                  <a:t>pull some arm </a:t>
                </a:r>
                <a:r>
                  <a:rPr lang="en-US" b="1" i="1" dirty="0"/>
                  <a:t>a</a:t>
                </a:r>
                <a:r>
                  <a:rPr lang="en-US" dirty="0"/>
                  <a:t> we get to learn a bit about </a:t>
                </a:r>
                <a:r>
                  <a:rPr lang="el-GR" b="1" i="1" dirty="0">
                    <a:solidFill>
                      <a:srgbClr val="D60093"/>
                    </a:solidFill>
                  </a:rPr>
                  <a:t>μ</a:t>
                </a:r>
                <a:r>
                  <a:rPr lang="en-US" b="1" i="1" baseline="-25000" dirty="0">
                    <a:solidFill>
                      <a:srgbClr val="D60093"/>
                    </a:solidFill>
                  </a:rPr>
                  <a:t>a</a:t>
                </a:r>
                <a:endParaRPr lang="en-US" i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95400"/>
                <a:ext cx="8610600" cy="5410200"/>
              </a:xfrm>
              <a:blipFill rotWithShape="1">
                <a:blip r:embed="rId2"/>
                <a:stretch>
                  <a:fillRect l="-849" t="-15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EA85B-98D0-4B82-A691-6D0B2B46B9EC}" type="datetime1">
              <a:rPr lang="en-US" smtClean="0"/>
              <a:t>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Jure Leskovec, Stanford CS246: Mining Massive Datasets, http://cs246.stanford.edu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46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D60093"/>
                </a:solidFill>
              </a:rPr>
              <a:t>Online optimization with limited feedback</a:t>
            </a:r>
          </a:p>
          <a:p>
            <a:pPr lvl="1"/>
            <a:endParaRPr lang="en-US" b="1" dirty="0">
              <a:solidFill>
                <a:srgbClr val="D60093"/>
              </a:solidFill>
            </a:endParaRPr>
          </a:p>
          <a:p>
            <a:pPr lvl="1"/>
            <a:endParaRPr lang="en-US" b="1" dirty="0">
              <a:solidFill>
                <a:srgbClr val="D60093"/>
              </a:solidFill>
            </a:endParaRPr>
          </a:p>
          <a:p>
            <a:pPr lvl="1"/>
            <a:endParaRPr lang="en-US" b="1" dirty="0">
              <a:solidFill>
                <a:srgbClr val="D60093"/>
              </a:solidFill>
            </a:endParaRPr>
          </a:p>
          <a:p>
            <a:pPr lvl="1"/>
            <a:endParaRPr lang="en-US" b="1" dirty="0">
              <a:solidFill>
                <a:srgbClr val="D60093"/>
              </a:solidFill>
            </a:endParaRPr>
          </a:p>
          <a:p>
            <a:pPr lvl="1"/>
            <a:endParaRPr lang="en-US" b="1" dirty="0">
              <a:solidFill>
                <a:srgbClr val="D60093"/>
              </a:solidFill>
            </a:endParaRPr>
          </a:p>
          <a:p>
            <a:r>
              <a:rPr lang="en-US" b="1" dirty="0">
                <a:solidFill>
                  <a:srgbClr val="0000FF"/>
                </a:solidFill>
              </a:rPr>
              <a:t>Like in online algorithms:</a:t>
            </a:r>
          </a:p>
          <a:p>
            <a:pPr lvl="1"/>
            <a:r>
              <a:rPr lang="en-US" b="1" dirty="0"/>
              <a:t>Have to make a choice each time</a:t>
            </a:r>
          </a:p>
          <a:p>
            <a:pPr lvl="1"/>
            <a:r>
              <a:rPr lang="en-US" b="1" dirty="0"/>
              <a:t>But we only receive information about the chosen action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EA85B-98D0-4B82-A691-6D0B2B46B9EC}" type="datetime1">
              <a:rPr lang="en-US" smtClean="0"/>
              <a:t>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Jure Leskovec, Stanford CS246: Mining Massive Datasets, http://cs246.stanford.edu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9559979"/>
              </p:ext>
            </p:extLst>
          </p:nvPr>
        </p:nvGraphicFramePr>
        <p:xfrm>
          <a:off x="1219200" y="1905000"/>
          <a:ext cx="6934201" cy="228600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55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55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55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55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55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055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0554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itchFamily="34" charset="0"/>
                        </a:rPr>
                        <a:t>Choices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>
                          <a:latin typeface="Calibri" pitchFamily="34" charset="0"/>
                        </a:rPr>
                        <a:t>X</a:t>
                      </a:r>
                      <a:r>
                        <a:rPr lang="en-US" sz="2400" i="1" baseline="-25000" dirty="0">
                          <a:latin typeface="Calibri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>
                          <a:latin typeface="Calibri" pitchFamily="34" charset="0"/>
                        </a:rPr>
                        <a:t>X</a:t>
                      </a:r>
                      <a:r>
                        <a:rPr lang="en-US" sz="2400" i="1" baseline="-25000" dirty="0">
                          <a:latin typeface="Calibri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>
                          <a:latin typeface="Calibri" pitchFamily="34" charset="0"/>
                        </a:rPr>
                        <a:t>X</a:t>
                      </a:r>
                      <a:r>
                        <a:rPr lang="en-US" sz="2400" i="1" baseline="-25000" dirty="0">
                          <a:latin typeface="Calibri" pitchFamily="34" charset="0"/>
                        </a:rPr>
                        <a:t>3</a:t>
                      </a:r>
                      <a:endParaRPr lang="en-US" sz="2400" i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>
                          <a:latin typeface="Calibri" pitchFamily="34" charset="0"/>
                        </a:rPr>
                        <a:t>X</a:t>
                      </a:r>
                      <a:r>
                        <a:rPr lang="en-US" sz="2400" i="1" baseline="-25000" dirty="0">
                          <a:latin typeface="Calibri" pitchFamily="34" charset="0"/>
                        </a:rPr>
                        <a:t>4</a:t>
                      </a:r>
                      <a:endParaRPr lang="en-US" sz="2400" i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>
                          <a:latin typeface="Calibri" pitchFamily="34" charset="0"/>
                        </a:rPr>
                        <a:t>X</a:t>
                      </a:r>
                      <a:r>
                        <a:rPr lang="en-US" sz="2400" i="1" baseline="-25000" dirty="0">
                          <a:latin typeface="Calibri" pitchFamily="34" charset="0"/>
                        </a:rPr>
                        <a:t>5</a:t>
                      </a:r>
                      <a:endParaRPr lang="en-US" sz="2400" i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>
                          <a:latin typeface="Calibri" pitchFamily="34" charset="0"/>
                        </a:rPr>
                        <a:t>X</a:t>
                      </a:r>
                      <a:r>
                        <a:rPr lang="en-US" sz="2400" i="1" baseline="-25000" dirty="0">
                          <a:latin typeface="Calibri" pitchFamily="34" charset="0"/>
                        </a:rPr>
                        <a:t>6</a:t>
                      </a:r>
                      <a:endParaRPr lang="en-US" sz="2400" i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libri" pitchFamily="34" charset="0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i="1">
                          <a:latin typeface="Calibri" pitchFamily="34" charset="0"/>
                        </a:rPr>
                        <a:t>a</a:t>
                      </a:r>
                      <a:r>
                        <a:rPr lang="en-US" sz="2400" i="1" baseline="-25000">
                          <a:latin typeface="Calibri" pitchFamily="34" charset="0"/>
                        </a:rPr>
                        <a:t>1</a:t>
                      </a:r>
                      <a:endParaRPr lang="en-US" sz="2400" i="1" baseline="-250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dirty="0">
                          <a:latin typeface="Calibri" pitchFamily="34" charset="0"/>
                        </a:rPr>
                        <a:t>a</a:t>
                      </a:r>
                      <a:r>
                        <a:rPr lang="en-US" sz="2400" i="1" baseline="-25000" dirty="0">
                          <a:latin typeface="Calibri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baseline="0" dirty="0">
                          <a:latin typeface="Calibri" pitchFamily="34" charset="0"/>
                        </a:rPr>
                        <a:t>…</a:t>
                      </a:r>
                      <a:endParaRPr lang="en-US" sz="2400" i="1" baseline="-250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dirty="0" err="1">
                          <a:latin typeface="Calibri" pitchFamily="34" charset="0"/>
                        </a:rPr>
                        <a:t>a</a:t>
                      </a:r>
                      <a:r>
                        <a:rPr lang="en-US" sz="2400" i="1" baseline="-25000" dirty="0" err="1">
                          <a:latin typeface="Calibri" pitchFamily="34" charset="0"/>
                        </a:rPr>
                        <a:t>k</a:t>
                      </a:r>
                      <a:endParaRPr lang="en-US" sz="2400" i="1" baseline="-250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libri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9" name="Straight Arrow Connector 8"/>
          <p:cNvCxnSpPr/>
          <p:nvPr/>
        </p:nvCxnSpPr>
        <p:spPr>
          <a:xfrm>
            <a:off x="2514600" y="4343400"/>
            <a:ext cx="5181600" cy="0"/>
          </a:xfrm>
          <a:prstGeom prst="straightConnector1">
            <a:avLst/>
          </a:prstGeom>
          <a:ln w="28575">
            <a:solidFill>
              <a:srgbClr val="008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248400" y="4278868"/>
            <a:ext cx="719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344013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the Bandit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0000FF"/>
                </a:solidFill>
              </a:rPr>
              <a:t>Policy</a:t>
            </a:r>
            <a:r>
              <a:rPr lang="en-US" sz="3600" dirty="0">
                <a:solidFill>
                  <a:srgbClr val="0000FF"/>
                </a:solidFill>
              </a:rPr>
              <a:t>:</a:t>
            </a:r>
            <a:r>
              <a:rPr lang="en-US" sz="3600" dirty="0"/>
              <a:t> a strategy/rule that in each iteration tells me which arm to pull </a:t>
            </a:r>
          </a:p>
          <a:p>
            <a:pPr lvl="1"/>
            <a:r>
              <a:rPr lang="en-US" sz="3200" dirty="0"/>
              <a:t>Hopefully policy depends on the history of rewards</a:t>
            </a:r>
          </a:p>
          <a:p>
            <a:pPr lvl="8"/>
            <a:endParaRPr lang="en-US" sz="2000" b="1" dirty="0"/>
          </a:p>
          <a:p>
            <a:r>
              <a:rPr lang="en-US" sz="3600" b="1" dirty="0">
                <a:solidFill>
                  <a:srgbClr val="D60093"/>
                </a:solidFill>
              </a:rPr>
              <a:t>How to quantify performance of the algorithm?</a:t>
            </a:r>
            <a:r>
              <a:rPr lang="en-US" sz="3600" b="1" dirty="0"/>
              <a:t> </a:t>
            </a:r>
            <a:r>
              <a:rPr lang="en-US" sz="3600" b="1" dirty="0">
                <a:solidFill>
                  <a:srgbClr val="008000"/>
                </a:solidFill>
              </a:rPr>
              <a:t>Regret!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EA85B-98D0-4B82-A691-6D0B2B46B9EC}" type="datetime1">
              <a:rPr lang="en-US" smtClean="0"/>
              <a:t>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Jure Leskovec, Stanford CS246: Mining Massive Datasets, http://cs246.stanford.edu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263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Metric: Regret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19200"/>
                <a:ext cx="8610600" cy="5791200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dirty="0">
                    <a:solidFill>
                      <a:srgbClr val="0000FF"/>
                    </a:solidFill>
                  </a:rPr>
                  <a:t>Let be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𝝁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𝒂</m:t>
                        </m:r>
                      </m:sub>
                    </m:sSub>
                  </m:oMath>
                </a14:m>
                <a:r>
                  <a:rPr lang="en-US" b="1" baseline="-25000" dirty="0">
                    <a:solidFill>
                      <a:srgbClr val="0000FF"/>
                    </a:solidFill>
                  </a:rPr>
                  <a:t> </a:t>
                </a:r>
                <a:r>
                  <a:rPr lang="en-US" dirty="0">
                    <a:solidFill>
                      <a:srgbClr val="0000FF"/>
                    </a:solidFill>
                  </a:rPr>
                  <a:t>the mean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𝑷</m:t>
                        </m:r>
                      </m:e>
                      <m:sub>
                        <m:r>
                          <a:rPr lang="en-US" b="1" i="1" dirty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𝒂</m:t>
                        </m:r>
                      </m:sub>
                    </m:sSub>
                  </m:oMath>
                </a14:m>
                <a:endParaRPr lang="en-US" b="1" dirty="0">
                  <a:solidFill>
                    <a:srgbClr val="0000FF"/>
                  </a:solidFill>
                </a:endParaRPr>
              </a:p>
              <a:p>
                <a:r>
                  <a:rPr lang="en-US" dirty="0"/>
                  <a:t>Payoff/reward of </a:t>
                </a:r>
                <a:r>
                  <a:rPr lang="en-US" b="1" dirty="0"/>
                  <a:t>best arm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/>
                          </a:rPr>
                          <m:t>𝝁</m:t>
                        </m:r>
                      </m:e>
                      <m:sup>
                        <m:r>
                          <a:rPr lang="en-US" b="1" i="1" smtClean="0">
                            <a:latin typeface="Cambria Math"/>
                          </a:rPr>
                          <m:t>∗</m:t>
                        </m:r>
                      </m:sup>
                    </m:sSup>
                    <m:r>
                      <a:rPr lang="en-US" b="1" i="1" smtClean="0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a:rPr lang="en-US" b="1" i="0" smtClean="0">
                                <a:latin typeface="Cambria Math"/>
                              </a:rPr>
                              <m:t>𝐦𝐚𝐱</m:t>
                            </m:r>
                          </m:e>
                          <m:lim>
                            <m:r>
                              <a:rPr lang="en-US" b="1" i="1" smtClean="0">
                                <a:latin typeface="Cambria Math"/>
                              </a:rPr>
                              <m:t>𝒂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/>
                              </a:rPr>
                              <m:t>𝝁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/>
                              </a:rPr>
                              <m:t>𝒂</m:t>
                            </m:r>
                          </m:sub>
                        </m:sSub>
                      </m:e>
                    </m:func>
                  </m:oMath>
                </a14:m>
                <a:endParaRPr lang="en-US" b="1" dirty="0"/>
              </a:p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/>
                          </a:rPr>
                          <m:t>𝒊</m:t>
                        </m:r>
                      </m:e>
                      <m:sub>
                        <m:r>
                          <a:rPr lang="en-US" b="1" i="1" smtClean="0">
                            <a:latin typeface="Cambria Math"/>
                          </a:rPr>
                          <m:t>𝟏</m:t>
                        </m:r>
                      </m:sub>
                    </m:sSub>
                    <m:r>
                      <a:rPr lang="en-US" b="1" i="1" smtClean="0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/>
                          </a:rPr>
                          <m:t>𝒊</m:t>
                        </m:r>
                      </m:e>
                      <m:sub>
                        <m:r>
                          <a:rPr lang="en-US" b="1" i="1" smtClean="0">
                            <a:latin typeface="Cambria Math"/>
                          </a:rPr>
                          <m:t>𝟐</m:t>
                        </m:r>
                      </m:sub>
                    </m:sSub>
                    <m:r>
                      <a:rPr lang="en-US" b="1" i="1" smtClean="0">
                        <a:latin typeface="Cambria Math"/>
                      </a:rPr>
                      <m:t>…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/>
                          </a:rPr>
                          <m:t>𝒊</m:t>
                        </m:r>
                      </m:e>
                      <m:sub>
                        <m:r>
                          <a:rPr lang="en-US" b="1" i="1" smtClean="0">
                            <a:latin typeface="Cambria Math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US" dirty="0"/>
                  <a:t> be the sequence of arms pulled</a:t>
                </a:r>
              </a:p>
              <a:p>
                <a:r>
                  <a:rPr lang="en-US" dirty="0">
                    <a:solidFill>
                      <a:srgbClr val="D60093"/>
                    </a:solidFill>
                  </a:rPr>
                  <a:t>Instantaneous </a:t>
                </a:r>
                <a:r>
                  <a:rPr lang="en-US" b="1" dirty="0">
                    <a:solidFill>
                      <a:srgbClr val="D60093"/>
                    </a:solidFill>
                  </a:rPr>
                  <a:t>regret</a:t>
                </a:r>
                <a:r>
                  <a:rPr lang="en-US" dirty="0">
                    <a:solidFill>
                      <a:srgbClr val="D60093"/>
                    </a:solidFill>
                  </a:rPr>
                  <a:t> at time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D60093"/>
                        </a:solidFill>
                        <a:latin typeface="Cambria Math"/>
                      </a:rPr>
                      <m:t>𝒕</m:t>
                    </m:r>
                  </m:oMath>
                </a14:m>
                <a:r>
                  <a:rPr lang="en-US" dirty="0">
                    <a:solidFill>
                      <a:srgbClr val="D60093"/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D6009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D60093"/>
                            </a:solidFill>
                            <a:latin typeface="Cambria Math"/>
                          </a:rPr>
                          <m:t>𝒓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D60093"/>
                            </a:solidFill>
                            <a:latin typeface="Cambria Math"/>
                          </a:rPr>
                          <m:t>𝒕</m:t>
                        </m:r>
                      </m:sub>
                    </m:sSub>
                    <m:r>
                      <a:rPr lang="en-US" b="1" i="1" smtClean="0">
                        <a:solidFill>
                          <a:srgbClr val="D60093"/>
                        </a:solidFill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b="1" i="1" smtClean="0">
                            <a:solidFill>
                              <a:srgbClr val="D6009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rgbClr val="D60093"/>
                            </a:solidFill>
                            <a:latin typeface="Cambria Math"/>
                          </a:rPr>
                          <m:t>𝝁</m:t>
                        </m:r>
                      </m:e>
                      <m:sup>
                        <m:r>
                          <a:rPr lang="en-US" b="1" i="1" smtClean="0">
                            <a:solidFill>
                              <a:srgbClr val="D60093"/>
                            </a:solidFill>
                            <a:latin typeface="Cambria Math"/>
                          </a:rPr>
                          <m:t>∗</m:t>
                        </m:r>
                      </m:sup>
                    </m:sSup>
                    <m:r>
                      <a:rPr lang="en-US" b="1" i="1" smtClean="0">
                        <a:solidFill>
                          <a:srgbClr val="D60093"/>
                        </a:solidFill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en-US" b="1" i="1" smtClean="0">
                            <a:solidFill>
                              <a:srgbClr val="D6009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D60093"/>
                            </a:solidFill>
                            <a:latin typeface="Cambria Math"/>
                          </a:rPr>
                          <m:t>𝝁</m:t>
                        </m:r>
                      </m:e>
                      <m:sub>
                        <m:sSub>
                          <m:sSubPr>
                            <m:ctrlPr>
                              <a:rPr lang="en-US" b="1" i="1" smtClean="0">
                                <a:solidFill>
                                  <a:srgbClr val="D6009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D60093"/>
                                </a:solidFill>
                                <a:latin typeface="Cambria Math"/>
                              </a:rPr>
                              <m:t>𝒂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D60093"/>
                                </a:solidFill>
                                <a:latin typeface="Cambria Math"/>
                              </a:rPr>
                              <m:t>𝒕</m:t>
                            </m:r>
                          </m:sub>
                        </m:sSub>
                      </m:sub>
                    </m:sSub>
                  </m:oMath>
                </a14:m>
                <a:endParaRPr lang="en-US" b="1" dirty="0">
                  <a:solidFill>
                    <a:srgbClr val="D60093"/>
                  </a:solidFill>
                </a:endParaRPr>
              </a:p>
              <a:p>
                <a:r>
                  <a:rPr lang="en-US" b="1" dirty="0">
                    <a:solidFill>
                      <a:srgbClr val="008000"/>
                    </a:solidFill>
                  </a:rPr>
                  <a:t>Total regret: </a:t>
                </a:r>
                <a:endParaRPr lang="en-US" b="1" i="1" dirty="0">
                  <a:solidFill>
                    <a:srgbClr val="008000"/>
                  </a:solidFill>
                  <a:latin typeface="Cambria Math"/>
                </a:endParaRPr>
              </a:p>
              <a:p>
                <a:pPr marL="11887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008000"/>
                              </a:solidFill>
                              <a:latin typeface="Cambria Math"/>
                            </a:rPr>
                            <m:t>𝑹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008000"/>
                              </a:solidFill>
                              <a:latin typeface="Cambria Math"/>
                            </a:rPr>
                            <m:t>𝑻</m:t>
                          </m:r>
                        </m:sub>
                      </m:sSub>
                      <m:r>
                        <a:rPr lang="en-US" b="1" i="1" smtClean="0">
                          <a:solidFill>
                            <a:srgbClr val="008000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1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1" i="1" smtClean="0">
                              <a:solidFill>
                                <a:srgbClr val="008000"/>
                              </a:solidFill>
                              <a:latin typeface="Cambria Math"/>
                            </a:rPr>
                            <m:t>𝒕</m:t>
                          </m:r>
                          <m:r>
                            <a:rPr lang="en-US" b="1" i="1" smtClean="0">
                              <a:solidFill>
                                <a:srgbClr val="008000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en-US" b="1" i="1" smtClean="0">
                              <a:solidFill>
                                <a:srgbClr val="008000"/>
                              </a:solidFill>
                              <a:latin typeface="Cambria Math"/>
                            </a:rPr>
                            <m:t>𝟏</m:t>
                          </m:r>
                        </m:sub>
                        <m:sup>
                          <m:r>
                            <a:rPr lang="en-US" b="1" i="1" smtClean="0">
                              <a:solidFill>
                                <a:srgbClr val="008000"/>
                              </a:solidFill>
                              <a:latin typeface="Cambria Math"/>
                            </a:rPr>
                            <m:t>𝑻</m:t>
                          </m:r>
                        </m:sup>
                        <m:e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008000"/>
                                  </a:solidFill>
                                  <a:latin typeface="Cambria Math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008000"/>
                                  </a:solidFill>
                                  <a:latin typeface="Cambria Math"/>
                                </a:rPr>
                                <m:t>𝒕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b="1" dirty="0">
                  <a:solidFill>
                    <a:srgbClr val="008000"/>
                  </a:solidFill>
                </a:endParaRPr>
              </a:p>
              <a:p>
                <a:r>
                  <a:rPr lang="en-US" b="1" u="sng" dirty="0"/>
                  <a:t>Typical goal:</a:t>
                </a:r>
                <a:r>
                  <a:rPr lang="en-US" b="1" dirty="0"/>
                  <a:t> </a:t>
                </a:r>
                <a:r>
                  <a:rPr lang="en-US" b="1" dirty="0">
                    <a:solidFill>
                      <a:srgbClr val="0000FF"/>
                    </a:solidFill>
                  </a:rPr>
                  <a:t>Want a policy (arm allocation strategy) that guarantees: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𝑹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𝑻</m:t>
                            </m:r>
                          </m:sub>
                        </m:sSub>
                      </m:num>
                      <m:den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𝑻</m:t>
                        </m:r>
                      </m:den>
                    </m:f>
                    <m:r>
                      <a:rPr lang="en-US" b="1" i="1" smtClean="0">
                        <a:solidFill>
                          <a:srgbClr val="0000FF"/>
                        </a:solidFill>
                        <a:latin typeface="Cambria Math"/>
                      </a:rPr>
                      <m:t>→</m:t>
                    </m:r>
                    <m:r>
                      <a:rPr lang="en-US" b="1" i="1" smtClean="0">
                        <a:solidFill>
                          <a:srgbClr val="0000FF"/>
                        </a:solidFill>
                        <a:latin typeface="Cambria Math"/>
                      </a:rPr>
                      <m:t>𝟎</m:t>
                    </m:r>
                  </m:oMath>
                </a14:m>
                <a:r>
                  <a:rPr lang="en-US" b="1" dirty="0">
                    <a:solidFill>
                      <a:srgbClr val="0000FF"/>
                    </a:solidFill>
                  </a:rPr>
                  <a:t> as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0000FF"/>
                        </a:solidFill>
                        <a:latin typeface="Cambria Math"/>
                      </a:rPr>
                      <m:t>𝑻</m:t>
                    </m:r>
                    <m:r>
                      <a:rPr lang="en-US" b="1" i="1" smtClean="0">
                        <a:solidFill>
                          <a:srgbClr val="0000FF"/>
                        </a:solidFill>
                        <a:latin typeface="Cambria Math"/>
                      </a:rPr>
                      <m:t>→∞</m:t>
                    </m:r>
                  </m:oMath>
                </a14:m>
                <a:endParaRPr lang="en-US" b="1" dirty="0">
                  <a:solidFill>
                    <a:srgbClr val="0000FF"/>
                  </a:solidFill>
                </a:endParaRPr>
              </a:p>
              <a:p>
                <a:pPr lvl="1"/>
                <a:r>
                  <a:rPr lang="en-US" sz="1900" dirty="0">
                    <a:solidFill>
                      <a:srgbClr val="008000"/>
                    </a:solidFill>
                    <a:latin typeface="Arial" pitchFamily="34" charset="0"/>
                    <a:cs typeface="Arial" pitchFamily="34" charset="0"/>
                  </a:rPr>
                  <a:t>Note: Ensuring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b="0" i="1" smtClean="0">
                            <a:solidFill>
                              <a:srgbClr val="008000"/>
                            </a:solidFill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US" sz="1900" b="0" i="1" smtClean="0">
                            <a:solidFill>
                              <a:srgbClr val="008000"/>
                            </a:solidFill>
                            <a:latin typeface="Cambria Math"/>
                          </a:rPr>
                          <m:t>𝑇</m:t>
                        </m:r>
                      </m:sub>
                    </m:sSub>
                    <m:r>
                      <a:rPr lang="en-US" sz="1900" b="0" i="1" smtClean="0">
                        <a:solidFill>
                          <a:srgbClr val="008000"/>
                        </a:solidFill>
                        <a:latin typeface="Cambria Math"/>
                      </a:rPr>
                      <m:t>/</m:t>
                    </m:r>
                    <m:r>
                      <a:rPr lang="en-US" sz="1900" b="0" i="1" smtClean="0">
                        <a:solidFill>
                          <a:srgbClr val="008000"/>
                        </a:solidFill>
                        <a:latin typeface="Cambria Math"/>
                      </a:rPr>
                      <m:t>𝑇</m:t>
                    </m:r>
                    <m:r>
                      <a:rPr lang="en-US" sz="1900" b="0" i="1" smtClean="0">
                        <a:solidFill>
                          <a:srgbClr val="008000"/>
                        </a:solidFill>
                        <a:latin typeface="Cambria Math"/>
                      </a:rPr>
                      <m:t>→0</m:t>
                    </m:r>
                  </m:oMath>
                </a14:m>
                <a:r>
                  <a:rPr lang="en-US" sz="1900" dirty="0">
                    <a:solidFill>
                      <a:srgbClr val="008000"/>
                    </a:solidFill>
                    <a:latin typeface="Arial" pitchFamily="34" charset="0"/>
                    <a:cs typeface="Arial" pitchFamily="34" charset="0"/>
                  </a:rPr>
                  <a:t> is stronger than maximizing payoffs (minimizing regret), as it means that in the limit we discover the true best hand.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19200"/>
                <a:ext cx="8610600" cy="5791200"/>
              </a:xfrm>
              <a:blipFill rotWithShape="1">
                <a:blip r:embed="rId2"/>
                <a:stretch>
                  <a:fillRect t="-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EA85B-98D0-4B82-A691-6D0B2B46B9EC}" type="datetime1">
              <a:rPr lang="en-US" smtClean="0"/>
              <a:t>3/7/18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400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Allocation Strategies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95400"/>
                <a:ext cx="8229600" cy="5486400"/>
              </a:xfrm>
            </p:spPr>
            <p:txBody>
              <a:bodyPr>
                <a:normAutofit/>
              </a:bodyPr>
              <a:lstStyle/>
              <a:p>
                <a:r>
                  <a:rPr lang="en-US" b="1" dirty="0">
                    <a:solidFill>
                      <a:srgbClr val="0000FF"/>
                    </a:solidFill>
                  </a:rPr>
                  <a:t>If we knew the payoffs, which arm would we pull?</a:t>
                </a:r>
                <a:endParaRPr lang="en-US" b="1" i="1" dirty="0">
                  <a:solidFill>
                    <a:srgbClr val="0000FF"/>
                  </a:solidFill>
                  <a:latin typeface="Cambria Math"/>
                </a:endParaRPr>
              </a:p>
              <a:p>
                <a:pPr marL="11887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solidFill>
                            <a:srgbClr val="008000"/>
                          </a:solidFill>
                          <a:latin typeface="Cambria Math"/>
                        </a:rPr>
                        <m:t>𝐏𝐢𝐜𝐤</m:t>
                      </m:r>
                      <m:r>
                        <a:rPr lang="en-US" b="1" i="1" smtClean="0">
                          <a:solidFill>
                            <a:srgbClr val="008000"/>
                          </a:solidFill>
                          <a:latin typeface="Cambria Math"/>
                        </a:rPr>
                        <m:t>  </m:t>
                      </m:r>
                      <m:func>
                        <m:funcPr>
                          <m:ctrlPr>
                            <a:rPr lang="en-US" b="1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1" i="0" smtClean="0">
                              <a:solidFill>
                                <a:srgbClr val="008000"/>
                              </a:solidFill>
                              <a:latin typeface="Cambria Math"/>
                            </a:rPr>
                            <m:t>𝐚𝐫𝐠</m:t>
                          </m:r>
                        </m:fName>
                        <m:e>
                          <m:func>
                            <m:funcPr>
                              <m:ctrlPr>
                                <a:rPr lang="en-US" b="1" i="1" smtClean="0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b="1" i="1" smtClean="0">
                                      <a:solidFill>
                                        <a:srgbClr val="008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a:rPr lang="en-US" b="1" i="0" smtClean="0">
                                      <a:solidFill>
                                        <a:srgbClr val="008000"/>
                                      </a:solidFill>
                                      <a:latin typeface="Cambria Math"/>
                                    </a:rPr>
                                    <m:t>𝐦𝐚𝐱</m:t>
                                  </m:r>
                                </m:e>
                                <m:lim>
                                  <m:r>
                                    <a:rPr lang="en-US" b="1" i="1" smtClean="0">
                                      <a:solidFill>
                                        <a:srgbClr val="008000"/>
                                      </a:solidFill>
                                      <a:latin typeface="Cambria Math"/>
                                    </a:rPr>
                                    <m:t>𝒂</m:t>
                                  </m:r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b="1" i="1" smtClean="0">
                                      <a:solidFill>
                                        <a:srgbClr val="008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solidFill>
                                        <a:srgbClr val="008000"/>
                                      </a:solidFill>
                                      <a:latin typeface="Cambria Math"/>
                                    </a:rPr>
                                    <m:t>𝝁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solidFill>
                                        <a:srgbClr val="008000"/>
                                      </a:solidFill>
                                      <a:latin typeface="Cambria Math"/>
                                    </a:rPr>
                                    <m:t>𝒂</m:t>
                                  </m:r>
                                </m:sub>
                              </m:sSub>
                            </m:e>
                          </m:func>
                        </m:e>
                      </m:func>
                    </m:oMath>
                  </m:oMathPara>
                </a14:m>
                <a:endParaRPr lang="en-US" b="1" dirty="0">
                  <a:solidFill>
                    <a:srgbClr val="008000"/>
                  </a:solidFill>
                </a:endParaRPr>
              </a:p>
              <a:p>
                <a:pPr lvl="8"/>
                <a:endParaRPr lang="en-US" dirty="0"/>
              </a:p>
              <a:p>
                <a:r>
                  <a:rPr lang="en-US" b="1" dirty="0">
                    <a:solidFill>
                      <a:schemeClr val="tx1"/>
                    </a:solidFill>
                  </a:rPr>
                  <a:t>What if we only care about estimating </a:t>
                </a:r>
                <a:br>
                  <a:rPr lang="en-US" b="1" dirty="0">
                    <a:solidFill>
                      <a:schemeClr val="tx1"/>
                    </a:solidFill>
                  </a:rPr>
                </a:br>
                <a:r>
                  <a:rPr lang="en-US" b="1" dirty="0">
                    <a:solidFill>
                      <a:schemeClr val="tx1"/>
                    </a:solidFill>
                  </a:rPr>
                  <a:t>payoffs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𝝁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𝒂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chemeClr val="tx1"/>
                    </a:solidFill>
                  </a:rPr>
                  <a:t>?</a:t>
                </a:r>
              </a:p>
              <a:p>
                <a:pPr lvl="1"/>
                <a:r>
                  <a:rPr lang="en-US" dirty="0"/>
                  <a:t>Pick each of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𝒌</m:t>
                    </m:r>
                  </m:oMath>
                </a14:m>
                <a:r>
                  <a:rPr lang="en-US" dirty="0"/>
                  <a:t> arms equally often: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rgbClr val="008000"/>
                            </a:solidFill>
                            <a:latin typeface="Cambria Math"/>
                          </a:rPr>
                          <m:t>𝑻</m:t>
                        </m:r>
                      </m:num>
                      <m:den>
                        <m:r>
                          <a:rPr lang="en-US" b="1" i="1" smtClean="0">
                            <a:solidFill>
                              <a:srgbClr val="008000"/>
                            </a:solidFill>
                            <a:latin typeface="Cambria Math"/>
                          </a:rPr>
                          <m:t>𝒌</m:t>
                        </m:r>
                      </m:den>
                    </m:f>
                  </m:oMath>
                </a14:m>
                <a:endParaRPr lang="en-US" b="1" dirty="0"/>
              </a:p>
              <a:p>
                <a:pPr lvl="1"/>
                <a:r>
                  <a:rPr lang="en-US" b="1" dirty="0">
                    <a:solidFill>
                      <a:srgbClr val="D60093"/>
                    </a:solidFill>
                  </a:rPr>
                  <a:t>Estimate: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/>
                              </a:rPr>
                              <m:t>𝝁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/>
                              </a:rPr>
                              <m:t>𝒂</m:t>
                            </m:r>
                          </m:sub>
                        </m:sSub>
                      </m:e>
                    </m:acc>
                    <m:r>
                      <a:rPr lang="en-US" b="1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/>
                          </a:rPr>
                          <m:t>𝒌</m:t>
                        </m:r>
                      </m:num>
                      <m:den>
                        <m:r>
                          <a:rPr lang="en-US" b="1" i="1" smtClean="0">
                            <a:latin typeface="Cambria Math"/>
                          </a:rPr>
                          <m:t>𝑻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1" i="1" smtClean="0">
                            <a:latin typeface="Cambria Math"/>
                          </a:rPr>
                          <m:t>𝒋</m:t>
                        </m:r>
                        <m:r>
                          <a:rPr lang="en-US" b="1" i="1" smtClean="0">
                            <a:latin typeface="Cambria Math"/>
                          </a:rPr>
                          <m:t>=</m:t>
                        </m:r>
                        <m:r>
                          <a:rPr lang="en-US" b="1" i="1" smtClean="0">
                            <a:latin typeface="Cambria Math"/>
                          </a:rPr>
                          <m:t>𝟏</m:t>
                        </m:r>
                      </m:sub>
                      <m:sup>
                        <m:r>
                          <a:rPr lang="en-US" b="1" i="1" smtClean="0">
                            <a:latin typeface="Cambria Math"/>
                          </a:rPr>
                          <m:t>𝑻</m:t>
                        </m:r>
                        <m:r>
                          <a:rPr lang="en-US" b="1" i="1" smtClean="0">
                            <a:latin typeface="Cambria Math"/>
                          </a:rPr>
                          <m:t>/</m:t>
                        </m:r>
                        <m:r>
                          <a:rPr lang="en-US" b="1" i="1" smtClean="0">
                            <a:latin typeface="Cambria Math"/>
                          </a:rPr>
                          <m:t>𝒌</m:t>
                        </m:r>
                      </m:sup>
                      <m:e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/>
                              </a:rPr>
                              <m:t>𝑿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/>
                              </a:rPr>
                              <m:t>𝒂</m:t>
                            </m:r>
                            <m:r>
                              <a:rPr lang="en-US" b="1" i="1" smtClean="0">
                                <a:latin typeface="Cambria Math"/>
                              </a:rPr>
                              <m:t>,</m:t>
                            </m:r>
                            <m:r>
                              <a:rPr lang="en-US" b="1" i="1" smtClean="0">
                                <a:latin typeface="Cambria Math"/>
                              </a:rPr>
                              <m:t>𝒋</m:t>
                            </m:r>
                          </m:sub>
                        </m:sSub>
                        <m:r>
                          <a:rPr lang="en-US" b="1" i="1" smtClean="0">
                            <a:latin typeface="Cambria Math"/>
                          </a:rPr>
                          <m:t> </m:t>
                        </m:r>
                      </m:e>
                    </m:nary>
                  </m:oMath>
                </a14:m>
                <a:endParaRPr lang="en-US" b="1" dirty="0"/>
              </a:p>
              <a:p>
                <a:pPr lvl="1"/>
                <a:r>
                  <a:rPr lang="en-US" b="1" dirty="0">
                    <a:solidFill>
                      <a:srgbClr val="D60093"/>
                    </a:solidFill>
                  </a:rPr>
                  <a:t>Regret: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/>
                          </a:rPr>
                          <m:t>𝑹</m:t>
                        </m:r>
                      </m:e>
                      <m:sub>
                        <m:r>
                          <a:rPr lang="en-US" b="1" i="1" smtClean="0">
                            <a:latin typeface="Cambria Math"/>
                          </a:rPr>
                          <m:t>𝑻</m:t>
                        </m:r>
                      </m:sub>
                    </m:sSub>
                    <m:r>
                      <a:rPr lang="en-US" b="1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/>
                          </a:rPr>
                          <m:t>𝑻</m:t>
                        </m:r>
                      </m:num>
                      <m:den>
                        <m:r>
                          <a:rPr lang="en-US" b="1" i="1" smtClean="0">
                            <a:latin typeface="Cambria Math"/>
                          </a:rPr>
                          <m:t>𝒌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1" i="1" smtClean="0">
                            <a:latin typeface="Cambria Math"/>
                          </a:rPr>
                          <m:t>𝒂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b="1" i="1" smtClean="0">
                            <a:latin typeface="Cambria Math"/>
                          </a:rPr>
                          <m:t>𝒌</m:t>
                        </m:r>
                      </m:sup>
                      <m:e>
                        <m:r>
                          <a:rPr lang="en-US" b="1" i="1" smtClean="0">
                            <a:latin typeface="Cambria Math"/>
                          </a:rPr>
                          <m:t>(</m:t>
                        </m:r>
                        <m:sSup>
                          <m:sSup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latin typeface="Cambria Math"/>
                              </a:rPr>
                              <m:t>𝝁</m:t>
                            </m:r>
                          </m:e>
                          <m:sup>
                            <m:r>
                              <a:rPr lang="en-US" b="1" i="1" smtClean="0">
                                <a:latin typeface="Cambria Math"/>
                              </a:rPr>
                              <m:t>∗</m:t>
                            </m:r>
                          </m:sup>
                        </m:sSup>
                        <m:r>
                          <a:rPr lang="en-US" b="1" i="1" smtClean="0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/>
                              </a:rPr>
                              <m:t>𝝁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/>
                              </a:rPr>
                              <m:t>𝒂</m:t>
                            </m:r>
                          </m:sub>
                        </m:sSub>
                        <m:r>
                          <a:rPr lang="en-US" b="1" i="1" smtClean="0">
                            <a:latin typeface="Cambria Math"/>
                          </a:rPr>
                          <m:t>)</m:t>
                        </m:r>
                      </m:e>
                    </m:nary>
                  </m:oMath>
                </a14:m>
                <a:endParaRPr lang="en-US" b="1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95400"/>
                <a:ext cx="8229600" cy="5486400"/>
              </a:xfrm>
              <a:blipFill>
                <a:blip r:embed="rId2"/>
                <a:stretch>
                  <a:fillRect t="-462" r="-1698" b="-131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EA85B-98D0-4B82-A691-6D0B2B46B9EC}" type="datetime1">
              <a:rPr lang="en-US" smtClean="0"/>
              <a:t>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Jure Leskovec, Stanford CS246: Mining Massive Datasets, http://cs246.stanford.edu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14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858000" y="5854790"/>
                <a:ext cx="2207849" cy="8508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008000"/>
                            </a:solidFill>
                            <a:latin typeface="Cambria Math"/>
                            <a:cs typeface="Arial" pitchFamily="34" charset="0"/>
                          </a:rPr>
                          <m:t>𝑋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08000"/>
                            </a:solidFill>
                            <a:latin typeface="Cambria Math"/>
                            <a:cs typeface="Arial" pitchFamily="34" charset="0"/>
                          </a:rPr>
                          <m:t>𝑎</m:t>
                        </m:r>
                        <m:r>
                          <a:rPr lang="en-US" sz="1600" b="0" i="1" smtClean="0">
                            <a:solidFill>
                              <a:srgbClr val="008000"/>
                            </a:solidFill>
                            <a:latin typeface="Cambria Math"/>
                            <a:cs typeface="Arial" pitchFamily="34" charset="0"/>
                          </a:rPr>
                          <m:t>,</m:t>
                        </m:r>
                        <m:r>
                          <a:rPr lang="en-US" sz="1600" b="0" i="1" smtClean="0">
                            <a:solidFill>
                              <a:srgbClr val="008000"/>
                            </a:solidFill>
                            <a:latin typeface="Cambria Math"/>
                            <a:cs typeface="Arial" pitchFamily="34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008000"/>
                    </a:solidFill>
                    <a:latin typeface="Arial" pitchFamily="34" charset="0"/>
                    <a:cs typeface="Arial" pitchFamily="34" charset="0"/>
                  </a:rPr>
                  <a:t>… payoff received</a:t>
                </a:r>
                <a:br>
                  <a:rPr lang="en-US" sz="1600" dirty="0">
                    <a:solidFill>
                      <a:srgbClr val="008000"/>
                    </a:solidFill>
                    <a:latin typeface="Arial" pitchFamily="34" charset="0"/>
                    <a:cs typeface="Arial" pitchFamily="34" charset="0"/>
                  </a:rPr>
                </a:br>
                <a:r>
                  <a:rPr lang="en-US" sz="1600" dirty="0">
                    <a:solidFill>
                      <a:srgbClr val="008000"/>
                    </a:solidFill>
                    <a:latin typeface="Arial" pitchFamily="34" charset="0"/>
                    <a:cs typeface="Arial" pitchFamily="34" charset="0"/>
                  </a:rPr>
                  <a:t>when pulling arm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008000"/>
                        </a:solidFill>
                        <a:latin typeface="Cambria Math"/>
                        <a:cs typeface="Arial" pitchFamily="34" charset="0"/>
                      </a:rPr>
                      <m:t>𝑎</m:t>
                    </m:r>
                  </m:oMath>
                </a14:m>
                <a:r>
                  <a:rPr lang="en-US" sz="1600" dirty="0">
                    <a:solidFill>
                      <a:srgbClr val="008000"/>
                    </a:solidFill>
                    <a:latin typeface="Arial" pitchFamily="34" charset="0"/>
                    <a:cs typeface="Arial" pitchFamily="34" charset="0"/>
                  </a:rPr>
                  <a:t> for</a:t>
                </a:r>
                <a:br>
                  <a:rPr lang="en-US" sz="1600" dirty="0">
                    <a:solidFill>
                      <a:srgbClr val="008000"/>
                    </a:solidFill>
                    <a:latin typeface="Arial" pitchFamily="34" charset="0"/>
                    <a:cs typeface="Arial" pitchFamily="34" charset="0"/>
                  </a:rPr>
                </a:b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008000"/>
                        </a:solidFill>
                        <a:latin typeface="Cambria Math"/>
                        <a:cs typeface="Arial" pitchFamily="34" charset="0"/>
                      </a:rPr>
                      <m:t>𝑗</m:t>
                    </m:r>
                  </m:oMath>
                </a14:m>
                <a:r>
                  <a:rPr lang="en-US" sz="1600" dirty="0">
                    <a:solidFill>
                      <a:srgbClr val="008000"/>
                    </a:solidFill>
                    <a:latin typeface="Arial" pitchFamily="34" charset="0"/>
                    <a:cs typeface="Arial" pitchFamily="34" charset="0"/>
                  </a:rPr>
                  <a:t>-</a:t>
                </a:r>
                <a:r>
                  <a:rPr lang="en-US" sz="1600" dirty="0" err="1">
                    <a:solidFill>
                      <a:srgbClr val="008000"/>
                    </a:solidFill>
                    <a:latin typeface="Arial" pitchFamily="34" charset="0"/>
                    <a:cs typeface="Arial" pitchFamily="34" charset="0"/>
                  </a:rPr>
                  <a:t>th</a:t>
                </a:r>
                <a:r>
                  <a:rPr lang="en-US" sz="1600" dirty="0">
                    <a:solidFill>
                      <a:srgbClr val="008000"/>
                    </a:solidFill>
                    <a:latin typeface="Arial" pitchFamily="34" charset="0"/>
                    <a:cs typeface="Arial" pitchFamily="34" charset="0"/>
                  </a:rPr>
                  <a:t> time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0" y="5854790"/>
                <a:ext cx="2207849" cy="850810"/>
              </a:xfrm>
              <a:prstGeom prst="rect">
                <a:avLst/>
              </a:prstGeom>
              <a:blipFill rotWithShape="1">
                <a:blip r:embed="rId3"/>
                <a:stretch>
                  <a:fillRect l="-1381" t="-2143"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2761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Bandit Algorithm: First 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610600" cy="5562600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Regret is defined in terms of average reward</a:t>
            </a:r>
          </a:p>
          <a:p>
            <a:r>
              <a:rPr lang="en-US" b="1" dirty="0">
                <a:solidFill>
                  <a:srgbClr val="D60093"/>
                </a:solidFill>
              </a:rPr>
              <a:t>So, if we can estimate avg. reward we can minimize regret</a:t>
            </a:r>
          </a:p>
          <a:p>
            <a:r>
              <a:rPr lang="en-US" b="1" dirty="0">
                <a:solidFill>
                  <a:srgbClr val="0000FF"/>
                </a:solidFill>
              </a:rPr>
              <a:t>Consider algorithm:</a:t>
            </a:r>
            <a:r>
              <a:rPr lang="en-US" b="1" i="1" dirty="0">
                <a:solidFill>
                  <a:srgbClr val="0000FF"/>
                </a:solidFill>
              </a:rPr>
              <a:t> Greedy</a:t>
            </a:r>
            <a:br>
              <a:rPr lang="en-US" b="1" i="1" dirty="0">
                <a:solidFill>
                  <a:srgbClr val="0000FF"/>
                </a:solidFill>
              </a:rPr>
            </a:br>
            <a:r>
              <a:rPr lang="en-US" b="1" dirty="0">
                <a:solidFill>
                  <a:srgbClr val="0000FF"/>
                </a:solidFill>
              </a:rPr>
              <a:t>Take the action with the highest avg. reward</a:t>
            </a:r>
          </a:p>
          <a:p>
            <a:pPr lvl="1"/>
            <a:r>
              <a:rPr lang="en-US" b="1" dirty="0"/>
              <a:t>Example: </a:t>
            </a:r>
            <a:r>
              <a:rPr lang="en-US" dirty="0"/>
              <a:t>Consider 2 actions</a:t>
            </a:r>
          </a:p>
          <a:p>
            <a:pPr lvl="2"/>
            <a:r>
              <a:rPr lang="en-US" b="1" dirty="0"/>
              <a:t>A1</a:t>
            </a:r>
            <a:r>
              <a:rPr lang="en-US" dirty="0"/>
              <a:t> reward 1 with prob. 0.3 </a:t>
            </a:r>
          </a:p>
          <a:p>
            <a:pPr lvl="2"/>
            <a:r>
              <a:rPr lang="en-US" b="1" dirty="0"/>
              <a:t>A2</a:t>
            </a:r>
            <a:r>
              <a:rPr lang="en-US" dirty="0"/>
              <a:t> has reward 1 with prob. 0.7</a:t>
            </a:r>
          </a:p>
          <a:p>
            <a:pPr lvl="1"/>
            <a:r>
              <a:rPr lang="en-US" dirty="0"/>
              <a:t>Play </a:t>
            </a:r>
            <a:r>
              <a:rPr lang="en-US" b="1" dirty="0"/>
              <a:t>A1</a:t>
            </a:r>
            <a:r>
              <a:rPr lang="en-US" dirty="0"/>
              <a:t>, get reward 1</a:t>
            </a:r>
          </a:p>
          <a:p>
            <a:pPr lvl="1"/>
            <a:r>
              <a:rPr lang="en-US" dirty="0"/>
              <a:t>Play </a:t>
            </a:r>
            <a:r>
              <a:rPr lang="en-US" b="1" dirty="0"/>
              <a:t>A2</a:t>
            </a:r>
            <a:r>
              <a:rPr lang="en-US" dirty="0"/>
              <a:t>, get reward 0</a:t>
            </a:r>
          </a:p>
          <a:p>
            <a:pPr lvl="1"/>
            <a:r>
              <a:rPr lang="en-US" dirty="0"/>
              <a:t>Now avg. reward of </a:t>
            </a:r>
            <a:r>
              <a:rPr lang="en-US" b="1" dirty="0"/>
              <a:t>A1</a:t>
            </a:r>
            <a:r>
              <a:rPr lang="en-US" dirty="0"/>
              <a:t> will never drop to 0, </a:t>
            </a:r>
            <a:br>
              <a:rPr lang="en-US" dirty="0"/>
            </a:br>
            <a:r>
              <a:rPr lang="en-US" dirty="0"/>
              <a:t>and we will never play action </a:t>
            </a:r>
            <a:r>
              <a:rPr lang="en-US" b="1" dirty="0"/>
              <a:t>A2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EA85B-98D0-4B82-A691-6D0B2B46B9EC}" type="datetime1">
              <a:rPr lang="en-US" smtClean="0"/>
              <a:t>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Jure Leskovec, Stanford CS246: Mining Massive Datasets, http://cs246.stanford.edu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04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Exploration vs. Exploitation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b="1" dirty="0"/>
                  <a:t>The example illustrates a classic problem in  </a:t>
                </a:r>
                <a:r>
                  <a:rPr lang="en-US" b="1" dirty="0">
                    <a:solidFill>
                      <a:srgbClr val="0000FF"/>
                    </a:solidFill>
                  </a:rPr>
                  <a:t>decision making:</a:t>
                </a:r>
              </a:p>
              <a:p>
                <a:pPr lvl="1"/>
                <a:r>
                  <a:rPr lang="en-US" dirty="0"/>
                  <a:t>We need to trade off </a:t>
                </a:r>
                <a:r>
                  <a:rPr lang="en-US" b="1" dirty="0">
                    <a:solidFill>
                      <a:srgbClr val="D60093"/>
                    </a:solidFill>
                  </a:rPr>
                  <a:t>exploration</a:t>
                </a:r>
                <a:r>
                  <a:rPr lang="en-US" dirty="0">
                    <a:solidFill>
                      <a:srgbClr val="D60093"/>
                    </a:solidFill>
                  </a:rPr>
                  <a:t> </a:t>
                </a:r>
                <a:r>
                  <a:rPr lang="en-US" dirty="0"/>
                  <a:t>(gathering data about arm payoffs) and </a:t>
                </a:r>
                <a:r>
                  <a:rPr lang="en-US" b="1" dirty="0">
                    <a:solidFill>
                      <a:srgbClr val="008000"/>
                    </a:solidFill>
                  </a:rPr>
                  <a:t>exploitation</a:t>
                </a:r>
                <a:r>
                  <a:rPr lang="en-US" dirty="0"/>
                  <a:t> (making decisions based on data already gathered)</a:t>
                </a:r>
              </a:p>
              <a:p>
                <a:pPr lvl="8"/>
                <a:endParaRPr lang="en-US" dirty="0"/>
              </a:p>
              <a:p>
                <a:r>
                  <a:rPr lang="en-US" b="1" dirty="0">
                    <a:solidFill>
                      <a:srgbClr val="0000FF"/>
                    </a:solidFill>
                  </a:rPr>
                  <a:t>The Greedy does not explore sufﬁciently</a:t>
                </a:r>
              </a:p>
              <a:p>
                <a:pPr lvl="1"/>
                <a:r>
                  <a:rPr lang="en-US" b="1" dirty="0">
                    <a:solidFill>
                      <a:srgbClr val="D60093"/>
                    </a:solidFill>
                  </a:rPr>
                  <a:t>Exploration:</a:t>
                </a:r>
                <a:r>
                  <a:rPr lang="en-US" dirty="0"/>
                  <a:t> Pull an arm we never pulled before</a:t>
                </a:r>
              </a:p>
              <a:p>
                <a:pPr lvl="1"/>
                <a:r>
                  <a:rPr lang="en-US" b="1" dirty="0">
                    <a:solidFill>
                      <a:srgbClr val="008000"/>
                    </a:solidFill>
                  </a:rPr>
                  <a:t>Exploitation:</a:t>
                </a:r>
                <a:r>
                  <a:rPr lang="en-US" dirty="0"/>
                  <a:t> Pull an arm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𝒂</m:t>
                    </m:r>
                  </m:oMath>
                </a14:m>
                <a:r>
                  <a:rPr lang="en-US" dirty="0"/>
                  <a:t> for which we currently have the highest estimate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/>
                          </a:rPr>
                          <m:t>𝝁</m:t>
                        </m:r>
                      </m:e>
                      <m:sub>
                        <m:r>
                          <a:rPr lang="en-US" b="1" i="1" smtClean="0">
                            <a:latin typeface="Cambria Math"/>
                          </a:rPr>
                          <m:t>𝒂</m:t>
                        </m:r>
                      </m:sub>
                    </m:sSub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t="-696" r="-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EA85B-98D0-4B82-A691-6D0B2B46B9EC}" type="datetime1">
              <a:rPr lang="en-US" smtClean="0"/>
              <a:t>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Jure Leskovec, Stanford CS246: Mining Massive Datasets, http://cs246.stanford.edu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9539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Optimism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problem with our </a:t>
                </a:r>
                <a:r>
                  <a:rPr lang="en-US" b="1" dirty="0"/>
                  <a:t>Greedy</a:t>
                </a:r>
                <a:r>
                  <a:rPr lang="en-US" dirty="0"/>
                  <a:t> algorithm is that it is </a:t>
                </a:r>
                <a:r>
                  <a:rPr lang="en-US" b="1" dirty="0">
                    <a:solidFill>
                      <a:srgbClr val="D60093"/>
                    </a:solidFill>
                  </a:rPr>
                  <a:t>too certain</a:t>
                </a:r>
                <a:r>
                  <a:rPr lang="en-US" dirty="0">
                    <a:solidFill>
                      <a:srgbClr val="D60093"/>
                    </a:solidFill>
                  </a:rPr>
                  <a:t> </a:t>
                </a:r>
                <a:r>
                  <a:rPr lang="en-US" dirty="0"/>
                  <a:t>in the estimate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/>
                          </a:rPr>
                          <m:t>𝝁</m:t>
                        </m:r>
                      </m:e>
                      <m:sub>
                        <m:r>
                          <a:rPr lang="en-US" b="1" i="1" smtClean="0">
                            <a:latin typeface="Cambria Math"/>
                          </a:rPr>
                          <m:t>𝒂</m:t>
                        </m:r>
                      </m:sub>
                    </m:sSub>
                  </m:oMath>
                </a14:m>
                <a:endParaRPr lang="en-US" b="1" dirty="0"/>
              </a:p>
              <a:p>
                <a:pPr lvl="1"/>
                <a:r>
                  <a:rPr lang="en-US" dirty="0"/>
                  <a:t>When we have seen a single reward of 0 we shouldn’t conclude the average reward is 0</a:t>
                </a:r>
              </a:p>
              <a:p>
                <a:endParaRPr lang="en-US" b="1" dirty="0">
                  <a:solidFill>
                    <a:srgbClr val="0000FF"/>
                  </a:solidFill>
                </a:endParaRPr>
              </a:p>
              <a:p>
                <a:r>
                  <a:rPr lang="en-US" b="1" dirty="0">
                    <a:solidFill>
                      <a:srgbClr val="0000FF"/>
                    </a:solidFill>
                  </a:rPr>
                  <a:t>Greedy does not explore sufﬁciently!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t="-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EA85B-98D0-4B82-A691-6D0B2B46B9EC}" type="datetime1">
              <a:rPr lang="en-US" smtClean="0"/>
              <a:t>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Jure Leskovec, Stanford CS246: Mining Massive Datasets, http://cs246.stanford.edu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315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Algorithm: Epsilon-Greedy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95400"/>
                <a:ext cx="8229600" cy="5562600"/>
              </a:xfrm>
            </p:spPr>
            <p:txBody>
              <a:bodyPr>
                <a:normAutofit/>
              </a:bodyPr>
              <a:lstStyle/>
              <a:p>
                <a:pPr marL="118872" indent="0">
                  <a:buNone/>
                </a:pPr>
                <a:r>
                  <a:rPr lang="en-US" b="1" dirty="0">
                    <a:solidFill>
                      <a:srgbClr val="0000FF"/>
                    </a:solidFill>
                  </a:rPr>
                  <a:t>Algorithm: Epsilon-Greedy</a:t>
                </a:r>
              </a:p>
              <a:p>
                <a:r>
                  <a:rPr lang="en-US" b="1" dirty="0"/>
                  <a:t>For t=1:T</a:t>
                </a:r>
              </a:p>
              <a:p>
                <a:pPr lvl="1"/>
                <a:r>
                  <a:rPr lang="en-US" dirty="0"/>
                  <a:t>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/>
                          </a:rPr>
                          <m:t>𝜺</m:t>
                        </m:r>
                      </m:e>
                      <m:sub>
                        <m:r>
                          <a:rPr lang="en-US" b="1" i="1" smtClean="0">
                            <a:latin typeface="Cambria Math"/>
                          </a:rPr>
                          <m:t>𝒕</m:t>
                        </m:r>
                      </m:sub>
                    </m:sSub>
                    <m:r>
                      <a:rPr lang="en-US" b="1" i="1" smtClean="0">
                        <a:latin typeface="Cambria Math"/>
                      </a:rPr>
                      <m:t>=</m:t>
                    </m:r>
                    <m:r>
                      <a:rPr lang="en-US" b="1" i="1" smtClean="0">
                        <a:latin typeface="Cambria Math"/>
                      </a:rPr>
                      <m:t>𝑶</m:t>
                    </m:r>
                    <m:d>
                      <m:dPr>
                        <m:ctrlPr>
                          <a:rPr lang="en-US" b="1" i="1" smtClean="0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1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b="1" i="1" smtClean="0">
                                <a:latin typeface="Cambria Math"/>
                              </a:rPr>
                              <m:t>𝟏</m:t>
                            </m:r>
                          </m:num>
                          <m:den>
                            <m:r>
                              <a:rPr lang="en-US" b="1" i="1" smtClean="0">
                                <a:latin typeface="Cambria Math"/>
                              </a:rPr>
                              <m:t>𝒕</m:t>
                            </m:r>
                          </m:den>
                        </m:f>
                      </m:e>
                    </m:d>
                  </m:oMath>
                </a14:m>
                <a:r>
                  <a:rPr lang="en-US" b="1" dirty="0"/>
                  <a:t>   </a:t>
                </a:r>
                <a:r>
                  <a:rPr lang="en-US" sz="2000" dirty="0">
                    <a:solidFill>
                      <a:srgbClr val="008000"/>
                    </a:solidFill>
                  </a:rPr>
                  <a:t>(that is,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solidFill>
                              <a:srgbClr val="008000"/>
                            </a:solidFill>
                            <a:latin typeface="Cambria Math"/>
                          </a:rPr>
                          <m:t>𝜀</m:t>
                        </m:r>
                      </m:e>
                      <m:sub>
                        <m:r>
                          <a:rPr lang="en-US" sz="2000" b="0" i="1">
                            <a:solidFill>
                              <a:srgbClr val="008000"/>
                            </a:solidFill>
                            <a:latin typeface="Cambria Math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008000"/>
                    </a:solidFill>
                  </a:rPr>
                  <a:t> decays over time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000" dirty="0">
                    <a:solidFill>
                      <a:srgbClr val="008000"/>
                    </a:solidFill>
                  </a:rPr>
                  <a:t> as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1/</m:t>
                    </m:r>
                    <m:r>
                      <a:rPr lang="en-US" sz="2000" i="1" dirty="0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000" dirty="0">
                    <a:solidFill>
                      <a:srgbClr val="008000"/>
                    </a:solidFill>
                  </a:rPr>
                  <a:t>)</a:t>
                </a:r>
              </a:p>
              <a:p>
                <a:pPr lvl="1"/>
                <a:r>
                  <a:rPr lang="en-US" b="1" dirty="0">
                    <a:solidFill>
                      <a:srgbClr val="D60093"/>
                    </a:solidFill>
                  </a:rPr>
                  <a:t>With prob.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rgbClr val="D6009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D60093"/>
                            </a:solidFill>
                            <a:latin typeface="Cambria Math"/>
                          </a:rPr>
                          <m:t>𝜺</m:t>
                        </m:r>
                      </m:e>
                      <m:sub>
                        <m:r>
                          <a:rPr lang="en-US" b="1" i="1">
                            <a:solidFill>
                              <a:srgbClr val="D60093"/>
                            </a:solidFill>
                            <a:latin typeface="Cambria Math"/>
                          </a:rPr>
                          <m:t>𝒕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rgbClr val="D60093"/>
                    </a:solidFill>
                  </a:rPr>
                  <a:t>:</a:t>
                </a:r>
                <a:r>
                  <a:rPr lang="en-US" dirty="0"/>
                  <a:t> </a:t>
                </a:r>
                <a:r>
                  <a:rPr lang="en-US" b="1" dirty="0"/>
                  <a:t>Explore</a:t>
                </a:r>
                <a:r>
                  <a:rPr lang="en-US" dirty="0"/>
                  <a:t> by picking an arm chosen uniformly at random</a:t>
                </a:r>
              </a:p>
              <a:p>
                <a:pPr lvl="1"/>
                <a:r>
                  <a:rPr lang="en-US" b="1" dirty="0">
                    <a:solidFill>
                      <a:srgbClr val="D60093"/>
                    </a:solidFill>
                  </a:rPr>
                  <a:t>With prob.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rgbClr val="D6009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D60093"/>
                            </a:solidFill>
                            <a:latin typeface="Cambria Math"/>
                          </a:rPr>
                          <m:t>𝟏</m:t>
                        </m:r>
                        <m:r>
                          <a:rPr lang="en-US" b="1" i="1" smtClean="0">
                            <a:solidFill>
                              <a:srgbClr val="D60093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b="1" i="1">
                            <a:solidFill>
                              <a:srgbClr val="D60093"/>
                            </a:solidFill>
                            <a:latin typeface="Cambria Math"/>
                          </a:rPr>
                          <m:t>𝜺</m:t>
                        </m:r>
                      </m:e>
                      <m:sub>
                        <m:r>
                          <a:rPr lang="en-US" b="1" i="1">
                            <a:solidFill>
                              <a:srgbClr val="D60093"/>
                            </a:solidFill>
                            <a:latin typeface="Cambria Math"/>
                          </a:rPr>
                          <m:t>𝒕</m:t>
                        </m:r>
                      </m:sub>
                    </m:sSub>
                  </m:oMath>
                </a14:m>
                <a:r>
                  <a:rPr lang="en-US" dirty="0"/>
                  <a:t>: </a:t>
                </a:r>
                <a:r>
                  <a:rPr lang="en-US" b="1" dirty="0"/>
                  <a:t>Exploit</a:t>
                </a:r>
                <a:r>
                  <a:rPr lang="en-US" dirty="0"/>
                  <a:t> by picking an arm with highest empirical mean payoff</a:t>
                </a:r>
              </a:p>
              <a:p>
                <a:r>
                  <a:rPr lang="en-US" b="1" dirty="0"/>
                  <a:t>Theorem </a:t>
                </a:r>
                <a:r>
                  <a:rPr lang="en-US" b="1" dirty="0">
                    <a:solidFill>
                      <a:schemeClr val="bg1">
                        <a:lumMod val="50000"/>
                      </a:schemeClr>
                    </a:solidFill>
                  </a:rPr>
                  <a:t>[Auer et al. ‘02]</a:t>
                </a:r>
                <a:br>
                  <a:rPr lang="en-US" b="1" dirty="0">
                    <a:solidFill>
                      <a:schemeClr val="bg1">
                        <a:lumMod val="50000"/>
                      </a:schemeClr>
                    </a:solidFill>
                  </a:rPr>
                </a:br>
                <a:r>
                  <a:rPr lang="en-US" dirty="0"/>
                  <a:t>For suitable choice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rgbClr val="D6009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D60093"/>
                            </a:solidFill>
                            <a:latin typeface="Cambria Math"/>
                          </a:rPr>
                          <m:t>𝜺</m:t>
                        </m:r>
                      </m:e>
                      <m:sub>
                        <m:r>
                          <a:rPr lang="en-US" b="1" i="1">
                            <a:solidFill>
                              <a:srgbClr val="D60093"/>
                            </a:solidFill>
                            <a:latin typeface="Cambria Math"/>
                          </a:rPr>
                          <m:t>𝒕</m:t>
                        </m:r>
                      </m:sub>
                    </m:sSub>
                  </m:oMath>
                </a14:m>
                <a:r>
                  <a:rPr lang="en-US" dirty="0"/>
                  <a:t> it holds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𝑇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𝑂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𝑘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latin typeface="Cambria Math"/>
                          </a:rPr>
                          <m:t>𝑇</m:t>
                        </m:r>
                        <m:r>
                          <a:rPr lang="en-US" b="0" i="1" smtClean="0">
                            <a:latin typeface="Cambria Math"/>
                          </a:rPr>
                          <m:t>)</m:t>
                        </m:r>
                      </m:e>
                    </m:func>
                    <m:groupChr>
                      <m:groupChrPr>
                        <m:chr m:val="⇒"/>
                        <m:pos m:val="top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groupChrPr>
                      <m:e/>
                    </m:groupChr>
                    <m:f>
                      <m:fPr>
                        <m:ctrlP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𝑇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𝑇</m:t>
                        </m:r>
                      </m:den>
                    </m:f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/>
                      </a:rPr>
                      <m:t>=</m:t>
                    </m:r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𝑘</m:t>
                            </m:r>
                            <m:func>
                              <m:funcPr>
                                <m:ctrlPr>
                                  <a:rPr lang="en-US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rgbClr val="0000FF"/>
                                    </a:solidFill>
                                    <a:latin typeface="Cambria Math"/>
                                  </a:rPr>
                                  <m:t>log</m:t>
                                </m:r>
                              </m:fName>
                              <m:e>
                                <m:r>
                                  <a:rPr lang="en-US" b="0" i="1" smtClean="0">
                                    <a:solidFill>
                                      <a:srgbClr val="0000FF"/>
                                    </a:solidFill>
                                    <a:latin typeface="Cambria Math"/>
                                  </a:rPr>
                                  <m:t>𝑇</m:t>
                                </m:r>
                              </m:e>
                            </m:func>
                          </m:num>
                          <m:den>
                            <m:r>
                              <a:rPr lang="en-US" b="0" i="1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𝑇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/>
                      </a:rPr>
                      <m:t>→0</m:t>
                    </m:r>
                  </m:oMath>
                </a14:m>
                <a:endParaRPr lang="en-US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95400"/>
                <a:ext cx="8229600" cy="5562600"/>
              </a:xfrm>
              <a:blipFill>
                <a:blip r:embed="rId2"/>
                <a:stretch>
                  <a:fillRect l="-926" t="-456" b="-5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EA85B-98D0-4B82-A691-6D0B2B46B9EC}" type="datetime1">
              <a:rPr lang="en-US" smtClean="0"/>
              <a:t>3/8/18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Jure Leskovec, Stanford CS246: Mining Massive Datasets, http://cs246.stanford.edu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848600" y="6273225"/>
            <a:ext cx="12458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en-US" sz="16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…number </a:t>
            </a:r>
            <a:br>
              <a:rPr lang="en-US" sz="16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of arms</a:t>
            </a:r>
          </a:p>
        </p:txBody>
      </p:sp>
    </p:spTree>
    <p:extLst>
      <p:ext uri="{BB962C8B-B14F-4D97-AF65-F5344CB8AC3E}">
        <p14:creationId xmlns:p14="http://schemas.microsoft.com/office/powerpoint/2010/main" val="24483500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 with Epsilon Greedy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D60093"/>
                </a:solidFill>
              </a:rPr>
              <a:t>What are some issues with </a:t>
            </a:r>
            <a:r>
              <a:rPr lang="en-US" b="1" dirty="0">
                <a:solidFill>
                  <a:srgbClr val="D60093"/>
                </a:solidFill>
              </a:rPr>
              <a:t>Epsilon Greedy</a:t>
            </a:r>
            <a:r>
              <a:rPr lang="en-US" dirty="0">
                <a:solidFill>
                  <a:srgbClr val="D60093"/>
                </a:solidFill>
              </a:rPr>
              <a:t>?</a:t>
            </a:r>
          </a:p>
          <a:p>
            <a:pPr lvl="1"/>
            <a:r>
              <a:rPr lang="en-US" b="1" dirty="0"/>
              <a:t>“Not elegant”</a:t>
            </a:r>
            <a:r>
              <a:rPr lang="en-US" dirty="0"/>
              <a:t>: Algorithm explicitly distinguishes between exploration and exploitation</a:t>
            </a:r>
          </a:p>
          <a:p>
            <a:pPr lvl="8"/>
            <a:endParaRPr lang="en-US" dirty="0"/>
          </a:p>
          <a:p>
            <a:pPr lvl="1"/>
            <a:r>
              <a:rPr lang="en-US" b="1" dirty="0"/>
              <a:t>More importantly:</a:t>
            </a:r>
            <a:r>
              <a:rPr lang="en-US" dirty="0"/>
              <a:t> Exploration makes </a:t>
            </a:r>
            <a:r>
              <a:rPr lang="en-US" b="1" dirty="0"/>
              <a:t>suboptimal choices </a:t>
            </a:r>
            <a:r>
              <a:rPr lang="en-US" dirty="0"/>
              <a:t>(since it picks any arm equally likely)</a:t>
            </a:r>
          </a:p>
          <a:p>
            <a:pPr lvl="1"/>
            <a:endParaRPr lang="en-US" dirty="0"/>
          </a:p>
          <a:p>
            <a:r>
              <a:rPr lang="en-US" b="1" dirty="0">
                <a:solidFill>
                  <a:srgbClr val="0000FF"/>
                </a:solidFill>
              </a:rPr>
              <a:t>Idea:</a:t>
            </a:r>
            <a:r>
              <a:rPr lang="en-US" dirty="0"/>
              <a:t> When exploring/exploiting we need to </a:t>
            </a:r>
            <a:r>
              <a:rPr lang="en-US" b="1" dirty="0">
                <a:solidFill>
                  <a:srgbClr val="0000FF"/>
                </a:solidFill>
              </a:rPr>
              <a:t>compare</a:t>
            </a:r>
            <a:r>
              <a:rPr lang="en-US" b="1" dirty="0"/>
              <a:t> </a:t>
            </a:r>
            <a:r>
              <a:rPr lang="en-US" dirty="0"/>
              <a:t>arms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EA85B-98D0-4B82-A691-6D0B2B46B9EC}" type="datetime1">
              <a:rPr lang="en-US" smtClean="0"/>
              <a:t>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Jure Leskovec, Stanford CS246: Mining Massive Datasets, http://cs246.stanford.edu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87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1" y="76200"/>
            <a:ext cx="8824912" cy="987552"/>
          </a:xfrm>
        </p:spPr>
        <p:txBody>
          <a:bodyPr>
            <a:normAutofit/>
          </a:bodyPr>
          <a:lstStyle/>
          <a:p>
            <a:r>
              <a:rPr lang="en-US" dirty="0"/>
              <a:t>Learning through Experimentation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5562600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Web advertising</a:t>
            </a:r>
          </a:p>
          <a:p>
            <a:pPr lvl="1"/>
            <a:r>
              <a:rPr lang="en-US" dirty="0"/>
              <a:t>We discussed how to </a:t>
            </a:r>
            <a:br>
              <a:rPr lang="en-US" dirty="0"/>
            </a:br>
            <a:r>
              <a:rPr lang="en-US" dirty="0"/>
              <a:t>match advertisers to </a:t>
            </a:r>
            <a:br>
              <a:rPr lang="en-US" dirty="0"/>
            </a:br>
            <a:r>
              <a:rPr lang="en-US" dirty="0"/>
              <a:t>queries in real-time </a:t>
            </a:r>
          </a:p>
          <a:p>
            <a:pPr lvl="1"/>
            <a:r>
              <a:rPr lang="en-US" b="1" dirty="0"/>
              <a:t>But we did not discuss </a:t>
            </a:r>
            <a:br>
              <a:rPr lang="en-US" b="1" dirty="0"/>
            </a:br>
            <a:r>
              <a:rPr lang="en-US" b="1" dirty="0"/>
              <a:t>how to estimate the </a:t>
            </a:r>
            <a:r>
              <a:rPr lang="en-US" b="1" dirty="0">
                <a:solidFill>
                  <a:srgbClr val="0000FF"/>
                </a:solidFill>
              </a:rPr>
              <a:t>CTR</a:t>
            </a:r>
            <a:br>
              <a:rPr lang="en-US" b="1" dirty="0">
                <a:solidFill>
                  <a:srgbClr val="0000FF"/>
                </a:solidFill>
              </a:rPr>
            </a:br>
            <a:r>
              <a:rPr lang="en-US" b="1" dirty="0">
                <a:solidFill>
                  <a:srgbClr val="0000FF"/>
                </a:solidFill>
              </a:rPr>
              <a:t>(Click-Through Rate)</a:t>
            </a:r>
          </a:p>
          <a:p>
            <a:r>
              <a:rPr lang="en-US" b="1" dirty="0">
                <a:solidFill>
                  <a:srgbClr val="FF0066"/>
                </a:solidFill>
              </a:rPr>
              <a:t>Recommendation engines</a:t>
            </a:r>
          </a:p>
          <a:p>
            <a:pPr lvl="1"/>
            <a:r>
              <a:rPr lang="en-US" dirty="0"/>
              <a:t>We discussed how to build</a:t>
            </a:r>
            <a:br>
              <a:rPr lang="en-US" dirty="0"/>
            </a:br>
            <a:r>
              <a:rPr lang="en-US" dirty="0"/>
              <a:t>recommender systems</a:t>
            </a:r>
          </a:p>
          <a:p>
            <a:pPr lvl="1"/>
            <a:r>
              <a:rPr lang="en-US" b="1" dirty="0"/>
              <a:t>But we did not discuss</a:t>
            </a:r>
            <a:br>
              <a:rPr lang="en-US" b="1" dirty="0"/>
            </a:br>
            <a:r>
              <a:rPr lang="en-US" b="1" dirty="0"/>
              <a:t>the </a:t>
            </a:r>
            <a:r>
              <a:rPr lang="en-US" b="1" dirty="0">
                <a:solidFill>
                  <a:srgbClr val="FF0066"/>
                </a:solidFill>
              </a:rPr>
              <a:t>cold-start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/>
              <a:t>problem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83E6-8728-4332-BCBB-AC8C4D19D16C}" type="datetime1">
              <a:rPr lang="en-US" smtClean="0"/>
              <a:t>3/7/18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Jure </a:t>
            </a:r>
            <a:r>
              <a:rPr lang="en-US" dirty="0" err="1"/>
              <a:t>Leskovec</a:t>
            </a:r>
            <a:r>
              <a:rPr lang="en-US" dirty="0"/>
              <a:t>, Stanford CS246: Mining Massive Datasets, http://cs246.stanford.edu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143000"/>
            <a:ext cx="3719513" cy="24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459" y="3782577"/>
            <a:ext cx="3542254" cy="2770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63980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Arms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Suppose we have done experiments:</a:t>
            </a:r>
          </a:p>
          <a:p>
            <a:pPr lvl="1"/>
            <a:r>
              <a:rPr lang="en-US" b="1" dirty="0"/>
              <a:t>Arm 1</a:t>
            </a:r>
            <a:r>
              <a:rPr lang="en-US" dirty="0"/>
              <a:t>: 1 0 0 1 1 0 0 1 0 1 </a:t>
            </a:r>
          </a:p>
          <a:p>
            <a:pPr lvl="1"/>
            <a:r>
              <a:rPr lang="en-US" b="1" dirty="0"/>
              <a:t>Arm 2</a:t>
            </a:r>
            <a:r>
              <a:rPr lang="en-US" dirty="0"/>
              <a:t>: 1</a:t>
            </a:r>
          </a:p>
          <a:p>
            <a:pPr lvl="1"/>
            <a:r>
              <a:rPr lang="en-US" b="1" dirty="0"/>
              <a:t>Arm 3</a:t>
            </a:r>
            <a:r>
              <a:rPr lang="en-US" dirty="0"/>
              <a:t>: 1 1 0 1 1 1 0 1 1 1</a:t>
            </a:r>
          </a:p>
          <a:p>
            <a:r>
              <a:rPr lang="en-US" b="1" dirty="0">
                <a:solidFill>
                  <a:srgbClr val="008000"/>
                </a:solidFill>
              </a:rPr>
              <a:t>Mean arm values:</a:t>
            </a:r>
          </a:p>
          <a:p>
            <a:pPr lvl="1"/>
            <a:r>
              <a:rPr lang="en-US" b="1" dirty="0"/>
              <a:t>Arm 1</a:t>
            </a:r>
            <a:r>
              <a:rPr lang="en-US" dirty="0"/>
              <a:t>: 5/10,  </a:t>
            </a:r>
            <a:r>
              <a:rPr lang="en-US" b="1" dirty="0"/>
              <a:t>Arm 2</a:t>
            </a:r>
            <a:r>
              <a:rPr lang="en-US" dirty="0"/>
              <a:t>: 1,  </a:t>
            </a:r>
            <a:r>
              <a:rPr lang="en-US" b="1" dirty="0"/>
              <a:t>Arm 3</a:t>
            </a:r>
            <a:r>
              <a:rPr lang="en-US" dirty="0"/>
              <a:t>: 8/10</a:t>
            </a:r>
          </a:p>
          <a:p>
            <a:pPr lvl="8"/>
            <a:endParaRPr lang="en-US" b="1" dirty="0"/>
          </a:p>
          <a:p>
            <a:r>
              <a:rPr lang="en-US" b="1" dirty="0">
                <a:solidFill>
                  <a:srgbClr val="FF0066"/>
                </a:solidFill>
              </a:rPr>
              <a:t>Which arm would you pick next?</a:t>
            </a:r>
          </a:p>
          <a:p>
            <a:pPr lvl="8"/>
            <a:endParaRPr lang="en-US" b="1" dirty="0"/>
          </a:p>
          <a:p>
            <a:r>
              <a:rPr lang="en-US" b="1" dirty="0"/>
              <a:t>Idea: </a:t>
            </a:r>
            <a:r>
              <a:rPr lang="en-US" b="1" dirty="0">
                <a:solidFill>
                  <a:srgbClr val="0000FF"/>
                </a:solidFill>
              </a:rPr>
              <a:t>Don’t just look at the mean (that is, expected payoff) but also the</a:t>
            </a:r>
            <a:r>
              <a:rPr lang="en-US" b="1" dirty="0">
                <a:solidFill>
                  <a:srgbClr val="D60093"/>
                </a:solidFill>
              </a:rPr>
              <a:t> confidence</a:t>
            </a:r>
            <a:r>
              <a:rPr lang="en-US" b="1" dirty="0"/>
              <a:t>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EA85B-98D0-4B82-A691-6D0B2B46B9EC}" type="datetime1">
              <a:rPr lang="en-US" smtClean="0"/>
              <a:t>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Jure Leskovec, Stanford CS246: Mining Massive Datasets, http://cs246.stanford.edu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13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Confidence Intervals (1)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95400"/>
                <a:ext cx="8610600" cy="5486400"/>
              </a:xfrm>
            </p:spPr>
            <p:txBody>
              <a:bodyPr>
                <a:normAutofit/>
              </a:bodyPr>
              <a:lstStyle/>
              <a:p>
                <a:r>
                  <a:rPr lang="en-US" b="1" dirty="0">
                    <a:solidFill>
                      <a:srgbClr val="D60093"/>
                    </a:solidFill>
                  </a:rPr>
                  <a:t>A conﬁdence interval is a range of values within which we are sure the mean lies with a certain probability</a:t>
                </a:r>
              </a:p>
              <a:p>
                <a:pPr lvl="1"/>
                <a:r>
                  <a:rPr lang="en-US" dirty="0"/>
                  <a:t>We could believe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/>
                          </a:rPr>
                          <m:t>𝝁</m:t>
                        </m:r>
                      </m:e>
                      <m:sub>
                        <m:r>
                          <a:rPr lang="en-US" b="1" i="1" smtClean="0">
                            <a:latin typeface="Cambria Math"/>
                          </a:rPr>
                          <m:t>𝒂</m:t>
                        </m:r>
                      </m:sub>
                    </m:sSub>
                  </m:oMath>
                </a14:m>
                <a:r>
                  <a:rPr lang="en-US" dirty="0"/>
                  <a:t> is within [0.2,0.5] with probability 0.95</a:t>
                </a:r>
              </a:p>
              <a:p>
                <a:pPr lvl="1"/>
                <a:r>
                  <a:rPr lang="en-US" dirty="0"/>
                  <a:t>If we would have tried an action less often, our estimated reward is less accurate so the conﬁdence interval is larger</a:t>
                </a:r>
              </a:p>
              <a:p>
                <a:pPr lvl="1"/>
                <a:r>
                  <a:rPr lang="en-US" dirty="0"/>
                  <a:t>Interval shrinks as we get more information </a:t>
                </a:r>
                <a:br>
                  <a:rPr lang="en-US" dirty="0"/>
                </a:br>
                <a:r>
                  <a:rPr lang="en-US" dirty="0"/>
                  <a:t>(try the action more often)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95400"/>
                <a:ext cx="8610600" cy="5486400"/>
              </a:xfrm>
              <a:blipFill rotWithShape="1">
                <a:blip r:embed="rId2"/>
                <a:stretch>
                  <a:fillRect t="-667" r="-27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EA85B-98D0-4B82-A691-6D0B2B46B9EC}" type="datetime1">
              <a:rPr lang="en-US" smtClean="0"/>
              <a:t>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Jure Leskovec, Stanford CS246: Mining Massive Datasets, http://cs246.stanford.edu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243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Confidence Intervals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610600" cy="5486400"/>
          </a:xfrm>
        </p:spPr>
        <p:txBody>
          <a:bodyPr>
            <a:normAutofit/>
          </a:bodyPr>
          <a:lstStyle/>
          <a:p>
            <a:r>
              <a:rPr lang="en-US" b="1" dirty="0"/>
              <a:t>Assuming we know the confidence intervals</a:t>
            </a:r>
          </a:p>
          <a:p>
            <a:pPr lvl="8"/>
            <a:endParaRPr lang="en-US" b="1" dirty="0"/>
          </a:p>
          <a:p>
            <a:r>
              <a:rPr lang="en-US" b="1" dirty="0"/>
              <a:t>Then, instead of</a:t>
            </a:r>
            <a:r>
              <a:rPr lang="en-US" b="1" dirty="0">
                <a:solidFill>
                  <a:srgbClr val="D60093"/>
                </a:solidFill>
              </a:rPr>
              <a:t> trying the action with the highest mean </a:t>
            </a:r>
            <a:r>
              <a:rPr lang="en-US" b="1" dirty="0"/>
              <a:t>we can</a:t>
            </a:r>
            <a:r>
              <a:rPr lang="en-US" b="1" dirty="0">
                <a:solidFill>
                  <a:srgbClr val="D60093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try the action with the highest upper bound on its conﬁdence interval</a:t>
            </a:r>
          </a:p>
          <a:p>
            <a:pPr lvl="8"/>
            <a:endParaRPr lang="en-US" dirty="0"/>
          </a:p>
          <a:p>
            <a:r>
              <a:rPr lang="en-US" dirty="0"/>
              <a:t>This is called an </a:t>
            </a:r>
            <a:r>
              <a:rPr lang="en-US" b="1" dirty="0">
                <a:solidFill>
                  <a:srgbClr val="008000"/>
                </a:solidFill>
              </a:rPr>
              <a:t>optimistic policy</a:t>
            </a:r>
            <a:endParaRPr lang="en-US" dirty="0">
              <a:solidFill>
                <a:srgbClr val="008000"/>
              </a:solidFill>
            </a:endParaRPr>
          </a:p>
          <a:p>
            <a:pPr lvl="1"/>
            <a:r>
              <a:rPr lang="en-US" dirty="0"/>
              <a:t>We believe an action is as good as possible </a:t>
            </a:r>
            <a:br>
              <a:rPr lang="en-US" dirty="0"/>
            </a:br>
            <a:r>
              <a:rPr lang="en-US" dirty="0"/>
              <a:t>given the available evidence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EA85B-98D0-4B82-A691-6D0B2B46B9EC}" type="datetime1">
              <a:rPr lang="en-US" smtClean="0"/>
              <a:t>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Jure Leskovec, Stanford CS246: Mining Massive Datasets, http://cs246.stanford.edu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51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Confidence Based Selection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EA85B-98D0-4B82-A691-6D0B2B46B9EC}" type="datetime1">
              <a:rPr lang="en-US" smtClean="0"/>
              <a:t>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Jure Leskovec, Stanford CS246: Mining Massive Datasets, http://cs246.stanford.edu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23</a:t>
            </a:fld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381000" y="2692928"/>
            <a:ext cx="2555176" cy="2663749"/>
            <a:chOff x="381000" y="2692928"/>
            <a:chExt cx="2555176" cy="2663749"/>
          </a:xfrm>
        </p:grpSpPr>
        <p:cxnSp>
          <p:nvCxnSpPr>
            <p:cNvPr id="9" name="Straight Arrow Connector 8"/>
            <p:cNvCxnSpPr/>
            <p:nvPr/>
          </p:nvCxnSpPr>
          <p:spPr>
            <a:xfrm flipV="1">
              <a:off x="827730" y="2821479"/>
              <a:ext cx="0" cy="21336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827730" y="4955079"/>
              <a:ext cx="2108446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381000" y="3583479"/>
                  <a:ext cx="51001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008000"/>
                                </a:solidFill>
                                <a:latin typeface="Cambria Math"/>
                                <a:cs typeface="Arial" pitchFamily="34" charset="0"/>
                              </a:rPr>
                              <m:t>𝝁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008000"/>
                                </a:solidFill>
                                <a:latin typeface="Cambria Math"/>
                                <a:cs typeface="Arial" pitchFamily="34" charset="0"/>
                              </a:rPr>
                              <m:t>𝒂</m:t>
                            </m:r>
                          </m:sub>
                        </m:sSub>
                      </m:oMath>
                    </m:oMathPara>
                  </a14:m>
                  <a:endParaRPr lang="en-US" b="1" dirty="0">
                    <a:solidFill>
                      <a:srgbClr val="008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000" y="3583479"/>
                  <a:ext cx="510011" cy="369332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xtBox 12"/>
            <p:cNvSpPr txBox="1"/>
            <p:nvPr/>
          </p:nvSpPr>
          <p:spPr>
            <a:xfrm>
              <a:off x="1793924" y="4987345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arm </a:t>
              </a:r>
              <a:r>
                <a:rPr lang="en-US" b="1" dirty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132530" y="4216928"/>
              <a:ext cx="76200" cy="87868"/>
            </a:xfrm>
            <a:prstGeom prst="rect">
              <a:avLst/>
            </a:prstGeom>
            <a:solidFill>
              <a:srgbClr val="008000"/>
            </a:solidFill>
            <a:ln w="38100">
              <a:solidFill>
                <a:srgbClr val="008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1178774" y="3812079"/>
              <a:ext cx="0" cy="914400"/>
            </a:xfrm>
            <a:prstGeom prst="line">
              <a:avLst/>
            </a:prstGeom>
            <a:ln w="28575">
              <a:solidFill>
                <a:srgbClr val="008000"/>
              </a:solidFill>
              <a:headEnd type="diamond" w="lg" len="sm"/>
              <a:tailEnd type="diamond" w="lg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>
              <a:off x="1665930" y="3631177"/>
              <a:ext cx="76200" cy="87868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rgbClr val="0000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/>
            <p:nvPr/>
          </p:nvCxnSpPr>
          <p:spPr>
            <a:xfrm flipH="1">
              <a:off x="1704030" y="2692928"/>
              <a:ext cx="8144" cy="1905000"/>
            </a:xfrm>
            <a:prstGeom prst="line">
              <a:avLst/>
            </a:prstGeom>
            <a:ln w="28575">
              <a:solidFill>
                <a:srgbClr val="0000FF"/>
              </a:solidFill>
              <a:headEnd type="diamond" w="lg" len="sm"/>
              <a:tailEnd type="diamond" w="lg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2268550" y="3355709"/>
              <a:ext cx="91440" cy="87868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/>
            <p:nvPr/>
          </p:nvCxnSpPr>
          <p:spPr>
            <a:xfrm flipH="1">
              <a:off x="2313630" y="3200400"/>
              <a:ext cx="8144" cy="404849"/>
            </a:xfrm>
            <a:prstGeom prst="line">
              <a:avLst/>
            </a:prstGeom>
            <a:ln w="28575">
              <a:solidFill>
                <a:srgbClr val="FF0000"/>
              </a:solidFill>
              <a:headEnd type="diamond" w="lg" len="sm"/>
              <a:tailEnd type="diamond" w="lg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2590800" y="2133600"/>
            <a:ext cx="2146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itchFamily="34" charset="0"/>
                <a:cs typeface="Arial" pitchFamily="34" charset="0"/>
              </a:rPr>
              <a:t>99.99% confidence</a:t>
            </a:r>
            <a:br>
              <a:rPr lang="en-US" dirty="0">
                <a:latin typeface="Arial" pitchFamily="34" charset="0"/>
                <a:cs typeface="Arial" pitchFamily="34" charset="0"/>
              </a:rPr>
            </a:br>
            <a:r>
              <a:rPr lang="en-US" dirty="0">
                <a:latin typeface="Arial" pitchFamily="34" charset="0"/>
                <a:cs typeface="Arial" pitchFamily="34" charset="0"/>
              </a:rPr>
              <a:t>interval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1881953" y="2514600"/>
            <a:ext cx="1166048" cy="15443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5486400" y="2823471"/>
            <a:ext cx="2555176" cy="2535198"/>
            <a:chOff x="381000" y="2821479"/>
            <a:chExt cx="2555176" cy="2535198"/>
          </a:xfrm>
        </p:grpSpPr>
        <p:cxnSp>
          <p:nvCxnSpPr>
            <p:cNvPr id="32" name="Straight Arrow Connector 31"/>
            <p:cNvCxnSpPr/>
            <p:nvPr/>
          </p:nvCxnSpPr>
          <p:spPr>
            <a:xfrm flipV="1">
              <a:off x="827730" y="2821479"/>
              <a:ext cx="0" cy="21336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827730" y="4955079"/>
              <a:ext cx="2108446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381000" y="3583479"/>
                  <a:ext cx="51001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rgbClr val="008000"/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008000"/>
                                </a:solidFill>
                                <a:latin typeface="Cambria Math"/>
                                <a:cs typeface="Arial" pitchFamily="34" charset="0"/>
                              </a:rPr>
                              <m:t>𝝁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008000"/>
                                </a:solidFill>
                                <a:latin typeface="Cambria Math"/>
                                <a:cs typeface="Arial" pitchFamily="34" charset="0"/>
                              </a:rPr>
                              <m:t>𝒂</m:t>
                            </m:r>
                          </m:sub>
                        </m:sSub>
                      </m:oMath>
                    </m:oMathPara>
                  </a14:m>
                  <a:endParaRPr lang="en-US" b="1" dirty="0">
                    <a:solidFill>
                      <a:srgbClr val="008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000" y="3583479"/>
                  <a:ext cx="510011" cy="369332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b="-49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TextBox 34"/>
            <p:cNvSpPr txBox="1"/>
            <p:nvPr/>
          </p:nvSpPr>
          <p:spPr>
            <a:xfrm>
              <a:off x="1793924" y="4987345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arm </a:t>
              </a:r>
              <a:r>
                <a:rPr lang="en-US" b="1" dirty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118570" y="4216928"/>
              <a:ext cx="91440" cy="87868"/>
            </a:xfrm>
            <a:prstGeom prst="rect">
              <a:avLst/>
            </a:prstGeom>
            <a:solidFill>
              <a:srgbClr val="008000"/>
            </a:solidFill>
            <a:ln w="38100">
              <a:solidFill>
                <a:srgbClr val="008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1178774" y="3812079"/>
              <a:ext cx="0" cy="914400"/>
            </a:xfrm>
            <a:prstGeom prst="line">
              <a:avLst/>
            </a:prstGeom>
            <a:ln w="28575">
              <a:solidFill>
                <a:srgbClr val="008000"/>
              </a:solidFill>
              <a:headEnd type="diamond" w="lg" len="sm"/>
              <a:tailEnd type="diamond" w="lg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8" name="Rectangle 37"/>
            <p:cNvSpPr/>
            <p:nvPr/>
          </p:nvSpPr>
          <p:spPr>
            <a:xfrm>
              <a:off x="1665930" y="3797537"/>
              <a:ext cx="91440" cy="87868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rgbClr val="0000FF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1711650" y="3579408"/>
              <a:ext cx="524" cy="533400"/>
            </a:xfrm>
            <a:prstGeom prst="line">
              <a:avLst/>
            </a:prstGeom>
            <a:ln w="28575">
              <a:solidFill>
                <a:srgbClr val="0000FF"/>
              </a:solidFill>
              <a:headEnd type="diamond" w="lg" len="sm"/>
              <a:tailEnd type="diamond" w="lg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Rectangle 39"/>
            <p:cNvSpPr/>
            <p:nvPr/>
          </p:nvSpPr>
          <p:spPr>
            <a:xfrm>
              <a:off x="2275530" y="3329868"/>
              <a:ext cx="91440" cy="87868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Connector 40"/>
            <p:cNvCxnSpPr/>
            <p:nvPr/>
          </p:nvCxnSpPr>
          <p:spPr>
            <a:xfrm flipH="1">
              <a:off x="2313630" y="3174559"/>
              <a:ext cx="8144" cy="404849"/>
            </a:xfrm>
            <a:prstGeom prst="line">
              <a:avLst/>
            </a:prstGeom>
            <a:ln w="28575">
              <a:solidFill>
                <a:srgbClr val="FF0000"/>
              </a:solidFill>
              <a:headEnd type="diamond" w="lg" len="sm"/>
              <a:tailEnd type="diamond" w="lg" len="sm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8" name="Right Arrow 47"/>
          <p:cNvSpPr/>
          <p:nvPr/>
        </p:nvSpPr>
        <p:spPr>
          <a:xfrm>
            <a:off x="3352800" y="3276600"/>
            <a:ext cx="1981200" cy="1240140"/>
          </a:xfrm>
          <a:prstGeom prst="rightArrow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After more</a:t>
            </a:r>
            <a:br>
              <a:rPr lang="en-US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</a:br>
            <a:r>
              <a:rPr lang="en-US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exploration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2420963" y="2667000"/>
            <a:ext cx="779438" cy="50955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827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Calculating Confidence Bounds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95400"/>
                <a:ext cx="8763000" cy="5486400"/>
              </a:xfrm>
            </p:spPr>
            <p:txBody>
              <a:bodyPr>
                <a:normAutofit fontScale="92500"/>
              </a:bodyPr>
              <a:lstStyle/>
              <a:p>
                <a:pPr marL="118872" indent="0">
                  <a:buNone/>
                </a:pPr>
                <a:r>
                  <a:rPr lang="en-US" b="1" dirty="0">
                    <a:solidFill>
                      <a:srgbClr val="D60093"/>
                    </a:solidFill>
                  </a:rPr>
                  <a:t>Suppose we fix arm </a:t>
                </a:r>
                <a:r>
                  <a:rPr lang="en-US" b="1" i="1" dirty="0">
                    <a:solidFill>
                      <a:srgbClr val="D60093"/>
                    </a:solidFill>
                  </a:rPr>
                  <a:t>a:</a:t>
                </a:r>
              </a:p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/>
                          </a:rPr>
                          <m:t>𝒀</m:t>
                        </m:r>
                      </m:e>
                      <m:sub>
                        <m:r>
                          <a:rPr lang="en-US" b="1" i="1" smtClean="0">
                            <a:latin typeface="Cambria Math"/>
                          </a:rPr>
                          <m:t>𝒂</m:t>
                        </m:r>
                        <m:r>
                          <a:rPr lang="en-US" b="1" i="1" smtClean="0">
                            <a:latin typeface="Cambria Math"/>
                          </a:rPr>
                          <m:t>,</m:t>
                        </m:r>
                        <m:r>
                          <a:rPr lang="en-US" b="1" i="1" smtClean="0">
                            <a:latin typeface="Cambria Math"/>
                          </a:rPr>
                          <m:t>𝟏</m:t>
                        </m:r>
                      </m:sub>
                    </m:sSub>
                    <m:r>
                      <a:rPr lang="en-US" b="1" i="1" smtClean="0">
                        <a:latin typeface="Cambria Math"/>
                      </a:rPr>
                      <m:t>…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/>
                          </a:rPr>
                          <m:t>𝒀</m:t>
                        </m:r>
                      </m:e>
                      <m:sub>
                        <m:r>
                          <a:rPr lang="en-US" b="1" i="1" smtClean="0">
                            <a:latin typeface="Cambria Math"/>
                          </a:rPr>
                          <m:t>𝒂</m:t>
                        </m:r>
                        <m:r>
                          <a:rPr lang="en-US" b="1" i="1" smtClean="0">
                            <a:latin typeface="Cambria Math"/>
                          </a:rPr>
                          <m:t>,</m:t>
                        </m:r>
                        <m:r>
                          <a:rPr lang="en-US" b="1" i="1" smtClean="0">
                            <a:latin typeface="Cambria Math"/>
                          </a:rPr>
                          <m:t>𝒎</m:t>
                        </m:r>
                      </m:sub>
                    </m:sSub>
                  </m:oMath>
                </a14:m>
                <a:r>
                  <a:rPr lang="en-US" dirty="0"/>
                  <a:t> be the payoffs of arm </a:t>
                </a:r>
                <a:r>
                  <a:rPr lang="en-US" b="1" i="1" dirty="0">
                    <a:solidFill>
                      <a:srgbClr val="D60093"/>
                    </a:solidFill>
                  </a:rPr>
                  <a:t>a</a:t>
                </a:r>
                <a:r>
                  <a:rPr lang="en-US" dirty="0">
                    <a:solidFill>
                      <a:srgbClr val="D60093"/>
                    </a:solidFill>
                  </a:rPr>
                  <a:t> </a:t>
                </a:r>
                <a:r>
                  <a:rPr lang="en-US" dirty="0"/>
                  <a:t>in the </a:t>
                </a:r>
                <a:br>
                  <a:rPr lang="en-US" dirty="0"/>
                </a:br>
                <a:r>
                  <a:rPr lang="en-US" dirty="0"/>
                  <a:t>first </a:t>
                </a:r>
                <a:r>
                  <a:rPr lang="en-US" b="1" i="1" dirty="0"/>
                  <a:t>m</a:t>
                </a:r>
                <a:r>
                  <a:rPr lang="en-US" dirty="0"/>
                  <a:t> trials</a:t>
                </a:r>
              </a:p>
              <a:p>
                <a:pPr lvl="1"/>
                <a:r>
                  <a:rPr lang="en-US" dirty="0"/>
                  <a:t>So,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/>
                          </a:rPr>
                          <m:t>𝒀</m:t>
                        </m:r>
                      </m:e>
                      <m:sub>
                        <m:r>
                          <a:rPr lang="en-US" b="1" i="1" smtClean="0">
                            <a:latin typeface="Cambria Math"/>
                          </a:rPr>
                          <m:t>𝒂</m:t>
                        </m:r>
                        <m:r>
                          <a:rPr lang="en-US" b="1" i="1" smtClean="0">
                            <a:latin typeface="Cambria Math"/>
                          </a:rPr>
                          <m:t>,</m:t>
                        </m:r>
                        <m:r>
                          <a:rPr lang="en-US" b="1" i="1">
                            <a:latin typeface="Cambria Math"/>
                          </a:rPr>
                          <m:t>𝟏</m:t>
                        </m:r>
                      </m:sub>
                    </m:sSub>
                    <m:r>
                      <a:rPr lang="en-US" b="1" i="1">
                        <a:latin typeface="Cambria Math"/>
                      </a:rPr>
                      <m:t>…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/>
                          </a:rPr>
                          <m:t>𝒀</m:t>
                        </m:r>
                      </m:e>
                      <m:sub>
                        <m:r>
                          <a:rPr lang="en-US" b="1" i="1" smtClean="0">
                            <a:latin typeface="Cambria Math"/>
                          </a:rPr>
                          <m:t>𝒂</m:t>
                        </m:r>
                        <m:r>
                          <a:rPr lang="en-US" b="1" i="1" smtClean="0">
                            <a:latin typeface="Cambria Math"/>
                          </a:rPr>
                          <m:t>,</m:t>
                        </m:r>
                        <m:r>
                          <a:rPr lang="en-US" b="1" i="1">
                            <a:latin typeface="Cambria Math"/>
                          </a:rPr>
                          <m:t>𝒎</m:t>
                        </m:r>
                      </m:sub>
                    </m:sSub>
                  </m:oMath>
                </a14:m>
                <a:r>
                  <a:rPr lang="en-US" dirty="0"/>
                  <a:t> are </a:t>
                </a:r>
                <a:r>
                  <a:rPr lang="en-US" b="1" dirty="0"/>
                  <a:t>i.i.d.</a:t>
                </a:r>
                <a:r>
                  <a:rPr lang="en-US" dirty="0"/>
                  <a:t> rnd. vars. taking values in </a:t>
                </a:r>
                <a:r>
                  <a:rPr lang="en-US" b="1" dirty="0"/>
                  <a:t>[0,1]</a:t>
                </a:r>
                <a:endParaRPr lang="en-US" dirty="0"/>
              </a:p>
              <a:p>
                <a:r>
                  <a:rPr lang="en-US" b="1" dirty="0">
                    <a:solidFill>
                      <a:srgbClr val="008000"/>
                    </a:solidFill>
                  </a:rPr>
                  <a:t>Mean payoff of arm </a:t>
                </a:r>
                <a:r>
                  <a:rPr lang="en-US" b="1" i="1" dirty="0">
                    <a:solidFill>
                      <a:srgbClr val="D60093"/>
                    </a:solidFill>
                  </a:rPr>
                  <a:t>a</a:t>
                </a:r>
                <a:r>
                  <a:rPr lang="en-US" b="1" dirty="0">
                    <a:solidFill>
                      <a:srgbClr val="008000"/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8000"/>
                            </a:solidFill>
                            <a:latin typeface="Cambria Math"/>
                          </a:rPr>
                          <m:t>𝝁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008000"/>
                            </a:solidFill>
                            <a:latin typeface="Cambria Math"/>
                          </a:rPr>
                          <m:t>𝒂</m:t>
                        </m:r>
                      </m:sub>
                    </m:sSub>
                    <m:r>
                      <a:rPr lang="en-US" b="1" i="1" smtClean="0">
                        <a:solidFill>
                          <a:srgbClr val="008000"/>
                        </a:solidFill>
                        <a:latin typeface="Cambria Math"/>
                      </a:rPr>
                      <m:t>=</m:t>
                    </m:r>
                    <m:r>
                      <a:rPr lang="en-US" b="1" i="1" smtClean="0">
                        <a:solidFill>
                          <a:srgbClr val="008000"/>
                        </a:solidFill>
                        <a:latin typeface="Cambria Math"/>
                      </a:rPr>
                      <m:t>𝑬</m:t>
                    </m:r>
                    <m:r>
                      <a:rPr lang="en-US" b="1" i="1" smtClean="0">
                        <a:solidFill>
                          <a:srgbClr val="008000"/>
                        </a:solidFill>
                        <a:latin typeface="Cambria Math"/>
                      </a:rPr>
                      <m:t>[</m:t>
                    </m:r>
                    <m:sSub>
                      <m:sSubPr>
                        <m:ctrlPr>
                          <a:rPr lang="en-US" b="1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8000"/>
                            </a:solidFill>
                            <a:latin typeface="Cambria Math"/>
                          </a:rPr>
                          <m:t>𝒀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008000"/>
                            </a:solidFill>
                            <a:latin typeface="Cambria Math"/>
                          </a:rPr>
                          <m:t>𝒂</m:t>
                        </m:r>
                        <m:r>
                          <a:rPr lang="en-US" b="1" i="1" smtClean="0">
                            <a:solidFill>
                              <a:srgbClr val="00800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b="1" i="1" smtClean="0">
                            <a:solidFill>
                              <a:srgbClr val="008000"/>
                            </a:solidFill>
                            <a:latin typeface="Cambria Math"/>
                          </a:rPr>
                          <m:t>𝒎</m:t>
                        </m:r>
                      </m:sub>
                    </m:sSub>
                    <m:r>
                      <a:rPr lang="en-US" b="1" i="1" smtClean="0">
                        <a:solidFill>
                          <a:srgbClr val="008000"/>
                        </a:solidFill>
                        <a:latin typeface="Cambria Math"/>
                      </a:rPr>
                      <m:t>]</m:t>
                    </m:r>
                  </m:oMath>
                </a14:m>
                <a:endParaRPr lang="en-US" b="1" dirty="0">
                  <a:solidFill>
                    <a:srgbClr val="008000"/>
                  </a:solidFill>
                </a:endParaRPr>
              </a:p>
              <a:p>
                <a:r>
                  <a:rPr lang="en-US" b="1" dirty="0">
                    <a:solidFill>
                      <a:srgbClr val="0000FF"/>
                    </a:solidFill>
                  </a:rPr>
                  <a:t>Our estimate: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𝝁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𝒂</m:t>
                            </m:r>
                            <m:r>
                              <a:rPr lang="en-US" b="1" i="1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,</m:t>
                            </m:r>
                            <m:r>
                              <a:rPr lang="en-US" b="1" i="1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𝒎</m:t>
                            </m:r>
                          </m:sub>
                        </m:sSub>
                      </m:e>
                    </m:acc>
                    <m:r>
                      <a:rPr lang="en-US" b="1" i="1" dirty="0" smtClean="0">
                        <a:solidFill>
                          <a:srgbClr val="0000FF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dirty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b="1" i="1" dirty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𝒎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1" i="1" dirty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ℓ=</m:t>
                        </m:r>
                        <m:r>
                          <a:rPr lang="en-US" b="1" i="1" dirty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𝟏</m:t>
                        </m:r>
                      </m:sub>
                      <m:sup>
                        <m:r>
                          <a:rPr lang="en-US" b="1" i="1" dirty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𝒎</m:t>
                        </m:r>
                      </m:sup>
                      <m:e>
                        <m:sSub>
                          <m:sSubPr>
                            <m:ctrlPr>
                              <a:rPr lang="en-US" b="1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dirty="0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𝒀</m:t>
                            </m:r>
                          </m:e>
                          <m:sub>
                            <m:r>
                              <a:rPr lang="en-US" b="1" i="1" dirty="0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𝒂</m:t>
                            </m:r>
                            <m:r>
                              <a:rPr lang="en-US" b="1" i="1" dirty="0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,ℓ</m:t>
                            </m:r>
                          </m:sub>
                        </m:sSub>
                      </m:e>
                    </m:nary>
                  </m:oMath>
                </a14:m>
                <a:endParaRPr lang="en-US" b="1" dirty="0">
                  <a:solidFill>
                    <a:srgbClr val="0000FF"/>
                  </a:solidFill>
                </a:endParaRPr>
              </a:p>
              <a:p>
                <a:r>
                  <a:rPr lang="en-US" dirty="0"/>
                  <a:t>Want to find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D60093"/>
                        </a:solidFill>
                        <a:latin typeface="Cambria Math"/>
                      </a:rPr>
                      <m:t>𝒃</m:t>
                    </m:r>
                  </m:oMath>
                </a14:m>
                <a:r>
                  <a:rPr lang="en-US" dirty="0"/>
                  <a:t> such that with </a:t>
                </a:r>
                <a:br>
                  <a:rPr lang="en-US" dirty="0"/>
                </a:br>
                <a:r>
                  <a:rPr lang="en-US" dirty="0"/>
                  <a:t>high probability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/>
                              </a:rPr>
                              <m:t>𝝁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/>
                              </a:rPr>
                              <m:t>𝒂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−</m:t>
                        </m:r>
                        <m:acc>
                          <m:accPr>
                            <m:chr m:val="̂"/>
                            <m:ctrlPr>
                              <a:rPr lang="en-US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b="1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rgbClr val="0000FF"/>
                                    </a:solidFill>
                                    <a:latin typeface="Cambria Math"/>
                                  </a:rPr>
                                  <m:t>𝝁</m:t>
                                </m:r>
                              </m:e>
                              <m:sub>
                                <m:r>
                                  <a:rPr lang="en-US" b="1" i="1" smtClean="0">
                                    <a:solidFill>
                                      <a:srgbClr val="0000FF"/>
                                    </a:solidFill>
                                    <a:latin typeface="Cambria Math"/>
                                  </a:rPr>
                                  <m:t>𝒂</m:t>
                                </m:r>
                                <m:r>
                                  <a:rPr lang="en-US" b="1" i="1" smtClean="0">
                                    <a:solidFill>
                                      <a:srgbClr val="0000FF"/>
                                    </a:solidFill>
                                    <a:latin typeface="Cambria Math"/>
                                  </a:rPr>
                                  <m:t>,</m:t>
                                </m:r>
                                <m:r>
                                  <a:rPr lang="en-US" b="1" i="1">
                                    <a:solidFill>
                                      <a:srgbClr val="0000FF"/>
                                    </a:solidFill>
                                    <a:latin typeface="Cambria Math"/>
                                  </a:rPr>
                                  <m:t>𝒎</m:t>
                                </m:r>
                              </m:sub>
                            </m:sSub>
                          </m:e>
                        </m:acc>
                      </m:e>
                    </m:d>
                    <m:r>
                      <a:rPr lang="en-US" b="0" i="1" smtClean="0">
                        <a:latin typeface="Cambria Math"/>
                      </a:rPr>
                      <m:t>≤</m:t>
                    </m:r>
                    <m:r>
                      <a:rPr lang="en-US" b="1" i="1" smtClean="0">
                        <a:solidFill>
                          <a:srgbClr val="D60093"/>
                        </a:solidFill>
                        <a:latin typeface="Cambria Math"/>
                      </a:rPr>
                      <m:t>𝒃</m:t>
                    </m:r>
                  </m:oMath>
                </a14:m>
                <a:endParaRPr lang="en-US" b="1" dirty="0"/>
              </a:p>
              <a:p>
                <a:pPr lvl="1"/>
                <a:r>
                  <a:rPr lang="en-US" dirty="0"/>
                  <a:t>Want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D60093"/>
                        </a:solidFill>
                        <a:latin typeface="Cambria Math"/>
                      </a:rPr>
                      <m:t>𝒃</m:t>
                    </m:r>
                  </m:oMath>
                </a14:m>
                <a:r>
                  <a:rPr lang="en-US" dirty="0"/>
                  <a:t> to be as small as possible (so our estimate is close)</a:t>
                </a:r>
              </a:p>
              <a:p>
                <a:pPr lvl="8"/>
                <a:endParaRPr lang="en-US" b="1" dirty="0"/>
              </a:p>
              <a:p>
                <a:r>
                  <a:rPr lang="en-US" b="1" dirty="0">
                    <a:solidFill>
                      <a:srgbClr val="FF0066"/>
                    </a:solidFill>
                  </a:rPr>
                  <a:t>Goal:</a:t>
                </a:r>
                <a:r>
                  <a:rPr lang="en-US" b="1" dirty="0"/>
                  <a:t> Want to bound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/>
                      </a:rPr>
                      <m:t>𝐏</m:t>
                    </m:r>
                    <m:r>
                      <a:rPr lang="en-US" b="1" i="0" smtClean="0">
                        <a:latin typeface="Cambria Math"/>
                      </a:rPr>
                      <m:t>(</m:t>
                    </m:r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/>
                              </a:rPr>
                              <m:t>𝝁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/>
                              </a:rPr>
                              <m:t>𝒂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−</m:t>
                        </m:r>
                        <m:acc>
                          <m:accPr>
                            <m:chr m:val="̂"/>
                            <m:ctrlPr>
                              <a:rPr lang="en-US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b="1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rgbClr val="0000FF"/>
                                    </a:solidFill>
                                    <a:latin typeface="Cambria Math"/>
                                  </a:rPr>
                                  <m:t>𝝁</m:t>
                                </m:r>
                              </m:e>
                              <m:sub>
                                <m:r>
                                  <a:rPr lang="en-US" b="1" i="1" smtClean="0">
                                    <a:solidFill>
                                      <a:srgbClr val="0000FF"/>
                                    </a:solidFill>
                                    <a:latin typeface="Cambria Math"/>
                                  </a:rPr>
                                  <m:t>𝒂</m:t>
                                </m:r>
                                <m:r>
                                  <a:rPr lang="en-US" b="1" i="1" smtClean="0">
                                    <a:solidFill>
                                      <a:srgbClr val="0000FF"/>
                                    </a:solidFill>
                                    <a:latin typeface="Cambria Math"/>
                                  </a:rPr>
                                  <m:t>,</m:t>
                                </m:r>
                                <m:r>
                                  <a:rPr lang="en-US" b="1" i="1">
                                    <a:solidFill>
                                      <a:srgbClr val="0000FF"/>
                                    </a:solidFill>
                                    <a:latin typeface="Cambria Math"/>
                                  </a:rPr>
                                  <m:t>𝒎</m:t>
                                </m:r>
                              </m:sub>
                            </m:sSub>
                          </m:e>
                        </m:acc>
                      </m:e>
                    </m:d>
                    <m:r>
                      <a:rPr lang="en-US" i="1">
                        <a:latin typeface="Cambria Math"/>
                      </a:rPr>
                      <m:t>≤</m:t>
                    </m:r>
                    <m:r>
                      <a:rPr lang="en-US" b="1" i="1">
                        <a:solidFill>
                          <a:srgbClr val="D60093"/>
                        </a:solidFill>
                        <a:latin typeface="Cambria Math"/>
                      </a:rPr>
                      <m:t>𝒃</m:t>
                    </m:r>
                    <m:r>
                      <a:rPr lang="en-US" b="1" i="1">
                        <a:latin typeface="Cambria Math"/>
                      </a:rPr>
                      <m:t>)</m:t>
                    </m:r>
                  </m:oMath>
                </a14:m>
                <a:endParaRPr lang="en-US" b="1" dirty="0"/>
              </a:p>
            </p:txBody>
          </p:sp>
        </mc:Choice>
        <mc:Fallback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95400"/>
                <a:ext cx="8763000" cy="5486400"/>
              </a:xfrm>
              <a:blipFill>
                <a:blip r:embed="rId2"/>
                <a:stretch>
                  <a:fillRect l="-725" t="-462" r="-580" b="-2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6FC23-A7F7-43C8-B4D6-EEA285BF8154}" type="datetime1">
              <a:rPr lang="en-US" smtClean="0"/>
              <a:t>3/7/18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Jure Leskovec, Stanford CS246: Mining Massive Datasets, http://cs246.stanford.edu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923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Hoeffding’s</a:t>
            </a:r>
            <a:r>
              <a:rPr lang="en-US" dirty="0"/>
              <a:t> Inequality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95400"/>
                <a:ext cx="8763000" cy="5486400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b="1" dirty="0">
                    <a:solidFill>
                      <a:srgbClr val="D60093"/>
                    </a:solidFill>
                  </a:rPr>
                  <a:t>Hoeffding’s inequality bounds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/>
                      </a:rPr>
                      <m:t>𝐏</m:t>
                    </m:r>
                    <m:r>
                      <a:rPr lang="en-US" b="1">
                        <a:latin typeface="Cambria Math"/>
                      </a:rPr>
                      <m:t>(</m:t>
                    </m:r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/>
                              </a:rPr>
                              <m:t>𝝁</m:t>
                            </m:r>
                          </m:e>
                          <m:sub>
                            <m:r>
                              <a:rPr lang="en-US" b="1" i="1">
                                <a:latin typeface="Cambria Math"/>
                              </a:rPr>
                              <m:t>𝒂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−</m:t>
                        </m:r>
                        <m:acc>
                          <m:accPr>
                            <m:chr m:val="̂"/>
                            <m:ctrlPr>
                              <a:rPr lang="en-US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b="1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>
                                    <a:solidFill>
                                      <a:srgbClr val="0000FF"/>
                                    </a:solidFill>
                                    <a:latin typeface="Cambria Math"/>
                                  </a:rPr>
                                  <m:t>𝝁</m:t>
                                </m:r>
                              </m:e>
                              <m:sub>
                                <m:r>
                                  <a:rPr lang="en-US" b="1" i="1">
                                    <a:solidFill>
                                      <a:srgbClr val="0000FF"/>
                                    </a:solidFill>
                                    <a:latin typeface="Cambria Math"/>
                                  </a:rPr>
                                  <m:t>𝒂</m:t>
                                </m:r>
                                <m:r>
                                  <a:rPr lang="en-US" b="1" i="1">
                                    <a:solidFill>
                                      <a:srgbClr val="0000FF"/>
                                    </a:solidFill>
                                    <a:latin typeface="Cambria Math"/>
                                  </a:rPr>
                                  <m:t>,</m:t>
                                </m:r>
                                <m:r>
                                  <a:rPr lang="en-US" b="1" i="1">
                                    <a:solidFill>
                                      <a:srgbClr val="0000FF"/>
                                    </a:solidFill>
                                    <a:latin typeface="Cambria Math"/>
                                  </a:rPr>
                                  <m:t>𝒎</m:t>
                                </m:r>
                              </m:sub>
                            </m:sSub>
                          </m:e>
                        </m:acc>
                      </m:e>
                    </m:d>
                    <m:r>
                      <a:rPr lang="en-US" i="1">
                        <a:latin typeface="Cambria Math"/>
                      </a:rPr>
                      <m:t>≤</m:t>
                    </m:r>
                    <m:r>
                      <a:rPr lang="en-US" b="1" i="1">
                        <a:solidFill>
                          <a:srgbClr val="D60093"/>
                        </a:solidFill>
                        <a:latin typeface="Cambria Math"/>
                      </a:rPr>
                      <m:t>𝒃</m:t>
                    </m:r>
                    <m:r>
                      <a:rPr lang="en-US" b="1" i="1">
                        <a:latin typeface="Cambria Math"/>
                      </a:rPr>
                      <m:t>)</m:t>
                    </m:r>
                  </m:oMath>
                </a14:m>
                <a:endParaRPr lang="en-US" b="1" dirty="0"/>
              </a:p>
              <a:p>
                <a:pPr lvl="1"/>
                <a:r>
                  <a:rPr lang="en-US" dirty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/>
                          </a:rPr>
                          <m:t>𝑿</m:t>
                        </m:r>
                      </m:e>
                      <m:sub>
                        <m:r>
                          <a:rPr lang="en-US" b="1" i="1" smtClean="0">
                            <a:latin typeface="Cambria Math"/>
                          </a:rPr>
                          <m:t>𝟏</m:t>
                        </m:r>
                      </m:sub>
                    </m:sSub>
                    <m:r>
                      <a:rPr lang="en-US" b="1" i="1" smtClean="0">
                        <a:latin typeface="Cambria Math"/>
                      </a:rPr>
                      <m:t>…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/>
                          </a:rPr>
                          <m:t>𝑿</m:t>
                        </m:r>
                      </m:e>
                      <m:sub>
                        <m:r>
                          <a:rPr lang="en-US" b="1" i="1" smtClean="0">
                            <a:latin typeface="Cambria Math"/>
                          </a:rPr>
                          <m:t>𝒎</m:t>
                        </m:r>
                      </m:sub>
                    </m:sSub>
                  </m:oMath>
                </a14:m>
                <a:r>
                  <a:rPr lang="en-US" dirty="0"/>
                  <a:t> be </a:t>
                </a:r>
                <a:r>
                  <a:rPr lang="en-US" b="1" dirty="0" err="1"/>
                  <a:t>i.i.d</a:t>
                </a:r>
                <a:r>
                  <a:rPr lang="en-US" b="1" dirty="0"/>
                  <a:t>.</a:t>
                </a:r>
                <a:r>
                  <a:rPr lang="en-US" dirty="0"/>
                  <a:t> rnd. vars. taking values in </a:t>
                </a:r>
                <a:r>
                  <a:rPr lang="en-US" b="1" dirty="0"/>
                  <a:t>[0,1]</a:t>
                </a:r>
              </a:p>
              <a:p>
                <a:pPr lvl="1"/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/>
                      </a:rPr>
                      <m:t>𝝁</m:t>
                    </m:r>
                    <m:r>
                      <a:rPr lang="en-US" b="1" i="1" smtClean="0">
                        <a:latin typeface="Cambria Math"/>
                      </a:rPr>
                      <m:t>=</m:t>
                    </m:r>
                    <m:r>
                      <a:rPr lang="en-US" b="1" i="1" smtClean="0">
                        <a:latin typeface="Cambria Math"/>
                      </a:rPr>
                      <m:t>𝑬</m:t>
                    </m:r>
                    <m:r>
                      <a:rPr lang="en-US" b="1" i="1" smtClean="0">
                        <a:latin typeface="Cambria Math"/>
                      </a:rPr>
                      <m:t>[</m:t>
                    </m:r>
                    <m:r>
                      <a:rPr lang="en-US" b="1" i="1" smtClean="0">
                        <a:latin typeface="Cambria Math"/>
                      </a:rPr>
                      <m:t>𝑿</m:t>
                    </m:r>
                    <m:r>
                      <a:rPr lang="en-US" b="1" i="1" smtClean="0">
                        <a:latin typeface="Cambria Math"/>
                      </a:rPr>
                      <m:t>]</m:t>
                    </m:r>
                  </m:oMath>
                </a14:m>
                <a:r>
                  <a:rPr lang="en-US" dirty="0"/>
                  <a:t>    and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𝝁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𝒎</m:t>
                            </m:r>
                          </m:sub>
                        </m:sSub>
                      </m:e>
                    </m:acc>
                    <m:r>
                      <a:rPr lang="en-US" b="1" i="1" dirty="0">
                        <a:solidFill>
                          <a:srgbClr val="0000FF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1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dirty="0">
                            <a:solidFill>
                              <a:srgbClr val="0000FF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b="1" i="1" dirty="0">
                            <a:solidFill>
                              <a:srgbClr val="0000FF"/>
                            </a:solidFill>
                            <a:latin typeface="Cambria Math"/>
                          </a:rPr>
                          <m:t>𝒎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b="1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1" i="1" dirty="0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ℓ</m:t>
                        </m:r>
                        <m:r>
                          <a:rPr lang="en-US" b="1" i="1" dirty="0">
                            <a:solidFill>
                              <a:srgbClr val="0000FF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en-US" b="1" i="1" dirty="0">
                            <a:solidFill>
                              <a:srgbClr val="0000FF"/>
                            </a:solidFill>
                            <a:latin typeface="Cambria Math"/>
                          </a:rPr>
                          <m:t>𝟏</m:t>
                        </m:r>
                      </m:sub>
                      <m:sup>
                        <m:r>
                          <a:rPr lang="en-US" b="1" i="1" dirty="0">
                            <a:solidFill>
                              <a:srgbClr val="0000FF"/>
                            </a:solidFill>
                            <a:latin typeface="Cambria Math"/>
                          </a:rPr>
                          <m:t>𝒎</m:t>
                        </m:r>
                      </m:sup>
                      <m:e>
                        <m:sSub>
                          <m:sSubPr>
                            <m:ctrlPr>
                              <a:rPr lang="en-US" b="1" i="1" dirty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dirty="0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𝑿</m:t>
                            </m:r>
                          </m:e>
                          <m:sub>
                            <m:r>
                              <a:rPr lang="en-US" b="1" i="1" dirty="0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ℓ</m:t>
                            </m:r>
                          </m:sub>
                        </m:sSub>
                      </m:e>
                    </m:nary>
                  </m:oMath>
                </a14:m>
                <a:endParaRPr lang="en-US" b="1" dirty="0"/>
              </a:p>
              <a:p>
                <a:pPr lvl="1"/>
                <a:r>
                  <a:rPr lang="en-US" b="1" dirty="0">
                    <a:solidFill>
                      <a:srgbClr val="FF0066"/>
                    </a:solidFill>
                  </a:rPr>
                  <a:t>Then: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/>
                      </a:rPr>
                      <m:t>𝐏</m:t>
                    </m:r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>
                                <a:latin typeface="Cambria Math"/>
                              </a:rPr>
                              <m:t>𝝁</m:t>
                            </m:r>
                            <m:r>
                              <a:rPr lang="en-US" i="1">
                                <a:latin typeface="Cambria Math"/>
                              </a:rPr>
                              <m:t>−</m:t>
                            </m:r>
                            <m:acc>
                              <m:accPr>
                                <m:chr m:val="̂"/>
                                <m:ctrlPr>
                                  <a:rPr lang="en-US" b="1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b="1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>
                                        <a:solidFill>
                                          <a:srgbClr val="0000FF"/>
                                        </a:solidFill>
                                        <a:latin typeface="Cambria Math"/>
                                      </a:rPr>
                                      <m:t>𝝁</m:t>
                                    </m:r>
                                  </m:e>
                                  <m:sub>
                                    <m:r>
                                      <a:rPr lang="en-US" b="1" i="1">
                                        <a:solidFill>
                                          <a:srgbClr val="0000FF"/>
                                        </a:solidFill>
                                        <a:latin typeface="Cambria Math"/>
                                      </a:rPr>
                                      <m:t>𝒎</m:t>
                                    </m:r>
                                  </m:sub>
                                </m:sSub>
                              </m:e>
                            </m:acc>
                          </m:e>
                        </m:d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≥</m:t>
                        </m:r>
                        <m:r>
                          <a:rPr lang="en-US" b="1" i="1">
                            <a:solidFill>
                              <a:srgbClr val="D60093"/>
                            </a:solidFill>
                            <a:latin typeface="Cambria Math"/>
                          </a:rPr>
                          <m:t>𝒃</m:t>
                        </m:r>
                      </m:e>
                    </m:d>
                    <m:r>
                      <a:rPr lang="en-US" b="1" i="1" smtClean="0">
                        <a:latin typeface="Cambria Math"/>
                      </a:rPr>
                      <m:t>≤</m:t>
                    </m:r>
                    <m:r>
                      <a:rPr lang="en-US" b="1" i="1" smtClean="0">
                        <a:latin typeface="Cambria Math"/>
                      </a:rPr>
                      <m:t>𝟐</m:t>
                    </m:r>
                    <m:r>
                      <a:rPr lang="en-US" b="1" i="1" smtClean="0">
                        <a:latin typeface="Cambria Math"/>
                      </a:rPr>
                      <m:t> </m:t>
                    </m:r>
                    <m:r>
                      <a:rPr lang="en-US" b="1" i="1" smtClean="0">
                        <a:latin typeface="Cambria Math"/>
                      </a:rPr>
                      <m:t>𝒆𝒙𝒑</m:t>
                    </m:r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/>
                          </a:rPr>
                          <m:t>−</m:t>
                        </m:r>
                        <m:r>
                          <a:rPr lang="en-US" b="1" i="1" smtClean="0">
                            <a:latin typeface="Cambria Math"/>
                          </a:rPr>
                          <m:t>𝟐</m:t>
                        </m:r>
                        <m:sSup>
                          <m:sSup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latin typeface="Cambria Math"/>
                              </a:rPr>
                              <m:t>𝒃</m:t>
                            </m:r>
                          </m:e>
                          <m:sup>
                            <m:r>
                              <a:rPr lang="en-US" b="1" i="1" smtClean="0">
                                <a:latin typeface="Cambria Math"/>
                              </a:rPr>
                              <m:t>𝟐</m:t>
                            </m:r>
                          </m:sup>
                        </m:sSup>
                        <m:r>
                          <a:rPr lang="en-US" b="1" i="1" smtClean="0">
                            <a:latin typeface="Cambria Math"/>
                          </a:rPr>
                          <m:t>𝒎</m:t>
                        </m:r>
                      </m:e>
                    </m:d>
                    <m:r>
                      <a:rPr lang="en-US" b="1" i="1" smtClean="0">
                        <a:latin typeface="Cambria Math"/>
                      </a:rPr>
                      <m:t>=</m:t>
                    </m:r>
                    <m:r>
                      <a:rPr lang="en-US" b="1" i="1" smtClean="0">
                        <a:solidFill>
                          <a:srgbClr val="D60093"/>
                        </a:solidFill>
                        <a:latin typeface="Cambria Math"/>
                      </a:rPr>
                      <m:t>𝜹</m:t>
                    </m:r>
                  </m:oMath>
                </a14:m>
                <a:endParaRPr lang="en-US" b="1" dirty="0">
                  <a:solidFill>
                    <a:srgbClr val="D60093"/>
                  </a:solidFill>
                </a:endParaRPr>
              </a:p>
              <a:p>
                <a:pPr lvl="8"/>
                <a:endParaRPr lang="en-US" dirty="0"/>
              </a:p>
              <a:p>
                <a:r>
                  <a:rPr lang="en-US" b="1" dirty="0">
                    <a:solidFill>
                      <a:srgbClr val="008000"/>
                    </a:solidFill>
                  </a:rPr>
                  <a:t>To find out the confidence interval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D60093"/>
                        </a:solidFill>
                        <a:latin typeface="Cambria Math"/>
                      </a:rPr>
                      <m:t>𝒃</m:t>
                    </m:r>
                  </m:oMath>
                </a14:m>
                <a:r>
                  <a:rPr lang="en-US" b="1" dirty="0">
                    <a:solidFill>
                      <a:srgbClr val="008000"/>
                    </a:solidFill>
                  </a:rPr>
                  <a:t> (for a given confidence level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D60093"/>
                        </a:solidFill>
                        <a:latin typeface="Cambria Math"/>
                      </a:rPr>
                      <m:t>𝜹</m:t>
                    </m:r>
                  </m:oMath>
                </a14:m>
                <a:r>
                  <a:rPr lang="en-US" b="1" dirty="0">
                    <a:solidFill>
                      <a:srgbClr val="008000"/>
                    </a:solidFill>
                  </a:rPr>
                  <a:t>) we solve: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2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−2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𝑏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/>
                          </a:rPr>
                          <m:t>𝑚</m:t>
                        </m:r>
                      </m:sup>
                    </m:sSup>
                    <m:r>
                      <a:rPr lang="en-US" b="0" i="1" smtClean="0">
                        <a:latin typeface="Cambria Math"/>
                      </a:rPr>
                      <m:t>≤</m:t>
                    </m:r>
                    <m:r>
                      <a:rPr lang="en-US" b="0" i="1" smtClean="0">
                        <a:latin typeface="Cambria Math"/>
                      </a:rPr>
                      <m:t>𝛿</m:t>
                    </m:r>
                  </m:oMath>
                </a14:m>
                <a:r>
                  <a:rPr lang="en-US" dirty="0"/>
                  <a:t>  </a:t>
                </a:r>
                <a:r>
                  <a:rPr lang="en-US" b="1" dirty="0"/>
                  <a:t>then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−2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𝑏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/>
                      </a:rPr>
                      <m:t>𝑚</m:t>
                    </m:r>
                    <m:r>
                      <a:rPr lang="en-US" b="0" i="1" smtClean="0">
                        <a:latin typeface="Cambria Math"/>
                      </a:rPr>
                      <m:t>≤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ln</m:t>
                    </m:r>
                    <m:r>
                      <a:rPr lang="en-US" b="0" i="1" smtClean="0">
                        <a:latin typeface="Cambria Math"/>
                      </a:rPr>
                      <m:t>⁡(</m:t>
                    </m:r>
                    <m:r>
                      <a:rPr lang="en-US" b="0" i="1" smtClean="0">
                        <a:latin typeface="Cambria Math"/>
                      </a:rPr>
                      <m:t>𝛿</m:t>
                    </m:r>
                    <m:r>
                      <a:rPr lang="en-US" b="0" i="1" smtClean="0">
                        <a:latin typeface="Cambria Math"/>
                      </a:rPr>
                      <m:t>/2)</m:t>
                    </m:r>
                  </m:oMath>
                </a14:m>
                <a:endParaRPr lang="en-US" dirty="0"/>
              </a:p>
              <a:p>
                <a:pPr lvl="1"/>
                <a:r>
                  <a:rPr lang="en-US" b="1" dirty="0">
                    <a:solidFill>
                      <a:srgbClr val="0000FF"/>
                    </a:solidFill>
                  </a:rPr>
                  <a:t>So:</a:t>
                </a:r>
                <a:r>
                  <a:rPr lang="en-US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0000FF"/>
                        </a:solidFill>
                        <a:latin typeface="Cambria Math"/>
                      </a:rPr>
                      <m:t>𝒃</m:t>
                    </m:r>
                    <m:r>
                      <a:rPr lang="en-US" b="1" i="1" smtClean="0">
                        <a:solidFill>
                          <a:srgbClr val="0000FF"/>
                        </a:solidFill>
                        <a:latin typeface="Cambria Math"/>
                      </a:rPr>
                      <m:t>≥</m:t>
                    </m:r>
                    <m:rad>
                      <m:radPr>
                        <m:degHide m:val="on"/>
                        <m:ctrlP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func>
                              <m:funcPr>
                                <m:ctrlPr>
                                  <a:rPr lang="en-US" b="1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a:rPr lang="en-US" b="1">
                                    <a:solidFill>
                                      <a:srgbClr val="0000FF"/>
                                    </a:solidFill>
                                    <a:latin typeface="Cambria Math"/>
                                  </a:rPr>
                                  <m:t>𝐥𝐧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b="1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b="1" i="1">
                                            <a:solidFill>
                                              <a:srgbClr val="0000F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b="1" i="1">
                                            <a:solidFill>
                                              <a:srgbClr val="0000FF"/>
                                            </a:solidFill>
                                            <a:latin typeface="Cambria Math"/>
                                          </a:rPr>
                                          <m:t>𝟐</m:t>
                                        </m:r>
                                      </m:num>
                                      <m:den>
                                        <m:r>
                                          <a:rPr lang="en-US" b="1" i="1">
                                            <a:solidFill>
                                              <a:srgbClr val="0000FF"/>
                                            </a:solidFill>
                                            <a:latin typeface="Cambria Math"/>
                                          </a:rPr>
                                          <m:t>𝜹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</m:func>
                          </m:num>
                          <m:den>
                            <m:r>
                              <a:rPr lang="en-US" b="1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𝟐</m:t>
                            </m:r>
                            <m:r>
                              <a:rPr lang="en-US" b="1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 </m:t>
                            </m:r>
                            <m:r>
                              <a:rPr lang="en-US" b="1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𝒎</m:t>
                            </m:r>
                          </m:den>
                        </m:f>
                      </m:e>
                    </m:rad>
                  </m:oMath>
                </a14:m>
                <a:endParaRPr lang="en-US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95400"/>
                <a:ext cx="8763000" cy="5486400"/>
              </a:xfrm>
              <a:blipFill rotWithShape="1">
                <a:blip r:embed="rId2"/>
                <a:stretch>
                  <a:fillRect t="-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EA85B-98D0-4B82-A691-6D0B2B46B9EC}" type="datetime1">
              <a:rPr lang="en-US" smtClean="0"/>
              <a:t>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Jure Leskovec, Stanford CS246: Mining Massive Datasets, http://cs246.stanford.edu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102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84B51-47F9-2A4D-B4DA-33D8BACF2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45E3C6D-8BD6-2042-9A1C-38B08DF940B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95400"/>
                <a:ext cx="8610600" cy="5562600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b="1" smtClean="0">
                        <a:latin typeface="Cambria Math"/>
                      </a:rPr>
                      <m:t>𝐏</m:t>
                    </m:r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>
                                <a:latin typeface="Cambria Math"/>
                              </a:rPr>
                              <m:t>𝝁</m:t>
                            </m:r>
                            <m:r>
                              <a:rPr lang="en-US" i="1">
                                <a:latin typeface="Cambria Math"/>
                              </a:rPr>
                              <m:t>−</m:t>
                            </m:r>
                            <m:acc>
                              <m:accPr>
                                <m:chr m:val="̂"/>
                                <m:ctrlPr>
                                  <a:rPr lang="en-US" b="1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b="1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>
                                        <a:solidFill>
                                          <a:srgbClr val="0000FF"/>
                                        </a:solidFill>
                                        <a:latin typeface="Cambria Math"/>
                                      </a:rPr>
                                      <m:t>𝝁</m:t>
                                    </m:r>
                                  </m:e>
                                  <m:sub>
                                    <m:r>
                                      <a:rPr lang="en-US" b="1" i="1">
                                        <a:solidFill>
                                          <a:srgbClr val="0000FF"/>
                                        </a:solidFill>
                                        <a:latin typeface="Cambria Math"/>
                                      </a:rPr>
                                      <m:t>𝒎</m:t>
                                    </m:r>
                                  </m:sub>
                                </m:sSub>
                              </m:e>
                            </m:acc>
                          </m:e>
                        </m:d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/>
                          </a:rPr>
                          <m:t>≥</m:t>
                        </m:r>
                        <m:r>
                          <a:rPr lang="en-US" b="1" i="1">
                            <a:solidFill>
                              <a:srgbClr val="D60093"/>
                            </a:solidFill>
                            <a:latin typeface="Cambria Math"/>
                          </a:rPr>
                          <m:t>𝒃</m:t>
                        </m:r>
                      </m:e>
                    </m:d>
                    <m:r>
                      <a:rPr lang="en-US" b="1" i="1">
                        <a:latin typeface="Cambria Math"/>
                      </a:rPr>
                      <m:t>≤</m:t>
                    </m:r>
                    <m:r>
                      <a:rPr lang="en-US" b="1" i="1">
                        <a:latin typeface="Cambria Math"/>
                      </a:rPr>
                      <m:t>𝟐</m:t>
                    </m:r>
                    <m:r>
                      <a:rPr lang="en-US" b="1" i="1">
                        <a:latin typeface="Cambria Math"/>
                      </a:rPr>
                      <m:t> </m:t>
                    </m:r>
                    <m:r>
                      <a:rPr lang="en-US" b="1" i="1">
                        <a:latin typeface="Cambria Math"/>
                      </a:rPr>
                      <m:t>𝒆𝒙𝒑</m:t>
                    </m:r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/>
                          </a:rPr>
                          <m:t>−</m:t>
                        </m:r>
                        <m:r>
                          <a:rPr lang="en-US" b="1" i="1">
                            <a:latin typeface="Cambria Math"/>
                          </a:rPr>
                          <m:t>𝟐</m:t>
                        </m:r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/>
                              </a:rPr>
                              <m:t>𝒃</m:t>
                            </m:r>
                          </m:e>
                          <m:sup>
                            <m:r>
                              <a:rPr lang="en-US" b="1" i="1">
                                <a:latin typeface="Cambria Math"/>
                              </a:rPr>
                              <m:t>𝟐</m:t>
                            </m:r>
                          </m:sup>
                        </m:s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</m:d>
                  </m:oMath>
                </a14:m>
                <a:br>
                  <a:rPr lang="en-US" b="1" dirty="0"/>
                </a:br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D60093"/>
                        </a:solidFill>
                        <a:latin typeface="Cambria Math" panose="02040503050406030204" pitchFamily="18" charset="0"/>
                      </a:rPr>
                      <m:t>𝒃</m:t>
                    </m:r>
                  </m:oMath>
                </a14:m>
                <a:r>
                  <a:rPr lang="en-US" b="1" dirty="0">
                    <a:solidFill>
                      <a:srgbClr val="D60093"/>
                    </a:solidFill>
                  </a:rPr>
                  <a:t> is our upper bound,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r>
                  <a:rPr lang="en-US" b="1" dirty="0">
                    <a:solidFill>
                      <a:srgbClr val="D60093"/>
                    </a:solidFill>
                  </a:rPr>
                  <a:t> number of times we played the action</a:t>
                </a:r>
              </a:p>
              <a:p>
                <a:r>
                  <a:rPr lang="en-US" dirty="0"/>
                  <a:t>Let’s set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𝒃</m:t>
                    </m:r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d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𝒍𝒐𝒈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𝑻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)/</m:t>
                        </m:r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𝒂</m:t>
                            </m:r>
                          </m:sub>
                        </m:sSub>
                      </m:e>
                    </m:rad>
                  </m:oMath>
                </a14:m>
                <a:endParaRPr lang="en-US" dirty="0"/>
              </a:p>
              <a:p>
                <a:r>
                  <a:rPr lang="en-US" b="1" dirty="0">
                    <a:solidFill>
                      <a:srgbClr val="D60093"/>
                    </a:solidFill>
                  </a:rPr>
                  <a:t>Then: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/>
                      </a:rPr>
                      <m:t>𝐏</m:t>
                    </m:r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>
                                <a:latin typeface="Cambria Math"/>
                              </a:rPr>
                              <m:t>𝝁</m:t>
                            </m:r>
                            <m:r>
                              <a:rPr lang="en-US" i="1">
                                <a:latin typeface="Cambria Math"/>
                              </a:rPr>
                              <m:t>−</m:t>
                            </m:r>
                            <m:acc>
                              <m:accPr>
                                <m:chr m:val="̂"/>
                                <m:ctrlPr>
                                  <a:rPr lang="en-US" b="1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b="1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>
                                        <a:solidFill>
                                          <a:srgbClr val="0000FF"/>
                                        </a:solidFill>
                                        <a:latin typeface="Cambria Math"/>
                                      </a:rPr>
                                      <m:t>𝝁</m:t>
                                    </m:r>
                                  </m:e>
                                  <m:sub>
                                    <m:r>
                                      <a:rPr lang="en-US" b="1" i="1">
                                        <a:solidFill>
                                          <a:srgbClr val="0000FF"/>
                                        </a:solidFill>
                                        <a:latin typeface="Cambria Math"/>
                                      </a:rPr>
                                      <m:t>𝒎</m:t>
                                    </m:r>
                                  </m:sub>
                                </m:sSub>
                              </m:e>
                            </m:acc>
                          </m:e>
                        </m:d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/>
                          </a:rPr>
                          <m:t>≥</m:t>
                        </m:r>
                        <m:r>
                          <a:rPr lang="en-US" b="1" i="1">
                            <a:solidFill>
                              <a:srgbClr val="D60093"/>
                            </a:solidFill>
                            <a:latin typeface="Cambria Math"/>
                          </a:rPr>
                          <m:t>𝒃</m:t>
                        </m:r>
                      </m:e>
                    </m:d>
                    <m:r>
                      <a:rPr lang="en-US" b="1" i="1" smtClean="0">
                        <a:solidFill>
                          <a:srgbClr val="D60093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US" b="1" i="1" smtClean="0">
                            <a:solidFill>
                              <a:srgbClr val="D6009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rgbClr val="D60093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b="1" i="1" smtClean="0">
                            <a:solidFill>
                              <a:srgbClr val="D60093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p>
                        <m:r>
                          <a:rPr lang="en-US" b="1" i="1" smtClean="0">
                            <a:solidFill>
                              <a:srgbClr val="D60093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solidFill>
                              <a:srgbClr val="D60093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p>
                    </m:sSup>
                  </m:oMath>
                </a14:m>
                <a:r>
                  <a:rPr lang="en-US" b="1" dirty="0">
                    <a:solidFill>
                      <a:srgbClr val="D60093"/>
                    </a:solidFill>
                  </a:rPr>
                  <a:t> which converges to zero very quickly:</a:t>
                </a:r>
              </a:p>
              <a:p>
                <a:pPr lvl="1"/>
                <a:r>
                  <a:rPr lang="en-US" b="1" dirty="0"/>
                  <a:t>Notice:</a:t>
                </a:r>
              </a:p>
              <a:p>
                <a:pPr lvl="2"/>
                <a:r>
                  <a:rPr lang="en-US" b="1" dirty="0"/>
                  <a:t>If we don’t play action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en-US" b="1" dirty="0"/>
                  <a:t>, its upper bound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D60093"/>
                        </a:solidFill>
                        <a:latin typeface="Cambria Math" panose="02040503050406030204" pitchFamily="18" charset="0"/>
                      </a:rPr>
                      <m:t>𝒃</m:t>
                    </m:r>
                  </m:oMath>
                </a14:m>
                <a:r>
                  <a:rPr lang="en-US" b="1" dirty="0"/>
                  <a:t> increases</a:t>
                </a:r>
              </a:p>
              <a:p>
                <a:pPr lvl="3"/>
                <a:r>
                  <a:rPr lang="en-US" b="1" dirty="0"/>
                  <a:t>This means we never permanently rule out an action not matter how poorly it performs</a:t>
                </a:r>
              </a:p>
              <a:p>
                <a:pPr lvl="2"/>
                <a:r>
                  <a:rPr lang="en-US" b="1" dirty="0"/>
                  <a:t>Prob. our upper bound is wrong decreases with time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endParaRPr lang="en-US" b="1" dirty="0"/>
              </a:p>
              <a:p>
                <a:pPr lvl="2"/>
                <a:endParaRPr lang="en-US" b="1" dirty="0"/>
              </a:p>
              <a:p>
                <a:pPr lvl="2"/>
                <a:endParaRPr lang="en-US" b="1" dirty="0"/>
              </a:p>
              <a:p>
                <a:endParaRPr lang="en-US" b="1" dirty="0">
                  <a:solidFill>
                    <a:srgbClr val="D60093"/>
                  </a:solidFill>
                </a:endParaRP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45E3C6D-8BD6-2042-9A1C-38B08DF940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95400"/>
                <a:ext cx="8610600" cy="556260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939235-199A-D64D-85F0-7D54A0084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EA85B-98D0-4B82-A691-6D0B2B46B9EC}" type="datetime1">
              <a:rPr lang="en-US" smtClean="0"/>
              <a:t>3/7/18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8385E-B0DD-1641-8EEF-74A6FC693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Jure Leskovec, Stanford CS246: Mining Massive Datasets, http://cs246.stanford.edu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996C2C-E922-9B40-BD0B-0CA0FF9D2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5435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UCB1 Algorithm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b="1" dirty="0">
                    <a:solidFill>
                      <a:srgbClr val="FF0066"/>
                    </a:solidFill>
                  </a:rPr>
                  <a:t>UCB1 (Upper confidence sampling)</a:t>
                </a:r>
                <a:r>
                  <a:rPr lang="en-US" dirty="0">
                    <a:solidFill>
                      <a:srgbClr val="FF0066"/>
                    </a:solidFill>
                  </a:rPr>
                  <a:t> </a:t>
                </a:r>
                <a:r>
                  <a:rPr lang="en-US" b="1" dirty="0">
                    <a:solidFill>
                      <a:srgbClr val="FF0066"/>
                    </a:solidFill>
                  </a:rPr>
                  <a:t>algorithm</a:t>
                </a:r>
              </a:p>
              <a:p>
                <a:pPr lvl="1"/>
                <a:r>
                  <a:rPr lang="en-US" b="1" dirty="0"/>
                  <a:t>Set: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𝝁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𝟏</m:t>
                            </m:r>
                          </m:sub>
                        </m:sSub>
                      </m:e>
                    </m:acc>
                    <m:r>
                      <a:rPr lang="en-US" b="1" i="1" smtClean="0">
                        <a:solidFill>
                          <a:srgbClr val="0000FF"/>
                        </a:solidFill>
                        <a:latin typeface="Cambria Math"/>
                      </a:rPr>
                      <m:t>=…=</m:t>
                    </m:r>
                    <m:acc>
                      <m:accPr>
                        <m:chr m:val="̂"/>
                        <m:ctrlPr>
                          <a:rPr lang="en-US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𝝁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𝒌</m:t>
                            </m:r>
                          </m:sub>
                        </m:sSub>
                      </m:e>
                    </m:acc>
                    <m:r>
                      <a:rPr lang="en-US" b="1" i="1" smtClean="0">
                        <a:solidFill>
                          <a:srgbClr val="0000FF"/>
                        </a:solidFill>
                        <a:latin typeface="Cambria Math"/>
                      </a:rPr>
                      <m:t>=</m:t>
                    </m:r>
                    <m:r>
                      <a:rPr lang="en-US" b="1" i="1" smtClean="0">
                        <a:solidFill>
                          <a:srgbClr val="0000FF"/>
                        </a:solidFill>
                        <a:latin typeface="Cambria Math"/>
                      </a:rPr>
                      <m:t>𝟎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8000"/>
                            </a:solidFill>
                            <a:latin typeface="Cambria Math"/>
                          </a:rPr>
                          <m:t>𝒎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008000"/>
                            </a:solidFill>
                            <a:latin typeface="Cambria Math"/>
                          </a:rPr>
                          <m:t>𝟏</m:t>
                        </m:r>
                      </m:sub>
                    </m:sSub>
                    <m:r>
                      <a:rPr lang="en-US" b="1" i="1" smtClean="0">
                        <a:solidFill>
                          <a:srgbClr val="008000"/>
                        </a:solidFill>
                        <a:latin typeface="Cambria Math"/>
                      </a:rPr>
                      <m:t>=…=</m:t>
                    </m:r>
                    <m:sSub>
                      <m:sSubPr>
                        <m:ctrlPr>
                          <a:rPr lang="en-US" b="1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8000"/>
                            </a:solidFill>
                            <a:latin typeface="Cambria Math"/>
                          </a:rPr>
                          <m:t>𝒎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008000"/>
                            </a:solidFill>
                            <a:latin typeface="Cambria Math"/>
                          </a:rPr>
                          <m:t>𝒌</m:t>
                        </m:r>
                      </m:sub>
                    </m:sSub>
                    <m:r>
                      <a:rPr lang="en-US" b="1" i="1" smtClean="0">
                        <a:solidFill>
                          <a:srgbClr val="008000"/>
                        </a:solidFill>
                        <a:latin typeface="Cambria Math"/>
                      </a:rPr>
                      <m:t>=</m:t>
                    </m:r>
                    <m:r>
                      <a:rPr lang="en-US" b="1" i="1" smtClean="0">
                        <a:solidFill>
                          <a:srgbClr val="008000"/>
                        </a:solidFill>
                        <a:latin typeface="Cambria Math"/>
                      </a:rPr>
                      <m:t>𝟎</m:t>
                    </m:r>
                  </m:oMath>
                </a14:m>
                <a:endParaRPr lang="en-US" b="1" dirty="0"/>
              </a:p>
              <a:p>
                <a:pPr lvl="2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𝝁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𝒂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b="1" dirty="0"/>
                  <a:t> is our estimate of payoff of arm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𝒊</m:t>
                    </m:r>
                  </m:oMath>
                </a14:m>
                <a:endParaRPr lang="en-US" b="1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008000"/>
                            </a:solidFill>
                            <a:latin typeface="Cambria Math"/>
                          </a:rPr>
                          <m:t>𝒎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008000"/>
                            </a:solidFill>
                            <a:latin typeface="Cambria Math"/>
                          </a:rPr>
                          <m:t>𝒂</m:t>
                        </m:r>
                      </m:sub>
                    </m:sSub>
                  </m:oMath>
                </a14:m>
                <a:r>
                  <a:rPr lang="en-US" b="1" dirty="0"/>
                  <a:t> is the number of pulls of arm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en-US" b="1" dirty="0"/>
                  <a:t> so far</a:t>
                </a:r>
              </a:p>
              <a:p>
                <a:pPr lvl="1"/>
                <a:r>
                  <a:rPr lang="en-US" b="1" dirty="0"/>
                  <a:t>For </a:t>
                </a:r>
                <a:r>
                  <a:rPr lang="en-US" b="1" i="1" dirty="0"/>
                  <a:t>t = 1:T</a:t>
                </a:r>
              </a:p>
              <a:p>
                <a:pPr lvl="2"/>
                <a:r>
                  <a:rPr lang="en-US" b="1" dirty="0"/>
                  <a:t>For each arm </a:t>
                </a:r>
                <a:r>
                  <a:rPr lang="en-US" b="1" i="1" dirty="0"/>
                  <a:t>a</a:t>
                </a:r>
                <a:r>
                  <a:rPr lang="en-US" b="1" dirty="0"/>
                  <a:t> calculate: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0000FF"/>
                        </a:solidFill>
                        <a:latin typeface="Cambria Math"/>
                      </a:rPr>
                      <m:t>𝑼𝑪𝑩</m:t>
                    </m:r>
                    <m:d>
                      <m:dPr>
                        <m:ctrlP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𝒂</m:t>
                        </m:r>
                      </m:e>
                    </m:d>
                    <m:r>
                      <a:rPr lang="en-US" b="1" i="1" smtClean="0">
                        <a:solidFill>
                          <a:srgbClr val="0000FF"/>
                        </a:solidFill>
                        <a:latin typeface="Cambria Math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𝝁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𝒂</m:t>
                            </m:r>
                          </m:sub>
                        </m:sSub>
                      </m:e>
                    </m:acc>
                    <m:r>
                      <a:rPr lang="en-US" b="1" i="1" smtClean="0">
                        <a:solidFill>
                          <a:srgbClr val="0000FF"/>
                        </a:solidFill>
                        <a:latin typeface="Cambria Math"/>
                      </a:rPr>
                      <m:t>+</m:t>
                    </m:r>
                    <m:r>
                      <a:rPr lang="en-US" b="1" i="1" smtClean="0">
                        <a:solidFill>
                          <a:srgbClr val="0000FF"/>
                        </a:solidFill>
                        <a:latin typeface="Cambria Math"/>
                      </a:rPr>
                      <m:t>𝜶</m:t>
                    </m:r>
                    <m:rad>
                      <m:radPr>
                        <m:degHide m:val="on"/>
                        <m:ctrlP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1" i="1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𝟐</m:t>
                            </m:r>
                            <m:r>
                              <a:rPr lang="en-US" b="1" i="1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b="1" i="1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ln</m:t>
                            </m:r>
                            <m:r>
                              <a:rPr lang="en-US" b="1" i="1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 </m:t>
                            </m:r>
                            <m:r>
                              <a:rPr lang="en-US" b="1" i="1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𝒕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b="1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solidFill>
                                      <a:srgbClr val="0000FF"/>
                                    </a:solidFill>
                                    <a:latin typeface="Cambria Math"/>
                                  </a:rPr>
                                  <m:t>𝒎</m:t>
                                </m:r>
                              </m:e>
                              <m:sub>
                                <m:r>
                                  <a:rPr lang="en-US" b="1" i="1" smtClean="0">
                                    <a:solidFill>
                                      <a:srgbClr val="0000FF"/>
                                    </a:solidFill>
                                    <a:latin typeface="Cambria Math"/>
                                  </a:rPr>
                                  <m:t>𝒂</m:t>
                                </m:r>
                              </m:sub>
                            </m:sSub>
                          </m:den>
                        </m:f>
                      </m:e>
                    </m:rad>
                  </m:oMath>
                </a14:m>
                <a:endParaRPr lang="en-US" b="1" dirty="0">
                  <a:solidFill>
                    <a:srgbClr val="008000"/>
                  </a:solidFill>
                </a:endParaRPr>
              </a:p>
              <a:p>
                <a:pPr lvl="2"/>
                <a:r>
                  <a:rPr lang="en-US" b="1" dirty="0">
                    <a:solidFill>
                      <a:srgbClr val="008000"/>
                    </a:solidFill>
                  </a:rPr>
                  <a:t>Pick arm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008000"/>
                        </a:solidFill>
                        <a:latin typeface="Cambria Math"/>
                      </a:rPr>
                      <m:t>𝒋</m:t>
                    </m:r>
                    <m:r>
                      <a:rPr lang="en-US" b="1" i="1" smtClean="0">
                        <a:solidFill>
                          <a:srgbClr val="008000"/>
                        </a:solidFill>
                        <a:latin typeface="Cambria Math"/>
                      </a:rPr>
                      <m:t>=</m:t>
                    </m:r>
                    <m:r>
                      <a:rPr lang="en-US" b="1" i="1" smtClean="0">
                        <a:solidFill>
                          <a:srgbClr val="008000"/>
                        </a:solidFill>
                        <a:latin typeface="Cambria Math"/>
                      </a:rPr>
                      <m:t>𝒂𝒓𝒈</m:t>
                    </m:r>
                    <m:r>
                      <a:rPr lang="en-US" b="1" i="1" smtClean="0">
                        <a:solidFill>
                          <a:srgbClr val="008000"/>
                        </a:solidFill>
                        <a:latin typeface="Cambria Math"/>
                      </a:rPr>
                      <m:t> </m:t>
                    </m:r>
                    <m:r>
                      <a:rPr lang="en-US" b="1" i="1" smtClean="0">
                        <a:solidFill>
                          <a:srgbClr val="008000"/>
                        </a:solidFill>
                        <a:latin typeface="Cambria Math"/>
                      </a:rPr>
                      <m:t>𝒎𝒂</m:t>
                    </m:r>
                    <m:sSub>
                      <m:sSubPr>
                        <m:ctrlPr>
                          <a:rPr lang="en-US" b="1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8000"/>
                            </a:solidFill>
                            <a:latin typeface="Cambria Math"/>
                          </a:rPr>
                          <m:t>𝒙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008000"/>
                            </a:solidFill>
                            <a:latin typeface="Cambria Math"/>
                          </a:rPr>
                          <m:t>𝒂</m:t>
                        </m:r>
                      </m:sub>
                    </m:sSub>
                    <m:r>
                      <a:rPr lang="en-US" b="1" i="1" smtClean="0">
                        <a:solidFill>
                          <a:srgbClr val="008000"/>
                        </a:solidFill>
                        <a:latin typeface="Cambria Math"/>
                      </a:rPr>
                      <m:t> </m:t>
                    </m:r>
                    <m:r>
                      <a:rPr lang="en-US" b="1" i="1" smtClean="0">
                        <a:solidFill>
                          <a:srgbClr val="008000"/>
                        </a:solidFill>
                        <a:latin typeface="Cambria Math"/>
                      </a:rPr>
                      <m:t>𝑼𝑪𝑩</m:t>
                    </m:r>
                    <m:d>
                      <m:dPr>
                        <m:ctrlPr>
                          <a:rPr lang="en-US" b="1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rgbClr val="008000"/>
                            </a:solidFill>
                            <a:latin typeface="Cambria Math"/>
                          </a:rPr>
                          <m:t>𝒂</m:t>
                        </m:r>
                      </m:e>
                    </m:d>
                  </m:oMath>
                </a14:m>
                <a:endParaRPr lang="en-US" b="1" dirty="0">
                  <a:solidFill>
                    <a:srgbClr val="008000"/>
                  </a:solidFill>
                </a:endParaRPr>
              </a:p>
              <a:p>
                <a:pPr lvl="2"/>
                <a:r>
                  <a:rPr lang="en-US" b="1" dirty="0"/>
                  <a:t>Pull arm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𝒋</m:t>
                    </m:r>
                  </m:oMath>
                </a14:m>
                <a:r>
                  <a:rPr lang="en-US" b="1" dirty="0"/>
                  <a:t> and observe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/>
                          </a:rPr>
                          <m:t>𝒚</m:t>
                        </m:r>
                      </m:e>
                      <m:sub>
                        <m:r>
                          <a:rPr lang="en-US" b="1" i="1">
                            <a:latin typeface="Cambria Math"/>
                          </a:rPr>
                          <m:t>𝒕</m:t>
                        </m:r>
                      </m:sub>
                    </m:sSub>
                  </m:oMath>
                </a14:m>
                <a:endParaRPr lang="en-US" b="1" dirty="0"/>
              </a:p>
              <a:p>
                <a:pPr lvl="2"/>
                <a:r>
                  <a:rPr lang="en-US" b="1" dirty="0"/>
                  <a:t>Set: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/>
                          </a:rPr>
                          <m:t>𝒎</m:t>
                        </m:r>
                      </m:e>
                      <m:sub>
                        <m:r>
                          <a:rPr lang="en-US" b="1" i="1" smtClean="0">
                            <a:latin typeface="Cambria Math"/>
                          </a:rPr>
                          <m:t>𝒋</m:t>
                        </m:r>
                      </m:sub>
                    </m:sSub>
                    <m:r>
                      <a:rPr lang="en-US" b="1" i="1" smtClean="0">
                        <a:latin typeface="Cambria Math"/>
                      </a:rPr>
                      <m:t>←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/>
                          </a:rPr>
                          <m:t>𝒎</m:t>
                        </m:r>
                      </m:e>
                      <m:sub>
                        <m:r>
                          <a:rPr lang="en-US" b="1" i="1" smtClean="0">
                            <a:latin typeface="Cambria Math"/>
                          </a:rPr>
                          <m:t>𝒋</m:t>
                        </m:r>
                      </m:sub>
                    </m:sSub>
                    <m:r>
                      <a:rPr lang="en-US" b="1" i="1" smtClean="0">
                        <a:latin typeface="Cambria Math"/>
                      </a:rPr>
                      <m:t>+</m:t>
                    </m:r>
                    <m:r>
                      <a:rPr lang="en-US" b="1" i="1" smtClean="0">
                        <a:latin typeface="Cambria Math"/>
                      </a:rPr>
                      <m:t>𝟏</m:t>
                    </m:r>
                  </m:oMath>
                </a14:m>
                <a:r>
                  <a:rPr lang="en-US" b="1" dirty="0"/>
                  <a:t>  and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𝝁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𝒋</m:t>
                            </m:r>
                          </m:sub>
                        </m:sSub>
                      </m:e>
                    </m:acc>
                    <m:r>
                      <a:rPr lang="en-US" b="1" i="1">
                        <a:solidFill>
                          <a:srgbClr val="0000FF"/>
                        </a:solidFill>
                        <a:latin typeface="Cambria Math"/>
                      </a:rPr>
                      <m:t>←</m:t>
                    </m:r>
                    <m:f>
                      <m:fPr>
                        <m:ctrlPr>
                          <a:rPr lang="en-US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sSub>
                          <m:sSubPr>
                            <m:ctrlPr>
                              <a:rPr lang="en-US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𝒎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𝒋</m:t>
                            </m:r>
                          </m:sub>
                        </m:sSub>
                      </m:den>
                    </m:f>
                    <m:r>
                      <a:rPr lang="en-US" b="1" i="1">
                        <a:solidFill>
                          <a:srgbClr val="0000FF"/>
                        </a:solidFill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𝒚</m:t>
                        </m:r>
                      </m:e>
                      <m:sub>
                        <m:r>
                          <a:rPr lang="en-US" b="1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𝒕</m:t>
                        </m:r>
                      </m:sub>
                    </m:sSub>
                    <m:r>
                      <a:rPr lang="en-US" b="1" i="1" smtClean="0">
                        <a:solidFill>
                          <a:srgbClr val="0000FF"/>
                        </a:solidFill>
                        <a:latin typeface="Cambria Math"/>
                      </a:rPr>
                      <m:t>+</m:t>
                    </m:r>
                    <m:d>
                      <m:dPr>
                        <m:ctrlPr>
                          <a:rPr lang="en-US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𝒎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𝒋</m:t>
                            </m:r>
                          </m:sub>
                        </m:sSub>
                        <m:r>
                          <a:rPr lang="en-US" b="1" i="1">
                            <a:solidFill>
                              <a:srgbClr val="0000FF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b="1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𝟏</m:t>
                        </m:r>
                      </m:e>
                    </m:d>
                    <m:r>
                      <a:rPr lang="en-US" b="1" i="1">
                        <a:solidFill>
                          <a:srgbClr val="0000FF"/>
                        </a:solidFill>
                        <a:latin typeface="Cambria Math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𝝁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𝒋</m:t>
                            </m:r>
                          </m:sub>
                        </m:sSub>
                      </m:e>
                    </m:acc>
                    <m:r>
                      <a:rPr lang="en-US" b="1" i="1">
                        <a:solidFill>
                          <a:srgbClr val="0000FF"/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en-US" b="1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482" r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EA85B-98D0-4B82-A691-6D0B2B46B9EC}" type="datetime1">
              <a:rPr lang="en-US" smtClean="0"/>
              <a:t>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Jure Leskovec, Stanford CS246: Mining Massive Datasets, http://cs246.stanford.edu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458602" y="0"/>
            <a:ext cx="1685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[Auer et al. ‘02]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446410" y="3497996"/>
            <a:ext cx="457201" cy="388203"/>
          </a:xfrm>
          <a:prstGeom prst="straightConnector1">
            <a:avLst/>
          </a:prstGeom>
          <a:ln w="28575">
            <a:solidFill>
              <a:srgbClr val="008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155379" y="2750403"/>
            <a:ext cx="19886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Upper confidence</a:t>
            </a:r>
            <a:br>
              <a:rPr lang="en-US" sz="16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interval (</a:t>
            </a:r>
            <a:r>
              <a:rPr lang="en-US" sz="1600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Hoeffding’s</a:t>
            </a:r>
            <a:br>
              <a:rPr lang="en-US" sz="16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inequality)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93EC5B6-9FBD-C748-BB66-F55E9307DAEF}"/>
                  </a:ext>
                </a:extLst>
              </p:cNvPr>
              <p:cNvSpPr/>
              <p:nvPr/>
            </p:nvSpPr>
            <p:spPr>
              <a:xfrm>
                <a:off x="1143000" y="6351508"/>
                <a:ext cx="599715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008000"/>
                        </a:solidFill>
                        <a:latin typeface="Cambria Math"/>
                      </a:rPr>
                      <m:t>𝜶</m:t>
                    </m:r>
                  </m:oMath>
                </a14:m>
                <a:r>
                  <a:rPr lang="en-US" dirty="0">
                    <a:solidFill>
                      <a:srgbClr val="008000"/>
                    </a:solidFill>
                  </a:rPr>
                  <a:t>…is a free parameter trading off exploration vs. exploitation</a:t>
                </a:r>
              </a:p>
            </p:txBody>
          </p:sp>
        </mc:Choice>
        <mc:Fallback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93EC5B6-9FBD-C748-BB66-F55E9307DA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6351508"/>
                <a:ext cx="5997155" cy="369332"/>
              </a:xfrm>
              <a:prstGeom prst="rect">
                <a:avLst/>
              </a:prstGeom>
              <a:blipFill>
                <a:blip r:embed="rId4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750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UCB1:</a:t>
            </a:r>
            <a:r>
              <a:rPr lang="sl-SI" dirty="0"/>
              <a:t> </a:t>
            </a:r>
            <a:r>
              <a:rPr lang="en-US" dirty="0"/>
              <a:t>Discussion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95400"/>
                <a:ext cx="8305800" cy="4343400"/>
              </a:xfrm>
            </p:spPr>
            <p:txBody>
              <a:bodyPr>
                <a:normAutofit fontScale="92500" lnSpcReduction="10000"/>
              </a:bodyPr>
              <a:lstStyle/>
              <a:p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0000FF"/>
                        </a:solidFill>
                        <a:latin typeface="Cambria Math"/>
                      </a:rPr>
                      <m:t>𝑼𝑪𝑩</m:t>
                    </m:r>
                    <m:d>
                      <m:dPr>
                        <m:ctrlPr>
                          <a:rPr lang="en-US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𝒂</m:t>
                        </m:r>
                      </m:e>
                    </m:d>
                    <m:r>
                      <a:rPr lang="en-US" b="1" i="1">
                        <a:solidFill>
                          <a:srgbClr val="0000FF"/>
                        </a:solidFill>
                        <a:latin typeface="Cambria Math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𝝁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𝒂</m:t>
                            </m:r>
                          </m:sub>
                        </m:sSub>
                      </m:e>
                    </m:acc>
                    <m:r>
                      <a:rPr lang="en-US" b="1" i="1">
                        <a:solidFill>
                          <a:srgbClr val="0000FF"/>
                        </a:solidFill>
                        <a:latin typeface="Cambria Math"/>
                      </a:rPr>
                      <m:t>+</m:t>
                    </m:r>
                    <m:r>
                      <a:rPr lang="en-US" b="1" i="1" smtClean="0">
                        <a:solidFill>
                          <a:srgbClr val="0000FF"/>
                        </a:solidFill>
                        <a:latin typeface="Cambria Math"/>
                      </a:rPr>
                      <m:t>𝜶</m:t>
                    </m:r>
                    <m:rad>
                      <m:radPr>
                        <m:degHide m:val="on"/>
                        <m:ctrlPr>
                          <a:rPr lang="en-US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1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𝟐</m:t>
                            </m:r>
                            <m:r>
                              <a:rPr lang="en-US" b="1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b="1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ln</m:t>
                            </m:r>
                            <m:r>
                              <a:rPr lang="en-US" b="1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 </m:t>
                            </m:r>
                            <m:r>
                              <a:rPr lang="en-US" b="1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𝒕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b="1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1" smtClean="0">
                                    <a:solidFill>
                                      <a:srgbClr val="0000FF"/>
                                    </a:solidFill>
                                    <a:latin typeface="Cambria Math"/>
                                  </a:rPr>
                                  <m:t>𝒎</m:t>
                                </m:r>
                              </m:e>
                              <m:sub>
                                <m:r>
                                  <a:rPr lang="en-US" b="1" i="1" smtClean="0">
                                    <a:solidFill>
                                      <a:srgbClr val="0000FF"/>
                                    </a:solidFill>
                                    <a:latin typeface="Cambria Math"/>
                                  </a:rPr>
                                  <m:t>𝒂</m:t>
                                </m:r>
                              </m:sub>
                            </m:sSub>
                          </m:den>
                        </m:f>
                      </m:e>
                    </m:rad>
                  </m:oMath>
                </a14:m>
                <a:endParaRPr lang="en-US" b="1" dirty="0">
                  <a:solidFill>
                    <a:srgbClr val="008000"/>
                  </a:solidFill>
                </a:endParaRPr>
              </a:p>
              <a:p>
                <a:pPr lvl="1"/>
                <a:r>
                  <a:rPr lang="en-US" dirty="0"/>
                  <a:t>Conﬁdence interval </a:t>
                </a:r>
                <a:r>
                  <a:rPr lang="en-US" b="1" dirty="0"/>
                  <a:t>grows</a:t>
                </a:r>
                <a:r>
                  <a:rPr lang="en-US" dirty="0"/>
                  <a:t> with the total number of actions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𝒕</m:t>
                    </m:r>
                  </m:oMath>
                </a14:m>
                <a:r>
                  <a:rPr lang="en-US" dirty="0"/>
                  <a:t> we have taken</a:t>
                </a:r>
              </a:p>
              <a:p>
                <a:pPr lvl="1"/>
                <a:r>
                  <a:rPr lang="en-US" dirty="0"/>
                  <a:t>But </a:t>
                </a:r>
                <a:r>
                  <a:rPr lang="en-US" b="1" dirty="0"/>
                  <a:t>shrinks</a:t>
                </a:r>
                <a:r>
                  <a:rPr lang="en-US" dirty="0"/>
                  <a:t> with the number of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/>
                          </a:rPr>
                          <m:t>𝒎</m:t>
                        </m:r>
                      </m:e>
                      <m:sub>
                        <m:r>
                          <a:rPr lang="en-US" b="1" i="1" smtClean="0">
                            <a:latin typeface="Cambria Math"/>
                          </a:rPr>
                          <m:t>𝒂</m:t>
                        </m:r>
                      </m:sub>
                    </m:sSub>
                  </m:oMath>
                </a14:m>
                <a:r>
                  <a:rPr lang="en-US" dirty="0"/>
                  <a:t> we have </a:t>
                </a:r>
                <a:br>
                  <a:rPr lang="en-US" dirty="0"/>
                </a:br>
                <a:r>
                  <a:rPr lang="en-US" dirty="0"/>
                  <a:t>tried arm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/>
                      </a:rPr>
                      <m:t>𝒂</m:t>
                    </m:r>
                  </m:oMath>
                </a14:m>
                <a:endParaRPr lang="en-US" b="1" dirty="0"/>
              </a:p>
              <a:p>
                <a:pPr lvl="1"/>
                <a:r>
                  <a:rPr lang="en-US" dirty="0"/>
                  <a:t>This ensures each arm is tried inﬁnitely often but still balances exploration and exploitation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𝜶</m:t>
                    </m:r>
                  </m:oMath>
                </a14:m>
                <a:r>
                  <a:rPr lang="en-US" dirty="0"/>
                  <a:t> plays the role of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/>
                      </a:rPr>
                      <m:t>𝜹</m:t>
                    </m:r>
                  </m:oMath>
                </a14:m>
                <a:r>
                  <a:rPr lang="en-US" b="1" dirty="0"/>
                  <a:t>: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/>
                      </a:rPr>
                      <m:t>𝜶</m:t>
                    </m:r>
                    <m:r>
                      <a:rPr lang="en-US" b="1" i="1" dirty="0">
                        <a:latin typeface="Cambria Math"/>
                      </a:rPr>
                      <m:t>=</m:t>
                    </m:r>
                    <m:r>
                      <a:rPr lang="en-US" b="1" i="1" dirty="0">
                        <a:latin typeface="Cambria Math"/>
                      </a:rPr>
                      <m:t>𝒇</m:t>
                    </m:r>
                    <m:d>
                      <m:dPr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1" i="1" dirty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1" i="1" dirty="0">
                                <a:latin typeface="Cambria Math"/>
                              </a:rPr>
                              <m:t>𝟐</m:t>
                            </m:r>
                          </m:num>
                          <m:den>
                            <m:r>
                              <a:rPr lang="en-US" b="1" i="1" dirty="0">
                                <a:latin typeface="Cambria Math"/>
                              </a:rPr>
                              <m:t>𝜹</m:t>
                            </m:r>
                          </m:den>
                        </m:f>
                      </m:e>
                    </m:d>
                  </m:oMath>
                </a14:m>
                <a:endParaRPr lang="en-US" b="1" dirty="0"/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95400"/>
                <a:ext cx="8305800" cy="434340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EA85B-98D0-4B82-A691-6D0B2B46B9EC}" type="datetime1">
              <a:rPr lang="en-US" smtClean="0"/>
              <a:t>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Jure Leskovec, Stanford CS246: Mining Massive Datasets, http://cs246.stanford.edu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28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7636795" y="1143000"/>
                <a:ext cx="1467581" cy="910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008000"/>
                          </a:solidFill>
                          <a:latin typeface="Cambria Math"/>
                        </a:rPr>
                        <m:t>𝒃</m:t>
                      </m:r>
                      <m:r>
                        <a:rPr lang="en-US" b="1" i="1" smtClean="0">
                          <a:solidFill>
                            <a:srgbClr val="008000"/>
                          </a:solidFill>
                          <a:latin typeface="Cambria Math"/>
                        </a:rPr>
                        <m:t>≥</m:t>
                      </m:r>
                      <m:rad>
                        <m:radPr>
                          <m:degHide m:val="on"/>
                          <m:ctrlPr>
                            <a:rPr lang="en-US" b="1" i="1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1" i="1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n-US" b="1" i="1">
                                      <a:solidFill>
                                        <a:srgbClr val="008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b="1">
                                      <a:solidFill>
                                        <a:srgbClr val="008000"/>
                                      </a:solidFill>
                                      <a:latin typeface="Cambria Math"/>
                                    </a:rPr>
                                    <m:t>𝐥𝐧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b="1" i="1">
                                          <a:solidFill>
                                            <a:srgbClr val="008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b="1" i="1">
                                              <a:solidFill>
                                                <a:srgbClr val="008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b="1" i="1">
                                              <a:solidFill>
                                                <a:srgbClr val="008000"/>
                                              </a:solidFill>
                                              <a:latin typeface="Cambria Math"/>
                                            </a:rPr>
                                            <m:t>𝟐</m:t>
                                          </m:r>
                                        </m:num>
                                        <m:den>
                                          <m:r>
                                            <a:rPr lang="en-US" b="1" i="1">
                                              <a:solidFill>
                                                <a:srgbClr val="008000"/>
                                              </a:solidFill>
                                              <a:latin typeface="Cambria Math"/>
                                            </a:rPr>
                                            <m:t>𝜹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</m:func>
                            </m:num>
                            <m:den>
                              <m:r>
                                <a:rPr lang="en-US" b="1" i="1">
                                  <a:solidFill>
                                    <a:srgbClr val="008000"/>
                                  </a:solidFill>
                                  <a:latin typeface="Cambria Math"/>
                                </a:rPr>
                                <m:t>𝟐</m:t>
                              </m:r>
                              <m:r>
                                <a:rPr lang="en-US" b="1" i="1">
                                  <a:solidFill>
                                    <a:srgbClr val="008000"/>
                                  </a:solidFill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b="1" i="1">
                                  <a:solidFill>
                                    <a:srgbClr val="008000"/>
                                  </a:solidFill>
                                  <a:latin typeface="Cambria Math"/>
                                </a:rPr>
                                <m:t>𝒎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dirty="0">
                  <a:solidFill>
                    <a:srgbClr val="008000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6795" y="1143000"/>
                <a:ext cx="1467581" cy="91069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381000" y="5410200"/>
            <a:ext cx="8763000" cy="1447800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08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r>
              <a:rPr lang="en-US" sz="2800" b="1" u="sng" dirty="0">
                <a:solidFill>
                  <a:srgbClr val="008000"/>
                </a:solidFill>
              </a:rPr>
              <a:t>“Optimism in face of uncertainty”:</a:t>
            </a:r>
            <a:endParaRPr lang="en-US" sz="2800" dirty="0"/>
          </a:p>
          <a:p>
            <a:r>
              <a:rPr lang="en-US" sz="2800" dirty="0"/>
              <a:t>The algorithm believes that it can obtain extra rewards by reaching the unexplored parts of the state space</a:t>
            </a:r>
            <a:endParaRPr lang="en-US" sz="28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807EF07-4778-7541-B5E3-573B215FAF5B}"/>
                  </a:ext>
                </a:extLst>
              </p:cNvPr>
              <p:cNvSpPr/>
              <p:nvPr/>
            </p:nvSpPr>
            <p:spPr>
              <a:xfrm>
                <a:off x="6778739" y="4993886"/>
                <a:ext cx="232563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>
                          <a:latin typeface="Cambria Math"/>
                        </a:rPr>
                        <m:t>𝐏</m:t>
                      </m:r>
                      <m:d>
                        <m:d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/>
                                </a:rPr>
                                <m:t>𝝁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−</m:t>
                              </m:r>
                              <m:acc>
                                <m:accPr>
                                  <m:chr m:val="̂"/>
                                  <m:ctrlPr>
                                    <a:rPr lang="en-US" b="1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b="1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>
                                          <a:solidFill>
                                            <a:srgbClr val="0000FF"/>
                                          </a:solidFill>
                                          <a:latin typeface="Cambria Math"/>
                                        </a:rPr>
                                        <m:t>𝝁</m:t>
                                      </m:r>
                                    </m:e>
                                    <m:sub>
                                      <m:r>
                                        <a:rPr lang="en-US" b="1" i="1">
                                          <a:solidFill>
                                            <a:srgbClr val="0000FF"/>
                                          </a:solidFill>
                                          <a:latin typeface="Cambria Math"/>
                                        </a:rPr>
                                        <m:t>𝒎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  <m:r>
                            <a:rPr lang="en-US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≥</m:t>
                          </m:r>
                          <m:r>
                            <a:rPr lang="en-US" b="1" i="1">
                              <a:solidFill>
                                <a:srgbClr val="D60093"/>
                              </a:solidFill>
                              <a:latin typeface="Cambria Math"/>
                            </a:rPr>
                            <m:t>𝒃</m:t>
                          </m:r>
                        </m:e>
                      </m:d>
                      <m:r>
                        <a:rPr lang="en-US" b="1" i="1">
                          <a:latin typeface="Cambria Math"/>
                        </a:rPr>
                        <m:t>=</m:t>
                      </m:r>
                      <m:r>
                        <a:rPr lang="en-US" b="1" i="1">
                          <a:solidFill>
                            <a:srgbClr val="D60093"/>
                          </a:solidFill>
                          <a:latin typeface="Cambria Math"/>
                        </a:rPr>
                        <m:t>𝜹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807EF07-4778-7541-B5E3-573B215FAF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8739" y="4993886"/>
                <a:ext cx="2325637" cy="369332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749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of UCB1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95400"/>
                <a:ext cx="8229600" cy="5638800"/>
              </a:xfrm>
            </p:spPr>
            <p:txBody>
              <a:bodyPr>
                <a:normAutofit/>
              </a:bodyPr>
              <a:lstStyle/>
              <a:p>
                <a:r>
                  <a:rPr lang="en-US" b="1" dirty="0">
                    <a:solidFill>
                      <a:srgbClr val="008000"/>
                    </a:solidFill>
                  </a:rPr>
                  <a:t>Theorem [Auer et al. 2002]</a:t>
                </a:r>
              </a:p>
              <a:p>
                <a:pPr lvl="1"/>
                <a:r>
                  <a:rPr lang="en-US" dirty="0"/>
                  <a:t>Suppose optimal mean payoff 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/>
                          </a:rPr>
                          <m:t>𝝁</m:t>
                        </m:r>
                      </m:e>
                      <m:sup>
                        <m:r>
                          <a:rPr lang="en-US" b="1" i="1" smtClean="0">
                            <a:latin typeface="Cambria Math"/>
                          </a:rPr>
                          <m:t>∗</m:t>
                        </m:r>
                      </m:sup>
                    </m:sSup>
                    <m:r>
                      <a:rPr lang="en-US" b="1" i="1" smtClean="0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a:rPr lang="en-US" b="1" i="0" smtClean="0">
                                <a:latin typeface="Cambria Math"/>
                              </a:rPr>
                              <m:t>𝐦𝐚𝐱</m:t>
                            </m:r>
                          </m:e>
                          <m:lim>
                            <m:r>
                              <a:rPr lang="en-US" b="1" i="1" smtClean="0">
                                <a:latin typeface="Cambria Math"/>
                              </a:rPr>
                              <m:t>𝒂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/>
                              </a:rPr>
                              <m:t>𝝁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/>
                              </a:rPr>
                              <m:t>𝒂</m:t>
                            </m:r>
                          </m:sub>
                        </m:sSub>
                      </m:e>
                    </m:func>
                  </m:oMath>
                </a14:m>
                <a:endParaRPr lang="en-US" b="1" dirty="0"/>
              </a:p>
              <a:p>
                <a:pPr lvl="1"/>
                <a:r>
                  <a:rPr lang="en-US" dirty="0"/>
                  <a:t>And for each arm let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smtClean="0">
                            <a:latin typeface="Cambria Math"/>
                          </a:rPr>
                          <m:t>𝚫</m:t>
                        </m:r>
                      </m:e>
                      <m:sub>
                        <m:r>
                          <a:rPr lang="en-US" b="1" i="0" smtClean="0">
                            <a:latin typeface="Cambria Math"/>
                          </a:rPr>
                          <m:t>𝐚</m:t>
                        </m:r>
                      </m:sub>
                    </m:sSub>
                    <m:r>
                      <a:rPr lang="en-US" b="1" i="0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/>
                          </a:rPr>
                          <m:t>𝝁</m:t>
                        </m:r>
                      </m:e>
                      <m:sup>
                        <m:r>
                          <a:rPr lang="en-US" b="1" i="1" smtClean="0">
                            <a:latin typeface="Cambria Math"/>
                          </a:rPr>
                          <m:t>∗</m:t>
                        </m:r>
                      </m:sup>
                    </m:sSup>
                    <m:r>
                      <a:rPr lang="en-US" b="1" i="1" smtClean="0"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/>
                          </a:rPr>
                          <m:t>𝝁</m:t>
                        </m:r>
                      </m:e>
                      <m:sub>
                        <m:r>
                          <a:rPr lang="en-US" b="1" i="1" smtClean="0">
                            <a:latin typeface="Cambria Math"/>
                          </a:rPr>
                          <m:t>𝒂</m:t>
                        </m:r>
                      </m:sub>
                    </m:sSub>
                  </m:oMath>
                </a14:m>
                <a:endParaRPr lang="en-US" b="1" dirty="0"/>
              </a:p>
              <a:p>
                <a:pPr lvl="1"/>
                <a:r>
                  <a:rPr lang="en-US" b="1" dirty="0"/>
                  <a:t>Then it holds that </a:t>
                </a:r>
                <a:endParaRPr lang="en-US" b="1" i="1" dirty="0">
                  <a:latin typeface="Cambria Math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/>
                        </a:rPr>
                        <m:t>𝑬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latin typeface="Cambria Math"/>
                                </a:rPr>
                                <m:t>𝑹</m:t>
                              </m:r>
                            </m:e>
                            <m:sub>
                              <m:r>
                                <a:rPr lang="en-US" sz="2400" b="1" i="1" smtClean="0">
                                  <a:latin typeface="Cambria Math"/>
                                </a:rPr>
                                <m:t>𝑻</m:t>
                              </m:r>
                            </m:sub>
                          </m:sSub>
                        </m:e>
                      </m:d>
                      <m:r>
                        <a:rPr lang="en-US" sz="2400" b="1" i="1" smtClean="0">
                          <a:latin typeface="Cambria Math"/>
                        </a:rPr>
                        <m:t>≤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𝟖</m:t>
                          </m:r>
                          <m:r>
                            <a:rPr lang="en-US" sz="2400" b="1" i="1" smtClean="0">
                              <a:latin typeface="Cambria Math"/>
                            </a:rPr>
                            <m:t> 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400" b="1" i="1" smtClean="0">
                                  <a:latin typeface="Cambria Math"/>
                                </a:rPr>
                                <m:t>𝒂</m:t>
                              </m:r>
                              <m:r>
                                <a:rPr lang="en-US" sz="2400" b="1" i="1" smtClean="0">
                                  <a:latin typeface="Cambria Math"/>
                                </a:rPr>
                                <m:t>:</m:t>
                              </m:r>
                              <m:sSub>
                                <m:sSubPr>
                                  <m:ctrlP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smtClean="0">
                                      <a:latin typeface="Cambria Math"/>
                                    </a:rPr>
                                    <m:t>𝝁</m:t>
                                  </m:r>
                                </m:e>
                                <m:sub>
                                  <m:r>
                                    <a:rPr lang="en-US" sz="2400" b="1" i="1" smtClean="0">
                                      <a:latin typeface="Cambria Math"/>
                                    </a:rPr>
                                    <m:t>𝒂</m:t>
                                  </m:r>
                                </m:sub>
                              </m:sSub>
                              <m:r>
                                <a:rPr lang="en-US" sz="2400" b="1" i="1" smtClean="0">
                                  <a:latin typeface="Cambria Math"/>
                                </a:rPr>
                                <m:t>&lt;</m:t>
                              </m:r>
                              <m:sSup>
                                <m:sSupPr>
                                  <m:ctrlP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 smtClean="0">
                                      <a:latin typeface="Cambria Math"/>
                                    </a:rPr>
                                    <m:t>𝝁</m:t>
                                  </m:r>
                                </m:e>
                                <m:sup>
                                  <m:r>
                                    <a:rPr lang="en-US" sz="2400" b="1" i="1" smtClean="0">
                                      <a:latin typeface="Cambria Math"/>
                                    </a:rPr>
                                    <m:t>∗</m:t>
                                  </m:r>
                                </m:sup>
                              </m:sSup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1" i="0" smtClean="0">
                                      <a:latin typeface="Cambria Math"/>
                                    </a:rPr>
                                    <m:t>𝐥𝐧</m:t>
                                  </m:r>
                                  <m:r>
                                    <a:rPr lang="en-US" sz="2400" b="1" i="1" smtClean="0"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en-US" sz="2400" b="1" i="1" smtClean="0">
                                      <a:latin typeface="Cambria Math"/>
                                    </a:rPr>
                                    <m:t>𝑻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1">
                                          <a:latin typeface="Cambria Math"/>
                                        </a:rPr>
                                        <m:t>𝚫</m:t>
                                      </m:r>
                                    </m:e>
                                    <m:sub>
                                      <m:r>
                                        <a:rPr lang="en-US" sz="2400" b="1" i="1" smtClean="0">
                                          <a:latin typeface="Cambria Math"/>
                                        </a:rPr>
                                        <m:t>𝒂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nary>
                        </m:e>
                      </m:d>
                      <m:r>
                        <a:rPr lang="en-US" sz="2400" b="1" i="1" smtClean="0">
                          <a:latin typeface="Cambria Math"/>
                        </a:rPr>
                        <m:t>+</m:t>
                      </m:r>
                      <m:d>
                        <m:d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𝟏</m:t>
                          </m:r>
                          <m:r>
                            <a:rPr lang="en-US" sz="2400" b="1" i="1" smtClean="0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 smtClean="0">
                                      <a:latin typeface="Cambria Math"/>
                                    </a:rPr>
                                    <m:t>𝝅</m:t>
                                  </m:r>
                                </m:e>
                                <m:sup>
                                  <m:r>
                                    <a:rPr lang="en-US" sz="2400" b="1" i="1" smtClean="0">
                                      <a:latin typeface="Cambria Math"/>
                                    </a:rPr>
                                    <m:t>𝟐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400" b="1" i="1" smtClean="0">
                                  <a:latin typeface="Cambria Math"/>
                                </a:rPr>
                                <m:t>𝟑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400" b="1" i="1" smtClean="0">
                                  <a:latin typeface="Cambria Math"/>
                                </a:rPr>
                                <m:t>𝒊</m:t>
                              </m:r>
                              <m:r>
                                <a:rPr lang="en-US" sz="2400" b="1" i="1" smtClean="0">
                                  <a:latin typeface="Cambria Math"/>
                                </a:rPr>
                                <m:t>=</m:t>
                              </m:r>
                              <m:r>
                                <a:rPr lang="en-US" sz="2400" b="1" i="1" smtClean="0">
                                  <a:latin typeface="Cambria Math"/>
                                </a:rPr>
                                <m:t>𝒂</m:t>
                              </m:r>
                            </m:sub>
                            <m:sup>
                              <m:r>
                                <a:rPr lang="en-US" sz="2400" b="1" i="1" smtClean="0">
                                  <a:latin typeface="Cambria Math"/>
                                </a:rPr>
                                <m:t>𝒌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0" smtClean="0">
                                      <a:latin typeface="Cambria Math"/>
                                    </a:rPr>
                                    <m:t>𝚫</m:t>
                                  </m:r>
                                </m:e>
                                <m:sub>
                                  <m:r>
                                    <a:rPr lang="en-US" sz="2400" b="1" i="1" smtClean="0">
                                      <a:latin typeface="Cambria Math"/>
                                    </a:rPr>
                                    <m:t>𝒂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</m:oMath>
                  </m:oMathPara>
                </a14:m>
                <a:endParaRPr lang="en-US" sz="2400" b="1" dirty="0"/>
              </a:p>
              <a:p>
                <a:pPr lvl="1"/>
                <a:endParaRPr lang="en-US" b="1" i="1" dirty="0">
                  <a:latin typeface="Cambria Math"/>
                </a:endParaRPr>
              </a:p>
              <a:p>
                <a:pPr lvl="1"/>
                <a:r>
                  <a:rPr lang="en-US" sz="3200" b="1" dirty="0">
                    <a:solidFill>
                      <a:srgbClr val="D60093"/>
                    </a:solidFill>
                  </a:rPr>
                  <a:t>So: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D60093"/>
                        </a:solidFill>
                        <a:latin typeface="Cambria Math"/>
                      </a:rPr>
                      <m:t>𝑶</m:t>
                    </m:r>
                    <m:d>
                      <m:dPr>
                        <m:ctrlPr>
                          <a:rPr lang="en-US" sz="3200" b="1" i="1" smtClean="0">
                            <a:solidFill>
                              <a:srgbClr val="D60093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200" b="1" i="1" smtClean="0">
                                <a:solidFill>
                                  <a:srgbClr val="D6009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3200" b="1" i="1" smtClean="0">
                                    <a:solidFill>
                                      <a:srgbClr val="D6009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1" i="1" smtClean="0">
                                    <a:solidFill>
                                      <a:srgbClr val="D60093"/>
                                    </a:solidFill>
                                    <a:latin typeface="Cambria Math"/>
                                  </a:rPr>
                                  <m:t>𝑹</m:t>
                                </m:r>
                              </m:e>
                              <m:sub>
                                <m:r>
                                  <a:rPr lang="en-US" sz="3200" b="1" i="1" smtClean="0">
                                    <a:solidFill>
                                      <a:srgbClr val="D60093"/>
                                    </a:solidFill>
                                    <a:latin typeface="Cambria Math"/>
                                  </a:rPr>
                                  <m:t>𝑻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3200" b="1" i="1" smtClean="0">
                                <a:solidFill>
                                  <a:srgbClr val="D60093"/>
                                </a:solidFill>
                                <a:latin typeface="Cambria Math"/>
                              </a:rPr>
                              <m:t>𝑻</m:t>
                            </m:r>
                          </m:den>
                        </m:f>
                      </m:e>
                    </m:d>
                    <m:r>
                      <a:rPr lang="en-US" sz="3200" b="1" i="1" smtClean="0">
                        <a:solidFill>
                          <a:srgbClr val="D60093"/>
                        </a:solidFill>
                        <a:latin typeface="Cambria Math"/>
                      </a:rPr>
                      <m:t>≤</m:t>
                    </m:r>
                    <m:r>
                      <a:rPr lang="en-US" sz="3200" b="1" i="1" smtClean="0">
                        <a:solidFill>
                          <a:srgbClr val="D60093"/>
                        </a:solidFill>
                        <a:latin typeface="Cambria Math"/>
                      </a:rPr>
                      <m:t>𝒌</m:t>
                    </m:r>
                    <m:r>
                      <a:rPr lang="en-US" sz="3200" b="1" i="1" smtClean="0">
                        <a:solidFill>
                          <a:srgbClr val="D60093"/>
                        </a:solidFill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D60093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D60093"/>
                            </a:solidFill>
                            <a:latin typeface="Cambria Math"/>
                          </a:rPr>
                          <m:t>𝒍𝒏</m:t>
                        </m:r>
                        <m:r>
                          <a:rPr lang="en-US" sz="3200" b="1" i="1" smtClean="0">
                            <a:solidFill>
                              <a:srgbClr val="D60093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D60093"/>
                            </a:solidFill>
                            <a:latin typeface="Cambria Math"/>
                          </a:rPr>
                          <m:t>𝑻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D60093"/>
                            </a:solidFill>
                            <a:latin typeface="Cambria Math"/>
                          </a:rPr>
                          <m:t>𝑻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D60093"/>
                  </a:solidFill>
                </a:endParaRPr>
              </a:p>
              <a:p>
                <a:pPr lvl="1"/>
                <a:r>
                  <a:rPr lang="en-US" dirty="0"/>
                  <a:t>(note this is worst case regret)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95400"/>
                <a:ext cx="8229600" cy="5638800"/>
              </a:xfrm>
              <a:blipFill>
                <a:blip r:embed="rId2"/>
                <a:stretch>
                  <a:fillRect t="-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EA85B-98D0-4B82-A691-6D0B2B46B9EC}" type="datetime1">
              <a:rPr lang="en-US" smtClean="0"/>
              <a:t>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Jure Leskovec, Stanford CS246: Mining Massive Datasets, http://cs246.stanford.edu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29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971800" y="4920734"/>
                <a:ext cx="1175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rgbClr val="0000FF"/>
                          </a:solidFill>
                          <a:latin typeface="Cambria Math"/>
                          <a:cs typeface="Arial" pitchFamily="34" charset="0"/>
                        </a:rPr>
                        <m:t>𝑶</m:t>
                      </m:r>
                      <m:r>
                        <a:rPr lang="en-US" b="1" i="1" dirty="0" smtClean="0">
                          <a:solidFill>
                            <a:srgbClr val="0000FF"/>
                          </a:solidFill>
                          <a:latin typeface="Cambria Math"/>
                          <a:cs typeface="Arial" pitchFamily="34" charset="0"/>
                        </a:rPr>
                        <m:t>(</m:t>
                      </m:r>
                      <m:r>
                        <a:rPr lang="en-US" b="1" i="1" dirty="0" smtClean="0">
                          <a:solidFill>
                            <a:srgbClr val="0000FF"/>
                          </a:solidFill>
                          <a:latin typeface="Cambria Math"/>
                          <a:cs typeface="Arial" pitchFamily="34" charset="0"/>
                        </a:rPr>
                        <m:t>𝒌</m:t>
                      </m:r>
                      <m:r>
                        <a:rPr lang="en-US" b="1" i="1" dirty="0" smtClean="0">
                          <a:solidFill>
                            <a:srgbClr val="0000FF"/>
                          </a:solidFill>
                          <a:latin typeface="Cambria Math"/>
                          <a:cs typeface="Arial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1" i="1" dirty="0" err="1" smtClean="0">
                          <a:solidFill>
                            <a:srgbClr val="0000FF"/>
                          </a:solidFill>
                          <a:latin typeface="Cambria Math"/>
                          <a:cs typeface="Arial" pitchFamily="34" charset="0"/>
                        </a:rPr>
                        <m:t>ln</m:t>
                      </m:r>
                      <m:r>
                        <a:rPr lang="en-US" b="1" i="1" dirty="0" smtClean="0">
                          <a:solidFill>
                            <a:srgbClr val="0000FF"/>
                          </a:solidFill>
                          <a:latin typeface="Cambria Math"/>
                          <a:cs typeface="Arial" pitchFamily="34" charset="0"/>
                        </a:rPr>
                        <m:t>⁡</m:t>
                      </m:r>
                      <m:r>
                        <a:rPr lang="en-US" b="1" i="1" dirty="0" smtClean="0">
                          <a:solidFill>
                            <a:srgbClr val="0000FF"/>
                          </a:solidFill>
                          <a:latin typeface="Cambria Math"/>
                          <a:cs typeface="Arial" pitchFamily="34" charset="0"/>
                        </a:rPr>
                        <m:t>𝑻</m:t>
                      </m:r>
                      <m:r>
                        <a:rPr lang="en-US" b="1" i="1" dirty="0" smtClean="0">
                          <a:solidFill>
                            <a:srgbClr val="0000FF"/>
                          </a:solidFill>
                          <a:latin typeface="Cambria Math"/>
                          <a:cs typeface="Arial" pitchFamily="34" charset="0"/>
                        </a:rPr>
                        <m:t>)</m:t>
                      </m:r>
                    </m:oMath>
                  </m:oMathPara>
                </a14:m>
                <a:endParaRPr lang="en-US" b="1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800" y="4920734"/>
                <a:ext cx="1175322" cy="369332"/>
              </a:xfrm>
              <a:prstGeom prst="rect">
                <a:avLst/>
              </a:prstGeom>
              <a:blipFill rotWithShape="1">
                <a:blip r:embed="rId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172200" y="4953000"/>
                <a:ext cx="7505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rgbClr val="0000FF"/>
                          </a:solidFill>
                          <a:latin typeface="Cambria Math"/>
                          <a:cs typeface="Arial" pitchFamily="34" charset="0"/>
                        </a:rPr>
                        <m:t>𝑶</m:t>
                      </m:r>
                      <m:r>
                        <a:rPr lang="en-US" b="1" i="1" dirty="0" smtClean="0">
                          <a:solidFill>
                            <a:srgbClr val="0000FF"/>
                          </a:solidFill>
                          <a:latin typeface="Cambria Math"/>
                          <a:cs typeface="Arial" pitchFamily="34" charset="0"/>
                        </a:rPr>
                        <m:t>(</m:t>
                      </m:r>
                      <m:r>
                        <a:rPr lang="en-US" b="1" i="1" dirty="0" smtClean="0">
                          <a:solidFill>
                            <a:srgbClr val="0000FF"/>
                          </a:solidFill>
                          <a:latin typeface="Cambria Math"/>
                          <a:cs typeface="Arial" pitchFamily="34" charset="0"/>
                        </a:rPr>
                        <m:t>𝒌</m:t>
                      </m:r>
                      <m:r>
                        <a:rPr lang="en-US" b="1" i="1" dirty="0" smtClean="0">
                          <a:solidFill>
                            <a:srgbClr val="0000FF"/>
                          </a:solidFill>
                          <a:latin typeface="Cambria Math"/>
                          <a:cs typeface="Arial" pitchFamily="34" charset="0"/>
                        </a:rPr>
                        <m:t>)</m:t>
                      </m:r>
                    </m:oMath>
                  </m:oMathPara>
                </a14:m>
                <a:endParaRPr lang="en-US" b="1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2200" y="4953000"/>
                <a:ext cx="750526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425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915400" cy="987552"/>
          </a:xfrm>
        </p:spPr>
        <p:txBody>
          <a:bodyPr>
            <a:normAutofit/>
          </a:bodyPr>
          <a:lstStyle/>
          <a:p>
            <a:r>
              <a:rPr lang="en-US" dirty="0"/>
              <a:t>Learning through Experimentation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What do </a:t>
            </a:r>
            <a:r>
              <a:rPr lang="en-US" b="1" dirty="0">
                <a:solidFill>
                  <a:srgbClr val="0000FF"/>
                </a:solidFill>
              </a:rPr>
              <a:t>CTR</a:t>
            </a:r>
            <a:r>
              <a:rPr lang="en-US" b="1" dirty="0"/>
              <a:t> and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66"/>
                </a:solidFill>
              </a:rPr>
              <a:t>cold start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/>
              <a:t>have in </a:t>
            </a:r>
            <a:br>
              <a:rPr lang="en-US" b="1" dirty="0"/>
            </a:br>
            <a:r>
              <a:rPr lang="en-US" b="1" dirty="0"/>
              <a:t>common?</a:t>
            </a:r>
          </a:p>
          <a:p>
            <a:r>
              <a:rPr lang="en-US" b="1" dirty="0"/>
              <a:t>With every </a:t>
            </a:r>
            <a:r>
              <a:rPr lang="en-US" b="1" dirty="0">
                <a:solidFill>
                  <a:srgbClr val="0000FF"/>
                </a:solidFill>
              </a:rPr>
              <a:t>ad we show</a:t>
            </a:r>
            <a:r>
              <a:rPr lang="en-US" b="1" dirty="0"/>
              <a:t>/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66"/>
                </a:solidFill>
              </a:rPr>
              <a:t>product we recommend</a:t>
            </a:r>
            <a:br>
              <a:rPr lang="en-US" b="1" dirty="0">
                <a:solidFill>
                  <a:srgbClr val="FF0066"/>
                </a:solidFill>
              </a:rPr>
            </a:br>
            <a:r>
              <a:rPr lang="en-US" b="1" dirty="0"/>
              <a:t>we gather more data</a:t>
            </a:r>
            <a:br>
              <a:rPr lang="en-US" b="1" dirty="0"/>
            </a:br>
            <a:r>
              <a:rPr lang="en-US" b="1" dirty="0"/>
              <a:t>about the </a:t>
            </a:r>
            <a:r>
              <a:rPr lang="en-US" b="1" dirty="0">
                <a:solidFill>
                  <a:srgbClr val="0000FF"/>
                </a:solidFill>
              </a:rPr>
              <a:t>ad</a:t>
            </a:r>
            <a:r>
              <a:rPr lang="en-US" b="1" dirty="0"/>
              <a:t>/</a:t>
            </a:r>
            <a:r>
              <a:rPr lang="en-US" b="1" dirty="0">
                <a:solidFill>
                  <a:srgbClr val="FF0066"/>
                </a:solidFill>
              </a:rPr>
              <a:t>product</a:t>
            </a:r>
          </a:p>
          <a:p>
            <a:pPr lvl="8"/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Theme: Learning through</a:t>
            </a:r>
            <a:br>
              <a:rPr lang="en-US" b="1" dirty="0">
                <a:solidFill>
                  <a:srgbClr val="008000"/>
                </a:solidFill>
              </a:rPr>
            </a:br>
            <a:r>
              <a:rPr lang="en-US" b="1" dirty="0">
                <a:solidFill>
                  <a:srgbClr val="008000"/>
                </a:solidFill>
              </a:rPr>
              <a:t>experimentation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683E6-8728-4332-BCBB-AC8C4D19D16C}" type="datetime1">
              <a:rPr lang="en-US" smtClean="0"/>
              <a:t>3/7/18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Jure </a:t>
            </a:r>
            <a:r>
              <a:rPr lang="en-US" dirty="0" err="1"/>
              <a:t>Leskovec</a:t>
            </a:r>
            <a:r>
              <a:rPr lang="en-US" dirty="0"/>
              <a:t>, Stanford CS246: Mining Massive Datasets, http://cs246.stanford.edu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143000"/>
            <a:ext cx="3719513" cy="24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459" y="3782577"/>
            <a:ext cx="3542254" cy="2770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4964124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so far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i="1" dirty="0"/>
              <a:t>k</a:t>
            </a:r>
            <a:r>
              <a:rPr lang="en-US" dirty="0"/>
              <a:t>-armed bandit problem as a formalization of the exploration-exploitation tradeoff</a:t>
            </a:r>
          </a:p>
          <a:p>
            <a:pPr lvl="8"/>
            <a:endParaRPr lang="en-US" dirty="0"/>
          </a:p>
          <a:p>
            <a:r>
              <a:rPr lang="en-US" dirty="0"/>
              <a:t>Analog of online optimization (e.g., SGD, BALANCE), but with </a:t>
            </a:r>
            <a:r>
              <a:rPr lang="en-US" b="1" dirty="0"/>
              <a:t>limited feedback</a:t>
            </a:r>
          </a:p>
          <a:p>
            <a:pPr lvl="8"/>
            <a:endParaRPr lang="en-US" dirty="0"/>
          </a:p>
          <a:p>
            <a:r>
              <a:rPr lang="en-US" b="1" dirty="0">
                <a:solidFill>
                  <a:srgbClr val="008000"/>
                </a:solidFill>
              </a:rPr>
              <a:t>Simple algorithms are able to achieve no regret (in the limit)</a:t>
            </a:r>
          </a:p>
          <a:p>
            <a:pPr lvl="1"/>
            <a:r>
              <a:rPr lang="en-US" dirty="0"/>
              <a:t>Epsilon-greedy</a:t>
            </a:r>
          </a:p>
          <a:p>
            <a:pPr lvl="1"/>
            <a:r>
              <a:rPr lang="en-US" dirty="0"/>
              <a:t>UCB (Upper Confidence Sampling)</a:t>
            </a:r>
          </a:p>
          <a:p>
            <a:pPr marL="118872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EA85B-98D0-4B82-A691-6D0B2B46B9EC}" type="datetime1">
              <a:rPr lang="en-US" smtClean="0"/>
              <a:t>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Jure Leskovec, Stanford CS246: Mining Massive Datasets, http://cs246.stanford.edu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283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4AEDF-219B-CB4F-A5DB-F1A2263DA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0B1E4-55EA-694A-8B2A-A587F50EE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10 actions, 1M rounds, uniform [0,1] rewards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27C12B-F891-4344-B159-01AF7131F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EA85B-98D0-4B82-A691-6D0B2B46B9EC}" type="datetime1">
              <a:rPr lang="en-US" smtClean="0"/>
              <a:t>3/7/18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FB2A3-894F-D641-9E0F-3883D951C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Jure Leskovec, Stanford CS246: Mining Massive Datasets, http://cs246.stanford.edu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0D892A-C60C-1648-A449-12EB4FC03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5D260F-860B-3E46-A499-F01E7C389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905000"/>
            <a:ext cx="7315200" cy="43578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411109-8EF5-A04A-B318-DF0BFB7599D8}"/>
              </a:ext>
            </a:extLst>
          </p:cNvPr>
          <p:cNvSpPr txBox="1"/>
          <p:nvPr/>
        </p:nvSpPr>
        <p:spPr>
          <a:xfrm>
            <a:off x="3276600" y="2297668"/>
            <a:ext cx="4403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Theoretical worse-case cumulative regret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20CCB3-9D92-1544-BB90-EC4F942858AD}"/>
              </a:ext>
            </a:extLst>
          </p:cNvPr>
          <p:cNvSpPr txBox="1"/>
          <p:nvPr/>
        </p:nvSpPr>
        <p:spPr>
          <a:xfrm>
            <a:off x="4419600" y="4800600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Real cumulative regret</a:t>
            </a:r>
          </a:p>
        </p:txBody>
      </p:sp>
    </p:spTree>
    <p:extLst>
      <p:ext uri="{BB962C8B-B14F-4D97-AF65-F5344CB8AC3E}">
        <p14:creationId xmlns:p14="http://schemas.microsoft.com/office/powerpoint/2010/main" val="26779896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3AE87-F83F-E640-805D-011002175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Use-case: Pinterest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69ECC-961C-CC42-ABBB-2F05F04F3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534400" cy="5562600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Problem:</a:t>
            </a:r>
            <a:r>
              <a:rPr lang="en-US" dirty="0"/>
              <a:t> For new pins/ads we do not have enough signal how good they are</a:t>
            </a:r>
          </a:p>
          <a:p>
            <a:pPr lvl="1"/>
            <a:r>
              <a:rPr lang="en-US" dirty="0"/>
              <a:t>How likely are people to interact with them</a:t>
            </a:r>
          </a:p>
          <a:p>
            <a:pPr fontAlgn="base"/>
            <a:r>
              <a:rPr lang="en-US" b="1" dirty="0">
                <a:solidFill>
                  <a:srgbClr val="D60093"/>
                </a:solidFill>
              </a:rPr>
              <a:t>Idea:</a:t>
            </a:r>
          </a:p>
          <a:p>
            <a:pPr lvl="1" fontAlgn="base"/>
            <a:r>
              <a:rPr lang="en-US" dirty="0"/>
              <a:t>Try to maximize the rewards from several unknown slot machines by deciding which machines and the order to play</a:t>
            </a:r>
          </a:p>
          <a:p>
            <a:pPr lvl="1" fontAlgn="base"/>
            <a:r>
              <a:rPr lang="en-US" dirty="0"/>
              <a:t>Each pin is regarded as an arm, user engagement are considered as rewards</a:t>
            </a:r>
          </a:p>
          <a:p>
            <a:pPr lvl="1" fontAlgn="base"/>
            <a:r>
              <a:rPr lang="en-US" dirty="0"/>
              <a:t>Making tradeoff between exploration and exploitation, avoid keep showing the best known pins and trap the system into local optimal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A0D103-657B-5740-9F9B-C1BE7CE81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EA85B-98D0-4B82-A691-6D0B2B46B9EC}" type="datetime1">
              <a:rPr lang="en-US" smtClean="0"/>
              <a:t>3/7/18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00988-C04A-1F41-82D1-EA64917FE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Jure Leskovec, Stanford CS246: Mining Massive Datasets, http://cs246.stanford.edu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3BA74F-4AA0-DB48-A438-684446DB0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9390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A1449-C1F1-5245-ACAC-41E14D3B1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Use-case: Pinterest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799FA2-91A4-264A-80EC-AED0A4FE62D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/>
                  <a:t>Solution: </a:t>
                </a:r>
                <a:r>
                  <a:rPr lang="en-US" b="1" dirty="0">
                    <a:solidFill>
                      <a:srgbClr val="008000"/>
                    </a:solidFill>
                  </a:rPr>
                  <a:t>Bandit algorithm in round </a:t>
                </a:r>
                <a:r>
                  <a:rPr lang="en-US" b="1" i="1" dirty="0">
                    <a:solidFill>
                      <a:srgbClr val="008000"/>
                    </a:solidFill>
                  </a:rPr>
                  <a:t>t</a:t>
                </a:r>
              </a:p>
              <a:p>
                <a:pPr lvl="1"/>
                <a:r>
                  <a:rPr lang="en-US" b="1" dirty="0">
                    <a:solidFill>
                      <a:srgbClr val="D60093"/>
                    </a:solidFill>
                  </a:rPr>
                  <a:t>(1) </a:t>
                </a:r>
                <a:r>
                  <a:rPr lang="en-US" b="1" dirty="0"/>
                  <a:t>Algorithm</a:t>
                </a:r>
                <a:r>
                  <a:rPr lang="en-US" dirty="0"/>
                  <a:t> observes user a set </a:t>
                </a:r>
                <a:r>
                  <a:rPr lang="en-US" b="1" i="1" dirty="0"/>
                  <a:t>A</a:t>
                </a:r>
                <a:r>
                  <a:rPr lang="en-US" dirty="0"/>
                  <a:t> of pins/ads</a:t>
                </a:r>
              </a:p>
              <a:p>
                <a:pPr lvl="1"/>
                <a:r>
                  <a:rPr lang="en-US" b="1" dirty="0">
                    <a:solidFill>
                      <a:srgbClr val="D60093"/>
                    </a:solidFill>
                  </a:rPr>
                  <a:t>(2)</a:t>
                </a:r>
                <a:r>
                  <a:rPr lang="en-US" dirty="0">
                    <a:solidFill>
                      <a:srgbClr val="D60093"/>
                    </a:solidFill>
                  </a:rPr>
                  <a:t> </a:t>
                </a:r>
                <a:r>
                  <a:rPr lang="en-US" dirty="0"/>
                  <a:t>Based on payoffs from previous trials, algorithm chooses arm </a:t>
                </a:r>
                <a:r>
                  <a:rPr lang="en-US" b="1" i="1" dirty="0" err="1"/>
                  <a:t>a</a:t>
                </a:r>
                <a:r>
                  <a:rPr lang="en-US" b="1" i="1" dirty="0" err="1">
                    <a:sym typeface="Symbol"/>
                  </a:rPr>
                  <a:t></a:t>
                </a:r>
                <a:r>
                  <a:rPr lang="en-US" b="1" i="1" dirty="0" err="1"/>
                  <a:t>A</a:t>
                </a:r>
                <a:r>
                  <a:rPr lang="en-US" dirty="0"/>
                  <a:t> and receives payoff </a:t>
                </a:r>
                <a:r>
                  <a:rPr lang="en-US" b="1" i="1" dirty="0" err="1"/>
                  <a:t>r</a:t>
                </a:r>
                <a:r>
                  <a:rPr lang="en-US" b="1" i="1" baseline="-25000" dirty="0" err="1"/>
                  <a:t>t,a</a:t>
                </a:r>
                <a:endParaRPr lang="en-US" b="1" i="1" baseline="-25000" dirty="0"/>
              </a:p>
              <a:p>
                <a:pPr lvl="2"/>
                <a:r>
                  <a:rPr lang="en-US" b="1" dirty="0"/>
                  <a:t>Note only feedback for the chosen </a:t>
                </a:r>
                <a:r>
                  <a:rPr lang="en-US" b="1" i="1" dirty="0"/>
                  <a:t>a</a:t>
                </a:r>
                <a:r>
                  <a:rPr lang="en-US" b="1" dirty="0"/>
                  <a:t> is observed</a:t>
                </a:r>
              </a:p>
              <a:p>
                <a:pPr lvl="1"/>
                <a:r>
                  <a:rPr lang="en-US" b="1" dirty="0">
                    <a:solidFill>
                      <a:srgbClr val="D60093"/>
                    </a:solidFill>
                  </a:rPr>
                  <a:t>(3)</a:t>
                </a:r>
                <a:r>
                  <a:rPr lang="en-US" dirty="0">
                    <a:solidFill>
                      <a:srgbClr val="D60093"/>
                    </a:solidFill>
                  </a:rPr>
                  <a:t> </a:t>
                </a:r>
                <a:r>
                  <a:rPr lang="en-US" dirty="0"/>
                  <a:t>Algorithm improves arm selection strategy with each observation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/>
                      </a:rPr>
                      <m:t>(</m:t>
                    </m:r>
                    <m:r>
                      <a:rPr lang="en-US" b="1" i="1" dirty="0">
                        <a:latin typeface="Cambria Math"/>
                      </a:rPr>
                      <m:t>𝒂</m:t>
                    </m:r>
                    <m:r>
                      <a:rPr lang="en-US" b="1" i="1" dirty="0"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en-US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 err="1">
                            <a:latin typeface="Cambria Math"/>
                          </a:rPr>
                          <m:t>𝒓</m:t>
                        </m:r>
                      </m:e>
                      <m:sub>
                        <m:r>
                          <a:rPr lang="en-US" b="1" i="1" dirty="0">
                            <a:latin typeface="Cambria Math"/>
                          </a:rPr>
                          <m:t>𝒕</m:t>
                        </m:r>
                        <m:r>
                          <a:rPr lang="en-US" b="1" i="1" dirty="0">
                            <a:latin typeface="Cambria Math"/>
                          </a:rPr>
                          <m:t>,</m:t>
                        </m:r>
                        <m:r>
                          <a:rPr lang="en-US" b="1" i="1" dirty="0">
                            <a:latin typeface="Cambria Math"/>
                          </a:rPr>
                          <m:t>𝒂</m:t>
                        </m:r>
                      </m:sub>
                    </m:sSub>
                    <m:r>
                      <a:rPr lang="en-US" b="1" i="1" dirty="0">
                        <a:latin typeface="Cambria Math"/>
                      </a:rPr>
                      <m:t>)</m:t>
                    </m:r>
                  </m:oMath>
                </a14:m>
                <a:endParaRPr lang="en-US" b="1" dirty="0"/>
              </a:p>
              <a:p>
                <a:endParaRPr lang="en-US" b="1" dirty="0"/>
              </a:p>
              <a:p>
                <a:r>
                  <a:rPr lang="en-US" b="1" dirty="0"/>
                  <a:t>If the score for a pin is low, filter it out</a:t>
                </a:r>
              </a:p>
              <a:p>
                <a:endParaRPr lang="en-US" b="1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799FA2-91A4-264A-80EC-AED0A4FE62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482" r="-21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393F14-EFC3-0144-ABC6-F9F82EF1F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EA85B-98D0-4B82-A691-6D0B2B46B9EC}" type="datetime1">
              <a:rPr lang="en-US" smtClean="0"/>
              <a:t>3/7/18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A8E95D-A4B5-F340-A238-96CFE214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Jure Leskovec, Stanford CS246: Mining Massive Datasets, http://cs246.stanford.edu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8C7CA0-EC30-E746-9783-9A6E09741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7890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E14A4-4EA3-E74A-B4D9-3E47FE57E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Case: A/B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0A94B-3F76-6A4D-800A-CFB6C63AB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534400" cy="5257801"/>
          </a:xfrm>
        </p:spPr>
        <p:txBody>
          <a:bodyPr/>
          <a:lstStyle/>
          <a:p>
            <a:r>
              <a:rPr lang="en-US" b="1" dirty="0">
                <a:solidFill>
                  <a:srgbClr val="D60093"/>
                </a:solidFill>
              </a:rPr>
              <a:t>A/B testing is a controlled experiment with two variants, A and B</a:t>
            </a:r>
          </a:p>
          <a:p>
            <a:r>
              <a:rPr lang="en-US" dirty="0"/>
              <a:t>Part of the traffic sees variant </a:t>
            </a:r>
            <a:r>
              <a:rPr lang="en-US" b="1" dirty="0"/>
              <a:t>A</a:t>
            </a:r>
            <a:r>
              <a:rPr lang="en-US" dirty="0"/>
              <a:t>, part variant </a:t>
            </a:r>
            <a:r>
              <a:rPr lang="en-US" b="1" dirty="0"/>
              <a:t>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FDAB9F-415F-CB4B-BE92-D8F1FCE75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EA85B-98D0-4B82-A691-6D0B2B46B9EC}" type="datetime1">
              <a:rPr lang="en-US" smtClean="0"/>
              <a:t>3/7/18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A324FE-2957-EE45-B7CC-91B84C52A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Jure Leskovec, Stanford CS246: Mining Massive Datasets, http://cs246.stanford.edu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2233EA-6CCC-7743-B02D-C89314D74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D36C512-D55B-F747-81C5-E0A49F480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947" y="2895599"/>
            <a:ext cx="6307653" cy="373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9943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0EF14A3-E59C-7A48-9261-94A55F485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Case: A/B testing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4D3F3-A297-FF41-B5BA-CC9D3607D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EA85B-98D0-4B82-A691-6D0B2B46B9EC}" type="datetime1">
              <a:rPr lang="en-US" smtClean="0"/>
              <a:t>3/7/18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1013D2-3FB3-2A46-A806-6D5F27D76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Jure Leskovec, Stanford CS246: Mining Massive Datasets, http://cs246.stanford.edu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73D4C8-2464-8F4F-8B55-D14FEE7C5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418BD8B-024C-1545-9369-DA7623519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610600" cy="5562600"/>
          </a:xfrm>
        </p:spPr>
        <p:txBody>
          <a:bodyPr/>
          <a:lstStyle/>
          <a:p>
            <a:r>
              <a:rPr lang="en-US" b="1" dirty="0">
                <a:solidFill>
                  <a:srgbClr val="D60093"/>
                </a:solidFill>
              </a:rPr>
              <a:t>Part of the traffic sees variant A, part variant B</a:t>
            </a:r>
          </a:p>
          <a:p>
            <a:r>
              <a:rPr lang="en-US" b="1" dirty="0">
                <a:solidFill>
                  <a:srgbClr val="0000FF"/>
                </a:solidFill>
              </a:rPr>
              <a:t>H</a:t>
            </a:r>
            <a:r>
              <a:rPr lang="en-US" dirty="0">
                <a:solidFill>
                  <a:srgbClr val="0000FF"/>
                </a:solidFill>
              </a:rPr>
              <a:t>ypothesis test, does variant A outperform variant B?</a:t>
            </a:r>
            <a:r>
              <a:rPr lang="en-US" dirty="0"/>
              <a:t> What test to perform?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If </a:t>
            </a:r>
            <a:r>
              <a:rPr lang="en-US" b="1" dirty="0"/>
              <a:t>A</a:t>
            </a:r>
            <a:r>
              <a:rPr lang="en-US" dirty="0"/>
              <a:t> outperforms </a:t>
            </a:r>
            <a:r>
              <a:rPr lang="en-US" b="1" dirty="0"/>
              <a:t>B</a:t>
            </a:r>
            <a:r>
              <a:rPr lang="en-US" dirty="0"/>
              <a:t>, we want to stop the experiment as soon as possible</a:t>
            </a:r>
          </a:p>
        </p:txBody>
      </p:sp>
      <p:graphicFrame>
        <p:nvGraphicFramePr>
          <p:cNvPr id="11" name="Content Placeholder 6">
            <a:extLst>
              <a:ext uri="{FF2B5EF4-FFF2-40B4-BE49-F238E27FC236}">
                <a16:creationId xmlns:a16="http://schemas.microsoft.com/office/drawing/2014/main" id="{5E4F06D1-9AA7-8741-AE75-E0E6A56CCA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69031"/>
              </p:ext>
            </p:extLst>
          </p:nvPr>
        </p:nvGraphicFramePr>
        <p:xfrm>
          <a:off x="685800" y="3048000"/>
          <a:ext cx="8229600" cy="2651760"/>
        </p:xfrm>
        <a:graphic>
          <a:graphicData uri="http://schemas.openxmlformats.org/drawingml/2006/table">
            <a:tbl>
              <a:tblPr/>
              <a:tblGrid>
                <a:gridCol w="2496620">
                  <a:extLst>
                    <a:ext uri="{9D8B030D-6E8A-4147-A177-3AD203B41FA5}">
                      <a16:colId xmlns:a16="http://schemas.microsoft.com/office/drawing/2014/main" val="2169523320"/>
                    </a:ext>
                  </a:extLst>
                </a:gridCol>
                <a:gridCol w="2496620">
                  <a:extLst>
                    <a:ext uri="{9D8B030D-6E8A-4147-A177-3AD203B41FA5}">
                      <a16:colId xmlns:a16="http://schemas.microsoft.com/office/drawing/2014/main" val="343243404"/>
                    </a:ext>
                  </a:extLst>
                </a:gridCol>
                <a:gridCol w="3236360">
                  <a:extLst>
                    <a:ext uri="{9D8B030D-6E8A-4147-A177-3AD203B41FA5}">
                      <a16:colId xmlns:a16="http://schemas.microsoft.com/office/drawing/2014/main" val="288224284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00FF"/>
                          </a:solidFill>
                          <a:effectLst/>
                        </a:rPr>
                        <a:t>Assumed Distribution</a:t>
                      </a:r>
                    </a:p>
                  </a:txBody>
                  <a:tcPr marL="110961" marR="11096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00FF"/>
                          </a:solidFill>
                          <a:effectLst/>
                        </a:rPr>
                        <a:t>Example</a:t>
                      </a:r>
                    </a:p>
                  </a:txBody>
                  <a:tcPr marL="110961" marR="11096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00FF"/>
                          </a:solidFill>
                          <a:effectLst/>
                        </a:rPr>
                        <a:t>Standard Test</a:t>
                      </a:r>
                    </a:p>
                  </a:txBody>
                  <a:tcPr marL="110961" marR="11096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903385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u="sng" dirty="0">
                          <a:solidFill>
                            <a:srgbClr val="0B0080"/>
                          </a:solidFill>
                          <a:effectLst/>
                          <a:hlinkClick r:id="rId2"/>
                        </a:rPr>
                        <a:t>Gaussian</a:t>
                      </a:r>
                      <a:endParaRPr lang="en-US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Average Revenue Per Paying User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u="none" strike="noStrike" dirty="0">
                          <a:solidFill>
                            <a:srgbClr val="0B0080"/>
                          </a:solidFill>
                          <a:effectLst/>
                          <a:hlinkClick r:id="rId3" tooltip="Welch's t-test"/>
                        </a:rPr>
                        <a:t>Welch's t-test</a:t>
                      </a:r>
                      <a:r>
                        <a:rPr lang="en-US" dirty="0">
                          <a:effectLst/>
                        </a:rPr>
                        <a:t> (Unpaired t-test)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2613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u="none" strike="noStrike" dirty="0">
                          <a:solidFill>
                            <a:srgbClr val="0B0080"/>
                          </a:solidFill>
                          <a:effectLst/>
                          <a:hlinkClick r:id="rId4" tooltip="Binomial distribution"/>
                        </a:rPr>
                        <a:t>Binomial</a:t>
                      </a:r>
                      <a:endParaRPr lang="en-US" dirty="0">
                        <a:effectLst/>
                      </a:endParaRPr>
                    </a:p>
                  </a:txBody>
                  <a:tcPr marL="110961" marR="11096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Click Through Rate</a:t>
                      </a:r>
                    </a:p>
                  </a:txBody>
                  <a:tcPr marL="110961" marR="11096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u="none" strike="noStrike" dirty="0">
                          <a:solidFill>
                            <a:srgbClr val="0B0080"/>
                          </a:solidFill>
                          <a:effectLst/>
                          <a:hlinkClick r:id="rId5" tooltip="Fisher's exact test"/>
                        </a:rPr>
                        <a:t>Fisher's exact test</a:t>
                      </a:r>
                      <a:endParaRPr lang="en-US" dirty="0">
                        <a:effectLst/>
                      </a:endParaRPr>
                    </a:p>
                  </a:txBody>
                  <a:tcPr marL="110961" marR="11096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46146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u="none" strike="noStrike" dirty="0">
                          <a:solidFill>
                            <a:srgbClr val="0B0080"/>
                          </a:solidFill>
                          <a:effectLst/>
                          <a:hlinkClick r:id="rId6" tooltip="Poisson distribution"/>
                        </a:rPr>
                        <a:t>Poisson</a:t>
                      </a:r>
                      <a:endParaRPr lang="en-US" dirty="0">
                        <a:effectLst/>
                      </a:endParaRPr>
                    </a:p>
                  </a:txBody>
                  <a:tcPr marL="110961" marR="11096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Transactions Per Paying User</a:t>
                      </a:r>
                      <a:endParaRPr lang="en-US" dirty="0">
                        <a:effectLst/>
                      </a:endParaRPr>
                    </a:p>
                  </a:txBody>
                  <a:tcPr marL="110961" marR="11096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E-test</a:t>
                      </a:r>
                    </a:p>
                  </a:txBody>
                  <a:tcPr marL="110961" marR="11096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28064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u="none" strike="noStrike">
                          <a:solidFill>
                            <a:srgbClr val="0B0080"/>
                          </a:solidFill>
                          <a:effectLst/>
                          <a:hlinkClick r:id="rId7" tooltip="Multinomial distribution"/>
                        </a:rPr>
                        <a:t>Multinomial</a:t>
                      </a:r>
                      <a:endParaRPr lang="en-US">
                        <a:effectLst/>
                      </a:endParaRPr>
                    </a:p>
                  </a:txBody>
                  <a:tcPr marL="110961" marR="11096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Number of each product purchased</a:t>
                      </a:r>
                    </a:p>
                  </a:txBody>
                  <a:tcPr marL="110961" marR="11096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u="none" strike="noStrike" dirty="0">
                          <a:solidFill>
                            <a:srgbClr val="0B0080"/>
                          </a:solidFill>
                          <a:effectLst/>
                          <a:hlinkClick r:id="rId8" tooltip="Chi-squared test"/>
                        </a:rPr>
                        <a:t>Chi-squared test</a:t>
                      </a:r>
                      <a:endParaRPr lang="en-US" dirty="0">
                        <a:effectLst/>
                      </a:endParaRPr>
                    </a:p>
                  </a:txBody>
                  <a:tcPr marL="110961" marR="11096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96147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91598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Use Case: A/B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610600" cy="525780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D60093"/>
                </a:solidFill>
              </a:rPr>
              <a:t>Imagine you have two versions of the website and you’d like to test which one is better</a:t>
            </a:r>
          </a:p>
          <a:p>
            <a:pPr lvl="1"/>
            <a:r>
              <a:rPr lang="en-US" dirty="0"/>
              <a:t>Version </a:t>
            </a:r>
            <a:r>
              <a:rPr lang="en-US" b="1" dirty="0"/>
              <a:t>A</a:t>
            </a:r>
            <a:r>
              <a:rPr lang="en-US" dirty="0"/>
              <a:t> has engagement rate of </a:t>
            </a:r>
            <a:r>
              <a:rPr lang="en-US" b="1" dirty="0"/>
              <a:t>5%</a:t>
            </a:r>
          </a:p>
          <a:p>
            <a:pPr lvl="1"/>
            <a:r>
              <a:rPr lang="en-US" dirty="0"/>
              <a:t>Version </a:t>
            </a:r>
            <a:r>
              <a:rPr lang="en-US" b="1" dirty="0"/>
              <a:t>B</a:t>
            </a:r>
            <a:r>
              <a:rPr lang="en-US" dirty="0"/>
              <a:t> has engagement rate of </a:t>
            </a:r>
            <a:r>
              <a:rPr lang="en-US" b="1" dirty="0"/>
              <a:t>4%</a:t>
            </a:r>
          </a:p>
          <a:p>
            <a:r>
              <a:rPr lang="en-US" b="1" dirty="0">
                <a:solidFill>
                  <a:srgbClr val="FF0066"/>
                </a:solidFill>
              </a:rPr>
              <a:t>You want to establish with 95% confidence that version A is better</a:t>
            </a:r>
          </a:p>
          <a:p>
            <a:pPr lvl="1"/>
            <a:r>
              <a:rPr lang="en-US" dirty="0"/>
              <a:t>You’d need 22,330 observations (11,165 in each arm) to establish that</a:t>
            </a:r>
          </a:p>
          <a:p>
            <a:pPr lvl="2"/>
            <a:r>
              <a:rPr lang="en-US" dirty="0"/>
              <a:t>Use t-test to establish the sample size</a:t>
            </a:r>
          </a:p>
          <a:p>
            <a:r>
              <a:rPr lang="en-US" b="1" dirty="0">
                <a:solidFill>
                  <a:srgbClr val="0000FF"/>
                </a:solidFill>
              </a:rPr>
              <a:t>Can bandits do better?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EA85B-98D0-4B82-A691-6D0B2B46B9EC}" type="datetime1">
              <a:rPr lang="en-US" smtClean="0"/>
              <a:t>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Jure Leskovec, Stanford CS246: Mining Massive Datasets, http://cs246.stanford.edu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895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Bandits vs. A/B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686800" cy="55626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How long it does it take to discover A &gt; B?</a:t>
            </a:r>
          </a:p>
          <a:p>
            <a:pPr lvl="1"/>
            <a:r>
              <a:rPr lang="en-US" b="1" dirty="0"/>
              <a:t>A/B test: </a:t>
            </a:r>
            <a:r>
              <a:rPr lang="en-US" dirty="0"/>
              <a:t>We need 22,330 observations. Assuming 100 observations/day, we need 223 days</a:t>
            </a:r>
          </a:p>
          <a:p>
            <a:pPr lvl="8" fontAlgn="base"/>
            <a:endParaRPr lang="en-US" dirty="0"/>
          </a:p>
          <a:p>
            <a:pPr fontAlgn="base"/>
            <a:r>
              <a:rPr lang="en-US" b="1" dirty="0"/>
              <a:t>The goal is to find the best action (A vs. B)</a:t>
            </a:r>
          </a:p>
          <a:p>
            <a:pPr fontAlgn="base"/>
            <a:r>
              <a:rPr lang="en-US" dirty="0"/>
              <a:t>The randomization distribution (traffic to A vs. B) can be updated as the experiment progresses</a:t>
            </a:r>
          </a:p>
          <a:p>
            <a:pPr fontAlgn="base"/>
            <a:r>
              <a:rPr lang="en-US" b="1" dirty="0">
                <a:solidFill>
                  <a:srgbClr val="D60093"/>
                </a:solidFill>
              </a:rPr>
              <a:t>Idea: </a:t>
            </a:r>
          </a:p>
          <a:p>
            <a:pPr lvl="1" fontAlgn="base"/>
            <a:r>
              <a:rPr lang="en-US" dirty="0"/>
              <a:t>Twice per day, examine how each of the variations/arms has performed</a:t>
            </a:r>
          </a:p>
          <a:p>
            <a:pPr lvl="1" fontAlgn="base"/>
            <a:r>
              <a:rPr lang="en-US" dirty="0"/>
              <a:t>Adjust the fraction of traffic that each arm will receive going forward</a:t>
            </a:r>
          </a:p>
          <a:p>
            <a:pPr lvl="1" fontAlgn="base"/>
            <a:r>
              <a:rPr lang="en-US" dirty="0"/>
              <a:t>An arm that appears to be doing well gets more traffic, and an arm that is clearly underperforming gets less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EA85B-98D0-4B82-A691-6D0B2B46B9EC}" type="datetime1">
              <a:rPr lang="en-US" smtClean="0"/>
              <a:t>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Jure Leskovec, Stanford CS246: Mining Massive Datasets, http://cs246.stanford.edu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9022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652EC-FA2C-3148-B722-54591E3E6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Thompson Sampling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50C2A4A-095A-D843-A789-1E13B5A027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95400"/>
                <a:ext cx="8686800" cy="5257801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b="1" dirty="0"/>
                  <a:t>Thompson sampling</a:t>
                </a:r>
                <a:r>
                  <a:rPr lang="en-US" dirty="0"/>
                  <a:t> assigns sessions to arms in proportion to the probability that each arm is optimal</a:t>
                </a:r>
              </a:p>
              <a:p>
                <a:r>
                  <a:rPr lang="en-US" b="1" dirty="0"/>
                  <a:t>Let</a:t>
                </a:r>
                <a:r>
                  <a:rPr lang="en-US" dirty="0"/>
                  <a:t>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 = (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l-GR" i="1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l-GR" i="1" baseline="-25000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,…, 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 baseline="-25000" dirty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… the vector of conversion rates for arms </a:t>
                </a:r>
                <a:r>
                  <a:rPr lang="en-US" i="1" dirty="0"/>
                  <a:t>1, …, k</a:t>
                </a:r>
                <a:r>
                  <a:rPr lang="en-US" dirty="0"/>
                  <a:t>. </a:t>
                </a:r>
                <a:r>
                  <a:rPr lang="el-GR" dirty="0"/>
                  <a:t> 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l-GR" i="1" dirty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= #successes/(#successes+#failures)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 … the data observed thus far in the experiment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i="1" baseline="-25000" dirty="0" err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l-GR" i="1" dirty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… the indicator of the event that arm </a:t>
                </a:r>
                <a:r>
                  <a:rPr lang="en-US" i="1" dirty="0"/>
                  <a:t>a</a:t>
                </a:r>
                <a:r>
                  <a:rPr lang="en-US" dirty="0"/>
                  <a:t> is optimal</a:t>
                </a:r>
              </a:p>
              <a:p>
                <a:r>
                  <a:rPr lang="en-US" b="1" dirty="0"/>
                  <a:t>Then we can write: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b="1" i="1" dirty="0" smtClean="0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dirty="0" smtClean="0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𝑰𝒂</m:t>
                      </m:r>
                      <m:r>
                        <a:rPr lang="en-US" b="1" i="1" dirty="0" smtClean="0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) = ∫</m:t>
                      </m:r>
                      <m:r>
                        <a:rPr lang="en-US" b="1" i="1" dirty="0" smtClean="0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𝑰𝒂</m:t>
                      </m:r>
                      <m:r>
                        <a:rPr lang="en-US" b="1" i="1" dirty="0" smtClean="0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l-GR" b="1" i="1" dirty="0" smtClean="0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𝜽</m:t>
                      </m:r>
                      <m:r>
                        <a:rPr lang="el-GR" b="1" i="1" dirty="0" smtClean="0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b="1" i="1" dirty="0" smtClean="0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b="1" i="1" dirty="0" smtClean="0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l-GR" b="1" i="1" dirty="0" smtClean="0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𝜽</m:t>
                      </m:r>
                      <m:r>
                        <a:rPr lang="el-GR" b="1" i="1" dirty="0" smtClean="0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b="1" i="1" dirty="0" smtClean="0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b="1" i="1" dirty="0" smtClean="0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b="1" i="1" dirty="0" smtClean="0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el-GR" b="1" i="1" dirty="0" smtClean="0">
                          <a:solidFill>
                            <a:srgbClr val="D60093"/>
                          </a:solidFill>
                          <a:latin typeface="Cambria Math" panose="02040503050406030204" pitchFamily="18" charset="0"/>
                        </a:rPr>
                        <m:t>𝜽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50C2A4A-095A-D843-A789-1E13B5A027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95400"/>
                <a:ext cx="8686800" cy="5257801"/>
              </a:xfrm>
              <a:blipFill>
                <a:blip r:embed="rId2"/>
                <a:stretch>
                  <a:fillRect t="-4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668A2-E006-B84F-A04F-1E71C01BC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EA85B-98D0-4B82-A691-6D0B2B46B9EC}" type="datetime1">
              <a:rPr lang="en-US" smtClean="0"/>
              <a:t>3/7/18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00440-52AF-B144-B62D-9266501D5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Jure Leskovec, Stanford CS246: Mining Massive Datasets, http://cs246.stanford.edu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FC1C81-BB61-614F-AD1B-D40DF30F0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1472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51B95-81EC-6E45-8603-083C59D40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Thompson Sampling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A535476-DB12-3943-8F25-9122F186708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95400"/>
                <a:ext cx="8686800" cy="2109135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b="1" dirty="0">
                    <a:solidFill>
                      <a:srgbClr val="0000FF"/>
                    </a:solidFill>
                  </a:rPr>
                  <a:t>Arm probabilities </a:t>
                </a:r>
                <a14:m>
                  <m:oMath xmlns:m="http://schemas.openxmlformats.org/officeDocument/2006/math">
                    <m:r>
                      <a:rPr lang="el-GR" b="1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b="1" dirty="0">
                    <a:solidFill>
                      <a:srgbClr val="0000FF"/>
                    </a:solidFill>
                  </a:rPr>
                  <a:t> can be computed using sampling:</a:t>
                </a:r>
              </a:p>
              <a:p>
                <a:pPr lvl="1"/>
                <a:r>
                  <a:rPr lang="en-US" dirty="0"/>
                  <a:t>Each element of </a:t>
                </a:r>
                <a14:m>
                  <m:oMath xmlns:m="http://schemas.openxmlformats.org/officeDocument/2006/math">
                    <m:r>
                      <a:rPr lang="el-GR" i="1" dirty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l-GR" dirty="0"/>
                  <a:t> </a:t>
                </a:r>
                <a:r>
                  <a:rPr lang="en-US" dirty="0"/>
                  <a:t>is an independent random variable from a Beta distribution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𝑠𝑢𝑐𝑐𝑒𝑠𝑠𝑒𝑠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𝑓𝑎𝑖𝑙𝑢𝑟𝑒𝑠</m:t>
                    </m:r>
                  </m:oMath>
                </a14:m>
                <a:r>
                  <a:rPr lang="en-US" dirty="0"/>
                  <a:t>)</a:t>
                </a:r>
              </a:p>
              <a:p>
                <a:pPr lvl="1"/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A535476-DB12-3943-8F25-9122F18670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95400"/>
                <a:ext cx="8686800" cy="2109135"/>
              </a:xfrm>
              <a:blipFill>
                <a:blip r:embed="rId2"/>
                <a:stretch>
                  <a:fillRect t="-1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51620D-72A7-B240-A9BB-B36D38312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EA85B-98D0-4B82-A691-6D0B2B46B9EC}" type="datetime1">
              <a:rPr lang="en-US" smtClean="0"/>
              <a:t>3/7/18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1009F-7B06-2841-A160-290F39DE2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Jure Leskovec, Stanford CS246: Mining Massive Datasets, http://cs246.stanford.edu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239658-C765-9548-B4F3-6EEE1C577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8532AF-898D-494B-A496-A9172BCA6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352800"/>
            <a:ext cx="4953000" cy="33526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A5A7E8-6EF7-CE42-B479-4EA4138B5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6136" y="4191000"/>
            <a:ext cx="3305464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53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Web Advertising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648200"/>
          </a:xfrm>
        </p:spPr>
        <p:txBody>
          <a:bodyPr>
            <a:normAutofit/>
          </a:bodyPr>
          <a:lstStyle/>
          <a:p>
            <a:pPr marL="438912" lvl="1" indent="-320040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</a:pPr>
            <a:r>
              <a:rPr lang="en-US" sz="3200" b="1" dirty="0">
                <a:solidFill>
                  <a:srgbClr val="0000FF"/>
                </a:solidFill>
              </a:rPr>
              <a:t>Google’s goal: Maximize revenue</a:t>
            </a:r>
          </a:p>
          <a:p>
            <a:r>
              <a:rPr lang="en-US" b="1" dirty="0"/>
              <a:t>The old way: </a:t>
            </a:r>
            <a:r>
              <a:rPr lang="en-US" b="1" dirty="0">
                <a:solidFill>
                  <a:srgbClr val="008000"/>
                </a:solidFill>
              </a:rPr>
              <a:t>Pay by impression (CPM)</a:t>
            </a:r>
          </a:p>
          <a:p>
            <a:pPr lvl="1"/>
            <a:r>
              <a:rPr lang="en-US" b="1" dirty="0"/>
              <a:t>Best strategy: </a:t>
            </a:r>
            <a:r>
              <a:rPr lang="en-US" b="1" dirty="0">
                <a:solidFill>
                  <a:srgbClr val="D60093"/>
                </a:solidFill>
              </a:rPr>
              <a:t>Go with the highest bidder</a:t>
            </a:r>
          </a:p>
          <a:p>
            <a:pPr lvl="2"/>
            <a:r>
              <a:rPr lang="en-US" dirty="0"/>
              <a:t>But this ignores “effectiveness” of an ad</a:t>
            </a:r>
          </a:p>
          <a:p>
            <a:r>
              <a:rPr lang="en-US" b="1" dirty="0"/>
              <a:t>The new way:</a:t>
            </a:r>
            <a:r>
              <a:rPr lang="en-US" dirty="0"/>
              <a:t> </a:t>
            </a:r>
            <a:r>
              <a:rPr lang="en-US" b="1" dirty="0">
                <a:solidFill>
                  <a:srgbClr val="008000"/>
                </a:solidFill>
              </a:rPr>
              <a:t>Pay per click! (CPC)</a:t>
            </a:r>
          </a:p>
          <a:p>
            <a:pPr lvl="1"/>
            <a:r>
              <a:rPr lang="en-US" b="1" dirty="0"/>
              <a:t>Best strategy: </a:t>
            </a:r>
            <a:r>
              <a:rPr lang="en-US" b="1" dirty="0">
                <a:solidFill>
                  <a:srgbClr val="D60093"/>
                </a:solidFill>
              </a:rPr>
              <a:t>Go with expected revenue</a:t>
            </a:r>
          </a:p>
          <a:p>
            <a:pPr lvl="1"/>
            <a:r>
              <a:rPr lang="en-US" dirty="0"/>
              <a:t>What’s the expected revenue of </a:t>
            </a:r>
            <a:r>
              <a:rPr lang="en-US" b="1" dirty="0"/>
              <a:t>ad</a:t>
            </a:r>
            <a:r>
              <a:rPr lang="en-US" dirty="0"/>
              <a:t> </a:t>
            </a:r>
            <a:r>
              <a:rPr lang="en-US" b="1" i="1" dirty="0"/>
              <a:t>a </a:t>
            </a:r>
            <a:r>
              <a:rPr lang="en-US" b="1" dirty="0"/>
              <a:t>for query</a:t>
            </a:r>
            <a:r>
              <a:rPr lang="en-US" b="1" i="1" dirty="0"/>
              <a:t> q</a:t>
            </a:r>
            <a:r>
              <a:rPr lang="en-US" dirty="0"/>
              <a:t>?</a:t>
            </a:r>
          </a:p>
          <a:p>
            <a:pPr lvl="1"/>
            <a:r>
              <a:rPr lang="en-US" b="1" dirty="0"/>
              <a:t>E[</a:t>
            </a:r>
            <a:r>
              <a:rPr lang="en-US" b="1" dirty="0" err="1"/>
              <a:t>revenue</a:t>
            </a:r>
            <a:r>
              <a:rPr lang="en-US" b="1" baseline="-25000" dirty="0" err="1"/>
              <a:t>a,q</a:t>
            </a:r>
            <a:r>
              <a:rPr lang="en-US" b="1" dirty="0"/>
              <a:t>] = P(</a:t>
            </a:r>
            <a:r>
              <a:rPr lang="en-US" b="1" dirty="0" err="1"/>
              <a:t>click</a:t>
            </a:r>
            <a:r>
              <a:rPr lang="en-US" b="1" baseline="-25000" dirty="0" err="1"/>
              <a:t>a</a:t>
            </a:r>
            <a:r>
              <a:rPr lang="en-US" b="1" dirty="0"/>
              <a:t> | q) * </a:t>
            </a:r>
            <a:r>
              <a:rPr lang="en-US" b="1" dirty="0" err="1"/>
              <a:t>amount</a:t>
            </a:r>
            <a:r>
              <a:rPr lang="en-US" b="1" baseline="-25000" dirty="0" err="1"/>
              <a:t>a,q</a:t>
            </a:r>
            <a:endParaRPr lang="en-US" b="1" baseline="-25000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EA85B-98D0-4B82-A691-6D0B2B46B9EC}" type="datetime1">
              <a:rPr lang="en-US" smtClean="0"/>
              <a:t>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Jure Leskovec, Stanford CS246: Mining Massive Datasets, http://cs246.stanford.edu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4</a:t>
            </a:fld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6324600" y="5334000"/>
            <a:ext cx="609600" cy="533400"/>
          </a:xfrm>
          <a:prstGeom prst="straightConnector1">
            <a:avLst/>
          </a:prstGeom>
          <a:ln w="28575">
            <a:solidFill>
              <a:srgbClr val="008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256301" y="5791200"/>
            <a:ext cx="18004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Bid amount for </a:t>
            </a:r>
            <a:br>
              <a:rPr lang="en-US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ad </a:t>
            </a:r>
            <a:r>
              <a:rPr lang="en-US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US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on query </a:t>
            </a:r>
            <a:r>
              <a:rPr lang="en-US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q</a:t>
            </a:r>
          </a:p>
          <a:p>
            <a:pPr algn="ctr"/>
            <a:r>
              <a:rPr lang="en-US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(Known)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733800" y="5373469"/>
            <a:ext cx="381000" cy="533400"/>
          </a:xfrm>
          <a:prstGeom prst="straightConnector1">
            <a:avLst/>
          </a:prstGeom>
          <a:ln w="28575">
            <a:solidFill>
              <a:srgbClr val="008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722212" y="5830669"/>
            <a:ext cx="44678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Prob. user will click on ad </a:t>
            </a:r>
            <a:r>
              <a:rPr lang="en-US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given </a:t>
            </a:r>
            <a:br>
              <a:rPr lang="en-US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that she issues query </a:t>
            </a:r>
            <a:r>
              <a:rPr lang="en-US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q</a:t>
            </a:r>
          </a:p>
          <a:p>
            <a:pPr algn="ctr"/>
            <a:r>
              <a:rPr lang="en-US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(Unknown! Need to gather information)</a:t>
            </a:r>
          </a:p>
        </p:txBody>
      </p:sp>
    </p:spTree>
    <p:extLst>
      <p:ext uri="{BB962C8B-B14F-4D97-AF65-F5344CB8AC3E}">
        <p14:creationId xmlns:p14="http://schemas.microsoft.com/office/powerpoint/2010/main" val="336236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E0D2-7529-3741-974B-9DC995511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Thompson Sampling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A858F22-3F1C-1946-A14F-9C16F193A20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95400"/>
                <a:ext cx="8686800" cy="5562600"/>
              </a:xfrm>
            </p:spPr>
            <p:txBody>
              <a:bodyPr>
                <a:normAutofit/>
              </a:bodyPr>
              <a:lstStyle/>
              <a:p>
                <a:pPr marL="118872" indent="0">
                  <a:buNone/>
                </a:pPr>
                <a:r>
                  <a:rPr lang="en-US" b="1" dirty="0">
                    <a:solidFill>
                      <a:srgbClr val="0000FF"/>
                    </a:solidFill>
                  </a:rPr>
                  <a:t>But, in our case we have to set the amount of traffic. Set it to be proportional to the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 panose="02040503050406030204" pitchFamily="18" charset="0"/>
                      </a:rPr>
                      <m:t>𝑷</m:t>
                    </m:r>
                    <m:r>
                      <a:rPr lang="en-US" b="1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dirty="0" err="1">
                        <a:latin typeface="Cambria Math" panose="02040503050406030204" pitchFamily="18" charset="0"/>
                      </a:rPr>
                      <m:t>𝑰</m:t>
                    </m:r>
                    <m:r>
                      <a:rPr lang="en-US" b="1" i="1" baseline="-25000" dirty="0" err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b="1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1" dirty="0">
                    <a:solidFill>
                      <a:srgbClr val="0000FF"/>
                    </a:solidFill>
                  </a:rPr>
                  <a:t>: </a:t>
                </a:r>
                <a:endParaRPr lang="en-US" dirty="0"/>
              </a:p>
              <a:p>
                <a:pPr lvl="1"/>
                <a:r>
                  <a:rPr lang="en-US" b="1" dirty="0"/>
                  <a:t>(1)</a:t>
                </a:r>
                <a:r>
                  <a:rPr lang="en-US" dirty="0"/>
                  <a:t> Simulate many draws from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𝐵𝑒𝑡𝑎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𝛼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b="1" dirty="0"/>
                  <a:t>(2) The probability that arm </a:t>
                </a:r>
                <a:r>
                  <a:rPr lang="en-US" b="1" i="1" dirty="0"/>
                  <a:t>a</a:t>
                </a:r>
                <a:r>
                  <a:rPr lang="en-US" dirty="0"/>
                  <a:t> is optimal is the empirical fraction of rows for which arm </a:t>
                </a:r>
                <a:r>
                  <a:rPr lang="en-US" i="1" dirty="0"/>
                  <a:t>a</a:t>
                </a:r>
                <a:r>
                  <a:rPr lang="en-US" dirty="0"/>
                  <a:t> had the largest simulated value</a:t>
                </a:r>
              </a:p>
              <a:p>
                <a:pPr lvl="1"/>
                <a:r>
                  <a:rPr lang="en-US" b="1" dirty="0"/>
                  <a:t>(3) Set traffic to arm a to be equal to % of wins</a:t>
                </a:r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A858F22-3F1C-1946-A14F-9C16F193A2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95400"/>
                <a:ext cx="8686800" cy="5562600"/>
              </a:xfrm>
              <a:blipFill>
                <a:blip r:embed="rId2"/>
                <a:stretch>
                  <a:fillRect l="-877" t="-456" b="-27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99BE6-D594-9F45-833E-7B2089E16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EA85B-98D0-4B82-A691-6D0B2B46B9EC}" type="datetime1">
              <a:rPr lang="en-US" smtClean="0"/>
              <a:t>3/7/18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834AC-7566-3E48-BEB9-D9949DE79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Jure Leskovec, Stanford CS246: Mining Massive Datasets, http://cs246.stanford.edu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69E3AA-6FD5-9349-AAF5-37A6E12D8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40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B951F1A-057F-FD48-8149-56217D838C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813067"/>
              </p:ext>
            </p:extLst>
          </p:nvPr>
        </p:nvGraphicFramePr>
        <p:xfrm>
          <a:off x="1295400" y="2971800"/>
          <a:ext cx="44958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3950">
                  <a:extLst>
                    <a:ext uri="{9D8B030D-6E8A-4147-A177-3AD203B41FA5}">
                      <a16:colId xmlns:a16="http://schemas.microsoft.com/office/drawing/2014/main" val="1327523754"/>
                    </a:ext>
                  </a:extLst>
                </a:gridCol>
                <a:gridCol w="1123950">
                  <a:extLst>
                    <a:ext uri="{9D8B030D-6E8A-4147-A177-3AD203B41FA5}">
                      <a16:colId xmlns:a16="http://schemas.microsoft.com/office/drawing/2014/main" val="165853108"/>
                    </a:ext>
                  </a:extLst>
                </a:gridCol>
                <a:gridCol w="1123950">
                  <a:extLst>
                    <a:ext uri="{9D8B030D-6E8A-4147-A177-3AD203B41FA5}">
                      <a16:colId xmlns:a16="http://schemas.microsoft.com/office/drawing/2014/main" val="3995451149"/>
                    </a:ext>
                  </a:extLst>
                </a:gridCol>
                <a:gridCol w="1123950">
                  <a:extLst>
                    <a:ext uri="{9D8B030D-6E8A-4147-A177-3AD203B41FA5}">
                      <a16:colId xmlns:a16="http://schemas.microsoft.com/office/drawing/2014/main" val="24460800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Arm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Arm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Arm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1597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29480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022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2795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425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82334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Use Case: A/B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610600" cy="55626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Imagine you have two versions of the website and you’d like to test which one is better</a:t>
            </a:r>
          </a:p>
          <a:p>
            <a:pPr lvl="1"/>
            <a:r>
              <a:rPr lang="en-US" dirty="0"/>
              <a:t>Version </a:t>
            </a:r>
            <a:r>
              <a:rPr lang="en-US" b="1" dirty="0"/>
              <a:t>A</a:t>
            </a:r>
            <a:r>
              <a:rPr lang="en-US" dirty="0"/>
              <a:t> has engagement rate of </a:t>
            </a:r>
            <a:r>
              <a:rPr lang="en-US" b="1" dirty="0"/>
              <a:t>5%</a:t>
            </a:r>
          </a:p>
          <a:p>
            <a:pPr lvl="1"/>
            <a:r>
              <a:rPr lang="en-US" dirty="0"/>
              <a:t>Version </a:t>
            </a:r>
            <a:r>
              <a:rPr lang="en-US" b="1" dirty="0"/>
              <a:t>B</a:t>
            </a:r>
            <a:r>
              <a:rPr lang="en-US" dirty="0"/>
              <a:t> has engagement rate of </a:t>
            </a:r>
            <a:r>
              <a:rPr lang="en-US" b="1" dirty="0"/>
              <a:t>4%</a:t>
            </a:r>
          </a:p>
          <a:p>
            <a:r>
              <a:rPr lang="en-US" b="1" dirty="0"/>
              <a:t>You want to establish with 95% confidence that version A is better</a:t>
            </a:r>
          </a:p>
          <a:p>
            <a:pPr lvl="1"/>
            <a:r>
              <a:rPr lang="en-US" dirty="0"/>
              <a:t>You’d need 22,330 observations (11,165 in each arm) to establish that</a:t>
            </a:r>
          </a:p>
          <a:p>
            <a:pPr lvl="2"/>
            <a:r>
              <a:rPr lang="en-US" dirty="0"/>
              <a:t>Use t-test to establish the sample size</a:t>
            </a:r>
          </a:p>
          <a:p>
            <a:r>
              <a:rPr lang="en-US" b="1" dirty="0">
                <a:solidFill>
                  <a:srgbClr val="D60093"/>
                </a:solidFill>
              </a:rPr>
              <a:t>Can bandits do better?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EA85B-98D0-4B82-A691-6D0B2B46B9EC}" type="datetime1">
              <a:rPr lang="en-US" smtClean="0"/>
              <a:t>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Jure Leskovec, Stanford CS246: Mining Massive Datasets, http://cs246.stanford.edu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501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D78AE-27E7-7342-B2D8-66CB5878A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54D7BA-035F-F247-815E-F4ACBFDCD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686800" cy="5562600"/>
          </a:xfrm>
        </p:spPr>
        <p:txBody>
          <a:bodyPr>
            <a:normAutofit fontScale="92500" lnSpcReduction="10000"/>
          </a:bodyPr>
          <a:lstStyle/>
          <a:p>
            <a:pPr marL="118872" indent="0">
              <a:buNone/>
            </a:pPr>
            <a:r>
              <a:rPr lang="en-US" b="1" dirty="0">
                <a:solidFill>
                  <a:srgbClr val="0000FF"/>
                </a:solidFill>
              </a:rPr>
              <a:t>A/B test: </a:t>
            </a:r>
            <a:r>
              <a:rPr lang="en-US" dirty="0">
                <a:solidFill>
                  <a:srgbClr val="0000FF"/>
                </a:solidFill>
              </a:rPr>
              <a:t>We need 22,330 observations. Assuming 100 observations/day, we need 223 days</a:t>
            </a:r>
          </a:p>
          <a:p>
            <a:r>
              <a:rPr lang="en-US" dirty="0"/>
              <a:t>On 1</a:t>
            </a:r>
            <a:r>
              <a:rPr lang="en-US" baseline="30000" dirty="0"/>
              <a:t>st</a:t>
            </a:r>
            <a:r>
              <a:rPr lang="en-US" dirty="0"/>
              <a:t>  day about 50 sessions are assigned to each arm</a:t>
            </a:r>
          </a:p>
          <a:p>
            <a:r>
              <a:rPr lang="en-US" dirty="0"/>
              <a:t>Suppose </a:t>
            </a:r>
            <a:r>
              <a:rPr lang="en-US" b="1" dirty="0"/>
              <a:t>A</a:t>
            </a:r>
            <a:r>
              <a:rPr lang="en-US" dirty="0"/>
              <a:t> got really lucky on the first day, and it appears to have a 70% chance of being superior</a:t>
            </a:r>
          </a:p>
          <a:p>
            <a:pPr marL="2048256" lvl="8" indent="0">
              <a:buNone/>
            </a:pPr>
            <a:endParaRPr lang="en-US" dirty="0"/>
          </a:p>
          <a:p>
            <a:r>
              <a:rPr lang="en-US" dirty="0"/>
              <a:t>Then we assign it 70% of the traffic on the second day, and the variant B gets 30%</a:t>
            </a:r>
          </a:p>
          <a:p>
            <a:pPr lvl="8"/>
            <a:endParaRPr lang="en-US" dirty="0"/>
          </a:p>
          <a:p>
            <a:r>
              <a:rPr lang="en-US" dirty="0"/>
              <a:t>At the end of the 2nd day we accumulate all the traffic we’ve seen so far (over both days), and </a:t>
            </a:r>
            <a:r>
              <a:rPr lang="en-US" dirty="0" err="1"/>
              <a:t>recompute</a:t>
            </a:r>
            <a:r>
              <a:rPr lang="en-US" dirty="0"/>
              <a:t> the probability that each arm is best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FAEC6-D87C-E74F-93E4-2A4D33D1A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EA85B-98D0-4B82-A691-6D0B2B46B9EC}" type="datetime1">
              <a:rPr lang="en-US" smtClean="0"/>
              <a:t>3/7/18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39B3EE-6668-BC4C-8C79-68B5A7E6A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Jure Leskovec, Stanford CS246: Mining Massive Datasets, http://cs246.stanford.edu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A39384-D4C1-4047-A83C-02E1C1D21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8214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F95BB-8344-3844-8275-FDC179368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43F26-2E6A-5D40-8459-F5058BCE1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486400"/>
            <a:ext cx="8229600" cy="1066801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The experiment finished in 66 days, so it saved you 157 days of testing (66 vs 223)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A88F1-C3F4-D64F-AF8E-2B62E5456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EA85B-98D0-4B82-A691-6D0B2B46B9EC}" type="datetime1">
              <a:rPr lang="en-US" smtClean="0"/>
              <a:t>3/7/18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4865A-4E7B-D54A-B377-BAD74F214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Jure Leskovec, Stanford CS246: Mining Massive Datasets, http://cs246.stanford.edu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27D66A-1F27-4A4B-9677-89620A19A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217BF2-8E1D-3445-9731-E769B462C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1219200"/>
            <a:ext cx="44196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2353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E6ED4-EAE7-0540-91C9-C9F8FB555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Generalization to multiple arms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30A7D-F301-D346-9640-D3CEB0B4E4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Easy to generalize to multiple arms: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29DF4-C30D-1945-BC6E-D80B43AC0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EA85B-98D0-4B82-A691-6D0B2B46B9EC}" type="datetime1">
              <a:rPr lang="en-US" smtClean="0"/>
              <a:t>3/7/18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1658-1F12-3045-A0BB-C8F29097C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Jure Leskovec, Stanford CS246: Mining Massive Datasets, http://cs246.stanford.edu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6C3D7-6245-CD4C-A51B-67A729F2B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1E4CB1-B332-904A-9437-D0F8EED2F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896419"/>
            <a:ext cx="47244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3965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Relevance vs. Diversity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D60093"/>
                </a:solidFill>
              </a:rPr>
              <a:t>Interesting article</a:t>
            </a:r>
            <a:r>
              <a:rPr lang="en-US" dirty="0">
                <a:solidFill>
                  <a:srgbClr val="D60093"/>
                </a:solidFill>
              </a:rPr>
              <a:t> on how to use bandits for website optimization: </a:t>
            </a:r>
            <a:r>
              <a:rPr lang="en-US" dirty="0">
                <a:solidFill>
                  <a:srgbClr val="D60093"/>
                </a:solidFill>
                <a:hlinkClick r:id="rId2"/>
              </a:rPr>
              <a:t>https://support.google.com/analytics/answer/2844870?hl=en</a:t>
            </a:r>
            <a:r>
              <a:rPr lang="en-US" dirty="0">
                <a:solidFill>
                  <a:srgbClr val="D60093"/>
                </a:solidFill>
              </a:rPr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EA85B-98D0-4B82-A691-6D0B2B46B9EC}" type="datetime1">
              <a:rPr lang="en-US" smtClean="0"/>
              <a:t>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Jure Leskovec, Stanford CS246: Mining Massive Datasets, http://cs246.stanford.edu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1173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Announcement:</a:t>
            </a:r>
            <a:br>
              <a:rPr lang="en-US" dirty="0"/>
            </a:br>
            <a:r>
              <a:rPr lang="en-US" dirty="0"/>
              <a:t>Final Exam Logistics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EA85B-98D0-4B82-A691-6D0B2B46B9EC}" type="datetime1">
              <a:rPr lang="en-US" smtClean="0"/>
              <a:t>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Jure Leskovec, Stanford CS246: Mining Massive Datasets, http://cs246.stanford.edu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2904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Final: At Stanford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686800" cy="5257801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Alternate final:</a:t>
            </a:r>
            <a:br>
              <a:rPr lang="en-US" b="1" dirty="0"/>
            </a:br>
            <a:r>
              <a:rPr lang="en-US" b="1" dirty="0">
                <a:solidFill>
                  <a:srgbClr val="D60093"/>
                </a:solidFill>
              </a:rPr>
              <a:t>Mon 3/16 </a:t>
            </a:r>
            <a:r>
              <a:rPr lang="sl-SI" b="1" dirty="0">
                <a:solidFill>
                  <a:srgbClr val="D60093"/>
                </a:solidFill>
              </a:rPr>
              <a:t>7</a:t>
            </a:r>
            <a:r>
              <a:rPr lang="en-US" b="1" dirty="0">
                <a:solidFill>
                  <a:srgbClr val="D60093"/>
                </a:solidFill>
              </a:rPr>
              <a:t>:00-</a:t>
            </a:r>
            <a:r>
              <a:rPr lang="sl-SI" b="1" dirty="0">
                <a:solidFill>
                  <a:srgbClr val="D60093"/>
                </a:solidFill>
              </a:rPr>
              <a:t>10</a:t>
            </a:r>
            <a:r>
              <a:rPr lang="en-US" b="1" dirty="0">
                <a:solidFill>
                  <a:srgbClr val="D60093"/>
                </a:solidFill>
              </a:rPr>
              <a:t>:00pm in</a:t>
            </a:r>
            <a:r>
              <a:rPr lang="sl-SI" b="1" dirty="0">
                <a:solidFill>
                  <a:srgbClr val="D60093"/>
                </a:solidFill>
              </a:rPr>
              <a:t> </a:t>
            </a:r>
            <a:r>
              <a:rPr lang="en-US" b="1" dirty="0" err="1"/>
              <a:t>Cubberly</a:t>
            </a:r>
            <a:r>
              <a:rPr lang="en-US" b="1" dirty="0"/>
              <a:t> Auditorium</a:t>
            </a:r>
            <a:endParaRPr lang="en-US" b="1" dirty="0">
              <a:solidFill>
                <a:srgbClr val="D60093"/>
              </a:solidFill>
            </a:endParaRPr>
          </a:p>
          <a:p>
            <a:pPr lvl="1"/>
            <a:r>
              <a:rPr lang="en-US" dirty="0"/>
              <a:t>Register here: </a:t>
            </a:r>
            <a:r>
              <a:rPr lang="en-US" dirty="0">
                <a:hlinkClick r:id="rId2"/>
              </a:rPr>
              <a:t>http://goo.gl/forms/5505oC0Y94</a:t>
            </a:r>
            <a:r>
              <a:rPr lang="en-US" dirty="0"/>
              <a:t> </a:t>
            </a:r>
          </a:p>
          <a:p>
            <a:r>
              <a:rPr lang="en-US" b="1" dirty="0"/>
              <a:t>Final:</a:t>
            </a:r>
            <a:r>
              <a:rPr lang="sl-SI" b="1" dirty="0"/>
              <a:t> </a:t>
            </a:r>
            <a:r>
              <a:rPr lang="en-US" b="1" dirty="0">
                <a:solidFill>
                  <a:srgbClr val="D60093"/>
                </a:solidFill>
              </a:rPr>
              <a:t>Fri 3/20 12:15-3:15pm in </a:t>
            </a:r>
            <a:r>
              <a:rPr lang="sl-SI" b="1" dirty="0">
                <a:solidFill>
                  <a:srgbClr val="D60093"/>
                </a:solidFill>
              </a:rPr>
              <a:t>NVidia</a:t>
            </a:r>
            <a:r>
              <a:rPr lang="en-US" b="1" dirty="0">
                <a:solidFill>
                  <a:srgbClr val="D60093"/>
                </a:solidFill>
              </a:rPr>
              <a:t> </a:t>
            </a:r>
            <a:r>
              <a:rPr lang="en-US" b="1" dirty="0"/>
              <a:t>(</a:t>
            </a:r>
            <a:r>
              <a:rPr lang="en-US" b="1" dirty="0" err="1"/>
              <a:t>lastname</a:t>
            </a:r>
            <a:r>
              <a:rPr lang="en-US" b="1" dirty="0"/>
              <a:t> starting with A-J)</a:t>
            </a:r>
            <a:r>
              <a:rPr lang="sl-SI" b="1" dirty="0">
                <a:solidFill>
                  <a:srgbClr val="D60093"/>
                </a:solidFill>
              </a:rPr>
              <a:t>, </a:t>
            </a:r>
            <a:r>
              <a:rPr lang="en-US" b="1" dirty="0">
                <a:solidFill>
                  <a:srgbClr val="D60093"/>
                </a:solidFill>
              </a:rPr>
              <a:t>GatesB01 </a:t>
            </a:r>
            <a:r>
              <a:rPr lang="en-US" b="1" dirty="0"/>
              <a:t>(K-S)</a:t>
            </a:r>
            <a:r>
              <a:rPr lang="en-US" b="1" dirty="0">
                <a:solidFill>
                  <a:srgbClr val="D60093"/>
                </a:solidFill>
              </a:rPr>
              <a:t>, and Packard 101 </a:t>
            </a:r>
            <a:r>
              <a:rPr lang="en-US" b="1" dirty="0"/>
              <a:t>(T-Z) </a:t>
            </a:r>
            <a:endParaRPr lang="sl-SI" b="1" dirty="0"/>
          </a:p>
          <a:p>
            <a:pPr lvl="1"/>
            <a:r>
              <a:rPr lang="en-US" b="1" dirty="0">
                <a:solidFill>
                  <a:srgbClr val="D60093"/>
                </a:solidFill>
              </a:rPr>
              <a:t>See </a:t>
            </a:r>
            <a:r>
              <a:rPr lang="en-US" dirty="0">
                <a:hlinkClick r:id="rId3"/>
              </a:rPr>
              <a:t>http://campus-map.stanford.edu</a:t>
            </a:r>
            <a:r>
              <a:rPr lang="en-US" dirty="0"/>
              <a:t> </a:t>
            </a:r>
          </a:p>
          <a:p>
            <a:pPr lvl="1"/>
            <a:r>
              <a:rPr lang="en-US" b="1" dirty="0"/>
              <a:t>Practice finals are posted on Piazza</a:t>
            </a:r>
            <a:r>
              <a:rPr lang="sl-SI" b="1" dirty="0"/>
              <a:t>!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SCPD students can take the exam at Stanford!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EA85B-98D0-4B82-A691-6D0B2B46B9EC}" type="datetime1">
              <a:rPr lang="en-US" smtClean="0"/>
              <a:t>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Jure Leskovec, Stanford CS246: Mining Massive Datasets, http://cs246.stanford.edu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8008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Final: SCPD Students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686800" cy="525780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Exam protocol for SCPD students:</a:t>
            </a:r>
          </a:p>
          <a:p>
            <a:pPr lvl="1"/>
            <a:r>
              <a:rPr lang="en-US" dirty="0"/>
              <a:t>On Monday 3/16 your exam proctor will receive </a:t>
            </a:r>
            <a:br>
              <a:rPr lang="en-US" dirty="0"/>
            </a:br>
            <a:r>
              <a:rPr lang="en-US" dirty="0"/>
              <a:t>the PDF of the final exam from SCPD</a:t>
            </a:r>
          </a:p>
          <a:p>
            <a:pPr lvl="1"/>
            <a:r>
              <a:rPr lang="en-US" b="1" dirty="0"/>
              <a:t>If you take the exam at Stanford:</a:t>
            </a:r>
          </a:p>
          <a:p>
            <a:pPr lvl="2"/>
            <a:r>
              <a:rPr lang="en-US" dirty="0"/>
              <a:t>Ask the exam monitor to delete the SCP email</a:t>
            </a:r>
          </a:p>
          <a:p>
            <a:pPr lvl="1"/>
            <a:r>
              <a:rPr lang="en-US" b="1" dirty="0"/>
              <a:t>If you don’t take the exam at Stanford:</a:t>
            </a:r>
          </a:p>
          <a:p>
            <a:pPr lvl="2"/>
            <a:r>
              <a:rPr lang="en-US" dirty="0"/>
              <a:t>Arrange </a:t>
            </a:r>
            <a:r>
              <a:rPr lang="en-US" b="1" dirty="0">
                <a:solidFill>
                  <a:srgbClr val="D60093"/>
                </a:solidFill>
              </a:rPr>
              <a:t>3h</a:t>
            </a:r>
            <a:r>
              <a:rPr lang="en-US" dirty="0"/>
              <a:t> slot with your exam monitor</a:t>
            </a:r>
          </a:p>
          <a:p>
            <a:pPr lvl="2"/>
            <a:r>
              <a:rPr lang="en-US" dirty="0"/>
              <a:t>You can take the exam </a:t>
            </a:r>
            <a:r>
              <a:rPr lang="en-US" b="1" dirty="0"/>
              <a:t>anytime </a:t>
            </a:r>
            <a:r>
              <a:rPr lang="en-US" dirty="0"/>
              <a:t>but return it in time</a:t>
            </a:r>
          </a:p>
          <a:p>
            <a:pPr lvl="2"/>
            <a:r>
              <a:rPr lang="en-US" sz="3200" b="1" dirty="0">
                <a:solidFill>
                  <a:srgbClr val="D60093"/>
                </a:solidFill>
              </a:rPr>
              <a:t>Email exam PDF to </a:t>
            </a:r>
            <a:r>
              <a:rPr lang="en-US" sz="3200" b="1" dirty="0">
                <a:solidFill>
                  <a:srgbClr val="D60093"/>
                </a:solidFill>
                <a:hlinkClick r:id="rId2"/>
              </a:rPr>
              <a:t>cs246.mmds@gmail.com</a:t>
            </a:r>
            <a:r>
              <a:rPr lang="en-US" sz="3200" b="1" dirty="0">
                <a:solidFill>
                  <a:srgbClr val="D60093"/>
                </a:solidFill>
              </a:rPr>
              <a:t> by </a:t>
            </a:r>
            <a:r>
              <a:rPr lang="en-US" sz="3200" b="1" u="sng" dirty="0">
                <a:solidFill>
                  <a:srgbClr val="D60093"/>
                </a:solidFill>
              </a:rPr>
              <a:t>Friday 3/15 15:00 Pacific time</a:t>
            </a:r>
            <a:endParaRPr lang="en-US" sz="3200" u="sng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EA85B-98D0-4B82-A691-6D0B2B46B9EC}" type="datetime1">
              <a:rPr lang="en-US" smtClean="0"/>
              <a:t>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Jure Leskovec, Stanford CS246: Mining Massive Datasets, http://cs246.stanford.edu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5162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(3) CS341: Project in </a:t>
            </a:r>
            <a:br>
              <a:rPr lang="en-US" dirty="0"/>
            </a:br>
            <a:r>
              <a:rPr lang="en-US" dirty="0"/>
              <a:t>Mining Massive Datasets</a:t>
            </a:r>
          </a:p>
        </p:txBody>
      </p:sp>
      <p:sp>
        <p:nvSpPr>
          <p:cNvPr id="13" name="Subtitle 1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EA85B-98D0-4B82-A691-6D0B2B46B9EC}" type="datetime1">
              <a:rPr lang="en-US" smtClean="0"/>
              <a:pPr/>
              <a:t>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Jure Leskovec, Stanford CS246: Mining Massive Datasets, http://cs246.stanford.edu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843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D60093"/>
                </a:solidFill>
              </a:rPr>
              <a:t>Clinical trials:</a:t>
            </a:r>
          </a:p>
          <a:p>
            <a:pPr lvl="1"/>
            <a:r>
              <a:rPr lang="en-US" dirty="0"/>
              <a:t>Investigate effects of different treatments while minimizing patient losses</a:t>
            </a:r>
          </a:p>
          <a:p>
            <a:r>
              <a:rPr lang="en-US" b="1" dirty="0">
                <a:solidFill>
                  <a:srgbClr val="D60093"/>
                </a:solidFill>
              </a:rPr>
              <a:t>Adaptive routing:</a:t>
            </a:r>
          </a:p>
          <a:p>
            <a:pPr lvl="1"/>
            <a:r>
              <a:rPr lang="en-US" dirty="0"/>
              <a:t>Minimize delay in the network by investigating different routes</a:t>
            </a:r>
          </a:p>
          <a:p>
            <a:r>
              <a:rPr lang="en-US" b="1" dirty="0">
                <a:solidFill>
                  <a:srgbClr val="D60093"/>
                </a:solidFill>
              </a:rPr>
              <a:t>Asset pricing:</a:t>
            </a:r>
          </a:p>
          <a:p>
            <a:pPr lvl="1"/>
            <a:r>
              <a:rPr lang="en-US" dirty="0"/>
              <a:t>Figure out product prices while trying to make most money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EA85B-98D0-4B82-A691-6D0B2B46B9EC}" type="datetime1">
              <a:rPr lang="en-US" smtClean="0"/>
              <a:t>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Jure Leskovec, Stanford CS246: Mining Massive Datasets, http://cs246.stanford.edu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1832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CS341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3581399"/>
          </a:xfrm>
        </p:spPr>
        <p:txBody>
          <a:bodyPr>
            <a:normAutofit/>
          </a:bodyPr>
          <a:lstStyle/>
          <a:p>
            <a:r>
              <a:rPr lang="en-US" b="1" dirty="0"/>
              <a:t>Data mining research project on real data</a:t>
            </a:r>
          </a:p>
          <a:p>
            <a:pPr lvl="1"/>
            <a:r>
              <a:rPr lang="en-US" dirty="0"/>
              <a:t>Groups of 3 students</a:t>
            </a:r>
          </a:p>
          <a:p>
            <a:pPr lvl="1"/>
            <a:r>
              <a:rPr lang="en-US" b="1" dirty="0">
                <a:solidFill>
                  <a:srgbClr val="D60093"/>
                </a:solidFill>
              </a:rPr>
              <a:t>We provide interesting data, computing resources (Amazon EC2) and mentoring</a:t>
            </a:r>
          </a:p>
          <a:p>
            <a:pPr lvl="1"/>
            <a:r>
              <a:rPr lang="en-US" b="1" dirty="0">
                <a:solidFill>
                  <a:srgbClr val="0000FF"/>
                </a:solidFill>
              </a:rPr>
              <a:t>You provide project ideas</a:t>
            </a:r>
          </a:p>
          <a:p>
            <a:pPr lvl="1"/>
            <a:r>
              <a:rPr lang="en-US" dirty="0"/>
              <a:t>There are (practically) no lectures, only individual group mentoring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D427B-6A67-4990-95FD-7419C0EA0917}" type="datetime1">
              <a:rPr lang="en-US" smtClean="0"/>
              <a:t>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Jure Leskovec, Stanford CS246: Mining Massive Datasets, http://cs246.stanford.edu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914400" y="4800600"/>
            <a:ext cx="7620000" cy="1828800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118872" indent="0" algn="ctr">
              <a:buNone/>
            </a:pPr>
            <a:r>
              <a:rPr lang="en-US" sz="4000" b="1" dirty="0"/>
              <a:t>Information session: </a:t>
            </a:r>
          </a:p>
          <a:p>
            <a:pPr algn="ctr"/>
            <a:r>
              <a:rPr lang="en-US" sz="4000" b="1" dirty="0"/>
              <a:t>Friday 3/14 5:30pm in Gates 415</a:t>
            </a:r>
          </a:p>
          <a:p>
            <a:pPr algn="ctr"/>
            <a:r>
              <a:rPr lang="en-US" sz="2000" dirty="0"/>
              <a:t>(there will be pizza!)</a:t>
            </a:r>
          </a:p>
        </p:txBody>
      </p:sp>
    </p:spTree>
    <p:extLst>
      <p:ext uri="{BB962C8B-B14F-4D97-AF65-F5344CB8AC3E}">
        <p14:creationId xmlns:p14="http://schemas.microsoft.com/office/powerpoint/2010/main" val="37549171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CS341: 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686800" cy="495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D60093"/>
                </a:solidFill>
              </a:rPr>
              <a:t>Thu 3/14: Info session</a:t>
            </a:r>
          </a:p>
          <a:p>
            <a:pPr lvl="1"/>
            <a:r>
              <a:rPr lang="en-US" dirty="0"/>
              <a:t>We will introduce datasets, problems, ideas</a:t>
            </a:r>
          </a:p>
          <a:p>
            <a:r>
              <a:rPr lang="en-US" b="1" dirty="0"/>
              <a:t>Students form groups and project proposals</a:t>
            </a:r>
          </a:p>
          <a:p>
            <a:r>
              <a:rPr lang="en-US" b="1" dirty="0">
                <a:solidFill>
                  <a:srgbClr val="0000FF"/>
                </a:solidFill>
              </a:rPr>
              <a:t>Mon 3/25: Project proposals are due</a:t>
            </a:r>
          </a:p>
          <a:p>
            <a:r>
              <a:rPr lang="en-US" b="1" dirty="0"/>
              <a:t>We evaluate the proposals</a:t>
            </a:r>
          </a:p>
          <a:p>
            <a:r>
              <a:rPr lang="en-US" b="1" dirty="0">
                <a:solidFill>
                  <a:srgbClr val="008000"/>
                </a:solidFill>
              </a:rPr>
              <a:t>Mon 4/1: Admission results</a:t>
            </a:r>
          </a:p>
          <a:p>
            <a:pPr lvl="1"/>
            <a:r>
              <a:rPr lang="en-US" b="1" dirty="0">
                <a:solidFill>
                  <a:srgbClr val="008000"/>
                </a:solidFill>
              </a:rPr>
              <a:t>10 to 15 groups/projects will be admitted </a:t>
            </a:r>
          </a:p>
          <a:p>
            <a:r>
              <a:rPr lang="en-US" b="1" dirty="0">
                <a:solidFill>
                  <a:srgbClr val="D60093"/>
                </a:solidFill>
              </a:rPr>
              <a:t>Tue 4/30, Thu 5/2: Midterm presentations</a:t>
            </a:r>
          </a:p>
          <a:p>
            <a:r>
              <a:rPr lang="en-US" b="1" dirty="0">
                <a:solidFill>
                  <a:srgbClr val="0000FF"/>
                </a:solidFill>
              </a:rPr>
              <a:t>Tue 6/4, Thu 6/6: Presentations, poster session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EA85B-98D0-4B82-A691-6D0B2B46B9EC}" type="datetime1">
              <a:rPr lang="en-US" smtClean="0"/>
              <a:t>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Jure Leskovec, Stanford CS246: Mining Massive Datasets, http://cs246.stanford.edu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88629" y="5943600"/>
            <a:ext cx="7487947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More info: </a:t>
            </a:r>
            <a:r>
              <a:rPr lang="en-US" sz="3600" b="1" dirty="0">
                <a:solidFill>
                  <a:schemeClr val="bg1"/>
                </a:solidFill>
                <a:hlinkClick r:id="rId2"/>
              </a:rPr>
              <a:t>http://cs341.stanford.edu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18175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Approach: Bandits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EA85B-98D0-4B82-A691-6D0B2B46B9EC}" type="datetime1">
              <a:rPr lang="en-US" smtClean="0"/>
              <a:t>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Jure Leskovec, Stanford CS246: Mining Massive Datasets, http://cs246.stanford.edu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106936"/>
            <a:ext cx="4953000" cy="554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4985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Approach: </a:t>
            </a:r>
            <a:r>
              <a:rPr lang="en-US" dirty="0" err="1"/>
              <a:t>Multiarmed</a:t>
            </a:r>
            <a:r>
              <a:rPr lang="en-US" dirty="0"/>
              <a:t> Bandits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EA85B-98D0-4B82-A691-6D0B2B46B9EC}" type="datetime1">
              <a:rPr lang="en-US" smtClean="0"/>
              <a:t>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Jure Leskovec, Stanford CS246: Mining Massive Datasets, http://cs246.stanford.edu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8" name="Picture 2" descr="http://research.microsoft.com/en-us/projects/bandits/MAB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95400"/>
            <a:ext cx="6159552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279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k-Armed Bandit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33800"/>
            <a:ext cx="8534400" cy="281940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Each arm </a:t>
            </a:r>
            <a:r>
              <a:rPr lang="en-US" b="1" i="1" dirty="0">
                <a:solidFill>
                  <a:srgbClr val="0000FF"/>
                </a:solidFill>
              </a:rPr>
              <a:t>a</a:t>
            </a:r>
          </a:p>
          <a:p>
            <a:pPr lvl="1"/>
            <a:r>
              <a:rPr lang="en-US" b="1" dirty="0"/>
              <a:t>Wins</a:t>
            </a:r>
            <a:r>
              <a:rPr lang="en-US" dirty="0"/>
              <a:t> (reward=</a:t>
            </a:r>
            <a:r>
              <a:rPr lang="en-US" b="1" dirty="0"/>
              <a:t>1</a:t>
            </a:r>
            <a:r>
              <a:rPr lang="en-US" dirty="0"/>
              <a:t>) with fixed (unknown) prob. </a:t>
            </a:r>
            <a:r>
              <a:rPr lang="el-GR" b="1" i="1" dirty="0"/>
              <a:t>μ</a:t>
            </a:r>
            <a:r>
              <a:rPr lang="en-US" b="1" i="1" baseline="-25000" dirty="0"/>
              <a:t>a</a:t>
            </a:r>
          </a:p>
          <a:p>
            <a:pPr lvl="1"/>
            <a:r>
              <a:rPr lang="en-US" b="1" dirty="0"/>
              <a:t>Loses</a:t>
            </a:r>
            <a:r>
              <a:rPr lang="en-US" dirty="0"/>
              <a:t> (reward=</a:t>
            </a:r>
            <a:r>
              <a:rPr lang="en-US" b="1" dirty="0"/>
              <a:t>0</a:t>
            </a:r>
            <a:r>
              <a:rPr lang="en-US" dirty="0"/>
              <a:t>) with fixed (unknown) prob. </a:t>
            </a:r>
            <a:r>
              <a:rPr lang="en-US" b="1" i="1" dirty="0"/>
              <a:t>1-</a:t>
            </a:r>
            <a:r>
              <a:rPr lang="el-GR" b="1" i="1" dirty="0"/>
              <a:t>μ</a:t>
            </a:r>
            <a:r>
              <a:rPr lang="en-US" b="1" i="1" baseline="-25000" dirty="0"/>
              <a:t>a</a:t>
            </a:r>
          </a:p>
          <a:p>
            <a:r>
              <a:rPr lang="en-US" dirty="0"/>
              <a:t>All draws are independent given </a:t>
            </a:r>
            <a:r>
              <a:rPr lang="el-GR" b="1" i="1" dirty="0"/>
              <a:t>μ</a:t>
            </a:r>
            <a:r>
              <a:rPr lang="en-US" b="1" i="1" baseline="-25000" dirty="0"/>
              <a:t>1 </a:t>
            </a:r>
            <a:r>
              <a:rPr lang="en-US" i="1" dirty="0"/>
              <a:t>… </a:t>
            </a:r>
            <a:r>
              <a:rPr lang="el-GR" b="1" i="1" dirty="0"/>
              <a:t>μ</a:t>
            </a:r>
            <a:r>
              <a:rPr lang="en-US" b="1" i="1" baseline="-25000" dirty="0"/>
              <a:t>k</a:t>
            </a:r>
          </a:p>
          <a:p>
            <a:r>
              <a:rPr lang="en-US" b="1" dirty="0">
                <a:solidFill>
                  <a:srgbClr val="D60093"/>
                </a:solidFill>
              </a:rPr>
              <a:t>How to pull arms to maximize total reward?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EA85B-98D0-4B82-A691-6D0B2B46B9EC}" type="datetime1">
              <a:rPr lang="en-US" smtClean="0"/>
              <a:t>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Jure Leskovec, Stanford CS246: Mining Massive Datasets, http://cs246.stanford.edu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1143000"/>
            <a:ext cx="60198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2766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k-Armed Bandit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33800"/>
            <a:ext cx="8686800" cy="3048000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How does this map to our setting?</a:t>
            </a:r>
          </a:p>
          <a:p>
            <a:r>
              <a:rPr lang="en-US" dirty="0"/>
              <a:t>Each </a:t>
            </a:r>
            <a:r>
              <a:rPr lang="en-US" b="1" dirty="0"/>
              <a:t>query </a:t>
            </a:r>
            <a:r>
              <a:rPr lang="en-US" dirty="0"/>
              <a:t>is a </a:t>
            </a:r>
            <a:r>
              <a:rPr lang="en-US" b="1" dirty="0"/>
              <a:t>bandit</a:t>
            </a:r>
          </a:p>
          <a:p>
            <a:r>
              <a:rPr lang="en-US" dirty="0"/>
              <a:t>Each </a:t>
            </a:r>
            <a:r>
              <a:rPr lang="en-US" b="1" dirty="0"/>
              <a:t>ad </a:t>
            </a:r>
            <a:r>
              <a:rPr lang="en-US" dirty="0"/>
              <a:t>is an </a:t>
            </a:r>
            <a:r>
              <a:rPr lang="en-US" b="1" dirty="0"/>
              <a:t>arm</a:t>
            </a:r>
          </a:p>
          <a:p>
            <a:r>
              <a:rPr lang="en-US" b="1" dirty="0">
                <a:solidFill>
                  <a:srgbClr val="D60093"/>
                </a:solidFill>
              </a:rPr>
              <a:t>We want to estimate the arm’s probability of winning </a:t>
            </a:r>
            <a:r>
              <a:rPr lang="el-GR" b="1" i="1" dirty="0"/>
              <a:t>μ</a:t>
            </a:r>
            <a:r>
              <a:rPr lang="en-US" b="1" i="1" baseline="-25000" dirty="0"/>
              <a:t>a</a:t>
            </a:r>
            <a:r>
              <a:rPr lang="en-US" b="1" i="1" dirty="0">
                <a:solidFill>
                  <a:srgbClr val="D60093"/>
                </a:solidFill>
              </a:rPr>
              <a:t> </a:t>
            </a:r>
            <a:r>
              <a:rPr lang="en-US" b="1" dirty="0">
                <a:solidFill>
                  <a:srgbClr val="D60093"/>
                </a:solidFill>
              </a:rPr>
              <a:t>(i.e., ad’s the CTR </a:t>
            </a:r>
            <a:r>
              <a:rPr lang="el-GR" b="1" i="1" dirty="0"/>
              <a:t>μ</a:t>
            </a:r>
            <a:r>
              <a:rPr lang="en-US" b="1" i="1" baseline="-25000" dirty="0"/>
              <a:t>a</a:t>
            </a:r>
            <a:r>
              <a:rPr lang="en-US" b="1" dirty="0">
                <a:solidFill>
                  <a:srgbClr val="D60093"/>
                </a:solidFill>
              </a:rPr>
              <a:t>)</a:t>
            </a:r>
          </a:p>
          <a:p>
            <a:r>
              <a:rPr lang="en-US" dirty="0"/>
              <a:t>Every time we pull an arm we do an ‘experiment’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EA85B-98D0-4B82-A691-6D0B2B46B9EC}" type="datetime1">
              <a:rPr lang="en-US" smtClean="0"/>
              <a:t>3/7/18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Jure Leskovec, Stanford CS246: Mining Massive Datasets, http://cs246.stanford.edu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1143000"/>
            <a:ext cx="60198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05073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>
        <a:ln w="38100">
          <a:solidFill>
            <a:srgbClr val="008000"/>
          </a:solidFill>
        </a:ln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>
        <a:ln w="28575"/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37438</TotalTime>
  <Words>3481</Words>
  <Application>Microsoft Macintosh PowerPoint</Application>
  <PresentationFormat>On-screen Show (4:3)</PresentationFormat>
  <Paragraphs>571</Paragraphs>
  <Slides>51</Slides>
  <Notes>4</Notes>
  <HiddenSlides>7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9" baseType="lpstr">
      <vt:lpstr>Arial</vt:lpstr>
      <vt:lpstr>Calibri</vt:lpstr>
      <vt:lpstr>Cambria Math</vt:lpstr>
      <vt:lpstr>Corbel</vt:lpstr>
      <vt:lpstr>Symbol</vt:lpstr>
      <vt:lpstr>Wingdings</vt:lpstr>
      <vt:lpstr>Wingdings 2</vt:lpstr>
      <vt:lpstr>Module</vt:lpstr>
      <vt:lpstr>Learning through Experimentation</vt:lpstr>
      <vt:lpstr>Learning through Experimentation</vt:lpstr>
      <vt:lpstr>Learning through Experimentation</vt:lpstr>
      <vt:lpstr>Example: Web Advertising</vt:lpstr>
      <vt:lpstr>Other Applications</vt:lpstr>
      <vt:lpstr>Approach: Bandits</vt:lpstr>
      <vt:lpstr>Approach: Multiarmed Bandits</vt:lpstr>
      <vt:lpstr>k-Armed Bandit</vt:lpstr>
      <vt:lpstr>k-Armed Bandit</vt:lpstr>
      <vt:lpstr>Stochastic k-Armed Bandit</vt:lpstr>
      <vt:lpstr>Online Optimization</vt:lpstr>
      <vt:lpstr>Solving the Bandit Problem</vt:lpstr>
      <vt:lpstr>Performance Metric: Regret</vt:lpstr>
      <vt:lpstr>Allocation Strategies</vt:lpstr>
      <vt:lpstr>Bandit Algorithm: First try</vt:lpstr>
      <vt:lpstr>Exploration vs. Exploitation</vt:lpstr>
      <vt:lpstr>Optimism</vt:lpstr>
      <vt:lpstr>New Algorithm: Epsilon-Greedy</vt:lpstr>
      <vt:lpstr>Issues with Epsilon Greedy</vt:lpstr>
      <vt:lpstr>Comparing Arms</vt:lpstr>
      <vt:lpstr>Confidence Intervals (1)</vt:lpstr>
      <vt:lpstr>Confidence Intervals (2)</vt:lpstr>
      <vt:lpstr>Confidence Based Selection</vt:lpstr>
      <vt:lpstr>Calculating Confidence Bounds</vt:lpstr>
      <vt:lpstr>Hoeffding’s Inequality</vt:lpstr>
      <vt:lpstr>PowerPoint Presentation</vt:lpstr>
      <vt:lpstr>UCB1 Algorithm</vt:lpstr>
      <vt:lpstr>UCB1: Discussion</vt:lpstr>
      <vt:lpstr>Performance of UCB1</vt:lpstr>
      <vt:lpstr>Summary so far</vt:lpstr>
      <vt:lpstr>Example</vt:lpstr>
      <vt:lpstr>Use-case: Pinterest</vt:lpstr>
      <vt:lpstr>Use-case: Pinterest</vt:lpstr>
      <vt:lpstr>Use Case: A/B testing</vt:lpstr>
      <vt:lpstr>Use Case: A/B testing</vt:lpstr>
      <vt:lpstr>Use Case: A/B testing</vt:lpstr>
      <vt:lpstr>Example: Bandits vs. A/B testing</vt:lpstr>
      <vt:lpstr>Thompson Sampling</vt:lpstr>
      <vt:lpstr>Thompson Sampling</vt:lpstr>
      <vt:lpstr>Thompson Sampling</vt:lpstr>
      <vt:lpstr>Use Case: A/B testing</vt:lpstr>
      <vt:lpstr>Example</vt:lpstr>
      <vt:lpstr>Simulation</vt:lpstr>
      <vt:lpstr>Generalization to multiple arms</vt:lpstr>
      <vt:lpstr>Relevance vs. Diversity</vt:lpstr>
      <vt:lpstr>Announcement: Final Exam Logistics</vt:lpstr>
      <vt:lpstr>Final: At Stanford</vt:lpstr>
      <vt:lpstr>Final: SCPD Students</vt:lpstr>
      <vt:lpstr>(3) CS341: Project in  Mining Massive Datasets</vt:lpstr>
      <vt:lpstr>CS341</vt:lpstr>
      <vt:lpstr>CS341: Schedule</vt:lpstr>
    </vt:vector>
  </TitlesOfParts>
  <Company>Carnegie Mellon University</Company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jure</dc:creator>
  <cp:lastModifiedBy>Jure Leskovec</cp:lastModifiedBy>
  <cp:revision>1539</cp:revision>
  <cp:lastPrinted>2018-03-08T04:46:49Z</cp:lastPrinted>
  <dcterms:created xsi:type="dcterms:W3CDTF">2009-06-12T17:14:38Z</dcterms:created>
  <dcterms:modified xsi:type="dcterms:W3CDTF">2018-03-08T16:51:06Z</dcterms:modified>
</cp:coreProperties>
</file>