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436" r:id="rId3"/>
    <p:sldId id="387" r:id="rId4"/>
    <p:sldId id="435" r:id="rId5"/>
    <p:sldId id="434" r:id="rId6"/>
    <p:sldId id="424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425" r:id="rId16"/>
    <p:sldId id="426" r:id="rId17"/>
    <p:sldId id="428" r:id="rId18"/>
    <p:sldId id="420" r:id="rId19"/>
    <p:sldId id="396" r:id="rId20"/>
    <p:sldId id="397" r:id="rId21"/>
    <p:sldId id="423" r:id="rId22"/>
    <p:sldId id="398" r:id="rId23"/>
    <p:sldId id="399" r:id="rId24"/>
    <p:sldId id="400" r:id="rId25"/>
    <p:sldId id="401" r:id="rId26"/>
    <p:sldId id="402" r:id="rId27"/>
    <p:sldId id="404" r:id="rId28"/>
    <p:sldId id="405" r:id="rId29"/>
    <p:sldId id="429" r:id="rId30"/>
    <p:sldId id="403" r:id="rId31"/>
    <p:sldId id="421" r:id="rId32"/>
    <p:sldId id="430" r:id="rId33"/>
    <p:sldId id="431" r:id="rId34"/>
    <p:sldId id="422" r:id="rId35"/>
    <p:sldId id="406" r:id="rId36"/>
    <p:sldId id="407" r:id="rId37"/>
    <p:sldId id="408" r:id="rId38"/>
    <p:sldId id="409" r:id="rId39"/>
    <p:sldId id="410" r:id="rId40"/>
    <p:sldId id="437" r:id="rId41"/>
    <p:sldId id="438" r:id="rId42"/>
    <p:sldId id="439" r:id="rId43"/>
    <p:sldId id="432" r:id="rId44"/>
    <p:sldId id="411" r:id="rId45"/>
    <p:sldId id="433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  <a:srgbClr val="D6009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0" autoAdjust="0"/>
    <p:restoredTop sz="87849" autoAdjust="0"/>
  </p:normalViewPr>
  <p:slideViewPr>
    <p:cSldViewPr>
      <p:cViewPr varScale="1">
        <p:scale>
          <a:sx n="143" d="100"/>
          <a:sy n="143" d="100"/>
        </p:scale>
        <p:origin x="7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4824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12392104-51B8-4D92-B3A5-D90FDD6D75A5}" type="presOf" srcId="{5FC74589-1769-4EB4-9E51-9D82632D2E02}" destId="{727186A0-986E-40DF-85B7-ACC6191E0924}" srcOrd="1" destOrd="0" presId="urn:microsoft.com/office/officeart/2005/8/layout/lProcess2"/>
    <dgm:cxn modelId="{46514306-4C6F-4D82-A776-59449047AF8E}" type="presOf" srcId="{7DAF4A99-25E1-44F9-90C0-EA66CF00B3B6}" destId="{5473F14B-8F21-412E-B8DE-EADF32D6F521}" srcOrd="0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20270F0C-03C2-4892-911C-345AB3A37582}" type="presOf" srcId="{B28448BA-C9A8-43EB-A9DB-A0137196E3B9}" destId="{F5FB40AB-A8F0-43CC-AED2-A0B6D3491F03}" srcOrd="0" destOrd="0" presId="urn:microsoft.com/office/officeart/2005/8/layout/lProcess2"/>
    <dgm:cxn modelId="{7E7B1D13-7327-4EC8-86C2-20DB70CC40B9}" type="presOf" srcId="{E9F388D8-C9C2-45F4-B532-779E8C2CB5E8}" destId="{D6B8C86D-B5C5-4707-BB1C-60E6EB9E4EBA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0AC01718-A0DE-4F13-B55E-AEB7DF04BFF1}" type="presOf" srcId="{BC15291E-510A-4A20-8D69-B0F2ACBA3CC6}" destId="{204F3481-2F4C-45A5-A0A1-C088684F0126}" srcOrd="0" destOrd="0" presId="urn:microsoft.com/office/officeart/2005/8/layout/lProcess2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EE8AE826-068C-4AB1-AD00-9AECB2FAD5FE}" type="presOf" srcId="{A0A9AC20-5EC1-4862-BFC8-870928838544}" destId="{4735A497-84C1-49AD-B2D7-A0E2E20F2536}" srcOrd="1" destOrd="0" presId="urn:microsoft.com/office/officeart/2005/8/layout/lProcess2"/>
    <dgm:cxn modelId="{ED285E27-BE1C-4EFE-9181-B64C27E3FD9F}" type="presOf" srcId="{91B14D9B-61DF-4421-AF43-318BB0021BDF}" destId="{80F88CB8-4B64-4172-B897-E8F8383812F7}" srcOrd="0" destOrd="0" presId="urn:microsoft.com/office/officeart/2005/8/layout/lProcess2"/>
    <dgm:cxn modelId="{5C66B830-106A-4C09-A591-2486F4EB66B8}" type="presOf" srcId="{B28448BA-C9A8-43EB-A9DB-A0137196E3B9}" destId="{189EA2CD-99B4-4604-BDBC-34AEB91058A9}" srcOrd="1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7EC22135-6360-4FD1-9BB7-25EDFB966D8F}" type="presOf" srcId="{7D17D413-1C96-46A5-9E85-72C6636AE3C5}" destId="{5A591EE2-4B7B-40DB-B051-D75F7BFEDDD6}" srcOrd="0" destOrd="0" presId="urn:microsoft.com/office/officeart/2005/8/layout/lProcess2"/>
    <dgm:cxn modelId="{4620F33A-7CD7-4E6F-9193-BA73DD9C9D43}" type="presOf" srcId="{EA22DC01-B1C3-4425-86ED-5B66953397A8}" destId="{18B77C7D-672C-4358-9CA6-BD8FA6E2302A}" srcOrd="0" destOrd="0" presId="urn:microsoft.com/office/officeart/2005/8/layout/lProcess2"/>
    <dgm:cxn modelId="{4F29E03D-B61E-42AD-917C-5DAA5ECFB10E}" type="presOf" srcId="{5DA147F9-347F-4A9B-99C6-4679CBA742BD}" destId="{02FBE83C-F7E3-4AC9-9A61-66BF67D7D8B6}" srcOrd="0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DFDD2744-1A2D-465A-86E0-E50BD92CB447}" type="presOf" srcId="{A0A9AC20-5EC1-4862-BFC8-870928838544}" destId="{9A6AB0E7-12CE-4F4C-9194-CFD62AA0E26B}" srcOrd="0" destOrd="0" presId="urn:microsoft.com/office/officeart/2005/8/layout/lProcess2"/>
    <dgm:cxn modelId="{7A15E444-54ED-4EED-88C8-78A745A31159}" type="presOf" srcId="{7D17D413-1C96-46A5-9E85-72C6636AE3C5}" destId="{34BAB90F-F3E5-4FFB-A339-2946D1CD0CCB}" srcOrd="1" destOrd="0" presId="urn:microsoft.com/office/officeart/2005/8/layout/lProcess2"/>
    <dgm:cxn modelId="{39474E49-DBE4-41E8-A11B-A485B3FAD00B}" type="presOf" srcId="{EFD7AB2D-81E2-448E-B54E-4F3622AF7EF9}" destId="{9E190C18-AEDE-45E1-8A46-924B1190ACB6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8C17BA4C-CC70-4689-95DF-64F2F49DB549}" type="presOf" srcId="{06D87D35-A66C-427C-B6DB-AF958D65D6B3}" destId="{1EC52667-0754-4666-9083-6E56A0F9B67B}" srcOrd="0" destOrd="0" presId="urn:microsoft.com/office/officeart/2005/8/layout/lProcess2"/>
    <dgm:cxn modelId="{F196E24F-54BE-4A8C-ACDF-4C887E6B4064}" type="presOf" srcId="{EA22DC01-B1C3-4425-86ED-5B66953397A8}" destId="{AB95B1F2-DB60-4BC5-81D3-1FA274FF69C7}" srcOrd="1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5A4E6B69-E9CD-4F5B-B9F7-16382C3E08D3}" type="presOf" srcId="{A5325020-A43F-4DC5-B91A-865612236E1B}" destId="{6F277C00-29F7-4ECD-8C97-37788C7BA770}" srcOrd="0" destOrd="0" presId="urn:microsoft.com/office/officeart/2005/8/layout/lProcess2"/>
    <dgm:cxn modelId="{CB05176A-1F62-4854-8CA2-EA1A7C09674D}" type="presOf" srcId="{E12CEE09-DEBB-4435-B911-A40A12F7930D}" destId="{20F65450-B565-4F6E-8CBD-65CD2502E3B0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B0E0BA6E-8D24-4882-AEA7-FC889A7EB48F}" type="presOf" srcId="{86AB53FA-67D7-4EE7-8555-3EE8EB6FA4C8}" destId="{0F3CAB81-CF76-498F-9619-BAF8144FA3C3}" srcOrd="0" destOrd="0" presId="urn:microsoft.com/office/officeart/2005/8/layout/lProcess2"/>
    <dgm:cxn modelId="{A908BB73-20F4-4E54-845C-E514EFDF062A}" type="presOf" srcId="{A9A35E3D-01EA-46C6-AED8-865E91E9D6C9}" destId="{F0B767F2-4C7E-481B-967C-8FE0CB529397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A8985180-86F3-419E-BEC7-D2D28003DA2D}" type="presOf" srcId="{5FC74589-1769-4EB4-9E51-9D82632D2E02}" destId="{C1CD2EAA-2E66-4BDA-BB6E-F99B46E1B919}" srcOrd="0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37CE6891-3707-4ED6-A910-844D1B2D6323}" type="presOf" srcId="{FF0CDCCC-6F78-4064-A419-5EC5C753206F}" destId="{EB498954-62A4-422D-9DE3-1FA74DD1D37F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0155E8A9-187F-4BE9-8418-A89181D1D126}" type="presOf" srcId="{B8FE7A32-1B20-4D46-8242-6C91907A490E}" destId="{EFE71110-9F14-440A-945D-9BFF90054013}" srcOrd="0" destOrd="0" presId="urn:microsoft.com/office/officeart/2005/8/layout/lProcess2"/>
    <dgm:cxn modelId="{8063C7AA-7BD7-4185-9EE7-E10C67EDC33D}" type="presOf" srcId="{63784350-6FB5-4F39-A0AA-A76D20385A1A}" destId="{6C9EBB1C-8DC1-467B-832A-DCA29AD54F62}" srcOrd="0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F4ABD3D0-1711-476B-AB8A-7189B842A0FF}" type="presOf" srcId="{6856B0CF-FE68-485F-BF49-CA4A93F4F38C}" destId="{DECF7DEE-4FD4-4CE5-AEDF-10353AC11531}" srcOrd="0" destOrd="0" presId="urn:microsoft.com/office/officeart/2005/8/layout/lProcess2"/>
    <dgm:cxn modelId="{57BCCED6-67DF-4047-8176-61EF9B34EEDC}" type="presOf" srcId="{67EC18BA-DB21-4AAD-BE8A-067C85A9B73E}" destId="{80762C44-FA02-441A-8A8D-FC00E4F372F1}" srcOrd="0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F154294D-43FD-4C98-B2E7-50BA2C6F782E}" type="presParOf" srcId="{5473F14B-8F21-412E-B8DE-EADF32D6F521}" destId="{C0D74A84-CA9B-4A55-82D3-C4473BCAB74F}" srcOrd="0" destOrd="0" presId="urn:microsoft.com/office/officeart/2005/8/layout/lProcess2"/>
    <dgm:cxn modelId="{3EA13250-FEA0-4F14-9D48-16833BD58891}" type="presParOf" srcId="{C0D74A84-CA9B-4A55-82D3-C4473BCAB74F}" destId="{F5FB40AB-A8F0-43CC-AED2-A0B6D3491F03}" srcOrd="0" destOrd="0" presId="urn:microsoft.com/office/officeart/2005/8/layout/lProcess2"/>
    <dgm:cxn modelId="{00364052-0EC1-404D-9C09-3137568F66E5}" type="presParOf" srcId="{C0D74A84-CA9B-4A55-82D3-C4473BCAB74F}" destId="{189EA2CD-99B4-4604-BDBC-34AEB91058A9}" srcOrd="1" destOrd="0" presId="urn:microsoft.com/office/officeart/2005/8/layout/lProcess2"/>
    <dgm:cxn modelId="{C614F3AC-C0FB-41B4-9157-0989F50756EC}" type="presParOf" srcId="{C0D74A84-CA9B-4A55-82D3-C4473BCAB74F}" destId="{051CD919-C14E-4FF7-A82B-674D57B30AF8}" srcOrd="2" destOrd="0" presId="urn:microsoft.com/office/officeart/2005/8/layout/lProcess2"/>
    <dgm:cxn modelId="{4E684F6E-3313-4451-8F93-3CEC50BF4827}" type="presParOf" srcId="{051CD919-C14E-4FF7-A82B-674D57B30AF8}" destId="{151EFC3A-4B26-48D8-87A4-D28DC0264B02}" srcOrd="0" destOrd="0" presId="urn:microsoft.com/office/officeart/2005/8/layout/lProcess2"/>
    <dgm:cxn modelId="{DBF224BC-B633-4955-8AC5-27831CED26F7}" type="presParOf" srcId="{151EFC3A-4B26-48D8-87A4-D28DC0264B02}" destId="{D6B8C86D-B5C5-4707-BB1C-60E6EB9E4EBA}" srcOrd="0" destOrd="0" presId="urn:microsoft.com/office/officeart/2005/8/layout/lProcess2"/>
    <dgm:cxn modelId="{4BE54903-7460-4381-9E7C-950BDA90B6EB}" type="presParOf" srcId="{151EFC3A-4B26-48D8-87A4-D28DC0264B02}" destId="{FEA7308F-F292-4734-BC92-11C7BB5AF5E5}" srcOrd="1" destOrd="0" presId="urn:microsoft.com/office/officeart/2005/8/layout/lProcess2"/>
    <dgm:cxn modelId="{AB57FC50-CAC3-4365-8341-D587F9FE9B2D}" type="presParOf" srcId="{151EFC3A-4B26-48D8-87A4-D28DC0264B02}" destId="{20F65450-B565-4F6E-8CBD-65CD2502E3B0}" srcOrd="2" destOrd="0" presId="urn:microsoft.com/office/officeart/2005/8/layout/lProcess2"/>
    <dgm:cxn modelId="{2107B2ED-B95F-4812-9B8C-79646C52707F}" type="presParOf" srcId="{151EFC3A-4B26-48D8-87A4-D28DC0264B02}" destId="{1943ED51-E95A-4F6E-A717-80400DEEEE20}" srcOrd="3" destOrd="0" presId="urn:microsoft.com/office/officeart/2005/8/layout/lProcess2"/>
    <dgm:cxn modelId="{65AB7A48-C91C-4AB2-8AA5-9412697F9AA8}" type="presParOf" srcId="{151EFC3A-4B26-48D8-87A4-D28DC0264B02}" destId="{80F88CB8-4B64-4172-B897-E8F8383812F7}" srcOrd="4" destOrd="0" presId="urn:microsoft.com/office/officeart/2005/8/layout/lProcess2"/>
    <dgm:cxn modelId="{223AD6E0-AA63-4F1C-86CD-6BC63F34865F}" type="presParOf" srcId="{5473F14B-8F21-412E-B8DE-EADF32D6F521}" destId="{DC9EA69A-B885-4DA4-818F-1748672594CF}" srcOrd="1" destOrd="0" presId="urn:microsoft.com/office/officeart/2005/8/layout/lProcess2"/>
    <dgm:cxn modelId="{17186102-5071-4A58-BB80-A9CA86F417A0}" type="presParOf" srcId="{5473F14B-8F21-412E-B8DE-EADF32D6F521}" destId="{3A6F3D38-6FA6-469E-B3C3-234BD62E4CCA}" srcOrd="2" destOrd="0" presId="urn:microsoft.com/office/officeart/2005/8/layout/lProcess2"/>
    <dgm:cxn modelId="{C208073B-5656-4DDC-B189-BC548A720648}" type="presParOf" srcId="{3A6F3D38-6FA6-469E-B3C3-234BD62E4CCA}" destId="{C1CD2EAA-2E66-4BDA-BB6E-F99B46E1B919}" srcOrd="0" destOrd="0" presId="urn:microsoft.com/office/officeart/2005/8/layout/lProcess2"/>
    <dgm:cxn modelId="{66216A86-881D-496C-B230-788F852F6906}" type="presParOf" srcId="{3A6F3D38-6FA6-469E-B3C3-234BD62E4CCA}" destId="{727186A0-986E-40DF-85B7-ACC6191E0924}" srcOrd="1" destOrd="0" presId="urn:microsoft.com/office/officeart/2005/8/layout/lProcess2"/>
    <dgm:cxn modelId="{D87F5E63-F5FE-4B9F-BA2F-96242DC11B6F}" type="presParOf" srcId="{3A6F3D38-6FA6-469E-B3C3-234BD62E4CCA}" destId="{F4329E4E-5431-4760-B147-9E77700EF61A}" srcOrd="2" destOrd="0" presId="urn:microsoft.com/office/officeart/2005/8/layout/lProcess2"/>
    <dgm:cxn modelId="{E2B4E4EA-B3A3-4CB0-B809-00B0429A30F3}" type="presParOf" srcId="{F4329E4E-5431-4760-B147-9E77700EF61A}" destId="{B5C22EF8-EBFA-4704-BF77-C1B26E178B0D}" srcOrd="0" destOrd="0" presId="urn:microsoft.com/office/officeart/2005/8/layout/lProcess2"/>
    <dgm:cxn modelId="{3F53336F-38DF-4A7E-9166-5613E5E25F1D}" type="presParOf" srcId="{B5C22EF8-EBFA-4704-BF77-C1B26E178B0D}" destId="{EFE71110-9F14-440A-945D-9BFF90054013}" srcOrd="0" destOrd="0" presId="urn:microsoft.com/office/officeart/2005/8/layout/lProcess2"/>
    <dgm:cxn modelId="{3C896616-6DEE-4948-B9FA-2C1E8DF3523A}" type="presParOf" srcId="{B5C22EF8-EBFA-4704-BF77-C1B26E178B0D}" destId="{35EA0CEB-E637-4D3C-96EF-C8D3B04060F2}" srcOrd="1" destOrd="0" presId="urn:microsoft.com/office/officeart/2005/8/layout/lProcess2"/>
    <dgm:cxn modelId="{BBCBD819-6B0E-45BF-861E-B97CB84BC097}" type="presParOf" srcId="{B5C22EF8-EBFA-4704-BF77-C1B26E178B0D}" destId="{9E190C18-AEDE-45E1-8A46-924B1190ACB6}" srcOrd="2" destOrd="0" presId="urn:microsoft.com/office/officeart/2005/8/layout/lProcess2"/>
    <dgm:cxn modelId="{89B08CE1-8196-432B-92D5-2FD4BF0E7A4A}" type="presParOf" srcId="{B5C22EF8-EBFA-4704-BF77-C1B26E178B0D}" destId="{1E1AD27B-2438-4D0B-AB02-AF912F764D09}" srcOrd="3" destOrd="0" presId="urn:microsoft.com/office/officeart/2005/8/layout/lProcess2"/>
    <dgm:cxn modelId="{2C39997A-E891-4647-8747-FF5D6938041E}" type="presParOf" srcId="{B5C22EF8-EBFA-4704-BF77-C1B26E178B0D}" destId="{EB498954-62A4-422D-9DE3-1FA74DD1D37F}" srcOrd="4" destOrd="0" presId="urn:microsoft.com/office/officeart/2005/8/layout/lProcess2"/>
    <dgm:cxn modelId="{BB667F32-AAFC-411A-8C4C-D5F9389D0969}" type="presParOf" srcId="{5473F14B-8F21-412E-B8DE-EADF32D6F521}" destId="{BB3C6D49-326B-48DE-AC1D-9DC877BB01DD}" srcOrd="3" destOrd="0" presId="urn:microsoft.com/office/officeart/2005/8/layout/lProcess2"/>
    <dgm:cxn modelId="{F8C2183F-123C-467A-B3A2-FA0D891FF2C5}" type="presParOf" srcId="{5473F14B-8F21-412E-B8DE-EADF32D6F521}" destId="{EF090B29-38A2-4F08-90FA-7BB67BE8B3E2}" srcOrd="4" destOrd="0" presId="urn:microsoft.com/office/officeart/2005/8/layout/lProcess2"/>
    <dgm:cxn modelId="{1018656B-3994-4480-B776-389EF1699CBA}" type="presParOf" srcId="{EF090B29-38A2-4F08-90FA-7BB67BE8B3E2}" destId="{9A6AB0E7-12CE-4F4C-9194-CFD62AA0E26B}" srcOrd="0" destOrd="0" presId="urn:microsoft.com/office/officeart/2005/8/layout/lProcess2"/>
    <dgm:cxn modelId="{1D83F85A-34D6-4AC7-99C8-30133E6FE90D}" type="presParOf" srcId="{EF090B29-38A2-4F08-90FA-7BB67BE8B3E2}" destId="{4735A497-84C1-49AD-B2D7-A0E2E20F2536}" srcOrd="1" destOrd="0" presId="urn:microsoft.com/office/officeart/2005/8/layout/lProcess2"/>
    <dgm:cxn modelId="{3002F329-9EDF-488D-B984-C54E2D21493F}" type="presParOf" srcId="{EF090B29-38A2-4F08-90FA-7BB67BE8B3E2}" destId="{5235814C-D240-476B-A6EA-F820ADA9F290}" srcOrd="2" destOrd="0" presId="urn:microsoft.com/office/officeart/2005/8/layout/lProcess2"/>
    <dgm:cxn modelId="{ABA45E22-E923-44A8-86C7-DB77592C6421}" type="presParOf" srcId="{5235814C-D240-476B-A6EA-F820ADA9F290}" destId="{F8C87951-0BEC-442E-BD13-E67FB71AC42B}" srcOrd="0" destOrd="0" presId="urn:microsoft.com/office/officeart/2005/8/layout/lProcess2"/>
    <dgm:cxn modelId="{3BCDB07F-5949-4F90-BA69-9FA5749C1D53}" type="presParOf" srcId="{F8C87951-0BEC-442E-BD13-E67FB71AC42B}" destId="{DECF7DEE-4FD4-4CE5-AEDF-10353AC11531}" srcOrd="0" destOrd="0" presId="urn:microsoft.com/office/officeart/2005/8/layout/lProcess2"/>
    <dgm:cxn modelId="{1EEF6EC6-4802-4FF9-AEDE-031FA8D09805}" type="presParOf" srcId="{F8C87951-0BEC-442E-BD13-E67FB71AC42B}" destId="{739A0DE6-D28A-493F-A1CB-4B3CCAC72873}" srcOrd="1" destOrd="0" presId="urn:microsoft.com/office/officeart/2005/8/layout/lProcess2"/>
    <dgm:cxn modelId="{6490AE62-2FC9-46B4-AA17-1708CF878E16}" type="presParOf" srcId="{F8C87951-0BEC-442E-BD13-E67FB71AC42B}" destId="{02FBE83C-F7E3-4AC9-9A61-66BF67D7D8B6}" srcOrd="2" destOrd="0" presId="urn:microsoft.com/office/officeart/2005/8/layout/lProcess2"/>
    <dgm:cxn modelId="{C06D7A7C-F254-46B9-813D-FEF29766504C}" type="presParOf" srcId="{F8C87951-0BEC-442E-BD13-E67FB71AC42B}" destId="{87C5B8B3-4388-4867-AA6C-4B2D717EAAF2}" srcOrd="3" destOrd="0" presId="urn:microsoft.com/office/officeart/2005/8/layout/lProcess2"/>
    <dgm:cxn modelId="{9F9A8692-4CDF-46AC-915A-C06F2E321524}" type="presParOf" srcId="{F8C87951-0BEC-442E-BD13-E67FB71AC42B}" destId="{1EC52667-0754-4666-9083-6E56A0F9B67B}" srcOrd="4" destOrd="0" presId="urn:microsoft.com/office/officeart/2005/8/layout/lProcess2"/>
    <dgm:cxn modelId="{C0DA0FE8-30E6-40BF-9D77-59265F27C5AE}" type="presParOf" srcId="{5473F14B-8F21-412E-B8DE-EADF32D6F521}" destId="{9C67C073-8031-4FB8-83D0-BB3987979FB7}" srcOrd="5" destOrd="0" presId="urn:microsoft.com/office/officeart/2005/8/layout/lProcess2"/>
    <dgm:cxn modelId="{6997B463-CFA5-4FCC-8654-EA135902A6DB}" type="presParOf" srcId="{5473F14B-8F21-412E-B8DE-EADF32D6F521}" destId="{3D53649F-3A9D-48AC-B3B4-F9359FF49907}" srcOrd="6" destOrd="0" presId="urn:microsoft.com/office/officeart/2005/8/layout/lProcess2"/>
    <dgm:cxn modelId="{D0C757EB-29CF-4ED6-BEDD-918CF510A996}" type="presParOf" srcId="{3D53649F-3A9D-48AC-B3B4-F9359FF49907}" destId="{18B77C7D-672C-4358-9CA6-BD8FA6E2302A}" srcOrd="0" destOrd="0" presId="urn:microsoft.com/office/officeart/2005/8/layout/lProcess2"/>
    <dgm:cxn modelId="{1C36B807-D844-4378-96E6-E330E82B0AB9}" type="presParOf" srcId="{3D53649F-3A9D-48AC-B3B4-F9359FF49907}" destId="{AB95B1F2-DB60-4BC5-81D3-1FA274FF69C7}" srcOrd="1" destOrd="0" presId="urn:microsoft.com/office/officeart/2005/8/layout/lProcess2"/>
    <dgm:cxn modelId="{7C2A634A-9B0A-461B-AFF3-9C13E8633564}" type="presParOf" srcId="{3D53649F-3A9D-48AC-B3B4-F9359FF49907}" destId="{9D4EF955-0664-47BE-890F-75DA470A2A2E}" srcOrd="2" destOrd="0" presId="urn:microsoft.com/office/officeart/2005/8/layout/lProcess2"/>
    <dgm:cxn modelId="{2D25F953-6500-4378-89F4-2373BB154099}" type="presParOf" srcId="{9D4EF955-0664-47BE-890F-75DA470A2A2E}" destId="{CCD58064-6258-410C-B1E0-023DF3946A43}" srcOrd="0" destOrd="0" presId="urn:microsoft.com/office/officeart/2005/8/layout/lProcess2"/>
    <dgm:cxn modelId="{11A9D406-0BE3-4DB8-8D47-9BACCF385242}" type="presParOf" srcId="{CCD58064-6258-410C-B1E0-023DF3946A43}" destId="{204F3481-2F4C-45A5-A0A1-C088684F0126}" srcOrd="0" destOrd="0" presId="urn:microsoft.com/office/officeart/2005/8/layout/lProcess2"/>
    <dgm:cxn modelId="{BA7AE656-30E8-404F-9440-5B79ECB7463D}" type="presParOf" srcId="{CCD58064-6258-410C-B1E0-023DF3946A43}" destId="{B768FAA9-E2C4-4A6B-82D8-EF54C53E14D8}" srcOrd="1" destOrd="0" presId="urn:microsoft.com/office/officeart/2005/8/layout/lProcess2"/>
    <dgm:cxn modelId="{6BEDD52F-5EE2-4D3E-BA41-2DAC203BD8E1}" type="presParOf" srcId="{CCD58064-6258-410C-B1E0-023DF3946A43}" destId="{0F3CAB81-CF76-498F-9619-BAF8144FA3C3}" srcOrd="2" destOrd="0" presId="urn:microsoft.com/office/officeart/2005/8/layout/lProcess2"/>
    <dgm:cxn modelId="{F8574A50-1AFA-4356-871B-C053F2D30CBE}" type="presParOf" srcId="{CCD58064-6258-410C-B1E0-023DF3946A43}" destId="{0E0C811E-F3C5-4F24-A485-437F0C0EAD6A}" srcOrd="3" destOrd="0" presId="urn:microsoft.com/office/officeart/2005/8/layout/lProcess2"/>
    <dgm:cxn modelId="{F5181C31-C183-4D41-B6E3-941607326531}" type="presParOf" srcId="{CCD58064-6258-410C-B1E0-023DF3946A43}" destId="{80762C44-FA02-441A-8A8D-FC00E4F372F1}" srcOrd="4" destOrd="0" presId="urn:microsoft.com/office/officeart/2005/8/layout/lProcess2"/>
    <dgm:cxn modelId="{35F280BB-9D95-4CF7-BB80-7BBA0EE36C1B}" type="presParOf" srcId="{5473F14B-8F21-412E-B8DE-EADF32D6F521}" destId="{1EEF13C7-AF43-4380-A8A5-F72A5D476D05}" srcOrd="7" destOrd="0" presId="urn:microsoft.com/office/officeart/2005/8/layout/lProcess2"/>
    <dgm:cxn modelId="{653E690D-C273-45E8-8470-3F5E41B7BF55}" type="presParOf" srcId="{5473F14B-8F21-412E-B8DE-EADF32D6F521}" destId="{0618492F-D453-4601-9C36-8CE6AA153D1B}" srcOrd="8" destOrd="0" presId="urn:microsoft.com/office/officeart/2005/8/layout/lProcess2"/>
    <dgm:cxn modelId="{618A8E34-3DCF-4D27-8DE0-A4A7D8C3E7C7}" type="presParOf" srcId="{0618492F-D453-4601-9C36-8CE6AA153D1B}" destId="{5A591EE2-4B7B-40DB-B051-D75F7BFEDDD6}" srcOrd="0" destOrd="0" presId="urn:microsoft.com/office/officeart/2005/8/layout/lProcess2"/>
    <dgm:cxn modelId="{4636DE8A-A6F7-437D-B2D1-9634BF7C3DB4}" type="presParOf" srcId="{0618492F-D453-4601-9C36-8CE6AA153D1B}" destId="{34BAB90F-F3E5-4FFB-A339-2946D1CD0CCB}" srcOrd="1" destOrd="0" presId="urn:microsoft.com/office/officeart/2005/8/layout/lProcess2"/>
    <dgm:cxn modelId="{CA5DD2ED-702E-4067-A41C-D279B11E3692}" type="presParOf" srcId="{0618492F-D453-4601-9C36-8CE6AA153D1B}" destId="{BA794F96-F89B-483A-BF3A-9118CA9CCDA4}" srcOrd="2" destOrd="0" presId="urn:microsoft.com/office/officeart/2005/8/layout/lProcess2"/>
    <dgm:cxn modelId="{71AD7194-97BC-43CE-97B9-AFCB6DA15EF9}" type="presParOf" srcId="{BA794F96-F89B-483A-BF3A-9118CA9CCDA4}" destId="{76BCF6F8-619E-4477-AF5E-3CC45345624F}" srcOrd="0" destOrd="0" presId="urn:microsoft.com/office/officeart/2005/8/layout/lProcess2"/>
    <dgm:cxn modelId="{1B52F6A6-4ED5-4C1F-AD28-AA6DE02138FC}" type="presParOf" srcId="{76BCF6F8-619E-4477-AF5E-3CC45345624F}" destId="{F0B767F2-4C7E-481B-967C-8FE0CB529397}" srcOrd="0" destOrd="0" presId="urn:microsoft.com/office/officeart/2005/8/layout/lProcess2"/>
    <dgm:cxn modelId="{CA19A283-1B6D-485F-907C-331CA7AC96F9}" type="presParOf" srcId="{76BCF6F8-619E-4477-AF5E-3CC45345624F}" destId="{B342BD1C-A54C-4F1C-A099-03A03E61088D}" srcOrd="1" destOrd="0" presId="urn:microsoft.com/office/officeart/2005/8/layout/lProcess2"/>
    <dgm:cxn modelId="{CF770CD4-474A-4065-8F6A-D25A74958094}" type="presParOf" srcId="{76BCF6F8-619E-4477-AF5E-3CC45345624F}" destId="{6F277C00-29F7-4ECD-8C97-37788C7BA770}" srcOrd="2" destOrd="0" presId="urn:microsoft.com/office/officeart/2005/8/layout/lProcess2"/>
    <dgm:cxn modelId="{B228C332-3972-495B-B9C2-FB14D60A13EE}" type="presParOf" srcId="{76BCF6F8-619E-4477-AF5E-3CC45345624F}" destId="{3945A699-1DD4-41EF-B849-687FF56CB987}" srcOrd="3" destOrd="0" presId="urn:microsoft.com/office/officeart/2005/8/layout/lProcess2"/>
    <dgm:cxn modelId="{B5AF04FC-FEE9-47A6-9DAC-2E7C3F7EA5EC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B749-D12A-460B-8EB9-5F8D071FE7B1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FA8-0767-43C6-A041-916C275F7F32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745E-9F70-4BEB-B647-46417C89B391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16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544B-790D-4162-9761-878F2D3B6831}" type="slidenum">
              <a:rPr lang="en-US"/>
              <a:pPr/>
              <a:t>20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F8B7-53A2-478D-A906-60285298E90E}" type="slidenum">
              <a:rPr lang="en-US"/>
              <a:pPr/>
              <a:t>22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A5859-A41F-4408-B449-ECCAF903F361}" type="slidenum">
              <a:rPr lang="en-US"/>
              <a:pPr/>
              <a:t>23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D814F-D39C-471A-972C-CA4903C081A7}" type="slidenum">
              <a:rPr lang="en-US"/>
              <a:pPr/>
              <a:t>24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D1A-ADD9-4FAE-BBCA-A9658D9D5116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24FF-19F2-4ADC-90ED-4798E89F3B39}" type="slidenum">
              <a:rPr lang="en-US"/>
              <a:pPr/>
              <a:t>26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9F30-39DA-40D5-9E4E-4575B29A9371}" type="slidenum">
              <a:rPr lang="en-US"/>
              <a:pPr/>
              <a:t>27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950B-80BA-4D8C-BBA6-19F187DB8547}" type="slidenum">
              <a:rPr lang="en-US"/>
              <a:pPr/>
              <a:t>28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8950B-80BA-4D8C-BBA6-19F187DB8547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051F8-D2DD-4F7A-9357-6E734CA9A9EB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1C3F8-703E-4337-BBA8-F9F88E86A971}" type="slidenum">
              <a:rPr lang="en-US"/>
              <a:pPr/>
              <a:t>35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95901-F59F-4BF0-9154-0F02A459E1B3}" type="slidenum">
              <a:rPr lang="en-US"/>
              <a:pPr/>
              <a:t>36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greedy deterministic or randomized (it is deterministic!!)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533E-300C-4BE3-81B9-36747ECF45F0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67" tIns="47534" rIns="95067" bIns="475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37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38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D943-7726-46D6-A49A-6B1F35672D50}" type="slidenum">
              <a:rPr lang="en-US"/>
              <a:pPr/>
              <a:t>39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exhausts budget:</a:t>
            </a:r>
          </a:p>
          <a:p>
            <a:r>
              <a:rPr lang="en-US" baseline="0" dirty="0"/>
              <a:t>-- remember, optimal exhausts both budgets</a:t>
            </a:r>
          </a:p>
          <a:p>
            <a:endParaRPr lang="en-US" baseline="0" dirty="0"/>
          </a:p>
          <a:p>
            <a:r>
              <a:rPr lang="en-US" baseline="0" dirty="0"/>
              <a:t>GENERAL PROOF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BD01-23A3-41FB-8EAB-16C73901266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07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43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44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0761-A214-40ED-94F0-2A6D31B566A1}" type="slidenum">
              <a:rPr lang="en-US"/>
              <a:pPr/>
              <a:t>46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A9D0F-5CEE-49FC-A6F3-748BCD1F5D4F}" type="slidenum">
              <a:rPr lang="en-US"/>
              <a:pPr/>
              <a:t>47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A4D0E-5AAF-4CAC-9F79-9FA7A7C33F19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B749-D12A-460B-8EB9-5F8D071FE7B1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A986D-AE7E-4388-A994-CF2D70C7AB4D}" type="slidenum">
              <a:rPr lang="en-US"/>
              <a:pPr/>
              <a:t>49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4F75A-F515-4584-AF1D-78968564A686}" type="slidenum">
              <a:rPr lang="en-US"/>
              <a:pPr/>
              <a:t>50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F38C-64E2-4C58-B726-2BFE92810E26}" type="slidenum">
              <a:rPr lang="en-US"/>
              <a:pPr/>
              <a:t>51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0A388-AA28-480D-8E44-D2C93E18C81C}" type="slidenum">
              <a:rPr lang="en-US"/>
              <a:pPr/>
              <a:t>52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F10FF-FA82-4D07-AEC0-7B00D2112FCD}" type="slidenum">
              <a:rPr lang="en-US"/>
              <a:pPr/>
              <a:t>53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5249B-57FA-47FA-B2B4-C823CD291C35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3759-7C6F-4690-8838-D19AF294169B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DCF95-D59A-4DE3-9527-CCE4AC7CB187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EA930-782F-425E-9394-DE1830825261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F564-644F-43F2-9F77-98DD58D5A917}" type="slidenum">
              <a:rPr lang="en-US"/>
              <a:pPr/>
              <a:t>11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DF31-39D1-491B-9E1C-3CC9F14C3874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E95C-C9E9-4875-BEF4-8BDFE299BA17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8CAB-B112-4101-BE84-CC0AF05D43FF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7EF934A-4CA0-41DA-B428-11DDC2FB87B8}" type="datetime1">
              <a:rPr lang="en-US" smtClean="0"/>
              <a:t>3/5/18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D49CA9-E2A8-44E2-8B97-F81A1C6506E8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74D6619-40C7-44C2-A77B-9BC4A1724B67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1A44-9810-4436-8E2B-176975856DD5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8848-7CD1-41EB-8AE1-97848B2A2B54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EA0C-DE21-446E-A37D-0FDF0ACA9598}" type="datetime1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FC23-A7F7-43C8-B4D6-EEA285BF8154}" type="datetime1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00CD-7CF5-46C3-A352-19D0332C3D38}" type="datetime1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01C5-CF37-4FAA-A8FD-840E733CAE92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0E66692-9397-4925-A0B8-622109F0BF82}" type="datetime1">
              <a:rPr lang="en-US" smtClean="0"/>
              <a:t>3/5/18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50DAB7B5-BEB1-4AC4-8CE2-3CE84B442D14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pcroft-Karp_algorith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Advertising on the Web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/>
              <a:t>Find a maximum matching for a given bipartite graph</a:t>
            </a:r>
          </a:p>
          <a:p>
            <a:pPr lvl="1"/>
            <a:r>
              <a:rPr lang="en-US" dirty="0"/>
              <a:t>A perfect one if it exists</a:t>
            </a:r>
          </a:p>
          <a:p>
            <a:pPr lvl="8"/>
            <a:endParaRPr lang="en-US" dirty="0"/>
          </a:p>
          <a:p>
            <a:r>
              <a:rPr lang="en-US" dirty="0"/>
              <a:t>There is a polynomial-time offline algorithm based on augmenting paths </a:t>
            </a:r>
            <a:r>
              <a:rPr lang="en-US" sz="2400" dirty="0"/>
              <a:t>(</a:t>
            </a:r>
            <a:r>
              <a:rPr lang="en-US" sz="2400" dirty="0" err="1"/>
              <a:t>Hopcroft</a:t>
            </a:r>
            <a:r>
              <a:rPr lang="en-US" sz="2400" dirty="0"/>
              <a:t> &amp; Karp 1973,</a:t>
            </a:r>
            <a:r>
              <a:rPr lang="en-US" dirty="0"/>
              <a:t> </a:t>
            </a: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http://en.wikipedia.org/wiki/Hopcroft-Karp_algorithm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But what if we do not know the entire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graph upfront?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3442-68A0-4A8F-8414-F9B06706DEBD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87406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Graph Matching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</a:t>
            </a:r>
            <a:r>
              <a:rPr lang="en-US" dirty="0">
                <a:solidFill>
                  <a:srgbClr val="008000"/>
                </a:solidFill>
              </a:rPr>
              <a:t>we are given the set</a:t>
            </a:r>
            <a:r>
              <a:rPr lang="en-US" b="1" dirty="0">
                <a:solidFill>
                  <a:srgbClr val="008000"/>
                </a:solidFill>
              </a:rPr>
              <a:t> boys</a:t>
            </a:r>
          </a:p>
          <a:p>
            <a:r>
              <a:rPr lang="en-US" dirty="0"/>
              <a:t>In each </a:t>
            </a:r>
            <a:r>
              <a:rPr lang="en-US" b="1" dirty="0"/>
              <a:t>round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one girl’s choices are revealed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That is, girl’s </a:t>
            </a:r>
            <a:r>
              <a:rPr lang="en-US" b="1" dirty="0">
                <a:solidFill>
                  <a:srgbClr val="0000FF"/>
                </a:solidFill>
              </a:rPr>
              <a:t>edges</a:t>
            </a:r>
            <a:r>
              <a:rPr lang="en-US" dirty="0">
                <a:solidFill>
                  <a:srgbClr val="0000FF"/>
                </a:solidFill>
              </a:rPr>
              <a:t> are revealed</a:t>
            </a:r>
          </a:p>
          <a:p>
            <a:r>
              <a:rPr lang="en-US" b="1" dirty="0"/>
              <a:t>At that time, we have to decide to either:</a:t>
            </a:r>
          </a:p>
          <a:p>
            <a:pPr lvl="1"/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with a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1"/>
            <a:r>
              <a:rPr lang="en-US" dirty="0"/>
              <a:t>Do not 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/>
              <a:t> with any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Example of application: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	Assigning tasks to 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6EC-4E1E-4749-8FE3-2A501C06F1AA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81865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Online Graph Matching: Example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BBE5-1845-4691-8DE8-2E7273940361}" type="datetime1">
              <a:rPr lang="en-US" smtClean="0"/>
              <a:t>3/5/18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57120" y="2951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557120" y="3484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7120" y="4017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557120" y="4551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226920" y="27987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252320" y="33639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26920" y="3897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26920" y="4430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9520" y="2754312"/>
            <a:ext cx="1752600" cy="1873250"/>
            <a:chOff x="1296" y="1028"/>
            <a:chExt cx="1104" cy="11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521" y="3363912"/>
            <a:ext cx="1757363" cy="730250"/>
            <a:chOff x="1296" y="1412"/>
            <a:chExt cx="1107" cy="46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9520" y="3103562"/>
            <a:ext cx="1760538" cy="1131888"/>
            <a:chOff x="1296" y="1248"/>
            <a:chExt cx="1109" cy="713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296" y="1248"/>
              <a:ext cx="78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709521" y="4094162"/>
            <a:ext cx="1773238" cy="706438"/>
            <a:chOff x="1296" y="1872"/>
            <a:chExt cx="1117" cy="445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296" y="1872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122645" y="29067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2645" y="3270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122645" y="3651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027145" y="31607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utoUpdateAnimBg="0"/>
      <p:bldP spid="49184" grpId="0" autoUpdateAnimBg="0"/>
      <p:bldP spid="491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Greedy algorithm for the online graph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matching problem:</a:t>
            </a:r>
          </a:p>
          <a:p>
            <a:pPr lvl="1"/>
            <a:r>
              <a:rPr lang="en-US" dirty="0"/>
              <a:t>Pair the new girl with </a:t>
            </a:r>
            <a:r>
              <a:rPr lang="en-US" b="1" dirty="0"/>
              <a:t>any</a:t>
            </a:r>
            <a:r>
              <a:rPr lang="en-US" dirty="0"/>
              <a:t> eligible boy</a:t>
            </a:r>
          </a:p>
          <a:p>
            <a:pPr lvl="2"/>
            <a:r>
              <a:rPr lang="en-US" dirty="0"/>
              <a:t>If there is none, do not pair girl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good is the algorithm?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DEB9-E4B5-4B41-A107-00A518AE212F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5513343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Ratio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input </a:t>
            </a:r>
            <a:r>
              <a:rPr lang="en-US" b="1" i="1" dirty="0"/>
              <a:t>I</a:t>
            </a:r>
            <a:r>
              <a:rPr lang="en-US" dirty="0"/>
              <a:t>, suppose greedy produces matching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greedy</a:t>
            </a:r>
            <a:r>
              <a:rPr lang="en-US" dirty="0"/>
              <a:t> while an optimal </a:t>
            </a:r>
            <a:br>
              <a:rPr lang="en-US" dirty="0"/>
            </a:br>
            <a:r>
              <a:rPr lang="en-US" dirty="0"/>
              <a:t>matching is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opt</a:t>
            </a:r>
            <a:endParaRPr lang="en-US" b="1" i="1" baseline="-25000" dirty="0">
              <a:cs typeface="Times New Roman" pitchFamily="18" charset="0"/>
            </a:endParaRPr>
          </a:p>
          <a:p>
            <a:pPr>
              <a:buFont typeface="Wingdings" pitchFamily="1" charset="2"/>
              <a:buNone/>
            </a:pPr>
            <a:endParaRPr lang="en-US" sz="2800" dirty="0"/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Competitive ratio = </a:t>
            </a:r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			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min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all</a:t>
            </a:r>
            <a:r>
              <a:rPr lang="en-US" b="1" i="1" baseline="-25000" dirty="0">
                <a:solidFill>
                  <a:srgbClr val="0000FF"/>
                </a:solidFill>
                <a:cs typeface="Times New Roman" pitchFamily="18" charset="0"/>
              </a:rPr>
              <a:t> possible inputs I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 (|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greedy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|/|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opt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|)</a:t>
            </a:r>
          </a:p>
          <a:p>
            <a:pPr>
              <a:buFont typeface="Wingdings" pitchFamily="1" charset="2"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2400" b="1" dirty="0">
                <a:solidFill>
                  <a:srgbClr val="008000"/>
                </a:solidFill>
              </a:rPr>
              <a:t>(what is </a:t>
            </a:r>
            <a:r>
              <a:rPr lang="en-US" sz="2400" b="1" dirty="0" err="1">
                <a:solidFill>
                  <a:srgbClr val="008000"/>
                </a:solidFill>
              </a:rPr>
              <a:t>greedy’s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u="sng" dirty="0">
                <a:solidFill>
                  <a:srgbClr val="008000"/>
                </a:solidFill>
              </a:rPr>
              <a:t>worst</a:t>
            </a:r>
            <a:r>
              <a:rPr lang="en-US" sz="2400" b="1" dirty="0">
                <a:solidFill>
                  <a:srgbClr val="008000"/>
                </a:solidFill>
              </a:rPr>
              <a:t> performance </a:t>
            </a:r>
            <a:r>
              <a:rPr lang="en-US" sz="2400" b="1" u="sng" dirty="0">
                <a:solidFill>
                  <a:srgbClr val="008000"/>
                </a:solidFill>
              </a:rPr>
              <a:t>over all possible</a:t>
            </a:r>
            <a:r>
              <a:rPr lang="en-US" sz="2400" b="1" dirty="0">
                <a:solidFill>
                  <a:srgbClr val="008000"/>
                </a:solidFill>
              </a:rPr>
              <a:t> inputs </a:t>
            </a:r>
            <a:r>
              <a:rPr lang="en-US" sz="2400" b="1" i="1" dirty="0">
                <a:solidFill>
                  <a:srgbClr val="008000"/>
                </a:solidFill>
              </a:rPr>
              <a:t>I</a:t>
            </a:r>
            <a:r>
              <a:rPr lang="en-US" sz="24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DA79-445B-4697-AC8A-D0F9BEAF87D4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9944466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a case: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≠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Consider the set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of girls </a:t>
            </a:r>
            <a:br>
              <a:rPr lang="en-US" dirty="0"/>
            </a:b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dirty="0"/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/>
              <a:t> By definition of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(2) </a:t>
            </a:r>
            <a:r>
              <a:rPr lang="en-US" dirty="0"/>
              <a:t>Every boy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u="sng" dirty="0"/>
              <a:t>linked</a:t>
            </a:r>
            <a:r>
              <a:rPr lang="en-US" i="1" dirty="0"/>
              <a:t> </a:t>
            </a:r>
            <a:r>
              <a:rPr lang="en-US" dirty="0"/>
              <a:t>to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there would exist such non-matched (by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) boy adjacent to a non-matched girl then greedy would have matched them</a:t>
            </a:r>
          </a:p>
          <a:p>
            <a:pPr marL="118872" indent="0">
              <a:buNone/>
            </a:pPr>
            <a:r>
              <a:rPr lang="en-US" dirty="0"/>
              <a:t>    So: 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2B5-C1D0-425E-AA5C-0199D16498A2}" type="datetime1">
              <a:rPr lang="en-US" smtClean="0"/>
              <a:t>3/5/18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77548" y="1307068"/>
            <a:ext cx="2366452" cy="2511346"/>
            <a:chOff x="6777548" y="1307068"/>
            <a:chExt cx="2366452" cy="251134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91" name="Straight Connector 90"/>
            <p:cNvCxnSpPr>
              <a:stCxn id="53" idx="2"/>
              <a:endCxn id="88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2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3" idx="1"/>
              <a:endCxn id="65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</a:rPr>
                <a:t>M</a:t>
              </a:r>
              <a:r>
                <a:rPr lang="en-US" b="1" baseline="-25000" dirty="0" err="1">
                  <a:solidFill>
                    <a:srgbClr val="0000FF"/>
                  </a:solidFill>
                </a:rPr>
                <a:t>opt</a:t>
              </a:r>
              <a:endParaRPr lang="en-US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M</a:t>
              </a:r>
              <a:r>
                <a:rPr lang="en-US" b="1" baseline="-25000" dirty="0" err="1">
                  <a:solidFill>
                    <a:srgbClr val="FF0000"/>
                  </a:solidFill>
                </a:rPr>
                <a:t>greedy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24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so far:</a:t>
            </a:r>
          </a:p>
          <a:p>
            <a:pPr lvl="1"/>
            <a:r>
              <a:rPr lang="en-US" dirty="0"/>
              <a:t>Girls </a:t>
            </a:r>
            <a:r>
              <a:rPr lang="en-US" b="1" i="1" dirty="0">
                <a:solidFill>
                  <a:srgbClr val="D60093"/>
                </a:solidFill>
              </a:rPr>
              <a:t>G </a:t>
            </a: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pPr lvl="1"/>
            <a:r>
              <a:rPr lang="en-US" dirty="0"/>
              <a:t>Boys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adjacent to girls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 </a:t>
            </a:r>
            <a:r>
              <a:rPr lang="en-US" dirty="0"/>
              <a:t>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</a:p>
          <a:p>
            <a:pPr lvl="8"/>
            <a:endParaRPr lang="en-US" baseline="-25000" dirty="0"/>
          </a:p>
          <a:p>
            <a:r>
              <a:rPr lang="en-US" dirty="0"/>
              <a:t>Optimal matches all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to (some) boys in 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endParaRPr lang="en-US" dirty="0">
              <a:sym typeface="Symbol"/>
            </a:endParaRP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dirty="0"/>
              <a:t>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|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|</a:t>
            </a:r>
          </a:p>
          <a:p>
            <a:pPr lvl="8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Combining </a:t>
            </a:r>
            <a:r>
              <a:rPr lang="en-US" b="1" dirty="0">
                <a:sym typeface="Symbol"/>
              </a:rPr>
              <a:t>(2)</a:t>
            </a:r>
            <a:r>
              <a:rPr lang="en-US" dirty="0">
                <a:sym typeface="Symbol"/>
              </a:rPr>
              <a:t> and </a:t>
            </a:r>
            <a:r>
              <a:rPr lang="en-US" b="1" dirty="0">
                <a:sym typeface="Symbol"/>
              </a:rPr>
              <a:t>(3)</a:t>
            </a:r>
            <a:r>
              <a:rPr lang="en-US" dirty="0">
                <a:sym typeface="Symbol"/>
              </a:rPr>
              <a:t>:</a:t>
            </a:r>
          </a:p>
          <a:p>
            <a:pPr lvl="1"/>
            <a:r>
              <a:rPr lang="en-US" dirty="0"/>
              <a:t>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pPr lvl="1"/>
            <a:endParaRPr lang="en-US" b="1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2B5-C1D0-425E-AA5C-0199D16498A2}" type="datetime1">
              <a:rPr lang="en-US" smtClean="0"/>
              <a:t>3/5/18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3079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So we have: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(4)</a:t>
            </a:r>
            <a:r>
              <a:rPr lang="en-US" b="1" dirty="0"/>
              <a:t> </a:t>
            </a:r>
            <a:r>
              <a:rPr lang="en-US" dirty="0"/>
              <a:t>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pPr lvl="1"/>
            <a:endParaRPr lang="en-US" dirty="0"/>
          </a:p>
          <a:p>
            <a:r>
              <a:rPr lang="en-US" dirty="0"/>
              <a:t>Combining </a:t>
            </a:r>
            <a:r>
              <a:rPr lang="en-US" b="1" dirty="0"/>
              <a:t>(1)</a:t>
            </a:r>
            <a:r>
              <a:rPr lang="en-US" dirty="0"/>
              <a:t> and </a:t>
            </a:r>
            <a:r>
              <a:rPr lang="en-US" b="1" dirty="0"/>
              <a:t>(4)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Worst case is when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=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 + 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 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|/|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r>
              <a:rPr lang="en-US" b="1" dirty="0">
                <a:solidFill>
                  <a:srgbClr val="0000FF"/>
                </a:solidFill>
              </a:rPr>
              <a:t>|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</a:rPr>
              <a:t> 1/2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2B5-C1D0-425E-AA5C-0199D16498A2}" type="datetime1">
              <a:rPr lang="en-US" smtClean="0"/>
              <a:t>3/5/18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1469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a case: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≠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Consider the set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of girls </a:t>
            </a:r>
            <a:br>
              <a:rPr lang="en-US" dirty="0"/>
            </a:b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r>
              <a:rPr lang="en-US" dirty="0"/>
              <a:t>Then every boy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u="sng" dirty="0"/>
              <a:t>adjacent</a:t>
            </a:r>
            <a:r>
              <a:rPr lang="en-US" dirty="0"/>
              <a:t> to girls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is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there would exist such non-matched </a:t>
            </a:r>
            <a:br>
              <a:rPr lang="en-US" dirty="0"/>
            </a:br>
            <a:r>
              <a:rPr lang="en-US" dirty="0"/>
              <a:t>(by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) boy adjacent to a non-matched </a:t>
            </a:r>
            <a:br>
              <a:rPr lang="en-US" dirty="0"/>
            </a:br>
            <a:r>
              <a:rPr lang="en-US" dirty="0"/>
              <a:t>girl then greedy would have matched them</a:t>
            </a:r>
          </a:p>
          <a:p>
            <a:r>
              <a:rPr lang="en-US" dirty="0"/>
              <a:t>Since boys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are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 then </a:t>
            </a:r>
            <a:br>
              <a:rPr lang="en-US" dirty="0"/>
            </a:br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/>
              <a:t> 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endParaRPr lang="en-US" sz="24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2B5-C1D0-425E-AA5C-0199D16498A2}" type="datetime1">
              <a:rPr lang="en-US" smtClean="0"/>
              <a:t>3/5/18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77548" y="1307068"/>
            <a:ext cx="2366452" cy="2511346"/>
            <a:chOff x="6777548" y="1307068"/>
            <a:chExt cx="2366452" cy="251134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91" name="Straight Connector 90"/>
            <p:cNvCxnSpPr>
              <a:stCxn id="53" idx="2"/>
              <a:endCxn id="88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2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3" idx="1"/>
              <a:endCxn id="65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0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so far:</a:t>
            </a:r>
          </a:p>
          <a:p>
            <a:pPr lvl="1"/>
            <a:r>
              <a:rPr lang="en-US" dirty="0"/>
              <a:t>Girls </a:t>
            </a:r>
            <a:r>
              <a:rPr lang="en-US" b="1" i="1" dirty="0">
                <a:solidFill>
                  <a:srgbClr val="D60093"/>
                </a:solidFill>
              </a:rPr>
              <a:t>G </a:t>
            </a: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r>
              <a:rPr lang="en-US" dirty="0"/>
              <a:t>There are at least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such boys </a:t>
            </a:r>
            <a:br>
              <a:rPr lang="en-US" dirty="0"/>
            </a:br>
            <a:r>
              <a:rPr lang="en-US" dirty="0"/>
              <a:t>(|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|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|) o</a:t>
            </a:r>
            <a:r>
              <a:rPr lang="en-US" dirty="0"/>
              <a:t>therwise the optimal </a:t>
            </a:r>
            <a:br>
              <a:rPr lang="en-US" dirty="0"/>
            </a:br>
            <a:r>
              <a:rPr lang="en-US" dirty="0"/>
              <a:t>algorithm couldn’t have matched all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endParaRPr lang="en-US" dirty="0"/>
          </a:p>
          <a:p>
            <a:pPr lvl="1"/>
            <a:r>
              <a:rPr lang="en-US" b="1" dirty="0"/>
              <a:t>So:</a:t>
            </a:r>
            <a:r>
              <a:rPr lang="en-US" sz="3200" dirty="0"/>
              <a:t> |</a:t>
            </a:r>
            <a:r>
              <a:rPr lang="en-US" sz="3200" b="1" i="1" dirty="0">
                <a:solidFill>
                  <a:srgbClr val="D60093"/>
                </a:solidFill>
              </a:rPr>
              <a:t>G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dirty="0">
                <a:solidFill>
                  <a:srgbClr val="008000"/>
                </a:solidFill>
              </a:rPr>
              <a:t>B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i="1" dirty="0" err="1"/>
              <a:t>M</a:t>
            </a:r>
            <a:r>
              <a:rPr lang="en-US" sz="3200" b="1" i="1" baseline="-25000" dirty="0" err="1"/>
              <a:t>greedy</a:t>
            </a:r>
            <a:r>
              <a:rPr lang="en-US" sz="3200" dirty="0"/>
              <a:t>|</a:t>
            </a:r>
            <a:endParaRPr lang="en-US" dirty="0"/>
          </a:p>
          <a:p>
            <a:r>
              <a:rPr lang="en-US" dirty="0"/>
              <a:t>By definition of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also: 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Worst case is when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=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2|</a:t>
            </a:r>
            <a:r>
              <a:rPr lang="en-US" b="1" i="1" dirty="0"/>
              <a:t>M</a:t>
            </a:r>
            <a:r>
              <a:rPr lang="en-US" b="1" i="1" baseline="-25000" dirty="0"/>
              <a:t>greedy</a:t>
            </a:r>
            <a:r>
              <a:rPr lang="en-US" dirty="0"/>
              <a:t>|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|/|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r>
              <a:rPr lang="en-US" b="1" dirty="0">
                <a:solidFill>
                  <a:srgbClr val="0000FF"/>
                </a:solidFill>
              </a:rPr>
              <a:t>|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</a:rPr>
              <a:t> 1/2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2B5-C1D0-425E-AA5C-0199D16498A2}" type="datetime1">
              <a:rPr lang="en-US" smtClean="0"/>
              <a:t>3/5/18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2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data: Online Algorithms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9396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1706-20F0-43B9-A631-6510F5E7F6FA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3800" y="1295400"/>
            <a:ext cx="1676400" cy="5257800"/>
          </a:xfrm>
          <a:prstGeom prst="roundRect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5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Scenario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33320" y="2678112"/>
            <a:ext cx="1752600" cy="1873250"/>
            <a:chOff x="1296" y="1028"/>
            <a:chExt cx="1104" cy="11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33321" y="3287712"/>
            <a:ext cx="1757363" cy="730250"/>
            <a:chOff x="1296" y="1412"/>
            <a:chExt cx="1107" cy="460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320" y="3027362"/>
            <a:ext cx="1760538" cy="1131888"/>
            <a:chOff x="1296" y="1248"/>
            <a:chExt cx="1109" cy="713"/>
          </a:xfrm>
        </p:grpSpPr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1296" y="124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46445" y="3194050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BA6B-8C79-48ED-A9BF-8B0D21842911}" type="datetime1">
              <a:rPr lang="en-US" smtClean="0"/>
              <a:t>3/5/18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11023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utoUpdateAnimBg="0"/>
      <p:bldP spid="696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Advertising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Web Advertising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Banner ads </a:t>
            </a:r>
            <a:r>
              <a:rPr lang="en-US" b="1" dirty="0"/>
              <a:t>(1995-2001)</a:t>
            </a:r>
          </a:p>
          <a:p>
            <a:pPr lvl="1"/>
            <a:r>
              <a:rPr lang="en-US" dirty="0"/>
              <a:t>Initial form of web advertising</a:t>
            </a:r>
          </a:p>
          <a:p>
            <a:pPr lvl="1"/>
            <a:r>
              <a:rPr lang="en-US" dirty="0"/>
              <a:t>Popular websites charged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$ for every 1,000 </a:t>
            </a:r>
            <a:br>
              <a:rPr lang="en-US" dirty="0"/>
            </a:br>
            <a:r>
              <a:rPr lang="en-US" dirty="0"/>
              <a:t>“impressions” of the ad</a:t>
            </a:r>
          </a:p>
          <a:p>
            <a:pPr lvl="2"/>
            <a:r>
              <a:rPr lang="en-US" dirty="0"/>
              <a:t>Called “</a:t>
            </a:r>
            <a:r>
              <a:rPr lang="en-US" b="1" dirty="0"/>
              <a:t>CPM</a:t>
            </a:r>
            <a:r>
              <a:rPr lang="en-US" dirty="0"/>
              <a:t>” rate </a:t>
            </a:r>
            <a:br>
              <a:rPr lang="en-US" dirty="0"/>
            </a:br>
            <a:r>
              <a:rPr lang="en-US" dirty="0"/>
              <a:t>(Cost per thousand impressions)</a:t>
            </a:r>
          </a:p>
          <a:p>
            <a:pPr lvl="2"/>
            <a:r>
              <a:rPr lang="en-US" dirty="0"/>
              <a:t>Modeled similar to TV, magazine ads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untargeted</a:t>
            </a:r>
            <a:r>
              <a:rPr lang="en-US" dirty="0"/>
              <a:t> to </a:t>
            </a:r>
            <a:r>
              <a:rPr lang="en-US" b="1" dirty="0"/>
              <a:t>demographically targeted</a:t>
            </a:r>
          </a:p>
          <a:p>
            <a:pPr lvl="1"/>
            <a:r>
              <a:rPr lang="en-US" b="1" dirty="0"/>
              <a:t>Low click-through rates</a:t>
            </a:r>
          </a:p>
          <a:p>
            <a:pPr lvl="2"/>
            <a:r>
              <a:rPr lang="en-US" dirty="0"/>
              <a:t>Low ROI for advertisers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015-6259-48EA-831E-B5BA27CBD0A6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15243" y="1219200"/>
            <a:ext cx="3275707" cy="2743200"/>
            <a:chOff x="5815243" y="1371600"/>
            <a:chExt cx="3275707" cy="27432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597" y="40386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CPM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…cost per </a:t>
            </a:r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Mille…thousand in Latin</a:t>
            </a:r>
          </a:p>
        </p:txBody>
      </p:sp>
    </p:spTree>
    <p:extLst>
      <p:ext uri="{BB962C8B-B14F-4D97-AF65-F5344CB8AC3E}">
        <p14:creationId xmlns:p14="http://schemas.microsoft.com/office/powerpoint/2010/main" val="23728771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Advertising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Introduced by Overture around 2000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Advertisers </a:t>
            </a:r>
            <a:r>
              <a:rPr lang="en-US" b="1" dirty="0">
                <a:solidFill>
                  <a:srgbClr val="0000FF"/>
                </a:solidFill>
              </a:rPr>
              <a:t>bid</a:t>
            </a:r>
            <a:r>
              <a:rPr lang="en-US" dirty="0">
                <a:solidFill>
                  <a:srgbClr val="0000FF"/>
                </a:solidFill>
              </a:rPr>
              <a:t> on </a:t>
            </a:r>
            <a:r>
              <a:rPr lang="en-US" b="1" dirty="0">
                <a:solidFill>
                  <a:srgbClr val="0000FF"/>
                </a:solidFill>
              </a:rPr>
              <a:t>search keywords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When someone searches for that keyword, the </a:t>
            </a:r>
            <a:r>
              <a:rPr lang="en-US" b="1" dirty="0">
                <a:solidFill>
                  <a:srgbClr val="D60093"/>
                </a:solidFill>
              </a:rPr>
              <a:t>highest bidder’s ad is shown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Advertiser is charged only if the ad is clicked on</a:t>
            </a:r>
          </a:p>
          <a:p>
            <a:pPr lvl="8"/>
            <a:endParaRPr lang="en-US" dirty="0"/>
          </a:p>
          <a:p>
            <a:r>
              <a:rPr lang="en-US" dirty="0"/>
              <a:t>Similar model adopted by Google with some changes around 2002</a:t>
            </a:r>
          </a:p>
          <a:p>
            <a:pPr lvl="1"/>
            <a:r>
              <a:rPr lang="en-US" dirty="0"/>
              <a:t>Called </a:t>
            </a:r>
            <a:r>
              <a:rPr lang="en-US" b="1" dirty="0" err="1"/>
              <a:t>Adwords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CB7F-5578-4867-A474-142D14C346E5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5207639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vs. Search Results</a:t>
            </a:r>
          </a:p>
        </p:txBody>
      </p:sp>
      <p:pic>
        <p:nvPicPr>
          <p:cNvPr id="17415" name="Picture 7" descr="google-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4006850"/>
          </a:xfrm>
          <a:prstGeom prst="rect">
            <a:avLst/>
          </a:prstGeom>
          <a:noFill/>
        </p:spPr>
      </p:pic>
      <p:pic>
        <p:nvPicPr>
          <p:cNvPr id="17416" name="Picture 8" descr="google-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04975"/>
            <a:ext cx="3124200" cy="30956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E3DB-D574-40B2-AB36-D0ED23EB827C}" type="datetime1">
              <a:rPr lang="en-US" smtClean="0"/>
              <a:t>3/5/18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4575403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2.0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Performance-based advertising works!</a:t>
            </a:r>
          </a:p>
          <a:p>
            <a:pPr lvl="1"/>
            <a:r>
              <a:rPr lang="en-US" dirty="0"/>
              <a:t>Multi-billion-dollar industry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Interesting problem: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/>
              <a:t>What ads to show for a given query? </a:t>
            </a:r>
          </a:p>
          <a:p>
            <a:pPr lvl="1"/>
            <a:r>
              <a:rPr lang="en-US" dirty="0"/>
              <a:t>(Today’s lecture)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If I am an advertiser, which search terms should I bid on and how much should I bid? </a:t>
            </a:r>
          </a:p>
          <a:p>
            <a:pPr lvl="1"/>
            <a:r>
              <a:rPr lang="en-US" dirty="0"/>
              <a:t>(Not focus of today’s lecture)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D7C-1C55-403A-B09C-65C33701E04F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4893146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stream of queries arrives at the search engine: </a:t>
            </a:r>
            <a:r>
              <a:rPr lang="en-US" b="1" i="1" dirty="0"/>
              <a:t>q</a:t>
            </a:r>
            <a:r>
              <a:rPr lang="en-US" b="1" i="1" baseline="-25000" dirty="0"/>
              <a:t>1</a:t>
            </a:r>
            <a:r>
              <a:rPr lang="en-US" i="1" dirty="0"/>
              <a:t>, </a:t>
            </a:r>
            <a:r>
              <a:rPr lang="en-US" b="1" i="1" dirty="0"/>
              <a:t>q</a:t>
            </a:r>
            <a:r>
              <a:rPr lang="en-US" b="1" i="1" baseline="-25000" dirty="0"/>
              <a:t>2</a:t>
            </a:r>
            <a:r>
              <a:rPr lang="en-US" i="1" dirty="0"/>
              <a:t>, …</a:t>
            </a:r>
          </a:p>
          <a:p>
            <a:pPr>
              <a:lnSpc>
                <a:spcPct val="90000"/>
              </a:lnSpc>
            </a:pPr>
            <a:r>
              <a:rPr lang="en-US" dirty="0"/>
              <a:t>Several advertisers bid on each query</a:t>
            </a:r>
          </a:p>
          <a:p>
            <a:pPr>
              <a:lnSpc>
                <a:spcPct val="90000"/>
              </a:lnSpc>
            </a:pPr>
            <a:r>
              <a:rPr lang="en-US" dirty="0"/>
              <a:t>When query </a:t>
            </a:r>
            <a:r>
              <a:rPr lang="en-US" b="1" i="1" dirty="0" err="1"/>
              <a:t>q</a:t>
            </a:r>
            <a:r>
              <a:rPr lang="en-US" b="1" i="1" baseline="-25000" dirty="0" err="1"/>
              <a:t>i</a:t>
            </a:r>
            <a:r>
              <a:rPr lang="en-US" dirty="0"/>
              <a:t> arrives, search engine must pick a subset of advertisers whose ads are shown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Goal:</a:t>
            </a:r>
            <a:r>
              <a:rPr lang="en-US" dirty="0"/>
              <a:t> </a:t>
            </a:r>
            <a:r>
              <a:rPr lang="en-US" b="1" dirty="0"/>
              <a:t>Maximize search engine’s revenues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Simple solution: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Instead of raw bids, use the “</a:t>
            </a:r>
            <a:r>
              <a:rPr lang="en-US" b="1" dirty="0"/>
              <a:t>expected revenue per click</a:t>
            </a:r>
            <a:r>
              <a:rPr lang="en-US" dirty="0"/>
              <a:t>” (i.e., </a:t>
            </a:r>
            <a:r>
              <a:rPr lang="en-US" b="1" dirty="0"/>
              <a:t>Bid*CTR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Clearly we need an online algorithm!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3E68-C616-4986-9785-323F5E7382B6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12827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Adwords</a:t>
            </a:r>
            <a:r>
              <a:rPr lang="en-US" dirty="0"/>
              <a:t> Innovation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34A5-B074-4AC2-9E99-D1D9306E9CD2}" type="datetime1">
              <a:rPr lang="en-US" smtClean="0"/>
              <a:t>3/5/18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412" y="4916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Click through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5562" y="4916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Expected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1770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Adwords Innovation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9639-2638-4DCA-B68C-B23291E941DA}" type="datetime1">
              <a:rPr lang="en-US" smtClean="0"/>
              <a:t>3/5/18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117068"/>
            <a:ext cx="783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Instead of sorting advertisers by bid, sort by expected revenue</a:t>
            </a:r>
          </a:p>
        </p:txBody>
      </p:sp>
    </p:spTree>
    <p:extLst>
      <p:ext uri="{BB962C8B-B14F-4D97-AF65-F5344CB8AC3E}">
        <p14:creationId xmlns:p14="http://schemas.microsoft.com/office/powerpoint/2010/main" val="38264288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Simple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/>
              <a:t>Challenges:</a:t>
            </a:r>
          </a:p>
          <a:p>
            <a:r>
              <a:rPr lang="en-US" dirty="0"/>
              <a:t>CTR of an ad is unknown</a:t>
            </a:r>
          </a:p>
          <a:p>
            <a:r>
              <a:rPr lang="en-US" dirty="0"/>
              <a:t>Advertisers have limited budges and bid on multiple queries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9639-2638-4DCA-B68C-B23291E941DA}" type="datetime1">
              <a:rPr lang="en-US" smtClean="0"/>
              <a:t>3/5/18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762000" y="1752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667000" y="1752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572000" y="1752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77000" y="1752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762000" y="38100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762000" y="2438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62000" y="3124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2667000" y="38100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2667000" y="2438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667000" y="3124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4572000" y="38100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4572000" y="2438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4572000" y="3124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6477000" y="38100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6477000" y="2438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6477000" y="3124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783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Instead of sorting advertisers by bid, sort by expected revenue</a:t>
            </a:r>
          </a:p>
        </p:txBody>
      </p:sp>
    </p:spTree>
    <p:extLst>
      <p:ext uri="{BB962C8B-B14F-4D97-AF65-F5344CB8AC3E}">
        <p14:creationId xmlns:p14="http://schemas.microsoft.com/office/powerpoint/2010/main" val="29769323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Classic model of algorithms</a:t>
            </a:r>
          </a:p>
          <a:p>
            <a:pPr lvl="1"/>
            <a:r>
              <a:rPr lang="en-US" dirty="0"/>
              <a:t>You get to see the entire input, then compute some function of it</a:t>
            </a:r>
          </a:p>
          <a:p>
            <a:pPr lvl="1"/>
            <a:r>
              <a:rPr lang="en-US" dirty="0"/>
              <a:t>In this context, “</a:t>
            </a:r>
            <a:r>
              <a:rPr lang="en-US" b="1" dirty="0"/>
              <a:t>offline</a:t>
            </a:r>
            <a:r>
              <a:rPr lang="en-US" dirty="0"/>
              <a:t> algorithm”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Online Algorithms</a:t>
            </a:r>
          </a:p>
          <a:p>
            <a:pPr lvl="1"/>
            <a:r>
              <a:rPr lang="en-US" dirty="0"/>
              <a:t>You get to see the input one piece at a time, and need to make irrevocable decisions along the way</a:t>
            </a:r>
          </a:p>
          <a:p>
            <a:pPr lvl="1"/>
            <a:r>
              <a:rPr lang="en-US" b="1" dirty="0"/>
              <a:t>Similar to the data stream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83E6-8728-4332-BCBB-AC8C4D19D16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91639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Budget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further complications: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Budget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CTR of an ad is unknown</a:t>
            </a:r>
          </a:p>
          <a:p>
            <a:pPr marL="118872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8000"/>
                </a:solidFill>
              </a:rPr>
              <a:t>1) Budget: Each advertiser has a limited budget</a:t>
            </a:r>
          </a:p>
          <a:p>
            <a:pPr lvl="1"/>
            <a:r>
              <a:rPr lang="en-US" b="1" dirty="0"/>
              <a:t>Search engine guarantees that the advertiser </a:t>
            </a:r>
            <a:br>
              <a:rPr lang="en-US" b="1" dirty="0"/>
            </a:br>
            <a:r>
              <a:rPr lang="en-US" b="1" dirty="0"/>
              <a:t>will not be charged more than their daily budget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2CD-42CD-4E08-ABB7-8A46B10D01A5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64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2) CTR (Click-Through Rate): Each ad-query pair has a different likelihood of being clicked</a:t>
            </a:r>
          </a:p>
          <a:p>
            <a:pPr lvl="1"/>
            <a:r>
              <a:rPr lang="en-US" b="1" dirty="0"/>
              <a:t>Advertiser 1</a:t>
            </a:r>
            <a:r>
              <a:rPr lang="en-US" dirty="0"/>
              <a:t> bids $2, click probability = 0.1</a:t>
            </a:r>
          </a:p>
          <a:p>
            <a:pPr lvl="1"/>
            <a:r>
              <a:rPr lang="en-US" b="1" dirty="0"/>
              <a:t>Advertiser 2</a:t>
            </a:r>
            <a:r>
              <a:rPr lang="en-US" dirty="0"/>
              <a:t> bids $1, click probability = 0.5</a:t>
            </a:r>
          </a:p>
          <a:p>
            <a:r>
              <a:rPr lang="en-US" b="1" dirty="0">
                <a:solidFill>
                  <a:srgbClr val="008000"/>
                </a:solidFill>
              </a:rPr>
              <a:t>CTR </a:t>
            </a:r>
            <a:r>
              <a:rPr lang="en-US" dirty="0"/>
              <a:t>is predicted or measured historically</a:t>
            </a:r>
          </a:p>
          <a:p>
            <a:pPr lvl="1"/>
            <a:r>
              <a:rPr lang="en-US" dirty="0"/>
              <a:t>Averaged over a time period</a:t>
            </a:r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Some complications we will </a:t>
            </a:r>
            <a:r>
              <a:rPr lang="en-US" b="1" u="sng" dirty="0">
                <a:solidFill>
                  <a:srgbClr val="0000FF"/>
                </a:solidFill>
              </a:rPr>
              <a:t>not</a:t>
            </a:r>
            <a:r>
              <a:rPr lang="en-US" b="1" dirty="0">
                <a:solidFill>
                  <a:srgbClr val="0000FF"/>
                </a:solidFill>
              </a:rPr>
              <a:t> cover:</a:t>
            </a:r>
          </a:p>
          <a:p>
            <a:pPr lvl="1"/>
            <a:r>
              <a:rPr lang="en-US" b="1" dirty="0"/>
              <a:t>1) CTR is position dependent:</a:t>
            </a:r>
          </a:p>
          <a:p>
            <a:pPr lvl="2"/>
            <a:r>
              <a:rPr lang="en-US" dirty="0"/>
              <a:t>Ad #1 is clicked more than Ad #2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1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Some complications we will cover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(next lecture)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2) Exploration vs. exploitation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Exploit: </a:t>
            </a:r>
            <a:r>
              <a:rPr lang="en-US" dirty="0"/>
              <a:t>Should we keep showing an ad for which we have good estimates of click-through rate?</a:t>
            </a:r>
            <a:br>
              <a:rPr lang="en-US" dirty="0"/>
            </a:br>
            <a:r>
              <a:rPr lang="en-US" b="1" dirty="0"/>
              <a:t>or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Explore:  </a:t>
            </a:r>
            <a:r>
              <a:rPr lang="en-US" dirty="0"/>
              <a:t>Shall we show a brand new ad to get a better sense of its click-through rate?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2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Algorithms</a:t>
            </a:r>
            <a:br>
              <a:rPr lang="en-US" dirty="0"/>
            </a:br>
            <a:r>
              <a:rPr lang="en-US" dirty="0"/>
              <a:t>The BALANCE Algorithm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A set of bids by advertisers for search queries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A click-through rate for each advertiser-query pair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A budget for each advertiser (say for 1 month)</a:t>
            </a:r>
          </a:p>
          <a:p>
            <a:pPr lvl="1"/>
            <a:r>
              <a:rPr lang="en-US" b="1" dirty="0"/>
              <a:t>4.</a:t>
            </a:r>
            <a:r>
              <a:rPr lang="en-US" dirty="0"/>
              <a:t> A limit on the number of ads to be displayed with each search query</a:t>
            </a:r>
          </a:p>
          <a:p>
            <a:r>
              <a:rPr lang="en-US" b="1" dirty="0">
                <a:solidFill>
                  <a:srgbClr val="D60093"/>
                </a:solidFill>
              </a:rPr>
              <a:t>Respond to each search query with a set of advertisers such that: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The size of the set is no larger than the limit on the number of ads per query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Each advertiser has bid on the search query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Each advertiser has enough budget left to pay for the ad if it is clicked upon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Our setting: </a:t>
            </a:r>
            <a:r>
              <a:rPr lang="en-US" b="1" dirty="0"/>
              <a:t>Simplified environment</a:t>
            </a:r>
          </a:p>
          <a:p>
            <a:pPr lvl="1"/>
            <a:r>
              <a:rPr lang="en-US" dirty="0"/>
              <a:t>There is </a:t>
            </a:r>
            <a:r>
              <a:rPr lang="en-US" b="1" dirty="0"/>
              <a:t>1</a:t>
            </a:r>
            <a:r>
              <a:rPr lang="en-US" dirty="0"/>
              <a:t> ad shown for each query</a:t>
            </a:r>
          </a:p>
          <a:p>
            <a:pPr lvl="1"/>
            <a:r>
              <a:rPr lang="en-US" dirty="0"/>
              <a:t>All advertisers have the same budget </a:t>
            </a:r>
            <a:r>
              <a:rPr lang="en-US" b="1" i="1" dirty="0"/>
              <a:t>B</a:t>
            </a:r>
          </a:p>
          <a:p>
            <a:pPr lvl="1"/>
            <a:r>
              <a:rPr lang="en-US" dirty="0"/>
              <a:t>All ads are equally likely to be clicked</a:t>
            </a:r>
          </a:p>
          <a:p>
            <a:pPr lvl="1"/>
            <a:r>
              <a:rPr lang="en-US" dirty="0"/>
              <a:t>Value of each ad is the same (=</a:t>
            </a:r>
            <a:r>
              <a:rPr lang="en-US" b="1" dirty="0"/>
              <a:t>1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Simplest algorithm is greedy:</a:t>
            </a:r>
          </a:p>
          <a:p>
            <a:pPr lvl="1"/>
            <a:r>
              <a:rPr lang="en-US" dirty="0"/>
              <a:t>For a query pick any advertiser who has </a:t>
            </a:r>
            <a:br>
              <a:rPr lang="en-US" dirty="0"/>
            </a:br>
            <a:r>
              <a:rPr lang="en-US" dirty="0"/>
              <a:t>bid </a:t>
            </a:r>
            <a:r>
              <a:rPr lang="en-US" b="1" dirty="0"/>
              <a:t>1</a:t>
            </a:r>
            <a:r>
              <a:rPr lang="en-US" dirty="0"/>
              <a:t> for that query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Competitive ratio of greedy is 1/2</a:t>
            </a:r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3C61-D173-403E-9219-0BBCB5DCF767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88841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Scenario for Greedy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advertisers A and B</a:t>
            </a:r>
          </a:p>
          <a:p>
            <a:pPr lvl="1"/>
            <a:r>
              <a:rPr lang="en-US" b="1" i="1" dirty="0"/>
              <a:t>A</a:t>
            </a:r>
            <a:r>
              <a:rPr lang="en-US" dirty="0"/>
              <a:t> bids on query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1"/>
            <a:r>
              <a:rPr lang="en-US" dirty="0"/>
              <a:t>Worst case greedy choice: </a:t>
            </a:r>
            <a:r>
              <a:rPr lang="en-US" b="1" i="1" dirty="0"/>
              <a:t>B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dirty="0"/>
              <a:t> _ _ _ _ </a:t>
            </a:r>
          </a:p>
          <a:p>
            <a:pPr lvl="1"/>
            <a:r>
              <a:rPr lang="en-US" dirty="0"/>
              <a:t>Optimal: 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Competitive ratio = ½</a:t>
            </a:r>
          </a:p>
          <a:p>
            <a:r>
              <a:rPr lang="en-US" b="1" dirty="0">
                <a:solidFill>
                  <a:srgbClr val="D60093"/>
                </a:solidFill>
              </a:rPr>
              <a:t>This is the worst case!</a:t>
            </a:r>
          </a:p>
          <a:p>
            <a:pPr lvl="1"/>
            <a:r>
              <a:rPr lang="en-US" sz="2400" b="1" dirty="0"/>
              <a:t>Note:</a:t>
            </a:r>
            <a:r>
              <a:rPr lang="en-US" sz="2400" dirty="0"/>
              <a:t> Greedy algorithm is deterministic – it always </a:t>
            </a:r>
            <a:br>
              <a:rPr lang="en-US" sz="2400" dirty="0"/>
            </a:br>
            <a:r>
              <a:rPr lang="en-US" sz="2400" dirty="0"/>
              <a:t>resolves draws in the same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4139-5781-4195-A348-FD43539AD5C6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68106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Algorithm [MSVV]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Algorithm by Mehta,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u="sng" dirty="0">
                <a:solidFill>
                  <a:srgbClr val="008000"/>
                </a:solidFill>
              </a:rPr>
              <a:t>largest unspent budget</a:t>
            </a:r>
          </a:p>
          <a:p>
            <a:pPr lvl="2"/>
            <a:r>
              <a:rPr lang="en-US" dirty="0"/>
              <a:t>Break ties arbitrarily (</a:t>
            </a:r>
            <a:r>
              <a:rPr lang="en-US" b="1" dirty="0"/>
              <a:t>but in a deterministic way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BA56-3CC7-4CB7-9146-031B1D020D0E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2430066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BALANCE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Two advertisers A and B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BALANCE choice:</a:t>
            </a:r>
            <a:r>
              <a:rPr lang="en-US" dirty="0"/>
              <a:t> </a:t>
            </a:r>
            <a:r>
              <a:rPr lang="en-US" b="1" dirty="0"/>
              <a:t>A B A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_ _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Optimal: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In general:</a:t>
            </a:r>
            <a:r>
              <a:rPr lang="en-US" dirty="0"/>
              <a:t> For </a:t>
            </a:r>
            <a:r>
              <a:rPr lang="en-US" b="1" dirty="0"/>
              <a:t>BALANCE</a:t>
            </a:r>
            <a:r>
              <a:rPr lang="en-US" dirty="0"/>
              <a:t> on </a:t>
            </a:r>
            <a:r>
              <a:rPr lang="en-US" b="1" dirty="0"/>
              <a:t>2</a:t>
            </a:r>
            <a:r>
              <a:rPr lang="en-US" dirty="0"/>
              <a:t> advertisers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Competitive ratio = 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6BF5-CABE-4D18-B8DF-80972F813E6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5288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BALANCE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D60093"/>
                </a:solidFill>
              </a:rPr>
              <a:t>Consider simple case (</a:t>
            </a:r>
            <a:r>
              <a:rPr lang="en-US" b="1" dirty="0" err="1">
                <a:solidFill>
                  <a:srgbClr val="D60093"/>
                </a:solidFill>
              </a:rPr>
              <a:t>w.l.o.g</a:t>
            </a:r>
            <a:r>
              <a:rPr lang="en-US" b="1" dirty="0">
                <a:solidFill>
                  <a:srgbClr val="D60093"/>
                </a:solidFill>
              </a:rPr>
              <a:t>.):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2</a:t>
            </a:r>
            <a:r>
              <a:rPr lang="en-US" dirty="0"/>
              <a:t> advertisers,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, each with budget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Optimal solution exhausts both advertisers’ budgets</a:t>
            </a:r>
          </a:p>
          <a:p>
            <a:pPr marL="2048256" lvl="8" indent="0">
              <a:lnSpc>
                <a:spcPct val="80000"/>
              </a:lnSpc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BALANCE must exhaust at least one budget: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If not, we can allocate more queries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Whenever BALANCE makes a mistake (both advertisers bid on the query), advertiser’s unspent budget only decreases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Since optimal exhausts both budgets, one will for sure get exhausted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Assume BALANCE exhausts </a:t>
            </a:r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dirty="0"/>
              <a:t>’s budget, </a:t>
            </a:r>
            <a:br>
              <a:rPr lang="en-US" dirty="0"/>
            </a:br>
            <a:r>
              <a:rPr lang="en-US" dirty="0"/>
              <a:t>but allocates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dirty="0"/>
              <a:t> queries fewer than the optimal</a:t>
            </a:r>
          </a:p>
          <a:p>
            <a:pPr lvl="2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So revenue of </a:t>
            </a:r>
            <a:r>
              <a:rPr lang="en-US" b="1" i="1" dirty="0">
                <a:solidFill>
                  <a:srgbClr val="008000"/>
                </a:solidFill>
              </a:rPr>
              <a:t>BALANCE = 2B – </a:t>
            </a:r>
            <a:r>
              <a:rPr lang="en-US" b="1" i="1" dirty="0">
                <a:solidFill>
                  <a:srgbClr val="D60093"/>
                </a:solidFill>
              </a:rPr>
              <a:t>x </a:t>
            </a:r>
            <a:r>
              <a:rPr lang="en-US" b="1" dirty="0"/>
              <a:t>(where OPT is 2B)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Let’s work out what x is!</a:t>
            </a:r>
            <a:endParaRPr lang="sl-SI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C66-9551-40B3-B27D-0D5B29DE6301}" type="datetime1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Sponsored Search: Ads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Query-to-advertiser graph: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6C98-A8DF-4F03-A3FF-D409BCB02843}" type="datetime1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66340" name="Picture 4" descr="betcord-an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209800"/>
            <a:ext cx="4483100" cy="33258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6341" name="Text Box 5"/>
          <p:cNvSpPr txBox="1">
            <a:spLocks noChangeArrowheads="1"/>
          </p:cNvSpPr>
          <p:nvPr/>
        </p:nvSpPr>
        <p:spPr bwMode="auto">
          <a:xfrm>
            <a:off x="4187825" y="5503863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  <a:cs typeface="Arial" charset="0"/>
              </a:rPr>
              <a:t>advertiser</a:t>
            </a:r>
          </a:p>
        </p:txBody>
      </p:sp>
      <p:sp>
        <p:nvSpPr>
          <p:cNvPr id="1166342" name="Text Box 6"/>
          <p:cNvSpPr txBox="1">
            <a:spLocks noChangeArrowheads="1"/>
          </p:cNvSpPr>
          <p:nvPr/>
        </p:nvSpPr>
        <p:spPr bwMode="auto">
          <a:xfrm rot="16200000">
            <a:off x="1786731" y="3405982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  <a:cs typeface="Arial" charset="0"/>
              </a:rPr>
              <a:t>query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927309"/>
            <a:ext cx="503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[Andersen, Lang: Communities from seed sets, 2006]</a:t>
            </a:r>
          </a:p>
        </p:txBody>
      </p:sp>
    </p:spTree>
    <p:extLst>
      <p:ext uri="{BB962C8B-B14F-4D97-AF65-F5344CB8AC3E}">
        <p14:creationId xmlns:p14="http://schemas.microsoft.com/office/powerpoint/2010/main" val="294238125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 Balance</a:t>
            </a:r>
          </a:p>
        </p:txBody>
      </p:sp>
      <p:grpSp>
        <p:nvGrpSpPr>
          <p:cNvPr id="65598" name="Group 62"/>
          <p:cNvGrpSpPr>
            <a:grpSpLocks/>
          </p:cNvGrpSpPr>
          <p:nvPr/>
        </p:nvGrpSpPr>
        <p:grpSpPr bwMode="auto">
          <a:xfrm>
            <a:off x="685800" y="1600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886200" y="2865438"/>
            <a:ext cx="3805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Opt revenue = 2B</a:t>
            </a:r>
          </a:p>
          <a:p>
            <a:r>
              <a:rPr lang="en-US" altLang="en-US" dirty="0"/>
              <a:t>Balance revenue = 2B-x = </a:t>
            </a:r>
            <a:r>
              <a:rPr lang="en-US" altLang="en-US" dirty="0" err="1"/>
              <a:t>B+y</a:t>
            </a:r>
            <a:endParaRPr lang="en-US" altLang="en-US" dirty="0"/>
          </a:p>
        </p:txBody>
      </p:sp>
      <p:sp>
        <p:nvSpPr>
          <p:cNvPr id="65597" name="Text Box 61"/>
          <p:cNvSpPr txBox="1">
            <a:spLocks noChangeArrowheads="1"/>
          </p:cNvSpPr>
          <p:nvPr/>
        </p:nvSpPr>
        <p:spPr bwMode="auto">
          <a:xfrm>
            <a:off x="3886200" y="4843463"/>
            <a:ext cx="41172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We claim y </a:t>
            </a:r>
            <a:r>
              <a:rPr lang="en-US" altLang="en-US" u="sng" dirty="0">
                <a:latin typeface="cmsy10" pitchFamily="1" charset="0"/>
              </a:rPr>
              <a:t>&gt;</a:t>
            </a:r>
            <a:r>
              <a:rPr lang="en-US" altLang="en-US" dirty="0"/>
              <a:t> x (next slide).</a:t>
            </a:r>
          </a:p>
          <a:p>
            <a:r>
              <a:rPr lang="en-US" altLang="en-US" dirty="0"/>
              <a:t>Balance revenue is minimum for x=y=B/2.</a:t>
            </a:r>
          </a:p>
          <a:p>
            <a:r>
              <a:rPr lang="en-US" altLang="en-US" dirty="0"/>
              <a:t>Minimum Balance revenue = 3B/2.</a:t>
            </a:r>
          </a:p>
          <a:p>
            <a:r>
              <a:rPr lang="en-US" altLang="en-US" dirty="0"/>
              <a:t>Competitive Ratio = 3/4.</a:t>
            </a:r>
          </a:p>
        </p:txBody>
      </p:sp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828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2362200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752600"/>
            <a:ext cx="501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Queries allocated to A</a:t>
            </a:r>
            <a:r>
              <a:rPr lang="en-US" altLang="en-US" baseline="-25000" dirty="0"/>
              <a:t>1</a:t>
            </a:r>
            <a:r>
              <a:rPr lang="en-US" altLang="en-US" dirty="0"/>
              <a:t> in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2286000"/>
            <a:ext cx="501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Queries allocated to A</a:t>
            </a:r>
            <a:r>
              <a:rPr lang="en-US" altLang="en-US" baseline="-25000"/>
              <a:t>2</a:t>
            </a:r>
            <a:r>
              <a:rPr lang="en-US" altLang="en-US"/>
              <a:t> in optimal 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4262" y="4329797"/>
            <a:ext cx="2794000" cy="2142530"/>
            <a:chOff x="457200" y="3962400"/>
            <a:chExt cx="2794000" cy="2142530"/>
          </a:xfrm>
        </p:grpSpPr>
        <p:grpSp>
          <p:nvGrpSpPr>
            <p:cNvPr id="65600" name="Group 64"/>
            <p:cNvGrpSpPr>
              <a:grpSpLocks/>
            </p:cNvGrpSpPr>
            <p:nvPr/>
          </p:nvGrpSpPr>
          <p:grpSpPr bwMode="auto">
            <a:xfrm>
              <a:off x="457200" y="3962400"/>
              <a:ext cx="2794000" cy="1585913"/>
              <a:chOff x="279" y="2496"/>
              <a:chExt cx="1760" cy="999"/>
            </a:xfrm>
          </p:grpSpPr>
          <p:sp>
            <p:nvSpPr>
              <p:cNvPr id="65565" name="Rectangle 29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288" cy="19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480" y="2544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288" cy="24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288" cy="38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288" cy="3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0" name="Rectangle 34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28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1" name="Line 35"/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Text Box 36"/>
              <p:cNvSpPr txBox="1">
                <a:spLocks noChangeArrowheads="1"/>
              </p:cNvSpPr>
              <p:nvPr/>
            </p:nvSpPr>
            <p:spPr bwMode="auto">
              <a:xfrm>
                <a:off x="1632" y="2996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  <p:sp>
            <p:nvSpPr>
              <p:cNvPr id="65583" name="Line 47"/>
              <p:cNvSpPr>
                <a:spLocks noChangeShapeType="1"/>
              </p:cNvSpPr>
              <p:nvPr/>
            </p:nvSpPr>
            <p:spPr bwMode="auto">
              <a:xfrm>
                <a:off x="288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Text Box 48"/>
              <p:cNvSpPr txBox="1">
                <a:spLocks noChangeArrowheads="1"/>
              </p:cNvSpPr>
              <p:nvPr/>
            </p:nvSpPr>
            <p:spPr bwMode="auto">
              <a:xfrm>
                <a:off x="288" y="2948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y</a:t>
                </a:r>
              </a:p>
            </p:txBody>
          </p:sp>
          <p:sp>
            <p:nvSpPr>
              <p:cNvPr id="65585" name="Line 49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6" name="Text Box 50"/>
              <p:cNvSpPr txBox="1">
                <a:spLocks noChangeArrowheads="1"/>
              </p:cNvSpPr>
              <p:nvPr/>
            </p:nvSpPr>
            <p:spPr bwMode="auto">
              <a:xfrm>
                <a:off x="1824" y="270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65591" name="Text Box 55"/>
              <p:cNvSpPr txBox="1">
                <a:spLocks noChangeArrowheads="1"/>
              </p:cNvSpPr>
              <p:nvPr/>
            </p:nvSpPr>
            <p:spPr bwMode="auto">
              <a:xfrm>
                <a:off x="480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65592" name="Text Box 56"/>
              <p:cNvSpPr txBox="1">
                <a:spLocks noChangeArrowheads="1"/>
              </p:cNvSpPr>
              <p:nvPr/>
            </p:nvSpPr>
            <p:spPr bwMode="auto">
              <a:xfrm>
                <a:off x="935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65594" name="Line 58"/>
              <p:cNvSpPr>
                <a:spLocks noChangeShapeType="1"/>
              </p:cNvSpPr>
              <p:nvPr/>
            </p:nvSpPr>
            <p:spPr bwMode="auto">
              <a:xfrm>
                <a:off x="279" y="25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Text Box 59"/>
              <p:cNvSpPr txBox="1">
                <a:spLocks noChangeArrowheads="1"/>
              </p:cNvSpPr>
              <p:nvPr/>
            </p:nvSpPr>
            <p:spPr bwMode="auto">
              <a:xfrm>
                <a:off x="279" y="2564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46125" y="5181600"/>
              <a:ext cx="2024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              Neither</a:t>
              </a:r>
            </a:p>
            <a:p>
              <a:endParaRPr lang="en-US" dirty="0"/>
            </a:p>
            <a:p>
              <a:r>
                <a:rPr lang="en-US" dirty="0"/>
                <a:t>Balance allocation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86200" y="3849469"/>
            <a:ext cx="50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</a:t>
            </a:r>
            <a:r>
              <a:rPr lang="en-US" dirty="0"/>
              <a:t>: only green queries can be assigned to neither.</a:t>
            </a:r>
          </a:p>
          <a:p>
            <a:r>
              <a:rPr lang="en-US" dirty="0"/>
              <a:t>A blue query could have been assigned to A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65597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Balance: Two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419" y="1295400"/>
            <a:ext cx="6316181" cy="525780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Case 1</a:t>
            </a:r>
            <a:r>
              <a:rPr lang="en-US" dirty="0"/>
              <a:t>: At least half the blue queries are assigned to A</a:t>
            </a:r>
            <a:r>
              <a:rPr lang="en-US" baseline="-25000" dirty="0"/>
              <a:t>1</a:t>
            </a:r>
            <a:r>
              <a:rPr lang="en-US" dirty="0"/>
              <a:t> by Balance.</a:t>
            </a:r>
          </a:p>
          <a:p>
            <a:pPr marL="971550" lvl="1" indent="-514350"/>
            <a:r>
              <a:rPr lang="en-US" dirty="0"/>
              <a:t>Then y </a:t>
            </a:r>
            <a:r>
              <a:rPr lang="en-US" u="sng" dirty="0"/>
              <a:t>&gt;</a:t>
            </a:r>
            <a:r>
              <a:rPr lang="en-US" dirty="0"/>
              <a:t> B/2, since the blues alone are </a:t>
            </a:r>
            <a:r>
              <a:rPr lang="en-US" u="sng" dirty="0"/>
              <a:t>&gt;</a:t>
            </a:r>
            <a:r>
              <a:rPr lang="en-US" dirty="0"/>
              <a:t> B/2.</a:t>
            </a:r>
          </a:p>
          <a:p>
            <a:pPr marL="621792" indent="-457200"/>
            <a:r>
              <a:rPr lang="en-US" dirty="0">
                <a:solidFill>
                  <a:srgbClr val="FFC000"/>
                </a:solidFill>
              </a:rPr>
              <a:t>Case 2</a:t>
            </a:r>
            <a:r>
              <a:rPr lang="en-US" dirty="0"/>
              <a:t>: Fewer than half the blue queries are assigned to A</a:t>
            </a:r>
            <a:r>
              <a:rPr lang="en-US" baseline="-25000" dirty="0"/>
              <a:t>1</a:t>
            </a:r>
            <a:r>
              <a:rPr lang="en-US" dirty="0"/>
              <a:t> by Balance.</a:t>
            </a:r>
          </a:p>
          <a:p>
            <a:pPr marL="971550" lvl="1" indent="-514350"/>
            <a:r>
              <a:rPr lang="en-US" dirty="0"/>
              <a:t>Let q be the last blue query assigned by Balance to A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62" y="4338653"/>
            <a:ext cx="2794000" cy="2142530"/>
            <a:chOff x="457200" y="3962400"/>
            <a:chExt cx="2794000" cy="2142530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457200" y="3962400"/>
              <a:ext cx="2794000" cy="1585913"/>
              <a:chOff x="279" y="2496"/>
              <a:chExt cx="1760" cy="999"/>
            </a:xfrm>
          </p:grpSpPr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288" cy="19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30"/>
              <p:cNvSpPr>
                <a:spLocks noChangeArrowheads="1"/>
              </p:cNvSpPr>
              <p:nvPr/>
            </p:nvSpPr>
            <p:spPr bwMode="auto">
              <a:xfrm>
                <a:off x="480" y="2544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3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288" cy="24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32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288" cy="38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33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288" cy="3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34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28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36"/>
              <p:cNvSpPr txBox="1">
                <a:spLocks noChangeArrowheads="1"/>
              </p:cNvSpPr>
              <p:nvPr/>
            </p:nvSpPr>
            <p:spPr bwMode="auto">
              <a:xfrm>
                <a:off x="1632" y="2996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>
                <a:off x="288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48"/>
              <p:cNvSpPr txBox="1">
                <a:spLocks noChangeArrowheads="1"/>
              </p:cNvSpPr>
              <p:nvPr/>
            </p:nvSpPr>
            <p:spPr bwMode="auto">
              <a:xfrm>
                <a:off x="288" y="2948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y</a:t>
                </a:r>
              </a:p>
            </p:txBody>
          </p:sp>
          <p:sp>
            <p:nvSpPr>
              <p:cNvPr id="17" name="Line 49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1824" y="270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480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935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21" name="Line 58"/>
              <p:cNvSpPr>
                <a:spLocks noChangeShapeType="1"/>
              </p:cNvSpPr>
              <p:nvPr/>
            </p:nvSpPr>
            <p:spPr bwMode="auto">
              <a:xfrm>
                <a:off x="279" y="25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59"/>
              <p:cNvSpPr txBox="1">
                <a:spLocks noChangeArrowheads="1"/>
              </p:cNvSpPr>
              <p:nvPr/>
            </p:nvSpPr>
            <p:spPr bwMode="auto">
              <a:xfrm>
                <a:off x="279" y="2564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46125" y="5181600"/>
              <a:ext cx="2024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              Neither</a:t>
              </a:r>
            </a:p>
            <a:p>
              <a:endParaRPr lang="en-US" dirty="0"/>
            </a:p>
            <a:p>
              <a:r>
                <a:rPr lang="en-US" dirty="0"/>
                <a:t>Balance allocation</a:t>
              </a:r>
            </a:p>
          </p:txBody>
        </p:sp>
      </p:grpSp>
      <p:grpSp>
        <p:nvGrpSpPr>
          <p:cNvPr id="23" name="Group 62"/>
          <p:cNvGrpSpPr>
            <a:grpSpLocks/>
          </p:cNvGrpSpPr>
          <p:nvPr/>
        </p:nvGrpSpPr>
        <p:grpSpPr bwMode="auto">
          <a:xfrm>
            <a:off x="685800" y="1600200"/>
            <a:ext cx="1789113" cy="1585913"/>
            <a:chOff x="432" y="1008"/>
            <a:chExt cx="1127" cy="999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Balance –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926" y="990600"/>
            <a:ext cx="6127268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Since A</a:t>
            </a:r>
            <a:r>
              <a:rPr lang="en-US" baseline="-25000" dirty="0"/>
              <a:t>1</a:t>
            </a:r>
            <a:r>
              <a:rPr lang="en-US" dirty="0"/>
              <a:t> obviously bid on q, at that time, the budget of A</a:t>
            </a:r>
            <a:r>
              <a:rPr lang="en-US" baseline="-25000" dirty="0"/>
              <a:t>2</a:t>
            </a:r>
            <a:r>
              <a:rPr lang="en-US" dirty="0"/>
              <a:t> must have been at least as great as that of A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Since more than half the blue queries are assigned to A</a:t>
            </a:r>
            <a:r>
              <a:rPr lang="en-US" baseline="-25000" dirty="0"/>
              <a:t>2</a:t>
            </a:r>
            <a:r>
              <a:rPr lang="en-US" dirty="0"/>
              <a:t>, at the time of q, A</a:t>
            </a:r>
            <a:r>
              <a:rPr lang="en-US" baseline="-25000" dirty="0"/>
              <a:t>2</a:t>
            </a:r>
            <a:r>
              <a:rPr lang="en-US" dirty="0"/>
              <a:t>’s remaining budget was at most B/2.</a:t>
            </a:r>
          </a:p>
          <a:p>
            <a:r>
              <a:rPr lang="en-US" dirty="0"/>
              <a:t>Therefore so was A</a:t>
            </a:r>
            <a:r>
              <a:rPr lang="en-US" baseline="-25000" dirty="0"/>
              <a:t>1</a:t>
            </a:r>
            <a:r>
              <a:rPr lang="en-US" dirty="0"/>
              <a:t>’s, which implies x </a:t>
            </a:r>
            <a:r>
              <a:rPr lang="en-US" u="sng" dirty="0"/>
              <a:t>&lt;</a:t>
            </a:r>
            <a:r>
              <a:rPr lang="en-US" dirty="0"/>
              <a:t> B/2, and therefore y </a:t>
            </a:r>
            <a:r>
              <a:rPr lang="en-US" u="sng" dirty="0"/>
              <a:t>&gt;</a:t>
            </a:r>
            <a:r>
              <a:rPr lang="en-US" dirty="0"/>
              <a:t> B/2 and y </a:t>
            </a:r>
            <a:r>
              <a:rPr lang="en-US" u="sng" dirty="0"/>
              <a:t>&gt;</a:t>
            </a:r>
            <a:r>
              <a:rPr lang="en-US" dirty="0"/>
              <a:t> x.</a:t>
            </a:r>
          </a:p>
          <a:p>
            <a:r>
              <a:rPr lang="en-US" dirty="0"/>
              <a:t>Thus Balance assigns </a:t>
            </a:r>
            <a:r>
              <a:rPr lang="en-US" u="sng" dirty="0"/>
              <a:t>&gt;</a:t>
            </a:r>
            <a:r>
              <a:rPr lang="en-US" dirty="0"/>
              <a:t> 3B/2.</a:t>
            </a:r>
          </a:p>
          <a:p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Competitive Ratio</a:t>
            </a:r>
            <a:r>
              <a: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BAL</a:t>
            </a:r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/OPT = 3/4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925" y="4343400"/>
            <a:ext cx="2794000" cy="2142530"/>
            <a:chOff x="457200" y="3962400"/>
            <a:chExt cx="2794000" cy="2142530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457200" y="3962400"/>
              <a:ext cx="2794000" cy="1585913"/>
              <a:chOff x="279" y="2496"/>
              <a:chExt cx="1760" cy="999"/>
            </a:xfrm>
          </p:grpSpPr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288" cy="19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30"/>
              <p:cNvSpPr>
                <a:spLocks noChangeArrowheads="1"/>
              </p:cNvSpPr>
              <p:nvPr/>
            </p:nvSpPr>
            <p:spPr bwMode="auto">
              <a:xfrm>
                <a:off x="480" y="2544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3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288" cy="240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32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288" cy="38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33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288" cy="3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34"/>
              <p:cNvSpPr>
                <a:spLocks noChangeArrowheads="1"/>
              </p:cNvSpPr>
              <p:nvPr/>
            </p:nvSpPr>
            <p:spPr bwMode="auto">
              <a:xfrm>
                <a:off x="1248" y="2976"/>
                <a:ext cx="28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35"/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36"/>
              <p:cNvSpPr txBox="1">
                <a:spLocks noChangeArrowheads="1"/>
              </p:cNvSpPr>
              <p:nvPr/>
            </p:nvSpPr>
            <p:spPr bwMode="auto">
              <a:xfrm>
                <a:off x="1632" y="2996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>
                <a:off x="288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48"/>
              <p:cNvSpPr txBox="1">
                <a:spLocks noChangeArrowheads="1"/>
              </p:cNvSpPr>
              <p:nvPr/>
            </p:nvSpPr>
            <p:spPr bwMode="auto">
              <a:xfrm>
                <a:off x="288" y="2948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y</a:t>
                </a:r>
              </a:p>
            </p:txBody>
          </p:sp>
          <p:sp>
            <p:nvSpPr>
              <p:cNvPr id="17" name="Line 49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1824" y="270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B</a:t>
                </a:r>
              </a:p>
            </p:txBody>
          </p:sp>
          <p:sp>
            <p:nvSpPr>
              <p:cNvPr id="19" name="Text Box 55"/>
              <p:cNvSpPr txBox="1">
                <a:spLocks noChangeArrowheads="1"/>
              </p:cNvSpPr>
              <p:nvPr/>
            </p:nvSpPr>
            <p:spPr bwMode="auto">
              <a:xfrm>
                <a:off x="480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935" y="3264"/>
                <a:ext cx="2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21" name="Line 58"/>
              <p:cNvSpPr>
                <a:spLocks noChangeShapeType="1"/>
              </p:cNvSpPr>
              <p:nvPr/>
            </p:nvSpPr>
            <p:spPr bwMode="auto">
              <a:xfrm>
                <a:off x="279" y="25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59"/>
              <p:cNvSpPr txBox="1">
                <a:spLocks noChangeArrowheads="1"/>
              </p:cNvSpPr>
              <p:nvPr/>
            </p:nvSpPr>
            <p:spPr bwMode="auto">
              <a:xfrm>
                <a:off x="279" y="2564"/>
                <a:ext cx="20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46125" y="5181600"/>
              <a:ext cx="2024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              Neither</a:t>
              </a:r>
            </a:p>
            <a:p>
              <a:endParaRPr lang="en-US" dirty="0"/>
            </a:p>
            <a:p>
              <a:r>
                <a:rPr lang="en-US" dirty="0"/>
                <a:t>Balance allocation</a:t>
              </a:r>
            </a:p>
          </p:txBody>
        </p:sp>
      </p:grpSp>
      <p:grpSp>
        <p:nvGrpSpPr>
          <p:cNvPr id="23" name="Group 62"/>
          <p:cNvGrpSpPr>
            <a:grpSpLocks/>
          </p:cNvGrpSpPr>
          <p:nvPr/>
        </p:nvGrpSpPr>
        <p:grpSpPr bwMode="auto">
          <a:xfrm>
            <a:off x="685800" y="1600200"/>
            <a:ext cx="1789113" cy="1585913"/>
            <a:chOff x="432" y="1008"/>
            <a:chExt cx="1127" cy="999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B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 BALANCE: What’s x?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57200" y="3239869"/>
            <a:ext cx="2794000" cy="1585913"/>
            <a:chOff x="279" y="2496"/>
            <a:chExt cx="1760" cy="999"/>
          </a:xfrm>
        </p:grpSpPr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5591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92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286000"/>
            <a:ext cx="4871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we exhausted 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97" name="Text Box 61"/>
              <p:cNvSpPr txBox="1">
                <a:spLocks noChangeArrowheads="1"/>
              </p:cNvSpPr>
              <p:nvPr/>
            </p:nvSpPr>
            <p:spPr bwMode="auto">
              <a:xfrm>
                <a:off x="3733801" y="3447633"/>
                <a:ext cx="5410200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Notice: Unassigned queries should be assigned to A</a:t>
                </a:r>
                <a:r>
                  <a:rPr lang="en-US" b="1" baseline="-25000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(since 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the budget)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Goal: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Show we have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B/2</a:t>
                </a:r>
              </a:p>
              <a:p>
                <a:endParaRPr lang="en-US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BALANCE assigns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≥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B/2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blue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queries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Then trivially,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≥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559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1" y="3447633"/>
                <a:ext cx="5410200" cy="2246769"/>
              </a:xfrm>
              <a:prstGeom prst="rect">
                <a:avLst/>
              </a:prstGeom>
              <a:blipFill>
                <a:blip r:embed="rId3"/>
                <a:stretch>
                  <a:fillRect l="-937" t="-562" r="-1639" b="-28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764268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688068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1880955" y="4459069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AA-7B11-4A4B-B597-D4696FFA60C0}" type="datetime1">
              <a:rPr lang="en-US" smtClean="0"/>
              <a:t>3/5/18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cxnSp>
        <p:nvCxnSpPr>
          <p:cNvPr id="9" name="Elbow Connector 8"/>
          <p:cNvCxnSpPr>
            <a:cxnSpLocks/>
            <a:stCxn id="65597" idx="1"/>
            <a:endCxn id="65586" idx="3"/>
          </p:cNvCxnSpPr>
          <p:nvPr/>
        </p:nvCxnSpPr>
        <p:spPr>
          <a:xfrm rot="10800000">
            <a:off x="3251201" y="3759776"/>
            <a:ext cx="482600" cy="811242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6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 BALANCE: What’s x?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057400"/>
            <a:ext cx="4871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we exhausted 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p:sp>
        <p:nvSpPr>
          <p:cNvPr id="65597" name="Text Box 61"/>
          <p:cNvSpPr txBox="1">
            <a:spLocks noChangeArrowheads="1"/>
          </p:cNvSpPr>
          <p:nvPr/>
        </p:nvSpPr>
        <p:spPr bwMode="auto">
          <a:xfrm>
            <a:off x="3868186" y="2971800"/>
            <a:ext cx="53479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Unassigned queries should be assigned to A</a:t>
            </a:r>
            <a:r>
              <a:rPr lang="en-US" b="1" baseline="-250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(if we could assign to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we would since we still have the budget)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Goal: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Show we have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B/2</a:t>
            </a:r>
          </a:p>
          <a:p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764268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688068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2133600" cy="274320"/>
          </a:xfrm>
        </p:spPr>
        <p:txBody>
          <a:bodyPr/>
          <a:lstStyle/>
          <a:p>
            <a:fld id="{2BE430AA-7B11-4A4B-B597-D4696FFA60C0}" type="datetime1">
              <a:rPr lang="en-US" smtClean="0"/>
              <a:t>3/5/18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605380" y="3544669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286292" y="3011269"/>
            <a:ext cx="2794000" cy="1585913"/>
            <a:chOff x="279" y="2496"/>
            <a:chExt cx="1760" cy="999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710047" y="4230469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 Box 61"/>
              <p:cNvSpPr txBox="1">
                <a:spLocks noChangeArrowheads="1"/>
              </p:cNvSpPr>
              <p:nvPr/>
            </p:nvSpPr>
            <p:spPr bwMode="auto">
              <a:xfrm>
                <a:off x="210586" y="4893104"/>
                <a:ext cx="7561814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BALANCE assigns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≥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B/2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blue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queries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Consider the last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blue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query assigned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At that time,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unspent budget must have been at least as big as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That means at least as many queries have been assigned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as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At this point, we have already assigned at least B/2 queries to A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8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86" y="4893104"/>
                <a:ext cx="7561814" cy="1754326"/>
              </a:xfrm>
              <a:prstGeom prst="rect">
                <a:avLst/>
              </a:prstGeom>
              <a:blipFill>
                <a:blip r:embed="rId3"/>
                <a:stretch>
                  <a:fillRect l="-671" t="-719" b="-43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92445" y="3953470"/>
                <a:ext cx="5246755" cy="923330"/>
              </a:xfrm>
              <a:prstGeom prst="rect">
                <a:avLst/>
              </a:prstGeom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Competitive Ratio: BAL/OPT = 3/4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45" y="3953470"/>
                <a:ext cx="524675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77" t="-1274" b="-7643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0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 BALANCE: What’s x?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57200" y="2951202"/>
            <a:ext cx="2794000" cy="1585913"/>
            <a:chOff x="279" y="2496"/>
            <a:chExt cx="1760" cy="999"/>
          </a:xfrm>
        </p:grpSpPr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5591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92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286000"/>
            <a:ext cx="48718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we exhausted 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97" name="Text Box 61"/>
              <p:cNvSpPr txBox="1">
                <a:spLocks noChangeArrowheads="1"/>
              </p:cNvSpPr>
              <p:nvPr/>
            </p:nvSpPr>
            <p:spPr bwMode="auto">
              <a:xfrm>
                <a:off x="3733800" y="3447633"/>
                <a:ext cx="5347939" cy="280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Unassigned queries should be assigned to A</a:t>
                </a:r>
                <a:r>
                  <a:rPr lang="en-US" b="1" baseline="-25000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the budget)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Goal: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Show we have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≤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≥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&gt;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Competitive Ratio = 3/4</a:t>
                </a:r>
              </a:p>
            </p:txBody>
          </p:sp>
        </mc:Choice>
        <mc:Fallback xmlns="">
          <p:sp>
            <p:nvSpPr>
              <p:cNvPr id="6559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447633"/>
                <a:ext cx="5347939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1026" t="-1089" b="-26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764268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688068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1880955" y="4170402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0AA-7B11-4A4B-B597-D4696FFA60C0}" type="datetime1">
              <a:rPr lang="en-US" smtClean="0"/>
              <a:t>3/5/18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76288" y="5486400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457200" y="4953000"/>
            <a:ext cx="2794000" cy="1585913"/>
            <a:chOff x="279" y="2496"/>
            <a:chExt cx="1760" cy="999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880955" y="61722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3173188" y="4953000"/>
            <a:ext cx="731520" cy="1022350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257958" y="3503765"/>
            <a:ext cx="640080" cy="882649"/>
          </a:xfrm>
          <a:prstGeom prst="bentConnector3">
            <a:avLst>
              <a:gd name="adj1" fmla="val 58542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33" grpId="0"/>
      <p:bldP spid="39" grpId="0" animBg="1"/>
      <p:bldP spid="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General Result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 the general case, worst competitive ratio of BALANCE is </a:t>
            </a:r>
            <a:r>
              <a:rPr lang="en-US" b="1" dirty="0">
                <a:solidFill>
                  <a:srgbClr val="0000FF"/>
                </a:solidFill>
              </a:rPr>
              <a:t>1–1/e = approx. 0.63</a:t>
            </a:r>
          </a:p>
          <a:p>
            <a:pPr lvl="2"/>
            <a:r>
              <a:rPr lang="en-US" b="1" i="1" dirty="0">
                <a:solidFill>
                  <a:srgbClr val="D60093"/>
                </a:solidFill>
              </a:rPr>
              <a:t>e</a:t>
            </a:r>
            <a:r>
              <a:rPr lang="en-US" b="1" dirty="0">
                <a:solidFill>
                  <a:srgbClr val="D60093"/>
                </a:solidFill>
              </a:rPr>
              <a:t> = 2.7182</a:t>
            </a:r>
          </a:p>
          <a:p>
            <a:pPr lvl="1"/>
            <a:r>
              <a:rPr lang="en-US" dirty="0"/>
              <a:t>Interestingly, no online algorithm has a better competitive ratio!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Let’s see the worst case example that gives this ratio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7991-A32E-47C9-86E8-2BE089B4A0A0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49607817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for BALANCE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  <a:r>
              <a:rPr lang="en-US" b="1" dirty="0">
                <a:solidFill>
                  <a:srgbClr val="008000"/>
                </a:solidFill>
              </a:rPr>
              <a:t> advertisers:</a:t>
            </a:r>
            <a:r>
              <a:rPr lang="en-US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1</a:t>
            </a:r>
            <a:r>
              <a:rPr lang="en-US" b="1" i="1" dirty="0"/>
              <a:t>, A</a:t>
            </a:r>
            <a:r>
              <a:rPr lang="en-US" b="1" i="1" baseline="-25000" dirty="0"/>
              <a:t>2</a:t>
            </a:r>
            <a:r>
              <a:rPr lang="en-US" b="1" i="1" dirty="0"/>
              <a:t>, … A</a:t>
            </a:r>
            <a:r>
              <a:rPr lang="en-US" b="1" i="1" baseline="-25000" dirty="0"/>
              <a:t>N</a:t>
            </a:r>
          </a:p>
          <a:p>
            <a:pPr lvl="1"/>
            <a:r>
              <a:rPr lang="en-US" dirty="0"/>
              <a:t>Each with budget </a:t>
            </a:r>
            <a:r>
              <a:rPr lang="en-US" b="1" i="1" dirty="0"/>
              <a:t>B</a:t>
            </a:r>
            <a:r>
              <a:rPr lang="en-US" b="1" dirty="0"/>
              <a:t> &gt; </a:t>
            </a:r>
            <a:r>
              <a:rPr lang="en-US" b="1" i="1" dirty="0"/>
              <a:t>N</a:t>
            </a:r>
          </a:p>
          <a:p>
            <a:r>
              <a:rPr lang="en-US" b="1" dirty="0">
                <a:solidFill>
                  <a:srgbClr val="0000FF"/>
                </a:solidFill>
              </a:rPr>
              <a:t>Queries:</a:t>
            </a:r>
          </a:p>
          <a:p>
            <a:pPr lvl="1"/>
            <a:r>
              <a:rPr lang="en-US" b="1" i="1" dirty="0"/>
              <a:t>N∙B</a:t>
            </a:r>
            <a:r>
              <a:rPr lang="en-US" dirty="0"/>
              <a:t> queries appear in </a:t>
            </a:r>
            <a:r>
              <a:rPr lang="en-US" b="1" i="1" dirty="0"/>
              <a:t>N</a:t>
            </a:r>
            <a:r>
              <a:rPr lang="en-US" dirty="0"/>
              <a:t> rounds of </a:t>
            </a:r>
            <a:r>
              <a:rPr lang="en-US" b="1" i="1" dirty="0"/>
              <a:t>B</a:t>
            </a:r>
            <a:r>
              <a:rPr lang="en-US" dirty="0"/>
              <a:t> queries each</a:t>
            </a:r>
          </a:p>
          <a:p>
            <a:r>
              <a:rPr lang="en-US" b="1" dirty="0">
                <a:solidFill>
                  <a:srgbClr val="D60093"/>
                </a:solidFill>
              </a:rPr>
              <a:t>Bidding:</a:t>
            </a:r>
          </a:p>
          <a:p>
            <a:pPr lvl="1"/>
            <a:r>
              <a:rPr lang="en-US" dirty="0"/>
              <a:t>Round </a:t>
            </a:r>
            <a:r>
              <a:rPr lang="en-US" b="1" dirty="0"/>
              <a:t>1</a:t>
            </a:r>
            <a:r>
              <a:rPr lang="en-US" dirty="0"/>
              <a:t> queries: bidders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b="1" dirty="0"/>
              <a:t>, A</a:t>
            </a:r>
            <a:r>
              <a:rPr lang="en-US" b="1" baseline="-25000" dirty="0"/>
              <a:t>2</a:t>
            </a:r>
            <a:r>
              <a:rPr lang="en-US" b="1" dirty="0"/>
              <a:t>,       …, A</a:t>
            </a:r>
            <a:r>
              <a:rPr lang="en-US" b="1" baseline="-25000" dirty="0"/>
              <a:t>N</a:t>
            </a:r>
          </a:p>
          <a:p>
            <a:pPr lvl="1"/>
            <a:r>
              <a:rPr lang="en-US" dirty="0"/>
              <a:t>Round </a:t>
            </a:r>
            <a:r>
              <a:rPr lang="en-US" b="1" dirty="0"/>
              <a:t>2</a:t>
            </a:r>
            <a:r>
              <a:rPr lang="en-US" dirty="0"/>
              <a:t> queries: bidders      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b="1" dirty="0"/>
              <a:t>, A</a:t>
            </a:r>
            <a:r>
              <a:rPr lang="en-US" b="1" baseline="-25000" dirty="0"/>
              <a:t>3</a:t>
            </a:r>
            <a:r>
              <a:rPr lang="en-US" b="1" dirty="0"/>
              <a:t>, …, A</a:t>
            </a:r>
            <a:r>
              <a:rPr lang="en-US" b="1" baseline="-25000" dirty="0"/>
              <a:t>N</a:t>
            </a:r>
          </a:p>
          <a:p>
            <a:pPr lvl="1"/>
            <a:r>
              <a:rPr lang="en-US" dirty="0"/>
              <a:t>Round </a:t>
            </a:r>
            <a:r>
              <a:rPr lang="en-US" b="1" i="1" dirty="0" err="1"/>
              <a:t>i</a:t>
            </a:r>
            <a:r>
              <a:rPr lang="en-US" dirty="0"/>
              <a:t> queries:  bidders             </a:t>
            </a:r>
            <a:r>
              <a:rPr lang="en-US" b="1" dirty="0"/>
              <a:t>A</a:t>
            </a:r>
            <a:r>
              <a:rPr lang="en-US" b="1" baseline="-25000" dirty="0"/>
              <a:t>i</a:t>
            </a:r>
            <a:r>
              <a:rPr lang="en-US" b="1" dirty="0"/>
              <a:t>, …,  A</a:t>
            </a:r>
            <a:r>
              <a:rPr lang="en-US" b="1" baseline="-25000" dirty="0"/>
              <a:t>N</a:t>
            </a:r>
          </a:p>
          <a:p>
            <a:r>
              <a:rPr lang="en-US" b="1" dirty="0">
                <a:solidFill>
                  <a:srgbClr val="008000"/>
                </a:solidFill>
              </a:rPr>
              <a:t>Optimum allocation: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dirty="0"/>
              <a:t>Allocate all round </a:t>
            </a:r>
            <a:r>
              <a:rPr lang="en-US" b="1" i="1" dirty="0" err="1"/>
              <a:t>i</a:t>
            </a:r>
            <a:r>
              <a:rPr lang="en-US" dirty="0"/>
              <a:t> queries to </a:t>
            </a:r>
            <a:r>
              <a:rPr lang="en-US" b="1" i="1" dirty="0"/>
              <a:t>A</a:t>
            </a:r>
            <a:r>
              <a:rPr lang="en-US" b="1" i="1" baseline="-25000" dirty="0"/>
              <a:t>i</a:t>
            </a:r>
          </a:p>
          <a:p>
            <a:pPr lvl="1"/>
            <a:r>
              <a:rPr lang="en-US" dirty="0"/>
              <a:t>Optimum revenue </a:t>
            </a:r>
            <a:r>
              <a:rPr lang="en-US" b="1" i="1" dirty="0"/>
              <a:t>N</a:t>
            </a:r>
            <a:r>
              <a:rPr lang="en-US" b="1" dirty="0"/>
              <a:t>∙</a:t>
            </a:r>
            <a:r>
              <a:rPr lang="en-US" b="1" i="1" dirty="0"/>
              <a:t>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97F-0835-4148-9874-0CD0B1AA75CE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90900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76200"/>
            <a:ext cx="8229600" cy="987552"/>
          </a:xfrm>
        </p:spPr>
        <p:txBody>
          <a:bodyPr/>
          <a:lstStyle/>
          <a:p>
            <a:r>
              <a:rPr lang="en-US" dirty="0"/>
              <a:t>BALANCE Allocation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914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676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4384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4102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172200" y="1354137"/>
            <a:ext cx="5334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810000" y="2420937"/>
            <a:ext cx="55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…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838200" y="3654425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600200" y="3671887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362200" y="3671887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3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5334000" y="3640137"/>
            <a:ext cx="62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N-1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096000" y="3654425"/>
            <a:ext cx="45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3349625"/>
            <a:ext cx="6407150" cy="366712"/>
            <a:chOff x="576" y="2169"/>
            <a:chExt cx="4036" cy="231"/>
          </a:xfrm>
        </p:grpSpPr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57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105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1536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Rectangle 18"/>
            <p:cNvSpPr>
              <a:spLocks noChangeArrowheads="1"/>
            </p:cNvSpPr>
            <p:nvPr/>
          </p:nvSpPr>
          <p:spPr bwMode="auto">
            <a:xfrm>
              <a:off x="3408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3888" y="2208"/>
              <a:ext cx="336" cy="14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4224" y="2169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B/N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676400" y="3030537"/>
            <a:ext cx="6102350" cy="381000"/>
            <a:chOff x="1056" y="1968"/>
            <a:chExt cx="3844" cy="240"/>
          </a:xfrm>
        </p:grpSpPr>
        <p:sp>
          <p:nvSpPr>
            <p:cNvPr id="78870" name="Rectangle 22"/>
            <p:cNvSpPr>
              <a:spLocks noChangeArrowheads="1"/>
            </p:cNvSpPr>
            <p:nvPr/>
          </p:nvSpPr>
          <p:spPr bwMode="auto">
            <a:xfrm>
              <a:off x="1056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1536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2" name="Rectangle 24"/>
            <p:cNvSpPr>
              <a:spLocks noChangeArrowheads="1"/>
            </p:cNvSpPr>
            <p:nvPr/>
          </p:nvSpPr>
          <p:spPr bwMode="auto">
            <a:xfrm>
              <a:off x="3408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Rectangle 25"/>
            <p:cNvSpPr>
              <a:spLocks noChangeArrowheads="1"/>
            </p:cNvSpPr>
            <p:nvPr/>
          </p:nvSpPr>
          <p:spPr bwMode="auto">
            <a:xfrm>
              <a:off x="3888" y="2016"/>
              <a:ext cx="336" cy="19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4224" y="196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B/(N-1)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38400" y="2663825"/>
            <a:ext cx="5340350" cy="442912"/>
            <a:chOff x="1536" y="1737"/>
            <a:chExt cx="3364" cy="279"/>
          </a:xfrm>
        </p:grpSpPr>
        <p:sp>
          <p:nvSpPr>
            <p:cNvPr id="78876" name="Rectangle 28"/>
            <p:cNvSpPr>
              <a:spLocks noChangeArrowheads="1"/>
            </p:cNvSpPr>
            <p:nvPr/>
          </p:nvSpPr>
          <p:spPr bwMode="auto">
            <a:xfrm>
              <a:off x="1536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7" name="Rectangle 29"/>
            <p:cNvSpPr>
              <a:spLocks noChangeArrowheads="1"/>
            </p:cNvSpPr>
            <p:nvPr/>
          </p:nvSpPr>
          <p:spPr bwMode="auto">
            <a:xfrm>
              <a:off x="3408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Rectangle 30"/>
            <p:cNvSpPr>
              <a:spLocks noChangeArrowheads="1"/>
            </p:cNvSpPr>
            <p:nvPr/>
          </p:nvSpPr>
          <p:spPr bwMode="auto">
            <a:xfrm>
              <a:off x="3888" y="1776"/>
              <a:ext cx="336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9" name="Text Box 31"/>
            <p:cNvSpPr txBox="1">
              <a:spLocks noChangeArrowheads="1"/>
            </p:cNvSpPr>
            <p:nvPr/>
          </p:nvSpPr>
          <p:spPr bwMode="auto">
            <a:xfrm>
              <a:off x="4224" y="173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B/(N-2)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880" name="Text Box 32"/>
              <p:cNvSpPr txBox="1">
                <a:spLocks noChangeArrowheads="1"/>
              </p:cNvSpPr>
              <p:nvPr/>
            </p:nvSpPr>
            <p:spPr bwMode="auto">
              <a:xfrm>
                <a:off x="609600" y="4083259"/>
                <a:ext cx="8382000" cy="1403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BALANCE assigns each of the queries in round 1 to 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 advertisers. </a:t>
                </a:r>
                <a:br>
                  <a:rPr lang="en-US" sz="2400" dirty="0">
                    <a:latin typeface="Calibri" pitchFamily="34" charset="0"/>
                    <a:cs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After </a:t>
                </a:r>
                <a:r>
                  <a:rPr lang="en-US" sz="2400" b="1" i="1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rounds, sum of allocations to each of advertisers </a:t>
                </a:r>
                <a:r>
                  <a:rPr lang="en-US" sz="2400" b="1" i="1" dirty="0" err="1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2400" b="1" i="1" baseline="-25000" dirty="0" err="1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n-US" sz="2400" b="1" i="1" dirty="0">
                    <a:latin typeface="Calibri" pitchFamily="34" charset="0"/>
                    <a:cs typeface="Calibri" pitchFamily="34" charset="0"/>
                  </a:rPr>
                  <a:t>,…,A</a:t>
                </a:r>
                <a:r>
                  <a:rPr lang="en-US" sz="2400" b="1" i="1" baseline="-25000" dirty="0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cs typeface="Calibri" pitchFamily="34" charset="0"/>
                      </a:rPr>
                      <m:t>=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𝒌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+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cs typeface="Calibri" pitchFamily="34" charset="0"/>
                      </a:rPr>
                      <m:t>=…=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𝑵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cs typeface="Calibri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𝒊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𝒌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𝑵</m:t>
                            </m:r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−(</m:t>
                            </m:r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𝒊</m:t>
                            </m:r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𝟏</m:t>
                            </m:r>
                            <m:r>
                              <a:rPr lang="en-US" sz="2400" b="1" i="1" dirty="0" smtClean="0">
                                <a:latin typeface="Cambria Math"/>
                                <a:cs typeface="Calibri" pitchFamily="34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sz="24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88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083259"/>
                <a:ext cx="8382000" cy="1403141"/>
              </a:xfrm>
              <a:prstGeom prst="rect">
                <a:avLst/>
              </a:prstGeom>
              <a:blipFill rotWithShape="1">
                <a:blip r:embed="rId3"/>
                <a:stretch>
                  <a:fillRect l="-1091" t="-3478" r="-18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609600" y="56388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we find the smallest </a:t>
            </a:r>
            <a:r>
              <a:rPr lang="en-US" sz="2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sz="2400" b="1" i="1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b="1" i="1" baseline="-250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Symbol"/>
              </a:rPr>
              <a:t></a:t>
            </a:r>
            <a:r>
              <a:rPr lang="en-US" sz="2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B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then after </a:t>
            </a:r>
            <a:r>
              <a:rPr lang="en-US" sz="2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rounds</a:t>
            </a:r>
          </a:p>
          <a:p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cannot allocate any queries to any advertiser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2D4-BA6E-4FA5-9410-16E31230E5BB}" type="datetime1">
              <a:rPr lang="en-US" smtClean="0"/>
              <a:t>3/5/18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Leskovec, Stanford CS246: Mining Massive Datasets, http://cs246.stanford.edu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592529" y="2312471"/>
            <a:ext cx="216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Advertiser’s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295400"/>
            <a:ext cx="164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: Budget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spent in rounds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1,2, 3, …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7482560" y="1457900"/>
            <a:ext cx="533400" cy="11747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7482560" y="1317609"/>
            <a:ext cx="533400" cy="11421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9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0" grpId="0" autoUpdateAnimBg="0"/>
      <p:bldP spid="788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Analysis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98525" y="1784350"/>
            <a:ext cx="7510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B/1   B/2   B/3  …  B/(N-(k-1)) … B/(N-1)   B/N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75438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640638" y="239395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6248400" y="2819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031038" y="2833688"/>
            <a:ext cx="43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4191000" y="3352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715000" y="3443288"/>
            <a:ext cx="777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= B</a:t>
            </a:r>
            <a:r>
              <a:rPr lang="en-US" b="1" baseline="-25000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28688" y="4070350"/>
            <a:ext cx="7413626" cy="2028825"/>
            <a:chOff x="585" y="2564"/>
            <a:chExt cx="4670" cy="1278"/>
          </a:xfrm>
        </p:grpSpPr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585" y="2564"/>
              <a:ext cx="46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1/1   1/2   1/3  …  1/(N-(k-1)) … 1/(N-1)   1/N</a:t>
              </a:r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>
              <a:off x="4771" y="29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Text Box 17"/>
            <p:cNvSpPr txBox="1">
              <a:spLocks noChangeArrowheads="1"/>
            </p:cNvSpPr>
            <p:nvPr/>
          </p:nvSpPr>
          <p:spPr bwMode="auto">
            <a:xfrm>
              <a:off x="4832" y="2948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>
              <a:off x="3955" y="321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Text Box 19"/>
            <p:cNvSpPr txBox="1">
              <a:spLocks noChangeArrowheads="1"/>
            </p:cNvSpPr>
            <p:nvPr/>
          </p:nvSpPr>
          <p:spPr bwMode="auto">
            <a:xfrm>
              <a:off x="4448" y="3225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</a:p>
          </p:txBody>
        </p: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>
              <a:off x="2659" y="3552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3619" y="3609"/>
              <a:ext cx="4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baseline="-25000" dirty="0" err="1"/>
                <a:t>k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= 1</a:t>
              </a:r>
              <a:r>
                <a:rPr lang="en-US" b="1" baseline="-25000" dirty="0">
                  <a:solidFill>
                    <a:srgbClr val="0000FF"/>
                  </a:solidFill>
                </a:rPr>
                <a:t> 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34B3-8CD0-4E59-A63B-33D8D12C384D}" type="datetime1">
              <a:rPr lang="en-US" smtClean="0"/>
              <a:t>3/5/18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62550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Graph Matching for Advertising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BBE5-1845-4691-8DE8-2E7273940361}" type="datetime1">
              <a:rPr lang="en-US" smtClean="0"/>
              <a:t>3/5/18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57120" y="2341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5571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71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5571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226920" y="21891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252320" y="2754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269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269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9520" y="2144712"/>
            <a:ext cx="1752600" cy="1873250"/>
            <a:chOff x="1296" y="1028"/>
            <a:chExt cx="1104" cy="11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521" y="2754312"/>
            <a:ext cx="1757363" cy="730250"/>
            <a:chOff x="1296" y="1412"/>
            <a:chExt cx="1107" cy="46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9520" y="2493962"/>
            <a:ext cx="1760538" cy="1131888"/>
            <a:chOff x="1296" y="1248"/>
            <a:chExt cx="1109" cy="713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296" y="1248"/>
              <a:ext cx="78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709521" y="3484562"/>
            <a:ext cx="1773238" cy="706438"/>
            <a:chOff x="1296" y="1872"/>
            <a:chExt cx="1117" cy="445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296" y="1872"/>
              <a:ext cx="81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122645" y="22971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2645" y="26606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122645" y="30416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027145" y="25511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708" y="163693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Advertiser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9000" y="152400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Chance to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show an 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56346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Which advertiser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gets picked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082" y="4334470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Advertiser X wants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show an add for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topic/query 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57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This is an online problem: </a:t>
            </a:r>
            <a:r>
              <a:rPr lang="en-US" sz="2800" b="1" dirty="0">
                <a:latin typeface="Calibri" pitchFamily="34" charset="0"/>
                <a:cs typeface="Arial" pitchFamily="34" charset="0"/>
              </a:rPr>
              <a:t>We have to make decisions as queries/topics show up. We do not know what topics will show up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207864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utoUpdateAnimBg="0"/>
      <p:bldP spid="49184" grpId="0" autoUpdateAnimBg="0"/>
      <p:bldP spid="49185" grpId="0" autoUpdateAnimBg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Fact: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e>
                    </m:nary>
                    <m:r>
                      <a:rPr lang="en-US" b="1" i="1"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/>
                          </a:rPr>
                          <m:t>𝐥</m:t>
                        </m:r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large </a:t>
                </a:r>
                <a:r>
                  <a:rPr lang="en-US" b="1" i="1" dirty="0"/>
                  <a:t>n</a:t>
                </a:r>
              </a:p>
              <a:p>
                <a:pPr lvl="1"/>
                <a:r>
                  <a:rPr lang="en-US" dirty="0"/>
                  <a:t>Result due to Euler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𝑵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 err="1">
                        <a:latin typeface="Cambria Math"/>
                      </a:rPr>
                      <m:t>𝒍𝒏</m:t>
                    </m:r>
                    <m:r>
                      <a:rPr lang="en-US" b="1" i="1" dirty="0">
                        <a:latin typeface="Cambria Math"/>
                      </a:rPr>
                      <m:t>⁡(</m:t>
                    </m:r>
                    <m:r>
                      <a:rPr lang="en-US" b="1" i="1" dirty="0">
                        <a:latin typeface="Cambria Math"/>
                      </a:rPr>
                      <m:t>𝑵</m:t>
                    </m:r>
                    <m:r>
                      <a:rPr lang="en-US" b="1" i="1" dirty="0">
                        <a:latin typeface="Cambria Math"/>
                      </a:rPr>
                      <m:t>)−</m:t>
                    </m:r>
                    <m:r>
                      <a:rPr lang="en-US" b="1" i="1" dirty="0">
                        <a:latin typeface="Cambria Math"/>
                      </a:rPr>
                      <m:t>𝟏</m:t>
                    </m:r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 err="1">
                        <a:latin typeface="Cambria Math"/>
                      </a:rPr>
                      <m:t>𝒍𝒏</m:t>
                    </m:r>
                    <m:r>
                      <a:rPr lang="en-US" b="1" i="1" dirty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𝒆</m:t>
                        </m:r>
                      </m:den>
                    </m:f>
                    <m:r>
                      <a:rPr lang="en-US" b="1" i="1" dirty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We also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𝑵</m:t>
                        </m:r>
                        <m:r>
                          <a:rPr lang="en-US" b="1" i="1" dirty="0"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 err="1">
                        <a:latin typeface="Cambria Math"/>
                      </a:rPr>
                      <m:t>𝒍𝒏</m:t>
                    </m:r>
                    <m:r>
                      <a:rPr lang="en-US" b="1" i="1" dirty="0">
                        <a:latin typeface="Cambria Math"/>
                      </a:rPr>
                      <m:t>⁡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So: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𝒆</m:t>
                        </m:r>
                      </m:den>
                    </m:f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endParaRPr lang="en-US" b="1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Then: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buFont typeface="Wingdings" pitchFamily="1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466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8B24-DC37-44CA-B9F9-F3951548F506}" type="datetime1">
              <a:rPr lang="en-US" smtClean="0"/>
              <a:t>3/5/18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838200" y="2511425"/>
            <a:ext cx="7414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1/1   1/2   1/3  …  1/(N-(k-1)) … 1/(N-1)   1/N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30675" y="3730625"/>
            <a:ext cx="3962400" cy="369888"/>
            <a:chOff x="2602" y="2880"/>
            <a:chExt cx="2496" cy="233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2602" y="2880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8000"/>
                </a:solidFill>
              </a:endParaRP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auto">
            <a:xfrm>
              <a:off x="3562" y="2880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</a:rPr>
                <a:t>S</a:t>
              </a:r>
              <a:r>
                <a:rPr lang="en-US" b="1" baseline="-25000">
                  <a:solidFill>
                    <a:srgbClr val="008000"/>
                  </a:solidFill>
                </a:rPr>
                <a:t>k</a:t>
              </a:r>
              <a:r>
                <a:rPr lang="en-US" b="1">
                  <a:solidFill>
                    <a:srgbClr val="008000"/>
                  </a:solidFill>
                </a:rPr>
                <a:t> = 1</a:t>
              </a:r>
              <a:r>
                <a:rPr lang="en-US" b="1" baseline="-25000">
                  <a:solidFill>
                    <a:srgbClr val="008000"/>
                  </a:solidFill>
                </a:rPr>
                <a:t> </a:t>
              </a:r>
            </a:p>
          </p:txBody>
        </p:sp>
      </p:grp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990600" y="3197225"/>
            <a:ext cx="70866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565525" y="3135313"/>
            <a:ext cx="679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</a:rPr>
              <a:t>ln</a:t>
            </a:r>
            <a:r>
              <a:rPr lang="en-US" b="1" dirty="0">
                <a:solidFill>
                  <a:srgbClr val="008000"/>
                </a:solidFill>
              </a:rPr>
              <a:t>(N)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990600" y="3730625"/>
            <a:ext cx="3048000" cy="384175"/>
            <a:chOff x="624" y="2880"/>
            <a:chExt cx="1920" cy="242"/>
          </a:xfrm>
        </p:grpSpPr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624" y="28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b="1">
                <a:solidFill>
                  <a:srgbClr val="008000"/>
                </a:solidFill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auto">
            <a:xfrm>
              <a:off x="1344" y="2889"/>
              <a:ext cx="5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8000"/>
                  </a:solidFill>
                </a:rPr>
                <a:t>ln</a:t>
              </a:r>
              <a:r>
                <a:rPr lang="en-US" b="1" dirty="0">
                  <a:solidFill>
                    <a:srgbClr val="008000"/>
                  </a:solidFill>
                </a:rPr>
                <a:t>(N)-1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36201" y="5429071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terms sum to </a:t>
            </a:r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Last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terms sum to 1.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N-k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terms sum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N-k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but also to </a:t>
            </a:r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)-1</a:t>
            </a:r>
          </a:p>
        </p:txBody>
      </p:sp>
    </p:spTree>
    <p:extLst>
      <p:ext uri="{BB962C8B-B14F-4D97-AF65-F5344CB8AC3E}">
        <p14:creationId xmlns:p14="http://schemas.microsoft.com/office/powerpoint/2010/main" val="3337883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700" grpId="0" animBg="1"/>
      <p:bldP spid="71701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after the first </a:t>
            </a:r>
            <a:r>
              <a:rPr lang="en-US" b="1" dirty="0">
                <a:solidFill>
                  <a:srgbClr val="D60093"/>
                </a:solidFill>
              </a:rPr>
              <a:t>k=N(1-1/e)</a:t>
            </a:r>
            <a:r>
              <a:rPr lang="en-US" dirty="0"/>
              <a:t> rounds, we </a:t>
            </a:r>
            <a:br>
              <a:rPr lang="en-US" dirty="0"/>
            </a:br>
            <a:r>
              <a:rPr lang="en-US" dirty="0"/>
              <a:t>cannot allocate a query to any advertiser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Revenue = B∙N (1-1/e)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Competitive ratio = 1-1/e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9CA-B378-4A03-B941-E2B69DCC72A3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28670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Version of the Problem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Arbitrary bids and arbitrary budgets!</a:t>
            </a:r>
          </a:p>
          <a:p>
            <a:r>
              <a:rPr lang="en-US" dirty="0"/>
              <a:t>Consider we have 1 query</a:t>
            </a:r>
            <a:r>
              <a:rPr lang="en-US" b="1" dirty="0"/>
              <a:t> </a:t>
            </a:r>
            <a:r>
              <a:rPr lang="en-US" b="1" i="1" dirty="0"/>
              <a:t>q</a:t>
            </a:r>
            <a:r>
              <a:rPr lang="en-US" dirty="0"/>
              <a:t>, advertiser </a:t>
            </a:r>
            <a:r>
              <a:rPr lang="en-US" b="1" i="1" dirty="0" err="1"/>
              <a:t>i</a:t>
            </a:r>
            <a:endParaRPr lang="en-US" b="1" i="1" dirty="0"/>
          </a:p>
          <a:p>
            <a:pPr lvl="1"/>
            <a:r>
              <a:rPr lang="en-US" dirty="0"/>
              <a:t>Bid =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endParaRPr lang="en-US" b="1" i="1" dirty="0"/>
          </a:p>
          <a:p>
            <a:pPr lvl="1"/>
            <a:r>
              <a:rPr lang="en-US" dirty="0"/>
              <a:t>Budget = </a:t>
            </a:r>
            <a:r>
              <a:rPr lang="en-US" b="1" i="1" dirty="0"/>
              <a:t>b</a:t>
            </a:r>
            <a:r>
              <a:rPr lang="en-US" b="1" i="1" baseline="-25000" dirty="0"/>
              <a:t>i</a:t>
            </a:r>
            <a:endParaRPr lang="en-US" b="1" i="1" dirty="0"/>
          </a:p>
          <a:p>
            <a:r>
              <a:rPr lang="en-US" b="1" dirty="0">
                <a:solidFill>
                  <a:srgbClr val="D60093"/>
                </a:solidFill>
              </a:rPr>
              <a:t>In a general setting BALANCE can be terrible</a:t>
            </a:r>
          </a:p>
          <a:p>
            <a:pPr lvl="1"/>
            <a:r>
              <a:rPr lang="en-US" dirty="0"/>
              <a:t>Consider two advertisers </a:t>
            </a:r>
            <a:r>
              <a:rPr lang="en-US" b="1" i="1" dirty="0"/>
              <a:t>A</a:t>
            </a:r>
            <a:r>
              <a:rPr lang="en-US" b="1" i="1" baseline="-25000" dirty="0"/>
              <a:t>1</a:t>
            </a:r>
            <a:r>
              <a:rPr lang="en-US" dirty="0"/>
              <a:t> and</a:t>
            </a:r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b="1" i="1" dirty="0"/>
              <a:t> </a:t>
            </a:r>
          </a:p>
          <a:p>
            <a:pPr lvl="1"/>
            <a:r>
              <a:rPr lang="en-US" b="1" i="1" dirty="0"/>
              <a:t>A</a:t>
            </a:r>
            <a:r>
              <a:rPr lang="en-US" b="1" i="1" baseline="-25000" dirty="0"/>
              <a:t>1</a:t>
            </a:r>
            <a:r>
              <a:rPr lang="en-US" dirty="0"/>
              <a:t>: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dirty="0"/>
              <a:t> =</a:t>
            </a:r>
            <a:r>
              <a:rPr lang="en-US" b="1" dirty="0"/>
              <a:t> 1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b="1" i="1" baseline="-25000" dirty="0"/>
              <a:t>1</a:t>
            </a:r>
            <a:r>
              <a:rPr lang="en-US" dirty="0"/>
              <a:t> = </a:t>
            </a:r>
            <a:r>
              <a:rPr lang="en-US" b="1" dirty="0"/>
              <a:t>110</a:t>
            </a:r>
          </a:p>
          <a:p>
            <a:pPr lvl="1"/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dirty="0"/>
              <a:t>: </a:t>
            </a:r>
            <a:r>
              <a:rPr lang="en-US" b="1" i="1" dirty="0"/>
              <a:t>x</a:t>
            </a:r>
            <a:r>
              <a:rPr lang="en-US" b="1" i="1" baseline="-25000" dirty="0"/>
              <a:t>2</a:t>
            </a:r>
            <a:r>
              <a:rPr lang="en-US" dirty="0"/>
              <a:t> = </a:t>
            </a:r>
            <a:r>
              <a:rPr lang="en-US" b="1" dirty="0"/>
              <a:t>10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b="1" i="1" baseline="-25000" dirty="0"/>
              <a:t>2</a:t>
            </a:r>
            <a:r>
              <a:rPr lang="en-US" dirty="0"/>
              <a:t> = </a:t>
            </a:r>
            <a:r>
              <a:rPr lang="en-US" b="1" dirty="0"/>
              <a:t>100</a:t>
            </a:r>
          </a:p>
          <a:p>
            <a:pPr lvl="1"/>
            <a:r>
              <a:rPr lang="en-US" dirty="0"/>
              <a:t>Consider we see </a:t>
            </a:r>
            <a:r>
              <a:rPr lang="en-US" b="1" dirty="0"/>
              <a:t>10</a:t>
            </a:r>
            <a:r>
              <a:rPr lang="en-US" dirty="0"/>
              <a:t> instances of </a:t>
            </a:r>
            <a:r>
              <a:rPr lang="en-US" b="1" dirty="0"/>
              <a:t>q</a:t>
            </a:r>
          </a:p>
          <a:p>
            <a:pPr lvl="1"/>
            <a:r>
              <a:rPr lang="en-US" dirty="0"/>
              <a:t>BALANCE always selects </a:t>
            </a:r>
            <a:r>
              <a:rPr lang="en-US" b="1" i="1" dirty="0"/>
              <a:t>A</a:t>
            </a:r>
            <a:r>
              <a:rPr lang="en-US" b="1" i="1" baseline="-25000" dirty="0"/>
              <a:t>1</a:t>
            </a:r>
            <a:r>
              <a:rPr lang="en-US" dirty="0"/>
              <a:t> and earns </a:t>
            </a:r>
            <a:r>
              <a:rPr lang="en-US" b="1" dirty="0"/>
              <a:t>10</a:t>
            </a:r>
          </a:p>
          <a:p>
            <a:pPr lvl="1"/>
            <a:r>
              <a:rPr lang="en-US" dirty="0"/>
              <a:t>Optimal earns </a:t>
            </a:r>
            <a:r>
              <a:rPr lang="en-US" b="1" dirty="0"/>
              <a:t>100</a:t>
            </a:r>
          </a:p>
          <a:p>
            <a:pPr lvl="1"/>
            <a:endParaRPr lang="en-US" dirty="0"/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D09F-796D-4585-8F1C-BE33E5399ACE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81376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BALANCE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588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Arbitrary bids:</a:t>
            </a:r>
            <a:r>
              <a:rPr lang="en-US" dirty="0"/>
              <a:t> consider query </a:t>
            </a:r>
            <a:r>
              <a:rPr lang="en-US" b="1" i="1" dirty="0"/>
              <a:t>q</a:t>
            </a:r>
            <a:r>
              <a:rPr lang="en-US" dirty="0"/>
              <a:t>, bidder</a:t>
            </a:r>
            <a:r>
              <a:rPr lang="en-US" b="1" dirty="0"/>
              <a:t> </a:t>
            </a:r>
            <a:r>
              <a:rPr lang="en-US" b="1" i="1" dirty="0" err="1"/>
              <a:t>i</a:t>
            </a: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dirty="0"/>
              <a:t>Bid =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dirty="0"/>
              <a:t>Budget = </a:t>
            </a:r>
            <a:r>
              <a:rPr lang="en-US" b="1" i="1" dirty="0"/>
              <a:t>b</a:t>
            </a:r>
            <a:r>
              <a:rPr lang="en-US" b="1" i="1" baseline="-25000" dirty="0"/>
              <a:t>i</a:t>
            </a: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dirty="0"/>
              <a:t>Amount spent so far = </a:t>
            </a:r>
            <a:r>
              <a:rPr lang="en-US" b="1" i="1" dirty="0"/>
              <a:t>m</a:t>
            </a:r>
            <a:r>
              <a:rPr lang="en-US" b="1" i="1" baseline="-25000" dirty="0"/>
              <a:t>i</a:t>
            </a: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dirty="0"/>
              <a:t>Fraction of budget left over </a:t>
            </a:r>
            <a:r>
              <a:rPr lang="en-US" b="1" i="1" dirty="0" err="1"/>
              <a:t>f</a:t>
            </a:r>
            <a:r>
              <a:rPr lang="en-US" b="1" i="1" baseline="-25000" dirty="0" err="1"/>
              <a:t>i</a:t>
            </a:r>
            <a:r>
              <a:rPr lang="en-US" b="1" i="1" dirty="0"/>
              <a:t> = 1-m</a:t>
            </a:r>
            <a:r>
              <a:rPr lang="en-US" b="1" i="1" baseline="-25000" dirty="0"/>
              <a:t>i</a:t>
            </a:r>
            <a:r>
              <a:rPr lang="en-US" b="1" i="1" dirty="0"/>
              <a:t>/b</a:t>
            </a:r>
            <a:r>
              <a:rPr lang="en-US" b="1" i="1" baseline="-25000" dirty="0"/>
              <a:t>i</a:t>
            </a:r>
            <a:endParaRPr lang="en-US" b="1" i="1" dirty="0"/>
          </a:p>
          <a:p>
            <a:pPr lvl="1">
              <a:lnSpc>
                <a:spcPct val="90000"/>
              </a:lnSpc>
            </a:pPr>
            <a:r>
              <a:rPr lang="en-US" dirty="0"/>
              <a:t>Define </a:t>
            </a:r>
            <a:r>
              <a:rPr lang="en-US" b="1" i="1" dirty="0">
                <a:latin typeface="Symbol" pitchFamily="1" charset="2"/>
                <a:sym typeface="Symbol" pitchFamily="1" charset="2"/>
              </a:rPr>
              <a:t></a:t>
            </a:r>
            <a:r>
              <a:rPr lang="en-US" b="1" i="1" baseline="-25000" dirty="0" err="1">
                <a:sym typeface="Symbol" pitchFamily="1" charset="2"/>
              </a:rPr>
              <a:t>i</a:t>
            </a:r>
            <a:r>
              <a:rPr lang="en-US" b="1" i="1" dirty="0"/>
              <a:t>(q) = x</a:t>
            </a:r>
            <a:r>
              <a:rPr lang="en-US" b="1" i="1" baseline="-25000" dirty="0"/>
              <a:t>i</a:t>
            </a:r>
            <a:r>
              <a:rPr lang="en-US" b="1" i="1" dirty="0"/>
              <a:t>(1-e</a:t>
            </a:r>
            <a:r>
              <a:rPr lang="en-US" b="1" i="1" baseline="30000" dirty="0"/>
              <a:t>-f</a:t>
            </a:r>
            <a:r>
              <a:rPr lang="en-US" b="1" i="1" baseline="15000" dirty="0"/>
              <a:t>i</a:t>
            </a:r>
            <a:r>
              <a:rPr lang="en-US" b="1" i="1" dirty="0"/>
              <a:t>)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Allocate query </a:t>
            </a:r>
            <a:r>
              <a:rPr lang="en-US" b="1" i="1" dirty="0"/>
              <a:t>q</a:t>
            </a:r>
            <a:r>
              <a:rPr lang="en-US" dirty="0"/>
              <a:t> to bidder </a:t>
            </a:r>
            <a:r>
              <a:rPr lang="en-US" b="1" i="1" dirty="0" err="1"/>
              <a:t>i</a:t>
            </a:r>
            <a:r>
              <a:rPr lang="en-US" dirty="0"/>
              <a:t> with largest </a:t>
            </a:r>
            <a:br>
              <a:rPr lang="en-US" dirty="0"/>
            </a:br>
            <a:r>
              <a:rPr lang="en-US" dirty="0"/>
              <a:t>value of </a:t>
            </a:r>
            <a:r>
              <a:rPr lang="en-US" b="1" i="1" dirty="0">
                <a:latin typeface="Symbol" pitchFamily="1" charset="2"/>
                <a:sym typeface="Symbol" pitchFamily="1" charset="2"/>
              </a:rPr>
              <a:t></a:t>
            </a:r>
            <a:r>
              <a:rPr lang="en-US" b="1" i="1" baseline="-25000" dirty="0" err="1">
                <a:sym typeface="Symbol" pitchFamily="1" charset="2"/>
              </a:rPr>
              <a:t>i</a:t>
            </a:r>
            <a:r>
              <a:rPr lang="en-US" b="1" i="1" dirty="0"/>
              <a:t>(q)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Same competitive ratio (1-1/</a:t>
            </a:r>
            <a:r>
              <a:rPr lang="en-US" b="1" i="1" dirty="0">
                <a:solidFill>
                  <a:srgbClr val="D60093"/>
                </a:solidFill>
              </a:rPr>
              <a:t>e</a:t>
            </a:r>
            <a:r>
              <a:rPr lang="en-US" b="1" dirty="0">
                <a:solidFill>
                  <a:srgbClr val="D60093"/>
                </a:solidFill>
              </a:rPr>
              <a:t>) = 0.63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09D0-EC47-4E4A-90DA-6817CB23E7B1}" type="datetime1">
              <a:rPr lang="en-US" smtClean="0"/>
              <a:t>3/5/18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678014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Online Bipartite Matching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A85B-98D0-4B82-A691-6D0B2B46B9EC}" type="datetime1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87DB-123A-4D21-8ABB-526E9848F01C}" type="datetime1">
              <a:rPr lang="en-US" smtClean="0"/>
              <a:t>3/5/18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7532" y="4876800"/>
            <a:ext cx="66493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Nodes: Boys and Girls; Links: Preferences</a:t>
            </a: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Goal: Match boys to girls so that maximum </a:t>
            </a:r>
            <a:b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number of preferences is satisfied</a:t>
            </a:r>
          </a:p>
        </p:txBody>
      </p:sp>
    </p:spTree>
    <p:extLst>
      <p:ext uri="{BB962C8B-B14F-4D97-AF65-F5344CB8AC3E}">
        <p14:creationId xmlns:p14="http://schemas.microsoft.com/office/powerpoint/2010/main" val="29596199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77752" y="5036403"/>
            <a:ext cx="544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Cardinality of matching = |M| =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057400" y="1904999"/>
              <a:ext cx="1371600" cy="1600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C9A5-7D38-4709-B378-00D8ED367C43}" type="datetime1">
              <a:rPr lang="en-US" smtClean="0"/>
              <a:t>3/5/18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2861785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12954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</p:grp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274534" y="4800600"/>
            <a:ext cx="4721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134-9751-4CCC-B4D8-3EC2DC2A86F5}" type="datetime1">
              <a:rPr lang="en-US" smtClean="0"/>
              <a:t>3/5/18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68425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Perfect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all vertices of the graph are matched</a:t>
            </a:r>
          </a:p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Maximum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 a matching that contains the largest possible number of matches</a:t>
            </a:r>
          </a:p>
        </p:txBody>
      </p:sp>
    </p:spTree>
    <p:extLst>
      <p:ext uri="{BB962C8B-B14F-4D97-AF65-F5344CB8AC3E}">
        <p14:creationId xmlns:p14="http://schemas.microsoft.com/office/powerpoint/2010/main" val="234290303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33569</TotalTime>
  <Words>4254</Words>
  <Application>Microsoft Macintosh PowerPoint</Application>
  <PresentationFormat>On-screen Show (4:3)</PresentationFormat>
  <Paragraphs>877</Paragraphs>
  <Slides>53</Slides>
  <Notes>44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Cambria Math</vt:lpstr>
      <vt:lpstr>cmsy10</vt:lpstr>
      <vt:lpstr>Corbel</vt:lpstr>
      <vt:lpstr>Symbol</vt:lpstr>
      <vt:lpstr>Times New Roman</vt:lpstr>
      <vt:lpstr>Verdana</vt:lpstr>
      <vt:lpstr>Wingdings</vt:lpstr>
      <vt:lpstr>Wingdings 2</vt:lpstr>
      <vt:lpstr>Module</vt:lpstr>
      <vt:lpstr>Advertising on the Web</vt:lpstr>
      <vt:lpstr>Infinite data: Online Algorithms</vt:lpstr>
      <vt:lpstr>Online Algorithms</vt:lpstr>
      <vt:lpstr>Sponsored Search: Ads</vt:lpstr>
      <vt:lpstr>Graph Matching for Advertising</vt:lpstr>
      <vt:lpstr> Online Bipartite Matching</vt:lpstr>
      <vt:lpstr>Example: Bipartite Matching</vt:lpstr>
      <vt:lpstr>Example: Bipartite Matching</vt:lpstr>
      <vt:lpstr>Example: Bipartite Matching</vt:lpstr>
      <vt:lpstr>Matching Algorithm</vt:lpstr>
      <vt:lpstr>Online Graph Matching Problem</vt:lpstr>
      <vt:lpstr>Online Graph Matching: Example</vt:lpstr>
      <vt:lpstr>Greedy Algorithm</vt:lpstr>
      <vt:lpstr>Competitive Ratio</vt:lpstr>
      <vt:lpstr>Analyzing the Greedy Algorithm</vt:lpstr>
      <vt:lpstr>Analyzing the Greedy Algorithm</vt:lpstr>
      <vt:lpstr>Analyzing the Greedy Algorithm</vt:lpstr>
      <vt:lpstr>Analyzing the Greedy Algorithm</vt:lpstr>
      <vt:lpstr>Analyzing the Greedy Algorithm</vt:lpstr>
      <vt:lpstr>Worst-case Scenario</vt:lpstr>
      <vt:lpstr> Web Advertising</vt:lpstr>
      <vt:lpstr>History of Web Advertising</vt:lpstr>
      <vt:lpstr>Performance-based Advertising</vt:lpstr>
      <vt:lpstr>Ads vs. Search Results</vt:lpstr>
      <vt:lpstr>Web 2.0</vt:lpstr>
      <vt:lpstr>Adwords Problem</vt:lpstr>
      <vt:lpstr>The Adwords Innovation</vt:lpstr>
      <vt:lpstr>The Adwords Innovation</vt:lpstr>
      <vt:lpstr>Limitations of Simple Algorithm</vt:lpstr>
      <vt:lpstr>Complications: Budget</vt:lpstr>
      <vt:lpstr>Complications: CTR</vt:lpstr>
      <vt:lpstr>Complications: CTR</vt:lpstr>
      <vt:lpstr>Online Algorithms The BALANCE Algorithm</vt:lpstr>
      <vt:lpstr>Adwords Problem</vt:lpstr>
      <vt:lpstr>Greedy Algorithm</vt:lpstr>
      <vt:lpstr>Bad Scenario for Greedy</vt:lpstr>
      <vt:lpstr>BALANCE Algorithm [MSVV]</vt:lpstr>
      <vt:lpstr>Example: BALANCE</vt:lpstr>
      <vt:lpstr>Analyzing BALANCE</vt:lpstr>
      <vt:lpstr>Analyzing  Balance</vt:lpstr>
      <vt:lpstr>Analyzing Balance: Two Cases</vt:lpstr>
      <vt:lpstr>Analyzing Balance – (3)</vt:lpstr>
      <vt:lpstr>Analyzing  BALANCE: What’s x?</vt:lpstr>
      <vt:lpstr>Analyzing  BALANCE: What’s x?</vt:lpstr>
      <vt:lpstr>Analyzing  BALANCE: What’s x?</vt:lpstr>
      <vt:lpstr>BALANCE: General Result</vt:lpstr>
      <vt:lpstr>Worst case for BALANCE</vt:lpstr>
      <vt:lpstr>BALANCE Allocation</vt:lpstr>
      <vt:lpstr>BALANCE: Analysis</vt:lpstr>
      <vt:lpstr>BALANCE: Analysis</vt:lpstr>
      <vt:lpstr>BALANCE: Analysis</vt:lpstr>
      <vt:lpstr>General Version of the Problem</vt:lpstr>
      <vt:lpstr>Generalized BALANCE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1442</cp:revision>
  <cp:lastPrinted>2018-03-06T04:16:36Z</cp:lastPrinted>
  <dcterms:created xsi:type="dcterms:W3CDTF">2009-06-12T17:14:38Z</dcterms:created>
  <dcterms:modified xsi:type="dcterms:W3CDTF">2018-03-06T04:28:25Z</dcterms:modified>
</cp:coreProperties>
</file>