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39" r:id="rId3"/>
    <p:sldId id="378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79" r:id="rId17"/>
    <p:sldId id="352" r:id="rId18"/>
    <p:sldId id="353" r:id="rId19"/>
    <p:sldId id="354" r:id="rId20"/>
    <p:sldId id="355" r:id="rId21"/>
    <p:sldId id="358" r:id="rId22"/>
    <p:sldId id="356" r:id="rId23"/>
    <p:sldId id="387" r:id="rId24"/>
    <p:sldId id="357" r:id="rId25"/>
    <p:sldId id="359" r:id="rId26"/>
    <p:sldId id="380" r:id="rId27"/>
    <p:sldId id="360" r:id="rId28"/>
    <p:sldId id="361" r:id="rId29"/>
    <p:sldId id="388" r:id="rId30"/>
    <p:sldId id="362" r:id="rId31"/>
    <p:sldId id="363" r:id="rId32"/>
    <p:sldId id="364" r:id="rId33"/>
    <p:sldId id="383" r:id="rId34"/>
    <p:sldId id="382" r:id="rId35"/>
    <p:sldId id="384" r:id="rId36"/>
    <p:sldId id="366" r:id="rId37"/>
    <p:sldId id="368" r:id="rId38"/>
    <p:sldId id="381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8000"/>
    <a:srgbClr val="0000FF"/>
    <a:srgbClr val="FF0066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1113" autoAdjust="0"/>
  </p:normalViewPr>
  <p:slideViewPr>
    <p:cSldViewPr>
      <p:cViewPr varScale="1">
        <p:scale>
          <a:sx n="143" d="100"/>
          <a:sy n="143" d="100"/>
        </p:scale>
        <p:origin x="208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9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5E74-2A4B-40AA-A7F1-8FF621763305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32CC-3376-4444-B4B7-4B9D714527FC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84B6-B1B3-4B40-BEDF-B8A77B3DB625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3E6CD645-C5A7-41ED-A239-4C99829391C4}" type="datetime1">
              <a:rPr lang="en-US" smtClean="0"/>
              <a:t>2/28/18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1A6D30-2F4C-4D8B-B2AE-8653FC2C0785}" type="datetime1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4BA-4F62-4407-934D-779B4247B0C1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C6FA-91CB-4EA2-81C0-CB753B81A63B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88A8-39A1-4A69-8E5C-D64B10650512}" type="datetime1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0C4-F5F4-4FF4-B95E-186C8F01463F}" type="datetime1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3088-10B9-47FB-8B67-70BE55C20F84}" type="datetime1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CD0D-37AA-4F75-ADF6-1D187C019125}" type="datetime1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271D-F723-4A60-98CF-B635EE4A9DF0}" type="datetime1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2010A3F-E4A5-4B9C-884B-5CF6EDF72EB3}" type="datetime1">
              <a:rPr lang="en-US" smtClean="0"/>
              <a:t>2/28/18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692D0095-D351-4798-8883-1C281BB95129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Mining Data Streams </a:t>
            </a:r>
            <a:br>
              <a:rPr lang="en-US" sz="4800" dirty="0"/>
            </a:br>
            <a:r>
              <a:rPr lang="en-US" sz="4800" dirty="0"/>
              <a:t>(Part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A493D-7ED1-C449-A343-2EE99D71EEE8}"/>
              </a:ext>
            </a:extLst>
          </p:cNvPr>
          <p:cNvSpPr txBox="1"/>
          <p:nvPr/>
        </p:nvSpPr>
        <p:spPr>
          <a:xfrm>
            <a:off x="381000" y="304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Arial" pitchFamily="34" charset="0"/>
              </a:rPr>
              <a:t>CS341 info session is on Thu 3/1 5pm in Gates415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Analysis:</a:t>
            </a:r>
            <a:r>
              <a:rPr lang="en-US" dirty="0"/>
              <a:t> Throwing Darts (2)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133600"/>
          </a:xfrm>
        </p:spPr>
        <p:txBody>
          <a:bodyPr/>
          <a:lstStyle/>
          <a:p>
            <a:r>
              <a:rPr lang="en-US" dirty="0"/>
              <a:t>We have </a:t>
            </a:r>
            <a:r>
              <a:rPr lang="en-US" b="1" i="1" dirty="0"/>
              <a:t>m</a:t>
            </a:r>
            <a:r>
              <a:rPr lang="en-US" dirty="0"/>
              <a:t> darts,</a:t>
            </a:r>
            <a:r>
              <a:rPr lang="en-US" b="1" dirty="0"/>
              <a:t> </a:t>
            </a:r>
            <a:r>
              <a:rPr lang="en-US" b="1" i="1" dirty="0"/>
              <a:t>n</a:t>
            </a:r>
            <a:r>
              <a:rPr lang="en-US" dirty="0"/>
              <a:t> targets</a:t>
            </a:r>
          </a:p>
          <a:p>
            <a:r>
              <a:rPr lang="en-US" b="1" dirty="0">
                <a:solidFill>
                  <a:srgbClr val="0000FF"/>
                </a:solidFill>
              </a:rPr>
              <a:t>What is the probability that a target gets at least one dart?</a:t>
            </a:r>
          </a:p>
          <a:p>
            <a:endParaRPr lang="en-US" b="1" dirty="0"/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6B081D-537B-4D00-A9A9-AA40E7C121C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27139" y="4005262"/>
            <a:ext cx="3759202" cy="2092325"/>
            <a:chOff x="763" y="1781"/>
            <a:chExt cx="2368" cy="1318"/>
          </a:xfrm>
        </p:grpSpPr>
        <p:sp>
          <p:nvSpPr>
            <p:cNvPr id="18456" name="Text Box 3"/>
            <p:cNvSpPr txBox="1">
              <a:spLocks noChangeArrowheads="1"/>
            </p:cNvSpPr>
            <p:nvPr/>
          </p:nvSpPr>
          <p:spPr bwMode="auto">
            <a:xfrm>
              <a:off x="2054" y="1781"/>
              <a:ext cx="10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(1 – 1/n)</a:t>
              </a:r>
            </a:p>
          </p:txBody>
        </p:sp>
        <p:sp>
          <p:nvSpPr>
            <p:cNvPr id="18457" name="Text Box 4"/>
            <p:cNvSpPr txBox="1">
              <a:spLocks noChangeArrowheads="1"/>
            </p:cNvSpPr>
            <p:nvPr/>
          </p:nvSpPr>
          <p:spPr bwMode="auto">
            <a:xfrm>
              <a:off x="763" y="2517"/>
              <a:ext cx="110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Probability some</a:t>
              </a:r>
            </a:p>
            <a:p>
              <a:pPr algn="ctr"/>
              <a:r>
                <a:rPr lang="en-US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target </a:t>
              </a:r>
              <a:r>
                <a:rPr lang="en-US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 not hit</a:t>
              </a:r>
            </a:p>
            <a:p>
              <a:pPr algn="ctr"/>
              <a:r>
                <a:rPr lang="en-US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by a dart</a:t>
              </a:r>
            </a:p>
          </p:txBody>
        </p:sp>
        <p:sp>
          <p:nvSpPr>
            <p:cNvPr id="18458" name="Line 5"/>
            <p:cNvSpPr>
              <a:spLocks noChangeShapeType="1"/>
            </p:cNvSpPr>
            <p:nvPr/>
          </p:nvSpPr>
          <p:spPr bwMode="auto">
            <a:xfrm flipV="1">
              <a:off x="1488" y="2149"/>
              <a:ext cx="854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3760788"/>
            <a:ext cx="3241675" cy="2760663"/>
            <a:chOff x="1632" y="1554"/>
            <a:chExt cx="2042" cy="1739"/>
          </a:xfrm>
        </p:grpSpPr>
        <p:sp>
          <p:nvSpPr>
            <p:cNvPr id="18452" name="Text Box 11"/>
            <p:cNvSpPr txBox="1">
              <a:spLocks noChangeArrowheads="1"/>
            </p:cNvSpPr>
            <p:nvPr/>
          </p:nvSpPr>
          <p:spPr bwMode="auto">
            <a:xfrm>
              <a:off x="3193" y="1554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18453" name="Text Box 12"/>
            <p:cNvSpPr txBox="1">
              <a:spLocks noChangeArrowheads="1"/>
            </p:cNvSpPr>
            <p:nvPr/>
          </p:nvSpPr>
          <p:spPr bwMode="auto">
            <a:xfrm>
              <a:off x="1632" y="1700"/>
              <a:ext cx="41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1 -</a:t>
              </a:r>
            </a:p>
          </p:txBody>
        </p:sp>
        <p:sp>
          <p:nvSpPr>
            <p:cNvPr id="18454" name="Text Box 13"/>
            <p:cNvSpPr txBox="1">
              <a:spLocks noChangeArrowheads="1"/>
            </p:cNvSpPr>
            <p:nvPr/>
          </p:nvSpPr>
          <p:spPr bwMode="auto">
            <a:xfrm>
              <a:off x="2390" y="2689"/>
              <a:ext cx="12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Probability at</a:t>
              </a:r>
            </a:p>
            <a:p>
              <a:pPr algn="ctr"/>
              <a:r>
                <a:rPr lang="en-US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least one dart</a:t>
              </a:r>
            </a:p>
            <a:p>
              <a:pPr algn="ctr"/>
              <a:r>
                <a:rPr lang="en-US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hits target </a:t>
              </a:r>
              <a:r>
                <a:rPr lang="en-US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X</a:t>
              </a:r>
            </a:p>
          </p:txBody>
        </p:sp>
        <p:sp>
          <p:nvSpPr>
            <p:cNvPr id="18455" name="Line 14"/>
            <p:cNvSpPr>
              <a:spLocks noChangeShapeType="1"/>
            </p:cNvSpPr>
            <p:nvPr/>
          </p:nvSpPr>
          <p:spPr bwMode="auto">
            <a:xfrm flipH="1" flipV="1">
              <a:off x="2616" y="2174"/>
              <a:ext cx="36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876802" y="3124202"/>
            <a:ext cx="1608138" cy="1011238"/>
            <a:chOff x="3072" y="1221"/>
            <a:chExt cx="1013" cy="637"/>
          </a:xfrm>
        </p:grpSpPr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3072" y="1625"/>
              <a:ext cx="2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n(</a:t>
              </a: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3389" y="1617"/>
              <a:ext cx="3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/ n)</a:t>
              </a: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3350" y="1221"/>
              <a:ext cx="7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Equivalent</a:t>
              </a:r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408" y="1413"/>
              <a:ext cx="144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885951" y="2971800"/>
            <a:ext cx="3295651" cy="1719262"/>
            <a:chOff x="1188" y="1125"/>
            <a:chExt cx="2076" cy="1083"/>
          </a:xfrm>
        </p:grpSpPr>
        <p:sp>
          <p:nvSpPr>
            <p:cNvPr id="18445" name="Rectangle 21"/>
            <p:cNvSpPr>
              <a:spLocks noChangeArrowheads="1"/>
            </p:cNvSpPr>
            <p:nvPr/>
          </p:nvSpPr>
          <p:spPr bwMode="auto">
            <a:xfrm>
              <a:off x="2064" y="1632"/>
              <a:ext cx="120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446" name="Text Box 22"/>
            <p:cNvSpPr txBox="1">
              <a:spLocks noChangeArrowheads="1"/>
            </p:cNvSpPr>
            <p:nvPr/>
          </p:nvSpPr>
          <p:spPr bwMode="auto">
            <a:xfrm>
              <a:off x="1188" y="1125"/>
              <a:ext cx="7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Equals </a:t>
              </a:r>
              <a:r>
                <a:rPr lang="en-US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1/e</a:t>
              </a:r>
            </a:p>
            <a:p>
              <a:r>
                <a:rPr lang="en-US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as </a:t>
              </a:r>
              <a:r>
                <a:rPr lang="en-US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n </a:t>
              </a:r>
              <a:r>
                <a:rPr lang="en-US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rPr>
                <a:t>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∞</a:t>
              </a:r>
            </a:p>
          </p:txBody>
        </p:sp>
        <p:sp>
          <p:nvSpPr>
            <p:cNvPr id="18447" name="Line 23"/>
            <p:cNvSpPr>
              <a:spLocks noChangeShapeType="1"/>
            </p:cNvSpPr>
            <p:nvPr/>
          </p:nvSpPr>
          <p:spPr bwMode="auto">
            <a:xfrm>
              <a:off x="1824" y="1392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667000" y="3624262"/>
            <a:ext cx="5832476" cy="1354138"/>
            <a:chOff x="1680" y="1536"/>
            <a:chExt cx="3674" cy="853"/>
          </a:xfrm>
        </p:grpSpPr>
        <p:sp>
          <p:nvSpPr>
            <p:cNvPr id="18442" name="Rectangle 26"/>
            <p:cNvSpPr>
              <a:spLocks noChangeArrowheads="1"/>
            </p:cNvSpPr>
            <p:nvPr/>
          </p:nvSpPr>
          <p:spPr bwMode="auto">
            <a:xfrm>
              <a:off x="1680" y="1536"/>
              <a:ext cx="2064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3" name="Text Box 27"/>
            <p:cNvSpPr txBox="1">
              <a:spLocks noChangeArrowheads="1"/>
            </p:cNvSpPr>
            <p:nvPr/>
          </p:nvSpPr>
          <p:spPr bwMode="auto">
            <a:xfrm>
              <a:off x="4262" y="2021"/>
              <a:ext cx="10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1 – e</a:t>
              </a:r>
              <a:r>
                <a:rPr lang="en-US" sz="3200" b="1" baseline="30000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–m/n</a:t>
              </a:r>
            </a:p>
          </p:txBody>
        </p:sp>
        <p:sp>
          <p:nvSpPr>
            <p:cNvPr id="18444" name="Line 28"/>
            <p:cNvSpPr>
              <a:spLocks noChangeShapeType="1"/>
            </p:cNvSpPr>
            <p:nvPr/>
          </p:nvSpPr>
          <p:spPr bwMode="auto">
            <a:xfrm flipH="1" flipV="1">
              <a:off x="3744" y="201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2D-2243-42C0-AFEF-564150A678F6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05200" y="4576763"/>
            <a:ext cx="12954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1" y="4756533"/>
            <a:ext cx="25146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59161" y="586740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Approximation is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especially accurate 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when n is large</a:t>
            </a:r>
          </a:p>
        </p:txBody>
      </p:sp>
    </p:spTree>
    <p:extLst>
      <p:ext uri="{BB962C8B-B14F-4D97-AF65-F5344CB8AC3E}">
        <p14:creationId xmlns:p14="http://schemas.microsoft.com/office/powerpoint/2010/main" val="593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Analysis:</a:t>
            </a:r>
            <a:r>
              <a:rPr lang="en-US" dirty="0"/>
              <a:t> Throwing Darts (3)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Fraction of 1s in the array B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/>
              <a:t>=</a:t>
            </a:r>
            <a:br>
              <a:rPr lang="en-US" b="1" dirty="0"/>
            </a:br>
            <a:r>
              <a:rPr lang="en-US" b="1" dirty="0"/>
              <a:t>=</a:t>
            </a:r>
            <a:r>
              <a:rPr lang="sl-SI" b="1" dirty="0"/>
              <a:t> </a:t>
            </a:r>
            <a:r>
              <a:rPr lang="en-US" b="1" dirty="0">
                <a:solidFill>
                  <a:srgbClr val="D60093"/>
                </a:solidFill>
              </a:rPr>
              <a:t>probability of false positive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b="1" dirty="0"/>
              <a:t>1 – e</a:t>
            </a:r>
            <a:r>
              <a:rPr lang="en-US" b="1" baseline="30000" dirty="0"/>
              <a:t>-m/n</a:t>
            </a:r>
            <a:endParaRPr lang="en-US" b="1" dirty="0"/>
          </a:p>
          <a:p>
            <a:endParaRPr lang="en-US" dirty="0">
              <a:solidFill>
                <a:srgbClr val="33CC33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Example:</a:t>
            </a:r>
            <a:r>
              <a:rPr lang="en-US" dirty="0"/>
              <a:t> </a:t>
            </a:r>
            <a:r>
              <a:rPr lang="en-US" b="1" dirty="0"/>
              <a:t>10</a:t>
            </a:r>
            <a:r>
              <a:rPr lang="en-US" b="1" baseline="30000" dirty="0"/>
              <a:t>9</a:t>
            </a:r>
            <a:r>
              <a:rPr lang="en-US" dirty="0"/>
              <a:t> darts, </a:t>
            </a:r>
            <a:r>
              <a:rPr lang="en-US" b="1" dirty="0"/>
              <a:t>8∙10</a:t>
            </a:r>
            <a:r>
              <a:rPr lang="en-US" b="1" baseline="30000" dirty="0"/>
              <a:t>9</a:t>
            </a:r>
            <a:r>
              <a:rPr lang="en-US" dirty="0"/>
              <a:t> targets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Fraction of 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1s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in 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B = 1 – e</a:t>
            </a:r>
            <a:r>
              <a:rPr lang="en-US" b="1" baseline="30000" dirty="0">
                <a:ea typeface="ＭＳ Ｐゴシック" pitchFamily="34" charset="-128"/>
                <a:cs typeface="ＭＳ Ｐゴシック" pitchFamily="34" charset="-128"/>
              </a:rPr>
              <a:t>-1/8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 = 0.1175</a:t>
            </a:r>
          </a:p>
          <a:p>
            <a:pPr lvl="2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Compare with our earlier estimate: 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1/8 = 0.125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323438-2B68-4407-8A2F-891BDB0C5E2A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11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87B5-E8FC-46BD-B518-093D0E770D90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Bloom Filter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/>
              <a:t>Consider: </a:t>
            </a:r>
            <a:r>
              <a:rPr lang="en-US" b="1" dirty="0"/>
              <a:t>|S| = </a:t>
            </a:r>
            <a:r>
              <a:rPr lang="en-US" b="1" i="1" dirty="0"/>
              <a:t>m</a:t>
            </a:r>
            <a:r>
              <a:rPr lang="en-US" b="1" dirty="0"/>
              <a:t>, |B| = </a:t>
            </a:r>
            <a:r>
              <a:rPr lang="en-US" b="1" i="1" dirty="0"/>
              <a:t>n</a:t>
            </a:r>
            <a:endParaRPr lang="en-US" sz="2800" b="1" i="1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Use </a:t>
            </a:r>
            <a:r>
              <a:rPr lang="en-US" b="1" i="1" dirty="0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 independent hash functions 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b="1" i="1" baseline="-25000" dirty="0">
                <a:solidFill>
                  <a:srgbClr val="0000FF"/>
                </a:solidFill>
              </a:rPr>
              <a:t>1 </a:t>
            </a:r>
            <a:r>
              <a:rPr lang="en-US" b="1" i="1" dirty="0">
                <a:solidFill>
                  <a:srgbClr val="0000FF"/>
                </a:solidFill>
              </a:rPr>
              <a:t>,…, </a:t>
            </a:r>
            <a:r>
              <a:rPr lang="en-US" b="1" i="1" dirty="0" err="1">
                <a:solidFill>
                  <a:srgbClr val="0000FF"/>
                </a:solidFill>
              </a:rPr>
              <a:t>h</a:t>
            </a:r>
            <a:r>
              <a:rPr lang="en-US" b="1" i="1" baseline="-25000" dirty="0" err="1">
                <a:solidFill>
                  <a:srgbClr val="0000FF"/>
                </a:solidFill>
              </a:rPr>
              <a:t>k</a:t>
            </a:r>
            <a:endParaRPr lang="en-US" b="1" i="1" baseline="-25000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Initialization:</a:t>
            </a:r>
          </a:p>
          <a:p>
            <a:pPr lvl="1"/>
            <a:r>
              <a:rPr lang="en-US" dirty="0"/>
              <a:t>Set </a:t>
            </a:r>
            <a:r>
              <a:rPr lang="en-US" b="1" dirty="0"/>
              <a:t>B </a:t>
            </a:r>
            <a:r>
              <a:rPr lang="en-US" dirty="0"/>
              <a:t>to all </a:t>
            </a:r>
            <a:r>
              <a:rPr lang="en-US" b="1" dirty="0"/>
              <a:t>0s</a:t>
            </a:r>
          </a:p>
          <a:p>
            <a:pPr lvl="1"/>
            <a:r>
              <a:rPr lang="en-US" dirty="0"/>
              <a:t>Hash each element </a:t>
            </a:r>
            <a:r>
              <a:rPr lang="en-US" b="1" i="1" dirty="0"/>
              <a:t>s</a:t>
            </a:r>
            <a:r>
              <a:rPr lang="en-US" b="1" i="1" dirty="0">
                <a:sym typeface="Symbol"/>
              </a:rPr>
              <a:t> </a:t>
            </a:r>
            <a:r>
              <a:rPr lang="en-US" b="1" i="1" dirty="0"/>
              <a:t>S</a:t>
            </a:r>
            <a:r>
              <a:rPr lang="en-US" dirty="0"/>
              <a:t> using each hash function </a:t>
            </a:r>
            <a:r>
              <a:rPr lang="en-US" b="1" i="1" dirty="0"/>
              <a:t>h</a:t>
            </a:r>
            <a:r>
              <a:rPr lang="en-US" b="1" i="1" baseline="-25000" dirty="0"/>
              <a:t>i</a:t>
            </a:r>
            <a:r>
              <a:rPr lang="en-US" dirty="0"/>
              <a:t>, set </a:t>
            </a:r>
            <a:r>
              <a:rPr lang="en-US" b="1" dirty="0">
                <a:solidFill>
                  <a:srgbClr val="0000FF"/>
                </a:solidFill>
              </a:rPr>
              <a:t>B[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b="1" i="1" baseline="-25000" dirty="0">
                <a:solidFill>
                  <a:srgbClr val="0000FF"/>
                </a:solidFill>
              </a:rPr>
              <a:t>i</a:t>
            </a:r>
            <a:r>
              <a:rPr lang="en-US" b="1" i="1" dirty="0">
                <a:solidFill>
                  <a:srgbClr val="0000FF"/>
                </a:solidFill>
              </a:rPr>
              <a:t>(s)</a:t>
            </a:r>
            <a:r>
              <a:rPr lang="en-US" b="1" dirty="0">
                <a:solidFill>
                  <a:srgbClr val="0000FF"/>
                </a:solidFill>
              </a:rPr>
              <a:t>] = 1</a:t>
            </a:r>
            <a:r>
              <a:rPr lang="en-US" dirty="0"/>
              <a:t>   (for each </a:t>
            </a:r>
            <a:r>
              <a:rPr lang="en-US" b="1" i="1" dirty="0"/>
              <a:t>i = 1,.., k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D60093"/>
                </a:solidFill>
              </a:rPr>
              <a:t>Run-time:</a:t>
            </a:r>
          </a:p>
          <a:p>
            <a:pPr lvl="1"/>
            <a:r>
              <a:rPr lang="en-US" dirty="0"/>
              <a:t>When a stream element with key </a:t>
            </a:r>
            <a:r>
              <a:rPr lang="en-US" b="1" i="1" dirty="0"/>
              <a:t>x</a:t>
            </a:r>
            <a:r>
              <a:rPr lang="en-US" dirty="0"/>
              <a:t> arrives</a:t>
            </a:r>
          </a:p>
          <a:p>
            <a:pPr lvl="2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If </a:t>
            </a:r>
            <a:r>
              <a:rPr lang="en-US" b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B[</a:t>
            </a:r>
            <a:r>
              <a:rPr lang="en-US" b="1" i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h</a:t>
            </a:r>
            <a:r>
              <a:rPr lang="en-US" b="1" i="1" baseline="-250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i</a:t>
            </a:r>
            <a:r>
              <a:rPr lang="en-US" b="1" i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(x)</a:t>
            </a:r>
            <a:r>
              <a:rPr lang="en-US" b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] = 1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b="1" u="sng" dirty="0">
                <a:solidFill>
                  <a:srgbClr val="D60093"/>
                </a:solidFill>
                <a:ea typeface="ＭＳ Ｐゴシック" pitchFamily="34" charset="-128"/>
                <a:cs typeface="ＭＳ Ｐゴシック" pitchFamily="34" charset="-128"/>
              </a:rPr>
              <a:t>for all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b="1" i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i </a:t>
            </a:r>
            <a:r>
              <a:rPr lang="en-US" b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= 1,..., </a:t>
            </a:r>
            <a:r>
              <a:rPr lang="en-US" b="1" i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k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then declare that 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x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is in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S</a:t>
            </a:r>
          </a:p>
          <a:p>
            <a:pPr lvl="3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That is, 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x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hashes to a bucket set to 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1 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for every hash function 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h</a:t>
            </a:r>
            <a:r>
              <a:rPr lang="en-US" b="1" i="1" baseline="-25000" dirty="0">
                <a:ea typeface="ＭＳ Ｐゴシック" pitchFamily="34" charset="-128"/>
                <a:cs typeface="ＭＳ Ｐゴシック" pitchFamily="34" charset="-128"/>
              </a:rPr>
              <a:t>i</a:t>
            </a:r>
            <a:r>
              <a:rPr lang="en-US" b="1" i="1" dirty="0"/>
              <a:t>(x)</a:t>
            </a:r>
            <a:endParaRPr lang="en-US" b="1" i="1" baseline="-25000" dirty="0">
              <a:ea typeface="ＭＳ Ｐゴシック" pitchFamily="34" charset="-128"/>
              <a:cs typeface="ＭＳ Ｐゴシック" pitchFamily="34" charset="-128"/>
            </a:endParaRPr>
          </a:p>
          <a:p>
            <a:pPr lvl="2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Otherwise discard the element 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x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1827E3-BD08-45F5-8BFC-41216B37DC75}" type="datetime1">
              <a:rPr lang="en-US" smtClean="0">
                <a:latin typeface="Calibri" pitchFamily="34" charset="0"/>
                <a:ea typeface="ＭＳ Ｐゴシック" pitchFamily="34" charset="-128"/>
              </a:rPr>
              <a:t>2/28/18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AC50E9-5C52-4278-A61F-EF38E389DB4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12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2123" y="388620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we have a 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single array B!)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Bloom Filter --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What fraction of the bit vector B are 1s?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Throwing 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k∙m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darts at 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n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targets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So fraction of 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 is </a:t>
            </a:r>
            <a:r>
              <a:rPr lang="en-US" b="1" i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(1 – e</a:t>
            </a:r>
            <a:r>
              <a:rPr lang="en-US" b="1" i="1" baseline="300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-km/n</a:t>
            </a:r>
            <a:r>
              <a:rPr lang="en-US" b="1" i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)</a:t>
            </a:r>
          </a:p>
          <a:p>
            <a:pPr lvl="8"/>
            <a:endParaRPr lang="en-US" dirty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dirty="0"/>
              <a:t>But we have</a:t>
            </a:r>
            <a:r>
              <a:rPr lang="en-US" b="1" dirty="0"/>
              <a:t> </a:t>
            </a:r>
            <a:r>
              <a:rPr lang="en-US" b="1" i="1" dirty="0"/>
              <a:t>k</a:t>
            </a:r>
            <a:r>
              <a:rPr lang="en-US" dirty="0"/>
              <a:t> independent hash functions</a:t>
            </a:r>
            <a:br>
              <a:rPr lang="en-US" dirty="0"/>
            </a:br>
            <a:r>
              <a:rPr lang="en-US" dirty="0"/>
              <a:t>and we only let the element </a:t>
            </a:r>
            <a:r>
              <a:rPr lang="en-US" b="1" i="1" dirty="0"/>
              <a:t>x</a:t>
            </a:r>
            <a:r>
              <a:rPr lang="en-US" dirty="0"/>
              <a:t> through </a:t>
            </a:r>
            <a:r>
              <a:rPr lang="en-US" b="1" dirty="0"/>
              <a:t>if all </a:t>
            </a:r>
            <a:r>
              <a:rPr lang="en-US" b="1" i="1" dirty="0"/>
              <a:t>k</a:t>
            </a:r>
            <a:r>
              <a:rPr lang="en-US" dirty="0"/>
              <a:t> hash element </a:t>
            </a:r>
            <a:r>
              <a:rPr lang="en-US" b="1" i="1" dirty="0"/>
              <a:t>x</a:t>
            </a:r>
            <a:r>
              <a:rPr lang="en-US" dirty="0"/>
              <a:t> to a bucket of value </a:t>
            </a:r>
            <a:r>
              <a:rPr lang="en-US" b="1" dirty="0"/>
              <a:t>1</a:t>
            </a:r>
          </a:p>
          <a:p>
            <a:pPr lvl="8"/>
            <a:endParaRPr lang="en-US" dirty="0"/>
          </a:p>
          <a:p>
            <a:r>
              <a:rPr lang="en-US" dirty="0"/>
              <a:t>So, false </a:t>
            </a:r>
            <a:r>
              <a:rPr lang="en-US" b="1" dirty="0">
                <a:solidFill>
                  <a:srgbClr val="D60093"/>
                </a:solidFill>
              </a:rPr>
              <a:t>positive probability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>
                <a:solidFill>
                  <a:srgbClr val="0000FF"/>
                </a:solidFill>
              </a:rPr>
              <a:t>(1 – e</a:t>
            </a:r>
            <a:r>
              <a:rPr lang="en-US" b="1" i="1" baseline="30000" dirty="0">
                <a:solidFill>
                  <a:srgbClr val="0000FF"/>
                </a:solidFill>
              </a:rPr>
              <a:t>-km/n</a:t>
            </a:r>
            <a:r>
              <a:rPr lang="en-US" b="1" i="1" dirty="0">
                <a:solidFill>
                  <a:srgbClr val="0000FF"/>
                </a:solidFill>
              </a:rPr>
              <a:t>)</a:t>
            </a:r>
            <a:r>
              <a:rPr lang="en-US" b="1" i="1" baseline="30000" dirty="0">
                <a:solidFill>
                  <a:srgbClr val="0000FF"/>
                </a:solidFill>
              </a:rPr>
              <a:t>k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3472BC-7F69-420F-B210-A7EF42CDE79C}" type="datetime1">
              <a:rPr lang="en-US" smtClean="0">
                <a:latin typeface="Calibri" pitchFamily="34" charset="0"/>
                <a:ea typeface="ＭＳ Ｐゴシック" pitchFamily="34" charset="-128"/>
              </a:rPr>
              <a:t>2/28/18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B4746-38C5-4F79-BDF1-F61B2BF6701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13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1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Bloom Filter – Analysis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m</a:t>
            </a:r>
            <a:r>
              <a:rPr lang="en-US" b="1" dirty="0">
                <a:solidFill>
                  <a:srgbClr val="008000"/>
                </a:solidFill>
              </a:rPr>
              <a:t> = 1 billion, </a:t>
            </a:r>
            <a:r>
              <a:rPr lang="en-US" b="1" i="1" dirty="0">
                <a:solidFill>
                  <a:srgbClr val="008000"/>
                </a:solidFill>
              </a:rPr>
              <a:t>n</a:t>
            </a:r>
            <a:r>
              <a:rPr lang="en-US" b="1" dirty="0">
                <a:solidFill>
                  <a:srgbClr val="008000"/>
                </a:solidFill>
              </a:rPr>
              <a:t> = 8 billion</a:t>
            </a:r>
          </a:p>
          <a:p>
            <a:pPr lvl="1"/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k = 1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(1 – e</a:t>
            </a:r>
            <a:r>
              <a:rPr lang="en-US" baseline="30000" dirty="0">
                <a:ea typeface="ＭＳ Ｐゴシック" pitchFamily="34" charset="-128"/>
                <a:cs typeface="ＭＳ Ｐゴシック" pitchFamily="34" charset="-128"/>
              </a:rPr>
              <a:t>-1/8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) = 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0.1175</a:t>
            </a:r>
          </a:p>
          <a:p>
            <a:pPr lvl="1"/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k = 2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(1 – e</a:t>
            </a:r>
            <a:r>
              <a:rPr lang="en-US" baseline="30000" dirty="0">
                <a:ea typeface="ＭＳ Ｐゴシック" pitchFamily="34" charset="-128"/>
                <a:cs typeface="ＭＳ Ｐゴシック" pitchFamily="34" charset="-128"/>
              </a:rPr>
              <a:t>-1/4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)</a:t>
            </a:r>
            <a:r>
              <a:rPr lang="en-US" baseline="30000" dirty="0">
                <a:ea typeface="ＭＳ Ｐゴシック" pitchFamily="34" charset="-128"/>
                <a:cs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= 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0.0493</a:t>
            </a:r>
          </a:p>
          <a:p>
            <a:pPr lvl="8"/>
            <a:endParaRPr lang="en-US" dirty="0"/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What happens as we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keep increasing </a:t>
            </a:r>
            <a:r>
              <a:rPr lang="en-US" b="1" i="1" dirty="0">
                <a:solidFill>
                  <a:srgbClr val="D60093"/>
                </a:solidFill>
              </a:rPr>
              <a:t>k</a:t>
            </a:r>
            <a:r>
              <a:rPr lang="en-US" b="1" dirty="0">
                <a:solidFill>
                  <a:srgbClr val="D60093"/>
                </a:solidFill>
              </a:rPr>
              <a:t>?</a:t>
            </a:r>
          </a:p>
          <a:p>
            <a:pPr lvl="8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Optimal value of</a:t>
            </a:r>
            <a:r>
              <a:rPr lang="en-US" dirty="0"/>
              <a:t> </a:t>
            </a:r>
            <a:r>
              <a:rPr lang="en-US" b="1" i="1" dirty="0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:</a:t>
            </a:r>
            <a:r>
              <a:rPr lang="en-US" b="1" dirty="0"/>
              <a:t> </a:t>
            </a:r>
            <a:r>
              <a:rPr lang="en-US" b="1" i="1" dirty="0"/>
              <a:t>n/m </a:t>
            </a:r>
            <a:r>
              <a:rPr lang="en-US" b="1" dirty="0"/>
              <a:t>ln(2)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In our case:</a:t>
            </a:r>
            <a:r>
              <a:rPr lang="en-US" dirty="0"/>
              <a:t> Optimal </a:t>
            </a:r>
            <a:r>
              <a:rPr lang="en-US" b="1" dirty="0"/>
              <a:t>k =</a:t>
            </a:r>
            <a:r>
              <a:rPr lang="en-US" dirty="0"/>
              <a:t> </a:t>
            </a:r>
            <a:r>
              <a:rPr lang="en-US" b="1" dirty="0"/>
              <a:t>8 ln(2) = 5.54 ≈ 6</a:t>
            </a:r>
          </a:p>
          <a:p>
            <a:pPr lvl="2"/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Error at k = 6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(1 – e</a:t>
            </a:r>
            <a:r>
              <a:rPr lang="en-US" baseline="30000" dirty="0">
                <a:ea typeface="ＭＳ Ｐゴシック" pitchFamily="34" charset="-128"/>
                <a:cs typeface="ＭＳ Ｐゴシック" pitchFamily="34" charset="-128"/>
              </a:rPr>
              <a:t>-3/4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)</a:t>
            </a:r>
            <a:r>
              <a:rPr lang="en-US" baseline="30000" dirty="0">
                <a:ea typeface="ＭＳ Ｐゴシック" pitchFamily="34" charset="-128"/>
                <a:cs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= 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0.0216</a:t>
            </a:r>
          </a:p>
          <a:p>
            <a:pPr lvl="2"/>
            <a:endParaRPr lang="en-US" b="1" dirty="0"/>
          </a:p>
        </p:txBody>
      </p:sp>
      <p:sp>
        <p:nvSpPr>
          <p:cNvPr id="2253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9BDE61-2C90-437B-9BC2-B685E746BFEB}" type="datetime1">
              <a:rPr lang="en-US" smtClean="0">
                <a:latin typeface="Calibri" pitchFamily="34" charset="0"/>
                <a:ea typeface="ＭＳ Ｐゴシック" pitchFamily="34" charset="-128"/>
              </a:rPr>
              <a:t>2/28/18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448A88-6C53-4994-AA88-15CBB6D5A2DE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14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17068" y="1219200"/>
            <a:ext cx="4051236" cy="3645932"/>
            <a:chOff x="5117068" y="1219200"/>
            <a:chExt cx="4051236" cy="364593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1219200"/>
              <a:ext cx="3962400" cy="3566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867400" y="4495800"/>
              <a:ext cx="3300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Number of hash functions, </a:t>
              </a:r>
              <a:r>
                <a:rPr lang="en-US" b="1" i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125771" y="3147078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False positive prob.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71600" y="6400800"/>
            <a:ext cx="5737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Optimal 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which gives the lowest false positive probability</a:t>
            </a:r>
          </a:p>
        </p:txBody>
      </p:sp>
    </p:spTree>
    <p:extLst>
      <p:ext uri="{BB962C8B-B14F-4D97-AF65-F5344CB8AC3E}">
        <p14:creationId xmlns:p14="http://schemas.microsoft.com/office/powerpoint/2010/main" val="17673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Bloom Filter: Wrap-up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Bloom filters guarantee no false negatives, and use limited memory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Great for pre-processing before more </a:t>
            </a:r>
            <a:br>
              <a:rPr lang="en-US" dirty="0">
                <a:ea typeface="ＭＳ Ｐゴシック" pitchFamily="34" charset="-128"/>
                <a:cs typeface="ＭＳ Ｐゴシック" pitchFamily="34" charset="-128"/>
              </a:rPr>
            </a:b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expensive checks</a:t>
            </a:r>
          </a:p>
          <a:p>
            <a:r>
              <a:rPr lang="en-US" b="1" dirty="0">
                <a:solidFill>
                  <a:srgbClr val="D60093"/>
                </a:solidFill>
              </a:rPr>
              <a:t>Suitable for hardware implementation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Hash function computations can be parallelized</a:t>
            </a:r>
          </a:p>
          <a:p>
            <a:pPr lvl="8"/>
            <a:endParaRPr lang="en-US" dirty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dirty="0">
                <a:solidFill>
                  <a:srgbClr val="008000"/>
                </a:solidFill>
                <a:ea typeface="ＭＳ Ｐゴシック" pitchFamily="34" charset="-128"/>
                <a:cs typeface="ＭＳ Ｐゴシック" pitchFamily="34" charset="-128"/>
              </a:rPr>
              <a:t>Is it better to have </a:t>
            </a:r>
            <a:r>
              <a:rPr lang="en-US" b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1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 big </a:t>
            </a:r>
            <a:r>
              <a:rPr lang="en-US" b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B</a:t>
            </a:r>
            <a:r>
              <a:rPr lang="en-US" dirty="0">
                <a:solidFill>
                  <a:srgbClr val="008000"/>
                </a:solidFill>
                <a:ea typeface="ＭＳ Ｐゴシック" pitchFamily="34" charset="-128"/>
                <a:cs typeface="ＭＳ Ｐゴシック" pitchFamily="34" charset="-128"/>
              </a:rPr>
              <a:t> or </a:t>
            </a:r>
            <a:r>
              <a:rPr lang="en-US" b="1" i="1" dirty="0">
                <a:solidFill>
                  <a:srgbClr val="D60093"/>
                </a:solidFill>
                <a:ea typeface="ＭＳ Ｐゴシック" pitchFamily="34" charset="-128"/>
                <a:cs typeface="ＭＳ Ｐゴシック" pitchFamily="34" charset="-128"/>
              </a:rPr>
              <a:t>k</a:t>
            </a:r>
            <a:r>
              <a:rPr lang="en-US" dirty="0">
                <a:solidFill>
                  <a:srgbClr val="D60093"/>
                </a:solidFill>
                <a:ea typeface="ＭＳ Ｐゴシック" pitchFamily="34" charset="-128"/>
                <a:cs typeface="ＭＳ Ｐゴシック" pitchFamily="34" charset="-128"/>
              </a:rPr>
              <a:t> small</a:t>
            </a:r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b="1" dirty="0" err="1">
                <a:solidFill>
                  <a:srgbClr val="D60093"/>
                </a:solidFill>
                <a:ea typeface="ＭＳ Ｐゴシック" pitchFamily="34" charset="-128"/>
                <a:cs typeface="ＭＳ Ｐゴシック" pitchFamily="34" charset="-128"/>
              </a:rPr>
              <a:t>B</a:t>
            </a:r>
            <a:r>
              <a:rPr lang="en-US" dirty="0" err="1">
                <a:solidFill>
                  <a:srgbClr val="D60093"/>
                </a:solidFill>
                <a:ea typeface="ＭＳ Ｐゴシック" pitchFamily="34" charset="-128"/>
                <a:cs typeface="ＭＳ Ｐゴシック" pitchFamily="34" charset="-128"/>
              </a:rPr>
              <a:t>s</a:t>
            </a:r>
            <a:r>
              <a:rPr lang="en-US" dirty="0">
                <a:solidFill>
                  <a:srgbClr val="008000"/>
                </a:solidFill>
                <a:ea typeface="ＭＳ Ｐゴシック" pitchFamily="34" charset="-128"/>
                <a:cs typeface="ＭＳ Ｐゴシック" pitchFamily="34" charset="-128"/>
              </a:rPr>
              <a:t>?</a:t>
            </a:r>
          </a:p>
          <a:p>
            <a:pPr lvl="1"/>
            <a:r>
              <a:rPr lang="en-US" b="1" dirty="0"/>
              <a:t>It is the same:</a:t>
            </a:r>
            <a:r>
              <a:rPr lang="en-US" b="1" i="1" dirty="0">
                <a:solidFill>
                  <a:srgbClr val="0000FF"/>
                </a:solidFill>
              </a:rPr>
              <a:t> (1 – e</a:t>
            </a:r>
            <a:r>
              <a:rPr lang="en-US" b="1" i="1" baseline="30000" dirty="0">
                <a:solidFill>
                  <a:srgbClr val="0000FF"/>
                </a:solidFill>
              </a:rPr>
              <a:t>-km/n</a:t>
            </a:r>
            <a:r>
              <a:rPr lang="en-US" b="1" i="1" dirty="0">
                <a:solidFill>
                  <a:srgbClr val="0000FF"/>
                </a:solidFill>
              </a:rPr>
              <a:t>)</a:t>
            </a:r>
            <a:r>
              <a:rPr lang="en-US" b="1" i="1" baseline="30000" dirty="0">
                <a:solidFill>
                  <a:srgbClr val="0000FF"/>
                </a:solidFill>
              </a:rPr>
              <a:t>k  </a:t>
            </a:r>
            <a:r>
              <a:rPr lang="en-US" dirty="0"/>
              <a:t>vs. </a:t>
            </a:r>
            <a:r>
              <a:rPr lang="en-US" b="1" i="1" dirty="0">
                <a:solidFill>
                  <a:srgbClr val="D60093"/>
                </a:solidFill>
              </a:rPr>
              <a:t>(1 – e</a:t>
            </a:r>
            <a:r>
              <a:rPr lang="en-US" b="1" i="1" baseline="30000" dirty="0">
                <a:solidFill>
                  <a:srgbClr val="D60093"/>
                </a:solidFill>
              </a:rPr>
              <a:t>-m/(n/k)</a:t>
            </a:r>
            <a:r>
              <a:rPr lang="en-US" b="1" i="1" dirty="0">
                <a:solidFill>
                  <a:srgbClr val="D60093"/>
                </a:solidFill>
              </a:rPr>
              <a:t>)</a:t>
            </a:r>
            <a:r>
              <a:rPr lang="en-US" b="1" i="1" baseline="30000" dirty="0">
                <a:solidFill>
                  <a:srgbClr val="D60093"/>
                </a:solidFill>
              </a:rPr>
              <a:t>k</a:t>
            </a:r>
            <a:endParaRPr lang="en-US" b="1" i="1" dirty="0">
              <a:solidFill>
                <a:srgbClr val="D60093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  <a:ea typeface="ＭＳ Ｐゴシック" pitchFamily="34" charset="-128"/>
                <a:cs typeface="ＭＳ Ｐゴシック" pitchFamily="34" charset="-128"/>
              </a:rPr>
              <a:t>But keeping </a:t>
            </a:r>
            <a:r>
              <a:rPr lang="en-US" b="1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1 big B</a:t>
            </a:r>
            <a:r>
              <a:rPr lang="en-US" dirty="0">
                <a:solidFill>
                  <a:srgbClr val="008000"/>
                </a:solidFill>
                <a:ea typeface="ＭＳ Ｐゴシック" pitchFamily="34" charset="-128"/>
                <a:cs typeface="ＭＳ Ｐゴシック" pitchFamily="34" charset="-128"/>
              </a:rPr>
              <a:t> is simpler</a:t>
            </a:r>
          </a:p>
          <a:p>
            <a:pPr lvl="1"/>
            <a:endParaRPr lang="en-US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355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3B1E9E-515D-48BA-AE9D-FEF64E19211F}" type="datetime1">
              <a:rPr lang="en-US" smtClean="0">
                <a:latin typeface="Calibri" pitchFamily="34" charset="0"/>
                <a:ea typeface="ＭＳ Ｐゴシック" pitchFamily="34" charset="-128"/>
              </a:rPr>
              <a:t>2/28/18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F8CA0B-9AF1-472A-8DA3-994B777B7AF6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15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13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(2) Counting Distinct Elements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686800" cy="987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Counting Distinct Elements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Problem:</a:t>
            </a:r>
          </a:p>
          <a:p>
            <a:pPr lvl="1"/>
            <a:r>
              <a:rPr lang="en-US" dirty="0"/>
              <a:t>Data stream consists of a universe of elements chosen from a set of size </a:t>
            </a:r>
            <a:r>
              <a:rPr lang="en-US" b="1" i="1" dirty="0"/>
              <a:t>N</a:t>
            </a:r>
            <a:endParaRPr lang="en-US" b="1" dirty="0"/>
          </a:p>
          <a:p>
            <a:pPr lvl="1"/>
            <a:r>
              <a:rPr lang="en-US" dirty="0"/>
              <a:t>Maintain a count of the number of distinct elements seen so far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Obvious approach: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Maintain the set of elements seen so far</a:t>
            </a:r>
          </a:p>
          <a:p>
            <a:pPr lvl="1"/>
            <a:r>
              <a:rPr lang="en-US" dirty="0"/>
              <a:t>That is, keep a hash table of all the distinct elements seen so far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A734A5-3188-4C42-9087-0ED06D89AED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17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9CC0-9B87-4770-A9E2-4803ACF7F0A3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Applications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How many different words are found among the Web pages being crawled at a site?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Unusually low or high numbers could indicate artificial pages (spam?)</a:t>
            </a:r>
          </a:p>
          <a:p>
            <a:pPr lvl="8"/>
            <a:endParaRPr lang="en-US" dirty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b="1" dirty="0">
                <a:solidFill>
                  <a:srgbClr val="0000FF"/>
                </a:solidFill>
              </a:rPr>
              <a:t>How many different Web pages does each customer request in a week?</a:t>
            </a:r>
          </a:p>
          <a:p>
            <a:pPr lvl="8"/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How many distinct products have we sold in the last week?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9E0D16-0E37-47B1-8C03-2A2D98228C5B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18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10F1-4D6E-4D13-8705-AD36EDB4DA79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Using Small Storage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Real problem: </a:t>
            </a:r>
            <a:r>
              <a:rPr lang="en-US" b="1" dirty="0">
                <a:solidFill>
                  <a:srgbClr val="0000FF"/>
                </a:solidFill>
              </a:rPr>
              <a:t>What if we do not have space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to maintain the set of elements seen so far?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Estimate the count in an unbiased way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Accept that the count may have a little error, but limit the probability that the error is large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1DE5F5-E362-4FB3-9142-2214188BB54A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19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4572-5966-4185-BE10-4C1275672B0C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7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More algorithms for streams: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(1)</a:t>
            </a:r>
            <a:r>
              <a:rPr lang="en-US" b="1" dirty="0"/>
              <a:t> Filtering a data stream: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Bloom filters</a:t>
            </a:r>
          </a:p>
          <a:p>
            <a:pPr lvl="2"/>
            <a:r>
              <a:rPr lang="en-US" dirty="0"/>
              <a:t>Select elements with property </a:t>
            </a:r>
            <a:r>
              <a:rPr lang="en-US" b="1" dirty="0"/>
              <a:t>x</a:t>
            </a:r>
            <a:r>
              <a:rPr lang="en-US" dirty="0"/>
              <a:t> from stream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(2)</a:t>
            </a:r>
            <a:r>
              <a:rPr lang="en-US" b="1" dirty="0"/>
              <a:t> Counting distinct elements: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Flajolet-Martin</a:t>
            </a:r>
          </a:p>
          <a:p>
            <a:pPr lvl="2"/>
            <a:r>
              <a:rPr lang="en-US" dirty="0"/>
              <a:t>Number of distinct elements in the last </a:t>
            </a:r>
            <a:r>
              <a:rPr lang="en-US" b="1" i="1" dirty="0"/>
              <a:t>k</a:t>
            </a:r>
            <a:r>
              <a:rPr lang="en-US" dirty="0"/>
              <a:t> elements </a:t>
            </a:r>
            <a:br>
              <a:rPr lang="en-US" dirty="0"/>
            </a:br>
            <a:r>
              <a:rPr lang="en-US" dirty="0"/>
              <a:t>of the stream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(3)</a:t>
            </a:r>
            <a:r>
              <a:rPr lang="en-US" b="1" dirty="0"/>
              <a:t> Estimating moments: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AMS method</a:t>
            </a:r>
          </a:p>
          <a:p>
            <a:pPr lvl="2"/>
            <a:r>
              <a:rPr lang="en-US" dirty="0"/>
              <a:t>Estimate std. dev. of last </a:t>
            </a:r>
            <a:r>
              <a:rPr lang="en-US" b="1" i="1" dirty="0"/>
              <a:t>k</a:t>
            </a:r>
            <a:r>
              <a:rPr lang="en-US" dirty="0"/>
              <a:t> elements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(4) Counting frequent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8DD1-5901-4A13-B7E7-FF590B8927B8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9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Flajolet-Martin Approach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Pick a hash function 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 that maps each of the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elements to at least  </a:t>
            </a:r>
            <a:r>
              <a:rPr lang="en-US" b="1" dirty="0">
                <a:solidFill>
                  <a:srgbClr val="0000FF"/>
                </a:solidFill>
              </a:rPr>
              <a:t>log</a:t>
            </a:r>
            <a:r>
              <a:rPr lang="en-US" b="1" baseline="-25000" dirty="0">
                <a:solidFill>
                  <a:srgbClr val="0000FF"/>
                </a:solidFill>
              </a:rPr>
              <a:t>2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i="1" dirty="0">
                <a:solidFill>
                  <a:srgbClr val="0000FF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bits</a:t>
            </a:r>
          </a:p>
          <a:p>
            <a:pPr lvl="8"/>
            <a:endParaRPr lang="en-US" dirty="0"/>
          </a:p>
          <a:p>
            <a:r>
              <a:rPr lang="en-US" dirty="0"/>
              <a:t>For each stream element </a:t>
            </a:r>
            <a:r>
              <a:rPr lang="en-US" b="1" i="1" dirty="0"/>
              <a:t>a</a:t>
            </a:r>
            <a:r>
              <a:rPr lang="en-US" dirty="0"/>
              <a:t>, let </a:t>
            </a:r>
            <a:r>
              <a:rPr lang="en-US" b="1" i="1" dirty="0"/>
              <a:t>r</a:t>
            </a:r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)</a:t>
            </a:r>
            <a:r>
              <a:rPr lang="en-US" dirty="0"/>
              <a:t> be the number of trailing </a:t>
            </a:r>
            <a:r>
              <a:rPr lang="en-US" b="1" dirty="0"/>
              <a:t>0s</a:t>
            </a:r>
            <a:r>
              <a:rPr lang="en-US" dirty="0"/>
              <a:t> in </a:t>
            </a:r>
            <a:r>
              <a:rPr lang="en-US" b="1" i="1" dirty="0"/>
              <a:t>h</a:t>
            </a:r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)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r(a)</a:t>
            </a:r>
            <a:r>
              <a:rPr lang="en-US" dirty="0">
                <a:solidFill>
                  <a:srgbClr val="008000"/>
                </a:solidFill>
              </a:rPr>
              <a:t> = position of first 1 counting from the right</a:t>
            </a:r>
          </a:p>
          <a:p>
            <a:pPr lvl="2"/>
            <a:r>
              <a:rPr lang="en-US" dirty="0"/>
              <a:t>E.g., say </a:t>
            </a:r>
            <a:r>
              <a:rPr lang="en-US" b="1" i="1" dirty="0"/>
              <a:t>h(a) = 12</a:t>
            </a:r>
            <a:r>
              <a:rPr lang="en-US" dirty="0"/>
              <a:t>, then </a:t>
            </a:r>
            <a:r>
              <a:rPr lang="en-US" b="1" i="1" dirty="0"/>
              <a:t>12</a:t>
            </a:r>
            <a:r>
              <a:rPr lang="en-US" dirty="0"/>
              <a:t> is </a:t>
            </a:r>
            <a:r>
              <a:rPr lang="en-US" b="1" i="1" dirty="0"/>
              <a:t>1100</a:t>
            </a:r>
            <a:r>
              <a:rPr lang="en-US" dirty="0"/>
              <a:t> in binary, so</a:t>
            </a:r>
            <a:r>
              <a:rPr lang="en-US" i="1" dirty="0"/>
              <a:t> </a:t>
            </a:r>
            <a:r>
              <a:rPr lang="en-US" b="1" i="1" dirty="0"/>
              <a:t>r(a) = 2</a:t>
            </a:r>
          </a:p>
          <a:p>
            <a:r>
              <a:rPr lang="en-US" dirty="0"/>
              <a:t>Record </a:t>
            </a:r>
            <a:r>
              <a:rPr lang="en-US" b="1" i="1" dirty="0">
                <a:solidFill>
                  <a:srgbClr val="D60093"/>
                </a:solidFill>
              </a:rPr>
              <a:t>R </a:t>
            </a:r>
            <a:r>
              <a:rPr lang="en-US" b="1" dirty="0">
                <a:solidFill>
                  <a:srgbClr val="D60093"/>
                </a:solidFill>
              </a:rPr>
              <a:t>= the maximum </a:t>
            </a:r>
            <a:r>
              <a:rPr lang="en-US" b="1" i="1" dirty="0">
                <a:solidFill>
                  <a:srgbClr val="D60093"/>
                </a:solidFill>
              </a:rPr>
              <a:t>r</a:t>
            </a:r>
            <a:r>
              <a:rPr lang="en-US" b="1" dirty="0">
                <a:solidFill>
                  <a:srgbClr val="D60093"/>
                </a:solidFill>
              </a:rPr>
              <a:t>(</a:t>
            </a:r>
            <a:r>
              <a:rPr lang="en-US" b="1" i="1" dirty="0">
                <a:solidFill>
                  <a:srgbClr val="D60093"/>
                </a:solidFill>
              </a:rPr>
              <a:t>a</a:t>
            </a:r>
            <a:r>
              <a:rPr lang="en-US" b="1" dirty="0">
                <a:solidFill>
                  <a:srgbClr val="D60093"/>
                </a:solidFill>
              </a:rPr>
              <a:t>) seen</a:t>
            </a:r>
          </a:p>
          <a:p>
            <a:pPr lvl="1"/>
            <a:r>
              <a:rPr lang="en-US" b="1" dirty="0"/>
              <a:t>R = </a:t>
            </a:r>
            <a:r>
              <a:rPr lang="en-US" b="1" dirty="0" err="1"/>
              <a:t>max</a:t>
            </a:r>
            <a:r>
              <a:rPr lang="en-US" b="1" baseline="-25000" dirty="0" err="1"/>
              <a:t>a</a:t>
            </a:r>
            <a:r>
              <a:rPr lang="en-US" b="1" dirty="0"/>
              <a:t> r(a)</a:t>
            </a:r>
            <a:r>
              <a:rPr lang="en-US" dirty="0"/>
              <a:t>,  over all the items </a:t>
            </a:r>
            <a:r>
              <a:rPr lang="en-US" b="1" i="1" dirty="0"/>
              <a:t>a</a:t>
            </a:r>
            <a:r>
              <a:rPr lang="en-US" dirty="0"/>
              <a:t> seen so far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Estimated number of distinct elements = 2</a:t>
            </a:r>
            <a:r>
              <a:rPr lang="en-US" b="1" i="1" baseline="30000" dirty="0">
                <a:solidFill>
                  <a:srgbClr val="0000FF"/>
                </a:solidFill>
              </a:rPr>
              <a:t>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4F4D47-9943-4B54-ABAA-CA5578CD62DD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20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0A4E-F65E-4076-89A9-B49A26EF0A73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Very </a:t>
            </a:r>
            <a:r>
              <a:rPr lang="en-US" b="1" u="sng" dirty="0" err="1">
                <a:solidFill>
                  <a:srgbClr val="0000FF"/>
                </a:solidFill>
              </a:rPr>
              <a:t>very</a:t>
            </a:r>
            <a:r>
              <a:rPr lang="en-US" b="1" u="sng" dirty="0">
                <a:solidFill>
                  <a:srgbClr val="0000FF"/>
                </a:solidFill>
              </a:rPr>
              <a:t> rough and heuristic</a:t>
            </a:r>
            <a:r>
              <a:rPr lang="en-US" b="1" dirty="0">
                <a:solidFill>
                  <a:srgbClr val="0000FF"/>
                </a:solidFill>
              </a:rPr>
              <a:t> intuition why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 err="1">
                <a:solidFill>
                  <a:srgbClr val="0000FF"/>
                </a:solidFill>
              </a:rPr>
              <a:t>Flajolet</a:t>
            </a:r>
            <a:r>
              <a:rPr lang="en-US" b="1" dirty="0">
                <a:solidFill>
                  <a:srgbClr val="0000FF"/>
                </a:solidFill>
              </a:rPr>
              <a:t>-Martin works:</a:t>
            </a:r>
          </a:p>
          <a:p>
            <a:pPr lvl="1"/>
            <a:r>
              <a:rPr lang="en-US" b="1" i="1" dirty="0">
                <a:solidFill>
                  <a:srgbClr val="D60093"/>
                </a:solidFill>
              </a:rPr>
              <a:t>h(a)</a:t>
            </a:r>
            <a:r>
              <a:rPr lang="en-US" dirty="0">
                <a:solidFill>
                  <a:srgbClr val="D60093"/>
                </a:solidFill>
              </a:rPr>
              <a:t> hashes</a:t>
            </a:r>
            <a:r>
              <a:rPr lang="en-US" b="1" dirty="0">
                <a:solidFill>
                  <a:srgbClr val="D60093"/>
                </a:solidFill>
              </a:rPr>
              <a:t> </a:t>
            </a:r>
            <a:r>
              <a:rPr lang="en-US" b="1" i="1" dirty="0">
                <a:solidFill>
                  <a:srgbClr val="D60093"/>
                </a:solidFill>
              </a:rPr>
              <a:t>a</a:t>
            </a:r>
            <a:r>
              <a:rPr lang="en-US" dirty="0">
                <a:solidFill>
                  <a:srgbClr val="D60093"/>
                </a:solidFill>
              </a:rPr>
              <a:t> with </a:t>
            </a:r>
            <a:r>
              <a:rPr lang="en-US" b="1" dirty="0">
                <a:solidFill>
                  <a:srgbClr val="D60093"/>
                </a:solidFill>
              </a:rPr>
              <a:t>equal prob.</a:t>
            </a:r>
            <a:r>
              <a:rPr lang="en-US" dirty="0">
                <a:solidFill>
                  <a:srgbClr val="D60093"/>
                </a:solidFill>
              </a:rPr>
              <a:t> to any of </a:t>
            </a:r>
            <a:r>
              <a:rPr lang="en-US" b="1" i="1" dirty="0">
                <a:solidFill>
                  <a:srgbClr val="D60093"/>
                </a:solidFill>
              </a:rPr>
              <a:t>N</a:t>
            </a:r>
            <a:r>
              <a:rPr lang="en-US" dirty="0">
                <a:solidFill>
                  <a:srgbClr val="D60093"/>
                </a:solidFill>
              </a:rPr>
              <a:t> values</a:t>
            </a:r>
          </a:p>
          <a:p>
            <a:pPr lvl="1"/>
            <a:r>
              <a:rPr lang="en-US" dirty="0"/>
              <a:t>Then </a:t>
            </a:r>
            <a:r>
              <a:rPr lang="en-US" b="1" i="1" dirty="0"/>
              <a:t>h(a)</a:t>
            </a:r>
            <a:r>
              <a:rPr lang="en-US" dirty="0"/>
              <a:t> is a sequence of </a:t>
            </a:r>
            <a:r>
              <a:rPr lang="en-US" b="1" dirty="0"/>
              <a:t>log</a:t>
            </a:r>
            <a:r>
              <a:rPr lang="en-US" b="1" baseline="-25000" dirty="0"/>
              <a:t>2 </a:t>
            </a:r>
            <a:r>
              <a:rPr lang="en-US" b="1" dirty="0"/>
              <a:t>N</a:t>
            </a:r>
            <a:r>
              <a:rPr lang="en-US" dirty="0"/>
              <a:t> bits, </a:t>
            </a:r>
            <a:br>
              <a:rPr lang="en-US" dirty="0"/>
            </a:br>
            <a:r>
              <a:rPr lang="en-US" dirty="0"/>
              <a:t>where </a:t>
            </a:r>
            <a:r>
              <a:rPr lang="en-US" b="1" i="1" dirty="0">
                <a:solidFill>
                  <a:srgbClr val="008000"/>
                </a:solidFill>
              </a:rPr>
              <a:t>2</a:t>
            </a:r>
            <a:r>
              <a:rPr lang="en-US" b="1" i="1" baseline="30000" dirty="0">
                <a:solidFill>
                  <a:srgbClr val="008000"/>
                </a:solidFill>
              </a:rPr>
              <a:t>-r</a:t>
            </a:r>
            <a:r>
              <a:rPr lang="en-US" i="1" dirty="0"/>
              <a:t> </a:t>
            </a:r>
            <a:r>
              <a:rPr lang="en-US" dirty="0"/>
              <a:t>fraction of all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dirty="0"/>
              <a:t>s have a tail of </a:t>
            </a:r>
            <a:r>
              <a:rPr lang="en-US" b="1" i="1" dirty="0">
                <a:solidFill>
                  <a:srgbClr val="008000"/>
                </a:solidFill>
              </a:rPr>
              <a:t>r</a:t>
            </a:r>
            <a:r>
              <a:rPr lang="en-US" dirty="0"/>
              <a:t> zeros </a:t>
            </a:r>
          </a:p>
          <a:p>
            <a:pPr lvl="2"/>
            <a:r>
              <a:rPr lang="en-US" dirty="0"/>
              <a:t>About 50% of</a:t>
            </a:r>
            <a:r>
              <a:rPr lang="en-US" i="1" dirty="0"/>
              <a:t> </a:t>
            </a:r>
            <a:r>
              <a:rPr lang="en-US" b="1" i="1" dirty="0"/>
              <a:t>a</a:t>
            </a:r>
            <a:r>
              <a:rPr lang="en-US" dirty="0"/>
              <a:t>s hash to </a:t>
            </a:r>
            <a:r>
              <a:rPr lang="en-US" b="1" dirty="0"/>
              <a:t>***0</a:t>
            </a:r>
          </a:p>
          <a:p>
            <a:pPr lvl="2"/>
            <a:r>
              <a:rPr lang="en-US" dirty="0"/>
              <a:t>About 25% of</a:t>
            </a:r>
            <a:r>
              <a:rPr lang="en-US" b="1" dirty="0"/>
              <a:t> </a:t>
            </a:r>
            <a:r>
              <a:rPr lang="en-US" b="1" i="1" dirty="0"/>
              <a:t>a</a:t>
            </a:r>
            <a:r>
              <a:rPr lang="en-US" dirty="0"/>
              <a:t>s hash to </a:t>
            </a:r>
            <a:r>
              <a:rPr lang="en-US" b="1" dirty="0"/>
              <a:t>**00</a:t>
            </a:r>
          </a:p>
          <a:p>
            <a:pPr lvl="2"/>
            <a:r>
              <a:rPr lang="en-US" dirty="0"/>
              <a:t>So, if we saw the longest tail of </a:t>
            </a:r>
            <a:r>
              <a:rPr lang="en-US" b="1" i="1" dirty="0"/>
              <a:t>r=2</a:t>
            </a:r>
            <a:r>
              <a:rPr lang="en-US" dirty="0"/>
              <a:t> (i.e., item hash </a:t>
            </a:r>
            <a:br>
              <a:rPr lang="en-US" dirty="0"/>
            </a:br>
            <a:r>
              <a:rPr lang="en-US" dirty="0"/>
              <a:t>ending </a:t>
            </a:r>
            <a:r>
              <a:rPr lang="en-US" b="1" dirty="0"/>
              <a:t>*100</a:t>
            </a:r>
            <a:r>
              <a:rPr lang="en-US" dirty="0"/>
              <a:t>) then we have probably seen </a:t>
            </a:r>
            <a:br>
              <a:rPr lang="en-US" dirty="0"/>
            </a:br>
            <a:r>
              <a:rPr lang="en-US" b="1" dirty="0"/>
              <a:t>about</a:t>
            </a:r>
            <a:r>
              <a:rPr lang="en-US" dirty="0"/>
              <a:t> </a:t>
            </a:r>
            <a:r>
              <a:rPr lang="en-US" b="1" i="1" dirty="0"/>
              <a:t>4</a:t>
            </a:r>
            <a:r>
              <a:rPr lang="en-US" dirty="0"/>
              <a:t> distinct items so far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So, it takes to hash about </a:t>
            </a:r>
            <a:r>
              <a:rPr lang="en-US" b="1" i="1" dirty="0">
                <a:solidFill>
                  <a:srgbClr val="008000"/>
                </a:solidFill>
              </a:rPr>
              <a:t>2</a:t>
            </a:r>
            <a:r>
              <a:rPr lang="en-US" b="1" i="1" baseline="30000" dirty="0">
                <a:solidFill>
                  <a:srgbClr val="008000"/>
                </a:solidFill>
              </a:rPr>
              <a:t>r</a:t>
            </a:r>
            <a:r>
              <a:rPr lang="en-US" b="1" dirty="0">
                <a:solidFill>
                  <a:srgbClr val="008000"/>
                </a:solidFill>
              </a:rPr>
              <a:t> items before we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see one with zero-suffix of length </a:t>
            </a:r>
            <a:r>
              <a:rPr lang="en-US" b="1" i="1" dirty="0">
                <a:solidFill>
                  <a:srgbClr val="008000"/>
                </a:solidFill>
              </a:rPr>
              <a:t>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DD8-9E1E-46DB-A024-B0A878E5A775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It Works: 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Now we show why </a:t>
                </a:r>
                <a:r>
                  <a:rPr lang="en-US" b="1" dirty="0" err="1">
                    <a:solidFill>
                      <a:srgbClr val="D60093"/>
                    </a:solidFill>
                  </a:rPr>
                  <a:t>Flajolet</a:t>
                </a:r>
                <a:r>
                  <a:rPr lang="en-US" b="1" dirty="0">
                    <a:solidFill>
                      <a:srgbClr val="D60093"/>
                    </a:solidFill>
                  </a:rPr>
                  <a:t>-Martin works</a:t>
                </a:r>
                <a:endParaRPr lang="en-US" sz="3600" b="1" baseline="30000" dirty="0">
                  <a:solidFill>
                    <a:srgbClr val="0000FF"/>
                  </a:solidFill>
                </a:endParaRPr>
              </a:p>
              <a:p>
                <a:pPr lvl="8"/>
                <a:endParaRPr lang="en-US" b="1" dirty="0"/>
              </a:p>
              <a:p>
                <a:r>
                  <a:rPr lang="en-US" b="1" dirty="0"/>
                  <a:t>Formally, we will show that </a:t>
                </a:r>
                <a:r>
                  <a:rPr lang="en-US" b="1" dirty="0">
                    <a:solidFill>
                      <a:srgbClr val="0000FF"/>
                    </a:solidFill>
                  </a:rPr>
                  <a:t>probability of finding a tail of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b="1" dirty="0">
                    <a:solidFill>
                      <a:srgbClr val="0000FF"/>
                    </a:solidFill>
                  </a:rPr>
                  <a:t> zeros:</a:t>
                </a:r>
              </a:p>
              <a:p>
                <a:pPr lvl="1"/>
                <a:r>
                  <a:rPr lang="en-US" b="1" dirty="0"/>
                  <a:t>Goes to</a:t>
                </a:r>
                <a:r>
                  <a:rPr lang="en-US" b="1" dirty="0">
                    <a:solidFill>
                      <a:srgbClr val="D60093"/>
                    </a:solidFill>
                  </a:rPr>
                  <a:t> 1 </a:t>
                </a:r>
                <a:r>
                  <a:rPr lang="en-US" b="1" dirty="0"/>
                  <a:t>if</a:t>
                </a:r>
                <a:r>
                  <a:rPr lang="en-US" b="1" dirty="0">
                    <a:solidFill>
                      <a:srgbClr val="D6009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𝒎</m:t>
                    </m:r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≫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𝒓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b="1" dirty="0"/>
                  <a:t>Goes to</a:t>
                </a:r>
                <a:r>
                  <a:rPr lang="en-US" b="1" dirty="0">
                    <a:solidFill>
                      <a:srgbClr val="D60093"/>
                    </a:solidFill>
                  </a:rPr>
                  <a:t> 0 </a:t>
                </a:r>
                <a:r>
                  <a:rPr lang="en-US" b="1" dirty="0"/>
                  <a:t>if</a:t>
                </a:r>
                <a:r>
                  <a:rPr lang="en-US" b="1" dirty="0">
                    <a:solidFill>
                      <a:srgbClr val="D6009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𝒎</m:t>
                    </m:r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≪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𝒓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D60093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 is the number of distinct elements </a:t>
                </a:r>
                <a:br>
                  <a:rPr lang="en-US" dirty="0"/>
                </a:br>
                <a:r>
                  <a:rPr lang="en-US" dirty="0"/>
                  <a:t>seen so far in the stream</a:t>
                </a: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Thus, 2</a:t>
                </a:r>
                <a:r>
                  <a:rPr lang="en-US" b="1" i="1" baseline="30000" dirty="0">
                    <a:solidFill>
                      <a:srgbClr val="D60093"/>
                    </a:solidFill>
                  </a:rPr>
                  <a:t>R</a:t>
                </a:r>
                <a:r>
                  <a:rPr lang="en-US" b="1" dirty="0">
                    <a:solidFill>
                      <a:srgbClr val="D60093"/>
                    </a:solidFill>
                  </a:rPr>
                  <a:t>  will almost always be around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m!</a:t>
                </a:r>
              </a:p>
              <a:p>
                <a:endParaRPr lang="en-US" b="1" dirty="0">
                  <a:solidFill>
                    <a:srgbClr val="D60093"/>
                  </a:solidFill>
                </a:endParaRPr>
              </a:p>
              <a:p>
                <a:pPr lvl="2"/>
                <a:endParaRPr lang="en-US" b="1" baseline="30000" dirty="0"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6DA93A-C5F8-4242-8731-A1FBAD2ABF4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22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F76-7DEF-4E9D-8E53-1193E606D2AD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4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It Works: 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4331495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What is the probability that a given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h</a:t>
                </a:r>
                <a:r>
                  <a:rPr lang="en-US" b="1" dirty="0">
                    <a:solidFill>
                      <a:srgbClr val="0000FF"/>
                    </a:solidFill>
                  </a:rPr>
                  <a:t>(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a</a:t>
                </a:r>
                <a:r>
                  <a:rPr lang="en-US" b="1" dirty="0">
                    <a:solidFill>
                      <a:srgbClr val="0000FF"/>
                    </a:solidFill>
                  </a:rPr>
                  <a:t>) ends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in at least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 </a:t>
                </a:r>
                <a:r>
                  <a:rPr lang="en-US" b="1" dirty="0">
                    <a:solidFill>
                      <a:srgbClr val="0000FF"/>
                    </a:solidFill>
                  </a:rPr>
                  <a:t>zeros? It is 2</a:t>
                </a:r>
                <a:r>
                  <a:rPr lang="en-US" b="1" baseline="30000" dirty="0">
                    <a:solidFill>
                      <a:srgbClr val="0000FF"/>
                    </a:solidFill>
                  </a:rPr>
                  <a:t>-</a:t>
                </a:r>
                <a:r>
                  <a:rPr lang="en-US" b="1" i="1" baseline="30000" dirty="0">
                    <a:solidFill>
                      <a:srgbClr val="0000FF"/>
                    </a:solidFill>
                  </a:rPr>
                  <a:t>r</a:t>
                </a:r>
              </a:p>
              <a:p>
                <a:pPr lvl="1"/>
                <a:r>
                  <a:rPr lang="en-US" b="1" dirty="0"/>
                  <a:t>h(a)</a:t>
                </a:r>
                <a:r>
                  <a:rPr lang="en-US" dirty="0"/>
                  <a:t> hashes elements uniformly at random</a:t>
                </a:r>
              </a:p>
              <a:p>
                <a:pPr lvl="1"/>
                <a:r>
                  <a:rPr lang="en-US" dirty="0"/>
                  <a:t>Probability that a random number ends in </a:t>
                </a:r>
                <a:br>
                  <a:rPr lang="en-US" dirty="0"/>
                </a:br>
                <a:r>
                  <a:rPr lang="en-US" dirty="0"/>
                  <a:t>at least </a:t>
                </a:r>
                <a:r>
                  <a:rPr lang="en-US" b="1" i="1" dirty="0"/>
                  <a:t>r</a:t>
                </a:r>
                <a:r>
                  <a:rPr lang="en-US" i="1" dirty="0"/>
                  <a:t> </a:t>
                </a:r>
                <a:r>
                  <a:rPr lang="en-US" dirty="0"/>
                  <a:t>zeros is </a:t>
                </a:r>
                <a:r>
                  <a:rPr lang="en-US" b="1" dirty="0"/>
                  <a:t>2</a:t>
                </a:r>
                <a:r>
                  <a:rPr lang="en-US" b="1" baseline="30000" dirty="0"/>
                  <a:t>-</a:t>
                </a:r>
                <a:r>
                  <a:rPr lang="en-US" b="1" i="1" baseline="30000" dirty="0"/>
                  <a:t>r</a:t>
                </a:r>
              </a:p>
              <a:p>
                <a:r>
                  <a:rPr lang="en-US" dirty="0">
                    <a:solidFill>
                      <a:srgbClr val="D60093"/>
                    </a:solidFill>
                  </a:rPr>
                  <a:t>Then, the probability of </a:t>
                </a:r>
                <a:r>
                  <a:rPr lang="en-US" b="1" dirty="0">
                    <a:solidFill>
                      <a:srgbClr val="D60093"/>
                    </a:solidFill>
                  </a:rPr>
                  <a:t>NOT</a:t>
                </a:r>
                <a:r>
                  <a:rPr lang="en-US" dirty="0">
                    <a:solidFill>
                      <a:srgbClr val="D60093"/>
                    </a:solidFill>
                  </a:rPr>
                  <a:t> seeing a tail </a:t>
                </a:r>
                <a:br>
                  <a:rPr lang="en-US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rgbClr val="D60093"/>
                    </a:solidFill>
                  </a:rPr>
                  <a:t>of length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r</a:t>
                </a:r>
                <a:r>
                  <a:rPr lang="en-US" dirty="0">
                    <a:solidFill>
                      <a:srgbClr val="D60093"/>
                    </a:solidFill>
                  </a:rPr>
                  <a:t> among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m</a:t>
                </a:r>
                <a:r>
                  <a:rPr lang="en-US" dirty="0">
                    <a:solidFill>
                      <a:srgbClr val="D60093"/>
                    </a:solidFill>
                  </a:rPr>
                  <a:t> elements: </a:t>
                </a:r>
                <a:endParaRPr lang="en-US" b="0" i="1" dirty="0">
                  <a:solidFill>
                    <a:srgbClr val="D60093"/>
                  </a:solidFill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en-US" sz="3600" b="1" baseline="30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331495"/>
              </a:xfrm>
              <a:blipFill rotWithShape="1">
                <a:blip r:embed="rId2"/>
                <a:stretch>
                  <a:fillRect t="-845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6DA93A-C5F8-4242-8731-A1FBAD2ABF4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23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55941" y="4844401"/>
            <a:ext cx="2920998" cy="1443038"/>
            <a:chOff x="3598" y="2256"/>
            <a:chExt cx="1840" cy="909"/>
          </a:xfrm>
        </p:grpSpPr>
        <p:sp>
          <p:nvSpPr>
            <p:cNvPr id="28682" name="Text Box 4"/>
            <p:cNvSpPr txBox="1">
              <a:spLocks noChangeArrowheads="1"/>
            </p:cNvSpPr>
            <p:nvPr/>
          </p:nvSpPr>
          <p:spPr bwMode="auto">
            <a:xfrm>
              <a:off x="3655" y="2758"/>
              <a:ext cx="178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Prob. that given 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h(a)</a:t>
              </a:r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ends in fewer than </a:t>
              </a:r>
              <a:r>
                <a:rPr lang="en-US" b="1" i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zeros</a:t>
              </a:r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3598" y="2256"/>
              <a:ext cx="976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684" name="Line 6"/>
            <p:cNvSpPr>
              <a:spLocks noChangeShapeType="1"/>
            </p:cNvSpPr>
            <p:nvPr/>
          </p:nvSpPr>
          <p:spPr bwMode="auto">
            <a:xfrm flipV="1">
              <a:off x="4151" y="2566"/>
              <a:ext cx="25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447800" y="4776787"/>
            <a:ext cx="4343400" cy="1547813"/>
            <a:chOff x="2054" y="2190"/>
            <a:chExt cx="2736" cy="975"/>
          </a:xfrm>
        </p:grpSpPr>
        <p:sp>
          <p:nvSpPr>
            <p:cNvPr id="28679" name="Rectangle 8"/>
            <p:cNvSpPr>
              <a:spLocks noChangeArrowheads="1"/>
            </p:cNvSpPr>
            <p:nvPr/>
          </p:nvSpPr>
          <p:spPr bwMode="auto">
            <a:xfrm>
              <a:off x="3254" y="2190"/>
              <a:ext cx="1536" cy="4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2054" y="2758"/>
              <a:ext cx="13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Prob. all end in </a:t>
              </a:r>
              <a:b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fewer than </a:t>
              </a:r>
              <a:r>
                <a:rPr lang="en-US" b="1" i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zeros.</a:t>
              </a:r>
            </a:p>
          </p:txBody>
        </p:sp>
        <p:sp>
          <p:nvSpPr>
            <p:cNvPr id="28681" name="Line 10"/>
            <p:cNvSpPr>
              <a:spLocks noChangeShapeType="1"/>
            </p:cNvSpPr>
            <p:nvPr/>
          </p:nvSpPr>
          <p:spPr bwMode="auto">
            <a:xfrm flipV="1">
              <a:off x="2583" y="2529"/>
              <a:ext cx="672" cy="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F76-7DEF-4E9D-8E53-1193E606D2AD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It Works: More formally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D60093"/>
                </a:solidFill>
              </a:rPr>
              <a:t>Prob. of NOT finding a tail of length </a:t>
            </a:r>
            <a:r>
              <a:rPr lang="en-US" b="1" i="1" dirty="0">
                <a:solidFill>
                  <a:srgbClr val="D60093"/>
                </a:solidFill>
              </a:rPr>
              <a:t>r</a:t>
            </a:r>
            <a:r>
              <a:rPr lang="en-US" b="1" dirty="0">
                <a:solidFill>
                  <a:srgbClr val="D60093"/>
                </a:solidFill>
              </a:rPr>
              <a:t> is: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m &lt;&lt; 2</a:t>
            </a:r>
            <a:r>
              <a:rPr lang="en-US" b="1" i="1" baseline="30000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, then prob. tends to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</a:p>
          <a:p>
            <a:pPr lvl="2"/>
            <a:r>
              <a:rPr lang="en-US" dirty="0"/>
              <a:t>                                                  as  </a:t>
            </a:r>
            <a:r>
              <a:rPr lang="en-US" b="1" dirty="0"/>
              <a:t>m/2</a:t>
            </a:r>
            <a:r>
              <a:rPr lang="en-US" b="1" baseline="30000" dirty="0"/>
              <a:t>r</a:t>
            </a:r>
            <a:r>
              <a:rPr lang="en-US" b="1" dirty="0">
                <a:sym typeface="Symbol"/>
              </a:rPr>
              <a:t> 0</a:t>
            </a:r>
            <a:endParaRPr lang="en-US" b="1" dirty="0"/>
          </a:p>
          <a:p>
            <a:pPr lvl="2"/>
            <a:r>
              <a:rPr lang="en-US" dirty="0">
                <a:solidFill>
                  <a:srgbClr val="008000"/>
                </a:solidFill>
              </a:rPr>
              <a:t>So, the probability of finding a tail of length </a:t>
            </a:r>
            <a:r>
              <a:rPr lang="en-US" b="1" i="1" dirty="0">
                <a:solidFill>
                  <a:srgbClr val="008000"/>
                </a:solidFill>
              </a:rPr>
              <a:t>r</a:t>
            </a:r>
            <a:r>
              <a:rPr lang="en-US" dirty="0">
                <a:solidFill>
                  <a:srgbClr val="008000"/>
                </a:solidFill>
              </a:rPr>
              <a:t> tends to </a:t>
            </a:r>
            <a:r>
              <a:rPr lang="en-US" b="1" dirty="0">
                <a:solidFill>
                  <a:srgbClr val="008000"/>
                </a:solidFill>
              </a:rPr>
              <a:t>0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m &gt;&gt; 2</a:t>
            </a:r>
            <a:r>
              <a:rPr lang="en-US" b="1" i="1" baseline="30000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, then prob. tends to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lvl="2"/>
            <a:r>
              <a:rPr lang="en-US" dirty="0"/>
              <a:t>                                                 as  </a:t>
            </a:r>
            <a:r>
              <a:rPr lang="en-US" b="1" dirty="0"/>
              <a:t>m/2</a:t>
            </a:r>
            <a:r>
              <a:rPr lang="en-US" b="1" baseline="30000" dirty="0"/>
              <a:t>r </a:t>
            </a:r>
            <a:r>
              <a:rPr lang="en-US" b="1" dirty="0">
                <a:sym typeface="Symbol"/>
              </a:rPr>
              <a:t> 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So, the probability of finding a tail of length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i="1" dirty="0">
                <a:solidFill>
                  <a:srgbClr val="008000"/>
                </a:solidFill>
              </a:rPr>
              <a:t>r</a:t>
            </a:r>
            <a:r>
              <a:rPr lang="en-US" dirty="0">
                <a:solidFill>
                  <a:srgbClr val="008000"/>
                </a:solidFill>
              </a:rPr>
              <a:t> tends to </a:t>
            </a:r>
            <a:r>
              <a:rPr lang="en-US" b="1" dirty="0">
                <a:solidFill>
                  <a:srgbClr val="008000"/>
                </a:solidFill>
              </a:rPr>
              <a:t>1</a:t>
            </a:r>
          </a:p>
          <a:p>
            <a:pPr lvl="8"/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Thus, 2</a:t>
            </a:r>
            <a:r>
              <a:rPr lang="en-US" b="1" i="1" baseline="30000" dirty="0">
                <a:solidFill>
                  <a:srgbClr val="D60093"/>
                </a:solidFill>
              </a:rPr>
              <a:t>R</a:t>
            </a:r>
            <a:r>
              <a:rPr lang="en-US" b="1" dirty="0">
                <a:solidFill>
                  <a:srgbClr val="D60093"/>
                </a:solidFill>
              </a:rPr>
              <a:t>  will almost always be around </a:t>
            </a:r>
            <a:r>
              <a:rPr lang="en-US" b="1" i="1" dirty="0">
                <a:solidFill>
                  <a:srgbClr val="D60093"/>
                </a:solidFill>
              </a:rPr>
              <a:t>m!</a:t>
            </a:r>
          </a:p>
          <a:p>
            <a:pPr lvl="8"/>
            <a:endParaRPr lang="en-US" dirty="0"/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64BAFB-8270-4E9E-9E46-A77819AA900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24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1026" name="AutoShape 2"/>
          <p:cNvGraphicFramePr>
            <a:graphicFrameLocks noChangeAspect="1"/>
          </p:cNvGraphicFramePr>
          <p:nvPr/>
        </p:nvGraphicFramePr>
        <p:xfrm>
          <a:off x="-1" y="-1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" name="Equation" r:id="rId3" imgW="2095200" imgH="253800" progId="Equation.3">
                  <p:embed/>
                </p:oleObj>
              </mc:Choice>
              <mc:Fallback>
                <p:oleObj name="Equation" r:id="rId3" imgW="2095200" imgH="2538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-1"/>
                        <a:ext cx="0" cy="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DFF8-105D-4CD8-8615-B342C51A11E2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367351"/>
              </p:ext>
            </p:extLst>
          </p:nvPr>
        </p:nvGraphicFramePr>
        <p:xfrm>
          <a:off x="1524000" y="2819400"/>
          <a:ext cx="311094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Equation" r:id="rId5" imgW="1295280" imgH="253800" progId="Equation.3">
                  <p:embed/>
                </p:oleObj>
              </mc:Choice>
              <mc:Fallback>
                <p:oleObj name="Equation" r:id="rId5" imgW="1295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19400"/>
                        <a:ext cx="3110941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330848"/>
              </p:ext>
            </p:extLst>
          </p:nvPr>
        </p:nvGraphicFramePr>
        <p:xfrm>
          <a:off x="1421638" y="4209288"/>
          <a:ext cx="3201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Equation" r:id="rId7" imgW="1333440" imgH="253800" progId="Equation.3">
                  <p:embed/>
                </p:oleObj>
              </mc:Choice>
              <mc:Fallback>
                <p:oleObj name="Equation" r:id="rId7" imgW="1333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38" y="4209288"/>
                        <a:ext cx="32019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835471"/>
              </p:ext>
            </p:extLst>
          </p:nvPr>
        </p:nvGraphicFramePr>
        <p:xfrm>
          <a:off x="1923288" y="1286256"/>
          <a:ext cx="52435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Equation" r:id="rId9" imgW="2095200" imgH="253800" progId="Equation.3">
                  <p:embed/>
                </p:oleObj>
              </mc:Choice>
              <mc:Fallback>
                <p:oleObj name="Equation" r:id="rId9" imgW="2095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288" y="1286256"/>
                        <a:ext cx="52435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toShape 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483648" y="-2147483648"/>
            <a:ext cx="0" cy="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0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It Doesn’t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E[2</a:t>
                </a:r>
                <a:r>
                  <a:rPr lang="en-US" b="1" i="1" baseline="30000" dirty="0">
                    <a:solidFill>
                      <a:srgbClr val="D60093"/>
                    </a:solidFill>
                  </a:rPr>
                  <a:t>R</a:t>
                </a:r>
                <a:r>
                  <a:rPr lang="en-US" b="1" dirty="0">
                    <a:solidFill>
                      <a:srgbClr val="D60093"/>
                    </a:solidFill>
                  </a:rPr>
                  <a:t>] is actually infinite</a:t>
                </a:r>
              </a:p>
              <a:p>
                <a:pPr lvl="1"/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Probability halves when </a:t>
                </a:r>
                <a:r>
                  <a:rPr lang="en-US" b="1" i="1" dirty="0">
                    <a:ea typeface="ＭＳ Ｐゴシック" pitchFamily="34" charset="-128"/>
                    <a:cs typeface="ＭＳ Ｐゴシック" pitchFamily="34" charset="-128"/>
                  </a:rPr>
                  <a:t>R</a:t>
                </a:r>
                <a:r>
                  <a:rPr lang="en-US" b="1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:r>
                  <a:rPr lang="en-US" b="1" dirty="0">
                    <a:ea typeface="ＭＳ Ｐゴシック" pitchFamily="34" charset="-128"/>
                    <a:cs typeface="ＭＳ Ｐゴシック" pitchFamily="34" charset="-128"/>
                    <a:sym typeface="Symbol"/>
                  </a:rPr>
                  <a:t> </a:t>
                </a:r>
                <a:r>
                  <a:rPr lang="en-US" b="1" i="1" dirty="0">
                    <a:ea typeface="ＭＳ Ｐゴシック" pitchFamily="34" charset="-128"/>
                    <a:cs typeface="ＭＳ Ｐゴシック" pitchFamily="34" charset="-128"/>
                  </a:rPr>
                  <a:t>R+1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, but value doubles 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Workaround involves using many hash functions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h</a:t>
                </a:r>
                <a:r>
                  <a:rPr lang="en-US" b="1" i="1" baseline="-25000" dirty="0">
                    <a:solidFill>
                      <a:srgbClr val="008000"/>
                    </a:solidFill>
                  </a:rPr>
                  <a:t>i</a:t>
                </a:r>
                <a:r>
                  <a:rPr lang="en-US" b="1" baseline="-25000" dirty="0">
                    <a:solidFill>
                      <a:srgbClr val="008000"/>
                    </a:solidFill>
                  </a:rPr>
                  <a:t> </a:t>
                </a:r>
                <a:r>
                  <a:rPr lang="en-US" b="1" dirty="0">
                    <a:solidFill>
                      <a:srgbClr val="008000"/>
                    </a:solidFill>
                  </a:rPr>
                  <a:t>and getting many samples of </a:t>
                </a:r>
                <a:r>
                  <a:rPr lang="en-US" b="1" i="1" dirty="0" err="1">
                    <a:solidFill>
                      <a:srgbClr val="008000"/>
                    </a:solidFill>
                  </a:rPr>
                  <a:t>R</a:t>
                </a:r>
                <a:r>
                  <a:rPr lang="en-US" b="1" i="1" baseline="-25000" dirty="0" err="1">
                    <a:solidFill>
                      <a:srgbClr val="008000"/>
                    </a:solidFill>
                  </a:rPr>
                  <a:t>i</a:t>
                </a:r>
                <a:endParaRPr lang="en-US" b="1" dirty="0">
                  <a:solidFill>
                    <a:srgbClr val="008000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How are samples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R</a:t>
                </a:r>
                <a:r>
                  <a:rPr lang="en-US" b="1" i="1" baseline="-25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b="1" dirty="0">
                    <a:solidFill>
                      <a:srgbClr val="0000FF"/>
                    </a:solidFill>
                  </a:rPr>
                  <a:t> combined?</a:t>
                </a: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Average?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What if one very large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  <a:cs typeface="ＭＳ Ｐゴシック" pitchFamily="34" charset="-128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?</a:t>
                </a: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Median?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All estimates are a power of </a:t>
                </a:r>
                <a:r>
                  <a:rPr lang="en-US" b="1" dirty="0">
                    <a:ea typeface="ＭＳ Ｐゴシック" pitchFamily="34" charset="-128"/>
                    <a:cs typeface="ＭＳ Ｐゴシック" pitchFamily="34" charset="-128"/>
                  </a:rPr>
                  <a:t>2</a:t>
                </a: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  <a:ea typeface="ＭＳ Ｐゴシック" pitchFamily="34" charset="-128"/>
                    <a:cs typeface="ＭＳ Ｐゴシック" pitchFamily="34" charset="-128"/>
                  </a:rPr>
                  <a:t>Solution:</a:t>
                </a:r>
              </a:p>
              <a:p>
                <a:pPr lvl="2"/>
                <a:r>
                  <a:rPr lang="en-US" dirty="0"/>
                  <a:t>Partition your samples into small groups</a:t>
                </a:r>
              </a:p>
              <a:p>
                <a:pPr lvl="2"/>
                <a:r>
                  <a:rPr lang="en-US" dirty="0"/>
                  <a:t>Take the median of groups</a:t>
                </a:r>
              </a:p>
              <a:p>
                <a:pPr lvl="2"/>
                <a:r>
                  <a:rPr lang="en-US" dirty="0"/>
                  <a:t>Then take the average of the medians</a:t>
                </a: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7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  <a:blipFill rotWithShape="1">
                <a:blip r:embed="rId2"/>
                <a:stretch>
                  <a:fillRect t="-658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5112D7-A9CC-4FDA-8933-6C4DDBC81751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25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130-0B76-47CC-9610-8B4504C6CC26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(3) Computing Moments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4BA-4F62-4407-934D-779B4247B0C1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17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Generalization: Moments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229600" cy="47243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Suppose a stream has elements chosen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from a set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of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 values</a:t>
            </a:r>
          </a:p>
          <a:p>
            <a:pPr lvl="8"/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Let </a:t>
            </a:r>
            <a:r>
              <a:rPr lang="en-US" b="1" i="1" dirty="0">
                <a:solidFill>
                  <a:srgbClr val="D60093"/>
                </a:solidFill>
              </a:rPr>
              <a:t>m</a:t>
            </a:r>
            <a:r>
              <a:rPr lang="en-US" b="1" i="1" baseline="-25000" dirty="0">
                <a:solidFill>
                  <a:srgbClr val="D60093"/>
                </a:solidFill>
              </a:rPr>
              <a:t>i</a:t>
            </a:r>
            <a:r>
              <a:rPr lang="en-US" b="1" dirty="0">
                <a:solidFill>
                  <a:srgbClr val="D60093"/>
                </a:solidFill>
              </a:rPr>
              <a:t> be the number of times value </a:t>
            </a:r>
            <a:r>
              <a:rPr lang="en-US" b="1" i="1" dirty="0" err="1">
                <a:solidFill>
                  <a:srgbClr val="D60093"/>
                </a:solidFill>
              </a:rPr>
              <a:t>i</a:t>
            </a:r>
            <a:r>
              <a:rPr lang="en-US" b="1" dirty="0">
                <a:solidFill>
                  <a:srgbClr val="D60093"/>
                </a:solidFill>
              </a:rPr>
              <a:t> occurs in the stream</a:t>
            </a:r>
          </a:p>
          <a:p>
            <a:pPr lvl="8"/>
            <a:endParaRPr lang="en-US" dirty="0"/>
          </a:p>
          <a:p>
            <a:r>
              <a:rPr lang="en-US" b="1" dirty="0"/>
              <a:t>The </a:t>
            </a:r>
            <a:r>
              <a:rPr lang="en-US" b="1" i="1" dirty="0"/>
              <a:t>k</a:t>
            </a:r>
            <a:r>
              <a:rPr lang="en-US" b="1" baseline="30000" dirty="0"/>
              <a:t>th </a:t>
            </a:r>
            <a:r>
              <a:rPr lang="en-US" b="1" i="1" dirty="0">
                <a:solidFill>
                  <a:srgbClr val="FF0066"/>
                </a:solidFill>
              </a:rPr>
              <a:t>moment</a:t>
            </a:r>
            <a:r>
              <a:rPr lang="en-US" b="1" dirty="0"/>
              <a:t>  is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2F95E2-BEAE-40FD-BF5D-B3A9FDC8444E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27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549338"/>
              </p:ext>
            </p:extLst>
          </p:nvPr>
        </p:nvGraphicFramePr>
        <p:xfrm>
          <a:off x="3101975" y="4648200"/>
          <a:ext cx="2790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3" imgW="698400" imgH="266400" progId="Equation.3">
                  <p:embed/>
                </p:oleObj>
              </mc:Choice>
              <mc:Fallback>
                <p:oleObj name="Equation" r:id="rId3" imgW="698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4648200"/>
                        <a:ext cx="2790825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F9D4-FF84-406F-A614-B4A8C5B70DFF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6019800"/>
            <a:ext cx="7122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This is the same way as moments are defined in statistics. But 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there we many times “center” the moment by subtracting the mean</a:t>
            </a:r>
          </a:p>
        </p:txBody>
      </p:sp>
    </p:spTree>
    <p:extLst>
      <p:ext uri="{BB962C8B-B14F-4D97-AF65-F5344CB8AC3E}">
        <p14:creationId xmlns:p14="http://schemas.microsoft.com/office/powerpoint/2010/main" val="4142441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Special Cases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114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b="1" baseline="30000" dirty="0">
                <a:solidFill>
                  <a:srgbClr val="0000FF"/>
                </a:solidFill>
              </a:rPr>
              <a:t>th</a:t>
            </a:r>
            <a:r>
              <a:rPr lang="en-US" b="1" dirty="0">
                <a:solidFill>
                  <a:srgbClr val="0000FF"/>
                </a:solidFill>
              </a:rPr>
              <a:t>moment 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number of distinct elements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The problem just considered</a:t>
            </a:r>
          </a:p>
          <a:p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st</a:t>
            </a:r>
            <a:r>
              <a:rPr lang="en-US" b="1" dirty="0">
                <a:solidFill>
                  <a:srgbClr val="0000FF"/>
                </a:solidFill>
              </a:rPr>
              <a:t> moment 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count of the numbers of elements = length of the stream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Easy to compute</a:t>
            </a:r>
          </a:p>
          <a:p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nd</a:t>
            </a:r>
            <a:r>
              <a:rPr lang="en-US" b="1" dirty="0">
                <a:solidFill>
                  <a:srgbClr val="0000FF"/>
                </a:solidFill>
              </a:rPr>
              <a:t> moment = </a:t>
            </a:r>
            <a:r>
              <a:rPr lang="en-US" b="1" i="1" dirty="0">
                <a:solidFill>
                  <a:srgbClr val="FF0066"/>
                </a:solidFill>
              </a:rPr>
              <a:t>surprise number S</a:t>
            </a:r>
            <a:r>
              <a:rPr lang="en-US" b="1" dirty="0"/>
              <a:t> =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 measure of how uneven the distribution is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22B80A-71C9-487F-A26C-2C586457701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28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965D-883A-49E6-BC9C-93A8969BF930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445594"/>
              </p:ext>
            </p:extLst>
          </p:nvPr>
        </p:nvGraphicFramePr>
        <p:xfrm>
          <a:off x="2971800" y="1371600"/>
          <a:ext cx="27400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3" imgW="685800" imgH="266400" progId="Equation.3">
                  <p:embed/>
                </p:oleObj>
              </mc:Choice>
              <mc:Fallback>
                <p:oleObj name="Equation" r:id="rId3" imgW="68580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71600"/>
                        <a:ext cx="27400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6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Third Moment is Skew: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Fourth moment: Kurtosis</a:t>
            </a:r>
          </a:p>
          <a:p>
            <a:pPr lvl="1"/>
            <a:r>
              <a:rPr lang="en-US" dirty="0" err="1"/>
              <a:t>peakedness</a:t>
            </a:r>
            <a:r>
              <a:rPr lang="en-US" dirty="0"/>
              <a:t> (width of peak), tail weight, and lack of shoulders (distribution primarily peak and tails, not in between).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4BA-4F62-4407-934D-779B4247B0C1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6686550" cy="238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7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(1) Filtering Data Streams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54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Example: Surprise Number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Stream of length 100</a:t>
            </a:r>
          </a:p>
          <a:p>
            <a:r>
              <a:rPr lang="en-US" b="1" dirty="0">
                <a:solidFill>
                  <a:srgbClr val="0000FF"/>
                </a:solidFill>
              </a:rPr>
              <a:t>11 distinct values</a:t>
            </a:r>
          </a:p>
          <a:p>
            <a:pPr lvl="8"/>
            <a:endParaRPr lang="en-US" dirty="0"/>
          </a:p>
          <a:p>
            <a:r>
              <a:rPr lang="en-US" dirty="0"/>
              <a:t>Item </a:t>
            </a:r>
            <a:r>
              <a:rPr lang="en-US" b="1" dirty="0"/>
              <a:t>counts</a:t>
            </a:r>
            <a:r>
              <a:rPr lang="en-US" dirty="0"/>
              <a:t>: </a:t>
            </a:r>
            <a:r>
              <a:rPr lang="en-US" b="1" dirty="0"/>
              <a:t>10, 9, 9, 9, 9, 9, 9, 9, 9, 9, 9</a:t>
            </a:r>
            <a:r>
              <a:rPr lang="en-US" dirty="0"/>
              <a:t>  </a:t>
            </a:r>
            <a:r>
              <a:rPr lang="en-US" b="1" dirty="0">
                <a:solidFill>
                  <a:srgbClr val="D60093"/>
                </a:solidFill>
              </a:rPr>
              <a:t>Surprise </a:t>
            </a:r>
            <a:r>
              <a:rPr lang="en-US" b="1" i="1" dirty="0">
                <a:solidFill>
                  <a:srgbClr val="D60093"/>
                </a:solidFill>
              </a:rPr>
              <a:t>S</a:t>
            </a:r>
            <a:r>
              <a:rPr lang="en-US" b="1" dirty="0">
                <a:solidFill>
                  <a:srgbClr val="D60093"/>
                </a:solidFill>
              </a:rPr>
              <a:t> = 910</a:t>
            </a:r>
          </a:p>
          <a:p>
            <a:pPr lvl="8"/>
            <a:endParaRPr lang="en-US" dirty="0"/>
          </a:p>
          <a:p>
            <a:r>
              <a:rPr lang="en-US" dirty="0"/>
              <a:t>Item </a:t>
            </a:r>
            <a:r>
              <a:rPr lang="en-US" b="1" dirty="0"/>
              <a:t>counts</a:t>
            </a:r>
            <a:r>
              <a:rPr lang="en-US" dirty="0"/>
              <a:t>: </a:t>
            </a:r>
            <a:r>
              <a:rPr lang="en-US" b="1" dirty="0"/>
              <a:t>90, 1, 1, 1, 1, 1, 1, 1 ,1, 1, 1  </a:t>
            </a:r>
            <a:r>
              <a:rPr lang="en-US" b="1" dirty="0">
                <a:solidFill>
                  <a:srgbClr val="D60093"/>
                </a:solidFill>
              </a:rPr>
              <a:t>Surprise </a:t>
            </a:r>
            <a:r>
              <a:rPr lang="en-US" b="1" i="1" dirty="0">
                <a:solidFill>
                  <a:srgbClr val="D60093"/>
                </a:solidFill>
              </a:rPr>
              <a:t>S</a:t>
            </a:r>
            <a:r>
              <a:rPr lang="en-US" b="1" dirty="0">
                <a:solidFill>
                  <a:srgbClr val="D60093"/>
                </a:solidFill>
              </a:rPr>
              <a:t> = 8,110</a:t>
            </a:r>
          </a:p>
          <a:p>
            <a:endParaRPr lang="en-US" b="1" dirty="0">
              <a:solidFill>
                <a:srgbClr val="D60093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DC07-58D7-448F-8F61-280D79F5529D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2EC2F2-68E9-44E3-9848-B2DA1DDF7AB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30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4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AMS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AMS method works for all moments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Gives an unbiased estimate</a:t>
                </a: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We will just concentrate on the 2</a:t>
                </a:r>
                <a:r>
                  <a:rPr lang="en-US" b="1" baseline="30000" dirty="0">
                    <a:solidFill>
                      <a:srgbClr val="D60093"/>
                    </a:solidFill>
                  </a:rPr>
                  <a:t>nd</a:t>
                </a:r>
                <a:r>
                  <a:rPr lang="en-US" b="1" dirty="0">
                    <a:solidFill>
                      <a:srgbClr val="D60093"/>
                    </a:solidFill>
                  </a:rPr>
                  <a:t> moment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S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We pick and keep track of many variables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X: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For each variable </a:t>
                </a:r>
                <a:r>
                  <a:rPr lang="en-US" b="1" i="1" dirty="0">
                    <a:ea typeface="ＭＳ Ｐゴシック" pitchFamily="34" charset="-128"/>
                    <a:cs typeface="ＭＳ Ｐゴシック" pitchFamily="34" charset="-128"/>
                  </a:rPr>
                  <a:t>X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we store </a:t>
                </a:r>
                <a:r>
                  <a:rPr lang="en-US" b="1" i="1" dirty="0">
                    <a:ea typeface="ＭＳ Ｐゴシック" pitchFamily="34" charset="-128"/>
                    <a:cs typeface="ＭＳ Ｐゴシック" pitchFamily="34" charset="-128"/>
                  </a:rPr>
                  <a:t>X.el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and </a:t>
                </a:r>
                <a:r>
                  <a:rPr lang="en-US" b="1" i="1" dirty="0" err="1">
                    <a:ea typeface="ＭＳ Ｐゴシック" pitchFamily="34" charset="-128"/>
                    <a:cs typeface="ＭＳ Ｐゴシック" pitchFamily="34" charset="-128"/>
                  </a:rPr>
                  <a:t>X.val</a:t>
                </a:r>
                <a:endParaRPr lang="en-US" b="1" i="1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2"/>
                <a:r>
                  <a:rPr lang="en-US" b="1" i="1" dirty="0" err="1">
                    <a:ea typeface="ＭＳ Ｐゴシック" pitchFamily="34" charset="-128"/>
                    <a:cs typeface="ＭＳ Ｐゴシック" pitchFamily="34" charset="-128"/>
                  </a:rPr>
                  <a:t>X.el</a:t>
                </a:r>
                <a:r>
                  <a:rPr lang="en-US" b="1" i="1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corresponds to the item </a:t>
                </a:r>
                <a:r>
                  <a:rPr lang="en-US" b="1" i="1" dirty="0" err="1">
                    <a:ea typeface="ＭＳ Ｐゴシック" pitchFamily="34" charset="-128"/>
                    <a:cs typeface="ＭＳ Ｐゴシック" pitchFamily="34" charset="-128"/>
                  </a:rPr>
                  <a:t>i</a:t>
                </a:r>
                <a:endParaRPr lang="en-US" b="1" i="1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2"/>
                <a:r>
                  <a:rPr lang="en-US" b="1" i="1" dirty="0" err="1">
                    <a:ea typeface="ＭＳ Ｐゴシック" pitchFamily="34" charset="-128"/>
                    <a:cs typeface="ＭＳ Ｐゴシック" pitchFamily="34" charset="-128"/>
                  </a:rPr>
                  <a:t>X.val</a:t>
                </a:r>
                <a:r>
                  <a:rPr lang="en-US" b="1" i="1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corresponds to the </a:t>
                </a:r>
                <a:r>
                  <a:rPr lang="en-US" b="1" dirty="0">
                    <a:ea typeface="ＭＳ Ｐゴシック" pitchFamily="34" charset="-128"/>
                    <a:cs typeface="ＭＳ Ｐゴシック" pitchFamily="34" charset="-128"/>
                  </a:rPr>
                  <a:t>count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ＭＳ Ｐゴシック" pitchFamily="34" charset="-128"/>
                            <a:cs typeface="ＭＳ Ｐゴシック" pitchFamily="34" charset="-128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ＭＳ Ｐゴシック" pitchFamily="34" charset="-128"/>
                            <a:cs typeface="ＭＳ Ｐゴシック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of item </a:t>
                </a:r>
                <a:r>
                  <a:rPr lang="en-US" b="1" i="1" dirty="0" err="1">
                    <a:ea typeface="ＭＳ Ｐゴシック" pitchFamily="34" charset="-128"/>
                    <a:cs typeface="ＭＳ Ｐゴシック" pitchFamily="34" charset="-128"/>
                  </a:rPr>
                  <a:t>i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</a:p>
              <a:p>
                <a:pPr lvl="1"/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Note this requires a count in main memory, </a:t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so number of </a:t>
                </a:r>
                <a:r>
                  <a:rPr lang="en-US" b="1" i="1" dirty="0">
                    <a:ea typeface="ＭＳ Ｐゴシック" pitchFamily="34" charset="-128"/>
                    <a:cs typeface="ＭＳ Ｐゴシック" pitchFamily="34" charset="-128"/>
                  </a:rPr>
                  <a:t>X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s is limited</a:t>
                </a:r>
              </a:p>
              <a:p>
                <a:r>
                  <a:rPr lang="en-US" b="1" dirty="0">
                    <a:ea typeface="ＭＳ Ｐゴシック" pitchFamily="34" charset="-128"/>
                    <a:cs typeface="ＭＳ Ｐゴシック" pitchFamily="34" charset="-128"/>
                  </a:rPr>
                  <a:t>Our goal is to compute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ea typeface="ＭＳ Ｐゴシック" pitchFamily="34" charset="-128"/>
                        <a:cs typeface="ＭＳ Ｐゴシック" pitchFamily="34" charset="-128"/>
                      </a:rPr>
                      <m:t>𝑺</m:t>
                    </m:r>
                    <m:r>
                      <a:rPr lang="en-US" b="1" i="0" smtClean="0">
                        <a:solidFill>
                          <a:srgbClr val="008000"/>
                        </a:solidFill>
                        <a:latin typeface="Cambria Math"/>
                        <a:ea typeface="ＭＳ Ｐゴシック" pitchFamily="34" charset="-128"/>
                        <a:cs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ＭＳ Ｐゴシック" pitchFamily="34" charset="-128"/>
                            <a:cs typeface="ＭＳ Ｐゴシック" pitchFamily="34" charset="-128"/>
                          </a:rPr>
                          <m:t>𝒊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endParaRPr lang="en-US" b="1" dirty="0">
                  <a:solidFill>
                    <a:srgbClr val="008000"/>
                  </a:solidFill>
                  <a:ea typeface="ＭＳ Ｐゴシック" pitchFamily="34" charset="-128"/>
                  <a:cs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 rotWithShape="1">
                <a:blip r:embed="rId2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710E-DFB4-40B7-B84C-E5AB180AB3FE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5E2AA-B8AE-4BE0-AF8D-D8446CAC8B6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31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0"/>
            <a:ext cx="284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[Alon, Matias, and Szegedy]</a:t>
            </a:r>
          </a:p>
        </p:txBody>
      </p:sp>
    </p:spTree>
    <p:extLst>
      <p:ext uri="{BB962C8B-B14F-4D97-AF65-F5344CB8AC3E}">
        <p14:creationId xmlns:p14="http://schemas.microsoft.com/office/powerpoint/2010/main" val="3334642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One Random Variable 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How to set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X.val</a:t>
                </a:r>
                <a:r>
                  <a:rPr lang="en-US" b="1" dirty="0">
                    <a:solidFill>
                      <a:srgbClr val="0000FF"/>
                    </a:solidFill>
                  </a:rPr>
                  <a:t> and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X.el</a:t>
                </a:r>
                <a:r>
                  <a:rPr lang="en-US" b="1" dirty="0">
                    <a:solidFill>
                      <a:srgbClr val="0000FF"/>
                    </a:solidFill>
                  </a:rPr>
                  <a:t>?</a:t>
                </a:r>
              </a:p>
              <a:p>
                <a:pPr lvl="1"/>
                <a:r>
                  <a:rPr lang="en-US" dirty="0">
                    <a:solidFill>
                      <a:srgbClr val="008000"/>
                    </a:solidFill>
                  </a:rPr>
                  <a:t>Assume stream has length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n </a:t>
                </a:r>
                <a:r>
                  <a:rPr lang="en-US" dirty="0">
                    <a:solidFill>
                      <a:srgbClr val="008000"/>
                    </a:solidFill>
                  </a:rPr>
                  <a:t>(we relax this later)</a:t>
                </a:r>
              </a:p>
              <a:p>
                <a:pPr lvl="1"/>
                <a:r>
                  <a:rPr lang="en-US" dirty="0"/>
                  <a:t>Pick some random time </a:t>
                </a:r>
                <a:r>
                  <a:rPr lang="en-US" b="1" i="1" dirty="0"/>
                  <a:t>t</a:t>
                </a:r>
                <a:r>
                  <a:rPr lang="en-US" dirty="0"/>
                  <a:t> (</a:t>
                </a:r>
                <a:r>
                  <a:rPr lang="en-US" b="1" i="1" dirty="0"/>
                  <a:t>t&lt;n</a:t>
                </a:r>
                <a:r>
                  <a:rPr lang="en-US" dirty="0"/>
                  <a:t>) to start, </a:t>
                </a:r>
                <a:br>
                  <a:rPr lang="en-US" dirty="0"/>
                </a:br>
                <a:r>
                  <a:rPr lang="en-US" dirty="0"/>
                  <a:t>so that any time is equally likely</a:t>
                </a:r>
              </a:p>
              <a:p>
                <a:pPr lvl="1"/>
                <a:r>
                  <a:rPr lang="en-US" dirty="0"/>
                  <a:t>Let at time </a:t>
                </a:r>
                <a:r>
                  <a:rPr lang="en-US" b="1" i="1" dirty="0"/>
                  <a:t>t</a:t>
                </a:r>
                <a:r>
                  <a:rPr lang="en-US" dirty="0"/>
                  <a:t> the stream have item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i</a:t>
                </a:r>
                <a:r>
                  <a:rPr lang="en-US" dirty="0"/>
                  <a:t>.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 We set</a:t>
                </a:r>
                <a:r>
                  <a:rPr lang="en-US" i="1" dirty="0">
                    <a:solidFill>
                      <a:srgbClr val="33CC33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X.el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 =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i</a:t>
                </a:r>
                <a:endParaRPr lang="en-US" dirty="0"/>
              </a:p>
              <a:p>
                <a:pPr lvl="1"/>
                <a:r>
                  <a:rPr lang="en-US" dirty="0"/>
                  <a:t>Then we maintain count </a:t>
                </a:r>
                <a:r>
                  <a:rPr lang="en-US" b="1" i="1" dirty="0"/>
                  <a:t>c</a:t>
                </a:r>
                <a:r>
                  <a:rPr lang="en-US" i="1" dirty="0"/>
                  <a:t> (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X.val = c</a:t>
                </a:r>
                <a:r>
                  <a:rPr lang="en-US" dirty="0"/>
                  <a:t>) of the number of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i</a:t>
                </a:r>
                <a:r>
                  <a:rPr lang="en-US" i="1" dirty="0">
                    <a:solidFill>
                      <a:srgbClr val="000000"/>
                    </a:solidFill>
                  </a:rPr>
                  <a:t>s </a:t>
                </a:r>
                <a:r>
                  <a:rPr lang="en-US" dirty="0">
                    <a:solidFill>
                      <a:srgbClr val="000000"/>
                    </a:solidFill>
                  </a:rPr>
                  <a:t>in the stream starting from the chosen time </a:t>
                </a:r>
                <a:r>
                  <a:rPr lang="en-US" b="1" i="1" dirty="0">
                    <a:solidFill>
                      <a:srgbClr val="000000"/>
                    </a:solidFill>
                  </a:rPr>
                  <a:t>t</a:t>
                </a: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b="1" dirty="0">
                    <a:solidFill>
                      <a:srgbClr val="D60093"/>
                    </a:solidFill>
                  </a:rPr>
                  <a:t>Then the estimate of the 2</a:t>
                </a:r>
                <a:r>
                  <a:rPr lang="en-US" b="1" baseline="30000" dirty="0">
                    <a:solidFill>
                      <a:srgbClr val="D60093"/>
                    </a:solidFill>
                  </a:rPr>
                  <a:t>nd</a:t>
                </a:r>
                <a:r>
                  <a:rPr lang="en-US" b="1" dirty="0">
                    <a:solidFill>
                      <a:srgbClr val="D60093"/>
                    </a:solidFill>
                  </a:rPr>
                  <a:t> moment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/>
                            <a:ea typeface="ＭＳ Ｐゴシック" pitchFamily="34" charset="-128"/>
                            <a:cs typeface="ＭＳ Ｐゴシック" pitchFamily="34" charset="-128"/>
                          </a:rPr>
                          <m:t>𝒊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>
                                <a:latin typeface="Cambria Math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) is: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𝑺</m:t>
                    </m:r>
                    <m:r>
                      <a:rPr lang="en-US" b="1" i="0" dirty="0" smtClean="0">
                        <a:solidFill>
                          <a:srgbClr val="D60093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𝒇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𝑿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) = 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 (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·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𝒄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 – 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 lvl="2"/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Note, we will keep track of multiple </a:t>
                </a:r>
                <a:r>
                  <a:rPr lang="en-US" b="1" dirty="0" err="1">
                    <a:ea typeface="ＭＳ Ｐゴシック" pitchFamily="34" charset="-128"/>
                    <a:cs typeface="ＭＳ Ｐゴシック" pitchFamily="34" charset="-128"/>
                  </a:rPr>
                  <a:t>X</a:t>
                </a:r>
                <a:r>
                  <a:rPr lang="en-US" dirty="0" err="1">
                    <a:ea typeface="ＭＳ Ｐゴシック" pitchFamily="34" charset="-128"/>
                    <a:cs typeface="ＭＳ Ｐゴシック" pitchFamily="34" charset="-128"/>
                  </a:rPr>
                  <a:t>s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, (</a:t>
                </a:r>
                <a:r>
                  <a:rPr lang="en-US" b="1" dirty="0">
                    <a:ea typeface="ＭＳ Ｐゴシック" pitchFamily="34" charset="-128"/>
                    <a:cs typeface="ＭＳ Ｐゴシック" pitchFamily="34" charset="-128"/>
                  </a:rPr>
                  <a:t>X</a:t>
                </a:r>
                <a:r>
                  <a:rPr lang="en-US" b="1" baseline="-25000" dirty="0">
                    <a:ea typeface="ＭＳ Ｐゴシック" pitchFamily="34" charset="-128"/>
                    <a:cs typeface="ＭＳ Ｐゴシック" pitchFamily="34" charset="-128"/>
                  </a:rPr>
                  <a:t>1</a:t>
                </a:r>
                <a:r>
                  <a:rPr lang="en-US" b="1" dirty="0">
                    <a:ea typeface="ＭＳ Ｐゴシック" pitchFamily="34" charset="-128"/>
                    <a:cs typeface="ＭＳ Ｐゴシック" pitchFamily="34" charset="-128"/>
                  </a:rPr>
                  <a:t>, X</a:t>
                </a:r>
                <a:r>
                  <a:rPr lang="en-US" b="1" baseline="-25000" dirty="0">
                    <a:ea typeface="ＭＳ Ｐゴシック" pitchFamily="34" charset="-128"/>
                    <a:cs typeface="ＭＳ Ｐゴシック" pitchFamily="34" charset="-128"/>
                  </a:rPr>
                  <a:t>2</a:t>
                </a:r>
                <a:r>
                  <a:rPr lang="en-US" b="1" dirty="0">
                    <a:ea typeface="ＭＳ Ｐゴシック" pitchFamily="34" charset="-128"/>
                    <a:cs typeface="ＭＳ Ｐゴシック" pitchFamily="34" charset="-128"/>
                  </a:rPr>
                  <a:t>,… </a:t>
                </a:r>
                <a:r>
                  <a:rPr lang="en-US" b="1" dirty="0" err="1">
                    <a:ea typeface="ＭＳ Ｐゴシック" pitchFamily="34" charset="-128"/>
                    <a:cs typeface="ＭＳ Ｐゴシック" pitchFamily="34" charset="-128"/>
                  </a:rPr>
                  <a:t>X</a:t>
                </a:r>
                <a:r>
                  <a:rPr lang="en-US" b="1" baseline="-25000" dirty="0" err="1">
                    <a:ea typeface="ＭＳ Ｐゴシック" pitchFamily="34" charset="-128"/>
                    <a:cs typeface="ＭＳ Ｐゴシック" pitchFamily="34" charset="-128"/>
                  </a:rPr>
                  <a:t>k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)</a:t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and our final estimate will be</a:t>
                </a:r>
                <a:r>
                  <a:rPr lang="en-US" b="1" dirty="0">
                    <a:solidFill>
                      <a:srgbClr val="008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ea typeface="ＭＳ Ｐゴシック" pitchFamily="34" charset="-128"/>
                        <a:cs typeface="ＭＳ Ｐゴシック" pitchFamily="34" charset="-128"/>
                      </a:rPr>
                      <m:t>𝑺</m:t>
                    </m:r>
                    <m:r>
                      <a:rPr lang="en-US" b="1" i="0" smtClean="0">
                        <a:solidFill>
                          <a:srgbClr val="008000"/>
                        </a:solidFill>
                        <a:latin typeface="Cambria Math"/>
                        <a:ea typeface="ＭＳ Ｐゴシック" pitchFamily="34" charset="-128"/>
                        <a:cs typeface="ＭＳ Ｐゴシック" pitchFamily="34" charset="-128"/>
                      </a:rPr>
                      <m:t>=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ea typeface="ＭＳ Ｐゴシック" pitchFamily="34" charset="-128"/>
                        <a:cs typeface="ＭＳ Ｐゴシック" pitchFamily="34" charset="-128"/>
                      </a:rPr>
                      <m:t>𝟏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ea typeface="ＭＳ Ｐゴシック" pitchFamily="34" charset="-128"/>
                        <a:cs typeface="ＭＳ Ｐゴシック" pitchFamily="34" charset="-128"/>
                      </a:rPr>
                      <m:t>/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ea typeface="ＭＳ Ｐゴシック" pitchFamily="34" charset="-128"/>
                        <a:cs typeface="ＭＳ Ｐゴシック" pitchFamily="34" charset="-128"/>
                      </a:rPr>
                      <m:t>𝒌</m:t>
                    </m:r>
                    <m:nary>
                      <m:naryPr>
                        <m:chr m:val="∑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ＭＳ Ｐゴシック" pitchFamily="34" charset="-128"/>
                            <a:cs typeface="ＭＳ Ｐゴシック" pitchFamily="34" charset="-128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ＭＳ Ｐゴシック" pitchFamily="34" charset="-128"/>
                            <a:cs typeface="ＭＳ Ｐゴシック" pitchFamily="34" charset="-128"/>
                          </a:rPr>
                          <m:t>𝒌</m:t>
                        </m:r>
                      </m:sup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ea typeface="ＭＳ Ｐゴシック" pitchFamily="34" charset="-128"/>
                            <a:cs typeface="ＭＳ Ｐゴシック" pitchFamily="34" charset="-128"/>
                          </a:rPr>
                          <m:t>𝒇</m:t>
                        </m:r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ea typeface="ＭＳ Ｐゴシック" pitchFamily="34" charset="-128"/>
                            <a:cs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  <a:ea typeface="ＭＳ Ｐゴシック" pitchFamily="34" charset="-128"/>
                                <a:cs typeface="ＭＳ Ｐゴシック" pitchFamily="34" charset="-128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ea typeface="ＭＳ Ｐゴシック" pitchFamily="34" charset="-128"/>
                            <a:cs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>
                  <a:solidFill>
                    <a:srgbClr val="008000"/>
                  </a:solidFill>
                  <a:ea typeface="ＭＳ Ｐゴシック" pitchFamily="34" charset="-128"/>
                  <a:cs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37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86400"/>
              </a:xfrm>
              <a:blipFill rotWithShape="1">
                <a:blip r:embed="rId2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5A95-E55C-483D-8FE6-1E66937AF902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E27C12-7CCB-4A31-BF27-7697AB6E3189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32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9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Expectation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46288"/>
                <a:ext cx="8686800" cy="450691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2</a:t>
                </a:r>
                <a:r>
                  <a:rPr lang="en-US" b="1" baseline="30000" dirty="0">
                    <a:solidFill>
                      <a:srgbClr val="0000FF"/>
                    </a:solidFill>
                  </a:rPr>
                  <a:t>nd</a:t>
                </a:r>
                <a:r>
                  <a:rPr lang="en-US" b="1" dirty="0">
                    <a:solidFill>
                      <a:srgbClr val="0000FF"/>
                    </a:solidFill>
                  </a:rPr>
                  <a:t> moment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endParaRPr lang="en-US" b="1" baseline="30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i="1" dirty="0">
                    <a:solidFill>
                      <a:srgbClr val="008000"/>
                    </a:solidFill>
                  </a:rPr>
                  <a:t>c</a:t>
                </a:r>
                <a:r>
                  <a:rPr lang="en-US" b="1" i="1" baseline="-25000" dirty="0">
                    <a:solidFill>
                      <a:srgbClr val="008000"/>
                    </a:solidFill>
                  </a:rPr>
                  <a:t>t</a:t>
                </a:r>
                <a:r>
                  <a:rPr lang="en-US" i="1" baseline="-25000" dirty="0"/>
                  <a:t> </a:t>
                </a:r>
                <a:r>
                  <a:rPr lang="en-US" dirty="0"/>
                  <a:t>… number of times item at time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t</a:t>
                </a:r>
                <a:r>
                  <a:rPr lang="en-US" dirty="0"/>
                  <a:t> appears </a:t>
                </a:r>
                <a:br>
                  <a:rPr lang="en-US" dirty="0"/>
                </a:br>
                <a:r>
                  <a:rPr lang="en-US" dirty="0"/>
                  <a:t>from time </a:t>
                </a:r>
                <a:r>
                  <a:rPr lang="en-US" b="1" dirty="0"/>
                  <a:t>t </a:t>
                </a:r>
                <a:r>
                  <a:rPr lang="en-US" dirty="0"/>
                  <a:t>onwards (</a:t>
                </a:r>
                <a:r>
                  <a:rPr lang="en-US" b="1" i="1" dirty="0"/>
                  <a:t>c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=m</a:t>
                </a:r>
                <a:r>
                  <a:rPr lang="en-US" b="1" i="1" baseline="-25000" dirty="0"/>
                  <a:t>a </a:t>
                </a:r>
                <a:r>
                  <a:rPr lang="en-US" i="1" dirty="0"/>
                  <a:t>, </a:t>
                </a:r>
                <a:r>
                  <a:rPr lang="en-US" b="1" i="1" dirty="0"/>
                  <a:t>c</a:t>
                </a:r>
                <a:r>
                  <a:rPr lang="en-US" b="1" i="1" baseline="-25000" dirty="0"/>
                  <a:t>2</a:t>
                </a:r>
                <a:r>
                  <a:rPr lang="en-US" b="1" i="1" dirty="0"/>
                  <a:t>=m</a:t>
                </a:r>
                <a:r>
                  <a:rPr lang="en-US" b="1" i="1" baseline="-25000" dirty="0"/>
                  <a:t>a</a:t>
                </a:r>
                <a:r>
                  <a:rPr lang="en-US" b="1" i="1" dirty="0"/>
                  <a:t>-1</a:t>
                </a:r>
                <a:r>
                  <a:rPr lang="en-US" i="1" dirty="0"/>
                  <a:t>, </a:t>
                </a:r>
                <a:r>
                  <a:rPr lang="en-US" b="1" i="1" dirty="0"/>
                  <a:t>c</a:t>
                </a:r>
                <a:r>
                  <a:rPr lang="en-US" b="1" i="1" baseline="-25000" dirty="0"/>
                  <a:t>3</a:t>
                </a:r>
                <a:r>
                  <a:rPr lang="en-US" b="1" i="1" dirty="0"/>
                  <a:t>=</a:t>
                </a:r>
                <a:r>
                  <a:rPr lang="en-US" b="1" i="1" dirty="0" err="1"/>
                  <a:t>m</a:t>
                </a:r>
                <a:r>
                  <a:rPr lang="en-US" b="1" i="1" baseline="-25000" dirty="0" err="1"/>
                  <a:t>b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Times New Roman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sup>
                      <m:e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i="1" dirty="0">
                  <a:latin typeface="Cambria Math"/>
                  <a:cs typeface="Times New Roman" pitchFamily="18" charset="0"/>
                </a:endParaRPr>
              </a:p>
              <a:p>
                <a:pPr marL="118872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 (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+…+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i="1" dirty="0">
                  <a:solidFill>
                    <a:srgbClr val="0000FF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46288"/>
                <a:ext cx="8686800" cy="450691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B645C7-DD41-4615-B06D-D1AE7E24B1B1}" type="datetime1">
              <a:rPr lang="en-US" smtClean="0">
                <a:latin typeface="Calibri" pitchFamily="34" charset="0"/>
                <a:ea typeface="ＭＳ Ｐゴシック" pitchFamily="34" charset="-128"/>
              </a:rPr>
              <a:t>3/1/18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CF9A28-1B06-47DF-8DD0-47055228082E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33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2514600" y="4902493"/>
            <a:ext cx="1371601" cy="1533526"/>
            <a:chOff x="2160" y="3024"/>
            <a:chExt cx="864" cy="966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2160" y="3408"/>
              <a:ext cx="86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</a:rPr>
                <a:t>Time t when</a:t>
              </a:r>
            </a:p>
            <a:p>
              <a:pPr algn="ctr"/>
              <a:r>
                <a:rPr lang="en-US" dirty="0">
                  <a:solidFill>
                    <a:srgbClr val="008000"/>
                  </a:solidFill>
                </a:rPr>
                <a:t>the last </a:t>
              </a:r>
              <a:r>
                <a:rPr lang="en-US" b="1" i="1" dirty="0" err="1">
                  <a:solidFill>
                    <a:srgbClr val="008000"/>
                  </a:solidFill>
                </a:rPr>
                <a:t>i</a:t>
              </a:r>
              <a:r>
                <a:rPr lang="en-US" b="1" i="1" dirty="0">
                  <a:solidFill>
                    <a:srgbClr val="008000"/>
                  </a:solidFill>
                </a:rPr>
                <a:t> </a:t>
              </a:r>
              <a:r>
                <a:rPr lang="en-US" dirty="0">
                  <a:solidFill>
                    <a:srgbClr val="008000"/>
                  </a:solidFill>
                </a:rPr>
                <a:t>is </a:t>
              </a:r>
              <a:br>
                <a:rPr lang="en-US" dirty="0">
                  <a:solidFill>
                    <a:srgbClr val="008000"/>
                  </a:solidFill>
                </a:rPr>
              </a:br>
              <a:r>
                <a:rPr lang="en-US" dirty="0">
                  <a:solidFill>
                    <a:srgbClr val="008000"/>
                  </a:solidFill>
                </a:rPr>
                <a:t>seen </a:t>
              </a:r>
              <a:r>
                <a:rPr lang="en-US" b="1" dirty="0">
                  <a:solidFill>
                    <a:srgbClr val="008000"/>
                  </a:solidFill>
                </a:rPr>
                <a:t>(</a:t>
              </a:r>
              <a:r>
                <a:rPr lang="en-US" b="1" i="1" dirty="0" err="1">
                  <a:solidFill>
                    <a:srgbClr val="008000"/>
                  </a:solidFill>
                </a:rPr>
                <a:t>c</a:t>
              </a:r>
              <a:r>
                <a:rPr lang="en-US" b="1" i="1" baseline="-25000" dirty="0" err="1">
                  <a:solidFill>
                    <a:srgbClr val="008000"/>
                  </a:solidFill>
                </a:rPr>
                <a:t>t</a:t>
              </a:r>
              <a:r>
                <a:rPr lang="en-US" b="1" i="1" dirty="0">
                  <a:solidFill>
                    <a:srgbClr val="008000"/>
                  </a:solidFill>
                </a:rPr>
                <a:t>=1</a:t>
              </a:r>
              <a:r>
                <a:rPr lang="en-US" b="1" dirty="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H="1" flipV="1">
              <a:off x="2352" y="3024"/>
              <a:ext cx="192" cy="38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>
            <a:off x="3562350" y="4800600"/>
            <a:ext cx="2228850" cy="1449388"/>
            <a:chOff x="2832" y="3072"/>
            <a:chExt cx="1404" cy="913"/>
          </a:xfrm>
        </p:grpSpPr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3120" y="3408"/>
              <a:ext cx="111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</a:rPr>
                <a:t>Time </a:t>
              </a:r>
              <a:r>
                <a:rPr lang="en-US" b="1" i="1" dirty="0">
                  <a:solidFill>
                    <a:srgbClr val="008000"/>
                  </a:solidFill>
                </a:rPr>
                <a:t>t</a:t>
              </a:r>
              <a:r>
                <a:rPr lang="en-US" dirty="0">
                  <a:solidFill>
                    <a:srgbClr val="008000"/>
                  </a:solidFill>
                </a:rPr>
                <a:t> when</a:t>
              </a:r>
            </a:p>
            <a:p>
              <a:pPr algn="ctr"/>
              <a:r>
                <a:rPr lang="en-US" dirty="0">
                  <a:solidFill>
                    <a:srgbClr val="008000"/>
                  </a:solidFill>
                </a:rPr>
                <a:t>the penultimate</a:t>
              </a:r>
            </a:p>
            <a:p>
              <a:pPr algn="ctr"/>
              <a:r>
                <a:rPr lang="en-US" dirty="0">
                  <a:solidFill>
                    <a:srgbClr val="008000"/>
                  </a:solidFill>
                </a:rPr>
                <a:t> </a:t>
              </a:r>
              <a:r>
                <a:rPr lang="en-US" b="1" i="1" dirty="0" err="1">
                  <a:solidFill>
                    <a:srgbClr val="008000"/>
                  </a:solidFill>
                </a:rPr>
                <a:t>i</a:t>
              </a:r>
              <a:r>
                <a:rPr lang="en-US" i="1" dirty="0">
                  <a:solidFill>
                    <a:srgbClr val="008000"/>
                  </a:solidFill>
                </a:rPr>
                <a:t> </a:t>
              </a:r>
              <a:r>
                <a:rPr lang="en-US" dirty="0">
                  <a:solidFill>
                    <a:srgbClr val="008000"/>
                  </a:solidFill>
                </a:rPr>
                <a:t>is seen (</a:t>
              </a:r>
              <a:r>
                <a:rPr lang="en-US" b="1" i="1" dirty="0" err="1">
                  <a:solidFill>
                    <a:srgbClr val="008000"/>
                  </a:solidFill>
                </a:rPr>
                <a:t>c</a:t>
              </a:r>
              <a:r>
                <a:rPr lang="en-US" b="1" i="1" baseline="-25000" dirty="0" err="1">
                  <a:solidFill>
                    <a:srgbClr val="008000"/>
                  </a:solidFill>
                </a:rPr>
                <a:t>t</a:t>
              </a:r>
              <a:r>
                <a:rPr lang="en-US" b="1" i="1" dirty="0">
                  <a:solidFill>
                    <a:srgbClr val="008000"/>
                  </a:solidFill>
                </a:rPr>
                <a:t>=2</a:t>
              </a:r>
              <a:r>
                <a:rPr lang="en-US" i="1" dirty="0">
                  <a:solidFill>
                    <a:srgbClr val="008000"/>
                  </a:solidFill>
                </a:rPr>
                <a:t>)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flipH="1" flipV="1">
              <a:off x="2832" y="3072"/>
              <a:ext cx="624" cy="3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6096000" y="4953000"/>
            <a:ext cx="1535113" cy="1304926"/>
            <a:chOff x="4224" y="3168"/>
            <a:chExt cx="967" cy="822"/>
          </a:xfrm>
        </p:grpSpPr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323" y="3408"/>
              <a:ext cx="86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</a:rPr>
                <a:t>Time </a:t>
              </a:r>
              <a:r>
                <a:rPr lang="en-US" b="1" i="1" dirty="0">
                  <a:solidFill>
                    <a:srgbClr val="008000"/>
                  </a:solidFill>
                </a:rPr>
                <a:t>t</a:t>
              </a:r>
              <a:r>
                <a:rPr lang="en-US" dirty="0">
                  <a:solidFill>
                    <a:srgbClr val="008000"/>
                  </a:solidFill>
                </a:rPr>
                <a:t> when</a:t>
              </a:r>
            </a:p>
            <a:p>
              <a:pPr algn="ctr"/>
              <a:r>
                <a:rPr lang="en-US" dirty="0">
                  <a:solidFill>
                    <a:srgbClr val="008000"/>
                  </a:solidFill>
                </a:rPr>
                <a:t>the first </a:t>
              </a:r>
              <a:r>
                <a:rPr lang="en-US" b="1" i="1" dirty="0" err="1">
                  <a:solidFill>
                    <a:srgbClr val="008000"/>
                  </a:solidFill>
                </a:rPr>
                <a:t>i</a:t>
              </a:r>
              <a:r>
                <a:rPr lang="en-US" b="1" i="1" dirty="0">
                  <a:solidFill>
                    <a:srgbClr val="008000"/>
                  </a:solidFill>
                </a:rPr>
                <a:t> </a:t>
              </a:r>
              <a:r>
                <a:rPr lang="en-US" dirty="0">
                  <a:solidFill>
                    <a:srgbClr val="008000"/>
                  </a:solidFill>
                </a:rPr>
                <a:t>is </a:t>
              </a:r>
              <a:br>
                <a:rPr lang="en-US" dirty="0">
                  <a:solidFill>
                    <a:srgbClr val="008000"/>
                  </a:solidFill>
                </a:rPr>
              </a:br>
              <a:r>
                <a:rPr lang="en-US" dirty="0">
                  <a:solidFill>
                    <a:srgbClr val="008000"/>
                  </a:solidFill>
                </a:rPr>
                <a:t>seen (</a:t>
              </a:r>
              <a:r>
                <a:rPr lang="en-US" b="1" i="1" dirty="0" err="1">
                  <a:solidFill>
                    <a:srgbClr val="008000"/>
                  </a:solidFill>
                </a:rPr>
                <a:t>c</a:t>
              </a:r>
              <a:r>
                <a:rPr lang="en-US" b="1" i="1" baseline="-25000" dirty="0" err="1">
                  <a:solidFill>
                    <a:srgbClr val="008000"/>
                  </a:solidFill>
                </a:rPr>
                <a:t>t</a:t>
              </a:r>
              <a:r>
                <a:rPr lang="en-US" b="1" i="1" dirty="0">
                  <a:solidFill>
                    <a:srgbClr val="008000"/>
                  </a:solidFill>
                </a:rPr>
                <a:t>=m</a:t>
              </a:r>
              <a:r>
                <a:rPr lang="en-US" b="1" i="1" baseline="-25000" dirty="0">
                  <a:solidFill>
                    <a:srgbClr val="008000"/>
                  </a:solidFill>
                </a:rPr>
                <a:t>i</a:t>
              </a:r>
              <a:r>
                <a:rPr lang="en-US" dirty="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 flipH="1" flipV="1">
              <a:off x="4224" y="3168"/>
              <a:ext cx="336" cy="24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" name="Group 15"/>
          <p:cNvGrpSpPr>
            <a:grpSpLocks/>
          </p:cNvGrpSpPr>
          <p:nvPr/>
        </p:nvGrpSpPr>
        <p:grpSpPr bwMode="auto">
          <a:xfrm>
            <a:off x="304800" y="4952238"/>
            <a:ext cx="1460500" cy="1619251"/>
            <a:chOff x="98" y="3162"/>
            <a:chExt cx="920" cy="1020"/>
          </a:xfrm>
        </p:grpSpPr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98" y="3600"/>
              <a:ext cx="85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Group times</a:t>
              </a:r>
            </a:p>
            <a:p>
              <a:r>
                <a:rPr lang="en-US" dirty="0">
                  <a:solidFill>
                    <a:srgbClr val="008000"/>
                  </a:solidFill>
                </a:rPr>
                <a:t>by the value</a:t>
              </a:r>
            </a:p>
            <a:p>
              <a:r>
                <a:rPr lang="en-US" dirty="0">
                  <a:solidFill>
                    <a:srgbClr val="008000"/>
                  </a:solidFill>
                </a:rPr>
                <a:t>seen</a:t>
              </a:r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 flipV="1">
              <a:off x="482" y="3162"/>
              <a:ext cx="536" cy="48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47800" y="1143000"/>
            <a:ext cx="6553200" cy="914400"/>
            <a:chOff x="1447800" y="1143000"/>
            <a:chExt cx="6553200" cy="9144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447800" y="1602051"/>
              <a:ext cx="6553200" cy="1588"/>
            </a:xfrm>
            <a:prstGeom prst="line">
              <a:avLst/>
            </a:prstGeom>
            <a:ln cmpd="sng">
              <a:solidFill>
                <a:schemeClr val="tx1"/>
              </a:solidFill>
              <a:bevel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981200" y="1526645"/>
              <a:ext cx="152400" cy="152400"/>
            </a:xfrm>
            <a:prstGeom prst="ellipse">
              <a:avLst/>
            </a:prstGeom>
            <a:solidFill>
              <a:srgbClr val="FF0000"/>
            </a:solidFill>
            <a:ln cmpd="sng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362200" y="1526645"/>
              <a:ext cx="152400" cy="152400"/>
            </a:xfrm>
            <a:prstGeom prst="ellipse">
              <a:avLst/>
            </a:prstGeom>
            <a:solidFill>
              <a:srgbClr val="FF0000"/>
            </a:solidFill>
            <a:ln cmpd="sng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886200" y="1526645"/>
              <a:ext cx="152400" cy="152400"/>
            </a:xfrm>
            <a:prstGeom prst="ellipse">
              <a:avLst/>
            </a:prstGeom>
            <a:solidFill>
              <a:srgbClr val="FF0000"/>
            </a:solidFill>
            <a:ln cmpd="sng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15200" y="1526645"/>
              <a:ext cx="152400" cy="152400"/>
            </a:xfrm>
            <a:prstGeom prst="ellipse">
              <a:avLst/>
            </a:prstGeom>
            <a:solidFill>
              <a:srgbClr val="FF0000"/>
            </a:solidFill>
            <a:ln cmpd="sng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11"/>
            <p:cNvSpPr txBox="1">
              <a:spLocks noChangeArrowheads="1"/>
            </p:cNvSpPr>
            <p:nvPr/>
          </p:nvSpPr>
          <p:spPr bwMode="auto">
            <a:xfrm>
              <a:off x="1905000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55" name="TextBox 12"/>
            <p:cNvSpPr txBox="1">
              <a:spLocks noChangeArrowheads="1"/>
            </p:cNvSpPr>
            <p:nvPr/>
          </p:nvSpPr>
          <p:spPr bwMode="auto">
            <a:xfrm>
              <a:off x="2278063" y="1687512"/>
              <a:ext cx="3127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56" name="TextBox 13"/>
            <p:cNvSpPr txBox="1">
              <a:spLocks noChangeArrowheads="1"/>
            </p:cNvSpPr>
            <p:nvPr/>
          </p:nvSpPr>
          <p:spPr bwMode="auto">
            <a:xfrm>
              <a:off x="3810000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57" name="TextBox 14"/>
            <p:cNvSpPr txBox="1">
              <a:spLocks noChangeArrowheads="1"/>
            </p:cNvSpPr>
            <p:nvPr/>
          </p:nvSpPr>
          <p:spPr bwMode="auto">
            <a:xfrm>
              <a:off x="7239000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58" name="TextBox 15"/>
            <p:cNvSpPr txBox="1">
              <a:spLocks noChangeArrowheads="1"/>
            </p:cNvSpPr>
            <p:nvPr/>
          </p:nvSpPr>
          <p:spPr bwMode="auto">
            <a:xfrm>
              <a:off x="1905000" y="11430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9" name="TextBox 16"/>
            <p:cNvSpPr txBox="1">
              <a:spLocks noChangeArrowheads="1"/>
            </p:cNvSpPr>
            <p:nvPr/>
          </p:nvSpPr>
          <p:spPr bwMode="auto">
            <a:xfrm>
              <a:off x="3802063" y="1154113"/>
              <a:ext cx="3127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0" name="TextBox 17"/>
            <p:cNvSpPr txBox="1">
              <a:spLocks noChangeArrowheads="1"/>
            </p:cNvSpPr>
            <p:nvPr/>
          </p:nvSpPr>
          <p:spPr bwMode="auto">
            <a:xfrm>
              <a:off x="2286000" y="11430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1" name="TextBox 18"/>
            <p:cNvSpPr txBox="1">
              <a:spLocks noChangeArrowheads="1"/>
            </p:cNvSpPr>
            <p:nvPr/>
          </p:nvSpPr>
          <p:spPr bwMode="auto">
            <a:xfrm>
              <a:off x="7231063" y="1143000"/>
              <a:ext cx="4619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baseline="-250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735262" y="1526645"/>
              <a:ext cx="152400" cy="152400"/>
            </a:xfrm>
            <a:prstGeom prst="ellipse">
              <a:avLst/>
            </a:prstGeom>
            <a:solidFill>
              <a:srgbClr val="008000"/>
            </a:solidFill>
            <a:ln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11"/>
            <p:cNvSpPr txBox="1">
              <a:spLocks noChangeArrowheads="1"/>
            </p:cNvSpPr>
            <p:nvPr/>
          </p:nvSpPr>
          <p:spPr bwMode="auto">
            <a:xfrm>
              <a:off x="2659062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3116262" y="1526645"/>
              <a:ext cx="152400" cy="152400"/>
            </a:xfrm>
            <a:prstGeom prst="ellipse">
              <a:avLst/>
            </a:prstGeom>
            <a:solidFill>
              <a:srgbClr val="008000"/>
            </a:solidFill>
            <a:ln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11"/>
            <p:cNvSpPr txBox="1">
              <a:spLocks noChangeArrowheads="1"/>
            </p:cNvSpPr>
            <p:nvPr/>
          </p:nvSpPr>
          <p:spPr bwMode="auto">
            <a:xfrm>
              <a:off x="3040062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3497262" y="1526645"/>
              <a:ext cx="152400" cy="152400"/>
            </a:xfrm>
            <a:prstGeom prst="ellipse">
              <a:avLst/>
            </a:prstGeom>
            <a:solidFill>
              <a:srgbClr val="008000"/>
            </a:solidFill>
            <a:ln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11"/>
            <p:cNvSpPr txBox="1">
              <a:spLocks noChangeArrowheads="1"/>
            </p:cNvSpPr>
            <p:nvPr/>
          </p:nvSpPr>
          <p:spPr bwMode="auto">
            <a:xfrm>
              <a:off x="3421062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4259262" y="1526645"/>
              <a:ext cx="152400" cy="152400"/>
            </a:xfrm>
            <a:prstGeom prst="ellipse">
              <a:avLst/>
            </a:prstGeom>
            <a:solidFill>
              <a:srgbClr val="008000"/>
            </a:solidFill>
            <a:ln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11"/>
            <p:cNvSpPr txBox="1">
              <a:spLocks noChangeArrowheads="1"/>
            </p:cNvSpPr>
            <p:nvPr/>
          </p:nvSpPr>
          <p:spPr bwMode="auto">
            <a:xfrm>
              <a:off x="4183062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" y="1219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Count: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5548" y="16764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Stream: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783514" y="3733800"/>
            <a:ext cx="522286" cy="304800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5200" y="39624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 total count of item </a:t>
            </a:r>
            <a:r>
              <a:rPr lang="en-US" sz="1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in the stream (we are assuming stream has length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264020C6-24F9-7F4D-9D23-2A4A888B7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2" y="1077912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2" name="TextBox 17">
            <a:extLst>
              <a:ext uri="{FF2B5EF4-FFF2-40B4-BE49-F238E27FC236}">
                <a16:creationId xmlns:a16="http://schemas.microsoft.com/office/drawing/2014/main" id="{2233638A-BD31-8940-A628-D389DA78B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2" y="1077912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07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Expectation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046288"/>
                <a:ext cx="8915400" cy="45069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(1+3+5+…+2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−1)</m:t>
                        </m:r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008000"/>
                    </a:solidFill>
                    <a:cs typeface="Times New Roman" pitchFamily="18" charset="0"/>
                  </a:rPr>
                  <a:t>Little side calculation: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1+3+5+…+2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−1)</m:t>
                        </m:r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=2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endParaRPr lang="en-US" b="0" i="1" dirty="0">
                  <a:solidFill>
                    <a:srgbClr val="008000"/>
                  </a:solidFill>
                  <a:latin typeface="Cambria Math"/>
                  <a:cs typeface="Times New Roman" pitchFamily="18" charset="0"/>
                </a:endParaRPr>
              </a:p>
              <a:p>
                <a:r>
                  <a:rPr lang="en-US" b="1" dirty="0">
                    <a:cs typeface="Times New Roman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Times New Roman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𝑿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8"/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𝐟</m:t>
                        </m:r>
                        <m:r>
                          <a:rPr lang="en-US" b="1" i="0" dirty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 dirty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𝐗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𝑺</m:t>
                    </m:r>
                  </m:oMath>
                </a14:m>
                <a:endParaRPr lang="en-US" b="1" dirty="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We have the second moment (in expectation)!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46288"/>
                <a:ext cx="8915400" cy="4506913"/>
              </a:xfrm>
              <a:blipFill rotWithShape="1">
                <a:blip r:embed="rId3"/>
                <a:stretch>
                  <a:fillRect l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B645C7-DD41-4615-B06D-D1AE7E24B1B1}" type="datetime1">
              <a:rPr lang="en-US" smtClean="0">
                <a:latin typeface="Calibri" pitchFamily="34" charset="0"/>
                <a:ea typeface="ＭＳ Ｐゴシック" pitchFamily="34" charset="-128"/>
              </a:rPr>
              <a:t>2/28/18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CF9A28-1B06-47DF-8DD0-47055228082E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34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1143000"/>
            <a:ext cx="6553200" cy="914400"/>
            <a:chOff x="1447800" y="1143000"/>
            <a:chExt cx="6553200" cy="914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47800" y="1602051"/>
              <a:ext cx="6553200" cy="1588"/>
            </a:xfrm>
            <a:prstGeom prst="line">
              <a:avLst/>
            </a:prstGeom>
            <a:ln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981200" y="1526645"/>
              <a:ext cx="152400" cy="152400"/>
            </a:xfrm>
            <a:prstGeom prst="ellipse">
              <a:avLst/>
            </a:prstGeom>
            <a:solidFill>
              <a:srgbClr val="FF0000"/>
            </a:solidFill>
            <a:ln cmpd="sng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362200" y="1526645"/>
              <a:ext cx="152400" cy="152400"/>
            </a:xfrm>
            <a:prstGeom prst="ellipse">
              <a:avLst/>
            </a:prstGeom>
            <a:solidFill>
              <a:srgbClr val="FF0000"/>
            </a:solidFill>
            <a:ln cmpd="sng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886200" y="1526645"/>
              <a:ext cx="152400" cy="152400"/>
            </a:xfrm>
            <a:prstGeom prst="ellipse">
              <a:avLst/>
            </a:prstGeom>
            <a:solidFill>
              <a:srgbClr val="FF0000"/>
            </a:solidFill>
            <a:ln cmpd="sng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1526645"/>
              <a:ext cx="152400" cy="152400"/>
            </a:xfrm>
            <a:prstGeom prst="ellipse">
              <a:avLst/>
            </a:prstGeom>
            <a:solidFill>
              <a:srgbClr val="FF0000"/>
            </a:solidFill>
            <a:ln cmpd="sng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8" name="TextBox 11"/>
            <p:cNvSpPr txBox="1">
              <a:spLocks noChangeArrowheads="1"/>
            </p:cNvSpPr>
            <p:nvPr/>
          </p:nvSpPr>
          <p:spPr bwMode="auto">
            <a:xfrm>
              <a:off x="1905000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4829" name="TextBox 12"/>
            <p:cNvSpPr txBox="1">
              <a:spLocks noChangeArrowheads="1"/>
            </p:cNvSpPr>
            <p:nvPr/>
          </p:nvSpPr>
          <p:spPr bwMode="auto">
            <a:xfrm>
              <a:off x="2278063" y="1687512"/>
              <a:ext cx="3127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4830" name="TextBox 13"/>
            <p:cNvSpPr txBox="1">
              <a:spLocks noChangeArrowheads="1"/>
            </p:cNvSpPr>
            <p:nvPr/>
          </p:nvSpPr>
          <p:spPr bwMode="auto">
            <a:xfrm>
              <a:off x="3810000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4831" name="TextBox 14"/>
            <p:cNvSpPr txBox="1">
              <a:spLocks noChangeArrowheads="1"/>
            </p:cNvSpPr>
            <p:nvPr/>
          </p:nvSpPr>
          <p:spPr bwMode="auto">
            <a:xfrm>
              <a:off x="7239000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4832" name="TextBox 15"/>
            <p:cNvSpPr txBox="1">
              <a:spLocks noChangeArrowheads="1"/>
            </p:cNvSpPr>
            <p:nvPr/>
          </p:nvSpPr>
          <p:spPr bwMode="auto">
            <a:xfrm>
              <a:off x="1905000" y="11430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4833" name="TextBox 16"/>
            <p:cNvSpPr txBox="1">
              <a:spLocks noChangeArrowheads="1"/>
            </p:cNvSpPr>
            <p:nvPr/>
          </p:nvSpPr>
          <p:spPr bwMode="auto">
            <a:xfrm>
              <a:off x="3802063" y="1154113"/>
              <a:ext cx="3127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4834" name="TextBox 17"/>
            <p:cNvSpPr txBox="1">
              <a:spLocks noChangeArrowheads="1"/>
            </p:cNvSpPr>
            <p:nvPr/>
          </p:nvSpPr>
          <p:spPr bwMode="auto">
            <a:xfrm>
              <a:off x="2286000" y="11430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4835" name="TextBox 18"/>
            <p:cNvSpPr txBox="1">
              <a:spLocks noChangeArrowheads="1"/>
            </p:cNvSpPr>
            <p:nvPr/>
          </p:nvSpPr>
          <p:spPr bwMode="auto">
            <a:xfrm>
              <a:off x="7231063" y="1143000"/>
              <a:ext cx="4619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baseline="-25000" dirty="0">
                  <a:latin typeface="Arial" pitchFamily="34" charset="0"/>
                  <a:cs typeface="Arial" pitchFamily="34" charset="0"/>
                </a:rPr>
                <a:t>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735262" y="1526645"/>
              <a:ext cx="152400" cy="152400"/>
            </a:xfrm>
            <a:prstGeom prst="ellipse">
              <a:avLst/>
            </a:prstGeom>
            <a:solidFill>
              <a:srgbClr val="008000"/>
            </a:solidFill>
            <a:ln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2659062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116262" y="1526645"/>
              <a:ext cx="152400" cy="152400"/>
            </a:xfrm>
            <a:prstGeom prst="ellipse">
              <a:avLst/>
            </a:prstGeom>
            <a:solidFill>
              <a:srgbClr val="008000"/>
            </a:solidFill>
            <a:ln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3040062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3497262" y="1526645"/>
              <a:ext cx="152400" cy="152400"/>
            </a:xfrm>
            <a:prstGeom prst="ellipse">
              <a:avLst/>
            </a:prstGeom>
            <a:solidFill>
              <a:srgbClr val="008000"/>
            </a:solidFill>
            <a:ln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3421062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259262" y="1526645"/>
              <a:ext cx="152400" cy="152400"/>
            </a:xfrm>
            <a:prstGeom prst="ellipse">
              <a:avLst/>
            </a:prstGeom>
            <a:solidFill>
              <a:srgbClr val="008000"/>
            </a:solidFill>
            <a:ln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4183062" y="1687512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75548" y="16764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Stream: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" y="1219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Count:</a:t>
            </a:r>
          </a:p>
        </p:txBody>
      </p:sp>
    </p:spTree>
    <p:extLst>
      <p:ext uri="{BB962C8B-B14F-4D97-AF65-F5344CB8AC3E}">
        <p14:creationId xmlns:p14="http://schemas.microsoft.com/office/powerpoint/2010/main" val="12806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Moments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For estimating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k</a:t>
                </a:r>
                <a:r>
                  <a:rPr lang="en-US" b="1" baseline="30000" dirty="0" err="1">
                    <a:solidFill>
                      <a:srgbClr val="0000FF"/>
                    </a:solidFill>
                  </a:rPr>
                  <a:t>th</a:t>
                </a:r>
                <a:r>
                  <a:rPr lang="en-US" b="1" dirty="0">
                    <a:solidFill>
                      <a:srgbClr val="0000FF"/>
                    </a:solidFill>
                  </a:rPr>
                  <a:t> moment we essentially use the same algorithm but change the estimate:</a:t>
                </a:r>
              </a:p>
              <a:p>
                <a:pPr lvl="1"/>
                <a:r>
                  <a:rPr lang="en-US" dirty="0"/>
                  <a:t>For </a:t>
                </a:r>
                <a:r>
                  <a:rPr lang="en-US" b="1" dirty="0"/>
                  <a:t>k=2</a:t>
                </a:r>
                <a:r>
                  <a:rPr lang="en-US" dirty="0"/>
                  <a:t> we used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n</a:t>
                </a:r>
                <a:r>
                  <a:rPr lang="en-US" b="1" dirty="0">
                    <a:solidFill>
                      <a:srgbClr val="008000"/>
                    </a:solidFill>
                  </a:rPr>
                  <a:t> (2·c – 1)</a:t>
                </a:r>
              </a:p>
              <a:p>
                <a:pPr lvl="1"/>
                <a:r>
                  <a:rPr lang="en-US" dirty="0"/>
                  <a:t>For </a:t>
                </a:r>
                <a:r>
                  <a:rPr lang="en-US" b="1" dirty="0"/>
                  <a:t>k=3</a:t>
                </a:r>
                <a:r>
                  <a:rPr lang="en-US" dirty="0"/>
                  <a:t> we use: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n</a:t>
                </a:r>
                <a:r>
                  <a:rPr lang="en-US" b="1" dirty="0">
                    <a:solidFill>
                      <a:srgbClr val="008000"/>
                    </a:solidFill>
                  </a:rPr>
                  <a:t> (3·c</a:t>
                </a:r>
                <a:r>
                  <a:rPr lang="en-US" b="1" baseline="30000" dirty="0">
                    <a:solidFill>
                      <a:srgbClr val="008000"/>
                    </a:solidFill>
                  </a:rPr>
                  <a:t>2</a:t>
                </a:r>
                <a:r>
                  <a:rPr lang="en-US" b="1" dirty="0">
                    <a:solidFill>
                      <a:srgbClr val="008000"/>
                    </a:solidFill>
                  </a:rPr>
                  <a:t> – 3c + 1)</a:t>
                </a:r>
                <a:r>
                  <a:rPr lang="en-US" b="1" dirty="0">
                    <a:solidFill>
                      <a:schemeClr val="accent3"/>
                    </a:solidFill>
                  </a:rPr>
                  <a:t>       </a:t>
                </a:r>
                <a:r>
                  <a:rPr lang="en-US" dirty="0"/>
                  <a:t>(where</a:t>
                </a:r>
                <a:r>
                  <a:rPr lang="en-US" b="1" dirty="0"/>
                  <a:t> c=</a:t>
                </a:r>
                <a:r>
                  <a:rPr lang="en-US" b="1" dirty="0" err="1"/>
                  <a:t>X.val</a:t>
                </a:r>
                <a:r>
                  <a:rPr lang="en-US" dirty="0"/>
                  <a:t>)</a:t>
                </a: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Why?</a:t>
                </a: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For k=2:</a:t>
                </a:r>
                <a:r>
                  <a:rPr lang="en-US" dirty="0"/>
                  <a:t> Remember we had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1+3+5+…+2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and we showed terms </a:t>
                </a:r>
                <a:r>
                  <a:rPr lang="en-US" b="1" i="1" dirty="0"/>
                  <a:t>2c-1</a:t>
                </a:r>
                <a:r>
                  <a:rPr lang="en-US" dirty="0"/>
                  <a:t> (for </a:t>
                </a:r>
                <a:r>
                  <a:rPr lang="en-US" b="1" dirty="0"/>
                  <a:t>c=1,…,m</a:t>
                </a:r>
                <a:r>
                  <a:rPr lang="en-US" dirty="0"/>
                  <a:t>) sum to </a:t>
                </a:r>
                <a:r>
                  <a:rPr lang="en-US" b="1" i="1" dirty="0"/>
                  <a:t>m</a:t>
                </a:r>
                <a:r>
                  <a:rPr lang="en-US" b="1" i="1" baseline="30000" dirty="0"/>
                  <a:t>2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nary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/>
              </a:p>
              <a:p>
                <a:pPr lvl="2"/>
                <a:r>
                  <a:rPr lang="en-US" b="1" dirty="0"/>
                  <a:t>So: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For k=3:</a:t>
                </a:r>
                <a:r>
                  <a:rPr lang="en-US" dirty="0"/>
                  <a:t> </a:t>
                </a:r>
                <a:r>
                  <a:rPr lang="en-US" b="1" dirty="0"/>
                  <a:t>c</a:t>
                </a:r>
                <a:r>
                  <a:rPr lang="en-US" b="1" baseline="30000" dirty="0"/>
                  <a:t>3 </a:t>
                </a:r>
                <a:r>
                  <a:rPr lang="en-US" b="1" dirty="0"/>
                  <a:t>- (c-1)</a:t>
                </a:r>
                <a:r>
                  <a:rPr lang="en-US" b="1" baseline="30000" dirty="0"/>
                  <a:t>3</a:t>
                </a:r>
                <a:r>
                  <a:rPr lang="en-US" baseline="30000" dirty="0"/>
                  <a:t> </a:t>
                </a:r>
                <a:r>
                  <a:rPr lang="en-US" dirty="0"/>
                  <a:t>= </a:t>
                </a:r>
                <a:r>
                  <a:rPr lang="en-US" b="1" dirty="0"/>
                  <a:t>3c</a:t>
                </a:r>
                <a:r>
                  <a:rPr lang="en-US" b="1" baseline="30000" dirty="0"/>
                  <a:t>2 </a:t>
                </a:r>
                <a:r>
                  <a:rPr lang="en-US" b="1" dirty="0"/>
                  <a:t>- 3c + 1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Generally:</a:t>
                </a:r>
                <a:r>
                  <a:rPr lang="en-US" b="1" dirty="0"/>
                  <a:t>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  <a:blipFill rotWithShape="1">
                <a:blip r:embed="rId2"/>
                <a:stretch>
                  <a:fillRect t="-580" r="-357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4BA-4F62-4407-934D-779B4247B0C1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Combining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7772400" cy="525780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In practice: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𝒇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𝑿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) =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𝒄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–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:br>
                  <a:rPr lang="en-US" dirty="0"/>
                </a:br>
                <a:r>
                  <a:rPr lang="en-US" dirty="0"/>
                  <a:t>as many variables </a:t>
                </a:r>
                <a:r>
                  <a:rPr lang="en-US" b="1" i="1" dirty="0"/>
                  <a:t>X</a:t>
                </a:r>
                <a:r>
                  <a:rPr lang="en-US" dirty="0"/>
                  <a:t> as you can fit in memory</a:t>
                </a:r>
              </a:p>
              <a:p>
                <a:pPr lvl="1"/>
                <a:r>
                  <a:rPr lang="en-US" dirty="0"/>
                  <a:t>Average them in groups</a:t>
                </a:r>
              </a:p>
              <a:p>
                <a:pPr lvl="1"/>
                <a:r>
                  <a:rPr lang="en-US" dirty="0"/>
                  <a:t>Take median of averages</a:t>
                </a:r>
              </a:p>
              <a:p>
                <a:pPr lvl="8"/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Problem: Streams never end</a:t>
                </a:r>
              </a:p>
              <a:p>
                <a:pPr lvl="1"/>
                <a:r>
                  <a:rPr lang="en-US" dirty="0"/>
                  <a:t>We assumed there was a number </a:t>
                </a:r>
                <a:r>
                  <a:rPr lang="en-US" b="1" i="1" dirty="0"/>
                  <a:t>n</a:t>
                </a:r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the number of positions in the stream</a:t>
                </a:r>
              </a:p>
              <a:p>
                <a:pPr lvl="1"/>
                <a:r>
                  <a:rPr lang="en-US" dirty="0"/>
                  <a:t>But real streams go on forever, so </a:t>
                </a:r>
                <a:r>
                  <a:rPr lang="en-US" b="1" i="1" dirty="0"/>
                  <a:t>n</a:t>
                </a:r>
                <a:r>
                  <a:rPr lang="en-US" dirty="0"/>
                  <a:t> is </a:t>
                </a:r>
                <a:br>
                  <a:rPr lang="en-US" dirty="0"/>
                </a:br>
                <a:r>
                  <a:rPr lang="en-US" dirty="0"/>
                  <a:t>a variable – the number of inputs seen so far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8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7772400" cy="5257801"/>
              </a:xfrm>
              <a:blipFill rotWithShape="1">
                <a:blip r:embed="rId2"/>
                <a:stretch>
                  <a:fillRect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92DAE4-2083-4D76-AA80-02789BC1AA5A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36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1AB-4A4C-412E-8A28-D6F0EC3A986C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Streams Never End: Fixups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b="1" dirty="0">
                <a:solidFill>
                  <a:srgbClr val="0000FF"/>
                </a:solidFill>
              </a:rPr>
              <a:t>(1)</a:t>
            </a:r>
            <a:r>
              <a:rPr lang="en-US" dirty="0"/>
              <a:t> The variables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dirty="0"/>
              <a:t> have </a:t>
            </a:r>
            <a:r>
              <a:rPr lang="en-US" b="1" i="1" dirty="0"/>
              <a:t>n</a:t>
            </a:r>
            <a:r>
              <a:rPr lang="en-US" dirty="0"/>
              <a:t> as a factor – </a:t>
            </a:r>
            <a:br>
              <a:rPr lang="en-US" dirty="0"/>
            </a:br>
            <a:r>
              <a:rPr lang="en-US" dirty="0"/>
              <a:t>keep </a:t>
            </a:r>
            <a:r>
              <a:rPr lang="en-US" b="1" i="1" dirty="0"/>
              <a:t>n</a:t>
            </a:r>
            <a:r>
              <a:rPr lang="en-US" dirty="0"/>
              <a:t> separately; just hold the count in </a:t>
            </a:r>
            <a:r>
              <a:rPr lang="en-US" b="1" i="1" dirty="0"/>
              <a:t>X</a:t>
            </a:r>
            <a:endParaRPr lang="en-US" b="1" dirty="0"/>
          </a:p>
          <a:p>
            <a:pPr marL="609600" indent="-609600"/>
            <a:r>
              <a:rPr lang="en-US" b="1" dirty="0">
                <a:solidFill>
                  <a:srgbClr val="0000FF"/>
                </a:solidFill>
              </a:rPr>
              <a:t>(2)</a:t>
            </a:r>
            <a:r>
              <a:rPr lang="en-US" dirty="0"/>
              <a:t> Suppose we can only store </a:t>
            </a:r>
            <a:r>
              <a:rPr lang="en-US" b="1" i="1" dirty="0"/>
              <a:t>k</a:t>
            </a:r>
            <a:r>
              <a:rPr lang="en-US" b="1" dirty="0"/>
              <a:t> </a:t>
            </a:r>
            <a:r>
              <a:rPr lang="en-US" dirty="0"/>
              <a:t>counts.  </a:t>
            </a:r>
            <a:br>
              <a:rPr lang="en-US" dirty="0"/>
            </a:br>
            <a:r>
              <a:rPr lang="en-US" dirty="0"/>
              <a:t>We must throw some </a:t>
            </a:r>
            <a:r>
              <a:rPr lang="en-US" b="1" i="1" dirty="0"/>
              <a:t>X</a:t>
            </a:r>
            <a:r>
              <a:rPr lang="en-US" dirty="0"/>
              <a:t>s out as time goes on:</a:t>
            </a:r>
          </a:p>
          <a:p>
            <a:pPr lvl="1"/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  <a:cs typeface="ＭＳ Ｐゴシック" pitchFamily="34" charset="-128"/>
              </a:rPr>
              <a:t>Objective:</a:t>
            </a:r>
            <a:r>
              <a:rPr lang="en-US" dirty="0">
                <a:solidFill>
                  <a:srgbClr val="D60093"/>
                </a:solidFill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Each starting time 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t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is selected with probability 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k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/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n 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Solution: (fixed-size sampling!)</a:t>
            </a:r>
          </a:p>
          <a:p>
            <a:pPr lvl="2"/>
            <a:r>
              <a:rPr lang="en-US" dirty="0"/>
              <a:t>Choose the first </a:t>
            </a:r>
            <a:r>
              <a:rPr lang="en-US" b="1" i="1" dirty="0"/>
              <a:t>k</a:t>
            </a:r>
            <a:r>
              <a:rPr lang="en-US" dirty="0"/>
              <a:t> times for </a:t>
            </a:r>
            <a:r>
              <a:rPr lang="en-US" b="1" i="1" dirty="0"/>
              <a:t>k</a:t>
            </a:r>
            <a:r>
              <a:rPr lang="en-US" dirty="0"/>
              <a:t> variables</a:t>
            </a:r>
          </a:p>
          <a:p>
            <a:pPr lvl="2"/>
            <a:r>
              <a:rPr lang="en-US" dirty="0"/>
              <a:t>When the </a:t>
            </a:r>
            <a:r>
              <a:rPr lang="en-US" b="1" i="1" dirty="0"/>
              <a:t>n</a:t>
            </a:r>
            <a:r>
              <a:rPr lang="en-US" b="1" baseline="30000" dirty="0"/>
              <a:t>th</a:t>
            </a:r>
            <a:r>
              <a:rPr lang="en-US" dirty="0"/>
              <a:t> element arrives (</a:t>
            </a:r>
            <a:r>
              <a:rPr lang="en-US" b="1" i="1" dirty="0"/>
              <a:t>n</a:t>
            </a:r>
            <a:r>
              <a:rPr lang="en-US" b="1" dirty="0"/>
              <a:t> &gt; </a:t>
            </a:r>
            <a:r>
              <a:rPr lang="en-US" b="1" i="1" dirty="0"/>
              <a:t>k</a:t>
            </a:r>
            <a:r>
              <a:rPr lang="en-US" dirty="0"/>
              <a:t>), choose it with probability </a:t>
            </a:r>
            <a:r>
              <a:rPr lang="en-US" b="1" i="1" dirty="0"/>
              <a:t>k</a:t>
            </a:r>
            <a:r>
              <a:rPr lang="en-US" b="1" dirty="0"/>
              <a:t>/</a:t>
            </a:r>
            <a:r>
              <a:rPr lang="en-US" b="1" i="1" dirty="0"/>
              <a:t>n</a:t>
            </a:r>
            <a:endParaRPr lang="en-US" b="1" dirty="0"/>
          </a:p>
          <a:p>
            <a:pPr lvl="2"/>
            <a:r>
              <a:rPr lang="en-US" dirty="0"/>
              <a:t>If you choose it, throw one of the previously stored variables</a:t>
            </a:r>
            <a:r>
              <a:rPr lang="en-US" b="1" dirty="0"/>
              <a:t> X</a:t>
            </a:r>
            <a:r>
              <a:rPr lang="en-US" dirty="0"/>
              <a:t> out, with equal probability</a:t>
            </a:r>
          </a:p>
          <a:p>
            <a:pPr marL="990600" lvl="1" indent="-533400"/>
            <a:endParaRPr lang="en-US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43-5A75-42E8-BD95-FA89DADE8EBC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E737C9-EA60-4A29-91F5-B31B14334D6D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37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4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Counting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4BA-4F62-4407-934D-779B4247B0C1}" type="datetime1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Itemsets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00FF"/>
                </a:solidFill>
              </a:rPr>
              <a:t>New Problem: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D60093"/>
                </a:solidFill>
              </a:rPr>
              <a:t>Given a stream, which items appear more than </a:t>
            </a:r>
            <a:r>
              <a:rPr lang="en-US" b="1" i="1" dirty="0">
                <a:solidFill>
                  <a:srgbClr val="D60093"/>
                </a:solidFill>
              </a:rPr>
              <a:t>s</a:t>
            </a:r>
            <a:r>
              <a:rPr lang="en-US" b="1" dirty="0">
                <a:solidFill>
                  <a:srgbClr val="D60093"/>
                </a:solidFill>
              </a:rPr>
              <a:t> times in the window?</a:t>
            </a:r>
          </a:p>
          <a:p>
            <a:r>
              <a:rPr lang="en-US" b="1" dirty="0">
                <a:solidFill>
                  <a:srgbClr val="008000"/>
                </a:solidFill>
              </a:rPr>
              <a:t>Possible solution: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Think of the stream of baskets as one binary stream per item</a:t>
            </a:r>
          </a:p>
          <a:p>
            <a:pPr lvl="1"/>
            <a:r>
              <a:rPr lang="en-US" b="1" dirty="0"/>
              <a:t>1</a:t>
            </a:r>
            <a:r>
              <a:rPr lang="en-US" dirty="0"/>
              <a:t> = item present; </a:t>
            </a:r>
            <a:r>
              <a:rPr lang="en-US" b="1" dirty="0"/>
              <a:t>0 </a:t>
            </a:r>
            <a:r>
              <a:rPr lang="en-US" dirty="0"/>
              <a:t>= not present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DGIM</a:t>
            </a:r>
            <a:r>
              <a:rPr lang="en-US" dirty="0"/>
              <a:t> to estimate counts of </a:t>
            </a:r>
            <a:r>
              <a:rPr lang="en-US" b="1" dirty="0"/>
              <a:t>1</a:t>
            </a:r>
            <a:r>
              <a:rPr lang="en-US" dirty="0"/>
              <a:t>s for all items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179E-1B2E-4359-8679-654B175D317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87C7-A2E0-4A7D-AE0D-C9E63F196135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098925" y="6412468"/>
            <a:ext cx="344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>
            <a:off x="838200" y="6626781"/>
            <a:ext cx="3276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4495800" y="6626781"/>
            <a:ext cx="441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>
            <a:off x="8305800" y="5102781"/>
            <a:ext cx="2286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8534400" y="5102781"/>
            <a:ext cx="1524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391400" y="4416981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2</a:t>
            </a: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7848600" y="5102781"/>
            <a:ext cx="1524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6324600" y="4416981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4</a:t>
            </a: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H="1">
            <a:off x="6324600" y="5102781"/>
            <a:ext cx="3810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6705600" y="5102781"/>
            <a:ext cx="3810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733800" y="4416981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8</a:t>
            </a:r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H="1">
            <a:off x="2971800" y="5102781"/>
            <a:ext cx="11430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4114800" y="5102781"/>
            <a:ext cx="8382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685800" y="4416981"/>
            <a:ext cx="19287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At least 1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16.  Partially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beyond window.</a:t>
            </a: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1600200" y="5407581"/>
            <a:ext cx="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8229600" y="4416981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1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0" y="5783067"/>
            <a:ext cx="9077330" cy="369888"/>
            <a:chOff x="-6" y="2400"/>
            <a:chExt cx="5718" cy="233"/>
          </a:xfrm>
        </p:grpSpPr>
        <p:sp>
          <p:nvSpPr>
            <p:cNvPr id="42" name="Text Box 3"/>
            <p:cNvSpPr txBox="1">
              <a:spLocks noChangeArrowheads="1"/>
            </p:cNvSpPr>
            <p:nvPr/>
          </p:nvSpPr>
          <p:spPr bwMode="auto">
            <a:xfrm>
              <a:off x="12" y="2400"/>
              <a:ext cx="57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1001010110001011010101010101011010101010101110101010111010100010110010</a:t>
              </a: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5444" y="241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5216" y="241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4983" y="2418"/>
              <a:ext cx="227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271" y="2418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734" y="2418"/>
              <a:ext cx="528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621" y="2418"/>
              <a:ext cx="1008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430" y="2418"/>
              <a:ext cx="110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-6" y="2418"/>
              <a:ext cx="1344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52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Filtering Data Streams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/>
          <a:lstStyle/>
          <a:p>
            <a:r>
              <a:rPr lang="en-US" b="1" dirty="0"/>
              <a:t>Each element of data stream is a tuple</a:t>
            </a:r>
          </a:p>
          <a:p>
            <a:r>
              <a:rPr lang="en-US" dirty="0"/>
              <a:t>Given a list of keys</a:t>
            </a:r>
            <a:r>
              <a:rPr lang="en-US" b="1" dirty="0"/>
              <a:t> S</a:t>
            </a:r>
          </a:p>
          <a:p>
            <a:r>
              <a:rPr lang="en-US" b="1" dirty="0">
                <a:solidFill>
                  <a:srgbClr val="0000FF"/>
                </a:solidFill>
              </a:rPr>
              <a:t>Determine which tuples of stream are in </a:t>
            </a:r>
            <a:r>
              <a:rPr lang="en-US" b="1" i="1" dirty="0">
                <a:solidFill>
                  <a:srgbClr val="0000FF"/>
                </a:solidFill>
              </a:rPr>
              <a:t>S</a:t>
            </a:r>
          </a:p>
          <a:p>
            <a:pPr lvl="8"/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Obvious solution:</a:t>
            </a:r>
            <a:r>
              <a:rPr lang="en-US" b="1" dirty="0"/>
              <a:t> Hash table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But suppose we </a:t>
            </a:r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  <a:cs typeface="ＭＳ Ｐゴシック" pitchFamily="34" charset="-128"/>
              </a:rPr>
              <a:t>do not have enough memory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to store all of </a:t>
            </a:r>
            <a:r>
              <a:rPr lang="en-US" b="1" i="1" dirty="0">
                <a:ea typeface="ＭＳ Ｐゴシック" pitchFamily="34" charset="-128"/>
                <a:cs typeface="ＭＳ Ｐゴシック" pitchFamily="34" charset="-128"/>
              </a:rPr>
              <a:t>S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in a hash table</a:t>
            </a:r>
          </a:p>
          <a:p>
            <a:pPr lvl="2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E.g., we might be processing millions of filters </a:t>
            </a:r>
            <a:br>
              <a:rPr lang="en-US" dirty="0">
                <a:ea typeface="ＭＳ Ｐゴシック" pitchFamily="34" charset="-128"/>
                <a:cs typeface="ＭＳ Ｐゴシック" pitchFamily="34" charset="-128"/>
              </a:rPr>
            </a:b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on the same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0358-A7A8-4691-83E5-E56B83938DFF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848600" cy="5181601"/>
          </a:xfrm>
        </p:spPr>
        <p:txBody>
          <a:bodyPr/>
          <a:lstStyle/>
          <a:p>
            <a:r>
              <a:rPr lang="en-US" b="1" dirty="0"/>
              <a:t>In principle, you could count frequent pairs or even larger sets the same way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One stream per itemset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Drawbacks:</a:t>
            </a:r>
          </a:p>
          <a:p>
            <a:pPr lvl="1"/>
            <a:r>
              <a:rPr lang="en-US" dirty="0"/>
              <a:t>Only approximate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Number of itemsets is way too big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587C-0E09-4B26-B5D4-2BE27F09FEF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99BE-47F8-4D29-BA25-38311DB00298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79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Exponentially Decaying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4582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Exponentially decaying windows: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D60093"/>
                    </a:solidFill>
                  </a:rPr>
                  <a:t>A heuristic for selecting likely frequent item(sets)</a:t>
                </a: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What are “currently” most popular movies?</a:t>
                </a:r>
              </a:p>
              <a:p>
                <a:pPr lvl="2"/>
                <a:r>
                  <a:rPr lang="en-US" dirty="0"/>
                  <a:t>Instead of computing the raw count in last </a:t>
                </a:r>
                <a:r>
                  <a:rPr lang="en-US" b="1" i="1" dirty="0"/>
                  <a:t>N</a:t>
                </a:r>
                <a:r>
                  <a:rPr lang="en-US" dirty="0"/>
                  <a:t> elements</a:t>
                </a:r>
              </a:p>
              <a:p>
                <a:pPr lvl="2"/>
                <a:r>
                  <a:rPr lang="en-US" dirty="0"/>
                  <a:t>Compute a </a:t>
                </a:r>
                <a:r>
                  <a:rPr lang="en-US" b="1" dirty="0">
                    <a:solidFill>
                      <a:srgbClr val="008000"/>
                    </a:solidFill>
                  </a:rPr>
                  <a:t>smooth aggregation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over the whole stream</a:t>
                </a:r>
              </a:p>
              <a:p>
                <a:r>
                  <a:rPr lang="en-US" dirty="0"/>
                  <a:t>If stream is </a:t>
                </a:r>
                <a:r>
                  <a:rPr lang="en-US" b="1" i="1" dirty="0"/>
                  <a:t>a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, a</a:t>
                </a:r>
                <a:r>
                  <a:rPr lang="en-US" b="1" i="1" baseline="-25000" dirty="0"/>
                  <a:t>2</a:t>
                </a:r>
                <a:r>
                  <a:rPr lang="en-US" b="1" i="1" dirty="0"/>
                  <a:t>,…</a:t>
                </a:r>
                <a:r>
                  <a:rPr lang="en-US" dirty="0"/>
                  <a:t> and we are taking the sum of the stream, take the answer at time </a:t>
                </a:r>
                <a:r>
                  <a:rPr lang="en-US" b="1" i="1" dirty="0"/>
                  <a:t>t</a:t>
                </a:r>
                <a:r>
                  <a:rPr lang="en-US" dirty="0"/>
                  <a:t> to be: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𝒕</m:t>
                        </m:r>
                      </m:sup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/>
              </a:p>
              <a:p>
                <a:pPr lvl="2"/>
                <a:r>
                  <a:rPr lang="en-US" b="1" dirty="0">
                    <a:solidFill>
                      <a:srgbClr val="0000FF"/>
                    </a:solidFill>
                  </a:rPr>
                  <a:t>c</a:t>
                </a:r>
                <a:r>
                  <a:rPr lang="en-US" dirty="0"/>
                  <a:t> is a constant, presumably tiny, like </a:t>
                </a:r>
                <a:r>
                  <a:rPr lang="en-US" b="1" dirty="0"/>
                  <a:t>10</a:t>
                </a:r>
                <a:r>
                  <a:rPr lang="en-US" b="1" baseline="30000" dirty="0"/>
                  <a:t>-6</a:t>
                </a:r>
                <a:r>
                  <a:rPr lang="en-US" dirty="0"/>
                  <a:t> or </a:t>
                </a:r>
                <a:r>
                  <a:rPr lang="en-US" b="1" dirty="0"/>
                  <a:t>10</a:t>
                </a:r>
                <a:r>
                  <a:rPr lang="en-US" b="1" baseline="30000" dirty="0"/>
                  <a:t>-9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When new a</a:t>
                </a:r>
                <a:r>
                  <a:rPr lang="en-US" b="1" baseline="-25000" dirty="0">
                    <a:solidFill>
                      <a:srgbClr val="008000"/>
                    </a:solidFill>
                  </a:rPr>
                  <a:t>t+1</a:t>
                </a:r>
                <a:r>
                  <a:rPr lang="en-US" b="1" dirty="0">
                    <a:solidFill>
                      <a:srgbClr val="008000"/>
                    </a:solidFill>
                  </a:rPr>
                  <a:t> arrives: </a:t>
                </a:r>
                <a:br>
                  <a:rPr lang="en-US" b="1" dirty="0">
                    <a:solidFill>
                      <a:srgbClr val="008000"/>
                    </a:solidFill>
                  </a:rPr>
                </a:br>
                <a:r>
                  <a:rPr lang="en-US" dirty="0"/>
                  <a:t>Multiply current sum by </a:t>
                </a:r>
                <a:r>
                  <a:rPr lang="en-US" b="1" dirty="0"/>
                  <a:t>(1-c)</a:t>
                </a:r>
                <a:r>
                  <a:rPr lang="en-US" dirty="0"/>
                  <a:t> and add </a:t>
                </a:r>
                <a:r>
                  <a:rPr lang="en-US" b="1" dirty="0"/>
                  <a:t>a</a:t>
                </a:r>
                <a:r>
                  <a:rPr lang="en-US" b="1" baseline="-25000" dirty="0"/>
                  <a:t>t+1</a:t>
                </a:r>
                <a:endParaRPr lang="en-US" b="1" dirty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5486400"/>
              </a:xfrm>
              <a:blipFill rotWithShape="1">
                <a:blip r:embed="rId2"/>
                <a:stretch>
                  <a:fillRect t="-667" r="-360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0E0-1E51-44CD-8326-CB89976FC890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2DA0-ADC0-4E1D-8A5C-B8B4B9249D8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Counting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1027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4582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If each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a</a:t>
                </a:r>
                <a:r>
                  <a:rPr lang="en-US" b="1" i="1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</a:rPr>
                  <a:t> is an “item” we can compute the </a:t>
                </a:r>
                <a:r>
                  <a:rPr lang="en-US" b="1" dirty="0">
                    <a:solidFill>
                      <a:srgbClr val="D60093"/>
                    </a:solidFill>
                  </a:rPr>
                  <a:t>characteristic function</a:t>
                </a:r>
                <a:r>
                  <a:rPr lang="en-US" dirty="0">
                    <a:solidFill>
                      <a:srgbClr val="0000FF"/>
                    </a:solidFill>
                  </a:rPr>
                  <a:t> of each possible 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item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as an Exponentially Decaying Window</a:t>
                </a:r>
              </a:p>
              <a:p>
                <a:pPr lvl="1"/>
                <a:r>
                  <a:rPr lang="en-US" dirty="0"/>
                  <a:t>That is: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sup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b="1" dirty="0"/>
                </a:br>
                <a:r>
                  <a:rPr lang="en-US" dirty="0"/>
                  <a:t>where </a:t>
                </a:r>
                <a:r>
                  <a:rPr lang="en-US" b="1" dirty="0" err="1"/>
                  <a:t>δ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=1</a:t>
                </a:r>
                <a:r>
                  <a:rPr lang="en-US" dirty="0"/>
                  <a:t> if </a:t>
                </a:r>
                <a:r>
                  <a:rPr lang="en-US" b="1" dirty="0" err="1"/>
                  <a:t>a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=x</a:t>
                </a:r>
                <a:r>
                  <a:rPr lang="en-US" dirty="0"/>
                  <a:t>, and </a:t>
                </a:r>
                <a:r>
                  <a:rPr lang="en-US" b="1" dirty="0"/>
                  <a:t>0</a:t>
                </a:r>
                <a:r>
                  <a:rPr lang="en-US" dirty="0"/>
                  <a:t> otherwise</a:t>
                </a:r>
              </a:p>
              <a:p>
                <a:pPr lvl="1"/>
                <a:r>
                  <a:rPr lang="en-US" dirty="0"/>
                  <a:t>Imagine that for each item </a:t>
                </a:r>
                <a:r>
                  <a:rPr lang="en-US" b="1" i="1" dirty="0"/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we have a binary stream (</a:t>
                </a:r>
                <a:r>
                  <a:rPr lang="en-US" b="1" dirty="0"/>
                  <a:t>1 </a:t>
                </a:r>
                <a:r>
                  <a:rPr lang="en-US" dirty="0"/>
                  <a:t>if</a:t>
                </a:r>
                <a:r>
                  <a:rPr lang="en-US" b="1" dirty="0"/>
                  <a:t> </a:t>
                </a:r>
                <a:r>
                  <a:rPr lang="en-US" b="1" i="1" dirty="0"/>
                  <a:t>x</a:t>
                </a:r>
                <a:r>
                  <a:rPr lang="en-US" dirty="0"/>
                  <a:t> appears, </a:t>
                </a:r>
                <a:r>
                  <a:rPr lang="en-US" b="1" dirty="0"/>
                  <a:t>0 </a:t>
                </a:r>
                <a:r>
                  <a:rPr lang="en-US" dirty="0"/>
                  <a:t>if</a:t>
                </a:r>
                <a:r>
                  <a:rPr lang="en-US" b="1" dirty="0"/>
                  <a:t> </a:t>
                </a:r>
                <a:r>
                  <a:rPr lang="en-US" b="1" i="1" dirty="0"/>
                  <a:t>x</a:t>
                </a:r>
                <a:r>
                  <a:rPr lang="en-US" dirty="0"/>
                  <a:t> does not appear)</a:t>
                </a:r>
              </a:p>
              <a:p>
                <a:pPr lvl="1"/>
                <a:r>
                  <a:rPr lang="en-US" dirty="0">
                    <a:solidFill>
                      <a:srgbClr val="D60093"/>
                    </a:solidFill>
                  </a:rPr>
                  <a:t>New item </a:t>
                </a:r>
                <a:r>
                  <a:rPr lang="en-US" b="1" i="1" dirty="0"/>
                  <a:t>x</a:t>
                </a:r>
                <a:r>
                  <a:rPr lang="en-US" dirty="0">
                    <a:solidFill>
                      <a:srgbClr val="D60093"/>
                    </a:solidFill>
                  </a:rPr>
                  <a:t> arrives:</a:t>
                </a:r>
              </a:p>
              <a:p>
                <a:pPr lvl="2"/>
                <a:r>
                  <a:rPr lang="en-US" dirty="0"/>
                  <a:t>Multiply all counts by </a:t>
                </a:r>
                <a:r>
                  <a:rPr lang="en-US" b="1" dirty="0"/>
                  <a:t>(1-c)</a:t>
                </a:r>
              </a:p>
              <a:p>
                <a:pPr lvl="2"/>
                <a:r>
                  <a:rPr lang="en-US" dirty="0"/>
                  <a:t>Add </a:t>
                </a:r>
                <a:r>
                  <a:rPr lang="en-US" b="1" dirty="0"/>
                  <a:t>+1</a:t>
                </a:r>
                <a:r>
                  <a:rPr lang="en-US" dirty="0"/>
                  <a:t> to count for element </a:t>
                </a:r>
                <a:r>
                  <a:rPr lang="en-US" b="1" i="1" dirty="0"/>
                  <a:t>x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Call this sum the “weight” of item </a:t>
                </a:r>
                <a:r>
                  <a:rPr lang="en-US" b="1" i="1" dirty="0"/>
                  <a:t>x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987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5410200"/>
              </a:xfrm>
              <a:blipFill rotWithShape="1">
                <a:blip r:embed="rId2"/>
                <a:stretch>
                  <a:fillRect t="-676" b="-3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3368-4E11-42F7-85ED-123A42CA405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B9AA-06F2-452F-AAEA-C48F7A8D0173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Sliding Versus Decaying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876800"/>
                <a:ext cx="8229600" cy="1676401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Important property:</a:t>
                </a:r>
                <a:r>
                  <a:rPr lang="en-US" dirty="0"/>
                  <a:t> Sum over all weights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𝒕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is 1/[1 – (1 – c)] = 1/c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876800"/>
                <a:ext cx="8229600" cy="1676401"/>
              </a:xfrm>
              <a:blipFill rotWithShape="1"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711-1152-46B8-B365-AB6311E5CEE9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E401-8531-457C-845A-36E995F9058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419600" y="1676400"/>
            <a:ext cx="4038600" cy="2438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1066800" y="1676400"/>
            <a:ext cx="73914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0" y="1248"/>
              </a:cxn>
              <a:cxn ang="0">
                <a:pos x="576" y="1200"/>
              </a:cxn>
              <a:cxn ang="0">
                <a:pos x="2064" y="1056"/>
              </a:cxn>
              <a:cxn ang="0">
                <a:pos x="2592" y="960"/>
              </a:cxn>
              <a:cxn ang="0">
                <a:pos x="3264" y="768"/>
              </a:cxn>
              <a:cxn ang="0">
                <a:pos x="3840" y="528"/>
              </a:cxn>
              <a:cxn ang="0">
                <a:pos x="4368" y="240"/>
              </a:cxn>
              <a:cxn ang="0">
                <a:pos x="4656" y="0"/>
              </a:cxn>
              <a:cxn ang="0">
                <a:pos x="4656" y="1536"/>
              </a:cxn>
            </a:cxnLst>
            <a:rect l="0" t="0" r="r" b="b"/>
            <a:pathLst>
              <a:path w="4656" h="1536">
                <a:moveTo>
                  <a:pt x="0" y="1536"/>
                </a:moveTo>
                <a:lnTo>
                  <a:pt x="0" y="1248"/>
                </a:lnTo>
                <a:lnTo>
                  <a:pt x="576" y="1200"/>
                </a:lnTo>
                <a:lnTo>
                  <a:pt x="2064" y="1056"/>
                </a:lnTo>
                <a:lnTo>
                  <a:pt x="2592" y="960"/>
                </a:lnTo>
                <a:lnTo>
                  <a:pt x="3264" y="768"/>
                </a:lnTo>
                <a:lnTo>
                  <a:pt x="3840" y="528"/>
                </a:lnTo>
                <a:lnTo>
                  <a:pt x="4368" y="240"/>
                </a:lnTo>
                <a:lnTo>
                  <a:pt x="4656" y="0"/>
                </a:lnTo>
                <a:lnTo>
                  <a:pt x="4656" y="1536"/>
                </a:lnTo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098925" y="4375150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1/c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44196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65125" y="3689350"/>
            <a:ext cx="531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. .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9697E-3218-4443-80A7-9525D9DE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060" y="6009640"/>
            <a:ext cx="1854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Counting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What are “currently” most popular movies?</a:t>
                </a: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Suppose we want to find movies of weight &gt; ½</a:t>
                </a: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Important property: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Sum over all weights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is 1/[1 – (1 – c)] </a:t>
                </a:r>
                <a:r>
                  <a:rPr lang="en-US" dirty="0">
                    <a:solidFill>
                      <a:srgbClr val="008000"/>
                    </a:solidFill>
                  </a:rPr>
                  <a:t>= </a:t>
                </a:r>
                <a:r>
                  <a:rPr lang="en-US" b="1" dirty="0">
                    <a:solidFill>
                      <a:srgbClr val="008000"/>
                    </a:solidFill>
                  </a:rPr>
                  <a:t>1/c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Thus:</a:t>
                </a:r>
              </a:p>
              <a:p>
                <a:pPr lvl="1"/>
                <a:r>
                  <a:rPr lang="en-US" dirty="0"/>
                  <a:t>There cannot be more than </a:t>
                </a:r>
                <a:r>
                  <a:rPr lang="en-US" b="1" dirty="0"/>
                  <a:t>2/c</a:t>
                </a:r>
                <a:r>
                  <a:rPr lang="en-US" dirty="0"/>
                  <a:t> movies with </a:t>
                </a:r>
                <a:br>
                  <a:rPr lang="en-US" dirty="0"/>
                </a:br>
                <a:r>
                  <a:rPr lang="en-US" dirty="0"/>
                  <a:t>weight of </a:t>
                </a:r>
                <a:r>
                  <a:rPr lang="en-US" b="1" dirty="0"/>
                  <a:t>½</a:t>
                </a:r>
                <a:r>
                  <a:rPr lang="en-US" dirty="0"/>
                  <a:t> or more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So, </a:t>
                </a:r>
                <a:r>
                  <a:rPr lang="en-US" b="1" dirty="0">
                    <a:solidFill>
                      <a:srgbClr val="0000FF"/>
                    </a:solidFill>
                  </a:rPr>
                  <a:t>2/c</a:t>
                </a:r>
                <a:r>
                  <a:rPr lang="en-US" dirty="0">
                    <a:solidFill>
                      <a:srgbClr val="0000FF"/>
                    </a:solidFill>
                  </a:rPr>
                  <a:t> is a limit on the number of 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movies being counted at any time</a:t>
                </a:r>
              </a:p>
            </p:txBody>
          </p:sp>
        </mc:Choice>
        <mc:Fallback xmlns="">
          <p:sp>
            <p:nvSpPr>
              <p:cNvPr id="43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  <a:blipFill rotWithShape="1">
                <a:blip r:embed="rId2"/>
                <a:stretch>
                  <a:fillRect t="-696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C20-C6B6-4B28-B1DA-9DD4D3761A6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952-09DA-4AC3-B89B-40C276233881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Extension to Itemsets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Count (some) </a:t>
            </a:r>
            <a:r>
              <a:rPr lang="en-US" b="1" dirty="0" err="1">
                <a:solidFill>
                  <a:srgbClr val="D60093"/>
                </a:solidFill>
              </a:rPr>
              <a:t>itemsets</a:t>
            </a:r>
            <a:r>
              <a:rPr lang="en-US" b="1" dirty="0">
                <a:solidFill>
                  <a:srgbClr val="D60093"/>
                </a:solidFill>
              </a:rPr>
              <a:t> in an E.D.W.</a:t>
            </a:r>
          </a:p>
          <a:p>
            <a:pPr lvl="1"/>
            <a:r>
              <a:rPr lang="en-US" b="1" dirty="0"/>
              <a:t>What are currently “hot” </a:t>
            </a:r>
            <a:r>
              <a:rPr lang="en-US" b="1" dirty="0" err="1"/>
              <a:t>itemsets</a:t>
            </a:r>
            <a:r>
              <a:rPr lang="en-US" b="1" dirty="0"/>
              <a:t>?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Problem:</a:t>
            </a:r>
            <a:r>
              <a:rPr lang="en-US" dirty="0"/>
              <a:t> Too many </a:t>
            </a:r>
            <a:r>
              <a:rPr lang="en-US" dirty="0" err="1"/>
              <a:t>itemsets</a:t>
            </a:r>
            <a:r>
              <a:rPr lang="en-US" dirty="0"/>
              <a:t> to keep counts of </a:t>
            </a:r>
            <a:br>
              <a:rPr lang="en-US" dirty="0"/>
            </a:br>
            <a:r>
              <a:rPr lang="en-US" dirty="0"/>
              <a:t>all of them in memory</a:t>
            </a:r>
          </a:p>
          <a:p>
            <a:r>
              <a:rPr lang="en-US" b="1" dirty="0">
                <a:solidFill>
                  <a:srgbClr val="0000FF"/>
                </a:solidFill>
              </a:rPr>
              <a:t>When a basket B comes in:</a:t>
            </a:r>
          </a:p>
          <a:p>
            <a:pPr lvl="1"/>
            <a:r>
              <a:rPr lang="en-US" dirty="0"/>
              <a:t>Multiply all counts by </a:t>
            </a:r>
            <a:r>
              <a:rPr lang="en-US" b="1" dirty="0"/>
              <a:t>(1-c)</a:t>
            </a:r>
          </a:p>
          <a:p>
            <a:pPr lvl="1"/>
            <a:r>
              <a:rPr lang="en-US" dirty="0"/>
              <a:t>For uncounted items in </a:t>
            </a:r>
            <a:r>
              <a:rPr lang="en-US" b="1" dirty="0"/>
              <a:t>B</a:t>
            </a:r>
            <a:r>
              <a:rPr lang="en-US" dirty="0"/>
              <a:t>, create new count</a:t>
            </a:r>
          </a:p>
          <a:p>
            <a:pPr lvl="1"/>
            <a:r>
              <a:rPr lang="en-US" dirty="0"/>
              <a:t>Add </a:t>
            </a:r>
            <a:r>
              <a:rPr lang="en-US" b="1" dirty="0"/>
              <a:t>1</a:t>
            </a:r>
            <a:r>
              <a:rPr lang="en-US" dirty="0"/>
              <a:t> to count of any item in </a:t>
            </a:r>
            <a:r>
              <a:rPr lang="en-US" b="1" dirty="0"/>
              <a:t>B</a:t>
            </a:r>
            <a:r>
              <a:rPr lang="en-US" dirty="0"/>
              <a:t> and to any </a:t>
            </a:r>
            <a:r>
              <a:rPr lang="en-US" b="1" dirty="0" err="1">
                <a:solidFill>
                  <a:srgbClr val="0000FF"/>
                </a:solidFill>
              </a:rPr>
              <a:t>itemset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contained in </a:t>
            </a:r>
            <a:r>
              <a:rPr lang="en-US" b="1" dirty="0"/>
              <a:t>B</a:t>
            </a:r>
            <a:r>
              <a:rPr lang="en-US" dirty="0"/>
              <a:t> that is already being counted</a:t>
            </a:r>
          </a:p>
          <a:p>
            <a:pPr lvl="1"/>
            <a:r>
              <a:rPr lang="en-US" b="1" dirty="0"/>
              <a:t>Drop counts &lt; ½</a:t>
            </a:r>
          </a:p>
          <a:p>
            <a:pPr lvl="1"/>
            <a:r>
              <a:rPr lang="en-US" dirty="0"/>
              <a:t>Initiate new counts (next slide)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EDC-7CBA-492C-BAEC-4673D56956BB}" type="datetime1">
              <a:rPr lang="en-US" smtClean="0"/>
              <a:pPr/>
              <a:t>2/28/18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4BE3-AB25-4739-9869-820F88A3D3C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of New Counts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a count for an itemset </a:t>
            </a:r>
            <a:r>
              <a:rPr lang="en-US" b="1" i="1" dirty="0"/>
              <a:t>S ⊆ B</a:t>
            </a:r>
            <a:r>
              <a:rPr lang="en-US" b="1" dirty="0"/>
              <a:t> </a:t>
            </a:r>
            <a:r>
              <a:rPr lang="en-US" dirty="0"/>
              <a:t>if every proper subset of </a:t>
            </a:r>
            <a:r>
              <a:rPr lang="en-US" b="1" i="1" dirty="0"/>
              <a:t>S</a:t>
            </a:r>
            <a:r>
              <a:rPr lang="en-US" b="1" dirty="0"/>
              <a:t> </a:t>
            </a:r>
            <a:r>
              <a:rPr lang="en-US" dirty="0"/>
              <a:t>had a count prior to arrival of basket</a:t>
            </a:r>
            <a:r>
              <a:rPr lang="en-US" b="1" dirty="0"/>
              <a:t> </a:t>
            </a:r>
            <a:r>
              <a:rPr lang="en-US" b="1" i="1" dirty="0"/>
              <a:t>B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Intuitively:</a:t>
            </a:r>
            <a:r>
              <a:rPr lang="en-US" dirty="0"/>
              <a:t> If all subsets of </a:t>
            </a:r>
            <a:r>
              <a:rPr lang="en-US" b="1" dirty="0"/>
              <a:t>S </a:t>
            </a:r>
            <a:r>
              <a:rPr lang="en-US" dirty="0"/>
              <a:t>are being counted this means they are “</a:t>
            </a:r>
            <a:r>
              <a:rPr lang="en-US" b="1" dirty="0"/>
              <a:t>frequent/hot</a:t>
            </a:r>
            <a:r>
              <a:rPr lang="en-US" dirty="0"/>
              <a:t>” and thus </a:t>
            </a:r>
            <a:r>
              <a:rPr lang="en-US" b="1" i="1" dirty="0"/>
              <a:t>S</a:t>
            </a:r>
            <a:r>
              <a:rPr lang="en-US" i="1" dirty="0"/>
              <a:t> </a:t>
            </a:r>
            <a:r>
              <a:rPr lang="en-US" dirty="0"/>
              <a:t>has a potential to be “</a:t>
            </a:r>
            <a:r>
              <a:rPr lang="en-US" b="1" dirty="0"/>
              <a:t>hot</a:t>
            </a:r>
            <a:r>
              <a:rPr lang="en-US" dirty="0"/>
              <a:t>”</a:t>
            </a:r>
            <a:endParaRPr lang="en-US" i="1" dirty="0"/>
          </a:p>
          <a:p>
            <a:r>
              <a:rPr lang="en-US" b="1" dirty="0">
                <a:solidFill>
                  <a:srgbClr val="008000"/>
                </a:solidFill>
              </a:rPr>
              <a:t>Example: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pPr lvl="1"/>
            <a:r>
              <a:rPr lang="en-US" dirty="0"/>
              <a:t>Start counting </a:t>
            </a:r>
            <a:r>
              <a:rPr lang="en-US" b="1" i="1" dirty="0"/>
              <a:t>S=</a:t>
            </a:r>
            <a:r>
              <a:rPr lang="en-US" b="1" dirty="0"/>
              <a:t>{</a:t>
            </a:r>
            <a:r>
              <a:rPr lang="en-US" b="1" dirty="0" err="1"/>
              <a:t>i</a:t>
            </a:r>
            <a:r>
              <a:rPr lang="en-US" b="1" dirty="0"/>
              <a:t>, j}</a:t>
            </a:r>
            <a:r>
              <a:rPr lang="en-US" dirty="0"/>
              <a:t> iff both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dirty="0"/>
              <a:t> and </a:t>
            </a:r>
            <a:r>
              <a:rPr lang="en-US" b="1" dirty="0"/>
              <a:t>j</a:t>
            </a:r>
            <a:r>
              <a:rPr lang="en-US" dirty="0"/>
              <a:t> were counted prior to seeing </a:t>
            </a:r>
            <a:r>
              <a:rPr lang="en-US" b="1" i="1" dirty="0"/>
              <a:t>B</a:t>
            </a:r>
          </a:p>
          <a:p>
            <a:pPr lvl="1"/>
            <a:r>
              <a:rPr lang="en-US" dirty="0"/>
              <a:t>Start counting </a:t>
            </a:r>
            <a:r>
              <a:rPr lang="en-US" b="1" i="1" dirty="0"/>
              <a:t>S=</a:t>
            </a:r>
            <a:r>
              <a:rPr lang="en-US" b="1" dirty="0"/>
              <a:t>{</a:t>
            </a:r>
            <a:r>
              <a:rPr lang="en-US" b="1" dirty="0" err="1"/>
              <a:t>i</a:t>
            </a:r>
            <a:r>
              <a:rPr lang="en-US" b="1" dirty="0"/>
              <a:t>, j, k}</a:t>
            </a:r>
            <a:r>
              <a:rPr lang="en-US" dirty="0"/>
              <a:t> iff </a:t>
            </a:r>
            <a:r>
              <a:rPr lang="en-US" b="1" dirty="0"/>
              <a:t>{i, j}</a:t>
            </a:r>
            <a:r>
              <a:rPr lang="en-US" dirty="0"/>
              <a:t>,</a:t>
            </a:r>
            <a:r>
              <a:rPr lang="en-US" b="1" dirty="0"/>
              <a:t> {i, k}</a:t>
            </a:r>
            <a:r>
              <a:rPr lang="en-US" dirty="0"/>
              <a:t>, and </a:t>
            </a:r>
            <a:r>
              <a:rPr lang="en-US" b="1" dirty="0"/>
              <a:t>{j, k}</a:t>
            </a:r>
            <a:r>
              <a:rPr lang="en-US" dirty="0"/>
              <a:t> were all counted prior to seeing </a:t>
            </a:r>
            <a:r>
              <a:rPr lang="en-US" b="1" i="1" dirty="0"/>
              <a:t>B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E682-B16F-4C32-8FC3-960E752C197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0646-9381-40F1-9C83-AB905B0126E1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counts do we need?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5257801"/>
          </a:xfrm>
        </p:spPr>
        <p:txBody>
          <a:bodyPr/>
          <a:lstStyle/>
          <a:p>
            <a:r>
              <a:rPr lang="en-US" dirty="0"/>
              <a:t>Counts for single items </a:t>
            </a:r>
            <a:r>
              <a:rPr lang="en-US" b="1" dirty="0">
                <a:solidFill>
                  <a:srgbClr val="008000"/>
                </a:solidFill>
              </a:rPr>
              <a:t>&lt;  (2/c)∙(avg. number of items in a basket)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Counts for larger itemsets = ??</a:t>
            </a:r>
          </a:p>
          <a:p>
            <a:pPr lvl="8"/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But we are conservative about starting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counts of large sets</a:t>
            </a:r>
          </a:p>
          <a:p>
            <a:pPr lvl="1"/>
            <a:r>
              <a:rPr lang="en-US" dirty="0"/>
              <a:t>If we counted every set we saw, one basket 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dirty="0"/>
              <a:t>20</a:t>
            </a:r>
            <a:r>
              <a:rPr lang="en-US" dirty="0"/>
              <a:t> items would initiate </a:t>
            </a:r>
            <a:r>
              <a:rPr lang="en-US" b="1" dirty="0"/>
              <a:t>1M</a:t>
            </a:r>
            <a:r>
              <a:rPr lang="en-US" dirty="0"/>
              <a:t> counts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6960-6A09-4F23-ABCD-07BF8EFE81C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5815-B028-42E6-9D26-0498858E7236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Applications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Example: </a:t>
            </a:r>
            <a:r>
              <a:rPr lang="en-US" b="1" dirty="0">
                <a:solidFill>
                  <a:srgbClr val="D60093"/>
                </a:solidFill>
              </a:rPr>
              <a:t>Email spam filtering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We know 1 billion “good” email addresses</a:t>
            </a:r>
          </a:p>
          <a:p>
            <a:pPr lvl="2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Or, each user has a list of trusted addresses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If an email comes from one of these, it is </a:t>
            </a:r>
            <a:r>
              <a:rPr lang="en-US" b="1" dirty="0">
                <a:ea typeface="ＭＳ Ｐゴシック" pitchFamily="34" charset="-128"/>
                <a:cs typeface="ＭＳ Ｐゴシック" pitchFamily="34" charset="-128"/>
              </a:rPr>
              <a:t>NOT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spam</a:t>
            </a:r>
          </a:p>
          <a:p>
            <a:r>
              <a:rPr lang="en-US" b="1" dirty="0">
                <a:solidFill>
                  <a:srgbClr val="D60093"/>
                </a:solidFill>
              </a:rPr>
              <a:t>Publish-subscribe systems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You are collecting lots of messages (news articles)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People express interest in certain sets of keywords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Determine whether each message matches user’s interest</a:t>
            </a:r>
          </a:p>
          <a:p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  <a:cs typeface="ＭＳ Ｐゴシック" pitchFamily="34" charset="-128"/>
              </a:rPr>
              <a:t>Content filtering: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You want to make sure the user does not see the same ad multiple times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2F11-01AE-4C7A-BFC6-50C87158938B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First Cut Solution (1)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D60093"/>
                </a:solidFill>
              </a:rPr>
              <a:t>Given a set of keys </a:t>
            </a:r>
            <a:r>
              <a:rPr lang="en-US" b="1" i="1" dirty="0">
                <a:solidFill>
                  <a:srgbClr val="D60093"/>
                </a:solidFill>
              </a:rPr>
              <a:t>S</a:t>
            </a:r>
            <a:r>
              <a:rPr lang="en-US" b="1" dirty="0">
                <a:solidFill>
                  <a:srgbClr val="D60093"/>
                </a:solidFill>
              </a:rPr>
              <a:t> that we want to filter</a:t>
            </a:r>
          </a:p>
          <a:p>
            <a:r>
              <a:rPr lang="en-US" dirty="0"/>
              <a:t>Create a </a:t>
            </a:r>
            <a:r>
              <a:rPr lang="en-US" b="1" dirty="0">
                <a:solidFill>
                  <a:srgbClr val="0000FF"/>
                </a:solidFill>
              </a:rPr>
              <a:t>bit array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dirty="0"/>
              <a:t> of </a:t>
            </a:r>
            <a:r>
              <a:rPr lang="en-US" b="1" i="1" dirty="0"/>
              <a:t>n</a:t>
            </a:r>
            <a:r>
              <a:rPr lang="en-US" dirty="0"/>
              <a:t> bits, initially all </a:t>
            </a:r>
            <a:r>
              <a:rPr lang="en-US" b="1" i="1" dirty="0">
                <a:solidFill>
                  <a:srgbClr val="0000FF"/>
                </a:solidFill>
              </a:rPr>
              <a:t>0</a:t>
            </a:r>
            <a:r>
              <a:rPr lang="en-US" b="1" dirty="0">
                <a:solidFill>
                  <a:srgbClr val="0000FF"/>
                </a:solidFill>
              </a:rPr>
              <a:t>s</a:t>
            </a:r>
          </a:p>
          <a:p>
            <a:r>
              <a:rPr lang="en-US" dirty="0"/>
              <a:t>Choose a </a:t>
            </a:r>
            <a:r>
              <a:rPr lang="en-US" b="1" dirty="0">
                <a:solidFill>
                  <a:srgbClr val="008000"/>
                </a:solidFill>
              </a:rPr>
              <a:t>hash function </a:t>
            </a:r>
            <a:r>
              <a:rPr lang="en-US" b="1" i="1" dirty="0">
                <a:solidFill>
                  <a:srgbClr val="008000"/>
                </a:solidFill>
              </a:rPr>
              <a:t>h</a:t>
            </a:r>
            <a:r>
              <a:rPr lang="en-US" dirty="0"/>
              <a:t> with range </a:t>
            </a:r>
            <a:r>
              <a:rPr lang="en-US" b="1" dirty="0">
                <a:solidFill>
                  <a:srgbClr val="008000"/>
                </a:solidFill>
              </a:rPr>
              <a:t>[</a:t>
            </a:r>
            <a:r>
              <a:rPr lang="en-US" b="1" i="1" dirty="0">
                <a:solidFill>
                  <a:srgbClr val="008000"/>
                </a:solidFill>
              </a:rPr>
              <a:t>0,n</a:t>
            </a:r>
            <a:r>
              <a:rPr lang="en-US" b="1" dirty="0">
                <a:solidFill>
                  <a:srgbClr val="008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r>
              <a:rPr lang="en-US" dirty="0"/>
              <a:t>Hash each member of </a:t>
            </a:r>
            <a:r>
              <a:rPr lang="en-US" b="1" i="1" dirty="0">
                <a:solidFill>
                  <a:srgbClr val="D60093"/>
                </a:solidFill>
              </a:rPr>
              <a:t>s</a:t>
            </a:r>
            <a:r>
              <a:rPr lang="en-US" b="1" i="1" dirty="0">
                <a:solidFill>
                  <a:srgbClr val="D60093"/>
                </a:solidFill>
                <a:sym typeface="Symbol"/>
              </a:rPr>
              <a:t> </a:t>
            </a:r>
            <a:r>
              <a:rPr lang="en-US" b="1" i="1" dirty="0">
                <a:solidFill>
                  <a:srgbClr val="D60093"/>
                </a:solidFill>
              </a:rPr>
              <a:t>S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to one of </a:t>
            </a:r>
            <a:br>
              <a:rPr lang="en-US" dirty="0"/>
            </a:br>
            <a:r>
              <a:rPr lang="en-US" b="1" i="1" dirty="0">
                <a:solidFill>
                  <a:srgbClr val="008000"/>
                </a:solidFill>
              </a:rPr>
              <a:t>n</a:t>
            </a:r>
            <a:r>
              <a:rPr lang="en-US" dirty="0"/>
              <a:t> buckets, and set that bit to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, i.e., </a:t>
            </a:r>
            <a:r>
              <a:rPr lang="en-US" b="1" i="1" dirty="0">
                <a:solidFill>
                  <a:srgbClr val="0000FF"/>
                </a:solidFill>
              </a:rPr>
              <a:t>B[</a:t>
            </a:r>
            <a:r>
              <a:rPr lang="en-US" b="1" i="1" dirty="0">
                <a:solidFill>
                  <a:srgbClr val="008000"/>
                </a:solidFill>
              </a:rPr>
              <a:t>h(s)</a:t>
            </a:r>
            <a:r>
              <a:rPr lang="en-US" b="1" i="1" dirty="0">
                <a:solidFill>
                  <a:srgbClr val="0000FF"/>
                </a:solidFill>
              </a:rPr>
              <a:t>]=1</a:t>
            </a:r>
          </a:p>
          <a:p>
            <a:r>
              <a:rPr lang="en-US" dirty="0"/>
              <a:t>Hash each element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dirty="0"/>
              <a:t> of the stream and output only those that hash to bit that was set to </a:t>
            </a:r>
            <a:r>
              <a:rPr lang="en-US" b="1" dirty="0">
                <a:solidFill>
                  <a:srgbClr val="008000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Output </a:t>
            </a:r>
            <a:r>
              <a:rPr lang="en-US" b="1" i="1" dirty="0"/>
              <a:t>a</a:t>
            </a:r>
            <a:r>
              <a:rPr lang="en-US" b="1" dirty="0">
                <a:solidFill>
                  <a:srgbClr val="FF0066"/>
                </a:solidFill>
              </a:rPr>
              <a:t> if </a:t>
            </a:r>
            <a:r>
              <a:rPr lang="en-US" b="1" dirty="0">
                <a:solidFill>
                  <a:srgbClr val="0000FF"/>
                </a:solidFill>
              </a:rPr>
              <a:t>B[</a:t>
            </a:r>
            <a:r>
              <a:rPr lang="en-US" b="1" dirty="0">
                <a:solidFill>
                  <a:srgbClr val="008000"/>
                </a:solidFill>
              </a:rPr>
              <a:t>h(a)</a:t>
            </a:r>
            <a:r>
              <a:rPr lang="en-US" b="1" dirty="0">
                <a:solidFill>
                  <a:srgbClr val="0000FF"/>
                </a:solidFill>
              </a:rPr>
              <a:t>] == 1</a:t>
            </a:r>
          </a:p>
          <a:p>
            <a:endParaRPr lang="en-US" dirty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EC2EE-7ACA-405E-9448-954709EA0DF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3284-510F-4F02-B251-CBA3FDD78000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First Cut Solution (2)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11460" y="5115474"/>
            <a:ext cx="8378547" cy="15901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Creates false positives but no false negatives</a:t>
            </a:r>
          </a:p>
          <a:p>
            <a:pPr lvl="1"/>
            <a:r>
              <a:rPr lang="en-US" dirty="0"/>
              <a:t>If the item is in </a:t>
            </a:r>
            <a:r>
              <a:rPr lang="en-US" b="1" i="1" dirty="0"/>
              <a:t>S</a:t>
            </a:r>
            <a:r>
              <a:rPr lang="en-US" dirty="0"/>
              <a:t> we surely output it, if not we may still output it</a:t>
            </a:r>
          </a:p>
        </p:txBody>
      </p:sp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1ADCE-E1D3-474D-A46E-18568BB54279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 rot="-5403089">
            <a:off x="2019300" y="1638848"/>
            <a:ext cx="1752600" cy="1219200"/>
          </a:xfrm>
          <a:custGeom>
            <a:avLst/>
            <a:gdLst>
              <a:gd name="T0" fmla="*/ 1575555 w 21600"/>
              <a:gd name="T1" fmla="*/ 609600 h 21600"/>
              <a:gd name="T2" fmla="*/ 876300 w 21600"/>
              <a:gd name="T3" fmla="*/ 1219200 h 21600"/>
              <a:gd name="T4" fmla="*/ 177045 w 21600"/>
              <a:gd name="T5" fmla="*/ 609600 h 21600"/>
              <a:gd name="T6" fmla="*/ 876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2 w 21600"/>
              <a:gd name="T13" fmla="*/ 3982 h 21600"/>
              <a:gd name="T14" fmla="*/ 17618 w 21600"/>
              <a:gd name="T15" fmla="*/ 176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63" y="21600"/>
                </a:lnTo>
                <a:lnTo>
                  <a:pt x="1723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066800" y="2134148"/>
            <a:ext cx="702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D60093"/>
                </a:solidFill>
              </a:rPr>
              <a:t>Item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790385" y="3658148"/>
            <a:ext cx="2209800" cy="4572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0010001011000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1372148"/>
            <a:ext cx="7361246" cy="2405061"/>
            <a:chOff x="1056" y="1200"/>
            <a:chExt cx="4637" cy="1515"/>
          </a:xfrm>
        </p:grpSpPr>
        <p:sp>
          <p:nvSpPr>
            <p:cNvPr id="15372" name="Line 6"/>
            <p:cNvSpPr>
              <a:spLocks noChangeShapeType="1"/>
            </p:cNvSpPr>
            <p:nvPr/>
          </p:nvSpPr>
          <p:spPr bwMode="auto">
            <a:xfrm>
              <a:off x="1056" y="1824"/>
              <a:ext cx="995" cy="8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3" name="Line 7"/>
            <p:cNvSpPr>
              <a:spLocks noChangeShapeType="1"/>
            </p:cNvSpPr>
            <p:nvPr/>
          </p:nvSpPr>
          <p:spPr bwMode="auto">
            <a:xfrm flipV="1">
              <a:off x="2057" y="1491"/>
              <a:ext cx="1015" cy="1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4" name="Text Box 8"/>
            <p:cNvSpPr txBox="1">
              <a:spLocks noChangeArrowheads="1"/>
            </p:cNvSpPr>
            <p:nvPr/>
          </p:nvSpPr>
          <p:spPr bwMode="auto">
            <a:xfrm>
              <a:off x="3072" y="1200"/>
              <a:ext cx="262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Output the item since it may be in </a:t>
              </a:r>
              <a:r>
                <a:rPr lang="en-US" b="1" i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Item hashes to a bucket that at least </a:t>
              </a:r>
              <a:b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one of the items in 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hashed to.</a:t>
              </a:r>
            </a:p>
          </p:txBody>
        </p:sp>
      </p:grp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1132042" y="2819948"/>
            <a:ext cx="849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Hash </a:t>
            </a:r>
            <a:br>
              <a:rPr lang="en-US" b="1" dirty="0"/>
            </a:br>
            <a:r>
              <a:rPr lang="en-US" b="1" dirty="0"/>
              <a:t>func </a:t>
            </a:r>
            <a:r>
              <a:rPr lang="en-US" b="1" i="1" dirty="0"/>
              <a:t>h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63676" y="2438948"/>
            <a:ext cx="3624269" cy="2676526"/>
            <a:chOff x="922" y="1872"/>
            <a:chExt cx="2283" cy="1686"/>
          </a:xfrm>
        </p:grpSpPr>
        <p:sp>
          <p:nvSpPr>
            <p:cNvPr id="15370" name="Line 9"/>
            <p:cNvSpPr>
              <a:spLocks noChangeShapeType="1"/>
            </p:cNvSpPr>
            <p:nvPr/>
          </p:nvSpPr>
          <p:spPr bwMode="auto">
            <a:xfrm>
              <a:off x="922" y="1872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1392" y="2976"/>
              <a:ext cx="181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Drop the item.</a:t>
              </a:r>
            </a:p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It hashes to a bucket set </a:t>
              </a:r>
              <a:b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to 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so it is surely not in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38600" y="373434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Bit array </a:t>
            </a:r>
            <a:r>
              <a:rPr lang="en-US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0D96-4FEE-4339-B7DE-0E506E1C109C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First Cut Solution (3)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itchFamily="-107" charset="2"/>
              <a:buChar char=""/>
              <a:defRPr/>
            </a:pPr>
            <a:r>
              <a:rPr lang="en-US" b="1" dirty="0">
                <a:solidFill>
                  <a:srgbClr val="0000FF"/>
                </a:solidFill>
              </a:rPr>
              <a:t>|S| = 1 billion email addresses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|B|= 1GB = 8 billion bits</a:t>
            </a:r>
          </a:p>
          <a:p>
            <a:pPr lvl="8">
              <a:buFont typeface="Wingdings 2" pitchFamily="-107" charset="2"/>
              <a:buChar char=""/>
              <a:defRPr/>
            </a:pPr>
            <a:endParaRPr lang="en-US" dirty="0"/>
          </a:p>
          <a:p>
            <a:pPr>
              <a:buFont typeface="Wingdings 2" pitchFamily="-107" charset="2"/>
              <a:buChar char=""/>
              <a:defRPr/>
            </a:pPr>
            <a:r>
              <a:rPr lang="en-US" dirty="0"/>
              <a:t>If the email address is in </a:t>
            </a:r>
            <a:r>
              <a:rPr lang="en-US" b="1" i="1" dirty="0"/>
              <a:t>S</a:t>
            </a:r>
            <a:r>
              <a:rPr lang="en-US" dirty="0"/>
              <a:t>, then it surely hashes to a bucket that has the big set to </a:t>
            </a:r>
            <a:r>
              <a:rPr lang="en-US" b="1" dirty="0"/>
              <a:t>1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so it always gets through (</a:t>
            </a:r>
            <a:r>
              <a:rPr lang="en-US" b="1" i="1" dirty="0">
                <a:solidFill>
                  <a:srgbClr val="D60093"/>
                </a:solidFill>
              </a:rPr>
              <a:t>no false negatives</a:t>
            </a:r>
            <a:r>
              <a:rPr lang="en-US" dirty="0"/>
              <a:t>)</a:t>
            </a:r>
          </a:p>
          <a:p>
            <a:pPr lvl="8">
              <a:buFont typeface="Wingdings 2" pitchFamily="-107" charset="2"/>
              <a:buChar char=""/>
              <a:defRPr/>
            </a:pPr>
            <a:endParaRPr lang="en-US" dirty="0"/>
          </a:p>
          <a:p>
            <a:pPr>
              <a:buFont typeface="Wingdings 2" pitchFamily="-107" charset="2"/>
              <a:buChar char=""/>
              <a:defRPr/>
            </a:pPr>
            <a:r>
              <a:rPr lang="en-US" dirty="0"/>
              <a:t>Approximately </a:t>
            </a:r>
            <a:r>
              <a:rPr lang="en-US" b="1" dirty="0"/>
              <a:t>1/8</a:t>
            </a:r>
            <a:r>
              <a:rPr lang="en-US" dirty="0"/>
              <a:t> of the bits are set to </a:t>
            </a:r>
            <a:r>
              <a:rPr lang="en-US" b="1" dirty="0"/>
              <a:t>1</a:t>
            </a:r>
            <a:r>
              <a:rPr lang="en-US" dirty="0"/>
              <a:t>, so about </a:t>
            </a:r>
            <a:r>
              <a:rPr lang="en-US" b="1" dirty="0"/>
              <a:t>1/8</a:t>
            </a:r>
            <a:r>
              <a:rPr lang="en-US" b="1" baseline="30000" dirty="0"/>
              <a:t>th</a:t>
            </a:r>
            <a:r>
              <a:rPr lang="en-US" dirty="0"/>
              <a:t> of the addresses not in </a:t>
            </a:r>
            <a:r>
              <a:rPr lang="en-US" b="1" i="1" dirty="0"/>
              <a:t>S</a:t>
            </a:r>
            <a:r>
              <a:rPr lang="en-US" b="1" dirty="0"/>
              <a:t> </a:t>
            </a:r>
            <a:r>
              <a:rPr lang="en-US" dirty="0"/>
              <a:t>get through to the output (</a:t>
            </a:r>
            <a:r>
              <a:rPr lang="en-US" b="1" i="1" dirty="0">
                <a:solidFill>
                  <a:srgbClr val="D60093"/>
                </a:solidFill>
              </a:rPr>
              <a:t>false positives</a:t>
            </a:r>
            <a:r>
              <a:rPr lang="en-US" dirty="0"/>
              <a:t>)</a:t>
            </a:r>
          </a:p>
          <a:p>
            <a:pPr lvl="1">
              <a:buFont typeface="Wingdings" pitchFamily="-107" charset="2"/>
              <a:buChar char="§"/>
              <a:defRPr/>
            </a:pPr>
            <a:r>
              <a:rPr lang="en-US" dirty="0"/>
              <a:t>Actually, less than </a:t>
            </a:r>
            <a:r>
              <a:rPr lang="en-US" b="1" dirty="0"/>
              <a:t>1/8</a:t>
            </a:r>
            <a:r>
              <a:rPr lang="en-US" b="1" baseline="30000" dirty="0"/>
              <a:t>th</a:t>
            </a:r>
            <a:r>
              <a:rPr lang="en-US" dirty="0"/>
              <a:t>, because more than one address might hash to the same bit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6BFFAB-88D8-4101-BF37-20900759512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8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C9B2-CEAA-45C7-A00D-BF063D4F67BB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7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Analysis:</a:t>
            </a:r>
            <a:r>
              <a:rPr lang="en-US" dirty="0"/>
              <a:t> Throwing Darts (1)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More accurate analysis for the number of </a:t>
            </a:r>
            <a:r>
              <a:rPr lang="en-US" b="1" dirty="0">
                <a:solidFill>
                  <a:srgbClr val="D60093"/>
                </a:solidFill>
              </a:rPr>
              <a:t>false positives 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Consider: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If we throw </a:t>
            </a:r>
            <a:r>
              <a:rPr lang="en-US" b="1" i="1" dirty="0"/>
              <a:t>m </a:t>
            </a:r>
            <a:r>
              <a:rPr lang="en-US" dirty="0"/>
              <a:t>darts into </a:t>
            </a:r>
            <a:r>
              <a:rPr lang="en-US" b="1" i="1" dirty="0"/>
              <a:t>n</a:t>
            </a:r>
            <a:r>
              <a:rPr lang="en-US" b="1" dirty="0"/>
              <a:t> </a:t>
            </a:r>
            <a:r>
              <a:rPr lang="en-US" dirty="0"/>
              <a:t>equally likely targets, </a:t>
            </a:r>
            <a:r>
              <a:rPr lang="en-US" b="1" dirty="0">
                <a:solidFill>
                  <a:srgbClr val="008000"/>
                </a:solidFill>
              </a:rPr>
              <a:t>what is the probability that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a target gets at least one dart?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In our case:</a:t>
            </a:r>
          </a:p>
          <a:p>
            <a:pPr lvl="1"/>
            <a:r>
              <a:rPr lang="en-US" b="1" dirty="0"/>
              <a:t>Targets</a:t>
            </a:r>
            <a:r>
              <a:rPr lang="en-US" dirty="0"/>
              <a:t> = bits/buckets</a:t>
            </a:r>
          </a:p>
          <a:p>
            <a:pPr lvl="1"/>
            <a:r>
              <a:rPr lang="en-US" b="1" dirty="0"/>
              <a:t>Darts</a:t>
            </a:r>
            <a:r>
              <a:rPr lang="en-US" dirty="0"/>
              <a:t> = hash values of items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31364D-2E19-4613-9815-A36C04C8721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7302-760E-4282-9D19-265B0A20A5CE}" type="datetime1">
              <a:rPr lang="en-US" smtClean="0"/>
              <a:t>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35256</TotalTime>
  <Words>3130</Words>
  <Application>Microsoft Macintosh PowerPoint</Application>
  <PresentationFormat>On-screen Show (4:3)</PresentationFormat>
  <Paragraphs>557</Paragraphs>
  <Slides>47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ＭＳ Ｐゴシック</vt:lpstr>
      <vt:lpstr>Arial</vt:lpstr>
      <vt:lpstr>Calibri</vt:lpstr>
      <vt:lpstr>Cambria Math</vt:lpstr>
      <vt:lpstr>Corbel</vt:lpstr>
      <vt:lpstr>Symbol</vt:lpstr>
      <vt:lpstr>Tahoma</vt:lpstr>
      <vt:lpstr>Times New Roman</vt:lpstr>
      <vt:lpstr>Wingdings</vt:lpstr>
      <vt:lpstr>Wingdings 2</vt:lpstr>
      <vt:lpstr>Module</vt:lpstr>
      <vt:lpstr>Equation</vt:lpstr>
      <vt:lpstr>Mining Data Streams  (Part 2)</vt:lpstr>
      <vt:lpstr>Today’s Lecture</vt:lpstr>
      <vt:lpstr> (1) Filtering Data Streams</vt:lpstr>
      <vt:lpstr>Filtering Data Streams</vt:lpstr>
      <vt:lpstr>Applications</vt:lpstr>
      <vt:lpstr>First Cut Solution (1)</vt:lpstr>
      <vt:lpstr>First Cut Solution (2)</vt:lpstr>
      <vt:lpstr>First Cut Solution (3)</vt:lpstr>
      <vt:lpstr>Analysis: Throwing Darts (1)</vt:lpstr>
      <vt:lpstr>Analysis: Throwing Darts (2)</vt:lpstr>
      <vt:lpstr>Analysis: Throwing Darts (3)</vt:lpstr>
      <vt:lpstr>Bloom Filter</vt:lpstr>
      <vt:lpstr>Bloom Filter -- Analysis</vt:lpstr>
      <vt:lpstr>Bloom Filter – Analysis (2)</vt:lpstr>
      <vt:lpstr>Bloom Filter: Wrap-up</vt:lpstr>
      <vt:lpstr> (2) Counting Distinct Elements</vt:lpstr>
      <vt:lpstr>Counting Distinct Elements</vt:lpstr>
      <vt:lpstr>Applications</vt:lpstr>
      <vt:lpstr>Using Small Storage</vt:lpstr>
      <vt:lpstr>Flajolet-Martin Approach</vt:lpstr>
      <vt:lpstr>Why It Works: Intuition</vt:lpstr>
      <vt:lpstr>Why It Works: More formally</vt:lpstr>
      <vt:lpstr>Why It Works: More formally</vt:lpstr>
      <vt:lpstr>Why It Works: More formally</vt:lpstr>
      <vt:lpstr>Why It Doesn’t Work</vt:lpstr>
      <vt:lpstr> (3) Computing Moments</vt:lpstr>
      <vt:lpstr>Generalization: Moments</vt:lpstr>
      <vt:lpstr>Special Cases</vt:lpstr>
      <vt:lpstr>Moments</vt:lpstr>
      <vt:lpstr>Example: Surprise Number</vt:lpstr>
      <vt:lpstr>AMS Method</vt:lpstr>
      <vt:lpstr>One Random Variable (X)</vt:lpstr>
      <vt:lpstr>Expectation Analysis</vt:lpstr>
      <vt:lpstr>Expectation Analysis</vt:lpstr>
      <vt:lpstr>Higher-Order Moments</vt:lpstr>
      <vt:lpstr>Combining Samples</vt:lpstr>
      <vt:lpstr>Streams Never End: Fixups</vt:lpstr>
      <vt:lpstr> Counting Itemsets</vt:lpstr>
      <vt:lpstr>Counting Itemsets</vt:lpstr>
      <vt:lpstr>Extensions</vt:lpstr>
      <vt:lpstr>Exponentially Decaying Windows</vt:lpstr>
      <vt:lpstr>Example: Counting Items</vt:lpstr>
      <vt:lpstr>Sliding Versus Decaying Windows</vt:lpstr>
      <vt:lpstr>Example: Counting Items</vt:lpstr>
      <vt:lpstr>Extension to Itemsets</vt:lpstr>
      <vt:lpstr>Initiation of New Counts</vt:lpstr>
      <vt:lpstr>How many counts do we need?</vt:lpstr>
    </vt:vector>
  </TitlesOfParts>
  <Company>Carnegie Mellon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1410</cp:revision>
  <cp:lastPrinted>2018-03-01T03:49:08Z</cp:lastPrinted>
  <dcterms:created xsi:type="dcterms:W3CDTF">2009-06-12T17:14:38Z</dcterms:created>
  <dcterms:modified xsi:type="dcterms:W3CDTF">2018-03-01T21:47:07Z</dcterms:modified>
</cp:coreProperties>
</file>