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70" r:id="rId11"/>
    <p:sldId id="369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72" r:id="rId21"/>
    <p:sldId id="334" r:id="rId22"/>
    <p:sldId id="335" r:id="rId23"/>
    <p:sldId id="336" r:id="rId24"/>
    <p:sldId id="337" r:id="rId25"/>
    <p:sldId id="339" r:id="rId26"/>
    <p:sldId id="340" r:id="rId27"/>
    <p:sldId id="381" r:id="rId28"/>
    <p:sldId id="338" r:id="rId29"/>
    <p:sldId id="341" r:id="rId30"/>
    <p:sldId id="342" r:id="rId31"/>
    <p:sldId id="343" r:id="rId32"/>
    <p:sldId id="344" r:id="rId33"/>
    <p:sldId id="345" r:id="rId34"/>
    <p:sldId id="348" r:id="rId35"/>
    <p:sldId id="373" r:id="rId36"/>
    <p:sldId id="349" r:id="rId37"/>
    <p:sldId id="350" r:id="rId38"/>
    <p:sldId id="351" r:id="rId39"/>
    <p:sldId id="352" r:id="rId40"/>
    <p:sldId id="353" r:id="rId41"/>
    <p:sldId id="383" r:id="rId42"/>
    <p:sldId id="354" r:id="rId43"/>
    <p:sldId id="356" r:id="rId44"/>
    <p:sldId id="382" r:id="rId45"/>
    <p:sldId id="360" r:id="rId46"/>
    <p:sldId id="357" r:id="rId47"/>
    <p:sldId id="363" r:id="rId48"/>
    <p:sldId id="364" r:id="rId49"/>
    <p:sldId id="365" r:id="rId50"/>
    <p:sldId id="387" r:id="rId51"/>
    <p:sldId id="366" r:id="rId52"/>
    <p:sldId id="388" r:id="rId53"/>
    <p:sldId id="367" r:id="rId54"/>
    <p:sldId id="368" r:id="rId55"/>
    <p:sldId id="384" r:id="rId56"/>
    <p:sldId id="385" r:id="rId57"/>
    <p:sldId id="386" r:id="rId58"/>
    <p:sldId id="389" r:id="rId59"/>
    <p:sldId id="390" r:id="rId60"/>
    <p:sldId id="391" r:id="rId61"/>
    <p:sldId id="392" r:id="rId62"/>
    <p:sldId id="393" r:id="rId63"/>
    <p:sldId id="394" r:id="rId64"/>
    <p:sldId id="395" r:id="rId6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60093"/>
    <a:srgbClr val="0000FF"/>
    <a:srgbClr val="FF0066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62" autoAdjust="0"/>
    <p:restoredTop sz="93282" autoAdjust="0"/>
  </p:normalViewPr>
  <p:slideViewPr>
    <p:cSldViewPr>
      <p:cViewPr varScale="1">
        <p:scale>
          <a:sx n="140" d="100"/>
          <a:sy n="140" d="100"/>
        </p:scale>
        <p:origin x="200" y="1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2/21/18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2/21/18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HAVE A PICTURE OF THE TREE TOGETHER WITH THE ANIMATION!!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1F57D-0EF3-4713-8906-EEC17DB47EC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/>
              <a:t>For ordered domains sort </a:t>
            </a:r>
            <a:r>
              <a:rPr lang="en-US" b="1" dirty="0"/>
              <a:t>X</a:t>
            </a:r>
            <a:r>
              <a:rPr lang="en-US" b="1" baseline="30000" dirty="0"/>
              <a:t>(</a:t>
            </a:r>
            <a:r>
              <a:rPr lang="en-US" b="1" baseline="30000" dirty="0" err="1"/>
              <a:t>i</a:t>
            </a:r>
            <a:r>
              <a:rPr lang="en-US" b="1" baseline="30000" dirty="0"/>
              <a:t>)</a:t>
            </a:r>
            <a:r>
              <a:rPr lang="en-US" dirty="0"/>
              <a:t> and consider a split </a:t>
            </a:r>
            <a:br>
              <a:rPr lang="en-US" dirty="0"/>
            </a:br>
            <a:r>
              <a:rPr lang="en-US" dirty="0"/>
              <a:t>between each pair of adjacent values</a:t>
            </a:r>
          </a:p>
          <a:p>
            <a:pPr lvl="2"/>
            <a:r>
              <a:rPr lang="en-US" dirty="0"/>
              <a:t>For categorical </a:t>
            </a:r>
            <a:r>
              <a:rPr lang="en-US" b="1" i="1" dirty="0"/>
              <a:t>X</a:t>
            </a:r>
            <a:r>
              <a:rPr lang="en-US" b="1" i="1" baseline="30000" dirty="0"/>
              <a:t>(</a:t>
            </a:r>
            <a:r>
              <a:rPr lang="en-US" b="1" i="1" baseline="30000" dirty="0" err="1"/>
              <a:t>i</a:t>
            </a:r>
            <a:r>
              <a:rPr lang="en-US" b="1" i="1" baseline="30000" dirty="0"/>
              <a:t>)</a:t>
            </a:r>
            <a:r>
              <a:rPr lang="en-US" dirty="0"/>
              <a:t> find best split based on subsets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03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homes.cs.washington.edu</a:t>
            </a:r>
            <a:r>
              <a:rPr lang="en-US" dirty="0"/>
              <a:t>/~</a:t>
            </a:r>
            <a:r>
              <a:rPr lang="en-US" dirty="0" err="1"/>
              <a:t>tqchen</a:t>
            </a:r>
            <a:r>
              <a:rPr lang="en-US" dirty="0"/>
              <a:t>/pdf/</a:t>
            </a:r>
            <a:r>
              <a:rPr lang="en-US" dirty="0" err="1"/>
              <a:t>BoostedTree.pdf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82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BC711-72DB-4BE6-B2CF-3F9E9EC9DDCE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C862D-BFC2-459A-9EC7-0810D4D00D73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3046A-908A-4644-B89B-F5BEE81F1B4C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2C173EC0-A9D4-439D-9D4E-E9688D4F4B0D}" type="datetime1">
              <a:rPr lang="en-US" smtClean="0"/>
              <a:t>2/21/18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EFB649-A978-49BD-ADA1-A7907F7C0313}" type="datetime1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AE1-31A8-4B30-849B-D4920905A9E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AFFF5-4658-459A-A8B9-6B7F552EF629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3117-544E-44A9-A0BD-C4D78B9DA2AB}" type="datetime1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E209-60C1-46E3-A5E3-34E3151E9D44}" type="datetime1">
              <a:rPr lang="en-US" smtClean="0"/>
              <a:t>2/21/18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465C4-F268-489C-839E-8C93B86D5461}" type="datetime1">
              <a:rPr lang="en-US" smtClean="0"/>
              <a:t>2/21/18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6D58C-9856-400A-89DD-876554CE43E8}" type="datetime1">
              <a:rPr lang="en-US" smtClean="0"/>
              <a:t>2/21/18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0009E-C99F-4E5E-AB20-05379747B2EC}" type="datetime1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EE6F4F4-A3F9-4CDC-AEC8-933AD53BA992}" type="datetime1">
              <a:rPr lang="en-US" smtClean="0"/>
              <a:t>2/21/18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A823EB1E-6A21-4016-B88F-A5A089A9A8D5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581400"/>
          </a:xfrm>
        </p:spPr>
        <p:txBody>
          <a:bodyPr anchor="b">
            <a:normAutofit/>
          </a:bodyPr>
          <a:lstStyle/>
          <a:p>
            <a:r>
              <a:rPr lang="en-US" sz="6000" dirty="0"/>
              <a:t>Decision Trees on </a:t>
            </a:r>
            <a:r>
              <a:rPr lang="en-US" sz="6000" dirty="0" err="1"/>
              <a:t>MapReduce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CS246: Mining Massive Datasets</a:t>
            </a:r>
          </a:p>
          <a:p>
            <a:r>
              <a:rPr lang="en-US" sz="2400" dirty="0"/>
              <a:t>Jure Leskovec, </a:t>
            </a:r>
            <a:r>
              <a:rPr lang="en-US" sz="2000" dirty="0"/>
              <a:t>Stanford University</a:t>
            </a:r>
          </a:p>
          <a:p>
            <a:r>
              <a:rPr lang="en-US" sz="3200" dirty="0"/>
              <a:t>http://cs246.stanford.edu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987552"/>
          </a:xfrm>
        </p:spPr>
        <p:txBody>
          <a:bodyPr>
            <a:normAutofit/>
          </a:bodyPr>
          <a:lstStyle/>
          <a:p>
            <a:r>
              <a:rPr lang="en-US" dirty="0"/>
              <a:t>3 steps in constructing a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0"/>
            <a:ext cx="8305800" cy="5334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Requires at least a single pass over the data!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6659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648200" y="2228088"/>
            <a:ext cx="2819400" cy="404576"/>
          </a:xfrm>
          <a:prstGeom prst="rect">
            <a:avLst/>
          </a:prstGeom>
          <a:noFill/>
          <a:ln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70844" y="2656820"/>
            <a:ext cx="3454706" cy="402144"/>
          </a:xfrm>
          <a:prstGeom prst="rect">
            <a:avLst/>
          </a:prstGeom>
          <a:noFill/>
          <a:ln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5514" y="3058856"/>
            <a:ext cx="3178366" cy="414548"/>
          </a:xfrm>
          <a:prstGeom prst="rect">
            <a:avLst/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58912" y="2113084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58912" y="2535744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58912" y="2992956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8062" y="1348024"/>
            <a:ext cx="3333391" cy="430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BuildSubtree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3854780"/>
            <a:ext cx="3309491" cy="4001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tIns="0" bIns="0" rtlCol="0">
            <a:spAutoFit/>
          </a:bodyPr>
          <a:lstStyle/>
          <a:p>
            <a:pPr algn="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BuildSubtree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18156" y="5448180"/>
            <a:ext cx="3305042" cy="4001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tIns="0" bIns="0" rtlCol="0">
            <a:spAutoFit/>
          </a:bodyPr>
          <a:lstStyle/>
          <a:p>
            <a:pPr algn="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BuildSubtree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A7F0-9701-41FD-8157-0E1FB1400F3B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75323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839200" cy="987552"/>
          </a:xfrm>
        </p:spPr>
        <p:txBody>
          <a:bodyPr>
            <a:normAutofit/>
          </a:bodyPr>
          <a:lstStyle/>
          <a:p>
            <a:r>
              <a:rPr lang="en-US" dirty="0"/>
              <a:t>How to construct a tree?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</p:spPr>
            <p:txBody>
              <a:bodyPr>
                <a:normAutofit/>
              </a:bodyPr>
              <a:lstStyle/>
              <a:p>
                <a:pPr marL="118872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(1) How to split? </a:t>
                </a:r>
                <a:r>
                  <a:rPr lang="en-US" b="1" dirty="0"/>
                  <a:t>Pick </a:t>
                </a:r>
                <a:br>
                  <a:rPr lang="en-US" b="1" dirty="0"/>
                </a:br>
                <a:r>
                  <a:rPr lang="en-US" b="1" dirty="0"/>
                  <a:t>attribute &amp; value</a:t>
                </a:r>
                <a:r>
                  <a:rPr lang="en-US" dirty="0"/>
                  <a:t> </a:t>
                </a:r>
                <a:r>
                  <a:rPr lang="en-US" b="1" dirty="0"/>
                  <a:t>that </a:t>
                </a:r>
                <a:br>
                  <a:rPr lang="en-US" b="1" dirty="0"/>
                </a:br>
                <a:r>
                  <a:rPr lang="en-US" b="1" dirty="0"/>
                  <a:t>optimizes some criterion</a:t>
                </a:r>
              </a:p>
              <a:p>
                <a:r>
                  <a:rPr lang="en-US" b="1" u="sng" dirty="0">
                    <a:solidFill>
                      <a:srgbClr val="0000FF"/>
                    </a:solidFill>
                  </a:rPr>
                  <a:t>Regression:</a:t>
                </a:r>
                <a:r>
                  <a:rPr lang="en-US" b="1" dirty="0">
                    <a:solidFill>
                      <a:srgbClr val="D60093"/>
                    </a:solidFill>
                  </a:rPr>
                  <a:t> </a:t>
                </a:r>
                <a:r>
                  <a:rPr lang="en-US" b="1" dirty="0">
                    <a:solidFill>
                      <a:srgbClr val="FF0066"/>
                    </a:solidFill>
                  </a:rPr>
                  <a:t>Purity</a:t>
                </a:r>
                <a:endParaRPr lang="en-US" b="1" u="sng" dirty="0">
                  <a:solidFill>
                    <a:srgbClr val="FF0066"/>
                  </a:solidFill>
                </a:endParaRPr>
              </a:p>
              <a:p>
                <a:pPr lvl="1"/>
                <a:r>
                  <a:rPr lang="en-US" dirty="0"/>
                  <a:t>Find split </a:t>
                </a:r>
                <a:r>
                  <a:rPr lang="en-US" b="1" i="1" dirty="0"/>
                  <a:t>(X</a:t>
                </a:r>
                <a:r>
                  <a:rPr lang="en-US" b="1" i="1" baseline="30000" dirty="0"/>
                  <a:t>(</a:t>
                </a:r>
                <a:r>
                  <a:rPr lang="en-US" b="1" i="1" baseline="30000" dirty="0" err="1"/>
                  <a:t>i</a:t>
                </a:r>
                <a:r>
                  <a:rPr lang="en-US" b="1" i="1" baseline="30000" dirty="0"/>
                  <a:t>)</a:t>
                </a:r>
                <a:r>
                  <a:rPr lang="en-US" b="1" i="1" dirty="0"/>
                  <a:t>, v)</a:t>
                </a:r>
                <a:r>
                  <a:rPr lang="en-US" dirty="0"/>
                  <a:t> that </a:t>
                </a:r>
                <a:br>
                  <a:rPr lang="en-US" dirty="0"/>
                </a:br>
                <a:r>
                  <a:rPr lang="en-US" dirty="0"/>
                  <a:t>creates </a:t>
                </a:r>
                <a:r>
                  <a:rPr lang="en-US" b="1" dirty="0"/>
                  <a:t>D, D</a:t>
                </a:r>
                <a:r>
                  <a:rPr lang="en-US" b="1" baseline="-25000" dirty="0"/>
                  <a:t>L</a:t>
                </a:r>
                <a:r>
                  <a:rPr lang="en-US" b="1" dirty="0"/>
                  <a:t>, D</a:t>
                </a:r>
                <a:r>
                  <a:rPr lang="en-US" b="1" baseline="-25000" dirty="0"/>
                  <a:t>R</a:t>
                </a:r>
                <a:r>
                  <a:rPr lang="en-US" dirty="0"/>
                  <a:t>: parent, </a:t>
                </a:r>
                <a:br>
                  <a:rPr lang="en-US" dirty="0"/>
                </a:br>
                <a:r>
                  <a:rPr lang="en-US" dirty="0"/>
                  <a:t>left, right child datasets </a:t>
                </a:r>
                <a:br>
                  <a:rPr lang="en-US" dirty="0"/>
                </a:br>
                <a:r>
                  <a:rPr lang="en-US" dirty="0"/>
                  <a:t>and </a:t>
                </a:r>
                <a:r>
                  <a:rPr lang="en-US" b="1" dirty="0"/>
                  <a:t>maximizes</a:t>
                </a:r>
                <a:r>
                  <a:rPr lang="en-US" dirty="0"/>
                  <a:t>: </a:t>
                </a:r>
                <a:br>
                  <a:rPr lang="en-US" b="0" i="1" dirty="0"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𝑫</m:t>
                        </m:r>
                      </m:e>
                    </m:d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⋅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𝑽𝒂𝒓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𝑫</m:t>
                        </m:r>
                      </m:e>
                    </m:d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𝑽𝒂𝒓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𝑽𝒂𝒓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1" i="1" dirty="0">
                  <a:latin typeface="Cambria Math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𝑽𝒂𝒓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</a:rPr>
                          <m:t>𝑫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𝑫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b="1" i="1" dirty="0" smtClean="0">
                                    <a:latin typeface="Cambria Math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𝒚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/>
                  <a:t> … variance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𝑫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  <a:blipFill>
                <a:blip r:embed="rId3"/>
                <a:stretch>
                  <a:fillRect l="-877" t="-456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10200" y="1295400"/>
            <a:ext cx="3545649" cy="2676196"/>
            <a:chOff x="2588637" y="2133600"/>
            <a:chExt cx="4677598" cy="3695699"/>
          </a:xfrm>
        </p:grpSpPr>
        <p:sp>
          <p:nvSpPr>
            <p:cNvPr id="7" name="Oval 6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273778" y="2659743"/>
              <a:ext cx="1224870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(1)</a:t>
              </a:r>
              <a:r>
                <a:rPr lang="en-US" b="1" dirty="0"/>
                <a:t>&lt;v</a:t>
              </a:r>
              <a:r>
                <a:rPr lang="en-US" b="1" baseline="30000" dirty="0"/>
                <a:t>(1)</a:t>
              </a:r>
            </a:p>
          </p:txBody>
        </p:sp>
        <p:cxnSp>
          <p:nvCxnSpPr>
            <p:cNvPr id="10" name="Straight Arrow Connector 9"/>
            <p:cNvCxnSpPr>
              <a:stCxn id="7" idx="3"/>
              <a:endCxn id="8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5"/>
              <a:endCxn id="12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15" name="Straight Arrow Connector 14"/>
            <p:cNvCxnSpPr>
              <a:stCxn id="12" idx="3"/>
              <a:endCxn id="13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4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19" name="Straight Arrow Connector 18"/>
            <p:cNvCxnSpPr>
              <a:endCxn id="17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8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cxnSp>
          <p:nvCxnSpPr>
            <p:cNvPr id="23" name="Straight Arrow Connector 22"/>
            <p:cNvCxnSpPr>
              <a:endCxn id="21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22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>
              <a:off x="2623970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4071771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5138571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6586371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50572" y="2373868"/>
              <a:ext cx="768484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|D|=90</a:t>
              </a:r>
              <a:endParaRPr lang="en-US" sz="1200" baseline="-25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00170" y="2438400"/>
              <a:ext cx="753992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|D|=10</a:t>
              </a:r>
              <a:endParaRPr lang="en-US" sz="1200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197067" y="3517684"/>
              <a:ext cx="1229099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(2)</a:t>
              </a:r>
              <a:r>
                <a:rPr lang="en-US" b="1" dirty="0">
                  <a:sym typeface="Symbol"/>
                </a:rPr>
                <a:t>&lt;v</a:t>
              </a:r>
              <a:r>
                <a:rPr lang="en-US" b="1" baseline="30000" dirty="0">
                  <a:sym typeface="Symbol"/>
                </a:rPr>
                <a:t>(2)</a:t>
              </a:r>
              <a:endParaRPr lang="en-US" b="1" baseline="300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76328" y="4452114"/>
              <a:ext cx="1233329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(3)</a:t>
              </a:r>
              <a:r>
                <a:rPr lang="en-US" b="1" dirty="0">
                  <a:sym typeface="Symbol"/>
                </a:rPr>
                <a:t>&lt;</a:t>
              </a:r>
              <a:r>
                <a:rPr lang="en-US" b="1" dirty="0"/>
                <a:t>v</a:t>
              </a:r>
              <a:r>
                <a:rPr lang="en-US" b="1" baseline="30000" dirty="0"/>
                <a:t>(4)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80316" y="4414232"/>
              <a:ext cx="1226986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(2)</a:t>
              </a:r>
              <a:r>
                <a:rPr lang="en-US" b="1" dirty="0">
                  <a:sym typeface="Symbol"/>
                </a:rPr>
                <a:t>&lt;</a:t>
              </a:r>
              <a:r>
                <a:rPr lang="en-US" b="1" dirty="0"/>
                <a:t>v</a:t>
              </a:r>
              <a:r>
                <a:rPr lang="en-US" b="1" baseline="30000" dirty="0"/>
                <a:t>(5)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259165" y="3276600"/>
              <a:ext cx="762275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|D|=45</a:t>
              </a:r>
              <a:endParaRPr lang="en-US" sz="1200" baseline="-250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68941" y="3288268"/>
              <a:ext cx="762275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|D|=45</a:t>
              </a:r>
              <a:endParaRPr lang="en-US" sz="1200" baseline="-25000" dirty="0"/>
            </a:p>
          </p:txBody>
        </p:sp>
        <p:sp>
          <p:nvSpPr>
            <p:cNvPr id="36" name="Hexagon 35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.42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919371" y="4114800"/>
              <a:ext cx="754407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|D|=25</a:t>
              </a:r>
              <a:endParaRPr lang="en-US" sz="1200" baseline="-25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588637" y="4126468"/>
              <a:ext cx="762523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|D|=20</a:t>
              </a:r>
              <a:endParaRPr lang="en-US" sz="1200" baseline="-250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510171" y="4114800"/>
              <a:ext cx="756064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|D|=30</a:t>
              </a:r>
              <a:endParaRPr lang="en-US" sz="1200" baseline="-25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00352" y="4126468"/>
              <a:ext cx="747783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|D|=15</a:t>
              </a:r>
              <a:endParaRPr lang="en-US" sz="1200" baseline="-2500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CDF95-6C88-43EF-A0CE-7FFA5F656889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97536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construct a tree?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98649" cy="54102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0000FF"/>
                </a:solidFill>
              </a:rPr>
              <a:t>(1) How to split? </a:t>
            </a:r>
            <a:r>
              <a:rPr lang="en-US" b="1" dirty="0"/>
              <a:t>Pick </a:t>
            </a:r>
            <a:br>
              <a:rPr lang="en-US" b="1" dirty="0"/>
            </a:br>
            <a:r>
              <a:rPr lang="en-US" b="1" dirty="0"/>
              <a:t>attribute &amp; value</a:t>
            </a:r>
            <a:r>
              <a:rPr lang="en-US" dirty="0"/>
              <a:t> </a:t>
            </a:r>
            <a:r>
              <a:rPr lang="en-US" b="1" dirty="0"/>
              <a:t>that </a:t>
            </a:r>
            <a:br>
              <a:rPr lang="en-US" b="1" dirty="0"/>
            </a:br>
            <a:r>
              <a:rPr lang="en-US" b="1" dirty="0"/>
              <a:t>optimizes some criterion</a:t>
            </a:r>
          </a:p>
          <a:p>
            <a:r>
              <a:rPr lang="en-US" b="1" u="sng" dirty="0">
                <a:solidFill>
                  <a:srgbClr val="0000FF"/>
                </a:solidFill>
              </a:rPr>
              <a:t>Classification:</a:t>
            </a:r>
            <a:br>
              <a:rPr lang="en-US" u="sng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>Information Gain</a:t>
            </a:r>
          </a:p>
          <a:p>
            <a:pPr lvl="1"/>
            <a:r>
              <a:rPr lang="en-US" b="1" dirty="0"/>
              <a:t>Measures how much</a:t>
            </a:r>
            <a:br>
              <a:rPr lang="en-US" b="1" dirty="0"/>
            </a:br>
            <a:r>
              <a:rPr lang="en-US" b="1" dirty="0"/>
              <a:t>a given attribute X tells us about the class Y 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IG(Y | X)</a:t>
            </a:r>
            <a:r>
              <a:rPr lang="en-US" dirty="0"/>
              <a:t> : We must transmit </a:t>
            </a:r>
            <a:r>
              <a:rPr lang="en-US" b="1" dirty="0"/>
              <a:t>Y </a:t>
            </a:r>
            <a:r>
              <a:rPr lang="en-US" dirty="0"/>
              <a:t>over a binary link. </a:t>
            </a:r>
            <a:br>
              <a:rPr lang="en-US" dirty="0"/>
            </a:br>
            <a:r>
              <a:rPr lang="en-US" dirty="0"/>
              <a:t>How many bits on average would it save us if both ends of the line knew </a:t>
            </a:r>
            <a:r>
              <a:rPr lang="en-US" b="1" dirty="0"/>
              <a:t>X</a:t>
            </a:r>
            <a:r>
              <a:rPr lang="en-US" dirty="0"/>
              <a:t>?</a:t>
            </a:r>
          </a:p>
          <a:p>
            <a:pPr lvl="1"/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38DD-1E34-43BE-ABF6-A46F23154AE7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5410200" y="1295400"/>
            <a:ext cx="3545649" cy="2676196"/>
            <a:chOff x="2588637" y="2133600"/>
            <a:chExt cx="4677598" cy="3695699"/>
          </a:xfrm>
        </p:grpSpPr>
        <p:sp>
          <p:nvSpPr>
            <p:cNvPr id="78" name="Oval 77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79" name="Oval 78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273778" y="2659743"/>
              <a:ext cx="1224870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(1)</a:t>
              </a:r>
              <a:r>
                <a:rPr lang="en-US" b="1" dirty="0"/>
                <a:t>&lt;v</a:t>
              </a:r>
              <a:r>
                <a:rPr lang="en-US" b="1" baseline="30000" dirty="0"/>
                <a:t>(1)</a:t>
              </a:r>
            </a:p>
          </p:txBody>
        </p:sp>
        <p:cxnSp>
          <p:nvCxnSpPr>
            <p:cNvPr id="81" name="Straight Arrow Connector 80"/>
            <p:cNvCxnSpPr>
              <a:stCxn id="78" idx="3"/>
              <a:endCxn id="79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78" idx="5"/>
              <a:endCxn id="83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3" name="Oval 82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84" name="Oval 83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86" name="Straight Arrow Connector 85"/>
            <p:cNvCxnSpPr>
              <a:stCxn id="83" idx="3"/>
              <a:endCxn id="84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83" idx="5"/>
              <a:endCxn id="85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Oval 87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90" name="Straight Arrow Connector 89"/>
            <p:cNvCxnSpPr>
              <a:endCxn id="88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endCxn id="89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cxnSp>
          <p:nvCxnSpPr>
            <p:cNvPr id="94" name="Straight Arrow Connector 93"/>
            <p:cNvCxnSpPr>
              <a:endCxn id="92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endCxn id="93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Isosceles Triangle 95"/>
            <p:cNvSpPr/>
            <p:nvPr/>
          </p:nvSpPr>
          <p:spPr>
            <a:xfrm>
              <a:off x="2623970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Isosceles Triangle 96"/>
            <p:cNvSpPr/>
            <p:nvPr/>
          </p:nvSpPr>
          <p:spPr>
            <a:xfrm>
              <a:off x="4071771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97"/>
            <p:cNvSpPr/>
            <p:nvPr/>
          </p:nvSpPr>
          <p:spPr>
            <a:xfrm>
              <a:off x="5138571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Isosceles Triangle 98"/>
            <p:cNvSpPr/>
            <p:nvPr/>
          </p:nvSpPr>
          <p:spPr>
            <a:xfrm>
              <a:off x="6586371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150572" y="2373868"/>
              <a:ext cx="768484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|D|=90</a:t>
              </a:r>
              <a:endParaRPr lang="en-US" sz="1200" baseline="-25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700170" y="2438400"/>
              <a:ext cx="753992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|D|=10</a:t>
              </a:r>
              <a:endParaRPr lang="en-US" sz="1200" baseline="-25000" dirty="0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4197067" y="3517684"/>
              <a:ext cx="1229099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(2)</a:t>
              </a:r>
              <a:r>
                <a:rPr lang="en-US" b="1" dirty="0">
                  <a:sym typeface="Symbol"/>
                </a:rPr>
                <a:t>&lt;v</a:t>
              </a:r>
              <a:r>
                <a:rPr lang="en-US" b="1" baseline="30000" dirty="0">
                  <a:sym typeface="Symbol"/>
                </a:rPr>
                <a:t>(2)</a:t>
              </a:r>
              <a:endParaRPr lang="en-US" b="1" baseline="300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076328" y="4452114"/>
              <a:ext cx="1233329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(3)</a:t>
              </a:r>
              <a:r>
                <a:rPr lang="en-US" b="1" dirty="0">
                  <a:sym typeface="Symbol"/>
                </a:rPr>
                <a:t>&lt;</a:t>
              </a:r>
              <a:r>
                <a:rPr lang="en-US" b="1" dirty="0"/>
                <a:t>v</a:t>
              </a:r>
              <a:r>
                <a:rPr lang="en-US" b="1" baseline="30000" dirty="0"/>
                <a:t>(4)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580316" y="4414232"/>
              <a:ext cx="1226986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(2)</a:t>
              </a:r>
              <a:r>
                <a:rPr lang="en-US" b="1" dirty="0">
                  <a:sym typeface="Symbol"/>
                </a:rPr>
                <a:t>&lt;</a:t>
              </a:r>
              <a:r>
                <a:rPr lang="en-US" b="1" dirty="0"/>
                <a:t>v</a:t>
              </a:r>
              <a:r>
                <a:rPr lang="en-US" b="1" baseline="30000" dirty="0"/>
                <a:t>(5)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5259165" y="3276600"/>
              <a:ext cx="762275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|D|=45</a:t>
              </a:r>
              <a:endParaRPr lang="en-US" sz="1200" baseline="-250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568941" y="3288268"/>
              <a:ext cx="762275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|D|=45</a:t>
              </a:r>
              <a:endParaRPr lang="en-US" sz="1200" baseline="-25000" dirty="0"/>
            </a:p>
          </p:txBody>
        </p:sp>
        <p:sp>
          <p:nvSpPr>
            <p:cNvPr id="107" name="Hexagon 106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.42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919371" y="4114800"/>
              <a:ext cx="754407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|D|=25</a:t>
              </a:r>
              <a:endParaRPr lang="en-US" sz="1200" baseline="-250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588637" y="4126468"/>
              <a:ext cx="762523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|D|=20</a:t>
              </a:r>
              <a:endParaRPr lang="en-US" sz="1200" baseline="-250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510171" y="4114800"/>
              <a:ext cx="756064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|D|=30</a:t>
              </a:r>
              <a:endParaRPr lang="en-US" sz="1200" baseline="-25000" dirty="0"/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5100352" y="4126468"/>
              <a:ext cx="747783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|D|=15</a:t>
              </a:r>
              <a:endParaRPr lang="en-US" sz="12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00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Information Gain? 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4114800"/>
              </a:xfrm>
            </p:spPr>
            <p:txBody>
              <a:bodyPr>
                <a:normAutofit fontScale="92500" lnSpcReduction="10000"/>
              </a:bodyPr>
              <a:lstStyle/>
              <a:p>
                <a:pPr marL="438912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sz="3200" b="1" dirty="0">
                    <a:solidFill>
                      <a:srgbClr val="0000FF"/>
                    </a:solidFill>
                  </a:rPr>
                  <a:t>Entropy: </a:t>
                </a:r>
                <a:r>
                  <a:rPr lang="en-US" sz="3200" dirty="0"/>
                  <a:t>What’s the smallest possible number of bits, on average, per symbol, needed to transmit a stream of symbols drawn from  </a:t>
                </a:r>
                <a:r>
                  <a:rPr lang="en-US" sz="3200" b="1" dirty="0"/>
                  <a:t>X</a:t>
                </a:r>
                <a:r>
                  <a:rPr lang="en-US" sz="3200" dirty="0"/>
                  <a:t>’s distribution?</a:t>
                </a:r>
              </a:p>
              <a:p>
                <a:pPr marL="438912" lvl="2" indent="-320040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</a:pPr>
                <a:r>
                  <a:rPr lang="en-US" sz="3200" b="1" dirty="0">
                    <a:solidFill>
                      <a:srgbClr val="0000FF"/>
                    </a:solidFill>
                  </a:rPr>
                  <a:t>The entropy of X: 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</a:rPr>
                      <m:t>𝑯</m:t>
                    </m:r>
                    <m:d>
                      <m:dPr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𝑿</m:t>
                        </m:r>
                      </m:e>
                    </m:d>
                    <m:r>
                      <a:rPr lang="en-US" sz="3200" b="1" i="1">
                        <a:solidFill>
                          <a:srgbClr val="0000FF"/>
                        </a:solidFill>
                        <a:latin typeface="Cambria Math"/>
                      </a:rPr>
                      <m:t>=−</m:t>
                    </m:r>
                    <m:nary>
                      <m:naryPr>
                        <m:chr m:val="∑"/>
                        <m:ctrlP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𝒋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𝒎</m:t>
                        </m:r>
                      </m:sup>
                      <m:e>
                        <m:sSub>
                          <m:sSub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𝒑</m:t>
                            </m:r>
                          </m:e>
                          <m:sub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  <m:func>
                          <m:funcPr>
                            <m:ctrlP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3200" b="1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  <m:t>𝒍𝒐𝒈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sz="3200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e>
                              <m:sub>
                                <m:r>
                                  <a:rPr lang="en-US" sz="3200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</m:e>
                        </m:func>
                      </m:e>
                    </m:nary>
                  </m:oMath>
                </a14:m>
                <a:endParaRPr lang="en-US" sz="3200" b="1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rgbClr val="D60093"/>
                    </a:solidFill>
                  </a:rPr>
                  <a:t>“High Entropy”:</a:t>
                </a:r>
                <a:r>
                  <a:rPr lang="en-US" dirty="0"/>
                  <a:t> </a:t>
                </a:r>
                <a:r>
                  <a:rPr lang="en-US" b="1" dirty="0"/>
                  <a:t>X</a:t>
                </a:r>
                <a:r>
                  <a:rPr lang="en-US" dirty="0"/>
                  <a:t> is from a uniform (boring) distribution</a:t>
                </a:r>
              </a:p>
              <a:p>
                <a:pPr lvl="2"/>
                <a:r>
                  <a:rPr lang="en-US" dirty="0"/>
                  <a:t>A histogram of the frequency distribution of values of </a:t>
                </a:r>
                <a:r>
                  <a:rPr lang="en-US" b="1" dirty="0"/>
                  <a:t>X </a:t>
                </a:r>
                <a:r>
                  <a:rPr lang="en-US" dirty="0"/>
                  <a:t>is </a:t>
                </a:r>
                <a:r>
                  <a:rPr lang="en-US" b="1" dirty="0"/>
                  <a:t>flat</a:t>
                </a:r>
              </a:p>
              <a:p>
                <a:pPr lvl="1"/>
                <a:r>
                  <a:rPr lang="en-US" b="1" dirty="0">
                    <a:solidFill>
                      <a:srgbClr val="D60093"/>
                    </a:solidFill>
                  </a:rPr>
                  <a:t>“Low Entropy”:</a:t>
                </a:r>
                <a:r>
                  <a:rPr lang="en-US" dirty="0"/>
                  <a:t> </a:t>
                </a:r>
                <a:r>
                  <a:rPr lang="en-US" b="1" dirty="0"/>
                  <a:t>X</a:t>
                </a:r>
                <a:r>
                  <a:rPr lang="en-US" dirty="0"/>
                  <a:t> is from </a:t>
                </a:r>
                <a:r>
                  <a:rPr lang="sl-SI" dirty="0"/>
                  <a:t>a </a:t>
                </a:r>
                <a:r>
                  <a:rPr lang="en-US" dirty="0"/>
                  <a:t>varied (peaks/valleys) </a:t>
                </a:r>
                <a:r>
                  <a:rPr lang="en-US" dirty="0" err="1"/>
                  <a:t>distrib</a:t>
                </a:r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A histogram of the frequency distribution of values of</a:t>
                </a:r>
                <a:r>
                  <a:rPr lang="en-US" b="1" dirty="0"/>
                  <a:t> X</a:t>
                </a:r>
                <a:r>
                  <a:rPr lang="en-US" dirty="0"/>
                  <a:t> would have many lows and one or two highs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4114800"/>
              </a:xfrm>
              <a:blipFill rotWithShape="1">
                <a:blip r:embed="rId2"/>
                <a:stretch>
                  <a:fillRect t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6" name="Picture 2" descr="http://images.lingvistika.org/w/images/e/e2/Timesarrowfig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t="8458" r="3337" b="55097"/>
          <a:stretch/>
        </p:blipFill>
        <p:spPr bwMode="auto">
          <a:xfrm>
            <a:off x="1752600" y="5420202"/>
            <a:ext cx="4949098" cy="139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9280" y="639722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Low entropy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2260" y="640484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High entropy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CA7C7-DE38-403A-86AD-6476E975B252}" type="datetime1">
              <a:rPr lang="en-US" smtClean="0"/>
              <a:t>2/21/18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22281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Information Gain? Entropy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175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Suppose I want to predict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𝒀</m:t>
                    </m:r>
                  </m:oMath>
                </a14:m>
                <a:r>
                  <a:rPr lang="en-US" b="1" dirty="0">
                    <a:solidFill>
                      <a:srgbClr val="FF0066"/>
                    </a:solidFill>
                  </a:rPr>
                  <a:t> and I have input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endParaRPr lang="en-US" b="1" dirty="0">
                  <a:solidFill>
                    <a:srgbClr val="FF0066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𝑿</m:t>
                    </m:r>
                  </m:oMath>
                </a14:m>
                <a:r>
                  <a:rPr lang="en-US" dirty="0"/>
                  <a:t> = College Major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𝒀</m:t>
                    </m:r>
                  </m:oMath>
                </a14:m>
                <a:r>
                  <a:rPr lang="en-US" dirty="0"/>
                  <a:t> = Likes “Casablanca”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1752600"/>
              </a:xfrm>
              <a:blipFill>
                <a:blip r:embed="rId2"/>
                <a:stretch>
                  <a:fillRect t="-1439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910840" y="2903220"/>
                <a:ext cx="6233160" cy="3954780"/>
              </a:xfrm>
              <a:prstGeom prst="rect">
                <a:avLst/>
              </a:prstGeom>
            </p:spPr>
            <p:txBody>
              <a:bodyPr vert="horz" lIns="54864" tIns="91440" rtlCol="0">
                <a:normAutofit fontScale="85000" lnSpcReduction="10000"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100000"/>
                  <a:buFont typeface="Wingdings" pitchFamily="2" charset="2"/>
                  <a:buChar char="§"/>
                  <a:defRPr kumimoji="0" sz="28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100000"/>
                  <a:buFont typeface="Wingdings" pitchFamily="2" charset="2"/>
                  <a:buChar char="§"/>
                  <a:defRPr kumimoji="0" sz="24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Wingdings" pitchFamily="2" charset="2"/>
                  <a:buChar char="§"/>
                  <a:defRPr kumimoji="0" sz="20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lang="en-US" sz="2000" kern="1200" smtClean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b="1" dirty="0">
                    <a:solidFill>
                      <a:srgbClr val="008000"/>
                    </a:solidFill>
                  </a:rPr>
                  <a:t>From this data we estimate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𝑌𝑒𝑠</m:t>
                    </m:r>
                    <m:r>
                      <a:rPr lang="en-US" i="1" dirty="0" smtClean="0">
                        <a:latin typeface="Cambria Math"/>
                      </a:rPr>
                      <m:t>) = 0.5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𝑀𝑎𝑡h</m:t>
                    </m:r>
                    <m:r>
                      <a:rPr lang="en-US" i="1" dirty="0" smtClean="0">
                        <a:latin typeface="Cambria Math"/>
                      </a:rPr>
                      <m:t> &amp; </m:t>
                    </m:r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𝑁𝑜</m:t>
                    </m:r>
                    <m:r>
                      <a:rPr lang="en-US" i="1" dirty="0" smtClean="0">
                        <a:latin typeface="Cambria Math"/>
                      </a:rPr>
                      <m:t>) = 0.25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𝑀𝑎𝑡h</m:t>
                    </m:r>
                    <m:r>
                      <a:rPr lang="en-US" i="1" dirty="0" smtClean="0">
                        <a:latin typeface="Cambria Math"/>
                      </a:rPr>
                      <m:t>) = 0.5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𝑃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𝑌𝑒𝑠</m:t>
                    </m:r>
                    <m:r>
                      <a:rPr lang="en-US" i="1" dirty="0" smtClean="0">
                        <a:latin typeface="Cambria Math"/>
                      </a:rPr>
                      <m:t> | 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latin typeface="Cambria Math"/>
                      </a:rPr>
                      <m:t>𝐻𝑖𝑠𝑡𝑜𝑟𝑦</m:t>
                    </m:r>
                    <m:r>
                      <a:rPr lang="en-US" i="1" dirty="0" smtClean="0">
                        <a:latin typeface="Cambria Math"/>
                      </a:rPr>
                      <m:t>) = 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Note: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)=−½</m:t>
                    </m:r>
                    <m:r>
                      <m:rPr>
                        <m:sty m:val="p"/>
                      </m:rPr>
                      <a:rPr lang="en-US" i="1" dirty="0" smtClean="0">
                        <a:latin typeface="Cambria Math"/>
                      </a:rPr>
                      <m:t>log</m:t>
                    </m:r>
                    <m:r>
                      <a:rPr lang="en-US" i="1" baseline="-25000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(½)−½</m:t>
                    </m:r>
                    <m:r>
                      <m:rPr>
                        <m:sty m:val="p"/>
                      </m:rPr>
                      <a:rPr lang="en-US" i="1" dirty="0">
                        <a:latin typeface="Cambria Math"/>
                      </a:rPr>
                      <m:t>log</m:t>
                    </m:r>
                    <m:r>
                      <a:rPr lang="en-US" i="1" baseline="-25000" dirty="0">
                        <a:latin typeface="Cambria Math"/>
                      </a:rPr>
                      <m:t>2</m:t>
                    </m:r>
                    <m:r>
                      <a:rPr lang="en-US" i="1" dirty="0">
                        <a:latin typeface="Cambria Math"/>
                      </a:rPr>
                      <m:t>(½) </m:t>
                    </m:r>
                    <m:r>
                      <a:rPr lang="en-US" b="1" i="1" dirty="0">
                        <a:latin typeface="Cambria Math"/>
                      </a:rPr>
                      <m:t>= </m:t>
                    </m:r>
                    <m:r>
                      <a:rPr lang="en-US" b="1" i="1" dirty="0">
                        <a:latin typeface="Cambria Math"/>
                      </a:rPr>
                      <m:t>𝟏</m:t>
                    </m:r>
                  </m:oMath>
                </a14:m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) = 1.5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840" y="2903220"/>
                <a:ext cx="6233160" cy="3954780"/>
              </a:xfrm>
              <a:prstGeom prst="rect">
                <a:avLst/>
              </a:prstGeom>
              <a:blipFill rotWithShape="1">
                <a:blip r:embed="rId3"/>
                <a:stretch>
                  <a:fillRect t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850729"/>
              </p:ext>
            </p:extLst>
          </p:nvPr>
        </p:nvGraphicFramePr>
        <p:xfrm>
          <a:off x="609600" y="3048000"/>
          <a:ext cx="2133600" cy="333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C315F-6776-4949-81AB-396E798D9400}" type="datetime1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15078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Information Gain? Entropy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175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Suppose I want to predict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𝒀</m:t>
                    </m:r>
                  </m:oMath>
                </a14:m>
                <a:r>
                  <a:rPr lang="en-US" b="1" dirty="0">
                    <a:solidFill>
                      <a:srgbClr val="FF0066"/>
                    </a:solidFill>
                  </a:rPr>
                  <a:t> and I have input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𝑿</m:t>
                    </m:r>
                  </m:oMath>
                </a14:m>
                <a:endParaRPr lang="en-US" b="1" dirty="0">
                  <a:solidFill>
                    <a:srgbClr val="FF0066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𝑿</m:t>
                    </m:r>
                  </m:oMath>
                </a14:m>
                <a:r>
                  <a:rPr lang="en-US" dirty="0"/>
                  <a:t> = College Major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𝒀</m:t>
                    </m:r>
                  </m:oMath>
                </a14:m>
                <a:r>
                  <a:rPr lang="en-US" dirty="0"/>
                  <a:t> = Likes “Casablanca”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1752600"/>
              </a:xfrm>
              <a:blipFill>
                <a:blip r:embed="rId2"/>
                <a:stretch>
                  <a:fillRect t="-1439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743200" y="2903220"/>
                <a:ext cx="6400800" cy="3954780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100000"/>
                  <a:buFont typeface="Wingdings" pitchFamily="2" charset="2"/>
                  <a:buChar char="§"/>
                  <a:defRPr kumimoji="0" sz="28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100000"/>
                  <a:buFont typeface="Wingdings" pitchFamily="2" charset="2"/>
                  <a:buChar char="§"/>
                  <a:defRPr kumimoji="0" sz="24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Wingdings" pitchFamily="2" charset="2"/>
                  <a:buChar char="§"/>
                  <a:defRPr kumimoji="0" sz="20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lang="en-US" sz="2000" kern="1200" smtClean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b="1" dirty="0" err="1"/>
                  <a:t>Def</a:t>
                </a:r>
                <a:r>
                  <a:rPr lang="en-US" b="1" dirty="0"/>
                  <a:t>: </a:t>
                </a:r>
                <a:r>
                  <a:rPr lang="en-US" b="1" dirty="0">
                    <a:solidFill>
                      <a:srgbClr val="0000FF"/>
                    </a:solidFill>
                  </a:rPr>
                  <a:t>Specific Conditional Entropy</a:t>
                </a:r>
              </a:p>
              <a:p>
                <a:pPr lvl="1"/>
                <a:r>
                  <a:rPr lang="en-US" b="1" dirty="0"/>
                  <a:t>H(Y | X=v)</a:t>
                </a:r>
                <a:r>
                  <a:rPr lang="en-US" dirty="0"/>
                  <a:t> = The entropy of </a:t>
                </a:r>
                <a:r>
                  <a:rPr lang="en-US" b="1" dirty="0"/>
                  <a:t>Y </a:t>
                </a:r>
                <a:r>
                  <a:rPr lang="en-US" dirty="0"/>
                  <a:t>among only those records in which </a:t>
                </a:r>
                <a:r>
                  <a:rPr lang="en-US" b="1" dirty="0"/>
                  <a:t>X</a:t>
                </a:r>
                <a:r>
                  <a:rPr lang="en-US" dirty="0"/>
                  <a:t> has value </a:t>
                </a:r>
                <a:r>
                  <a:rPr lang="en-US" b="1" dirty="0"/>
                  <a:t>v</a:t>
                </a:r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</a:rPr>
                  <a:t>Example: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𝑀𝑎𝑡h</m:t>
                    </m:r>
                    <m:r>
                      <a:rPr lang="en-US" i="1" dirty="0">
                        <a:latin typeface="Cambria Math"/>
                      </a:rPr>
                      <m:t>) = 1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𝐻𝑖𝑠𝑡𝑜𝑟𝑦</m:t>
                    </m:r>
                    <m:r>
                      <a:rPr lang="en-US" i="1" dirty="0">
                        <a:latin typeface="Cambria Math"/>
                      </a:rPr>
                      <m:t>) = 0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𝐻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𝑌</m:t>
                    </m:r>
                    <m:r>
                      <a:rPr lang="en-US" i="1" dirty="0" smtClean="0">
                        <a:latin typeface="Cambria Math"/>
                      </a:rPr>
                      <m:t>|</m:t>
                    </m:r>
                    <m:r>
                      <a:rPr lang="en-US" i="1" dirty="0" smtClean="0">
                        <a:latin typeface="Cambria Math"/>
                      </a:rPr>
                      <m:t>𝑋</m:t>
                    </m:r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𝐶𝑆</m:t>
                    </m:r>
                    <m:r>
                      <a:rPr lang="en-US" i="1" dirty="0">
                        <a:latin typeface="Cambria Math"/>
                      </a:rPr>
                      <m:t>) = 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903220"/>
                <a:ext cx="6400800" cy="3954780"/>
              </a:xfrm>
              <a:prstGeom prst="rect">
                <a:avLst/>
              </a:prstGeom>
              <a:blipFill rotWithShape="1">
                <a:blip r:embed="rId3"/>
                <a:stretch>
                  <a:fillRect t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460120"/>
              </p:ext>
            </p:extLst>
          </p:nvPr>
        </p:nvGraphicFramePr>
        <p:xfrm>
          <a:off x="609600" y="3048000"/>
          <a:ext cx="2133600" cy="333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B0FF-9564-4B9A-901C-41AE33C7F3DB}" type="datetime1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534817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Information Gain?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175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Suppose I want to predict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𝒀</m:t>
                    </m:r>
                  </m:oMath>
                </a14:m>
                <a:r>
                  <a:rPr lang="en-US" b="1" dirty="0">
                    <a:solidFill>
                      <a:srgbClr val="FF0066"/>
                    </a:solidFill>
                  </a:rPr>
                  <a:t> and I have input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𝑿</m:t>
                    </m:r>
                  </m:oMath>
                </a14:m>
                <a:endParaRPr lang="en-US" b="1" dirty="0">
                  <a:solidFill>
                    <a:srgbClr val="FF0066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r>
                  <a:rPr lang="en-US" dirty="0"/>
                  <a:t> = College Major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𝒀</m:t>
                    </m:r>
                  </m:oMath>
                </a14:m>
                <a:r>
                  <a:rPr lang="en-US" dirty="0"/>
                  <a:t> = Likes “Casablanca”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1752600"/>
              </a:xfrm>
              <a:blipFill>
                <a:blip r:embed="rId2"/>
                <a:stretch>
                  <a:fillRect t="-1439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743200" y="2903220"/>
                <a:ext cx="6400800" cy="3954780"/>
              </a:xfrm>
              <a:prstGeom prst="rect">
                <a:avLst/>
              </a:prstGeom>
            </p:spPr>
            <p:txBody>
              <a:bodyPr vert="horz" lIns="54864" tIns="91440" rtlCol="0">
                <a:normAutofit lnSpcReduction="10000"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100000"/>
                  <a:buFont typeface="Wingdings" pitchFamily="2" charset="2"/>
                  <a:buChar char="§"/>
                  <a:defRPr kumimoji="0" sz="28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100000"/>
                  <a:buFont typeface="Wingdings" pitchFamily="2" charset="2"/>
                  <a:buChar char="§"/>
                  <a:defRPr kumimoji="0" sz="24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Wingdings" pitchFamily="2" charset="2"/>
                  <a:buChar char="§"/>
                  <a:defRPr kumimoji="0" sz="20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lang="en-US" sz="2000" kern="1200" smtClean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b="1" dirty="0"/>
                  <a:t>Def: </a:t>
                </a:r>
                <a:r>
                  <a:rPr lang="en-US" b="1" dirty="0">
                    <a:solidFill>
                      <a:srgbClr val="0000FF"/>
                    </a:solidFill>
                  </a:rPr>
                  <a:t>Conditional Entropy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𝑯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𝒀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| 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𝑿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=</m:t>
                    </m:r>
                  </m:oMath>
                </a14:m>
                <a:r>
                  <a:rPr lang="en-US" dirty="0"/>
                  <a:t> The average specific conditional entropy of </a:t>
                </a:r>
                <a:r>
                  <a:rPr lang="en-US" b="1" dirty="0"/>
                  <a:t>Y</a:t>
                </a:r>
              </a:p>
              <a:p>
                <a:pPr lvl="2"/>
                <a:r>
                  <a:rPr lang="en-US" b="1" dirty="0"/>
                  <a:t>=</a:t>
                </a:r>
                <a:r>
                  <a:rPr lang="en-US" dirty="0"/>
                  <a:t> if you choose a record at random what will be the conditional entropy of </a:t>
                </a:r>
                <a:r>
                  <a:rPr lang="en-US" b="1" dirty="0"/>
                  <a:t>Y</a:t>
                </a:r>
                <a:r>
                  <a:rPr lang="en-US" dirty="0"/>
                  <a:t>, conditioned on that row’s value of </a:t>
                </a:r>
                <a:r>
                  <a:rPr lang="en-US" b="1" dirty="0"/>
                  <a:t>X</a:t>
                </a:r>
              </a:p>
              <a:p>
                <a:pPr lvl="2"/>
                <a:r>
                  <a:rPr lang="en-US" b="1" dirty="0"/>
                  <a:t>=</a:t>
                </a:r>
                <a:r>
                  <a:rPr lang="en-US" dirty="0"/>
                  <a:t> Expected number of bits to transmit </a:t>
                </a:r>
                <a:r>
                  <a:rPr lang="en-US" b="1" dirty="0"/>
                  <a:t>Y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if both sides will know the value of </a:t>
                </a:r>
                <a:r>
                  <a:rPr lang="en-US" b="1" dirty="0"/>
                  <a:t>X</a:t>
                </a:r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𝑷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𝑿</m:t>
                            </m:r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𝒋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𝑯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𝒀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𝑿</m:t>
                        </m:r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</m:s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903220"/>
                <a:ext cx="6400800" cy="3954780"/>
              </a:xfrm>
              <a:prstGeom prst="rect">
                <a:avLst/>
              </a:prstGeom>
              <a:blipFill rotWithShape="1">
                <a:blip r:embed="rId3"/>
                <a:stretch>
                  <a:fillRect t="-20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101698"/>
              </p:ext>
            </p:extLst>
          </p:nvPr>
        </p:nvGraphicFramePr>
        <p:xfrm>
          <a:off x="609600" y="3048000"/>
          <a:ext cx="2133600" cy="333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F619D-841A-422F-9AC1-6C0A14C99B28}" type="datetime1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545451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Information Gain?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175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Suppose I want to predict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𝒀</m:t>
                    </m:r>
                  </m:oMath>
                </a14:m>
                <a:r>
                  <a:rPr lang="en-US" b="1" dirty="0">
                    <a:solidFill>
                      <a:srgbClr val="FF0066"/>
                    </a:solidFill>
                  </a:rPr>
                  <a:t> and I have input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𝑿</m:t>
                    </m:r>
                  </m:oMath>
                </a14:m>
                <a:endParaRPr lang="en-US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1752600"/>
              </a:xfrm>
              <a:blipFill rotWithShape="1">
                <a:blip r:embed="rId2"/>
                <a:stretch>
                  <a:fillRect t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479425"/>
              </p:ext>
            </p:extLst>
          </p:nvPr>
        </p:nvGraphicFramePr>
        <p:xfrm>
          <a:off x="609600" y="3048000"/>
          <a:ext cx="2133600" cy="333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743200" y="1905000"/>
                <a:ext cx="6400800" cy="4953000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100000"/>
                  <a:buFont typeface="Wingdings" pitchFamily="2" charset="2"/>
                  <a:buChar char="§"/>
                  <a:defRPr kumimoji="0" sz="28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100000"/>
                  <a:buFont typeface="Wingdings" pitchFamily="2" charset="2"/>
                  <a:buChar char="§"/>
                  <a:defRPr kumimoji="0" sz="24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Wingdings" pitchFamily="2" charset="2"/>
                  <a:buChar char="§"/>
                  <a:defRPr kumimoji="0" sz="20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lang="en-US" sz="2000" kern="1200" smtClean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𝑯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𝒀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 | 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𝑿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=</m:t>
                    </m:r>
                  </m:oMath>
                </a14:m>
                <a:r>
                  <a:rPr lang="en-US" dirty="0"/>
                  <a:t> The average specific conditional entropy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𝒀</m:t>
                    </m:r>
                  </m:oMath>
                </a14:m>
                <a:endParaRPr lang="en-US" b="1" dirty="0"/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1" i="1" smtClean="0">
                              <a:latin typeface="Cambria Math"/>
                            </a:rPr>
                            <m:t>𝒋</m:t>
                          </m:r>
                        </m:sub>
                        <m:sup/>
                        <m:e>
                          <m:r>
                            <a:rPr lang="en-US" b="1" i="1" smtClean="0">
                              <a:latin typeface="Cambria Math"/>
                            </a:rPr>
                            <m:t>𝑷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𝑿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𝑯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𝒀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|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𝑿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b="1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1" dirty="0"/>
              </a:p>
              <a:p>
                <a:r>
                  <a:rPr lang="en-US" b="1" dirty="0"/>
                  <a:t>Example:</a:t>
                </a:r>
              </a:p>
              <a:p>
                <a:pPr lvl="5"/>
                <a:endParaRPr lang="en-US" b="1" dirty="0"/>
              </a:p>
              <a:p>
                <a:pPr lvl="5"/>
                <a:endParaRPr lang="en-US" sz="1600" b="1" dirty="0"/>
              </a:p>
              <a:p>
                <a:pPr lvl="4"/>
                <a:endParaRPr lang="en-US" b="1" dirty="0"/>
              </a:p>
              <a:p>
                <a:pPr lvl="1"/>
                <a:endParaRPr lang="en-US" b="1" dirty="0"/>
              </a:p>
              <a:p>
                <a:r>
                  <a:rPr lang="en-US" b="1" dirty="0"/>
                  <a:t>So: </a:t>
                </a:r>
                <a:r>
                  <a:rPr lang="en-US" sz="2800" dirty="0"/>
                  <a:t>H(Y|X)=0.5*1+0.25*0+0.25*0 = </a:t>
                </a:r>
                <a:r>
                  <a:rPr lang="en-US" sz="2800" b="1" dirty="0"/>
                  <a:t>0.5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905000"/>
                <a:ext cx="6400800" cy="4953000"/>
              </a:xfrm>
              <a:prstGeom prst="rect">
                <a:avLst/>
              </a:prstGeom>
              <a:blipFill rotWithShape="1">
                <a:blip r:embed="rId3"/>
                <a:stretch>
                  <a:fillRect t="-616" b="-2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682508"/>
              </p:ext>
            </p:extLst>
          </p:nvPr>
        </p:nvGraphicFramePr>
        <p:xfrm>
          <a:off x="3375660" y="4765040"/>
          <a:ext cx="515874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9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9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V</a:t>
                      </a:r>
                      <a:r>
                        <a:rPr lang="en-US" baseline="-25000" dirty="0" err="1"/>
                        <a:t>j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P(X=</a:t>
                      </a:r>
                      <a:r>
                        <a:rPr lang="en-US" dirty="0" err="1"/>
                        <a:t>v</a:t>
                      </a:r>
                      <a:r>
                        <a:rPr lang="en-US" baseline="-25000" dirty="0" err="1"/>
                        <a:t>j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H(Y|X=</a:t>
                      </a:r>
                      <a:r>
                        <a:rPr lang="en-US" dirty="0" err="1"/>
                        <a:t>v</a:t>
                      </a:r>
                      <a:r>
                        <a:rPr lang="en-US" baseline="-25000" dirty="0" err="1"/>
                        <a:t>j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D9C24-149B-4A35-BABE-96046D377B5B}" type="datetime1">
              <a:rPr lang="en-US" smtClean="0"/>
              <a:t>2/21/18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41908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Information Gain?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175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FF0066"/>
                    </a:solidFill>
                  </a:rPr>
                  <a:t>Suppose I want to predict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𝒀</m:t>
                    </m:r>
                  </m:oMath>
                </a14:m>
                <a:r>
                  <a:rPr lang="en-US" b="1" dirty="0">
                    <a:solidFill>
                      <a:srgbClr val="FF0066"/>
                    </a:solidFill>
                  </a:rPr>
                  <a:t> and I have input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𝑿</m:t>
                    </m:r>
                  </m:oMath>
                </a14:m>
                <a:endParaRPr lang="en-US" b="1" dirty="0">
                  <a:solidFill>
                    <a:srgbClr val="FF0066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1752600"/>
              </a:xfrm>
              <a:blipFill rotWithShape="1">
                <a:blip r:embed="rId2"/>
                <a:stretch>
                  <a:fillRect t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723358"/>
              </p:ext>
            </p:extLst>
          </p:nvPr>
        </p:nvGraphicFramePr>
        <p:xfrm>
          <a:off x="609600" y="3048000"/>
          <a:ext cx="2133600" cy="333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2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2743200" y="1905000"/>
                <a:ext cx="6400800" cy="4953000"/>
              </a:xfrm>
              <a:prstGeom prst="rect">
                <a:avLst/>
              </a:prstGeom>
            </p:spPr>
            <p:txBody>
              <a:bodyPr vert="horz" lIns="54864" tIns="91440" rtlCol="0">
                <a:normAutofit/>
              </a:bodyPr>
              <a:lstStyle>
                <a:lvl1pPr marL="438912" indent="-320040" algn="l" rtl="0" eaLnBrk="1" latinLnBrk="0" hangingPunct="1">
                  <a:spcBef>
                    <a:spcPts val="0"/>
                  </a:spcBef>
                  <a:buClr>
                    <a:schemeClr val="accent1"/>
                  </a:buClr>
                  <a:buSzPct val="80000"/>
                  <a:buFont typeface="Wingdings 2"/>
                  <a:buChar char=""/>
                  <a:defRPr kumimoji="0" sz="32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1pPr>
                <a:lvl2pPr marL="731520" indent="-27432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SzPct val="100000"/>
                  <a:buFont typeface="Wingdings" pitchFamily="2" charset="2"/>
                  <a:buChar char="§"/>
                  <a:defRPr kumimoji="0" sz="28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2pPr>
                <a:lvl3pPr marL="996696" indent="-22860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SzPct val="100000"/>
                  <a:buFont typeface="Wingdings" pitchFamily="2" charset="2"/>
                  <a:buChar char="§"/>
                  <a:defRPr kumimoji="0" sz="24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3pPr>
                <a:lvl4pPr marL="1216152" indent="-182880" algn="l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SzPct val="100000"/>
                  <a:buFont typeface="Wingdings" pitchFamily="2" charset="2"/>
                  <a:buChar char="§"/>
                  <a:defRPr kumimoji="0" sz="2000" kern="120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4pPr>
                <a:lvl5pPr marL="142646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SzPct val="100000"/>
                  <a:buFont typeface="Wingdings" pitchFamily="2" charset="2"/>
                  <a:buChar char="§"/>
                  <a:defRPr kumimoji="0" lang="en-US" sz="2000" kern="1200" smtClean="0">
                    <a:solidFill>
                      <a:schemeClr val="tx1"/>
                    </a:solidFill>
                    <a:latin typeface="Calibri" pitchFamily="34" charset="0"/>
                    <a:ea typeface="+mn-ea"/>
                    <a:cs typeface="Calibri" pitchFamily="34" charset="0"/>
                  </a:defRPr>
                </a:lvl5pPr>
                <a:lvl6pPr marL="1627632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Wingdings 2"/>
                  <a:buChar char="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82880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Wingdings 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29968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31136" indent="-182880" algn="l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Wingdings 2" pitchFamily="18" charset="2"/>
                  <a:buChar char="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  <a:extLst/>
              </a:lstStyle>
              <a:p>
                <a:r>
                  <a:rPr lang="en-US" b="1" dirty="0" err="1"/>
                  <a:t>Def</a:t>
                </a:r>
                <a:r>
                  <a:rPr lang="en-US" b="1" dirty="0"/>
                  <a:t>: </a:t>
                </a:r>
                <a:r>
                  <a:rPr lang="en-US" b="1" dirty="0">
                    <a:solidFill>
                      <a:srgbClr val="0000FF"/>
                    </a:solidFill>
                  </a:rPr>
                  <a:t>Information Gain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𝑰𝑮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𝒀</m:t>
                    </m:r>
                    <m:r>
                      <a:rPr lang="en-US" b="1" i="1" dirty="0" smtClean="0">
                        <a:latin typeface="Cambria Math"/>
                      </a:rPr>
                      <m:t>|</m:t>
                    </m:r>
                    <m:r>
                      <a:rPr lang="en-US" b="1" i="1" dirty="0" smtClean="0">
                        <a:latin typeface="Cambria Math"/>
                      </a:rPr>
                      <m:t>𝑿</m:t>
                    </m:r>
                    <m:r>
                      <a:rPr lang="en-US" b="1" i="1" dirty="0" smtClean="0">
                        <a:latin typeface="Cambria Math"/>
                      </a:rPr>
                      <m:t>)</m:t>
                    </m:r>
                    <m:r>
                      <a:rPr lang="en-US" i="1" dirty="0">
                        <a:latin typeface="Cambria Math"/>
                      </a:rPr>
                      <m:t> =</m:t>
                    </m:r>
                  </m:oMath>
                </a14:m>
                <a:r>
                  <a:rPr lang="en-US" dirty="0"/>
                  <a:t> I must transmit </a:t>
                </a:r>
                <a:r>
                  <a:rPr lang="en-US" b="1" dirty="0"/>
                  <a:t>Y</a:t>
                </a:r>
                <a:r>
                  <a:rPr lang="en-US" dirty="0"/>
                  <a:t>. </a:t>
                </a:r>
                <a:r>
                  <a:rPr lang="en-US" b="1" dirty="0">
                    <a:solidFill>
                      <a:srgbClr val="008000"/>
                    </a:solidFill>
                  </a:rPr>
                  <a:t>How many bits on average would it save me if both ends of the line knew X?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𝑰𝑮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|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) = 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) − 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𝑯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(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 | 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pPr lvl="8"/>
                <a:endParaRPr lang="en-US" dirty="0"/>
              </a:p>
              <a:p>
                <a:r>
                  <a:rPr lang="en-US" b="1" dirty="0"/>
                  <a:t>Example:</a:t>
                </a:r>
              </a:p>
              <a:p>
                <a:pPr lvl="1"/>
                <a:r>
                  <a:rPr lang="en-US" dirty="0"/>
                  <a:t>H(Y) = 1</a:t>
                </a:r>
              </a:p>
              <a:p>
                <a:pPr lvl="1"/>
                <a:r>
                  <a:rPr lang="en-US" dirty="0"/>
                  <a:t>H(Y|X) = 0.5</a:t>
                </a:r>
              </a:p>
              <a:p>
                <a:pPr lvl="1"/>
                <a:r>
                  <a:rPr lang="en-US" dirty="0"/>
                  <a:t>Thus </a:t>
                </a:r>
                <a:r>
                  <a:rPr lang="en-US" b="1" dirty="0"/>
                  <a:t>IG(Y|X) = 1 – 0.5 = 0.5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905000"/>
                <a:ext cx="6400800" cy="4953000"/>
              </a:xfrm>
              <a:prstGeom prst="rect">
                <a:avLst/>
              </a:prstGeom>
              <a:blipFill rotWithShape="1">
                <a:blip r:embed="rId3"/>
                <a:stretch>
                  <a:fillRect t="-739" b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47E3D-DF51-4E41-A537-339F00A3C639}" type="datetime1">
              <a:rPr lang="en-US" smtClean="0"/>
              <a:t>2/21/18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552438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/>
              <a:t>What is Information Gain used for?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Suppose you are trying to predict whether someone is going live past 80 years </a:t>
                </a:r>
              </a:p>
              <a:p>
                <a:r>
                  <a:rPr lang="en-US" dirty="0"/>
                  <a:t>From historical data you might find:</a:t>
                </a:r>
              </a:p>
              <a:p>
                <a:pPr lvl="1"/>
                <a:r>
                  <a:rPr lang="en-US" b="1" dirty="0"/>
                  <a:t>IG(</a:t>
                </a:r>
                <a:r>
                  <a:rPr lang="en-US" b="1" dirty="0" err="1"/>
                  <a:t>LongLife</a:t>
                </a:r>
                <a:r>
                  <a:rPr lang="en-US" b="1" dirty="0"/>
                  <a:t> | </a:t>
                </a:r>
                <a:r>
                  <a:rPr lang="en-US" b="1" dirty="0" err="1"/>
                  <a:t>HairColor</a:t>
                </a:r>
                <a:r>
                  <a:rPr lang="en-US" b="1" dirty="0"/>
                  <a:t>) = 0.01</a:t>
                </a:r>
              </a:p>
              <a:p>
                <a:pPr lvl="1"/>
                <a:r>
                  <a:rPr lang="en-US" b="1" dirty="0"/>
                  <a:t>IG(</a:t>
                </a:r>
                <a:r>
                  <a:rPr lang="en-US" b="1" dirty="0" err="1"/>
                  <a:t>LongLife</a:t>
                </a:r>
                <a:r>
                  <a:rPr lang="en-US" b="1" dirty="0"/>
                  <a:t> | Smoker) = 0.4</a:t>
                </a:r>
              </a:p>
              <a:p>
                <a:pPr lvl="1"/>
                <a:r>
                  <a:rPr lang="en-US" b="1" dirty="0"/>
                  <a:t>IG(</a:t>
                </a:r>
                <a:r>
                  <a:rPr lang="en-US" b="1" dirty="0" err="1"/>
                  <a:t>LongLife</a:t>
                </a:r>
                <a:r>
                  <a:rPr lang="en-US" b="1" dirty="0"/>
                  <a:t> | Gender) = 0.25</a:t>
                </a:r>
              </a:p>
              <a:p>
                <a:pPr lvl="1"/>
                <a:r>
                  <a:rPr lang="en-US" b="1" dirty="0"/>
                  <a:t>IG(</a:t>
                </a:r>
                <a:r>
                  <a:rPr lang="en-US" b="1" dirty="0" err="1"/>
                  <a:t>LongLife</a:t>
                </a:r>
                <a:r>
                  <a:rPr lang="en-US" b="1" dirty="0"/>
                  <a:t> | </a:t>
                </a:r>
                <a:r>
                  <a:rPr lang="en-US" b="1" dirty="0" err="1"/>
                  <a:t>LastDigitOfSSN</a:t>
                </a:r>
                <a:r>
                  <a:rPr lang="en-US" b="1" dirty="0"/>
                  <a:t>) = 0.00001</a:t>
                </a:r>
              </a:p>
              <a:p>
                <a:pPr lvl="8"/>
                <a:endParaRPr lang="en-US" sz="900" dirty="0"/>
              </a:p>
              <a:p>
                <a:r>
                  <a:rPr lang="en-US" b="1" dirty="0">
                    <a:solidFill>
                      <a:srgbClr val="FF0066"/>
                    </a:solidFill>
                  </a:rPr>
                  <a:t>IG tells us how much information about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𝒀</m:t>
                    </m:r>
                  </m:oMath>
                </a14:m>
                <a:r>
                  <a:rPr lang="en-US" b="1" dirty="0">
                    <a:solidFill>
                      <a:srgbClr val="FF0066"/>
                    </a:solidFill>
                  </a:rPr>
                  <a:t> is contained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𝑿</m:t>
                    </m:r>
                  </m:oMath>
                </a14:m>
                <a:endParaRPr lang="en-US" b="1" dirty="0">
                  <a:solidFill>
                    <a:srgbClr val="FF0066"/>
                  </a:solidFill>
                </a:endParaRPr>
              </a:p>
              <a:p>
                <a:pPr lvl="1"/>
                <a:r>
                  <a:rPr lang="en-US" b="1" dirty="0"/>
                  <a:t>So attribute X that has high IG(Y|X) is a good split!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486400"/>
              </a:xfrm>
              <a:blipFill rotWithShape="1">
                <a:blip r:embed="rId2"/>
                <a:stretch>
                  <a:fillRect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537F4-790C-4960-A6B9-34A5E4FF7898}" type="datetime1">
              <a:rPr lang="en-US" smtClean="0"/>
              <a:t>2/21/18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50053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Give one attribute (e.g., lifespan), try to predict the value of new people’s lifespans by means of some of the other available attribute</a:t>
                </a:r>
              </a:p>
              <a:p>
                <a:r>
                  <a:rPr lang="en-US" b="1" dirty="0">
                    <a:solidFill>
                      <a:srgbClr val="FF0066"/>
                    </a:solidFill>
                  </a:rPr>
                  <a:t>Input attributes:</a:t>
                </a:r>
              </a:p>
              <a:p>
                <a:pPr lvl="1"/>
                <a:r>
                  <a:rPr lang="en-US" b="1" dirty="0"/>
                  <a:t>d</a:t>
                </a:r>
                <a:r>
                  <a:rPr lang="en-US" dirty="0"/>
                  <a:t> features/attributes: </a:t>
                </a:r>
                <a:r>
                  <a:rPr lang="en-US" b="1" dirty="0"/>
                  <a:t>x</a:t>
                </a:r>
                <a:r>
                  <a:rPr lang="en-US" b="1" baseline="30000" dirty="0"/>
                  <a:t>(1)</a:t>
                </a:r>
                <a:r>
                  <a:rPr lang="en-US" b="1" dirty="0"/>
                  <a:t>, x</a:t>
                </a:r>
                <a:r>
                  <a:rPr lang="en-US" b="1" baseline="30000" dirty="0"/>
                  <a:t>(2)</a:t>
                </a:r>
                <a:r>
                  <a:rPr lang="en-US" b="1" dirty="0"/>
                  <a:t>, … x</a:t>
                </a:r>
                <a:r>
                  <a:rPr lang="en-US" b="1" baseline="30000" dirty="0"/>
                  <a:t>(d)</a:t>
                </a:r>
              </a:p>
              <a:p>
                <a:pPr lvl="1"/>
                <a:r>
                  <a:rPr lang="en-US" dirty="0"/>
                  <a:t>Each </a:t>
                </a:r>
                <a:r>
                  <a:rPr lang="en-US" b="1" dirty="0"/>
                  <a:t>x</a:t>
                </a:r>
                <a:r>
                  <a:rPr lang="en-US" b="1" baseline="30000" dirty="0"/>
                  <a:t>(j)</a:t>
                </a:r>
                <a:r>
                  <a:rPr lang="en-US" dirty="0"/>
                  <a:t> has </a:t>
                </a:r>
                <a:r>
                  <a:rPr lang="en-US" b="1" dirty="0">
                    <a:solidFill>
                      <a:srgbClr val="008000"/>
                    </a:solidFill>
                  </a:rPr>
                  <a:t>domain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b="1" dirty="0" err="1"/>
                  <a:t>O</a:t>
                </a:r>
                <a:r>
                  <a:rPr lang="en-US" b="1" baseline="-25000" dirty="0" err="1"/>
                  <a:t>j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b="1" dirty="0"/>
                  <a:t>Categorical:  </a:t>
                </a:r>
                <a:r>
                  <a:rPr lang="en-US" b="1" dirty="0" err="1"/>
                  <a:t>O</a:t>
                </a:r>
                <a:r>
                  <a:rPr lang="en-US" b="1" baseline="-25000" dirty="0" err="1"/>
                  <a:t>j</a:t>
                </a:r>
                <a:r>
                  <a:rPr lang="en-US" dirty="0"/>
                  <a:t> = {red, blue}</a:t>
                </a:r>
              </a:p>
              <a:p>
                <a:pPr lvl="2"/>
                <a:r>
                  <a:rPr lang="en-US" b="1" dirty="0"/>
                  <a:t>Numerical:</a:t>
                </a:r>
                <a:r>
                  <a:rPr lang="en-US" dirty="0"/>
                  <a:t> </a:t>
                </a:r>
                <a:r>
                  <a:rPr lang="en-US" b="1" dirty="0" err="1"/>
                  <a:t>H</a:t>
                </a:r>
                <a:r>
                  <a:rPr lang="en-US" b="1" baseline="-25000" dirty="0" err="1"/>
                  <a:t>j</a:t>
                </a:r>
                <a:r>
                  <a:rPr lang="en-US" dirty="0"/>
                  <a:t> = (0, 10)</a:t>
                </a:r>
              </a:p>
              <a:p>
                <a:pPr lvl="1"/>
                <a:r>
                  <a:rPr lang="en-US" b="1" i="1" dirty="0"/>
                  <a:t>Y</a:t>
                </a:r>
                <a:r>
                  <a:rPr lang="en-US" dirty="0"/>
                  <a:t> is output variable with domain </a:t>
                </a:r>
                <a:r>
                  <a:rPr lang="en-US" b="1" i="1" dirty="0"/>
                  <a:t>O</a:t>
                </a:r>
                <a:r>
                  <a:rPr lang="en-US" b="1" i="1" baseline="-25000" dirty="0"/>
                  <a:t>Y</a:t>
                </a:r>
                <a:r>
                  <a:rPr lang="en-US" dirty="0"/>
                  <a:t>:</a:t>
                </a:r>
              </a:p>
              <a:p>
                <a:pPr lvl="3"/>
                <a:r>
                  <a:rPr lang="en-US" b="1" dirty="0"/>
                  <a:t>Categorical:</a:t>
                </a:r>
                <a:r>
                  <a:rPr lang="en-US" dirty="0"/>
                  <a:t> Classification, </a:t>
                </a:r>
                <a:r>
                  <a:rPr lang="en-US" b="1" dirty="0"/>
                  <a:t>Numerical:</a:t>
                </a:r>
                <a:r>
                  <a:rPr lang="en-US" dirty="0"/>
                  <a:t> Regression</a:t>
                </a: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Data 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𝒏</m:t>
                    </m:r>
                  </m:oMath>
                </a14:m>
                <a:r>
                  <a:rPr lang="en-US" dirty="0"/>
                  <a:t> examples 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)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is a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𝒅</m:t>
                    </m:r>
                  </m:oMath>
                </a14:m>
                <a:r>
                  <a:rPr lang="en-US" dirty="0"/>
                  <a:t>-dim feature vector,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𝒚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US" b="1" i="1" dirty="0">
                        <a:latin typeface="Cambria Math"/>
                      </a:rPr>
                      <m:t>∈</m:t>
                    </m:r>
                    <m:sSub>
                      <m:sSub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latin typeface="Cambria Math"/>
                          </a:rPr>
                          <m:t>𝑶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</a:rPr>
                          <m:t>𝒀</m:t>
                        </m:r>
                      </m:sub>
                    </m:sSub>
                  </m:oMath>
                </a14:m>
                <a:r>
                  <a:rPr lang="en-US" dirty="0"/>
                  <a:t> is output variable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Task:</a:t>
                </a:r>
              </a:p>
              <a:p>
                <a:pPr lvl="1"/>
                <a:r>
                  <a:rPr lang="en-US" dirty="0"/>
                  <a:t>Given an input data vector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𝒙</m:t>
                    </m:r>
                  </m:oMath>
                </a14:m>
                <a:r>
                  <a:rPr lang="en-US" dirty="0"/>
                  <a:t> predict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𝒚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  <a:blipFill rotWithShape="1">
                <a:blip r:embed="rId2"/>
                <a:stretch>
                  <a:fillRect t="-1425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6900-6080-4641-A42C-EB3CE4F0F6D8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9368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763000" cy="987552"/>
          </a:xfrm>
        </p:spPr>
        <p:txBody>
          <a:bodyPr>
            <a:normAutofit/>
          </a:bodyPr>
          <a:lstStyle/>
          <a:p>
            <a:r>
              <a:rPr lang="en-US" dirty="0"/>
              <a:t>3 steps in constructing a tree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19200"/>
            <a:ext cx="766598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648200" y="2228088"/>
            <a:ext cx="2819400" cy="404576"/>
          </a:xfrm>
          <a:prstGeom prst="rect">
            <a:avLst/>
          </a:prstGeom>
          <a:noFill/>
          <a:ln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970844" y="2656820"/>
            <a:ext cx="3454706" cy="402144"/>
          </a:xfrm>
          <a:prstGeom prst="rect">
            <a:avLst/>
          </a:prstGeom>
          <a:noFill/>
          <a:ln cmpd="sng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005514" y="3058856"/>
            <a:ext cx="3178366" cy="414548"/>
          </a:xfrm>
          <a:prstGeom prst="rect">
            <a:avLst/>
          </a:prstGeom>
          <a:noFill/>
          <a:ln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058912" y="2113084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58912" y="2535744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58912" y="2992956"/>
            <a:ext cx="62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88062" y="1348024"/>
            <a:ext cx="3333391" cy="43088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txBody>
          <a:bodyPr wrap="square" tIns="0" bIns="0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BuildSubtree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3854780"/>
            <a:ext cx="3309491" cy="4001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tIns="0" bIns="0" rtlCol="0">
            <a:spAutoFit/>
          </a:bodyPr>
          <a:lstStyle/>
          <a:p>
            <a:pPr algn="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BuildSubtree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18156" y="5448180"/>
            <a:ext cx="3305042" cy="40011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 tIns="0" bIns="0" rtlCol="0">
            <a:spAutoFit/>
          </a:bodyPr>
          <a:lstStyle/>
          <a:p>
            <a:pPr algn="r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BuildSubtree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FA7F0-9701-41FD-8157-0E1FB1400F3B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9862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8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stop?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D60093"/>
                </a:solidFill>
              </a:rPr>
              <a:t>(2) When to stop?</a:t>
            </a:r>
          </a:p>
          <a:p>
            <a:r>
              <a:rPr lang="en-US" dirty="0"/>
              <a:t>Many different heuristic </a:t>
            </a:r>
            <a:br>
              <a:rPr lang="en-US" dirty="0"/>
            </a:br>
            <a:r>
              <a:rPr lang="en-US" dirty="0"/>
              <a:t>options</a:t>
            </a:r>
          </a:p>
          <a:p>
            <a:r>
              <a:rPr lang="en-US" b="1" dirty="0"/>
              <a:t>Two ideas: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(1) When the leaf is “pure”</a:t>
            </a:r>
          </a:p>
          <a:p>
            <a:pPr lvl="2"/>
            <a:r>
              <a:rPr lang="en-US" dirty="0"/>
              <a:t>The target variable does not</a:t>
            </a:r>
            <a:br>
              <a:rPr lang="en-US" dirty="0"/>
            </a:br>
            <a:r>
              <a:rPr lang="en-US" dirty="0"/>
              <a:t>vary too much: </a:t>
            </a:r>
            <a:r>
              <a:rPr lang="en-US" b="1" i="1" dirty="0" err="1"/>
              <a:t>Var</a:t>
            </a:r>
            <a:r>
              <a:rPr lang="en-US" b="1" i="1" dirty="0"/>
              <a:t>(</a:t>
            </a:r>
            <a:r>
              <a:rPr lang="en-US" b="1" i="1" dirty="0" err="1"/>
              <a:t>y</a:t>
            </a:r>
            <a:r>
              <a:rPr lang="en-US" b="1" i="1" baseline="-25000" dirty="0" err="1"/>
              <a:t>i</a:t>
            </a:r>
            <a:r>
              <a:rPr lang="en-US" b="1" i="1" dirty="0"/>
              <a:t>) &lt; </a:t>
            </a:r>
            <a:r>
              <a:rPr lang="en-US" b="1" i="1" dirty="0">
                <a:sym typeface="Symbol"/>
              </a:rPr>
              <a:t></a:t>
            </a:r>
          </a:p>
          <a:p>
            <a:pPr lvl="1"/>
            <a:r>
              <a:rPr lang="en-US" b="1" dirty="0">
                <a:solidFill>
                  <a:srgbClr val="008000"/>
                </a:solidFill>
                <a:sym typeface="Symbol"/>
              </a:rPr>
              <a:t>(2) When # of examples in </a:t>
            </a:r>
            <a:br>
              <a:rPr lang="en-US" b="1" dirty="0">
                <a:solidFill>
                  <a:srgbClr val="008000"/>
                </a:solidFill>
                <a:sym typeface="Symbol"/>
              </a:rPr>
            </a:br>
            <a:r>
              <a:rPr lang="en-US" b="1" dirty="0">
                <a:solidFill>
                  <a:srgbClr val="008000"/>
                </a:solidFill>
                <a:sym typeface="Symbol"/>
              </a:rPr>
              <a:t>the leaf is too small</a:t>
            </a:r>
          </a:p>
          <a:p>
            <a:pPr lvl="2"/>
            <a:r>
              <a:rPr lang="en-US" dirty="0">
                <a:sym typeface="Symbol"/>
              </a:rPr>
              <a:t>For example, </a:t>
            </a:r>
            <a:r>
              <a:rPr lang="en-US" b="1" i="1" dirty="0">
                <a:sym typeface="Symbol"/>
              </a:rPr>
              <a:t>|D| 100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91552-21B0-4081-A289-0A68200EA512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410200" y="1295400"/>
            <a:ext cx="3545649" cy="2676196"/>
            <a:chOff x="2588637" y="2133600"/>
            <a:chExt cx="4677598" cy="3695699"/>
          </a:xfrm>
        </p:grpSpPr>
        <p:sp>
          <p:nvSpPr>
            <p:cNvPr id="43" name="Oval 42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73778" y="2659743"/>
              <a:ext cx="1224870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(1)</a:t>
              </a:r>
              <a:r>
                <a:rPr lang="en-US" b="1" dirty="0"/>
                <a:t>&lt;v</a:t>
              </a:r>
              <a:r>
                <a:rPr lang="en-US" b="1" baseline="30000" dirty="0"/>
                <a:t>(1)</a:t>
              </a:r>
            </a:p>
          </p:txBody>
        </p:sp>
        <p:cxnSp>
          <p:nvCxnSpPr>
            <p:cNvPr id="46" name="Straight Arrow Connector 45"/>
            <p:cNvCxnSpPr>
              <a:stCxn id="43" idx="3"/>
              <a:endCxn id="44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5"/>
              <a:endCxn id="48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51" name="Straight Arrow Connector 50"/>
            <p:cNvCxnSpPr>
              <a:stCxn id="48" idx="3"/>
              <a:endCxn id="49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8" idx="5"/>
              <a:endCxn id="50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55" name="Straight Arrow Connector 54"/>
            <p:cNvCxnSpPr>
              <a:endCxn id="53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54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cxnSp>
          <p:nvCxnSpPr>
            <p:cNvPr id="59" name="Straight Arrow Connector 58"/>
            <p:cNvCxnSpPr>
              <a:endCxn id="57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8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Isosceles Triangle 60"/>
            <p:cNvSpPr/>
            <p:nvPr/>
          </p:nvSpPr>
          <p:spPr>
            <a:xfrm>
              <a:off x="2623970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4071771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5138571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6586371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150572" y="2373868"/>
              <a:ext cx="768484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|D|=90</a:t>
              </a:r>
              <a:endParaRPr lang="en-US" sz="1200" baseline="-25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00170" y="2438400"/>
              <a:ext cx="753992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|D|=10</a:t>
              </a:r>
              <a:endParaRPr lang="en-US" sz="1200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97067" y="3517684"/>
              <a:ext cx="1229099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(2)</a:t>
              </a:r>
              <a:r>
                <a:rPr lang="en-US" b="1" dirty="0">
                  <a:sym typeface="Symbol"/>
                </a:rPr>
                <a:t>&lt;v</a:t>
              </a:r>
              <a:r>
                <a:rPr lang="en-US" b="1" baseline="30000" dirty="0">
                  <a:sym typeface="Symbol"/>
                </a:rPr>
                <a:t>(2)</a:t>
              </a:r>
              <a:endParaRPr lang="en-US" b="1" baseline="300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76328" y="4452114"/>
              <a:ext cx="1233329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(3)</a:t>
              </a:r>
              <a:r>
                <a:rPr lang="en-US" b="1" dirty="0">
                  <a:sym typeface="Symbol"/>
                </a:rPr>
                <a:t>&lt;</a:t>
              </a:r>
              <a:r>
                <a:rPr lang="en-US" b="1" dirty="0"/>
                <a:t>v</a:t>
              </a:r>
              <a:r>
                <a:rPr lang="en-US" b="1" baseline="30000" dirty="0"/>
                <a:t>(4)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80316" y="4414232"/>
              <a:ext cx="1226986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(2)</a:t>
              </a:r>
              <a:r>
                <a:rPr lang="en-US" b="1" dirty="0">
                  <a:sym typeface="Symbol"/>
                </a:rPr>
                <a:t>&lt;</a:t>
              </a:r>
              <a:r>
                <a:rPr lang="en-US" b="1" dirty="0"/>
                <a:t>v</a:t>
              </a:r>
              <a:r>
                <a:rPr lang="en-US" b="1" baseline="30000" dirty="0"/>
                <a:t>(5)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259165" y="3276600"/>
              <a:ext cx="762275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|D|=45</a:t>
              </a:r>
              <a:endParaRPr lang="en-US" sz="1200" baseline="-25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68941" y="3288268"/>
              <a:ext cx="762275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|D|=45</a:t>
              </a:r>
              <a:endParaRPr lang="en-US" sz="1200" baseline="-25000" dirty="0"/>
            </a:p>
          </p:txBody>
        </p:sp>
        <p:sp>
          <p:nvSpPr>
            <p:cNvPr id="72" name="Hexagon 71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.42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19371" y="4114800"/>
              <a:ext cx="754407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|D|=25</a:t>
              </a:r>
              <a:endParaRPr lang="en-US" sz="1200" baseline="-25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88637" y="4126468"/>
              <a:ext cx="762523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|D|=20</a:t>
              </a:r>
              <a:endParaRPr lang="en-US" sz="1200" baseline="-25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510171" y="4114800"/>
              <a:ext cx="756064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|D|=30</a:t>
              </a:r>
              <a:endParaRPr lang="en-US" sz="1200" baseline="-25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00352" y="4126468"/>
              <a:ext cx="747783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|D|=15</a:t>
              </a:r>
              <a:endParaRPr lang="en-US" sz="12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56646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predict?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D60093"/>
                </a:solidFill>
              </a:rPr>
              <a:t>(3) How to predict?</a:t>
            </a:r>
          </a:p>
          <a:p>
            <a:r>
              <a:rPr lang="en-US" b="1" dirty="0">
                <a:solidFill>
                  <a:srgbClr val="0000FF"/>
                </a:solidFill>
              </a:rPr>
              <a:t>Many options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Regression:</a:t>
            </a:r>
            <a:endParaRPr lang="en-US" dirty="0">
              <a:solidFill>
                <a:srgbClr val="008000"/>
              </a:solidFill>
            </a:endParaRPr>
          </a:p>
          <a:p>
            <a:pPr lvl="2"/>
            <a:r>
              <a:rPr lang="en-US" dirty="0"/>
              <a:t>Predict average </a:t>
            </a:r>
            <a:r>
              <a:rPr lang="en-US" b="1" i="1" dirty="0" err="1"/>
              <a:t>y</a:t>
            </a:r>
            <a:r>
              <a:rPr lang="en-US" b="1" i="1" baseline="-25000" dirty="0" err="1"/>
              <a:t>i</a:t>
            </a:r>
            <a:r>
              <a:rPr lang="en-US" dirty="0"/>
              <a:t> of the </a:t>
            </a:r>
            <a:br>
              <a:rPr lang="en-US" dirty="0"/>
            </a:br>
            <a:r>
              <a:rPr lang="en-US" dirty="0"/>
              <a:t>examples in the leaf</a:t>
            </a:r>
          </a:p>
          <a:p>
            <a:pPr lvl="2"/>
            <a:r>
              <a:rPr lang="en-US" dirty="0"/>
              <a:t>Build a linear regression model</a:t>
            </a:r>
            <a:br>
              <a:rPr lang="en-US" dirty="0"/>
            </a:br>
            <a:r>
              <a:rPr lang="en-US" dirty="0"/>
              <a:t>on the examples in the leaf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Classification: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  <a:p>
            <a:pPr lvl="2"/>
            <a:r>
              <a:rPr lang="en-US" dirty="0"/>
              <a:t>Predict most common </a:t>
            </a:r>
            <a:r>
              <a:rPr lang="en-US" b="1" i="1" dirty="0" err="1"/>
              <a:t>y</a:t>
            </a:r>
            <a:r>
              <a:rPr lang="en-US" b="1" i="1" baseline="-25000" dirty="0" err="1"/>
              <a:t>i</a:t>
            </a:r>
            <a:r>
              <a:rPr lang="en-US" dirty="0"/>
              <a:t> of the </a:t>
            </a:r>
            <a:br>
              <a:rPr lang="en-US" dirty="0"/>
            </a:br>
            <a:r>
              <a:rPr lang="en-US" dirty="0"/>
              <a:t>examples in the leaf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F573F-0EAE-4EAC-8911-36B5CF84F2FE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5410200" y="1295400"/>
            <a:ext cx="3545649" cy="2676196"/>
            <a:chOff x="2588637" y="2133600"/>
            <a:chExt cx="4677598" cy="3695699"/>
          </a:xfrm>
        </p:grpSpPr>
        <p:sp>
          <p:nvSpPr>
            <p:cNvPr id="43" name="Oval 42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273778" y="2659743"/>
              <a:ext cx="1224870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(1)</a:t>
              </a:r>
              <a:r>
                <a:rPr lang="en-US" b="1" dirty="0"/>
                <a:t>&lt;v</a:t>
              </a:r>
              <a:r>
                <a:rPr lang="en-US" b="1" baseline="30000" dirty="0"/>
                <a:t>(1)</a:t>
              </a:r>
            </a:p>
          </p:txBody>
        </p:sp>
        <p:cxnSp>
          <p:nvCxnSpPr>
            <p:cNvPr id="46" name="Straight Arrow Connector 45"/>
            <p:cNvCxnSpPr>
              <a:stCxn id="43" idx="3"/>
              <a:endCxn id="44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43" idx="5"/>
              <a:endCxn id="48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</a:t>
              </a:r>
            </a:p>
          </p:txBody>
        </p:sp>
        <p:sp>
          <p:nvSpPr>
            <p:cNvPr id="49" name="Oval 48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</a:p>
          </p:txBody>
        </p:sp>
        <p:cxnSp>
          <p:nvCxnSpPr>
            <p:cNvPr id="51" name="Straight Arrow Connector 50"/>
            <p:cNvCxnSpPr>
              <a:stCxn id="48" idx="3"/>
              <a:endCxn id="49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8" idx="5"/>
              <a:endCxn id="50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</a:t>
              </a:r>
            </a:p>
          </p:txBody>
        </p:sp>
        <p:sp>
          <p:nvSpPr>
            <p:cNvPr id="54" name="Oval 53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55" name="Straight Arrow Connector 54"/>
            <p:cNvCxnSpPr>
              <a:endCxn id="53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54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58" name="Oval 57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</a:t>
              </a:r>
            </a:p>
          </p:txBody>
        </p:sp>
        <p:cxnSp>
          <p:nvCxnSpPr>
            <p:cNvPr id="59" name="Straight Arrow Connector 58"/>
            <p:cNvCxnSpPr>
              <a:endCxn id="57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endCxn id="58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Isosceles Triangle 60"/>
            <p:cNvSpPr/>
            <p:nvPr/>
          </p:nvSpPr>
          <p:spPr>
            <a:xfrm>
              <a:off x="2623970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61"/>
            <p:cNvSpPr/>
            <p:nvPr/>
          </p:nvSpPr>
          <p:spPr>
            <a:xfrm>
              <a:off x="4071771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62"/>
            <p:cNvSpPr/>
            <p:nvPr/>
          </p:nvSpPr>
          <p:spPr>
            <a:xfrm>
              <a:off x="5138571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Isosceles Triangle 63"/>
            <p:cNvSpPr/>
            <p:nvPr/>
          </p:nvSpPr>
          <p:spPr>
            <a:xfrm>
              <a:off x="6586371" y="5105400"/>
              <a:ext cx="609600" cy="723899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150572" y="2373868"/>
              <a:ext cx="768484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|D|=90</a:t>
              </a:r>
              <a:endParaRPr lang="en-US" sz="1200" baseline="-250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00170" y="2438400"/>
              <a:ext cx="753992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|D|=10</a:t>
              </a:r>
              <a:endParaRPr lang="en-US" sz="1200" baseline="-250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197067" y="3517684"/>
              <a:ext cx="1229099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(2)</a:t>
              </a:r>
              <a:r>
                <a:rPr lang="en-US" b="1" dirty="0">
                  <a:sym typeface="Symbol"/>
                </a:rPr>
                <a:t>&lt;v</a:t>
              </a:r>
              <a:r>
                <a:rPr lang="en-US" b="1" baseline="30000" dirty="0">
                  <a:sym typeface="Symbol"/>
                </a:rPr>
                <a:t>(2)</a:t>
              </a:r>
              <a:endParaRPr lang="en-US" b="1" baseline="300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3076328" y="4452114"/>
              <a:ext cx="1233329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(3)</a:t>
              </a:r>
              <a:r>
                <a:rPr lang="en-US" b="1" dirty="0">
                  <a:sym typeface="Symbol"/>
                </a:rPr>
                <a:t>&lt;</a:t>
              </a:r>
              <a:r>
                <a:rPr lang="en-US" b="1" dirty="0"/>
                <a:t>v</a:t>
              </a:r>
              <a:r>
                <a:rPr lang="en-US" b="1" baseline="30000" dirty="0"/>
                <a:t>(4)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580316" y="4414232"/>
              <a:ext cx="1226986" cy="5100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X</a:t>
              </a:r>
              <a:r>
                <a:rPr lang="en-US" b="1" baseline="30000" dirty="0"/>
                <a:t>(2)</a:t>
              </a:r>
              <a:r>
                <a:rPr lang="en-US" b="1" dirty="0">
                  <a:sym typeface="Symbol"/>
                </a:rPr>
                <a:t>&lt;</a:t>
              </a:r>
              <a:r>
                <a:rPr lang="en-US" b="1" dirty="0"/>
                <a:t>v</a:t>
              </a:r>
              <a:r>
                <a:rPr lang="en-US" b="1" baseline="30000" dirty="0"/>
                <a:t>(5)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259165" y="3276600"/>
              <a:ext cx="762275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|D|=45</a:t>
              </a:r>
              <a:endParaRPr lang="en-US" sz="1200" baseline="-25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568941" y="3288268"/>
              <a:ext cx="762275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|D|=45</a:t>
              </a:r>
              <a:endParaRPr lang="en-US" sz="1200" baseline="-25000" dirty="0"/>
            </a:p>
          </p:txBody>
        </p:sp>
        <p:sp>
          <p:nvSpPr>
            <p:cNvPr id="72" name="Hexagon 71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600" dirty="0"/>
                <a:t>.42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19371" y="4114800"/>
              <a:ext cx="754407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|D|=25</a:t>
              </a:r>
              <a:endParaRPr lang="en-US" sz="1200" baseline="-250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588637" y="4126468"/>
              <a:ext cx="762523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|D|=20</a:t>
              </a:r>
              <a:endParaRPr lang="en-US" sz="1200" baseline="-250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510171" y="4114800"/>
              <a:ext cx="756064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|D|=30</a:t>
              </a:r>
              <a:endParaRPr lang="en-US" sz="1200" baseline="-25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00352" y="4126468"/>
              <a:ext cx="747783" cy="382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|D|=15</a:t>
              </a:r>
              <a:endParaRPr lang="en-US" sz="1200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911379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2590800"/>
          </a:xfrm>
        </p:spPr>
        <p:txBody>
          <a:bodyPr anchor="b">
            <a:normAutofit/>
          </a:bodyPr>
          <a:lstStyle/>
          <a:p>
            <a:r>
              <a:rPr lang="en-US" sz="4800" dirty="0"/>
              <a:t>Building Decision Trees </a:t>
            </a:r>
            <a:br>
              <a:rPr lang="en-US" sz="4800" dirty="0"/>
            </a:br>
            <a:r>
              <a:rPr lang="en-US" sz="4800" dirty="0"/>
              <a:t>Using </a:t>
            </a:r>
            <a:r>
              <a:rPr lang="en-US" sz="4800" dirty="0" err="1"/>
              <a:t>MapReduce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0745616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Building a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Given a large dataset with </a:t>
            </a:r>
            <a:br>
              <a:rPr lang="en-US" b="1" dirty="0"/>
            </a:br>
            <a:r>
              <a:rPr lang="en-US" b="1" dirty="0"/>
              <a:t>hundreds of attributes</a:t>
            </a:r>
          </a:p>
          <a:p>
            <a:r>
              <a:rPr lang="en-US" b="1" dirty="0">
                <a:solidFill>
                  <a:srgbClr val="0000FF"/>
                </a:solidFill>
              </a:rPr>
              <a:t>Build a decision tree!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General considerations:</a:t>
            </a:r>
          </a:p>
          <a:p>
            <a:pPr lvl="1"/>
            <a:r>
              <a:rPr lang="en-US" b="1" dirty="0"/>
              <a:t>Tree is small</a:t>
            </a:r>
            <a:r>
              <a:rPr lang="en-US" dirty="0"/>
              <a:t> (can keep it memory):</a:t>
            </a:r>
          </a:p>
          <a:p>
            <a:pPr lvl="2"/>
            <a:r>
              <a:rPr lang="en-US" dirty="0"/>
              <a:t>Shallow (~10 levels)</a:t>
            </a:r>
          </a:p>
          <a:p>
            <a:pPr lvl="1"/>
            <a:r>
              <a:rPr lang="en-US" b="1" dirty="0"/>
              <a:t>Dataset too large to keep in memory</a:t>
            </a:r>
          </a:p>
          <a:p>
            <a:pPr lvl="1"/>
            <a:r>
              <a:rPr lang="en-US" b="1" dirty="0"/>
              <a:t>Dataset too big to scan over on a single machine</a:t>
            </a:r>
          </a:p>
          <a:p>
            <a:pPr lvl="1"/>
            <a:r>
              <a:rPr lang="en-US" b="1" dirty="0" err="1">
                <a:solidFill>
                  <a:srgbClr val="008000"/>
                </a:solidFill>
              </a:rPr>
              <a:t>MapReduce</a:t>
            </a:r>
            <a:r>
              <a:rPr lang="en-US" b="1" dirty="0">
                <a:solidFill>
                  <a:srgbClr val="008000"/>
                </a:solidFill>
              </a:rPr>
              <a:t> to the rescue!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219200"/>
            <a:ext cx="3505200" cy="222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714212" y="1284280"/>
            <a:ext cx="1743988" cy="184666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BuildSubTree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60259" y="2422318"/>
            <a:ext cx="154625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BuildSubTree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3632" y="3151950"/>
            <a:ext cx="1546253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BuildSubTree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E340-B9D6-4359-87CE-14A8BF6D5BE2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401282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Lecture: PLANET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562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	</a:t>
            </a:r>
            <a:r>
              <a:rPr lang="en-US" b="1" dirty="0">
                <a:solidFill>
                  <a:srgbClr val="0000FF"/>
                </a:solidFill>
              </a:rPr>
              <a:t>P</a:t>
            </a:r>
            <a:r>
              <a:rPr lang="en-US" dirty="0">
                <a:solidFill>
                  <a:srgbClr val="0000FF"/>
                </a:solidFill>
              </a:rPr>
              <a:t>arallel 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dirty="0">
                <a:solidFill>
                  <a:srgbClr val="0000FF"/>
                </a:solidFill>
              </a:rPr>
              <a:t>earner for </a:t>
            </a:r>
            <a:r>
              <a:rPr lang="en-US" b="1" dirty="0">
                <a:solidFill>
                  <a:srgbClr val="0000FF"/>
                </a:solidFill>
              </a:rPr>
              <a:t>A</a:t>
            </a:r>
            <a:r>
              <a:rPr lang="en-US" dirty="0">
                <a:solidFill>
                  <a:srgbClr val="0000FF"/>
                </a:solidFill>
              </a:rPr>
              <a:t>ssembling </a:t>
            </a:r>
            <a:r>
              <a:rPr lang="en-US" b="1" dirty="0">
                <a:solidFill>
                  <a:srgbClr val="0000FF"/>
                </a:solidFill>
              </a:rPr>
              <a:t>N</a:t>
            </a:r>
            <a:r>
              <a:rPr lang="en-US" dirty="0">
                <a:solidFill>
                  <a:srgbClr val="0000FF"/>
                </a:solidFill>
              </a:rPr>
              <a:t>umerous </a:t>
            </a:r>
            <a:r>
              <a:rPr lang="en-US" b="1" dirty="0">
                <a:solidFill>
                  <a:srgbClr val="0000FF"/>
                </a:solidFill>
              </a:rPr>
              <a:t>E</a:t>
            </a:r>
            <a:r>
              <a:rPr lang="en-US" dirty="0">
                <a:solidFill>
                  <a:srgbClr val="0000FF"/>
                </a:solidFill>
              </a:rPr>
              <a:t>nsemble </a:t>
            </a:r>
            <a:r>
              <a:rPr lang="en-US" b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rees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[Panda et al., VLDB ‘09]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rgbClr val="D60093"/>
                </a:solidFill>
              </a:rPr>
              <a:t>sequence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of </a:t>
            </a:r>
            <a:r>
              <a:rPr lang="en-US" dirty="0" err="1"/>
              <a:t>MapReduce</a:t>
            </a:r>
            <a:r>
              <a:rPr lang="en-US" dirty="0"/>
              <a:t> jobs that builds </a:t>
            </a:r>
            <a:br>
              <a:rPr lang="en-US" dirty="0"/>
            </a:br>
            <a:r>
              <a:rPr lang="en-US" dirty="0"/>
              <a:t>a decision tree</a:t>
            </a:r>
          </a:p>
          <a:p>
            <a:r>
              <a:rPr lang="en-US" b="1" dirty="0">
                <a:solidFill>
                  <a:srgbClr val="008000"/>
                </a:solidFill>
              </a:rPr>
              <a:t>Setting:</a:t>
            </a:r>
          </a:p>
          <a:p>
            <a:pPr lvl="1"/>
            <a:r>
              <a:rPr lang="en-US" dirty="0"/>
              <a:t>Hundreds of </a:t>
            </a:r>
            <a:r>
              <a:rPr lang="en-US" b="1" dirty="0"/>
              <a:t>numerical</a:t>
            </a:r>
            <a:r>
              <a:rPr lang="en-US" dirty="0"/>
              <a:t> (discrete &amp; continuous, </a:t>
            </a:r>
            <a:br>
              <a:rPr lang="en-US" dirty="0"/>
            </a:br>
            <a:r>
              <a:rPr lang="en-US" dirty="0"/>
              <a:t>but not categorical) attributes</a:t>
            </a:r>
          </a:p>
          <a:p>
            <a:pPr lvl="1"/>
            <a:r>
              <a:rPr lang="en-US" dirty="0"/>
              <a:t>Target variable is </a:t>
            </a:r>
            <a:r>
              <a:rPr lang="en-US" b="1" dirty="0"/>
              <a:t>numerical</a:t>
            </a:r>
            <a:r>
              <a:rPr lang="en-US" dirty="0"/>
              <a:t>: </a:t>
            </a:r>
            <a:r>
              <a:rPr lang="en-US" b="1" dirty="0">
                <a:solidFill>
                  <a:srgbClr val="0000FF"/>
                </a:solidFill>
              </a:rPr>
              <a:t>Regression</a:t>
            </a:r>
          </a:p>
          <a:p>
            <a:pPr lvl="1"/>
            <a:r>
              <a:rPr lang="en-US" dirty="0"/>
              <a:t>Splits are </a:t>
            </a:r>
            <a:r>
              <a:rPr lang="en-US" b="1" dirty="0"/>
              <a:t>binary</a:t>
            </a:r>
            <a:r>
              <a:rPr lang="en-US" dirty="0"/>
              <a:t>: 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  <a:r>
              <a:rPr lang="en-US" b="1" i="1" baseline="30000" dirty="0">
                <a:solidFill>
                  <a:srgbClr val="0000FF"/>
                </a:solidFill>
              </a:rPr>
              <a:t>(j)</a:t>
            </a:r>
            <a:r>
              <a:rPr lang="en-US" b="1" i="1" baseline="-2500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&lt; v</a:t>
            </a:r>
            <a:endParaRPr lang="en-US" b="1" i="1" baseline="-25000" dirty="0">
              <a:solidFill>
                <a:srgbClr val="0000FF"/>
              </a:solidFill>
            </a:endParaRPr>
          </a:p>
          <a:p>
            <a:pPr lvl="1"/>
            <a:r>
              <a:rPr lang="en-US" b="1" dirty="0"/>
              <a:t>Decision tree is small enough for each </a:t>
            </a:r>
            <a:br>
              <a:rPr lang="en-US" b="1" dirty="0"/>
            </a:br>
            <a:r>
              <a:rPr lang="en-US" b="1" dirty="0"/>
              <a:t>Mapper to keep it in memory</a:t>
            </a:r>
          </a:p>
          <a:p>
            <a:pPr lvl="1"/>
            <a:r>
              <a:rPr lang="en-US" b="1" dirty="0"/>
              <a:t>Data too large to keep in memory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BFAE0-9002-4694-A3E7-A4C2236D3199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897136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/>
          <p:cNvSpPr/>
          <p:nvPr/>
        </p:nvSpPr>
        <p:spPr>
          <a:xfrm>
            <a:off x="7162800" y="0"/>
            <a:ext cx="1981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Elbow Connector 42"/>
          <p:cNvCxnSpPr>
            <a:stCxn id="11" idx="2"/>
            <a:endCxn id="13" idx="0"/>
          </p:cNvCxnSpPr>
          <p:nvPr/>
        </p:nvCxnSpPr>
        <p:spPr>
          <a:xfrm rot="5400000">
            <a:off x="3086100" y="2971800"/>
            <a:ext cx="1981200" cy="1371600"/>
          </a:xfrm>
          <a:prstGeom prst="bentConnector3">
            <a:avLst>
              <a:gd name="adj1" fmla="val 5027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11" idx="2"/>
            <a:endCxn id="15" idx="0"/>
          </p:cNvCxnSpPr>
          <p:nvPr/>
        </p:nvCxnSpPr>
        <p:spPr>
          <a:xfrm rot="5400000">
            <a:off x="3009900" y="3733800"/>
            <a:ext cx="2819400" cy="685800"/>
          </a:xfrm>
          <a:prstGeom prst="bentConnector3">
            <a:avLst>
              <a:gd name="adj1" fmla="val 35206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 Architecture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Flowchart: Magnetic Disk 7"/>
          <p:cNvSpPr/>
          <p:nvPr/>
        </p:nvSpPr>
        <p:spPr>
          <a:xfrm>
            <a:off x="533400" y="4461933"/>
            <a:ext cx="1219200" cy="1710267"/>
          </a:xfrm>
          <a:prstGeom prst="flowChartMagneticDisk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Input </a:t>
            </a:r>
            <a:br>
              <a:rPr lang="en-US" b="1" dirty="0"/>
            </a:br>
            <a:r>
              <a:rPr lang="en-US" b="1" dirty="0"/>
              <a:t>data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782782" y="2480733"/>
            <a:ext cx="969818" cy="880533"/>
          </a:xfrm>
          <a:prstGeom prst="flowChartMagneticDisk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Model</a:t>
            </a:r>
          </a:p>
        </p:txBody>
      </p:sp>
      <p:sp>
        <p:nvSpPr>
          <p:cNvPr id="10" name="Flowchart: Magnetic Disk 9"/>
          <p:cNvSpPr/>
          <p:nvPr/>
        </p:nvSpPr>
        <p:spPr>
          <a:xfrm>
            <a:off x="2161308" y="2480733"/>
            <a:ext cx="1039091" cy="948267"/>
          </a:xfrm>
          <a:prstGeom prst="flowChartMagneticDisk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Attribute metadata</a:t>
            </a:r>
          </a:p>
        </p:txBody>
      </p:sp>
      <p:sp>
        <p:nvSpPr>
          <p:cNvPr id="11" name="Flowchart: Decision 10"/>
          <p:cNvSpPr/>
          <p:nvPr/>
        </p:nvSpPr>
        <p:spPr>
          <a:xfrm>
            <a:off x="4038600" y="1524000"/>
            <a:ext cx="1447800" cy="1143000"/>
          </a:xfrm>
          <a:prstGeom prst="flowChartDecision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Master</a:t>
            </a:r>
          </a:p>
        </p:txBody>
      </p:sp>
      <p:sp>
        <p:nvSpPr>
          <p:cNvPr id="13" name="Flowchart: Decision 12"/>
          <p:cNvSpPr/>
          <p:nvPr/>
        </p:nvSpPr>
        <p:spPr>
          <a:xfrm>
            <a:off x="2895600" y="4648200"/>
            <a:ext cx="990600" cy="762000"/>
          </a:xfrm>
          <a:prstGeom prst="flowChartDecision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4" name="Cloud 13"/>
          <p:cNvSpPr/>
          <p:nvPr/>
        </p:nvSpPr>
        <p:spPr>
          <a:xfrm>
            <a:off x="2133600" y="4267200"/>
            <a:ext cx="3124200" cy="2514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3581400" y="5486400"/>
            <a:ext cx="990600" cy="762000"/>
          </a:xfrm>
          <a:prstGeom prst="flowChartDecision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</p:txBody>
      </p:sp>
      <p:cxnSp>
        <p:nvCxnSpPr>
          <p:cNvPr id="17" name="Elbow Connector 16"/>
          <p:cNvCxnSpPr>
            <a:stCxn id="8" idx="4"/>
            <a:endCxn id="15" idx="1"/>
          </p:cNvCxnSpPr>
          <p:nvPr/>
        </p:nvCxnSpPr>
        <p:spPr>
          <a:xfrm>
            <a:off x="1752600" y="5317067"/>
            <a:ext cx="1828800" cy="550333"/>
          </a:xfrm>
          <a:prstGeom prst="bentConnector3">
            <a:avLst>
              <a:gd name="adj1" fmla="val 23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4"/>
            <a:endCxn id="13" idx="1"/>
          </p:cNvCxnSpPr>
          <p:nvPr/>
        </p:nvCxnSpPr>
        <p:spPr>
          <a:xfrm flipV="1">
            <a:off x="1752600" y="5029200"/>
            <a:ext cx="1143000" cy="287867"/>
          </a:xfrm>
          <a:prstGeom prst="bentConnector3">
            <a:avLst>
              <a:gd name="adj1" fmla="val 3650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3"/>
            <a:endCxn id="13" idx="0"/>
          </p:cNvCxnSpPr>
          <p:nvPr/>
        </p:nvCxnSpPr>
        <p:spPr>
          <a:xfrm rot="16200000" flipH="1">
            <a:off x="1685828" y="2943128"/>
            <a:ext cx="1286934" cy="2123209"/>
          </a:xfrm>
          <a:prstGeom prst="bentConnector3">
            <a:avLst>
              <a:gd name="adj1" fmla="val 53144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10" idx="3"/>
            <a:endCxn id="15" idx="0"/>
          </p:cNvCxnSpPr>
          <p:nvPr/>
        </p:nvCxnSpPr>
        <p:spPr>
          <a:xfrm rot="16200000" flipH="1">
            <a:off x="2350077" y="3759777"/>
            <a:ext cx="2057400" cy="1395846"/>
          </a:xfrm>
          <a:prstGeom prst="bentConnector3">
            <a:avLst>
              <a:gd name="adj1" fmla="val 29727"/>
            </a:avLst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11" idx="1"/>
            <a:endCxn id="9" idx="1"/>
          </p:cNvCxnSpPr>
          <p:nvPr/>
        </p:nvCxnSpPr>
        <p:spPr>
          <a:xfrm rot="10800000" flipV="1">
            <a:off x="1267692" y="2095499"/>
            <a:ext cx="2770909" cy="385233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hape 33"/>
          <p:cNvCxnSpPr>
            <a:stCxn id="13" idx="3"/>
            <a:endCxn id="10" idx="1"/>
          </p:cNvCxnSpPr>
          <p:nvPr/>
        </p:nvCxnSpPr>
        <p:spPr>
          <a:xfrm flipH="1" flipV="1">
            <a:off x="2680854" y="2480733"/>
            <a:ext cx="1205346" cy="2548467"/>
          </a:xfrm>
          <a:prstGeom prst="bentConnector4">
            <a:avLst>
              <a:gd name="adj1" fmla="val -173691"/>
              <a:gd name="adj2" fmla="val 145568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hape 38"/>
          <p:cNvCxnSpPr>
            <a:stCxn id="15" idx="3"/>
            <a:endCxn id="10" idx="1"/>
          </p:cNvCxnSpPr>
          <p:nvPr/>
        </p:nvCxnSpPr>
        <p:spPr>
          <a:xfrm flipH="1" flipV="1">
            <a:off x="2680854" y="2480733"/>
            <a:ext cx="1891146" cy="3386667"/>
          </a:xfrm>
          <a:prstGeom prst="bentConnector4">
            <a:avLst>
              <a:gd name="adj1" fmla="val -74012"/>
              <a:gd name="adj2" fmla="val 13429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953000" y="5983069"/>
            <a:ext cx="3826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MapReduce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Given a set of split</a:t>
            </a:r>
            <a:b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candidates compute their quality</a:t>
            </a:r>
          </a:p>
        </p:txBody>
      </p:sp>
      <p:sp>
        <p:nvSpPr>
          <p:cNvPr id="55" name="Flowchart: Magnetic Disk 54"/>
          <p:cNvSpPr/>
          <p:nvPr/>
        </p:nvSpPr>
        <p:spPr>
          <a:xfrm>
            <a:off x="6324599" y="3276600"/>
            <a:ext cx="1375297" cy="1066800"/>
          </a:xfrm>
          <a:prstGeom prst="flowChartMagneticDisk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/>
              <a:t>Intermediate results</a:t>
            </a:r>
          </a:p>
        </p:txBody>
      </p:sp>
      <p:cxnSp>
        <p:nvCxnSpPr>
          <p:cNvPr id="59" name="Shape 58"/>
          <p:cNvCxnSpPr>
            <a:stCxn id="11" idx="3"/>
            <a:endCxn id="55" idx="1"/>
          </p:cNvCxnSpPr>
          <p:nvPr/>
        </p:nvCxnSpPr>
        <p:spPr>
          <a:xfrm>
            <a:off x="5486400" y="2095500"/>
            <a:ext cx="1525848" cy="11811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/>
          <p:cNvGrpSpPr/>
          <p:nvPr/>
        </p:nvGrpSpPr>
        <p:grpSpPr>
          <a:xfrm>
            <a:off x="7239000" y="76200"/>
            <a:ext cx="1828800" cy="1447800"/>
            <a:chOff x="2623971" y="2133600"/>
            <a:chExt cx="4572000" cy="4419600"/>
          </a:xfrm>
        </p:grpSpPr>
        <p:sp>
          <p:nvSpPr>
            <p:cNvPr id="67" name="Oval 66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</a:p>
          </p:txBody>
        </p:sp>
        <p:sp>
          <p:nvSpPr>
            <p:cNvPr id="68" name="Oval 67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</a:t>
              </a:r>
            </a:p>
          </p:txBody>
        </p:sp>
        <p:cxnSp>
          <p:nvCxnSpPr>
            <p:cNvPr id="69" name="Straight Arrow Connector 68"/>
            <p:cNvCxnSpPr>
              <a:stCxn id="67" idx="3"/>
              <a:endCxn id="68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7" idx="5"/>
              <a:endCxn id="71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Oval 70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</a:t>
              </a:r>
            </a:p>
          </p:txBody>
        </p:sp>
        <p:sp>
          <p:nvSpPr>
            <p:cNvPr id="73" name="Oval 72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</a:t>
              </a:r>
            </a:p>
          </p:txBody>
        </p:sp>
        <p:cxnSp>
          <p:nvCxnSpPr>
            <p:cNvPr id="74" name="Straight Arrow Connector 73"/>
            <p:cNvCxnSpPr>
              <a:stCxn id="71" idx="3"/>
              <a:endCxn id="72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71" idx="5"/>
              <a:endCxn id="73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Oval 75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  <p:cxnSp>
          <p:nvCxnSpPr>
            <p:cNvPr id="78" name="Straight Arrow Connector 77"/>
            <p:cNvCxnSpPr>
              <a:endCxn id="76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endCxn id="77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</a:p>
          </p:txBody>
        </p:sp>
        <p:sp>
          <p:nvSpPr>
            <p:cNvPr id="81" name="Oval 80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</a:t>
              </a:r>
            </a:p>
          </p:txBody>
        </p:sp>
        <p:cxnSp>
          <p:nvCxnSpPr>
            <p:cNvPr id="82" name="Straight Arrow Connector 81"/>
            <p:cNvCxnSpPr>
              <a:endCxn id="80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endCxn id="81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Isosceles Triangle 83"/>
            <p:cNvSpPr/>
            <p:nvPr/>
          </p:nvSpPr>
          <p:spPr>
            <a:xfrm>
              <a:off x="26239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5" name="Isosceles Triangle 84"/>
            <p:cNvSpPr/>
            <p:nvPr/>
          </p:nvSpPr>
          <p:spPr>
            <a:xfrm>
              <a:off x="40717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6" name="Isosceles Triangle 85"/>
            <p:cNvSpPr/>
            <p:nvPr/>
          </p:nvSpPr>
          <p:spPr>
            <a:xfrm>
              <a:off x="51385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7" name="Isosceles Triangle 86"/>
            <p:cNvSpPr/>
            <p:nvPr/>
          </p:nvSpPr>
          <p:spPr>
            <a:xfrm>
              <a:off x="65863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88" name="Hexagon 87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dirty="0"/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7192211" y="806118"/>
            <a:ext cx="1927726" cy="304800"/>
          </a:xfrm>
          <a:prstGeom prst="roundRect">
            <a:avLst/>
          </a:prstGeom>
          <a:noFill/>
          <a:ln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90800" y="618386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MapReduce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5B79-D281-4906-A77B-1DFCF0ACFBDB}" type="datetime1">
              <a:rPr lang="en-US" smtClean="0"/>
              <a:t>2/21/18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57800" y="1447800"/>
            <a:ext cx="38395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Keeps track of the model </a:t>
            </a:r>
            <a:b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and decides how to grow the tree</a:t>
            </a:r>
          </a:p>
        </p:txBody>
      </p:sp>
    </p:spTree>
    <p:extLst>
      <p:ext uri="{BB962C8B-B14F-4D97-AF65-F5344CB8AC3E}">
        <p14:creationId xmlns:p14="http://schemas.microsoft.com/office/powerpoint/2010/main" val="1401074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PLANET: Building the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The tree will be built in levels</a:t>
            </a:r>
          </a:p>
          <a:p>
            <a:pPr lvl="1"/>
            <a:r>
              <a:rPr lang="en-US" b="1" dirty="0"/>
              <a:t>One level at a time:</a:t>
            </a:r>
          </a:p>
          <a:p>
            <a:pPr lvl="2"/>
            <a:endParaRPr lang="en-US" b="1" dirty="0"/>
          </a:p>
          <a:p>
            <a:pPr lvl="2"/>
            <a:endParaRPr lang="en-US" b="1" dirty="0"/>
          </a:p>
          <a:p>
            <a:pPr lvl="2"/>
            <a:endParaRPr lang="en-US" b="1" dirty="0"/>
          </a:p>
          <a:p>
            <a:pPr lvl="2"/>
            <a:endParaRPr lang="en-US" b="1" dirty="0"/>
          </a:p>
          <a:p>
            <a:pPr marL="118872" indent="0">
              <a:buNone/>
            </a:pPr>
            <a:r>
              <a:rPr lang="en-US" b="1" dirty="0">
                <a:solidFill>
                  <a:srgbClr val="D60093"/>
                </a:solidFill>
              </a:rPr>
              <a:t>Steps:</a:t>
            </a:r>
          </a:p>
          <a:p>
            <a:r>
              <a:rPr lang="en-US" b="1" dirty="0">
                <a:solidFill>
                  <a:srgbClr val="D60093"/>
                </a:solidFill>
              </a:rPr>
              <a:t>1)</a:t>
            </a:r>
            <a:r>
              <a:rPr lang="en-US" b="1" dirty="0"/>
              <a:t> Master decides candidate splits </a:t>
            </a:r>
            <a:r>
              <a:rPr lang="en-US" b="1" i="1" dirty="0"/>
              <a:t>(n, X</a:t>
            </a:r>
            <a:r>
              <a:rPr lang="en-US" b="1" i="1" baseline="30000" dirty="0"/>
              <a:t>(j)</a:t>
            </a:r>
            <a:r>
              <a:rPr lang="en-US" i="1" dirty="0"/>
              <a:t>,</a:t>
            </a:r>
            <a:r>
              <a:rPr lang="en-US" b="1" i="1" dirty="0"/>
              <a:t> v)</a:t>
            </a:r>
          </a:p>
          <a:p>
            <a:r>
              <a:rPr lang="en-US" b="1" dirty="0">
                <a:solidFill>
                  <a:srgbClr val="D60093"/>
                </a:solidFill>
              </a:rPr>
              <a:t>2)</a:t>
            </a:r>
            <a:r>
              <a:rPr lang="en-US" b="1" dirty="0"/>
              <a:t> </a:t>
            </a:r>
            <a:r>
              <a:rPr lang="en-US" b="1" dirty="0" err="1"/>
              <a:t>MapReduce</a:t>
            </a:r>
            <a:r>
              <a:rPr lang="en-US" b="1" dirty="0"/>
              <a:t> computes quality of those splits</a:t>
            </a:r>
          </a:p>
          <a:p>
            <a:r>
              <a:rPr lang="en-US" b="1" dirty="0">
                <a:solidFill>
                  <a:srgbClr val="D60093"/>
                </a:solidFill>
              </a:rPr>
              <a:t>3)</a:t>
            </a:r>
            <a:r>
              <a:rPr lang="en-US" b="1" dirty="0"/>
              <a:t> Master then grows the tree for a level</a:t>
            </a:r>
          </a:p>
          <a:p>
            <a:r>
              <a:rPr lang="en-US" b="1" dirty="0">
                <a:solidFill>
                  <a:srgbClr val="D60093"/>
                </a:solidFill>
              </a:rPr>
              <a:t>4)</a:t>
            </a:r>
            <a:r>
              <a:rPr lang="en-US" b="1" dirty="0"/>
              <a:t> </a:t>
            </a:r>
            <a:r>
              <a:rPr lang="en-US" b="1" dirty="0" err="1"/>
              <a:t>Goto</a:t>
            </a:r>
            <a:r>
              <a:rPr lang="en-US" b="1" dirty="0"/>
              <a:t> </a:t>
            </a:r>
            <a:r>
              <a:rPr lang="en-US" b="1" dirty="0">
                <a:solidFill>
                  <a:srgbClr val="D60093"/>
                </a:solidFill>
              </a:rPr>
              <a:t>1)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09248-A63B-43A4-B579-69645B4DEA2E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178354" y="1710242"/>
            <a:ext cx="416535" cy="389515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j</a:t>
            </a:r>
          </a:p>
        </p:txBody>
      </p:sp>
      <p:cxnSp>
        <p:nvCxnSpPr>
          <p:cNvPr id="32" name="Straight Arrow Connector 31"/>
          <p:cNvCxnSpPr>
            <a:stCxn id="31" idx="3"/>
          </p:cNvCxnSpPr>
          <p:nvPr/>
        </p:nvCxnSpPr>
        <p:spPr>
          <a:xfrm rot="5400000">
            <a:off x="7750748" y="1992787"/>
            <a:ext cx="438681" cy="5385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1" idx="5"/>
          </p:cNvCxnSpPr>
          <p:nvPr/>
        </p:nvCxnSpPr>
        <p:spPr>
          <a:xfrm rot="16200000" flipH="1">
            <a:off x="8583815" y="1992787"/>
            <a:ext cx="438681" cy="5385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1" idx="0"/>
          </p:cNvCxnSpPr>
          <p:nvPr/>
        </p:nvCxnSpPr>
        <p:spPr>
          <a:xfrm rot="5400000">
            <a:off x="8272322" y="1214943"/>
            <a:ext cx="609600" cy="3809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691421" y="1938842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baseline="-25000" dirty="0"/>
              <a:t>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50293" y="193884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baseline="-25000" dirty="0"/>
              <a:t>L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54191" y="1340910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endParaRPr lang="en-US" b="1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8081821" y="2179110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30000" dirty="0"/>
              <a:t>(j)</a:t>
            </a:r>
            <a:r>
              <a:rPr lang="en-US" b="1" baseline="-25000" dirty="0"/>
              <a:t> </a:t>
            </a:r>
            <a:r>
              <a:rPr lang="en-US" b="1" dirty="0"/>
              <a:t>&lt; v</a:t>
            </a:r>
            <a:endParaRPr lang="en-US" b="1" baseline="-250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549274" y="1981200"/>
            <a:ext cx="2286000" cy="2133600"/>
            <a:chOff x="2623971" y="2133600"/>
            <a:chExt cx="4572000" cy="4419600"/>
          </a:xfrm>
        </p:grpSpPr>
        <p:sp>
          <p:nvSpPr>
            <p:cNvPr id="17" name="Oval 16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cxnSp>
          <p:nvCxnSpPr>
            <p:cNvPr id="19" name="Straight Arrow Connector 18"/>
            <p:cNvCxnSpPr>
              <a:stCxn id="17" idx="3"/>
              <a:endCxn id="18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17" idx="5"/>
              <a:endCxn id="21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cxnSp>
          <p:nvCxnSpPr>
            <p:cNvPr id="24" name="Straight Arrow Connector 23"/>
            <p:cNvCxnSpPr>
              <a:stCxn id="21" idx="3"/>
              <a:endCxn id="22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21" idx="5"/>
              <a:endCxn id="23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cxnSp>
          <p:nvCxnSpPr>
            <p:cNvPr id="28" name="Straight Arrow Connector 27"/>
            <p:cNvCxnSpPr>
              <a:endCxn id="26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endCxn id="27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cxnSp>
          <p:nvCxnSpPr>
            <p:cNvPr id="40" name="Straight Arrow Connector 39"/>
            <p:cNvCxnSpPr>
              <a:endCxn id="30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endCxn id="39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>
              <a:off x="26239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>
              <a:off x="40717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51385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65863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Hexagon 45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Rounded Rectangle 46"/>
          <p:cNvSpPr/>
          <p:nvPr/>
        </p:nvSpPr>
        <p:spPr>
          <a:xfrm>
            <a:off x="4473074" y="3105912"/>
            <a:ext cx="2461126" cy="381000"/>
          </a:xfrm>
          <a:prstGeom prst="roundRect">
            <a:avLst/>
          </a:prstGeom>
          <a:noFill/>
          <a:ln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341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on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262" y="1153952"/>
            <a:ext cx="7958138" cy="524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DD76-462B-40BA-96AA-53B6B2266771}" type="datetime1">
              <a:rPr lang="en-US" smtClean="0"/>
              <a:t>2/21/18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4864608"/>
            <a:ext cx="4038600" cy="685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4321076"/>
            <a:ext cx="49981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Hard part:</a:t>
            </a:r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Computing “quality” of a split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1) Master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tells the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Mappers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which 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splits </a:t>
            </a:r>
            <a:r>
              <a:rPr lang="en-US" b="1" i="1" dirty="0"/>
              <a:t>(n, X</a:t>
            </a:r>
            <a:r>
              <a:rPr lang="en-US" b="1" i="1" baseline="30000" dirty="0"/>
              <a:t>(j)</a:t>
            </a:r>
            <a:r>
              <a:rPr lang="en-US" i="1" dirty="0"/>
              <a:t>,</a:t>
            </a:r>
            <a:r>
              <a:rPr lang="en-US" b="1" i="1" dirty="0"/>
              <a:t> v)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to consider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2)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Each 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Mapper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gets a subset of data and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computes partial statistics for a given split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3) Reducers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collect partial statistics and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output the final quality for a given split </a:t>
            </a:r>
            <a:r>
              <a:rPr lang="en-US" b="1" i="1" dirty="0"/>
              <a:t>(n, X</a:t>
            </a:r>
            <a:r>
              <a:rPr lang="en-US" b="1" i="1" baseline="30000" dirty="0"/>
              <a:t>(j)</a:t>
            </a:r>
            <a:r>
              <a:rPr lang="en-US" i="1" dirty="0"/>
              <a:t>,</a:t>
            </a:r>
            <a:r>
              <a:rPr lang="en-US" b="1" i="1" dirty="0"/>
              <a:t> v)</a:t>
            </a:r>
            <a:endParaRPr lang="en-US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4) Master 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makes final decision where to split</a:t>
            </a:r>
          </a:p>
        </p:txBody>
      </p:sp>
    </p:spTree>
    <p:extLst>
      <p:ext uri="{BB962C8B-B14F-4D97-AF65-F5344CB8AC3E}">
        <p14:creationId xmlns:p14="http://schemas.microsoft.com/office/powerpoint/2010/main" val="2746517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D60093"/>
                </a:solidFill>
              </a:rPr>
              <a:t>We build the tree level by level</a:t>
            </a:r>
          </a:p>
          <a:p>
            <a:pPr lvl="1"/>
            <a:r>
              <a:rPr lang="en-US" dirty="0"/>
              <a:t>One </a:t>
            </a:r>
            <a:r>
              <a:rPr lang="en-US" dirty="0" err="1"/>
              <a:t>MapReduce</a:t>
            </a:r>
            <a:r>
              <a:rPr lang="en-US" dirty="0"/>
              <a:t> step builds </a:t>
            </a:r>
            <a:r>
              <a:rPr lang="en-US" b="1" dirty="0"/>
              <a:t>one level of the tree</a:t>
            </a:r>
          </a:p>
          <a:p>
            <a:r>
              <a:rPr lang="en-US" b="1" dirty="0">
                <a:solidFill>
                  <a:srgbClr val="0000FF"/>
                </a:solidFill>
              </a:rPr>
              <a:t>Mapper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dirty="0"/>
              <a:t>Considers a number of candidate splits </a:t>
            </a:r>
            <a:r>
              <a:rPr lang="en-US" b="1" dirty="0"/>
              <a:t>(node, attribute, value)</a:t>
            </a:r>
            <a:r>
              <a:rPr lang="en-US" dirty="0"/>
              <a:t> on its subset of the data</a:t>
            </a:r>
          </a:p>
          <a:p>
            <a:pPr lvl="1"/>
            <a:r>
              <a:rPr lang="en-US" dirty="0"/>
              <a:t>For each split it stores </a:t>
            </a:r>
            <a:r>
              <a:rPr lang="en-US" b="1" dirty="0"/>
              <a:t>partial statistics</a:t>
            </a:r>
          </a:p>
          <a:p>
            <a:pPr lvl="1"/>
            <a:r>
              <a:rPr lang="en-US" dirty="0"/>
              <a:t>Partial split-statistics is sent to </a:t>
            </a:r>
            <a:r>
              <a:rPr lang="en-US" b="1" dirty="0">
                <a:solidFill>
                  <a:srgbClr val="008000"/>
                </a:solidFill>
              </a:rPr>
              <a:t>Reducers</a:t>
            </a:r>
          </a:p>
          <a:p>
            <a:r>
              <a:rPr lang="en-US" b="1" dirty="0">
                <a:solidFill>
                  <a:srgbClr val="008000"/>
                </a:solidFill>
              </a:rPr>
              <a:t>Reducer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  <a:p>
            <a:pPr lvl="1"/>
            <a:r>
              <a:rPr lang="en-US" dirty="0"/>
              <a:t>Collects all partial statistics and determines best split</a:t>
            </a:r>
          </a:p>
          <a:p>
            <a:r>
              <a:rPr lang="en-US" b="1" dirty="0">
                <a:solidFill>
                  <a:srgbClr val="D60093"/>
                </a:solidFill>
              </a:rPr>
              <a:t>Master</a:t>
            </a:r>
            <a:r>
              <a:rPr lang="en-US" dirty="0"/>
              <a:t> grows the tree for one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2800" y="0"/>
            <a:ext cx="1981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239000" y="76200"/>
            <a:ext cx="1828800" cy="1447800"/>
            <a:chOff x="2623971" y="2133600"/>
            <a:chExt cx="4572000" cy="4419600"/>
          </a:xfrm>
        </p:grpSpPr>
        <p:sp>
          <p:nvSpPr>
            <p:cNvPr id="9" name="Oval 8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</a:t>
              </a:r>
            </a:p>
          </p:txBody>
        </p:sp>
        <p:cxnSp>
          <p:nvCxnSpPr>
            <p:cNvPr id="11" name="Straight Arrow Connector 10"/>
            <p:cNvCxnSpPr>
              <a:stCxn id="9" idx="3"/>
              <a:endCxn id="10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5"/>
              <a:endCxn id="13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</a:t>
              </a:r>
            </a:p>
          </p:txBody>
        </p:sp>
        <p:cxnSp>
          <p:nvCxnSpPr>
            <p:cNvPr id="16" name="Straight Arrow Connector 15"/>
            <p:cNvCxnSpPr>
              <a:stCxn id="13" idx="3"/>
              <a:endCxn id="14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5"/>
              <a:endCxn id="15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  <p:cxnSp>
          <p:nvCxnSpPr>
            <p:cNvPr id="20" name="Straight Arrow Connector 19"/>
            <p:cNvCxnSpPr>
              <a:endCxn id="18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9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</a:t>
              </a:r>
            </a:p>
          </p:txBody>
        </p:sp>
        <p:cxnSp>
          <p:nvCxnSpPr>
            <p:cNvPr id="24" name="Straight Arrow Connector 23"/>
            <p:cNvCxnSpPr>
              <a:endCxn id="22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3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Isosceles Triangle 25"/>
            <p:cNvSpPr/>
            <p:nvPr/>
          </p:nvSpPr>
          <p:spPr>
            <a:xfrm>
              <a:off x="26239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40717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51385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65863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Hexagon 29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dirty="0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7192211" y="806118"/>
            <a:ext cx="1927726" cy="304800"/>
          </a:xfrm>
          <a:prstGeom prst="roundRect">
            <a:avLst/>
          </a:prstGeom>
          <a:noFill/>
          <a:ln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E1B6A-E72F-4C1B-83C1-3BA3CBF22573}" type="datetime1">
              <a:rPr lang="en-US" smtClean="0"/>
              <a:t>2/21/18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92328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3733800" cy="5257801"/>
          </a:xfrm>
        </p:spPr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Decision Tree </a:t>
            </a:r>
            <a:r>
              <a:rPr lang="en-US" dirty="0"/>
              <a:t>is a tree-structured plan of a set of attributes to test in order to predict the output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7" name="Group 33"/>
          <p:cNvGrpSpPr/>
          <p:nvPr/>
        </p:nvGrpSpPr>
        <p:grpSpPr>
          <a:xfrm>
            <a:off x="4419600" y="1752600"/>
            <a:ext cx="4572000" cy="4419600"/>
            <a:chOff x="685800" y="1676400"/>
            <a:chExt cx="4572000" cy="4419600"/>
          </a:xfrm>
        </p:grpSpPr>
        <p:sp>
          <p:nvSpPr>
            <p:cNvPr id="35" name="Oval 34"/>
            <p:cNvSpPr/>
            <p:nvPr/>
          </p:nvSpPr>
          <p:spPr>
            <a:xfrm>
              <a:off x="1676400" y="16764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71600" y="2145268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b="1" baseline="30000" dirty="0">
                  <a:latin typeface="Arial" pitchFamily="34" charset="0"/>
                  <a:cs typeface="Arial" pitchFamily="34" charset="0"/>
                </a:rPr>
                <a:t>(1)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&lt;v</a:t>
              </a:r>
              <a:r>
                <a:rPr lang="en-US" b="1" baseline="30000" dirty="0">
                  <a:latin typeface="Arial" pitchFamily="34" charset="0"/>
                  <a:cs typeface="Arial" pitchFamily="34" charset="0"/>
                </a:rPr>
                <a:t>(1)</a:t>
              </a:r>
            </a:p>
          </p:txBody>
        </p:sp>
        <p:cxnSp>
          <p:nvCxnSpPr>
            <p:cNvPr id="38" name="Straight Arrow Connector 37"/>
            <p:cNvCxnSpPr>
              <a:stCxn id="35" idx="3"/>
            </p:cNvCxnSpPr>
            <p:nvPr/>
          </p:nvCxnSpPr>
          <p:spPr>
            <a:xfrm rot="5400000">
              <a:off x="1190345" y="20285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5"/>
              <a:endCxn id="40" idx="1"/>
            </p:cNvCxnSpPr>
            <p:nvPr/>
          </p:nvCxnSpPr>
          <p:spPr>
            <a:xfrm rot="16200000" flipH="1">
              <a:off x="2104745" y="20285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2590800" y="2514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1447800" y="3352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962400" y="3352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cxnSp>
          <p:nvCxnSpPr>
            <p:cNvPr id="43" name="Straight Arrow Connector 42"/>
            <p:cNvCxnSpPr>
              <a:stCxn id="40" idx="3"/>
              <a:endCxn id="41" idx="7"/>
            </p:cNvCxnSpPr>
            <p:nvPr/>
          </p:nvCxnSpPr>
          <p:spPr>
            <a:xfrm rot="5400000">
              <a:off x="1990445" y="27524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0" idx="5"/>
              <a:endCxn id="42" idx="1"/>
            </p:cNvCxnSpPr>
            <p:nvPr/>
          </p:nvCxnSpPr>
          <p:spPr>
            <a:xfrm rot="16200000" flipH="1">
              <a:off x="3247745" y="26381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762000" y="4191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209800" y="4191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cxnSp>
          <p:nvCxnSpPr>
            <p:cNvPr id="47" name="Straight Arrow Connector 46"/>
            <p:cNvCxnSpPr>
              <a:endCxn id="45" idx="7"/>
            </p:cNvCxnSpPr>
            <p:nvPr/>
          </p:nvCxnSpPr>
          <p:spPr>
            <a:xfrm rot="5400000">
              <a:off x="1076045" y="38192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endCxn id="46" idx="1"/>
            </p:cNvCxnSpPr>
            <p:nvPr/>
          </p:nvCxnSpPr>
          <p:spPr>
            <a:xfrm rot="16200000" flipH="1">
              <a:off x="1799945" y="37811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276600" y="4191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4724400" y="4191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cxnSp>
          <p:nvCxnSpPr>
            <p:cNvPr id="51" name="Straight Arrow Connector 50"/>
            <p:cNvCxnSpPr>
              <a:endCxn id="49" idx="7"/>
            </p:cNvCxnSpPr>
            <p:nvPr/>
          </p:nvCxnSpPr>
          <p:spPr>
            <a:xfrm rot="5400000">
              <a:off x="3590645" y="38192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50" idx="1"/>
            </p:cNvCxnSpPr>
            <p:nvPr/>
          </p:nvCxnSpPr>
          <p:spPr>
            <a:xfrm rot="16200000" flipH="1">
              <a:off x="4314545" y="37811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Hexagon 52"/>
            <p:cNvSpPr/>
            <p:nvPr/>
          </p:nvSpPr>
          <p:spPr>
            <a:xfrm>
              <a:off x="914400" y="2590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Y=</a:t>
              </a:r>
              <a:br>
                <a:rPr lang="en-US" sz="1400" dirty="0">
                  <a:latin typeface="Arial" pitchFamily="34" charset="0"/>
                  <a:cs typeface="Arial" pitchFamily="34" charset="0"/>
                </a:rPr>
              </a:br>
              <a:r>
                <a:rPr lang="en-US" sz="1400" dirty="0">
                  <a:latin typeface="Arial" pitchFamily="34" charset="0"/>
                  <a:cs typeface="Arial" pitchFamily="34" charset="0"/>
                </a:rPr>
                <a:t>0.42</a:t>
              </a:r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685800" y="46482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2133600" y="46482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3200400" y="46482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4648200" y="46482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867400" y="3288268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(2)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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{v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(2)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v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(3)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}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9156000">
            <a:off x="4840060" y="202459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60" name="TextBox 59"/>
          <p:cNvSpPr txBox="1"/>
          <p:nvPr/>
        </p:nvSpPr>
        <p:spPr>
          <a:xfrm rot="2406036">
            <a:off x="5930205" y="20762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2DFD8-2E60-4891-ACA1-901FDBC50C02}" type="datetime1">
              <a:rPr lang="en-US" smtClean="0"/>
              <a:t>2/21/18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428218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 Overview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Mapper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loads the </a:t>
            </a:r>
            <a:r>
              <a:rPr lang="en-US" b="1" dirty="0"/>
              <a:t>model</a:t>
            </a:r>
            <a:r>
              <a:rPr lang="en-US" dirty="0"/>
              <a:t> and info </a:t>
            </a:r>
            <a:br>
              <a:rPr lang="en-US" dirty="0"/>
            </a:br>
            <a:r>
              <a:rPr lang="en-US" dirty="0"/>
              <a:t>about which </a:t>
            </a:r>
            <a:r>
              <a:rPr lang="en-US" b="1" dirty="0"/>
              <a:t>attribute splits</a:t>
            </a:r>
            <a:r>
              <a:rPr lang="en-US" dirty="0"/>
              <a:t> to consider</a:t>
            </a:r>
          </a:p>
          <a:p>
            <a:pPr lvl="1"/>
            <a:r>
              <a:rPr lang="en-US" dirty="0"/>
              <a:t>Each mapper sees a subset of the data </a:t>
            </a:r>
            <a:r>
              <a:rPr lang="en-US" b="1" dirty="0"/>
              <a:t>D*</a:t>
            </a:r>
          </a:p>
          <a:p>
            <a:pPr lvl="1"/>
            <a:r>
              <a:rPr lang="en-US" dirty="0"/>
              <a:t>Mapper “drops” each </a:t>
            </a:r>
            <a:r>
              <a:rPr lang="en-US" dirty="0" err="1"/>
              <a:t>datapoint</a:t>
            </a:r>
            <a:r>
              <a:rPr lang="en-US" dirty="0"/>
              <a:t> to find the appropriate leaf node </a:t>
            </a:r>
            <a:r>
              <a:rPr lang="en-US" b="1" i="1" dirty="0"/>
              <a:t>L</a:t>
            </a:r>
          </a:p>
          <a:p>
            <a:pPr lvl="1"/>
            <a:r>
              <a:rPr lang="en-US" dirty="0"/>
              <a:t>For each leaf node </a:t>
            </a:r>
            <a:r>
              <a:rPr lang="en-US" b="1" i="1" dirty="0"/>
              <a:t>L</a:t>
            </a:r>
            <a:r>
              <a:rPr lang="en-US" dirty="0"/>
              <a:t> it keeps statistics about</a:t>
            </a:r>
          </a:p>
          <a:p>
            <a:pPr lvl="2"/>
            <a:r>
              <a:rPr lang="en-US" b="1" dirty="0"/>
              <a:t>(1)</a:t>
            </a:r>
            <a:r>
              <a:rPr lang="en-US" dirty="0"/>
              <a:t> the data reaching </a:t>
            </a:r>
            <a:r>
              <a:rPr lang="en-US" b="1" i="1" dirty="0"/>
              <a:t>L</a:t>
            </a:r>
          </a:p>
          <a:p>
            <a:pPr lvl="2"/>
            <a:r>
              <a:rPr lang="en-US" b="1" dirty="0"/>
              <a:t>(2)</a:t>
            </a:r>
            <a:r>
              <a:rPr lang="en-US" dirty="0"/>
              <a:t> the data in left/right </a:t>
            </a:r>
            <a:r>
              <a:rPr lang="en-US" dirty="0" err="1"/>
              <a:t>subtree</a:t>
            </a:r>
            <a:r>
              <a:rPr lang="en-US" dirty="0"/>
              <a:t> under split </a:t>
            </a:r>
            <a:r>
              <a:rPr lang="en-US" b="1" i="1" dirty="0"/>
              <a:t>S</a:t>
            </a:r>
          </a:p>
          <a:p>
            <a:pPr lvl="8"/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Reducer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aggregates the statistics </a:t>
            </a:r>
            <a:r>
              <a:rPr lang="en-US" b="1" dirty="0"/>
              <a:t>(1)</a:t>
            </a:r>
            <a:r>
              <a:rPr lang="en-US" dirty="0"/>
              <a:t>, </a:t>
            </a:r>
            <a:r>
              <a:rPr lang="en-US" b="1" dirty="0"/>
              <a:t>(2) </a:t>
            </a:r>
            <a:r>
              <a:rPr lang="en-US" dirty="0"/>
              <a:t>and determines the best split for each tree node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2800" y="0"/>
            <a:ext cx="1981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239000" y="76200"/>
            <a:ext cx="1828800" cy="1447800"/>
            <a:chOff x="2623971" y="2133600"/>
            <a:chExt cx="4572000" cy="4419600"/>
          </a:xfrm>
        </p:grpSpPr>
        <p:sp>
          <p:nvSpPr>
            <p:cNvPr id="9" name="Oval 8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</a:t>
              </a:r>
            </a:p>
          </p:txBody>
        </p:sp>
        <p:cxnSp>
          <p:nvCxnSpPr>
            <p:cNvPr id="11" name="Straight Arrow Connector 10"/>
            <p:cNvCxnSpPr>
              <a:stCxn id="9" idx="3"/>
              <a:endCxn id="10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5"/>
              <a:endCxn id="13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</a:t>
              </a:r>
            </a:p>
          </p:txBody>
        </p:sp>
        <p:cxnSp>
          <p:nvCxnSpPr>
            <p:cNvPr id="16" name="Straight Arrow Connector 15"/>
            <p:cNvCxnSpPr>
              <a:stCxn id="13" idx="3"/>
              <a:endCxn id="14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5"/>
              <a:endCxn id="15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  <p:cxnSp>
          <p:nvCxnSpPr>
            <p:cNvPr id="20" name="Straight Arrow Connector 19"/>
            <p:cNvCxnSpPr>
              <a:endCxn id="18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9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</a:t>
              </a:r>
            </a:p>
          </p:txBody>
        </p:sp>
        <p:cxnSp>
          <p:nvCxnSpPr>
            <p:cNvPr id="24" name="Straight Arrow Connector 23"/>
            <p:cNvCxnSpPr>
              <a:endCxn id="22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3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Isosceles Triangle 25"/>
            <p:cNvSpPr/>
            <p:nvPr/>
          </p:nvSpPr>
          <p:spPr>
            <a:xfrm>
              <a:off x="26239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40717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51385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65863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Hexagon 29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dirty="0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7192211" y="806118"/>
            <a:ext cx="1927726" cy="304800"/>
          </a:xfrm>
          <a:prstGeom prst="roundRect">
            <a:avLst/>
          </a:prstGeom>
          <a:noFill/>
          <a:ln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27745-9297-49E4-B28E-79CE25B7B824}" type="datetime1">
              <a:rPr lang="en-US" smtClean="0"/>
              <a:t>2/21/18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6743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PLANET: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Master</a:t>
            </a:r>
          </a:p>
          <a:p>
            <a:pPr lvl="1"/>
            <a:r>
              <a:rPr lang="en-US" dirty="0"/>
              <a:t>Monitors everything (runs multiple </a:t>
            </a:r>
            <a:r>
              <a:rPr lang="en-US" dirty="0" err="1"/>
              <a:t>MapReduce</a:t>
            </a:r>
            <a:r>
              <a:rPr lang="en-US" dirty="0"/>
              <a:t> jobs)</a:t>
            </a:r>
          </a:p>
          <a:p>
            <a:r>
              <a:rPr lang="en-US" b="1" dirty="0">
                <a:solidFill>
                  <a:srgbClr val="008000"/>
                </a:solidFill>
              </a:rPr>
              <a:t>Three types of </a:t>
            </a:r>
            <a:r>
              <a:rPr lang="en-US" b="1" dirty="0" err="1">
                <a:solidFill>
                  <a:srgbClr val="008000"/>
                </a:solidFill>
              </a:rPr>
              <a:t>MapReduce</a:t>
            </a:r>
            <a:r>
              <a:rPr lang="en-US" b="1" dirty="0">
                <a:solidFill>
                  <a:srgbClr val="008000"/>
                </a:solidFill>
              </a:rPr>
              <a:t> jobs: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(1) </a:t>
            </a:r>
            <a:r>
              <a:rPr lang="en-US" b="1" dirty="0" err="1">
                <a:solidFill>
                  <a:srgbClr val="0000FF"/>
                </a:solidFill>
              </a:rPr>
              <a:t>MapReduce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u="sng" dirty="0">
                <a:solidFill>
                  <a:srgbClr val="0000FF"/>
                </a:solidFill>
              </a:rPr>
              <a:t>Initialization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b="1" dirty="0">
                <a:solidFill>
                  <a:srgbClr val="D60093"/>
                </a:solidFill>
              </a:rPr>
              <a:t>(run once first)</a:t>
            </a:r>
          </a:p>
          <a:p>
            <a:pPr lvl="2"/>
            <a:r>
              <a:rPr lang="en-US" b="1" dirty="0"/>
              <a:t>For each attribute identify values to be considered for splits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(2) </a:t>
            </a:r>
            <a:r>
              <a:rPr lang="en-US" b="1" dirty="0" err="1">
                <a:solidFill>
                  <a:srgbClr val="0000FF"/>
                </a:solidFill>
              </a:rPr>
              <a:t>MapReduce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FindBestSplit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b="1" dirty="0">
                <a:solidFill>
                  <a:srgbClr val="D60093"/>
                </a:solidFill>
              </a:rPr>
              <a:t>(run multiple times)</a:t>
            </a:r>
          </a:p>
          <a:p>
            <a:pPr lvl="2"/>
            <a:r>
              <a:rPr lang="en-US" dirty="0" err="1"/>
              <a:t>MapReduce</a:t>
            </a:r>
            <a:r>
              <a:rPr lang="en-US" dirty="0"/>
              <a:t> job to find best split (when there </a:t>
            </a:r>
            <a:br>
              <a:rPr lang="en-US" dirty="0"/>
            </a:br>
            <a:r>
              <a:rPr lang="en-US" dirty="0"/>
              <a:t>is too much data to fit in memory)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(3) </a:t>
            </a:r>
            <a:r>
              <a:rPr lang="en-US" b="1" dirty="0" err="1">
                <a:solidFill>
                  <a:srgbClr val="0000FF"/>
                </a:solidFill>
              </a:rPr>
              <a:t>MapReduce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u="sng" dirty="0" err="1">
                <a:solidFill>
                  <a:srgbClr val="0000FF"/>
                </a:solidFill>
              </a:rPr>
              <a:t>InMemoryBuild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b="1" dirty="0">
                <a:solidFill>
                  <a:srgbClr val="D60093"/>
                </a:solidFill>
              </a:rPr>
              <a:t>(run once last)</a:t>
            </a:r>
            <a:endParaRPr lang="en-US" b="1" u="sng" dirty="0">
              <a:solidFill>
                <a:srgbClr val="0000FF"/>
              </a:solidFill>
            </a:endParaRPr>
          </a:p>
          <a:p>
            <a:pPr lvl="2"/>
            <a:r>
              <a:rPr lang="en-US" dirty="0"/>
              <a:t>Similar to </a:t>
            </a:r>
            <a:r>
              <a:rPr lang="en-US" b="1" dirty="0" err="1"/>
              <a:t>BuildSubTree</a:t>
            </a:r>
            <a:r>
              <a:rPr lang="en-US" dirty="0"/>
              <a:t> (but for small data)</a:t>
            </a:r>
          </a:p>
          <a:p>
            <a:pPr lvl="2"/>
            <a:r>
              <a:rPr lang="en-US" dirty="0"/>
              <a:t>Grows an entire sub-tree once the data fits in memory</a:t>
            </a:r>
          </a:p>
          <a:p>
            <a:r>
              <a:rPr lang="en-US" b="1" dirty="0">
                <a:solidFill>
                  <a:srgbClr val="D60093"/>
                </a:solidFill>
              </a:rPr>
              <a:t>Model file</a:t>
            </a:r>
          </a:p>
          <a:p>
            <a:pPr lvl="1"/>
            <a:r>
              <a:rPr lang="en-US" dirty="0"/>
              <a:t>A file describing the state of the model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62800" y="0"/>
            <a:ext cx="1981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7239000" y="76200"/>
            <a:ext cx="1828800" cy="1447800"/>
            <a:chOff x="2623971" y="2133600"/>
            <a:chExt cx="4572000" cy="4419600"/>
          </a:xfrm>
        </p:grpSpPr>
        <p:sp>
          <p:nvSpPr>
            <p:cNvPr id="16" name="Oval 15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</a:t>
              </a:r>
            </a:p>
          </p:txBody>
        </p:sp>
        <p:cxnSp>
          <p:nvCxnSpPr>
            <p:cNvPr id="18" name="Straight Arrow Connector 17"/>
            <p:cNvCxnSpPr>
              <a:stCxn id="16" idx="3"/>
              <a:endCxn id="17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6" idx="5"/>
              <a:endCxn id="20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</a:t>
              </a:r>
            </a:p>
          </p:txBody>
        </p:sp>
        <p:cxnSp>
          <p:nvCxnSpPr>
            <p:cNvPr id="23" name="Straight Arrow Connector 22"/>
            <p:cNvCxnSpPr>
              <a:stCxn id="20" idx="3"/>
              <a:endCxn id="21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0" idx="5"/>
              <a:endCxn id="22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  <p:cxnSp>
          <p:nvCxnSpPr>
            <p:cNvPr id="27" name="Straight Arrow Connector 26"/>
            <p:cNvCxnSpPr>
              <a:endCxn id="25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endCxn id="26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</a:t>
              </a:r>
            </a:p>
          </p:txBody>
        </p:sp>
        <p:cxnSp>
          <p:nvCxnSpPr>
            <p:cNvPr id="31" name="Straight Arrow Connector 30"/>
            <p:cNvCxnSpPr>
              <a:endCxn id="29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endCxn id="30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Isosceles Triangle 32"/>
            <p:cNvSpPr/>
            <p:nvPr/>
          </p:nvSpPr>
          <p:spPr>
            <a:xfrm>
              <a:off x="26239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Isosceles Triangle 33"/>
            <p:cNvSpPr/>
            <p:nvPr/>
          </p:nvSpPr>
          <p:spPr>
            <a:xfrm>
              <a:off x="40717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1385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Isosceles Triangle 35"/>
            <p:cNvSpPr/>
            <p:nvPr/>
          </p:nvSpPr>
          <p:spPr>
            <a:xfrm>
              <a:off x="65863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7" name="Hexagon 36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dirty="0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7192211" y="806118"/>
            <a:ext cx="1927726" cy="304800"/>
          </a:xfrm>
          <a:prstGeom prst="roundRect">
            <a:avLst/>
          </a:prstGeom>
          <a:noFill/>
          <a:ln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ircular Arrow 45"/>
          <p:cNvSpPr/>
          <p:nvPr/>
        </p:nvSpPr>
        <p:spPr>
          <a:xfrm rot="16200000">
            <a:off x="468304" y="3562350"/>
            <a:ext cx="1028700" cy="990600"/>
          </a:xfrm>
          <a:prstGeom prst="circular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6D8C2-DA14-47B3-8520-80B91E3FA654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680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212848"/>
            <a:ext cx="8077200" cy="1673352"/>
          </a:xfrm>
        </p:spPr>
        <p:txBody>
          <a:bodyPr/>
          <a:lstStyle/>
          <a:p>
            <a:r>
              <a:rPr lang="en-US" dirty="0"/>
              <a:t>PLANET: Components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8077200" cy="2971800"/>
          </a:xfrm>
        </p:spPr>
        <p:txBody>
          <a:bodyPr>
            <a:noAutofit/>
          </a:bodyPr>
          <a:lstStyle/>
          <a:p>
            <a:pPr marL="971550" lvl="1" indent="-514350" algn="l">
              <a:buFont typeface="Wingdings" pitchFamily="2" charset="2"/>
              <a:buAutoNum type="arabicParenBoth"/>
            </a:pPr>
            <a:r>
              <a:rPr lang="en-US" b="1" dirty="0">
                <a:solidFill>
                  <a:srgbClr val="FFFF00"/>
                </a:solidFill>
              </a:rPr>
              <a:t>Master Node</a:t>
            </a:r>
          </a:p>
          <a:p>
            <a:pPr marL="971550" lvl="1" indent="-514350" algn="l">
              <a:buAutoNum type="arabicParenBoth"/>
            </a:pPr>
            <a:r>
              <a:rPr lang="en-US" b="1" dirty="0" err="1">
                <a:solidFill>
                  <a:schemeClr val="tx1"/>
                </a:solidFill>
              </a:rPr>
              <a:t>MapReduce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Initialization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D60093"/>
                </a:solidFill>
              </a:rPr>
              <a:t>(run once first)</a:t>
            </a:r>
          </a:p>
          <a:p>
            <a:pPr marL="971550" lvl="1" indent="-514350" algn="l">
              <a:buAutoNum type="arabicParenBoth"/>
            </a:pPr>
            <a:r>
              <a:rPr lang="en-US" b="1" dirty="0" err="1">
                <a:solidFill>
                  <a:schemeClr val="tx1"/>
                </a:solidFill>
              </a:rPr>
              <a:t>MapReduce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 err="1">
                <a:solidFill>
                  <a:schemeClr val="tx1"/>
                </a:solidFill>
              </a:rPr>
              <a:t>FindBestSplit</a:t>
            </a:r>
            <a:r>
              <a:rPr lang="en-US" dirty="0">
                <a:solidFill>
                  <a:srgbClr val="D60093"/>
                </a:solidFill>
              </a:rPr>
              <a:t> (run multiple times)</a:t>
            </a:r>
          </a:p>
          <a:p>
            <a:pPr marL="971550" lvl="1" indent="-514350" algn="l">
              <a:buAutoNum type="arabicParenBoth"/>
            </a:pPr>
            <a:r>
              <a:rPr lang="en-US" b="1" dirty="0" err="1">
                <a:solidFill>
                  <a:schemeClr val="tx1"/>
                </a:solidFill>
              </a:rPr>
              <a:t>MapReduce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 err="1">
                <a:solidFill>
                  <a:schemeClr val="tx1"/>
                </a:solidFill>
              </a:rPr>
              <a:t>InMemoryBuild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D60093"/>
                </a:solidFill>
              </a:rPr>
              <a:t>(run once last)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916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PLANET: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424022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Master controls the entire process </a:t>
            </a:r>
          </a:p>
          <a:p>
            <a:r>
              <a:rPr lang="en-US" b="1" dirty="0">
                <a:solidFill>
                  <a:srgbClr val="D60093"/>
                </a:solidFill>
              </a:rPr>
              <a:t>Determines the state of the tree and grows it:</a:t>
            </a:r>
          </a:p>
          <a:p>
            <a:pPr lvl="1"/>
            <a:r>
              <a:rPr lang="en-US" b="1" dirty="0"/>
              <a:t>(1)</a:t>
            </a:r>
            <a:r>
              <a:rPr lang="en-US" dirty="0"/>
              <a:t> Decides if nodes should be split </a:t>
            </a:r>
          </a:p>
          <a:p>
            <a:pPr lvl="1"/>
            <a:r>
              <a:rPr lang="en-US" b="1" dirty="0"/>
              <a:t>(2)</a:t>
            </a:r>
            <a:r>
              <a:rPr lang="en-US" dirty="0"/>
              <a:t> If there is little data entering a tree node, Master runs an </a:t>
            </a:r>
            <a:r>
              <a:rPr lang="en-US" b="1" u="sng" dirty="0" err="1"/>
              <a:t>InMemoryBuild</a:t>
            </a:r>
            <a:r>
              <a:rPr lang="en-US" dirty="0"/>
              <a:t> </a:t>
            </a:r>
            <a:r>
              <a:rPr lang="en-US" dirty="0" err="1"/>
              <a:t>MapReduce</a:t>
            </a:r>
            <a:r>
              <a:rPr lang="en-US" dirty="0"/>
              <a:t> job to grow the entire </a:t>
            </a:r>
            <a:r>
              <a:rPr lang="en-US" dirty="0" err="1"/>
              <a:t>subtree</a:t>
            </a:r>
            <a:r>
              <a:rPr lang="en-US" dirty="0"/>
              <a:t> below that node</a:t>
            </a:r>
          </a:p>
          <a:p>
            <a:pPr lvl="1"/>
            <a:r>
              <a:rPr lang="en-US" b="1" dirty="0"/>
              <a:t>(3)</a:t>
            </a:r>
            <a:r>
              <a:rPr lang="en-US" dirty="0"/>
              <a:t> For larger nodes, Master launches </a:t>
            </a:r>
            <a:r>
              <a:rPr lang="en-US" dirty="0" err="1"/>
              <a:t>MapReduce</a:t>
            </a:r>
            <a:r>
              <a:rPr lang="en-US" dirty="0"/>
              <a:t> </a:t>
            </a:r>
            <a:r>
              <a:rPr lang="en-US" b="1" u="sng" dirty="0" err="1"/>
              <a:t>FindBestSplit</a:t>
            </a:r>
            <a:r>
              <a:rPr lang="en-US" dirty="0"/>
              <a:t> to evaluate candidates for best split </a:t>
            </a:r>
          </a:p>
          <a:p>
            <a:pPr lvl="2"/>
            <a:r>
              <a:rPr lang="en-US" dirty="0"/>
              <a:t>Master also collects results from </a:t>
            </a:r>
            <a:r>
              <a:rPr lang="en-US" b="1" dirty="0" err="1"/>
              <a:t>FindBestSplit</a:t>
            </a:r>
            <a:r>
              <a:rPr lang="en-US" dirty="0"/>
              <a:t> and </a:t>
            </a:r>
            <a:br>
              <a:rPr lang="en-US" dirty="0"/>
            </a:br>
            <a:r>
              <a:rPr lang="en-US" dirty="0"/>
              <a:t>chooses the best split for a node </a:t>
            </a:r>
          </a:p>
          <a:p>
            <a:pPr lvl="1"/>
            <a:r>
              <a:rPr lang="en-US" b="1" dirty="0"/>
              <a:t>(4)</a:t>
            </a:r>
            <a:r>
              <a:rPr lang="en-US" dirty="0"/>
              <a:t> Updates the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2800" y="0"/>
            <a:ext cx="1981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239000" y="76200"/>
            <a:ext cx="1828800" cy="1447800"/>
            <a:chOff x="2623971" y="2133600"/>
            <a:chExt cx="4572000" cy="4419600"/>
          </a:xfrm>
        </p:grpSpPr>
        <p:sp>
          <p:nvSpPr>
            <p:cNvPr id="9" name="Oval 8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</a:t>
              </a:r>
            </a:p>
          </p:txBody>
        </p:sp>
        <p:cxnSp>
          <p:nvCxnSpPr>
            <p:cNvPr id="11" name="Straight Arrow Connector 10"/>
            <p:cNvCxnSpPr>
              <a:stCxn id="9" idx="3"/>
              <a:endCxn id="10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9" idx="5"/>
              <a:endCxn id="13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Oval 12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</a:t>
              </a:r>
            </a:p>
          </p:txBody>
        </p:sp>
        <p:cxnSp>
          <p:nvCxnSpPr>
            <p:cNvPr id="16" name="Straight Arrow Connector 15"/>
            <p:cNvCxnSpPr>
              <a:stCxn id="13" idx="3"/>
              <a:endCxn id="14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3" idx="5"/>
              <a:endCxn id="15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  <p:cxnSp>
          <p:nvCxnSpPr>
            <p:cNvPr id="20" name="Straight Arrow Connector 19"/>
            <p:cNvCxnSpPr>
              <a:endCxn id="18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endCxn id="19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</a:t>
              </a:r>
            </a:p>
          </p:txBody>
        </p:sp>
        <p:cxnSp>
          <p:nvCxnSpPr>
            <p:cNvPr id="24" name="Straight Arrow Connector 23"/>
            <p:cNvCxnSpPr>
              <a:endCxn id="22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endCxn id="23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Isosceles Triangle 25"/>
            <p:cNvSpPr/>
            <p:nvPr/>
          </p:nvSpPr>
          <p:spPr>
            <a:xfrm>
              <a:off x="26239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40717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51385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65863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Hexagon 29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D07CF-F7C0-408C-A938-F5EEC9078DFF}" type="datetime1">
              <a:rPr lang="en-US" smtClean="0"/>
              <a:t>2/21/18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73387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212848"/>
            <a:ext cx="8077200" cy="1673352"/>
          </a:xfrm>
        </p:spPr>
        <p:txBody>
          <a:bodyPr/>
          <a:lstStyle/>
          <a:p>
            <a:r>
              <a:rPr lang="en-US" dirty="0"/>
              <a:t>PLANET: Components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8077200" cy="2971800"/>
          </a:xfrm>
        </p:spPr>
        <p:txBody>
          <a:bodyPr>
            <a:noAutofit/>
          </a:bodyPr>
          <a:lstStyle/>
          <a:p>
            <a:pPr marL="971550" lvl="1" indent="-514350" algn="l">
              <a:buFont typeface="Wingdings" pitchFamily="2" charset="2"/>
              <a:buAutoNum type="arabicParenBoth"/>
            </a:pPr>
            <a:r>
              <a:rPr lang="en-US" b="1" dirty="0">
                <a:solidFill>
                  <a:schemeClr val="tx1"/>
                </a:solidFill>
              </a:rPr>
              <a:t>Master Node</a:t>
            </a:r>
          </a:p>
          <a:p>
            <a:pPr marL="971550" lvl="1" indent="-514350" algn="l">
              <a:buAutoNum type="arabicParenBoth"/>
            </a:pPr>
            <a:r>
              <a:rPr lang="en-US" b="1" dirty="0" err="1">
                <a:solidFill>
                  <a:srgbClr val="FFFF00"/>
                </a:solidFill>
              </a:rPr>
              <a:t>MapReduce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Initialization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rgbClr val="D60093"/>
                </a:solidFill>
              </a:rPr>
              <a:t>(run once first)</a:t>
            </a:r>
          </a:p>
          <a:p>
            <a:pPr marL="971550" lvl="1" indent="-514350" algn="l">
              <a:buAutoNum type="arabicParenBoth"/>
            </a:pPr>
            <a:r>
              <a:rPr lang="en-US" b="1" dirty="0" err="1">
                <a:solidFill>
                  <a:schemeClr val="tx1"/>
                </a:solidFill>
              </a:rPr>
              <a:t>MapReduce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 err="1">
                <a:solidFill>
                  <a:schemeClr val="tx1"/>
                </a:solidFill>
              </a:rPr>
              <a:t>FindBestSplit</a:t>
            </a:r>
            <a:r>
              <a:rPr lang="en-US" dirty="0">
                <a:solidFill>
                  <a:srgbClr val="D60093"/>
                </a:solidFill>
              </a:rPr>
              <a:t> (run multiple times)</a:t>
            </a:r>
          </a:p>
          <a:p>
            <a:pPr marL="971550" lvl="1" indent="-514350" algn="l">
              <a:buAutoNum type="arabicParenBoth"/>
            </a:pPr>
            <a:r>
              <a:rPr lang="en-US" b="1" dirty="0" err="1">
                <a:solidFill>
                  <a:schemeClr val="tx1"/>
                </a:solidFill>
              </a:rPr>
              <a:t>MapReduce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 err="1">
                <a:solidFill>
                  <a:schemeClr val="tx1"/>
                </a:solidFill>
              </a:rPr>
              <a:t>InMemoryBuild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D60093"/>
                </a:solidFill>
              </a:rPr>
              <a:t>(run once last)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630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Initialization: Attribute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Initialization job:</a:t>
            </a:r>
            <a:r>
              <a:rPr lang="en-US" b="1" dirty="0"/>
              <a:t> Identifies all the attribute values which need to be considered for splits</a:t>
            </a:r>
          </a:p>
          <a:p>
            <a:pPr lvl="1"/>
            <a:r>
              <a:rPr lang="en-US" dirty="0"/>
              <a:t>Initialization process generates </a:t>
            </a:r>
            <a:r>
              <a:rPr lang="en-US" b="1" dirty="0"/>
              <a:t>“attribute metadata” </a:t>
            </a:r>
            <a:r>
              <a:rPr lang="en-US" dirty="0"/>
              <a:t>to be loaded in memory by other tasks</a:t>
            </a:r>
          </a:p>
          <a:p>
            <a:pPr lvl="1"/>
            <a:endParaRPr lang="en-US" dirty="0"/>
          </a:p>
          <a:p>
            <a:r>
              <a:rPr lang="en-US" b="1" dirty="0"/>
              <a:t>Main question: </a:t>
            </a:r>
            <a:br>
              <a:rPr lang="en-US" b="1" dirty="0"/>
            </a:br>
            <a:r>
              <a:rPr lang="en-US" b="1" dirty="0">
                <a:solidFill>
                  <a:srgbClr val="0000FF"/>
                </a:solidFill>
              </a:rPr>
              <a:t>Which splits to even consider?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A split is defined by a triple: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(node </a:t>
            </a:r>
            <a:r>
              <a:rPr lang="en-US" b="1" dirty="0"/>
              <a:t>n</a:t>
            </a:r>
            <a:r>
              <a:rPr lang="en-US" b="1" dirty="0">
                <a:solidFill>
                  <a:srgbClr val="D60093"/>
                </a:solidFill>
              </a:rPr>
              <a:t>, attribute </a:t>
            </a:r>
            <a:r>
              <a:rPr lang="en-US" b="1" dirty="0"/>
              <a:t>X</a:t>
            </a:r>
            <a:r>
              <a:rPr lang="en-US" b="1" baseline="30000" dirty="0"/>
              <a:t>(j)</a:t>
            </a:r>
            <a:r>
              <a:rPr lang="en-US" b="1" dirty="0">
                <a:solidFill>
                  <a:srgbClr val="D60093"/>
                </a:solidFill>
              </a:rPr>
              <a:t>, value </a:t>
            </a:r>
            <a:r>
              <a:rPr lang="en-US" b="1" dirty="0"/>
              <a:t>v</a:t>
            </a:r>
            <a:r>
              <a:rPr lang="en-US" b="1" dirty="0">
                <a:solidFill>
                  <a:srgbClr val="D60093"/>
                </a:solidFill>
              </a:rPr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659-260C-4D97-A637-77D8C9B1C90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Oval 6"/>
          <p:cNvSpPr/>
          <p:nvPr/>
        </p:nvSpPr>
        <p:spPr>
          <a:xfrm>
            <a:off x="7924800" y="5562600"/>
            <a:ext cx="416535" cy="389515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</a:t>
            </a: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rot="5400000">
            <a:off x="7588135" y="5926937"/>
            <a:ext cx="429530" cy="365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5"/>
          </p:cNvCxnSpPr>
          <p:nvPr/>
        </p:nvCxnSpPr>
        <p:spPr>
          <a:xfrm rot="16200000" flipH="1">
            <a:off x="8230703" y="5944703"/>
            <a:ext cx="429530" cy="3302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 rot="5400000">
            <a:off x="8105135" y="5209535"/>
            <a:ext cx="380998" cy="3251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772400" y="6019800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30000" dirty="0"/>
              <a:t>(j)</a:t>
            </a:r>
            <a:r>
              <a:rPr lang="en-US" b="1" baseline="-25000" dirty="0"/>
              <a:t> </a:t>
            </a:r>
            <a:r>
              <a:rPr lang="en-US" b="1" dirty="0"/>
              <a:t>&lt; v</a:t>
            </a:r>
            <a:endParaRPr lang="en-US" b="1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8305800" y="5181600"/>
            <a:ext cx="3433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ym typeface="Symbol"/>
              </a:rPr>
              <a:t>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1339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Initialization: Attribute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Which splits to even consider?</a:t>
            </a:r>
          </a:p>
          <a:p>
            <a:pPr lvl="1"/>
            <a:r>
              <a:rPr lang="en-US" dirty="0"/>
              <a:t>For small data we can sort the values along a particular feature and consider every possible split</a:t>
            </a:r>
          </a:p>
          <a:p>
            <a:pPr lvl="1"/>
            <a:r>
              <a:rPr lang="en-US" b="1" dirty="0"/>
              <a:t>But data values may not be uniformly populated so many splits may not really make a difference</a:t>
            </a:r>
          </a:p>
          <a:p>
            <a:pPr lvl="2"/>
            <a:endParaRPr lang="en-US" b="1" dirty="0"/>
          </a:p>
          <a:p>
            <a:pPr lvl="1"/>
            <a:endParaRPr lang="en-US" b="1" dirty="0">
              <a:solidFill>
                <a:srgbClr val="D6009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Idea:</a:t>
            </a:r>
            <a:r>
              <a:rPr lang="en-US" b="1" dirty="0"/>
              <a:t> Consider a limited number of splits such that splits “move” about the same amount of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57200" y="3974068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30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(j)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dirty="0">
                <a:latin typeface="Arial" pitchFamily="34" charset="0"/>
                <a:cs typeface="Arial" pitchFamily="34" charset="0"/>
              </a:rPr>
              <a:t> 1.2  1.3  1.4  1.6  2.1  7.2  8.1  9.8  10.1  10.2  10.3  10.4  11.5  11.7  12.8  12.9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350264" y="4191000"/>
            <a:ext cx="0" cy="2286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102864" y="4191000"/>
            <a:ext cx="0" cy="228600"/>
          </a:xfrm>
          <a:prstGeom prst="straightConnector1">
            <a:avLst/>
          </a:prstGeom>
          <a:ln w="28575">
            <a:solidFill>
              <a:srgbClr val="D60093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807464" y="4191000"/>
            <a:ext cx="0" cy="2286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BC659-260C-4D97-A637-77D8C9B1C90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72078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10600" cy="987552"/>
          </a:xfrm>
        </p:spPr>
        <p:txBody>
          <a:bodyPr>
            <a:normAutofit/>
          </a:bodyPr>
          <a:lstStyle/>
          <a:p>
            <a:r>
              <a:rPr lang="en-US" dirty="0"/>
              <a:t>Initialization: Attribute metadata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Splits for numerical attributes: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For attribute X</a:t>
            </a:r>
            <a:r>
              <a:rPr lang="en-US" b="1" baseline="30000" dirty="0">
                <a:solidFill>
                  <a:srgbClr val="008000"/>
                </a:solidFill>
              </a:rPr>
              <a:t>(j)</a:t>
            </a:r>
            <a:r>
              <a:rPr lang="en-US" b="1" dirty="0">
                <a:solidFill>
                  <a:srgbClr val="008000"/>
                </a:solidFill>
              </a:rPr>
              <a:t> we would like to consider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every possible value </a:t>
            </a:r>
            <a:r>
              <a:rPr lang="en-US" b="1" i="1" dirty="0" err="1">
                <a:solidFill>
                  <a:srgbClr val="008000"/>
                </a:solidFill>
              </a:rPr>
              <a:t>v</a:t>
            </a:r>
            <a:r>
              <a:rPr lang="en-US" b="1" i="1" dirty="0" err="1">
                <a:solidFill>
                  <a:srgbClr val="008000"/>
                </a:solidFill>
                <a:sym typeface="Symbol"/>
              </a:rPr>
              <a:t>O</a:t>
            </a:r>
            <a:r>
              <a:rPr lang="en-US" b="1" i="1" baseline="-25000" dirty="0" err="1">
                <a:solidFill>
                  <a:srgbClr val="008000"/>
                </a:solidFill>
                <a:sym typeface="Symbol"/>
              </a:rPr>
              <a:t>j</a:t>
            </a:r>
            <a:endParaRPr lang="en-US" b="1" i="1" baseline="-25000" dirty="0">
              <a:solidFill>
                <a:srgbClr val="008000"/>
              </a:solidFill>
            </a:endParaRPr>
          </a:p>
          <a:p>
            <a:pPr lvl="1"/>
            <a:r>
              <a:rPr lang="en-US" b="1" dirty="0"/>
              <a:t>Compute an approx. </a:t>
            </a:r>
            <a:r>
              <a:rPr lang="en-US" b="1" dirty="0" err="1"/>
              <a:t>equi</a:t>
            </a:r>
            <a:r>
              <a:rPr lang="en-US" b="1" dirty="0"/>
              <a:t>-depth histogram on </a:t>
            </a:r>
            <a:r>
              <a:rPr lang="en-US" b="1" i="1" dirty="0"/>
              <a:t>D*</a:t>
            </a:r>
          </a:p>
          <a:p>
            <a:pPr lvl="2"/>
            <a:r>
              <a:rPr lang="en-US" b="1" dirty="0">
                <a:solidFill>
                  <a:srgbClr val="0000FF"/>
                </a:solidFill>
              </a:rPr>
              <a:t>Idea:</a:t>
            </a:r>
            <a:r>
              <a:rPr lang="en-US" dirty="0">
                <a:solidFill>
                  <a:srgbClr val="0000FF"/>
                </a:solidFill>
              </a:rPr>
              <a:t> Select buckets such that counts per bucket are equal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Use boundary points of histogram as splits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133600" y="4083050"/>
            <a:ext cx="685800" cy="6096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19400" y="4083050"/>
            <a:ext cx="1143000" cy="6096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962400" y="4006850"/>
            <a:ext cx="304800" cy="6858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267200" y="4083050"/>
            <a:ext cx="457200" cy="6096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4724400" y="4083050"/>
            <a:ext cx="1524000" cy="6096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248400" y="4083050"/>
            <a:ext cx="533400" cy="609600"/>
          </a:xfrm>
          <a:prstGeom prst="rect">
            <a:avLst/>
          </a:prstGeom>
          <a:solidFill>
            <a:srgbClr val="99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38200" y="4083050"/>
            <a:ext cx="1152880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u="none" dirty="0">
                <a:solidFill>
                  <a:srgbClr val="0000FF"/>
                </a:solidFill>
                <a:latin typeface="Times New Roman" pitchFamily="18" charset="0"/>
              </a:rPr>
              <a:t>Count for</a:t>
            </a:r>
          </a:p>
          <a:p>
            <a:r>
              <a:rPr lang="en-US" b="1" u="none" dirty="0">
                <a:solidFill>
                  <a:srgbClr val="0000FF"/>
                </a:solidFill>
                <a:latin typeface="Times New Roman" pitchFamily="18" charset="0"/>
              </a:rPr>
              <a:t>bucket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V="1">
            <a:off x="1981200" y="4083050"/>
            <a:ext cx="0" cy="609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6934200" y="4660900"/>
            <a:ext cx="1640193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b="1" u="none" dirty="0">
                <a:solidFill>
                  <a:srgbClr val="0000FF"/>
                </a:solidFill>
                <a:latin typeface="Times New Roman" pitchFamily="18" charset="0"/>
              </a:rPr>
              <a:t>Domain values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133600" y="4692650"/>
            <a:ext cx="4705350" cy="3365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b="1" u="none" dirty="0">
                <a:solidFill>
                  <a:schemeClr val="accent1"/>
                </a:solidFill>
                <a:latin typeface="Times New Roman" pitchFamily="18" charset="0"/>
              </a:rPr>
              <a:t>1  2  3</a:t>
            </a:r>
            <a:r>
              <a:rPr lang="en-US" sz="1600" b="1" u="none" dirty="0">
                <a:latin typeface="Times New Roman" pitchFamily="18" charset="0"/>
              </a:rPr>
              <a:t>  4  5  6  7  8  9 </a:t>
            </a:r>
            <a:r>
              <a:rPr lang="en-US" sz="1600" b="1" u="none" dirty="0">
                <a:solidFill>
                  <a:schemeClr val="accent1"/>
                </a:solidFill>
                <a:latin typeface="Times New Roman" pitchFamily="18" charset="0"/>
              </a:rPr>
              <a:t>10</a:t>
            </a:r>
            <a:r>
              <a:rPr lang="en-US" sz="1600" b="1" u="none" dirty="0">
                <a:latin typeface="Times New Roman" pitchFamily="18" charset="0"/>
              </a:rPr>
              <a:t> 11 12 </a:t>
            </a:r>
            <a:r>
              <a:rPr lang="en-US" sz="1600" b="1" u="none" dirty="0">
                <a:solidFill>
                  <a:schemeClr val="accent1"/>
                </a:solidFill>
                <a:latin typeface="Times New Roman" pitchFamily="18" charset="0"/>
              </a:rPr>
              <a:t>13 14 15 16 17 18</a:t>
            </a:r>
            <a:r>
              <a:rPr lang="en-US" sz="1600" b="1" u="none" dirty="0">
                <a:latin typeface="Times New Roman" pitchFamily="18" charset="0"/>
              </a:rPr>
              <a:t> 19 20</a:t>
            </a:r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4038600" y="4006850"/>
            <a:ext cx="76200" cy="685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6324600" y="4387850"/>
            <a:ext cx="76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553200" y="4387850"/>
            <a:ext cx="76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2209800" y="4464050"/>
            <a:ext cx="76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2438400" y="4464050"/>
            <a:ext cx="76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2667000" y="4464050"/>
            <a:ext cx="76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2895600" y="4464050"/>
            <a:ext cx="76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3048000" y="4540250"/>
            <a:ext cx="762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3200400" y="4464050"/>
            <a:ext cx="76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4343400" y="4083050"/>
            <a:ext cx="76200" cy="609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4572000" y="461645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5334000" y="461645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29" name="Rectangle 26"/>
          <p:cNvSpPr>
            <a:spLocks noChangeArrowheads="1"/>
          </p:cNvSpPr>
          <p:nvPr/>
        </p:nvSpPr>
        <p:spPr bwMode="auto">
          <a:xfrm flipV="1">
            <a:off x="3810000" y="461645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 flipV="1">
            <a:off x="3429000" y="4616450"/>
            <a:ext cx="76200" cy="76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6096000" y="4464050"/>
            <a:ext cx="76200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5867400" y="4387850"/>
            <a:ext cx="762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4" name="Oval 33"/>
          <p:cNvSpPr/>
          <p:nvPr/>
        </p:nvSpPr>
        <p:spPr>
          <a:xfrm>
            <a:off x="8346642" y="1447800"/>
            <a:ext cx="416535" cy="389515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j</a:t>
            </a:r>
          </a:p>
        </p:txBody>
      </p:sp>
      <p:cxnSp>
        <p:nvCxnSpPr>
          <p:cNvPr id="35" name="Straight Arrow Connector 34"/>
          <p:cNvCxnSpPr>
            <a:stCxn id="34" idx="3"/>
          </p:cNvCxnSpPr>
          <p:nvPr/>
        </p:nvCxnSpPr>
        <p:spPr>
          <a:xfrm rot="5400000">
            <a:off x="8009977" y="1812137"/>
            <a:ext cx="429530" cy="365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4" idx="5"/>
          </p:cNvCxnSpPr>
          <p:nvPr/>
        </p:nvCxnSpPr>
        <p:spPr>
          <a:xfrm rot="16200000" flipH="1">
            <a:off x="8652545" y="1829903"/>
            <a:ext cx="429530" cy="3302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34" idx="0"/>
          </p:cNvCxnSpPr>
          <p:nvPr/>
        </p:nvCxnSpPr>
        <p:spPr>
          <a:xfrm rot="5400000">
            <a:off x="8526977" y="1094735"/>
            <a:ext cx="380998" cy="3251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194242" y="190500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X</a:t>
            </a:r>
            <a:r>
              <a:rPr lang="en-US" b="1" baseline="-25000" dirty="0" err="1"/>
              <a:t>j</a:t>
            </a:r>
            <a:r>
              <a:rPr lang="en-US" b="1" baseline="-25000" dirty="0"/>
              <a:t> </a:t>
            </a:r>
            <a:r>
              <a:rPr lang="en-US" b="1" dirty="0"/>
              <a:t>&lt; v</a:t>
            </a:r>
            <a:endParaRPr lang="en-US" b="1" baseline="-25000" dirty="0"/>
          </a:p>
        </p:txBody>
      </p:sp>
      <p:sp>
        <p:nvSpPr>
          <p:cNvPr id="43" name="Rectangle 42"/>
          <p:cNvSpPr/>
          <p:nvPr/>
        </p:nvSpPr>
        <p:spPr>
          <a:xfrm>
            <a:off x="8727642" y="1066800"/>
            <a:ext cx="465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ym typeface="Symbol"/>
              </a:rPr>
              <a:t>D*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6BEB8-CDFF-4586-BF37-F267EF0CE0A4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4046544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u="sng" dirty="0"/>
              <a:t>Side note:</a:t>
            </a:r>
            <a:r>
              <a:rPr lang="en-US" dirty="0"/>
              <a:t> Computing </a:t>
            </a:r>
            <a:r>
              <a:rPr lang="en-US" dirty="0" err="1"/>
              <a:t>Equi</a:t>
            </a:r>
            <a:r>
              <a:rPr lang="en-US" dirty="0"/>
              <a:t>-Depth</a:t>
            </a:r>
          </a:p>
        </p:txBody>
      </p:sp>
      <p:sp>
        <p:nvSpPr>
          <p:cNvPr id="1072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17750"/>
            <a:ext cx="8534400" cy="438785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D60093"/>
                </a:solidFill>
              </a:rPr>
              <a:t>Goal:</a:t>
            </a:r>
            <a:r>
              <a:rPr lang="en-US" b="1" dirty="0">
                <a:solidFill>
                  <a:schemeClr val="accent3"/>
                </a:solidFill>
              </a:rPr>
              <a:t>  </a:t>
            </a:r>
            <a:r>
              <a:rPr lang="en-US" dirty="0"/>
              <a:t>Equal number of elements per bucket 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dirty="0"/>
              <a:t> buckets total)</a:t>
            </a:r>
          </a:p>
          <a:p>
            <a:pPr>
              <a:lnSpc>
                <a:spcPct val="120000"/>
              </a:lnSpc>
            </a:pPr>
            <a:r>
              <a:rPr lang="en-US" dirty="0"/>
              <a:t>Construct by first </a:t>
            </a:r>
            <a:r>
              <a:rPr lang="en-US" b="1" dirty="0"/>
              <a:t>sorting</a:t>
            </a:r>
            <a:r>
              <a:rPr lang="en-US" dirty="0"/>
              <a:t> and then taking 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B-1</a:t>
            </a:r>
            <a:r>
              <a:rPr lang="en-US" dirty="0"/>
              <a:t> equally-spaced splits</a:t>
            </a:r>
          </a:p>
          <a:p>
            <a:pPr>
              <a:lnSpc>
                <a:spcPct val="120000"/>
              </a:lnSpc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FF"/>
                </a:solidFill>
              </a:rPr>
              <a:t>Faster construction: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/>
              <a:t>Sample &amp; take equally-spaced splits in the sample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Nearly equal buckets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72133" name="Rectangle 5"/>
          <p:cNvSpPr>
            <a:spLocks noChangeArrowheads="1"/>
          </p:cNvSpPr>
          <p:nvPr/>
        </p:nvSpPr>
        <p:spPr bwMode="auto">
          <a:xfrm>
            <a:off x="2286000" y="1371600"/>
            <a:ext cx="685800" cy="609600"/>
          </a:xfrm>
          <a:prstGeom prst="rect">
            <a:avLst/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72134" name="Rectangle 6"/>
          <p:cNvSpPr>
            <a:spLocks noChangeArrowheads="1"/>
          </p:cNvSpPr>
          <p:nvPr/>
        </p:nvSpPr>
        <p:spPr bwMode="auto">
          <a:xfrm>
            <a:off x="2971800" y="1371600"/>
            <a:ext cx="1143000" cy="609600"/>
          </a:xfrm>
          <a:prstGeom prst="rect">
            <a:avLst/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72135" name="Rectangle 7"/>
          <p:cNvSpPr>
            <a:spLocks noChangeArrowheads="1"/>
          </p:cNvSpPr>
          <p:nvPr/>
        </p:nvSpPr>
        <p:spPr bwMode="auto">
          <a:xfrm>
            <a:off x="4114800" y="1295400"/>
            <a:ext cx="304800" cy="685800"/>
          </a:xfrm>
          <a:prstGeom prst="rect">
            <a:avLst/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72136" name="Rectangle 8"/>
          <p:cNvSpPr>
            <a:spLocks noChangeArrowheads="1"/>
          </p:cNvSpPr>
          <p:nvPr/>
        </p:nvSpPr>
        <p:spPr bwMode="auto">
          <a:xfrm>
            <a:off x="4419600" y="1371600"/>
            <a:ext cx="457200" cy="609600"/>
          </a:xfrm>
          <a:prstGeom prst="rect">
            <a:avLst/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72137" name="Rectangle 9"/>
          <p:cNvSpPr>
            <a:spLocks noChangeArrowheads="1"/>
          </p:cNvSpPr>
          <p:nvPr/>
        </p:nvSpPr>
        <p:spPr bwMode="auto">
          <a:xfrm>
            <a:off x="4876800" y="1371600"/>
            <a:ext cx="1524000" cy="609600"/>
          </a:xfrm>
          <a:prstGeom prst="rect">
            <a:avLst/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72138" name="Rectangle 10"/>
          <p:cNvSpPr>
            <a:spLocks noChangeArrowheads="1"/>
          </p:cNvSpPr>
          <p:nvPr/>
        </p:nvSpPr>
        <p:spPr bwMode="auto">
          <a:xfrm>
            <a:off x="6400800" y="1371600"/>
            <a:ext cx="533400" cy="609600"/>
          </a:xfrm>
          <a:prstGeom prst="rect">
            <a:avLst/>
          </a:prstGeom>
          <a:solidFill>
            <a:srgbClr val="66CCFF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72140" name="Text Box 12"/>
          <p:cNvSpPr txBox="1">
            <a:spLocks noChangeArrowheads="1"/>
          </p:cNvSpPr>
          <p:nvPr/>
        </p:nvSpPr>
        <p:spPr bwMode="auto">
          <a:xfrm>
            <a:off x="1139350" y="1371600"/>
            <a:ext cx="1050289" cy="646331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Count in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bucket</a:t>
            </a:r>
          </a:p>
        </p:txBody>
      </p:sp>
      <p:sp>
        <p:nvSpPr>
          <p:cNvPr id="1072141" name="Line 13"/>
          <p:cNvSpPr>
            <a:spLocks noChangeShapeType="1"/>
          </p:cNvSpPr>
          <p:nvPr/>
        </p:nvSpPr>
        <p:spPr bwMode="auto">
          <a:xfrm flipV="1">
            <a:off x="2133600" y="1371600"/>
            <a:ext cx="0" cy="609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72143" name="Text Box 15"/>
          <p:cNvSpPr txBox="1">
            <a:spLocks noChangeArrowheads="1"/>
          </p:cNvSpPr>
          <p:nvPr/>
        </p:nvSpPr>
        <p:spPr bwMode="auto">
          <a:xfrm>
            <a:off x="7124547" y="1981200"/>
            <a:ext cx="1640194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Domain values</a:t>
            </a:r>
          </a:p>
        </p:txBody>
      </p:sp>
      <p:sp>
        <p:nvSpPr>
          <p:cNvPr id="1072145" name="Text Box 17"/>
          <p:cNvSpPr txBox="1">
            <a:spLocks noChangeArrowheads="1"/>
          </p:cNvSpPr>
          <p:nvPr/>
        </p:nvSpPr>
        <p:spPr bwMode="auto">
          <a:xfrm>
            <a:off x="2286000" y="1981200"/>
            <a:ext cx="4705350" cy="3365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accent1"/>
                </a:solidFill>
                <a:latin typeface="Times New Roman" pitchFamily="18" charset="0"/>
              </a:rPr>
              <a:t>1  2  3</a:t>
            </a:r>
            <a:r>
              <a:rPr lang="en-US" sz="1600" b="1">
                <a:latin typeface="Times New Roman" pitchFamily="18" charset="0"/>
              </a:rPr>
              <a:t>  4  5  6  7  8  9 </a:t>
            </a:r>
            <a:r>
              <a:rPr lang="en-US" sz="1600" b="1">
                <a:solidFill>
                  <a:schemeClr val="accent1"/>
                </a:solidFill>
                <a:latin typeface="Times New Roman" pitchFamily="18" charset="0"/>
              </a:rPr>
              <a:t>10</a:t>
            </a:r>
            <a:r>
              <a:rPr lang="en-US" sz="1600" b="1">
                <a:latin typeface="Times New Roman" pitchFamily="18" charset="0"/>
              </a:rPr>
              <a:t> 11 12 </a:t>
            </a:r>
            <a:r>
              <a:rPr lang="en-US" sz="1600" b="1">
                <a:solidFill>
                  <a:schemeClr val="accent1"/>
                </a:solidFill>
                <a:latin typeface="Times New Roman" pitchFamily="18" charset="0"/>
              </a:rPr>
              <a:t>13 14 15 16 17 18</a:t>
            </a:r>
            <a:r>
              <a:rPr lang="en-US" sz="1600" b="1">
                <a:latin typeface="Times New Roman" pitchFamily="18" charset="0"/>
              </a:rPr>
              <a:t> 19 20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143000" y="4495800"/>
            <a:ext cx="7169150" cy="457200"/>
            <a:chOff x="720" y="2352"/>
            <a:chExt cx="4516" cy="288"/>
          </a:xfrm>
        </p:grpSpPr>
        <p:sp>
          <p:nvSpPr>
            <p:cNvPr id="1072139" name="Text Box 11"/>
            <p:cNvSpPr txBox="1">
              <a:spLocks noChangeArrowheads="1"/>
            </p:cNvSpPr>
            <p:nvPr/>
          </p:nvSpPr>
          <p:spPr bwMode="auto">
            <a:xfrm>
              <a:off x="720" y="2352"/>
              <a:ext cx="4516" cy="250"/>
            </a:xfrm>
            <a:prstGeom prst="rect">
              <a:avLst/>
            </a:prstGeom>
            <a:noFill/>
            <a:ln w="9525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chemeClr val="accent3"/>
                  </a:solidFill>
                  <a:latin typeface="Times New Roman" pitchFamily="18" charset="0"/>
                </a:rPr>
                <a:t>1  2  2  3  </a:t>
              </a:r>
              <a:r>
                <a:rPr lang="en-US" sz="2000" b="1" dirty="0">
                  <a:latin typeface="Times New Roman" pitchFamily="18" charset="0"/>
                </a:rPr>
                <a:t>4  7  8  9 </a:t>
              </a:r>
              <a:r>
                <a:rPr lang="en-US" sz="2000" b="1" dirty="0">
                  <a:solidFill>
                    <a:schemeClr val="accent3"/>
                  </a:solidFill>
                  <a:latin typeface="Times New Roman" pitchFamily="18" charset="0"/>
                </a:rPr>
                <a:t>10 10 10 10 </a:t>
              </a:r>
              <a:r>
                <a:rPr lang="en-US" sz="2000" b="1" dirty="0">
                  <a:latin typeface="Times New Roman" pitchFamily="18" charset="0"/>
                </a:rPr>
                <a:t>11 11 12 12 </a:t>
              </a:r>
              <a:r>
                <a:rPr lang="en-US" sz="2000" b="1" dirty="0">
                  <a:solidFill>
                    <a:schemeClr val="accent3"/>
                  </a:solidFill>
                  <a:latin typeface="Times New Roman" pitchFamily="18" charset="0"/>
                </a:rPr>
                <a:t>14 16 16 18 </a:t>
              </a:r>
              <a:r>
                <a:rPr lang="en-US" sz="2000" b="1" dirty="0">
                  <a:latin typeface="Times New Roman" pitchFamily="18" charset="0"/>
                </a:rPr>
                <a:t>19 20 20 20</a:t>
              </a:r>
              <a:endParaRPr lang="en-US" b="1" dirty="0">
                <a:latin typeface="Times New Roman" pitchFamily="18" charset="0"/>
              </a:endParaRPr>
            </a:p>
          </p:txBody>
        </p:sp>
        <p:sp>
          <p:nvSpPr>
            <p:cNvPr id="1072146" name="Line 18"/>
            <p:cNvSpPr>
              <a:spLocks noChangeShapeType="1"/>
            </p:cNvSpPr>
            <p:nvPr/>
          </p:nvSpPr>
          <p:spPr bwMode="auto">
            <a:xfrm>
              <a:off x="1368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147" name="Line 19"/>
            <p:cNvSpPr>
              <a:spLocks noChangeShapeType="1"/>
            </p:cNvSpPr>
            <p:nvPr/>
          </p:nvSpPr>
          <p:spPr bwMode="auto">
            <a:xfrm>
              <a:off x="1992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148" name="Line 20"/>
            <p:cNvSpPr>
              <a:spLocks noChangeShapeType="1"/>
            </p:cNvSpPr>
            <p:nvPr/>
          </p:nvSpPr>
          <p:spPr bwMode="auto">
            <a:xfrm>
              <a:off x="2808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149" name="Line 21"/>
            <p:cNvSpPr>
              <a:spLocks noChangeShapeType="1"/>
            </p:cNvSpPr>
            <p:nvPr/>
          </p:nvSpPr>
          <p:spPr bwMode="auto">
            <a:xfrm>
              <a:off x="3576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150" name="Line 22"/>
            <p:cNvSpPr>
              <a:spLocks noChangeShapeType="1"/>
            </p:cNvSpPr>
            <p:nvPr/>
          </p:nvSpPr>
          <p:spPr bwMode="auto">
            <a:xfrm>
              <a:off x="4392" y="254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9685-37D5-4041-867A-1FFE8432CCFC}" type="datetime1">
              <a:rPr lang="en-US" smtClean="0"/>
              <a:t>2/21/18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05807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212848"/>
            <a:ext cx="8077200" cy="1673352"/>
          </a:xfrm>
        </p:spPr>
        <p:txBody>
          <a:bodyPr/>
          <a:lstStyle/>
          <a:p>
            <a:r>
              <a:rPr lang="en-US" dirty="0"/>
              <a:t>PLANET: Components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subTitle" idx="1"/>
          </p:nvPr>
        </p:nvSpPr>
        <p:spPr>
          <a:xfrm>
            <a:off x="685800" y="2057400"/>
            <a:ext cx="8077200" cy="2971800"/>
          </a:xfrm>
        </p:spPr>
        <p:txBody>
          <a:bodyPr>
            <a:noAutofit/>
          </a:bodyPr>
          <a:lstStyle/>
          <a:p>
            <a:pPr marL="971550" lvl="1" indent="-514350" algn="l">
              <a:buFont typeface="Wingdings" pitchFamily="2" charset="2"/>
              <a:buAutoNum type="arabicParenBoth"/>
            </a:pPr>
            <a:r>
              <a:rPr lang="en-US" b="1" dirty="0">
                <a:solidFill>
                  <a:schemeClr val="tx1"/>
                </a:solidFill>
              </a:rPr>
              <a:t>Master Node</a:t>
            </a:r>
          </a:p>
          <a:p>
            <a:pPr marL="971550" lvl="1" indent="-514350" algn="l">
              <a:buAutoNum type="arabicParenBoth"/>
            </a:pPr>
            <a:r>
              <a:rPr lang="en-US" b="1" dirty="0" err="1">
                <a:solidFill>
                  <a:schemeClr val="tx1"/>
                </a:solidFill>
              </a:rPr>
              <a:t>MapReduce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>
                <a:solidFill>
                  <a:schemeClr val="tx1"/>
                </a:solidFill>
              </a:rPr>
              <a:t>Initialization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D60093"/>
                </a:solidFill>
              </a:rPr>
              <a:t>(run once first)</a:t>
            </a:r>
          </a:p>
          <a:p>
            <a:pPr marL="971550" lvl="1" indent="-514350" algn="l">
              <a:buAutoNum type="arabicParenBoth"/>
            </a:pPr>
            <a:r>
              <a:rPr lang="en-US" b="1" dirty="0" err="1">
                <a:solidFill>
                  <a:srgbClr val="FFFF00"/>
                </a:solidFill>
              </a:rPr>
              <a:t>MapReduce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 err="1">
                <a:solidFill>
                  <a:srgbClr val="FFFF00"/>
                </a:solidFill>
              </a:rPr>
              <a:t>FindBestSplit</a:t>
            </a:r>
            <a:r>
              <a:rPr lang="en-US" dirty="0">
                <a:solidFill>
                  <a:srgbClr val="D60093"/>
                </a:solidFill>
              </a:rPr>
              <a:t> (run multiple times)</a:t>
            </a:r>
          </a:p>
          <a:p>
            <a:pPr marL="971550" lvl="1" indent="-514350" algn="l">
              <a:buAutoNum type="arabicParenBoth"/>
            </a:pPr>
            <a:r>
              <a:rPr lang="en-US" b="1" dirty="0" err="1">
                <a:solidFill>
                  <a:schemeClr val="tx1"/>
                </a:solidFill>
              </a:rPr>
              <a:t>MapReduce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u="sng" dirty="0" err="1">
                <a:solidFill>
                  <a:schemeClr val="tx1"/>
                </a:solidFill>
              </a:rPr>
              <a:t>InMemoryBuild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D60093"/>
                </a:solidFill>
              </a:rPr>
              <a:t>(run once last)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66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Decision trees:</a:t>
            </a:r>
          </a:p>
          <a:p>
            <a:pPr lvl="1"/>
            <a:r>
              <a:rPr lang="en-US" dirty="0"/>
              <a:t>Split the data at each</a:t>
            </a:r>
            <a:br>
              <a:rPr lang="en-US" dirty="0"/>
            </a:br>
            <a:r>
              <a:rPr lang="en-US" dirty="0"/>
              <a:t>internal node</a:t>
            </a:r>
          </a:p>
          <a:p>
            <a:pPr lvl="1"/>
            <a:r>
              <a:rPr lang="en-US" dirty="0"/>
              <a:t>Each leaf node </a:t>
            </a:r>
            <a:br>
              <a:rPr lang="en-US" dirty="0"/>
            </a:br>
            <a:r>
              <a:rPr lang="en-US" dirty="0"/>
              <a:t>makes a prediction</a:t>
            </a:r>
          </a:p>
          <a:p>
            <a:r>
              <a:rPr lang="en-US" b="1" dirty="0">
                <a:solidFill>
                  <a:srgbClr val="FF0066"/>
                </a:solidFill>
              </a:rPr>
              <a:t>Lecture today:</a:t>
            </a:r>
          </a:p>
          <a:p>
            <a:pPr lvl="1"/>
            <a:r>
              <a:rPr lang="en-US" dirty="0"/>
              <a:t>Binary splits: </a:t>
            </a:r>
            <a:r>
              <a:rPr lang="en-US" b="1" dirty="0"/>
              <a:t>X</a:t>
            </a:r>
            <a:r>
              <a:rPr lang="en-US" b="1" baseline="30000" dirty="0"/>
              <a:t>(j)</a:t>
            </a:r>
            <a:r>
              <a:rPr lang="en-US" b="1" dirty="0"/>
              <a:t>&lt;v</a:t>
            </a:r>
            <a:endParaRPr lang="en-US" b="1" baseline="-25000" dirty="0"/>
          </a:p>
          <a:p>
            <a:pPr lvl="1"/>
            <a:r>
              <a:rPr lang="en-US" dirty="0"/>
              <a:t>Numerical </a:t>
            </a:r>
            <a:r>
              <a:rPr lang="en-US" dirty="0" err="1"/>
              <a:t>attrs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495800" y="1752600"/>
            <a:ext cx="4572000" cy="4419600"/>
            <a:chOff x="685800" y="1676400"/>
            <a:chExt cx="4572000" cy="4419600"/>
          </a:xfrm>
        </p:grpSpPr>
        <p:sp>
          <p:nvSpPr>
            <p:cNvPr id="35" name="Oval 34"/>
            <p:cNvSpPr/>
            <p:nvPr/>
          </p:nvSpPr>
          <p:spPr>
            <a:xfrm>
              <a:off x="1676400" y="16764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436203" y="2221468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b="1" baseline="30000" dirty="0">
                  <a:latin typeface="Arial" pitchFamily="34" charset="0"/>
                  <a:cs typeface="Arial" pitchFamily="34" charset="0"/>
                </a:rPr>
                <a:t>(1)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&lt;v</a:t>
              </a:r>
              <a:r>
                <a:rPr lang="en-US" b="1" baseline="30000" dirty="0">
                  <a:latin typeface="Arial" pitchFamily="34" charset="0"/>
                  <a:cs typeface="Arial" pitchFamily="34" charset="0"/>
                </a:rPr>
                <a:t>(1)</a:t>
              </a:r>
            </a:p>
          </p:txBody>
        </p:sp>
        <p:cxnSp>
          <p:nvCxnSpPr>
            <p:cNvPr id="38" name="Straight Arrow Connector 37"/>
            <p:cNvCxnSpPr>
              <a:stCxn id="35" idx="3"/>
            </p:cNvCxnSpPr>
            <p:nvPr/>
          </p:nvCxnSpPr>
          <p:spPr>
            <a:xfrm rot="5400000">
              <a:off x="1190345" y="20285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5"/>
              <a:endCxn id="40" idx="1"/>
            </p:cNvCxnSpPr>
            <p:nvPr/>
          </p:nvCxnSpPr>
          <p:spPr>
            <a:xfrm rot="16200000" flipH="1">
              <a:off x="2104745" y="20285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>
            <a:xfrm>
              <a:off x="2590800" y="2514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1447800" y="3352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3962400" y="3352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cxnSp>
          <p:nvCxnSpPr>
            <p:cNvPr id="43" name="Straight Arrow Connector 42"/>
            <p:cNvCxnSpPr>
              <a:stCxn id="40" idx="3"/>
              <a:endCxn id="41" idx="7"/>
            </p:cNvCxnSpPr>
            <p:nvPr/>
          </p:nvCxnSpPr>
          <p:spPr>
            <a:xfrm rot="5400000">
              <a:off x="1990445" y="27524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0" idx="5"/>
              <a:endCxn id="42" idx="1"/>
            </p:cNvCxnSpPr>
            <p:nvPr/>
          </p:nvCxnSpPr>
          <p:spPr>
            <a:xfrm rot="16200000" flipH="1">
              <a:off x="3247745" y="26381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762000" y="4191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209800" y="4191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cxnSp>
          <p:nvCxnSpPr>
            <p:cNvPr id="47" name="Straight Arrow Connector 46"/>
            <p:cNvCxnSpPr>
              <a:endCxn id="45" idx="7"/>
            </p:cNvCxnSpPr>
            <p:nvPr/>
          </p:nvCxnSpPr>
          <p:spPr>
            <a:xfrm rot="5400000">
              <a:off x="1076045" y="38192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endCxn id="46" idx="1"/>
            </p:cNvCxnSpPr>
            <p:nvPr/>
          </p:nvCxnSpPr>
          <p:spPr>
            <a:xfrm rot="16200000" flipH="1">
              <a:off x="1799945" y="37811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3276600" y="4191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50" name="Oval 49"/>
            <p:cNvSpPr/>
            <p:nvPr/>
          </p:nvSpPr>
          <p:spPr>
            <a:xfrm>
              <a:off x="4724400" y="4191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cxnSp>
          <p:nvCxnSpPr>
            <p:cNvPr id="51" name="Straight Arrow Connector 50"/>
            <p:cNvCxnSpPr>
              <a:endCxn id="49" idx="7"/>
            </p:cNvCxnSpPr>
            <p:nvPr/>
          </p:nvCxnSpPr>
          <p:spPr>
            <a:xfrm rot="5400000">
              <a:off x="3590645" y="38192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50" idx="1"/>
            </p:cNvCxnSpPr>
            <p:nvPr/>
          </p:nvCxnSpPr>
          <p:spPr>
            <a:xfrm rot="16200000" flipH="1">
              <a:off x="4314545" y="37811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Hexagon 52"/>
            <p:cNvSpPr/>
            <p:nvPr/>
          </p:nvSpPr>
          <p:spPr>
            <a:xfrm>
              <a:off x="914400" y="2590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Y=</a:t>
              </a:r>
              <a:br>
                <a:rPr lang="en-US" sz="1400" dirty="0">
                  <a:latin typeface="Arial" pitchFamily="34" charset="0"/>
                  <a:cs typeface="Arial" pitchFamily="34" charset="0"/>
                </a:rPr>
              </a:br>
              <a:r>
                <a:rPr lang="en-US" sz="1400" dirty="0">
                  <a:latin typeface="Arial" pitchFamily="34" charset="0"/>
                  <a:cs typeface="Arial" pitchFamily="34" charset="0"/>
                </a:rPr>
                <a:t>0.42</a:t>
              </a:r>
            </a:p>
          </p:txBody>
        </p:sp>
        <p:sp>
          <p:nvSpPr>
            <p:cNvPr id="54" name="Isosceles Triangle 53"/>
            <p:cNvSpPr/>
            <p:nvPr/>
          </p:nvSpPr>
          <p:spPr>
            <a:xfrm>
              <a:off x="685800" y="46482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Isosceles Triangle 54"/>
            <p:cNvSpPr/>
            <p:nvPr/>
          </p:nvSpPr>
          <p:spPr>
            <a:xfrm>
              <a:off x="2133600" y="46482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Isosceles Triangle 55"/>
            <p:cNvSpPr/>
            <p:nvPr/>
          </p:nvSpPr>
          <p:spPr>
            <a:xfrm>
              <a:off x="3200400" y="46482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Isosceles Triangle 56"/>
            <p:cNvSpPr/>
            <p:nvPr/>
          </p:nvSpPr>
          <p:spPr>
            <a:xfrm>
              <a:off x="4648200" y="46482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6172200" y="304800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(2)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&lt;v</a:t>
            </a:r>
            <a:r>
              <a:rPr lang="en-US" b="1" baseline="30000" dirty="0">
                <a:latin typeface="Arial" pitchFamily="34" charset="0"/>
                <a:cs typeface="Arial" pitchFamily="34" charset="0"/>
                <a:sym typeface="Symbol"/>
              </a:rPr>
              <a:t>(2)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9156000">
            <a:off x="4916260" y="202459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60" name="TextBox 59"/>
          <p:cNvSpPr txBox="1"/>
          <p:nvPr/>
        </p:nvSpPr>
        <p:spPr>
          <a:xfrm rot="2406036">
            <a:off x="6006405" y="20762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029200" y="405026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(3)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&lt;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57851" y="405026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(2)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&lt;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(5)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04EFF-4D15-4FC1-BD63-85008A8E56FB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581631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FindBestSplit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Goal:</a:t>
                </a:r>
                <a:r>
                  <a:rPr lang="en-US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/>
                  <a:t>For a particular split node </a:t>
                </a:r>
                <a:r>
                  <a:rPr lang="en-US" b="1" i="1" dirty="0"/>
                  <a:t>j</a:t>
                </a:r>
                <a:r>
                  <a:rPr lang="en-US" dirty="0"/>
                  <a:t> find attribute </a:t>
                </a:r>
                <a:r>
                  <a:rPr lang="en-US" b="1" i="1" dirty="0"/>
                  <a:t>X</a:t>
                </a:r>
                <a:r>
                  <a:rPr lang="en-US" b="1" i="1" baseline="30000" dirty="0"/>
                  <a:t>(j)</a:t>
                </a:r>
                <a:r>
                  <a:rPr lang="en-US" dirty="0"/>
                  <a:t> and value </a:t>
                </a:r>
                <a:r>
                  <a:rPr lang="en-US" b="1" i="1" dirty="0"/>
                  <a:t>v</a:t>
                </a:r>
                <a:r>
                  <a:rPr lang="en-US" dirty="0"/>
                  <a:t> that </a:t>
                </a:r>
                <a:r>
                  <a:rPr lang="en-US" b="1" dirty="0">
                    <a:solidFill>
                      <a:srgbClr val="008000"/>
                    </a:solidFill>
                  </a:rPr>
                  <a:t>maximizes Purity</a:t>
                </a:r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𝑫</m:t>
                        </m:r>
                      </m:e>
                    </m:d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⋅</m:t>
                    </m:r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𝑽𝒂𝒓</m:t>
                    </m:r>
                    <m:d>
                      <m:d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𝑫</m:t>
                        </m:r>
                      </m:e>
                    </m:d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b="1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sub>
                            </m:sSub>
                          </m:e>
                        </m:d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𝑽𝒂𝒓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𝑳</m:t>
                                </m:r>
                              </m:sub>
                            </m:sSub>
                          </m:e>
                        </m:d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sub>
                            </m:sSub>
                          </m:e>
                        </m:d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⋅</m:t>
                        </m:r>
                        <m:r>
                          <a:rPr lang="en-US" b="1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𝑽𝒂𝒓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𝑫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8000"/>
                                    </a:solidFill>
                                    <a:latin typeface="Cambria Math"/>
                                  </a:rPr>
                                  <m:t>𝑹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1" i="1" dirty="0">
                  <a:latin typeface="Cambria Math"/>
                </a:endParaRPr>
              </a:p>
              <a:p>
                <a:pPr lvl="2"/>
                <a:r>
                  <a:rPr lang="en-US" b="1" dirty="0"/>
                  <a:t>D</a:t>
                </a:r>
                <a:r>
                  <a:rPr lang="en-US" dirty="0"/>
                  <a:t> … training data </a:t>
                </a:r>
                <a:r>
                  <a:rPr lang="en-US" b="1" dirty="0"/>
                  <a:t>(x</a:t>
                </a:r>
                <a:r>
                  <a:rPr lang="en-US" b="1" baseline="-25000" dirty="0"/>
                  <a:t>i</a:t>
                </a:r>
                <a:r>
                  <a:rPr lang="en-US" b="1" dirty="0"/>
                  <a:t>, </a:t>
                </a:r>
                <a:r>
                  <a:rPr lang="en-US" b="1" dirty="0" err="1"/>
                  <a:t>y</a:t>
                </a:r>
                <a:r>
                  <a:rPr lang="en-US" b="1" baseline="-25000" dirty="0" err="1"/>
                  <a:t>i</a:t>
                </a:r>
                <a:r>
                  <a:rPr lang="en-US" b="1" dirty="0"/>
                  <a:t>)</a:t>
                </a:r>
                <a:r>
                  <a:rPr lang="en-US" dirty="0"/>
                  <a:t> reaching the node </a:t>
                </a:r>
                <a:r>
                  <a:rPr lang="en-US" b="1" dirty="0"/>
                  <a:t>j</a:t>
                </a:r>
              </a:p>
              <a:p>
                <a:pPr lvl="2"/>
                <a:r>
                  <a:rPr lang="en-US" b="1" dirty="0"/>
                  <a:t>D</a:t>
                </a:r>
                <a:r>
                  <a:rPr lang="en-US" b="1" baseline="-25000" dirty="0"/>
                  <a:t>L</a:t>
                </a:r>
                <a:r>
                  <a:rPr lang="en-US" dirty="0"/>
                  <a:t> … training data 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i</a:t>
                </a:r>
                <a:r>
                  <a:rPr lang="en-US" dirty="0"/>
                  <a:t>, where 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i</a:t>
                </a:r>
                <a:r>
                  <a:rPr lang="en-US" b="1" baseline="30000" dirty="0"/>
                  <a:t>(j)</a:t>
                </a:r>
                <a:r>
                  <a:rPr lang="en-US" b="1" dirty="0"/>
                  <a:t> &lt; v</a:t>
                </a:r>
              </a:p>
              <a:p>
                <a:pPr lvl="2"/>
                <a:r>
                  <a:rPr lang="en-US" b="1" dirty="0"/>
                  <a:t>D</a:t>
                </a:r>
                <a:r>
                  <a:rPr lang="en-US" b="1" baseline="-25000" dirty="0"/>
                  <a:t>R</a:t>
                </a:r>
                <a:r>
                  <a:rPr lang="en-US" dirty="0"/>
                  <a:t> … training data 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i</a:t>
                </a:r>
                <a:r>
                  <a:rPr lang="en-US" dirty="0"/>
                  <a:t>, where </a:t>
                </a:r>
                <a:r>
                  <a:rPr lang="en-US" b="1" dirty="0"/>
                  <a:t>x</a:t>
                </a:r>
                <a:r>
                  <a:rPr lang="en-US" b="1" baseline="-25000" dirty="0"/>
                  <a:t>i</a:t>
                </a:r>
                <a:r>
                  <a:rPr lang="en-US" b="1" baseline="30000" dirty="0"/>
                  <a:t>(j)</a:t>
                </a:r>
                <a:r>
                  <a:rPr lang="en-US" b="1" dirty="0"/>
                  <a:t> </a:t>
                </a:r>
                <a:r>
                  <a:rPr lang="en-US" b="1" dirty="0">
                    <a:sym typeface="Symbol"/>
                  </a:rPr>
                  <a:t></a:t>
                </a:r>
                <a:r>
                  <a:rPr lang="en-US" b="1" dirty="0"/>
                  <a:t> v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𝑽𝒂𝒓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𝑫</m:t>
                    </m:r>
                    <m:r>
                      <a:rPr lang="en-US" b="1" i="1" dirty="0" smtClean="0">
                        <a:latin typeface="Cambria Math"/>
                      </a:rPr>
                      <m:t>)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𝑫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r>
                          <a:rPr lang="en-US" b="1" i="1" dirty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𝒏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∈</m:t>
                                    </m:r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𝑫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 smtClean="0"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b="1" i="1" dirty="0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b="1" i="1" dirty="0"/>
              </a:p>
              <a:p>
                <a:pPr lvl="8"/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  <a:blipFill rotWithShape="1">
                <a:blip r:embed="rId2"/>
                <a:stretch>
                  <a:fillRect t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987065" y="3962400"/>
            <a:ext cx="416535" cy="389515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j</a:t>
            </a: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7559459" y="4244945"/>
            <a:ext cx="438681" cy="5385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5"/>
          </p:cNvCxnSpPr>
          <p:nvPr/>
        </p:nvCxnSpPr>
        <p:spPr>
          <a:xfrm rot="16200000" flipH="1">
            <a:off x="8392526" y="4244945"/>
            <a:ext cx="438681" cy="5385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0"/>
          </p:cNvCxnSpPr>
          <p:nvPr/>
        </p:nvCxnSpPr>
        <p:spPr>
          <a:xfrm rot="5400000">
            <a:off x="8081033" y="3467101"/>
            <a:ext cx="609600" cy="3809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475856" y="41910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baseline="-25000" dirty="0"/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59004" y="417481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baseline="-25000" dirty="0"/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47732" y="35168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endParaRPr lang="en-US" b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7890532" y="4431268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30000" dirty="0"/>
              <a:t>(j)</a:t>
            </a:r>
            <a:r>
              <a:rPr lang="en-US" b="1" baseline="-25000" dirty="0"/>
              <a:t> </a:t>
            </a:r>
            <a:r>
              <a:rPr lang="en-US" b="1" dirty="0"/>
              <a:t>&lt; v</a:t>
            </a:r>
            <a:endParaRPr lang="en-US" b="1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D01-5D57-4747-990D-C78F8F98919B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281984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FindBestSplit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562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To compute Purity we need</a:t>
                </a:r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𝑽𝒂𝒓</m:t>
                    </m:r>
                    <m:r>
                      <a:rPr lang="en-US" b="1" i="1" dirty="0" smtClean="0"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</a:rPr>
                      <m:t>𝑫</m:t>
                    </m:r>
                    <m:r>
                      <a:rPr lang="en-US" b="1" i="1" dirty="0" smtClean="0">
                        <a:latin typeface="Cambria Math"/>
                      </a:rPr>
                      <m:t>)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</a:rPr>
                          <m:t>𝒏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dirty="0" smtClean="0">
                            <a:latin typeface="Cambria Math"/>
                          </a:rPr>
                          <m:t>𝒊</m:t>
                        </m:r>
                        <m:r>
                          <a:rPr lang="en-US" b="1" i="1" dirty="0" smtClean="0">
                            <a:latin typeface="Cambria Math"/>
                          </a:rPr>
                          <m:t>∈</m:t>
                        </m:r>
                        <m:r>
                          <a:rPr lang="en-US" b="1" i="1" dirty="0" smtClean="0">
                            <a:latin typeface="Cambria Math"/>
                          </a:rPr>
                          <m:t>𝑫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dirty="0" smtClean="0">
                                <a:latin typeface="Cambria Math"/>
                              </a:rPr>
                              <m:t>𝒚</m:t>
                            </m:r>
                          </m:e>
                          <m:sub>
                            <m:r>
                              <a:rPr lang="en-US" b="1" i="1" dirty="0" smtClean="0">
                                <a:latin typeface="Cambria Math"/>
                              </a:rPr>
                              <m:t>𝒊</m:t>
                            </m:r>
                          </m:sub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bSup>
                        <m:r>
                          <a:rPr lang="en-US" b="1" i="1" dirty="0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𝒏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𝒊</m:t>
                                    </m:r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∈</m:t>
                                    </m:r>
                                    <m:r>
                                      <a:rPr lang="en-US" b="1" i="1" dirty="0" smtClean="0">
                                        <a:latin typeface="Cambria Math"/>
                                      </a:rPr>
                                      <m:t>𝑫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1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 smtClean="0">
                                            <a:latin typeface="Cambria Math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n-US" b="1" i="1" dirty="0" smtClean="0">
                                            <a:latin typeface="Cambria Math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b="1" i="1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Important observation: </a:t>
                </a:r>
                <a:r>
                  <a:rPr lang="en-US" dirty="0"/>
                  <a:t>Variance can be computed from </a:t>
                </a:r>
                <a:r>
                  <a:rPr lang="en-US" b="1" dirty="0">
                    <a:solidFill>
                      <a:srgbClr val="D60093"/>
                    </a:solidFill>
                  </a:rPr>
                  <a:t>sufficient statistics</a:t>
                </a:r>
                <a:r>
                  <a:rPr lang="en-US" dirty="0"/>
                  <a:t>: </a:t>
                </a:r>
                <a:br>
                  <a:rPr lang="en-US" dirty="0"/>
                </a:br>
                <a:r>
                  <a:rPr lang="en-US" b="1" dirty="0"/>
                  <a:t>N,  S=</a:t>
                </a:r>
                <a:r>
                  <a:rPr lang="en-US" b="1" dirty="0" err="1"/>
                  <a:t>Σy</a:t>
                </a:r>
                <a:r>
                  <a:rPr lang="en-US" b="1" baseline="-25000" dirty="0" err="1"/>
                  <a:t>i</a:t>
                </a:r>
                <a:r>
                  <a:rPr lang="en-US" b="1" dirty="0"/>
                  <a:t>,  Q=Σy</a:t>
                </a:r>
                <a:r>
                  <a:rPr lang="en-US" b="1" baseline="-25000" dirty="0"/>
                  <a:t>i</a:t>
                </a:r>
                <a:r>
                  <a:rPr lang="en-US" b="1" baseline="30000" dirty="0"/>
                  <a:t>2</a:t>
                </a:r>
              </a:p>
              <a:p>
                <a:pPr lvl="1"/>
                <a:r>
                  <a:rPr lang="en-US" dirty="0"/>
                  <a:t>Each </a:t>
                </a:r>
                <a:r>
                  <a:rPr lang="en-US" b="1" dirty="0"/>
                  <a:t>Mapper</a:t>
                </a:r>
                <a:r>
                  <a:rPr lang="en-US" dirty="0"/>
                  <a:t> </a:t>
                </a:r>
                <a:r>
                  <a:rPr lang="en-US" b="1" dirty="0"/>
                  <a:t>m</a:t>
                </a:r>
                <a:r>
                  <a:rPr lang="en-US" dirty="0"/>
                  <a:t> processes subset of data </a:t>
                </a:r>
                <a:r>
                  <a:rPr lang="en-US" b="1" dirty="0" err="1"/>
                  <a:t>D</a:t>
                </a:r>
                <a:r>
                  <a:rPr lang="en-US" b="1" baseline="-25000" dirty="0" err="1"/>
                  <a:t>m</a:t>
                </a:r>
                <a:r>
                  <a:rPr lang="en-US" dirty="0"/>
                  <a:t>, and computes </a:t>
                </a:r>
                <a:r>
                  <a:rPr lang="en-US" b="1" dirty="0"/>
                  <a:t>N</a:t>
                </a:r>
                <a:r>
                  <a:rPr lang="en-US" b="1" baseline="-25000" dirty="0"/>
                  <a:t>m</a:t>
                </a:r>
                <a:r>
                  <a:rPr lang="en-US" b="1" dirty="0"/>
                  <a:t>, </a:t>
                </a:r>
                <a:r>
                  <a:rPr lang="en-US" b="1" dirty="0" err="1"/>
                  <a:t>S</a:t>
                </a:r>
                <a:r>
                  <a:rPr lang="en-US" b="1" baseline="-25000" dirty="0" err="1"/>
                  <a:t>m</a:t>
                </a:r>
                <a:r>
                  <a:rPr lang="en-US" b="1" dirty="0"/>
                  <a:t>, </a:t>
                </a:r>
                <a:r>
                  <a:rPr lang="en-US" b="1" dirty="0" err="1"/>
                  <a:t>Q</a:t>
                </a:r>
                <a:r>
                  <a:rPr lang="en-US" b="1" baseline="-25000" dirty="0" err="1"/>
                  <a:t>m</a:t>
                </a:r>
                <a:r>
                  <a:rPr lang="en-US" b="1" baseline="-25000" dirty="0"/>
                  <a:t> </a:t>
                </a:r>
                <a:r>
                  <a:rPr lang="en-US" dirty="0"/>
                  <a:t>for its own </a:t>
                </a:r>
                <a:r>
                  <a:rPr lang="en-US" b="1" dirty="0" err="1"/>
                  <a:t>D</a:t>
                </a:r>
                <a:r>
                  <a:rPr lang="en-US" b="1" baseline="-25000" dirty="0" err="1"/>
                  <a:t>m</a:t>
                </a:r>
                <a:endParaRPr lang="en-US" dirty="0"/>
              </a:p>
              <a:p>
                <a:pPr lvl="1"/>
                <a:r>
                  <a:rPr lang="en-US" b="1" dirty="0"/>
                  <a:t>Reducer</a:t>
                </a:r>
                <a:r>
                  <a:rPr lang="en-US" dirty="0"/>
                  <a:t> combines the statistics and computes global variance and then Purity: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𝑽𝒂𝒓</m:t>
                    </m:r>
                    <m:r>
                      <a:rPr lang="en-US" b="1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latin typeface="Cambria Math"/>
                      </a:rPr>
                      <m:t>𝑫</m:t>
                    </m:r>
                    <m:r>
                      <a:rPr lang="en-US" b="1" i="1" dirty="0">
                        <a:latin typeface="Cambria Math"/>
                      </a:rPr>
                      <m:t>) =</m:t>
                    </m:r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/>
                          </a:rPr>
                          <m:t>𝟏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</m:nary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dirty="0">
                            <a:latin typeface="Cambria Math"/>
                          </a:rPr>
                          <m:t>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𝑸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sub>
                        </m:sSub>
                        <m:r>
                          <a:rPr lang="en-US" b="1" i="1" dirty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1" i="1" dirty="0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dirty="0">
                                                <a:latin typeface="Cambria Math"/>
                                              </a:rPr>
                                              <m:t>𝑵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dirty="0">
                                                <a:latin typeface="Cambria Math"/>
                                              </a:rPr>
                                              <m:t>𝒎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den>
                                </m:f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𝒎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>
                                            <a:latin typeface="Cambria Math"/>
                                          </a:rPr>
                                          <m:t>𝑺</m:t>
                                        </m:r>
                                      </m:e>
                                      <m:sub>
                                        <m:r>
                                          <a:rPr lang="en-US" b="1" i="1" dirty="0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b="1" i="1" dirty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b="1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562600"/>
              </a:xfrm>
              <a:blipFill rotWithShape="1">
                <a:blip r:embed="rId2"/>
                <a:stretch>
                  <a:fillRect t="-1535" r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071861" y="1828800"/>
            <a:ext cx="416535" cy="389515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j</a:t>
            </a:r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7644255" y="2111345"/>
            <a:ext cx="438681" cy="5385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5"/>
          </p:cNvCxnSpPr>
          <p:nvPr/>
        </p:nvCxnSpPr>
        <p:spPr>
          <a:xfrm rot="16200000" flipH="1">
            <a:off x="8477322" y="2111345"/>
            <a:ext cx="438681" cy="5385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4" idx="0"/>
          </p:cNvCxnSpPr>
          <p:nvPr/>
        </p:nvCxnSpPr>
        <p:spPr>
          <a:xfrm rot="5400000">
            <a:off x="8165829" y="1333501"/>
            <a:ext cx="609600" cy="3809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560652" y="2057400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baseline="-25000" dirty="0"/>
              <a:t>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43800" y="204121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baseline="-25000" dirty="0"/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32528" y="138326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endParaRPr lang="en-US" b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7975328" y="2297668"/>
            <a:ext cx="81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30000" dirty="0"/>
              <a:t>(j)</a:t>
            </a:r>
            <a:r>
              <a:rPr lang="en-US" b="1" baseline="-25000" dirty="0"/>
              <a:t> </a:t>
            </a:r>
            <a:r>
              <a:rPr lang="en-US" b="1" dirty="0"/>
              <a:t>&lt; v</a:t>
            </a:r>
            <a:endParaRPr lang="en-US" b="1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BD01-5D57-4747-990D-C78F8F98919B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700305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FindBestSplit</a:t>
            </a:r>
            <a:r>
              <a:rPr lang="en-US" dirty="0"/>
              <a:t>: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4102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Mapper</a:t>
            </a:r>
            <a:r>
              <a:rPr lang="en-US" b="1" dirty="0">
                <a:solidFill>
                  <a:srgbClr val="0000FF"/>
                </a:solidFill>
              </a:rPr>
              <a:t>:</a:t>
            </a:r>
          </a:p>
          <a:p>
            <a:pPr lvl="1"/>
            <a:r>
              <a:rPr lang="en-US" dirty="0"/>
              <a:t>Initialized by loading results of </a:t>
            </a:r>
            <a:r>
              <a:rPr lang="en-US" b="1" dirty="0"/>
              <a:t>Initialization task</a:t>
            </a:r>
          </a:p>
          <a:p>
            <a:pPr lvl="2"/>
            <a:r>
              <a:rPr lang="en-US" b="1" dirty="0"/>
              <a:t>Current model</a:t>
            </a:r>
            <a:r>
              <a:rPr lang="en-US" dirty="0"/>
              <a:t> </a:t>
            </a:r>
            <a:r>
              <a:rPr lang="en-US" spc="-20" dirty="0"/>
              <a:t>(to find which node each </a:t>
            </a:r>
            <a:r>
              <a:rPr lang="en-US" spc="-20" dirty="0" err="1"/>
              <a:t>datapoint</a:t>
            </a:r>
            <a:r>
              <a:rPr lang="en-US" spc="-20" dirty="0"/>
              <a:t> </a:t>
            </a:r>
            <a:r>
              <a:rPr lang="en-US" b="1" spc="-20" dirty="0"/>
              <a:t>x</a:t>
            </a:r>
            <a:r>
              <a:rPr lang="en-US" b="1" spc="-20" baseline="-25000" dirty="0"/>
              <a:t>i</a:t>
            </a:r>
            <a:r>
              <a:rPr lang="en-US" spc="-20" dirty="0"/>
              <a:t> ends up)</a:t>
            </a:r>
          </a:p>
          <a:p>
            <a:pPr lvl="2"/>
            <a:r>
              <a:rPr lang="en-US" b="1" dirty="0"/>
              <a:t>Attribute metadata</a:t>
            </a:r>
            <a:r>
              <a:rPr lang="en-US" dirty="0"/>
              <a:t> (all split points for each attribute)</a:t>
            </a:r>
          </a:p>
          <a:p>
            <a:pPr lvl="2"/>
            <a:r>
              <a:rPr lang="en-US" dirty="0"/>
              <a:t>Load the set of </a:t>
            </a:r>
            <a:r>
              <a:rPr lang="en-US" b="1" dirty="0"/>
              <a:t>candidate splits</a:t>
            </a:r>
            <a:r>
              <a:rPr lang="en-US" dirty="0"/>
              <a:t>: </a:t>
            </a:r>
            <a:r>
              <a:rPr lang="en-US" b="1" dirty="0"/>
              <a:t>{(node, attribute, value)}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For each data record run the Map algorithm:</a:t>
            </a:r>
          </a:p>
          <a:p>
            <a:pPr lvl="2"/>
            <a:r>
              <a:rPr lang="en-US" b="1" dirty="0">
                <a:solidFill>
                  <a:srgbClr val="008000"/>
                </a:solidFill>
              </a:rPr>
              <a:t>For each node store statistics of the data entering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the node and at the end emit (to all reducers):</a:t>
            </a:r>
          </a:p>
          <a:p>
            <a:pPr lvl="3"/>
            <a:r>
              <a:rPr lang="en-US" b="1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NodeID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 { S=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Σ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y, Q=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Σ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y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N</a:t>
            </a:r>
            <a:r>
              <a:rPr lang="en-US" dirty="0">
                <a:latin typeface="Arial" pitchFamily="34" charset="0"/>
                <a:cs typeface="Arial" pitchFamily="34" charset="0"/>
              </a:rPr>
              <a:t>=</a:t>
            </a:r>
            <a:r>
              <a:rPr lang="el-GR" b="1" dirty="0">
                <a:latin typeface="Arial" pitchFamily="34" charset="0"/>
                <a:cs typeface="Arial" pitchFamily="34" charset="0"/>
              </a:rPr>
              <a:t>Σ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1 } &gt;</a:t>
            </a:r>
          </a:p>
          <a:p>
            <a:pPr lvl="2"/>
            <a:r>
              <a:rPr lang="en-US" b="1" dirty="0">
                <a:solidFill>
                  <a:srgbClr val="008000"/>
                </a:solidFill>
              </a:rPr>
              <a:t>For each split store statistics and at the end emit:</a:t>
            </a:r>
          </a:p>
          <a:p>
            <a:pPr lvl="3"/>
            <a:r>
              <a:rPr lang="en-US" b="1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SplitID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 { S, Q, N } &gt;</a:t>
            </a:r>
          </a:p>
          <a:p>
            <a:pPr lvl="4"/>
            <a:r>
              <a:rPr lang="en-US" b="1" dirty="0" err="1"/>
              <a:t>SplitID</a:t>
            </a:r>
            <a:r>
              <a:rPr lang="en-US" b="1" dirty="0"/>
              <a:t> = (node n, attribute X</a:t>
            </a:r>
            <a:r>
              <a:rPr lang="en-US" b="1" baseline="30000" dirty="0"/>
              <a:t>(j)</a:t>
            </a:r>
            <a:r>
              <a:rPr lang="en-US" b="1" dirty="0"/>
              <a:t>, split value </a:t>
            </a:r>
            <a:r>
              <a:rPr lang="en-US" b="1" i="1" dirty="0"/>
              <a:t>v</a:t>
            </a:r>
            <a:r>
              <a:rPr lang="en-US" b="1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162800" y="0"/>
            <a:ext cx="1981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7239000" y="76200"/>
            <a:ext cx="1828800" cy="1447800"/>
            <a:chOff x="2623971" y="2133600"/>
            <a:chExt cx="4572000" cy="4419600"/>
          </a:xfrm>
        </p:grpSpPr>
        <p:sp>
          <p:nvSpPr>
            <p:cNvPr id="41" name="Oval 40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</a:t>
              </a:r>
            </a:p>
          </p:txBody>
        </p:sp>
        <p:cxnSp>
          <p:nvCxnSpPr>
            <p:cNvPr id="43" name="Straight Arrow Connector 42"/>
            <p:cNvCxnSpPr>
              <a:stCxn id="41" idx="3"/>
              <a:endCxn id="42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41" idx="5"/>
              <a:endCxn id="45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</a:t>
              </a:r>
            </a:p>
          </p:txBody>
        </p:sp>
        <p:cxnSp>
          <p:nvCxnSpPr>
            <p:cNvPr id="48" name="Straight Arrow Connector 47"/>
            <p:cNvCxnSpPr>
              <a:stCxn id="45" idx="3"/>
              <a:endCxn id="46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5" idx="5"/>
              <a:endCxn id="47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</a:t>
              </a:r>
            </a:p>
          </p:txBody>
        </p:sp>
        <p:sp>
          <p:nvSpPr>
            <p:cNvPr id="51" name="Oval 50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  <p:cxnSp>
          <p:nvCxnSpPr>
            <p:cNvPr id="52" name="Straight Arrow Connector 51"/>
            <p:cNvCxnSpPr>
              <a:endCxn id="50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endCxn id="51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</a:p>
          </p:txBody>
        </p:sp>
        <p:sp>
          <p:nvSpPr>
            <p:cNvPr id="55" name="Oval 54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</a:t>
              </a:r>
            </a:p>
          </p:txBody>
        </p:sp>
        <p:cxnSp>
          <p:nvCxnSpPr>
            <p:cNvPr id="56" name="Straight Arrow Connector 55"/>
            <p:cNvCxnSpPr>
              <a:endCxn id="54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55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Isosceles Triangle 57"/>
            <p:cNvSpPr/>
            <p:nvPr/>
          </p:nvSpPr>
          <p:spPr>
            <a:xfrm>
              <a:off x="26239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9" name="Isosceles Triangle 58"/>
            <p:cNvSpPr/>
            <p:nvPr/>
          </p:nvSpPr>
          <p:spPr>
            <a:xfrm>
              <a:off x="40717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0" name="Isosceles Triangle 59"/>
            <p:cNvSpPr/>
            <p:nvPr/>
          </p:nvSpPr>
          <p:spPr>
            <a:xfrm>
              <a:off x="51385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1" name="Isosceles Triangle 60"/>
            <p:cNvSpPr/>
            <p:nvPr/>
          </p:nvSpPr>
          <p:spPr>
            <a:xfrm>
              <a:off x="65863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2" name="Hexagon 61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dirty="0"/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7162800" y="828845"/>
            <a:ext cx="1977322" cy="265387"/>
          </a:xfrm>
          <a:prstGeom prst="roundRect">
            <a:avLst/>
          </a:prstGeom>
          <a:noFill/>
          <a:ln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ECD34-1A33-4840-9BB3-C2455251B9EC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73759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FindBestSplit</a:t>
            </a:r>
            <a:r>
              <a:rPr lang="en-US" dirty="0"/>
              <a:t>: Reducer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b="1" dirty="0">
                    <a:solidFill>
                      <a:srgbClr val="D60093"/>
                    </a:solidFill>
                  </a:rPr>
                  <a:t>Reducer:</a:t>
                </a:r>
              </a:p>
              <a:p>
                <a:r>
                  <a:rPr lang="en-US" b="1" dirty="0"/>
                  <a:t>(1)</a:t>
                </a:r>
                <a:r>
                  <a:rPr lang="en-US" dirty="0"/>
                  <a:t> Load all the 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&lt;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NodeID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b="1" u="sng" dirty="0">
                    <a:latin typeface="Arial" pitchFamily="34" charset="0"/>
                    <a:cs typeface="Arial" pitchFamily="34" charset="0"/>
                  </a:rPr>
                  <a:t>List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{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800" b="1" baseline="-25000" dirty="0" err="1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en-US" sz="2800" b="1" baseline="-25000" dirty="0" err="1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, N</a:t>
                </a:r>
                <a:r>
                  <a:rPr lang="en-US" sz="2800" b="1" baseline="-25000" dirty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}&gt;</a:t>
                </a:r>
                <a:r>
                  <a:rPr lang="en-US" sz="2800" dirty="0"/>
                  <a:t> </a:t>
                </a:r>
                <a:r>
                  <a:rPr lang="en-US" dirty="0"/>
                  <a:t>pairs and </a:t>
                </a:r>
                <a:r>
                  <a:rPr lang="en-US" b="1" dirty="0">
                    <a:solidFill>
                      <a:srgbClr val="008000"/>
                    </a:solidFill>
                  </a:rPr>
                  <a:t>aggregate</a:t>
                </a:r>
                <a:r>
                  <a:rPr lang="en-US" dirty="0">
                    <a:solidFill>
                      <a:srgbClr val="008000"/>
                    </a:solidFill>
                  </a:rPr>
                  <a:t> the per node statistics</a:t>
                </a:r>
              </a:p>
              <a:p>
                <a:r>
                  <a:rPr lang="en-US" b="1" dirty="0"/>
                  <a:t>(2)</a:t>
                </a:r>
                <a:r>
                  <a:rPr lang="en-US" dirty="0"/>
                  <a:t> For all the 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&lt;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SplitID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b="1" u="sng" dirty="0">
                    <a:latin typeface="Arial" pitchFamily="34" charset="0"/>
                    <a:cs typeface="Arial" pitchFamily="34" charset="0"/>
                  </a:rPr>
                  <a:t>List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 {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S</a:t>
                </a:r>
                <a:r>
                  <a:rPr lang="en-US" sz="2800" b="1" baseline="-25000" dirty="0" err="1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, </a:t>
                </a:r>
                <a:r>
                  <a:rPr lang="en-US" sz="2800" b="1" dirty="0" err="1">
                    <a:latin typeface="Arial" pitchFamily="34" charset="0"/>
                    <a:cs typeface="Arial" pitchFamily="34" charset="0"/>
                  </a:rPr>
                  <a:t>Q</a:t>
                </a:r>
                <a:r>
                  <a:rPr lang="en-US" sz="2800" b="1" baseline="-25000" dirty="0" err="1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, N</a:t>
                </a:r>
                <a:r>
                  <a:rPr lang="en-US" sz="2800" b="1" baseline="-25000" dirty="0">
                    <a:latin typeface="Arial" pitchFamily="34" charset="0"/>
                    <a:cs typeface="Arial" pitchFamily="34" charset="0"/>
                  </a:rPr>
                  <a:t>m</a:t>
                </a:r>
                <a:r>
                  <a:rPr lang="en-US" sz="2800" b="1" dirty="0">
                    <a:latin typeface="Arial" pitchFamily="34" charset="0"/>
                    <a:cs typeface="Arial" pitchFamily="34" charset="0"/>
                  </a:rPr>
                  <a:t>}&gt;</a:t>
                </a:r>
                <a:r>
                  <a:rPr lang="en-US" sz="2800" b="1" dirty="0"/>
                  <a:t> </a:t>
                </a:r>
                <a:r>
                  <a:rPr lang="en-US" b="1" dirty="0">
                    <a:solidFill>
                      <a:srgbClr val="008000"/>
                    </a:solidFill>
                  </a:rPr>
                  <a:t>aggregate</a:t>
                </a:r>
                <a:r>
                  <a:rPr lang="en-US" dirty="0">
                    <a:solidFill>
                      <a:srgbClr val="008000"/>
                    </a:solidFill>
                  </a:rPr>
                  <a:t> the statistics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𝑽𝒂𝒓</m:t>
                    </m:r>
                    <m:r>
                      <a:rPr lang="en-US" b="1" i="1" dirty="0">
                        <a:latin typeface="Cambria Math"/>
                      </a:rPr>
                      <m:t>(</m:t>
                    </m:r>
                    <m:r>
                      <a:rPr lang="en-US" b="1" i="1" dirty="0">
                        <a:latin typeface="Cambria Math"/>
                      </a:rPr>
                      <m:t>𝑫</m:t>
                    </m:r>
                    <m:r>
                      <a:rPr lang="en-US" b="1" i="1" dirty="0">
                        <a:latin typeface="Cambria Math"/>
                      </a:rPr>
                      <m:t>) =</m:t>
                    </m:r>
                    <m:f>
                      <m:f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/>
                          </a:rPr>
                          <m:t>𝟏</m:t>
                        </m:r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</a:rPr>
                                  <m:t>𝒎</m:t>
                                </m:r>
                              </m:sub>
                            </m:sSub>
                          </m:e>
                        </m:nary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dirty="0">
                            <a:latin typeface="Cambria Math"/>
                          </a:rPr>
                          <m:t>𝒎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>
                                <a:latin typeface="Cambria Math"/>
                              </a:rPr>
                              <m:t>𝑸</m:t>
                            </m:r>
                          </m:e>
                          <m:sub>
                            <m:r>
                              <a:rPr lang="en-US" b="1" i="1" dirty="0">
                                <a:latin typeface="Cambria Math"/>
                              </a:rPr>
                              <m:t>𝒎</m:t>
                            </m:r>
                          </m:sub>
                        </m:sSub>
                        <m:r>
                          <a:rPr lang="en-US" b="1" i="1" dirty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b="1" i="1" dirty="0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1" i="1" dirty="0">
                                                <a:latin typeface="Cambria Math"/>
                                              </a:rPr>
                                              <m:t>𝑵</m:t>
                                            </m:r>
                                          </m:e>
                                          <m:sub>
                                            <m:r>
                                              <a:rPr lang="en-US" b="1" i="1" dirty="0">
                                                <a:latin typeface="Cambria Math"/>
                                              </a:rPr>
                                              <m:t>𝒎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</m:den>
                                </m:f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b="1" i="1" dirty="0">
                                        <a:latin typeface="Cambria Math"/>
                                      </a:rPr>
                                      <m:t>𝒎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b="1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dirty="0">
                                            <a:latin typeface="Cambria Math"/>
                                          </a:rPr>
                                          <m:t>𝑺</m:t>
                                        </m:r>
                                      </m:e>
                                      <m:sub>
                                        <m:r>
                                          <a:rPr lang="en-US" b="1" i="1" dirty="0">
                                            <a:latin typeface="Cambria Math"/>
                                          </a:rPr>
                                          <m:t>𝒎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b="1" i="1" dirty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e>
                    </m:nary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For each </a:t>
                </a:r>
                <a:r>
                  <a:rPr lang="en-US" b="1" dirty="0" err="1">
                    <a:solidFill>
                      <a:srgbClr val="0000FF"/>
                    </a:solidFill>
                  </a:rPr>
                  <a:t>NodeID</a:t>
                </a:r>
                <a:r>
                  <a:rPr lang="en-US" b="1" dirty="0">
                    <a:solidFill>
                      <a:srgbClr val="0000FF"/>
                    </a:solidFill>
                  </a:rPr>
                  <a:t>, output the best 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b="1" dirty="0">
                    <a:solidFill>
                      <a:srgbClr val="0000FF"/>
                    </a:solidFill>
                  </a:rPr>
                  <a:t>split found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162800" y="0"/>
            <a:ext cx="1981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7239000" y="76200"/>
            <a:ext cx="1828800" cy="1447800"/>
            <a:chOff x="2623971" y="2133600"/>
            <a:chExt cx="4572000" cy="4419600"/>
          </a:xfrm>
        </p:grpSpPr>
        <p:sp>
          <p:nvSpPr>
            <p:cNvPr id="10" name="Oval 9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</a:t>
              </a:r>
            </a:p>
          </p:txBody>
        </p:sp>
        <p:cxnSp>
          <p:nvCxnSpPr>
            <p:cNvPr id="12" name="Straight Arrow Connector 11"/>
            <p:cNvCxnSpPr>
              <a:stCxn id="10" idx="3"/>
              <a:endCxn id="11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0" idx="5"/>
              <a:endCxn id="14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</a:t>
              </a:r>
            </a:p>
          </p:txBody>
        </p:sp>
        <p:cxnSp>
          <p:nvCxnSpPr>
            <p:cNvPr id="17" name="Straight Arrow Connector 16"/>
            <p:cNvCxnSpPr>
              <a:stCxn id="14" idx="3"/>
              <a:endCxn id="15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4" idx="5"/>
              <a:endCxn id="16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  <p:cxnSp>
          <p:nvCxnSpPr>
            <p:cNvPr id="21" name="Straight Arrow Connector 20"/>
            <p:cNvCxnSpPr>
              <a:endCxn id="19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20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</a:t>
              </a:r>
            </a:p>
          </p:txBody>
        </p:sp>
        <p:cxnSp>
          <p:nvCxnSpPr>
            <p:cNvPr id="25" name="Straight Arrow Connector 24"/>
            <p:cNvCxnSpPr>
              <a:endCxn id="23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24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Isosceles Triangle 26"/>
            <p:cNvSpPr/>
            <p:nvPr/>
          </p:nvSpPr>
          <p:spPr>
            <a:xfrm>
              <a:off x="26239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40717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51385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65863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Hexagon 30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6197-FC49-45ED-A1E4-B2599ED0884C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3692317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system architecture</a:t>
            </a:r>
          </a:p>
        </p:txBody>
      </p:sp>
      <p:sp>
        <p:nvSpPr>
          <p:cNvPr id="77" name="Content Placeholder 76"/>
          <p:cNvSpPr>
            <a:spLocks noGrp="1"/>
          </p:cNvSpPr>
          <p:nvPr>
            <p:ph idx="1"/>
          </p:nvPr>
        </p:nvSpPr>
        <p:spPr>
          <a:xfrm>
            <a:off x="457199" y="1295400"/>
            <a:ext cx="8727475" cy="1523188"/>
          </a:xfrm>
        </p:spPr>
        <p:txBody>
          <a:bodyPr>
            <a:normAutofit fontScale="85000" lnSpcReduction="10000"/>
          </a:bodyPr>
          <a:lstStyle/>
          <a:p>
            <a:r>
              <a:rPr lang="en-US" sz="3800" b="1" dirty="0">
                <a:solidFill>
                  <a:srgbClr val="D60093"/>
                </a:solidFill>
                <a:cs typeface="Arial" pitchFamily="34" charset="0"/>
              </a:rPr>
              <a:t>Master gives the mappers:</a:t>
            </a:r>
            <a:r>
              <a:rPr lang="en-US" sz="1900" b="1" dirty="0">
                <a:cs typeface="Arial" pitchFamily="34" charset="0"/>
              </a:rPr>
              <a:t> </a:t>
            </a:r>
            <a:r>
              <a:rPr lang="en-US" b="1" dirty="0">
                <a:cs typeface="Arial" pitchFamily="34" charset="0"/>
              </a:rPr>
              <a:t>(1) Tree</a:t>
            </a:r>
            <a:br>
              <a:rPr lang="en-US" b="1" dirty="0">
                <a:cs typeface="Arial" pitchFamily="34" charset="0"/>
              </a:rPr>
            </a:br>
            <a:r>
              <a:rPr lang="en-US" b="1" dirty="0">
                <a:cs typeface="Arial" pitchFamily="34" charset="0"/>
              </a:rPr>
              <a:t>                                                          (2) Set of nodes</a:t>
            </a:r>
          </a:p>
          <a:p>
            <a:pPr marL="118872" indent="0">
              <a:buNone/>
            </a:pPr>
            <a:r>
              <a:rPr lang="en-US" b="1" dirty="0">
                <a:cs typeface="Arial" pitchFamily="34" charset="0"/>
              </a:rPr>
              <a:t>                                                              (3) Set of candidate splits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AE1-31A8-4B30-849B-D4920905A9E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267200"/>
            <a:ext cx="1219200" cy="2362200"/>
          </a:xfrm>
          <a:prstGeom prst="rect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/>
              <a:t>Data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4953000"/>
            <a:ext cx="1219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5943600"/>
            <a:ext cx="1219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905000" y="4419600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3"/>
          </p:cNvCxnSpPr>
          <p:nvPr/>
        </p:nvCxnSpPr>
        <p:spPr>
          <a:xfrm>
            <a:off x="1905000" y="5448300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1905000" y="6324600"/>
            <a:ext cx="7620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2667000" y="4114800"/>
            <a:ext cx="1219200" cy="6096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667000" y="5105400"/>
            <a:ext cx="1219200" cy="6096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667000" y="6019800"/>
            <a:ext cx="1219200" cy="609600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Mapper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13481" y="2438400"/>
            <a:ext cx="1789506" cy="973521"/>
            <a:chOff x="2646005" y="2133600"/>
            <a:chExt cx="4473766" cy="2971800"/>
          </a:xfrm>
        </p:grpSpPr>
        <p:sp>
          <p:nvSpPr>
            <p:cNvPr id="26" name="Oval 25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</a:t>
              </a:r>
            </a:p>
          </p:txBody>
        </p:sp>
        <p:cxnSp>
          <p:nvCxnSpPr>
            <p:cNvPr id="28" name="Straight Arrow Connector 27"/>
            <p:cNvCxnSpPr>
              <a:stCxn id="26" idx="3"/>
              <a:endCxn id="27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6" idx="5"/>
              <a:endCxn id="30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</a:t>
              </a:r>
            </a:p>
          </p:txBody>
        </p:sp>
        <p:cxnSp>
          <p:nvCxnSpPr>
            <p:cNvPr id="33" name="Straight Arrow Connector 32"/>
            <p:cNvCxnSpPr>
              <a:stCxn id="30" idx="3"/>
              <a:endCxn id="31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0" idx="5"/>
              <a:endCxn id="32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  <p:cxnSp>
          <p:nvCxnSpPr>
            <p:cNvPr id="37" name="Straight Arrow Connector 36"/>
            <p:cNvCxnSpPr>
              <a:endCxn id="35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6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</a:t>
              </a:r>
            </a:p>
          </p:txBody>
        </p:sp>
        <p:cxnSp>
          <p:nvCxnSpPr>
            <p:cNvPr id="41" name="Straight Arrow Connector 40"/>
            <p:cNvCxnSpPr>
              <a:endCxn id="39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40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Hexagon 46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dirty="0"/>
            </a:p>
          </p:txBody>
        </p:sp>
      </p:grpSp>
      <p:sp>
        <p:nvSpPr>
          <p:cNvPr id="48" name="Rounded Rectangle 47"/>
          <p:cNvSpPr/>
          <p:nvPr/>
        </p:nvSpPr>
        <p:spPr>
          <a:xfrm>
            <a:off x="1143000" y="3192272"/>
            <a:ext cx="1981200" cy="305457"/>
          </a:xfrm>
          <a:prstGeom prst="roundRect">
            <a:avLst/>
          </a:prstGeom>
          <a:ln w="38100">
            <a:solidFill>
              <a:srgbClr val="FF006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352800" y="2606198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Nodes:</a:t>
            </a:r>
            <a:r>
              <a:rPr lang="en-US" dirty="0">
                <a:latin typeface="Arial" pitchFamily="34" charset="0"/>
                <a:cs typeface="Arial" pitchFamily="34" charset="0"/>
              </a:rPr>
              <a:t> F, G, H, I</a:t>
            </a:r>
          </a:p>
          <a:p>
            <a:r>
              <a:rPr lang="en-US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Split candidates:</a:t>
            </a:r>
            <a:r>
              <a:rPr lang="en-US" dirty="0">
                <a:latin typeface="Arial" pitchFamily="34" charset="0"/>
                <a:cs typeface="Arial" pitchFamily="34" charset="0"/>
              </a:rPr>
              <a:t> (G, X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(1)</a:t>
            </a:r>
            <a:r>
              <a:rPr lang="en-US" dirty="0">
                <a:latin typeface="Arial" pitchFamily="34" charset="0"/>
                <a:cs typeface="Arial" pitchFamily="34" charset="0"/>
              </a:rPr>
              <a:t>,v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(1)</a:t>
            </a:r>
            <a:r>
              <a:rPr lang="en-US" dirty="0">
                <a:latin typeface="Arial" pitchFamily="34" charset="0"/>
                <a:cs typeface="Arial" pitchFamily="34" charset="0"/>
              </a:rPr>
              <a:t>),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(G, X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(1)</a:t>
            </a:r>
            <a:r>
              <a:rPr lang="en-US" dirty="0">
                <a:latin typeface="Arial" pitchFamily="34" charset="0"/>
                <a:cs typeface="Arial" pitchFamily="34" charset="0"/>
              </a:rPr>
              <a:t>,v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(2)</a:t>
            </a:r>
            <a:r>
              <a:rPr lang="en-US" dirty="0">
                <a:latin typeface="Arial" pitchFamily="34" charset="0"/>
                <a:cs typeface="Arial" pitchFamily="34" charset="0"/>
              </a:rPr>
              <a:t>), (H, X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(3)</a:t>
            </a:r>
            <a:r>
              <a:rPr lang="en-US" dirty="0">
                <a:latin typeface="Arial" pitchFamily="34" charset="0"/>
                <a:cs typeface="Arial" pitchFamily="34" charset="0"/>
              </a:rPr>
              <a:t>,v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(3)</a:t>
            </a:r>
            <a:r>
              <a:rPr lang="en-US" dirty="0">
                <a:latin typeface="Arial" pitchFamily="34" charset="0"/>
                <a:cs typeface="Arial" pitchFamily="34" charset="0"/>
              </a:rPr>
              <a:t>), (H, X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(4)</a:t>
            </a:r>
            <a:r>
              <a:rPr lang="en-US" dirty="0">
                <a:latin typeface="Arial" pitchFamily="34" charset="0"/>
                <a:cs typeface="Arial" pitchFamily="34" charset="0"/>
              </a:rPr>
              <a:t>,v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(4)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cxnSp>
        <p:nvCxnSpPr>
          <p:cNvPr id="58" name="Straight Arrow Connector 57"/>
          <p:cNvCxnSpPr>
            <a:stCxn id="18" idx="3"/>
          </p:cNvCxnSpPr>
          <p:nvPr/>
        </p:nvCxnSpPr>
        <p:spPr>
          <a:xfrm>
            <a:off x="3886200" y="4419600"/>
            <a:ext cx="11430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191000" y="3733800"/>
            <a:ext cx="49936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Mappers output 2 types of key-value pairs: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NodeID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S,Q,N)</a:t>
            </a:r>
          </a:p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NodeID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Spit: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S,Q,N)</a:t>
            </a:r>
          </a:p>
        </p:txBody>
      </p:sp>
      <p:cxnSp>
        <p:nvCxnSpPr>
          <p:cNvPr id="63" name="Straight Arrow Connector 62"/>
          <p:cNvCxnSpPr>
            <a:stCxn id="19" idx="3"/>
            <a:endCxn id="66" idx="1"/>
          </p:cNvCxnSpPr>
          <p:nvPr/>
        </p:nvCxnSpPr>
        <p:spPr>
          <a:xfrm flipV="1">
            <a:off x="3886200" y="5372100"/>
            <a:ext cx="1143000" cy="38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20" idx="3"/>
          </p:cNvCxnSpPr>
          <p:nvPr/>
        </p:nvCxnSpPr>
        <p:spPr>
          <a:xfrm flipV="1">
            <a:off x="3886200" y="5715000"/>
            <a:ext cx="1143000" cy="609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ounded Rectangle 65"/>
          <p:cNvSpPr/>
          <p:nvPr/>
        </p:nvSpPr>
        <p:spPr>
          <a:xfrm>
            <a:off x="5029200" y="5029200"/>
            <a:ext cx="1066800" cy="685800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Reducer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170568" y="4876800"/>
            <a:ext cx="28777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For every (</a:t>
            </a:r>
            <a:r>
              <a:rPr lang="en-US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NodeID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b="1" dirty="0">
                <a:solidFill>
                  <a:srgbClr val="D60093"/>
                </a:solidFill>
                <a:latin typeface="Arial" pitchFamily="34" charset="0"/>
                <a:cs typeface="Arial" pitchFamily="34" charset="0"/>
              </a:rPr>
              <a:t>Split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Reducer(s) compute the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Purity and output </a:t>
            </a:r>
            <a:br>
              <a:rPr lang="en-US" b="1" dirty="0">
                <a:latin typeface="Arial" pitchFamily="34" charset="0"/>
                <a:cs typeface="Arial" pitchFamily="34" charset="0"/>
              </a:rPr>
            </a:br>
            <a:r>
              <a:rPr lang="en-US" b="1" dirty="0">
                <a:latin typeface="Arial" pitchFamily="34" charset="0"/>
                <a:cs typeface="Arial" pitchFamily="34" charset="0"/>
              </a:rPr>
              <a:t>the best split</a:t>
            </a:r>
          </a:p>
        </p:txBody>
      </p:sp>
      <p:sp>
        <p:nvSpPr>
          <p:cNvPr id="76" name="Down Arrow 75"/>
          <p:cNvSpPr/>
          <p:nvPr/>
        </p:nvSpPr>
        <p:spPr>
          <a:xfrm rot="2080583">
            <a:off x="3495316" y="3582153"/>
            <a:ext cx="365760" cy="470373"/>
          </a:xfrm>
          <a:prstGeom prst="down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wn Arrow 77"/>
          <p:cNvSpPr/>
          <p:nvPr/>
        </p:nvSpPr>
        <p:spPr>
          <a:xfrm rot="19453753">
            <a:off x="2800167" y="3581890"/>
            <a:ext cx="365760" cy="470373"/>
          </a:xfrm>
          <a:prstGeom prst="down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669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system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7451"/>
            <a:ext cx="9067800" cy="5548149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Example: </a:t>
            </a:r>
            <a:r>
              <a:rPr lang="en-US" dirty="0">
                <a:solidFill>
                  <a:srgbClr val="0000FF"/>
                </a:solidFill>
              </a:rPr>
              <a:t>Need to split nodes </a:t>
            </a:r>
            <a:r>
              <a:rPr lang="en-US" b="1" dirty="0">
                <a:solidFill>
                  <a:srgbClr val="0000FF"/>
                </a:solidFill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b="1" dirty="0">
                <a:solidFill>
                  <a:srgbClr val="0000FF"/>
                </a:solidFill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b="1" dirty="0">
                <a:solidFill>
                  <a:srgbClr val="0000FF"/>
                </a:solidFill>
              </a:rPr>
              <a:t>H</a:t>
            </a:r>
            <a:r>
              <a:rPr lang="en-US" dirty="0">
                <a:solidFill>
                  <a:srgbClr val="0000FF"/>
                </a:solidFill>
              </a:rPr>
              <a:t>, </a:t>
            </a:r>
            <a:r>
              <a:rPr lang="en-US" b="1" dirty="0">
                <a:solidFill>
                  <a:srgbClr val="0000FF"/>
                </a:solidFill>
              </a:rPr>
              <a:t>I</a:t>
            </a:r>
          </a:p>
          <a:p>
            <a:r>
              <a:rPr lang="en-US" b="1" dirty="0">
                <a:solidFill>
                  <a:srgbClr val="0000FF"/>
                </a:solidFill>
              </a:rPr>
              <a:t>Map and Reduce:</a:t>
            </a:r>
          </a:p>
          <a:p>
            <a:pPr lvl="1"/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FindBestSplit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::Map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(each mapper) 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Load the current model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M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Drop every example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latin typeface="Arial" pitchFamily="34" charset="0"/>
                <a:cs typeface="Arial" pitchFamily="34" charset="0"/>
              </a:rPr>
              <a:t> down the tree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If it hits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G</a:t>
            </a:r>
            <a:r>
              <a:rPr lang="en-US" dirty="0">
                <a:latin typeface="Arial" pitchFamily="34" charset="0"/>
                <a:cs typeface="Arial" pitchFamily="34" charset="0"/>
              </a:rPr>
              <a:t> or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H</a:t>
            </a:r>
            <a:r>
              <a:rPr lang="en-US" dirty="0">
                <a:latin typeface="Arial" pitchFamily="34" charset="0"/>
                <a:cs typeface="Arial" pitchFamily="34" charset="0"/>
              </a:rPr>
              <a:t>, update in-memory hash tables: </a:t>
            </a:r>
          </a:p>
          <a:p>
            <a:pPr lvl="3"/>
            <a:r>
              <a:rPr lang="en-US" dirty="0">
                <a:latin typeface="Arial" pitchFamily="34" charset="0"/>
                <a:cs typeface="Arial" pitchFamily="34" charset="0"/>
              </a:rPr>
              <a:t>For each node: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b="1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(Node)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{S, Q, N} </a:t>
            </a:r>
          </a:p>
          <a:p>
            <a:pPr lvl="3"/>
            <a:r>
              <a:rPr lang="en-US" dirty="0">
                <a:latin typeface="Arial" pitchFamily="34" charset="0"/>
                <a:cs typeface="Arial" pitchFamily="34" charset="0"/>
              </a:rPr>
              <a:t>For each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(Split, Node)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T</a:t>
            </a:r>
            <a:r>
              <a:rPr lang="en-US" b="1" baseline="-25000" dirty="0" err="1">
                <a:latin typeface="Arial" pitchFamily="34" charset="0"/>
                <a:cs typeface="Arial" pitchFamily="34" charset="0"/>
              </a:rPr>
              <a:t>n,j,s</a:t>
            </a:r>
            <a:r>
              <a:rPr lang="en-US" dirty="0"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(Node, Attribute,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SplitValue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)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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{S, Q, N}</a:t>
            </a:r>
          </a:p>
          <a:p>
            <a:pPr lvl="2"/>
            <a:r>
              <a:rPr lang="en-US" b="1" dirty="0">
                <a:latin typeface="Arial" pitchFamily="34" charset="0"/>
                <a:cs typeface="Arial" pitchFamily="34" charset="0"/>
              </a:rPr>
              <a:t>Map::Finalize</a:t>
            </a:r>
            <a:r>
              <a:rPr lang="en-US" dirty="0">
                <a:latin typeface="Arial" pitchFamily="34" charset="0"/>
                <a:cs typeface="Arial" pitchFamily="34" charset="0"/>
              </a:rPr>
              <a:t>: output the key-value pairs from above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hashtables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FindBestSplit</a:t>
            </a:r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::Reduce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(each reducer)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Collect: </a:t>
            </a:r>
          </a:p>
          <a:p>
            <a:pPr lvl="3"/>
            <a:r>
              <a:rPr lang="en-US" b="1" dirty="0">
                <a:latin typeface="Arial" pitchFamily="34" charset="0"/>
                <a:cs typeface="Arial" pitchFamily="34" charset="0"/>
              </a:rPr>
              <a:t>T1:</a:t>
            </a:r>
            <a:r>
              <a:rPr lang="en-US" dirty="0">
                <a:latin typeface="Arial" pitchFamily="34" charset="0"/>
                <a:cs typeface="Arial" pitchFamily="34" charset="0"/>
              </a:rPr>
              <a:t>&lt;Node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, List</a:t>
            </a:r>
            <a:r>
              <a:rPr lang="en-US" dirty="0">
                <a:latin typeface="Arial" pitchFamily="34" charset="0"/>
                <a:cs typeface="Arial" pitchFamily="34" charset="0"/>
              </a:rPr>
              <a:t>{S, Q, N} &gt;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 </a:t>
            </a:r>
            <a:r>
              <a:rPr lang="en-US" dirty="0">
                <a:latin typeface="Arial" pitchFamily="34" charset="0"/>
                <a:cs typeface="Arial" pitchFamily="34" charset="0"/>
              </a:rPr>
              <a:t> &lt;Node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, {</a:t>
            </a:r>
            <a:r>
              <a:rPr lang="el-GR" dirty="0">
                <a:latin typeface="Arial" pitchFamily="34" charset="0"/>
                <a:cs typeface="Arial" pitchFamily="34" charset="0"/>
              </a:rPr>
              <a:t>Σ </a:t>
            </a:r>
            <a:r>
              <a:rPr lang="en-US" dirty="0">
                <a:latin typeface="Arial" pitchFamily="34" charset="0"/>
                <a:cs typeface="Arial" pitchFamily="34" charset="0"/>
              </a:rPr>
              <a:t>S, </a:t>
            </a:r>
            <a:r>
              <a:rPr lang="el-GR" dirty="0">
                <a:latin typeface="Arial" pitchFamily="34" charset="0"/>
                <a:cs typeface="Arial" pitchFamily="34" charset="0"/>
              </a:rPr>
              <a:t>Σ </a:t>
            </a:r>
            <a:r>
              <a:rPr lang="en-US" dirty="0">
                <a:latin typeface="Arial" pitchFamily="34" charset="0"/>
                <a:cs typeface="Arial" pitchFamily="34" charset="0"/>
              </a:rPr>
              <a:t>Q, </a:t>
            </a:r>
            <a:r>
              <a:rPr lang="el-GR" dirty="0">
                <a:latin typeface="Arial" pitchFamily="34" charset="0"/>
                <a:cs typeface="Arial" pitchFamily="34" charset="0"/>
              </a:rPr>
              <a:t>Σ </a:t>
            </a:r>
            <a:r>
              <a:rPr lang="en-US" dirty="0">
                <a:latin typeface="Arial" pitchFamily="34" charset="0"/>
                <a:cs typeface="Arial" pitchFamily="34" charset="0"/>
              </a:rPr>
              <a:t>N} &gt;</a:t>
            </a:r>
          </a:p>
          <a:p>
            <a:pPr lvl="3"/>
            <a:r>
              <a:rPr lang="en-US" b="1" dirty="0">
                <a:latin typeface="Arial" pitchFamily="34" charset="0"/>
                <a:cs typeface="Arial" pitchFamily="34" charset="0"/>
              </a:rPr>
              <a:t>T2:</a:t>
            </a:r>
            <a:r>
              <a:rPr lang="en-US" dirty="0">
                <a:latin typeface="Arial" pitchFamily="34" charset="0"/>
                <a:cs typeface="Arial" pitchFamily="34" charset="0"/>
              </a:rPr>
              <a:t>&lt;(Node,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Attr</a:t>
            </a:r>
            <a:r>
              <a:rPr lang="en-US" dirty="0">
                <a:latin typeface="Arial" pitchFamily="34" charset="0"/>
                <a:cs typeface="Arial" pitchFamily="34" charset="0"/>
              </a:rPr>
              <a:t>. Split)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, List</a:t>
            </a:r>
            <a:r>
              <a:rPr lang="en-US" dirty="0">
                <a:latin typeface="Arial" pitchFamily="34" charset="0"/>
                <a:cs typeface="Arial" pitchFamily="34" charset="0"/>
              </a:rPr>
              <a:t>{S, Q, N}&gt;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 </a:t>
            </a:r>
            <a:r>
              <a:rPr lang="en-US" dirty="0">
                <a:latin typeface="Arial" pitchFamily="34" charset="0"/>
                <a:cs typeface="Arial" pitchFamily="34" charset="0"/>
              </a:rPr>
              <a:t> &lt;(Node,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Attr</a:t>
            </a:r>
            <a:r>
              <a:rPr lang="en-US" dirty="0">
                <a:latin typeface="Arial" pitchFamily="34" charset="0"/>
                <a:cs typeface="Arial" pitchFamily="34" charset="0"/>
              </a:rPr>
              <a:t>. Split)</a:t>
            </a:r>
            <a:r>
              <a:rPr lang="en-US" dirty="0">
                <a:latin typeface="Arial" pitchFamily="34" charset="0"/>
                <a:cs typeface="Arial" pitchFamily="34" charset="0"/>
                <a:sym typeface="Symbol"/>
              </a:rPr>
              <a:t>, {</a:t>
            </a:r>
            <a:r>
              <a:rPr lang="el-GR" dirty="0">
                <a:latin typeface="Arial" pitchFamily="34" charset="0"/>
                <a:cs typeface="Arial" pitchFamily="34" charset="0"/>
              </a:rPr>
              <a:t>Σ</a:t>
            </a:r>
            <a:r>
              <a:rPr lang="en-US" dirty="0">
                <a:latin typeface="Arial" pitchFamily="34" charset="0"/>
                <a:cs typeface="Arial" pitchFamily="34" charset="0"/>
              </a:rPr>
              <a:t>S, </a:t>
            </a:r>
            <a:r>
              <a:rPr lang="el-GR" dirty="0">
                <a:latin typeface="Arial" pitchFamily="34" charset="0"/>
                <a:cs typeface="Arial" pitchFamily="34" charset="0"/>
              </a:rPr>
              <a:t>Σ</a:t>
            </a:r>
            <a:r>
              <a:rPr lang="en-US" dirty="0">
                <a:latin typeface="Arial" pitchFamily="34" charset="0"/>
                <a:cs typeface="Arial" pitchFamily="34" charset="0"/>
              </a:rPr>
              <a:t>Q, </a:t>
            </a:r>
            <a:r>
              <a:rPr lang="el-GR" dirty="0">
                <a:latin typeface="Arial" pitchFamily="34" charset="0"/>
                <a:cs typeface="Arial" pitchFamily="34" charset="0"/>
              </a:rPr>
              <a:t>Σ</a:t>
            </a:r>
            <a:r>
              <a:rPr lang="en-US" dirty="0">
                <a:latin typeface="Arial" pitchFamily="34" charset="0"/>
                <a:cs typeface="Arial" pitchFamily="34" charset="0"/>
              </a:rPr>
              <a:t>N}&gt;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Compute impurity for each node using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T1, T2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Return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best split</a:t>
            </a:r>
            <a:r>
              <a:rPr lang="en-US" dirty="0">
                <a:latin typeface="Arial" pitchFamily="34" charset="0"/>
                <a:cs typeface="Arial" pitchFamily="34" charset="0"/>
              </a:rPr>
              <a:t> to Master (which then decides on globally best split)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858000" y="1066800"/>
            <a:ext cx="2209800" cy="1447800"/>
            <a:chOff x="2623971" y="2133600"/>
            <a:chExt cx="4572000" cy="3650974"/>
          </a:xfrm>
        </p:grpSpPr>
        <p:sp>
          <p:nvSpPr>
            <p:cNvPr id="26" name="Oval 25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</a:t>
              </a:r>
            </a:p>
          </p:txBody>
        </p:sp>
        <p:cxnSp>
          <p:nvCxnSpPr>
            <p:cNvPr id="28" name="Straight Arrow Connector 27"/>
            <p:cNvCxnSpPr>
              <a:stCxn id="26" idx="3"/>
              <a:endCxn id="27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6" idx="5"/>
              <a:endCxn id="30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</a:t>
              </a:r>
            </a:p>
          </p:txBody>
        </p:sp>
        <p:cxnSp>
          <p:nvCxnSpPr>
            <p:cNvPr id="33" name="Straight Arrow Connector 32"/>
            <p:cNvCxnSpPr>
              <a:stCxn id="30" idx="3"/>
              <a:endCxn id="31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0" idx="5"/>
              <a:endCxn id="32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  <p:cxnSp>
          <p:nvCxnSpPr>
            <p:cNvPr id="37" name="Straight Arrow Connector 36"/>
            <p:cNvCxnSpPr>
              <a:endCxn id="35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endCxn id="36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</a:t>
              </a:r>
            </a:p>
          </p:txBody>
        </p:sp>
        <p:cxnSp>
          <p:nvCxnSpPr>
            <p:cNvPr id="41" name="Straight Arrow Connector 40"/>
            <p:cNvCxnSpPr>
              <a:endCxn id="39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endCxn id="40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Isosceles Triangle 42"/>
            <p:cNvSpPr/>
            <p:nvPr/>
          </p:nvSpPr>
          <p:spPr>
            <a:xfrm>
              <a:off x="2623971" y="5105399"/>
              <a:ext cx="609600" cy="6791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4" name="Isosceles Triangle 43"/>
            <p:cNvSpPr/>
            <p:nvPr/>
          </p:nvSpPr>
          <p:spPr>
            <a:xfrm>
              <a:off x="4071771" y="5105399"/>
              <a:ext cx="609600" cy="6791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5" name="Isosceles Triangle 44"/>
            <p:cNvSpPr/>
            <p:nvPr/>
          </p:nvSpPr>
          <p:spPr>
            <a:xfrm>
              <a:off x="5138571" y="5105399"/>
              <a:ext cx="609600" cy="6791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6" name="Isosceles Triangle 45"/>
            <p:cNvSpPr/>
            <p:nvPr/>
          </p:nvSpPr>
          <p:spPr>
            <a:xfrm>
              <a:off x="6586371" y="5105399"/>
              <a:ext cx="609600" cy="679175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7" name="Hexagon 46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858000" y="1642646"/>
            <a:ext cx="383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baseline="-25000" dirty="0"/>
              <a:t>1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391400" y="167640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baseline="-25000" dirty="0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74762" y="1676400"/>
            <a:ext cx="385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baseline="-25000" dirty="0"/>
              <a:t>3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610600" y="167640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</a:t>
            </a:r>
            <a:r>
              <a:rPr lang="en-US" sz="1600" baseline="-25000" dirty="0"/>
              <a:t>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858000" y="1981200"/>
            <a:ext cx="2286000" cy="304800"/>
          </a:xfrm>
          <a:prstGeom prst="roundRect">
            <a:avLst/>
          </a:prstGeom>
          <a:noFill/>
          <a:ln cmpd="sng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47418-893B-41FB-996C-0DF1C02E852A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70190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162800" y="0"/>
            <a:ext cx="1981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the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Collects outputs from </a:t>
            </a:r>
            <a:r>
              <a:rPr lang="en-US" b="1" dirty="0" err="1">
                <a:solidFill>
                  <a:srgbClr val="0000FF"/>
                </a:solidFill>
              </a:rPr>
              <a:t>FindBestSplit</a:t>
            </a:r>
            <a:r>
              <a:rPr lang="en-US" b="1" dirty="0">
                <a:solidFill>
                  <a:srgbClr val="0000FF"/>
                </a:solidFill>
              </a:rPr>
              <a:t> reducers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sz="2800" b="1" dirty="0">
                <a:latin typeface="Arial" pitchFamily="34" charset="0"/>
                <a:cs typeface="Arial" pitchFamily="34" charset="0"/>
              </a:rPr>
              <a:t>&lt;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Split.NodeID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, Attribute, Value, Impurity&gt;</a:t>
            </a:r>
          </a:p>
          <a:p>
            <a:pPr lvl="8"/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For each node decides the best split</a:t>
            </a:r>
          </a:p>
          <a:p>
            <a:pPr lvl="1"/>
            <a:r>
              <a:rPr lang="en-US" dirty="0"/>
              <a:t>If data in </a:t>
            </a:r>
            <a:r>
              <a:rPr lang="en-US" b="1" dirty="0"/>
              <a:t>D</a:t>
            </a:r>
            <a:r>
              <a:rPr lang="en-US" b="1" baseline="-25000" dirty="0"/>
              <a:t>L</a:t>
            </a:r>
            <a:r>
              <a:rPr lang="en-US" b="1" dirty="0"/>
              <a:t>/D</a:t>
            </a:r>
            <a:r>
              <a:rPr lang="en-US" b="1" baseline="-25000" dirty="0"/>
              <a:t>R</a:t>
            </a:r>
            <a:r>
              <a:rPr lang="en-US" dirty="0"/>
              <a:t> is small enough,</a:t>
            </a:r>
            <a:br>
              <a:rPr lang="en-US" dirty="0"/>
            </a:br>
            <a:r>
              <a:rPr lang="en-US" dirty="0"/>
              <a:t>later run a </a:t>
            </a:r>
            <a:r>
              <a:rPr lang="en-US" dirty="0" err="1"/>
              <a:t>MapReduce</a:t>
            </a:r>
            <a:r>
              <a:rPr lang="en-US" dirty="0"/>
              <a:t> job </a:t>
            </a:r>
            <a:br>
              <a:rPr lang="en-US" dirty="0"/>
            </a:br>
            <a:r>
              <a:rPr lang="en-US" b="1" dirty="0" err="1"/>
              <a:t>InMemoryBuild</a:t>
            </a:r>
            <a:r>
              <a:rPr lang="en-US" dirty="0"/>
              <a:t> on the node</a:t>
            </a:r>
          </a:p>
          <a:p>
            <a:pPr lvl="1"/>
            <a:r>
              <a:rPr lang="en-US" dirty="0"/>
              <a:t>Else run </a:t>
            </a:r>
            <a:r>
              <a:rPr lang="en-US" dirty="0" err="1"/>
              <a:t>MapReduce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 err="1"/>
              <a:t>FindBestSplit</a:t>
            </a:r>
            <a:r>
              <a:rPr lang="en-US" dirty="0"/>
              <a:t> job for both</a:t>
            </a:r>
            <a:br>
              <a:rPr lang="en-US" dirty="0"/>
            </a:br>
            <a:r>
              <a:rPr lang="en-US" dirty="0"/>
              <a:t>nodes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772400" y="3953885"/>
            <a:ext cx="416535" cy="389515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</a:t>
            </a:r>
          </a:p>
        </p:txBody>
      </p:sp>
      <p:cxnSp>
        <p:nvCxnSpPr>
          <p:cNvPr id="8" name="Straight Arrow Connector 7"/>
          <p:cNvCxnSpPr>
            <a:stCxn id="7" idx="3"/>
          </p:cNvCxnSpPr>
          <p:nvPr/>
        </p:nvCxnSpPr>
        <p:spPr>
          <a:xfrm rot="5400000">
            <a:off x="7344794" y="4236430"/>
            <a:ext cx="438681" cy="5385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7" idx="5"/>
          </p:cNvCxnSpPr>
          <p:nvPr/>
        </p:nvCxnSpPr>
        <p:spPr>
          <a:xfrm rot="16200000" flipH="1">
            <a:off x="8177861" y="4236430"/>
            <a:ext cx="438681" cy="53853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7" idx="0"/>
          </p:cNvCxnSpPr>
          <p:nvPr/>
        </p:nvCxnSpPr>
        <p:spPr>
          <a:xfrm rot="5400000">
            <a:off x="7866368" y="3458586"/>
            <a:ext cx="609600" cy="38099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85467" y="4182485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baseline="-25000" dirty="0"/>
              <a:t>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4339" y="418248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baseline="-25000" dirty="0"/>
              <a:t>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33067" y="3508353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endParaRPr lang="en-US" b="1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7675867" y="4422753"/>
            <a:ext cx="78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X</a:t>
            </a:r>
            <a:r>
              <a:rPr lang="en-US" b="1" baseline="30000" dirty="0"/>
              <a:t>(j)</a:t>
            </a:r>
            <a:r>
              <a:rPr lang="en-US" b="1" baseline="-25000" dirty="0"/>
              <a:t> </a:t>
            </a:r>
            <a:r>
              <a:rPr lang="en-US" b="1" dirty="0"/>
              <a:t>&lt; v</a:t>
            </a:r>
            <a:endParaRPr lang="en-US" b="1" baseline="-25000" dirty="0"/>
          </a:p>
        </p:txBody>
      </p:sp>
      <p:sp>
        <p:nvSpPr>
          <p:cNvPr id="15" name="Oval 14"/>
          <p:cNvSpPr/>
          <p:nvPr/>
        </p:nvSpPr>
        <p:spPr>
          <a:xfrm>
            <a:off x="7086600" y="4715462"/>
            <a:ext cx="416535" cy="389515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</a:t>
            </a:r>
          </a:p>
        </p:txBody>
      </p:sp>
      <p:sp>
        <p:nvSpPr>
          <p:cNvPr id="16" name="Oval 15"/>
          <p:cNvSpPr/>
          <p:nvPr/>
        </p:nvSpPr>
        <p:spPr>
          <a:xfrm>
            <a:off x="8458200" y="4715885"/>
            <a:ext cx="416535" cy="389515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C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239000" y="76200"/>
            <a:ext cx="1828800" cy="1371600"/>
            <a:chOff x="2623971" y="2133600"/>
            <a:chExt cx="4572000" cy="4419600"/>
          </a:xfrm>
        </p:grpSpPr>
        <p:sp>
          <p:nvSpPr>
            <p:cNvPr id="19" name="Oval 18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</a:t>
              </a:r>
            </a:p>
          </p:txBody>
        </p:sp>
        <p:cxnSp>
          <p:nvCxnSpPr>
            <p:cNvPr id="21" name="Straight Arrow Connector 20"/>
            <p:cNvCxnSpPr>
              <a:stCxn id="19" idx="3"/>
              <a:endCxn id="20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9" idx="5"/>
              <a:endCxn id="23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</a:t>
              </a:r>
            </a:p>
          </p:txBody>
        </p:sp>
        <p:cxnSp>
          <p:nvCxnSpPr>
            <p:cNvPr id="26" name="Straight Arrow Connector 25"/>
            <p:cNvCxnSpPr>
              <a:stCxn id="23" idx="3"/>
              <a:endCxn id="24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3" idx="5"/>
              <a:endCxn id="25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F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</a:t>
              </a:r>
            </a:p>
          </p:txBody>
        </p:sp>
        <p:cxnSp>
          <p:nvCxnSpPr>
            <p:cNvPr id="30" name="Straight Arrow Connector 29"/>
            <p:cNvCxnSpPr>
              <a:endCxn id="28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29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H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I</a:t>
              </a:r>
            </a:p>
          </p:txBody>
        </p:sp>
        <p:cxnSp>
          <p:nvCxnSpPr>
            <p:cNvPr id="34" name="Straight Arrow Connector 33"/>
            <p:cNvCxnSpPr>
              <a:endCxn id="32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endCxn id="33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Isosceles Triangle 35"/>
            <p:cNvSpPr/>
            <p:nvPr/>
          </p:nvSpPr>
          <p:spPr>
            <a:xfrm>
              <a:off x="26239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7" name="Isosceles Triangle 36"/>
            <p:cNvSpPr/>
            <p:nvPr/>
          </p:nvSpPr>
          <p:spPr>
            <a:xfrm>
              <a:off x="40717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8" name="Isosceles Triangle 37"/>
            <p:cNvSpPr/>
            <p:nvPr/>
          </p:nvSpPr>
          <p:spPr>
            <a:xfrm>
              <a:off x="51385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Isosceles Triangle 38"/>
            <p:cNvSpPr/>
            <p:nvPr/>
          </p:nvSpPr>
          <p:spPr>
            <a:xfrm>
              <a:off x="65863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0" name="Hexagon 39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5332-F7C5-4A92-B677-17068DBC0E10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07094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2590800"/>
          </a:xfrm>
        </p:spPr>
        <p:txBody>
          <a:bodyPr anchor="b">
            <a:normAutofit/>
          </a:bodyPr>
          <a:lstStyle/>
          <a:p>
            <a:r>
              <a:rPr lang="en-US" sz="4800" dirty="0"/>
              <a:t>Decision Trees: Conclusion</a:t>
            </a:r>
          </a:p>
        </p:txBody>
      </p:sp>
    </p:spTree>
    <p:extLst>
      <p:ext uri="{BB962C8B-B14F-4D97-AF65-F5344CB8AC3E}">
        <p14:creationId xmlns:p14="http://schemas.microsoft.com/office/powerpoint/2010/main" val="320488756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Decision trees are the single most popular data mining tool:</a:t>
            </a:r>
          </a:p>
          <a:p>
            <a:pPr lvl="1"/>
            <a:r>
              <a:rPr lang="en-US" dirty="0"/>
              <a:t>Easy to understand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Easy to use</a:t>
            </a:r>
          </a:p>
          <a:p>
            <a:pPr lvl="1"/>
            <a:r>
              <a:rPr lang="en-US" dirty="0"/>
              <a:t>Computationally cheap</a:t>
            </a:r>
          </a:p>
          <a:p>
            <a:pPr lvl="1"/>
            <a:r>
              <a:rPr lang="en-US" dirty="0"/>
              <a:t>It’s possible to get in trouble with </a:t>
            </a:r>
            <a:r>
              <a:rPr lang="en-US" dirty="0" err="1"/>
              <a:t>overfitting</a:t>
            </a:r>
            <a:endParaRPr lang="en-US" dirty="0"/>
          </a:p>
          <a:p>
            <a:pPr lvl="1"/>
            <a:r>
              <a:rPr lang="en-US" b="1" dirty="0"/>
              <a:t>They do classification as well as regression!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CC9EA-094C-44F3-A71C-28E6A348A74B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268010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Ensembles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Learn multiple trees and combine their predictions</a:t>
            </a:r>
          </a:p>
          <a:p>
            <a:pPr lvl="1"/>
            <a:r>
              <a:rPr lang="en-US" dirty="0"/>
              <a:t>Gives better performance in practice</a:t>
            </a:r>
          </a:p>
          <a:p>
            <a:r>
              <a:rPr lang="en-US" b="1" dirty="0">
                <a:solidFill>
                  <a:srgbClr val="0000FF"/>
                </a:solidFill>
              </a:rPr>
              <a:t>Bagging: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 lvl="1"/>
            <a:r>
              <a:rPr lang="en-US" dirty="0"/>
              <a:t>Learns multiple trees over independent </a:t>
            </a:r>
            <a:br>
              <a:rPr lang="en-US" dirty="0"/>
            </a:br>
            <a:r>
              <a:rPr lang="en-US" dirty="0"/>
              <a:t>samples of the training data</a:t>
            </a:r>
          </a:p>
          <a:p>
            <a:pPr lvl="2"/>
            <a:r>
              <a:rPr lang="en-US" dirty="0"/>
              <a:t>For a dataset </a:t>
            </a:r>
            <a:r>
              <a:rPr lang="en-US" b="1" dirty="0"/>
              <a:t>D </a:t>
            </a:r>
            <a:r>
              <a:rPr lang="en-US" dirty="0"/>
              <a:t>on </a:t>
            </a:r>
            <a:r>
              <a:rPr lang="en-US" b="1" dirty="0"/>
              <a:t>n</a:t>
            </a:r>
            <a:r>
              <a:rPr lang="en-US" dirty="0"/>
              <a:t> data points: Create dataset </a:t>
            </a:r>
            <a:r>
              <a:rPr lang="en-US" b="1" dirty="0"/>
              <a:t>D’</a:t>
            </a:r>
            <a:r>
              <a:rPr lang="en-US" dirty="0"/>
              <a:t> of </a:t>
            </a:r>
            <a:r>
              <a:rPr lang="en-US" b="1" dirty="0"/>
              <a:t>n</a:t>
            </a:r>
            <a:r>
              <a:rPr lang="en-US" dirty="0"/>
              <a:t> points but sample from </a:t>
            </a:r>
            <a:r>
              <a:rPr lang="en-US" b="1" dirty="0"/>
              <a:t>D</a:t>
            </a:r>
            <a:r>
              <a:rPr lang="en-US" dirty="0"/>
              <a:t> with replacement:</a:t>
            </a:r>
          </a:p>
          <a:p>
            <a:pPr lvl="3"/>
            <a:r>
              <a:rPr lang="en-US" dirty="0"/>
              <a:t>33% points in D’ will be duplicates, 66% will be unique</a:t>
            </a:r>
          </a:p>
          <a:p>
            <a:pPr lvl="1"/>
            <a:r>
              <a:rPr lang="en-US" dirty="0"/>
              <a:t>Predictions from each tree are averaged to compute the ﬁnal model prediction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3325B-6962-4691-8A9E-16CF82A5414E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64040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predictions?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Input: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Example </a:t>
            </a:r>
            <a:r>
              <a:rPr lang="en-US" b="1" i="1" dirty="0"/>
              <a:t>x</a:t>
            </a:r>
            <a:r>
              <a:rPr lang="en-US" b="1" i="1" baseline="-25000" dirty="0"/>
              <a:t>i</a:t>
            </a:r>
            <a:endParaRPr lang="en-US" b="1" i="1" dirty="0"/>
          </a:p>
          <a:p>
            <a:r>
              <a:rPr lang="en-US" b="1" dirty="0">
                <a:solidFill>
                  <a:srgbClr val="FF0066"/>
                </a:solidFill>
              </a:rPr>
              <a:t>Output: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Predicted </a:t>
            </a:r>
            <a:r>
              <a:rPr lang="en-US" b="1" i="1" dirty="0" err="1"/>
              <a:t>y</a:t>
            </a:r>
            <a:r>
              <a:rPr lang="en-US" b="1" i="1" baseline="-25000" dirty="0" err="1"/>
              <a:t>i</a:t>
            </a:r>
            <a:r>
              <a:rPr lang="en-US" b="1" i="1" dirty="0"/>
              <a:t>’</a:t>
            </a:r>
            <a:endParaRPr lang="en-US" b="1" i="1" baseline="30000" dirty="0"/>
          </a:p>
          <a:p>
            <a:pPr lvl="8"/>
            <a:endParaRPr lang="en-US" dirty="0"/>
          </a:p>
          <a:p>
            <a:r>
              <a:rPr lang="en-US" dirty="0"/>
              <a:t>“Drop” </a:t>
            </a:r>
            <a:r>
              <a:rPr lang="en-US" b="1" i="1" dirty="0"/>
              <a:t>x</a:t>
            </a:r>
            <a:r>
              <a:rPr lang="en-US" b="1" i="1" baseline="-25000" dirty="0"/>
              <a:t>i</a:t>
            </a:r>
            <a:r>
              <a:rPr lang="en-US" dirty="0"/>
              <a:t> down </a:t>
            </a:r>
            <a:br>
              <a:rPr lang="en-US" dirty="0"/>
            </a:br>
            <a:r>
              <a:rPr lang="en-US" dirty="0"/>
              <a:t>the tree until it </a:t>
            </a:r>
            <a:br>
              <a:rPr lang="en-US" dirty="0"/>
            </a:br>
            <a:r>
              <a:rPr lang="en-US" dirty="0"/>
              <a:t>hits a leaf node</a:t>
            </a:r>
          </a:p>
          <a:p>
            <a:pPr lvl="8"/>
            <a:endParaRPr lang="en-US" dirty="0"/>
          </a:p>
          <a:p>
            <a:r>
              <a:rPr lang="en-US" dirty="0"/>
              <a:t>Predict the value</a:t>
            </a:r>
            <a:br>
              <a:rPr lang="en-US" dirty="0"/>
            </a:br>
            <a:r>
              <a:rPr lang="en-US" dirty="0"/>
              <a:t>stored in the leaf</a:t>
            </a:r>
            <a:br>
              <a:rPr lang="en-US" dirty="0"/>
            </a:br>
            <a:r>
              <a:rPr lang="en-US" dirty="0"/>
              <a:t>that </a:t>
            </a:r>
            <a:r>
              <a:rPr lang="en-US" b="1" i="1" dirty="0"/>
              <a:t>x</a:t>
            </a:r>
            <a:r>
              <a:rPr lang="en-US" b="1" i="1" baseline="-25000" dirty="0"/>
              <a:t>i</a:t>
            </a:r>
            <a:r>
              <a:rPr lang="en-US" dirty="0"/>
              <a:t> hits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4495800" y="1752600"/>
            <a:ext cx="4572000" cy="4419600"/>
            <a:chOff x="685800" y="1676400"/>
            <a:chExt cx="4572000" cy="4419600"/>
          </a:xfrm>
        </p:grpSpPr>
        <p:sp>
          <p:nvSpPr>
            <p:cNvPr id="61" name="Oval 60"/>
            <p:cNvSpPr/>
            <p:nvPr/>
          </p:nvSpPr>
          <p:spPr>
            <a:xfrm>
              <a:off x="1676400" y="16764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36203" y="2221468"/>
              <a:ext cx="10021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Arial" pitchFamily="34" charset="0"/>
                  <a:cs typeface="Arial" pitchFamily="34" charset="0"/>
                </a:rPr>
                <a:t>X</a:t>
              </a:r>
              <a:r>
                <a:rPr lang="en-US" b="1" baseline="30000" dirty="0">
                  <a:latin typeface="Arial" pitchFamily="34" charset="0"/>
                  <a:cs typeface="Arial" pitchFamily="34" charset="0"/>
                </a:rPr>
                <a:t>(1)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&lt;v</a:t>
              </a:r>
              <a:r>
                <a:rPr lang="en-US" b="1" baseline="30000" dirty="0">
                  <a:latin typeface="Arial" pitchFamily="34" charset="0"/>
                  <a:cs typeface="Arial" pitchFamily="34" charset="0"/>
                </a:rPr>
                <a:t>(1)</a:t>
              </a:r>
            </a:p>
          </p:txBody>
        </p:sp>
        <p:cxnSp>
          <p:nvCxnSpPr>
            <p:cNvPr id="63" name="Straight Arrow Connector 62"/>
            <p:cNvCxnSpPr>
              <a:stCxn id="61" idx="3"/>
            </p:cNvCxnSpPr>
            <p:nvPr/>
          </p:nvCxnSpPr>
          <p:spPr>
            <a:xfrm rot="5400000">
              <a:off x="1190345" y="20285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>
              <a:stCxn id="61" idx="5"/>
              <a:endCxn id="65" idx="1"/>
            </p:cNvCxnSpPr>
            <p:nvPr/>
          </p:nvCxnSpPr>
          <p:spPr>
            <a:xfrm rot="16200000" flipH="1">
              <a:off x="2104745" y="20285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590800" y="2514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66" name="Oval 65"/>
            <p:cNvSpPr/>
            <p:nvPr/>
          </p:nvSpPr>
          <p:spPr>
            <a:xfrm>
              <a:off x="1447800" y="3352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67" name="Oval 66"/>
            <p:cNvSpPr/>
            <p:nvPr/>
          </p:nvSpPr>
          <p:spPr>
            <a:xfrm>
              <a:off x="3962400" y="3352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cxnSp>
          <p:nvCxnSpPr>
            <p:cNvPr id="68" name="Straight Arrow Connector 67"/>
            <p:cNvCxnSpPr>
              <a:stCxn id="65" idx="3"/>
              <a:endCxn id="66" idx="7"/>
            </p:cNvCxnSpPr>
            <p:nvPr/>
          </p:nvCxnSpPr>
          <p:spPr>
            <a:xfrm rot="5400000">
              <a:off x="1990445" y="27524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5"/>
              <a:endCxn id="67" idx="1"/>
            </p:cNvCxnSpPr>
            <p:nvPr/>
          </p:nvCxnSpPr>
          <p:spPr>
            <a:xfrm rot="16200000" flipH="1">
              <a:off x="3247745" y="26381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762000" y="4191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2209800" y="4191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cxnSp>
          <p:nvCxnSpPr>
            <p:cNvPr id="72" name="Straight Arrow Connector 71"/>
            <p:cNvCxnSpPr>
              <a:endCxn id="70" idx="7"/>
            </p:cNvCxnSpPr>
            <p:nvPr/>
          </p:nvCxnSpPr>
          <p:spPr>
            <a:xfrm rot="5400000">
              <a:off x="1076045" y="38192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endCxn id="71" idx="1"/>
            </p:cNvCxnSpPr>
            <p:nvPr/>
          </p:nvCxnSpPr>
          <p:spPr>
            <a:xfrm rot="16200000" flipH="1">
              <a:off x="1799945" y="37811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Oval 73"/>
            <p:cNvSpPr/>
            <p:nvPr/>
          </p:nvSpPr>
          <p:spPr>
            <a:xfrm>
              <a:off x="3276600" y="4191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97" name="Oval 96"/>
            <p:cNvSpPr/>
            <p:nvPr/>
          </p:nvSpPr>
          <p:spPr>
            <a:xfrm>
              <a:off x="4724400" y="4191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cxnSp>
          <p:nvCxnSpPr>
            <p:cNvPr id="98" name="Straight Arrow Connector 97"/>
            <p:cNvCxnSpPr>
              <a:endCxn id="74" idx="7"/>
            </p:cNvCxnSpPr>
            <p:nvPr/>
          </p:nvCxnSpPr>
          <p:spPr>
            <a:xfrm rot="5400000">
              <a:off x="3590645" y="38192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>
              <a:endCxn id="97" idx="1"/>
            </p:cNvCxnSpPr>
            <p:nvPr/>
          </p:nvCxnSpPr>
          <p:spPr>
            <a:xfrm rot="16200000" flipH="1">
              <a:off x="4314545" y="37811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3" name="Hexagon 102"/>
            <p:cNvSpPr/>
            <p:nvPr/>
          </p:nvSpPr>
          <p:spPr>
            <a:xfrm>
              <a:off x="914400" y="2590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Y=</a:t>
              </a:r>
              <a:br>
                <a:rPr lang="en-US" sz="1400" dirty="0">
                  <a:latin typeface="Arial" pitchFamily="34" charset="0"/>
                  <a:cs typeface="Arial" pitchFamily="34" charset="0"/>
                </a:rPr>
              </a:br>
              <a:r>
                <a:rPr lang="en-US" sz="1400" dirty="0">
                  <a:latin typeface="Arial" pitchFamily="34" charset="0"/>
                  <a:cs typeface="Arial" pitchFamily="34" charset="0"/>
                </a:rPr>
                <a:t>0.42</a:t>
              </a:r>
            </a:p>
          </p:txBody>
        </p:sp>
        <p:sp>
          <p:nvSpPr>
            <p:cNvPr id="105" name="Isosceles Triangle 104"/>
            <p:cNvSpPr/>
            <p:nvPr/>
          </p:nvSpPr>
          <p:spPr>
            <a:xfrm>
              <a:off x="685800" y="46482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Isosceles Triangle 105"/>
            <p:cNvSpPr/>
            <p:nvPr/>
          </p:nvSpPr>
          <p:spPr>
            <a:xfrm>
              <a:off x="2133600" y="46482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Isosceles Triangle 106"/>
            <p:cNvSpPr/>
            <p:nvPr/>
          </p:nvSpPr>
          <p:spPr>
            <a:xfrm>
              <a:off x="3200400" y="46482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" name="Isosceles Triangle 107"/>
            <p:cNvSpPr/>
            <p:nvPr/>
          </p:nvSpPr>
          <p:spPr>
            <a:xfrm>
              <a:off x="4648200" y="46482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0" name="TextBox 109"/>
          <p:cNvSpPr txBox="1"/>
          <p:nvPr/>
        </p:nvSpPr>
        <p:spPr>
          <a:xfrm>
            <a:off x="6172200" y="304800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(2)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&lt;v</a:t>
            </a:r>
            <a:r>
              <a:rPr lang="en-US" b="1" baseline="30000" dirty="0">
                <a:latin typeface="Arial" pitchFamily="34" charset="0"/>
                <a:cs typeface="Arial" pitchFamily="34" charset="0"/>
                <a:sym typeface="Symbol"/>
              </a:rPr>
              <a:t>(2)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 rot="19156000">
            <a:off x="4916260" y="202459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yes</a:t>
            </a:r>
          </a:p>
        </p:txBody>
      </p:sp>
      <p:sp>
        <p:nvSpPr>
          <p:cNvPr id="112" name="TextBox 111"/>
          <p:cNvSpPr txBox="1"/>
          <p:nvPr/>
        </p:nvSpPr>
        <p:spPr>
          <a:xfrm rot="2406036">
            <a:off x="6006405" y="2076253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no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5029200" y="405026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(3)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&lt;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7557851" y="4050268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(2)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&lt;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(5)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F83-292B-47EE-9DF4-205071F984A8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89808317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3ED8-885D-E141-821A-2A456584B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Bagging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D3961-95F1-F04F-B275-53D5FDAF2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E0667-36F2-B04F-94FF-146CEF215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AE1-31A8-4B30-849B-D4920905A9E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C3BF6-A620-314B-8137-9B8EA4BA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681E7-BA5E-D94E-BF82-13BEBB130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03BC8-D90B-0343-88A4-6E38002ADC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0" t="11376" r="2500" b="8624"/>
          <a:stretch/>
        </p:blipFill>
        <p:spPr>
          <a:xfrm>
            <a:off x="457199" y="1295400"/>
            <a:ext cx="8324849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391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Bagged Decision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8106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How to create random samples of D?</a:t>
            </a:r>
          </a:p>
          <a:p>
            <a:pPr lvl="1"/>
            <a:r>
              <a:rPr lang="en-US" dirty="0"/>
              <a:t>Compute a hash of a training record’s id and tree id</a:t>
            </a:r>
          </a:p>
          <a:p>
            <a:pPr lvl="1"/>
            <a:r>
              <a:rPr lang="en-US" dirty="0"/>
              <a:t>Use records that hash into a particular range to learn a tree</a:t>
            </a:r>
          </a:p>
          <a:p>
            <a:pPr lvl="1"/>
            <a:r>
              <a:rPr lang="en-US" dirty="0"/>
              <a:t>This way the same sample is used for all nodes in a tree</a:t>
            </a:r>
          </a:p>
          <a:p>
            <a:pPr lvl="1"/>
            <a:r>
              <a:rPr lang="en-US" b="1" dirty="0"/>
              <a:t>Note:</a:t>
            </a:r>
            <a:r>
              <a:rPr lang="en-US" dirty="0"/>
              <a:t> This is sampling </a:t>
            </a:r>
            <a:r>
              <a:rPr lang="en-US" b="1" dirty="0"/>
              <a:t>D</a:t>
            </a:r>
            <a:r>
              <a:rPr lang="en-US" dirty="0"/>
              <a:t> without replacement </a:t>
            </a:r>
            <a:br>
              <a:rPr lang="en-US" dirty="0"/>
            </a:br>
            <a:r>
              <a:rPr lang="en-US" dirty="0"/>
              <a:t>(but samples of </a:t>
            </a:r>
            <a:r>
              <a:rPr lang="en-US" b="1" dirty="0"/>
              <a:t>D*</a:t>
            </a:r>
            <a:r>
              <a:rPr lang="en-US" dirty="0"/>
              <a:t> should be created with replacement)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780EE-98D8-4F4F-A5E8-015BF8D2CA9A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4991022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4B4FD-7932-D348-8AAF-6AF5247D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Improvement: Random Forests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C8B64-3DFC-1C41-8F12-A1C0DB498E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25780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Train a Bagged Decision Tree but</a:t>
                </a:r>
              </a:p>
              <a:p>
                <a:r>
                  <a:rPr lang="en-US" dirty="0"/>
                  <a:t>Use a modified tree learning algorithm that selects (at each candidate split) </a:t>
                </a:r>
                <a:r>
                  <a:rPr lang="en-US" b="1" dirty="0"/>
                  <a:t>a random subset of the features</a:t>
                </a:r>
              </a:p>
              <a:p>
                <a:pPr lvl="1"/>
                <a:r>
                  <a:rPr lang="en-US" dirty="0"/>
                  <a:t>If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features, consider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random features</a:t>
                </a:r>
              </a:p>
              <a:p>
                <a:endParaRPr lang="en-US" dirty="0"/>
              </a:p>
              <a:p>
                <a:r>
                  <a:rPr lang="en-US" dirty="0"/>
                  <a:t>This is called: Feature bagging</a:t>
                </a:r>
              </a:p>
              <a:p>
                <a:pPr lvl="1"/>
                <a:r>
                  <a:rPr lang="en-US" b="1" dirty="0"/>
                  <a:t>Benefit</a:t>
                </a:r>
                <a:r>
                  <a:rPr lang="en-US" b="1"/>
                  <a:t>:</a:t>
                </a:r>
                <a:r>
                  <a:rPr lang="en-US"/>
                  <a:t> Breaks </a:t>
                </a:r>
                <a:r>
                  <a:rPr lang="en-US" dirty="0"/>
                  <a:t>correlation between trees</a:t>
                </a:r>
              </a:p>
              <a:p>
                <a:pPr lvl="2"/>
                <a:r>
                  <a:rPr lang="en-US" dirty="0"/>
                  <a:t>If one feature is very strong predictor, then every tree will select it, causing trees to be correlated.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2C8B64-3DFC-1C41-8F12-A1C0DB498E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257801"/>
              </a:xfrm>
              <a:blipFill>
                <a:blip r:embed="rId2"/>
                <a:stretch>
                  <a:fillRect t="-482" r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4C66A-7FD2-3E43-96D5-E3F7E27E1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AE1-31A8-4B30-849B-D4920905A9E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A054B-6290-B049-AFAC-D274663D4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13E90-4261-1141-A856-48C55585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309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SVM vs. DT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SVM</a:t>
            </a:r>
          </a:p>
          <a:p>
            <a:pPr lvl="1"/>
            <a:r>
              <a:rPr lang="en-US" b="1" dirty="0"/>
              <a:t>Classification</a:t>
            </a:r>
          </a:p>
          <a:p>
            <a:pPr lvl="2"/>
            <a:r>
              <a:rPr lang="en-US" dirty="0"/>
              <a:t>Usually only 2 classes</a:t>
            </a:r>
          </a:p>
          <a:p>
            <a:pPr lvl="1"/>
            <a:r>
              <a:rPr lang="en-US" b="1" dirty="0"/>
              <a:t>Real valued features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(no categorical ones)</a:t>
            </a:r>
          </a:p>
          <a:p>
            <a:pPr lvl="1"/>
            <a:r>
              <a:rPr lang="en-US" b="1" dirty="0"/>
              <a:t>Tens/hundreds of thousands of features</a:t>
            </a:r>
          </a:p>
          <a:p>
            <a:pPr lvl="1"/>
            <a:r>
              <a:rPr lang="en-US" dirty="0"/>
              <a:t>Very </a:t>
            </a:r>
            <a:r>
              <a:rPr lang="en-US" b="1" dirty="0"/>
              <a:t>sparse features</a:t>
            </a:r>
          </a:p>
          <a:p>
            <a:pPr lvl="1"/>
            <a:r>
              <a:rPr lang="en-US" b="1" dirty="0"/>
              <a:t>Simple decision boundary</a:t>
            </a:r>
          </a:p>
          <a:p>
            <a:pPr lvl="2"/>
            <a:r>
              <a:rPr lang="en-US" dirty="0"/>
              <a:t>No issues with </a:t>
            </a:r>
            <a:r>
              <a:rPr lang="en-US" dirty="0" err="1"/>
              <a:t>overfitting</a:t>
            </a:r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Example applications</a:t>
            </a:r>
          </a:p>
          <a:p>
            <a:pPr lvl="1"/>
            <a:r>
              <a:rPr lang="en-US" dirty="0"/>
              <a:t>Text classification</a:t>
            </a:r>
          </a:p>
          <a:p>
            <a:pPr lvl="1"/>
            <a:r>
              <a:rPr lang="en-US" dirty="0"/>
              <a:t>Spam detection</a:t>
            </a:r>
          </a:p>
          <a:p>
            <a:pPr lvl="1"/>
            <a:r>
              <a:rPr lang="en-US" dirty="0"/>
              <a:t>Computer vision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Decision trees</a:t>
            </a:r>
          </a:p>
          <a:p>
            <a:pPr lvl="1"/>
            <a:r>
              <a:rPr lang="en-US" b="1" dirty="0"/>
              <a:t>Classification &amp; Regression</a:t>
            </a:r>
          </a:p>
          <a:p>
            <a:pPr lvl="2"/>
            <a:r>
              <a:rPr lang="en-US" dirty="0"/>
              <a:t>Multiple (~10) classes</a:t>
            </a:r>
          </a:p>
          <a:p>
            <a:pPr lvl="1"/>
            <a:r>
              <a:rPr lang="en-US" b="1" dirty="0"/>
              <a:t>Real valued and categorical features</a:t>
            </a:r>
          </a:p>
          <a:p>
            <a:pPr lvl="1"/>
            <a:r>
              <a:rPr lang="en-US" b="1" dirty="0"/>
              <a:t>Few (hundreds) of features</a:t>
            </a:r>
          </a:p>
          <a:p>
            <a:pPr lvl="1"/>
            <a:r>
              <a:rPr lang="en-US" dirty="0"/>
              <a:t>Usually </a:t>
            </a:r>
            <a:r>
              <a:rPr lang="en-US" b="1" dirty="0"/>
              <a:t>dense features</a:t>
            </a:r>
          </a:p>
          <a:p>
            <a:pPr lvl="1"/>
            <a:r>
              <a:rPr lang="en-US" b="1" dirty="0"/>
              <a:t>Complicated decision boundaries</a:t>
            </a:r>
          </a:p>
          <a:p>
            <a:pPr lvl="2"/>
            <a:r>
              <a:rPr lang="en-US" dirty="0" err="1"/>
              <a:t>Overfitting</a:t>
            </a:r>
            <a:r>
              <a:rPr lang="en-US" dirty="0"/>
              <a:t>! Early stopping</a:t>
            </a:r>
          </a:p>
          <a:p>
            <a:r>
              <a:rPr lang="en-US" b="1" dirty="0">
                <a:solidFill>
                  <a:srgbClr val="008000"/>
                </a:solidFill>
              </a:rPr>
              <a:t>Example applications</a:t>
            </a:r>
          </a:p>
          <a:p>
            <a:pPr lvl="1"/>
            <a:r>
              <a:rPr lang="en-US" dirty="0"/>
              <a:t>User profile classification</a:t>
            </a:r>
          </a:p>
          <a:p>
            <a:pPr lvl="1"/>
            <a:r>
              <a:rPr lang="en-US" dirty="0"/>
              <a:t>Landing page bounce prediction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520E0-5487-44F2-BDB7-313A8729CC8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7023171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B. Panda, J. S. </a:t>
            </a:r>
            <a:r>
              <a:rPr lang="en-US" sz="2400" dirty="0" err="1"/>
              <a:t>Herbach</a:t>
            </a:r>
            <a:r>
              <a:rPr lang="en-US" sz="2400" dirty="0"/>
              <a:t>, S. </a:t>
            </a:r>
            <a:r>
              <a:rPr lang="en-US" sz="2400" dirty="0" err="1"/>
              <a:t>Basu</a:t>
            </a:r>
            <a:r>
              <a:rPr lang="en-US" sz="2400" dirty="0"/>
              <a:t>, and R. J. </a:t>
            </a:r>
            <a:r>
              <a:rPr lang="en-US" sz="2400" dirty="0" err="1"/>
              <a:t>Bayardo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b="1" i="1" dirty="0"/>
              <a:t>PLANET:</a:t>
            </a:r>
            <a:r>
              <a:rPr lang="en-US" sz="2400" i="1" dirty="0"/>
              <a:t> </a:t>
            </a:r>
            <a:r>
              <a:rPr lang="en-US" sz="2400" b="1" i="1" dirty="0"/>
              <a:t>Massively parallel learning of tree ensembles </a:t>
            </a:r>
            <a:br>
              <a:rPr lang="en-US" sz="2400" b="1" i="1" dirty="0"/>
            </a:br>
            <a:r>
              <a:rPr lang="en-US" sz="2400" b="1" i="1" dirty="0"/>
              <a:t>with </a:t>
            </a:r>
            <a:r>
              <a:rPr lang="en-US" sz="2400" b="1" i="1" dirty="0" err="1"/>
              <a:t>MapReduce</a:t>
            </a:r>
            <a:r>
              <a:rPr lang="en-US" sz="2400" b="1" dirty="0"/>
              <a:t>.</a:t>
            </a:r>
            <a:r>
              <a:rPr lang="en-US" sz="2400" dirty="0"/>
              <a:t> In Proc. </a:t>
            </a:r>
            <a:r>
              <a:rPr lang="en-US" sz="2400" i="1" dirty="0"/>
              <a:t>VLDB </a:t>
            </a:r>
            <a:r>
              <a:rPr lang="en-US" sz="2400" dirty="0"/>
              <a:t>2009.</a:t>
            </a:r>
          </a:p>
          <a:p>
            <a:pPr lvl="8"/>
            <a:endParaRPr lang="en-US" sz="1000" dirty="0"/>
          </a:p>
          <a:p>
            <a:r>
              <a:rPr lang="en-US" sz="2400" dirty="0"/>
              <a:t>J. Ye, J.-H. Chow, J. Chen, Z. </a:t>
            </a:r>
            <a:r>
              <a:rPr lang="en-US" sz="2400" dirty="0" err="1"/>
              <a:t>Zheng</a:t>
            </a:r>
            <a:r>
              <a:rPr lang="en-US" sz="2400" dirty="0"/>
              <a:t>. </a:t>
            </a:r>
            <a:r>
              <a:rPr lang="en-US" sz="2400" b="1" i="1" dirty="0"/>
              <a:t>Stochastic Gradient Boosted Distributed Decision Trees</a:t>
            </a:r>
            <a:r>
              <a:rPr lang="en-US" sz="2400" dirty="0"/>
              <a:t>. In Proc. </a:t>
            </a:r>
            <a:r>
              <a:rPr lang="en-US" sz="2400" i="1" dirty="0"/>
              <a:t>CIKM</a:t>
            </a:r>
            <a:r>
              <a:rPr lang="en-US" sz="2400" dirty="0"/>
              <a:t> 2009.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0DAF-DD01-479E-931B-ED7BC5E7E609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9997351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F2FDB-437C-E340-BB6A-915567C16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Gradient Boosted Decision Trees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A55C6-A8FE-304D-BE48-7A2B7CB05F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Idea: Additive training</a:t>
                </a:r>
              </a:p>
              <a:p>
                <a:pPr lvl="1"/>
                <a:r>
                  <a:rPr lang="en-US" dirty="0"/>
                  <a:t>Start from constant prediction, add a new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 each time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AA55C6-A8FE-304D-BE48-7A2B7CB05F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B08C98-9ED0-A14F-960B-4CF9F05A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AE1-31A8-4B30-849B-D4920905A9E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BB359-A1C3-7043-A4E8-A91980494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E4B0D-CDEE-344C-986F-B01F07836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5CD532-9AA7-4245-A06C-950630C2D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971800"/>
            <a:ext cx="5994596" cy="248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164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C2F57-F83E-B44D-8704-3B8A14D2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decide which f to add?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413C6-1C90-1643-8D9C-29C378D609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Prediction at round t is:</a:t>
                </a:r>
              </a:p>
              <a:p>
                <a:pPr lvl="1"/>
                <a:r>
                  <a:rPr lang="en-US" dirty="0"/>
                  <a:t>Where we need to decide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to add </a:t>
                </a:r>
              </a:p>
              <a:p>
                <a:r>
                  <a:rPr lang="en-US" b="1" dirty="0"/>
                  <a:t>Goal: </a:t>
                </a:r>
                <a:r>
                  <a:rPr lang="en-US" b="1" dirty="0">
                    <a:solidFill>
                      <a:srgbClr val="0000FF"/>
                    </a:solidFill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1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that minimizes: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p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model complexity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Consider square loss:</a:t>
                </a:r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dirty="0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𝑦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acc>
                                      </m:e>
                                      <m:sup>
                                        <m:d>
                                          <m:d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sup>
                                    </m:s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i="1" dirty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/>
                        </m:sSup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413C6-1C90-1643-8D9C-29C378D609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86" t="-1446" b="-12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819E1-1E0C-564B-A001-52D2F92A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AE1-31A8-4B30-849B-D4920905A9E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D87FF-56BE-8A4A-9853-76A3B8EF2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6633D-FF04-6547-965D-0B8AFB1E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84285-844A-514B-99FC-B0DF4C7EC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28057"/>
            <a:ext cx="2994660" cy="5873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6CB4827-807A-0146-9ADD-1E8F6F817C6C}"/>
              </a:ext>
            </a:extLst>
          </p:cNvPr>
          <p:cNvSpPr/>
          <p:nvPr/>
        </p:nvSpPr>
        <p:spPr>
          <a:xfrm>
            <a:off x="1066800" y="6336268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This is usually called residual from previous round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CFEE5CC-8587-624C-8219-BEE0C313200E}"/>
              </a:ext>
            </a:extLst>
          </p:cNvPr>
          <p:cNvCxnSpPr/>
          <p:nvPr/>
        </p:nvCxnSpPr>
        <p:spPr>
          <a:xfrm>
            <a:off x="1828800" y="6324600"/>
            <a:ext cx="22098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5709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83A9D5B-9F62-184F-8ABF-69B1D2025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638800"/>
            <a:ext cx="8077200" cy="586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4F822C-8CA3-D54A-9EC6-5B903E9E17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478" y="3025349"/>
            <a:ext cx="7899522" cy="7846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023575-696C-704F-939D-92EFEBE4E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0" y="4121177"/>
            <a:ext cx="6800850" cy="603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49606-E0E4-E943-9559-D0669C69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decide which f to add?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798B45-B49B-9841-9B9E-F546FA4EB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Take Taylor expansion of the objective: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sSup>
                      <m:sSup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So we get:</a:t>
                </a:r>
                <a:r>
                  <a:rPr lang="en-US" dirty="0"/>
                  <a:t> </a:t>
                </a:r>
              </a:p>
              <a:p>
                <a:pPr lvl="1"/>
                <a:endParaRPr lang="en-US" b="1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b="1" dirty="0">
                    <a:solidFill>
                      <a:srgbClr val="0000FF"/>
                    </a:solidFill>
                  </a:rPr>
                  <a:t>where: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For example, for square loss we get: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3798B45-B49B-9841-9B9E-F546FA4EB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t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98A2F-2878-C14B-8963-BB30573E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AE1-31A8-4B30-849B-D4920905A9E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45EC0-0E94-2E4E-97A4-FE99DF0B9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8892E-5297-C548-95E2-3FDFA6EBD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57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91237D-493B-BA42-8A2D-FB09E1227666}"/>
                  </a:ext>
                </a:extLst>
              </p:cNvPr>
              <p:cNvSpPr txBox="1"/>
              <p:nvPr/>
            </p:nvSpPr>
            <p:spPr>
              <a:xfrm>
                <a:off x="3440323" y="3624807"/>
                <a:ext cx="5703677" cy="3375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From the viewpoint of 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𝑓</m:t>
                        </m:r>
                      </m:e>
                      <m:sub>
                        <m:r>
                          <a:rPr lang="en-US" sz="14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the loss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𝑙</m:t>
                    </m:r>
                    <m:r>
                      <a:rPr lang="en-US" sz="14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140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14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𝑡</m:t>
                        </m:r>
                      </m:sub>
                    </m:sSub>
                    <m:r>
                      <a:rPr lang="en-US" sz="1400" b="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, </m:t>
                    </m:r>
                    <m:sSup>
                      <m:sSupPr>
                        <m:ctrlPr>
                          <a:rPr lang="en-US" sz="14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1400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sz="1400" b="0" i="1" dirty="0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dirty="0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1400" b="0" i="1" dirty="0" smtClean="0">
                                    <a:solidFill>
                                      <a:srgbClr val="008000"/>
                                    </a:solidFill>
                                    <a:latin typeface="Cambria Math" panose="02040503050406030204" pitchFamily="18" charset="0"/>
                                    <a:cs typeface="Arial" pitchFamily="34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  <m:sup>
                        <m:r>
                          <a:rPr lang="en-US" sz="14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(</m:t>
                        </m:r>
                        <m:r>
                          <a:rPr lang="en-US" sz="14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𝑡</m:t>
                        </m:r>
                        <m:r>
                          <a:rPr lang="en-US" sz="1400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  <m:t>−1)</m:t>
                        </m:r>
                      </m:sup>
                    </m:sSup>
                    <m:r>
                      <a:rPr lang="en-US" sz="14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is just a constant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891237D-493B-BA42-8A2D-FB09E1227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323" y="3624807"/>
                <a:ext cx="5703677" cy="337593"/>
              </a:xfrm>
              <a:prstGeom prst="rect">
                <a:avLst/>
              </a:prstGeom>
              <a:blipFill>
                <a:blip r:embed="rId6"/>
                <a:stretch>
                  <a:fillRect l="-222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6554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CE3460D-75C3-D74D-B45A-337BC6BF3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53618"/>
            <a:ext cx="6969722" cy="11181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008B0F-31E9-284A-AFF0-69F679579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New Goal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5ABE79-8E4A-CD4A-8BEC-835439B3BD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Our new goal: Find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D60093"/>
                    </a:solidFill>
                  </a:rPr>
                  <a:t> that:</a:t>
                </a:r>
                <a:r>
                  <a:rPr lang="en-US" b="1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Why spending s much efforts to derive the objective, why not just grow trees …</a:t>
                </a:r>
              </a:p>
              <a:p>
                <a:pPr lvl="1"/>
                <a:r>
                  <a:rPr lang="en-US" dirty="0"/>
                  <a:t>Theoretical benefit: know what we are learning</a:t>
                </a:r>
              </a:p>
              <a:p>
                <a:pPr lvl="1"/>
                <a:r>
                  <a:rPr lang="en-US" dirty="0"/>
                  <a:t>Engineering benefit: </a:t>
                </a:r>
              </a:p>
              <a:p>
                <a:pPr lvl="2"/>
                <a:r>
                  <a:rPr lang="en-US" i="1" dirty="0"/>
                  <a:t>g</a:t>
                </a:r>
                <a:r>
                  <a:rPr lang="en-US" dirty="0"/>
                  <a:t> and </a:t>
                </a:r>
                <a:r>
                  <a:rPr lang="en-US" i="1" dirty="0"/>
                  <a:t>h</a:t>
                </a:r>
                <a:r>
                  <a:rPr lang="en-US" dirty="0"/>
                  <a:t> comes from definition of loss function</a:t>
                </a:r>
              </a:p>
              <a:p>
                <a:pPr lvl="2"/>
                <a:r>
                  <a:rPr lang="en-US" dirty="0"/>
                  <a:t>Learning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only depends on the objective via </a:t>
                </a:r>
                <a:r>
                  <a:rPr lang="en-US" i="1" dirty="0"/>
                  <a:t>g</a:t>
                </a:r>
                <a:r>
                  <a:rPr lang="en-US" dirty="0"/>
                  <a:t> and </a:t>
                </a:r>
                <a:r>
                  <a:rPr lang="en-US" i="1" dirty="0"/>
                  <a:t>h</a:t>
                </a:r>
                <a:r>
                  <a:rPr lang="en-US" dirty="0"/>
                  <a:t> </a:t>
                </a:r>
              </a:p>
              <a:p>
                <a:pPr lvl="2"/>
                <a:r>
                  <a:rPr lang="en-US" dirty="0"/>
                  <a:t>We can now directly learn trees that optimize the loss (rather than using some heuristic procedure)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A5ABE79-8E4A-CD4A-8BEC-835439B3BD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86800" cy="5562600"/>
              </a:xfrm>
              <a:blipFill>
                <a:blip r:embed="rId4"/>
                <a:stretch>
                  <a:fillRect t="-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B6EF2-BAA0-1946-968E-26DA6125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AE1-31A8-4B30-849B-D4920905A9E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8954C-01FA-4547-89B8-23E752CB1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80A79-6D3A-5346-8CA2-DF881AB4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560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26C6-83E9-4049-9408-30A398CC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a tree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36D50-1947-F748-B65B-529195D4CB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Every leaf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have a weight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Define complexity of tree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C36D50-1947-F748-B65B-529195D4CB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482" b="-30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CCE2B-8392-0043-BA42-3457C479F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AE1-31A8-4B30-849B-D4920905A9E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1CF2A-2A25-5144-B31C-58CF60E5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88E82-86BE-E448-94D1-314C776D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59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A891EA0-D2EC-E64E-8A97-D2BB2066529F}"/>
              </a:ext>
            </a:extLst>
          </p:cNvPr>
          <p:cNvGrpSpPr/>
          <p:nvPr/>
        </p:nvGrpSpPr>
        <p:grpSpPr>
          <a:xfrm>
            <a:off x="1219200" y="2057400"/>
            <a:ext cx="2367919" cy="1524000"/>
            <a:chOff x="1213481" y="2438400"/>
            <a:chExt cx="1758319" cy="9906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5DA858B-21C5-A949-88E0-0BEB3B260AB1}"/>
                </a:ext>
              </a:extLst>
            </p:cNvPr>
            <p:cNvSpPr/>
            <p:nvPr/>
          </p:nvSpPr>
          <p:spPr>
            <a:xfrm>
              <a:off x="1600907" y="2438400"/>
              <a:ext cx="182880" cy="149772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A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8410B2A-7FCE-824F-B722-624126A4FC19}"/>
                </a:ext>
              </a:extLst>
            </p:cNvPr>
            <p:cNvSpPr/>
            <p:nvPr/>
          </p:nvSpPr>
          <p:spPr>
            <a:xfrm>
              <a:off x="1235147" y="2712983"/>
              <a:ext cx="182880" cy="149772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B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966BB47-14A4-5440-86B8-4DA7FE68AA9D}"/>
                </a:ext>
              </a:extLst>
            </p:cNvPr>
            <p:cNvCxnSpPr/>
            <p:nvPr/>
          </p:nvCxnSpPr>
          <p:spPr>
            <a:xfrm rot="5400000">
              <a:off x="1425129" y="2532356"/>
              <a:ext cx="168677" cy="23644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6352DDA-0921-CD4C-862D-C27FC04B0D37}"/>
                </a:ext>
              </a:extLst>
            </p:cNvPr>
            <p:cNvCxnSpPr/>
            <p:nvPr/>
          </p:nvCxnSpPr>
          <p:spPr>
            <a:xfrm rot="16200000" flipH="1">
              <a:off x="1790889" y="2532356"/>
              <a:ext cx="168677" cy="23644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B330D32-F77A-D947-8C45-0885CEBACDE5}"/>
                </a:ext>
              </a:extLst>
            </p:cNvPr>
            <p:cNvSpPr/>
            <p:nvPr/>
          </p:nvSpPr>
          <p:spPr>
            <a:xfrm>
              <a:off x="1966667" y="2712983"/>
              <a:ext cx="182880" cy="149772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C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32FDCE0-1D8F-4644-A5ED-0C5FF5C00353}"/>
                </a:ext>
              </a:extLst>
            </p:cNvPr>
            <p:cNvSpPr/>
            <p:nvPr/>
          </p:nvSpPr>
          <p:spPr>
            <a:xfrm>
              <a:off x="1509467" y="2987566"/>
              <a:ext cx="182880" cy="149772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68DA91C-941C-7743-89D3-97C22DE78CD7}"/>
                </a:ext>
              </a:extLst>
            </p:cNvPr>
            <p:cNvSpPr/>
            <p:nvPr/>
          </p:nvSpPr>
          <p:spPr>
            <a:xfrm>
              <a:off x="2515307" y="2987566"/>
              <a:ext cx="182880" cy="149772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C31BFEE-558F-6B49-98A1-C59F952AA61E}"/>
                </a:ext>
              </a:extLst>
            </p:cNvPr>
            <p:cNvCxnSpPr/>
            <p:nvPr/>
          </p:nvCxnSpPr>
          <p:spPr>
            <a:xfrm rot="5400000">
              <a:off x="1745169" y="2761218"/>
              <a:ext cx="168677" cy="32788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0C2364E-0DF6-1543-BBBD-8CB691D41E67}"/>
                </a:ext>
              </a:extLst>
            </p:cNvPr>
            <p:cNvCxnSpPr/>
            <p:nvPr/>
          </p:nvCxnSpPr>
          <p:spPr>
            <a:xfrm rot="16200000" flipH="1">
              <a:off x="2248088" y="2715499"/>
              <a:ext cx="168677" cy="41932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CA1CC95-D703-494E-A544-B9EAB3CEBAC4}"/>
                </a:ext>
              </a:extLst>
            </p:cNvPr>
            <p:cNvCxnSpPr/>
            <p:nvPr/>
          </p:nvCxnSpPr>
          <p:spPr>
            <a:xfrm rot="5400000">
              <a:off x="1379409" y="3127241"/>
              <a:ext cx="168677" cy="14500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9F786F16-DDE9-B544-A8BD-ABA15FF283B6}"/>
                </a:ext>
              </a:extLst>
            </p:cNvPr>
            <p:cNvCxnSpPr/>
            <p:nvPr/>
          </p:nvCxnSpPr>
          <p:spPr>
            <a:xfrm rot="16200000" flipH="1">
              <a:off x="1668969" y="3112001"/>
              <a:ext cx="168677" cy="17548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3CF28A0-4D9B-C142-A19A-3811B3E02DBE}"/>
                </a:ext>
              </a:extLst>
            </p:cNvPr>
            <p:cNvCxnSpPr/>
            <p:nvPr/>
          </p:nvCxnSpPr>
          <p:spPr>
            <a:xfrm rot="5400000">
              <a:off x="2385248" y="3127241"/>
              <a:ext cx="168677" cy="14500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199983EE-3FDE-4640-B6D0-16A9BCC72E76}"/>
                </a:ext>
              </a:extLst>
            </p:cNvPr>
            <p:cNvCxnSpPr/>
            <p:nvPr/>
          </p:nvCxnSpPr>
          <p:spPr>
            <a:xfrm rot="16200000" flipH="1">
              <a:off x="2674808" y="3112001"/>
              <a:ext cx="168677" cy="17548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Hexagon 24">
              <a:extLst>
                <a:ext uri="{FF2B5EF4-FFF2-40B4-BE49-F238E27FC236}">
                  <a16:creationId xmlns:a16="http://schemas.microsoft.com/office/drawing/2014/main" id="{8BEA3EAF-6FC8-8645-A636-2461BAD6091E}"/>
                </a:ext>
              </a:extLst>
            </p:cNvPr>
            <p:cNvSpPr/>
            <p:nvPr/>
          </p:nvSpPr>
          <p:spPr>
            <a:xfrm>
              <a:off x="1213481" y="2712983"/>
              <a:ext cx="213360" cy="149772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dirty="0"/>
            </a:p>
          </p:txBody>
        </p:sp>
        <p:sp>
          <p:nvSpPr>
            <p:cNvPr id="27" name="Hexagon 26">
              <a:extLst>
                <a:ext uri="{FF2B5EF4-FFF2-40B4-BE49-F238E27FC236}">
                  <a16:creationId xmlns:a16="http://schemas.microsoft.com/office/drawing/2014/main" id="{313BF4D2-C5A9-324E-B161-EAD741A88D77}"/>
                </a:ext>
              </a:extLst>
            </p:cNvPr>
            <p:cNvSpPr/>
            <p:nvPr/>
          </p:nvSpPr>
          <p:spPr>
            <a:xfrm>
              <a:off x="1295400" y="3279228"/>
              <a:ext cx="213360" cy="149772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dirty="0"/>
            </a:p>
          </p:txBody>
        </p:sp>
        <p:sp>
          <p:nvSpPr>
            <p:cNvPr id="28" name="Hexagon 27">
              <a:extLst>
                <a:ext uri="{FF2B5EF4-FFF2-40B4-BE49-F238E27FC236}">
                  <a16:creationId xmlns:a16="http://schemas.microsoft.com/office/drawing/2014/main" id="{910F5566-8796-B840-B42B-F42D0C32D905}"/>
                </a:ext>
              </a:extLst>
            </p:cNvPr>
            <p:cNvSpPr/>
            <p:nvPr/>
          </p:nvSpPr>
          <p:spPr>
            <a:xfrm>
              <a:off x="1767840" y="3279228"/>
              <a:ext cx="213360" cy="149772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dirty="0"/>
            </a:p>
          </p:txBody>
        </p:sp>
        <p:sp>
          <p:nvSpPr>
            <p:cNvPr id="29" name="Hexagon 28">
              <a:extLst>
                <a:ext uri="{FF2B5EF4-FFF2-40B4-BE49-F238E27FC236}">
                  <a16:creationId xmlns:a16="http://schemas.microsoft.com/office/drawing/2014/main" id="{17C02201-5B42-BB4B-A11C-8B25648235D5}"/>
                </a:ext>
              </a:extLst>
            </p:cNvPr>
            <p:cNvSpPr/>
            <p:nvPr/>
          </p:nvSpPr>
          <p:spPr>
            <a:xfrm>
              <a:off x="2301240" y="3276600"/>
              <a:ext cx="213360" cy="149772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dirty="0"/>
            </a:p>
          </p:txBody>
        </p:sp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8E407BDB-5E01-4840-A074-BD1B43105748}"/>
                </a:ext>
              </a:extLst>
            </p:cNvPr>
            <p:cNvSpPr/>
            <p:nvPr/>
          </p:nvSpPr>
          <p:spPr>
            <a:xfrm>
              <a:off x="2758440" y="3276600"/>
              <a:ext cx="213360" cy="149772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dirty="0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E9363E3-F1AD-1E48-8D16-85721F66BFA1}"/>
                  </a:ext>
                </a:extLst>
              </p:cNvPr>
              <p:cNvSpPr txBox="1"/>
              <p:nvPr/>
            </p:nvSpPr>
            <p:spPr>
              <a:xfrm>
                <a:off x="838200" y="2667000"/>
                <a:ext cx="5130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E9363E3-F1AD-1E48-8D16-85721F66B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667000"/>
                <a:ext cx="51302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4D1431B-90EA-9946-AE13-DACADED88AF2}"/>
                  </a:ext>
                </a:extLst>
              </p:cNvPr>
              <p:cNvSpPr txBox="1"/>
              <p:nvPr/>
            </p:nvSpPr>
            <p:spPr>
              <a:xfrm>
                <a:off x="1163375" y="3516868"/>
                <a:ext cx="518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4D1431B-90EA-9946-AE13-DACADED88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75" y="3516868"/>
                <a:ext cx="51834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E53A75-1356-4049-8CE5-4306EB278ECA}"/>
                  </a:ext>
                </a:extLst>
              </p:cNvPr>
              <p:cNvSpPr txBox="1"/>
              <p:nvPr/>
            </p:nvSpPr>
            <p:spPr>
              <a:xfrm>
                <a:off x="3291653" y="3505200"/>
                <a:ext cx="518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itchFamily="34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E53A75-1356-4049-8CE5-4306EB278E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1653" y="3505200"/>
                <a:ext cx="518347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D41723-A62D-C64C-9511-5541FAC69B4A}"/>
                  </a:ext>
                </a:extLst>
              </p:cNvPr>
              <p:cNvSpPr txBox="1"/>
              <p:nvPr/>
            </p:nvSpPr>
            <p:spPr>
              <a:xfrm>
                <a:off x="2638802" y="6183868"/>
                <a:ext cx="3306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T… number of leaves of tree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cs typeface="Arial" pitchFamily="34" charset="0"/>
                      </a:rPr>
                      <m:t>𝑓</m:t>
                    </m:r>
                  </m:oMath>
                </a14:m>
                <a:endParaRPr lang="en-US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3D41723-A62D-C64C-9511-5541FAC69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802" y="6183868"/>
                <a:ext cx="3306033" cy="369332"/>
              </a:xfrm>
              <a:prstGeom prst="rect">
                <a:avLst/>
              </a:prstGeom>
              <a:blipFill>
                <a:blip r:embed="rId6"/>
                <a:stretch>
                  <a:fillRect l="-1533" t="-6667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51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 Vs. SVM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055167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Alternative view: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04396" y="6583680"/>
            <a:ext cx="733864" cy="274320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600" y="1938702"/>
            <a:ext cx="5181600" cy="4495800"/>
          </a:xfrm>
          <a:prstGeom prst="rect">
            <a:avLst/>
          </a:prstGeom>
          <a:noFill/>
          <a:ln w="38100" cmpd="sng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609600" y="3462702"/>
            <a:ext cx="5181600" cy="0"/>
          </a:xfrm>
          <a:prstGeom prst="line">
            <a:avLst/>
          </a:prstGeom>
          <a:ln cmpd="sng">
            <a:solidFill>
              <a:srgbClr val="008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 flipV="1">
            <a:off x="419100" y="4948602"/>
            <a:ext cx="2971800" cy="0"/>
          </a:xfrm>
          <a:prstGeom prst="line">
            <a:avLst/>
          </a:prstGeom>
          <a:ln cmpd="sng">
            <a:solidFill>
              <a:srgbClr val="008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3962400" y="2700702"/>
            <a:ext cx="1524000" cy="0"/>
          </a:xfrm>
          <a:prstGeom prst="line">
            <a:avLst/>
          </a:prstGeom>
          <a:ln cmpd="sng">
            <a:solidFill>
              <a:srgbClr val="008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1866900" y="4948602"/>
            <a:ext cx="2971800" cy="0"/>
          </a:xfrm>
          <a:prstGeom prst="line">
            <a:avLst/>
          </a:prstGeom>
          <a:ln cmpd="sng">
            <a:solidFill>
              <a:srgbClr val="008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52800" y="4986702"/>
            <a:ext cx="2438400" cy="0"/>
          </a:xfrm>
          <a:prstGeom prst="line">
            <a:avLst/>
          </a:prstGeom>
          <a:ln cmpd="sng">
            <a:solidFill>
              <a:srgbClr val="008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5800" y="19387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5030" y="20149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231523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43000" y="231523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34630" y="20149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81200" y="28531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9030" y="20911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25030" y="284863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6030" y="27007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81200" y="23959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8400" y="29293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2800" y="23197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30030" y="307723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19400" y="25483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0" y="20149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25430" y="23959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6200" y="28531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00600" y="201490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27252" y="201490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922452" y="239143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0" y="262003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53000" y="284863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6430" y="36151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400" y="391543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14400" y="391543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406030" y="36151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558430" y="406783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96430" y="444883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177430" y="43009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6430" y="49867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3400" y="528703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14400" y="528703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06030" y="49867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58430" y="543943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6430" y="582043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77430" y="56725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49230" y="50629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9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334000" y="59011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758830" y="50629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34000" y="53677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886200" y="58249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58830" y="597283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581400" y="376750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81600" y="369130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419600" y="346270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953000" y="430090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86200" y="437710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209800" y="369130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636452" y="369130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331652" y="406783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743200" y="429643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362200" y="452503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09800" y="498670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636452" y="4986702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331652" y="536323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743200" y="559183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362200" y="582043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191000" y="3915437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–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35030" y="5443902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225430" y="5515637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+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2400" y="465986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996086" y="6412468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7336-4635-41A2-A0A4-944957768A7A}" type="datetime1">
              <a:rPr lang="en-US" smtClean="0"/>
              <a:t>2/21/18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3746" y="6549852"/>
            <a:ext cx="5507719" cy="274320"/>
          </a:xfrm>
        </p:spPr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87" name="Oval 86"/>
          <p:cNvSpPr/>
          <p:nvPr/>
        </p:nvSpPr>
        <p:spPr>
          <a:xfrm>
            <a:off x="7058465" y="1855458"/>
            <a:ext cx="457200" cy="457200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906065" y="231265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&lt;v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89" name="Straight Arrow Connector 88"/>
          <p:cNvCxnSpPr>
            <a:stCxn id="87" idx="3"/>
          </p:cNvCxnSpPr>
          <p:nvPr/>
        </p:nvCxnSpPr>
        <p:spPr>
          <a:xfrm rot="5400000">
            <a:off x="6572410" y="2207603"/>
            <a:ext cx="514910" cy="5911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7" idx="5"/>
            <a:endCxn id="91" idx="1"/>
          </p:cNvCxnSpPr>
          <p:nvPr/>
        </p:nvCxnSpPr>
        <p:spPr>
          <a:xfrm rot="16200000" flipH="1">
            <a:off x="7486810" y="2207603"/>
            <a:ext cx="514910" cy="5911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972865" y="2693658"/>
            <a:ext cx="457200" cy="457200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cxnSp>
        <p:nvCxnSpPr>
          <p:cNvPr id="94" name="Straight Arrow Connector 93"/>
          <p:cNvCxnSpPr>
            <a:stCxn id="91" idx="3"/>
          </p:cNvCxnSpPr>
          <p:nvPr/>
        </p:nvCxnSpPr>
        <p:spPr>
          <a:xfrm flipH="1">
            <a:off x="7744265" y="3083903"/>
            <a:ext cx="295555" cy="5149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1" idx="5"/>
          </p:cNvCxnSpPr>
          <p:nvPr/>
        </p:nvCxnSpPr>
        <p:spPr>
          <a:xfrm>
            <a:off x="8363110" y="3083903"/>
            <a:ext cx="476090" cy="5149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6" name="Oval 95"/>
          <p:cNvSpPr/>
          <p:nvPr/>
        </p:nvSpPr>
        <p:spPr>
          <a:xfrm>
            <a:off x="6305710" y="2773465"/>
            <a:ext cx="457200" cy="457200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cxnSp>
        <p:nvCxnSpPr>
          <p:cNvPr id="99" name="Straight Arrow Connector 98"/>
          <p:cNvCxnSpPr>
            <a:stCxn id="96" idx="3"/>
          </p:cNvCxnSpPr>
          <p:nvPr/>
        </p:nvCxnSpPr>
        <p:spPr>
          <a:xfrm flipH="1">
            <a:off x="6172200" y="3163710"/>
            <a:ext cx="200465" cy="41769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7353300" y="4467875"/>
            <a:ext cx="457200" cy="457200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cxnSp>
        <p:nvCxnSpPr>
          <p:cNvPr id="102" name="Straight Arrow Connector 101"/>
          <p:cNvCxnSpPr>
            <a:endCxn id="92" idx="0"/>
          </p:cNvCxnSpPr>
          <p:nvPr/>
        </p:nvCxnSpPr>
        <p:spPr>
          <a:xfrm>
            <a:off x="6668220" y="3198243"/>
            <a:ext cx="245968" cy="39839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rot="16200000" flipH="1">
            <a:off x="7038855" y="3983887"/>
            <a:ext cx="514910" cy="4387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Hexagon 108"/>
          <p:cNvSpPr/>
          <p:nvPr/>
        </p:nvSpPr>
        <p:spPr>
          <a:xfrm>
            <a:off x="5905500" y="3581400"/>
            <a:ext cx="533400" cy="457200"/>
          </a:xfrm>
          <a:prstGeom prst="hexagon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Y=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6739177" y="283106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&lt;v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1" name="Hexagon 110"/>
          <p:cNvSpPr/>
          <p:nvPr/>
        </p:nvSpPr>
        <p:spPr>
          <a:xfrm>
            <a:off x="7543800" y="3581400"/>
            <a:ext cx="533400" cy="457200"/>
          </a:xfrm>
          <a:prstGeom prst="hexagon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Y=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12" name="Hexagon 111"/>
          <p:cNvSpPr/>
          <p:nvPr/>
        </p:nvSpPr>
        <p:spPr>
          <a:xfrm>
            <a:off x="8610600" y="3581400"/>
            <a:ext cx="533400" cy="457200"/>
          </a:xfrm>
          <a:prstGeom prst="hexagon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Y=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--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848600" y="313586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&lt;v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86086" y="32766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706067" y="6365186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4534249" y="1556327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3200400" y="64008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612415" y="3966448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&lt;v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137" name="Straight Arrow Connector 136"/>
          <p:cNvCxnSpPr>
            <a:stCxn id="92" idx="3"/>
          </p:cNvCxnSpPr>
          <p:nvPr/>
        </p:nvCxnSpPr>
        <p:spPr>
          <a:xfrm flipH="1">
            <a:off x="6372665" y="3986884"/>
            <a:ext cx="379878" cy="43271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8" name="Hexagon 137"/>
          <p:cNvSpPr/>
          <p:nvPr/>
        </p:nvSpPr>
        <p:spPr>
          <a:xfrm>
            <a:off x="6096000" y="4419600"/>
            <a:ext cx="533400" cy="457200"/>
          </a:xfrm>
          <a:prstGeom prst="hexagon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Y=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--</a:t>
            </a:r>
          </a:p>
        </p:txBody>
      </p:sp>
      <p:sp>
        <p:nvSpPr>
          <p:cNvPr id="141" name="Hexagon 140"/>
          <p:cNvSpPr/>
          <p:nvPr/>
        </p:nvSpPr>
        <p:spPr>
          <a:xfrm>
            <a:off x="6810255" y="5365469"/>
            <a:ext cx="533400" cy="457200"/>
          </a:xfrm>
          <a:prstGeom prst="hexagon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Y=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142" name="Hexagon 141"/>
          <p:cNvSpPr/>
          <p:nvPr/>
        </p:nvSpPr>
        <p:spPr>
          <a:xfrm>
            <a:off x="7940415" y="5372167"/>
            <a:ext cx="533400" cy="457200"/>
          </a:xfrm>
          <a:prstGeom prst="hexagon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Y=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--</a:t>
            </a:r>
          </a:p>
        </p:txBody>
      </p:sp>
      <p:cxnSp>
        <p:nvCxnSpPr>
          <p:cNvPr id="143" name="Straight Arrow Connector 142"/>
          <p:cNvCxnSpPr>
            <a:stCxn id="100" idx="5"/>
          </p:cNvCxnSpPr>
          <p:nvPr/>
        </p:nvCxnSpPr>
        <p:spPr>
          <a:xfrm>
            <a:off x="7743545" y="4858120"/>
            <a:ext cx="463570" cy="5071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7305835" y="4915951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&lt;v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145" name="Straight Arrow Connector 144"/>
          <p:cNvCxnSpPr>
            <a:stCxn id="100" idx="3"/>
          </p:cNvCxnSpPr>
          <p:nvPr/>
        </p:nvCxnSpPr>
        <p:spPr>
          <a:xfrm flipH="1">
            <a:off x="7086600" y="4858120"/>
            <a:ext cx="333655" cy="5109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8" name="TextBox 147"/>
          <p:cNvSpPr txBox="1"/>
          <p:nvPr/>
        </p:nvSpPr>
        <p:spPr>
          <a:xfrm>
            <a:off x="5715000" y="487680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-25000" dirty="0"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2" name="Oval 91"/>
          <p:cNvSpPr/>
          <p:nvPr/>
        </p:nvSpPr>
        <p:spPr>
          <a:xfrm>
            <a:off x="6685588" y="3596639"/>
            <a:ext cx="457200" cy="457200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3872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/>
      <p:bldP spid="91" grpId="0" animBg="1"/>
      <p:bldP spid="96" grpId="0" animBg="1"/>
      <p:bldP spid="100" grpId="0" animBg="1"/>
      <p:bldP spid="109" grpId="0" animBg="1"/>
      <p:bldP spid="110" grpId="0"/>
      <p:bldP spid="111" grpId="0" animBg="1"/>
      <p:bldP spid="112" grpId="0" animBg="1"/>
      <p:bldP spid="113" grpId="0"/>
      <p:bldP spid="118" grpId="0"/>
      <p:bldP spid="138" grpId="0" animBg="1"/>
      <p:bldP spid="141" grpId="0" animBg="1"/>
      <p:bldP spid="142" grpId="0" animBg="1"/>
      <p:bldP spid="144" grpId="0"/>
      <p:bldP spid="9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BC20C-CFE2-4644-B525-B06F7922A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the Objective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7C5A67-A835-134B-8511-D6DE865A32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Define: the set of examples in the leaf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Then we can reorder the objective by each leaf: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Notice this is a sum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independent quadratic functions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7C5A67-A835-134B-8511-D6DE865A32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  <a:blipFill>
                <a:blip r:embed="rId2"/>
                <a:stretch>
                  <a:fillRect t="-456" b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21FBB-B418-E24A-A4F0-FA169C866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AE1-31A8-4B30-849B-D4920905A9E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D0B57-185A-1441-A614-78A5BBB8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A84C2-A48C-354D-8442-943DDB1B9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25E11-CEDB-2144-A142-AD0660C8ED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905000"/>
            <a:ext cx="349250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198DF7-B7A8-0841-A706-58DF0C9059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3810000"/>
            <a:ext cx="7162800" cy="16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084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5F9621C-D93A-6F48-834B-CBE3A8979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37111"/>
            <a:ext cx="9144000" cy="9922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4B794A-5CF0-574E-B730-D58868EF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the Objective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300B9-A11C-FC43-81EE-A4DF0B4386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Two facts about single variable quadratic function: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 a fixed tree 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are: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9B300B9-A11C-FC43-81EE-A4DF0B4386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E0E6-CB85-A54C-9E30-9566DD2D5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AE1-31A8-4B30-849B-D4920905A9E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DF2C8-3F0A-674A-B330-320A35617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C9FDF-37B6-EB4E-9B70-1A7D511D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BEB4D0-2017-B74E-BE0C-5F5D3F117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2200"/>
            <a:ext cx="9144000" cy="7084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400C51-622E-6045-B6C5-25E244273F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218445"/>
            <a:ext cx="8534400" cy="1886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30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349846-F60B-B84B-9C44-E7117DA2E7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find a single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349846-F60B-B84B-9C44-E7117DA2E7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325F11-B0DB-604C-99D1-96DF73475D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Enumerate possible the structures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Calculate the score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:</a:t>
                </a:r>
                <a:endParaRPr lang="sl-SI" dirty="0"/>
              </a:p>
              <a:p>
                <a:endParaRPr lang="sl-SI" dirty="0"/>
              </a:p>
              <a:p>
                <a:endParaRPr lang="sl-SI" dirty="0"/>
              </a:p>
              <a:p>
                <a:endParaRPr lang="sl-SI" dirty="0"/>
              </a:p>
              <a:p>
                <a:r>
                  <a:rPr lang="sl-SI" dirty="0"/>
                  <a:t>Set optimal weights: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325F11-B0DB-604C-99D1-96DF73475D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E4A03-17F6-7747-B071-7648DFAF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AE1-31A8-4B30-849B-D4920905A9E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32B99-0A1F-A144-A275-6EC1FD61A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C7B00-CDB4-9B45-8820-EA41A38A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89413B-D59C-7544-A986-AC34370AD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0" y="2387600"/>
            <a:ext cx="5842000" cy="142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E1CFA4-DDF1-9F4E-8878-9CBF08BED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9700" y="4419600"/>
            <a:ext cx="34163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748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7FA0C8-D899-DB43-ACD8-213F93FF2A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find a single 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37FA0C8-D899-DB43-ACD8-213F93FF2A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82FD3-8BF4-654A-90E3-D0C7D13C4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practice we grow tree greedily:</a:t>
            </a:r>
          </a:p>
          <a:p>
            <a:pPr lvl="1"/>
            <a:r>
              <a:rPr lang="en-US" dirty="0"/>
              <a:t>Start with tree with depth 0</a:t>
            </a:r>
          </a:p>
          <a:p>
            <a:pPr lvl="1"/>
            <a:r>
              <a:rPr lang="en-US" dirty="0"/>
              <a:t>For each leaf node in the tree, try to add a split.</a:t>
            </a:r>
          </a:p>
          <a:p>
            <a:pPr lvl="1"/>
            <a:r>
              <a:rPr lang="en-US" dirty="0"/>
              <a:t>The change of the objective after adding a split is: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Take the split that gives best gain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CC7F8-EB13-E344-A036-DDC684FC8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AE1-31A8-4B30-849B-D4920905A9E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0A307-B3DF-4945-8028-84196C63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BADE7-CC55-1345-803E-19587388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13D2F6-4BB8-BA40-9DEF-4AA321115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" y="3505200"/>
            <a:ext cx="8826500" cy="83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7F7F38-B648-6343-AC44-19F7390C4BAE}"/>
              </a:ext>
            </a:extLst>
          </p:cNvPr>
          <p:cNvSpPr txBox="1"/>
          <p:nvPr/>
        </p:nvSpPr>
        <p:spPr>
          <a:xfrm>
            <a:off x="2488894" y="4368225"/>
            <a:ext cx="10070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Score of 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left child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D3C48E-EB4C-1A4A-BFC4-E948DFC5FCE7}"/>
              </a:ext>
            </a:extLst>
          </p:cNvPr>
          <p:cNvSpPr txBox="1"/>
          <p:nvPr/>
        </p:nvSpPr>
        <p:spPr>
          <a:xfrm>
            <a:off x="4316149" y="4368225"/>
            <a:ext cx="1061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Score of 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right child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6A0393-43A3-1D40-9AEA-1D914BACEFED}"/>
              </a:ext>
            </a:extLst>
          </p:cNvPr>
          <p:cNvSpPr txBox="1"/>
          <p:nvPr/>
        </p:nvSpPr>
        <p:spPr>
          <a:xfrm>
            <a:off x="5964582" y="4368225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Score if we do not split</a:t>
            </a:r>
          </a:p>
          <a:p>
            <a:pPr algn="ctr"/>
            <a:endParaRPr lang="en-US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808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02FA12-AB2A-7141-A4F2-E2D6CD038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168" y="5851168"/>
            <a:ext cx="2946400" cy="616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8207E3-EC70-424A-B890-4E9C7C4D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859ED-470F-6249-8EF0-1AB489ABC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 each node, enumerate over all features</a:t>
            </a:r>
          </a:p>
          <a:p>
            <a:pPr lvl="1"/>
            <a:r>
              <a:rPr lang="en-US" dirty="0"/>
              <a:t>For each feature, sorted the instances by feature value</a:t>
            </a:r>
          </a:p>
          <a:p>
            <a:pPr lvl="1"/>
            <a:r>
              <a:rPr lang="en-US" dirty="0"/>
              <a:t>Use a linear scan to decide the best split along that feature</a:t>
            </a:r>
          </a:p>
          <a:p>
            <a:pPr lvl="1"/>
            <a:r>
              <a:rPr lang="en-US" dirty="0"/>
              <a:t>Take the best split solution along all the features</a:t>
            </a:r>
          </a:p>
          <a:p>
            <a:r>
              <a:rPr lang="en-US" dirty="0"/>
              <a:t>Pre-stopping:</a:t>
            </a:r>
          </a:p>
          <a:p>
            <a:pPr lvl="1"/>
            <a:r>
              <a:rPr lang="en-US" dirty="0"/>
              <a:t>Stop split if the best split have negative gain</a:t>
            </a:r>
          </a:p>
          <a:p>
            <a:pPr lvl="1"/>
            <a:r>
              <a:rPr lang="en-US" dirty="0"/>
              <a:t>But maybe a split can benefit future splits..</a:t>
            </a:r>
          </a:p>
          <a:p>
            <a:r>
              <a:rPr lang="en-US" dirty="0"/>
              <a:t>Post-</a:t>
            </a:r>
            <a:r>
              <a:rPr lang="en-US" dirty="0" err="1"/>
              <a:t>Prunning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Grow a tree to maximum depth, recursively prune all the leaf splits with negative gain</a:t>
            </a:r>
          </a:p>
          <a:p>
            <a:r>
              <a:rPr lang="en-US" dirty="0"/>
              <a:t>Usually we do: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2EF45-1C0B-8342-81F6-000B2106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FAE1-31A8-4B30-849B-D4920905A9E6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778B50-B173-744C-838B-2FE87F332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35297-85BF-9344-B1B8-0C70BBD4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67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2590800"/>
          </a:xfrm>
        </p:spPr>
        <p:txBody>
          <a:bodyPr anchor="b">
            <a:normAutofit/>
          </a:bodyPr>
          <a:lstStyle/>
          <a:p>
            <a:r>
              <a:rPr lang="en-US" sz="4800" dirty="0"/>
              <a:t>How to construct a tree?</a:t>
            </a:r>
          </a:p>
        </p:txBody>
      </p:sp>
    </p:spTree>
    <p:extLst>
      <p:ext uri="{BB962C8B-B14F-4D97-AF65-F5344CB8AC3E}">
        <p14:creationId xmlns:p14="http://schemas.microsoft.com/office/powerpoint/2010/main" val="2511229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construct a tree?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Training dataset D*, |D*|=100 examples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614571" y="2133600"/>
            <a:ext cx="457200" cy="457200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2700171" y="2971800"/>
            <a:ext cx="457200" cy="457200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0559" y="2743200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(1)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&lt;v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(1)</a:t>
            </a:r>
          </a:p>
        </p:txBody>
      </p:sp>
      <p:cxnSp>
        <p:nvCxnSpPr>
          <p:cNvPr id="13" name="Straight Arrow Connector 12"/>
          <p:cNvCxnSpPr>
            <a:stCxn id="8" idx="3"/>
            <a:endCxn id="9" idx="7"/>
          </p:cNvCxnSpPr>
          <p:nvPr/>
        </p:nvCxnSpPr>
        <p:spPr>
          <a:xfrm rot="5400000">
            <a:off x="3128516" y="2485745"/>
            <a:ext cx="514910" cy="5911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5"/>
            <a:endCxn id="21" idx="1"/>
          </p:cNvCxnSpPr>
          <p:nvPr/>
        </p:nvCxnSpPr>
        <p:spPr>
          <a:xfrm rot="16200000" flipH="1">
            <a:off x="4042916" y="2485745"/>
            <a:ext cx="514910" cy="5911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528971" y="2971800"/>
            <a:ext cx="457200" cy="457200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3385971" y="3810000"/>
            <a:ext cx="457200" cy="457200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23" name="Oval 22"/>
          <p:cNvSpPr/>
          <p:nvPr/>
        </p:nvSpPr>
        <p:spPr>
          <a:xfrm>
            <a:off x="5900571" y="3810000"/>
            <a:ext cx="457200" cy="457200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24" name="Straight Arrow Connector 23"/>
          <p:cNvCxnSpPr>
            <a:stCxn id="21" idx="3"/>
            <a:endCxn id="22" idx="7"/>
          </p:cNvCxnSpPr>
          <p:nvPr/>
        </p:nvCxnSpPr>
        <p:spPr>
          <a:xfrm rot="5400000">
            <a:off x="3928616" y="3209645"/>
            <a:ext cx="514910" cy="8197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1" idx="5"/>
            <a:endCxn id="23" idx="1"/>
          </p:cNvCxnSpPr>
          <p:nvPr/>
        </p:nvCxnSpPr>
        <p:spPr>
          <a:xfrm rot="16200000" flipH="1">
            <a:off x="5185916" y="3095345"/>
            <a:ext cx="514910" cy="10483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2700171" y="4648200"/>
            <a:ext cx="457200" cy="457200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29" name="Oval 28"/>
          <p:cNvSpPr/>
          <p:nvPr/>
        </p:nvSpPr>
        <p:spPr>
          <a:xfrm>
            <a:off x="4147971" y="4648200"/>
            <a:ext cx="457200" cy="457200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G</a:t>
            </a:r>
          </a:p>
        </p:txBody>
      </p:sp>
      <p:cxnSp>
        <p:nvCxnSpPr>
          <p:cNvPr id="30" name="Straight Arrow Connector 29"/>
          <p:cNvCxnSpPr>
            <a:endCxn id="28" idx="7"/>
          </p:cNvCxnSpPr>
          <p:nvPr/>
        </p:nvCxnSpPr>
        <p:spPr>
          <a:xfrm rot="5400000">
            <a:off x="3014216" y="4276445"/>
            <a:ext cx="514910" cy="3625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29" idx="1"/>
          </p:cNvCxnSpPr>
          <p:nvPr/>
        </p:nvCxnSpPr>
        <p:spPr>
          <a:xfrm rot="16200000" flipH="1">
            <a:off x="3738116" y="4238345"/>
            <a:ext cx="514910" cy="4387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214771" y="4648200"/>
            <a:ext cx="457200" cy="457200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H</a:t>
            </a:r>
          </a:p>
        </p:txBody>
      </p:sp>
      <p:sp>
        <p:nvSpPr>
          <p:cNvPr id="34" name="Oval 33"/>
          <p:cNvSpPr/>
          <p:nvPr/>
        </p:nvSpPr>
        <p:spPr>
          <a:xfrm>
            <a:off x="6662571" y="4648200"/>
            <a:ext cx="457200" cy="457200"/>
          </a:xfrm>
          <a:prstGeom prst="ellipse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I</a:t>
            </a:r>
          </a:p>
        </p:txBody>
      </p:sp>
      <p:cxnSp>
        <p:nvCxnSpPr>
          <p:cNvPr id="35" name="Straight Arrow Connector 34"/>
          <p:cNvCxnSpPr>
            <a:endCxn id="33" idx="7"/>
          </p:cNvCxnSpPr>
          <p:nvPr/>
        </p:nvCxnSpPr>
        <p:spPr>
          <a:xfrm rot="5400000">
            <a:off x="5528816" y="4276445"/>
            <a:ext cx="514910" cy="3625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34" idx="1"/>
          </p:cNvCxnSpPr>
          <p:nvPr/>
        </p:nvCxnSpPr>
        <p:spPr>
          <a:xfrm rot="16200000" flipH="1">
            <a:off x="6252716" y="4238345"/>
            <a:ext cx="514910" cy="43871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Isosceles Triangle 37"/>
          <p:cNvSpPr/>
          <p:nvPr/>
        </p:nvSpPr>
        <p:spPr>
          <a:xfrm>
            <a:off x="2623971" y="5105400"/>
            <a:ext cx="609600" cy="1447800"/>
          </a:xfrm>
          <a:prstGeom prst="triangl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Isosceles Triangle 38"/>
          <p:cNvSpPr/>
          <p:nvPr/>
        </p:nvSpPr>
        <p:spPr>
          <a:xfrm>
            <a:off x="4071771" y="5105400"/>
            <a:ext cx="609600" cy="1447800"/>
          </a:xfrm>
          <a:prstGeom prst="triangl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Isosceles Triangle 39"/>
          <p:cNvSpPr/>
          <p:nvPr/>
        </p:nvSpPr>
        <p:spPr>
          <a:xfrm>
            <a:off x="5138571" y="5105400"/>
            <a:ext cx="609600" cy="1447800"/>
          </a:xfrm>
          <a:prstGeom prst="triangl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Isosceles Triangle 40"/>
          <p:cNvSpPr/>
          <p:nvPr/>
        </p:nvSpPr>
        <p:spPr>
          <a:xfrm>
            <a:off x="6586371" y="5105400"/>
            <a:ext cx="609600" cy="1447800"/>
          </a:xfrm>
          <a:prstGeom prst="triangl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50571" y="23738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|D|=90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00171" y="24384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|D|=10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79405" y="3434834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(2)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&lt;v</a:t>
            </a:r>
            <a:r>
              <a:rPr lang="en-US" b="1" baseline="30000" dirty="0">
                <a:latin typeface="Arial" pitchFamily="34" charset="0"/>
                <a:cs typeface="Arial" pitchFamily="34" charset="0"/>
                <a:sym typeface="Symbol"/>
              </a:rPr>
              <a:t>(2)</a:t>
            </a:r>
            <a:endParaRPr lang="en-US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24200" y="4431268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(3)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&lt;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(4)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690767" y="4428119"/>
            <a:ext cx="1002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X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(2)</a:t>
            </a:r>
            <a:r>
              <a:rPr lang="en-US" b="1" dirty="0">
                <a:latin typeface="Arial" pitchFamily="34" charset="0"/>
                <a:cs typeface="Arial" pitchFamily="34" charset="0"/>
                <a:sym typeface="Symbol"/>
              </a:rPr>
              <a:t>&lt;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v</a:t>
            </a:r>
            <a:r>
              <a:rPr lang="en-US" b="1" baseline="30000" dirty="0">
                <a:latin typeface="Arial" pitchFamily="34" charset="0"/>
                <a:cs typeface="Arial" pitchFamily="34" charset="0"/>
              </a:rPr>
              <a:t>(5)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259164" y="32766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|D|=45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68942" y="32882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|D|=45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Hexagon 49"/>
          <p:cNvSpPr/>
          <p:nvPr/>
        </p:nvSpPr>
        <p:spPr>
          <a:xfrm>
            <a:off x="2646005" y="2971800"/>
            <a:ext cx="533400" cy="457200"/>
          </a:xfrm>
          <a:prstGeom prst="hexagon">
            <a:avLst/>
          </a:prstGeom>
          <a:ln w="1905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Y=</a:t>
            </a:r>
            <a:br>
              <a:rPr lang="en-US" sz="1400" dirty="0">
                <a:latin typeface="Arial" pitchFamily="34" charset="0"/>
                <a:cs typeface="Arial" pitchFamily="34" charset="0"/>
              </a:rPr>
            </a:br>
            <a:r>
              <a:rPr lang="en-US" sz="1400" dirty="0">
                <a:latin typeface="Arial" pitchFamily="34" charset="0"/>
                <a:cs typeface="Arial" pitchFamily="34" charset="0"/>
              </a:rPr>
              <a:t>0.42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19371" y="41148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|D|=25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88637" y="41264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|D|=20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510171" y="41148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|D|=30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00352" y="41264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|D|=15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Straight Arrow Connector 56"/>
          <p:cNvCxnSpPr>
            <a:stCxn id="58" idx="1"/>
            <a:endCxn id="42" idx="3"/>
          </p:cNvCxnSpPr>
          <p:nvPr/>
        </p:nvCxnSpPr>
        <p:spPr>
          <a:xfrm flipH="1">
            <a:off x="5011704" y="2273588"/>
            <a:ext cx="627096" cy="284946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638800" y="1981200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# of examples 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traversing the edge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046A-0A24-47CD-866F-806B7D4D5B7A}" type="datetime1">
              <a:rPr lang="en-US" smtClean="0"/>
              <a:t>2/21/18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88230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21" grpId="0" animBg="1"/>
      <p:bldP spid="22" grpId="0" animBg="1"/>
      <p:bldP spid="23" grpId="0" animBg="1"/>
      <p:bldP spid="28" grpId="0" animBg="1"/>
      <p:bldP spid="29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5" grpId="0"/>
      <p:bldP spid="46" grpId="0"/>
      <p:bldP spid="47" grpId="0"/>
      <p:bldP spid="48" grpId="0"/>
      <p:bldP spid="49" grpId="0"/>
      <p:bldP spid="50" grpId="0" animBg="1"/>
      <p:bldP spid="51" grpId="0"/>
      <p:bldP spid="52" grpId="0"/>
      <p:bldP spid="53" grpId="0"/>
      <p:bldP spid="54" grpId="0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construct a tree?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/>
              <a:t>Imagine we are currently</a:t>
            </a:r>
            <a:br>
              <a:rPr lang="en-US" dirty="0"/>
            </a:br>
            <a:r>
              <a:rPr lang="en-US" dirty="0"/>
              <a:t>at some node </a:t>
            </a:r>
            <a:r>
              <a:rPr lang="en-US" b="1" i="1" dirty="0"/>
              <a:t>G</a:t>
            </a:r>
          </a:p>
          <a:p>
            <a:pPr lvl="1"/>
            <a:r>
              <a:rPr lang="en-US" dirty="0"/>
              <a:t>Let </a:t>
            </a:r>
            <a:r>
              <a:rPr lang="en-US" b="1" i="1" dirty="0"/>
              <a:t>D</a:t>
            </a:r>
            <a:r>
              <a:rPr lang="en-US" b="1" i="1" baseline="-25000" dirty="0"/>
              <a:t>G</a:t>
            </a:r>
            <a:r>
              <a:rPr lang="en-US" dirty="0"/>
              <a:t> be the data that reaches </a:t>
            </a:r>
            <a:r>
              <a:rPr lang="en-US" b="1" i="1" dirty="0"/>
              <a:t>G</a:t>
            </a:r>
          </a:p>
          <a:p>
            <a:r>
              <a:rPr lang="en-US" b="1" dirty="0"/>
              <a:t>There is a decision we have</a:t>
            </a:r>
            <a:br>
              <a:rPr lang="en-US" b="1" dirty="0"/>
            </a:br>
            <a:r>
              <a:rPr lang="en-US" b="1" dirty="0"/>
              <a:t>to make: </a:t>
            </a:r>
            <a:r>
              <a:rPr lang="en-US" b="1" dirty="0">
                <a:solidFill>
                  <a:srgbClr val="D60093"/>
                </a:solidFill>
              </a:rPr>
              <a:t>Do we continue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building the tree?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If yes</a:t>
            </a:r>
            <a:r>
              <a:rPr lang="en-US" dirty="0"/>
              <a:t>, which variable and which value </a:t>
            </a:r>
            <a:br>
              <a:rPr lang="en-US" dirty="0"/>
            </a:br>
            <a:r>
              <a:rPr lang="en-US" dirty="0"/>
              <a:t>do we use for a </a:t>
            </a:r>
            <a:r>
              <a:rPr lang="en-US" b="1" dirty="0"/>
              <a:t>split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Continue building the tree recursively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If not</a:t>
            </a:r>
            <a:r>
              <a:rPr lang="en-US" dirty="0"/>
              <a:t>, how do we make a prediction?</a:t>
            </a:r>
          </a:p>
          <a:p>
            <a:pPr lvl="2"/>
            <a:r>
              <a:rPr lang="en-US" dirty="0"/>
              <a:t>We need to build a </a:t>
            </a:r>
            <a:r>
              <a:rPr lang="en-US" b="1" dirty="0"/>
              <a:t>“predictor node”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477000" y="1219200"/>
            <a:ext cx="2438400" cy="2286000"/>
            <a:chOff x="2623971" y="2133600"/>
            <a:chExt cx="4572000" cy="4419600"/>
          </a:xfrm>
        </p:grpSpPr>
        <p:sp>
          <p:nvSpPr>
            <p:cNvPr id="8" name="Oval 7"/>
            <p:cNvSpPr/>
            <p:nvPr/>
          </p:nvSpPr>
          <p:spPr>
            <a:xfrm>
              <a:off x="3614571" y="21336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27001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cxnSp>
          <p:nvCxnSpPr>
            <p:cNvPr id="10" name="Straight Arrow Connector 9"/>
            <p:cNvCxnSpPr>
              <a:stCxn id="8" idx="3"/>
              <a:endCxn id="9" idx="7"/>
            </p:cNvCxnSpPr>
            <p:nvPr/>
          </p:nvCxnSpPr>
          <p:spPr>
            <a:xfrm rot="5400000">
              <a:off x="31285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8" idx="5"/>
              <a:endCxn id="12" idx="1"/>
            </p:cNvCxnSpPr>
            <p:nvPr/>
          </p:nvCxnSpPr>
          <p:spPr>
            <a:xfrm rot="16200000" flipH="1">
              <a:off x="4042916" y="2485745"/>
              <a:ext cx="514910" cy="5911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4528971" y="29718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3859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5900571" y="38100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  <p:cxnSp>
          <p:nvCxnSpPr>
            <p:cNvPr id="15" name="Straight Arrow Connector 14"/>
            <p:cNvCxnSpPr>
              <a:stCxn id="12" idx="3"/>
              <a:endCxn id="13" idx="7"/>
            </p:cNvCxnSpPr>
            <p:nvPr/>
          </p:nvCxnSpPr>
          <p:spPr>
            <a:xfrm rot="5400000">
              <a:off x="3928616" y="3209645"/>
              <a:ext cx="514910" cy="819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12" idx="5"/>
              <a:endCxn id="14" idx="1"/>
            </p:cNvCxnSpPr>
            <p:nvPr/>
          </p:nvCxnSpPr>
          <p:spPr>
            <a:xfrm rot="16200000" flipH="1">
              <a:off x="5185916" y="3095345"/>
              <a:ext cx="514910" cy="10483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27001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4147971" y="4648200"/>
              <a:ext cx="457200" cy="457200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G</a:t>
              </a:r>
            </a:p>
          </p:txBody>
        </p:sp>
        <p:cxnSp>
          <p:nvCxnSpPr>
            <p:cNvPr id="19" name="Straight Arrow Connector 18"/>
            <p:cNvCxnSpPr>
              <a:endCxn id="17" idx="7"/>
            </p:cNvCxnSpPr>
            <p:nvPr/>
          </p:nvCxnSpPr>
          <p:spPr>
            <a:xfrm rot="5400000">
              <a:off x="30142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8" idx="1"/>
            </p:cNvCxnSpPr>
            <p:nvPr/>
          </p:nvCxnSpPr>
          <p:spPr>
            <a:xfrm rot="16200000" flipH="1">
              <a:off x="37381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52147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H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6662571" y="4648200"/>
              <a:ext cx="457200" cy="457200"/>
            </a:xfrm>
            <a:prstGeom prst="ellipse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I</a:t>
              </a:r>
            </a:p>
          </p:txBody>
        </p:sp>
        <p:cxnSp>
          <p:nvCxnSpPr>
            <p:cNvPr id="23" name="Straight Arrow Connector 22"/>
            <p:cNvCxnSpPr>
              <a:endCxn id="21" idx="7"/>
            </p:cNvCxnSpPr>
            <p:nvPr/>
          </p:nvCxnSpPr>
          <p:spPr>
            <a:xfrm rot="5400000">
              <a:off x="5528816" y="4276445"/>
              <a:ext cx="514910" cy="3625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22" idx="1"/>
            </p:cNvCxnSpPr>
            <p:nvPr/>
          </p:nvCxnSpPr>
          <p:spPr>
            <a:xfrm rot="16200000" flipH="1">
              <a:off x="6252716" y="4238345"/>
              <a:ext cx="514910" cy="43871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Isosceles Triangle 24"/>
            <p:cNvSpPr/>
            <p:nvPr/>
          </p:nvSpPr>
          <p:spPr>
            <a:xfrm>
              <a:off x="26239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Isosceles Triangle 25"/>
            <p:cNvSpPr/>
            <p:nvPr/>
          </p:nvSpPr>
          <p:spPr>
            <a:xfrm>
              <a:off x="40717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51385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6586371" y="5105400"/>
              <a:ext cx="609600" cy="1447800"/>
            </a:xfrm>
            <a:prstGeom prst="triangl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Hexagon 28"/>
            <p:cNvSpPr/>
            <p:nvPr/>
          </p:nvSpPr>
          <p:spPr>
            <a:xfrm>
              <a:off x="2646005" y="2971800"/>
              <a:ext cx="533400" cy="457200"/>
            </a:xfrm>
            <a:prstGeom prst="hexagon">
              <a:avLst/>
            </a:prstGeom>
            <a:ln w="1905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en-US" sz="12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67107-78E9-4A3E-BD2B-7541F15152BA}" type="datetime1">
              <a:rPr lang="en-US" smtClean="0"/>
              <a:t>2/21/18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36005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29180</TotalTime>
  <Words>4872</Words>
  <Application>Microsoft Macintosh PowerPoint</Application>
  <PresentationFormat>On-screen Show (4:3)</PresentationFormat>
  <Paragraphs>1190</Paragraphs>
  <Slides>64</Slides>
  <Notes>7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3" baseType="lpstr">
      <vt:lpstr>Arial</vt:lpstr>
      <vt:lpstr>Calibri</vt:lpstr>
      <vt:lpstr>Cambria Math</vt:lpstr>
      <vt:lpstr>Corbel</vt:lpstr>
      <vt:lpstr>Symbol</vt:lpstr>
      <vt:lpstr>Times New Roman</vt:lpstr>
      <vt:lpstr>Wingdings</vt:lpstr>
      <vt:lpstr>Wingdings 2</vt:lpstr>
      <vt:lpstr>Module</vt:lpstr>
      <vt:lpstr>Decision Trees on MapReduce</vt:lpstr>
      <vt:lpstr>Decision Tree Learning</vt:lpstr>
      <vt:lpstr>Decision Trees</vt:lpstr>
      <vt:lpstr>Decision Trees (1)</vt:lpstr>
      <vt:lpstr>How to make predictions?</vt:lpstr>
      <vt:lpstr>Decision Trees Vs. SVM</vt:lpstr>
      <vt:lpstr>How to construct a tree?</vt:lpstr>
      <vt:lpstr>How to construct a tree?</vt:lpstr>
      <vt:lpstr>How to construct a tree?</vt:lpstr>
      <vt:lpstr>3 steps in constructing a tree</vt:lpstr>
      <vt:lpstr>How to construct a tree?</vt:lpstr>
      <vt:lpstr>How to construct a tree?</vt:lpstr>
      <vt:lpstr>Why Information Gain? Entropy</vt:lpstr>
      <vt:lpstr>Why Information Gain? Entropy</vt:lpstr>
      <vt:lpstr>Why Information Gain? Entropy</vt:lpstr>
      <vt:lpstr>Why Information Gain?</vt:lpstr>
      <vt:lpstr>Why Information Gain?</vt:lpstr>
      <vt:lpstr>Why Information Gain?</vt:lpstr>
      <vt:lpstr>What is Information Gain used for?</vt:lpstr>
      <vt:lpstr>3 steps in constructing a tree</vt:lpstr>
      <vt:lpstr>When to stop?</vt:lpstr>
      <vt:lpstr>How to predict?</vt:lpstr>
      <vt:lpstr>Building Decision Trees  Using MapReduce</vt:lpstr>
      <vt:lpstr>Problem: Building a tree</vt:lpstr>
      <vt:lpstr>Today’s Lecture: PLANET</vt:lpstr>
      <vt:lpstr>PLANET Architecture</vt:lpstr>
      <vt:lpstr>PLANET: Building the Tree</vt:lpstr>
      <vt:lpstr>Decision trees on MapReduce</vt:lpstr>
      <vt:lpstr>PLANET Overview</vt:lpstr>
      <vt:lpstr>PLANET Overview</vt:lpstr>
      <vt:lpstr>PLANET: Components</vt:lpstr>
      <vt:lpstr>PLANET: Components</vt:lpstr>
      <vt:lpstr>PLANET: Master</vt:lpstr>
      <vt:lpstr>PLANET: Components</vt:lpstr>
      <vt:lpstr>Initialization: Attribute metadata</vt:lpstr>
      <vt:lpstr>Initialization: Attribute metadata</vt:lpstr>
      <vt:lpstr>Initialization: Attribute metadata</vt:lpstr>
      <vt:lpstr>Side note: Computing Equi-Depth</vt:lpstr>
      <vt:lpstr>PLANET: Components</vt:lpstr>
      <vt:lpstr>FindBestSplit</vt:lpstr>
      <vt:lpstr>FindBestSplit</vt:lpstr>
      <vt:lpstr>FindBestSplit: Map</vt:lpstr>
      <vt:lpstr>FindBestSplit: Reducer</vt:lpstr>
      <vt:lpstr>Overall system architecture</vt:lpstr>
      <vt:lpstr>Overall system architecture</vt:lpstr>
      <vt:lpstr>Back to the Master</vt:lpstr>
      <vt:lpstr>Decision Trees: Conclusion</vt:lpstr>
      <vt:lpstr>Decision Trees</vt:lpstr>
      <vt:lpstr>Learning Ensembles</vt:lpstr>
      <vt:lpstr>Bagging Decision Trees</vt:lpstr>
      <vt:lpstr>Bagged Decision Trees</vt:lpstr>
      <vt:lpstr>Improvement: Random Forests</vt:lpstr>
      <vt:lpstr>SVM vs. DT</vt:lpstr>
      <vt:lpstr>References</vt:lpstr>
      <vt:lpstr>Gradient Boosted Decision Trees</vt:lpstr>
      <vt:lpstr>How to decide which f to add?</vt:lpstr>
      <vt:lpstr>How to decide which f to add?</vt:lpstr>
      <vt:lpstr>Our New Goal</vt:lpstr>
      <vt:lpstr>Define a tree</vt:lpstr>
      <vt:lpstr>Revisiting the Objective</vt:lpstr>
      <vt:lpstr>Revisiting the Objective</vt:lpstr>
      <vt:lpstr>How to find a single tree f_t</vt:lpstr>
      <vt:lpstr>How to find a single tree f_t</vt:lpstr>
      <vt:lpstr>Putting it All Together</vt:lpstr>
    </vt:vector>
  </TitlesOfParts>
  <Company>Carnegie Mellon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Jure Leskovec</cp:lastModifiedBy>
  <cp:revision>1373</cp:revision>
  <cp:lastPrinted>2014-02-20T19:29:00Z</cp:lastPrinted>
  <dcterms:created xsi:type="dcterms:W3CDTF">2009-06-12T17:14:38Z</dcterms:created>
  <dcterms:modified xsi:type="dcterms:W3CDTF">2018-02-22T05:48:43Z</dcterms:modified>
</cp:coreProperties>
</file>