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6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70" r:id="rId33"/>
    <p:sldId id="272" r:id="rId34"/>
    <p:sldId id="277" r:id="rId35"/>
    <p:sldId id="278" r:id="rId36"/>
    <p:sldId id="372" r:id="rId37"/>
    <p:sldId id="279" r:id="rId38"/>
    <p:sldId id="334" r:id="rId39"/>
    <p:sldId id="328" r:id="rId40"/>
    <p:sldId id="280" r:id="rId41"/>
    <p:sldId id="271" r:id="rId42"/>
    <p:sldId id="329" r:id="rId43"/>
    <p:sldId id="330" r:id="rId44"/>
    <p:sldId id="315" r:id="rId45"/>
    <p:sldId id="316" r:id="rId46"/>
    <p:sldId id="318" r:id="rId47"/>
    <p:sldId id="324" r:id="rId48"/>
    <p:sldId id="331" r:id="rId49"/>
    <p:sldId id="371" r:id="rId50"/>
    <p:sldId id="323" r:id="rId51"/>
    <p:sldId id="319" r:id="rId52"/>
    <p:sldId id="332" r:id="rId53"/>
    <p:sldId id="317" r:id="rId54"/>
    <p:sldId id="320" r:id="rId5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08F00"/>
    <a:srgbClr val="0432FF"/>
    <a:srgbClr val="FF40FF"/>
    <a:srgbClr val="FDCDC4"/>
    <a:srgbClr val="E4D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2"/>
    <p:restoredTop sz="96291"/>
  </p:normalViewPr>
  <p:slideViewPr>
    <p:cSldViewPr snapToGrid="0" snapToObjects="1">
      <p:cViewPr varScale="1">
        <p:scale>
          <a:sx n="89" d="100"/>
          <a:sy n="89" d="100"/>
        </p:scale>
        <p:origin x="184" y="184"/>
      </p:cViewPr>
      <p:guideLst/>
    </p:cSldViewPr>
  </p:slideViewPr>
  <p:outlineViewPr>
    <p:cViewPr>
      <p:scale>
        <a:sx n="33" d="100"/>
        <a:sy n="33" d="100"/>
      </p:scale>
      <p:origin x="0" y="-12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372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8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8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3004799" cy="730372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684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18872" tIns="0" rIns="45720" bIns="0" anchor="b"/>
          <a:lstStyle>
            <a:lvl1pPr marL="0" indent="0" algn="l">
              <a:buNone/>
              <a:defRPr sz="2844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2982-7676-1D4A-BED4-3B9E8CCE2EAF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7293631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</p:spTree>
    <p:extLst>
      <p:ext uri="{BB962C8B-B14F-4D97-AF65-F5344CB8AC3E}">
        <p14:creationId xmlns:p14="http://schemas.microsoft.com/office/powerpoint/2010/main" val="56185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890-EB13-6642-A140-F059B93961F2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385131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8" name="Rectangle 7"/>
          <p:cNvSpPr/>
          <p:nvPr/>
        </p:nvSpPr>
        <p:spPr bwMode="ltGray">
          <a:xfrm>
            <a:off x="9454489" y="0"/>
            <a:ext cx="3576321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640D-3351-9B43-90D0-BDBCCC043588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5516" y="9070165"/>
            <a:ext cx="5456219" cy="519289"/>
          </a:xfrm>
        </p:spPr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66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4" y="389161"/>
            <a:ext cx="11700224" cy="1626283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1264" y="2281713"/>
            <a:ext cx="5750784" cy="6435492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98656" y="2281713"/>
            <a:ext cx="5752832" cy="6435492"/>
          </a:xfrm>
        </p:spPr>
        <p:txBody>
          <a:bodyPr rIns="82945" bIns="41473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51264" y="8885157"/>
            <a:ext cx="3024896" cy="671815"/>
          </a:xfrm>
        </p:spPr>
        <p:txBody>
          <a:bodyPr tIns="41473"/>
          <a:lstStyle>
            <a:lvl1pPr>
              <a:defRPr/>
            </a:lvl1pPr>
          </a:lstStyle>
          <a:p>
            <a:fld id="{68D40DCD-0303-0B4B-9E1C-0D975A69DACE}" type="datetime1">
              <a:rPr lang="en-US" smtClean="0"/>
              <a:t>2/15/18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4446208" y="8885157"/>
            <a:ext cx="4120576" cy="671815"/>
          </a:xfrm>
          <a:noFill/>
        </p:spPr>
        <p:txBody>
          <a:bodyPr tIns="41473"/>
          <a:lstStyle>
            <a:lvl1pPr>
              <a:defRPr/>
            </a:lvl1pPr>
          </a:lstStyle>
          <a:p>
            <a:r>
              <a:rPr lang="en-GB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9322496" y="8885157"/>
            <a:ext cx="3026944" cy="671815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601548"/>
            <a:ext cx="5743787" cy="3111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F191C9B4-D31B-8644-B7C0-250C52A59BF9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1EE19DCF-1AF4-495E-872A-F2912EA85A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4"/>
            <a:ext cx="11704320" cy="140451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E91F-538B-9848-A783-97430701792B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18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3004800" cy="370136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7013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684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146304" tIns="0" rIns="45720" bIns="0" anchor="t"/>
          <a:lstStyle>
            <a:lvl1pPr marL="0" indent="0">
              <a:buNone/>
              <a:defRPr sz="2844">
                <a:solidFill>
                  <a:srgbClr val="FFFFFF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933-FBA3-F942-BDB2-E25F3BA2DCBB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32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91440"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6D-9E6C-484C-9AFE-553D38D0958D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ED37-92E2-334A-8CC4-DDE83252E206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60F2-639E-8E42-89EB-6E39BED6EB65}" type="datetime1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156-5FB3-3A41-A6E5-734C6883FD5E}" type="datetime1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75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7E69-D935-FD45-9DA2-D4936934EC46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</p:spTree>
    <p:extLst>
      <p:ext uri="{BB962C8B-B14F-4D97-AF65-F5344CB8AC3E}">
        <p14:creationId xmlns:p14="http://schemas.microsoft.com/office/powerpoint/2010/main" val="154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73152" bIns="0" anchor="b"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086" y="1664614"/>
            <a:ext cx="3589325" cy="286106"/>
          </a:xfrm>
        </p:spPr>
        <p:txBody>
          <a:bodyPr/>
          <a:lstStyle/>
          <a:p>
            <a:fld id="{E52A0F79-F1FE-9241-9198-23C0DF09171C}" type="datetime1">
              <a:rPr lang="en-US" smtClean="0"/>
              <a:t>2/15/18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594" y="1664614"/>
            <a:ext cx="7386726" cy="28610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377" y="1664614"/>
            <a:ext cx="1043718" cy="286106"/>
          </a:xfrm>
        </p:spPr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31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52203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13004799" cy="145220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512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19210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842348"/>
            <a:ext cx="11704320" cy="74777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363456"/>
            <a:ext cx="3034453" cy="390144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8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0285605E-80CC-D841-8C33-18681D8BB16B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15" y="9363456"/>
            <a:ext cx="7833200" cy="390144"/>
          </a:xfrm>
          <a:prstGeom prst="rect">
            <a:avLst/>
          </a:prstGeom>
          <a:noFill/>
        </p:spPr>
        <p:txBody>
          <a:bodyPr vert="horz" lIns="45720" rIns="45720" bIns="0" rtlCol="0" anchor="b"/>
          <a:lstStyle>
            <a:lvl1pPr algn="l" eaLnBrk="1" latinLnBrk="0" hangingPunct="1">
              <a:defRPr kumimoji="0" sz="128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474" y="9363456"/>
            <a:ext cx="1043718" cy="390144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8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2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624221" indent="-455161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55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040368" indent="-390138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3982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417501" indent="-325115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3413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729611" indent="-260092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844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28717" indent="-260092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844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56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Relationship Id="rId1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91.png"/><Relationship Id="rId7" Type="http://schemas.openxmlformats.org/officeDocument/2006/relationships/image" Target="../media/image57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710.png"/><Relationship Id="rId4" Type="http://schemas.openxmlformats.org/officeDocument/2006/relationships/image" Target="../media/image701.png"/><Relationship Id="rId9" Type="http://schemas.openxmlformats.org/officeDocument/2006/relationships/image" Target="../media/image7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6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76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10" Type="http://schemas.openxmlformats.org/officeDocument/2006/relationships/image" Target="../media/image761.png"/><Relationship Id="rId9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7" Type="http://schemas.openxmlformats.org/officeDocument/2006/relationships/image" Target="../media/image8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7.png"/><Relationship Id="rId4" Type="http://schemas.openxmlformats.org/officeDocument/2006/relationships/image" Target="../media/image8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96.png"/><Relationship Id="rId7" Type="http://schemas.openxmlformats.org/officeDocument/2006/relationships/image" Target="../media/image92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63.jpeg"/><Relationship Id="rId7" Type="http://schemas.openxmlformats.org/officeDocument/2006/relationships/image" Target="../media/image91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770.png"/><Relationship Id="rId4" Type="http://schemas.openxmlformats.org/officeDocument/2006/relationships/image" Target="../media/image900.png"/><Relationship Id="rId9" Type="http://schemas.openxmlformats.org/officeDocument/2006/relationships/image" Target="../media/image9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50.png"/><Relationship Id="rId4" Type="http://schemas.openxmlformats.org/officeDocument/2006/relationships/image" Target="../media/image8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059093"/>
            <a:ext cx="11487573" cy="5093547"/>
          </a:xfrm>
        </p:spPr>
        <p:txBody>
          <a:bodyPr anchor="b">
            <a:normAutofit/>
          </a:bodyPr>
          <a:lstStyle/>
          <a:p>
            <a:r>
              <a:rPr lang="en-US" sz="6827" dirty="0"/>
              <a:t>Community Detection in Graphs: Finding overlaps</a:t>
            </a:r>
            <a:endParaRPr lang="en-US" sz="7680" dirty="0"/>
          </a:p>
        </p:txBody>
      </p:sp>
      <p:sp>
        <p:nvSpPr>
          <p:cNvPr id="7" name="TextBox 6"/>
          <p:cNvSpPr txBox="1"/>
          <p:nvPr/>
        </p:nvSpPr>
        <p:spPr>
          <a:xfrm>
            <a:off x="1083734" y="7477761"/>
            <a:ext cx="9536853" cy="18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13" dirty="0">
                <a:solidFill>
                  <a:schemeClr val="tx1"/>
                </a:solidFill>
              </a:rPr>
              <a:t>CS246: Mining Massive Datasets</a:t>
            </a:r>
          </a:p>
          <a:p>
            <a:pPr algn="l"/>
            <a:r>
              <a:rPr lang="en-US" sz="3413" dirty="0">
                <a:solidFill>
                  <a:schemeClr val="tx1"/>
                </a:solidFill>
              </a:rPr>
              <a:t>Jure Leskovec, </a:t>
            </a:r>
            <a:r>
              <a:rPr lang="en-US" sz="2844" dirty="0">
                <a:solidFill>
                  <a:schemeClr val="tx1"/>
                </a:solidFill>
              </a:rPr>
              <a:t>Stanford University</a:t>
            </a:r>
          </a:p>
          <a:p>
            <a:pPr algn="l"/>
            <a:r>
              <a:rPr lang="en-US" sz="4551" dirty="0">
                <a:solidFill>
                  <a:schemeClr val="tx1"/>
                </a:solidFill>
              </a:rPr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912" y="7347712"/>
            <a:ext cx="2405888" cy="240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4189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Model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842348"/>
            <a:ext cx="12246187" cy="7477761"/>
          </a:xfrm>
        </p:spPr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Define a model for generating networks</a:t>
            </a:r>
          </a:p>
          <a:p>
            <a:pPr lvl="1"/>
            <a:r>
              <a:rPr lang="en-US" dirty="0"/>
              <a:t>The model will have a set of “parameters” that we will later want to estimate (to detect communities)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Q: </a:t>
            </a:r>
            <a:r>
              <a:rPr lang="en-US" b="1" dirty="0"/>
              <a:t>Given a set of nodes and their community memberships, how do communities “generate” edges of the network?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18667" y="4718466"/>
            <a:ext cx="1950720" cy="1093961"/>
          </a:xfrm>
          <a:prstGeom prst="rightArrow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120"/>
          </a:p>
        </p:txBody>
      </p:sp>
      <p:grpSp>
        <p:nvGrpSpPr>
          <p:cNvPr id="8" name="Group 7"/>
          <p:cNvGrpSpPr/>
          <p:nvPr/>
        </p:nvGrpSpPr>
        <p:grpSpPr>
          <a:xfrm>
            <a:off x="8170447" y="4620319"/>
            <a:ext cx="3967367" cy="1937109"/>
            <a:chOff x="6545499" y="2819400"/>
            <a:chExt cx="1719507" cy="807482"/>
          </a:xfrm>
        </p:grpSpPr>
        <p:cxnSp>
          <p:nvCxnSpPr>
            <p:cNvPr id="9" name="Straight Connector 8"/>
            <p:cNvCxnSpPr>
              <a:stCxn id="26" idx="0"/>
              <a:endCxn id="25" idx="4"/>
            </p:cNvCxnSpPr>
            <p:nvPr/>
          </p:nvCxnSpPr>
          <p:spPr>
            <a:xfrm flipV="1">
              <a:off x="8169384" y="3055866"/>
              <a:ext cx="18295" cy="195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545499" y="2819400"/>
              <a:ext cx="1719507" cy="807482"/>
              <a:chOff x="1910443" y="2875082"/>
              <a:chExt cx="2477293" cy="1237846"/>
            </a:xfrm>
          </p:grpSpPr>
          <p:cxnSp>
            <p:nvCxnSpPr>
              <p:cNvPr id="11" name="Straight Connector 10"/>
              <p:cNvCxnSpPr>
                <a:stCxn id="20" idx="5"/>
                <a:endCxn id="19" idx="1"/>
              </p:cNvCxnSpPr>
              <p:nvPr/>
            </p:nvCxnSpPr>
            <p:spPr>
              <a:xfrm>
                <a:off x="2100625" y="3284645"/>
                <a:ext cx="452938" cy="3952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632339" y="3014765"/>
                <a:ext cx="156974" cy="7439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578251" y="3137807"/>
                <a:ext cx="698079" cy="27873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26" idx="2"/>
              </p:cNvCxnSpPr>
              <p:nvPr/>
            </p:nvCxnSpPr>
            <p:spPr>
              <a:xfrm>
                <a:off x="3578251" y="3419866"/>
                <a:ext cx="560317" cy="2288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endCxn id="23" idx="2"/>
              </p:cNvCxnSpPr>
              <p:nvPr/>
            </p:nvCxnSpPr>
            <p:spPr>
              <a:xfrm flipV="1">
                <a:off x="3142039" y="3419735"/>
                <a:ext cx="324806" cy="1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2" idx="5"/>
                <a:endCxn id="24" idx="1"/>
              </p:cNvCxnSpPr>
              <p:nvPr/>
            </p:nvCxnSpPr>
            <p:spPr>
              <a:xfrm>
                <a:off x="3185383" y="3524871"/>
                <a:ext cx="490674" cy="397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789313" y="2986488"/>
                <a:ext cx="317295" cy="45960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22" idx="3"/>
              </p:cNvCxnSpPr>
              <p:nvPr/>
            </p:nvCxnSpPr>
            <p:spPr>
              <a:xfrm flipV="1">
                <a:off x="2632339" y="3524871"/>
                <a:ext cx="395491" cy="2414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2520933" y="3647270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10443" y="3094463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77907" y="2875082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95200" y="333468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66845" y="330832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43427" y="3890116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64924" y="301476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38567" y="353733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p:sp>
        <p:nvSpPr>
          <p:cNvPr id="27" name="Cloud 26"/>
          <p:cNvSpPr/>
          <p:nvPr/>
        </p:nvSpPr>
        <p:spPr>
          <a:xfrm>
            <a:off x="1132160" y="4334933"/>
            <a:ext cx="3436562" cy="2275840"/>
          </a:xfrm>
          <a:prstGeom prst="cloud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44" b="1" dirty="0">
                <a:solidFill>
                  <a:srgbClr val="D60093"/>
                </a:solidFill>
              </a:rPr>
              <a:t>Generative model for networks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D334B21-A691-7849-9357-45BF90A2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FA2-EE79-B643-9358-AE636A3EAC59}" type="datetime1">
              <a:rPr lang="en-US" smtClean="0"/>
              <a:t>2/15/18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B5427534-00FC-9C4A-B3B0-FC785DC4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7F59FF2-FA76-D64D-BD45-388018A5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05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3840" y="2617787"/>
            <a:ext cx="4361270" cy="1475679"/>
            <a:chOff x="1690200" y="1840631"/>
            <a:chExt cx="3066518" cy="1037587"/>
          </a:xfrm>
        </p:grpSpPr>
        <p:cxnSp>
          <p:nvCxnSpPr>
            <p:cNvPr id="248" name="Straight Connector 247"/>
            <p:cNvCxnSpPr>
              <a:stCxn id="256" idx="7"/>
            </p:cNvCxnSpPr>
            <p:nvPr/>
          </p:nvCxnSpPr>
          <p:spPr>
            <a:xfrm flipV="1">
              <a:off x="1690200" y="1840631"/>
              <a:ext cx="885187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57" idx="7"/>
            </p:cNvCxnSpPr>
            <p:nvPr/>
          </p:nvCxnSpPr>
          <p:spPr>
            <a:xfrm flipV="1">
              <a:off x="1978232" y="1840631"/>
              <a:ext cx="597155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58" idx="0"/>
            </p:cNvCxnSpPr>
            <p:nvPr/>
          </p:nvCxnSpPr>
          <p:spPr>
            <a:xfrm flipV="1">
              <a:off x="2215347" y="1840631"/>
              <a:ext cx="360040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59" idx="0"/>
            </p:cNvCxnSpPr>
            <p:nvPr/>
          </p:nvCxnSpPr>
          <p:spPr>
            <a:xfrm flipV="1">
              <a:off x="2503379" y="1840631"/>
              <a:ext cx="72008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61" idx="0"/>
            </p:cNvCxnSpPr>
            <p:nvPr/>
          </p:nvCxnSpPr>
          <p:spPr>
            <a:xfrm flipH="1" flipV="1">
              <a:off x="2575387" y="1840631"/>
              <a:ext cx="216024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62" idx="1"/>
            </p:cNvCxnSpPr>
            <p:nvPr/>
          </p:nvCxnSpPr>
          <p:spPr>
            <a:xfrm flipH="1" flipV="1">
              <a:off x="2575387" y="1840631"/>
              <a:ext cx="453139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63" idx="1"/>
            </p:cNvCxnSpPr>
            <p:nvPr/>
          </p:nvCxnSpPr>
          <p:spPr>
            <a:xfrm flipH="1" flipV="1">
              <a:off x="2575387" y="1840631"/>
              <a:ext cx="741171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64" idx="1"/>
            </p:cNvCxnSpPr>
            <p:nvPr/>
          </p:nvCxnSpPr>
          <p:spPr>
            <a:xfrm flipH="1" flipV="1">
              <a:off x="2575387" y="1840631"/>
              <a:ext cx="1029203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61" idx="7"/>
            </p:cNvCxnSpPr>
            <p:nvPr/>
          </p:nvCxnSpPr>
          <p:spPr>
            <a:xfrm flipV="1">
              <a:off x="2842328" y="1840631"/>
              <a:ext cx="741171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2" idx="0"/>
            </p:cNvCxnSpPr>
            <p:nvPr/>
          </p:nvCxnSpPr>
          <p:spPr>
            <a:xfrm flipV="1">
              <a:off x="3079443" y="1840631"/>
              <a:ext cx="504056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63" idx="0"/>
            </p:cNvCxnSpPr>
            <p:nvPr/>
          </p:nvCxnSpPr>
          <p:spPr>
            <a:xfrm flipV="1">
              <a:off x="3367475" y="1840631"/>
              <a:ext cx="216024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64" idx="0"/>
            </p:cNvCxnSpPr>
            <p:nvPr/>
          </p:nvCxnSpPr>
          <p:spPr>
            <a:xfrm flipH="1" flipV="1">
              <a:off x="3583499" y="1840631"/>
              <a:ext cx="72008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60" idx="1"/>
            </p:cNvCxnSpPr>
            <p:nvPr/>
          </p:nvCxnSpPr>
          <p:spPr>
            <a:xfrm flipH="1" flipV="1">
              <a:off x="3583499" y="1840631"/>
              <a:ext cx="309123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65" idx="1"/>
            </p:cNvCxnSpPr>
            <p:nvPr/>
          </p:nvCxnSpPr>
          <p:spPr>
            <a:xfrm flipH="1" flipV="1">
              <a:off x="3583499" y="1840631"/>
              <a:ext cx="597155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66" idx="1"/>
            </p:cNvCxnSpPr>
            <p:nvPr/>
          </p:nvCxnSpPr>
          <p:spPr>
            <a:xfrm flipH="1" flipV="1">
              <a:off x="3583499" y="1840631"/>
              <a:ext cx="885187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67" idx="1"/>
            </p:cNvCxnSpPr>
            <p:nvPr/>
          </p:nvCxnSpPr>
          <p:spPr>
            <a:xfrm flipH="1" flipV="1">
              <a:off x="3583499" y="1840631"/>
              <a:ext cx="1173219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08374"/>
            <a:ext cx="13004800" cy="1404518"/>
          </a:xfrm>
        </p:spPr>
        <p:txBody>
          <a:bodyPr>
            <a:normAutofit/>
          </a:bodyPr>
          <a:lstStyle/>
          <a:p>
            <a:r>
              <a:rPr lang="en-US" altLang="ko-KR" dirty="0"/>
              <a:t>Community-Affiliation Graph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240" y="5093547"/>
            <a:ext cx="12354560" cy="4660053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000FF"/>
                </a:solidFill>
              </a:rPr>
              <a:t>Generative model B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b="1" i="1" dirty="0">
                <a:solidFill>
                  <a:srgbClr val="0000FF"/>
                </a:solidFill>
              </a:rPr>
              <a:t>V, C, M</a:t>
            </a:r>
            <a:r>
              <a:rPr lang="en-US" altLang="ko-KR" b="1" dirty="0">
                <a:solidFill>
                  <a:srgbClr val="0000FF"/>
                </a:solidFill>
              </a:rPr>
              <a:t>, {</a:t>
            </a:r>
            <a:r>
              <a:rPr lang="en-US" altLang="ko-KR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b="1" dirty="0">
                <a:solidFill>
                  <a:srgbClr val="0000FF"/>
                </a:solidFill>
              </a:rPr>
              <a:t>}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en-US" altLang="ko-KR" b="1" dirty="0">
                <a:solidFill>
                  <a:srgbClr val="0000FF"/>
                </a:solidFill>
              </a:rPr>
              <a:t>for graphs:</a:t>
            </a:r>
          </a:p>
          <a:p>
            <a:pPr lvl="1"/>
            <a:r>
              <a:rPr lang="en-US" altLang="ko-KR" dirty="0"/>
              <a:t>Nodes </a:t>
            </a:r>
            <a:r>
              <a:rPr lang="en-US" altLang="ko-KR" b="1" dirty="0"/>
              <a:t>V</a:t>
            </a:r>
            <a:r>
              <a:rPr lang="en-US" altLang="ko-KR" dirty="0"/>
              <a:t>, Communities </a:t>
            </a:r>
            <a:r>
              <a:rPr lang="en-US" altLang="ko-KR" b="1" dirty="0"/>
              <a:t>C</a:t>
            </a:r>
            <a:r>
              <a:rPr lang="en-US" altLang="ko-KR" dirty="0"/>
              <a:t>, Memberships </a:t>
            </a:r>
            <a:r>
              <a:rPr lang="en-US" altLang="ko-KR" b="1" dirty="0"/>
              <a:t>M</a:t>
            </a:r>
          </a:p>
          <a:p>
            <a:pPr lvl="1"/>
            <a:r>
              <a:rPr lang="en-US" altLang="ko-KR" dirty="0"/>
              <a:t>Each community </a:t>
            </a:r>
            <a:r>
              <a:rPr lang="en-US" altLang="ko-KR" b="1" dirty="0"/>
              <a:t>A</a:t>
            </a:r>
            <a:r>
              <a:rPr lang="en-US" altLang="ko-KR" dirty="0"/>
              <a:t> has a single probability </a:t>
            </a:r>
            <a:r>
              <a:rPr lang="en-US" b="1" dirty="0" err="1"/>
              <a:t>p</a:t>
            </a:r>
            <a:r>
              <a:rPr lang="en-US" b="1" baseline="-25000" dirty="0" err="1"/>
              <a:t>A</a:t>
            </a:r>
            <a:endParaRPr lang="en-US" b="1" baseline="-25000" dirty="0"/>
          </a:p>
          <a:p>
            <a:pPr lvl="8"/>
            <a:endParaRPr lang="en-US" altLang="ko-KR" dirty="0"/>
          </a:p>
        </p:txBody>
      </p:sp>
      <p:grpSp>
        <p:nvGrpSpPr>
          <p:cNvPr id="126" name="그룹 85"/>
          <p:cNvGrpSpPr/>
          <p:nvPr/>
        </p:nvGrpSpPr>
        <p:grpSpPr>
          <a:xfrm>
            <a:off x="6555042" y="2169667"/>
            <a:ext cx="1950720" cy="1300480"/>
            <a:chOff x="3949576" y="1673756"/>
            <a:chExt cx="1371600" cy="914400"/>
          </a:xfrm>
        </p:grpSpPr>
        <p:sp>
          <p:nvSpPr>
            <p:cNvPr id="137" name="Right Arrow 6"/>
            <p:cNvSpPr/>
            <p:nvPr/>
          </p:nvSpPr>
          <p:spPr>
            <a:xfrm>
              <a:off x="3949576" y="1751809"/>
              <a:ext cx="1371600" cy="769191"/>
            </a:xfrm>
            <a:prstGeom prst="rightArrow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12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061080" y="1673756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/>
            <a:p>
              <a:r>
                <a:rPr lang="en-US" altLang="ko-KR" sz="341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</a:t>
              </a:r>
              <a:endParaRPr lang="ko-KR" altLang="en-US" sz="341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10723783" y="2105730"/>
            <a:ext cx="1739150" cy="1864792"/>
            <a:chOff x="6228184" y="1484784"/>
            <a:chExt cx="1255713" cy="1360488"/>
          </a:xfrm>
        </p:grpSpPr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6249328" y="1504118"/>
              <a:ext cx="1217613" cy="1322388"/>
            </a:xfrm>
            <a:custGeom>
              <a:avLst/>
              <a:gdLst/>
              <a:ahLst/>
              <a:cxnLst>
                <a:cxn ang="0">
                  <a:pos x="1153" y="6"/>
                </a:cxn>
                <a:cxn ang="0">
                  <a:pos x="1344" y="62"/>
                </a:cxn>
                <a:cxn ang="0">
                  <a:pos x="1562" y="168"/>
                </a:cxn>
                <a:cxn ang="0">
                  <a:pos x="1737" y="285"/>
                </a:cxn>
                <a:cxn ang="0">
                  <a:pos x="1873" y="399"/>
                </a:cxn>
                <a:cxn ang="0">
                  <a:pos x="1968" y="493"/>
                </a:cxn>
                <a:cxn ang="0">
                  <a:pos x="2019" y="555"/>
                </a:cxn>
                <a:cxn ang="0">
                  <a:pos x="2083" y="648"/>
                </a:cxn>
                <a:cxn ang="0">
                  <a:pos x="2200" y="874"/>
                </a:cxn>
                <a:cxn ang="0">
                  <a:pos x="2263" y="1067"/>
                </a:cxn>
                <a:cxn ang="0">
                  <a:pos x="2298" y="1297"/>
                </a:cxn>
                <a:cxn ang="0">
                  <a:pos x="2293" y="1538"/>
                </a:cxn>
                <a:cxn ang="0">
                  <a:pos x="2254" y="1746"/>
                </a:cxn>
                <a:cxn ang="0">
                  <a:pos x="2196" y="1918"/>
                </a:cxn>
                <a:cxn ang="0">
                  <a:pos x="2134" y="2050"/>
                </a:cxn>
                <a:cxn ang="0">
                  <a:pos x="2086" y="2133"/>
                </a:cxn>
                <a:cxn ang="0">
                  <a:pos x="2065" y="2163"/>
                </a:cxn>
                <a:cxn ang="0">
                  <a:pos x="1932" y="2307"/>
                </a:cxn>
                <a:cxn ang="0">
                  <a:pos x="1773" y="2404"/>
                </a:cxn>
                <a:cxn ang="0">
                  <a:pos x="1602" y="2462"/>
                </a:cxn>
                <a:cxn ang="0">
                  <a:pos x="1433" y="2491"/>
                </a:cxn>
                <a:cxn ang="0">
                  <a:pos x="1278" y="2498"/>
                </a:cxn>
                <a:cxn ang="0">
                  <a:pos x="1141" y="2494"/>
                </a:cxn>
                <a:cxn ang="0">
                  <a:pos x="1054" y="2483"/>
                </a:cxn>
                <a:cxn ang="0">
                  <a:pos x="967" y="2473"/>
                </a:cxn>
                <a:cxn ang="0">
                  <a:pos x="746" y="2464"/>
                </a:cxn>
                <a:cxn ang="0">
                  <a:pos x="583" y="2467"/>
                </a:cxn>
                <a:cxn ang="0">
                  <a:pos x="453" y="2474"/>
                </a:cxn>
                <a:cxn ang="0">
                  <a:pos x="384" y="2479"/>
                </a:cxn>
                <a:cxn ang="0">
                  <a:pos x="241" y="2479"/>
                </a:cxn>
                <a:cxn ang="0">
                  <a:pos x="18" y="2449"/>
                </a:cxn>
                <a:cxn ang="0">
                  <a:pos x="90" y="2383"/>
                </a:cxn>
                <a:cxn ang="0">
                  <a:pos x="168" y="2290"/>
                </a:cxn>
                <a:cxn ang="0">
                  <a:pos x="235" y="2167"/>
                </a:cxn>
                <a:cxn ang="0">
                  <a:pos x="279" y="2013"/>
                </a:cxn>
                <a:cxn ang="0">
                  <a:pos x="283" y="1827"/>
                </a:cxn>
                <a:cxn ang="0">
                  <a:pos x="234" y="1608"/>
                </a:cxn>
                <a:cxn ang="0">
                  <a:pos x="199" y="1511"/>
                </a:cxn>
                <a:cxn ang="0">
                  <a:pos x="181" y="1440"/>
                </a:cxn>
                <a:cxn ang="0">
                  <a:pos x="169" y="1339"/>
                </a:cxn>
                <a:cxn ang="0">
                  <a:pos x="184" y="1231"/>
                </a:cxn>
                <a:cxn ang="0">
                  <a:pos x="195" y="1196"/>
                </a:cxn>
                <a:cxn ang="0">
                  <a:pos x="217" y="1103"/>
                </a:cxn>
                <a:cxn ang="0">
                  <a:pos x="238" y="968"/>
                </a:cxn>
                <a:cxn ang="0">
                  <a:pos x="249" y="805"/>
                </a:cxn>
                <a:cxn ang="0">
                  <a:pos x="237" y="627"/>
                </a:cxn>
                <a:cxn ang="0">
                  <a:pos x="189" y="447"/>
                </a:cxn>
                <a:cxn ang="0">
                  <a:pos x="95" y="281"/>
                </a:cxn>
                <a:cxn ang="0">
                  <a:pos x="42" y="173"/>
                </a:cxn>
                <a:cxn ang="0">
                  <a:pos x="105" y="161"/>
                </a:cxn>
                <a:cxn ang="0">
                  <a:pos x="187" y="146"/>
                </a:cxn>
                <a:cxn ang="0">
                  <a:pos x="322" y="120"/>
                </a:cxn>
                <a:cxn ang="0">
                  <a:pos x="492" y="87"/>
                </a:cxn>
                <a:cxn ang="0">
                  <a:pos x="621" y="59"/>
                </a:cxn>
                <a:cxn ang="0">
                  <a:pos x="679" y="45"/>
                </a:cxn>
                <a:cxn ang="0">
                  <a:pos x="790" y="23"/>
                </a:cxn>
                <a:cxn ang="0">
                  <a:pos x="931" y="5"/>
                </a:cxn>
              </a:cxnLst>
              <a:rect l="0" t="0" r="r" b="b"/>
              <a:pathLst>
                <a:path w="2301" h="2498">
                  <a:moveTo>
                    <a:pt x="1036" y="0"/>
                  </a:moveTo>
                  <a:lnTo>
                    <a:pt x="1094" y="2"/>
                  </a:lnTo>
                  <a:lnTo>
                    <a:pt x="1153" y="6"/>
                  </a:lnTo>
                  <a:lnTo>
                    <a:pt x="1210" y="17"/>
                  </a:lnTo>
                  <a:lnTo>
                    <a:pt x="1263" y="32"/>
                  </a:lnTo>
                  <a:lnTo>
                    <a:pt x="1344" y="62"/>
                  </a:lnTo>
                  <a:lnTo>
                    <a:pt x="1421" y="95"/>
                  </a:lnTo>
                  <a:lnTo>
                    <a:pt x="1493" y="131"/>
                  </a:lnTo>
                  <a:lnTo>
                    <a:pt x="1562" y="168"/>
                  </a:lnTo>
                  <a:lnTo>
                    <a:pt x="1625" y="206"/>
                  </a:lnTo>
                  <a:lnTo>
                    <a:pt x="1683" y="246"/>
                  </a:lnTo>
                  <a:lnTo>
                    <a:pt x="1737" y="285"/>
                  </a:lnTo>
                  <a:lnTo>
                    <a:pt x="1788" y="324"/>
                  </a:lnTo>
                  <a:lnTo>
                    <a:pt x="1833" y="363"/>
                  </a:lnTo>
                  <a:lnTo>
                    <a:pt x="1873" y="399"/>
                  </a:lnTo>
                  <a:lnTo>
                    <a:pt x="1909" y="433"/>
                  </a:lnTo>
                  <a:lnTo>
                    <a:pt x="1941" y="465"/>
                  </a:lnTo>
                  <a:lnTo>
                    <a:pt x="1968" y="493"/>
                  </a:lnTo>
                  <a:lnTo>
                    <a:pt x="1989" y="519"/>
                  </a:lnTo>
                  <a:lnTo>
                    <a:pt x="2007" y="538"/>
                  </a:lnTo>
                  <a:lnTo>
                    <a:pt x="2019" y="555"/>
                  </a:lnTo>
                  <a:lnTo>
                    <a:pt x="2026" y="564"/>
                  </a:lnTo>
                  <a:lnTo>
                    <a:pt x="2029" y="568"/>
                  </a:lnTo>
                  <a:lnTo>
                    <a:pt x="2083" y="648"/>
                  </a:lnTo>
                  <a:lnTo>
                    <a:pt x="2128" y="726"/>
                  </a:lnTo>
                  <a:lnTo>
                    <a:pt x="2167" y="801"/>
                  </a:lnTo>
                  <a:lnTo>
                    <a:pt x="2200" y="874"/>
                  </a:lnTo>
                  <a:lnTo>
                    <a:pt x="2226" y="943"/>
                  </a:lnTo>
                  <a:lnTo>
                    <a:pt x="2247" y="1007"/>
                  </a:lnTo>
                  <a:lnTo>
                    <a:pt x="2263" y="1067"/>
                  </a:lnTo>
                  <a:lnTo>
                    <a:pt x="2275" y="1121"/>
                  </a:lnTo>
                  <a:lnTo>
                    <a:pt x="2289" y="1210"/>
                  </a:lnTo>
                  <a:lnTo>
                    <a:pt x="2298" y="1297"/>
                  </a:lnTo>
                  <a:lnTo>
                    <a:pt x="2301" y="1380"/>
                  </a:lnTo>
                  <a:lnTo>
                    <a:pt x="2299" y="1460"/>
                  </a:lnTo>
                  <a:lnTo>
                    <a:pt x="2293" y="1538"/>
                  </a:lnTo>
                  <a:lnTo>
                    <a:pt x="2283" y="1611"/>
                  </a:lnTo>
                  <a:lnTo>
                    <a:pt x="2269" y="1680"/>
                  </a:lnTo>
                  <a:lnTo>
                    <a:pt x="2254" y="1746"/>
                  </a:lnTo>
                  <a:lnTo>
                    <a:pt x="2236" y="1809"/>
                  </a:lnTo>
                  <a:lnTo>
                    <a:pt x="2217" y="1866"/>
                  </a:lnTo>
                  <a:lnTo>
                    <a:pt x="2196" y="1918"/>
                  </a:lnTo>
                  <a:lnTo>
                    <a:pt x="2175" y="1968"/>
                  </a:lnTo>
                  <a:lnTo>
                    <a:pt x="2154" y="2011"/>
                  </a:lnTo>
                  <a:lnTo>
                    <a:pt x="2134" y="2050"/>
                  </a:lnTo>
                  <a:lnTo>
                    <a:pt x="2116" y="2083"/>
                  </a:lnTo>
                  <a:lnTo>
                    <a:pt x="2100" y="2110"/>
                  </a:lnTo>
                  <a:lnTo>
                    <a:pt x="2086" y="2133"/>
                  </a:lnTo>
                  <a:lnTo>
                    <a:pt x="2076" y="2149"/>
                  </a:lnTo>
                  <a:lnTo>
                    <a:pt x="2068" y="2160"/>
                  </a:lnTo>
                  <a:lnTo>
                    <a:pt x="2065" y="2163"/>
                  </a:lnTo>
                  <a:lnTo>
                    <a:pt x="2025" y="2217"/>
                  </a:lnTo>
                  <a:lnTo>
                    <a:pt x="1980" y="2265"/>
                  </a:lnTo>
                  <a:lnTo>
                    <a:pt x="1932" y="2307"/>
                  </a:lnTo>
                  <a:lnTo>
                    <a:pt x="1881" y="2344"/>
                  </a:lnTo>
                  <a:lnTo>
                    <a:pt x="1828" y="2375"/>
                  </a:lnTo>
                  <a:lnTo>
                    <a:pt x="1773" y="2404"/>
                  </a:lnTo>
                  <a:lnTo>
                    <a:pt x="1718" y="2426"/>
                  </a:lnTo>
                  <a:lnTo>
                    <a:pt x="1661" y="2446"/>
                  </a:lnTo>
                  <a:lnTo>
                    <a:pt x="1602" y="2462"/>
                  </a:lnTo>
                  <a:lnTo>
                    <a:pt x="1545" y="2474"/>
                  </a:lnTo>
                  <a:lnTo>
                    <a:pt x="1488" y="2485"/>
                  </a:lnTo>
                  <a:lnTo>
                    <a:pt x="1433" y="2491"/>
                  </a:lnTo>
                  <a:lnTo>
                    <a:pt x="1379" y="2495"/>
                  </a:lnTo>
                  <a:lnTo>
                    <a:pt x="1326" y="2498"/>
                  </a:lnTo>
                  <a:lnTo>
                    <a:pt x="1278" y="2498"/>
                  </a:lnTo>
                  <a:lnTo>
                    <a:pt x="1228" y="2498"/>
                  </a:lnTo>
                  <a:lnTo>
                    <a:pt x="1181" y="2497"/>
                  </a:lnTo>
                  <a:lnTo>
                    <a:pt x="1141" y="2494"/>
                  </a:lnTo>
                  <a:lnTo>
                    <a:pt x="1105" y="2489"/>
                  </a:lnTo>
                  <a:lnTo>
                    <a:pt x="1076" y="2486"/>
                  </a:lnTo>
                  <a:lnTo>
                    <a:pt x="1054" y="2483"/>
                  </a:lnTo>
                  <a:lnTo>
                    <a:pt x="1040" y="2482"/>
                  </a:lnTo>
                  <a:lnTo>
                    <a:pt x="1036" y="2480"/>
                  </a:lnTo>
                  <a:lnTo>
                    <a:pt x="967" y="2473"/>
                  </a:lnTo>
                  <a:lnTo>
                    <a:pt x="895" y="2468"/>
                  </a:lnTo>
                  <a:lnTo>
                    <a:pt x="821" y="2465"/>
                  </a:lnTo>
                  <a:lnTo>
                    <a:pt x="746" y="2464"/>
                  </a:lnTo>
                  <a:lnTo>
                    <a:pt x="690" y="2464"/>
                  </a:lnTo>
                  <a:lnTo>
                    <a:pt x="636" y="2465"/>
                  </a:lnTo>
                  <a:lnTo>
                    <a:pt x="583" y="2467"/>
                  </a:lnTo>
                  <a:lnTo>
                    <a:pt x="535" y="2470"/>
                  </a:lnTo>
                  <a:lnTo>
                    <a:pt x="492" y="2471"/>
                  </a:lnTo>
                  <a:lnTo>
                    <a:pt x="453" y="2474"/>
                  </a:lnTo>
                  <a:lnTo>
                    <a:pt x="423" y="2476"/>
                  </a:lnTo>
                  <a:lnTo>
                    <a:pt x="399" y="2479"/>
                  </a:lnTo>
                  <a:lnTo>
                    <a:pt x="384" y="2479"/>
                  </a:lnTo>
                  <a:lnTo>
                    <a:pt x="378" y="2480"/>
                  </a:lnTo>
                  <a:lnTo>
                    <a:pt x="328" y="2480"/>
                  </a:lnTo>
                  <a:lnTo>
                    <a:pt x="241" y="2479"/>
                  </a:lnTo>
                  <a:lnTo>
                    <a:pt x="162" y="2473"/>
                  </a:lnTo>
                  <a:lnTo>
                    <a:pt x="87" y="2462"/>
                  </a:lnTo>
                  <a:lnTo>
                    <a:pt x="18" y="2449"/>
                  </a:lnTo>
                  <a:lnTo>
                    <a:pt x="41" y="2429"/>
                  </a:lnTo>
                  <a:lnTo>
                    <a:pt x="65" y="2408"/>
                  </a:lnTo>
                  <a:lnTo>
                    <a:pt x="90" y="2383"/>
                  </a:lnTo>
                  <a:lnTo>
                    <a:pt x="117" y="2356"/>
                  </a:lnTo>
                  <a:lnTo>
                    <a:pt x="143" y="2325"/>
                  </a:lnTo>
                  <a:lnTo>
                    <a:pt x="168" y="2290"/>
                  </a:lnTo>
                  <a:lnTo>
                    <a:pt x="192" y="2253"/>
                  </a:lnTo>
                  <a:lnTo>
                    <a:pt x="216" y="2212"/>
                  </a:lnTo>
                  <a:lnTo>
                    <a:pt x="235" y="2167"/>
                  </a:lnTo>
                  <a:lnTo>
                    <a:pt x="253" y="2119"/>
                  </a:lnTo>
                  <a:lnTo>
                    <a:pt x="268" y="2068"/>
                  </a:lnTo>
                  <a:lnTo>
                    <a:pt x="279" y="2013"/>
                  </a:lnTo>
                  <a:lnTo>
                    <a:pt x="285" y="1954"/>
                  </a:lnTo>
                  <a:lnTo>
                    <a:pt x="286" y="1893"/>
                  </a:lnTo>
                  <a:lnTo>
                    <a:pt x="283" y="1827"/>
                  </a:lnTo>
                  <a:lnTo>
                    <a:pt x="274" y="1758"/>
                  </a:lnTo>
                  <a:lnTo>
                    <a:pt x="258" y="1685"/>
                  </a:lnTo>
                  <a:lnTo>
                    <a:pt x="234" y="1608"/>
                  </a:lnTo>
                  <a:lnTo>
                    <a:pt x="204" y="1527"/>
                  </a:lnTo>
                  <a:lnTo>
                    <a:pt x="202" y="1523"/>
                  </a:lnTo>
                  <a:lnTo>
                    <a:pt x="199" y="1511"/>
                  </a:lnTo>
                  <a:lnTo>
                    <a:pt x="193" y="1493"/>
                  </a:lnTo>
                  <a:lnTo>
                    <a:pt x="187" y="1469"/>
                  </a:lnTo>
                  <a:lnTo>
                    <a:pt x="181" y="1440"/>
                  </a:lnTo>
                  <a:lnTo>
                    <a:pt x="175" y="1409"/>
                  </a:lnTo>
                  <a:lnTo>
                    <a:pt x="172" y="1375"/>
                  </a:lnTo>
                  <a:lnTo>
                    <a:pt x="169" y="1339"/>
                  </a:lnTo>
                  <a:lnTo>
                    <a:pt x="171" y="1303"/>
                  </a:lnTo>
                  <a:lnTo>
                    <a:pt x="175" y="1267"/>
                  </a:lnTo>
                  <a:lnTo>
                    <a:pt x="184" y="1231"/>
                  </a:lnTo>
                  <a:lnTo>
                    <a:pt x="186" y="1226"/>
                  </a:lnTo>
                  <a:lnTo>
                    <a:pt x="189" y="1214"/>
                  </a:lnTo>
                  <a:lnTo>
                    <a:pt x="195" y="1196"/>
                  </a:lnTo>
                  <a:lnTo>
                    <a:pt x="201" y="1171"/>
                  </a:lnTo>
                  <a:lnTo>
                    <a:pt x="210" y="1139"/>
                  </a:lnTo>
                  <a:lnTo>
                    <a:pt x="217" y="1103"/>
                  </a:lnTo>
                  <a:lnTo>
                    <a:pt x="225" y="1063"/>
                  </a:lnTo>
                  <a:lnTo>
                    <a:pt x="232" y="1018"/>
                  </a:lnTo>
                  <a:lnTo>
                    <a:pt x="238" y="968"/>
                  </a:lnTo>
                  <a:lnTo>
                    <a:pt x="244" y="917"/>
                  </a:lnTo>
                  <a:lnTo>
                    <a:pt x="247" y="862"/>
                  </a:lnTo>
                  <a:lnTo>
                    <a:pt x="249" y="805"/>
                  </a:lnTo>
                  <a:lnTo>
                    <a:pt x="249" y="747"/>
                  </a:lnTo>
                  <a:lnTo>
                    <a:pt x="244" y="688"/>
                  </a:lnTo>
                  <a:lnTo>
                    <a:pt x="237" y="627"/>
                  </a:lnTo>
                  <a:lnTo>
                    <a:pt x="225" y="567"/>
                  </a:lnTo>
                  <a:lnTo>
                    <a:pt x="210" y="507"/>
                  </a:lnTo>
                  <a:lnTo>
                    <a:pt x="189" y="447"/>
                  </a:lnTo>
                  <a:lnTo>
                    <a:pt x="163" y="390"/>
                  </a:lnTo>
                  <a:lnTo>
                    <a:pt x="132" y="335"/>
                  </a:lnTo>
                  <a:lnTo>
                    <a:pt x="95" y="281"/>
                  </a:lnTo>
                  <a:lnTo>
                    <a:pt x="51" y="230"/>
                  </a:lnTo>
                  <a:lnTo>
                    <a:pt x="0" y="183"/>
                  </a:lnTo>
                  <a:lnTo>
                    <a:pt x="42" y="173"/>
                  </a:lnTo>
                  <a:lnTo>
                    <a:pt x="87" y="164"/>
                  </a:lnTo>
                  <a:lnTo>
                    <a:pt x="92" y="162"/>
                  </a:lnTo>
                  <a:lnTo>
                    <a:pt x="105" y="161"/>
                  </a:lnTo>
                  <a:lnTo>
                    <a:pt x="126" y="156"/>
                  </a:lnTo>
                  <a:lnTo>
                    <a:pt x="153" y="152"/>
                  </a:lnTo>
                  <a:lnTo>
                    <a:pt x="187" y="146"/>
                  </a:lnTo>
                  <a:lnTo>
                    <a:pt x="228" y="138"/>
                  </a:lnTo>
                  <a:lnTo>
                    <a:pt x="273" y="129"/>
                  </a:lnTo>
                  <a:lnTo>
                    <a:pt x="322" y="120"/>
                  </a:lnTo>
                  <a:lnTo>
                    <a:pt x="375" y="110"/>
                  </a:lnTo>
                  <a:lnTo>
                    <a:pt x="432" y="99"/>
                  </a:lnTo>
                  <a:lnTo>
                    <a:pt x="492" y="87"/>
                  </a:lnTo>
                  <a:lnTo>
                    <a:pt x="553" y="74"/>
                  </a:lnTo>
                  <a:lnTo>
                    <a:pt x="615" y="60"/>
                  </a:lnTo>
                  <a:lnTo>
                    <a:pt x="621" y="59"/>
                  </a:lnTo>
                  <a:lnTo>
                    <a:pt x="633" y="56"/>
                  </a:lnTo>
                  <a:lnTo>
                    <a:pt x="654" y="51"/>
                  </a:lnTo>
                  <a:lnTo>
                    <a:pt x="679" y="45"/>
                  </a:lnTo>
                  <a:lnTo>
                    <a:pt x="710" y="38"/>
                  </a:lnTo>
                  <a:lnTo>
                    <a:pt x="748" y="30"/>
                  </a:lnTo>
                  <a:lnTo>
                    <a:pt x="790" y="23"/>
                  </a:lnTo>
                  <a:lnTo>
                    <a:pt x="833" y="15"/>
                  </a:lnTo>
                  <a:lnTo>
                    <a:pt x="881" y="9"/>
                  </a:lnTo>
                  <a:lnTo>
                    <a:pt x="931" y="5"/>
                  </a:lnTo>
                  <a:lnTo>
                    <a:pt x="983" y="2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C6E675"/>
            </a:solidFill>
            <a:ln w="0">
              <a:solidFill>
                <a:srgbClr val="C6E675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6228184" y="1484784"/>
              <a:ext cx="1255713" cy="1360488"/>
            </a:xfrm>
            <a:custGeom>
              <a:avLst/>
              <a:gdLst/>
              <a:ahLst/>
              <a:cxnLst>
                <a:cxn ang="0">
                  <a:pos x="1251" y="19"/>
                </a:cxn>
                <a:cxn ang="0">
                  <a:pos x="1543" y="135"/>
                </a:cxn>
                <a:cxn ang="0">
                  <a:pos x="1794" y="294"/>
                </a:cxn>
                <a:cxn ang="0">
                  <a:pos x="1970" y="447"/>
                </a:cxn>
                <a:cxn ang="0">
                  <a:pos x="2069" y="554"/>
                </a:cxn>
                <a:cxn ang="0">
                  <a:pos x="2147" y="665"/>
                </a:cxn>
                <a:cxn ang="0">
                  <a:pos x="2294" y="968"/>
                </a:cxn>
                <a:cxn ang="0">
                  <a:pos x="2359" y="1242"/>
                </a:cxn>
                <a:cxn ang="0">
                  <a:pos x="2369" y="1500"/>
                </a:cxn>
                <a:cxn ang="0">
                  <a:pos x="2323" y="1794"/>
                </a:cxn>
                <a:cxn ang="0">
                  <a:pos x="2242" y="2021"/>
                </a:cxn>
                <a:cxn ang="0">
                  <a:pos x="2164" y="2168"/>
                </a:cxn>
                <a:cxn ang="0">
                  <a:pos x="2129" y="2221"/>
                </a:cxn>
                <a:cxn ang="0">
                  <a:pos x="1937" y="2409"/>
                </a:cxn>
                <a:cxn ang="0">
                  <a:pos x="1707" y="2517"/>
                </a:cxn>
                <a:cxn ang="0">
                  <a:pos x="1471" y="2564"/>
                </a:cxn>
                <a:cxn ang="0">
                  <a:pos x="1260" y="2571"/>
                </a:cxn>
                <a:cxn ang="0">
                  <a:pos x="1104" y="2559"/>
                </a:cxn>
                <a:cxn ang="0">
                  <a:pos x="996" y="2546"/>
                </a:cxn>
                <a:cxn ang="0">
                  <a:pos x="725" y="2537"/>
                </a:cxn>
                <a:cxn ang="0">
                  <a:pos x="527" y="2544"/>
                </a:cxn>
                <a:cxn ang="0">
                  <a:pos x="419" y="2552"/>
                </a:cxn>
                <a:cxn ang="0">
                  <a:pos x="211" y="2546"/>
                </a:cxn>
                <a:cxn ang="0">
                  <a:pos x="33" y="2499"/>
                </a:cxn>
                <a:cxn ang="0">
                  <a:pos x="275" y="2516"/>
                </a:cxn>
                <a:cxn ang="0">
                  <a:pos x="433" y="2516"/>
                </a:cxn>
                <a:cxn ang="0">
                  <a:pos x="569" y="2507"/>
                </a:cxn>
                <a:cxn ang="0">
                  <a:pos x="780" y="2501"/>
                </a:cxn>
                <a:cxn ang="0">
                  <a:pos x="1070" y="2517"/>
                </a:cxn>
                <a:cxn ang="0">
                  <a:pos x="1139" y="2526"/>
                </a:cxn>
                <a:cxn ang="0">
                  <a:pos x="1312" y="2535"/>
                </a:cxn>
                <a:cxn ang="0">
                  <a:pos x="1522" y="2522"/>
                </a:cxn>
                <a:cxn ang="0">
                  <a:pos x="1752" y="2463"/>
                </a:cxn>
                <a:cxn ang="0">
                  <a:pos x="1966" y="2344"/>
                </a:cxn>
                <a:cxn ang="0">
                  <a:pos x="2102" y="2197"/>
                </a:cxn>
                <a:cxn ang="0">
                  <a:pos x="2150" y="2120"/>
                </a:cxn>
                <a:cxn ang="0">
                  <a:pos x="2230" y="1955"/>
                </a:cxn>
                <a:cxn ang="0">
                  <a:pos x="2303" y="1717"/>
                </a:cxn>
                <a:cxn ang="0">
                  <a:pos x="2335" y="1417"/>
                </a:cxn>
                <a:cxn ang="0">
                  <a:pos x="2297" y="1104"/>
                </a:cxn>
                <a:cxn ang="0">
                  <a:pos x="2201" y="838"/>
                </a:cxn>
                <a:cxn ang="0">
                  <a:pos x="2060" y="601"/>
                </a:cxn>
                <a:cxn ang="0">
                  <a:pos x="2002" y="530"/>
                </a:cxn>
                <a:cxn ang="0">
                  <a:pos x="1867" y="400"/>
                </a:cxn>
                <a:cxn ang="0">
                  <a:pos x="1659" y="243"/>
                </a:cxn>
                <a:cxn ang="0">
                  <a:pos x="1378" y="99"/>
                </a:cxn>
                <a:cxn ang="0">
                  <a:pos x="1128" y="39"/>
                </a:cxn>
                <a:cxn ang="0">
                  <a:pos x="915" y="46"/>
                </a:cxn>
                <a:cxn ang="0">
                  <a:pos x="744" y="75"/>
                </a:cxn>
                <a:cxn ang="0">
                  <a:pos x="655" y="96"/>
                </a:cxn>
                <a:cxn ang="0">
                  <a:pos x="466" y="136"/>
                </a:cxn>
                <a:cxn ang="0">
                  <a:pos x="262" y="175"/>
                </a:cxn>
                <a:cxn ang="0">
                  <a:pos x="139" y="198"/>
                </a:cxn>
                <a:cxn ang="0">
                  <a:pos x="34" y="220"/>
                </a:cxn>
                <a:cxn ang="0">
                  <a:pos x="120" y="163"/>
                </a:cxn>
                <a:cxn ang="0">
                  <a:pos x="215" y="147"/>
                </a:cxn>
                <a:cxn ang="0">
                  <a:pos x="403" y="112"/>
                </a:cxn>
                <a:cxn ang="0">
                  <a:pos x="641" y="63"/>
                </a:cxn>
                <a:cxn ang="0">
                  <a:pos x="709" y="45"/>
                </a:cxn>
                <a:cxn ang="0">
                  <a:pos x="864" y="16"/>
                </a:cxn>
                <a:cxn ang="0">
                  <a:pos x="1067" y="0"/>
                </a:cxn>
              </a:cxnLst>
              <a:rect l="0" t="0" r="r" b="b"/>
              <a:pathLst>
                <a:path w="2371" h="2571">
                  <a:moveTo>
                    <a:pt x="1067" y="0"/>
                  </a:moveTo>
                  <a:lnTo>
                    <a:pt x="1130" y="3"/>
                  </a:lnTo>
                  <a:lnTo>
                    <a:pt x="1191" y="9"/>
                  </a:lnTo>
                  <a:lnTo>
                    <a:pt x="1251" y="19"/>
                  </a:lnTo>
                  <a:lnTo>
                    <a:pt x="1308" y="34"/>
                  </a:lnTo>
                  <a:lnTo>
                    <a:pt x="1392" y="66"/>
                  </a:lnTo>
                  <a:lnTo>
                    <a:pt x="1470" y="99"/>
                  </a:lnTo>
                  <a:lnTo>
                    <a:pt x="1543" y="135"/>
                  </a:lnTo>
                  <a:lnTo>
                    <a:pt x="1614" y="174"/>
                  </a:lnTo>
                  <a:lnTo>
                    <a:pt x="1678" y="213"/>
                  </a:lnTo>
                  <a:lnTo>
                    <a:pt x="1738" y="253"/>
                  </a:lnTo>
                  <a:lnTo>
                    <a:pt x="1794" y="294"/>
                  </a:lnTo>
                  <a:lnTo>
                    <a:pt x="1844" y="334"/>
                  </a:lnTo>
                  <a:lnTo>
                    <a:pt x="1891" y="373"/>
                  </a:lnTo>
                  <a:lnTo>
                    <a:pt x="1933" y="411"/>
                  </a:lnTo>
                  <a:lnTo>
                    <a:pt x="1970" y="447"/>
                  </a:lnTo>
                  <a:lnTo>
                    <a:pt x="2002" y="478"/>
                  </a:lnTo>
                  <a:lnTo>
                    <a:pt x="2029" y="508"/>
                  </a:lnTo>
                  <a:lnTo>
                    <a:pt x="2051" y="533"/>
                  </a:lnTo>
                  <a:lnTo>
                    <a:pt x="2069" y="554"/>
                  </a:lnTo>
                  <a:lnTo>
                    <a:pt x="2081" y="569"/>
                  </a:lnTo>
                  <a:lnTo>
                    <a:pt x="2090" y="580"/>
                  </a:lnTo>
                  <a:lnTo>
                    <a:pt x="2093" y="584"/>
                  </a:lnTo>
                  <a:lnTo>
                    <a:pt x="2147" y="665"/>
                  </a:lnTo>
                  <a:lnTo>
                    <a:pt x="2195" y="745"/>
                  </a:lnTo>
                  <a:lnTo>
                    <a:pt x="2234" y="823"/>
                  </a:lnTo>
                  <a:lnTo>
                    <a:pt x="2267" y="898"/>
                  </a:lnTo>
                  <a:lnTo>
                    <a:pt x="2294" y="968"/>
                  </a:lnTo>
                  <a:lnTo>
                    <a:pt x="2315" y="1035"/>
                  </a:lnTo>
                  <a:lnTo>
                    <a:pt x="2332" y="1095"/>
                  </a:lnTo>
                  <a:lnTo>
                    <a:pt x="2344" y="1151"/>
                  </a:lnTo>
                  <a:lnTo>
                    <a:pt x="2359" y="1242"/>
                  </a:lnTo>
                  <a:lnTo>
                    <a:pt x="2368" y="1331"/>
                  </a:lnTo>
                  <a:lnTo>
                    <a:pt x="2371" y="1414"/>
                  </a:lnTo>
                  <a:lnTo>
                    <a:pt x="2371" y="1420"/>
                  </a:lnTo>
                  <a:lnTo>
                    <a:pt x="2369" y="1500"/>
                  </a:lnTo>
                  <a:lnTo>
                    <a:pt x="2363" y="1578"/>
                  </a:lnTo>
                  <a:lnTo>
                    <a:pt x="2353" y="1654"/>
                  </a:lnTo>
                  <a:lnTo>
                    <a:pt x="2339" y="1726"/>
                  </a:lnTo>
                  <a:lnTo>
                    <a:pt x="2323" y="1794"/>
                  </a:lnTo>
                  <a:lnTo>
                    <a:pt x="2303" y="1858"/>
                  </a:lnTo>
                  <a:lnTo>
                    <a:pt x="2284" y="1916"/>
                  </a:lnTo>
                  <a:lnTo>
                    <a:pt x="2263" y="1970"/>
                  </a:lnTo>
                  <a:lnTo>
                    <a:pt x="2242" y="2021"/>
                  </a:lnTo>
                  <a:lnTo>
                    <a:pt x="2221" y="2066"/>
                  </a:lnTo>
                  <a:lnTo>
                    <a:pt x="2200" y="2105"/>
                  </a:lnTo>
                  <a:lnTo>
                    <a:pt x="2180" y="2140"/>
                  </a:lnTo>
                  <a:lnTo>
                    <a:pt x="2164" y="2168"/>
                  </a:lnTo>
                  <a:lnTo>
                    <a:pt x="2150" y="2191"/>
                  </a:lnTo>
                  <a:lnTo>
                    <a:pt x="2138" y="2207"/>
                  </a:lnTo>
                  <a:lnTo>
                    <a:pt x="2132" y="2218"/>
                  </a:lnTo>
                  <a:lnTo>
                    <a:pt x="2129" y="2221"/>
                  </a:lnTo>
                  <a:lnTo>
                    <a:pt x="2086" y="2278"/>
                  </a:lnTo>
                  <a:lnTo>
                    <a:pt x="2039" y="2327"/>
                  </a:lnTo>
                  <a:lnTo>
                    <a:pt x="1990" y="2370"/>
                  </a:lnTo>
                  <a:lnTo>
                    <a:pt x="1937" y="2409"/>
                  </a:lnTo>
                  <a:lnTo>
                    <a:pt x="1882" y="2444"/>
                  </a:lnTo>
                  <a:lnTo>
                    <a:pt x="1825" y="2472"/>
                  </a:lnTo>
                  <a:lnTo>
                    <a:pt x="1767" y="2496"/>
                  </a:lnTo>
                  <a:lnTo>
                    <a:pt x="1707" y="2517"/>
                  </a:lnTo>
                  <a:lnTo>
                    <a:pt x="1647" y="2534"/>
                  </a:lnTo>
                  <a:lnTo>
                    <a:pt x="1588" y="2547"/>
                  </a:lnTo>
                  <a:lnTo>
                    <a:pt x="1530" y="2556"/>
                  </a:lnTo>
                  <a:lnTo>
                    <a:pt x="1471" y="2564"/>
                  </a:lnTo>
                  <a:lnTo>
                    <a:pt x="1416" y="2568"/>
                  </a:lnTo>
                  <a:lnTo>
                    <a:pt x="1362" y="2571"/>
                  </a:lnTo>
                  <a:lnTo>
                    <a:pt x="1311" y="2571"/>
                  </a:lnTo>
                  <a:lnTo>
                    <a:pt x="1260" y="2571"/>
                  </a:lnTo>
                  <a:lnTo>
                    <a:pt x="1212" y="2568"/>
                  </a:lnTo>
                  <a:lnTo>
                    <a:pt x="1170" y="2565"/>
                  </a:lnTo>
                  <a:lnTo>
                    <a:pt x="1134" y="2562"/>
                  </a:lnTo>
                  <a:lnTo>
                    <a:pt x="1104" y="2559"/>
                  </a:lnTo>
                  <a:lnTo>
                    <a:pt x="1083" y="2556"/>
                  </a:lnTo>
                  <a:lnTo>
                    <a:pt x="1068" y="2553"/>
                  </a:lnTo>
                  <a:lnTo>
                    <a:pt x="1064" y="2553"/>
                  </a:lnTo>
                  <a:lnTo>
                    <a:pt x="996" y="2546"/>
                  </a:lnTo>
                  <a:lnTo>
                    <a:pt x="926" y="2540"/>
                  </a:lnTo>
                  <a:lnTo>
                    <a:pt x="854" y="2538"/>
                  </a:lnTo>
                  <a:lnTo>
                    <a:pt x="782" y="2537"/>
                  </a:lnTo>
                  <a:lnTo>
                    <a:pt x="725" y="2537"/>
                  </a:lnTo>
                  <a:lnTo>
                    <a:pt x="671" y="2538"/>
                  </a:lnTo>
                  <a:lnTo>
                    <a:pt x="619" y="2540"/>
                  </a:lnTo>
                  <a:lnTo>
                    <a:pt x="571" y="2543"/>
                  </a:lnTo>
                  <a:lnTo>
                    <a:pt x="527" y="2544"/>
                  </a:lnTo>
                  <a:lnTo>
                    <a:pt x="490" y="2547"/>
                  </a:lnTo>
                  <a:lnTo>
                    <a:pt x="458" y="2549"/>
                  </a:lnTo>
                  <a:lnTo>
                    <a:pt x="436" y="2552"/>
                  </a:lnTo>
                  <a:lnTo>
                    <a:pt x="419" y="2552"/>
                  </a:lnTo>
                  <a:lnTo>
                    <a:pt x="413" y="2553"/>
                  </a:lnTo>
                  <a:lnTo>
                    <a:pt x="364" y="2553"/>
                  </a:lnTo>
                  <a:lnTo>
                    <a:pt x="284" y="2552"/>
                  </a:lnTo>
                  <a:lnTo>
                    <a:pt x="211" y="2546"/>
                  </a:lnTo>
                  <a:lnTo>
                    <a:pt x="141" y="2538"/>
                  </a:lnTo>
                  <a:lnTo>
                    <a:pt x="76" y="2526"/>
                  </a:lnTo>
                  <a:lnTo>
                    <a:pt x="15" y="2511"/>
                  </a:lnTo>
                  <a:lnTo>
                    <a:pt x="33" y="2499"/>
                  </a:lnTo>
                  <a:lnTo>
                    <a:pt x="52" y="2486"/>
                  </a:lnTo>
                  <a:lnTo>
                    <a:pt x="121" y="2499"/>
                  </a:lnTo>
                  <a:lnTo>
                    <a:pt x="196" y="2510"/>
                  </a:lnTo>
                  <a:lnTo>
                    <a:pt x="275" y="2516"/>
                  </a:lnTo>
                  <a:lnTo>
                    <a:pt x="362" y="2517"/>
                  </a:lnTo>
                  <a:lnTo>
                    <a:pt x="412" y="2517"/>
                  </a:lnTo>
                  <a:lnTo>
                    <a:pt x="418" y="2516"/>
                  </a:lnTo>
                  <a:lnTo>
                    <a:pt x="433" y="2516"/>
                  </a:lnTo>
                  <a:lnTo>
                    <a:pt x="457" y="2513"/>
                  </a:lnTo>
                  <a:lnTo>
                    <a:pt x="487" y="2511"/>
                  </a:lnTo>
                  <a:lnTo>
                    <a:pt x="526" y="2508"/>
                  </a:lnTo>
                  <a:lnTo>
                    <a:pt x="569" y="2507"/>
                  </a:lnTo>
                  <a:lnTo>
                    <a:pt x="617" y="2504"/>
                  </a:lnTo>
                  <a:lnTo>
                    <a:pt x="670" y="2502"/>
                  </a:lnTo>
                  <a:lnTo>
                    <a:pt x="724" y="2501"/>
                  </a:lnTo>
                  <a:lnTo>
                    <a:pt x="780" y="2501"/>
                  </a:lnTo>
                  <a:lnTo>
                    <a:pt x="855" y="2502"/>
                  </a:lnTo>
                  <a:lnTo>
                    <a:pt x="929" y="2505"/>
                  </a:lnTo>
                  <a:lnTo>
                    <a:pt x="1001" y="2510"/>
                  </a:lnTo>
                  <a:lnTo>
                    <a:pt x="1070" y="2517"/>
                  </a:lnTo>
                  <a:lnTo>
                    <a:pt x="1074" y="2519"/>
                  </a:lnTo>
                  <a:lnTo>
                    <a:pt x="1088" y="2520"/>
                  </a:lnTo>
                  <a:lnTo>
                    <a:pt x="1110" y="2523"/>
                  </a:lnTo>
                  <a:lnTo>
                    <a:pt x="1139" y="2526"/>
                  </a:lnTo>
                  <a:lnTo>
                    <a:pt x="1175" y="2531"/>
                  </a:lnTo>
                  <a:lnTo>
                    <a:pt x="1215" y="2534"/>
                  </a:lnTo>
                  <a:lnTo>
                    <a:pt x="1262" y="2535"/>
                  </a:lnTo>
                  <a:lnTo>
                    <a:pt x="1312" y="2535"/>
                  </a:lnTo>
                  <a:lnTo>
                    <a:pt x="1360" y="2535"/>
                  </a:lnTo>
                  <a:lnTo>
                    <a:pt x="1413" y="2532"/>
                  </a:lnTo>
                  <a:lnTo>
                    <a:pt x="1467" y="2528"/>
                  </a:lnTo>
                  <a:lnTo>
                    <a:pt x="1522" y="2522"/>
                  </a:lnTo>
                  <a:lnTo>
                    <a:pt x="1579" y="2511"/>
                  </a:lnTo>
                  <a:lnTo>
                    <a:pt x="1636" y="2499"/>
                  </a:lnTo>
                  <a:lnTo>
                    <a:pt x="1695" y="2483"/>
                  </a:lnTo>
                  <a:lnTo>
                    <a:pt x="1752" y="2463"/>
                  </a:lnTo>
                  <a:lnTo>
                    <a:pt x="1807" y="2441"/>
                  </a:lnTo>
                  <a:lnTo>
                    <a:pt x="1862" y="2412"/>
                  </a:lnTo>
                  <a:lnTo>
                    <a:pt x="1915" y="2381"/>
                  </a:lnTo>
                  <a:lnTo>
                    <a:pt x="1966" y="2344"/>
                  </a:lnTo>
                  <a:lnTo>
                    <a:pt x="2014" y="2302"/>
                  </a:lnTo>
                  <a:lnTo>
                    <a:pt x="2059" y="2254"/>
                  </a:lnTo>
                  <a:lnTo>
                    <a:pt x="2099" y="2200"/>
                  </a:lnTo>
                  <a:lnTo>
                    <a:pt x="2102" y="2197"/>
                  </a:lnTo>
                  <a:lnTo>
                    <a:pt x="2110" y="2186"/>
                  </a:lnTo>
                  <a:lnTo>
                    <a:pt x="2120" y="2170"/>
                  </a:lnTo>
                  <a:lnTo>
                    <a:pt x="2134" y="2147"/>
                  </a:lnTo>
                  <a:lnTo>
                    <a:pt x="2150" y="2120"/>
                  </a:lnTo>
                  <a:lnTo>
                    <a:pt x="2168" y="2087"/>
                  </a:lnTo>
                  <a:lnTo>
                    <a:pt x="2188" y="2048"/>
                  </a:lnTo>
                  <a:lnTo>
                    <a:pt x="2209" y="2005"/>
                  </a:lnTo>
                  <a:lnTo>
                    <a:pt x="2230" y="1955"/>
                  </a:lnTo>
                  <a:lnTo>
                    <a:pt x="2251" y="1903"/>
                  </a:lnTo>
                  <a:lnTo>
                    <a:pt x="2270" y="1846"/>
                  </a:lnTo>
                  <a:lnTo>
                    <a:pt x="2288" y="1783"/>
                  </a:lnTo>
                  <a:lnTo>
                    <a:pt x="2303" y="1717"/>
                  </a:lnTo>
                  <a:lnTo>
                    <a:pt x="2317" y="1648"/>
                  </a:lnTo>
                  <a:lnTo>
                    <a:pt x="2327" y="1575"/>
                  </a:lnTo>
                  <a:lnTo>
                    <a:pt x="2333" y="1497"/>
                  </a:lnTo>
                  <a:lnTo>
                    <a:pt x="2335" y="1417"/>
                  </a:lnTo>
                  <a:lnTo>
                    <a:pt x="2332" y="1334"/>
                  </a:lnTo>
                  <a:lnTo>
                    <a:pt x="2323" y="1247"/>
                  </a:lnTo>
                  <a:lnTo>
                    <a:pt x="2309" y="1158"/>
                  </a:lnTo>
                  <a:lnTo>
                    <a:pt x="2297" y="1104"/>
                  </a:lnTo>
                  <a:lnTo>
                    <a:pt x="2281" y="1044"/>
                  </a:lnTo>
                  <a:lnTo>
                    <a:pt x="2260" y="980"/>
                  </a:lnTo>
                  <a:lnTo>
                    <a:pt x="2234" y="911"/>
                  </a:lnTo>
                  <a:lnTo>
                    <a:pt x="2201" y="838"/>
                  </a:lnTo>
                  <a:lnTo>
                    <a:pt x="2162" y="763"/>
                  </a:lnTo>
                  <a:lnTo>
                    <a:pt x="2117" y="685"/>
                  </a:lnTo>
                  <a:lnTo>
                    <a:pt x="2063" y="605"/>
                  </a:lnTo>
                  <a:lnTo>
                    <a:pt x="2060" y="601"/>
                  </a:lnTo>
                  <a:lnTo>
                    <a:pt x="2053" y="592"/>
                  </a:lnTo>
                  <a:lnTo>
                    <a:pt x="2041" y="575"/>
                  </a:lnTo>
                  <a:lnTo>
                    <a:pt x="2023" y="556"/>
                  </a:lnTo>
                  <a:lnTo>
                    <a:pt x="2002" y="530"/>
                  </a:lnTo>
                  <a:lnTo>
                    <a:pt x="1975" y="502"/>
                  </a:lnTo>
                  <a:lnTo>
                    <a:pt x="1943" y="470"/>
                  </a:lnTo>
                  <a:lnTo>
                    <a:pt x="1907" y="436"/>
                  </a:lnTo>
                  <a:lnTo>
                    <a:pt x="1867" y="400"/>
                  </a:lnTo>
                  <a:lnTo>
                    <a:pt x="1822" y="361"/>
                  </a:lnTo>
                  <a:lnTo>
                    <a:pt x="1771" y="322"/>
                  </a:lnTo>
                  <a:lnTo>
                    <a:pt x="1717" y="283"/>
                  </a:lnTo>
                  <a:lnTo>
                    <a:pt x="1659" y="243"/>
                  </a:lnTo>
                  <a:lnTo>
                    <a:pt x="1596" y="205"/>
                  </a:lnTo>
                  <a:lnTo>
                    <a:pt x="1527" y="168"/>
                  </a:lnTo>
                  <a:lnTo>
                    <a:pt x="1455" y="132"/>
                  </a:lnTo>
                  <a:lnTo>
                    <a:pt x="1378" y="99"/>
                  </a:lnTo>
                  <a:lnTo>
                    <a:pt x="1297" y="69"/>
                  </a:lnTo>
                  <a:lnTo>
                    <a:pt x="1244" y="54"/>
                  </a:lnTo>
                  <a:lnTo>
                    <a:pt x="1187" y="43"/>
                  </a:lnTo>
                  <a:lnTo>
                    <a:pt x="1128" y="39"/>
                  </a:lnTo>
                  <a:lnTo>
                    <a:pt x="1070" y="37"/>
                  </a:lnTo>
                  <a:lnTo>
                    <a:pt x="1017" y="39"/>
                  </a:lnTo>
                  <a:lnTo>
                    <a:pt x="965" y="42"/>
                  </a:lnTo>
                  <a:lnTo>
                    <a:pt x="915" y="46"/>
                  </a:lnTo>
                  <a:lnTo>
                    <a:pt x="867" y="52"/>
                  </a:lnTo>
                  <a:lnTo>
                    <a:pt x="824" y="60"/>
                  </a:lnTo>
                  <a:lnTo>
                    <a:pt x="782" y="67"/>
                  </a:lnTo>
                  <a:lnTo>
                    <a:pt x="744" y="75"/>
                  </a:lnTo>
                  <a:lnTo>
                    <a:pt x="713" y="82"/>
                  </a:lnTo>
                  <a:lnTo>
                    <a:pt x="688" y="88"/>
                  </a:lnTo>
                  <a:lnTo>
                    <a:pt x="667" y="93"/>
                  </a:lnTo>
                  <a:lnTo>
                    <a:pt x="655" y="96"/>
                  </a:lnTo>
                  <a:lnTo>
                    <a:pt x="649" y="97"/>
                  </a:lnTo>
                  <a:lnTo>
                    <a:pt x="587" y="111"/>
                  </a:lnTo>
                  <a:lnTo>
                    <a:pt x="526" y="124"/>
                  </a:lnTo>
                  <a:lnTo>
                    <a:pt x="466" y="136"/>
                  </a:lnTo>
                  <a:lnTo>
                    <a:pt x="409" y="147"/>
                  </a:lnTo>
                  <a:lnTo>
                    <a:pt x="356" y="157"/>
                  </a:lnTo>
                  <a:lnTo>
                    <a:pt x="307" y="166"/>
                  </a:lnTo>
                  <a:lnTo>
                    <a:pt x="262" y="175"/>
                  </a:lnTo>
                  <a:lnTo>
                    <a:pt x="221" y="183"/>
                  </a:lnTo>
                  <a:lnTo>
                    <a:pt x="187" y="189"/>
                  </a:lnTo>
                  <a:lnTo>
                    <a:pt x="160" y="193"/>
                  </a:lnTo>
                  <a:lnTo>
                    <a:pt x="139" y="198"/>
                  </a:lnTo>
                  <a:lnTo>
                    <a:pt x="126" y="199"/>
                  </a:lnTo>
                  <a:lnTo>
                    <a:pt x="121" y="201"/>
                  </a:lnTo>
                  <a:lnTo>
                    <a:pt x="76" y="210"/>
                  </a:lnTo>
                  <a:lnTo>
                    <a:pt x="34" y="220"/>
                  </a:lnTo>
                  <a:lnTo>
                    <a:pt x="0" y="193"/>
                  </a:lnTo>
                  <a:lnTo>
                    <a:pt x="55" y="177"/>
                  </a:lnTo>
                  <a:lnTo>
                    <a:pt x="114" y="165"/>
                  </a:lnTo>
                  <a:lnTo>
                    <a:pt x="120" y="163"/>
                  </a:lnTo>
                  <a:lnTo>
                    <a:pt x="133" y="162"/>
                  </a:lnTo>
                  <a:lnTo>
                    <a:pt x="153" y="159"/>
                  </a:lnTo>
                  <a:lnTo>
                    <a:pt x="181" y="153"/>
                  </a:lnTo>
                  <a:lnTo>
                    <a:pt x="215" y="147"/>
                  </a:lnTo>
                  <a:lnTo>
                    <a:pt x="254" y="139"/>
                  </a:lnTo>
                  <a:lnTo>
                    <a:pt x="299" y="132"/>
                  </a:lnTo>
                  <a:lnTo>
                    <a:pt x="349" y="123"/>
                  </a:lnTo>
                  <a:lnTo>
                    <a:pt x="403" y="112"/>
                  </a:lnTo>
                  <a:lnTo>
                    <a:pt x="458" y="100"/>
                  </a:lnTo>
                  <a:lnTo>
                    <a:pt x="517" y="88"/>
                  </a:lnTo>
                  <a:lnTo>
                    <a:pt x="578" y="76"/>
                  </a:lnTo>
                  <a:lnTo>
                    <a:pt x="641" y="63"/>
                  </a:lnTo>
                  <a:lnTo>
                    <a:pt x="647" y="61"/>
                  </a:lnTo>
                  <a:lnTo>
                    <a:pt x="662" y="57"/>
                  </a:lnTo>
                  <a:lnTo>
                    <a:pt x="682" y="52"/>
                  </a:lnTo>
                  <a:lnTo>
                    <a:pt x="709" y="45"/>
                  </a:lnTo>
                  <a:lnTo>
                    <a:pt x="741" y="37"/>
                  </a:lnTo>
                  <a:lnTo>
                    <a:pt x="779" y="30"/>
                  </a:lnTo>
                  <a:lnTo>
                    <a:pt x="821" y="22"/>
                  </a:lnTo>
                  <a:lnTo>
                    <a:pt x="864" y="16"/>
                  </a:lnTo>
                  <a:lnTo>
                    <a:pt x="912" y="10"/>
                  </a:lnTo>
                  <a:lnTo>
                    <a:pt x="963" y="4"/>
                  </a:lnTo>
                  <a:lnTo>
                    <a:pt x="1014" y="1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9CBF66"/>
            </a:solidFill>
            <a:ln w="0">
              <a:solidFill>
                <a:srgbClr val="9CBF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66" name="Freeform 12"/>
          <p:cNvSpPr>
            <a:spLocks/>
          </p:cNvSpPr>
          <p:nvPr/>
        </p:nvSpPr>
        <p:spPr bwMode="auto">
          <a:xfrm>
            <a:off x="10296903" y="2271992"/>
            <a:ext cx="939901" cy="1656334"/>
          </a:xfrm>
          <a:custGeom>
            <a:avLst/>
            <a:gdLst/>
            <a:ahLst/>
            <a:cxnLst>
              <a:cxn ang="0">
                <a:pos x="441" y="18"/>
              </a:cxn>
              <a:cxn ang="0">
                <a:pos x="516" y="53"/>
              </a:cxn>
              <a:cxn ang="0">
                <a:pos x="569" y="82"/>
              </a:cxn>
              <a:cxn ang="0">
                <a:pos x="599" y="104"/>
              </a:cxn>
              <a:cxn ang="0">
                <a:pos x="608" y="111"/>
              </a:cxn>
              <a:cxn ang="0">
                <a:pos x="635" y="135"/>
              </a:cxn>
              <a:cxn ang="0">
                <a:pos x="670" y="171"/>
              </a:cxn>
              <a:cxn ang="0">
                <a:pos x="708" y="215"/>
              </a:cxn>
              <a:cxn ang="0">
                <a:pos x="744" y="263"/>
              </a:cxn>
              <a:cxn ang="0">
                <a:pos x="857" y="442"/>
              </a:cxn>
              <a:cxn ang="0">
                <a:pos x="888" y="533"/>
              </a:cxn>
              <a:cxn ang="0">
                <a:pos x="903" y="631"/>
              </a:cxn>
              <a:cxn ang="0">
                <a:pos x="904" y="732"/>
              </a:cxn>
              <a:cxn ang="0">
                <a:pos x="894" y="835"/>
              </a:cxn>
              <a:cxn ang="0">
                <a:pos x="874" y="939"/>
              </a:cxn>
              <a:cxn ang="0">
                <a:pos x="847" y="1040"/>
              </a:cxn>
              <a:cxn ang="0">
                <a:pos x="815" y="1136"/>
              </a:cxn>
              <a:cxn ang="0">
                <a:pos x="781" y="1226"/>
              </a:cxn>
              <a:cxn ang="0">
                <a:pos x="747" y="1306"/>
              </a:cxn>
              <a:cxn ang="0">
                <a:pos x="715" y="1375"/>
              </a:cxn>
              <a:cxn ang="0">
                <a:pos x="687" y="1431"/>
              </a:cxn>
              <a:cxn ang="0">
                <a:pos x="666" y="1470"/>
              </a:cxn>
              <a:cxn ang="0">
                <a:pos x="654" y="1491"/>
              </a:cxn>
              <a:cxn ang="0">
                <a:pos x="635" y="1524"/>
              </a:cxn>
              <a:cxn ang="0">
                <a:pos x="586" y="1576"/>
              </a:cxn>
              <a:cxn ang="0">
                <a:pos x="524" y="1617"/>
              </a:cxn>
              <a:cxn ang="0">
                <a:pos x="451" y="1610"/>
              </a:cxn>
              <a:cxn ang="0">
                <a:pos x="387" y="1562"/>
              </a:cxn>
              <a:cxn ang="0">
                <a:pos x="335" y="1518"/>
              </a:cxn>
              <a:cxn ang="0">
                <a:pos x="296" y="1481"/>
              </a:cxn>
              <a:cxn ang="0">
                <a:pos x="269" y="1453"/>
              </a:cxn>
              <a:cxn ang="0">
                <a:pos x="254" y="1437"/>
              </a:cxn>
              <a:cxn ang="0">
                <a:pos x="209" y="1378"/>
              </a:cxn>
              <a:cxn ang="0">
                <a:pos x="140" y="1269"/>
              </a:cxn>
              <a:cxn ang="0">
                <a:pos x="89" y="1167"/>
              </a:cxn>
              <a:cxn ang="0">
                <a:pos x="55" y="1076"/>
              </a:cxn>
              <a:cxn ang="0">
                <a:pos x="26" y="971"/>
              </a:cxn>
              <a:cxn ang="0">
                <a:pos x="6" y="845"/>
              </a:cxn>
              <a:cxn ang="0">
                <a:pos x="0" y="727"/>
              </a:cxn>
              <a:cxn ang="0">
                <a:pos x="7" y="618"/>
              </a:cxn>
              <a:cxn ang="0">
                <a:pos x="22" y="520"/>
              </a:cxn>
              <a:cxn ang="0">
                <a:pos x="42" y="434"/>
              </a:cxn>
              <a:cxn ang="0">
                <a:pos x="65" y="363"/>
              </a:cxn>
              <a:cxn ang="0">
                <a:pos x="87" y="306"/>
              </a:cxn>
              <a:cxn ang="0">
                <a:pos x="105" y="267"/>
              </a:cxn>
              <a:cxn ang="0">
                <a:pos x="115" y="247"/>
              </a:cxn>
              <a:cxn ang="0">
                <a:pos x="142" y="200"/>
              </a:cxn>
              <a:cxn ang="0">
                <a:pos x="204" y="124"/>
              </a:cxn>
              <a:cxn ang="0">
                <a:pos x="274" y="64"/>
              </a:cxn>
              <a:cxn ang="0">
                <a:pos x="352" y="18"/>
              </a:cxn>
            </a:cxnLst>
            <a:rect l="0" t="0" r="r" b="b"/>
            <a:pathLst>
              <a:path w="905" h="1634">
                <a:moveTo>
                  <a:pt x="393" y="0"/>
                </a:moveTo>
                <a:lnTo>
                  <a:pt x="441" y="18"/>
                </a:lnTo>
                <a:lnTo>
                  <a:pt x="481" y="36"/>
                </a:lnTo>
                <a:lnTo>
                  <a:pt x="516" y="53"/>
                </a:lnTo>
                <a:lnTo>
                  <a:pt x="545" y="68"/>
                </a:lnTo>
                <a:lnTo>
                  <a:pt x="569" y="82"/>
                </a:lnTo>
                <a:lnTo>
                  <a:pt x="586" y="94"/>
                </a:lnTo>
                <a:lnTo>
                  <a:pt x="599" y="104"/>
                </a:lnTo>
                <a:lnTo>
                  <a:pt x="606" y="109"/>
                </a:lnTo>
                <a:lnTo>
                  <a:pt x="608" y="111"/>
                </a:lnTo>
                <a:lnTo>
                  <a:pt x="620" y="122"/>
                </a:lnTo>
                <a:lnTo>
                  <a:pt x="635" y="135"/>
                </a:lnTo>
                <a:lnTo>
                  <a:pt x="652" y="152"/>
                </a:lnTo>
                <a:lnTo>
                  <a:pt x="670" y="171"/>
                </a:lnTo>
                <a:lnTo>
                  <a:pt x="689" y="192"/>
                </a:lnTo>
                <a:lnTo>
                  <a:pt x="708" y="215"/>
                </a:lnTo>
                <a:lnTo>
                  <a:pt x="727" y="238"/>
                </a:lnTo>
                <a:lnTo>
                  <a:pt x="744" y="263"/>
                </a:lnTo>
                <a:lnTo>
                  <a:pt x="834" y="399"/>
                </a:lnTo>
                <a:lnTo>
                  <a:pt x="857" y="442"/>
                </a:lnTo>
                <a:lnTo>
                  <a:pt x="875" y="487"/>
                </a:lnTo>
                <a:lnTo>
                  <a:pt x="888" y="533"/>
                </a:lnTo>
                <a:lnTo>
                  <a:pt x="897" y="581"/>
                </a:lnTo>
                <a:lnTo>
                  <a:pt x="903" y="631"/>
                </a:lnTo>
                <a:lnTo>
                  <a:pt x="905" y="681"/>
                </a:lnTo>
                <a:lnTo>
                  <a:pt x="904" y="732"/>
                </a:lnTo>
                <a:lnTo>
                  <a:pt x="900" y="784"/>
                </a:lnTo>
                <a:lnTo>
                  <a:pt x="894" y="835"/>
                </a:lnTo>
                <a:lnTo>
                  <a:pt x="884" y="888"/>
                </a:lnTo>
                <a:lnTo>
                  <a:pt x="874" y="939"/>
                </a:lnTo>
                <a:lnTo>
                  <a:pt x="861" y="990"/>
                </a:lnTo>
                <a:lnTo>
                  <a:pt x="847" y="1040"/>
                </a:lnTo>
                <a:lnTo>
                  <a:pt x="831" y="1089"/>
                </a:lnTo>
                <a:lnTo>
                  <a:pt x="815" y="1136"/>
                </a:lnTo>
                <a:lnTo>
                  <a:pt x="798" y="1182"/>
                </a:lnTo>
                <a:lnTo>
                  <a:pt x="781" y="1226"/>
                </a:lnTo>
                <a:lnTo>
                  <a:pt x="764" y="1267"/>
                </a:lnTo>
                <a:lnTo>
                  <a:pt x="747" y="1306"/>
                </a:lnTo>
                <a:lnTo>
                  <a:pt x="731" y="1342"/>
                </a:lnTo>
                <a:lnTo>
                  <a:pt x="715" y="1375"/>
                </a:lnTo>
                <a:lnTo>
                  <a:pt x="700" y="1404"/>
                </a:lnTo>
                <a:lnTo>
                  <a:pt x="687" y="1431"/>
                </a:lnTo>
                <a:lnTo>
                  <a:pt x="675" y="1452"/>
                </a:lnTo>
                <a:lnTo>
                  <a:pt x="666" y="1470"/>
                </a:lnTo>
                <a:lnTo>
                  <a:pt x="659" y="1483"/>
                </a:lnTo>
                <a:lnTo>
                  <a:pt x="654" y="1491"/>
                </a:lnTo>
                <a:lnTo>
                  <a:pt x="652" y="1495"/>
                </a:lnTo>
                <a:lnTo>
                  <a:pt x="635" y="1524"/>
                </a:lnTo>
                <a:lnTo>
                  <a:pt x="612" y="1551"/>
                </a:lnTo>
                <a:lnTo>
                  <a:pt x="586" y="1576"/>
                </a:lnTo>
                <a:lnTo>
                  <a:pt x="556" y="1597"/>
                </a:lnTo>
                <a:lnTo>
                  <a:pt x="524" y="1617"/>
                </a:lnTo>
                <a:lnTo>
                  <a:pt x="488" y="1634"/>
                </a:lnTo>
                <a:lnTo>
                  <a:pt x="451" y="1610"/>
                </a:lnTo>
                <a:lnTo>
                  <a:pt x="418" y="1586"/>
                </a:lnTo>
                <a:lnTo>
                  <a:pt x="387" y="1562"/>
                </a:lnTo>
                <a:lnTo>
                  <a:pt x="360" y="1539"/>
                </a:lnTo>
                <a:lnTo>
                  <a:pt x="335" y="1518"/>
                </a:lnTo>
                <a:lnTo>
                  <a:pt x="314" y="1499"/>
                </a:lnTo>
                <a:lnTo>
                  <a:pt x="296" y="1481"/>
                </a:lnTo>
                <a:lnTo>
                  <a:pt x="281" y="1466"/>
                </a:lnTo>
                <a:lnTo>
                  <a:pt x="269" y="1453"/>
                </a:lnTo>
                <a:lnTo>
                  <a:pt x="260" y="1443"/>
                </a:lnTo>
                <a:lnTo>
                  <a:pt x="254" y="1437"/>
                </a:lnTo>
                <a:lnTo>
                  <a:pt x="253" y="1435"/>
                </a:lnTo>
                <a:lnTo>
                  <a:pt x="209" y="1378"/>
                </a:lnTo>
                <a:lnTo>
                  <a:pt x="172" y="1323"/>
                </a:lnTo>
                <a:lnTo>
                  <a:pt x="140" y="1269"/>
                </a:lnTo>
                <a:lnTo>
                  <a:pt x="112" y="1217"/>
                </a:lnTo>
                <a:lnTo>
                  <a:pt x="89" y="1167"/>
                </a:lnTo>
                <a:lnTo>
                  <a:pt x="70" y="1119"/>
                </a:lnTo>
                <a:lnTo>
                  <a:pt x="55" y="1076"/>
                </a:lnTo>
                <a:lnTo>
                  <a:pt x="43" y="1037"/>
                </a:lnTo>
                <a:lnTo>
                  <a:pt x="26" y="971"/>
                </a:lnTo>
                <a:lnTo>
                  <a:pt x="14" y="907"/>
                </a:lnTo>
                <a:lnTo>
                  <a:pt x="6" y="845"/>
                </a:lnTo>
                <a:lnTo>
                  <a:pt x="1" y="784"/>
                </a:lnTo>
                <a:lnTo>
                  <a:pt x="0" y="727"/>
                </a:lnTo>
                <a:lnTo>
                  <a:pt x="2" y="671"/>
                </a:lnTo>
                <a:lnTo>
                  <a:pt x="7" y="618"/>
                </a:lnTo>
                <a:lnTo>
                  <a:pt x="14" y="568"/>
                </a:lnTo>
                <a:lnTo>
                  <a:pt x="22" y="520"/>
                </a:lnTo>
                <a:lnTo>
                  <a:pt x="31" y="475"/>
                </a:lnTo>
                <a:lnTo>
                  <a:pt x="42" y="434"/>
                </a:lnTo>
                <a:lnTo>
                  <a:pt x="54" y="397"/>
                </a:lnTo>
                <a:lnTo>
                  <a:pt x="65" y="363"/>
                </a:lnTo>
                <a:lnTo>
                  <a:pt x="76" y="333"/>
                </a:lnTo>
                <a:lnTo>
                  <a:pt x="87" y="306"/>
                </a:lnTo>
                <a:lnTo>
                  <a:pt x="96" y="285"/>
                </a:lnTo>
                <a:lnTo>
                  <a:pt x="105" y="267"/>
                </a:lnTo>
                <a:lnTo>
                  <a:pt x="111" y="254"/>
                </a:lnTo>
                <a:lnTo>
                  <a:pt x="115" y="247"/>
                </a:lnTo>
                <a:lnTo>
                  <a:pt x="116" y="243"/>
                </a:lnTo>
                <a:lnTo>
                  <a:pt x="142" y="200"/>
                </a:lnTo>
                <a:lnTo>
                  <a:pt x="172" y="159"/>
                </a:lnTo>
                <a:lnTo>
                  <a:pt x="204" y="124"/>
                </a:lnTo>
                <a:lnTo>
                  <a:pt x="238" y="92"/>
                </a:lnTo>
                <a:lnTo>
                  <a:pt x="274" y="64"/>
                </a:lnTo>
                <a:lnTo>
                  <a:pt x="313" y="40"/>
                </a:lnTo>
                <a:lnTo>
                  <a:pt x="352" y="18"/>
                </a:lnTo>
                <a:lnTo>
                  <a:pt x="393" y="0"/>
                </a:lnTo>
                <a:close/>
              </a:path>
            </a:pathLst>
          </a:custGeom>
          <a:solidFill>
            <a:srgbClr val="E7BE51"/>
          </a:solidFill>
          <a:ln w="0">
            <a:solidFill>
              <a:srgbClr val="E7BE51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67" name="Freeform 13"/>
          <p:cNvSpPr>
            <a:spLocks/>
          </p:cNvSpPr>
          <p:nvPr/>
        </p:nvSpPr>
        <p:spPr bwMode="auto">
          <a:xfrm>
            <a:off x="10271950" y="2259827"/>
            <a:ext cx="530256" cy="1680663"/>
          </a:xfrm>
          <a:custGeom>
            <a:avLst/>
            <a:gdLst/>
            <a:ahLst/>
            <a:cxnLst>
              <a:cxn ang="0">
                <a:pos x="416" y="12"/>
              </a:cxn>
              <a:cxn ang="0">
                <a:pos x="336" y="52"/>
              </a:cxn>
              <a:cxn ang="0">
                <a:pos x="261" y="104"/>
              </a:cxn>
              <a:cxn ang="0">
                <a:pos x="195" y="171"/>
              </a:cxn>
              <a:cxn ang="0">
                <a:pos x="139" y="255"/>
              </a:cxn>
              <a:cxn ang="0">
                <a:pos x="134" y="266"/>
              </a:cxn>
              <a:cxn ang="0">
                <a:pos x="119" y="297"/>
              </a:cxn>
              <a:cxn ang="0">
                <a:pos x="99" y="345"/>
              </a:cxn>
              <a:cxn ang="0">
                <a:pos x="77" y="409"/>
              </a:cxn>
              <a:cxn ang="0">
                <a:pos x="54" y="487"/>
              </a:cxn>
              <a:cxn ang="0">
                <a:pos x="37" y="580"/>
              </a:cxn>
              <a:cxn ang="0">
                <a:pos x="25" y="683"/>
              </a:cxn>
              <a:cxn ang="0">
                <a:pos x="24" y="796"/>
              </a:cxn>
              <a:cxn ang="0">
                <a:pos x="37" y="919"/>
              </a:cxn>
              <a:cxn ang="0">
                <a:pos x="66" y="1049"/>
              </a:cxn>
              <a:cxn ang="0">
                <a:pos x="93" y="1131"/>
              </a:cxn>
              <a:cxn ang="0">
                <a:pos x="135" y="1229"/>
              </a:cxn>
              <a:cxn ang="0">
                <a:pos x="195" y="1335"/>
              </a:cxn>
              <a:cxn ang="0">
                <a:pos x="276" y="1447"/>
              </a:cxn>
              <a:cxn ang="0">
                <a:pos x="283" y="1455"/>
              </a:cxn>
              <a:cxn ang="0">
                <a:pos x="304" y="1478"/>
              </a:cxn>
              <a:cxn ang="0">
                <a:pos x="337" y="1511"/>
              </a:cxn>
              <a:cxn ang="0">
                <a:pos x="383" y="1551"/>
              </a:cxn>
              <a:cxn ang="0">
                <a:pos x="441" y="1598"/>
              </a:cxn>
              <a:cxn ang="0">
                <a:pos x="511" y="1646"/>
              </a:cxn>
              <a:cxn ang="0">
                <a:pos x="449" y="1633"/>
              </a:cxn>
              <a:cxn ang="0">
                <a:pos x="387" y="1587"/>
              </a:cxn>
              <a:cxn ang="0">
                <a:pos x="337" y="1543"/>
              </a:cxn>
              <a:cxn ang="0">
                <a:pos x="298" y="1507"/>
              </a:cxn>
              <a:cxn ang="0">
                <a:pos x="273" y="1479"/>
              </a:cxn>
              <a:cxn ang="0">
                <a:pos x="259" y="1464"/>
              </a:cxn>
              <a:cxn ang="0">
                <a:pos x="213" y="1404"/>
              </a:cxn>
              <a:cxn ang="0">
                <a:pos x="142" y="1293"/>
              </a:cxn>
              <a:cxn ang="0">
                <a:pos x="89" y="1188"/>
              </a:cxn>
              <a:cxn ang="0">
                <a:pos x="54" y="1096"/>
              </a:cxn>
              <a:cxn ang="0">
                <a:pos x="26" y="990"/>
              </a:cxn>
              <a:cxn ang="0">
                <a:pos x="6" y="867"/>
              </a:cxn>
              <a:cxn ang="0">
                <a:pos x="0" y="749"/>
              </a:cxn>
              <a:cxn ang="0">
                <a:pos x="5" y="635"/>
              </a:cxn>
              <a:cxn ang="0">
                <a:pos x="20" y="533"/>
              </a:cxn>
              <a:cxn ang="0">
                <a:pos x="41" y="443"/>
              </a:cxn>
              <a:cxn ang="0">
                <a:pos x="65" y="368"/>
              </a:cxn>
              <a:cxn ang="0">
                <a:pos x="87" y="310"/>
              </a:cxn>
              <a:cxn ang="0">
                <a:pos x="105" y="269"/>
              </a:cxn>
              <a:cxn ang="0">
                <a:pos x="117" y="247"/>
              </a:cxn>
              <a:cxn ang="0">
                <a:pos x="144" y="201"/>
              </a:cxn>
              <a:cxn ang="0">
                <a:pos x="201" y="126"/>
              </a:cxn>
              <a:cxn ang="0">
                <a:pos x="270" y="67"/>
              </a:cxn>
              <a:cxn ang="0">
                <a:pos x="343" y="20"/>
              </a:cxn>
            </a:cxnLst>
            <a:rect l="0" t="0" r="r" b="b"/>
            <a:pathLst>
              <a:path w="511" h="1658">
                <a:moveTo>
                  <a:pt x="382" y="0"/>
                </a:moveTo>
                <a:lnTo>
                  <a:pt x="416" y="12"/>
                </a:lnTo>
                <a:lnTo>
                  <a:pt x="375" y="30"/>
                </a:lnTo>
                <a:lnTo>
                  <a:pt x="336" y="52"/>
                </a:lnTo>
                <a:lnTo>
                  <a:pt x="297" y="76"/>
                </a:lnTo>
                <a:lnTo>
                  <a:pt x="261" y="104"/>
                </a:lnTo>
                <a:lnTo>
                  <a:pt x="227" y="136"/>
                </a:lnTo>
                <a:lnTo>
                  <a:pt x="195" y="171"/>
                </a:lnTo>
                <a:lnTo>
                  <a:pt x="165" y="212"/>
                </a:lnTo>
                <a:lnTo>
                  <a:pt x="139" y="255"/>
                </a:lnTo>
                <a:lnTo>
                  <a:pt x="138" y="259"/>
                </a:lnTo>
                <a:lnTo>
                  <a:pt x="134" y="266"/>
                </a:lnTo>
                <a:lnTo>
                  <a:pt x="128" y="279"/>
                </a:lnTo>
                <a:lnTo>
                  <a:pt x="119" y="297"/>
                </a:lnTo>
                <a:lnTo>
                  <a:pt x="110" y="318"/>
                </a:lnTo>
                <a:lnTo>
                  <a:pt x="99" y="345"/>
                </a:lnTo>
                <a:lnTo>
                  <a:pt x="88" y="375"/>
                </a:lnTo>
                <a:lnTo>
                  <a:pt x="77" y="409"/>
                </a:lnTo>
                <a:lnTo>
                  <a:pt x="65" y="446"/>
                </a:lnTo>
                <a:lnTo>
                  <a:pt x="54" y="487"/>
                </a:lnTo>
                <a:lnTo>
                  <a:pt x="45" y="532"/>
                </a:lnTo>
                <a:lnTo>
                  <a:pt x="37" y="580"/>
                </a:lnTo>
                <a:lnTo>
                  <a:pt x="30" y="630"/>
                </a:lnTo>
                <a:lnTo>
                  <a:pt x="25" y="683"/>
                </a:lnTo>
                <a:lnTo>
                  <a:pt x="23" y="739"/>
                </a:lnTo>
                <a:lnTo>
                  <a:pt x="24" y="796"/>
                </a:lnTo>
                <a:lnTo>
                  <a:pt x="29" y="857"/>
                </a:lnTo>
                <a:lnTo>
                  <a:pt x="37" y="919"/>
                </a:lnTo>
                <a:lnTo>
                  <a:pt x="49" y="983"/>
                </a:lnTo>
                <a:lnTo>
                  <a:pt x="66" y="1049"/>
                </a:lnTo>
                <a:lnTo>
                  <a:pt x="78" y="1088"/>
                </a:lnTo>
                <a:lnTo>
                  <a:pt x="93" y="1131"/>
                </a:lnTo>
                <a:lnTo>
                  <a:pt x="112" y="1179"/>
                </a:lnTo>
                <a:lnTo>
                  <a:pt x="135" y="1229"/>
                </a:lnTo>
                <a:lnTo>
                  <a:pt x="163" y="1281"/>
                </a:lnTo>
                <a:lnTo>
                  <a:pt x="195" y="1335"/>
                </a:lnTo>
                <a:lnTo>
                  <a:pt x="232" y="1390"/>
                </a:lnTo>
                <a:lnTo>
                  <a:pt x="276" y="1447"/>
                </a:lnTo>
                <a:lnTo>
                  <a:pt x="277" y="1449"/>
                </a:lnTo>
                <a:lnTo>
                  <a:pt x="283" y="1455"/>
                </a:lnTo>
                <a:lnTo>
                  <a:pt x="292" y="1465"/>
                </a:lnTo>
                <a:lnTo>
                  <a:pt x="304" y="1478"/>
                </a:lnTo>
                <a:lnTo>
                  <a:pt x="319" y="1493"/>
                </a:lnTo>
                <a:lnTo>
                  <a:pt x="337" y="1511"/>
                </a:lnTo>
                <a:lnTo>
                  <a:pt x="358" y="1530"/>
                </a:lnTo>
                <a:lnTo>
                  <a:pt x="383" y="1551"/>
                </a:lnTo>
                <a:lnTo>
                  <a:pt x="410" y="1574"/>
                </a:lnTo>
                <a:lnTo>
                  <a:pt x="441" y="1598"/>
                </a:lnTo>
                <a:lnTo>
                  <a:pt x="474" y="1622"/>
                </a:lnTo>
                <a:lnTo>
                  <a:pt x="511" y="1646"/>
                </a:lnTo>
                <a:lnTo>
                  <a:pt x="484" y="1658"/>
                </a:lnTo>
                <a:lnTo>
                  <a:pt x="449" y="1633"/>
                </a:lnTo>
                <a:lnTo>
                  <a:pt x="417" y="1610"/>
                </a:lnTo>
                <a:lnTo>
                  <a:pt x="387" y="1587"/>
                </a:lnTo>
                <a:lnTo>
                  <a:pt x="360" y="1564"/>
                </a:lnTo>
                <a:lnTo>
                  <a:pt x="337" y="1543"/>
                </a:lnTo>
                <a:lnTo>
                  <a:pt x="317" y="1524"/>
                </a:lnTo>
                <a:lnTo>
                  <a:pt x="298" y="1507"/>
                </a:lnTo>
                <a:lnTo>
                  <a:pt x="285" y="1492"/>
                </a:lnTo>
                <a:lnTo>
                  <a:pt x="273" y="1479"/>
                </a:lnTo>
                <a:lnTo>
                  <a:pt x="264" y="1470"/>
                </a:lnTo>
                <a:lnTo>
                  <a:pt x="259" y="1464"/>
                </a:lnTo>
                <a:lnTo>
                  <a:pt x="257" y="1462"/>
                </a:lnTo>
                <a:lnTo>
                  <a:pt x="213" y="1404"/>
                </a:lnTo>
                <a:lnTo>
                  <a:pt x="175" y="1348"/>
                </a:lnTo>
                <a:lnTo>
                  <a:pt x="142" y="1293"/>
                </a:lnTo>
                <a:lnTo>
                  <a:pt x="114" y="1239"/>
                </a:lnTo>
                <a:lnTo>
                  <a:pt x="89" y="1188"/>
                </a:lnTo>
                <a:lnTo>
                  <a:pt x="70" y="1140"/>
                </a:lnTo>
                <a:lnTo>
                  <a:pt x="54" y="1096"/>
                </a:lnTo>
                <a:lnTo>
                  <a:pt x="42" y="1055"/>
                </a:lnTo>
                <a:lnTo>
                  <a:pt x="26" y="990"/>
                </a:lnTo>
                <a:lnTo>
                  <a:pt x="14" y="927"/>
                </a:lnTo>
                <a:lnTo>
                  <a:pt x="6" y="867"/>
                </a:lnTo>
                <a:lnTo>
                  <a:pt x="1" y="807"/>
                </a:lnTo>
                <a:lnTo>
                  <a:pt x="0" y="749"/>
                </a:lnTo>
                <a:lnTo>
                  <a:pt x="1" y="692"/>
                </a:lnTo>
                <a:lnTo>
                  <a:pt x="5" y="635"/>
                </a:lnTo>
                <a:lnTo>
                  <a:pt x="11" y="583"/>
                </a:lnTo>
                <a:lnTo>
                  <a:pt x="20" y="533"/>
                </a:lnTo>
                <a:lnTo>
                  <a:pt x="31" y="487"/>
                </a:lnTo>
                <a:lnTo>
                  <a:pt x="41" y="443"/>
                </a:lnTo>
                <a:lnTo>
                  <a:pt x="53" y="405"/>
                </a:lnTo>
                <a:lnTo>
                  <a:pt x="65" y="368"/>
                </a:lnTo>
                <a:lnTo>
                  <a:pt x="77" y="337"/>
                </a:lnTo>
                <a:lnTo>
                  <a:pt x="87" y="310"/>
                </a:lnTo>
                <a:lnTo>
                  <a:pt x="97" y="287"/>
                </a:lnTo>
                <a:lnTo>
                  <a:pt x="105" y="269"/>
                </a:lnTo>
                <a:lnTo>
                  <a:pt x="113" y="255"/>
                </a:lnTo>
                <a:lnTo>
                  <a:pt x="117" y="247"/>
                </a:lnTo>
                <a:lnTo>
                  <a:pt x="118" y="244"/>
                </a:lnTo>
                <a:lnTo>
                  <a:pt x="144" y="201"/>
                </a:lnTo>
                <a:lnTo>
                  <a:pt x="171" y="161"/>
                </a:lnTo>
                <a:lnTo>
                  <a:pt x="201" y="126"/>
                </a:lnTo>
                <a:lnTo>
                  <a:pt x="234" y="95"/>
                </a:lnTo>
                <a:lnTo>
                  <a:pt x="270" y="67"/>
                </a:lnTo>
                <a:lnTo>
                  <a:pt x="306" y="42"/>
                </a:lnTo>
                <a:lnTo>
                  <a:pt x="343" y="20"/>
                </a:lnTo>
                <a:lnTo>
                  <a:pt x="382" y="0"/>
                </a:lnTo>
                <a:close/>
              </a:path>
            </a:pathLst>
          </a:custGeom>
          <a:solidFill>
            <a:srgbClr val="D5AF47"/>
          </a:solidFill>
          <a:ln w="0">
            <a:solidFill>
              <a:srgbClr val="D5AF47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68" name="Freeform 14"/>
          <p:cNvSpPr>
            <a:spLocks/>
          </p:cNvSpPr>
          <p:nvPr/>
        </p:nvSpPr>
        <p:spPr bwMode="auto">
          <a:xfrm>
            <a:off x="8878733" y="2138188"/>
            <a:ext cx="1923473" cy="1954352"/>
          </a:xfrm>
          <a:custGeom>
            <a:avLst/>
            <a:gdLst/>
            <a:ahLst/>
            <a:cxnLst>
              <a:cxn ang="0">
                <a:pos x="1163" y="1"/>
              </a:cxn>
              <a:cxn ang="0">
                <a:pos x="1344" y="17"/>
              </a:cxn>
              <a:cxn ang="0">
                <a:pos x="1610" y="62"/>
              </a:cxn>
              <a:cxn ang="0">
                <a:pos x="1722" y="119"/>
              </a:cxn>
              <a:cxn ang="0">
                <a:pos x="1494" y="63"/>
              </a:cxn>
              <a:cxn ang="0">
                <a:pos x="1178" y="27"/>
              </a:cxn>
              <a:cxn ang="0">
                <a:pos x="1118" y="23"/>
              </a:cxn>
              <a:cxn ang="0">
                <a:pos x="960" y="29"/>
              </a:cxn>
              <a:cxn ang="0">
                <a:pos x="736" y="60"/>
              </a:cxn>
              <a:cxn ang="0">
                <a:pos x="483" y="139"/>
              </a:cxn>
              <a:cxn ang="0">
                <a:pos x="239" y="286"/>
              </a:cxn>
              <a:cxn ang="0">
                <a:pos x="206" y="315"/>
              </a:cxn>
              <a:cxn ang="0">
                <a:pos x="137" y="396"/>
              </a:cxn>
              <a:cxn ang="0">
                <a:pos x="64" y="520"/>
              </a:cxn>
              <a:cxn ang="0">
                <a:pos x="25" y="684"/>
              </a:cxn>
              <a:cxn ang="0">
                <a:pos x="54" y="879"/>
              </a:cxn>
              <a:cxn ang="0">
                <a:pos x="86" y="955"/>
              </a:cxn>
              <a:cxn ang="0">
                <a:pos x="110" y="1040"/>
              </a:cxn>
              <a:cxn ang="0">
                <a:pos x="118" y="1143"/>
              </a:cxn>
              <a:cxn ang="0">
                <a:pos x="124" y="1211"/>
              </a:cxn>
              <a:cxn ang="0">
                <a:pos x="157" y="1346"/>
              </a:cxn>
              <a:cxn ang="0">
                <a:pos x="244" y="1523"/>
              </a:cxn>
              <a:cxn ang="0">
                <a:pos x="412" y="1718"/>
              </a:cxn>
              <a:cxn ang="0">
                <a:pos x="491" y="1781"/>
              </a:cxn>
              <a:cxn ang="0">
                <a:pos x="577" y="1829"/>
              </a:cxn>
              <a:cxn ang="0">
                <a:pos x="725" y="1880"/>
              </a:cxn>
              <a:cxn ang="0">
                <a:pos x="929" y="1904"/>
              </a:cxn>
              <a:cxn ang="0">
                <a:pos x="1121" y="1884"/>
              </a:cxn>
              <a:cxn ang="0">
                <a:pos x="1271" y="1862"/>
              </a:cxn>
              <a:cxn ang="0">
                <a:pos x="1382" y="1856"/>
              </a:cxn>
              <a:cxn ang="0">
                <a:pos x="1486" y="1850"/>
              </a:cxn>
              <a:cxn ang="0">
                <a:pos x="1649" y="1826"/>
              </a:cxn>
              <a:cxn ang="0">
                <a:pos x="1824" y="1777"/>
              </a:cxn>
              <a:cxn ang="0">
                <a:pos x="1715" y="1837"/>
              </a:cxn>
              <a:cxn ang="0">
                <a:pos x="1539" y="1869"/>
              </a:cxn>
              <a:cxn ang="0">
                <a:pos x="1408" y="1878"/>
              </a:cxn>
              <a:cxn ang="0">
                <a:pos x="1317" y="1883"/>
              </a:cxn>
              <a:cxn ang="0">
                <a:pos x="1161" y="1901"/>
              </a:cxn>
              <a:cxn ang="0">
                <a:pos x="975" y="1926"/>
              </a:cxn>
              <a:cxn ang="0">
                <a:pos x="766" y="1914"/>
              </a:cxn>
              <a:cxn ang="0">
                <a:pos x="598" y="1864"/>
              </a:cxn>
              <a:cxn ang="0">
                <a:pos x="492" y="1811"/>
              </a:cxn>
              <a:cxn ang="0">
                <a:pos x="454" y="1786"/>
              </a:cxn>
              <a:cxn ang="0">
                <a:pos x="257" y="1585"/>
              </a:cxn>
              <a:cxn ang="0">
                <a:pos x="149" y="1395"/>
              </a:cxn>
              <a:cxn ang="0">
                <a:pos x="105" y="1242"/>
              </a:cxn>
              <a:cxn ang="0">
                <a:pos x="94" y="1152"/>
              </a:cxn>
              <a:cxn ang="0">
                <a:pos x="90" y="1067"/>
              </a:cxn>
              <a:cxn ang="0">
                <a:pos x="66" y="967"/>
              </a:cxn>
              <a:cxn ang="0">
                <a:pos x="33" y="890"/>
              </a:cxn>
              <a:cxn ang="0">
                <a:pos x="0" y="693"/>
              </a:cxn>
              <a:cxn ang="0">
                <a:pos x="35" y="528"/>
              </a:cxn>
              <a:cxn ang="0">
                <a:pos x="105" y="398"/>
              </a:cxn>
              <a:cxn ang="0">
                <a:pos x="178" y="309"/>
              </a:cxn>
              <a:cxn ang="0">
                <a:pos x="222" y="269"/>
              </a:cxn>
              <a:cxn ang="0">
                <a:pos x="409" y="147"/>
              </a:cxn>
              <a:cxn ang="0">
                <a:pos x="667" y="51"/>
              </a:cxn>
              <a:cxn ang="0">
                <a:pos x="906" y="10"/>
              </a:cxn>
              <a:cxn ang="0">
                <a:pos x="1088" y="0"/>
              </a:cxn>
            </a:cxnLst>
            <a:rect l="0" t="0" r="r" b="b"/>
            <a:pathLst>
              <a:path w="1850" h="1927">
                <a:moveTo>
                  <a:pt x="1088" y="0"/>
                </a:moveTo>
                <a:lnTo>
                  <a:pt x="1119" y="0"/>
                </a:lnTo>
                <a:lnTo>
                  <a:pt x="1143" y="1"/>
                </a:lnTo>
                <a:lnTo>
                  <a:pt x="1163" y="1"/>
                </a:lnTo>
                <a:lnTo>
                  <a:pt x="1174" y="2"/>
                </a:lnTo>
                <a:lnTo>
                  <a:pt x="1179" y="2"/>
                </a:lnTo>
                <a:lnTo>
                  <a:pt x="1264" y="8"/>
                </a:lnTo>
                <a:lnTo>
                  <a:pt x="1344" y="17"/>
                </a:lnTo>
                <a:lnTo>
                  <a:pt x="1418" y="26"/>
                </a:lnTo>
                <a:lnTo>
                  <a:pt x="1487" y="37"/>
                </a:lnTo>
                <a:lnTo>
                  <a:pt x="1551" y="49"/>
                </a:lnTo>
                <a:lnTo>
                  <a:pt x="1610" y="62"/>
                </a:lnTo>
                <a:lnTo>
                  <a:pt x="1663" y="76"/>
                </a:lnTo>
                <a:lnTo>
                  <a:pt x="1712" y="91"/>
                </a:lnTo>
                <a:lnTo>
                  <a:pt x="1757" y="106"/>
                </a:lnTo>
                <a:lnTo>
                  <a:pt x="1722" y="119"/>
                </a:lnTo>
                <a:lnTo>
                  <a:pt x="1673" y="104"/>
                </a:lnTo>
                <a:lnTo>
                  <a:pt x="1618" y="90"/>
                </a:lnTo>
                <a:lnTo>
                  <a:pt x="1559" y="76"/>
                </a:lnTo>
                <a:lnTo>
                  <a:pt x="1494" y="63"/>
                </a:lnTo>
                <a:lnTo>
                  <a:pt x="1424" y="51"/>
                </a:lnTo>
                <a:lnTo>
                  <a:pt x="1347" y="42"/>
                </a:lnTo>
                <a:lnTo>
                  <a:pt x="1265" y="33"/>
                </a:lnTo>
                <a:lnTo>
                  <a:pt x="1178" y="27"/>
                </a:lnTo>
                <a:lnTo>
                  <a:pt x="1172" y="27"/>
                </a:lnTo>
                <a:lnTo>
                  <a:pt x="1161" y="26"/>
                </a:lnTo>
                <a:lnTo>
                  <a:pt x="1142" y="24"/>
                </a:lnTo>
                <a:lnTo>
                  <a:pt x="1118" y="23"/>
                </a:lnTo>
                <a:lnTo>
                  <a:pt x="1087" y="23"/>
                </a:lnTo>
                <a:lnTo>
                  <a:pt x="1050" y="23"/>
                </a:lnTo>
                <a:lnTo>
                  <a:pt x="1007" y="26"/>
                </a:lnTo>
                <a:lnTo>
                  <a:pt x="960" y="29"/>
                </a:lnTo>
                <a:lnTo>
                  <a:pt x="909" y="33"/>
                </a:lnTo>
                <a:lnTo>
                  <a:pt x="853" y="39"/>
                </a:lnTo>
                <a:lnTo>
                  <a:pt x="796" y="48"/>
                </a:lnTo>
                <a:lnTo>
                  <a:pt x="736" y="60"/>
                </a:lnTo>
                <a:lnTo>
                  <a:pt x="674" y="75"/>
                </a:lnTo>
                <a:lnTo>
                  <a:pt x="611" y="93"/>
                </a:lnTo>
                <a:lnTo>
                  <a:pt x="547" y="114"/>
                </a:lnTo>
                <a:lnTo>
                  <a:pt x="483" y="139"/>
                </a:lnTo>
                <a:lnTo>
                  <a:pt x="420" y="168"/>
                </a:lnTo>
                <a:lnTo>
                  <a:pt x="357" y="203"/>
                </a:lnTo>
                <a:lnTo>
                  <a:pt x="298" y="241"/>
                </a:lnTo>
                <a:lnTo>
                  <a:pt x="239" y="286"/>
                </a:lnTo>
                <a:lnTo>
                  <a:pt x="236" y="288"/>
                </a:lnTo>
                <a:lnTo>
                  <a:pt x="229" y="293"/>
                </a:lnTo>
                <a:lnTo>
                  <a:pt x="220" y="302"/>
                </a:lnTo>
                <a:lnTo>
                  <a:pt x="206" y="315"/>
                </a:lnTo>
                <a:lnTo>
                  <a:pt x="191" y="331"/>
                </a:lnTo>
                <a:lnTo>
                  <a:pt x="174" y="349"/>
                </a:lnTo>
                <a:lnTo>
                  <a:pt x="156" y="371"/>
                </a:lnTo>
                <a:lnTo>
                  <a:pt x="137" y="396"/>
                </a:lnTo>
                <a:lnTo>
                  <a:pt x="117" y="422"/>
                </a:lnTo>
                <a:lnTo>
                  <a:pt x="98" y="452"/>
                </a:lnTo>
                <a:lnTo>
                  <a:pt x="80" y="485"/>
                </a:lnTo>
                <a:lnTo>
                  <a:pt x="64" y="520"/>
                </a:lnTo>
                <a:lnTo>
                  <a:pt x="50" y="558"/>
                </a:lnTo>
                <a:lnTo>
                  <a:pt x="38" y="597"/>
                </a:lnTo>
                <a:lnTo>
                  <a:pt x="30" y="640"/>
                </a:lnTo>
                <a:lnTo>
                  <a:pt x="25" y="684"/>
                </a:lnTo>
                <a:lnTo>
                  <a:pt x="25" y="730"/>
                </a:lnTo>
                <a:lnTo>
                  <a:pt x="29" y="778"/>
                </a:lnTo>
                <a:lnTo>
                  <a:pt x="38" y="828"/>
                </a:lnTo>
                <a:lnTo>
                  <a:pt x="54" y="879"/>
                </a:lnTo>
                <a:lnTo>
                  <a:pt x="77" y="931"/>
                </a:lnTo>
                <a:lnTo>
                  <a:pt x="78" y="934"/>
                </a:lnTo>
                <a:lnTo>
                  <a:pt x="82" y="943"/>
                </a:lnTo>
                <a:lnTo>
                  <a:pt x="86" y="955"/>
                </a:lnTo>
                <a:lnTo>
                  <a:pt x="93" y="971"/>
                </a:lnTo>
                <a:lnTo>
                  <a:pt x="98" y="990"/>
                </a:lnTo>
                <a:lnTo>
                  <a:pt x="105" y="1013"/>
                </a:lnTo>
                <a:lnTo>
                  <a:pt x="110" y="1040"/>
                </a:lnTo>
                <a:lnTo>
                  <a:pt x="114" y="1070"/>
                </a:lnTo>
                <a:lnTo>
                  <a:pt x="117" y="1104"/>
                </a:lnTo>
                <a:lnTo>
                  <a:pt x="118" y="1139"/>
                </a:lnTo>
                <a:lnTo>
                  <a:pt x="118" y="1143"/>
                </a:lnTo>
                <a:lnTo>
                  <a:pt x="118" y="1153"/>
                </a:lnTo>
                <a:lnTo>
                  <a:pt x="118" y="1167"/>
                </a:lnTo>
                <a:lnTo>
                  <a:pt x="121" y="1187"/>
                </a:lnTo>
                <a:lnTo>
                  <a:pt x="124" y="1211"/>
                </a:lnTo>
                <a:lnTo>
                  <a:pt x="128" y="1239"/>
                </a:lnTo>
                <a:lnTo>
                  <a:pt x="135" y="1271"/>
                </a:lnTo>
                <a:lnTo>
                  <a:pt x="144" y="1308"/>
                </a:lnTo>
                <a:lnTo>
                  <a:pt x="157" y="1346"/>
                </a:lnTo>
                <a:lnTo>
                  <a:pt x="173" y="1388"/>
                </a:lnTo>
                <a:lnTo>
                  <a:pt x="192" y="1431"/>
                </a:lnTo>
                <a:lnTo>
                  <a:pt x="217" y="1476"/>
                </a:lnTo>
                <a:lnTo>
                  <a:pt x="244" y="1523"/>
                </a:lnTo>
                <a:lnTo>
                  <a:pt x="277" y="1571"/>
                </a:lnTo>
                <a:lnTo>
                  <a:pt x="317" y="1620"/>
                </a:lnTo>
                <a:lnTo>
                  <a:pt x="362" y="1669"/>
                </a:lnTo>
                <a:lnTo>
                  <a:pt x="412" y="1718"/>
                </a:lnTo>
                <a:lnTo>
                  <a:pt x="469" y="1766"/>
                </a:lnTo>
                <a:lnTo>
                  <a:pt x="471" y="1768"/>
                </a:lnTo>
                <a:lnTo>
                  <a:pt x="479" y="1774"/>
                </a:lnTo>
                <a:lnTo>
                  <a:pt x="491" y="1781"/>
                </a:lnTo>
                <a:lnTo>
                  <a:pt x="506" y="1791"/>
                </a:lnTo>
                <a:lnTo>
                  <a:pt x="526" y="1803"/>
                </a:lnTo>
                <a:lnTo>
                  <a:pt x="549" y="1815"/>
                </a:lnTo>
                <a:lnTo>
                  <a:pt x="577" y="1829"/>
                </a:lnTo>
                <a:lnTo>
                  <a:pt x="608" y="1843"/>
                </a:lnTo>
                <a:lnTo>
                  <a:pt x="643" y="1856"/>
                </a:lnTo>
                <a:lnTo>
                  <a:pt x="683" y="1869"/>
                </a:lnTo>
                <a:lnTo>
                  <a:pt x="725" y="1880"/>
                </a:lnTo>
                <a:lnTo>
                  <a:pt x="771" y="1890"/>
                </a:lnTo>
                <a:lnTo>
                  <a:pt x="820" y="1898"/>
                </a:lnTo>
                <a:lnTo>
                  <a:pt x="873" y="1902"/>
                </a:lnTo>
                <a:lnTo>
                  <a:pt x="929" y="1904"/>
                </a:lnTo>
                <a:lnTo>
                  <a:pt x="990" y="1902"/>
                </a:lnTo>
                <a:lnTo>
                  <a:pt x="1054" y="1895"/>
                </a:lnTo>
                <a:lnTo>
                  <a:pt x="1121" y="1884"/>
                </a:lnTo>
                <a:lnTo>
                  <a:pt x="1121" y="1884"/>
                </a:lnTo>
                <a:lnTo>
                  <a:pt x="1156" y="1877"/>
                </a:lnTo>
                <a:lnTo>
                  <a:pt x="1193" y="1872"/>
                </a:lnTo>
                <a:lnTo>
                  <a:pt x="1231" y="1867"/>
                </a:lnTo>
                <a:lnTo>
                  <a:pt x="1271" y="1862"/>
                </a:lnTo>
                <a:lnTo>
                  <a:pt x="1316" y="1859"/>
                </a:lnTo>
                <a:lnTo>
                  <a:pt x="1365" y="1856"/>
                </a:lnTo>
                <a:lnTo>
                  <a:pt x="1371" y="1856"/>
                </a:lnTo>
                <a:lnTo>
                  <a:pt x="1382" y="1856"/>
                </a:lnTo>
                <a:lnTo>
                  <a:pt x="1401" y="1855"/>
                </a:lnTo>
                <a:lnTo>
                  <a:pt x="1424" y="1854"/>
                </a:lnTo>
                <a:lnTo>
                  <a:pt x="1453" y="1852"/>
                </a:lnTo>
                <a:lnTo>
                  <a:pt x="1486" y="1850"/>
                </a:lnTo>
                <a:lnTo>
                  <a:pt x="1523" y="1845"/>
                </a:lnTo>
                <a:lnTo>
                  <a:pt x="1563" y="1840"/>
                </a:lnTo>
                <a:lnTo>
                  <a:pt x="1605" y="1835"/>
                </a:lnTo>
                <a:lnTo>
                  <a:pt x="1649" y="1826"/>
                </a:lnTo>
                <a:lnTo>
                  <a:pt x="1693" y="1816"/>
                </a:lnTo>
                <a:lnTo>
                  <a:pt x="1738" y="1806"/>
                </a:lnTo>
                <a:lnTo>
                  <a:pt x="1781" y="1792"/>
                </a:lnTo>
                <a:lnTo>
                  <a:pt x="1824" y="1777"/>
                </a:lnTo>
                <a:lnTo>
                  <a:pt x="1850" y="1793"/>
                </a:lnTo>
                <a:lnTo>
                  <a:pt x="1806" y="1810"/>
                </a:lnTo>
                <a:lnTo>
                  <a:pt x="1761" y="1825"/>
                </a:lnTo>
                <a:lnTo>
                  <a:pt x="1715" y="1837"/>
                </a:lnTo>
                <a:lnTo>
                  <a:pt x="1669" y="1847"/>
                </a:lnTo>
                <a:lnTo>
                  <a:pt x="1625" y="1856"/>
                </a:lnTo>
                <a:lnTo>
                  <a:pt x="1581" y="1863"/>
                </a:lnTo>
                <a:lnTo>
                  <a:pt x="1539" y="1869"/>
                </a:lnTo>
                <a:lnTo>
                  <a:pt x="1501" y="1873"/>
                </a:lnTo>
                <a:lnTo>
                  <a:pt x="1466" y="1875"/>
                </a:lnTo>
                <a:lnTo>
                  <a:pt x="1434" y="1877"/>
                </a:lnTo>
                <a:lnTo>
                  <a:pt x="1408" y="1878"/>
                </a:lnTo>
                <a:lnTo>
                  <a:pt x="1388" y="1879"/>
                </a:lnTo>
                <a:lnTo>
                  <a:pt x="1373" y="1879"/>
                </a:lnTo>
                <a:lnTo>
                  <a:pt x="1366" y="1879"/>
                </a:lnTo>
                <a:lnTo>
                  <a:pt x="1317" y="1883"/>
                </a:lnTo>
                <a:lnTo>
                  <a:pt x="1274" y="1887"/>
                </a:lnTo>
                <a:lnTo>
                  <a:pt x="1234" y="1890"/>
                </a:lnTo>
                <a:lnTo>
                  <a:pt x="1197" y="1895"/>
                </a:lnTo>
                <a:lnTo>
                  <a:pt x="1161" y="1901"/>
                </a:lnTo>
                <a:lnTo>
                  <a:pt x="1126" y="1907"/>
                </a:lnTo>
                <a:lnTo>
                  <a:pt x="1074" y="1917"/>
                </a:lnTo>
                <a:lnTo>
                  <a:pt x="1024" y="1923"/>
                </a:lnTo>
                <a:lnTo>
                  <a:pt x="975" y="1926"/>
                </a:lnTo>
                <a:lnTo>
                  <a:pt x="929" y="1927"/>
                </a:lnTo>
                <a:lnTo>
                  <a:pt x="871" y="1926"/>
                </a:lnTo>
                <a:lnTo>
                  <a:pt x="817" y="1921"/>
                </a:lnTo>
                <a:lnTo>
                  <a:pt x="766" y="1914"/>
                </a:lnTo>
                <a:lnTo>
                  <a:pt x="719" y="1903"/>
                </a:lnTo>
                <a:lnTo>
                  <a:pt x="675" y="1891"/>
                </a:lnTo>
                <a:lnTo>
                  <a:pt x="635" y="1878"/>
                </a:lnTo>
                <a:lnTo>
                  <a:pt x="598" y="1864"/>
                </a:lnTo>
                <a:lnTo>
                  <a:pt x="565" y="1851"/>
                </a:lnTo>
                <a:lnTo>
                  <a:pt x="537" y="1836"/>
                </a:lnTo>
                <a:lnTo>
                  <a:pt x="512" y="1823"/>
                </a:lnTo>
                <a:lnTo>
                  <a:pt x="492" y="1811"/>
                </a:lnTo>
                <a:lnTo>
                  <a:pt x="476" y="1800"/>
                </a:lnTo>
                <a:lnTo>
                  <a:pt x="464" y="1793"/>
                </a:lnTo>
                <a:lnTo>
                  <a:pt x="457" y="1788"/>
                </a:lnTo>
                <a:lnTo>
                  <a:pt x="454" y="1786"/>
                </a:lnTo>
                <a:lnTo>
                  <a:pt x="396" y="1735"/>
                </a:lnTo>
                <a:lnTo>
                  <a:pt x="343" y="1685"/>
                </a:lnTo>
                <a:lnTo>
                  <a:pt x="298" y="1635"/>
                </a:lnTo>
                <a:lnTo>
                  <a:pt x="257" y="1585"/>
                </a:lnTo>
                <a:lnTo>
                  <a:pt x="223" y="1535"/>
                </a:lnTo>
                <a:lnTo>
                  <a:pt x="194" y="1487"/>
                </a:lnTo>
                <a:lnTo>
                  <a:pt x="170" y="1440"/>
                </a:lnTo>
                <a:lnTo>
                  <a:pt x="149" y="1395"/>
                </a:lnTo>
                <a:lnTo>
                  <a:pt x="133" y="1352"/>
                </a:lnTo>
                <a:lnTo>
                  <a:pt x="121" y="1312"/>
                </a:lnTo>
                <a:lnTo>
                  <a:pt x="111" y="1276"/>
                </a:lnTo>
                <a:lnTo>
                  <a:pt x="105" y="1242"/>
                </a:lnTo>
                <a:lnTo>
                  <a:pt x="99" y="1213"/>
                </a:lnTo>
                <a:lnTo>
                  <a:pt x="96" y="1187"/>
                </a:lnTo>
                <a:lnTo>
                  <a:pt x="95" y="1167"/>
                </a:lnTo>
                <a:lnTo>
                  <a:pt x="94" y="1152"/>
                </a:lnTo>
                <a:lnTo>
                  <a:pt x="94" y="1142"/>
                </a:lnTo>
                <a:lnTo>
                  <a:pt x="94" y="1139"/>
                </a:lnTo>
                <a:lnTo>
                  <a:pt x="93" y="1101"/>
                </a:lnTo>
                <a:lnTo>
                  <a:pt x="90" y="1067"/>
                </a:lnTo>
                <a:lnTo>
                  <a:pt x="85" y="1036"/>
                </a:lnTo>
                <a:lnTo>
                  <a:pt x="79" y="1009"/>
                </a:lnTo>
                <a:lnTo>
                  <a:pt x="73" y="986"/>
                </a:lnTo>
                <a:lnTo>
                  <a:pt x="66" y="967"/>
                </a:lnTo>
                <a:lnTo>
                  <a:pt x="61" y="954"/>
                </a:lnTo>
                <a:lnTo>
                  <a:pt x="57" y="945"/>
                </a:lnTo>
                <a:lnTo>
                  <a:pt x="55" y="943"/>
                </a:lnTo>
                <a:lnTo>
                  <a:pt x="33" y="890"/>
                </a:lnTo>
                <a:lnTo>
                  <a:pt x="17" y="838"/>
                </a:lnTo>
                <a:lnTo>
                  <a:pt x="6" y="788"/>
                </a:lnTo>
                <a:lnTo>
                  <a:pt x="1" y="740"/>
                </a:lnTo>
                <a:lnTo>
                  <a:pt x="0" y="693"/>
                </a:lnTo>
                <a:lnTo>
                  <a:pt x="4" y="650"/>
                </a:lnTo>
                <a:lnTo>
                  <a:pt x="12" y="607"/>
                </a:lnTo>
                <a:lnTo>
                  <a:pt x="21" y="566"/>
                </a:lnTo>
                <a:lnTo>
                  <a:pt x="35" y="528"/>
                </a:lnTo>
                <a:lnTo>
                  <a:pt x="50" y="492"/>
                </a:lnTo>
                <a:lnTo>
                  <a:pt x="67" y="458"/>
                </a:lnTo>
                <a:lnTo>
                  <a:pt x="86" y="427"/>
                </a:lnTo>
                <a:lnTo>
                  <a:pt x="105" y="398"/>
                </a:lnTo>
                <a:lnTo>
                  <a:pt x="124" y="371"/>
                </a:lnTo>
                <a:lnTo>
                  <a:pt x="143" y="348"/>
                </a:lnTo>
                <a:lnTo>
                  <a:pt x="161" y="327"/>
                </a:lnTo>
                <a:lnTo>
                  <a:pt x="178" y="309"/>
                </a:lnTo>
                <a:lnTo>
                  <a:pt x="193" y="294"/>
                </a:lnTo>
                <a:lnTo>
                  <a:pt x="205" y="283"/>
                </a:lnTo>
                <a:lnTo>
                  <a:pt x="215" y="274"/>
                </a:lnTo>
                <a:lnTo>
                  <a:pt x="222" y="269"/>
                </a:lnTo>
                <a:lnTo>
                  <a:pt x="224" y="267"/>
                </a:lnTo>
                <a:lnTo>
                  <a:pt x="284" y="222"/>
                </a:lnTo>
                <a:lnTo>
                  <a:pt x="346" y="182"/>
                </a:lnTo>
                <a:lnTo>
                  <a:pt x="409" y="147"/>
                </a:lnTo>
                <a:lnTo>
                  <a:pt x="473" y="117"/>
                </a:lnTo>
                <a:lnTo>
                  <a:pt x="538" y="92"/>
                </a:lnTo>
                <a:lnTo>
                  <a:pt x="603" y="69"/>
                </a:lnTo>
                <a:lnTo>
                  <a:pt x="667" y="51"/>
                </a:lnTo>
                <a:lnTo>
                  <a:pt x="730" y="37"/>
                </a:lnTo>
                <a:lnTo>
                  <a:pt x="791" y="24"/>
                </a:lnTo>
                <a:lnTo>
                  <a:pt x="850" y="16"/>
                </a:lnTo>
                <a:lnTo>
                  <a:pt x="906" y="10"/>
                </a:lnTo>
                <a:lnTo>
                  <a:pt x="958" y="4"/>
                </a:lnTo>
                <a:lnTo>
                  <a:pt x="1006" y="1"/>
                </a:lnTo>
                <a:lnTo>
                  <a:pt x="1050" y="0"/>
                </a:lnTo>
                <a:lnTo>
                  <a:pt x="1088" y="0"/>
                </a:lnTo>
                <a:close/>
              </a:path>
            </a:pathLst>
          </a:custGeom>
          <a:solidFill>
            <a:srgbClr val="C19A54"/>
          </a:solidFill>
          <a:ln w="0">
            <a:solidFill>
              <a:srgbClr val="C19A54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69" name="Freeform 15"/>
          <p:cNvSpPr>
            <a:spLocks/>
          </p:cNvSpPr>
          <p:nvPr/>
        </p:nvSpPr>
        <p:spPr bwMode="auto">
          <a:xfrm>
            <a:off x="10704472" y="2257799"/>
            <a:ext cx="559367" cy="1686744"/>
          </a:xfrm>
          <a:custGeom>
            <a:avLst/>
            <a:gdLst/>
            <a:ahLst/>
            <a:cxnLst>
              <a:cxn ang="0">
                <a:pos x="78" y="18"/>
              </a:cxn>
              <a:cxn ang="0">
                <a:pos x="146" y="50"/>
              </a:cxn>
              <a:cxn ang="0">
                <a:pos x="193" y="78"/>
              </a:cxn>
              <a:cxn ang="0">
                <a:pos x="221" y="98"/>
              </a:cxn>
              <a:cxn ang="0">
                <a:pos x="231" y="107"/>
              </a:cxn>
              <a:cxn ang="0">
                <a:pos x="261" y="134"/>
              </a:cxn>
              <a:cxn ang="0">
                <a:pos x="297" y="172"/>
              </a:cxn>
              <a:cxn ang="0">
                <a:pos x="337" y="217"/>
              </a:cxn>
              <a:cxn ang="0">
                <a:pos x="371" y="263"/>
              </a:cxn>
              <a:cxn ang="0">
                <a:pos x="485" y="444"/>
              </a:cxn>
              <a:cxn ang="0">
                <a:pos x="518" y="538"/>
              </a:cxn>
              <a:cxn ang="0">
                <a:pos x="534" y="637"/>
              </a:cxn>
              <a:cxn ang="0">
                <a:pos x="536" y="739"/>
              </a:cxn>
              <a:cxn ang="0">
                <a:pos x="527" y="844"/>
              </a:cxn>
              <a:cxn ang="0">
                <a:pos x="509" y="949"/>
              </a:cxn>
              <a:cxn ang="0">
                <a:pos x="482" y="1050"/>
              </a:cxn>
              <a:cxn ang="0">
                <a:pos x="451" y="1147"/>
              </a:cxn>
              <a:cxn ang="0">
                <a:pos x="417" y="1237"/>
              </a:cxn>
              <a:cxn ang="0">
                <a:pos x="383" y="1319"/>
              </a:cxn>
              <a:cxn ang="0">
                <a:pos x="350" y="1389"/>
              </a:cxn>
              <a:cxn ang="0">
                <a:pos x="321" y="1447"/>
              </a:cxn>
              <a:cxn ang="0">
                <a:pos x="297" y="1489"/>
              </a:cxn>
              <a:cxn ang="0">
                <a:pos x="283" y="1515"/>
              </a:cxn>
              <a:cxn ang="0">
                <a:pos x="263" y="1550"/>
              </a:cxn>
              <a:cxn ang="0">
                <a:pos x="215" y="1602"/>
              </a:cxn>
              <a:cxn ang="0">
                <a:pos x="154" y="1646"/>
              </a:cxn>
              <a:cxn ang="0">
                <a:pos x="95" y="1648"/>
              </a:cxn>
              <a:cxn ang="0">
                <a:pos x="163" y="1611"/>
              </a:cxn>
              <a:cxn ang="0">
                <a:pos x="219" y="1565"/>
              </a:cxn>
              <a:cxn ang="0">
                <a:pos x="259" y="1509"/>
              </a:cxn>
              <a:cxn ang="0">
                <a:pos x="266" y="1497"/>
              </a:cxn>
              <a:cxn ang="0">
                <a:pos x="282" y="1466"/>
              </a:cxn>
              <a:cxn ang="0">
                <a:pos x="307" y="1418"/>
              </a:cxn>
              <a:cxn ang="0">
                <a:pos x="338" y="1356"/>
              </a:cxn>
              <a:cxn ang="0">
                <a:pos x="371" y="1281"/>
              </a:cxn>
              <a:cxn ang="0">
                <a:pos x="405" y="1196"/>
              </a:cxn>
              <a:cxn ang="0">
                <a:pos x="438" y="1103"/>
              </a:cxn>
              <a:cxn ang="0">
                <a:pos x="468" y="1004"/>
              </a:cxn>
              <a:cxn ang="0">
                <a:pos x="491" y="902"/>
              </a:cxn>
              <a:cxn ang="0">
                <a:pos x="507" y="798"/>
              </a:cxn>
              <a:cxn ang="0">
                <a:pos x="512" y="695"/>
              </a:cxn>
              <a:cxn ang="0">
                <a:pos x="504" y="595"/>
              </a:cxn>
              <a:cxn ang="0">
                <a:pos x="482" y="501"/>
              </a:cxn>
              <a:cxn ang="0">
                <a:pos x="441" y="413"/>
              </a:cxn>
              <a:cxn ang="0">
                <a:pos x="334" y="252"/>
              </a:cxn>
              <a:cxn ang="0">
                <a:pos x="296" y="206"/>
              </a:cxn>
              <a:cxn ang="0">
                <a:pos x="259" y="166"/>
              </a:cxn>
              <a:cxn ang="0">
                <a:pos x="227" y="136"/>
              </a:cxn>
              <a:cxn ang="0">
                <a:pos x="213" y="123"/>
              </a:cxn>
              <a:cxn ang="0">
                <a:pos x="193" y="108"/>
              </a:cxn>
              <a:cxn ang="0">
                <a:pos x="152" y="82"/>
              </a:cxn>
              <a:cxn ang="0">
                <a:pos x="88" y="50"/>
              </a:cxn>
              <a:cxn ang="0">
                <a:pos x="0" y="14"/>
              </a:cxn>
            </a:cxnLst>
            <a:rect l="0" t="0" r="r" b="b"/>
            <a:pathLst>
              <a:path w="537" h="1664">
                <a:moveTo>
                  <a:pt x="35" y="0"/>
                </a:moveTo>
                <a:lnTo>
                  <a:pt x="78" y="18"/>
                </a:lnTo>
                <a:lnTo>
                  <a:pt x="115" y="34"/>
                </a:lnTo>
                <a:lnTo>
                  <a:pt x="146" y="50"/>
                </a:lnTo>
                <a:lnTo>
                  <a:pt x="171" y="65"/>
                </a:lnTo>
                <a:lnTo>
                  <a:pt x="193" y="78"/>
                </a:lnTo>
                <a:lnTo>
                  <a:pt x="209" y="90"/>
                </a:lnTo>
                <a:lnTo>
                  <a:pt x="221" y="98"/>
                </a:lnTo>
                <a:lnTo>
                  <a:pt x="228" y="105"/>
                </a:lnTo>
                <a:lnTo>
                  <a:pt x="231" y="107"/>
                </a:lnTo>
                <a:lnTo>
                  <a:pt x="245" y="119"/>
                </a:lnTo>
                <a:lnTo>
                  <a:pt x="261" y="134"/>
                </a:lnTo>
                <a:lnTo>
                  <a:pt x="279" y="152"/>
                </a:lnTo>
                <a:lnTo>
                  <a:pt x="297" y="172"/>
                </a:lnTo>
                <a:lnTo>
                  <a:pt x="318" y="193"/>
                </a:lnTo>
                <a:lnTo>
                  <a:pt x="337" y="217"/>
                </a:lnTo>
                <a:lnTo>
                  <a:pt x="355" y="240"/>
                </a:lnTo>
                <a:lnTo>
                  <a:pt x="371" y="263"/>
                </a:lnTo>
                <a:lnTo>
                  <a:pt x="462" y="400"/>
                </a:lnTo>
                <a:lnTo>
                  <a:pt x="485" y="444"/>
                </a:lnTo>
                <a:lnTo>
                  <a:pt x="503" y="490"/>
                </a:lnTo>
                <a:lnTo>
                  <a:pt x="518" y="538"/>
                </a:lnTo>
                <a:lnTo>
                  <a:pt x="528" y="587"/>
                </a:lnTo>
                <a:lnTo>
                  <a:pt x="534" y="637"/>
                </a:lnTo>
                <a:lnTo>
                  <a:pt x="537" y="687"/>
                </a:lnTo>
                <a:lnTo>
                  <a:pt x="536" y="739"/>
                </a:lnTo>
                <a:lnTo>
                  <a:pt x="533" y="792"/>
                </a:lnTo>
                <a:lnTo>
                  <a:pt x="527" y="844"/>
                </a:lnTo>
                <a:lnTo>
                  <a:pt x="519" y="896"/>
                </a:lnTo>
                <a:lnTo>
                  <a:pt x="509" y="949"/>
                </a:lnTo>
                <a:lnTo>
                  <a:pt x="496" y="1000"/>
                </a:lnTo>
                <a:lnTo>
                  <a:pt x="482" y="1050"/>
                </a:lnTo>
                <a:lnTo>
                  <a:pt x="467" y="1099"/>
                </a:lnTo>
                <a:lnTo>
                  <a:pt x="451" y="1147"/>
                </a:lnTo>
                <a:lnTo>
                  <a:pt x="434" y="1193"/>
                </a:lnTo>
                <a:lnTo>
                  <a:pt x="417" y="1237"/>
                </a:lnTo>
                <a:lnTo>
                  <a:pt x="400" y="1279"/>
                </a:lnTo>
                <a:lnTo>
                  <a:pt x="383" y="1319"/>
                </a:lnTo>
                <a:lnTo>
                  <a:pt x="366" y="1355"/>
                </a:lnTo>
                <a:lnTo>
                  <a:pt x="350" y="1389"/>
                </a:lnTo>
                <a:lnTo>
                  <a:pt x="335" y="1420"/>
                </a:lnTo>
                <a:lnTo>
                  <a:pt x="321" y="1447"/>
                </a:lnTo>
                <a:lnTo>
                  <a:pt x="308" y="1470"/>
                </a:lnTo>
                <a:lnTo>
                  <a:pt x="297" y="1489"/>
                </a:lnTo>
                <a:lnTo>
                  <a:pt x="290" y="1504"/>
                </a:lnTo>
                <a:lnTo>
                  <a:pt x="283" y="1515"/>
                </a:lnTo>
                <a:lnTo>
                  <a:pt x="280" y="1520"/>
                </a:lnTo>
                <a:lnTo>
                  <a:pt x="263" y="1550"/>
                </a:lnTo>
                <a:lnTo>
                  <a:pt x="241" y="1578"/>
                </a:lnTo>
                <a:lnTo>
                  <a:pt x="215" y="1602"/>
                </a:lnTo>
                <a:lnTo>
                  <a:pt x="186" y="1626"/>
                </a:lnTo>
                <a:lnTo>
                  <a:pt x="154" y="1646"/>
                </a:lnTo>
                <a:lnTo>
                  <a:pt x="119" y="1664"/>
                </a:lnTo>
                <a:lnTo>
                  <a:pt x="95" y="1648"/>
                </a:lnTo>
                <a:lnTo>
                  <a:pt x="131" y="1631"/>
                </a:lnTo>
                <a:lnTo>
                  <a:pt x="163" y="1611"/>
                </a:lnTo>
                <a:lnTo>
                  <a:pt x="193" y="1590"/>
                </a:lnTo>
                <a:lnTo>
                  <a:pt x="219" y="1565"/>
                </a:lnTo>
                <a:lnTo>
                  <a:pt x="242" y="1538"/>
                </a:lnTo>
                <a:lnTo>
                  <a:pt x="259" y="1509"/>
                </a:lnTo>
                <a:lnTo>
                  <a:pt x="261" y="1505"/>
                </a:lnTo>
                <a:lnTo>
                  <a:pt x="266" y="1497"/>
                </a:lnTo>
                <a:lnTo>
                  <a:pt x="273" y="1484"/>
                </a:lnTo>
                <a:lnTo>
                  <a:pt x="282" y="1466"/>
                </a:lnTo>
                <a:lnTo>
                  <a:pt x="294" y="1445"/>
                </a:lnTo>
                <a:lnTo>
                  <a:pt x="307" y="1418"/>
                </a:lnTo>
                <a:lnTo>
                  <a:pt x="322" y="1389"/>
                </a:lnTo>
                <a:lnTo>
                  <a:pt x="338" y="1356"/>
                </a:lnTo>
                <a:lnTo>
                  <a:pt x="354" y="1320"/>
                </a:lnTo>
                <a:lnTo>
                  <a:pt x="371" y="1281"/>
                </a:lnTo>
                <a:lnTo>
                  <a:pt x="388" y="1240"/>
                </a:lnTo>
                <a:lnTo>
                  <a:pt x="405" y="1196"/>
                </a:lnTo>
                <a:lnTo>
                  <a:pt x="422" y="1150"/>
                </a:lnTo>
                <a:lnTo>
                  <a:pt x="438" y="1103"/>
                </a:lnTo>
                <a:lnTo>
                  <a:pt x="454" y="1054"/>
                </a:lnTo>
                <a:lnTo>
                  <a:pt x="468" y="1004"/>
                </a:lnTo>
                <a:lnTo>
                  <a:pt x="481" y="953"/>
                </a:lnTo>
                <a:lnTo>
                  <a:pt x="491" y="902"/>
                </a:lnTo>
                <a:lnTo>
                  <a:pt x="501" y="849"/>
                </a:lnTo>
                <a:lnTo>
                  <a:pt x="507" y="798"/>
                </a:lnTo>
                <a:lnTo>
                  <a:pt x="511" y="746"/>
                </a:lnTo>
                <a:lnTo>
                  <a:pt x="512" y="695"/>
                </a:lnTo>
                <a:lnTo>
                  <a:pt x="510" y="645"/>
                </a:lnTo>
                <a:lnTo>
                  <a:pt x="504" y="595"/>
                </a:lnTo>
                <a:lnTo>
                  <a:pt x="495" y="547"/>
                </a:lnTo>
                <a:lnTo>
                  <a:pt x="482" y="501"/>
                </a:lnTo>
                <a:lnTo>
                  <a:pt x="464" y="456"/>
                </a:lnTo>
                <a:lnTo>
                  <a:pt x="441" y="413"/>
                </a:lnTo>
                <a:lnTo>
                  <a:pt x="351" y="277"/>
                </a:lnTo>
                <a:lnTo>
                  <a:pt x="334" y="252"/>
                </a:lnTo>
                <a:lnTo>
                  <a:pt x="315" y="229"/>
                </a:lnTo>
                <a:lnTo>
                  <a:pt x="296" y="206"/>
                </a:lnTo>
                <a:lnTo>
                  <a:pt x="277" y="185"/>
                </a:lnTo>
                <a:lnTo>
                  <a:pt x="259" y="166"/>
                </a:lnTo>
                <a:lnTo>
                  <a:pt x="242" y="149"/>
                </a:lnTo>
                <a:lnTo>
                  <a:pt x="227" y="136"/>
                </a:lnTo>
                <a:lnTo>
                  <a:pt x="215" y="125"/>
                </a:lnTo>
                <a:lnTo>
                  <a:pt x="213" y="123"/>
                </a:lnTo>
                <a:lnTo>
                  <a:pt x="206" y="118"/>
                </a:lnTo>
                <a:lnTo>
                  <a:pt x="193" y="108"/>
                </a:lnTo>
                <a:lnTo>
                  <a:pt x="176" y="96"/>
                </a:lnTo>
                <a:lnTo>
                  <a:pt x="152" y="82"/>
                </a:lnTo>
                <a:lnTo>
                  <a:pt x="123" y="67"/>
                </a:lnTo>
                <a:lnTo>
                  <a:pt x="88" y="50"/>
                </a:lnTo>
                <a:lnTo>
                  <a:pt x="48" y="32"/>
                </a:lnTo>
                <a:lnTo>
                  <a:pt x="0" y="14"/>
                </a:lnTo>
                <a:lnTo>
                  <a:pt x="35" y="0"/>
                </a:lnTo>
                <a:close/>
              </a:path>
            </a:pathLst>
          </a:custGeom>
          <a:solidFill>
            <a:srgbClr val="AB9B1A"/>
          </a:solidFill>
          <a:ln w="0">
            <a:solidFill>
              <a:srgbClr val="AB9B1A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0" name="Freeform 16"/>
          <p:cNvSpPr>
            <a:spLocks noEditPoints="1"/>
          </p:cNvSpPr>
          <p:nvPr/>
        </p:nvSpPr>
        <p:spPr bwMode="auto">
          <a:xfrm>
            <a:off x="10669121" y="2245635"/>
            <a:ext cx="160117" cy="1711073"/>
          </a:xfrm>
          <a:custGeom>
            <a:avLst/>
            <a:gdLst/>
            <a:ahLst/>
            <a:cxnLst>
              <a:cxn ang="0">
                <a:pos x="129" y="1659"/>
              </a:cxn>
              <a:cxn ang="0">
                <a:pos x="153" y="1675"/>
              </a:cxn>
              <a:cxn ang="0">
                <a:pos x="128" y="1687"/>
              </a:cxn>
              <a:cxn ang="0">
                <a:pos x="102" y="1671"/>
              </a:cxn>
              <a:cxn ang="0">
                <a:pos x="129" y="1659"/>
              </a:cxn>
              <a:cxn ang="0">
                <a:pos x="35" y="0"/>
              </a:cxn>
              <a:cxn ang="0">
                <a:pos x="69" y="11"/>
              </a:cxn>
              <a:cxn ang="0">
                <a:pos x="34" y="25"/>
              </a:cxn>
              <a:cxn ang="0">
                <a:pos x="0" y="13"/>
              </a:cxn>
              <a:cxn ang="0">
                <a:pos x="35" y="0"/>
              </a:cxn>
            </a:cxnLst>
            <a:rect l="0" t="0" r="r" b="b"/>
            <a:pathLst>
              <a:path w="153" h="1687">
                <a:moveTo>
                  <a:pt x="129" y="1659"/>
                </a:moveTo>
                <a:lnTo>
                  <a:pt x="153" y="1675"/>
                </a:lnTo>
                <a:lnTo>
                  <a:pt x="128" y="1687"/>
                </a:lnTo>
                <a:lnTo>
                  <a:pt x="102" y="1671"/>
                </a:lnTo>
                <a:lnTo>
                  <a:pt x="129" y="1659"/>
                </a:lnTo>
                <a:close/>
                <a:moveTo>
                  <a:pt x="35" y="0"/>
                </a:moveTo>
                <a:lnTo>
                  <a:pt x="69" y="11"/>
                </a:lnTo>
                <a:lnTo>
                  <a:pt x="34" y="25"/>
                </a:lnTo>
                <a:lnTo>
                  <a:pt x="0" y="13"/>
                </a:lnTo>
                <a:lnTo>
                  <a:pt x="35" y="0"/>
                </a:lnTo>
                <a:close/>
              </a:path>
            </a:pathLst>
          </a:custGeom>
          <a:solidFill>
            <a:srgbClr val="988C10"/>
          </a:solidFill>
          <a:ln w="0">
            <a:solidFill>
              <a:srgbClr val="988C1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1" name="Freeform 17"/>
          <p:cNvSpPr>
            <a:spLocks/>
          </p:cNvSpPr>
          <p:nvPr/>
        </p:nvSpPr>
        <p:spPr bwMode="auto">
          <a:xfrm>
            <a:off x="9594056" y="2353086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3" y="11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7"/>
              </a:cxn>
              <a:cxn ang="0">
                <a:pos x="106" y="93"/>
              </a:cxn>
              <a:cxn ang="0">
                <a:pos x="93" y="106"/>
              </a:cxn>
              <a:cxn ang="0">
                <a:pos x="77" y="114"/>
              </a:cxn>
              <a:cxn ang="0">
                <a:pos x="59" y="117"/>
              </a:cxn>
              <a:cxn ang="0">
                <a:pos x="39" y="114"/>
              </a:cxn>
              <a:cxn ang="0">
                <a:pos x="23" y="106"/>
              </a:cxn>
              <a:cxn ang="0">
                <a:pos x="11" y="93"/>
              </a:cxn>
              <a:cxn ang="0">
                <a:pos x="2" y="77"/>
              </a:cxn>
              <a:cxn ang="0">
                <a:pos x="0" y="59"/>
              </a:cxn>
              <a:cxn ang="0">
                <a:pos x="2" y="40"/>
              </a:cxn>
              <a:cxn ang="0">
                <a:pos x="11" y="24"/>
              </a:cxn>
              <a:cxn ang="0">
                <a:pos x="23" y="11"/>
              </a:cxn>
              <a:cxn ang="0">
                <a:pos x="39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3" y="11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7"/>
                </a:lnTo>
                <a:lnTo>
                  <a:pt x="106" y="93"/>
                </a:lnTo>
                <a:lnTo>
                  <a:pt x="93" y="106"/>
                </a:lnTo>
                <a:lnTo>
                  <a:pt x="77" y="114"/>
                </a:lnTo>
                <a:lnTo>
                  <a:pt x="59" y="117"/>
                </a:lnTo>
                <a:lnTo>
                  <a:pt x="39" y="114"/>
                </a:lnTo>
                <a:lnTo>
                  <a:pt x="23" y="106"/>
                </a:lnTo>
                <a:lnTo>
                  <a:pt x="11" y="93"/>
                </a:lnTo>
                <a:lnTo>
                  <a:pt x="2" y="77"/>
                </a:lnTo>
                <a:lnTo>
                  <a:pt x="0" y="59"/>
                </a:lnTo>
                <a:lnTo>
                  <a:pt x="2" y="40"/>
                </a:lnTo>
                <a:lnTo>
                  <a:pt x="11" y="24"/>
                </a:lnTo>
                <a:lnTo>
                  <a:pt x="23" y="11"/>
                </a:lnTo>
                <a:lnTo>
                  <a:pt x="39" y="3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2" name="Freeform 18"/>
          <p:cNvSpPr>
            <a:spLocks noEditPoints="1"/>
          </p:cNvSpPr>
          <p:nvPr/>
        </p:nvSpPr>
        <p:spPr bwMode="auto">
          <a:xfrm>
            <a:off x="9581580" y="2340921"/>
            <a:ext cx="147639" cy="143942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57" y="26"/>
              </a:cxn>
              <a:cxn ang="0">
                <a:pos x="44" y="33"/>
              </a:cxn>
              <a:cxn ang="0">
                <a:pos x="33" y="43"/>
              </a:cxn>
              <a:cxn ang="0">
                <a:pos x="27" y="56"/>
              </a:cxn>
              <a:cxn ang="0">
                <a:pos x="25" y="71"/>
              </a:cxn>
              <a:cxn ang="0">
                <a:pos x="27" y="86"/>
              </a:cxn>
              <a:cxn ang="0">
                <a:pos x="33" y="99"/>
              </a:cxn>
              <a:cxn ang="0">
                <a:pos x="44" y="108"/>
              </a:cxn>
              <a:cxn ang="0">
                <a:pos x="57" y="115"/>
              </a:cxn>
              <a:cxn ang="0">
                <a:pos x="72" y="118"/>
              </a:cxn>
              <a:cxn ang="0">
                <a:pos x="86" y="115"/>
              </a:cxn>
              <a:cxn ang="0">
                <a:pos x="98" y="108"/>
              </a:cxn>
              <a:cxn ang="0">
                <a:pos x="109" y="99"/>
              </a:cxn>
              <a:cxn ang="0">
                <a:pos x="115" y="86"/>
              </a:cxn>
              <a:cxn ang="0">
                <a:pos x="118" y="71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6" y="26"/>
              </a:cxn>
              <a:cxn ang="0">
                <a:pos x="72" y="24"/>
              </a:cxn>
              <a:cxn ang="0">
                <a:pos x="72" y="0"/>
              </a:cxn>
              <a:cxn ang="0">
                <a:pos x="90" y="3"/>
              </a:cxn>
              <a:cxn ang="0">
                <a:pos x="107" y="10"/>
              </a:cxn>
              <a:cxn ang="0">
                <a:pos x="121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1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1"/>
              </a:cxn>
              <a:cxn ang="0">
                <a:pos x="107" y="132"/>
              </a:cxn>
              <a:cxn ang="0">
                <a:pos x="90" y="139"/>
              </a:cxn>
              <a:cxn ang="0">
                <a:pos x="72" y="141"/>
              </a:cxn>
              <a:cxn ang="0">
                <a:pos x="52" y="139"/>
              </a:cxn>
              <a:cxn ang="0">
                <a:pos x="35" y="132"/>
              </a:cxn>
              <a:cxn ang="0">
                <a:pos x="22" y="121"/>
              </a:cxn>
              <a:cxn ang="0">
                <a:pos x="10" y="106"/>
              </a:cxn>
              <a:cxn ang="0">
                <a:pos x="3" y="89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2" y="21"/>
              </a:cxn>
              <a:cxn ang="0">
                <a:pos x="35" y="10"/>
              </a:cxn>
              <a:cxn ang="0">
                <a:pos x="52" y="3"/>
              </a:cxn>
              <a:cxn ang="0">
                <a:pos x="72" y="0"/>
              </a:cxn>
            </a:cxnLst>
            <a:rect l="0" t="0" r="r" b="b"/>
            <a:pathLst>
              <a:path w="142" h="141">
                <a:moveTo>
                  <a:pt x="72" y="24"/>
                </a:moveTo>
                <a:lnTo>
                  <a:pt x="57" y="26"/>
                </a:lnTo>
                <a:lnTo>
                  <a:pt x="44" y="33"/>
                </a:lnTo>
                <a:lnTo>
                  <a:pt x="33" y="43"/>
                </a:lnTo>
                <a:lnTo>
                  <a:pt x="27" y="56"/>
                </a:lnTo>
                <a:lnTo>
                  <a:pt x="25" y="71"/>
                </a:lnTo>
                <a:lnTo>
                  <a:pt x="27" y="86"/>
                </a:lnTo>
                <a:lnTo>
                  <a:pt x="33" y="99"/>
                </a:lnTo>
                <a:lnTo>
                  <a:pt x="44" y="108"/>
                </a:lnTo>
                <a:lnTo>
                  <a:pt x="57" y="115"/>
                </a:lnTo>
                <a:lnTo>
                  <a:pt x="72" y="118"/>
                </a:lnTo>
                <a:lnTo>
                  <a:pt x="86" y="115"/>
                </a:lnTo>
                <a:lnTo>
                  <a:pt x="98" y="108"/>
                </a:lnTo>
                <a:lnTo>
                  <a:pt x="109" y="99"/>
                </a:lnTo>
                <a:lnTo>
                  <a:pt x="115" y="86"/>
                </a:lnTo>
                <a:lnTo>
                  <a:pt x="118" y="71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6" y="26"/>
                </a:lnTo>
                <a:lnTo>
                  <a:pt x="72" y="24"/>
                </a:lnTo>
                <a:close/>
                <a:moveTo>
                  <a:pt x="72" y="0"/>
                </a:moveTo>
                <a:lnTo>
                  <a:pt x="90" y="3"/>
                </a:lnTo>
                <a:lnTo>
                  <a:pt x="107" y="10"/>
                </a:lnTo>
                <a:lnTo>
                  <a:pt x="121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1"/>
                </a:lnTo>
                <a:lnTo>
                  <a:pt x="139" y="89"/>
                </a:lnTo>
                <a:lnTo>
                  <a:pt x="132" y="106"/>
                </a:lnTo>
                <a:lnTo>
                  <a:pt x="121" y="121"/>
                </a:lnTo>
                <a:lnTo>
                  <a:pt x="107" y="132"/>
                </a:lnTo>
                <a:lnTo>
                  <a:pt x="90" y="139"/>
                </a:lnTo>
                <a:lnTo>
                  <a:pt x="72" y="141"/>
                </a:lnTo>
                <a:lnTo>
                  <a:pt x="52" y="139"/>
                </a:lnTo>
                <a:lnTo>
                  <a:pt x="35" y="132"/>
                </a:lnTo>
                <a:lnTo>
                  <a:pt x="22" y="121"/>
                </a:lnTo>
                <a:lnTo>
                  <a:pt x="10" y="106"/>
                </a:lnTo>
                <a:lnTo>
                  <a:pt x="3" y="89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2" y="21"/>
                </a:lnTo>
                <a:lnTo>
                  <a:pt x="35" y="10"/>
                </a:lnTo>
                <a:lnTo>
                  <a:pt x="52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73" name="Group 172"/>
          <p:cNvGrpSpPr/>
          <p:nvPr/>
        </p:nvGrpSpPr>
        <p:grpSpPr>
          <a:xfrm>
            <a:off x="9053405" y="3170101"/>
            <a:ext cx="147639" cy="143942"/>
            <a:chOff x="5630920" y="2377186"/>
            <a:chExt cx="103809" cy="101209"/>
          </a:xfrm>
        </p:grpSpPr>
        <p:sp>
          <p:nvSpPr>
            <p:cNvPr id="174" name="Freeform 19"/>
            <p:cNvSpPr>
              <a:spLocks/>
            </p:cNvSpPr>
            <p:nvPr/>
          </p:nvSpPr>
          <p:spPr bwMode="auto">
            <a:xfrm>
              <a:off x="5641155" y="2385739"/>
              <a:ext cx="84802" cy="8410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7" y="3"/>
                </a:cxn>
                <a:cxn ang="0">
                  <a:pos x="93" y="12"/>
                </a:cxn>
                <a:cxn ang="0">
                  <a:pos x="106" y="25"/>
                </a:cxn>
                <a:cxn ang="0">
                  <a:pos x="114" y="41"/>
                </a:cxn>
                <a:cxn ang="0">
                  <a:pos x="118" y="59"/>
                </a:cxn>
                <a:cxn ang="0">
                  <a:pos x="114" y="78"/>
                </a:cxn>
                <a:cxn ang="0">
                  <a:pos x="106" y="94"/>
                </a:cxn>
                <a:cxn ang="0">
                  <a:pos x="93" y="107"/>
                </a:cxn>
                <a:cxn ang="0">
                  <a:pos x="77" y="115"/>
                </a:cxn>
                <a:cxn ang="0">
                  <a:pos x="59" y="118"/>
                </a:cxn>
                <a:cxn ang="0">
                  <a:pos x="40" y="115"/>
                </a:cxn>
                <a:cxn ang="0">
                  <a:pos x="24" y="107"/>
                </a:cxn>
                <a:cxn ang="0">
                  <a:pos x="11" y="94"/>
                </a:cxn>
                <a:cxn ang="0">
                  <a:pos x="2" y="78"/>
                </a:cxn>
                <a:cxn ang="0">
                  <a:pos x="0" y="59"/>
                </a:cxn>
                <a:cxn ang="0">
                  <a:pos x="2" y="41"/>
                </a:cxn>
                <a:cxn ang="0">
                  <a:pos x="11" y="25"/>
                </a:cxn>
                <a:cxn ang="0">
                  <a:pos x="24" y="12"/>
                </a:cxn>
                <a:cxn ang="0">
                  <a:pos x="40" y="3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4" y="41"/>
                  </a:lnTo>
                  <a:lnTo>
                    <a:pt x="118" y="59"/>
                  </a:lnTo>
                  <a:lnTo>
                    <a:pt x="114" y="78"/>
                  </a:lnTo>
                  <a:lnTo>
                    <a:pt x="106" y="94"/>
                  </a:lnTo>
                  <a:lnTo>
                    <a:pt x="93" y="107"/>
                  </a:lnTo>
                  <a:lnTo>
                    <a:pt x="77" y="115"/>
                  </a:lnTo>
                  <a:lnTo>
                    <a:pt x="59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2" y="78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75" name="Freeform 20"/>
            <p:cNvSpPr>
              <a:spLocks noEditPoints="1"/>
            </p:cNvSpPr>
            <p:nvPr/>
          </p:nvSpPr>
          <p:spPr bwMode="auto">
            <a:xfrm>
              <a:off x="5630920" y="2377186"/>
              <a:ext cx="103809" cy="101209"/>
            </a:xfrm>
            <a:custGeom>
              <a:avLst/>
              <a:gdLst/>
              <a:ahLst/>
              <a:cxnLst>
                <a:cxn ang="0">
                  <a:pos x="71" y="24"/>
                </a:cxn>
                <a:cxn ang="0">
                  <a:pos x="56" y="26"/>
                </a:cxn>
                <a:cxn ang="0">
                  <a:pos x="43" y="33"/>
                </a:cxn>
                <a:cxn ang="0">
                  <a:pos x="33" y="42"/>
                </a:cxn>
                <a:cxn ang="0">
                  <a:pos x="26" y="56"/>
                </a:cxn>
                <a:cxn ang="0">
                  <a:pos x="24" y="70"/>
                </a:cxn>
                <a:cxn ang="0">
                  <a:pos x="26" y="85"/>
                </a:cxn>
                <a:cxn ang="0">
                  <a:pos x="33" y="98"/>
                </a:cxn>
                <a:cxn ang="0">
                  <a:pos x="43" y="108"/>
                </a:cxn>
                <a:cxn ang="0">
                  <a:pos x="56" y="115"/>
                </a:cxn>
                <a:cxn ang="0">
                  <a:pos x="71" y="117"/>
                </a:cxn>
                <a:cxn ang="0">
                  <a:pos x="85" y="115"/>
                </a:cxn>
                <a:cxn ang="0">
                  <a:pos x="98" y="108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2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71" y="24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0" y="20"/>
                </a:cxn>
                <a:cxn ang="0">
                  <a:pos x="132" y="35"/>
                </a:cxn>
                <a:cxn ang="0">
                  <a:pos x="138" y="52"/>
                </a:cxn>
                <a:cxn ang="0">
                  <a:pos x="141" y="70"/>
                </a:cxn>
                <a:cxn ang="0">
                  <a:pos x="138" y="89"/>
                </a:cxn>
                <a:cxn ang="0">
                  <a:pos x="132" y="106"/>
                </a:cxn>
                <a:cxn ang="0">
                  <a:pos x="120" y="120"/>
                </a:cxn>
                <a:cxn ang="0">
                  <a:pos x="106" y="132"/>
                </a:cxn>
                <a:cxn ang="0">
                  <a:pos x="89" y="138"/>
                </a:cxn>
                <a:cxn ang="0">
                  <a:pos x="71" y="141"/>
                </a:cxn>
                <a:cxn ang="0">
                  <a:pos x="52" y="138"/>
                </a:cxn>
                <a:cxn ang="0">
                  <a:pos x="35" y="132"/>
                </a:cxn>
                <a:cxn ang="0">
                  <a:pos x="21" y="120"/>
                </a:cxn>
                <a:cxn ang="0">
                  <a:pos x="9" y="106"/>
                </a:cxn>
                <a:cxn ang="0">
                  <a:pos x="3" y="89"/>
                </a:cxn>
                <a:cxn ang="0">
                  <a:pos x="0" y="70"/>
                </a:cxn>
                <a:cxn ang="0">
                  <a:pos x="3" y="52"/>
                </a:cxn>
                <a:cxn ang="0">
                  <a:pos x="9" y="35"/>
                </a:cxn>
                <a:cxn ang="0">
                  <a:pos x="21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1" y="0"/>
                </a:cxn>
              </a:cxnLst>
              <a:rect l="0" t="0" r="r" b="b"/>
              <a:pathLst>
                <a:path w="141" h="141">
                  <a:moveTo>
                    <a:pt x="71" y="24"/>
                  </a:moveTo>
                  <a:lnTo>
                    <a:pt x="56" y="26"/>
                  </a:lnTo>
                  <a:lnTo>
                    <a:pt x="43" y="33"/>
                  </a:lnTo>
                  <a:lnTo>
                    <a:pt x="33" y="42"/>
                  </a:lnTo>
                  <a:lnTo>
                    <a:pt x="26" y="56"/>
                  </a:lnTo>
                  <a:lnTo>
                    <a:pt x="24" y="70"/>
                  </a:lnTo>
                  <a:lnTo>
                    <a:pt x="26" y="85"/>
                  </a:lnTo>
                  <a:lnTo>
                    <a:pt x="33" y="98"/>
                  </a:lnTo>
                  <a:lnTo>
                    <a:pt x="43" y="108"/>
                  </a:lnTo>
                  <a:lnTo>
                    <a:pt x="56" y="115"/>
                  </a:lnTo>
                  <a:lnTo>
                    <a:pt x="71" y="117"/>
                  </a:lnTo>
                  <a:lnTo>
                    <a:pt x="85" y="115"/>
                  </a:lnTo>
                  <a:lnTo>
                    <a:pt x="98" y="108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2"/>
                  </a:lnTo>
                  <a:lnTo>
                    <a:pt x="98" y="33"/>
                  </a:lnTo>
                  <a:lnTo>
                    <a:pt x="85" y="26"/>
                  </a:lnTo>
                  <a:lnTo>
                    <a:pt x="71" y="24"/>
                  </a:lnTo>
                  <a:close/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2" y="35"/>
                  </a:lnTo>
                  <a:lnTo>
                    <a:pt x="138" y="52"/>
                  </a:lnTo>
                  <a:lnTo>
                    <a:pt x="141" y="70"/>
                  </a:lnTo>
                  <a:lnTo>
                    <a:pt x="138" y="89"/>
                  </a:lnTo>
                  <a:lnTo>
                    <a:pt x="132" y="106"/>
                  </a:lnTo>
                  <a:lnTo>
                    <a:pt x="120" y="120"/>
                  </a:lnTo>
                  <a:lnTo>
                    <a:pt x="106" y="132"/>
                  </a:lnTo>
                  <a:lnTo>
                    <a:pt x="89" y="138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2"/>
                  </a:lnTo>
                  <a:lnTo>
                    <a:pt x="21" y="120"/>
                  </a:lnTo>
                  <a:lnTo>
                    <a:pt x="9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76" name="Freeform 21"/>
          <p:cNvSpPr>
            <a:spLocks/>
          </p:cNvSpPr>
          <p:nvPr/>
        </p:nvSpPr>
        <p:spPr bwMode="auto">
          <a:xfrm>
            <a:off x="9750015" y="2932905"/>
            <a:ext cx="12060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2"/>
              </a:cxn>
              <a:cxn ang="0">
                <a:pos x="93" y="11"/>
              </a:cxn>
              <a:cxn ang="0">
                <a:pos x="106" y="23"/>
              </a:cxn>
              <a:cxn ang="0">
                <a:pos x="114" y="39"/>
              </a:cxn>
              <a:cxn ang="0">
                <a:pos x="118" y="59"/>
              </a:cxn>
              <a:cxn ang="0">
                <a:pos x="114" y="77"/>
              </a:cxn>
              <a:cxn ang="0">
                <a:pos x="106" y="93"/>
              </a:cxn>
              <a:cxn ang="0">
                <a:pos x="93" y="105"/>
              </a:cxn>
              <a:cxn ang="0">
                <a:pos x="77" y="114"/>
              </a:cxn>
              <a:cxn ang="0">
                <a:pos x="59" y="117"/>
              </a:cxn>
              <a:cxn ang="0">
                <a:pos x="40" y="114"/>
              </a:cxn>
              <a:cxn ang="0">
                <a:pos x="24" y="105"/>
              </a:cxn>
              <a:cxn ang="0">
                <a:pos x="11" y="93"/>
              </a:cxn>
              <a:cxn ang="0">
                <a:pos x="2" y="77"/>
              </a:cxn>
              <a:cxn ang="0">
                <a:pos x="0" y="59"/>
              </a:cxn>
              <a:cxn ang="0">
                <a:pos x="2" y="39"/>
              </a:cxn>
              <a:cxn ang="0">
                <a:pos x="11" y="23"/>
              </a:cxn>
              <a:cxn ang="0">
                <a:pos x="24" y="11"/>
              </a:cxn>
              <a:cxn ang="0">
                <a:pos x="40" y="2"/>
              </a:cxn>
              <a:cxn ang="0">
                <a:pos x="59" y="0"/>
              </a:cxn>
            </a:cxnLst>
            <a:rect l="0" t="0" r="r" b="b"/>
            <a:pathLst>
              <a:path w="118" h="117">
                <a:moveTo>
                  <a:pt x="59" y="0"/>
                </a:moveTo>
                <a:lnTo>
                  <a:pt x="77" y="2"/>
                </a:lnTo>
                <a:lnTo>
                  <a:pt x="93" y="11"/>
                </a:lnTo>
                <a:lnTo>
                  <a:pt x="106" y="23"/>
                </a:lnTo>
                <a:lnTo>
                  <a:pt x="114" y="39"/>
                </a:lnTo>
                <a:lnTo>
                  <a:pt x="118" y="59"/>
                </a:lnTo>
                <a:lnTo>
                  <a:pt x="114" y="77"/>
                </a:lnTo>
                <a:lnTo>
                  <a:pt x="106" y="93"/>
                </a:lnTo>
                <a:lnTo>
                  <a:pt x="93" y="105"/>
                </a:lnTo>
                <a:lnTo>
                  <a:pt x="77" y="114"/>
                </a:lnTo>
                <a:lnTo>
                  <a:pt x="59" y="117"/>
                </a:lnTo>
                <a:lnTo>
                  <a:pt x="40" y="114"/>
                </a:lnTo>
                <a:lnTo>
                  <a:pt x="24" y="105"/>
                </a:lnTo>
                <a:lnTo>
                  <a:pt x="11" y="93"/>
                </a:lnTo>
                <a:lnTo>
                  <a:pt x="2" y="77"/>
                </a:lnTo>
                <a:lnTo>
                  <a:pt x="0" y="59"/>
                </a:lnTo>
                <a:lnTo>
                  <a:pt x="2" y="39"/>
                </a:lnTo>
                <a:lnTo>
                  <a:pt x="11" y="23"/>
                </a:lnTo>
                <a:lnTo>
                  <a:pt x="24" y="11"/>
                </a:lnTo>
                <a:lnTo>
                  <a:pt x="40" y="2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7" name="Freeform 22"/>
          <p:cNvSpPr>
            <a:spLocks noEditPoints="1"/>
          </p:cNvSpPr>
          <p:nvPr/>
        </p:nvSpPr>
        <p:spPr bwMode="auto">
          <a:xfrm>
            <a:off x="9735459" y="2920740"/>
            <a:ext cx="147639" cy="141914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6" y="27"/>
              </a:cxn>
              <a:cxn ang="0">
                <a:pos x="43" y="33"/>
              </a:cxn>
              <a:cxn ang="0">
                <a:pos x="33" y="44"/>
              </a:cxn>
              <a:cxn ang="0">
                <a:pos x="26" y="57"/>
              </a:cxn>
              <a:cxn ang="0">
                <a:pos x="24" y="72"/>
              </a:cxn>
              <a:cxn ang="0">
                <a:pos x="26" y="85"/>
              </a:cxn>
              <a:cxn ang="0">
                <a:pos x="33" y="99"/>
              </a:cxn>
              <a:cxn ang="0">
                <a:pos x="43" y="109"/>
              </a:cxn>
              <a:cxn ang="0">
                <a:pos x="56" y="115"/>
              </a:cxn>
              <a:cxn ang="0">
                <a:pos x="71" y="117"/>
              </a:cxn>
              <a:cxn ang="0">
                <a:pos x="85" y="115"/>
              </a:cxn>
              <a:cxn ang="0">
                <a:pos x="98" y="109"/>
              </a:cxn>
              <a:cxn ang="0">
                <a:pos x="108" y="99"/>
              </a:cxn>
              <a:cxn ang="0">
                <a:pos x="115" y="85"/>
              </a:cxn>
              <a:cxn ang="0">
                <a:pos x="117" y="72"/>
              </a:cxn>
              <a:cxn ang="0">
                <a:pos x="115" y="57"/>
              </a:cxn>
              <a:cxn ang="0">
                <a:pos x="108" y="44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3"/>
              </a:cxn>
              <a:cxn ang="0">
                <a:pos x="106" y="10"/>
              </a:cxn>
              <a:cxn ang="0">
                <a:pos x="120" y="21"/>
              </a:cxn>
              <a:cxn ang="0">
                <a:pos x="132" y="35"/>
              </a:cxn>
              <a:cxn ang="0">
                <a:pos x="138" y="52"/>
              </a:cxn>
              <a:cxn ang="0">
                <a:pos x="141" y="72"/>
              </a:cxn>
              <a:cxn ang="0">
                <a:pos x="138" y="90"/>
              </a:cxn>
              <a:cxn ang="0">
                <a:pos x="132" y="107"/>
              </a:cxn>
              <a:cxn ang="0">
                <a:pos x="120" y="122"/>
              </a:cxn>
              <a:cxn ang="0">
                <a:pos x="106" y="132"/>
              </a:cxn>
              <a:cxn ang="0">
                <a:pos x="89" y="140"/>
              </a:cxn>
              <a:cxn ang="0">
                <a:pos x="71" y="142"/>
              </a:cxn>
              <a:cxn ang="0">
                <a:pos x="52" y="140"/>
              </a:cxn>
              <a:cxn ang="0">
                <a:pos x="35" y="132"/>
              </a:cxn>
              <a:cxn ang="0">
                <a:pos x="21" y="122"/>
              </a:cxn>
              <a:cxn ang="0">
                <a:pos x="9" y="107"/>
              </a:cxn>
              <a:cxn ang="0">
                <a:pos x="3" y="90"/>
              </a:cxn>
              <a:cxn ang="0">
                <a:pos x="0" y="72"/>
              </a:cxn>
              <a:cxn ang="0">
                <a:pos x="3" y="52"/>
              </a:cxn>
              <a:cxn ang="0">
                <a:pos x="9" y="35"/>
              </a:cxn>
              <a:cxn ang="0">
                <a:pos x="21" y="21"/>
              </a:cxn>
              <a:cxn ang="0">
                <a:pos x="35" y="10"/>
              </a:cxn>
              <a:cxn ang="0">
                <a:pos x="52" y="3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6" y="27"/>
                </a:lnTo>
                <a:lnTo>
                  <a:pt x="43" y="33"/>
                </a:lnTo>
                <a:lnTo>
                  <a:pt x="33" y="44"/>
                </a:lnTo>
                <a:lnTo>
                  <a:pt x="26" y="57"/>
                </a:lnTo>
                <a:lnTo>
                  <a:pt x="24" y="72"/>
                </a:lnTo>
                <a:lnTo>
                  <a:pt x="26" y="85"/>
                </a:lnTo>
                <a:lnTo>
                  <a:pt x="33" y="99"/>
                </a:lnTo>
                <a:lnTo>
                  <a:pt x="43" y="109"/>
                </a:lnTo>
                <a:lnTo>
                  <a:pt x="56" y="115"/>
                </a:lnTo>
                <a:lnTo>
                  <a:pt x="71" y="117"/>
                </a:lnTo>
                <a:lnTo>
                  <a:pt x="85" y="115"/>
                </a:lnTo>
                <a:lnTo>
                  <a:pt x="98" y="109"/>
                </a:lnTo>
                <a:lnTo>
                  <a:pt x="108" y="99"/>
                </a:lnTo>
                <a:lnTo>
                  <a:pt x="115" y="85"/>
                </a:lnTo>
                <a:lnTo>
                  <a:pt x="117" y="72"/>
                </a:lnTo>
                <a:lnTo>
                  <a:pt x="115" y="57"/>
                </a:lnTo>
                <a:lnTo>
                  <a:pt x="108" y="44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3"/>
                </a:lnTo>
                <a:lnTo>
                  <a:pt x="106" y="10"/>
                </a:lnTo>
                <a:lnTo>
                  <a:pt x="120" y="21"/>
                </a:lnTo>
                <a:lnTo>
                  <a:pt x="132" y="35"/>
                </a:lnTo>
                <a:lnTo>
                  <a:pt x="138" y="52"/>
                </a:lnTo>
                <a:lnTo>
                  <a:pt x="141" y="72"/>
                </a:lnTo>
                <a:lnTo>
                  <a:pt x="138" y="90"/>
                </a:lnTo>
                <a:lnTo>
                  <a:pt x="132" y="107"/>
                </a:lnTo>
                <a:lnTo>
                  <a:pt x="120" y="122"/>
                </a:lnTo>
                <a:lnTo>
                  <a:pt x="106" y="132"/>
                </a:lnTo>
                <a:lnTo>
                  <a:pt x="89" y="140"/>
                </a:lnTo>
                <a:lnTo>
                  <a:pt x="71" y="142"/>
                </a:lnTo>
                <a:lnTo>
                  <a:pt x="52" y="140"/>
                </a:lnTo>
                <a:lnTo>
                  <a:pt x="35" y="132"/>
                </a:lnTo>
                <a:lnTo>
                  <a:pt x="21" y="122"/>
                </a:lnTo>
                <a:lnTo>
                  <a:pt x="9" y="107"/>
                </a:lnTo>
                <a:lnTo>
                  <a:pt x="3" y="90"/>
                </a:lnTo>
                <a:lnTo>
                  <a:pt x="0" y="72"/>
                </a:lnTo>
                <a:lnTo>
                  <a:pt x="3" y="52"/>
                </a:lnTo>
                <a:lnTo>
                  <a:pt x="9" y="35"/>
                </a:lnTo>
                <a:lnTo>
                  <a:pt x="21" y="21"/>
                </a:lnTo>
                <a:lnTo>
                  <a:pt x="35" y="10"/>
                </a:lnTo>
                <a:lnTo>
                  <a:pt x="52" y="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8" name="Freeform 23"/>
          <p:cNvSpPr>
            <a:spLocks/>
          </p:cNvSpPr>
          <p:nvPr/>
        </p:nvSpPr>
        <p:spPr bwMode="auto">
          <a:xfrm>
            <a:off x="9729220" y="3733701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5"/>
              </a:cxn>
              <a:cxn ang="0">
                <a:pos x="114" y="41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8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1"/>
              </a:cxn>
              <a:cxn ang="0">
                <a:pos x="12" y="25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8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5"/>
                </a:lnTo>
                <a:lnTo>
                  <a:pt x="114" y="41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8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1"/>
                </a:lnTo>
                <a:lnTo>
                  <a:pt x="12" y="25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79" name="Freeform 24"/>
          <p:cNvSpPr>
            <a:spLocks noEditPoints="1"/>
          </p:cNvSpPr>
          <p:nvPr/>
        </p:nvSpPr>
        <p:spPr bwMode="auto">
          <a:xfrm>
            <a:off x="9716744" y="3721537"/>
            <a:ext cx="147639" cy="143942"/>
          </a:xfrm>
          <a:custGeom>
            <a:avLst/>
            <a:gdLst/>
            <a:ahLst/>
            <a:cxnLst>
              <a:cxn ang="0">
                <a:pos x="71" y="24"/>
              </a:cxn>
              <a:cxn ang="0">
                <a:pos x="56" y="26"/>
              </a:cxn>
              <a:cxn ang="0">
                <a:pos x="43" y="33"/>
              </a:cxn>
              <a:cxn ang="0">
                <a:pos x="33" y="42"/>
              </a:cxn>
              <a:cxn ang="0">
                <a:pos x="27" y="56"/>
              </a:cxn>
              <a:cxn ang="0">
                <a:pos x="24" y="70"/>
              </a:cxn>
              <a:cxn ang="0">
                <a:pos x="27" y="85"/>
              </a:cxn>
              <a:cxn ang="0">
                <a:pos x="33" y="98"/>
              </a:cxn>
              <a:cxn ang="0">
                <a:pos x="43" y="108"/>
              </a:cxn>
              <a:cxn ang="0">
                <a:pos x="56" y="115"/>
              </a:cxn>
              <a:cxn ang="0">
                <a:pos x="71" y="117"/>
              </a:cxn>
              <a:cxn ang="0">
                <a:pos x="86" y="115"/>
              </a:cxn>
              <a:cxn ang="0">
                <a:pos x="99" y="108"/>
              </a:cxn>
              <a:cxn ang="0">
                <a:pos x="108" y="98"/>
              </a:cxn>
              <a:cxn ang="0">
                <a:pos x="116" y="85"/>
              </a:cxn>
              <a:cxn ang="0">
                <a:pos x="118" y="70"/>
              </a:cxn>
              <a:cxn ang="0">
                <a:pos x="116" y="56"/>
              </a:cxn>
              <a:cxn ang="0">
                <a:pos x="108" y="42"/>
              </a:cxn>
              <a:cxn ang="0">
                <a:pos x="99" y="33"/>
              </a:cxn>
              <a:cxn ang="0">
                <a:pos x="86" y="26"/>
              </a:cxn>
              <a:cxn ang="0">
                <a:pos x="71" y="24"/>
              </a:cxn>
              <a:cxn ang="0">
                <a:pos x="71" y="0"/>
              </a:cxn>
              <a:cxn ang="0">
                <a:pos x="90" y="2"/>
              </a:cxn>
              <a:cxn ang="0">
                <a:pos x="106" y="9"/>
              </a:cxn>
              <a:cxn ang="0">
                <a:pos x="121" y="20"/>
              </a:cxn>
              <a:cxn ang="0">
                <a:pos x="132" y="35"/>
              </a:cxn>
              <a:cxn ang="0">
                <a:pos x="139" y="52"/>
              </a:cxn>
              <a:cxn ang="0">
                <a:pos x="141" y="70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0"/>
              </a:cxn>
              <a:cxn ang="0">
                <a:pos x="106" y="132"/>
              </a:cxn>
              <a:cxn ang="0">
                <a:pos x="90" y="138"/>
              </a:cxn>
              <a:cxn ang="0">
                <a:pos x="71" y="141"/>
              </a:cxn>
              <a:cxn ang="0">
                <a:pos x="52" y="138"/>
              </a:cxn>
              <a:cxn ang="0">
                <a:pos x="36" y="132"/>
              </a:cxn>
              <a:cxn ang="0">
                <a:pos x="21" y="120"/>
              </a:cxn>
              <a:cxn ang="0">
                <a:pos x="10" y="106"/>
              </a:cxn>
              <a:cxn ang="0">
                <a:pos x="3" y="89"/>
              </a:cxn>
              <a:cxn ang="0">
                <a:pos x="0" y="70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9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1" h="141">
                <a:moveTo>
                  <a:pt x="71" y="24"/>
                </a:moveTo>
                <a:lnTo>
                  <a:pt x="56" y="26"/>
                </a:lnTo>
                <a:lnTo>
                  <a:pt x="43" y="33"/>
                </a:lnTo>
                <a:lnTo>
                  <a:pt x="33" y="42"/>
                </a:lnTo>
                <a:lnTo>
                  <a:pt x="27" y="56"/>
                </a:lnTo>
                <a:lnTo>
                  <a:pt x="24" y="70"/>
                </a:lnTo>
                <a:lnTo>
                  <a:pt x="27" y="85"/>
                </a:lnTo>
                <a:lnTo>
                  <a:pt x="33" y="98"/>
                </a:lnTo>
                <a:lnTo>
                  <a:pt x="43" y="108"/>
                </a:lnTo>
                <a:lnTo>
                  <a:pt x="56" y="115"/>
                </a:lnTo>
                <a:lnTo>
                  <a:pt x="71" y="117"/>
                </a:lnTo>
                <a:lnTo>
                  <a:pt x="86" y="115"/>
                </a:lnTo>
                <a:lnTo>
                  <a:pt x="99" y="108"/>
                </a:lnTo>
                <a:lnTo>
                  <a:pt x="108" y="98"/>
                </a:lnTo>
                <a:lnTo>
                  <a:pt x="116" y="85"/>
                </a:lnTo>
                <a:lnTo>
                  <a:pt x="118" y="70"/>
                </a:lnTo>
                <a:lnTo>
                  <a:pt x="116" y="56"/>
                </a:lnTo>
                <a:lnTo>
                  <a:pt x="108" y="42"/>
                </a:lnTo>
                <a:lnTo>
                  <a:pt x="99" y="33"/>
                </a:lnTo>
                <a:lnTo>
                  <a:pt x="86" y="26"/>
                </a:lnTo>
                <a:lnTo>
                  <a:pt x="71" y="24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9"/>
                </a:lnTo>
                <a:lnTo>
                  <a:pt x="121" y="20"/>
                </a:lnTo>
                <a:lnTo>
                  <a:pt x="132" y="35"/>
                </a:lnTo>
                <a:lnTo>
                  <a:pt x="139" y="52"/>
                </a:lnTo>
                <a:lnTo>
                  <a:pt x="141" y="70"/>
                </a:lnTo>
                <a:lnTo>
                  <a:pt x="139" y="89"/>
                </a:lnTo>
                <a:lnTo>
                  <a:pt x="132" y="106"/>
                </a:lnTo>
                <a:lnTo>
                  <a:pt x="121" y="120"/>
                </a:lnTo>
                <a:lnTo>
                  <a:pt x="106" y="132"/>
                </a:lnTo>
                <a:lnTo>
                  <a:pt x="90" y="138"/>
                </a:lnTo>
                <a:lnTo>
                  <a:pt x="71" y="141"/>
                </a:lnTo>
                <a:lnTo>
                  <a:pt x="52" y="138"/>
                </a:lnTo>
                <a:lnTo>
                  <a:pt x="36" y="132"/>
                </a:lnTo>
                <a:lnTo>
                  <a:pt x="21" y="120"/>
                </a:lnTo>
                <a:lnTo>
                  <a:pt x="10" y="106"/>
                </a:lnTo>
                <a:lnTo>
                  <a:pt x="3" y="89"/>
                </a:lnTo>
                <a:lnTo>
                  <a:pt x="0" y="70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9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80" name="Group 179"/>
          <p:cNvGrpSpPr/>
          <p:nvPr/>
        </p:nvGrpSpPr>
        <p:grpSpPr>
          <a:xfrm>
            <a:off x="10694075" y="2434179"/>
            <a:ext cx="145560" cy="141914"/>
            <a:chOff x="6784516" y="1859741"/>
            <a:chExt cx="102347" cy="99783"/>
          </a:xfrm>
        </p:grpSpPr>
        <p:sp>
          <p:nvSpPr>
            <p:cNvPr id="181" name="Freeform 25"/>
            <p:cNvSpPr>
              <a:spLocks/>
            </p:cNvSpPr>
            <p:nvPr/>
          </p:nvSpPr>
          <p:spPr bwMode="auto">
            <a:xfrm>
              <a:off x="6791826" y="1866868"/>
              <a:ext cx="86264" cy="8410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7" y="3"/>
                </a:cxn>
                <a:cxn ang="0">
                  <a:pos x="94" y="10"/>
                </a:cxn>
                <a:cxn ang="0">
                  <a:pos x="105" y="23"/>
                </a:cxn>
                <a:cxn ang="0">
                  <a:pos x="114" y="39"/>
                </a:cxn>
                <a:cxn ang="0">
                  <a:pos x="117" y="58"/>
                </a:cxn>
                <a:cxn ang="0">
                  <a:pos x="114" y="77"/>
                </a:cxn>
                <a:cxn ang="0">
                  <a:pos x="105" y="93"/>
                </a:cxn>
                <a:cxn ang="0">
                  <a:pos x="94" y="105"/>
                </a:cxn>
                <a:cxn ang="0">
                  <a:pos x="77" y="114"/>
                </a:cxn>
                <a:cxn ang="0">
                  <a:pos x="58" y="117"/>
                </a:cxn>
                <a:cxn ang="0">
                  <a:pos x="40" y="114"/>
                </a:cxn>
                <a:cxn ang="0">
                  <a:pos x="24" y="105"/>
                </a:cxn>
                <a:cxn ang="0">
                  <a:pos x="12" y="93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2" y="39"/>
                </a:cxn>
                <a:cxn ang="0">
                  <a:pos x="12" y="23"/>
                </a:cxn>
                <a:cxn ang="0">
                  <a:pos x="24" y="10"/>
                </a:cxn>
                <a:cxn ang="0">
                  <a:pos x="40" y="3"/>
                </a:cxn>
                <a:cxn ang="0">
                  <a:pos x="58" y="0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77" y="3"/>
                  </a:lnTo>
                  <a:lnTo>
                    <a:pt x="94" y="10"/>
                  </a:lnTo>
                  <a:lnTo>
                    <a:pt x="105" y="23"/>
                  </a:lnTo>
                  <a:lnTo>
                    <a:pt x="114" y="39"/>
                  </a:lnTo>
                  <a:lnTo>
                    <a:pt x="117" y="58"/>
                  </a:lnTo>
                  <a:lnTo>
                    <a:pt x="114" y="77"/>
                  </a:lnTo>
                  <a:lnTo>
                    <a:pt x="105" y="93"/>
                  </a:lnTo>
                  <a:lnTo>
                    <a:pt x="94" y="105"/>
                  </a:lnTo>
                  <a:lnTo>
                    <a:pt x="77" y="114"/>
                  </a:lnTo>
                  <a:lnTo>
                    <a:pt x="58" y="117"/>
                  </a:lnTo>
                  <a:lnTo>
                    <a:pt x="40" y="114"/>
                  </a:lnTo>
                  <a:lnTo>
                    <a:pt x="24" y="105"/>
                  </a:lnTo>
                  <a:lnTo>
                    <a:pt x="12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2" y="23"/>
                  </a:lnTo>
                  <a:lnTo>
                    <a:pt x="24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82" name="Freeform 26"/>
            <p:cNvSpPr>
              <a:spLocks noEditPoints="1"/>
            </p:cNvSpPr>
            <p:nvPr/>
          </p:nvSpPr>
          <p:spPr bwMode="auto">
            <a:xfrm>
              <a:off x="6784516" y="1859741"/>
              <a:ext cx="102347" cy="99783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59" y="26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30" y="47"/>
                </a:cxn>
                <a:cxn ang="0">
                  <a:pos x="26" y="58"/>
                </a:cxn>
                <a:cxn ang="0">
                  <a:pos x="24" y="70"/>
                </a:cxn>
                <a:cxn ang="0">
                  <a:pos x="26" y="82"/>
                </a:cxn>
                <a:cxn ang="0">
                  <a:pos x="30" y="94"/>
                </a:cxn>
                <a:cxn ang="0">
                  <a:pos x="37" y="104"/>
                </a:cxn>
                <a:cxn ang="0">
                  <a:pos x="47" y="111"/>
                </a:cxn>
                <a:cxn ang="0">
                  <a:pos x="59" y="115"/>
                </a:cxn>
                <a:cxn ang="0">
                  <a:pos x="70" y="117"/>
                </a:cxn>
                <a:cxn ang="0">
                  <a:pos x="85" y="114"/>
                </a:cxn>
                <a:cxn ang="0">
                  <a:pos x="98" y="108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3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70" y="24"/>
                </a:cxn>
                <a:cxn ang="0">
                  <a:pos x="70" y="0"/>
                </a:cxn>
                <a:cxn ang="0">
                  <a:pos x="90" y="2"/>
                </a:cxn>
                <a:cxn ang="0">
                  <a:pos x="106" y="10"/>
                </a:cxn>
                <a:cxn ang="0">
                  <a:pos x="121" y="20"/>
                </a:cxn>
                <a:cxn ang="0">
                  <a:pos x="131" y="34"/>
                </a:cxn>
                <a:cxn ang="0">
                  <a:pos x="139" y="51"/>
                </a:cxn>
                <a:cxn ang="0">
                  <a:pos x="141" y="70"/>
                </a:cxn>
                <a:cxn ang="0">
                  <a:pos x="139" y="89"/>
                </a:cxn>
                <a:cxn ang="0">
                  <a:pos x="131" y="106"/>
                </a:cxn>
                <a:cxn ang="0">
                  <a:pos x="121" y="121"/>
                </a:cxn>
                <a:cxn ang="0">
                  <a:pos x="106" y="131"/>
                </a:cxn>
                <a:cxn ang="0">
                  <a:pos x="90" y="139"/>
                </a:cxn>
                <a:cxn ang="0">
                  <a:pos x="70" y="141"/>
                </a:cxn>
                <a:cxn ang="0">
                  <a:pos x="52" y="139"/>
                </a:cxn>
                <a:cxn ang="0">
                  <a:pos x="35" y="131"/>
                </a:cxn>
                <a:cxn ang="0">
                  <a:pos x="20" y="121"/>
                </a:cxn>
                <a:cxn ang="0">
                  <a:pos x="10" y="106"/>
                </a:cxn>
                <a:cxn ang="0">
                  <a:pos x="2" y="89"/>
                </a:cxn>
                <a:cxn ang="0">
                  <a:pos x="0" y="70"/>
                </a:cxn>
                <a:cxn ang="0">
                  <a:pos x="2" y="52"/>
                </a:cxn>
                <a:cxn ang="0">
                  <a:pos x="10" y="35"/>
                </a:cxn>
                <a:cxn ang="0">
                  <a:pos x="20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</a:cxnLst>
              <a:rect l="0" t="0" r="r" b="b"/>
              <a:pathLst>
                <a:path w="141" h="141">
                  <a:moveTo>
                    <a:pt x="70" y="24"/>
                  </a:moveTo>
                  <a:lnTo>
                    <a:pt x="59" y="26"/>
                  </a:lnTo>
                  <a:lnTo>
                    <a:pt x="47" y="30"/>
                  </a:lnTo>
                  <a:lnTo>
                    <a:pt x="37" y="37"/>
                  </a:lnTo>
                  <a:lnTo>
                    <a:pt x="30" y="47"/>
                  </a:lnTo>
                  <a:lnTo>
                    <a:pt x="26" y="58"/>
                  </a:lnTo>
                  <a:lnTo>
                    <a:pt x="24" y="70"/>
                  </a:lnTo>
                  <a:lnTo>
                    <a:pt x="26" y="82"/>
                  </a:lnTo>
                  <a:lnTo>
                    <a:pt x="30" y="94"/>
                  </a:lnTo>
                  <a:lnTo>
                    <a:pt x="37" y="104"/>
                  </a:lnTo>
                  <a:lnTo>
                    <a:pt x="47" y="111"/>
                  </a:lnTo>
                  <a:lnTo>
                    <a:pt x="59" y="115"/>
                  </a:lnTo>
                  <a:lnTo>
                    <a:pt x="70" y="117"/>
                  </a:lnTo>
                  <a:lnTo>
                    <a:pt x="85" y="114"/>
                  </a:lnTo>
                  <a:lnTo>
                    <a:pt x="98" y="108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3"/>
                  </a:lnTo>
                  <a:lnTo>
                    <a:pt x="98" y="33"/>
                  </a:lnTo>
                  <a:lnTo>
                    <a:pt x="85" y="26"/>
                  </a:lnTo>
                  <a:lnTo>
                    <a:pt x="70" y="24"/>
                  </a:lnTo>
                  <a:close/>
                  <a:moveTo>
                    <a:pt x="70" y="0"/>
                  </a:moveTo>
                  <a:lnTo>
                    <a:pt x="90" y="2"/>
                  </a:lnTo>
                  <a:lnTo>
                    <a:pt x="106" y="10"/>
                  </a:lnTo>
                  <a:lnTo>
                    <a:pt x="121" y="20"/>
                  </a:lnTo>
                  <a:lnTo>
                    <a:pt x="131" y="34"/>
                  </a:lnTo>
                  <a:lnTo>
                    <a:pt x="139" y="51"/>
                  </a:lnTo>
                  <a:lnTo>
                    <a:pt x="141" y="70"/>
                  </a:lnTo>
                  <a:lnTo>
                    <a:pt x="139" y="89"/>
                  </a:lnTo>
                  <a:lnTo>
                    <a:pt x="131" y="106"/>
                  </a:lnTo>
                  <a:lnTo>
                    <a:pt x="121" y="121"/>
                  </a:lnTo>
                  <a:lnTo>
                    <a:pt x="106" y="131"/>
                  </a:lnTo>
                  <a:lnTo>
                    <a:pt x="90" y="139"/>
                  </a:lnTo>
                  <a:lnTo>
                    <a:pt x="70" y="141"/>
                  </a:lnTo>
                  <a:lnTo>
                    <a:pt x="52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10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83" name="Freeform 27"/>
          <p:cNvSpPr>
            <a:spLocks/>
          </p:cNvSpPr>
          <p:nvPr/>
        </p:nvSpPr>
        <p:spPr bwMode="auto">
          <a:xfrm>
            <a:off x="10427908" y="3046435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7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0"/>
              </a:cxn>
              <a:cxn ang="0">
                <a:pos x="12" y="24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7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0"/>
                </a:lnTo>
                <a:lnTo>
                  <a:pt x="12" y="24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4" name="Freeform 28"/>
          <p:cNvSpPr>
            <a:spLocks noEditPoints="1"/>
          </p:cNvSpPr>
          <p:nvPr/>
        </p:nvSpPr>
        <p:spPr bwMode="auto">
          <a:xfrm>
            <a:off x="10415432" y="3036297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7" y="30"/>
              </a:cxn>
              <a:cxn ang="0">
                <a:pos x="38" y="38"/>
              </a:cxn>
              <a:cxn ang="0">
                <a:pos x="30" y="47"/>
              </a:cxn>
              <a:cxn ang="0">
                <a:pos x="26" y="59"/>
              </a:cxn>
              <a:cxn ang="0">
                <a:pos x="24" y="71"/>
              </a:cxn>
              <a:cxn ang="0">
                <a:pos x="26" y="83"/>
              </a:cxn>
              <a:cxn ang="0">
                <a:pos x="30" y="94"/>
              </a:cxn>
              <a:cxn ang="0">
                <a:pos x="38" y="104"/>
              </a:cxn>
              <a:cxn ang="0">
                <a:pos x="47" y="111"/>
              </a:cxn>
              <a:cxn ang="0">
                <a:pos x="59" y="116"/>
              </a:cxn>
              <a:cxn ang="0">
                <a:pos x="71" y="118"/>
              </a:cxn>
              <a:cxn ang="0">
                <a:pos x="86" y="115"/>
              </a:cxn>
              <a:cxn ang="0">
                <a:pos x="99" y="109"/>
              </a:cxn>
              <a:cxn ang="0">
                <a:pos x="108" y="98"/>
              </a:cxn>
              <a:cxn ang="0">
                <a:pos x="116" y="86"/>
              </a:cxn>
              <a:cxn ang="0">
                <a:pos x="118" y="71"/>
              </a:cxn>
              <a:cxn ang="0">
                <a:pos x="116" y="57"/>
              </a:cxn>
              <a:cxn ang="0">
                <a:pos x="108" y="44"/>
              </a:cxn>
              <a:cxn ang="0">
                <a:pos x="99" y="33"/>
              </a:cxn>
              <a:cxn ang="0">
                <a:pos x="86" y="27"/>
              </a:cxn>
              <a:cxn ang="0">
                <a:pos x="71" y="25"/>
              </a:cxn>
              <a:cxn ang="0">
                <a:pos x="71" y="0"/>
              </a:cxn>
              <a:cxn ang="0">
                <a:pos x="90" y="2"/>
              </a:cxn>
              <a:cxn ang="0">
                <a:pos x="106" y="10"/>
              </a:cxn>
              <a:cxn ang="0">
                <a:pos x="121" y="22"/>
              </a:cxn>
              <a:cxn ang="0">
                <a:pos x="132" y="35"/>
              </a:cxn>
              <a:cxn ang="0">
                <a:pos x="139" y="52"/>
              </a:cxn>
              <a:cxn ang="0">
                <a:pos x="141" y="71"/>
              </a:cxn>
              <a:cxn ang="0">
                <a:pos x="139" y="90"/>
              </a:cxn>
              <a:cxn ang="0">
                <a:pos x="132" y="107"/>
              </a:cxn>
              <a:cxn ang="0">
                <a:pos x="121" y="121"/>
              </a:cxn>
              <a:cxn ang="0">
                <a:pos x="106" y="132"/>
              </a:cxn>
              <a:cxn ang="0">
                <a:pos x="90" y="139"/>
              </a:cxn>
              <a:cxn ang="0">
                <a:pos x="71" y="142"/>
              </a:cxn>
              <a:cxn ang="0">
                <a:pos x="53" y="139"/>
              </a:cxn>
              <a:cxn ang="0">
                <a:pos x="36" y="132"/>
              </a:cxn>
              <a:cxn ang="0">
                <a:pos x="21" y="121"/>
              </a:cxn>
              <a:cxn ang="0">
                <a:pos x="10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10"/>
              </a:cxn>
              <a:cxn ang="0">
                <a:pos x="53" y="2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9" y="26"/>
                </a:lnTo>
                <a:lnTo>
                  <a:pt x="47" y="30"/>
                </a:lnTo>
                <a:lnTo>
                  <a:pt x="38" y="38"/>
                </a:lnTo>
                <a:lnTo>
                  <a:pt x="30" y="47"/>
                </a:lnTo>
                <a:lnTo>
                  <a:pt x="26" y="59"/>
                </a:lnTo>
                <a:lnTo>
                  <a:pt x="24" y="71"/>
                </a:lnTo>
                <a:lnTo>
                  <a:pt x="26" y="83"/>
                </a:lnTo>
                <a:lnTo>
                  <a:pt x="30" y="94"/>
                </a:lnTo>
                <a:lnTo>
                  <a:pt x="38" y="104"/>
                </a:lnTo>
                <a:lnTo>
                  <a:pt x="47" y="111"/>
                </a:lnTo>
                <a:lnTo>
                  <a:pt x="59" y="116"/>
                </a:lnTo>
                <a:lnTo>
                  <a:pt x="71" y="118"/>
                </a:lnTo>
                <a:lnTo>
                  <a:pt x="86" y="115"/>
                </a:lnTo>
                <a:lnTo>
                  <a:pt x="99" y="109"/>
                </a:lnTo>
                <a:lnTo>
                  <a:pt x="108" y="98"/>
                </a:lnTo>
                <a:lnTo>
                  <a:pt x="116" y="86"/>
                </a:lnTo>
                <a:lnTo>
                  <a:pt x="118" y="71"/>
                </a:lnTo>
                <a:lnTo>
                  <a:pt x="116" y="57"/>
                </a:lnTo>
                <a:lnTo>
                  <a:pt x="108" y="44"/>
                </a:lnTo>
                <a:lnTo>
                  <a:pt x="99" y="33"/>
                </a:lnTo>
                <a:lnTo>
                  <a:pt x="86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10"/>
                </a:lnTo>
                <a:lnTo>
                  <a:pt x="121" y="22"/>
                </a:lnTo>
                <a:lnTo>
                  <a:pt x="132" y="35"/>
                </a:lnTo>
                <a:lnTo>
                  <a:pt x="139" y="52"/>
                </a:lnTo>
                <a:lnTo>
                  <a:pt x="141" y="71"/>
                </a:lnTo>
                <a:lnTo>
                  <a:pt x="139" y="90"/>
                </a:lnTo>
                <a:lnTo>
                  <a:pt x="132" y="107"/>
                </a:lnTo>
                <a:lnTo>
                  <a:pt x="121" y="121"/>
                </a:lnTo>
                <a:lnTo>
                  <a:pt x="106" y="132"/>
                </a:lnTo>
                <a:lnTo>
                  <a:pt x="90" y="139"/>
                </a:lnTo>
                <a:lnTo>
                  <a:pt x="71" y="142"/>
                </a:lnTo>
                <a:lnTo>
                  <a:pt x="53" y="139"/>
                </a:lnTo>
                <a:lnTo>
                  <a:pt x="36" y="132"/>
                </a:lnTo>
                <a:lnTo>
                  <a:pt x="21" y="121"/>
                </a:lnTo>
                <a:lnTo>
                  <a:pt x="10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10"/>
                </a:lnTo>
                <a:lnTo>
                  <a:pt x="53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5" name="Freeform 29"/>
          <p:cNvSpPr>
            <a:spLocks/>
          </p:cNvSpPr>
          <p:nvPr/>
        </p:nvSpPr>
        <p:spPr bwMode="auto">
          <a:xfrm>
            <a:off x="10918653" y="2884248"/>
            <a:ext cx="122687" cy="11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2"/>
              </a:cxn>
              <a:cxn ang="0">
                <a:pos x="92" y="11"/>
              </a:cxn>
              <a:cxn ang="0">
                <a:pos x="105" y="23"/>
              </a:cxn>
              <a:cxn ang="0">
                <a:pos x="114" y="39"/>
              </a:cxn>
              <a:cxn ang="0">
                <a:pos x="117" y="59"/>
              </a:cxn>
              <a:cxn ang="0">
                <a:pos x="114" y="77"/>
              </a:cxn>
              <a:cxn ang="0">
                <a:pos x="105" y="93"/>
              </a:cxn>
              <a:cxn ang="0">
                <a:pos x="92" y="105"/>
              </a:cxn>
              <a:cxn ang="0">
                <a:pos x="76" y="114"/>
              </a:cxn>
              <a:cxn ang="0">
                <a:pos x="58" y="117"/>
              </a:cxn>
              <a:cxn ang="0">
                <a:pos x="39" y="114"/>
              </a:cxn>
              <a:cxn ang="0">
                <a:pos x="23" y="105"/>
              </a:cxn>
              <a:cxn ang="0">
                <a:pos x="10" y="93"/>
              </a:cxn>
              <a:cxn ang="0">
                <a:pos x="2" y="77"/>
              </a:cxn>
              <a:cxn ang="0">
                <a:pos x="0" y="59"/>
              </a:cxn>
              <a:cxn ang="0">
                <a:pos x="2" y="39"/>
              </a:cxn>
              <a:cxn ang="0">
                <a:pos x="10" y="23"/>
              </a:cxn>
              <a:cxn ang="0">
                <a:pos x="23" y="11"/>
              </a:cxn>
              <a:cxn ang="0">
                <a:pos x="39" y="2"/>
              </a:cxn>
              <a:cxn ang="0">
                <a:pos x="58" y="0"/>
              </a:cxn>
            </a:cxnLst>
            <a:rect l="0" t="0" r="r" b="b"/>
            <a:pathLst>
              <a:path w="117" h="117">
                <a:moveTo>
                  <a:pt x="58" y="0"/>
                </a:moveTo>
                <a:lnTo>
                  <a:pt x="76" y="2"/>
                </a:lnTo>
                <a:lnTo>
                  <a:pt x="92" y="11"/>
                </a:lnTo>
                <a:lnTo>
                  <a:pt x="105" y="23"/>
                </a:lnTo>
                <a:lnTo>
                  <a:pt x="114" y="39"/>
                </a:lnTo>
                <a:lnTo>
                  <a:pt x="117" y="59"/>
                </a:lnTo>
                <a:lnTo>
                  <a:pt x="114" y="77"/>
                </a:lnTo>
                <a:lnTo>
                  <a:pt x="105" y="93"/>
                </a:lnTo>
                <a:lnTo>
                  <a:pt x="92" y="105"/>
                </a:lnTo>
                <a:lnTo>
                  <a:pt x="76" y="114"/>
                </a:lnTo>
                <a:lnTo>
                  <a:pt x="58" y="117"/>
                </a:lnTo>
                <a:lnTo>
                  <a:pt x="39" y="114"/>
                </a:lnTo>
                <a:lnTo>
                  <a:pt x="23" y="105"/>
                </a:lnTo>
                <a:lnTo>
                  <a:pt x="10" y="93"/>
                </a:lnTo>
                <a:lnTo>
                  <a:pt x="2" y="77"/>
                </a:lnTo>
                <a:lnTo>
                  <a:pt x="0" y="59"/>
                </a:lnTo>
                <a:lnTo>
                  <a:pt x="2" y="39"/>
                </a:lnTo>
                <a:lnTo>
                  <a:pt x="10" y="23"/>
                </a:lnTo>
                <a:lnTo>
                  <a:pt x="23" y="11"/>
                </a:lnTo>
                <a:lnTo>
                  <a:pt x="39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6" name="Freeform 30"/>
          <p:cNvSpPr>
            <a:spLocks noEditPoints="1"/>
          </p:cNvSpPr>
          <p:nvPr/>
        </p:nvSpPr>
        <p:spPr bwMode="auto">
          <a:xfrm>
            <a:off x="10906177" y="2872083"/>
            <a:ext cx="147639" cy="141914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8" y="31"/>
              </a:cxn>
              <a:cxn ang="0">
                <a:pos x="38" y="38"/>
              </a:cxn>
              <a:cxn ang="0">
                <a:pos x="31" y="48"/>
              </a:cxn>
              <a:cxn ang="0">
                <a:pos x="25" y="59"/>
              </a:cxn>
              <a:cxn ang="0">
                <a:pos x="24" y="72"/>
              </a:cxn>
              <a:cxn ang="0">
                <a:pos x="25" y="83"/>
              </a:cxn>
              <a:cxn ang="0">
                <a:pos x="31" y="95"/>
              </a:cxn>
              <a:cxn ang="0">
                <a:pos x="38" y="105"/>
              </a:cxn>
              <a:cxn ang="0">
                <a:pos x="48" y="112"/>
              </a:cxn>
              <a:cxn ang="0">
                <a:pos x="59" y="116"/>
              </a:cxn>
              <a:cxn ang="0">
                <a:pos x="71" y="117"/>
              </a:cxn>
              <a:cxn ang="0">
                <a:pos x="85" y="115"/>
              </a:cxn>
              <a:cxn ang="0">
                <a:pos x="98" y="109"/>
              </a:cxn>
              <a:cxn ang="0">
                <a:pos x="109" y="99"/>
              </a:cxn>
              <a:cxn ang="0">
                <a:pos x="115" y="85"/>
              </a:cxn>
              <a:cxn ang="0">
                <a:pos x="117" y="72"/>
              </a:cxn>
              <a:cxn ang="0">
                <a:pos x="115" y="57"/>
              </a:cxn>
              <a:cxn ang="0">
                <a:pos x="109" y="44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3"/>
              </a:cxn>
              <a:cxn ang="0">
                <a:pos x="107" y="10"/>
              </a:cxn>
              <a:cxn ang="0">
                <a:pos x="120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2"/>
              </a:cxn>
              <a:cxn ang="0">
                <a:pos x="139" y="90"/>
              </a:cxn>
              <a:cxn ang="0">
                <a:pos x="132" y="107"/>
              </a:cxn>
              <a:cxn ang="0">
                <a:pos x="120" y="122"/>
              </a:cxn>
              <a:cxn ang="0">
                <a:pos x="107" y="132"/>
              </a:cxn>
              <a:cxn ang="0">
                <a:pos x="89" y="140"/>
              </a:cxn>
              <a:cxn ang="0">
                <a:pos x="71" y="142"/>
              </a:cxn>
              <a:cxn ang="0">
                <a:pos x="52" y="140"/>
              </a:cxn>
              <a:cxn ang="0">
                <a:pos x="35" y="132"/>
              </a:cxn>
              <a:cxn ang="0">
                <a:pos x="21" y="122"/>
              </a:cxn>
              <a:cxn ang="0">
                <a:pos x="9" y="107"/>
              </a:cxn>
              <a:cxn ang="0">
                <a:pos x="3" y="90"/>
              </a:cxn>
              <a:cxn ang="0">
                <a:pos x="0" y="72"/>
              </a:cxn>
              <a:cxn ang="0">
                <a:pos x="3" y="52"/>
              </a:cxn>
              <a:cxn ang="0">
                <a:pos x="9" y="36"/>
              </a:cxn>
              <a:cxn ang="0">
                <a:pos x="21" y="21"/>
              </a:cxn>
              <a:cxn ang="0">
                <a:pos x="35" y="10"/>
              </a:cxn>
              <a:cxn ang="0">
                <a:pos x="52" y="3"/>
              </a:cxn>
              <a:cxn ang="0">
                <a:pos x="71" y="0"/>
              </a:cxn>
            </a:cxnLst>
            <a:rect l="0" t="0" r="r" b="b"/>
            <a:pathLst>
              <a:path w="142" h="142">
                <a:moveTo>
                  <a:pt x="71" y="25"/>
                </a:moveTo>
                <a:lnTo>
                  <a:pt x="59" y="26"/>
                </a:lnTo>
                <a:lnTo>
                  <a:pt x="48" y="31"/>
                </a:lnTo>
                <a:lnTo>
                  <a:pt x="38" y="38"/>
                </a:lnTo>
                <a:lnTo>
                  <a:pt x="31" y="48"/>
                </a:lnTo>
                <a:lnTo>
                  <a:pt x="25" y="59"/>
                </a:lnTo>
                <a:lnTo>
                  <a:pt x="24" y="72"/>
                </a:lnTo>
                <a:lnTo>
                  <a:pt x="25" y="83"/>
                </a:lnTo>
                <a:lnTo>
                  <a:pt x="31" y="95"/>
                </a:lnTo>
                <a:lnTo>
                  <a:pt x="38" y="105"/>
                </a:lnTo>
                <a:lnTo>
                  <a:pt x="48" y="112"/>
                </a:lnTo>
                <a:lnTo>
                  <a:pt x="59" y="116"/>
                </a:lnTo>
                <a:lnTo>
                  <a:pt x="71" y="117"/>
                </a:lnTo>
                <a:lnTo>
                  <a:pt x="85" y="115"/>
                </a:lnTo>
                <a:lnTo>
                  <a:pt x="98" y="109"/>
                </a:lnTo>
                <a:lnTo>
                  <a:pt x="109" y="99"/>
                </a:lnTo>
                <a:lnTo>
                  <a:pt x="115" y="85"/>
                </a:lnTo>
                <a:lnTo>
                  <a:pt x="117" y="72"/>
                </a:lnTo>
                <a:lnTo>
                  <a:pt x="115" y="57"/>
                </a:lnTo>
                <a:lnTo>
                  <a:pt x="109" y="44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3"/>
                </a:lnTo>
                <a:lnTo>
                  <a:pt x="107" y="10"/>
                </a:lnTo>
                <a:lnTo>
                  <a:pt x="120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2"/>
                </a:lnTo>
                <a:lnTo>
                  <a:pt x="139" y="90"/>
                </a:lnTo>
                <a:lnTo>
                  <a:pt x="132" y="107"/>
                </a:lnTo>
                <a:lnTo>
                  <a:pt x="120" y="122"/>
                </a:lnTo>
                <a:lnTo>
                  <a:pt x="107" y="132"/>
                </a:lnTo>
                <a:lnTo>
                  <a:pt x="89" y="140"/>
                </a:lnTo>
                <a:lnTo>
                  <a:pt x="71" y="142"/>
                </a:lnTo>
                <a:lnTo>
                  <a:pt x="52" y="140"/>
                </a:lnTo>
                <a:lnTo>
                  <a:pt x="35" y="132"/>
                </a:lnTo>
                <a:lnTo>
                  <a:pt x="21" y="122"/>
                </a:lnTo>
                <a:lnTo>
                  <a:pt x="9" y="107"/>
                </a:lnTo>
                <a:lnTo>
                  <a:pt x="3" y="90"/>
                </a:lnTo>
                <a:lnTo>
                  <a:pt x="0" y="72"/>
                </a:lnTo>
                <a:lnTo>
                  <a:pt x="3" y="52"/>
                </a:lnTo>
                <a:lnTo>
                  <a:pt x="9" y="36"/>
                </a:lnTo>
                <a:lnTo>
                  <a:pt x="21" y="21"/>
                </a:lnTo>
                <a:lnTo>
                  <a:pt x="35" y="10"/>
                </a:lnTo>
                <a:lnTo>
                  <a:pt x="52" y="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7" name="Freeform 31"/>
          <p:cNvSpPr>
            <a:spLocks/>
          </p:cNvSpPr>
          <p:nvPr/>
        </p:nvSpPr>
        <p:spPr bwMode="auto">
          <a:xfrm>
            <a:off x="10743981" y="3695183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7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0"/>
              </a:cxn>
              <a:cxn ang="0">
                <a:pos x="12" y="24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7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0"/>
                </a:lnTo>
                <a:lnTo>
                  <a:pt x="12" y="24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8" name="Freeform 32"/>
          <p:cNvSpPr>
            <a:spLocks noEditPoints="1"/>
          </p:cNvSpPr>
          <p:nvPr/>
        </p:nvSpPr>
        <p:spPr bwMode="auto">
          <a:xfrm>
            <a:off x="10731505" y="3685045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7" y="30"/>
              </a:cxn>
              <a:cxn ang="0">
                <a:pos x="38" y="38"/>
              </a:cxn>
              <a:cxn ang="0">
                <a:pos x="30" y="48"/>
              </a:cxn>
              <a:cxn ang="0">
                <a:pos x="26" y="59"/>
              </a:cxn>
              <a:cxn ang="0">
                <a:pos x="24" y="71"/>
              </a:cxn>
              <a:cxn ang="0">
                <a:pos x="26" y="83"/>
              </a:cxn>
              <a:cxn ang="0">
                <a:pos x="30" y="94"/>
              </a:cxn>
              <a:cxn ang="0">
                <a:pos x="38" y="104"/>
              </a:cxn>
              <a:cxn ang="0">
                <a:pos x="47" y="111"/>
              </a:cxn>
              <a:cxn ang="0">
                <a:pos x="59" y="116"/>
              </a:cxn>
              <a:cxn ang="0">
                <a:pos x="71" y="118"/>
              </a:cxn>
              <a:cxn ang="0">
                <a:pos x="86" y="115"/>
              </a:cxn>
              <a:cxn ang="0">
                <a:pos x="99" y="109"/>
              </a:cxn>
              <a:cxn ang="0">
                <a:pos x="108" y="98"/>
              </a:cxn>
              <a:cxn ang="0">
                <a:pos x="116" y="86"/>
              </a:cxn>
              <a:cxn ang="0">
                <a:pos x="118" y="71"/>
              </a:cxn>
              <a:cxn ang="0">
                <a:pos x="116" y="57"/>
              </a:cxn>
              <a:cxn ang="0">
                <a:pos x="108" y="44"/>
              </a:cxn>
              <a:cxn ang="0">
                <a:pos x="99" y="33"/>
              </a:cxn>
              <a:cxn ang="0">
                <a:pos x="86" y="27"/>
              </a:cxn>
              <a:cxn ang="0">
                <a:pos x="71" y="25"/>
              </a:cxn>
              <a:cxn ang="0">
                <a:pos x="71" y="0"/>
              </a:cxn>
              <a:cxn ang="0">
                <a:pos x="90" y="2"/>
              </a:cxn>
              <a:cxn ang="0">
                <a:pos x="106" y="10"/>
              </a:cxn>
              <a:cxn ang="0">
                <a:pos x="121" y="22"/>
              </a:cxn>
              <a:cxn ang="0">
                <a:pos x="132" y="35"/>
              </a:cxn>
              <a:cxn ang="0">
                <a:pos x="139" y="52"/>
              </a:cxn>
              <a:cxn ang="0">
                <a:pos x="141" y="71"/>
              </a:cxn>
              <a:cxn ang="0">
                <a:pos x="139" y="90"/>
              </a:cxn>
              <a:cxn ang="0">
                <a:pos x="132" y="107"/>
              </a:cxn>
              <a:cxn ang="0">
                <a:pos x="121" y="121"/>
              </a:cxn>
              <a:cxn ang="0">
                <a:pos x="106" y="132"/>
              </a:cxn>
              <a:cxn ang="0">
                <a:pos x="90" y="139"/>
              </a:cxn>
              <a:cxn ang="0">
                <a:pos x="71" y="142"/>
              </a:cxn>
              <a:cxn ang="0">
                <a:pos x="53" y="139"/>
              </a:cxn>
              <a:cxn ang="0">
                <a:pos x="36" y="132"/>
              </a:cxn>
              <a:cxn ang="0">
                <a:pos x="21" y="121"/>
              </a:cxn>
              <a:cxn ang="0">
                <a:pos x="10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10"/>
              </a:cxn>
              <a:cxn ang="0">
                <a:pos x="53" y="2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9" y="26"/>
                </a:lnTo>
                <a:lnTo>
                  <a:pt x="47" y="30"/>
                </a:lnTo>
                <a:lnTo>
                  <a:pt x="38" y="38"/>
                </a:lnTo>
                <a:lnTo>
                  <a:pt x="30" y="48"/>
                </a:lnTo>
                <a:lnTo>
                  <a:pt x="26" y="59"/>
                </a:lnTo>
                <a:lnTo>
                  <a:pt x="24" y="71"/>
                </a:lnTo>
                <a:lnTo>
                  <a:pt x="26" y="83"/>
                </a:lnTo>
                <a:lnTo>
                  <a:pt x="30" y="94"/>
                </a:lnTo>
                <a:lnTo>
                  <a:pt x="38" y="104"/>
                </a:lnTo>
                <a:lnTo>
                  <a:pt x="47" y="111"/>
                </a:lnTo>
                <a:lnTo>
                  <a:pt x="59" y="116"/>
                </a:lnTo>
                <a:lnTo>
                  <a:pt x="71" y="118"/>
                </a:lnTo>
                <a:lnTo>
                  <a:pt x="86" y="115"/>
                </a:lnTo>
                <a:lnTo>
                  <a:pt x="99" y="109"/>
                </a:lnTo>
                <a:lnTo>
                  <a:pt x="108" y="98"/>
                </a:lnTo>
                <a:lnTo>
                  <a:pt x="116" y="86"/>
                </a:lnTo>
                <a:lnTo>
                  <a:pt x="118" y="71"/>
                </a:lnTo>
                <a:lnTo>
                  <a:pt x="116" y="57"/>
                </a:lnTo>
                <a:lnTo>
                  <a:pt x="108" y="44"/>
                </a:lnTo>
                <a:lnTo>
                  <a:pt x="99" y="33"/>
                </a:lnTo>
                <a:lnTo>
                  <a:pt x="86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10"/>
                </a:lnTo>
                <a:lnTo>
                  <a:pt x="121" y="22"/>
                </a:lnTo>
                <a:lnTo>
                  <a:pt x="132" y="35"/>
                </a:lnTo>
                <a:lnTo>
                  <a:pt x="139" y="52"/>
                </a:lnTo>
                <a:lnTo>
                  <a:pt x="141" y="71"/>
                </a:lnTo>
                <a:lnTo>
                  <a:pt x="139" y="90"/>
                </a:lnTo>
                <a:lnTo>
                  <a:pt x="132" y="107"/>
                </a:lnTo>
                <a:lnTo>
                  <a:pt x="121" y="121"/>
                </a:lnTo>
                <a:lnTo>
                  <a:pt x="106" y="132"/>
                </a:lnTo>
                <a:lnTo>
                  <a:pt x="90" y="139"/>
                </a:lnTo>
                <a:lnTo>
                  <a:pt x="71" y="142"/>
                </a:lnTo>
                <a:lnTo>
                  <a:pt x="53" y="139"/>
                </a:lnTo>
                <a:lnTo>
                  <a:pt x="36" y="132"/>
                </a:lnTo>
                <a:lnTo>
                  <a:pt x="21" y="121"/>
                </a:lnTo>
                <a:lnTo>
                  <a:pt x="10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10"/>
                </a:lnTo>
                <a:lnTo>
                  <a:pt x="53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89" name="Freeform 33"/>
          <p:cNvSpPr>
            <a:spLocks/>
          </p:cNvSpPr>
          <p:nvPr/>
        </p:nvSpPr>
        <p:spPr bwMode="auto">
          <a:xfrm>
            <a:off x="11600705" y="2342948"/>
            <a:ext cx="122687" cy="11758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4"/>
              </a:cxn>
              <a:cxn ang="0">
                <a:pos x="92" y="11"/>
              </a:cxn>
              <a:cxn ang="0">
                <a:pos x="105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7"/>
              </a:cxn>
              <a:cxn ang="0">
                <a:pos x="105" y="93"/>
              </a:cxn>
              <a:cxn ang="0">
                <a:pos x="92" y="106"/>
              </a:cxn>
              <a:cxn ang="0">
                <a:pos x="76" y="115"/>
              </a:cxn>
              <a:cxn ang="0">
                <a:pos x="58" y="118"/>
              </a:cxn>
              <a:cxn ang="0">
                <a:pos x="39" y="115"/>
              </a:cxn>
              <a:cxn ang="0">
                <a:pos x="23" y="106"/>
              </a:cxn>
              <a:cxn ang="0">
                <a:pos x="10" y="93"/>
              </a:cxn>
              <a:cxn ang="0">
                <a:pos x="2" y="77"/>
              </a:cxn>
              <a:cxn ang="0">
                <a:pos x="0" y="59"/>
              </a:cxn>
              <a:cxn ang="0">
                <a:pos x="2" y="40"/>
              </a:cxn>
              <a:cxn ang="0">
                <a:pos x="10" y="24"/>
              </a:cxn>
              <a:cxn ang="0">
                <a:pos x="23" y="11"/>
              </a:cxn>
              <a:cxn ang="0">
                <a:pos x="39" y="4"/>
              </a:cxn>
              <a:cxn ang="0">
                <a:pos x="58" y="0"/>
              </a:cxn>
            </a:cxnLst>
            <a:rect l="0" t="0" r="r" b="b"/>
            <a:pathLst>
              <a:path w="117" h="118">
                <a:moveTo>
                  <a:pt x="58" y="0"/>
                </a:moveTo>
                <a:lnTo>
                  <a:pt x="76" y="4"/>
                </a:lnTo>
                <a:lnTo>
                  <a:pt x="92" y="11"/>
                </a:lnTo>
                <a:lnTo>
                  <a:pt x="105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7"/>
                </a:lnTo>
                <a:lnTo>
                  <a:pt x="105" y="93"/>
                </a:lnTo>
                <a:lnTo>
                  <a:pt x="92" y="106"/>
                </a:lnTo>
                <a:lnTo>
                  <a:pt x="76" y="115"/>
                </a:lnTo>
                <a:lnTo>
                  <a:pt x="58" y="118"/>
                </a:lnTo>
                <a:lnTo>
                  <a:pt x="39" y="115"/>
                </a:lnTo>
                <a:lnTo>
                  <a:pt x="23" y="106"/>
                </a:lnTo>
                <a:lnTo>
                  <a:pt x="10" y="93"/>
                </a:lnTo>
                <a:lnTo>
                  <a:pt x="2" y="77"/>
                </a:lnTo>
                <a:lnTo>
                  <a:pt x="0" y="59"/>
                </a:lnTo>
                <a:lnTo>
                  <a:pt x="2" y="40"/>
                </a:lnTo>
                <a:lnTo>
                  <a:pt x="10" y="24"/>
                </a:lnTo>
                <a:lnTo>
                  <a:pt x="23" y="11"/>
                </a:lnTo>
                <a:lnTo>
                  <a:pt x="39" y="4"/>
                </a:lnTo>
                <a:lnTo>
                  <a:pt x="5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90" name="Freeform 34"/>
          <p:cNvSpPr>
            <a:spLocks noEditPoints="1"/>
          </p:cNvSpPr>
          <p:nvPr/>
        </p:nvSpPr>
        <p:spPr bwMode="auto">
          <a:xfrm>
            <a:off x="11588231" y="2330784"/>
            <a:ext cx="147639" cy="141914"/>
          </a:xfrm>
          <a:custGeom>
            <a:avLst/>
            <a:gdLst/>
            <a:ahLst/>
            <a:cxnLst>
              <a:cxn ang="0">
                <a:pos x="71" y="23"/>
              </a:cxn>
              <a:cxn ang="0">
                <a:pos x="59" y="25"/>
              </a:cxn>
              <a:cxn ang="0">
                <a:pos x="48" y="30"/>
              </a:cxn>
              <a:cxn ang="0">
                <a:pos x="38" y="37"/>
              </a:cxn>
              <a:cxn ang="0">
                <a:pos x="31" y="47"/>
              </a:cxn>
              <a:cxn ang="0">
                <a:pos x="25" y="57"/>
              </a:cxn>
              <a:cxn ang="0">
                <a:pos x="24" y="70"/>
              </a:cxn>
              <a:cxn ang="0">
                <a:pos x="25" y="82"/>
              </a:cxn>
              <a:cxn ang="0">
                <a:pos x="31" y="94"/>
              </a:cxn>
              <a:cxn ang="0">
                <a:pos x="38" y="103"/>
              </a:cxn>
              <a:cxn ang="0">
                <a:pos x="48" y="111"/>
              </a:cxn>
              <a:cxn ang="0">
                <a:pos x="59" y="115"/>
              </a:cxn>
              <a:cxn ang="0">
                <a:pos x="71" y="117"/>
              </a:cxn>
              <a:cxn ang="0">
                <a:pos x="85" y="114"/>
              </a:cxn>
              <a:cxn ang="0">
                <a:pos x="98" y="107"/>
              </a:cxn>
              <a:cxn ang="0">
                <a:pos x="109" y="98"/>
              </a:cxn>
              <a:cxn ang="0">
                <a:pos x="115" y="85"/>
              </a:cxn>
              <a:cxn ang="0">
                <a:pos x="117" y="70"/>
              </a:cxn>
              <a:cxn ang="0">
                <a:pos x="115" y="55"/>
              </a:cxn>
              <a:cxn ang="0">
                <a:pos x="109" y="42"/>
              </a:cxn>
              <a:cxn ang="0">
                <a:pos x="98" y="33"/>
              </a:cxn>
              <a:cxn ang="0">
                <a:pos x="85" y="25"/>
              </a:cxn>
              <a:cxn ang="0">
                <a:pos x="71" y="23"/>
              </a:cxn>
              <a:cxn ang="0">
                <a:pos x="71" y="0"/>
              </a:cxn>
              <a:cxn ang="0">
                <a:pos x="89" y="2"/>
              </a:cxn>
              <a:cxn ang="0">
                <a:pos x="107" y="9"/>
              </a:cxn>
              <a:cxn ang="0">
                <a:pos x="120" y="20"/>
              </a:cxn>
              <a:cxn ang="0">
                <a:pos x="132" y="34"/>
              </a:cxn>
              <a:cxn ang="0">
                <a:pos x="139" y="51"/>
              </a:cxn>
              <a:cxn ang="0">
                <a:pos x="142" y="70"/>
              </a:cxn>
              <a:cxn ang="0">
                <a:pos x="139" y="88"/>
              </a:cxn>
              <a:cxn ang="0">
                <a:pos x="132" y="105"/>
              </a:cxn>
              <a:cxn ang="0">
                <a:pos x="120" y="120"/>
              </a:cxn>
              <a:cxn ang="0">
                <a:pos x="107" y="131"/>
              </a:cxn>
              <a:cxn ang="0">
                <a:pos x="89" y="138"/>
              </a:cxn>
              <a:cxn ang="0">
                <a:pos x="71" y="141"/>
              </a:cxn>
              <a:cxn ang="0">
                <a:pos x="52" y="138"/>
              </a:cxn>
              <a:cxn ang="0">
                <a:pos x="36" y="131"/>
              </a:cxn>
              <a:cxn ang="0">
                <a:pos x="21" y="120"/>
              </a:cxn>
              <a:cxn ang="0">
                <a:pos x="9" y="105"/>
              </a:cxn>
              <a:cxn ang="0">
                <a:pos x="3" y="88"/>
              </a:cxn>
              <a:cxn ang="0">
                <a:pos x="0" y="70"/>
              </a:cxn>
              <a:cxn ang="0">
                <a:pos x="3" y="52"/>
              </a:cxn>
              <a:cxn ang="0">
                <a:pos x="9" y="35"/>
              </a:cxn>
              <a:cxn ang="0">
                <a:pos x="21" y="20"/>
              </a:cxn>
              <a:cxn ang="0">
                <a:pos x="36" y="8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2" h="141">
                <a:moveTo>
                  <a:pt x="71" y="23"/>
                </a:moveTo>
                <a:lnTo>
                  <a:pt x="59" y="25"/>
                </a:lnTo>
                <a:lnTo>
                  <a:pt x="48" y="30"/>
                </a:lnTo>
                <a:lnTo>
                  <a:pt x="38" y="37"/>
                </a:lnTo>
                <a:lnTo>
                  <a:pt x="31" y="47"/>
                </a:lnTo>
                <a:lnTo>
                  <a:pt x="25" y="57"/>
                </a:lnTo>
                <a:lnTo>
                  <a:pt x="24" y="70"/>
                </a:lnTo>
                <a:lnTo>
                  <a:pt x="25" y="82"/>
                </a:lnTo>
                <a:lnTo>
                  <a:pt x="31" y="94"/>
                </a:lnTo>
                <a:lnTo>
                  <a:pt x="38" y="103"/>
                </a:lnTo>
                <a:lnTo>
                  <a:pt x="48" y="111"/>
                </a:lnTo>
                <a:lnTo>
                  <a:pt x="59" y="115"/>
                </a:lnTo>
                <a:lnTo>
                  <a:pt x="71" y="117"/>
                </a:lnTo>
                <a:lnTo>
                  <a:pt x="85" y="114"/>
                </a:lnTo>
                <a:lnTo>
                  <a:pt x="98" y="107"/>
                </a:lnTo>
                <a:lnTo>
                  <a:pt x="109" y="98"/>
                </a:lnTo>
                <a:lnTo>
                  <a:pt x="115" y="85"/>
                </a:lnTo>
                <a:lnTo>
                  <a:pt x="117" y="70"/>
                </a:lnTo>
                <a:lnTo>
                  <a:pt x="115" y="55"/>
                </a:lnTo>
                <a:lnTo>
                  <a:pt x="109" y="42"/>
                </a:lnTo>
                <a:lnTo>
                  <a:pt x="98" y="33"/>
                </a:lnTo>
                <a:lnTo>
                  <a:pt x="85" y="25"/>
                </a:lnTo>
                <a:lnTo>
                  <a:pt x="71" y="23"/>
                </a:lnTo>
                <a:close/>
                <a:moveTo>
                  <a:pt x="71" y="0"/>
                </a:moveTo>
                <a:lnTo>
                  <a:pt x="89" y="2"/>
                </a:lnTo>
                <a:lnTo>
                  <a:pt x="107" y="9"/>
                </a:lnTo>
                <a:lnTo>
                  <a:pt x="120" y="20"/>
                </a:lnTo>
                <a:lnTo>
                  <a:pt x="132" y="34"/>
                </a:lnTo>
                <a:lnTo>
                  <a:pt x="139" y="51"/>
                </a:lnTo>
                <a:lnTo>
                  <a:pt x="142" y="70"/>
                </a:lnTo>
                <a:lnTo>
                  <a:pt x="139" y="88"/>
                </a:lnTo>
                <a:lnTo>
                  <a:pt x="132" y="105"/>
                </a:lnTo>
                <a:lnTo>
                  <a:pt x="120" y="120"/>
                </a:lnTo>
                <a:lnTo>
                  <a:pt x="107" y="131"/>
                </a:lnTo>
                <a:lnTo>
                  <a:pt x="89" y="138"/>
                </a:lnTo>
                <a:lnTo>
                  <a:pt x="71" y="141"/>
                </a:lnTo>
                <a:lnTo>
                  <a:pt x="52" y="138"/>
                </a:lnTo>
                <a:lnTo>
                  <a:pt x="36" y="131"/>
                </a:lnTo>
                <a:lnTo>
                  <a:pt x="21" y="120"/>
                </a:lnTo>
                <a:lnTo>
                  <a:pt x="9" y="105"/>
                </a:lnTo>
                <a:lnTo>
                  <a:pt x="3" y="88"/>
                </a:lnTo>
                <a:lnTo>
                  <a:pt x="0" y="70"/>
                </a:lnTo>
                <a:lnTo>
                  <a:pt x="3" y="52"/>
                </a:lnTo>
                <a:lnTo>
                  <a:pt x="9" y="35"/>
                </a:lnTo>
                <a:lnTo>
                  <a:pt x="21" y="20"/>
                </a:lnTo>
                <a:lnTo>
                  <a:pt x="36" y="8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91" name="Freeform 35"/>
          <p:cNvSpPr>
            <a:spLocks/>
          </p:cNvSpPr>
          <p:nvPr/>
        </p:nvSpPr>
        <p:spPr bwMode="auto">
          <a:xfrm>
            <a:off x="11457224" y="3149829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3" y="12"/>
              </a:cxn>
              <a:cxn ang="0">
                <a:pos x="106" y="25"/>
              </a:cxn>
              <a:cxn ang="0">
                <a:pos x="114" y="41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3" y="107"/>
              </a:cxn>
              <a:cxn ang="0">
                <a:pos x="77" y="115"/>
              </a:cxn>
              <a:cxn ang="0">
                <a:pos x="59" y="118"/>
              </a:cxn>
              <a:cxn ang="0">
                <a:pos x="39" y="115"/>
              </a:cxn>
              <a:cxn ang="0">
                <a:pos x="23" y="107"/>
              </a:cxn>
              <a:cxn ang="0">
                <a:pos x="11" y="94"/>
              </a:cxn>
              <a:cxn ang="0">
                <a:pos x="2" y="78"/>
              </a:cxn>
              <a:cxn ang="0">
                <a:pos x="0" y="59"/>
              </a:cxn>
              <a:cxn ang="0">
                <a:pos x="2" y="41"/>
              </a:cxn>
              <a:cxn ang="0">
                <a:pos x="11" y="25"/>
              </a:cxn>
              <a:cxn ang="0">
                <a:pos x="23" y="12"/>
              </a:cxn>
              <a:cxn ang="0">
                <a:pos x="39" y="3"/>
              </a:cxn>
              <a:cxn ang="0">
                <a:pos x="59" y="0"/>
              </a:cxn>
            </a:cxnLst>
            <a:rect l="0" t="0" r="r" b="b"/>
            <a:pathLst>
              <a:path w="117" h="118">
                <a:moveTo>
                  <a:pt x="59" y="0"/>
                </a:moveTo>
                <a:lnTo>
                  <a:pt x="77" y="3"/>
                </a:lnTo>
                <a:lnTo>
                  <a:pt x="93" y="12"/>
                </a:lnTo>
                <a:lnTo>
                  <a:pt x="106" y="25"/>
                </a:lnTo>
                <a:lnTo>
                  <a:pt x="114" y="41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3" y="107"/>
                </a:lnTo>
                <a:lnTo>
                  <a:pt x="77" y="115"/>
                </a:lnTo>
                <a:lnTo>
                  <a:pt x="59" y="118"/>
                </a:lnTo>
                <a:lnTo>
                  <a:pt x="39" y="115"/>
                </a:lnTo>
                <a:lnTo>
                  <a:pt x="23" y="107"/>
                </a:lnTo>
                <a:lnTo>
                  <a:pt x="11" y="94"/>
                </a:lnTo>
                <a:lnTo>
                  <a:pt x="2" y="78"/>
                </a:lnTo>
                <a:lnTo>
                  <a:pt x="0" y="59"/>
                </a:lnTo>
                <a:lnTo>
                  <a:pt x="2" y="41"/>
                </a:lnTo>
                <a:lnTo>
                  <a:pt x="11" y="25"/>
                </a:lnTo>
                <a:lnTo>
                  <a:pt x="23" y="12"/>
                </a:lnTo>
                <a:lnTo>
                  <a:pt x="39" y="3"/>
                </a:lnTo>
                <a:lnTo>
                  <a:pt x="5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92" name="Freeform 36"/>
          <p:cNvSpPr>
            <a:spLocks noEditPoints="1"/>
          </p:cNvSpPr>
          <p:nvPr/>
        </p:nvSpPr>
        <p:spPr bwMode="auto">
          <a:xfrm>
            <a:off x="11444748" y="3137665"/>
            <a:ext cx="147639" cy="143942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59" y="25"/>
              </a:cxn>
              <a:cxn ang="0">
                <a:pos x="48" y="29"/>
              </a:cxn>
              <a:cxn ang="0">
                <a:pos x="39" y="37"/>
              </a:cxn>
              <a:cxn ang="0">
                <a:pos x="31" y="46"/>
              </a:cxn>
              <a:cxn ang="0">
                <a:pos x="26" y="58"/>
              </a:cxn>
              <a:cxn ang="0">
                <a:pos x="25" y="70"/>
              </a:cxn>
              <a:cxn ang="0">
                <a:pos x="26" y="83"/>
              </a:cxn>
              <a:cxn ang="0">
                <a:pos x="31" y="93"/>
              </a:cxn>
              <a:cxn ang="0">
                <a:pos x="39" y="103"/>
              </a:cxn>
              <a:cxn ang="0">
                <a:pos x="48" y="110"/>
              </a:cxn>
              <a:cxn ang="0">
                <a:pos x="59" y="116"/>
              </a:cxn>
              <a:cxn ang="0">
                <a:pos x="72" y="117"/>
              </a:cxn>
              <a:cxn ang="0">
                <a:pos x="86" y="115"/>
              </a:cxn>
              <a:cxn ang="0">
                <a:pos x="98" y="108"/>
              </a:cxn>
              <a:cxn ang="0">
                <a:pos x="109" y="98"/>
              </a:cxn>
              <a:cxn ang="0">
                <a:pos x="115" y="85"/>
              </a:cxn>
              <a:cxn ang="0">
                <a:pos x="118" y="70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6" y="26"/>
              </a:cxn>
              <a:cxn ang="0">
                <a:pos x="72" y="24"/>
              </a:cxn>
              <a:cxn ang="0">
                <a:pos x="72" y="0"/>
              </a:cxn>
              <a:cxn ang="0">
                <a:pos x="90" y="2"/>
              </a:cxn>
              <a:cxn ang="0">
                <a:pos x="107" y="9"/>
              </a:cxn>
              <a:cxn ang="0">
                <a:pos x="121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0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0"/>
              </a:cxn>
              <a:cxn ang="0">
                <a:pos x="107" y="132"/>
              </a:cxn>
              <a:cxn ang="0">
                <a:pos x="90" y="138"/>
              </a:cxn>
              <a:cxn ang="0">
                <a:pos x="72" y="141"/>
              </a:cxn>
              <a:cxn ang="0">
                <a:pos x="52" y="138"/>
              </a:cxn>
              <a:cxn ang="0">
                <a:pos x="36" y="132"/>
              </a:cxn>
              <a:cxn ang="0">
                <a:pos x="22" y="120"/>
              </a:cxn>
              <a:cxn ang="0">
                <a:pos x="10" y="105"/>
              </a:cxn>
              <a:cxn ang="0">
                <a:pos x="3" y="89"/>
              </a:cxn>
              <a:cxn ang="0">
                <a:pos x="0" y="70"/>
              </a:cxn>
              <a:cxn ang="0">
                <a:pos x="3" y="52"/>
              </a:cxn>
              <a:cxn ang="0">
                <a:pos x="10" y="35"/>
              </a:cxn>
              <a:cxn ang="0">
                <a:pos x="22" y="20"/>
              </a:cxn>
              <a:cxn ang="0">
                <a:pos x="36" y="9"/>
              </a:cxn>
              <a:cxn ang="0">
                <a:pos x="52" y="2"/>
              </a:cxn>
              <a:cxn ang="0">
                <a:pos x="72" y="0"/>
              </a:cxn>
            </a:cxnLst>
            <a:rect l="0" t="0" r="r" b="b"/>
            <a:pathLst>
              <a:path w="142" h="141">
                <a:moveTo>
                  <a:pt x="72" y="24"/>
                </a:moveTo>
                <a:lnTo>
                  <a:pt x="59" y="25"/>
                </a:lnTo>
                <a:lnTo>
                  <a:pt x="48" y="29"/>
                </a:lnTo>
                <a:lnTo>
                  <a:pt x="39" y="37"/>
                </a:lnTo>
                <a:lnTo>
                  <a:pt x="31" y="46"/>
                </a:lnTo>
                <a:lnTo>
                  <a:pt x="26" y="58"/>
                </a:lnTo>
                <a:lnTo>
                  <a:pt x="25" y="70"/>
                </a:lnTo>
                <a:lnTo>
                  <a:pt x="26" y="83"/>
                </a:lnTo>
                <a:lnTo>
                  <a:pt x="31" y="93"/>
                </a:lnTo>
                <a:lnTo>
                  <a:pt x="39" y="103"/>
                </a:lnTo>
                <a:lnTo>
                  <a:pt x="48" y="110"/>
                </a:lnTo>
                <a:lnTo>
                  <a:pt x="59" y="116"/>
                </a:lnTo>
                <a:lnTo>
                  <a:pt x="72" y="117"/>
                </a:lnTo>
                <a:lnTo>
                  <a:pt x="86" y="115"/>
                </a:lnTo>
                <a:lnTo>
                  <a:pt x="98" y="108"/>
                </a:lnTo>
                <a:lnTo>
                  <a:pt x="109" y="98"/>
                </a:lnTo>
                <a:lnTo>
                  <a:pt x="115" y="85"/>
                </a:lnTo>
                <a:lnTo>
                  <a:pt x="118" y="70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6" y="26"/>
                </a:lnTo>
                <a:lnTo>
                  <a:pt x="72" y="24"/>
                </a:lnTo>
                <a:close/>
                <a:moveTo>
                  <a:pt x="72" y="0"/>
                </a:moveTo>
                <a:lnTo>
                  <a:pt x="90" y="2"/>
                </a:lnTo>
                <a:lnTo>
                  <a:pt x="107" y="9"/>
                </a:lnTo>
                <a:lnTo>
                  <a:pt x="121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0"/>
                </a:lnTo>
                <a:lnTo>
                  <a:pt x="139" y="89"/>
                </a:lnTo>
                <a:lnTo>
                  <a:pt x="132" y="106"/>
                </a:lnTo>
                <a:lnTo>
                  <a:pt x="121" y="120"/>
                </a:lnTo>
                <a:lnTo>
                  <a:pt x="107" y="132"/>
                </a:lnTo>
                <a:lnTo>
                  <a:pt x="90" y="138"/>
                </a:lnTo>
                <a:lnTo>
                  <a:pt x="72" y="141"/>
                </a:lnTo>
                <a:lnTo>
                  <a:pt x="52" y="138"/>
                </a:lnTo>
                <a:lnTo>
                  <a:pt x="36" y="132"/>
                </a:lnTo>
                <a:lnTo>
                  <a:pt x="22" y="120"/>
                </a:lnTo>
                <a:lnTo>
                  <a:pt x="10" y="105"/>
                </a:lnTo>
                <a:lnTo>
                  <a:pt x="3" y="89"/>
                </a:lnTo>
                <a:lnTo>
                  <a:pt x="0" y="70"/>
                </a:lnTo>
                <a:lnTo>
                  <a:pt x="3" y="52"/>
                </a:lnTo>
                <a:lnTo>
                  <a:pt x="10" y="35"/>
                </a:lnTo>
                <a:lnTo>
                  <a:pt x="22" y="20"/>
                </a:lnTo>
                <a:lnTo>
                  <a:pt x="36" y="9"/>
                </a:lnTo>
                <a:lnTo>
                  <a:pt x="52" y="2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93" name="Group 192"/>
          <p:cNvGrpSpPr/>
          <p:nvPr/>
        </p:nvGrpSpPr>
        <p:grpSpPr>
          <a:xfrm>
            <a:off x="12180866" y="2949122"/>
            <a:ext cx="147639" cy="143942"/>
            <a:chOff x="7829916" y="2221810"/>
            <a:chExt cx="103809" cy="101209"/>
          </a:xfrm>
        </p:grpSpPr>
        <p:sp>
          <p:nvSpPr>
            <p:cNvPr id="194" name="Freeform 37"/>
            <p:cNvSpPr>
              <a:spLocks/>
            </p:cNvSpPr>
            <p:nvPr/>
          </p:nvSpPr>
          <p:spPr bwMode="auto">
            <a:xfrm>
              <a:off x="7840151" y="2230363"/>
              <a:ext cx="84802" cy="8267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7" y="3"/>
                </a:cxn>
                <a:cxn ang="0">
                  <a:pos x="93" y="11"/>
                </a:cxn>
                <a:cxn ang="0">
                  <a:pos x="106" y="24"/>
                </a:cxn>
                <a:cxn ang="0">
                  <a:pos x="114" y="40"/>
                </a:cxn>
                <a:cxn ang="0">
                  <a:pos x="118" y="58"/>
                </a:cxn>
                <a:cxn ang="0">
                  <a:pos x="114" y="77"/>
                </a:cxn>
                <a:cxn ang="0">
                  <a:pos x="106" y="93"/>
                </a:cxn>
                <a:cxn ang="0">
                  <a:pos x="93" y="106"/>
                </a:cxn>
                <a:cxn ang="0">
                  <a:pos x="77" y="115"/>
                </a:cxn>
                <a:cxn ang="0">
                  <a:pos x="59" y="117"/>
                </a:cxn>
                <a:cxn ang="0">
                  <a:pos x="40" y="115"/>
                </a:cxn>
                <a:cxn ang="0">
                  <a:pos x="24" y="106"/>
                </a:cxn>
                <a:cxn ang="0">
                  <a:pos x="11" y="93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2" y="40"/>
                </a:cxn>
                <a:cxn ang="0">
                  <a:pos x="11" y="24"/>
                </a:cxn>
                <a:cxn ang="0">
                  <a:pos x="24" y="11"/>
                </a:cxn>
                <a:cxn ang="0">
                  <a:pos x="40" y="3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7" y="3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8" y="58"/>
                  </a:lnTo>
                  <a:lnTo>
                    <a:pt x="114" y="77"/>
                  </a:lnTo>
                  <a:lnTo>
                    <a:pt x="106" y="93"/>
                  </a:lnTo>
                  <a:lnTo>
                    <a:pt x="93" y="106"/>
                  </a:lnTo>
                  <a:lnTo>
                    <a:pt x="77" y="115"/>
                  </a:lnTo>
                  <a:lnTo>
                    <a:pt x="59" y="117"/>
                  </a:lnTo>
                  <a:lnTo>
                    <a:pt x="40" y="115"/>
                  </a:lnTo>
                  <a:lnTo>
                    <a:pt x="24" y="106"/>
                  </a:lnTo>
                  <a:lnTo>
                    <a:pt x="11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95" name="Freeform 38"/>
            <p:cNvSpPr>
              <a:spLocks noEditPoints="1"/>
            </p:cNvSpPr>
            <p:nvPr/>
          </p:nvSpPr>
          <p:spPr bwMode="auto">
            <a:xfrm>
              <a:off x="7829916" y="2221810"/>
              <a:ext cx="103809" cy="101209"/>
            </a:xfrm>
            <a:custGeom>
              <a:avLst/>
              <a:gdLst/>
              <a:ahLst/>
              <a:cxnLst>
                <a:cxn ang="0">
                  <a:pos x="71" y="24"/>
                </a:cxn>
                <a:cxn ang="0">
                  <a:pos x="56" y="27"/>
                </a:cxn>
                <a:cxn ang="0">
                  <a:pos x="43" y="33"/>
                </a:cxn>
                <a:cxn ang="0">
                  <a:pos x="33" y="43"/>
                </a:cxn>
                <a:cxn ang="0">
                  <a:pos x="26" y="56"/>
                </a:cxn>
                <a:cxn ang="0">
                  <a:pos x="24" y="70"/>
                </a:cxn>
                <a:cxn ang="0">
                  <a:pos x="26" y="85"/>
                </a:cxn>
                <a:cxn ang="0">
                  <a:pos x="33" y="98"/>
                </a:cxn>
                <a:cxn ang="0">
                  <a:pos x="43" y="109"/>
                </a:cxn>
                <a:cxn ang="0">
                  <a:pos x="56" y="115"/>
                </a:cxn>
                <a:cxn ang="0">
                  <a:pos x="71" y="117"/>
                </a:cxn>
                <a:cxn ang="0">
                  <a:pos x="85" y="115"/>
                </a:cxn>
                <a:cxn ang="0">
                  <a:pos x="98" y="109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3"/>
                </a:cxn>
                <a:cxn ang="0">
                  <a:pos x="98" y="33"/>
                </a:cxn>
                <a:cxn ang="0">
                  <a:pos x="85" y="27"/>
                </a:cxn>
                <a:cxn ang="0">
                  <a:pos x="71" y="24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0" y="20"/>
                </a:cxn>
                <a:cxn ang="0">
                  <a:pos x="132" y="35"/>
                </a:cxn>
                <a:cxn ang="0">
                  <a:pos x="138" y="52"/>
                </a:cxn>
                <a:cxn ang="0">
                  <a:pos x="141" y="70"/>
                </a:cxn>
                <a:cxn ang="0">
                  <a:pos x="138" y="89"/>
                </a:cxn>
                <a:cxn ang="0">
                  <a:pos x="132" y="107"/>
                </a:cxn>
                <a:cxn ang="0">
                  <a:pos x="120" y="120"/>
                </a:cxn>
                <a:cxn ang="0">
                  <a:pos x="106" y="132"/>
                </a:cxn>
                <a:cxn ang="0">
                  <a:pos x="89" y="139"/>
                </a:cxn>
                <a:cxn ang="0">
                  <a:pos x="71" y="142"/>
                </a:cxn>
                <a:cxn ang="0">
                  <a:pos x="52" y="139"/>
                </a:cxn>
                <a:cxn ang="0">
                  <a:pos x="35" y="132"/>
                </a:cxn>
                <a:cxn ang="0">
                  <a:pos x="21" y="120"/>
                </a:cxn>
                <a:cxn ang="0">
                  <a:pos x="9" y="107"/>
                </a:cxn>
                <a:cxn ang="0">
                  <a:pos x="3" y="89"/>
                </a:cxn>
                <a:cxn ang="0">
                  <a:pos x="0" y="70"/>
                </a:cxn>
                <a:cxn ang="0">
                  <a:pos x="3" y="52"/>
                </a:cxn>
                <a:cxn ang="0">
                  <a:pos x="9" y="35"/>
                </a:cxn>
                <a:cxn ang="0">
                  <a:pos x="21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1" y="0"/>
                </a:cxn>
              </a:cxnLst>
              <a:rect l="0" t="0" r="r" b="b"/>
              <a:pathLst>
                <a:path w="141" h="142">
                  <a:moveTo>
                    <a:pt x="71" y="24"/>
                  </a:moveTo>
                  <a:lnTo>
                    <a:pt x="56" y="27"/>
                  </a:lnTo>
                  <a:lnTo>
                    <a:pt x="43" y="33"/>
                  </a:lnTo>
                  <a:lnTo>
                    <a:pt x="33" y="43"/>
                  </a:lnTo>
                  <a:lnTo>
                    <a:pt x="26" y="56"/>
                  </a:lnTo>
                  <a:lnTo>
                    <a:pt x="24" y="70"/>
                  </a:lnTo>
                  <a:lnTo>
                    <a:pt x="26" y="85"/>
                  </a:lnTo>
                  <a:lnTo>
                    <a:pt x="33" y="98"/>
                  </a:lnTo>
                  <a:lnTo>
                    <a:pt x="43" y="109"/>
                  </a:lnTo>
                  <a:lnTo>
                    <a:pt x="56" y="115"/>
                  </a:lnTo>
                  <a:lnTo>
                    <a:pt x="71" y="117"/>
                  </a:lnTo>
                  <a:lnTo>
                    <a:pt x="85" y="115"/>
                  </a:lnTo>
                  <a:lnTo>
                    <a:pt x="98" y="109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3"/>
                  </a:lnTo>
                  <a:lnTo>
                    <a:pt x="98" y="33"/>
                  </a:lnTo>
                  <a:lnTo>
                    <a:pt x="85" y="27"/>
                  </a:lnTo>
                  <a:lnTo>
                    <a:pt x="71" y="24"/>
                  </a:lnTo>
                  <a:close/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2" y="35"/>
                  </a:lnTo>
                  <a:lnTo>
                    <a:pt x="138" y="52"/>
                  </a:lnTo>
                  <a:lnTo>
                    <a:pt x="141" y="70"/>
                  </a:lnTo>
                  <a:lnTo>
                    <a:pt x="138" y="89"/>
                  </a:lnTo>
                  <a:lnTo>
                    <a:pt x="132" y="107"/>
                  </a:lnTo>
                  <a:lnTo>
                    <a:pt x="120" y="120"/>
                  </a:lnTo>
                  <a:lnTo>
                    <a:pt x="106" y="132"/>
                  </a:lnTo>
                  <a:lnTo>
                    <a:pt x="89" y="139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1" y="120"/>
                  </a:lnTo>
                  <a:lnTo>
                    <a:pt x="9" y="107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96" name="Freeform 39"/>
          <p:cNvSpPr>
            <a:spLocks/>
          </p:cNvSpPr>
          <p:nvPr/>
        </p:nvSpPr>
        <p:spPr bwMode="auto">
          <a:xfrm>
            <a:off x="11800331" y="3760058"/>
            <a:ext cx="122687" cy="11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3"/>
              </a:cxn>
              <a:cxn ang="0">
                <a:pos x="92" y="12"/>
              </a:cxn>
              <a:cxn ang="0">
                <a:pos x="105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5" y="94"/>
              </a:cxn>
              <a:cxn ang="0">
                <a:pos x="92" y="107"/>
              </a:cxn>
              <a:cxn ang="0">
                <a:pos x="76" y="115"/>
              </a:cxn>
              <a:cxn ang="0">
                <a:pos x="58" y="117"/>
              </a:cxn>
              <a:cxn ang="0">
                <a:pos x="39" y="115"/>
              </a:cxn>
              <a:cxn ang="0">
                <a:pos x="23" y="107"/>
              </a:cxn>
              <a:cxn ang="0">
                <a:pos x="10" y="94"/>
              </a:cxn>
              <a:cxn ang="0">
                <a:pos x="2" y="78"/>
              </a:cxn>
              <a:cxn ang="0">
                <a:pos x="0" y="59"/>
              </a:cxn>
              <a:cxn ang="0">
                <a:pos x="2" y="40"/>
              </a:cxn>
              <a:cxn ang="0">
                <a:pos x="10" y="24"/>
              </a:cxn>
              <a:cxn ang="0">
                <a:pos x="23" y="12"/>
              </a:cxn>
              <a:cxn ang="0">
                <a:pos x="39" y="3"/>
              </a:cxn>
              <a:cxn ang="0">
                <a:pos x="58" y="0"/>
              </a:cxn>
            </a:cxnLst>
            <a:rect l="0" t="0" r="r" b="b"/>
            <a:pathLst>
              <a:path w="117" h="117">
                <a:moveTo>
                  <a:pt x="58" y="0"/>
                </a:moveTo>
                <a:lnTo>
                  <a:pt x="76" y="3"/>
                </a:lnTo>
                <a:lnTo>
                  <a:pt x="92" y="12"/>
                </a:lnTo>
                <a:lnTo>
                  <a:pt x="105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5" y="94"/>
                </a:lnTo>
                <a:lnTo>
                  <a:pt x="92" y="107"/>
                </a:lnTo>
                <a:lnTo>
                  <a:pt x="76" y="115"/>
                </a:lnTo>
                <a:lnTo>
                  <a:pt x="58" y="117"/>
                </a:lnTo>
                <a:lnTo>
                  <a:pt x="39" y="115"/>
                </a:lnTo>
                <a:lnTo>
                  <a:pt x="23" y="107"/>
                </a:lnTo>
                <a:lnTo>
                  <a:pt x="10" y="94"/>
                </a:lnTo>
                <a:lnTo>
                  <a:pt x="2" y="78"/>
                </a:lnTo>
                <a:lnTo>
                  <a:pt x="0" y="59"/>
                </a:lnTo>
                <a:lnTo>
                  <a:pt x="2" y="40"/>
                </a:lnTo>
                <a:lnTo>
                  <a:pt x="10" y="24"/>
                </a:lnTo>
                <a:lnTo>
                  <a:pt x="23" y="12"/>
                </a:lnTo>
                <a:lnTo>
                  <a:pt x="39" y="3"/>
                </a:lnTo>
                <a:lnTo>
                  <a:pt x="5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97" name="Freeform 40"/>
          <p:cNvSpPr>
            <a:spLocks noEditPoints="1"/>
          </p:cNvSpPr>
          <p:nvPr/>
        </p:nvSpPr>
        <p:spPr bwMode="auto">
          <a:xfrm>
            <a:off x="11787855" y="3749920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8" y="30"/>
              </a:cxn>
              <a:cxn ang="0">
                <a:pos x="38" y="38"/>
              </a:cxn>
              <a:cxn ang="0">
                <a:pos x="31" y="47"/>
              </a:cxn>
              <a:cxn ang="0">
                <a:pos x="25" y="59"/>
              </a:cxn>
              <a:cxn ang="0">
                <a:pos x="24" y="71"/>
              </a:cxn>
              <a:cxn ang="0">
                <a:pos x="25" y="83"/>
              </a:cxn>
              <a:cxn ang="0">
                <a:pos x="31" y="94"/>
              </a:cxn>
              <a:cxn ang="0">
                <a:pos x="38" y="104"/>
              </a:cxn>
              <a:cxn ang="0">
                <a:pos x="48" y="111"/>
              </a:cxn>
              <a:cxn ang="0">
                <a:pos x="59" y="116"/>
              </a:cxn>
              <a:cxn ang="0">
                <a:pos x="71" y="118"/>
              </a:cxn>
              <a:cxn ang="0">
                <a:pos x="85" y="115"/>
              </a:cxn>
              <a:cxn ang="0">
                <a:pos x="98" y="109"/>
              </a:cxn>
              <a:cxn ang="0">
                <a:pos x="109" y="98"/>
              </a:cxn>
              <a:cxn ang="0">
                <a:pos x="115" y="86"/>
              </a:cxn>
              <a:cxn ang="0">
                <a:pos x="117" y="71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2"/>
              </a:cxn>
              <a:cxn ang="0">
                <a:pos x="107" y="10"/>
              </a:cxn>
              <a:cxn ang="0">
                <a:pos x="120" y="20"/>
              </a:cxn>
              <a:cxn ang="0">
                <a:pos x="132" y="35"/>
              </a:cxn>
              <a:cxn ang="0">
                <a:pos x="139" y="52"/>
              </a:cxn>
              <a:cxn ang="0">
                <a:pos x="142" y="71"/>
              </a:cxn>
              <a:cxn ang="0">
                <a:pos x="139" y="90"/>
              </a:cxn>
              <a:cxn ang="0">
                <a:pos x="132" y="107"/>
              </a:cxn>
              <a:cxn ang="0">
                <a:pos x="120" y="121"/>
              </a:cxn>
              <a:cxn ang="0">
                <a:pos x="107" y="132"/>
              </a:cxn>
              <a:cxn ang="0">
                <a:pos x="89" y="139"/>
              </a:cxn>
              <a:cxn ang="0">
                <a:pos x="71" y="142"/>
              </a:cxn>
              <a:cxn ang="0">
                <a:pos x="52" y="139"/>
              </a:cxn>
              <a:cxn ang="0">
                <a:pos x="36" y="132"/>
              </a:cxn>
              <a:cxn ang="0">
                <a:pos x="21" y="121"/>
              </a:cxn>
              <a:cxn ang="0">
                <a:pos x="9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9" y="35"/>
              </a:cxn>
              <a:cxn ang="0">
                <a:pos x="21" y="20"/>
              </a:cxn>
              <a:cxn ang="0">
                <a:pos x="36" y="10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2" h="142">
                <a:moveTo>
                  <a:pt x="71" y="25"/>
                </a:moveTo>
                <a:lnTo>
                  <a:pt x="59" y="26"/>
                </a:lnTo>
                <a:lnTo>
                  <a:pt x="48" y="30"/>
                </a:lnTo>
                <a:lnTo>
                  <a:pt x="38" y="38"/>
                </a:lnTo>
                <a:lnTo>
                  <a:pt x="31" y="47"/>
                </a:lnTo>
                <a:lnTo>
                  <a:pt x="25" y="59"/>
                </a:lnTo>
                <a:lnTo>
                  <a:pt x="24" y="71"/>
                </a:lnTo>
                <a:lnTo>
                  <a:pt x="25" y="83"/>
                </a:lnTo>
                <a:lnTo>
                  <a:pt x="31" y="94"/>
                </a:lnTo>
                <a:lnTo>
                  <a:pt x="38" y="104"/>
                </a:lnTo>
                <a:lnTo>
                  <a:pt x="48" y="111"/>
                </a:lnTo>
                <a:lnTo>
                  <a:pt x="59" y="116"/>
                </a:lnTo>
                <a:lnTo>
                  <a:pt x="71" y="118"/>
                </a:lnTo>
                <a:lnTo>
                  <a:pt x="85" y="115"/>
                </a:lnTo>
                <a:lnTo>
                  <a:pt x="98" y="109"/>
                </a:lnTo>
                <a:lnTo>
                  <a:pt x="109" y="98"/>
                </a:lnTo>
                <a:lnTo>
                  <a:pt x="115" y="86"/>
                </a:lnTo>
                <a:lnTo>
                  <a:pt x="117" y="71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2"/>
                </a:lnTo>
                <a:lnTo>
                  <a:pt x="107" y="10"/>
                </a:lnTo>
                <a:lnTo>
                  <a:pt x="120" y="20"/>
                </a:lnTo>
                <a:lnTo>
                  <a:pt x="132" y="35"/>
                </a:lnTo>
                <a:lnTo>
                  <a:pt x="139" y="52"/>
                </a:lnTo>
                <a:lnTo>
                  <a:pt x="142" y="71"/>
                </a:lnTo>
                <a:lnTo>
                  <a:pt x="139" y="90"/>
                </a:lnTo>
                <a:lnTo>
                  <a:pt x="132" y="107"/>
                </a:lnTo>
                <a:lnTo>
                  <a:pt x="120" y="121"/>
                </a:lnTo>
                <a:lnTo>
                  <a:pt x="107" y="132"/>
                </a:lnTo>
                <a:lnTo>
                  <a:pt x="89" y="139"/>
                </a:lnTo>
                <a:lnTo>
                  <a:pt x="71" y="142"/>
                </a:lnTo>
                <a:lnTo>
                  <a:pt x="52" y="139"/>
                </a:lnTo>
                <a:lnTo>
                  <a:pt x="36" y="132"/>
                </a:lnTo>
                <a:lnTo>
                  <a:pt x="21" y="121"/>
                </a:lnTo>
                <a:lnTo>
                  <a:pt x="9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9" y="35"/>
                </a:lnTo>
                <a:lnTo>
                  <a:pt x="21" y="20"/>
                </a:lnTo>
                <a:lnTo>
                  <a:pt x="36" y="10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98" name="Freeform 11"/>
          <p:cNvSpPr>
            <a:spLocks/>
          </p:cNvSpPr>
          <p:nvPr/>
        </p:nvSpPr>
        <p:spPr bwMode="auto">
          <a:xfrm>
            <a:off x="8903686" y="2162516"/>
            <a:ext cx="1871487" cy="1905697"/>
          </a:xfrm>
          <a:custGeom>
            <a:avLst/>
            <a:gdLst/>
            <a:ahLst/>
            <a:cxnLst>
              <a:cxn ang="0">
                <a:pos x="1117" y="1"/>
              </a:cxn>
              <a:cxn ang="0">
                <a:pos x="1153" y="4"/>
              </a:cxn>
              <a:cxn ang="0">
                <a:pos x="1399" y="28"/>
              </a:cxn>
              <a:cxn ang="0">
                <a:pos x="1593" y="67"/>
              </a:cxn>
              <a:cxn ang="0">
                <a:pos x="1658" y="116"/>
              </a:cxn>
              <a:cxn ang="0">
                <a:pos x="1549" y="191"/>
              </a:cxn>
              <a:cxn ang="0">
                <a:pos x="1459" y="297"/>
              </a:cxn>
              <a:cxn ang="0">
                <a:pos x="1428" y="351"/>
              </a:cxn>
              <a:cxn ang="0">
                <a:pos x="1402" y="406"/>
              </a:cxn>
              <a:cxn ang="0">
                <a:pos x="1368" y="501"/>
              </a:cxn>
              <a:cxn ang="0">
                <a:pos x="1335" y="629"/>
              </a:cxn>
              <a:cxn ang="0">
                <a:pos x="1316" y="788"/>
              </a:cxn>
              <a:cxn ang="0">
                <a:pos x="1321" y="963"/>
              </a:cxn>
              <a:cxn ang="0">
                <a:pos x="1357" y="1151"/>
              </a:cxn>
              <a:cxn ang="0">
                <a:pos x="1404" y="1284"/>
              </a:cxn>
              <a:cxn ang="0">
                <a:pos x="1490" y="1444"/>
              </a:cxn>
              <a:cxn ang="0">
                <a:pos x="1574" y="1560"/>
              </a:cxn>
              <a:cxn ang="0">
                <a:pos x="1600" y="1588"/>
              </a:cxn>
              <a:cxn ang="0">
                <a:pos x="1652" y="1639"/>
              </a:cxn>
              <a:cxn ang="0">
                <a:pos x="1732" y="1706"/>
              </a:cxn>
              <a:cxn ang="0">
                <a:pos x="1756" y="1769"/>
              </a:cxn>
              <a:cxn ang="0">
                <a:pos x="1624" y="1803"/>
              </a:cxn>
              <a:cxn ang="0">
                <a:pos x="1498" y="1822"/>
              </a:cxn>
              <a:cxn ang="0">
                <a:pos x="1399" y="1831"/>
              </a:cxn>
              <a:cxn ang="0">
                <a:pos x="1346" y="1833"/>
              </a:cxn>
              <a:cxn ang="0">
                <a:pos x="1246" y="1839"/>
              </a:cxn>
              <a:cxn ang="0">
                <a:pos x="1131" y="1854"/>
              </a:cxn>
              <a:cxn ang="0">
                <a:pos x="1029" y="1872"/>
              </a:cxn>
              <a:cxn ang="0">
                <a:pos x="848" y="1879"/>
              </a:cxn>
              <a:cxn ang="0">
                <a:pos x="700" y="1857"/>
              </a:cxn>
              <a:cxn ang="0">
                <a:pos x="583" y="1820"/>
              </a:cxn>
              <a:cxn ang="0">
                <a:pos x="501" y="1780"/>
              </a:cxn>
              <a:cxn ang="0">
                <a:pos x="454" y="1751"/>
              </a:cxn>
              <a:cxn ang="0">
                <a:pos x="387" y="1695"/>
              </a:cxn>
              <a:cxn ang="0">
                <a:pos x="252" y="1548"/>
              </a:cxn>
              <a:cxn ang="0">
                <a:pos x="167" y="1408"/>
              </a:cxn>
              <a:cxn ang="0">
                <a:pos x="119" y="1285"/>
              </a:cxn>
              <a:cxn ang="0">
                <a:pos x="99" y="1188"/>
              </a:cxn>
              <a:cxn ang="0">
                <a:pos x="93" y="1130"/>
              </a:cxn>
              <a:cxn ang="0">
                <a:pos x="92" y="1081"/>
              </a:cxn>
              <a:cxn ang="0">
                <a:pos x="80" y="990"/>
              </a:cxn>
              <a:cxn ang="0">
                <a:pos x="61" y="932"/>
              </a:cxn>
              <a:cxn ang="0">
                <a:pos x="52" y="908"/>
              </a:cxn>
              <a:cxn ang="0">
                <a:pos x="4" y="755"/>
              </a:cxn>
              <a:cxn ang="0">
                <a:pos x="5" y="617"/>
              </a:cxn>
              <a:cxn ang="0">
                <a:pos x="39" y="497"/>
              </a:cxn>
              <a:cxn ang="0">
                <a:pos x="92" y="399"/>
              </a:cxn>
              <a:cxn ang="0">
                <a:pos x="149" y="326"/>
              </a:cxn>
              <a:cxn ang="0">
                <a:pos x="195" y="279"/>
              </a:cxn>
              <a:cxn ang="0">
                <a:pos x="214" y="263"/>
              </a:cxn>
              <a:cxn ang="0">
                <a:pos x="395" y="145"/>
              </a:cxn>
              <a:cxn ang="0">
                <a:pos x="586" y="70"/>
              </a:cxn>
              <a:cxn ang="0">
                <a:pos x="771" y="25"/>
              </a:cxn>
              <a:cxn ang="0">
                <a:pos x="935" y="6"/>
              </a:cxn>
              <a:cxn ang="0">
                <a:pos x="1062" y="0"/>
              </a:cxn>
            </a:cxnLst>
            <a:rect l="0" t="0" r="r" b="b"/>
            <a:pathLst>
              <a:path w="1799" h="1881">
                <a:moveTo>
                  <a:pt x="1062" y="0"/>
                </a:moveTo>
                <a:lnTo>
                  <a:pt x="1093" y="0"/>
                </a:lnTo>
                <a:lnTo>
                  <a:pt x="1117" y="1"/>
                </a:lnTo>
                <a:lnTo>
                  <a:pt x="1136" y="3"/>
                </a:lnTo>
                <a:lnTo>
                  <a:pt x="1147" y="4"/>
                </a:lnTo>
                <a:lnTo>
                  <a:pt x="1153" y="4"/>
                </a:lnTo>
                <a:lnTo>
                  <a:pt x="1240" y="10"/>
                </a:lnTo>
                <a:lnTo>
                  <a:pt x="1322" y="19"/>
                </a:lnTo>
                <a:lnTo>
                  <a:pt x="1399" y="28"/>
                </a:lnTo>
                <a:lnTo>
                  <a:pt x="1469" y="40"/>
                </a:lnTo>
                <a:lnTo>
                  <a:pt x="1534" y="53"/>
                </a:lnTo>
                <a:lnTo>
                  <a:pt x="1593" y="67"/>
                </a:lnTo>
                <a:lnTo>
                  <a:pt x="1648" y="81"/>
                </a:lnTo>
                <a:lnTo>
                  <a:pt x="1697" y="96"/>
                </a:lnTo>
                <a:lnTo>
                  <a:pt x="1658" y="116"/>
                </a:lnTo>
                <a:lnTo>
                  <a:pt x="1621" y="138"/>
                </a:lnTo>
                <a:lnTo>
                  <a:pt x="1585" y="163"/>
                </a:lnTo>
                <a:lnTo>
                  <a:pt x="1549" y="191"/>
                </a:lnTo>
                <a:lnTo>
                  <a:pt x="1516" y="222"/>
                </a:lnTo>
                <a:lnTo>
                  <a:pt x="1486" y="257"/>
                </a:lnTo>
                <a:lnTo>
                  <a:pt x="1459" y="297"/>
                </a:lnTo>
                <a:lnTo>
                  <a:pt x="1433" y="340"/>
                </a:lnTo>
                <a:lnTo>
                  <a:pt x="1432" y="343"/>
                </a:lnTo>
                <a:lnTo>
                  <a:pt x="1428" y="351"/>
                </a:lnTo>
                <a:lnTo>
                  <a:pt x="1420" y="365"/>
                </a:lnTo>
                <a:lnTo>
                  <a:pt x="1412" y="383"/>
                </a:lnTo>
                <a:lnTo>
                  <a:pt x="1402" y="406"/>
                </a:lnTo>
                <a:lnTo>
                  <a:pt x="1392" y="433"/>
                </a:lnTo>
                <a:lnTo>
                  <a:pt x="1380" y="464"/>
                </a:lnTo>
                <a:lnTo>
                  <a:pt x="1368" y="501"/>
                </a:lnTo>
                <a:lnTo>
                  <a:pt x="1356" y="539"/>
                </a:lnTo>
                <a:lnTo>
                  <a:pt x="1346" y="583"/>
                </a:lnTo>
                <a:lnTo>
                  <a:pt x="1335" y="629"/>
                </a:lnTo>
                <a:lnTo>
                  <a:pt x="1326" y="679"/>
                </a:lnTo>
                <a:lnTo>
                  <a:pt x="1320" y="731"/>
                </a:lnTo>
                <a:lnTo>
                  <a:pt x="1316" y="788"/>
                </a:lnTo>
                <a:lnTo>
                  <a:pt x="1315" y="845"/>
                </a:lnTo>
                <a:lnTo>
                  <a:pt x="1316" y="903"/>
                </a:lnTo>
                <a:lnTo>
                  <a:pt x="1321" y="963"/>
                </a:lnTo>
                <a:lnTo>
                  <a:pt x="1329" y="1023"/>
                </a:lnTo>
                <a:lnTo>
                  <a:pt x="1341" y="1086"/>
                </a:lnTo>
                <a:lnTo>
                  <a:pt x="1357" y="1151"/>
                </a:lnTo>
                <a:lnTo>
                  <a:pt x="1369" y="1192"/>
                </a:lnTo>
                <a:lnTo>
                  <a:pt x="1385" y="1236"/>
                </a:lnTo>
                <a:lnTo>
                  <a:pt x="1404" y="1284"/>
                </a:lnTo>
                <a:lnTo>
                  <a:pt x="1429" y="1335"/>
                </a:lnTo>
                <a:lnTo>
                  <a:pt x="1457" y="1389"/>
                </a:lnTo>
                <a:lnTo>
                  <a:pt x="1490" y="1444"/>
                </a:lnTo>
                <a:lnTo>
                  <a:pt x="1528" y="1500"/>
                </a:lnTo>
                <a:lnTo>
                  <a:pt x="1572" y="1558"/>
                </a:lnTo>
                <a:lnTo>
                  <a:pt x="1574" y="1560"/>
                </a:lnTo>
                <a:lnTo>
                  <a:pt x="1579" y="1566"/>
                </a:lnTo>
                <a:lnTo>
                  <a:pt x="1588" y="1575"/>
                </a:lnTo>
                <a:lnTo>
                  <a:pt x="1600" y="1588"/>
                </a:lnTo>
                <a:lnTo>
                  <a:pt x="1613" y="1603"/>
                </a:lnTo>
                <a:lnTo>
                  <a:pt x="1632" y="1620"/>
                </a:lnTo>
                <a:lnTo>
                  <a:pt x="1652" y="1639"/>
                </a:lnTo>
                <a:lnTo>
                  <a:pt x="1675" y="1660"/>
                </a:lnTo>
                <a:lnTo>
                  <a:pt x="1702" y="1683"/>
                </a:lnTo>
                <a:lnTo>
                  <a:pt x="1732" y="1706"/>
                </a:lnTo>
                <a:lnTo>
                  <a:pt x="1764" y="1729"/>
                </a:lnTo>
                <a:lnTo>
                  <a:pt x="1799" y="1754"/>
                </a:lnTo>
                <a:lnTo>
                  <a:pt x="1756" y="1769"/>
                </a:lnTo>
                <a:lnTo>
                  <a:pt x="1713" y="1783"/>
                </a:lnTo>
                <a:lnTo>
                  <a:pt x="1668" y="1793"/>
                </a:lnTo>
                <a:lnTo>
                  <a:pt x="1624" y="1803"/>
                </a:lnTo>
                <a:lnTo>
                  <a:pt x="1580" y="1812"/>
                </a:lnTo>
                <a:lnTo>
                  <a:pt x="1538" y="1817"/>
                </a:lnTo>
                <a:lnTo>
                  <a:pt x="1498" y="1822"/>
                </a:lnTo>
                <a:lnTo>
                  <a:pt x="1461" y="1827"/>
                </a:lnTo>
                <a:lnTo>
                  <a:pt x="1428" y="1829"/>
                </a:lnTo>
                <a:lnTo>
                  <a:pt x="1399" y="1831"/>
                </a:lnTo>
                <a:lnTo>
                  <a:pt x="1376" y="1832"/>
                </a:lnTo>
                <a:lnTo>
                  <a:pt x="1357" y="1833"/>
                </a:lnTo>
                <a:lnTo>
                  <a:pt x="1346" y="1833"/>
                </a:lnTo>
                <a:lnTo>
                  <a:pt x="1340" y="1833"/>
                </a:lnTo>
                <a:lnTo>
                  <a:pt x="1291" y="1836"/>
                </a:lnTo>
                <a:lnTo>
                  <a:pt x="1246" y="1839"/>
                </a:lnTo>
                <a:lnTo>
                  <a:pt x="1206" y="1844"/>
                </a:lnTo>
                <a:lnTo>
                  <a:pt x="1168" y="1849"/>
                </a:lnTo>
                <a:lnTo>
                  <a:pt x="1131" y="1854"/>
                </a:lnTo>
                <a:lnTo>
                  <a:pt x="1096" y="1861"/>
                </a:lnTo>
                <a:lnTo>
                  <a:pt x="1096" y="1861"/>
                </a:lnTo>
                <a:lnTo>
                  <a:pt x="1029" y="1872"/>
                </a:lnTo>
                <a:lnTo>
                  <a:pt x="965" y="1879"/>
                </a:lnTo>
                <a:lnTo>
                  <a:pt x="904" y="1881"/>
                </a:lnTo>
                <a:lnTo>
                  <a:pt x="848" y="1879"/>
                </a:lnTo>
                <a:lnTo>
                  <a:pt x="795" y="1875"/>
                </a:lnTo>
                <a:lnTo>
                  <a:pt x="746" y="1867"/>
                </a:lnTo>
                <a:lnTo>
                  <a:pt x="700" y="1857"/>
                </a:lnTo>
                <a:lnTo>
                  <a:pt x="658" y="1846"/>
                </a:lnTo>
                <a:lnTo>
                  <a:pt x="618" y="1833"/>
                </a:lnTo>
                <a:lnTo>
                  <a:pt x="583" y="1820"/>
                </a:lnTo>
                <a:lnTo>
                  <a:pt x="552" y="1806"/>
                </a:lnTo>
                <a:lnTo>
                  <a:pt x="524" y="1792"/>
                </a:lnTo>
                <a:lnTo>
                  <a:pt x="501" y="1780"/>
                </a:lnTo>
                <a:lnTo>
                  <a:pt x="481" y="1768"/>
                </a:lnTo>
                <a:lnTo>
                  <a:pt x="466" y="1758"/>
                </a:lnTo>
                <a:lnTo>
                  <a:pt x="454" y="1751"/>
                </a:lnTo>
                <a:lnTo>
                  <a:pt x="446" y="1745"/>
                </a:lnTo>
                <a:lnTo>
                  <a:pt x="444" y="1743"/>
                </a:lnTo>
                <a:lnTo>
                  <a:pt x="387" y="1695"/>
                </a:lnTo>
                <a:lnTo>
                  <a:pt x="337" y="1646"/>
                </a:lnTo>
                <a:lnTo>
                  <a:pt x="292" y="1597"/>
                </a:lnTo>
                <a:lnTo>
                  <a:pt x="252" y="1548"/>
                </a:lnTo>
                <a:lnTo>
                  <a:pt x="219" y="1500"/>
                </a:lnTo>
                <a:lnTo>
                  <a:pt x="192" y="1453"/>
                </a:lnTo>
                <a:lnTo>
                  <a:pt x="167" y="1408"/>
                </a:lnTo>
                <a:lnTo>
                  <a:pt x="148" y="1365"/>
                </a:lnTo>
                <a:lnTo>
                  <a:pt x="132" y="1323"/>
                </a:lnTo>
                <a:lnTo>
                  <a:pt x="119" y="1285"/>
                </a:lnTo>
                <a:lnTo>
                  <a:pt x="110" y="1248"/>
                </a:lnTo>
                <a:lnTo>
                  <a:pt x="103" y="1216"/>
                </a:lnTo>
                <a:lnTo>
                  <a:pt x="99" y="1188"/>
                </a:lnTo>
                <a:lnTo>
                  <a:pt x="96" y="1164"/>
                </a:lnTo>
                <a:lnTo>
                  <a:pt x="93" y="1144"/>
                </a:lnTo>
                <a:lnTo>
                  <a:pt x="93" y="1130"/>
                </a:lnTo>
                <a:lnTo>
                  <a:pt x="93" y="1120"/>
                </a:lnTo>
                <a:lnTo>
                  <a:pt x="93" y="1116"/>
                </a:lnTo>
                <a:lnTo>
                  <a:pt x="92" y="1081"/>
                </a:lnTo>
                <a:lnTo>
                  <a:pt x="89" y="1047"/>
                </a:lnTo>
                <a:lnTo>
                  <a:pt x="85" y="1017"/>
                </a:lnTo>
                <a:lnTo>
                  <a:pt x="80" y="990"/>
                </a:lnTo>
                <a:lnTo>
                  <a:pt x="73" y="967"/>
                </a:lnTo>
                <a:lnTo>
                  <a:pt x="68" y="948"/>
                </a:lnTo>
                <a:lnTo>
                  <a:pt x="61" y="932"/>
                </a:lnTo>
                <a:lnTo>
                  <a:pt x="57" y="920"/>
                </a:lnTo>
                <a:lnTo>
                  <a:pt x="53" y="911"/>
                </a:lnTo>
                <a:lnTo>
                  <a:pt x="52" y="908"/>
                </a:lnTo>
                <a:lnTo>
                  <a:pt x="29" y="856"/>
                </a:lnTo>
                <a:lnTo>
                  <a:pt x="13" y="805"/>
                </a:lnTo>
                <a:lnTo>
                  <a:pt x="4" y="755"/>
                </a:lnTo>
                <a:lnTo>
                  <a:pt x="0" y="707"/>
                </a:lnTo>
                <a:lnTo>
                  <a:pt x="0" y="661"/>
                </a:lnTo>
                <a:lnTo>
                  <a:pt x="5" y="617"/>
                </a:lnTo>
                <a:lnTo>
                  <a:pt x="13" y="574"/>
                </a:lnTo>
                <a:lnTo>
                  <a:pt x="25" y="535"/>
                </a:lnTo>
                <a:lnTo>
                  <a:pt x="39" y="497"/>
                </a:lnTo>
                <a:lnTo>
                  <a:pt x="55" y="462"/>
                </a:lnTo>
                <a:lnTo>
                  <a:pt x="73" y="429"/>
                </a:lnTo>
                <a:lnTo>
                  <a:pt x="92" y="399"/>
                </a:lnTo>
                <a:lnTo>
                  <a:pt x="112" y="373"/>
                </a:lnTo>
                <a:lnTo>
                  <a:pt x="131" y="348"/>
                </a:lnTo>
                <a:lnTo>
                  <a:pt x="149" y="326"/>
                </a:lnTo>
                <a:lnTo>
                  <a:pt x="166" y="308"/>
                </a:lnTo>
                <a:lnTo>
                  <a:pt x="181" y="292"/>
                </a:lnTo>
                <a:lnTo>
                  <a:pt x="195" y="279"/>
                </a:lnTo>
                <a:lnTo>
                  <a:pt x="204" y="270"/>
                </a:lnTo>
                <a:lnTo>
                  <a:pt x="211" y="265"/>
                </a:lnTo>
                <a:lnTo>
                  <a:pt x="214" y="263"/>
                </a:lnTo>
                <a:lnTo>
                  <a:pt x="273" y="218"/>
                </a:lnTo>
                <a:lnTo>
                  <a:pt x="332" y="180"/>
                </a:lnTo>
                <a:lnTo>
                  <a:pt x="395" y="145"/>
                </a:lnTo>
                <a:lnTo>
                  <a:pt x="458" y="116"/>
                </a:lnTo>
                <a:lnTo>
                  <a:pt x="522" y="91"/>
                </a:lnTo>
                <a:lnTo>
                  <a:pt x="586" y="70"/>
                </a:lnTo>
                <a:lnTo>
                  <a:pt x="649" y="52"/>
                </a:lnTo>
                <a:lnTo>
                  <a:pt x="711" y="37"/>
                </a:lnTo>
                <a:lnTo>
                  <a:pt x="771" y="25"/>
                </a:lnTo>
                <a:lnTo>
                  <a:pt x="828" y="16"/>
                </a:lnTo>
                <a:lnTo>
                  <a:pt x="884" y="10"/>
                </a:lnTo>
                <a:lnTo>
                  <a:pt x="935" y="6"/>
                </a:lnTo>
                <a:lnTo>
                  <a:pt x="982" y="3"/>
                </a:lnTo>
                <a:lnTo>
                  <a:pt x="1025" y="0"/>
                </a:lnTo>
                <a:lnTo>
                  <a:pt x="1062" y="0"/>
                </a:lnTo>
                <a:close/>
              </a:path>
            </a:pathLst>
          </a:custGeom>
          <a:solidFill>
            <a:srgbClr val="FEBE8B"/>
          </a:solidFill>
          <a:ln w="0">
            <a:solidFill>
              <a:srgbClr val="FEBE8B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99" name="그룹 77"/>
          <p:cNvGrpSpPr/>
          <p:nvPr/>
        </p:nvGrpSpPr>
        <p:grpSpPr>
          <a:xfrm>
            <a:off x="9139852" y="2344976"/>
            <a:ext cx="3107557" cy="1484011"/>
            <a:chOff x="5691703" y="1811275"/>
            <a:chExt cx="2185001" cy="1043445"/>
          </a:xfrm>
        </p:grpSpPr>
        <p:sp>
          <p:nvSpPr>
            <p:cNvPr id="200" name="Freeform 43"/>
            <p:cNvSpPr>
              <a:spLocks/>
            </p:cNvSpPr>
            <p:nvPr/>
          </p:nvSpPr>
          <p:spPr bwMode="auto">
            <a:xfrm>
              <a:off x="6145579" y="2294509"/>
              <a:ext cx="26318" cy="4789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0"/>
                </a:cxn>
                <a:cxn ang="0">
                  <a:pos x="24" y="672"/>
                </a:cxn>
                <a:cxn ang="0">
                  <a:pos x="0" y="672"/>
                </a:cxn>
                <a:cxn ang="0">
                  <a:pos x="10" y="0"/>
                </a:cxn>
              </a:cxnLst>
              <a:rect l="0" t="0" r="r" b="b"/>
              <a:pathLst>
                <a:path w="35" h="672">
                  <a:moveTo>
                    <a:pt x="10" y="0"/>
                  </a:moveTo>
                  <a:lnTo>
                    <a:pt x="35" y="0"/>
                  </a:lnTo>
                  <a:lnTo>
                    <a:pt x="24" y="672"/>
                  </a:lnTo>
                  <a:lnTo>
                    <a:pt x="0" y="6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grpSp>
          <p:nvGrpSpPr>
            <p:cNvPr id="201" name="그룹 76"/>
            <p:cNvGrpSpPr/>
            <p:nvPr/>
          </p:nvGrpSpPr>
          <p:grpSpPr>
            <a:xfrm>
              <a:off x="5691703" y="1811275"/>
              <a:ext cx="2185001" cy="1043445"/>
              <a:chOff x="5691703" y="1811275"/>
              <a:chExt cx="2185001" cy="1043445"/>
            </a:xfrm>
          </p:grpSpPr>
          <p:grpSp>
            <p:nvGrpSpPr>
              <p:cNvPr id="202" name="그룹 74"/>
              <p:cNvGrpSpPr/>
              <p:nvPr/>
            </p:nvGrpSpPr>
            <p:grpSpPr>
              <a:xfrm>
                <a:off x="5691703" y="1846553"/>
                <a:ext cx="1285811" cy="1006383"/>
                <a:chOff x="5691703" y="1834794"/>
                <a:chExt cx="1285811" cy="1006383"/>
              </a:xfrm>
            </p:grpSpPr>
            <p:sp>
              <p:nvSpPr>
                <p:cNvPr id="216" name="Freeform 51"/>
                <p:cNvSpPr>
                  <a:spLocks/>
                </p:cNvSpPr>
                <p:nvPr/>
              </p:nvSpPr>
              <p:spPr bwMode="auto">
                <a:xfrm>
                  <a:off x="6856159" y="1943843"/>
                  <a:ext cx="121355" cy="238054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67" y="323"/>
                    </a:cxn>
                    <a:cxn ang="0">
                      <a:pos x="144" y="332"/>
                    </a:cxn>
                    <a:cxn ang="0">
                      <a:pos x="0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67" h="332">
                      <a:moveTo>
                        <a:pt x="23" y="0"/>
                      </a:moveTo>
                      <a:lnTo>
                        <a:pt x="167" y="323"/>
                      </a:lnTo>
                      <a:lnTo>
                        <a:pt x="144" y="332"/>
                      </a:lnTo>
                      <a:lnTo>
                        <a:pt x="0" y="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7" name="Freeform 54"/>
                <p:cNvSpPr>
                  <a:spLocks/>
                </p:cNvSpPr>
                <p:nvPr/>
              </p:nvSpPr>
              <p:spPr bwMode="auto">
                <a:xfrm>
                  <a:off x="6679245" y="2227512"/>
                  <a:ext cx="264640" cy="102634"/>
                </a:xfrm>
                <a:custGeom>
                  <a:avLst/>
                  <a:gdLst/>
                  <a:ahLst/>
                  <a:cxnLst>
                    <a:cxn ang="0">
                      <a:pos x="354" y="0"/>
                    </a:cxn>
                    <a:cxn ang="0">
                      <a:pos x="363" y="23"/>
                    </a:cxn>
                    <a:cxn ang="0">
                      <a:pos x="8" y="145"/>
                    </a:cxn>
                    <a:cxn ang="0">
                      <a:pos x="0" y="123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63" h="145">
                      <a:moveTo>
                        <a:pt x="354" y="0"/>
                      </a:moveTo>
                      <a:lnTo>
                        <a:pt x="363" y="23"/>
                      </a:lnTo>
                      <a:lnTo>
                        <a:pt x="8" y="145"/>
                      </a:lnTo>
                      <a:lnTo>
                        <a:pt x="0" y="123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grpSp>
              <p:nvGrpSpPr>
                <p:cNvPr id="218" name="그룹 68"/>
                <p:cNvGrpSpPr/>
                <p:nvPr/>
              </p:nvGrpSpPr>
              <p:grpSpPr>
                <a:xfrm>
                  <a:off x="5691703" y="1834794"/>
                  <a:ext cx="1157982" cy="1006383"/>
                  <a:chOff x="5691703" y="1820532"/>
                  <a:chExt cx="1157982" cy="1006383"/>
                </a:xfrm>
              </p:grpSpPr>
              <p:sp>
                <p:nvSpPr>
                  <p:cNvPr id="219" name="Freeform 49"/>
                  <p:cNvSpPr>
                    <a:spLocks/>
                  </p:cNvSpPr>
                  <p:nvPr/>
                </p:nvSpPr>
                <p:spPr bwMode="auto">
                  <a:xfrm>
                    <a:off x="6652928" y="1945269"/>
                    <a:ext cx="181300" cy="352092"/>
                  </a:xfrm>
                  <a:custGeom>
                    <a:avLst/>
                    <a:gdLst/>
                    <a:ahLst/>
                    <a:cxnLst>
                      <a:cxn ang="0">
                        <a:pos x="224" y="0"/>
                      </a:cxn>
                      <a:cxn ang="0">
                        <a:pos x="246" y="10"/>
                      </a:cxn>
                      <a:cxn ang="0">
                        <a:pos x="22" y="492"/>
                      </a:cxn>
                      <a:cxn ang="0">
                        <a:pos x="0" y="483"/>
                      </a:cxn>
                      <a:cxn ang="0">
                        <a:pos x="224" y="0"/>
                      </a:cxn>
                    </a:cxnLst>
                    <a:rect l="0" t="0" r="r" b="b"/>
                    <a:pathLst>
                      <a:path w="246" h="492">
                        <a:moveTo>
                          <a:pt x="224" y="0"/>
                        </a:moveTo>
                        <a:lnTo>
                          <a:pt x="246" y="10"/>
                        </a:lnTo>
                        <a:lnTo>
                          <a:pt x="22" y="492"/>
                        </a:lnTo>
                        <a:lnTo>
                          <a:pt x="0" y="483"/>
                        </a:lnTo>
                        <a:lnTo>
                          <a:pt x="2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30048" tIns="65024" rIns="130048" bIns="6502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20"/>
                  </a:p>
                </p:txBody>
              </p:sp>
              <p:grpSp>
                <p:nvGrpSpPr>
                  <p:cNvPr id="220" name="그룹 5"/>
                  <p:cNvGrpSpPr/>
                  <p:nvPr/>
                </p:nvGrpSpPr>
                <p:grpSpPr>
                  <a:xfrm>
                    <a:off x="5691703" y="1820532"/>
                    <a:ext cx="1157982" cy="1006383"/>
                    <a:chOff x="5695253" y="1828380"/>
                    <a:chExt cx="1157982" cy="1006383"/>
                  </a:xfrm>
                </p:grpSpPr>
                <p:sp>
                  <p:nvSpPr>
                    <p:cNvPr id="22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695253" y="1876846"/>
                      <a:ext cx="342131" cy="520297"/>
                    </a:xfrm>
                    <a:custGeom>
                      <a:avLst/>
                      <a:gdLst/>
                      <a:ahLst/>
                      <a:cxnLst>
                        <a:cxn ang="0">
                          <a:pos x="448" y="0"/>
                        </a:cxn>
                        <a:cxn ang="0">
                          <a:pos x="468" y="12"/>
                        </a:cxn>
                        <a:cxn ang="0">
                          <a:pos x="20" y="730"/>
                        </a:cxn>
                        <a:cxn ang="0">
                          <a:pos x="0" y="717"/>
                        </a:cxn>
                        <a:cxn ang="0">
                          <a:pos x="448" y="0"/>
                        </a:cxn>
                      </a:cxnLst>
                      <a:rect l="0" t="0" r="r" b="b"/>
                      <a:pathLst>
                        <a:path w="468" h="730">
                          <a:moveTo>
                            <a:pt x="448" y="0"/>
                          </a:moveTo>
                          <a:lnTo>
                            <a:pt x="468" y="12"/>
                          </a:lnTo>
                          <a:lnTo>
                            <a:pt x="20" y="730"/>
                          </a:lnTo>
                          <a:lnTo>
                            <a:pt x="0" y="717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5704025" y="2454162"/>
                      <a:ext cx="409388" cy="35779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560" y="483"/>
                        </a:cxn>
                        <a:cxn ang="0">
                          <a:pos x="544" y="502"/>
                        </a:cxn>
                        <a:cxn ang="0">
                          <a:pos x="0" y="18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560" h="502">
                          <a:moveTo>
                            <a:pt x="16" y="0"/>
                          </a:moveTo>
                          <a:lnTo>
                            <a:pt x="560" y="483"/>
                          </a:lnTo>
                          <a:lnTo>
                            <a:pt x="544" y="502"/>
                          </a:lnTo>
                          <a:lnTo>
                            <a:pt x="0" y="18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068088" y="1875420"/>
                      <a:ext cx="97961" cy="33498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32" y="464"/>
                        </a:cxn>
                        <a:cxn ang="0">
                          <a:pos x="109" y="469"/>
                        </a:cxn>
                        <a:cxn ang="0">
                          <a:pos x="0" y="5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132" h="469">
                          <a:moveTo>
                            <a:pt x="23" y="0"/>
                          </a:moveTo>
                          <a:lnTo>
                            <a:pt x="132" y="464"/>
                          </a:lnTo>
                          <a:lnTo>
                            <a:pt x="109" y="469"/>
                          </a:lnTo>
                          <a:lnTo>
                            <a:pt x="0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204063" y="2263149"/>
                      <a:ext cx="394767" cy="7840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539" y="87"/>
                        </a:cxn>
                        <a:cxn ang="0">
                          <a:pos x="535" y="110"/>
                        </a:cxn>
                        <a:cxn ang="0">
                          <a:pos x="0" y="2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539" h="110">
                          <a:moveTo>
                            <a:pt x="3" y="0"/>
                          </a:moveTo>
                          <a:lnTo>
                            <a:pt x="539" y="87"/>
                          </a:lnTo>
                          <a:lnTo>
                            <a:pt x="535" y="110"/>
                          </a:lnTo>
                          <a:lnTo>
                            <a:pt x="0" y="2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660238" y="2362932"/>
                      <a:ext cx="192997" cy="390579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265" y="539"/>
                        </a:cxn>
                        <a:cxn ang="0">
                          <a:pos x="243" y="548"/>
                        </a:cxn>
                        <a:cxn ang="0">
                          <a:pos x="0" y="10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265" h="548">
                          <a:moveTo>
                            <a:pt x="22" y="0"/>
                          </a:moveTo>
                          <a:lnTo>
                            <a:pt x="265" y="539"/>
                          </a:lnTo>
                          <a:lnTo>
                            <a:pt x="243" y="548"/>
                          </a:lnTo>
                          <a:lnTo>
                            <a:pt x="0" y="1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192366" y="2789148"/>
                      <a:ext cx="624316" cy="45615"/>
                    </a:xfrm>
                    <a:custGeom>
                      <a:avLst/>
                      <a:gdLst/>
                      <a:ahLst/>
                      <a:cxnLst>
                        <a:cxn ang="0">
                          <a:pos x="854" y="0"/>
                        </a:cxn>
                        <a:cxn ang="0">
                          <a:pos x="855" y="23"/>
                        </a:cxn>
                        <a:cxn ang="0">
                          <a:pos x="2" y="64"/>
                        </a:cxn>
                        <a:cxn ang="0">
                          <a:pos x="0" y="39"/>
                        </a:cxn>
                        <a:cxn ang="0">
                          <a:pos x="854" y="0"/>
                        </a:cxn>
                      </a:cxnLst>
                      <a:rect l="0" t="0" r="r" b="b"/>
                      <a:pathLst>
                        <a:path w="855" h="64">
                          <a:moveTo>
                            <a:pt x="854" y="0"/>
                          </a:moveTo>
                          <a:lnTo>
                            <a:pt x="855" y="23"/>
                          </a:lnTo>
                          <a:lnTo>
                            <a:pt x="2" y="64"/>
                          </a:lnTo>
                          <a:lnTo>
                            <a:pt x="0" y="39"/>
                          </a:lnTo>
                          <a:lnTo>
                            <a:pt x="8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196753" y="1908207"/>
                      <a:ext cx="596536" cy="329284"/>
                    </a:xfrm>
                    <a:custGeom>
                      <a:avLst/>
                      <a:gdLst/>
                      <a:ahLst/>
                      <a:cxnLst>
                        <a:cxn ang="0">
                          <a:pos x="805" y="0"/>
                        </a:cxn>
                        <a:cxn ang="0">
                          <a:pos x="816" y="22"/>
                        </a:cxn>
                        <a:cxn ang="0">
                          <a:pos x="12" y="462"/>
                        </a:cxn>
                        <a:cxn ang="0">
                          <a:pos x="0" y="441"/>
                        </a:cxn>
                        <a:cxn ang="0">
                          <a:pos x="805" y="0"/>
                        </a:cxn>
                      </a:cxnLst>
                      <a:rect l="0" t="0" r="r" b="b"/>
                      <a:pathLst>
                        <a:path w="816" h="462">
                          <a:moveTo>
                            <a:pt x="805" y="0"/>
                          </a:moveTo>
                          <a:lnTo>
                            <a:pt x="816" y="22"/>
                          </a:lnTo>
                          <a:lnTo>
                            <a:pt x="12" y="462"/>
                          </a:lnTo>
                          <a:lnTo>
                            <a:pt x="0" y="441"/>
                          </a:lnTo>
                          <a:lnTo>
                            <a:pt x="80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095868" y="1828380"/>
                      <a:ext cx="697421" cy="7269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954" y="78"/>
                        </a:cxn>
                        <a:cxn ang="0">
                          <a:pos x="952" y="102"/>
                        </a:cxn>
                        <a:cxn ang="0">
                          <a:pos x="0" y="25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54" h="102">
                          <a:moveTo>
                            <a:pt x="1" y="0"/>
                          </a:moveTo>
                          <a:lnTo>
                            <a:pt x="954" y="78"/>
                          </a:lnTo>
                          <a:lnTo>
                            <a:pt x="952" y="102"/>
                          </a:lnTo>
                          <a:lnTo>
                            <a:pt x="0" y="2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29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5723033" y="2254596"/>
                      <a:ext cx="400615" cy="165355"/>
                    </a:xfrm>
                    <a:custGeom>
                      <a:avLst/>
                      <a:gdLst/>
                      <a:ahLst/>
                      <a:cxnLst>
                        <a:cxn ang="0">
                          <a:pos x="540" y="0"/>
                        </a:cxn>
                        <a:cxn ang="0">
                          <a:pos x="549" y="22"/>
                        </a:cxn>
                        <a:cxn ang="0">
                          <a:pos x="9" y="232"/>
                        </a:cxn>
                        <a:cxn ang="0">
                          <a:pos x="0" y="210"/>
                        </a:cxn>
                        <a:cxn ang="0">
                          <a:pos x="540" y="0"/>
                        </a:cxn>
                      </a:cxnLst>
                      <a:rect l="0" t="0" r="r" b="b"/>
                      <a:pathLst>
                        <a:path w="549" h="232">
                          <a:moveTo>
                            <a:pt x="540" y="0"/>
                          </a:moveTo>
                          <a:lnTo>
                            <a:pt x="549" y="22"/>
                          </a:lnTo>
                          <a:lnTo>
                            <a:pt x="9" y="232"/>
                          </a:lnTo>
                          <a:lnTo>
                            <a:pt x="0" y="210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230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6185056" y="2278829"/>
                      <a:ext cx="641862" cy="49891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879" y="680"/>
                        </a:cxn>
                        <a:cxn ang="0">
                          <a:pos x="864" y="700"/>
                        </a:cxn>
                        <a:cxn ang="0">
                          <a:pos x="0" y="1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879" h="700">
                          <a:moveTo>
                            <a:pt x="15" y="0"/>
                          </a:moveTo>
                          <a:lnTo>
                            <a:pt x="879" y="680"/>
                          </a:lnTo>
                          <a:lnTo>
                            <a:pt x="864" y="700"/>
                          </a:lnTo>
                          <a:lnTo>
                            <a:pt x="0" y="1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</p:grpSp>
            </p:grpSp>
          </p:grpSp>
          <p:grpSp>
            <p:nvGrpSpPr>
              <p:cNvPr id="203" name="그룹 75"/>
              <p:cNvGrpSpPr/>
              <p:nvPr/>
            </p:nvGrpSpPr>
            <p:grpSpPr>
              <a:xfrm>
                <a:off x="6835689" y="1811275"/>
                <a:ext cx="1041015" cy="1043445"/>
                <a:chOff x="6835689" y="1811275"/>
                <a:chExt cx="1041015" cy="1043445"/>
              </a:xfrm>
            </p:grpSpPr>
            <p:sp>
              <p:nvSpPr>
                <p:cNvPr id="204" name="Freeform 52"/>
                <p:cNvSpPr>
                  <a:spLocks/>
                </p:cNvSpPr>
                <p:nvPr/>
              </p:nvSpPr>
              <p:spPr bwMode="auto">
                <a:xfrm>
                  <a:off x="6875166" y="1811275"/>
                  <a:ext cx="546825" cy="89805"/>
                </a:xfrm>
                <a:custGeom>
                  <a:avLst/>
                  <a:gdLst/>
                  <a:ahLst/>
                  <a:cxnLst>
                    <a:cxn ang="0">
                      <a:pos x="744" y="0"/>
                    </a:cxn>
                    <a:cxn ang="0">
                      <a:pos x="748" y="23"/>
                    </a:cxn>
                    <a:cxn ang="0">
                      <a:pos x="3" y="125"/>
                    </a:cxn>
                    <a:cxn ang="0">
                      <a:pos x="0" y="101"/>
                    </a:cxn>
                    <a:cxn ang="0">
                      <a:pos x="744" y="0"/>
                    </a:cxn>
                  </a:cxnLst>
                  <a:rect l="0" t="0" r="r" b="b"/>
                  <a:pathLst>
                    <a:path w="748" h="125">
                      <a:moveTo>
                        <a:pt x="744" y="0"/>
                      </a:moveTo>
                      <a:lnTo>
                        <a:pt x="748" y="23"/>
                      </a:lnTo>
                      <a:lnTo>
                        <a:pt x="3" y="125"/>
                      </a:lnTo>
                      <a:lnTo>
                        <a:pt x="0" y="101"/>
                      </a:lnTo>
                      <a:lnTo>
                        <a:pt x="7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05" name="Freeform 53"/>
                <p:cNvSpPr>
                  <a:spLocks/>
                </p:cNvSpPr>
                <p:nvPr/>
              </p:nvSpPr>
              <p:spPr bwMode="auto">
                <a:xfrm>
                  <a:off x="7360583" y="1875420"/>
                  <a:ext cx="106734" cy="493213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147" y="4"/>
                    </a:cxn>
                    <a:cxn ang="0">
                      <a:pos x="24" y="692"/>
                    </a:cxn>
                    <a:cxn ang="0">
                      <a:pos x="0" y="688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147" h="692">
                      <a:moveTo>
                        <a:pt x="123" y="0"/>
                      </a:moveTo>
                      <a:lnTo>
                        <a:pt x="147" y="4"/>
                      </a:lnTo>
                      <a:lnTo>
                        <a:pt x="24" y="692"/>
                      </a:lnTo>
                      <a:lnTo>
                        <a:pt x="0" y="688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06" name="Freeform 55"/>
                <p:cNvSpPr>
                  <a:spLocks/>
                </p:cNvSpPr>
                <p:nvPr/>
              </p:nvSpPr>
              <p:spPr bwMode="auto">
                <a:xfrm>
                  <a:off x="6878091" y="2257447"/>
                  <a:ext cx="119892" cy="503192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65" y="5"/>
                    </a:cxn>
                    <a:cxn ang="0">
                      <a:pos x="24" y="706"/>
                    </a:cxn>
                    <a:cxn ang="0">
                      <a:pos x="0" y="702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65" h="706">
                      <a:moveTo>
                        <a:pt x="142" y="0"/>
                      </a:moveTo>
                      <a:lnTo>
                        <a:pt x="165" y="5"/>
                      </a:lnTo>
                      <a:lnTo>
                        <a:pt x="24" y="706"/>
                      </a:lnTo>
                      <a:lnTo>
                        <a:pt x="0" y="702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07" name="Freeform 56"/>
                <p:cNvSpPr>
                  <a:spLocks/>
                </p:cNvSpPr>
                <p:nvPr/>
              </p:nvSpPr>
              <p:spPr bwMode="auto">
                <a:xfrm>
                  <a:off x="7022838" y="2233214"/>
                  <a:ext cx="305579" cy="16535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20" y="210"/>
                    </a:cxn>
                    <a:cxn ang="0">
                      <a:pos x="408" y="231"/>
                    </a:cxn>
                    <a:cxn ang="0">
                      <a:pos x="0" y="2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20" h="231">
                      <a:moveTo>
                        <a:pt x="11" y="0"/>
                      </a:moveTo>
                      <a:lnTo>
                        <a:pt x="420" y="210"/>
                      </a:lnTo>
                      <a:lnTo>
                        <a:pt x="408" y="231"/>
                      </a:lnTo>
                      <a:lnTo>
                        <a:pt x="0" y="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08" name="Freeform 57"/>
                <p:cNvSpPr>
                  <a:spLocks/>
                </p:cNvSpPr>
                <p:nvPr/>
              </p:nvSpPr>
              <p:spPr bwMode="auto">
                <a:xfrm>
                  <a:off x="6902946" y="2435631"/>
                  <a:ext cx="444478" cy="353517"/>
                </a:xfrm>
                <a:custGeom>
                  <a:avLst/>
                  <a:gdLst/>
                  <a:ahLst/>
                  <a:cxnLst>
                    <a:cxn ang="0">
                      <a:pos x="594" y="0"/>
                    </a:cxn>
                    <a:cxn ang="0">
                      <a:pos x="609" y="18"/>
                    </a:cxn>
                    <a:cxn ang="0">
                      <a:pos x="15" y="496"/>
                    </a:cxn>
                    <a:cxn ang="0">
                      <a:pos x="0" y="476"/>
                    </a:cxn>
                    <a:cxn ang="0">
                      <a:pos x="594" y="0"/>
                    </a:cxn>
                  </a:cxnLst>
                  <a:rect l="0" t="0" r="r" b="b"/>
                  <a:pathLst>
                    <a:path w="609" h="496">
                      <a:moveTo>
                        <a:pt x="594" y="0"/>
                      </a:moveTo>
                      <a:lnTo>
                        <a:pt x="609" y="18"/>
                      </a:lnTo>
                      <a:lnTo>
                        <a:pt x="15" y="496"/>
                      </a:lnTo>
                      <a:lnTo>
                        <a:pt x="0" y="476"/>
                      </a:lnTo>
                      <a:lnTo>
                        <a:pt x="5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09" name="Freeform 58"/>
                <p:cNvSpPr>
                  <a:spLocks/>
                </p:cNvSpPr>
                <p:nvPr/>
              </p:nvSpPr>
              <p:spPr bwMode="auto">
                <a:xfrm>
                  <a:off x="7381053" y="2439907"/>
                  <a:ext cx="210542" cy="36349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88" y="498"/>
                    </a:cxn>
                    <a:cxn ang="0">
                      <a:pos x="267" y="510"/>
                    </a:cxn>
                    <a:cxn ang="0">
                      <a:pos x="0" y="1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8" h="510">
                      <a:moveTo>
                        <a:pt x="21" y="0"/>
                      </a:moveTo>
                      <a:lnTo>
                        <a:pt x="288" y="498"/>
                      </a:lnTo>
                      <a:lnTo>
                        <a:pt x="267" y="510"/>
                      </a:lnTo>
                      <a:lnTo>
                        <a:pt x="0" y="1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0" name="Freeform 59"/>
                <p:cNvSpPr>
                  <a:spLocks/>
                </p:cNvSpPr>
                <p:nvPr/>
              </p:nvSpPr>
              <p:spPr bwMode="auto">
                <a:xfrm>
                  <a:off x="6907333" y="2796275"/>
                  <a:ext cx="655020" cy="5844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97" y="59"/>
                    </a:cxn>
                    <a:cxn ang="0">
                      <a:pos x="896" y="82"/>
                    </a:cxn>
                    <a:cxn ang="0">
                      <a:pos x="0" y="2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97" h="82">
                      <a:moveTo>
                        <a:pt x="1" y="0"/>
                      </a:moveTo>
                      <a:lnTo>
                        <a:pt x="897" y="59"/>
                      </a:lnTo>
                      <a:lnTo>
                        <a:pt x="896" y="82"/>
                      </a:lnTo>
                      <a:lnTo>
                        <a:pt x="0" y="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1" name="Freeform 60"/>
                <p:cNvSpPr>
                  <a:spLocks/>
                </p:cNvSpPr>
                <p:nvPr/>
              </p:nvSpPr>
              <p:spPr bwMode="auto">
                <a:xfrm>
                  <a:off x="7632533" y="2313040"/>
                  <a:ext cx="244171" cy="500341"/>
                </a:xfrm>
                <a:custGeom>
                  <a:avLst/>
                  <a:gdLst/>
                  <a:ahLst/>
                  <a:cxnLst>
                    <a:cxn ang="0">
                      <a:pos x="312" y="0"/>
                    </a:cxn>
                    <a:cxn ang="0">
                      <a:pos x="333" y="9"/>
                    </a:cxn>
                    <a:cxn ang="0">
                      <a:pos x="22" y="703"/>
                    </a:cxn>
                    <a:cxn ang="0">
                      <a:pos x="0" y="693"/>
                    </a:cxn>
                    <a:cxn ang="0">
                      <a:pos x="312" y="0"/>
                    </a:cxn>
                  </a:cxnLst>
                  <a:rect l="0" t="0" r="r" b="b"/>
                  <a:pathLst>
                    <a:path w="333" h="703">
                      <a:moveTo>
                        <a:pt x="312" y="0"/>
                      </a:moveTo>
                      <a:lnTo>
                        <a:pt x="333" y="9"/>
                      </a:lnTo>
                      <a:lnTo>
                        <a:pt x="22" y="703"/>
                      </a:lnTo>
                      <a:lnTo>
                        <a:pt x="0" y="693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2" name="Freeform 61"/>
                <p:cNvSpPr>
                  <a:spLocks/>
                </p:cNvSpPr>
                <p:nvPr/>
              </p:nvSpPr>
              <p:spPr bwMode="auto">
                <a:xfrm>
                  <a:off x="7500945" y="1849762"/>
                  <a:ext cx="369911" cy="389154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506" y="530"/>
                    </a:cxn>
                    <a:cxn ang="0">
                      <a:pos x="489" y="546"/>
                    </a:cxn>
                    <a:cxn ang="0">
                      <a:pos x="0" y="1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06" h="546">
                      <a:moveTo>
                        <a:pt x="19" y="0"/>
                      </a:moveTo>
                      <a:lnTo>
                        <a:pt x="506" y="530"/>
                      </a:lnTo>
                      <a:lnTo>
                        <a:pt x="489" y="546"/>
                      </a:lnTo>
                      <a:lnTo>
                        <a:pt x="0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3" name="Freeform 62"/>
                <p:cNvSpPr>
                  <a:spLocks/>
                </p:cNvSpPr>
                <p:nvPr/>
              </p:nvSpPr>
              <p:spPr bwMode="auto">
                <a:xfrm>
                  <a:off x="7405908" y="2267425"/>
                  <a:ext cx="432781" cy="141122"/>
                </a:xfrm>
                <a:custGeom>
                  <a:avLst/>
                  <a:gdLst/>
                  <a:ahLst/>
                  <a:cxnLst>
                    <a:cxn ang="0">
                      <a:pos x="584" y="0"/>
                    </a:cxn>
                    <a:cxn ang="0">
                      <a:pos x="591" y="23"/>
                    </a:cxn>
                    <a:cxn ang="0">
                      <a:pos x="7" y="196"/>
                    </a:cxn>
                    <a:cxn ang="0">
                      <a:pos x="0" y="174"/>
                    </a:cxn>
                    <a:cxn ang="0">
                      <a:pos x="584" y="0"/>
                    </a:cxn>
                  </a:cxnLst>
                  <a:rect l="0" t="0" r="r" b="b"/>
                  <a:pathLst>
                    <a:path w="591" h="196">
                      <a:moveTo>
                        <a:pt x="584" y="0"/>
                      </a:moveTo>
                      <a:lnTo>
                        <a:pt x="591" y="23"/>
                      </a:lnTo>
                      <a:lnTo>
                        <a:pt x="7" y="196"/>
                      </a:lnTo>
                      <a:lnTo>
                        <a:pt x="0" y="174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4" name="Freeform 65"/>
                <p:cNvSpPr>
                  <a:spLocks/>
                </p:cNvSpPr>
                <p:nvPr/>
              </p:nvSpPr>
              <p:spPr bwMode="auto">
                <a:xfrm>
                  <a:off x="6835689" y="1950971"/>
                  <a:ext cx="35090" cy="796839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50" y="1117"/>
                    </a:cxn>
                    <a:cxn ang="0">
                      <a:pos x="26" y="1118"/>
                    </a:cxn>
                    <a:cxn ang="0">
                      <a:pos x="0" y="1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0" h="1118">
                      <a:moveTo>
                        <a:pt x="25" y="0"/>
                      </a:moveTo>
                      <a:lnTo>
                        <a:pt x="50" y="1117"/>
                      </a:lnTo>
                      <a:lnTo>
                        <a:pt x="26" y="1118"/>
                      </a:lnTo>
                      <a:lnTo>
                        <a:pt x="0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215" name="Freeform 66"/>
                <p:cNvSpPr>
                  <a:spLocks/>
                </p:cNvSpPr>
                <p:nvPr/>
              </p:nvSpPr>
              <p:spPr bwMode="auto">
                <a:xfrm>
                  <a:off x="7014065" y="1855464"/>
                  <a:ext cx="421084" cy="344964"/>
                </a:xfrm>
                <a:custGeom>
                  <a:avLst/>
                  <a:gdLst/>
                  <a:ahLst/>
                  <a:cxnLst>
                    <a:cxn ang="0">
                      <a:pos x="560" y="0"/>
                    </a:cxn>
                    <a:cxn ang="0">
                      <a:pos x="576" y="18"/>
                    </a:cxn>
                    <a:cxn ang="0">
                      <a:pos x="16" y="484"/>
                    </a:cxn>
                    <a:cxn ang="0">
                      <a:pos x="0" y="466"/>
                    </a:cxn>
                    <a:cxn ang="0">
                      <a:pos x="560" y="0"/>
                    </a:cxn>
                  </a:cxnLst>
                  <a:rect l="0" t="0" r="r" b="b"/>
                  <a:pathLst>
                    <a:path w="576" h="484">
                      <a:moveTo>
                        <a:pt x="560" y="0"/>
                      </a:moveTo>
                      <a:lnTo>
                        <a:pt x="576" y="18"/>
                      </a:lnTo>
                      <a:lnTo>
                        <a:pt x="16" y="484"/>
                      </a:lnTo>
                      <a:lnTo>
                        <a:pt x="0" y="466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</p:grpSp>
        </p:grpSp>
      </p:grpSp>
      <p:sp>
        <p:nvSpPr>
          <p:cNvPr id="231" name="Oval 230"/>
          <p:cNvSpPr/>
          <p:nvPr/>
        </p:nvSpPr>
        <p:spPr>
          <a:xfrm>
            <a:off x="9690506" y="367948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2" name="Oval 231"/>
          <p:cNvSpPr/>
          <p:nvPr/>
        </p:nvSpPr>
        <p:spPr>
          <a:xfrm>
            <a:off x="9041287" y="3137361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3" name="Oval 232"/>
          <p:cNvSpPr/>
          <p:nvPr/>
        </p:nvSpPr>
        <p:spPr>
          <a:xfrm>
            <a:off x="9705542" y="2875234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4" name="Oval 233"/>
          <p:cNvSpPr/>
          <p:nvPr/>
        </p:nvSpPr>
        <p:spPr>
          <a:xfrm>
            <a:off x="9595612" y="2310552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5" name="Oval 234"/>
          <p:cNvSpPr/>
          <p:nvPr/>
        </p:nvSpPr>
        <p:spPr>
          <a:xfrm>
            <a:off x="10722137" y="3641900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6" name="Oval 235"/>
          <p:cNvSpPr/>
          <p:nvPr/>
        </p:nvSpPr>
        <p:spPr>
          <a:xfrm>
            <a:off x="10392350" y="3007717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7" name="Oval 236"/>
          <p:cNvSpPr/>
          <p:nvPr/>
        </p:nvSpPr>
        <p:spPr>
          <a:xfrm>
            <a:off x="10889371" y="2837645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8" name="Oval 237"/>
          <p:cNvSpPr/>
          <p:nvPr/>
        </p:nvSpPr>
        <p:spPr>
          <a:xfrm>
            <a:off x="10692066" y="2405446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9" name="Oval 238"/>
          <p:cNvSpPr/>
          <p:nvPr/>
        </p:nvSpPr>
        <p:spPr>
          <a:xfrm>
            <a:off x="11761287" y="3684168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0" name="Oval 239"/>
          <p:cNvSpPr/>
          <p:nvPr/>
        </p:nvSpPr>
        <p:spPr>
          <a:xfrm>
            <a:off x="11439017" y="3129843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1" name="Oval 240"/>
          <p:cNvSpPr/>
          <p:nvPr/>
        </p:nvSpPr>
        <p:spPr>
          <a:xfrm>
            <a:off x="12155897" y="2925020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2" name="Oval 241"/>
          <p:cNvSpPr/>
          <p:nvPr/>
        </p:nvSpPr>
        <p:spPr>
          <a:xfrm>
            <a:off x="11541429" y="2310552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3" name="TextBox 242"/>
          <p:cNvSpPr txBox="1"/>
          <p:nvPr/>
        </p:nvSpPr>
        <p:spPr>
          <a:xfrm>
            <a:off x="8873830" y="4575526"/>
            <a:ext cx="3307160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3413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Network</a:t>
            </a:r>
            <a:endParaRPr lang="ko-KR" altLang="en-US" sz="512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80369" y="2208141"/>
            <a:ext cx="1996299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Communities, C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25613" y="3949135"/>
            <a:ext cx="1177008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Nodes, V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945894" y="4575527"/>
            <a:ext cx="3307160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3413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ko-KR" altLang="en-US" sz="3413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229013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57" name="Oval 256"/>
          <p:cNvSpPr/>
          <p:nvPr/>
        </p:nvSpPr>
        <p:spPr>
          <a:xfrm>
            <a:off x="2638659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58" name="Oval 257"/>
          <p:cNvSpPr/>
          <p:nvPr/>
        </p:nvSpPr>
        <p:spPr>
          <a:xfrm>
            <a:off x="3048304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59" name="Oval 258"/>
          <p:cNvSpPr/>
          <p:nvPr/>
        </p:nvSpPr>
        <p:spPr>
          <a:xfrm>
            <a:off x="3457950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0" name="Oval 259"/>
          <p:cNvSpPr/>
          <p:nvPr/>
        </p:nvSpPr>
        <p:spPr>
          <a:xfrm>
            <a:off x="5506177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1" name="Oval 260"/>
          <p:cNvSpPr/>
          <p:nvPr/>
        </p:nvSpPr>
        <p:spPr>
          <a:xfrm>
            <a:off x="3867595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2" name="Oval 261"/>
          <p:cNvSpPr/>
          <p:nvPr/>
        </p:nvSpPr>
        <p:spPr>
          <a:xfrm>
            <a:off x="4277241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3" name="Oval 262"/>
          <p:cNvSpPr/>
          <p:nvPr/>
        </p:nvSpPr>
        <p:spPr>
          <a:xfrm>
            <a:off x="4686886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4" name="Oval 263"/>
          <p:cNvSpPr/>
          <p:nvPr/>
        </p:nvSpPr>
        <p:spPr>
          <a:xfrm>
            <a:off x="5096532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5" name="Oval 264"/>
          <p:cNvSpPr/>
          <p:nvPr/>
        </p:nvSpPr>
        <p:spPr>
          <a:xfrm>
            <a:off x="5915823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6" name="Oval 265"/>
          <p:cNvSpPr/>
          <p:nvPr/>
        </p:nvSpPr>
        <p:spPr>
          <a:xfrm>
            <a:off x="6325468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67" name="Oval 266"/>
          <p:cNvSpPr/>
          <p:nvPr/>
        </p:nvSpPr>
        <p:spPr>
          <a:xfrm>
            <a:off x="6735114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76" name="TextBox 275"/>
          <p:cNvSpPr txBox="1"/>
          <p:nvPr/>
        </p:nvSpPr>
        <p:spPr>
          <a:xfrm>
            <a:off x="2974072" y="2105730"/>
            <a:ext cx="529312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44" b="1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44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407831" y="2105730"/>
            <a:ext cx="529312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44" b="1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44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33986" y="3129844"/>
            <a:ext cx="2048228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r"/>
            <a:r>
              <a:rPr lang="en-US" altLang="ko-KR" sz="2000" b="1" dirty="0">
                <a:solidFill>
                  <a:schemeClr val="tx1"/>
                </a:solidFill>
              </a:rPr>
              <a:t>Memberships, M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7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973" y="2280336"/>
            <a:ext cx="424462" cy="4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133" y="2280336"/>
            <a:ext cx="424462" cy="4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6747" y="8561494"/>
            <a:ext cx="12186877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ko-KR" sz="2844" dirty="0">
                <a:solidFill>
                  <a:srgbClr val="008000"/>
                </a:solidFill>
              </a:rPr>
              <a:t>(Later we fit the model to networks to detect communities,</a:t>
            </a:r>
            <a:br>
              <a:rPr lang="en-US" altLang="ko-KR" sz="2844" dirty="0">
                <a:solidFill>
                  <a:srgbClr val="008000"/>
                </a:solidFill>
              </a:rPr>
            </a:br>
            <a:r>
              <a:rPr lang="en-US" altLang="ko-KR" sz="2844" dirty="0">
                <a:solidFill>
                  <a:srgbClr val="008000"/>
                </a:solidFill>
              </a:rPr>
              <a:t>that is, for each node find communities it belongs to)</a:t>
            </a:r>
            <a:endParaRPr lang="ko-KR" altLang="en-US" sz="2844" dirty="0">
              <a:solidFill>
                <a:srgbClr val="0080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2D61236-221A-3B4E-B28A-9E285D3F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42B-FC7F-9A41-98F8-3913024198B5}" type="datetime1">
              <a:rPr lang="en-US" smtClean="0"/>
              <a:t>2/15/18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8AFCFF-E331-894E-8DA0-CD2DFE9A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8E8343-F0C3-C14D-962B-4E26E326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179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/>
      <p:bldP spid="245" grpId="0"/>
      <p:bldP spid="276" grpId="0"/>
      <p:bldP spid="277" grpId="0"/>
      <p:bldP spid="2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AGM: Generative Process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4876800"/>
                <a:ext cx="12354560" cy="28738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b="1" dirty="0">
                    <a:solidFill>
                      <a:srgbClr val="0000FF"/>
                    </a:solidFill>
                  </a:rPr>
                  <a:t>AGM generates the links:</a:t>
                </a:r>
                <a:br>
                  <a:rPr lang="en-US" altLang="ko-KR" b="1" dirty="0">
                    <a:solidFill>
                      <a:srgbClr val="0000FF"/>
                    </a:solidFill>
                  </a:rPr>
                </a:br>
                <a:r>
                  <a:rPr lang="en-US" altLang="ko-KR" dirty="0"/>
                  <a:t>For each pair of nodes in community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altLang="ko-KR" dirty="0"/>
                  <a:t>, </a:t>
                </a:r>
                <a:br>
                  <a:rPr lang="en-US" altLang="ko-KR" dirty="0"/>
                </a:br>
                <a:r>
                  <a:rPr lang="en-US" altLang="ko-KR" dirty="0"/>
                  <a:t>we connect them independently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The overall edge probability is:</a:t>
                </a:r>
              </a:p>
              <a:p>
                <a:pPr lvl="8"/>
                <a:endParaRPr lang="en-US" b="1" dirty="0"/>
              </a:p>
              <a:p>
                <a:pPr lvl="8"/>
                <a:endParaRPr lang="en-US" b="1" dirty="0"/>
              </a:p>
              <a:p>
                <a:pPr lvl="5"/>
                <a:endParaRPr lang="en-US" b="1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4876800"/>
                <a:ext cx="12354560" cy="2873842"/>
              </a:xfrm>
              <a:blipFill>
                <a:blip r:embed="rId3"/>
                <a:stretch>
                  <a:fillRect l="-103" t="-5752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그룹 85"/>
          <p:cNvGrpSpPr/>
          <p:nvPr/>
        </p:nvGrpSpPr>
        <p:grpSpPr>
          <a:xfrm>
            <a:off x="6555042" y="2169667"/>
            <a:ext cx="1950720" cy="1300480"/>
            <a:chOff x="3949576" y="1673756"/>
            <a:chExt cx="1371600" cy="914400"/>
          </a:xfrm>
        </p:grpSpPr>
        <p:sp>
          <p:nvSpPr>
            <p:cNvPr id="90" name="Right Arrow 6"/>
            <p:cNvSpPr/>
            <p:nvPr/>
          </p:nvSpPr>
          <p:spPr>
            <a:xfrm>
              <a:off x="3949576" y="1751809"/>
              <a:ext cx="1371600" cy="769191"/>
            </a:xfrm>
            <a:prstGeom prst="rightArrow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12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61080" y="1673756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/>
            <a:p>
              <a:r>
                <a:rPr lang="en-US" altLang="ko-KR" sz="341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</a:t>
              </a:r>
              <a:endParaRPr lang="ko-KR" altLang="en-US" sz="3413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 139"/>
          <p:cNvGrpSpPr/>
          <p:nvPr/>
        </p:nvGrpSpPr>
        <p:grpSpPr>
          <a:xfrm>
            <a:off x="10723783" y="2105730"/>
            <a:ext cx="1739150" cy="1864792"/>
            <a:chOff x="6228184" y="1484784"/>
            <a:chExt cx="1255713" cy="1360488"/>
          </a:xfrm>
        </p:grpSpPr>
        <p:sp>
          <p:nvSpPr>
            <p:cNvPr id="131" name="Freeform 7"/>
            <p:cNvSpPr>
              <a:spLocks/>
            </p:cNvSpPr>
            <p:nvPr/>
          </p:nvSpPr>
          <p:spPr bwMode="auto">
            <a:xfrm>
              <a:off x="6249328" y="1504118"/>
              <a:ext cx="1217613" cy="1322388"/>
            </a:xfrm>
            <a:custGeom>
              <a:avLst/>
              <a:gdLst/>
              <a:ahLst/>
              <a:cxnLst>
                <a:cxn ang="0">
                  <a:pos x="1153" y="6"/>
                </a:cxn>
                <a:cxn ang="0">
                  <a:pos x="1344" y="62"/>
                </a:cxn>
                <a:cxn ang="0">
                  <a:pos x="1562" y="168"/>
                </a:cxn>
                <a:cxn ang="0">
                  <a:pos x="1737" y="285"/>
                </a:cxn>
                <a:cxn ang="0">
                  <a:pos x="1873" y="399"/>
                </a:cxn>
                <a:cxn ang="0">
                  <a:pos x="1968" y="493"/>
                </a:cxn>
                <a:cxn ang="0">
                  <a:pos x="2019" y="555"/>
                </a:cxn>
                <a:cxn ang="0">
                  <a:pos x="2083" y="648"/>
                </a:cxn>
                <a:cxn ang="0">
                  <a:pos x="2200" y="874"/>
                </a:cxn>
                <a:cxn ang="0">
                  <a:pos x="2263" y="1067"/>
                </a:cxn>
                <a:cxn ang="0">
                  <a:pos x="2298" y="1297"/>
                </a:cxn>
                <a:cxn ang="0">
                  <a:pos x="2293" y="1538"/>
                </a:cxn>
                <a:cxn ang="0">
                  <a:pos x="2254" y="1746"/>
                </a:cxn>
                <a:cxn ang="0">
                  <a:pos x="2196" y="1918"/>
                </a:cxn>
                <a:cxn ang="0">
                  <a:pos x="2134" y="2050"/>
                </a:cxn>
                <a:cxn ang="0">
                  <a:pos x="2086" y="2133"/>
                </a:cxn>
                <a:cxn ang="0">
                  <a:pos x="2065" y="2163"/>
                </a:cxn>
                <a:cxn ang="0">
                  <a:pos x="1932" y="2307"/>
                </a:cxn>
                <a:cxn ang="0">
                  <a:pos x="1773" y="2404"/>
                </a:cxn>
                <a:cxn ang="0">
                  <a:pos x="1602" y="2462"/>
                </a:cxn>
                <a:cxn ang="0">
                  <a:pos x="1433" y="2491"/>
                </a:cxn>
                <a:cxn ang="0">
                  <a:pos x="1278" y="2498"/>
                </a:cxn>
                <a:cxn ang="0">
                  <a:pos x="1141" y="2494"/>
                </a:cxn>
                <a:cxn ang="0">
                  <a:pos x="1054" y="2483"/>
                </a:cxn>
                <a:cxn ang="0">
                  <a:pos x="967" y="2473"/>
                </a:cxn>
                <a:cxn ang="0">
                  <a:pos x="746" y="2464"/>
                </a:cxn>
                <a:cxn ang="0">
                  <a:pos x="583" y="2467"/>
                </a:cxn>
                <a:cxn ang="0">
                  <a:pos x="453" y="2474"/>
                </a:cxn>
                <a:cxn ang="0">
                  <a:pos x="384" y="2479"/>
                </a:cxn>
                <a:cxn ang="0">
                  <a:pos x="241" y="2479"/>
                </a:cxn>
                <a:cxn ang="0">
                  <a:pos x="18" y="2449"/>
                </a:cxn>
                <a:cxn ang="0">
                  <a:pos x="90" y="2383"/>
                </a:cxn>
                <a:cxn ang="0">
                  <a:pos x="168" y="2290"/>
                </a:cxn>
                <a:cxn ang="0">
                  <a:pos x="235" y="2167"/>
                </a:cxn>
                <a:cxn ang="0">
                  <a:pos x="279" y="2013"/>
                </a:cxn>
                <a:cxn ang="0">
                  <a:pos x="283" y="1827"/>
                </a:cxn>
                <a:cxn ang="0">
                  <a:pos x="234" y="1608"/>
                </a:cxn>
                <a:cxn ang="0">
                  <a:pos x="199" y="1511"/>
                </a:cxn>
                <a:cxn ang="0">
                  <a:pos x="181" y="1440"/>
                </a:cxn>
                <a:cxn ang="0">
                  <a:pos x="169" y="1339"/>
                </a:cxn>
                <a:cxn ang="0">
                  <a:pos x="184" y="1231"/>
                </a:cxn>
                <a:cxn ang="0">
                  <a:pos x="195" y="1196"/>
                </a:cxn>
                <a:cxn ang="0">
                  <a:pos x="217" y="1103"/>
                </a:cxn>
                <a:cxn ang="0">
                  <a:pos x="238" y="968"/>
                </a:cxn>
                <a:cxn ang="0">
                  <a:pos x="249" y="805"/>
                </a:cxn>
                <a:cxn ang="0">
                  <a:pos x="237" y="627"/>
                </a:cxn>
                <a:cxn ang="0">
                  <a:pos x="189" y="447"/>
                </a:cxn>
                <a:cxn ang="0">
                  <a:pos x="95" y="281"/>
                </a:cxn>
                <a:cxn ang="0">
                  <a:pos x="42" y="173"/>
                </a:cxn>
                <a:cxn ang="0">
                  <a:pos x="105" y="161"/>
                </a:cxn>
                <a:cxn ang="0">
                  <a:pos x="187" y="146"/>
                </a:cxn>
                <a:cxn ang="0">
                  <a:pos x="322" y="120"/>
                </a:cxn>
                <a:cxn ang="0">
                  <a:pos x="492" y="87"/>
                </a:cxn>
                <a:cxn ang="0">
                  <a:pos x="621" y="59"/>
                </a:cxn>
                <a:cxn ang="0">
                  <a:pos x="679" y="45"/>
                </a:cxn>
                <a:cxn ang="0">
                  <a:pos x="790" y="23"/>
                </a:cxn>
                <a:cxn ang="0">
                  <a:pos x="931" y="5"/>
                </a:cxn>
              </a:cxnLst>
              <a:rect l="0" t="0" r="r" b="b"/>
              <a:pathLst>
                <a:path w="2301" h="2498">
                  <a:moveTo>
                    <a:pt x="1036" y="0"/>
                  </a:moveTo>
                  <a:lnTo>
                    <a:pt x="1094" y="2"/>
                  </a:lnTo>
                  <a:lnTo>
                    <a:pt x="1153" y="6"/>
                  </a:lnTo>
                  <a:lnTo>
                    <a:pt x="1210" y="17"/>
                  </a:lnTo>
                  <a:lnTo>
                    <a:pt x="1263" y="32"/>
                  </a:lnTo>
                  <a:lnTo>
                    <a:pt x="1344" y="62"/>
                  </a:lnTo>
                  <a:lnTo>
                    <a:pt x="1421" y="95"/>
                  </a:lnTo>
                  <a:lnTo>
                    <a:pt x="1493" y="131"/>
                  </a:lnTo>
                  <a:lnTo>
                    <a:pt x="1562" y="168"/>
                  </a:lnTo>
                  <a:lnTo>
                    <a:pt x="1625" y="206"/>
                  </a:lnTo>
                  <a:lnTo>
                    <a:pt x="1683" y="246"/>
                  </a:lnTo>
                  <a:lnTo>
                    <a:pt x="1737" y="285"/>
                  </a:lnTo>
                  <a:lnTo>
                    <a:pt x="1788" y="324"/>
                  </a:lnTo>
                  <a:lnTo>
                    <a:pt x="1833" y="363"/>
                  </a:lnTo>
                  <a:lnTo>
                    <a:pt x="1873" y="399"/>
                  </a:lnTo>
                  <a:lnTo>
                    <a:pt x="1909" y="433"/>
                  </a:lnTo>
                  <a:lnTo>
                    <a:pt x="1941" y="465"/>
                  </a:lnTo>
                  <a:lnTo>
                    <a:pt x="1968" y="493"/>
                  </a:lnTo>
                  <a:lnTo>
                    <a:pt x="1989" y="519"/>
                  </a:lnTo>
                  <a:lnTo>
                    <a:pt x="2007" y="538"/>
                  </a:lnTo>
                  <a:lnTo>
                    <a:pt x="2019" y="555"/>
                  </a:lnTo>
                  <a:lnTo>
                    <a:pt x="2026" y="564"/>
                  </a:lnTo>
                  <a:lnTo>
                    <a:pt x="2029" y="568"/>
                  </a:lnTo>
                  <a:lnTo>
                    <a:pt x="2083" y="648"/>
                  </a:lnTo>
                  <a:lnTo>
                    <a:pt x="2128" y="726"/>
                  </a:lnTo>
                  <a:lnTo>
                    <a:pt x="2167" y="801"/>
                  </a:lnTo>
                  <a:lnTo>
                    <a:pt x="2200" y="874"/>
                  </a:lnTo>
                  <a:lnTo>
                    <a:pt x="2226" y="943"/>
                  </a:lnTo>
                  <a:lnTo>
                    <a:pt x="2247" y="1007"/>
                  </a:lnTo>
                  <a:lnTo>
                    <a:pt x="2263" y="1067"/>
                  </a:lnTo>
                  <a:lnTo>
                    <a:pt x="2275" y="1121"/>
                  </a:lnTo>
                  <a:lnTo>
                    <a:pt x="2289" y="1210"/>
                  </a:lnTo>
                  <a:lnTo>
                    <a:pt x="2298" y="1297"/>
                  </a:lnTo>
                  <a:lnTo>
                    <a:pt x="2301" y="1380"/>
                  </a:lnTo>
                  <a:lnTo>
                    <a:pt x="2299" y="1460"/>
                  </a:lnTo>
                  <a:lnTo>
                    <a:pt x="2293" y="1538"/>
                  </a:lnTo>
                  <a:lnTo>
                    <a:pt x="2283" y="1611"/>
                  </a:lnTo>
                  <a:lnTo>
                    <a:pt x="2269" y="1680"/>
                  </a:lnTo>
                  <a:lnTo>
                    <a:pt x="2254" y="1746"/>
                  </a:lnTo>
                  <a:lnTo>
                    <a:pt x="2236" y="1809"/>
                  </a:lnTo>
                  <a:lnTo>
                    <a:pt x="2217" y="1866"/>
                  </a:lnTo>
                  <a:lnTo>
                    <a:pt x="2196" y="1918"/>
                  </a:lnTo>
                  <a:lnTo>
                    <a:pt x="2175" y="1968"/>
                  </a:lnTo>
                  <a:lnTo>
                    <a:pt x="2154" y="2011"/>
                  </a:lnTo>
                  <a:lnTo>
                    <a:pt x="2134" y="2050"/>
                  </a:lnTo>
                  <a:lnTo>
                    <a:pt x="2116" y="2083"/>
                  </a:lnTo>
                  <a:lnTo>
                    <a:pt x="2100" y="2110"/>
                  </a:lnTo>
                  <a:lnTo>
                    <a:pt x="2086" y="2133"/>
                  </a:lnTo>
                  <a:lnTo>
                    <a:pt x="2076" y="2149"/>
                  </a:lnTo>
                  <a:lnTo>
                    <a:pt x="2068" y="2160"/>
                  </a:lnTo>
                  <a:lnTo>
                    <a:pt x="2065" y="2163"/>
                  </a:lnTo>
                  <a:lnTo>
                    <a:pt x="2025" y="2217"/>
                  </a:lnTo>
                  <a:lnTo>
                    <a:pt x="1980" y="2265"/>
                  </a:lnTo>
                  <a:lnTo>
                    <a:pt x="1932" y="2307"/>
                  </a:lnTo>
                  <a:lnTo>
                    <a:pt x="1881" y="2344"/>
                  </a:lnTo>
                  <a:lnTo>
                    <a:pt x="1828" y="2375"/>
                  </a:lnTo>
                  <a:lnTo>
                    <a:pt x="1773" y="2404"/>
                  </a:lnTo>
                  <a:lnTo>
                    <a:pt x="1718" y="2426"/>
                  </a:lnTo>
                  <a:lnTo>
                    <a:pt x="1661" y="2446"/>
                  </a:lnTo>
                  <a:lnTo>
                    <a:pt x="1602" y="2462"/>
                  </a:lnTo>
                  <a:lnTo>
                    <a:pt x="1545" y="2474"/>
                  </a:lnTo>
                  <a:lnTo>
                    <a:pt x="1488" y="2485"/>
                  </a:lnTo>
                  <a:lnTo>
                    <a:pt x="1433" y="2491"/>
                  </a:lnTo>
                  <a:lnTo>
                    <a:pt x="1379" y="2495"/>
                  </a:lnTo>
                  <a:lnTo>
                    <a:pt x="1326" y="2498"/>
                  </a:lnTo>
                  <a:lnTo>
                    <a:pt x="1278" y="2498"/>
                  </a:lnTo>
                  <a:lnTo>
                    <a:pt x="1228" y="2498"/>
                  </a:lnTo>
                  <a:lnTo>
                    <a:pt x="1181" y="2497"/>
                  </a:lnTo>
                  <a:lnTo>
                    <a:pt x="1141" y="2494"/>
                  </a:lnTo>
                  <a:lnTo>
                    <a:pt x="1105" y="2489"/>
                  </a:lnTo>
                  <a:lnTo>
                    <a:pt x="1076" y="2486"/>
                  </a:lnTo>
                  <a:lnTo>
                    <a:pt x="1054" y="2483"/>
                  </a:lnTo>
                  <a:lnTo>
                    <a:pt x="1040" y="2482"/>
                  </a:lnTo>
                  <a:lnTo>
                    <a:pt x="1036" y="2480"/>
                  </a:lnTo>
                  <a:lnTo>
                    <a:pt x="967" y="2473"/>
                  </a:lnTo>
                  <a:lnTo>
                    <a:pt x="895" y="2468"/>
                  </a:lnTo>
                  <a:lnTo>
                    <a:pt x="821" y="2465"/>
                  </a:lnTo>
                  <a:lnTo>
                    <a:pt x="746" y="2464"/>
                  </a:lnTo>
                  <a:lnTo>
                    <a:pt x="690" y="2464"/>
                  </a:lnTo>
                  <a:lnTo>
                    <a:pt x="636" y="2465"/>
                  </a:lnTo>
                  <a:lnTo>
                    <a:pt x="583" y="2467"/>
                  </a:lnTo>
                  <a:lnTo>
                    <a:pt x="535" y="2470"/>
                  </a:lnTo>
                  <a:lnTo>
                    <a:pt x="492" y="2471"/>
                  </a:lnTo>
                  <a:lnTo>
                    <a:pt x="453" y="2474"/>
                  </a:lnTo>
                  <a:lnTo>
                    <a:pt x="423" y="2476"/>
                  </a:lnTo>
                  <a:lnTo>
                    <a:pt x="399" y="2479"/>
                  </a:lnTo>
                  <a:lnTo>
                    <a:pt x="384" y="2479"/>
                  </a:lnTo>
                  <a:lnTo>
                    <a:pt x="378" y="2480"/>
                  </a:lnTo>
                  <a:lnTo>
                    <a:pt x="328" y="2480"/>
                  </a:lnTo>
                  <a:lnTo>
                    <a:pt x="241" y="2479"/>
                  </a:lnTo>
                  <a:lnTo>
                    <a:pt x="162" y="2473"/>
                  </a:lnTo>
                  <a:lnTo>
                    <a:pt x="87" y="2462"/>
                  </a:lnTo>
                  <a:lnTo>
                    <a:pt x="18" y="2449"/>
                  </a:lnTo>
                  <a:lnTo>
                    <a:pt x="41" y="2429"/>
                  </a:lnTo>
                  <a:lnTo>
                    <a:pt x="65" y="2408"/>
                  </a:lnTo>
                  <a:lnTo>
                    <a:pt x="90" y="2383"/>
                  </a:lnTo>
                  <a:lnTo>
                    <a:pt x="117" y="2356"/>
                  </a:lnTo>
                  <a:lnTo>
                    <a:pt x="143" y="2325"/>
                  </a:lnTo>
                  <a:lnTo>
                    <a:pt x="168" y="2290"/>
                  </a:lnTo>
                  <a:lnTo>
                    <a:pt x="192" y="2253"/>
                  </a:lnTo>
                  <a:lnTo>
                    <a:pt x="216" y="2212"/>
                  </a:lnTo>
                  <a:lnTo>
                    <a:pt x="235" y="2167"/>
                  </a:lnTo>
                  <a:lnTo>
                    <a:pt x="253" y="2119"/>
                  </a:lnTo>
                  <a:lnTo>
                    <a:pt x="268" y="2068"/>
                  </a:lnTo>
                  <a:lnTo>
                    <a:pt x="279" y="2013"/>
                  </a:lnTo>
                  <a:lnTo>
                    <a:pt x="285" y="1954"/>
                  </a:lnTo>
                  <a:lnTo>
                    <a:pt x="286" y="1893"/>
                  </a:lnTo>
                  <a:lnTo>
                    <a:pt x="283" y="1827"/>
                  </a:lnTo>
                  <a:lnTo>
                    <a:pt x="274" y="1758"/>
                  </a:lnTo>
                  <a:lnTo>
                    <a:pt x="258" y="1685"/>
                  </a:lnTo>
                  <a:lnTo>
                    <a:pt x="234" y="1608"/>
                  </a:lnTo>
                  <a:lnTo>
                    <a:pt x="204" y="1527"/>
                  </a:lnTo>
                  <a:lnTo>
                    <a:pt x="202" y="1523"/>
                  </a:lnTo>
                  <a:lnTo>
                    <a:pt x="199" y="1511"/>
                  </a:lnTo>
                  <a:lnTo>
                    <a:pt x="193" y="1493"/>
                  </a:lnTo>
                  <a:lnTo>
                    <a:pt x="187" y="1469"/>
                  </a:lnTo>
                  <a:lnTo>
                    <a:pt x="181" y="1440"/>
                  </a:lnTo>
                  <a:lnTo>
                    <a:pt x="175" y="1409"/>
                  </a:lnTo>
                  <a:lnTo>
                    <a:pt x="172" y="1375"/>
                  </a:lnTo>
                  <a:lnTo>
                    <a:pt x="169" y="1339"/>
                  </a:lnTo>
                  <a:lnTo>
                    <a:pt x="171" y="1303"/>
                  </a:lnTo>
                  <a:lnTo>
                    <a:pt x="175" y="1267"/>
                  </a:lnTo>
                  <a:lnTo>
                    <a:pt x="184" y="1231"/>
                  </a:lnTo>
                  <a:lnTo>
                    <a:pt x="186" y="1226"/>
                  </a:lnTo>
                  <a:lnTo>
                    <a:pt x="189" y="1214"/>
                  </a:lnTo>
                  <a:lnTo>
                    <a:pt x="195" y="1196"/>
                  </a:lnTo>
                  <a:lnTo>
                    <a:pt x="201" y="1171"/>
                  </a:lnTo>
                  <a:lnTo>
                    <a:pt x="210" y="1139"/>
                  </a:lnTo>
                  <a:lnTo>
                    <a:pt x="217" y="1103"/>
                  </a:lnTo>
                  <a:lnTo>
                    <a:pt x="225" y="1063"/>
                  </a:lnTo>
                  <a:lnTo>
                    <a:pt x="232" y="1018"/>
                  </a:lnTo>
                  <a:lnTo>
                    <a:pt x="238" y="968"/>
                  </a:lnTo>
                  <a:lnTo>
                    <a:pt x="244" y="917"/>
                  </a:lnTo>
                  <a:lnTo>
                    <a:pt x="247" y="862"/>
                  </a:lnTo>
                  <a:lnTo>
                    <a:pt x="249" y="805"/>
                  </a:lnTo>
                  <a:lnTo>
                    <a:pt x="249" y="747"/>
                  </a:lnTo>
                  <a:lnTo>
                    <a:pt x="244" y="688"/>
                  </a:lnTo>
                  <a:lnTo>
                    <a:pt x="237" y="627"/>
                  </a:lnTo>
                  <a:lnTo>
                    <a:pt x="225" y="567"/>
                  </a:lnTo>
                  <a:lnTo>
                    <a:pt x="210" y="507"/>
                  </a:lnTo>
                  <a:lnTo>
                    <a:pt x="189" y="447"/>
                  </a:lnTo>
                  <a:lnTo>
                    <a:pt x="163" y="390"/>
                  </a:lnTo>
                  <a:lnTo>
                    <a:pt x="132" y="335"/>
                  </a:lnTo>
                  <a:lnTo>
                    <a:pt x="95" y="281"/>
                  </a:lnTo>
                  <a:lnTo>
                    <a:pt x="51" y="230"/>
                  </a:lnTo>
                  <a:lnTo>
                    <a:pt x="0" y="183"/>
                  </a:lnTo>
                  <a:lnTo>
                    <a:pt x="42" y="173"/>
                  </a:lnTo>
                  <a:lnTo>
                    <a:pt x="87" y="164"/>
                  </a:lnTo>
                  <a:lnTo>
                    <a:pt x="92" y="162"/>
                  </a:lnTo>
                  <a:lnTo>
                    <a:pt x="105" y="161"/>
                  </a:lnTo>
                  <a:lnTo>
                    <a:pt x="126" y="156"/>
                  </a:lnTo>
                  <a:lnTo>
                    <a:pt x="153" y="152"/>
                  </a:lnTo>
                  <a:lnTo>
                    <a:pt x="187" y="146"/>
                  </a:lnTo>
                  <a:lnTo>
                    <a:pt x="228" y="138"/>
                  </a:lnTo>
                  <a:lnTo>
                    <a:pt x="273" y="129"/>
                  </a:lnTo>
                  <a:lnTo>
                    <a:pt x="322" y="120"/>
                  </a:lnTo>
                  <a:lnTo>
                    <a:pt x="375" y="110"/>
                  </a:lnTo>
                  <a:lnTo>
                    <a:pt x="432" y="99"/>
                  </a:lnTo>
                  <a:lnTo>
                    <a:pt x="492" y="87"/>
                  </a:lnTo>
                  <a:lnTo>
                    <a:pt x="553" y="74"/>
                  </a:lnTo>
                  <a:lnTo>
                    <a:pt x="615" y="60"/>
                  </a:lnTo>
                  <a:lnTo>
                    <a:pt x="621" y="59"/>
                  </a:lnTo>
                  <a:lnTo>
                    <a:pt x="633" y="56"/>
                  </a:lnTo>
                  <a:lnTo>
                    <a:pt x="654" y="51"/>
                  </a:lnTo>
                  <a:lnTo>
                    <a:pt x="679" y="45"/>
                  </a:lnTo>
                  <a:lnTo>
                    <a:pt x="710" y="38"/>
                  </a:lnTo>
                  <a:lnTo>
                    <a:pt x="748" y="30"/>
                  </a:lnTo>
                  <a:lnTo>
                    <a:pt x="790" y="23"/>
                  </a:lnTo>
                  <a:lnTo>
                    <a:pt x="833" y="15"/>
                  </a:lnTo>
                  <a:lnTo>
                    <a:pt x="881" y="9"/>
                  </a:lnTo>
                  <a:lnTo>
                    <a:pt x="931" y="5"/>
                  </a:lnTo>
                  <a:lnTo>
                    <a:pt x="983" y="2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C6E675"/>
            </a:solidFill>
            <a:ln w="0">
              <a:solidFill>
                <a:srgbClr val="C6E675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6228184" y="1484784"/>
              <a:ext cx="1255713" cy="1360488"/>
            </a:xfrm>
            <a:custGeom>
              <a:avLst/>
              <a:gdLst/>
              <a:ahLst/>
              <a:cxnLst>
                <a:cxn ang="0">
                  <a:pos x="1251" y="19"/>
                </a:cxn>
                <a:cxn ang="0">
                  <a:pos x="1543" y="135"/>
                </a:cxn>
                <a:cxn ang="0">
                  <a:pos x="1794" y="294"/>
                </a:cxn>
                <a:cxn ang="0">
                  <a:pos x="1970" y="447"/>
                </a:cxn>
                <a:cxn ang="0">
                  <a:pos x="2069" y="554"/>
                </a:cxn>
                <a:cxn ang="0">
                  <a:pos x="2147" y="665"/>
                </a:cxn>
                <a:cxn ang="0">
                  <a:pos x="2294" y="968"/>
                </a:cxn>
                <a:cxn ang="0">
                  <a:pos x="2359" y="1242"/>
                </a:cxn>
                <a:cxn ang="0">
                  <a:pos x="2369" y="1500"/>
                </a:cxn>
                <a:cxn ang="0">
                  <a:pos x="2323" y="1794"/>
                </a:cxn>
                <a:cxn ang="0">
                  <a:pos x="2242" y="2021"/>
                </a:cxn>
                <a:cxn ang="0">
                  <a:pos x="2164" y="2168"/>
                </a:cxn>
                <a:cxn ang="0">
                  <a:pos x="2129" y="2221"/>
                </a:cxn>
                <a:cxn ang="0">
                  <a:pos x="1937" y="2409"/>
                </a:cxn>
                <a:cxn ang="0">
                  <a:pos x="1707" y="2517"/>
                </a:cxn>
                <a:cxn ang="0">
                  <a:pos x="1471" y="2564"/>
                </a:cxn>
                <a:cxn ang="0">
                  <a:pos x="1260" y="2571"/>
                </a:cxn>
                <a:cxn ang="0">
                  <a:pos x="1104" y="2559"/>
                </a:cxn>
                <a:cxn ang="0">
                  <a:pos x="996" y="2546"/>
                </a:cxn>
                <a:cxn ang="0">
                  <a:pos x="725" y="2537"/>
                </a:cxn>
                <a:cxn ang="0">
                  <a:pos x="527" y="2544"/>
                </a:cxn>
                <a:cxn ang="0">
                  <a:pos x="419" y="2552"/>
                </a:cxn>
                <a:cxn ang="0">
                  <a:pos x="211" y="2546"/>
                </a:cxn>
                <a:cxn ang="0">
                  <a:pos x="33" y="2499"/>
                </a:cxn>
                <a:cxn ang="0">
                  <a:pos x="275" y="2516"/>
                </a:cxn>
                <a:cxn ang="0">
                  <a:pos x="433" y="2516"/>
                </a:cxn>
                <a:cxn ang="0">
                  <a:pos x="569" y="2507"/>
                </a:cxn>
                <a:cxn ang="0">
                  <a:pos x="780" y="2501"/>
                </a:cxn>
                <a:cxn ang="0">
                  <a:pos x="1070" y="2517"/>
                </a:cxn>
                <a:cxn ang="0">
                  <a:pos x="1139" y="2526"/>
                </a:cxn>
                <a:cxn ang="0">
                  <a:pos x="1312" y="2535"/>
                </a:cxn>
                <a:cxn ang="0">
                  <a:pos x="1522" y="2522"/>
                </a:cxn>
                <a:cxn ang="0">
                  <a:pos x="1752" y="2463"/>
                </a:cxn>
                <a:cxn ang="0">
                  <a:pos x="1966" y="2344"/>
                </a:cxn>
                <a:cxn ang="0">
                  <a:pos x="2102" y="2197"/>
                </a:cxn>
                <a:cxn ang="0">
                  <a:pos x="2150" y="2120"/>
                </a:cxn>
                <a:cxn ang="0">
                  <a:pos x="2230" y="1955"/>
                </a:cxn>
                <a:cxn ang="0">
                  <a:pos x="2303" y="1717"/>
                </a:cxn>
                <a:cxn ang="0">
                  <a:pos x="2335" y="1417"/>
                </a:cxn>
                <a:cxn ang="0">
                  <a:pos x="2297" y="1104"/>
                </a:cxn>
                <a:cxn ang="0">
                  <a:pos x="2201" y="838"/>
                </a:cxn>
                <a:cxn ang="0">
                  <a:pos x="2060" y="601"/>
                </a:cxn>
                <a:cxn ang="0">
                  <a:pos x="2002" y="530"/>
                </a:cxn>
                <a:cxn ang="0">
                  <a:pos x="1867" y="400"/>
                </a:cxn>
                <a:cxn ang="0">
                  <a:pos x="1659" y="243"/>
                </a:cxn>
                <a:cxn ang="0">
                  <a:pos x="1378" y="99"/>
                </a:cxn>
                <a:cxn ang="0">
                  <a:pos x="1128" y="39"/>
                </a:cxn>
                <a:cxn ang="0">
                  <a:pos x="915" y="46"/>
                </a:cxn>
                <a:cxn ang="0">
                  <a:pos x="744" y="75"/>
                </a:cxn>
                <a:cxn ang="0">
                  <a:pos x="655" y="96"/>
                </a:cxn>
                <a:cxn ang="0">
                  <a:pos x="466" y="136"/>
                </a:cxn>
                <a:cxn ang="0">
                  <a:pos x="262" y="175"/>
                </a:cxn>
                <a:cxn ang="0">
                  <a:pos x="139" y="198"/>
                </a:cxn>
                <a:cxn ang="0">
                  <a:pos x="34" y="220"/>
                </a:cxn>
                <a:cxn ang="0">
                  <a:pos x="120" y="163"/>
                </a:cxn>
                <a:cxn ang="0">
                  <a:pos x="215" y="147"/>
                </a:cxn>
                <a:cxn ang="0">
                  <a:pos x="403" y="112"/>
                </a:cxn>
                <a:cxn ang="0">
                  <a:pos x="641" y="63"/>
                </a:cxn>
                <a:cxn ang="0">
                  <a:pos x="709" y="45"/>
                </a:cxn>
                <a:cxn ang="0">
                  <a:pos x="864" y="16"/>
                </a:cxn>
                <a:cxn ang="0">
                  <a:pos x="1067" y="0"/>
                </a:cxn>
              </a:cxnLst>
              <a:rect l="0" t="0" r="r" b="b"/>
              <a:pathLst>
                <a:path w="2371" h="2571">
                  <a:moveTo>
                    <a:pt x="1067" y="0"/>
                  </a:moveTo>
                  <a:lnTo>
                    <a:pt x="1130" y="3"/>
                  </a:lnTo>
                  <a:lnTo>
                    <a:pt x="1191" y="9"/>
                  </a:lnTo>
                  <a:lnTo>
                    <a:pt x="1251" y="19"/>
                  </a:lnTo>
                  <a:lnTo>
                    <a:pt x="1308" y="34"/>
                  </a:lnTo>
                  <a:lnTo>
                    <a:pt x="1392" y="66"/>
                  </a:lnTo>
                  <a:lnTo>
                    <a:pt x="1470" y="99"/>
                  </a:lnTo>
                  <a:lnTo>
                    <a:pt x="1543" y="135"/>
                  </a:lnTo>
                  <a:lnTo>
                    <a:pt x="1614" y="174"/>
                  </a:lnTo>
                  <a:lnTo>
                    <a:pt x="1678" y="213"/>
                  </a:lnTo>
                  <a:lnTo>
                    <a:pt x="1738" y="253"/>
                  </a:lnTo>
                  <a:lnTo>
                    <a:pt x="1794" y="294"/>
                  </a:lnTo>
                  <a:lnTo>
                    <a:pt x="1844" y="334"/>
                  </a:lnTo>
                  <a:lnTo>
                    <a:pt x="1891" y="373"/>
                  </a:lnTo>
                  <a:lnTo>
                    <a:pt x="1933" y="411"/>
                  </a:lnTo>
                  <a:lnTo>
                    <a:pt x="1970" y="447"/>
                  </a:lnTo>
                  <a:lnTo>
                    <a:pt x="2002" y="478"/>
                  </a:lnTo>
                  <a:lnTo>
                    <a:pt x="2029" y="508"/>
                  </a:lnTo>
                  <a:lnTo>
                    <a:pt x="2051" y="533"/>
                  </a:lnTo>
                  <a:lnTo>
                    <a:pt x="2069" y="554"/>
                  </a:lnTo>
                  <a:lnTo>
                    <a:pt x="2081" y="569"/>
                  </a:lnTo>
                  <a:lnTo>
                    <a:pt x="2090" y="580"/>
                  </a:lnTo>
                  <a:lnTo>
                    <a:pt x="2093" y="584"/>
                  </a:lnTo>
                  <a:lnTo>
                    <a:pt x="2147" y="665"/>
                  </a:lnTo>
                  <a:lnTo>
                    <a:pt x="2195" y="745"/>
                  </a:lnTo>
                  <a:lnTo>
                    <a:pt x="2234" y="823"/>
                  </a:lnTo>
                  <a:lnTo>
                    <a:pt x="2267" y="898"/>
                  </a:lnTo>
                  <a:lnTo>
                    <a:pt x="2294" y="968"/>
                  </a:lnTo>
                  <a:lnTo>
                    <a:pt x="2315" y="1035"/>
                  </a:lnTo>
                  <a:lnTo>
                    <a:pt x="2332" y="1095"/>
                  </a:lnTo>
                  <a:lnTo>
                    <a:pt x="2344" y="1151"/>
                  </a:lnTo>
                  <a:lnTo>
                    <a:pt x="2359" y="1242"/>
                  </a:lnTo>
                  <a:lnTo>
                    <a:pt x="2368" y="1331"/>
                  </a:lnTo>
                  <a:lnTo>
                    <a:pt x="2371" y="1414"/>
                  </a:lnTo>
                  <a:lnTo>
                    <a:pt x="2371" y="1420"/>
                  </a:lnTo>
                  <a:lnTo>
                    <a:pt x="2369" y="1500"/>
                  </a:lnTo>
                  <a:lnTo>
                    <a:pt x="2363" y="1578"/>
                  </a:lnTo>
                  <a:lnTo>
                    <a:pt x="2353" y="1654"/>
                  </a:lnTo>
                  <a:lnTo>
                    <a:pt x="2339" y="1726"/>
                  </a:lnTo>
                  <a:lnTo>
                    <a:pt x="2323" y="1794"/>
                  </a:lnTo>
                  <a:lnTo>
                    <a:pt x="2303" y="1858"/>
                  </a:lnTo>
                  <a:lnTo>
                    <a:pt x="2284" y="1916"/>
                  </a:lnTo>
                  <a:lnTo>
                    <a:pt x="2263" y="1970"/>
                  </a:lnTo>
                  <a:lnTo>
                    <a:pt x="2242" y="2021"/>
                  </a:lnTo>
                  <a:lnTo>
                    <a:pt x="2221" y="2066"/>
                  </a:lnTo>
                  <a:lnTo>
                    <a:pt x="2200" y="2105"/>
                  </a:lnTo>
                  <a:lnTo>
                    <a:pt x="2180" y="2140"/>
                  </a:lnTo>
                  <a:lnTo>
                    <a:pt x="2164" y="2168"/>
                  </a:lnTo>
                  <a:lnTo>
                    <a:pt x="2150" y="2191"/>
                  </a:lnTo>
                  <a:lnTo>
                    <a:pt x="2138" y="2207"/>
                  </a:lnTo>
                  <a:lnTo>
                    <a:pt x="2132" y="2218"/>
                  </a:lnTo>
                  <a:lnTo>
                    <a:pt x="2129" y="2221"/>
                  </a:lnTo>
                  <a:lnTo>
                    <a:pt x="2086" y="2278"/>
                  </a:lnTo>
                  <a:lnTo>
                    <a:pt x="2039" y="2327"/>
                  </a:lnTo>
                  <a:lnTo>
                    <a:pt x="1990" y="2370"/>
                  </a:lnTo>
                  <a:lnTo>
                    <a:pt x="1937" y="2409"/>
                  </a:lnTo>
                  <a:lnTo>
                    <a:pt x="1882" y="2444"/>
                  </a:lnTo>
                  <a:lnTo>
                    <a:pt x="1825" y="2472"/>
                  </a:lnTo>
                  <a:lnTo>
                    <a:pt x="1767" y="2496"/>
                  </a:lnTo>
                  <a:lnTo>
                    <a:pt x="1707" y="2517"/>
                  </a:lnTo>
                  <a:lnTo>
                    <a:pt x="1647" y="2534"/>
                  </a:lnTo>
                  <a:lnTo>
                    <a:pt x="1588" y="2547"/>
                  </a:lnTo>
                  <a:lnTo>
                    <a:pt x="1530" y="2556"/>
                  </a:lnTo>
                  <a:lnTo>
                    <a:pt x="1471" y="2564"/>
                  </a:lnTo>
                  <a:lnTo>
                    <a:pt x="1416" y="2568"/>
                  </a:lnTo>
                  <a:lnTo>
                    <a:pt x="1362" y="2571"/>
                  </a:lnTo>
                  <a:lnTo>
                    <a:pt x="1311" y="2571"/>
                  </a:lnTo>
                  <a:lnTo>
                    <a:pt x="1260" y="2571"/>
                  </a:lnTo>
                  <a:lnTo>
                    <a:pt x="1212" y="2568"/>
                  </a:lnTo>
                  <a:lnTo>
                    <a:pt x="1170" y="2565"/>
                  </a:lnTo>
                  <a:lnTo>
                    <a:pt x="1134" y="2562"/>
                  </a:lnTo>
                  <a:lnTo>
                    <a:pt x="1104" y="2559"/>
                  </a:lnTo>
                  <a:lnTo>
                    <a:pt x="1083" y="2556"/>
                  </a:lnTo>
                  <a:lnTo>
                    <a:pt x="1068" y="2553"/>
                  </a:lnTo>
                  <a:lnTo>
                    <a:pt x="1064" y="2553"/>
                  </a:lnTo>
                  <a:lnTo>
                    <a:pt x="996" y="2546"/>
                  </a:lnTo>
                  <a:lnTo>
                    <a:pt x="926" y="2540"/>
                  </a:lnTo>
                  <a:lnTo>
                    <a:pt x="854" y="2538"/>
                  </a:lnTo>
                  <a:lnTo>
                    <a:pt x="782" y="2537"/>
                  </a:lnTo>
                  <a:lnTo>
                    <a:pt x="725" y="2537"/>
                  </a:lnTo>
                  <a:lnTo>
                    <a:pt x="671" y="2538"/>
                  </a:lnTo>
                  <a:lnTo>
                    <a:pt x="619" y="2540"/>
                  </a:lnTo>
                  <a:lnTo>
                    <a:pt x="571" y="2543"/>
                  </a:lnTo>
                  <a:lnTo>
                    <a:pt x="527" y="2544"/>
                  </a:lnTo>
                  <a:lnTo>
                    <a:pt x="490" y="2547"/>
                  </a:lnTo>
                  <a:lnTo>
                    <a:pt x="458" y="2549"/>
                  </a:lnTo>
                  <a:lnTo>
                    <a:pt x="436" y="2552"/>
                  </a:lnTo>
                  <a:lnTo>
                    <a:pt x="419" y="2552"/>
                  </a:lnTo>
                  <a:lnTo>
                    <a:pt x="413" y="2553"/>
                  </a:lnTo>
                  <a:lnTo>
                    <a:pt x="364" y="2553"/>
                  </a:lnTo>
                  <a:lnTo>
                    <a:pt x="284" y="2552"/>
                  </a:lnTo>
                  <a:lnTo>
                    <a:pt x="211" y="2546"/>
                  </a:lnTo>
                  <a:lnTo>
                    <a:pt x="141" y="2538"/>
                  </a:lnTo>
                  <a:lnTo>
                    <a:pt x="76" y="2526"/>
                  </a:lnTo>
                  <a:lnTo>
                    <a:pt x="15" y="2511"/>
                  </a:lnTo>
                  <a:lnTo>
                    <a:pt x="33" y="2499"/>
                  </a:lnTo>
                  <a:lnTo>
                    <a:pt x="52" y="2486"/>
                  </a:lnTo>
                  <a:lnTo>
                    <a:pt x="121" y="2499"/>
                  </a:lnTo>
                  <a:lnTo>
                    <a:pt x="196" y="2510"/>
                  </a:lnTo>
                  <a:lnTo>
                    <a:pt x="275" y="2516"/>
                  </a:lnTo>
                  <a:lnTo>
                    <a:pt x="362" y="2517"/>
                  </a:lnTo>
                  <a:lnTo>
                    <a:pt x="412" y="2517"/>
                  </a:lnTo>
                  <a:lnTo>
                    <a:pt x="418" y="2516"/>
                  </a:lnTo>
                  <a:lnTo>
                    <a:pt x="433" y="2516"/>
                  </a:lnTo>
                  <a:lnTo>
                    <a:pt x="457" y="2513"/>
                  </a:lnTo>
                  <a:lnTo>
                    <a:pt x="487" y="2511"/>
                  </a:lnTo>
                  <a:lnTo>
                    <a:pt x="526" y="2508"/>
                  </a:lnTo>
                  <a:lnTo>
                    <a:pt x="569" y="2507"/>
                  </a:lnTo>
                  <a:lnTo>
                    <a:pt x="617" y="2504"/>
                  </a:lnTo>
                  <a:lnTo>
                    <a:pt x="670" y="2502"/>
                  </a:lnTo>
                  <a:lnTo>
                    <a:pt x="724" y="2501"/>
                  </a:lnTo>
                  <a:lnTo>
                    <a:pt x="780" y="2501"/>
                  </a:lnTo>
                  <a:lnTo>
                    <a:pt x="855" y="2502"/>
                  </a:lnTo>
                  <a:lnTo>
                    <a:pt x="929" y="2505"/>
                  </a:lnTo>
                  <a:lnTo>
                    <a:pt x="1001" y="2510"/>
                  </a:lnTo>
                  <a:lnTo>
                    <a:pt x="1070" y="2517"/>
                  </a:lnTo>
                  <a:lnTo>
                    <a:pt x="1074" y="2519"/>
                  </a:lnTo>
                  <a:lnTo>
                    <a:pt x="1088" y="2520"/>
                  </a:lnTo>
                  <a:lnTo>
                    <a:pt x="1110" y="2523"/>
                  </a:lnTo>
                  <a:lnTo>
                    <a:pt x="1139" y="2526"/>
                  </a:lnTo>
                  <a:lnTo>
                    <a:pt x="1175" y="2531"/>
                  </a:lnTo>
                  <a:lnTo>
                    <a:pt x="1215" y="2534"/>
                  </a:lnTo>
                  <a:lnTo>
                    <a:pt x="1262" y="2535"/>
                  </a:lnTo>
                  <a:lnTo>
                    <a:pt x="1312" y="2535"/>
                  </a:lnTo>
                  <a:lnTo>
                    <a:pt x="1360" y="2535"/>
                  </a:lnTo>
                  <a:lnTo>
                    <a:pt x="1413" y="2532"/>
                  </a:lnTo>
                  <a:lnTo>
                    <a:pt x="1467" y="2528"/>
                  </a:lnTo>
                  <a:lnTo>
                    <a:pt x="1522" y="2522"/>
                  </a:lnTo>
                  <a:lnTo>
                    <a:pt x="1579" y="2511"/>
                  </a:lnTo>
                  <a:lnTo>
                    <a:pt x="1636" y="2499"/>
                  </a:lnTo>
                  <a:lnTo>
                    <a:pt x="1695" y="2483"/>
                  </a:lnTo>
                  <a:lnTo>
                    <a:pt x="1752" y="2463"/>
                  </a:lnTo>
                  <a:lnTo>
                    <a:pt x="1807" y="2441"/>
                  </a:lnTo>
                  <a:lnTo>
                    <a:pt x="1862" y="2412"/>
                  </a:lnTo>
                  <a:lnTo>
                    <a:pt x="1915" y="2381"/>
                  </a:lnTo>
                  <a:lnTo>
                    <a:pt x="1966" y="2344"/>
                  </a:lnTo>
                  <a:lnTo>
                    <a:pt x="2014" y="2302"/>
                  </a:lnTo>
                  <a:lnTo>
                    <a:pt x="2059" y="2254"/>
                  </a:lnTo>
                  <a:lnTo>
                    <a:pt x="2099" y="2200"/>
                  </a:lnTo>
                  <a:lnTo>
                    <a:pt x="2102" y="2197"/>
                  </a:lnTo>
                  <a:lnTo>
                    <a:pt x="2110" y="2186"/>
                  </a:lnTo>
                  <a:lnTo>
                    <a:pt x="2120" y="2170"/>
                  </a:lnTo>
                  <a:lnTo>
                    <a:pt x="2134" y="2147"/>
                  </a:lnTo>
                  <a:lnTo>
                    <a:pt x="2150" y="2120"/>
                  </a:lnTo>
                  <a:lnTo>
                    <a:pt x="2168" y="2087"/>
                  </a:lnTo>
                  <a:lnTo>
                    <a:pt x="2188" y="2048"/>
                  </a:lnTo>
                  <a:lnTo>
                    <a:pt x="2209" y="2005"/>
                  </a:lnTo>
                  <a:lnTo>
                    <a:pt x="2230" y="1955"/>
                  </a:lnTo>
                  <a:lnTo>
                    <a:pt x="2251" y="1903"/>
                  </a:lnTo>
                  <a:lnTo>
                    <a:pt x="2270" y="1846"/>
                  </a:lnTo>
                  <a:lnTo>
                    <a:pt x="2288" y="1783"/>
                  </a:lnTo>
                  <a:lnTo>
                    <a:pt x="2303" y="1717"/>
                  </a:lnTo>
                  <a:lnTo>
                    <a:pt x="2317" y="1648"/>
                  </a:lnTo>
                  <a:lnTo>
                    <a:pt x="2327" y="1575"/>
                  </a:lnTo>
                  <a:lnTo>
                    <a:pt x="2333" y="1497"/>
                  </a:lnTo>
                  <a:lnTo>
                    <a:pt x="2335" y="1417"/>
                  </a:lnTo>
                  <a:lnTo>
                    <a:pt x="2332" y="1334"/>
                  </a:lnTo>
                  <a:lnTo>
                    <a:pt x="2323" y="1247"/>
                  </a:lnTo>
                  <a:lnTo>
                    <a:pt x="2309" y="1158"/>
                  </a:lnTo>
                  <a:lnTo>
                    <a:pt x="2297" y="1104"/>
                  </a:lnTo>
                  <a:lnTo>
                    <a:pt x="2281" y="1044"/>
                  </a:lnTo>
                  <a:lnTo>
                    <a:pt x="2260" y="980"/>
                  </a:lnTo>
                  <a:lnTo>
                    <a:pt x="2234" y="911"/>
                  </a:lnTo>
                  <a:lnTo>
                    <a:pt x="2201" y="838"/>
                  </a:lnTo>
                  <a:lnTo>
                    <a:pt x="2162" y="763"/>
                  </a:lnTo>
                  <a:lnTo>
                    <a:pt x="2117" y="685"/>
                  </a:lnTo>
                  <a:lnTo>
                    <a:pt x="2063" y="605"/>
                  </a:lnTo>
                  <a:lnTo>
                    <a:pt x="2060" y="601"/>
                  </a:lnTo>
                  <a:lnTo>
                    <a:pt x="2053" y="592"/>
                  </a:lnTo>
                  <a:lnTo>
                    <a:pt x="2041" y="575"/>
                  </a:lnTo>
                  <a:lnTo>
                    <a:pt x="2023" y="556"/>
                  </a:lnTo>
                  <a:lnTo>
                    <a:pt x="2002" y="530"/>
                  </a:lnTo>
                  <a:lnTo>
                    <a:pt x="1975" y="502"/>
                  </a:lnTo>
                  <a:lnTo>
                    <a:pt x="1943" y="470"/>
                  </a:lnTo>
                  <a:lnTo>
                    <a:pt x="1907" y="436"/>
                  </a:lnTo>
                  <a:lnTo>
                    <a:pt x="1867" y="400"/>
                  </a:lnTo>
                  <a:lnTo>
                    <a:pt x="1822" y="361"/>
                  </a:lnTo>
                  <a:lnTo>
                    <a:pt x="1771" y="322"/>
                  </a:lnTo>
                  <a:lnTo>
                    <a:pt x="1717" y="283"/>
                  </a:lnTo>
                  <a:lnTo>
                    <a:pt x="1659" y="243"/>
                  </a:lnTo>
                  <a:lnTo>
                    <a:pt x="1596" y="205"/>
                  </a:lnTo>
                  <a:lnTo>
                    <a:pt x="1527" y="168"/>
                  </a:lnTo>
                  <a:lnTo>
                    <a:pt x="1455" y="132"/>
                  </a:lnTo>
                  <a:lnTo>
                    <a:pt x="1378" y="99"/>
                  </a:lnTo>
                  <a:lnTo>
                    <a:pt x="1297" y="69"/>
                  </a:lnTo>
                  <a:lnTo>
                    <a:pt x="1244" y="54"/>
                  </a:lnTo>
                  <a:lnTo>
                    <a:pt x="1187" y="43"/>
                  </a:lnTo>
                  <a:lnTo>
                    <a:pt x="1128" y="39"/>
                  </a:lnTo>
                  <a:lnTo>
                    <a:pt x="1070" y="37"/>
                  </a:lnTo>
                  <a:lnTo>
                    <a:pt x="1017" y="39"/>
                  </a:lnTo>
                  <a:lnTo>
                    <a:pt x="965" y="42"/>
                  </a:lnTo>
                  <a:lnTo>
                    <a:pt x="915" y="46"/>
                  </a:lnTo>
                  <a:lnTo>
                    <a:pt x="867" y="52"/>
                  </a:lnTo>
                  <a:lnTo>
                    <a:pt x="824" y="60"/>
                  </a:lnTo>
                  <a:lnTo>
                    <a:pt x="782" y="67"/>
                  </a:lnTo>
                  <a:lnTo>
                    <a:pt x="744" y="75"/>
                  </a:lnTo>
                  <a:lnTo>
                    <a:pt x="713" y="82"/>
                  </a:lnTo>
                  <a:lnTo>
                    <a:pt x="688" y="88"/>
                  </a:lnTo>
                  <a:lnTo>
                    <a:pt x="667" y="93"/>
                  </a:lnTo>
                  <a:lnTo>
                    <a:pt x="655" y="96"/>
                  </a:lnTo>
                  <a:lnTo>
                    <a:pt x="649" y="97"/>
                  </a:lnTo>
                  <a:lnTo>
                    <a:pt x="587" y="111"/>
                  </a:lnTo>
                  <a:lnTo>
                    <a:pt x="526" y="124"/>
                  </a:lnTo>
                  <a:lnTo>
                    <a:pt x="466" y="136"/>
                  </a:lnTo>
                  <a:lnTo>
                    <a:pt x="409" y="147"/>
                  </a:lnTo>
                  <a:lnTo>
                    <a:pt x="356" y="157"/>
                  </a:lnTo>
                  <a:lnTo>
                    <a:pt x="307" y="166"/>
                  </a:lnTo>
                  <a:lnTo>
                    <a:pt x="262" y="175"/>
                  </a:lnTo>
                  <a:lnTo>
                    <a:pt x="221" y="183"/>
                  </a:lnTo>
                  <a:lnTo>
                    <a:pt x="187" y="189"/>
                  </a:lnTo>
                  <a:lnTo>
                    <a:pt x="160" y="193"/>
                  </a:lnTo>
                  <a:lnTo>
                    <a:pt x="139" y="198"/>
                  </a:lnTo>
                  <a:lnTo>
                    <a:pt x="126" y="199"/>
                  </a:lnTo>
                  <a:lnTo>
                    <a:pt x="121" y="201"/>
                  </a:lnTo>
                  <a:lnTo>
                    <a:pt x="76" y="210"/>
                  </a:lnTo>
                  <a:lnTo>
                    <a:pt x="34" y="220"/>
                  </a:lnTo>
                  <a:lnTo>
                    <a:pt x="0" y="193"/>
                  </a:lnTo>
                  <a:lnTo>
                    <a:pt x="55" y="177"/>
                  </a:lnTo>
                  <a:lnTo>
                    <a:pt x="114" y="165"/>
                  </a:lnTo>
                  <a:lnTo>
                    <a:pt x="120" y="163"/>
                  </a:lnTo>
                  <a:lnTo>
                    <a:pt x="133" y="162"/>
                  </a:lnTo>
                  <a:lnTo>
                    <a:pt x="153" y="159"/>
                  </a:lnTo>
                  <a:lnTo>
                    <a:pt x="181" y="153"/>
                  </a:lnTo>
                  <a:lnTo>
                    <a:pt x="215" y="147"/>
                  </a:lnTo>
                  <a:lnTo>
                    <a:pt x="254" y="139"/>
                  </a:lnTo>
                  <a:lnTo>
                    <a:pt x="299" y="132"/>
                  </a:lnTo>
                  <a:lnTo>
                    <a:pt x="349" y="123"/>
                  </a:lnTo>
                  <a:lnTo>
                    <a:pt x="403" y="112"/>
                  </a:lnTo>
                  <a:lnTo>
                    <a:pt x="458" y="100"/>
                  </a:lnTo>
                  <a:lnTo>
                    <a:pt x="517" y="88"/>
                  </a:lnTo>
                  <a:lnTo>
                    <a:pt x="578" y="76"/>
                  </a:lnTo>
                  <a:lnTo>
                    <a:pt x="641" y="63"/>
                  </a:lnTo>
                  <a:lnTo>
                    <a:pt x="647" y="61"/>
                  </a:lnTo>
                  <a:lnTo>
                    <a:pt x="662" y="57"/>
                  </a:lnTo>
                  <a:lnTo>
                    <a:pt x="682" y="52"/>
                  </a:lnTo>
                  <a:lnTo>
                    <a:pt x="709" y="45"/>
                  </a:lnTo>
                  <a:lnTo>
                    <a:pt x="741" y="37"/>
                  </a:lnTo>
                  <a:lnTo>
                    <a:pt x="779" y="30"/>
                  </a:lnTo>
                  <a:lnTo>
                    <a:pt x="821" y="22"/>
                  </a:lnTo>
                  <a:lnTo>
                    <a:pt x="864" y="16"/>
                  </a:lnTo>
                  <a:lnTo>
                    <a:pt x="912" y="10"/>
                  </a:lnTo>
                  <a:lnTo>
                    <a:pt x="963" y="4"/>
                  </a:lnTo>
                  <a:lnTo>
                    <a:pt x="1014" y="1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9CBF66"/>
            </a:solidFill>
            <a:ln w="0">
              <a:solidFill>
                <a:srgbClr val="9CBF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33" name="Freeform 12"/>
          <p:cNvSpPr>
            <a:spLocks/>
          </p:cNvSpPr>
          <p:nvPr/>
        </p:nvSpPr>
        <p:spPr bwMode="auto">
          <a:xfrm>
            <a:off x="10296903" y="2271992"/>
            <a:ext cx="939901" cy="1656334"/>
          </a:xfrm>
          <a:custGeom>
            <a:avLst/>
            <a:gdLst/>
            <a:ahLst/>
            <a:cxnLst>
              <a:cxn ang="0">
                <a:pos x="441" y="18"/>
              </a:cxn>
              <a:cxn ang="0">
                <a:pos x="516" y="53"/>
              </a:cxn>
              <a:cxn ang="0">
                <a:pos x="569" y="82"/>
              </a:cxn>
              <a:cxn ang="0">
                <a:pos x="599" y="104"/>
              </a:cxn>
              <a:cxn ang="0">
                <a:pos x="608" y="111"/>
              </a:cxn>
              <a:cxn ang="0">
                <a:pos x="635" y="135"/>
              </a:cxn>
              <a:cxn ang="0">
                <a:pos x="670" y="171"/>
              </a:cxn>
              <a:cxn ang="0">
                <a:pos x="708" y="215"/>
              </a:cxn>
              <a:cxn ang="0">
                <a:pos x="744" y="263"/>
              </a:cxn>
              <a:cxn ang="0">
                <a:pos x="857" y="442"/>
              </a:cxn>
              <a:cxn ang="0">
                <a:pos x="888" y="533"/>
              </a:cxn>
              <a:cxn ang="0">
                <a:pos x="903" y="631"/>
              </a:cxn>
              <a:cxn ang="0">
                <a:pos x="904" y="732"/>
              </a:cxn>
              <a:cxn ang="0">
                <a:pos x="894" y="835"/>
              </a:cxn>
              <a:cxn ang="0">
                <a:pos x="874" y="939"/>
              </a:cxn>
              <a:cxn ang="0">
                <a:pos x="847" y="1040"/>
              </a:cxn>
              <a:cxn ang="0">
                <a:pos x="815" y="1136"/>
              </a:cxn>
              <a:cxn ang="0">
                <a:pos x="781" y="1226"/>
              </a:cxn>
              <a:cxn ang="0">
                <a:pos x="747" y="1306"/>
              </a:cxn>
              <a:cxn ang="0">
                <a:pos x="715" y="1375"/>
              </a:cxn>
              <a:cxn ang="0">
                <a:pos x="687" y="1431"/>
              </a:cxn>
              <a:cxn ang="0">
                <a:pos x="666" y="1470"/>
              </a:cxn>
              <a:cxn ang="0">
                <a:pos x="654" y="1491"/>
              </a:cxn>
              <a:cxn ang="0">
                <a:pos x="635" y="1524"/>
              </a:cxn>
              <a:cxn ang="0">
                <a:pos x="586" y="1576"/>
              </a:cxn>
              <a:cxn ang="0">
                <a:pos x="524" y="1617"/>
              </a:cxn>
              <a:cxn ang="0">
                <a:pos x="451" y="1610"/>
              </a:cxn>
              <a:cxn ang="0">
                <a:pos x="387" y="1562"/>
              </a:cxn>
              <a:cxn ang="0">
                <a:pos x="335" y="1518"/>
              </a:cxn>
              <a:cxn ang="0">
                <a:pos x="296" y="1481"/>
              </a:cxn>
              <a:cxn ang="0">
                <a:pos x="269" y="1453"/>
              </a:cxn>
              <a:cxn ang="0">
                <a:pos x="254" y="1437"/>
              </a:cxn>
              <a:cxn ang="0">
                <a:pos x="209" y="1378"/>
              </a:cxn>
              <a:cxn ang="0">
                <a:pos x="140" y="1269"/>
              </a:cxn>
              <a:cxn ang="0">
                <a:pos x="89" y="1167"/>
              </a:cxn>
              <a:cxn ang="0">
                <a:pos x="55" y="1076"/>
              </a:cxn>
              <a:cxn ang="0">
                <a:pos x="26" y="971"/>
              </a:cxn>
              <a:cxn ang="0">
                <a:pos x="6" y="845"/>
              </a:cxn>
              <a:cxn ang="0">
                <a:pos x="0" y="727"/>
              </a:cxn>
              <a:cxn ang="0">
                <a:pos x="7" y="618"/>
              </a:cxn>
              <a:cxn ang="0">
                <a:pos x="22" y="520"/>
              </a:cxn>
              <a:cxn ang="0">
                <a:pos x="42" y="434"/>
              </a:cxn>
              <a:cxn ang="0">
                <a:pos x="65" y="363"/>
              </a:cxn>
              <a:cxn ang="0">
                <a:pos x="87" y="306"/>
              </a:cxn>
              <a:cxn ang="0">
                <a:pos x="105" y="267"/>
              </a:cxn>
              <a:cxn ang="0">
                <a:pos x="115" y="247"/>
              </a:cxn>
              <a:cxn ang="0">
                <a:pos x="142" y="200"/>
              </a:cxn>
              <a:cxn ang="0">
                <a:pos x="204" y="124"/>
              </a:cxn>
              <a:cxn ang="0">
                <a:pos x="274" y="64"/>
              </a:cxn>
              <a:cxn ang="0">
                <a:pos x="352" y="18"/>
              </a:cxn>
            </a:cxnLst>
            <a:rect l="0" t="0" r="r" b="b"/>
            <a:pathLst>
              <a:path w="905" h="1634">
                <a:moveTo>
                  <a:pt x="393" y="0"/>
                </a:moveTo>
                <a:lnTo>
                  <a:pt x="441" y="18"/>
                </a:lnTo>
                <a:lnTo>
                  <a:pt x="481" y="36"/>
                </a:lnTo>
                <a:lnTo>
                  <a:pt x="516" y="53"/>
                </a:lnTo>
                <a:lnTo>
                  <a:pt x="545" y="68"/>
                </a:lnTo>
                <a:lnTo>
                  <a:pt x="569" y="82"/>
                </a:lnTo>
                <a:lnTo>
                  <a:pt x="586" y="94"/>
                </a:lnTo>
                <a:lnTo>
                  <a:pt x="599" y="104"/>
                </a:lnTo>
                <a:lnTo>
                  <a:pt x="606" y="109"/>
                </a:lnTo>
                <a:lnTo>
                  <a:pt x="608" y="111"/>
                </a:lnTo>
                <a:lnTo>
                  <a:pt x="620" y="122"/>
                </a:lnTo>
                <a:lnTo>
                  <a:pt x="635" y="135"/>
                </a:lnTo>
                <a:lnTo>
                  <a:pt x="652" y="152"/>
                </a:lnTo>
                <a:lnTo>
                  <a:pt x="670" y="171"/>
                </a:lnTo>
                <a:lnTo>
                  <a:pt x="689" y="192"/>
                </a:lnTo>
                <a:lnTo>
                  <a:pt x="708" y="215"/>
                </a:lnTo>
                <a:lnTo>
                  <a:pt x="727" y="238"/>
                </a:lnTo>
                <a:lnTo>
                  <a:pt x="744" y="263"/>
                </a:lnTo>
                <a:lnTo>
                  <a:pt x="834" y="399"/>
                </a:lnTo>
                <a:lnTo>
                  <a:pt x="857" y="442"/>
                </a:lnTo>
                <a:lnTo>
                  <a:pt x="875" y="487"/>
                </a:lnTo>
                <a:lnTo>
                  <a:pt x="888" y="533"/>
                </a:lnTo>
                <a:lnTo>
                  <a:pt x="897" y="581"/>
                </a:lnTo>
                <a:lnTo>
                  <a:pt x="903" y="631"/>
                </a:lnTo>
                <a:lnTo>
                  <a:pt x="905" y="681"/>
                </a:lnTo>
                <a:lnTo>
                  <a:pt x="904" y="732"/>
                </a:lnTo>
                <a:lnTo>
                  <a:pt x="900" y="784"/>
                </a:lnTo>
                <a:lnTo>
                  <a:pt x="894" y="835"/>
                </a:lnTo>
                <a:lnTo>
                  <a:pt x="884" y="888"/>
                </a:lnTo>
                <a:lnTo>
                  <a:pt x="874" y="939"/>
                </a:lnTo>
                <a:lnTo>
                  <a:pt x="861" y="990"/>
                </a:lnTo>
                <a:lnTo>
                  <a:pt x="847" y="1040"/>
                </a:lnTo>
                <a:lnTo>
                  <a:pt x="831" y="1089"/>
                </a:lnTo>
                <a:lnTo>
                  <a:pt x="815" y="1136"/>
                </a:lnTo>
                <a:lnTo>
                  <a:pt x="798" y="1182"/>
                </a:lnTo>
                <a:lnTo>
                  <a:pt x="781" y="1226"/>
                </a:lnTo>
                <a:lnTo>
                  <a:pt x="764" y="1267"/>
                </a:lnTo>
                <a:lnTo>
                  <a:pt x="747" y="1306"/>
                </a:lnTo>
                <a:lnTo>
                  <a:pt x="731" y="1342"/>
                </a:lnTo>
                <a:lnTo>
                  <a:pt x="715" y="1375"/>
                </a:lnTo>
                <a:lnTo>
                  <a:pt x="700" y="1404"/>
                </a:lnTo>
                <a:lnTo>
                  <a:pt x="687" y="1431"/>
                </a:lnTo>
                <a:lnTo>
                  <a:pt x="675" y="1452"/>
                </a:lnTo>
                <a:lnTo>
                  <a:pt x="666" y="1470"/>
                </a:lnTo>
                <a:lnTo>
                  <a:pt x="659" y="1483"/>
                </a:lnTo>
                <a:lnTo>
                  <a:pt x="654" y="1491"/>
                </a:lnTo>
                <a:lnTo>
                  <a:pt x="652" y="1495"/>
                </a:lnTo>
                <a:lnTo>
                  <a:pt x="635" y="1524"/>
                </a:lnTo>
                <a:lnTo>
                  <a:pt x="612" y="1551"/>
                </a:lnTo>
                <a:lnTo>
                  <a:pt x="586" y="1576"/>
                </a:lnTo>
                <a:lnTo>
                  <a:pt x="556" y="1597"/>
                </a:lnTo>
                <a:lnTo>
                  <a:pt x="524" y="1617"/>
                </a:lnTo>
                <a:lnTo>
                  <a:pt x="488" y="1634"/>
                </a:lnTo>
                <a:lnTo>
                  <a:pt x="451" y="1610"/>
                </a:lnTo>
                <a:lnTo>
                  <a:pt x="418" y="1586"/>
                </a:lnTo>
                <a:lnTo>
                  <a:pt x="387" y="1562"/>
                </a:lnTo>
                <a:lnTo>
                  <a:pt x="360" y="1539"/>
                </a:lnTo>
                <a:lnTo>
                  <a:pt x="335" y="1518"/>
                </a:lnTo>
                <a:lnTo>
                  <a:pt x="314" y="1499"/>
                </a:lnTo>
                <a:lnTo>
                  <a:pt x="296" y="1481"/>
                </a:lnTo>
                <a:lnTo>
                  <a:pt x="281" y="1466"/>
                </a:lnTo>
                <a:lnTo>
                  <a:pt x="269" y="1453"/>
                </a:lnTo>
                <a:lnTo>
                  <a:pt x="260" y="1443"/>
                </a:lnTo>
                <a:lnTo>
                  <a:pt x="254" y="1437"/>
                </a:lnTo>
                <a:lnTo>
                  <a:pt x="253" y="1435"/>
                </a:lnTo>
                <a:lnTo>
                  <a:pt x="209" y="1378"/>
                </a:lnTo>
                <a:lnTo>
                  <a:pt x="172" y="1323"/>
                </a:lnTo>
                <a:lnTo>
                  <a:pt x="140" y="1269"/>
                </a:lnTo>
                <a:lnTo>
                  <a:pt x="112" y="1217"/>
                </a:lnTo>
                <a:lnTo>
                  <a:pt x="89" y="1167"/>
                </a:lnTo>
                <a:lnTo>
                  <a:pt x="70" y="1119"/>
                </a:lnTo>
                <a:lnTo>
                  <a:pt x="55" y="1076"/>
                </a:lnTo>
                <a:lnTo>
                  <a:pt x="43" y="1037"/>
                </a:lnTo>
                <a:lnTo>
                  <a:pt x="26" y="971"/>
                </a:lnTo>
                <a:lnTo>
                  <a:pt x="14" y="907"/>
                </a:lnTo>
                <a:lnTo>
                  <a:pt x="6" y="845"/>
                </a:lnTo>
                <a:lnTo>
                  <a:pt x="1" y="784"/>
                </a:lnTo>
                <a:lnTo>
                  <a:pt x="0" y="727"/>
                </a:lnTo>
                <a:lnTo>
                  <a:pt x="2" y="671"/>
                </a:lnTo>
                <a:lnTo>
                  <a:pt x="7" y="618"/>
                </a:lnTo>
                <a:lnTo>
                  <a:pt x="14" y="568"/>
                </a:lnTo>
                <a:lnTo>
                  <a:pt x="22" y="520"/>
                </a:lnTo>
                <a:lnTo>
                  <a:pt x="31" y="475"/>
                </a:lnTo>
                <a:lnTo>
                  <a:pt x="42" y="434"/>
                </a:lnTo>
                <a:lnTo>
                  <a:pt x="54" y="397"/>
                </a:lnTo>
                <a:lnTo>
                  <a:pt x="65" y="363"/>
                </a:lnTo>
                <a:lnTo>
                  <a:pt x="76" y="333"/>
                </a:lnTo>
                <a:lnTo>
                  <a:pt x="87" y="306"/>
                </a:lnTo>
                <a:lnTo>
                  <a:pt x="96" y="285"/>
                </a:lnTo>
                <a:lnTo>
                  <a:pt x="105" y="267"/>
                </a:lnTo>
                <a:lnTo>
                  <a:pt x="111" y="254"/>
                </a:lnTo>
                <a:lnTo>
                  <a:pt x="115" y="247"/>
                </a:lnTo>
                <a:lnTo>
                  <a:pt x="116" y="243"/>
                </a:lnTo>
                <a:lnTo>
                  <a:pt x="142" y="200"/>
                </a:lnTo>
                <a:lnTo>
                  <a:pt x="172" y="159"/>
                </a:lnTo>
                <a:lnTo>
                  <a:pt x="204" y="124"/>
                </a:lnTo>
                <a:lnTo>
                  <a:pt x="238" y="92"/>
                </a:lnTo>
                <a:lnTo>
                  <a:pt x="274" y="64"/>
                </a:lnTo>
                <a:lnTo>
                  <a:pt x="313" y="40"/>
                </a:lnTo>
                <a:lnTo>
                  <a:pt x="352" y="18"/>
                </a:lnTo>
                <a:lnTo>
                  <a:pt x="393" y="0"/>
                </a:lnTo>
                <a:close/>
              </a:path>
            </a:pathLst>
          </a:custGeom>
          <a:solidFill>
            <a:srgbClr val="E7BE51"/>
          </a:solidFill>
          <a:ln w="0">
            <a:solidFill>
              <a:srgbClr val="E7BE51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4" name="Freeform 13"/>
          <p:cNvSpPr>
            <a:spLocks/>
          </p:cNvSpPr>
          <p:nvPr/>
        </p:nvSpPr>
        <p:spPr bwMode="auto">
          <a:xfrm>
            <a:off x="10271950" y="2259827"/>
            <a:ext cx="530256" cy="1680663"/>
          </a:xfrm>
          <a:custGeom>
            <a:avLst/>
            <a:gdLst/>
            <a:ahLst/>
            <a:cxnLst>
              <a:cxn ang="0">
                <a:pos x="416" y="12"/>
              </a:cxn>
              <a:cxn ang="0">
                <a:pos x="336" y="52"/>
              </a:cxn>
              <a:cxn ang="0">
                <a:pos x="261" y="104"/>
              </a:cxn>
              <a:cxn ang="0">
                <a:pos x="195" y="171"/>
              </a:cxn>
              <a:cxn ang="0">
                <a:pos x="139" y="255"/>
              </a:cxn>
              <a:cxn ang="0">
                <a:pos x="134" y="266"/>
              </a:cxn>
              <a:cxn ang="0">
                <a:pos x="119" y="297"/>
              </a:cxn>
              <a:cxn ang="0">
                <a:pos x="99" y="345"/>
              </a:cxn>
              <a:cxn ang="0">
                <a:pos x="77" y="409"/>
              </a:cxn>
              <a:cxn ang="0">
                <a:pos x="54" y="487"/>
              </a:cxn>
              <a:cxn ang="0">
                <a:pos x="37" y="580"/>
              </a:cxn>
              <a:cxn ang="0">
                <a:pos x="25" y="683"/>
              </a:cxn>
              <a:cxn ang="0">
                <a:pos x="24" y="796"/>
              </a:cxn>
              <a:cxn ang="0">
                <a:pos x="37" y="919"/>
              </a:cxn>
              <a:cxn ang="0">
                <a:pos x="66" y="1049"/>
              </a:cxn>
              <a:cxn ang="0">
                <a:pos x="93" y="1131"/>
              </a:cxn>
              <a:cxn ang="0">
                <a:pos x="135" y="1229"/>
              </a:cxn>
              <a:cxn ang="0">
                <a:pos x="195" y="1335"/>
              </a:cxn>
              <a:cxn ang="0">
                <a:pos x="276" y="1447"/>
              </a:cxn>
              <a:cxn ang="0">
                <a:pos x="283" y="1455"/>
              </a:cxn>
              <a:cxn ang="0">
                <a:pos x="304" y="1478"/>
              </a:cxn>
              <a:cxn ang="0">
                <a:pos x="337" y="1511"/>
              </a:cxn>
              <a:cxn ang="0">
                <a:pos x="383" y="1551"/>
              </a:cxn>
              <a:cxn ang="0">
                <a:pos x="441" y="1598"/>
              </a:cxn>
              <a:cxn ang="0">
                <a:pos x="511" y="1646"/>
              </a:cxn>
              <a:cxn ang="0">
                <a:pos x="449" y="1633"/>
              </a:cxn>
              <a:cxn ang="0">
                <a:pos x="387" y="1587"/>
              </a:cxn>
              <a:cxn ang="0">
                <a:pos x="337" y="1543"/>
              </a:cxn>
              <a:cxn ang="0">
                <a:pos x="298" y="1507"/>
              </a:cxn>
              <a:cxn ang="0">
                <a:pos x="273" y="1479"/>
              </a:cxn>
              <a:cxn ang="0">
                <a:pos x="259" y="1464"/>
              </a:cxn>
              <a:cxn ang="0">
                <a:pos x="213" y="1404"/>
              </a:cxn>
              <a:cxn ang="0">
                <a:pos x="142" y="1293"/>
              </a:cxn>
              <a:cxn ang="0">
                <a:pos x="89" y="1188"/>
              </a:cxn>
              <a:cxn ang="0">
                <a:pos x="54" y="1096"/>
              </a:cxn>
              <a:cxn ang="0">
                <a:pos x="26" y="990"/>
              </a:cxn>
              <a:cxn ang="0">
                <a:pos x="6" y="867"/>
              </a:cxn>
              <a:cxn ang="0">
                <a:pos x="0" y="749"/>
              </a:cxn>
              <a:cxn ang="0">
                <a:pos x="5" y="635"/>
              </a:cxn>
              <a:cxn ang="0">
                <a:pos x="20" y="533"/>
              </a:cxn>
              <a:cxn ang="0">
                <a:pos x="41" y="443"/>
              </a:cxn>
              <a:cxn ang="0">
                <a:pos x="65" y="368"/>
              </a:cxn>
              <a:cxn ang="0">
                <a:pos x="87" y="310"/>
              </a:cxn>
              <a:cxn ang="0">
                <a:pos x="105" y="269"/>
              </a:cxn>
              <a:cxn ang="0">
                <a:pos x="117" y="247"/>
              </a:cxn>
              <a:cxn ang="0">
                <a:pos x="144" y="201"/>
              </a:cxn>
              <a:cxn ang="0">
                <a:pos x="201" y="126"/>
              </a:cxn>
              <a:cxn ang="0">
                <a:pos x="270" y="67"/>
              </a:cxn>
              <a:cxn ang="0">
                <a:pos x="343" y="20"/>
              </a:cxn>
            </a:cxnLst>
            <a:rect l="0" t="0" r="r" b="b"/>
            <a:pathLst>
              <a:path w="511" h="1658">
                <a:moveTo>
                  <a:pt x="382" y="0"/>
                </a:moveTo>
                <a:lnTo>
                  <a:pt x="416" y="12"/>
                </a:lnTo>
                <a:lnTo>
                  <a:pt x="375" y="30"/>
                </a:lnTo>
                <a:lnTo>
                  <a:pt x="336" y="52"/>
                </a:lnTo>
                <a:lnTo>
                  <a:pt x="297" y="76"/>
                </a:lnTo>
                <a:lnTo>
                  <a:pt x="261" y="104"/>
                </a:lnTo>
                <a:lnTo>
                  <a:pt x="227" y="136"/>
                </a:lnTo>
                <a:lnTo>
                  <a:pt x="195" y="171"/>
                </a:lnTo>
                <a:lnTo>
                  <a:pt x="165" y="212"/>
                </a:lnTo>
                <a:lnTo>
                  <a:pt x="139" y="255"/>
                </a:lnTo>
                <a:lnTo>
                  <a:pt x="138" y="259"/>
                </a:lnTo>
                <a:lnTo>
                  <a:pt x="134" y="266"/>
                </a:lnTo>
                <a:lnTo>
                  <a:pt x="128" y="279"/>
                </a:lnTo>
                <a:lnTo>
                  <a:pt x="119" y="297"/>
                </a:lnTo>
                <a:lnTo>
                  <a:pt x="110" y="318"/>
                </a:lnTo>
                <a:lnTo>
                  <a:pt x="99" y="345"/>
                </a:lnTo>
                <a:lnTo>
                  <a:pt x="88" y="375"/>
                </a:lnTo>
                <a:lnTo>
                  <a:pt x="77" y="409"/>
                </a:lnTo>
                <a:lnTo>
                  <a:pt x="65" y="446"/>
                </a:lnTo>
                <a:lnTo>
                  <a:pt x="54" y="487"/>
                </a:lnTo>
                <a:lnTo>
                  <a:pt x="45" y="532"/>
                </a:lnTo>
                <a:lnTo>
                  <a:pt x="37" y="580"/>
                </a:lnTo>
                <a:lnTo>
                  <a:pt x="30" y="630"/>
                </a:lnTo>
                <a:lnTo>
                  <a:pt x="25" y="683"/>
                </a:lnTo>
                <a:lnTo>
                  <a:pt x="23" y="739"/>
                </a:lnTo>
                <a:lnTo>
                  <a:pt x="24" y="796"/>
                </a:lnTo>
                <a:lnTo>
                  <a:pt x="29" y="857"/>
                </a:lnTo>
                <a:lnTo>
                  <a:pt x="37" y="919"/>
                </a:lnTo>
                <a:lnTo>
                  <a:pt x="49" y="983"/>
                </a:lnTo>
                <a:lnTo>
                  <a:pt x="66" y="1049"/>
                </a:lnTo>
                <a:lnTo>
                  <a:pt x="78" y="1088"/>
                </a:lnTo>
                <a:lnTo>
                  <a:pt x="93" y="1131"/>
                </a:lnTo>
                <a:lnTo>
                  <a:pt x="112" y="1179"/>
                </a:lnTo>
                <a:lnTo>
                  <a:pt x="135" y="1229"/>
                </a:lnTo>
                <a:lnTo>
                  <a:pt x="163" y="1281"/>
                </a:lnTo>
                <a:lnTo>
                  <a:pt x="195" y="1335"/>
                </a:lnTo>
                <a:lnTo>
                  <a:pt x="232" y="1390"/>
                </a:lnTo>
                <a:lnTo>
                  <a:pt x="276" y="1447"/>
                </a:lnTo>
                <a:lnTo>
                  <a:pt x="277" y="1449"/>
                </a:lnTo>
                <a:lnTo>
                  <a:pt x="283" y="1455"/>
                </a:lnTo>
                <a:lnTo>
                  <a:pt x="292" y="1465"/>
                </a:lnTo>
                <a:lnTo>
                  <a:pt x="304" y="1478"/>
                </a:lnTo>
                <a:lnTo>
                  <a:pt x="319" y="1493"/>
                </a:lnTo>
                <a:lnTo>
                  <a:pt x="337" y="1511"/>
                </a:lnTo>
                <a:lnTo>
                  <a:pt x="358" y="1530"/>
                </a:lnTo>
                <a:lnTo>
                  <a:pt x="383" y="1551"/>
                </a:lnTo>
                <a:lnTo>
                  <a:pt x="410" y="1574"/>
                </a:lnTo>
                <a:lnTo>
                  <a:pt x="441" y="1598"/>
                </a:lnTo>
                <a:lnTo>
                  <a:pt x="474" y="1622"/>
                </a:lnTo>
                <a:lnTo>
                  <a:pt x="511" y="1646"/>
                </a:lnTo>
                <a:lnTo>
                  <a:pt x="484" y="1658"/>
                </a:lnTo>
                <a:lnTo>
                  <a:pt x="449" y="1633"/>
                </a:lnTo>
                <a:lnTo>
                  <a:pt x="417" y="1610"/>
                </a:lnTo>
                <a:lnTo>
                  <a:pt x="387" y="1587"/>
                </a:lnTo>
                <a:lnTo>
                  <a:pt x="360" y="1564"/>
                </a:lnTo>
                <a:lnTo>
                  <a:pt x="337" y="1543"/>
                </a:lnTo>
                <a:lnTo>
                  <a:pt x="317" y="1524"/>
                </a:lnTo>
                <a:lnTo>
                  <a:pt x="298" y="1507"/>
                </a:lnTo>
                <a:lnTo>
                  <a:pt x="285" y="1492"/>
                </a:lnTo>
                <a:lnTo>
                  <a:pt x="273" y="1479"/>
                </a:lnTo>
                <a:lnTo>
                  <a:pt x="264" y="1470"/>
                </a:lnTo>
                <a:lnTo>
                  <a:pt x="259" y="1464"/>
                </a:lnTo>
                <a:lnTo>
                  <a:pt x="257" y="1462"/>
                </a:lnTo>
                <a:lnTo>
                  <a:pt x="213" y="1404"/>
                </a:lnTo>
                <a:lnTo>
                  <a:pt x="175" y="1348"/>
                </a:lnTo>
                <a:lnTo>
                  <a:pt x="142" y="1293"/>
                </a:lnTo>
                <a:lnTo>
                  <a:pt x="114" y="1239"/>
                </a:lnTo>
                <a:lnTo>
                  <a:pt x="89" y="1188"/>
                </a:lnTo>
                <a:lnTo>
                  <a:pt x="70" y="1140"/>
                </a:lnTo>
                <a:lnTo>
                  <a:pt x="54" y="1096"/>
                </a:lnTo>
                <a:lnTo>
                  <a:pt x="42" y="1055"/>
                </a:lnTo>
                <a:lnTo>
                  <a:pt x="26" y="990"/>
                </a:lnTo>
                <a:lnTo>
                  <a:pt x="14" y="927"/>
                </a:lnTo>
                <a:lnTo>
                  <a:pt x="6" y="867"/>
                </a:lnTo>
                <a:lnTo>
                  <a:pt x="1" y="807"/>
                </a:lnTo>
                <a:lnTo>
                  <a:pt x="0" y="749"/>
                </a:lnTo>
                <a:lnTo>
                  <a:pt x="1" y="692"/>
                </a:lnTo>
                <a:lnTo>
                  <a:pt x="5" y="635"/>
                </a:lnTo>
                <a:lnTo>
                  <a:pt x="11" y="583"/>
                </a:lnTo>
                <a:lnTo>
                  <a:pt x="20" y="533"/>
                </a:lnTo>
                <a:lnTo>
                  <a:pt x="31" y="487"/>
                </a:lnTo>
                <a:lnTo>
                  <a:pt x="41" y="443"/>
                </a:lnTo>
                <a:lnTo>
                  <a:pt x="53" y="405"/>
                </a:lnTo>
                <a:lnTo>
                  <a:pt x="65" y="368"/>
                </a:lnTo>
                <a:lnTo>
                  <a:pt x="77" y="337"/>
                </a:lnTo>
                <a:lnTo>
                  <a:pt x="87" y="310"/>
                </a:lnTo>
                <a:lnTo>
                  <a:pt x="97" y="287"/>
                </a:lnTo>
                <a:lnTo>
                  <a:pt x="105" y="269"/>
                </a:lnTo>
                <a:lnTo>
                  <a:pt x="113" y="255"/>
                </a:lnTo>
                <a:lnTo>
                  <a:pt x="117" y="247"/>
                </a:lnTo>
                <a:lnTo>
                  <a:pt x="118" y="244"/>
                </a:lnTo>
                <a:lnTo>
                  <a:pt x="144" y="201"/>
                </a:lnTo>
                <a:lnTo>
                  <a:pt x="171" y="161"/>
                </a:lnTo>
                <a:lnTo>
                  <a:pt x="201" y="126"/>
                </a:lnTo>
                <a:lnTo>
                  <a:pt x="234" y="95"/>
                </a:lnTo>
                <a:lnTo>
                  <a:pt x="270" y="67"/>
                </a:lnTo>
                <a:lnTo>
                  <a:pt x="306" y="42"/>
                </a:lnTo>
                <a:lnTo>
                  <a:pt x="343" y="20"/>
                </a:lnTo>
                <a:lnTo>
                  <a:pt x="382" y="0"/>
                </a:lnTo>
                <a:close/>
              </a:path>
            </a:pathLst>
          </a:custGeom>
          <a:solidFill>
            <a:srgbClr val="D5AF47"/>
          </a:solidFill>
          <a:ln w="0">
            <a:solidFill>
              <a:srgbClr val="D5AF47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5" name="Freeform 14"/>
          <p:cNvSpPr>
            <a:spLocks/>
          </p:cNvSpPr>
          <p:nvPr/>
        </p:nvSpPr>
        <p:spPr bwMode="auto">
          <a:xfrm>
            <a:off x="8878733" y="2138188"/>
            <a:ext cx="1923473" cy="1954352"/>
          </a:xfrm>
          <a:custGeom>
            <a:avLst/>
            <a:gdLst/>
            <a:ahLst/>
            <a:cxnLst>
              <a:cxn ang="0">
                <a:pos x="1163" y="1"/>
              </a:cxn>
              <a:cxn ang="0">
                <a:pos x="1344" y="17"/>
              </a:cxn>
              <a:cxn ang="0">
                <a:pos x="1610" y="62"/>
              </a:cxn>
              <a:cxn ang="0">
                <a:pos x="1722" y="119"/>
              </a:cxn>
              <a:cxn ang="0">
                <a:pos x="1494" y="63"/>
              </a:cxn>
              <a:cxn ang="0">
                <a:pos x="1178" y="27"/>
              </a:cxn>
              <a:cxn ang="0">
                <a:pos x="1118" y="23"/>
              </a:cxn>
              <a:cxn ang="0">
                <a:pos x="960" y="29"/>
              </a:cxn>
              <a:cxn ang="0">
                <a:pos x="736" y="60"/>
              </a:cxn>
              <a:cxn ang="0">
                <a:pos x="483" y="139"/>
              </a:cxn>
              <a:cxn ang="0">
                <a:pos x="239" y="286"/>
              </a:cxn>
              <a:cxn ang="0">
                <a:pos x="206" y="315"/>
              </a:cxn>
              <a:cxn ang="0">
                <a:pos x="137" y="396"/>
              </a:cxn>
              <a:cxn ang="0">
                <a:pos x="64" y="520"/>
              </a:cxn>
              <a:cxn ang="0">
                <a:pos x="25" y="684"/>
              </a:cxn>
              <a:cxn ang="0">
                <a:pos x="54" y="879"/>
              </a:cxn>
              <a:cxn ang="0">
                <a:pos x="86" y="955"/>
              </a:cxn>
              <a:cxn ang="0">
                <a:pos x="110" y="1040"/>
              </a:cxn>
              <a:cxn ang="0">
                <a:pos x="118" y="1143"/>
              </a:cxn>
              <a:cxn ang="0">
                <a:pos x="124" y="1211"/>
              </a:cxn>
              <a:cxn ang="0">
                <a:pos x="157" y="1346"/>
              </a:cxn>
              <a:cxn ang="0">
                <a:pos x="244" y="1523"/>
              </a:cxn>
              <a:cxn ang="0">
                <a:pos x="412" y="1718"/>
              </a:cxn>
              <a:cxn ang="0">
                <a:pos x="491" y="1781"/>
              </a:cxn>
              <a:cxn ang="0">
                <a:pos x="577" y="1829"/>
              </a:cxn>
              <a:cxn ang="0">
                <a:pos x="725" y="1880"/>
              </a:cxn>
              <a:cxn ang="0">
                <a:pos x="929" y="1904"/>
              </a:cxn>
              <a:cxn ang="0">
                <a:pos x="1121" y="1884"/>
              </a:cxn>
              <a:cxn ang="0">
                <a:pos x="1271" y="1862"/>
              </a:cxn>
              <a:cxn ang="0">
                <a:pos x="1382" y="1856"/>
              </a:cxn>
              <a:cxn ang="0">
                <a:pos x="1486" y="1850"/>
              </a:cxn>
              <a:cxn ang="0">
                <a:pos x="1649" y="1826"/>
              </a:cxn>
              <a:cxn ang="0">
                <a:pos x="1824" y="1777"/>
              </a:cxn>
              <a:cxn ang="0">
                <a:pos x="1715" y="1837"/>
              </a:cxn>
              <a:cxn ang="0">
                <a:pos x="1539" y="1869"/>
              </a:cxn>
              <a:cxn ang="0">
                <a:pos x="1408" y="1878"/>
              </a:cxn>
              <a:cxn ang="0">
                <a:pos x="1317" y="1883"/>
              </a:cxn>
              <a:cxn ang="0">
                <a:pos x="1161" y="1901"/>
              </a:cxn>
              <a:cxn ang="0">
                <a:pos x="975" y="1926"/>
              </a:cxn>
              <a:cxn ang="0">
                <a:pos x="766" y="1914"/>
              </a:cxn>
              <a:cxn ang="0">
                <a:pos x="598" y="1864"/>
              </a:cxn>
              <a:cxn ang="0">
                <a:pos x="492" y="1811"/>
              </a:cxn>
              <a:cxn ang="0">
                <a:pos x="454" y="1786"/>
              </a:cxn>
              <a:cxn ang="0">
                <a:pos x="257" y="1585"/>
              </a:cxn>
              <a:cxn ang="0">
                <a:pos x="149" y="1395"/>
              </a:cxn>
              <a:cxn ang="0">
                <a:pos x="105" y="1242"/>
              </a:cxn>
              <a:cxn ang="0">
                <a:pos x="94" y="1152"/>
              </a:cxn>
              <a:cxn ang="0">
                <a:pos x="90" y="1067"/>
              </a:cxn>
              <a:cxn ang="0">
                <a:pos x="66" y="967"/>
              </a:cxn>
              <a:cxn ang="0">
                <a:pos x="33" y="890"/>
              </a:cxn>
              <a:cxn ang="0">
                <a:pos x="0" y="693"/>
              </a:cxn>
              <a:cxn ang="0">
                <a:pos x="35" y="528"/>
              </a:cxn>
              <a:cxn ang="0">
                <a:pos x="105" y="398"/>
              </a:cxn>
              <a:cxn ang="0">
                <a:pos x="178" y="309"/>
              </a:cxn>
              <a:cxn ang="0">
                <a:pos x="222" y="269"/>
              </a:cxn>
              <a:cxn ang="0">
                <a:pos x="409" y="147"/>
              </a:cxn>
              <a:cxn ang="0">
                <a:pos x="667" y="51"/>
              </a:cxn>
              <a:cxn ang="0">
                <a:pos x="906" y="10"/>
              </a:cxn>
              <a:cxn ang="0">
                <a:pos x="1088" y="0"/>
              </a:cxn>
            </a:cxnLst>
            <a:rect l="0" t="0" r="r" b="b"/>
            <a:pathLst>
              <a:path w="1850" h="1927">
                <a:moveTo>
                  <a:pt x="1088" y="0"/>
                </a:moveTo>
                <a:lnTo>
                  <a:pt x="1119" y="0"/>
                </a:lnTo>
                <a:lnTo>
                  <a:pt x="1143" y="1"/>
                </a:lnTo>
                <a:lnTo>
                  <a:pt x="1163" y="1"/>
                </a:lnTo>
                <a:lnTo>
                  <a:pt x="1174" y="2"/>
                </a:lnTo>
                <a:lnTo>
                  <a:pt x="1179" y="2"/>
                </a:lnTo>
                <a:lnTo>
                  <a:pt x="1264" y="8"/>
                </a:lnTo>
                <a:lnTo>
                  <a:pt x="1344" y="17"/>
                </a:lnTo>
                <a:lnTo>
                  <a:pt x="1418" y="26"/>
                </a:lnTo>
                <a:lnTo>
                  <a:pt x="1487" y="37"/>
                </a:lnTo>
                <a:lnTo>
                  <a:pt x="1551" y="49"/>
                </a:lnTo>
                <a:lnTo>
                  <a:pt x="1610" y="62"/>
                </a:lnTo>
                <a:lnTo>
                  <a:pt x="1663" y="76"/>
                </a:lnTo>
                <a:lnTo>
                  <a:pt x="1712" y="91"/>
                </a:lnTo>
                <a:lnTo>
                  <a:pt x="1757" y="106"/>
                </a:lnTo>
                <a:lnTo>
                  <a:pt x="1722" y="119"/>
                </a:lnTo>
                <a:lnTo>
                  <a:pt x="1673" y="104"/>
                </a:lnTo>
                <a:lnTo>
                  <a:pt x="1618" y="90"/>
                </a:lnTo>
                <a:lnTo>
                  <a:pt x="1559" y="76"/>
                </a:lnTo>
                <a:lnTo>
                  <a:pt x="1494" y="63"/>
                </a:lnTo>
                <a:lnTo>
                  <a:pt x="1424" y="51"/>
                </a:lnTo>
                <a:lnTo>
                  <a:pt x="1347" y="42"/>
                </a:lnTo>
                <a:lnTo>
                  <a:pt x="1265" y="33"/>
                </a:lnTo>
                <a:lnTo>
                  <a:pt x="1178" y="27"/>
                </a:lnTo>
                <a:lnTo>
                  <a:pt x="1172" y="27"/>
                </a:lnTo>
                <a:lnTo>
                  <a:pt x="1161" y="26"/>
                </a:lnTo>
                <a:lnTo>
                  <a:pt x="1142" y="24"/>
                </a:lnTo>
                <a:lnTo>
                  <a:pt x="1118" y="23"/>
                </a:lnTo>
                <a:lnTo>
                  <a:pt x="1087" y="23"/>
                </a:lnTo>
                <a:lnTo>
                  <a:pt x="1050" y="23"/>
                </a:lnTo>
                <a:lnTo>
                  <a:pt x="1007" y="26"/>
                </a:lnTo>
                <a:lnTo>
                  <a:pt x="960" y="29"/>
                </a:lnTo>
                <a:lnTo>
                  <a:pt x="909" y="33"/>
                </a:lnTo>
                <a:lnTo>
                  <a:pt x="853" y="39"/>
                </a:lnTo>
                <a:lnTo>
                  <a:pt x="796" y="48"/>
                </a:lnTo>
                <a:lnTo>
                  <a:pt x="736" y="60"/>
                </a:lnTo>
                <a:lnTo>
                  <a:pt x="674" y="75"/>
                </a:lnTo>
                <a:lnTo>
                  <a:pt x="611" y="93"/>
                </a:lnTo>
                <a:lnTo>
                  <a:pt x="547" y="114"/>
                </a:lnTo>
                <a:lnTo>
                  <a:pt x="483" y="139"/>
                </a:lnTo>
                <a:lnTo>
                  <a:pt x="420" y="168"/>
                </a:lnTo>
                <a:lnTo>
                  <a:pt x="357" y="203"/>
                </a:lnTo>
                <a:lnTo>
                  <a:pt x="298" y="241"/>
                </a:lnTo>
                <a:lnTo>
                  <a:pt x="239" y="286"/>
                </a:lnTo>
                <a:lnTo>
                  <a:pt x="236" y="288"/>
                </a:lnTo>
                <a:lnTo>
                  <a:pt x="229" y="293"/>
                </a:lnTo>
                <a:lnTo>
                  <a:pt x="220" y="302"/>
                </a:lnTo>
                <a:lnTo>
                  <a:pt x="206" y="315"/>
                </a:lnTo>
                <a:lnTo>
                  <a:pt x="191" y="331"/>
                </a:lnTo>
                <a:lnTo>
                  <a:pt x="174" y="349"/>
                </a:lnTo>
                <a:lnTo>
                  <a:pt x="156" y="371"/>
                </a:lnTo>
                <a:lnTo>
                  <a:pt x="137" y="396"/>
                </a:lnTo>
                <a:lnTo>
                  <a:pt x="117" y="422"/>
                </a:lnTo>
                <a:lnTo>
                  <a:pt x="98" y="452"/>
                </a:lnTo>
                <a:lnTo>
                  <a:pt x="80" y="485"/>
                </a:lnTo>
                <a:lnTo>
                  <a:pt x="64" y="520"/>
                </a:lnTo>
                <a:lnTo>
                  <a:pt x="50" y="558"/>
                </a:lnTo>
                <a:lnTo>
                  <a:pt x="38" y="597"/>
                </a:lnTo>
                <a:lnTo>
                  <a:pt x="30" y="640"/>
                </a:lnTo>
                <a:lnTo>
                  <a:pt x="25" y="684"/>
                </a:lnTo>
                <a:lnTo>
                  <a:pt x="25" y="730"/>
                </a:lnTo>
                <a:lnTo>
                  <a:pt x="29" y="778"/>
                </a:lnTo>
                <a:lnTo>
                  <a:pt x="38" y="828"/>
                </a:lnTo>
                <a:lnTo>
                  <a:pt x="54" y="879"/>
                </a:lnTo>
                <a:lnTo>
                  <a:pt x="77" y="931"/>
                </a:lnTo>
                <a:lnTo>
                  <a:pt x="78" y="934"/>
                </a:lnTo>
                <a:lnTo>
                  <a:pt x="82" y="943"/>
                </a:lnTo>
                <a:lnTo>
                  <a:pt x="86" y="955"/>
                </a:lnTo>
                <a:lnTo>
                  <a:pt x="93" y="971"/>
                </a:lnTo>
                <a:lnTo>
                  <a:pt x="98" y="990"/>
                </a:lnTo>
                <a:lnTo>
                  <a:pt x="105" y="1013"/>
                </a:lnTo>
                <a:lnTo>
                  <a:pt x="110" y="1040"/>
                </a:lnTo>
                <a:lnTo>
                  <a:pt x="114" y="1070"/>
                </a:lnTo>
                <a:lnTo>
                  <a:pt x="117" y="1104"/>
                </a:lnTo>
                <a:lnTo>
                  <a:pt x="118" y="1139"/>
                </a:lnTo>
                <a:lnTo>
                  <a:pt x="118" y="1143"/>
                </a:lnTo>
                <a:lnTo>
                  <a:pt x="118" y="1153"/>
                </a:lnTo>
                <a:lnTo>
                  <a:pt x="118" y="1167"/>
                </a:lnTo>
                <a:lnTo>
                  <a:pt x="121" y="1187"/>
                </a:lnTo>
                <a:lnTo>
                  <a:pt x="124" y="1211"/>
                </a:lnTo>
                <a:lnTo>
                  <a:pt x="128" y="1239"/>
                </a:lnTo>
                <a:lnTo>
                  <a:pt x="135" y="1271"/>
                </a:lnTo>
                <a:lnTo>
                  <a:pt x="144" y="1308"/>
                </a:lnTo>
                <a:lnTo>
                  <a:pt x="157" y="1346"/>
                </a:lnTo>
                <a:lnTo>
                  <a:pt x="173" y="1388"/>
                </a:lnTo>
                <a:lnTo>
                  <a:pt x="192" y="1431"/>
                </a:lnTo>
                <a:lnTo>
                  <a:pt x="217" y="1476"/>
                </a:lnTo>
                <a:lnTo>
                  <a:pt x="244" y="1523"/>
                </a:lnTo>
                <a:lnTo>
                  <a:pt x="277" y="1571"/>
                </a:lnTo>
                <a:lnTo>
                  <a:pt x="317" y="1620"/>
                </a:lnTo>
                <a:lnTo>
                  <a:pt x="362" y="1669"/>
                </a:lnTo>
                <a:lnTo>
                  <a:pt x="412" y="1718"/>
                </a:lnTo>
                <a:lnTo>
                  <a:pt x="469" y="1766"/>
                </a:lnTo>
                <a:lnTo>
                  <a:pt x="471" y="1768"/>
                </a:lnTo>
                <a:lnTo>
                  <a:pt x="479" y="1774"/>
                </a:lnTo>
                <a:lnTo>
                  <a:pt x="491" y="1781"/>
                </a:lnTo>
                <a:lnTo>
                  <a:pt x="506" y="1791"/>
                </a:lnTo>
                <a:lnTo>
                  <a:pt x="526" y="1803"/>
                </a:lnTo>
                <a:lnTo>
                  <a:pt x="549" y="1815"/>
                </a:lnTo>
                <a:lnTo>
                  <a:pt x="577" y="1829"/>
                </a:lnTo>
                <a:lnTo>
                  <a:pt x="608" y="1843"/>
                </a:lnTo>
                <a:lnTo>
                  <a:pt x="643" y="1856"/>
                </a:lnTo>
                <a:lnTo>
                  <a:pt x="683" y="1869"/>
                </a:lnTo>
                <a:lnTo>
                  <a:pt x="725" y="1880"/>
                </a:lnTo>
                <a:lnTo>
                  <a:pt x="771" y="1890"/>
                </a:lnTo>
                <a:lnTo>
                  <a:pt x="820" y="1898"/>
                </a:lnTo>
                <a:lnTo>
                  <a:pt x="873" y="1902"/>
                </a:lnTo>
                <a:lnTo>
                  <a:pt x="929" y="1904"/>
                </a:lnTo>
                <a:lnTo>
                  <a:pt x="990" y="1902"/>
                </a:lnTo>
                <a:lnTo>
                  <a:pt x="1054" y="1895"/>
                </a:lnTo>
                <a:lnTo>
                  <a:pt x="1121" y="1884"/>
                </a:lnTo>
                <a:lnTo>
                  <a:pt x="1121" y="1884"/>
                </a:lnTo>
                <a:lnTo>
                  <a:pt x="1156" y="1877"/>
                </a:lnTo>
                <a:lnTo>
                  <a:pt x="1193" y="1872"/>
                </a:lnTo>
                <a:lnTo>
                  <a:pt x="1231" y="1867"/>
                </a:lnTo>
                <a:lnTo>
                  <a:pt x="1271" y="1862"/>
                </a:lnTo>
                <a:lnTo>
                  <a:pt x="1316" y="1859"/>
                </a:lnTo>
                <a:lnTo>
                  <a:pt x="1365" y="1856"/>
                </a:lnTo>
                <a:lnTo>
                  <a:pt x="1371" y="1856"/>
                </a:lnTo>
                <a:lnTo>
                  <a:pt x="1382" y="1856"/>
                </a:lnTo>
                <a:lnTo>
                  <a:pt x="1401" y="1855"/>
                </a:lnTo>
                <a:lnTo>
                  <a:pt x="1424" y="1854"/>
                </a:lnTo>
                <a:lnTo>
                  <a:pt x="1453" y="1852"/>
                </a:lnTo>
                <a:lnTo>
                  <a:pt x="1486" y="1850"/>
                </a:lnTo>
                <a:lnTo>
                  <a:pt x="1523" y="1845"/>
                </a:lnTo>
                <a:lnTo>
                  <a:pt x="1563" y="1840"/>
                </a:lnTo>
                <a:lnTo>
                  <a:pt x="1605" y="1835"/>
                </a:lnTo>
                <a:lnTo>
                  <a:pt x="1649" y="1826"/>
                </a:lnTo>
                <a:lnTo>
                  <a:pt x="1693" y="1816"/>
                </a:lnTo>
                <a:lnTo>
                  <a:pt x="1738" y="1806"/>
                </a:lnTo>
                <a:lnTo>
                  <a:pt x="1781" y="1792"/>
                </a:lnTo>
                <a:lnTo>
                  <a:pt x="1824" y="1777"/>
                </a:lnTo>
                <a:lnTo>
                  <a:pt x="1850" y="1793"/>
                </a:lnTo>
                <a:lnTo>
                  <a:pt x="1806" y="1810"/>
                </a:lnTo>
                <a:lnTo>
                  <a:pt x="1761" y="1825"/>
                </a:lnTo>
                <a:lnTo>
                  <a:pt x="1715" y="1837"/>
                </a:lnTo>
                <a:lnTo>
                  <a:pt x="1669" y="1847"/>
                </a:lnTo>
                <a:lnTo>
                  <a:pt x="1625" y="1856"/>
                </a:lnTo>
                <a:lnTo>
                  <a:pt x="1581" y="1863"/>
                </a:lnTo>
                <a:lnTo>
                  <a:pt x="1539" y="1869"/>
                </a:lnTo>
                <a:lnTo>
                  <a:pt x="1501" y="1873"/>
                </a:lnTo>
                <a:lnTo>
                  <a:pt x="1466" y="1875"/>
                </a:lnTo>
                <a:lnTo>
                  <a:pt x="1434" y="1877"/>
                </a:lnTo>
                <a:lnTo>
                  <a:pt x="1408" y="1878"/>
                </a:lnTo>
                <a:lnTo>
                  <a:pt x="1388" y="1879"/>
                </a:lnTo>
                <a:lnTo>
                  <a:pt x="1373" y="1879"/>
                </a:lnTo>
                <a:lnTo>
                  <a:pt x="1366" y="1879"/>
                </a:lnTo>
                <a:lnTo>
                  <a:pt x="1317" y="1883"/>
                </a:lnTo>
                <a:lnTo>
                  <a:pt x="1274" y="1887"/>
                </a:lnTo>
                <a:lnTo>
                  <a:pt x="1234" y="1890"/>
                </a:lnTo>
                <a:lnTo>
                  <a:pt x="1197" y="1895"/>
                </a:lnTo>
                <a:lnTo>
                  <a:pt x="1161" y="1901"/>
                </a:lnTo>
                <a:lnTo>
                  <a:pt x="1126" y="1907"/>
                </a:lnTo>
                <a:lnTo>
                  <a:pt x="1074" y="1917"/>
                </a:lnTo>
                <a:lnTo>
                  <a:pt x="1024" y="1923"/>
                </a:lnTo>
                <a:lnTo>
                  <a:pt x="975" y="1926"/>
                </a:lnTo>
                <a:lnTo>
                  <a:pt x="929" y="1927"/>
                </a:lnTo>
                <a:lnTo>
                  <a:pt x="871" y="1926"/>
                </a:lnTo>
                <a:lnTo>
                  <a:pt x="817" y="1921"/>
                </a:lnTo>
                <a:lnTo>
                  <a:pt x="766" y="1914"/>
                </a:lnTo>
                <a:lnTo>
                  <a:pt x="719" y="1903"/>
                </a:lnTo>
                <a:lnTo>
                  <a:pt x="675" y="1891"/>
                </a:lnTo>
                <a:lnTo>
                  <a:pt x="635" y="1878"/>
                </a:lnTo>
                <a:lnTo>
                  <a:pt x="598" y="1864"/>
                </a:lnTo>
                <a:lnTo>
                  <a:pt x="565" y="1851"/>
                </a:lnTo>
                <a:lnTo>
                  <a:pt x="537" y="1836"/>
                </a:lnTo>
                <a:lnTo>
                  <a:pt x="512" y="1823"/>
                </a:lnTo>
                <a:lnTo>
                  <a:pt x="492" y="1811"/>
                </a:lnTo>
                <a:lnTo>
                  <a:pt x="476" y="1800"/>
                </a:lnTo>
                <a:lnTo>
                  <a:pt x="464" y="1793"/>
                </a:lnTo>
                <a:lnTo>
                  <a:pt x="457" y="1788"/>
                </a:lnTo>
                <a:lnTo>
                  <a:pt x="454" y="1786"/>
                </a:lnTo>
                <a:lnTo>
                  <a:pt x="396" y="1735"/>
                </a:lnTo>
                <a:lnTo>
                  <a:pt x="343" y="1685"/>
                </a:lnTo>
                <a:lnTo>
                  <a:pt x="298" y="1635"/>
                </a:lnTo>
                <a:lnTo>
                  <a:pt x="257" y="1585"/>
                </a:lnTo>
                <a:lnTo>
                  <a:pt x="223" y="1535"/>
                </a:lnTo>
                <a:lnTo>
                  <a:pt x="194" y="1487"/>
                </a:lnTo>
                <a:lnTo>
                  <a:pt x="170" y="1440"/>
                </a:lnTo>
                <a:lnTo>
                  <a:pt x="149" y="1395"/>
                </a:lnTo>
                <a:lnTo>
                  <a:pt x="133" y="1352"/>
                </a:lnTo>
                <a:lnTo>
                  <a:pt x="121" y="1312"/>
                </a:lnTo>
                <a:lnTo>
                  <a:pt x="111" y="1276"/>
                </a:lnTo>
                <a:lnTo>
                  <a:pt x="105" y="1242"/>
                </a:lnTo>
                <a:lnTo>
                  <a:pt x="99" y="1213"/>
                </a:lnTo>
                <a:lnTo>
                  <a:pt x="96" y="1187"/>
                </a:lnTo>
                <a:lnTo>
                  <a:pt x="95" y="1167"/>
                </a:lnTo>
                <a:lnTo>
                  <a:pt x="94" y="1152"/>
                </a:lnTo>
                <a:lnTo>
                  <a:pt x="94" y="1142"/>
                </a:lnTo>
                <a:lnTo>
                  <a:pt x="94" y="1139"/>
                </a:lnTo>
                <a:lnTo>
                  <a:pt x="93" y="1101"/>
                </a:lnTo>
                <a:lnTo>
                  <a:pt x="90" y="1067"/>
                </a:lnTo>
                <a:lnTo>
                  <a:pt x="85" y="1036"/>
                </a:lnTo>
                <a:lnTo>
                  <a:pt x="79" y="1009"/>
                </a:lnTo>
                <a:lnTo>
                  <a:pt x="73" y="986"/>
                </a:lnTo>
                <a:lnTo>
                  <a:pt x="66" y="967"/>
                </a:lnTo>
                <a:lnTo>
                  <a:pt x="61" y="954"/>
                </a:lnTo>
                <a:lnTo>
                  <a:pt x="57" y="945"/>
                </a:lnTo>
                <a:lnTo>
                  <a:pt x="55" y="943"/>
                </a:lnTo>
                <a:lnTo>
                  <a:pt x="33" y="890"/>
                </a:lnTo>
                <a:lnTo>
                  <a:pt x="17" y="838"/>
                </a:lnTo>
                <a:lnTo>
                  <a:pt x="6" y="788"/>
                </a:lnTo>
                <a:lnTo>
                  <a:pt x="1" y="740"/>
                </a:lnTo>
                <a:lnTo>
                  <a:pt x="0" y="693"/>
                </a:lnTo>
                <a:lnTo>
                  <a:pt x="4" y="650"/>
                </a:lnTo>
                <a:lnTo>
                  <a:pt x="12" y="607"/>
                </a:lnTo>
                <a:lnTo>
                  <a:pt x="21" y="566"/>
                </a:lnTo>
                <a:lnTo>
                  <a:pt x="35" y="528"/>
                </a:lnTo>
                <a:lnTo>
                  <a:pt x="50" y="492"/>
                </a:lnTo>
                <a:lnTo>
                  <a:pt x="67" y="458"/>
                </a:lnTo>
                <a:lnTo>
                  <a:pt x="86" y="427"/>
                </a:lnTo>
                <a:lnTo>
                  <a:pt x="105" y="398"/>
                </a:lnTo>
                <a:lnTo>
                  <a:pt x="124" y="371"/>
                </a:lnTo>
                <a:lnTo>
                  <a:pt x="143" y="348"/>
                </a:lnTo>
                <a:lnTo>
                  <a:pt x="161" y="327"/>
                </a:lnTo>
                <a:lnTo>
                  <a:pt x="178" y="309"/>
                </a:lnTo>
                <a:lnTo>
                  <a:pt x="193" y="294"/>
                </a:lnTo>
                <a:lnTo>
                  <a:pt x="205" y="283"/>
                </a:lnTo>
                <a:lnTo>
                  <a:pt x="215" y="274"/>
                </a:lnTo>
                <a:lnTo>
                  <a:pt x="222" y="269"/>
                </a:lnTo>
                <a:lnTo>
                  <a:pt x="224" y="267"/>
                </a:lnTo>
                <a:lnTo>
                  <a:pt x="284" y="222"/>
                </a:lnTo>
                <a:lnTo>
                  <a:pt x="346" y="182"/>
                </a:lnTo>
                <a:lnTo>
                  <a:pt x="409" y="147"/>
                </a:lnTo>
                <a:lnTo>
                  <a:pt x="473" y="117"/>
                </a:lnTo>
                <a:lnTo>
                  <a:pt x="538" y="92"/>
                </a:lnTo>
                <a:lnTo>
                  <a:pt x="603" y="69"/>
                </a:lnTo>
                <a:lnTo>
                  <a:pt x="667" y="51"/>
                </a:lnTo>
                <a:lnTo>
                  <a:pt x="730" y="37"/>
                </a:lnTo>
                <a:lnTo>
                  <a:pt x="791" y="24"/>
                </a:lnTo>
                <a:lnTo>
                  <a:pt x="850" y="16"/>
                </a:lnTo>
                <a:lnTo>
                  <a:pt x="906" y="10"/>
                </a:lnTo>
                <a:lnTo>
                  <a:pt x="958" y="4"/>
                </a:lnTo>
                <a:lnTo>
                  <a:pt x="1006" y="1"/>
                </a:lnTo>
                <a:lnTo>
                  <a:pt x="1050" y="0"/>
                </a:lnTo>
                <a:lnTo>
                  <a:pt x="1088" y="0"/>
                </a:lnTo>
                <a:close/>
              </a:path>
            </a:pathLst>
          </a:custGeom>
          <a:solidFill>
            <a:srgbClr val="C19A54"/>
          </a:solidFill>
          <a:ln w="0">
            <a:solidFill>
              <a:srgbClr val="C19A54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6" name="Freeform 15"/>
          <p:cNvSpPr>
            <a:spLocks/>
          </p:cNvSpPr>
          <p:nvPr/>
        </p:nvSpPr>
        <p:spPr bwMode="auto">
          <a:xfrm>
            <a:off x="10704472" y="2257799"/>
            <a:ext cx="559367" cy="1686744"/>
          </a:xfrm>
          <a:custGeom>
            <a:avLst/>
            <a:gdLst/>
            <a:ahLst/>
            <a:cxnLst>
              <a:cxn ang="0">
                <a:pos x="78" y="18"/>
              </a:cxn>
              <a:cxn ang="0">
                <a:pos x="146" y="50"/>
              </a:cxn>
              <a:cxn ang="0">
                <a:pos x="193" y="78"/>
              </a:cxn>
              <a:cxn ang="0">
                <a:pos x="221" y="98"/>
              </a:cxn>
              <a:cxn ang="0">
                <a:pos x="231" y="107"/>
              </a:cxn>
              <a:cxn ang="0">
                <a:pos x="261" y="134"/>
              </a:cxn>
              <a:cxn ang="0">
                <a:pos x="297" y="172"/>
              </a:cxn>
              <a:cxn ang="0">
                <a:pos x="337" y="217"/>
              </a:cxn>
              <a:cxn ang="0">
                <a:pos x="371" y="263"/>
              </a:cxn>
              <a:cxn ang="0">
                <a:pos x="485" y="444"/>
              </a:cxn>
              <a:cxn ang="0">
                <a:pos x="518" y="538"/>
              </a:cxn>
              <a:cxn ang="0">
                <a:pos x="534" y="637"/>
              </a:cxn>
              <a:cxn ang="0">
                <a:pos x="536" y="739"/>
              </a:cxn>
              <a:cxn ang="0">
                <a:pos x="527" y="844"/>
              </a:cxn>
              <a:cxn ang="0">
                <a:pos x="509" y="949"/>
              </a:cxn>
              <a:cxn ang="0">
                <a:pos x="482" y="1050"/>
              </a:cxn>
              <a:cxn ang="0">
                <a:pos x="451" y="1147"/>
              </a:cxn>
              <a:cxn ang="0">
                <a:pos x="417" y="1237"/>
              </a:cxn>
              <a:cxn ang="0">
                <a:pos x="383" y="1319"/>
              </a:cxn>
              <a:cxn ang="0">
                <a:pos x="350" y="1389"/>
              </a:cxn>
              <a:cxn ang="0">
                <a:pos x="321" y="1447"/>
              </a:cxn>
              <a:cxn ang="0">
                <a:pos x="297" y="1489"/>
              </a:cxn>
              <a:cxn ang="0">
                <a:pos x="283" y="1515"/>
              </a:cxn>
              <a:cxn ang="0">
                <a:pos x="263" y="1550"/>
              </a:cxn>
              <a:cxn ang="0">
                <a:pos x="215" y="1602"/>
              </a:cxn>
              <a:cxn ang="0">
                <a:pos x="154" y="1646"/>
              </a:cxn>
              <a:cxn ang="0">
                <a:pos x="95" y="1648"/>
              </a:cxn>
              <a:cxn ang="0">
                <a:pos x="163" y="1611"/>
              </a:cxn>
              <a:cxn ang="0">
                <a:pos x="219" y="1565"/>
              </a:cxn>
              <a:cxn ang="0">
                <a:pos x="259" y="1509"/>
              </a:cxn>
              <a:cxn ang="0">
                <a:pos x="266" y="1497"/>
              </a:cxn>
              <a:cxn ang="0">
                <a:pos x="282" y="1466"/>
              </a:cxn>
              <a:cxn ang="0">
                <a:pos x="307" y="1418"/>
              </a:cxn>
              <a:cxn ang="0">
                <a:pos x="338" y="1356"/>
              </a:cxn>
              <a:cxn ang="0">
                <a:pos x="371" y="1281"/>
              </a:cxn>
              <a:cxn ang="0">
                <a:pos x="405" y="1196"/>
              </a:cxn>
              <a:cxn ang="0">
                <a:pos x="438" y="1103"/>
              </a:cxn>
              <a:cxn ang="0">
                <a:pos x="468" y="1004"/>
              </a:cxn>
              <a:cxn ang="0">
                <a:pos x="491" y="902"/>
              </a:cxn>
              <a:cxn ang="0">
                <a:pos x="507" y="798"/>
              </a:cxn>
              <a:cxn ang="0">
                <a:pos x="512" y="695"/>
              </a:cxn>
              <a:cxn ang="0">
                <a:pos x="504" y="595"/>
              </a:cxn>
              <a:cxn ang="0">
                <a:pos x="482" y="501"/>
              </a:cxn>
              <a:cxn ang="0">
                <a:pos x="441" y="413"/>
              </a:cxn>
              <a:cxn ang="0">
                <a:pos x="334" y="252"/>
              </a:cxn>
              <a:cxn ang="0">
                <a:pos x="296" y="206"/>
              </a:cxn>
              <a:cxn ang="0">
                <a:pos x="259" y="166"/>
              </a:cxn>
              <a:cxn ang="0">
                <a:pos x="227" y="136"/>
              </a:cxn>
              <a:cxn ang="0">
                <a:pos x="213" y="123"/>
              </a:cxn>
              <a:cxn ang="0">
                <a:pos x="193" y="108"/>
              </a:cxn>
              <a:cxn ang="0">
                <a:pos x="152" y="82"/>
              </a:cxn>
              <a:cxn ang="0">
                <a:pos x="88" y="50"/>
              </a:cxn>
              <a:cxn ang="0">
                <a:pos x="0" y="14"/>
              </a:cxn>
            </a:cxnLst>
            <a:rect l="0" t="0" r="r" b="b"/>
            <a:pathLst>
              <a:path w="537" h="1664">
                <a:moveTo>
                  <a:pt x="35" y="0"/>
                </a:moveTo>
                <a:lnTo>
                  <a:pt x="78" y="18"/>
                </a:lnTo>
                <a:lnTo>
                  <a:pt x="115" y="34"/>
                </a:lnTo>
                <a:lnTo>
                  <a:pt x="146" y="50"/>
                </a:lnTo>
                <a:lnTo>
                  <a:pt x="171" y="65"/>
                </a:lnTo>
                <a:lnTo>
                  <a:pt x="193" y="78"/>
                </a:lnTo>
                <a:lnTo>
                  <a:pt x="209" y="90"/>
                </a:lnTo>
                <a:lnTo>
                  <a:pt x="221" y="98"/>
                </a:lnTo>
                <a:lnTo>
                  <a:pt x="228" y="105"/>
                </a:lnTo>
                <a:lnTo>
                  <a:pt x="231" y="107"/>
                </a:lnTo>
                <a:lnTo>
                  <a:pt x="245" y="119"/>
                </a:lnTo>
                <a:lnTo>
                  <a:pt x="261" y="134"/>
                </a:lnTo>
                <a:lnTo>
                  <a:pt x="279" y="152"/>
                </a:lnTo>
                <a:lnTo>
                  <a:pt x="297" y="172"/>
                </a:lnTo>
                <a:lnTo>
                  <a:pt x="318" y="193"/>
                </a:lnTo>
                <a:lnTo>
                  <a:pt x="337" y="217"/>
                </a:lnTo>
                <a:lnTo>
                  <a:pt x="355" y="240"/>
                </a:lnTo>
                <a:lnTo>
                  <a:pt x="371" y="263"/>
                </a:lnTo>
                <a:lnTo>
                  <a:pt x="462" y="400"/>
                </a:lnTo>
                <a:lnTo>
                  <a:pt x="485" y="444"/>
                </a:lnTo>
                <a:lnTo>
                  <a:pt x="503" y="490"/>
                </a:lnTo>
                <a:lnTo>
                  <a:pt x="518" y="538"/>
                </a:lnTo>
                <a:lnTo>
                  <a:pt x="528" y="587"/>
                </a:lnTo>
                <a:lnTo>
                  <a:pt x="534" y="637"/>
                </a:lnTo>
                <a:lnTo>
                  <a:pt x="537" y="687"/>
                </a:lnTo>
                <a:lnTo>
                  <a:pt x="536" y="739"/>
                </a:lnTo>
                <a:lnTo>
                  <a:pt x="533" y="792"/>
                </a:lnTo>
                <a:lnTo>
                  <a:pt x="527" y="844"/>
                </a:lnTo>
                <a:lnTo>
                  <a:pt x="519" y="896"/>
                </a:lnTo>
                <a:lnTo>
                  <a:pt x="509" y="949"/>
                </a:lnTo>
                <a:lnTo>
                  <a:pt x="496" y="1000"/>
                </a:lnTo>
                <a:lnTo>
                  <a:pt x="482" y="1050"/>
                </a:lnTo>
                <a:lnTo>
                  <a:pt x="467" y="1099"/>
                </a:lnTo>
                <a:lnTo>
                  <a:pt x="451" y="1147"/>
                </a:lnTo>
                <a:lnTo>
                  <a:pt x="434" y="1193"/>
                </a:lnTo>
                <a:lnTo>
                  <a:pt x="417" y="1237"/>
                </a:lnTo>
                <a:lnTo>
                  <a:pt x="400" y="1279"/>
                </a:lnTo>
                <a:lnTo>
                  <a:pt x="383" y="1319"/>
                </a:lnTo>
                <a:lnTo>
                  <a:pt x="366" y="1355"/>
                </a:lnTo>
                <a:lnTo>
                  <a:pt x="350" y="1389"/>
                </a:lnTo>
                <a:lnTo>
                  <a:pt x="335" y="1420"/>
                </a:lnTo>
                <a:lnTo>
                  <a:pt x="321" y="1447"/>
                </a:lnTo>
                <a:lnTo>
                  <a:pt x="308" y="1470"/>
                </a:lnTo>
                <a:lnTo>
                  <a:pt x="297" y="1489"/>
                </a:lnTo>
                <a:lnTo>
                  <a:pt x="290" y="1504"/>
                </a:lnTo>
                <a:lnTo>
                  <a:pt x="283" y="1515"/>
                </a:lnTo>
                <a:lnTo>
                  <a:pt x="280" y="1520"/>
                </a:lnTo>
                <a:lnTo>
                  <a:pt x="263" y="1550"/>
                </a:lnTo>
                <a:lnTo>
                  <a:pt x="241" y="1578"/>
                </a:lnTo>
                <a:lnTo>
                  <a:pt x="215" y="1602"/>
                </a:lnTo>
                <a:lnTo>
                  <a:pt x="186" y="1626"/>
                </a:lnTo>
                <a:lnTo>
                  <a:pt x="154" y="1646"/>
                </a:lnTo>
                <a:lnTo>
                  <a:pt x="119" y="1664"/>
                </a:lnTo>
                <a:lnTo>
                  <a:pt x="95" y="1648"/>
                </a:lnTo>
                <a:lnTo>
                  <a:pt x="131" y="1631"/>
                </a:lnTo>
                <a:lnTo>
                  <a:pt x="163" y="1611"/>
                </a:lnTo>
                <a:lnTo>
                  <a:pt x="193" y="1590"/>
                </a:lnTo>
                <a:lnTo>
                  <a:pt x="219" y="1565"/>
                </a:lnTo>
                <a:lnTo>
                  <a:pt x="242" y="1538"/>
                </a:lnTo>
                <a:lnTo>
                  <a:pt x="259" y="1509"/>
                </a:lnTo>
                <a:lnTo>
                  <a:pt x="261" y="1505"/>
                </a:lnTo>
                <a:lnTo>
                  <a:pt x="266" y="1497"/>
                </a:lnTo>
                <a:lnTo>
                  <a:pt x="273" y="1484"/>
                </a:lnTo>
                <a:lnTo>
                  <a:pt x="282" y="1466"/>
                </a:lnTo>
                <a:lnTo>
                  <a:pt x="294" y="1445"/>
                </a:lnTo>
                <a:lnTo>
                  <a:pt x="307" y="1418"/>
                </a:lnTo>
                <a:lnTo>
                  <a:pt x="322" y="1389"/>
                </a:lnTo>
                <a:lnTo>
                  <a:pt x="338" y="1356"/>
                </a:lnTo>
                <a:lnTo>
                  <a:pt x="354" y="1320"/>
                </a:lnTo>
                <a:lnTo>
                  <a:pt x="371" y="1281"/>
                </a:lnTo>
                <a:lnTo>
                  <a:pt x="388" y="1240"/>
                </a:lnTo>
                <a:lnTo>
                  <a:pt x="405" y="1196"/>
                </a:lnTo>
                <a:lnTo>
                  <a:pt x="422" y="1150"/>
                </a:lnTo>
                <a:lnTo>
                  <a:pt x="438" y="1103"/>
                </a:lnTo>
                <a:lnTo>
                  <a:pt x="454" y="1054"/>
                </a:lnTo>
                <a:lnTo>
                  <a:pt x="468" y="1004"/>
                </a:lnTo>
                <a:lnTo>
                  <a:pt x="481" y="953"/>
                </a:lnTo>
                <a:lnTo>
                  <a:pt x="491" y="902"/>
                </a:lnTo>
                <a:lnTo>
                  <a:pt x="501" y="849"/>
                </a:lnTo>
                <a:lnTo>
                  <a:pt x="507" y="798"/>
                </a:lnTo>
                <a:lnTo>
                  <a:pt x="511" y="746"/>
                </a:lnTo>
                <a:lnTo>
                  <a:pt x="512" y="695"/>
                </a:lnTo>
                <a:lnTo>
                  <a:pt x="510" y="645"/>
                </a:lnTo>
                <a:lnTo>
                  <a:pt x="504" y="595"/>
                </a:lnTo>
                <a:lnTo>
                  <a:pt x="495" y="547"/>
                </a:lnTo>
                <a:lnTo>
                  <a:pt x="482" y="501"/>
                </a:lnTo>
                <a:lnTo>
                  <a:pt x="464" y="456"/>
                </a:lnTo>
                <a:lnTo>
                  <a:pt x="441" y="413"/>
                </a:lnTo>
                <a:lnTo>
                  <a:pt x="351" y="277"/>
                </a:lnTo>
                <a:lnTo>
                  <a:pt x="334" y="252"/>
                </a:lnTo>
                <a:lnTo>
                  <a:pt x="315" y="229"/>
                </a:lnTo>
                <a:lnTo>
                  <a:pt x="296" y="206"/>
                </a:lnTo>
                <a:lnTo>
                  <a:pt x="277" y="185"/>
                </a:lnTo>
                <a:lnTo>
                  <a:pt x="259" y="166"/>
                </a:lnTo>
                <a:lnTo>
                  <a:pt x="242" y="149"/>
                </a:lnTo>
                <a:lnTo>
                  <a:pt x="227" y="136"/>
                </a:lnTo>
                <a:lnTo>
                  <a:pt x="215" y="125"/>
                </a:lnTo>
                <a:lnTo>
                  <a:pt x="213" y="123"/>
                </a:lnTo>
                <a:lnTo>
                  <a:pt x="206" y="118"/>
                </a:lnTo>
                <a:lnTo>
                  <a:pt x="193" y="108"/>
                </a:lnTo>
                <a:lnTo>
                  <a:pt x="176" y="96"/>
                </a:lnTo>
                <a:lnTo>
                  <a:pt x="152" y="82"/>
                </a:lnTo>
                <a:lnTo>
                  <a:pt x="123" y="67"/>
                </a:lnTo>
                <a:lnTo>
                  <a:pt x="88" y="50"/>
                </a:lnTo>
                <a:lnTo>
                  <a:pt x="48" y="32"/>
                </a:lnTo>
                <a:lnTo>
                  <a:pt x="0" y="14"/>
                </a:lnTo>
                <a:lnTo>
                  <a:pt x="35" y="0"/>
                </a:lnTo>
                <a:close/>
              </a:path>
            </a:pathLst>
          </a:custGeom>
          <a:solidFill>
            <a:srgbClr val="AB9B1A"/>
          </a:solidFill>
          <a:ln w="0">
            <a:solidFill>
              <a:srgbClr val="AB9B1A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7" name="Freeform 16"/>
          <p:cNvSpPr>
            <a:spLocks noEditPoints="1"/>
          </p:cNvSpPr>
          <p:nvPr/>
        </p:nvSpPr>
        <p:spPr bwMode="auto">
          <a:xfrm>
            <a:off x="10669121" y="2245635"/>
            <a:ext cx="160117" cy="1711073"/>
          </a:xfrm>
          <a:custGeom>
            <a:avLst/>
            <a:gdLst/>
            <a:ahLst/>
            <a:cxnLst>
              <a:cxn ang="0">
                <a:pos x="129" y="1659"/>
              </a:cxn>
              <a:cxn ang="0">
                <a:pos x="153" y="1675"/>
              </a:cxn>
              <a:cxn ang="0">
                <a:pos x="128" y="1687"/>
              </a:cxn>
              <a:cxn ang="0">
                <a:pos x="102" y="1671"/>
              </a:cxn>
              <a:cxn ang="0">
                <a:pos x="129" y="1659"/>
              </a:cxn>
              <a:cxn ang="0">
                <a:pos x="35" y="0"/>
              </a:cxn>
              <a:cxn ang="0">
                <a:pos x="69" y="11"/>
              </a:cxn>
              <a:cxn ang="0">
                <a:pos x="34" y="25"/>
              </a:cxn>
              <a:cxn ang="0">
                <a:pos x="0" y="13"/>
              </a:cxn>
              <a:cxn ang="0">
                <a:pos x="35" y="0"/>
              </a:cxn>
            </a:cxnLst>
            <a:rect l="0" t="0" r="r" b="b"/>
            <a:pathLst>
              <a:path w="153" h="1687">
                <a:moveTo>
                  <a:pt x="129" y="1659"/>
                </a:moveTo>
                <a:lnTo>
                  <a:pt x="153" y="1675"/>
                </a:lnTo>
                <a:lnTo>
                  <a:pt x="128" y="1687"/>
                </a:lnTo>
                <a:lnTo>
                  <a:pt x="102" y="1671"/>
                </a:lnTo>
                <a:lnTo>
                  <a:pt x="129" y="1659"/>
                </a:lnTo>
                <a:close/>
                <a:moveTo>
                  <a:pt x="35" y="0"/>
                </a:moveTo>
                <a:lnTo>
                  <a:pt x="69" y="11"/>
                </a:lnTo>
                <a:lnTo>
                  <a:pt x="34" y="25"/>
                </a:lnTo>
                <a:lnTo>
                  <a:pt x="0" y="13"/>
                </a:lnTo>
                <a:lnTo>
                  <a:pt x="35" y="0"/>
                </a:lnTo>
                <a:close/>
              </a:path>
            </a:pathLst>
          </a:custGeom>
          <a:solidFill>
            <a:srgbClr val="988C10"/>
          </a:solidFill>
          <a:ln w="0">
            <a:solidFill>
              <a:srgbClr val="988C1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8" name="Freeform 17"/>
          <p:cNvSpPr>
            <a:spLocks/>
          </p:cNvSpPr>
          <p:nvPr/>
        </p:nvSpPr>
        <p:spPr bwMode="auto">
          <a:xfrm>
            <a:off x="9594056" y="2353086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3" y="11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7"/>
              </a:cxn>
              <a:cxn ang="0">
                <a:pos x="106" y="93"/>
              </a:cxn>
              <a:cxn ang="0">
                <a:pos x="93" y="106"/>
              </a:cxn>
              <a:cxn ang="0">
                <a:pos x="77" y="114"/>
              </a:cxn>
              <a:cxn ang="0">
                <a:pos x="59" y="117"/>
              </a:cxn>
              <a:cxn ang="0">
                <a:pos x="39" y="114"/>
              </a:cxn>
              <a:cxn ang="0">
                <a:pos x="23" y="106"/>
              </a:cxn>
              <a:cxn ang="0">
                <a:pos x="11" y="93"/>
              </a:cxn>
              <a:cxn ang="0">
                <a:pos x="2" y="77"/>
              </a:cxn>
              <a:cxn ang="0">
                <a:pos x="0" y="59"/>
              </a:cxn>
              <a:cxn ang="0">
                <a:pos x="2" y="40"/>
              </a:cxn>
              <a:cxn ang="0">
                <a:pos x="11" y="24"/>
              </a:cxn>
              <a:cxn ang="0">
                <a:pos x="23" y="11"/>
              </a:cxn>
              <a:cxn ang="0">
                <a:pos x="39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3" y="11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7"/>
                </a:lnTo>
                <a:lnTo>
                  <a:pt x="106" y="93"/>
                </a:lnTo>
                <a:lnTo>
                  <a:pt x="93" y="106"/>
                </a:lnTo>
                <a:lnTo>
                  <a:pt x="77" y="114"/>
                </a:lnTo>
                <a:lnTo>
                  <a:pt x="59" y="117"/>
                </a:lnTo>
                <a:lnTo>
                  <a:pt x="39" y="114"/>
                </a:lnTo>
                <a:lnTo>
                  <a:pt x="23" y="106"/>
                </a:lnTo>
                <a:lnTo>
                  <a:pt x="11" y="93"/>
                </a:lnTo>
                <a:lnTo>
                  <a:pt x="2" y="77"/>
                </a:lnTo>
                <a:lnTo>
                  <a:pt x="0" y="59"/>
                </a:lnTo>
                <a:lnTo>
                  <a:pt x="2" y="40"/>
                </a:lnTo>
                <a:lnTo>
                  <a:pt x="11" y="24"/>
                </a:lnTo>
                <a:lnTo>
                  <a:pt x="23" y="11"/>
                </a:lnTo>
                <a:lnTo>
                  <a:pt x="39" y="3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39" name="Freeform 18"/>
          <p:cNvSpPr>
            <a:spLocks noEditPoints="1"/>
          </p:cNvSpPr>
          <p:nvPr/>
        </p:nvSpPr>
        <p:spPr bwMode="auto">
          <a:xfrm>
            <a:off x="9581580" y="2340921"/>
            <a:ext cx="147639" cy="143942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57" y="26"/>
              </a:cxn>
              <a:cxn ang="0">
                <a:pos x="44" y="33"/>
              </a:cxn>
              <a:cxn ang="0">
                <a:pos x="33" y="43"/>
              </a:cxn>
              <a:cxn ang="0">
                <a:pos x="27" y="56"/>
              </a:cxn>
              <a:cxn ang="0">
                <a:pos x="25" y="71"/>
              </a:cxn>
              <a:cxn ang="0">
                <a:pos x="27" y="86"/>
              </a:cxn>
              <a:cxn ang="0">
                <a:pos x="33" y="99"/>
              </a:cxn>
              <a:cxn ang="0">
                <a:pos x="44" y="108"/>
              </a:cxn>
              <a:cxn ang="0">
                <a:pos x="57" y="115"/>
              </a:cxn>
              <a:cxn ang="0">
                <a:pos x="72" y="118"/>
              </a:cxn>
              <a:cxn ang="0">
                <a:pos x="86" y="115"/>
              </a:cxn>
              <a:cxn ang="0">
                <a:pos x="98" y="108"/>
              </a:cxn>
              <a:cxn ang="0">
                <a:pos x="109" y="99"/>
              </a:cxn>
              <a:cxn ang="0">
                <a:pos x="115" y="86"/>
              </a:cxn>
              <a:cxn ang="0">
                <a:pos x="118" y="71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6" y="26"/>
              </a:cxn>
              <a:cxn ang="0">
                <a:pos x="72" y="24"/>
              </a:cxn>
              <a:cxn ang="0">
                <a:pos x="72" y="0"/>
              </a:cxn>
              <a:cxn ang="0">
                <a:pos x="90" y="3"/>
              </a:cxn>
              <a:cxn ang="0">
                <a:pos x="107" y="10"/>
              </a:cxn>
              <a:cxn ang="0">
                <a:pos x="121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1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1"/>
              </a:cxn>
              <a:cxn ang="0">
                <a:pos x="107" y="132"/>
              </a:cxn>
              <a:cxn ang="0">
                <a:pos x="90" y="139"/>
              </a:cxn>
              <a:cxn ang="0">
                <a:pos x="72" y="141"/>
              </a:cxn>
              <a:cxn ang="0">
                <a:pos x="52" y="139"/>
              </a:cxn>
              <a:cxn ang="0">
                <a:pos x="35" y="132"/>
              </a:cxn>
              <a:cxn ang="0">
                <a:pos x="22" y="121"/>
              </a:cxn>
              <a:cxn ang="0">
                <a:pos x="10" y="106"/>
              </a:cxn>
              <a:cxn ang="0">
                <a:pos x="3" y="89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2" y="21"/>
              </a:cxn>
              <a:cxn ang="0">
                <a:pos x="35" y="10"/>
              </a:cxn>
              <a:cxn ang="0">
                <a:pos x="52" y="3"/>
              </a:cxn>
              <a:cxn ang="0">
                <a:pos x="72" y="0"/>
              </a:cxn>
            </a:cxnLst>
            <a:rect l="0" t="0" r="r" b="b"/>
            <a:pathLst>
              <a:path w="142" h="141">
                <a:moveTo>
                  <a:pt x="72" y="24"/>
                </a:moveTo>
                <a:lnTo>
                  <a:pt x="57" y="26"/>
                </a:lnTo>
                <a:lnTo>
                  <a:pt x="44" y="33"/>
                </a:lnTo>
                <a:lnTo>
                  <a:pt x="33" y="43"/>
                </a:lnTo>
                <a:lnTo>
                  <a:pt x="27" y="56"/>
                </a:lnTo>
                <a:lnTo>
                  <a:pt x="25" y="71"/>
                </a:lnTo>
                <a:lnTo>
                  <a:pt x="27" y="86"/>
                </a:lnTo>
                <a:lnTo>
                  <a:pt x="33" y="99"/>
                </a:lnTo>
                <a:lnTo>
                  <a:pt x="44" y="108"/>
                </a:lnTo>
                <a:lnTo>
                  <a:pt x="57" y="115"/>
                </a:lnTo>
                <a:lnTo>
                  <a:pt x="72" y="118"/>
                </a:lnTo>
                <a:lnTo>
                  <a:pt x="86" y="115"/>
                </a:lnTo>
                <a:lnTo>
                  <a:pt x="98" y="108"/>
                </a:lnTo>
                <a:lnTo>
                  <a:pt x="109" y="99"/>
                </a:lnTo>
                <a:lnTo>
                  <a:pt x="115" y="86"/>
                </a:lnTo>
                <a:lnTo>
                  <a:pt x="118" y="71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6" y="26"/>
                </a:lnTo>
                <a:lnTo>
                  <a:pt x="72" y="24"/>
                </a:lnTo>
                <a:close/>
                <a:moveTo>
                  <a:pt x="72" y="0"/>
                </a:moveTo>
                <a:lnTo>
                  <a:pt x="90" y="3"/>
                </a:lnTo>
                <a:lnTo>
                  <a:pt x="107" y="10"/>
                </a:lnTo>
                <a:lnTo>
                  <a:pt x="121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1"/>
                </a:lnTo>
                <a:lnTo>
                  <a:pt x="139" y="89"/>
                </a:lnTo>
                <a:lnTo>
                  <a:pt x="132" y="106"/>
                </a:lnTo>
                <a:lnTo>
                  <a:pt x="121" y="121"/>
                </a:lnTo>
                <a:lnTo>
                  <a:pt x="107" y="132"/>
                </a:lnTo>
                <a:lnTo>
                  <a:pt x="90" y="139"/>
                </a:lnTo>
                <a:lnTo>
                  <a:pt x="72" y="141"/>
                </a:lnTo>
                <a:lnTo>
                  <a:pt x="52" y="139"/>
                </a:lnTo>
                <a:lnTo>
                  <a:pt x="35" y="132"/>
                </a:lnTo>
                <a:lnTo>
                  <a:pt x="22" y="121"/>
                </a:lnTo>
                <a:lnTo>
                  <a:pt x="10" y="106"/>
                </a:lnTo>
                <a:lnTo>
                  <a:pt x="3" y="89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2" y="21"/>
                </a:lnTo>
                <a:lnTo>
                  <a:pt x="35" y="10"/>
                </a:lnTo>
                <a:lnTo>
                  <a:pt x="52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40" name="Group 139"/>
          <p:cNvGrpSpPr/>
          <p:nvPr/>
        </p:nvGrpSpPr>
        <p:grpSpPr>
          <a:xfrm>
            <a:off x="9053405" y="3170101"/>
            <a:ext cx="147639" cy="143942"/>
            <a:chOff x="5630920" y="2377186"/>
            <a:chExt cx="103809" cy="101209"/>
          </a:xfrm>
        </p:grpSpPr>
        <p:sp>
          <p:nvSpPr>
            <p:cNvPr id="141" name="Freeform 19"/>
            <p:cNvSpPr>
              <a:spLocks/>
            </p:cNvSpPr>
            <p:nvPr/>
          </p:nvSpPr>
          <p:spPr bwMode="auto">
            <a:xfrm>
              <a:off x="5641155" y="2385739"/>
              <a:ext cx="84802" cy="8410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7" y="3"/>
                </a:cxn>
                <a:cxn ang="0">
                  <a:pos x="93" y="12"/>
                </a:cxn>
                <a:cxn ang="0">
                  <a:pos x="106" y="25"/>
                </a:cxn>
                <a:cxn ang="0">
                  <a:pos x="114" y="41"/>
                </a:cxn>
                <a:cxn ang="0">
                  <a:pos x="118" y="59"/>
                </a:cxn>
                <a:cxn ang="0">
                  <a:pos x="114" y="78"/>
                </a:cxn>
                <a:cxn ang="0">
                  <a:pos x="106" y="94"/>
                </a:cxn>
                <a:cxn ang="0">
                  <a:pos x="93" y="107"/>
                </a:cxn>
                <a:cxn ang="0">
                  <a:pos x="77" y="115"/>
                </a:cxn>
                <a:cxn ang="0">
                  <a:pos x="59" y="118"/>
                </a:cxn>
                <a:cxn ang="0">
                  <a:pos x="40" y="115"/>
                </a:cxn>
                <a:cxn ang="0">
                  <a:pos x="24" y="107"/>
                </a:cxn>
                <a:cxn ang="0">
                  <a:pos x="11" y="94"/>
                </a:cxn>
                <a:cxn ang="0">
                  <a:pos x="2" y="78"/>
                </a:cxn>
                <a:cxn ang="0">
                  <a:pos x="0" y="59"/>
                </a:cxn>
                <a:cxn ang="0">
                  <a:pos x="2" y="41"/>
                </a:cxn>
                <a:cxn ang="0">
                  <a:pos x="11" y="25"/>
                </a:cxn>
                <a:cxn ang="0">
                  <a:pos x="24" y="12"/>
                </a:cxn>
                <a:cxn ang="0">
                  <a:pos x="40" y="3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4" y="41"/>
                  </a:lnTo>
                  <a:lnTo>
                    <a:pt x="118" y="59"/>
                  </a:lnTo>
                  <a:lnTo>
                    <a:pt x="114" y="78"/>
                  </a:lnTo>
                  <a:lnTo>
                    <a:pt x="106" y="94"/>
                  </a:lnTo>
                  <a:lnTo>
                    <a:pt x="93" y="107"/>
                  </a:lnTo>
                  <a:lnTo>
                    <a:pt x="77" y="115"/>
                  </a:lnTo>
                  <a:lnTo>
                    <a:pt x="59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2" y="78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42" name="Freeform 20"/>
            <p:cNvSpPr>
              <a:spLocks noEditPoints="1"/>
            </p:cNvSpPr>
            <p:nvPr/>
          </p:nvSpPr>
          <p:spPr bwMode="auto">
            <a:xfrm>
              <a:off x="5630920" y="2377186"/>
              <a:ext cx="103809" cy="101209"/>
            </a:xfrm>
            <a:custGeom>
              <a:avLst/>
              <a:gdLst/>
              <a:ahLst/>
              <a:cxnLst>
                <a:cxn ang="0">
                  <a:pos x="71" y="24"/>
                </a:cxn>
                <a:cxn ang="0">
                  <a:pos x="56" y="26"/>
                </a:cxn>
                <a:cxn ang="0">
                  <a:pos x="43" y="33"/>
                </a:cxn>
                <a:cxn ang="0">
                  <a:pos x="33" y="42"/>
                </a:cxn>
                <a:cxn ang="0">
                  <a:pos x="26" y="56"/>
                </a:cxn>
                <a:cxn ang="0">
                  <a:pos x="24" y="70"/>
                </a:cxn>
                <a:cxn ang="0">
                  <a:pos x="26" y="85"/>
                </a:cxn>
                <a:cxn ang="0">
                  <a:pos x="33" y="98"/>
                </a:cxn>
                <a:cxn ang="0">
                  <a:pos x="43" y="108"/>
                </a:cxn>
                <a:cxn ang="0">
                  <a:pos x="56" y="115"/>
                </a:cxn>
                <a:cxn ang="0">
                  <a:pos x="71" y="117"/>
                </a:cxn>
                <a:cxn ang="0">
                  <a:pos x="85" y="115"/>
                </a:cxn>
                <a:cxn ang="0">
                  <a:pos x="98" y="108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2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71" y="24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0" y="20"/>
                </a:cxn>
                <a:cxn ang="0">
                  <a:pos x="132" y="35"/>
                </a:cxn>
                <a:cxn ang="0">
                  <a:pos x="138" y="52"/>
                </a:cxn>
                <a:cxn ang="0">
                  <a:pos x="141" y="70"/>
                </a:cxn>
                <a:cxn ang="0">
                  <a:pos x="138" y="89"/>
                </a:cxn>
                <a:cxn ang="0">
                  <a:pos x="132" y="106"/>
                </a:cxn>
                <a:cxn ang="0">
                  <a:pos x="120" y="120"/>
                </a:cxn>
                <a:cxn ang="0">
                  <a:pos x="106" y="132"/>
                </a:cxn>
                <a:cxn ang="0">
                  <a:pos x="89" y="138"/>
                </a:cxn>
                <a:cxn ang="0">
                  <a:pos x="71" y="141"/>
                </a:cxn>
                <a:cxn ang="0">
                  <a:pos x="52" y="138"/>
                </a:cxn>
                <a:cxn ang="0">
                  <a:pos x="35" y="132"/>
                </a:cxn>
                <a:cxn ang="0">
                  <a:pos x="21" y="120"/>
                </a:cxn>
                <a:cxn ang="0">
                  <a:pos x="9" y="106"/>
                </a:cxn>
                <a:cxn ang="0">
                  <a:pos x="3" y="89"/>
                </a:cxn>
                <a:cxn ang="0">
                  <a:pos x="0" y="70"/>
                </a:cxn>
                <a:cxn ang="0">
                  <a:pos x="3" y="52"/>
                </a:cxn>
                <a:cxn ang="0">
                  <a:pos x="9" y="35"/>
                </a:cxn>
                <a:cxn ang="0">
                  <a:pos x="21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1" y="0"/>
                </a:cxn>
              </a:cxnLst>
              <a:rect l="0" t="0" r="r" b="b"/>
              <a:pathLst>
                <a:path w="141" h="141">
                  <a:moveTo>
                    <a:pt x="71" y="24"/>
                  </a:moveTo>
                  <a:lnTo>
                    <a:pt x="56" y="26"/>
                  </a:lnTo>
                  <a:lnTo>
                    <a:pt x="43" y="33"/>
                  </a:lnTo>
                  <a:lnTo>
                    <a:pt x="33" y="42"/>
                  </a:lnTo>
                  <a:lnTo>
                    <a:pt x="26" y="56"/>
                  </a:lnTo>
                  <a:lnTo>
                    <a:pt x="24" y="70"/>
                  </a:lnTo>
                  <a:lnTo>
                    <a:pt x="26" y="85"/>
                  </a:lnTo>
                  <a:lnTo>
                    <a:pt x="33" y="98"/>
                  </a:lnTo>
                  <a:lnTo>
                    <a:pt x="43" y="108"/>
                  </a:lnTo>
                  <a:lnTo>
                    <a:pt x="56" y="115"/>
                  </a:lnTo>
                  <a:lnTo>
                    <a:pt x="71" y="117"/>
                  </a:lnTo>
                  <a:lnTo>
                    <a:pt x="85" y="115"/>
                  </a:lnTo>
                  <a:lnTo>
                    <a:pt x="98" y="108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2"/>
                  </a:lnTo>
                  <a:lnTo>
                    <a:pt x="98" y="33"/>
                  </a:lnTo>
                  <a:lnTo>
                    <a:pt x="85" y="26"/>
                  </a:lnTo>
                  <a:lnTo>
                    <a:pt x="71" y="24"/>
                  </a:lnTo>
                  <a:close/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2" y="35"/>
                  </a:lnTo>
                  <a:lnTo>
                    <a:pt x="138" y="52"/>
                  </a:lnTo>
                  <a:lnTo>
                    <a:pt x="141" y="70"/>
                  </a:lnTo>
                  <a:lnTo>
                    <a:pt x="138" y="89"/>
                  </a:lnTo>
                  <a:lnTo>
                    <a:pt x="132" y="106"/>
                  </a:lnTo>
                  <a:lnTo>
                    <a:pt x="120" y="120"/>
                  </a:lnTo>
                  <a:lnTo>
                    <a:pt x="106" y="132"/>
                  </a:lnTo>
                  <a:lnTo>
                    <a:pt x="89" y="138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2"/>
                  </a:lnTo>
                  <a:lnTo>
                    <a:pt x="21" y="120"/>
                  </a:lnTo>
                  <a:lnTo>
                    <a:pt x="9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43" name="Freeform 21"/>
          <p:cNvSpPr>
            <a:spLocks/>
          </p:cNvSpPr>
          <p:nvPr/>
        </p:nvSpPr>
        <p:spPr bwMode="auto">
          <a:xfrm>
            <a:off x="9750015" y="2932905"/>
            <a:ext cx="12060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2"/>
              </a:cxn>
              <a:cxn ang="0">
                <a:pos x="93" y="11"/>
              </a:cxn>
              <a:cxn ang="0">
                <a:pos x="106" y="23"/>
              </a:cxn>
              <a:cxn ang="0">
                <a:pos x="114" y="39"/>
              </a:cxn>
              <a:cxn ang="0">
                <a:pos x="118" y="59"/>
              </a:cxn>
              <a:cxn ang="0">
                <a:pos x="114" y="77"/>
              </a:cxn>
              <a:cxn ang="0">
                <a:pos x="106" y="93"/>
              </a:cxn>
              <a:cxn ang="0">
                <a:pos x="93" y="105"/>
              </a:cxn>
              <a:cxn ang="0">
                <a:pos x="77" y="114"/>
              </a:cxn>
              <a:cxn ang="0">
                <a:pos x="59" y="117"/>
              </a:cxn>
              <a:cxn ang="0">
                <a:pos x="40" y="114"/>
              </a:cxn>
              <a:cxn ang="0">
                <a:pos x="24" y="105"/>
              </a:cxn>
              <a:cxn ang="0">
                <a:pos x="11" y="93"/>
              </a:cxn>
              <a:cxn ang="0">
                <a:pos x="2" y="77"/>
              </a:cxn>
              <a:cxn ang="0">
                <a:pos x="0" y="59"/>
              </a:cxn>
              <a:cxn ang="0">
                <a:pos x="2" y="39"/>
              </a:cxn>
              <a:cxn ang="0">
                <a:pos x="11" y="23"/>
              </a:cxn>
              <a:cxn ang="0">
                <a:pos x="24" y="11"/>
              </a:cxn>
              <a:cxn ang="0">
                <a:pos x="40" y="2"/>
              </a:cxn>
              <a:cxn ang="0">
                <a:pos x="59" y="0"/>
              </a:cxn>
            </a:cxnLst>
            <a:rect l="0" t="0" r="r" b="b"/>
            <a:pathLst>
              <a:path w="118" h="117">
                <a:moveTo>
                  <a:pt x="59" y="0"/>
                </a:moveTo>
                <a:lnTo>
                  <a:pt x="77" y="2"/>
                </a:lnTo>
                <a:lnTo>
                  <a:pt x="93" y="11"/>
                </a:lnTo>
                <a:lnTo>
                  <a:pt x="106" y="23"/>
                </a:lnTo>
                <a:lnTo>
                  <a:pt x="114" y="39"/>
                </a:lnTo>
                <a:lnTo>
                  <a:pt x="118" y="59"/>
                </a:lnTo>
                <a:lnTo>
                  <a:pt x="114" y="77"/>
                </a:lnTo>
                <a:lnTo>
                  <a:pt x="106" y="93"/>
                </a:lnTo>
                <a:lnTo>
                  <a:pt x="93" y="105"/>
                </a:lnTo>
                <a:lnTo>
                  <a:pt x="77" y="114"/>
                </a:lnTo>
                <a:lnTo>
                  <a:pt x="59" y="117"/>
                </a:lnTo>
                <a:lnTo>
                  <a:pt x="40" y="114"/>
                </a:lnTo>
                <a:lnTo>
                  <a:pt x="24" y="105"/>
                </a:lnTo>
                <a:lnTo>
                  <a:pt x="11" y="93"/>
                </a:lnTo>
                <a:lnTo>
                  <a:pt x="2" y="77"/>
                </a:lnTo>
                <a:lnTo>
                  <a:pt x="0" y="59"/>
                </a:lnTo>
                <a:lnTo>
                  <a:pt x="2" y="39"/>
                </a:lnTo>
                <a:lnTo>
                  <a:pt x="11" y="23"/>
                </a:lnTo>
                <a:lnTo>
                  <a:pt x="24" y="11"/>
                </a:lnTo>
                <a:lnTo>
                  <a:pt x="40" y="2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44" name="Freeform 22"/>
          <p:cNvSpPr>
            <a:spLocks noEditPoints="1"/>
          </p:cNvSpPr>
          <p:nvPr/>
        </p:nvSpPr>
        <p:spPr bwMode="auto">
          <a:xfrm>
            <a:off x="9735459" y="2920740"/>
            <a:ext cx="147639" cy="141914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6" y="27"/>
              </a:cxn>
              <a:cxn ang="0">
                <a:pos x="43" y="33"/>
              </a:cxn>
              <a:cxn ang="0">
                <a:pos x="33" y="44"/>
              </a:cxn>
              <a:cxn ang="0">
                <a:pos x="26" y="57"/>
              </a:cxn>
              <a:cxn ang="0">
                <a:pos x="24" y="72"/>
              </a:cxn>
              <a:cxn ang="0">
                <a:pos x="26" y="85"/>
              </a:cxn>
              <a:cxn ang="0">
                <a:pos x="33" y="99"/>
              </a:cxn>
              <a:cxn ang="0">
                <a:pos x="43" y="109"/>
              </a:cxn>
              <a:cxn ang="0">
                <a:pos x="56" y="115"/>
              </a:cxn>
              <a:cxn ang="0">
                <a:pos x="71" y="117"/>
              </a:cxn>
              <a:cxn ang="0">
                <a:pos x="85" y="115"/>
              </a:cxn>
              <a:cxn ang="0">
                <a:pos x="98" y="109"/>
              </a:cxn>
              <a:cxn ang="0">
                <a:pos x="108" y="99"/>
              </a:cxn>
              <a:cxn ang="0">
                <a:pos x="115" y="85"/>
              </a:cxn>
              <a:cxn ang="0">
                <a:pos x="117" y="72"/>
              </a:cxn>
              <a:cxn ang="0">
                <a:pos x="115" y="57"/>
              </a:cxn>
              <a:cxn ang="0">
                <a:pos x="108" y="44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3"/>
              </a:cxn>
              <a:cxn ang="0">
                <a:pos x="106" y="10"/>
              </a:cxn>
              <a:cxn ang="0">
                <a:pos x="120" y="21"/>
              </a:cxn>
              <a:cxn ang="0">
                <a:pos x="132" y="35"/>
              </a:cxn>
              <a:cxn ang="0">
                <a:pos x="138" y="52"/>
              </a:cxn>
              <a:cxn ang="0">
                <a:pos x="141" y="72"/>
              </a:cxn>
              <a:cxn ang="0">
                <a:pos x="138" y="90"/>
              </a:cxn>
              <a:cxn ang="0">
                <a:pos x="132" y="107"/>
              </a:cxn>
              <a:cxn ang="0">
                <a:pos x="120" y="122"/>
              </a:cxn>
              <a:cxn ang="0">
                <a:pos x="106" y="132"/>
              </a:cxn>
              <a:cxn ang="0">
                <a:pos x="89" y="140"/>
              </a:cxn>
              <a:cxn ang="0">
                <a:pos x="71" y="142"/>
              </a:cxn>
              <a:cxn ang="0">
                <a:pos x="52" y="140"/>
              </a:cxn>
              <a:cxn ang="0">
                <a:pos x="35" y="132"/>
              </a:cxn>
              <a:cxn ang="0">
                <a:pos x="21" y="122"/>
              </a:cxn>
              <a:cxn ang="0">
                <a:pos x="9" y="107"/>
              </a:cxn>
              <a:cxn ang="0">
                <a:pos x="3" y="90"/>
              </a:cxn>
              <a:cxn ang="0">
                <a:pos x="0" y="72"/>
              </a:cxn>
              <a:cxn ang="0">
                <a:pos x="3" y="52"/>
              </a:cxn>
              <a:cxn ang="0">
                <a:pos x="9" y="35"/>
              </a:cxn>
              <a:cxn ang="0">
                <a:pos x="21" y="21"/>
              </a:cxn>
              <a:cxn ang="0">
                <a:pos x="35" y="10"/>
              </a:cxn>
              <a:cxn ang="0">
                <a:pos x="52" y="3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6" y="27"/>
                </a:lnTo>
                <a:lnTo>
                  <a:pt x="43" y="33"/>
                </a:lnTo>
                <a:lnTo>
                  <a:pt x="33" y="44"/>
                </a:lnTo>
                <a:lnTo>
                  <a:pt x="26" y="57"/>
                </a:lnTo>
                <a:lnTo>
                  <a:pt x="24" y="72"/>
                </a:lnTo>
                <a:lnTo>
                  <a:pt x="26" y="85"/>
                </a:lnTo>
                <a:lnTo>
                  <a:pt x="33" y="99"/>
                </a:lnTo>
                <a:lnTo>
                  <a:pt x="43" y="109"/>
                </a:lnTo>
                <a:lnTo>
                  <a:pt x="56" y="115"/>
                </a:lnTo>
                <a:lnTo>
                  <a:pt x="71" y="117"/>
                </a:lnTo>
                <a:lnTo>
                  <a:pt x="85" y="115"/>
                </a:lnTo>
                <a:lnTo>
                  <a:pt x="98" y="109"/>
                </a:lnTo>
                <a:lnTo>
                  <a:pt x="108" y="99"/>
                </a:lnTo>
                <a:lnTo>
                  <a:pt x="115" y="85"/>
                </a:lnTo>
                <a:lnTo>
                  <a:pt x="117" y="72"/>
                </a:lnTo>
                <a:lnTo>
                  <a:pt x="115" y="57"/>
                </a:lnTo>
                <a:lnTo>
                  <a:pt x="108" y="44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3"/>
                </a:lnTo>
                <a:lnTo>
                  <a:pt x="106" y="10"/>
                </a:lnTo>
                <a:lnTo>
                  <a:pt x="120" y="21"/>
                </a:lnTo>
                <a:lnTo>
                  <a:pt x="132" y="35"/>
                </a:lnTo>
                <a:lnTo>
                  <a:pt x="138" y="52"/>
                </a:lnTo>
                <a:lnTo>
                  <a:pt x="141" y="72"/>
                </a:lnTo>
                <a:lnTo>
                  <a:pt x="138" y="90"/>
                </a:lnTo>
                <a:lnTo>
                  <a:pt x="132" y="107"/>
                </a:lnTo>
                <a:lnTo>
                  <a:pt x="120" y="122"/>
                </a:lnTo>
                <a:lnTo>
                  <a:pt x="106" y="132"/>
                </a:lnTo>
                <a:lnTo>
                  <a:pt x="89" y="140"/>
                </a:lnTo>
                <a:lnTo>
                  <a:pt x="71" y="142"/>
                </a:lnTo>
                <a:lnTo>
                  <a:pt x="52" y="140"/>
                </a:lnTo>
                <a:lnTo>
                  <a:pt x="35" y="132"/>
                </a:lnTo>
                <a:lnTo>
                  <a:pt x="21" y="122"/>
                </a:lnTo>
                <a:lnTo>
                  <a:pt x="9" y="107"/>
                </a:lnTo>
                <a:lnTo>
                  <a:pt x="3" y="90"/>
                </a:lnTo>
                <a:lnTo>
                  <a:pt x="0" y="72"/>
                </a:lnTo>
                <a:lnTo>
                  <a:pt x="3" y="52"/>
                </a:lnTo>
                <a:lnTo>
                  <a:pt x="9" y="35"/>
                </a:lnTo>
                <a:lnTo>
                  <a:pt x="21" y="21"/>
                </a:lnTo>
                <a:lnTo>
                  <a:pt x="35" y="10"/>
                </a:lnTo>
                <a:lnTo>
                  <a:pt x="52" y="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45" name="Freeform 23"/>
          <p:cNvSpPr>
            <a:spLocks/>
          </p:cNvSpPr>
          <p:nvPr/>
        </p:nvSpPr>
        <p:spPr bwMode="auto">
          <a:xfrm>
            <a:off x="9729220" y="3733701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5"/>
              </a:cxn>
              <a:cxn ang="0">
                <a:pos x="114" y="41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8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1"/>
              </a:cxn>
              <a:cxn ang="0">
                <a:pos x="12" y="25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8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5"/>
                </a:lnTo>
                <a:lnTo>
                  <a:pt x="114" y="41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8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1"/>
                </a:lnTo>
                <a:lnTo>
                  <a:pt x="12" y="25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46" name="Freeform 24"/>
          <p:cNvSpPr>
            <a:spLocks noEditPoints="1"/>
          </p:cNvSpPr>
          <p:nvPr/>
        </p:nvSpPr>
        <p:spPr bwMode="auto">
          <a:xfrm>
            <a:off x="9716744" y="3721537"/>
            <a:ext cx="147639" cy="143942"/>
          </a:xfrm>
          <a:custGeom>
            <a:avLst/>
            <a:gdLst/>
            <a:ahLst/>
            <a:cxnLst>
              <a:cxn ang="0">
                <a:pos x="71" y="24"/>
              </a:cxn>
              <a:cxn ang="0">
                <a:pos x="56" y="26"/>
              </a:cxn>
              <a:cxn ang="0">
                <a:pos x="43" y="33"/>
              </a:cxn>
              <a:cxn ang="0">
                <a:pos x="33" y="42"/>
              </a:cxn>
              <a:cxn ang="0">
                <a:pos x="27" y="56"/>
              </a:cxn>
              <a:cxn ang="0">
                <a:pos x="24" y="70"/>
              </a:cxn>
              <a:cxn ang="0">
                <a:pos x="27" y="85"/>
              </a:cxn>
              <a:cxn ang="0">
                <a:pos x="33" y="98"/>
              </a:cxn>
              <a:cxn ang="0">
                <a:pos x="43" y="108"/>
              </a:cxn>
              <a:cxn ang="0">
                <a:pos x="56" y="115"/>
              </a:cxn>
              <a:cxn ang="0">
                <a:pos x="71" y="117"/>
              </a:cxn>
              <a:cxn ang="0">
                <a:pos x="86" y="115"/>
              </a:cxn>
              <a:cxn ang="0">
                <a:pos x="99" y="108"/>
              </a:cxn>
              <a:cxn ang="0">
                <a:pos x="108" y="98"/>
              </a:cxn>
              <a:cxn ang="0">
                <a:pos x="116" y="85"/>
              </a:cxn>
              <a:cxn ang="0">
                <a:pos x="118" y="70"/>
              </a:cxn>
              <a:cxn ang="0">
                <a:pos x="116" y="56"/>
              </a:cxn>
              <a:cxn ang="0">
                <a:pos x="108" y="42"/>
              </a:cxn>
              <a:cxn ang="0">
                <a:pos x="99" y="33"/>
              </a:cxn>
              <a:cxn ang="0">
                <a:pos x="86" y="26"/>
              </a:cxn>
              <a:cxn ang="0">
                <a:pos x="71" y="24"/>
              </a:cxn>
              <a:cxn ang="0">
                <a:pos x="71" y="0"/>
              </a:cxn>
              <a:cxn ang="0">
                <a:pos x="90" y="2"/>
              </a:cxn>
              <a:cxn ang="0">
                <a:pos x="106" y="9"/>
              </a:cxn>
              <a:cxn ang="0">
                <a:pos x="121" y="20"/>
              </a:cxn>
              <a:cxn ang="0">
                <a:pos x="132" y="35"/>
              </a:cxn>
              <a:cxn ang="0">
                <a:pos x="139" y="52"/>
              </a:cxn>
              <a:cxn ang="0">
                <a:pos x="141" y="70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0"/>
              </a:cxn>
              <a:cxn ang="0">
                <a:pos x="106" y="132"/>
              </a:cxn>
              <a:cxn ang="0">
                <a:pos x="90" y="138"/>
              </a:cxn>
              <a:cxn ang="0">
                <a:pos x="71" y="141"/>
              </a:cxn>
              <a:cxn ang="0">
                <a:pos x="52" y="138"/>
              </a:cxn>
              <a:cxn ang="0">
                <a:pos x="36" y="132"/>
              </a:cxn>
              <a:cxn ang="0">
                <a:pos x="21" y="120"/>
              </a:cxn>
              <a:cxn ang="0">
                <a:pos x="10" y="106"/>
              </a:cxn>
              <a:cxn ang="0">
                <a:pos x="3" y="89"/>
              </a:cxn>
              <a:cxn ang="0">
                <a:pos x="0" y="70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9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1" h="141">
                <a:moveTo>
                  <a:pt x="71" y="24"/>
                </a:moveTo>
                <a:lnTo>
                  <a:pt x="56" y="26"/>
                </a:lnTo>
                <a:lnTo>
                  <a:pt x="43" y="33"/>
                </a:lnTo>
                <a:lnTo>
                  <a:pt x="33" y="42"/>
                </a:lnTo>
                <a:lnTo>
                  <a:pt x="27" y="56"/>
                </a:lnTo>
                <a:lnTo>
                  <a:pt x="24" y="70"/>
                </a:lnTo>
                <a:lnTo>
                  <a:pt x="27" y="85"/>
                </a:lnTo>
                <a:lnTo>
                  <a:pt x="33" y="98"/>
                </a:lnTo>
                <a:lnTo>
                  <a:pt x="43" y="108"/>
                </a:lnTo>
                <a:lnTo>
                  <a:pt x="56" y="115"/>
                </a:lnTo>
                <a:lnTo>
                  <a:pt x="71" y="117"/>
                </a:lnTo>
                <a:lnTo>
                  <a:pt x="86" y="115"/>
                </a:lnTo>
                <a:lnTo>
                  <a:pt x="99" y="108"/>
                </a:lnTo>
                <a:lnTo>
                  <a:pt x="108" y="98"/>
                </a:lnTo>
                <a:lnTo>
                  <a:pt x="116" y="85"/>
                </a:lnTo>
                <a:lnTo>
                  <a:pt x="118" y="70"/>
                </a:lnTo>
                <a:lnTo>
                  <a:pt x="116" y="56"/>
                </a:lnTo>
                <a:lnTo>
                  <a:pt x="108" y="42"/>
                </a:lnTo>
                <a:lnTo>
                  <a:pt x="99" y="33"/>
                </a:lnTo>
                <a:lnTo>
                  <a:pt x="86" y="26"/>
                </a:lnTo>
                <a:lnTo>
                  <a:pt x="71" y="24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9"/>
                </a:lnTo>
                <a:lnTo>
                  <a:pt x="121" y="20"/>
                </a:lnTo>
                <a:lnTo>
                  <a:pt x="132" y="35"/>
                </a:lnTo>
                <a:lnTo>
                  <a:pt x="139" y="52"/>
                </a:lnTo>
                <a:lnTo>
                  <a:pt x="141" y="70"/>
                </a:lnTo>
                <a:lnTo>
                  <a:pt x="139" y="89"/>
                </a:lnTo>
                <a:lnTo>
                  <a:pt x="132" y="106"/>
                </a:lnTo>
                <a:lnTo>
                  <a:pt x="121" y="120"/>
                </a:lnTo>
                <a:lnTo>
                  <a:pt x="106" y="132"/>
                </a:lnTo>
                <a:lnTo>
                  <a:pt x="90" y="138"/>
                </a:lnTo>
                <a:lnTo>
                  <a:pt x="71" y="141"/>
                </a:lnTo>
                <a:lnTo>
                  <a:pt x="52" y="138"/>
                </a:lnTo>
                <a:lnTo>
                  <a:pt x="36" y="132"/>
                </a:lnTo>
                <a:lnTo>
                  <a:pt x="21" y="120"/>
                </a:lnTo>
                <a:lnTo>
                  <a:pt x="10" y="106"/>
                </a:lnTo>
                <a:lnTo>
                  <a:pt x="3" y="89"/>
                </a:lnTo>
                <a:lnTo>
                  <a:pt x="0" y="70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9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47" name="Group 146"/>
          <p:cNvGrpSpPr/>
          <p:nvPr/>
        </p:nvGrpSpPr>
        <p:grpSpPr>
          <a:xfrm>
            <a:off x="10694075" y="2434179"/>
            <a:ext cx="145560" cy="141914"/>
            <a:chOff x="6784516" y="1859741"/>
            <a:chExt cx="102347" cy="99783"/>
          </a:xfrm>
        </p:grpSpPr>
        <p:sp>
          <p:nvSpPr>
            <p:cNvPr id="148" name="Freeform 25"/>
            <p:cNvSpPr>
              <a:spLocks/>
            </p:cNvSpPr>
            <p:nvPr/>
          </p:nvSpPr>
          <p:spPr bwMode="auto">
            <a:xfrm>
              <a:off x="6791826" y="1866868"/>
              <a:ext cx="86264" cy="8410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7" y="3"/>
                </a:cxn>
                <a:cxn ang="0">
                  <a:pos x="94" y="10"/>
                </a:cxn>
                <a:cxn ang="0">
                  <a:pos x="105" y="23"/>
                </a:cxn>
                <a:cxn ang="0">
                  <a:pos x="114" y="39"/>
                </a:cxn>
                <a:cxn ang="0">
                  <a:pos x="117" y="58"/>
                </a:cxn>
                <a:cxn ang="0">
                  <a:pos x="114" y="77"/>
                </a:cxn>
                <a:cxn ang="0">
                  <a:pos x="105" y="93"/>
                </a:cxn>
                <a:cxn ang="0">
                  <a:pos x="94" y="105"/>
                </a:cxn>
                <a:cxn ang="0">
                  <a:pos x="77" y="114"/>
                </a:cxn>
                <a:cxn ang="0">
                  <a:pos x="58" y="117"/>
                </a:cxn>
                <a:cxn ang="0">
                  <a:pos x="40" y="114"/>
                </a:cxn>
                <a:cxn ang="0">
                  <a:pos x="24" y="105"/>
                </a:cxn>
                <a:cxn ang="0">
                  <a:pos x="12" y="93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2" y="39"/>
                </a:cxn>
                <a:cxn ang="0">
                  <a:pos x="12" y="23"/>
                </a:cxn>
                <a:cxn ang="0">
                  <a:pos x="24" y="10"/>
                </a:cxn>
                <a:cxn ang="0">
                  <a:pos x="40" y="3"/>
                </a:cxn>
                <a:cxn ang="0">
                  <a:pos x="58" y="0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77" y="3"/>
                  </a:lnTo>
                  <a:lnTo>
                    <a:pt x="94" y="10"/>
                  </a:lnTo>
                  <a:lnTo>
                    <a:pt x="105" y="23"/>
                  </a:lnTo>
                  <a:lnTo>
                    <a:pt x="114" y="39"/>
                  </a:lnTo>
                  <a:lnTo>
                    <a:pt x="117" y="58"/>
                  </a:lnTo>
                  <a:lnTo>
                    <a:pt x="114" y="77"/>
                  </a:lnTo>
                  <a:lnTo>
                    <a:pt x="105" y="93"/>
                  </a:lnTo>
                  <a:lnTo>
                    <a:pt x="94" y="105"/>
                  </a:lnTo>
                  <a:lnTo>
                    <a:pt x="77" y="114"/>
                  </a:lnTo>
                  <a:lnTo>
                    <a:pt x="58" y="117"/>
                  </a:lnTo>
                  <a:lnTo>
                    <a:pt x="40" y="114"/>
                  </a:lnTo>
                  <a:lnTo>
                    <a:pt x="24" y="105"/>
                  </a:lnTo>
                  <a:lnTo>
                    <a:pt x="12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2" y="23"/>
                  </a:lnTo>
                  <a:lnTo>
                    <a:pt x="24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49" name="Freeform 26"/>
            <p:cNvSpPr>
              <a:spLocks noEditPoints="1"/>
            </p:cNvSpPr>
            <p:nvPr/>
          </p:nvSpPr>
          <p:spPr bwMode="auto">
            <a:xfrm>
              <a:off x="6784516" y="1859741"/>
              <a:ext cx="102347" cy="99783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59" y="26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30" y="47"/>
                </a:cxn>
                <a:cxn ang="0">
                  <a:pos x="26" y="58"/>
                </a:cxn>
                <a:cxn ang="0">
                  <a:pos x="24" y="70"/>
                </a:cxn>
                <a:cxn ang="0">
                  <a:pos x="26" y="82"/>
                </a:cxn>
                <a:cxn ang="0">
                  <a:pos x="30" y="94"/>
                </a:cxn>
                <a:cxn ang="0">
                  <a:pos x="37" y="104"/>
                </a:cxn>
                <a:cxn ang="0">
                  <a:pos x="47" y="111"/>
                </a:cxn>
                <a:cxn ang="0">
                  <a:pos x="59" y="115"/>
                </a:cxn>
                <a:cxn ang="0">
                  <a:pos x="70" y="117"/>
                </a:cxn>
                <a:cxn ang="0">
                  <a:pos x="85" y="114"/>
                </a:cxn>
                <a:cxn ang="0">
                  <a:pos x="98" y="108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3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70" y="24"/>
                </a:cxn>
                <a:cxn ang="0">
                  <a:pos x="70" y="0"/>
                </a:cxn>
                <a:cxn ang="0">
                  <a:pos x="90" y="2"/>
                </a:cxn>
                <a:cxn ang="0">
                  <a:pos x="106" y="10"/>
                </a:cxn>
                <a:cxn ang="0">
                  <a:pos x="121" y="20"/>
                </a:cxn>
                <a:cxn ang="0">
                  <a:pos x="131" y="34"/>
                </a:cxn>
                <a:cxn ang="0">
                  <a:pos x="139" y="51"/>
                </a:cxn>
                <a:cxn ang="0">
                  <a:pos x="141" y="70"/>
                </a:cxn>
                <a:cxn ang="0">
                  <a:pos x="139" y="89"/>
                </a:cxn>
                <a:cxn ang="0">
                  <a:pos x="131" y="106"/>
                </a:cxn>
                <a:cxn ang="0">
                  <a:pos x="121" y="121"/>
                </a:cxn>
                <a:cxn ang="0">
                  <a:pos x="106" y="131"/>
                </a:cxn>
                <a:cxn ang="0">
                  <a:pos x="90" y="139"/>
                </a:cxn>
                <a:cxn ang="0">
                  <a:pos x="70" y="141"/>
                </a:cxn>
                <a:cxn ang="0">
                  <a:pos x="52" y="139"/>
                </a:cxn>
                <a:cxn ang="0">
                  <a:pos x="35" y="131"/>
                </a:cxn>
                <a:cxn ang="0">
                  <a:pos x="20" y="121"/>
                </a:cxn>
                <a:cxn ang="0">
                  <a:pos x="10" y="106"/>
                </a:cxn>
                <a:cxn ang="0">
                  <a:pos x="2" y="89"/>
                </a:cxn>
                <a:cxn ang="0">
                  <a:pos x="0" y="70"/>
                </a:cxn>
                <a:cxn ang="0">
                  <a:pos x="2" y="52"/>
                </a:cxn>
                <a:cxn ang="0">
                  <a:pos x="10" y="35"/>
                </a:cxn>
                <a:cxn ang="0">
                  <a:pos x="20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</a:cxnLst>
              <a:rect l="0" t="0" r="r" b="b"/>
              <a:pathLst>
                <a:path w="141" h="141">
                  <a:moveTo>
                    <a:pt x="70" y="24"/>
                  </a:moveTo>
                  <a:lnTo>
                    <a:pt x="59" y="26"/>
                  </a:lnTo>
                  <a:lnTo>
                    <a:pt x="47" y="30"/>
                  </a:lnTo>
                  <a:lnTo>
                    <a:pt x="37" y="37"/>
                  </a:lnTo>
                  <a:lnTo>
                    <a:pt x="30" y="47"/>
                  </a:lnTo>
                  <a:lnTo>
                    <a:pt x="26" y="58"/>
                  </a:lnTo>
                  <a:lnTo>
                    <a:pt x="24" y="70"/>
                  </a:lnTo>
                  <a:lnTo>
                    <a:pt x="26" y="82"/>
                  </a:lnTo>
                  <a:lnTo>
                    <a:pt x="30" y="94"/>
                  </a:lnTo>
                  <a:lnTo>
                    <a:pt x="37" y="104"/>
                  </a:lnTo>
                  <a:lnTo>
                    <a:pt x="47" y="111"/>
                  </a:lnTo>
                  <a:lnTo>
                    <a:pt x="59" y="115"/>
                  </a:lnTo>
                  <a:lnTo>
                    <a:pt x="70" y="117"/>
                  </a:lnTo>
                  <a:lnTo>
                    <a:pt x="85" y="114"/>
                  </a:lnTo>
                  <a:lnTo>
                    <a:pt x="98" y="108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3"/>
                  </a:lnTo>
                  <a:lnTo>
                    <a:pt x="98" y="33"/>
                  </a:lnTo>
                  <a:lnTo>
                    <a:pt x="85" y="26"/>
                  </a:lnTo>
                  <a:lnTo>
                    <a:pt x="70" y="24"/>
                  </a:lnTo>
                  <a:close/>
                  <a:moveTo>
                    <a:pt x="70" y="0"/>
                  </a:moveTo>
                  <a:lnTo>
                    <a:pt x="90" y="2"/>
                  </a:lnTo>
                  <a:lnTo>
                    <a:pt x="106" y="10"/>
                  </a:lnTo>
                  <a:lnTo>
                    <a:pt x="121" y="20"/>
                  </a:lnTo>
                  <a:lnTo>
                    <a:pt x="131" y="34"/>
                  </a:lnTo>
                  <a:lnTo>
                    <a:pt x="139" y="51"/>
                  </a:lnTo>
                  <a:lnTo>
                    <a:pt x="141" y="70"/>
                  </a:lnTo>
                  <a:lnTo>
                    <a:pt x="139" y="89"/>
                  </a:lnTo>
                  <a:lnTo>
                    <a:pt x="131" y="106"/>
                  </a:lnTo>
                  <a:lnTo>
                    <a:pt x="121" y="121"/>
                  </a:lnTo>
                  <a:lnTo>
                    <a:pt x="106" y="131"/>
                  </a:lnTo>
                  <a:lnTo>
                    <a:pt x="90" y="139"/>
                  </a:lnTo>
                  <a:lnTo>
                    <a:pt x="70" y="141"/>
                  </a:lnTo>
                  <a:lnTo>
                    <a:pt x="52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10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50" name="Freeform 27"/>
          <p:cNvSpPr>
            <a:spLocks/>
          </p:cNvSpPr>
          <p:nvPr/>
        </p:nvSpPr>
        <p:spPr bwMode="auto">
          <a:xfrm>
            <a:off x="10427908" y="3046435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7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0"/>
              </a:cxn>
              <a:cxn ang="0">
                <a:pos x="12" y="24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7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0"/>
                </a:lnTo>
                <a:lnTo>
                  <a:pt x="12" y="24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1" name="Freeform 28"/>
          <p:cNvSpPr>
            <a:spLocks noEditPoints="1"/>
          </p:cNvSpPr>
          <p:nvPr/>
        </p:nvSpPr>
        <p:spPr bwMode="auto">
          <a:xfrm>
            <a:off x="10415432" y="3036297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7" y="30"/>
              </a:cxn>
              <a:cxn ang="0">
                <a:pos x="38" y="38"/>
              </a:cxn>
              <a:cxn ang="0">
                <a:pos x="30" y="47"/>
              </a:cxn>
              <a:cxn ang="0">
                <a:pos x="26" y="59"/>
              </a:cxn>
              <a:cxn ang="0">
                <a:pos x="24" y="71"/>
              </a:cxn>
              <a:cxn ang="0">
                <a:pos x="26" y="83"/>
              </a:cxn>
              <a:cxn ang="0">
                <a:pos x="30" y="94"/>
              </a:cxn>
              <a:cxn ang="0">
                <a:pos x="38" y="104"/>
              </a:cxn>
              <a:cxn ang="0">
                <a:pos x="47" y="111"/>
              </a:cxn>
              <a:cxn ang="0">
                <a:pos x="59" y="116"/>
              </a:cxn>
              <a:cxn ang="0">
                <a:pos x="71" y="118"/>
              </a:cxn>
              <a:cxn ang="0">
                <a:pos x="86" y="115"/>
              </a:cxn>
              <a:cxn ang="0">
                <a:pos x="99" y="109"/>
              </a:cxn>
              <a:cxn ang="0">
                <a:pos x="108" y="98"/>
              </a:cxn>
              <a:cxn ang="0">
                <a:pos x="116" y="86"/>
              </a:cxn>
              <a:cxn ang="0">
                <a:pos x="118" y="71"/>
              </a:cxn>
              <a:cxn ang="0">
                <a:pos x="116" y="57"/>
              </a:cxn>
              <a:cxn ang="0">
                <a:pos x="108" y="44"/>
              </a:cxn>
              <a:cxn ang="0">
                <a:pos x="99" y="33"/>
              </a:cxn>
              <a:cxn ang="0">
                <a:pos x="86" y="27"/>
              </a:cxn>
              <a:cxn ang="0">
                <a:pos x="71" y="25"/>
              </a:cxn>
              <a:cxn ang="0">
                <a:pos x="71" y="0"/>
              </a:cxn>
              <a:cxn ang="0">
                <a:pos x="90" y="2"/>
              </a:cxn>
              <a:cxn ang="0">
                <a:pos x="106" y="10"/>
              </a:cxn>
              <a:cxn ang="0">
                <a:pos x="121" y="22"/>
              </a:cxn>
              <a:cxn ang="0">
                <a:pos x="132" y="35"/>
              </a:cxn>
              <a:cxn ang="0">
                <a:pos x="139" y="52"/>
              </a:cxn>
              <a:cxn ang="0">
                <a:pos x="141" y="71"/>
              </a:cxn>
              <a:cxn ang="0">
                <a:pos x="139" y="90"/>
              </a:cxn>
              <a:cxn ang="0">
                <a:pos x="132" y="107"/>
              </a:cxn>
              <a:cxn ang="0">
                <a:pos x="121" y="121"/>
              </a:cxn>
              <a:cxn ang="0">
                <a:pos x="106" y="132"/>
              </a:cxn>
              <a:cxn ang="0">
                <a:pos x="90" y="139"/>
              </a:cxn>
              <a:cxn ang="0">
                <a:pos x="71" y="142"/>
              </a:cxn>
              <a:cxn ang="0">
                <a:pos x="53" y="139"/>
              </a:cxn>
              <a:cxn ang="0">
                <a:pos x="36" y="132"/>
              </a:cxn>
              <a:cxn ang="0">
                <a:pos x="21" y="121"/>
              </a:cxn>
              <a:cxn ang="0">
                <a:pos x="10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10"/>
              </a:cxn>
              <a:cxn ang="0">
                <a:pos x="53" y="2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9" y="26"/>
                </a:lnTo>
                <a:lnTo>
                  <a:pt x="47" y="30"/>
                </a:lnTo>
                <a:lnTo>
                  <a:pt x="38" y="38"/>
                </a:lnTo>
                <a:lnTo>
                  <a:pt x="30" y="47"/>
                </a:lnTo>
                <a:lnTo>
                  <a:pt x="26" y="59"/>
                </a:lnTo>
                <a:lnTo>
                  <a:pt x="24" y="71"/>
                </a:lnTo>
                <a:lnTo>
                  <a:pt x="26" y="83"/>
                </a:lnTo>
                <a:lnTo>
                  <a:pt x="30" y="94"/>
                </a:lnTo>
                <a:lnTo>
                  <a:pt x="38" y="104"/>
                </a:lnTo>
                <a:lnTo>
                  <a:pt x="47" y="111"/>
                </a:lnTo>
                <a:lnTo>
                  <a:pt x="59" y="116"/>
                </a:lnTo>
                <a:lnTo>
                  <a:pt x="71" y="118"/>
                </a:lnTo>
                <a:lnTo>
                  <a:pt x="86" y="115"/>
                </a:lnTo>
                <a:lnTo>
                  <a:pt x="99" y="109"/>
                </a:lnTo>
                <a:lnTo>
                  <a:pt x="108" y="98"/>
                </a:lnTo>
                <a:lnTo>
                  <a:pt x="116" y="86"/>
                </a:lnTo>
                <a:lnTo>
                  <a:pt x="118" y="71"/>
                </a:lnTo>
                <a:lnTo>
                  <a:pt x="116" y="57"/>
                </a:lnTo>
                <a:lnTo>
                  <a:pt x="108" y="44"/>
                </a:lnTo>
                <a:lnTo>
                  <a:pt x="99" y="33"/>
                </a:lnTo>
                <a:lnTo>
                  <a:pt x="86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10"/>
                </a:lnTo>
                <a:lnTo>
                  <a:pt x="121" y="22"/>
                </a:lnTo>
                <a:lnTo>
                  <a:pt x="132" y="35"/>
                </a:lnTo>
                <a:lnTo>
                  <a:pt x="139" y="52"/>
                </a:lnTo>
                <a:lnTo>
                  <a:pt x="141" y="71"/>
                </a:lnTo>
                <a:lnTo>
                  <a:pt x="139" y="90"/>
                </a:lnTo>
                <a:lnTo>
                  <a:pt x="132" y="107"/>
                </a:lnTo>
                <a:lnTo>
                  <a:pt x="121" y="121"/>
                </a:lnTo>
                <a:lnTo>
                  <a:pt x="106" y="132"/>
                </a:lnTo>
                <a:lnTo>
                  <a:pt x="90" y="139"/>
                </a:lnTo>
                <a:lnTo>
                  <a:pt x="71" y="142"/>
                </a:lnTo>
                <a:lnTo>
                  <a:pt x="53" y="139"/>
                </a:lnTo>
                <a:lnTo>
                  <a:pt x="36" y="132"/>
                </a:lnTo>
                <a:lnTo>
                  <a:pt x="21" y="121"/>
                </a:lnTo>
                <a:lnTo>
                  <a:pt x="10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10"/>
                </a:lnTo>
                <a:lnTo>
                  <a:pt x="53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2" name="Freeform 29"/>
          <p:cNvSpPr>
            <a:spLocks/>
          </p:cNvSpPr>
          <p:nvPr/>
        </p:nvSpPr>
        <p:spPr bwMode="auto">
          <a:xfrm>
            <a:off x="10918653" y="2884248"/>
            <a:ext cx="122687" cy="11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2"/>
              </a:cxn>
              <a:cxn ang="0">
                <a:pos x="92" y="11"/>
              </a:cxn>
              <a:cxn ang="0">
                <a:pos x="105" y="23"/>
              </a:cxn>
              <a:cxn ang="0">
                <a:pos x="114" y="39"/>
              </a:cxn>
              <a:cxn ang="0">
                <a:pos x="117" y="59"/>
              </a:cxn>
              <a:cxn ang="0">
                <a:pos x="114" y="77"/>
              </a:cxn>
              <a:cxn ang="0">
                <a:pos x="105" y="93"/>
              </a:cxn>
              <a:cxn ang="0">
                <a:pos x="92" y="105"/>
              </a:cxn>
              <a:cxn ang="0">
                <a:pos x="76" y="114"/>
              </a:cxn>
              <a:cxn ang="0">
                <a:pos x="58" y="117"/>
              </a:cxn>
              <a:cxn ang="0">
                <a:pos x="39" y="114"/>
              </a:cxn>
              <a:cxn ang="0">
                <a:pos x="23" y="105"/>
              </a:cxn>
              <a:cxn ang="0">
                <a:pos x="10" y="93"/>
              </a:cxn>
              <a:cxn ang="0">
                <a:pos x="2" y="77"/>
              </a:cxn>
              <a:cxn ang="0">
                <a:pos x="0" y="59"/>
              </a:cxn>
              <a:cxn ang="0">
                <a:pos x="2" y="39"/>
              </a:cxn>
              <a:cxn ang="0">
                <a:pos x="10" y="23"/>
              </a:cxn>
              <a:cxn ang="0">
                <a:pos x="23" y="11"/>
              </a:cxn>
              <a:cxn ang="0">
                <a:pos x="39" y="2"/>
              </a:cxn>
              <a:cxn ang="0">
                <a:pos x="58" y="0"/>
              </a:cxn>
            </a:cxnLst>
            <a:rect l="0" t="0" r="r" b="b"/>
            <a:pathLst>
              <a:path w="117" h="117">
                <a:moveTo>
                  <a:pt x="58" y="0"/>
                </a:moveTo>
                <a:lnTo>
                  <a:pt x="76" y="2"/>
                </a:lnTo>
                <a:lnTo>
                  <a:pt x="92" y="11"/>
                </a:lnTo>
                <a:lnTo>
                  <a:pt x="105" y="23"/>
                </a:lnTo>
                <a:lnTo>
                  <a:pt x="114" y="39"/>
                </a:lnTo>
                <a:lnTo>
                  <a:pt x="117" y="59"/>
                </a:lnTo>
                <a:lnTo>
                  <a:pt x="114" y="77"/>
                </a:lnTo>
                <a:lnTo>
                  <a:pt x="105" y="93"/>
                </a:lnTo>
                <a:lnTo>
                  <a:pt x="92" y="105"/>
                </a:lnTo>
                <a:lnTo>
                  <a:pt x="76" y="114"/>
                </a:lnTo>
                <a:lnTo>
                  <a:pt x="58" y="117"/>
                </a:lnTo>
                <a:lnTo>
                  <a:pt x="39" y="114"/>
                </a:lnTo>
                <a:lnTo>
                  <a:pt x="23" y="105"/>
                </a:lnTo>
                <a:lnTo>
                  <a:pt x="10" y="93"/>
                </a:lnTo>
                <a:lnTo>
                  <a:pt x="2" y="77"/>
                </a:lnTo>
                <a:lnTo>
                  <a:pt x="0" y="59"/>
                </a:lnTo>
                <a:lnTo>
                  <a:pt x="2" y="39"/>
                </a:lnTo>
                <a:lnTo>
                  <a:pt x="10" y="23"/>
                </a:lnTo>
                <a:lnTo>
                  <a:pt x="23" y="11"/>
                </a:lnTo>
                <a:lnTo>
                  <a:pt x="39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3" name="Freeform 30"/>
          <p:cNvSpPr>
            <a:spLocks noEditPoints="1"/>
          </p:cNvSpPr>
          <p:nvPr/>
        </p:nvSpPr>
        <p:spPr bwMode="auto">
          <a:xfrm>
            <a:off x="10906177" y="2872083"/>
            <a:ext cx="147639" cy="141914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8" y="31"/>
              </a:cxn>
              <a:cxn ang="0">
                <a:pos x="38" y="38"/>
              </a:cxn>
              <a:cxn ang="0">
                <a:pos x="31" y="48"/>
              </a:cxn>
              <a:cxn ang="0">
                <a:pos x="25" y="59"/>
              </a:cxn>
              <a:cxn ang="0">
                <a:pos x="24" y="72"/>
              </a:cxn>
              <a:cxn ang="0">
                <a:pos x="25" y="83"/>
              </a:cxn>
              <a:cxn ang="0">
                <a:pos x="31" y="95"/>
              </a:cxn>
              <a:cxn ang="0">
                <a:pos x="38" y="105"/>
              </a:cxn>
              <a:cxn ang="0">
                <a:pos x="48" y="112"/>
              </a:cxn>
              <a:cxn ang="0">
                <a:pos x="59" y="116"/>
              </a:cxn>
              <a:cxn ang="0">
                <a:pos x="71" y="117"/>
              </a:cxn>
              <a:cxn ang="0">
                <a:pos x="85" y="115"/>
              </a:cxn>
              <a:cxn ang="0">
                <a:pos x="98" y="109"/>
              </a:cxn>
              <a:cxn ang="0">
                <a:pos x="109" y="99"/>
              </a:cxn>
              <a:cxn ang="0">
                <a:pos x="115" y="85"/>
              </a:cxn>
              <a:cxn ang="0">
                <a:pos x="117" y="72"/>
              </a:cxn>
              <a:cxn ang="0">
                <a:pos x="115" y="57"/>
              </a:cxn>
              <a:cxn ang="0">
                <a:pos x="109" y="44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3"/>
              </a:cxn>
              <a:cxn ang="0">
                <a:pos x="107" y="10"/>
              </a:cxn>
              <a:cxn ang="0">
                <a:pos x="120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2"/>
              </a:cxn>
              <a:cxn ang="0">
                <a:pos x="139" y="90"/>
              </a:cxn>
              <a:cxn ang="0">
                <a:pos x="132" y="107"/>
              </a:cxn>
              <a:cxn ang="0">
                <a:pos x="120" y="122"/>
              </a:cxn>
              <a:cxn ang="0">
                <a:pos x="107" y="132"/>
              </a:cxn>
              <a:cxn ang="0">
                <a:pos x="89" y="140"/>
              </a:cxn>
              <a:cxn ang="0">
                <a:pos x="71" y="142"/>
              </a:cxn>
              <a:cxn ang="0">
                <a:pos x="52" y="140"/>
              </a:cxn>
              <a:cxn ang="0">
                <a:pos x="35" y="132"/>
              </a:cxn>
              <a:cxn ang="0">
                <a:pos x="21" y="122"/>
              </a:cxn>
              <a:cxn ang="0">
                <a:pos x="9" y="107"/>
              </a:cxn>
              <a:cxn ang="0">
                <a:pos x="3" y="90"/>
              </a:cxn>
              <a:cxn ang="0">
                <a:pos x="0" y="72"/>
              </a:cxn>
              <a:cxn ang="0">
                <a:pos x="3" y="52"/>
              </a:cxn>
              <a:cxn ang="0">
                <a:pos x="9" y="36"/>
              </a:cxn>
              <a:cxn ang="0">
                <a:pos x="21" y="21"/>
              </a:cxn>
              <a:cxn ang="0">
                <a:pos x="35" y="10"/>
              </a:cxn>
              <a:cxn ang="0">
                <a:pos x="52" y="3"/>
              </a:cxn>
              <a:cxn ang="0">
                <a:pos x="71" y="0"/>
              </a:cxn>
            </a:cxnLst>
            <a:rect l="0" t="0" r="r" b="b"/>
            <a:pathLst>
              <a:path w="142" h="142">
                <a:moveTo>
                  <a:pt x="71" y="25"/>
                </a:moveTo>
                <a:lnTo>
                  <a:pt x="59" y="26"/>
                </a:lnTo>
                <a:lnTo>
                  <a:pt x="48" y="31"/>
                </a:lnTo>
                <a:lnTo>
                  <a:pt x="38" y="38"/>
                </a:lnTo>
                <a:lnTo>
                  <a:pt x="31" y="48"/>
                </a:lnTo>
                <a:lnTo>
                  <a:pt x="25" y="59"/>
                </a:lnTo>
                <a:lnTo>
                  <a:pt x="24" y="72"/>
                </a:lnTo>
                <a:lnTo>
                  <a:pt x="25" y="83"/>
                </a:lnTo>
                <a:lnTo>
                  <a:pt x="31" y="95"/>
                </a:lnTo>
                <a:lnTo>
                  <a:pt x="38" y="105"/>
                </a:lnTo>
                <a:lnTo>
                  <a:pt x="48" y="112"/>
                </a:lnTo>
                <a:lnTo>
                  <a:pt x="59" y="116"/>
                </a:lnTo>
                <a:lnTo>
                  <a:pt x="71" y="117"/>
                </a:lnTo>
                <a:lnTo>
                  <a:pt x="85" y="115"/>
                </a:lnTo>
                <a:lnTo>
                  <a:pt x="98" y="109"/>
                </a:lnTo>
                <a:lnTo>
                  <a:pt x="109" y="99"/>
                </a:lnTo>
                <a:lnTo>
                  <a:pt x="115" y="85"/>
                </a:lnTo>
                <a:lnTo>
                  <a:pt x="117" y="72"/>
                </a:lnTo>
                <a:lnTo>
                  <a:pt x="115" y="57"/>
                </a:lnTo>
                <a:lnTo>
                  <a:pt x="109" y="44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3"/>
                </a:lnTo>
                <a:lnTo>
                  <a:pt x="107" y="10"/>
                </a:lnTo>
                <a:lnTo>
                  <a:pt x="120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2"/>
                </a:lnTo>
                <a:lnTo>
                  <a:pt x="139" y="90"/>
                </a:lnTo>
                <a:lnTo>
                  <a:pt x="132" y="107"/>
                </a:lnTo>
                <a:lnTo>
                  <a:pt x="120" y="122"/>
                </a:lnTo>
                <a:lnTo>
                  <a:pt x="107" y="132"/>
                </a:lnTo>
                <a:lnTo>
                  <a:pt x="89" y="140"/>
                </a:lnTo>
                <a:lnTo>
                  <a:pt x="71" y="142"/>
                </a:lnTo>
                <a:lnTo>
                  <a:pt x="52" y="140"/>
                </a:lnTo>
                <a:lnTo>
                  <a:pt x="35" y="132"/>
                </a:lnTo>
                <a:lnTo>
                  <a:pt x="21" y="122"/>
                </a:lnTo>
                <a:lnTo>
                  <a:pt x="9" y="107"/>
                </a:lnTo>
                <a:lnTo>
                  <a:pt x="3" y="90"/>
                </a:lnTo>
                <a:lnTo>
                  <a:pt x="0" y="72"/>
                </a:lnTo>
                <a:lnTo>
                  <a:pt x="3" y="52"/>
                </a:lnTo>
                <a:lnTo>
                  <a:pt x="9" y="36"/>
                </a:lnTo>
                <a:lnTo>
                  <a:pt x="21" y="21"/>
                </a:lnTo>
                <a:lnTo>
                  <a:pt x="35" y="10"/>
                </a:lnTo>
                <a:lnTo>
                  <a:pt x="52" y="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4" name="Freeform 31"/>
          <p:cNvSpPr>
            <a:spLocks/>
          </p:cNvSpPr>
          <p:nvPr/>
        </p:nvSpPr>
        <p:spPr bwMode="auto">
          <a:xfrm>
            <a:off x="10743981" y="3695183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4" y="12"/>
              </a:cxn>
              <a:cxn ang="0">
                <a:pos x="106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4" y="107"/>
              </a:cxn>
              <a:cxn ang="0">
                <a:pos x="77" y="115"/>
              </a:cxn>
              <a:cxn ang="0">
                <a:pos x="59" y="117"/>
              </a:cxn>
              <a:cxn ang="0">
                <a:pos x="41" y="115"/>
              </a:cxn>
              <a:cxn ang="0">
                <a:pos x="25" y="107"/>
              </a:cxn>
              <a:cxn ang="0">
                <a:pos x="12" y="94"/>
              </a:cxn>
              <a:cxn ang="0">
                <a:pos x="3" y="78"/>
              </a:cxn>
              <a:cxn ang="0">
                <a:pos x="0" y="59"/>
              </a:cxn>
              <a:cxn ang="0">
                <a:pos x="3" y="40"/>
              </a:cxn>
              <a:cxn ang="0">
                <a:pos x="12" y="24"/>
              </a:cxn>
              <a:cxn ang="0">
                <a:pos x="25" y="12"/>
              </a:cxn>
              <a:cxn ang="0">
                <a:pos x="41" y="3"/>
              </a:cxn>
              <a:cxn ang="0">
                <a:pos x="59" y="0"/>
              </a:cxn>
            </a:cxnLst>
            <a:rect l="0" t="0" r="r" b="b"/>
            <a:pathLst>
              <a:path w="117" h="117">
                <a:moveTo>
                  <a:pt x="59" y="0"/>
                </a:moveTo>
                <a:lnTo>
                  <a:pt x="77" y="3"/>
                </a:lnTo>
                <a:lnTo>
                  <a:pt x="94" y="12"/>
                </a:lnTo>
                <a:lnTo>
                  <a:pt x="106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4" y="107"/>
                </a:lnTo>
                <a:lnTo>
                  <a:pt x="77" y="115"/>
                </a:lnTo>
                <a:lnTo>
                  <a:pt x="59" y="117"/>
                </a:lnTo>
                <a:lnTo>
                  <a:pt x="41" y="115"/>
                </a:lnTo>
                <a:lnTo>
                  <a:pt x="25" y="107"/>
                </a:lnTo>
                <a:lnTo>
                  <a:pt x="12" y="94"/>
                </a:lnTo>
                <a:lnTo>
                  <a:pt x="3" y="78"/>
                </a:lnTo>
                <a:lnTo>
                  <a:pt x="0" y="59"/>
                </a:lnTo>
                <a:lnTo>
                  <a:pt x="3" y="40"/>
                </a:lnTo>
                <a:lnTo>
                  <a:pt x="12" y="24"/>
                </a:lnTo>
                <a:lnTo>
                  <a:pt x="25" y="12"/>
                </a:lnTo>
                <a:lnTo>
                  <a:pt x="41" y="3"/>
                </a:lnTo>
                <a:lnTo>
                  <a:pt x="5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5" name="Freeform 32"/>
          <p:cNvSpPr>
            <a:spLocks noEditPoints="1"/>
          </p:cNvSpPr>
          <p:nvPr/>
        </p:nvSpPr>
        <p:spPr bwMode="auto">
          <a:xfrm>
            <a:off x="10731505" y="3685045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7" y="30"/>
              </a:cxn>
              <a:cxn ang="0">
                <a:pos x="38" y="38"/>
              </a:cxn>
              <a:cxn ang="0">
                <a:pos x="30" y="48"/>
              </a:cxn>
              <a:cxn ang="0">
                <a:pos x="26" y="59"/>
              </a:cxn>
              <a:cxn ang="0">
                <a:pos x="24" y="71"/>
              </a:cxn>
              <a:cxn ang="0">
                <a:pos x="26" y="83"/>
              </a:cxn>
              <a:cxn ang="0">
                <a:pos x="30" y="94"/>
              </a:cxn>
              <a:cxn ang="0">
                <a:pos x="38" y="104"/>
              </a:cxn>
              <a:cxn ang="0">
                <a:pos x="47" y="111"/>
              </a:cxn>
              <a:cxn ang="0">
                <a:pos x="59" y="116"/>
              </a:cxn>
              <a:cxn ang="0">
                <a:pos x="71" y="118"/>
              </a:cxn>
              <a:cxn ang="0">
                <a:pos x="86" y="115"/>
              </a:cxn>
              <a:cxn ang="0">
                <a:pos x="99" y="109"/>
              </a:cxn>
              <a:cxn ang="0">
                <a:pos x="108" y="98"/>
              </a:cxn>
              <a:cxn ang="0">
                <a:pos x="116" y="86"/>
              </a:cxn>
              <a:cxn ang="0">
                <a:pos x="118" y="71"/>
              </a:cxn>
              <a:cxn ang="0">
                <a:pos x="116" y="57"/>
              </a:cxn>
              <a:cxn ang="0">
                <a:pos x="108" y="44"/>
              </a:cxn>
              <a:cxn ang="0">
                <a:pos x="99" y="33"/>
              </a:cxn>
              <a:cxn ang="0">
                <a:pos x="86" y="27"/>
              </a:cxn>
              <a:cxn ang="0">
                <a:pos x="71" y="25"/>
              </a:cxn>
              <a:cxn ang="0">
                <a:pos x="71" y="0"/>
              </a:cxn>
              <a:cxn ang="0">
                <a:pos x="90" y="2"/>
              </a:cxn>
              <a:cxn ang="0">
                <a:pos x="106" y="10"/>
              </a:cxn>
              <a:cxn ang="0">
                <a:pos x="121" y="22"/>
              </a:cxn>
              <a:cxn ang="0">
                <a:pos x="132" y="35"/>
              </a:cxn>
              <a:cxn ang="0">
                <a:pos x="139" y="52"/>
              </a:cxn>
              <a:cxn ang="0">
                <a:pos x="141" y="71"/>
              </a:cxn>
              <a:cxn ang="0">
                <a:pos x="139" y="90"/>
              </a:cxn>
              <a:cxn ang="0">
                <a:pos x="132" y="107"/>
              </a:cxn>
              <a:cxn ang="0">
                <a:pos x="121" y="121"/>
              </a:cxn>
              <a:cxn ang="0">
                <a:pos x="106" y="132"/>
              </a:cxn>
              <a:cxn ang="0">
                <a:pos x="90" y="139"/>
              </a:cxn>
              <a:cxn ang="0">
                <a:pos x="71" y="142"/>
              </a:cxn>
              <a:cxn ang="0">
                <a:pos x="53" y="139"/>
              </a:cxn>
              <a:cxn ang="0">
                <a:pos x="36" y="132"/>
              </a:cxn>
              <a:cxn ang="0">
                <a:pos x="21" y="121"/>
              </a:cxn>
              <a:cxn ang="0">
                <a:pos x="10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10" y="35"/>
              </a:cxn>
              <a:cxn ang="0">
                <a:pos x="21" y="20"/>
              </a:cxn>
              <a:cxn ang="0">
                <a:pos x="36" y="10"/>
              </a:cxn>
              <a:cxn ang="0">
                <a:pos x="53" y="2"/>
              </a:cxn>
              <a:cxn ang="0">
                <a:pos x="71" y="0"/>
              </a:cxn>
            </a:cxnLst>
            <a:rect l="0" t="0" r="r" b="b"/>
            <a:pathLst>
              <a:path w="141" h="142">
                <a:moveTo>
                  <a:pt x="71" y="25"/>
                </a:moveTo>
                <a:lnTo>
                  <a:pt x="59" y="26"/>
                </a:lnTo>
                <a:lnTo>
                  <a:pt x="47" y="30"/>
                </a:lnTo>
                <a:lnTo>
                  <a:pt x="38" y="38"/>
                </a:lnTo>
                <a:lnTo>
                  <a:pt x="30" y="48"/>
                </a:lnTo>
                <a:lnTo>
                  <a:pt x="26" y="59"/>
                </a:lnTo>
                <a:lnTo>
                  <a:pt x="24" y="71"/>
                </a:lnTo>
                <a:lnTo>
                  <a:pt x="26" y="83"/>
                </a:lnTo>
                <a:lnTo>
                  <a:pt x="30" y="94"/>
                </a:lnTo>
                <a:lnTo>
                  <a:pt x="38" y="104"/>
                </a:lnTo>
                <a:lnTo>
                  <a:pt x="47" y="111"/>
                </a:lnTo>
                <a:lnTo>
                  <a:pt x="59" y="116"/>
                </a:lnTo>
                <a:lnTo>
                  <a:pt x="71" y="118"/>
                </a:lnTo>
                <a:lnTo>
                  <a:pt x="86" y="115"/>
                </a:lnTo>
                <a:lnTo>
                  <a:pt x="99" y="109"/>
                </a:lnTo>
                <a:lnTo>
                  <a:pt x="108" y="98"/>
                </a:lnTo>
                <a:lnTo>
                  <a:pt x="116" y="86"/>
                </a:lnTo>
                <a:lnTo>
                  <a:pt x="118" y="71"/>
                </a:lnTo>
                <a:lnTo>
                  <a:pt x="116" y="57"/>
                </a:lnTo>
                <a:lnTo>
                  <a:pt x="108" y="44"/>
                </a:lnTo>
                <a:lnTo>
                  <a:pt x="99" y="33"/>
                </a:lnTo>
                <a:lnTo>
                  <a:pt x="86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90" y="2"/>
                </a:lnTo>
                <a:lnTo>
                  <a:pt x="106" y="10"/>
                </a:lnTo>
                <a:lnTo>
                  <a:pt x="121" y="22"/>
                </a:lnTo>
                <a:lnTo>
                  <a:pt x="132" y="35"/>
                </a:lnTo>
                <a:lnTo>
                  <a:pt x="139" y="52"/>
                </a:lnTo>
                <a:lnTo>
                  <a:pt x="141" y="71"/>
                </a:lnTo>
                <a:lnTo>
                  <a:pt x="139" y="90"/>
                </a:lnTo>
                <a:lnTo>
                  <a:pt x="132" y="107"/>
                </a:lnTo>
                <a:lnTo>
                  <a:pt x="121" y="121"/>
                </a:lnTo>
                <a:lnTo>
                  <a:pt x="106" y="132"/>
                </a:lnTo>
                <a:lnTo>
                  <a:pt x="90" y="139"/>
                </a:lnTo>
                <a:lnTo>
                  <a:pt x="71" y="142"/>
                </a:lnTo>
                <a:lnTo>
                  <a:pt x="53" y="139"/>
                </a:lnTo>
                <a:lnTo>
                  <a:pt x="36" y="132"/>
                </a:lnTo>
                <a:lnTo>
                  <a:pt x="21" y="121"/>
                </a:lnTo>
                <a:lnTo>
                  <a:pt x="10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10" y="35"/>
                </a:lnTo>
                <a:lnTo>
                  <a:pt x="21" y="20"/>
                </a:lnTo>
                <a:lnTo>
                  <a:pt x="36" y="10"/>
                </a:lnTo>
                <a:lnTo>
                  <a:pt x="53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6" name="Freeform 33"/>
          <p:cNvSpPr>
            <a:spLocks/>
          </p:cNvSpPr>
          <p:nvPr/>
        </p:nvSpPr>
        <p:spPr bwMode="auto">
          <a:xfrm>
            <a:off x="11600705" y="2342948"/>
            <a:ext cx="122687" cy="11758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4"/>
              </a:cxn>
              <a:cxn ang="0">
                <a:pos x="92" y="11"/>
              </a:cxn>
              <a:cxn ang="0">
                <a:pos x="105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7"/>
              </a:cxn>
              <a:cxn ang="0">
                <a:pos x="105" y="93"/>
              </a:cxn>
              <a:cxn ang="0">
                <a:pos x="92" y="106"/>
              </a:cxn>
              <a:cxn ang="0">
                <a:pos x="76" y="115"/>
              </a:cxn>
              <a:cxn ang="0">
                <a:pos x="58" y="118"/>
              </a:cxn>
              <a:cxn ang="0">
                <a:pos x="39" y="115"/>
              </a:cxn>
              <a:cxn ang="0">
                <a:pos x="23" y="106"/>
              </a:cxn>
              <a:cxn ang="0">
                <a:pos x="10" y="93"/>
              </a:cxn>
              <a:cxn ang="0">
                <a:pos x="2" y="77"/>
              </a:cxn>
              <a:cxn ang="0">
                <a:pos x="0" y="59"/>
              </a:cxn>
              <a:cxn ang="0">
                <a:pos x="2" y="40"/>
              </a:cxn>
              <a:cxn ang="0">
                <a:pos x="10" y="24"/>
              </a:cxn>
              <a:cxn ang="0">
                <a:pos x="23" y="11"/>
              </a:cxn>
              <a:cxn ang="0">
                <a:pos x="39" y="4"/>
              </a:cxn>
              <a:cxn ang="0">
                <a:pos x="58" y="0"/>
              </a:cxn>
            </a:cxnLst>
            <a:rect l="0" t="0" r="r" b="b"/>
            <a:pathLst>
              <a:path w="117" h="118">
                <a:moveTo>
                  <a:pt x="58" y="0"/>
                </a:moveTo>
                <a:lnTo>
                  <a:pt x="76" y="4"/>
                </a:lnTo>
                <a:lnTo>
                  <a:pt x="92" y="11"/>
                </a:lnTo>
                <a:lnTo>
                  <a:pt x="105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7"/>
                </a:lnTo>
                <a:lnTo>
                  <a:pt x="105" y="93"/>
                </a:lnTo>
                <a:lnTo>
                  <a:pt x="92" y="106"/>
                </a:lnTo>
                <a:lnTo>
                  <a:pt x="76" y="115"/>
                </a:lnTo>
                <a:lnTo>
                  <a:pt x="58" y="118"/>
                </a:lnTo>
                <a:lnTo>
                  <a:pt x="39" y="115"/>
                </a:lnTo>
                <a:lnTo>
                  <a:pt x="23" y="106"/>
                </a:lnTo>
                <a:lnTo>
                  <a:pt x="10" y="93"/>
                </a:lnTo>
                <a:lnTo>
                  <a:pt x="2" y="77"/>
                </a:lnTo>
                <a:lnTo>
                  <a:pt x="0" y="59"/>
                </a:lnTo>
                <a:lnTo>
                  <a:pt x="2" y="40"/>
                </a:lnTo>
                <a:lnTo>
                  <a:pt x="10" y="24"/>
                </a:lnTo>
                <a:lnTo>
                  <a:pt x="23" y="11"/>
                </a:lnTo>
                <a:lnTo>
                  <a:pt x="39" y="4"/>
                </a:lnTo>
                <a:lnTo>
                  <a:pt x="5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7" name="Freeform 34"/>
          <p:cNvSpPr>
            <a:spLocks noEditPoints="1"/>
          </p:cNvSpPr>
          <p:nvPr/>
        </p:nvSpPr>
        <p:spPr bwMode="auto">
          <a:xfrm>
            <a:off x="11588231" y="2330784"/>
            <a:ext cx="147639" cy="141914"/>
          </a:xfrm>
          <a:custGeom>
            <a:avLst/>
            <a:gdLst/>
            <a:ahLst/>
            <a:cxnLst>
              <a:cxn ang="0">
                <a:pos x="71" y="23"/>
              </a:cxn>
              <a:cxn ang="0">
                <a:pos x="59" y="25"/>
              </a:cxn>
              <a:cxn ang="0">
                <a:pos x="48" y="30"/>
              </a:cxn>
              <a:cxn ang="0">
                <a:pos x="38" y="37"/>
              </a:cxn>
              <a:cxn ang="0">
                <a:pos x="31" y="47"/>
              </a:cxn>
              <a:cxn ang="0">
                <a:pos x="25" y="57"/>
              </a:cxn>
              <a:cxn ang="0">
                <a:pos x="24" y="70"/>
              </a:cxn>
              <a:cxn ang="0">
                <a:pos x="25" y="82"/>
              </a:cxn>
              <a:cxn ang="0">
                <a:pos x="31" y="94"/>
              </a:cxn>
              <a:cxn ang="0">
                <a:pos x="38" y="103"/>
              </a:cxn>
              <a:cxn ang="0">
                <a:pos x="48" y="111"/>
              </a:cxn>
              <a:cxn ang="0">
                <a:pos x="59" y="115"/>
              </a:cxn>
              <a:cxn ang="0">
                <a:pos x="71" y="117"/>
              </a:cxn>
              <a:cxn ang="0">
                <a:pos x="85" y="114"/>
              </a:cxn>
              <a:cxn ang="0">
                <a:pos x="98" y="107"/>
              </a:cxn>
              <a:cxn ang="0">
                <a:pos x="109" y="98"/>
              </a:cxn>
              <a:cxn ang="0">
                <a:pos x="115" y="85"/>
              </a:cxn>
              <a:cxn ang="0">
                <a:pos x="117" y="70"/>
              </a:cxn>
              <a:cxn ang="0">
                <a:pos x="115" y="55"/>
              </a:cxn>
              <a:cxn ang="0">
                <a:pos x="109" y="42"/>
              </a:cxn>
              <a:cxn ang="0">
                <a:pos x="98" y="33"/>
              </a:cxn>
              <a:cxn ang="0">
                <a:pos x="85" y="25"/>
              </a:cxn>
              <a:cxn ang="0">
                <a:pos x="71" y="23"/>
              </a:cxn>
              <a:cxn ang="0">
                <a:pos x="71" y="0"/>
              </a:cxn>
              <a:cxn ang="0">
                <a:pos x="89" y="2"/>
              </a:cxn>
              <a:cxn ang="0">
                <a:pos x="107" y="9"/>
              </a:cxn>
              <a:cxn ang="0">
                <a:pos x="120" y="20"/>
              </a:cxn>
              <a:cxn ang="0">
                <a:pos x="132" y="34"/>
              </a:cxn>
              <a:cxn ang="0">
                <a:pos x="139" y="51"/>
              </a:cxn>
              <a:cxn ang="0">
                <a:pos x="142" y="70"/>
              </a:cxn>
              <a:cxn ang="0">
                <a:pos x="139" y="88"/>
              </a:cxn>
              <a:cxn ang="0">
                <a:pos x="132" y="105"/>
              </a:cxn>
              <a:cxn ang="0">
                <a:pos x="120" y="120"/>
              </a:cxn>
              <a:cxn ang="0">
                <a:pos x="107" y="131"/>
              </a:cxn>
              <a:cxn ang="0">
                <a:pos x="89" y="138"/>
              </a:cxn>
              <a:cxn ang="0">
                <a:pos x="71" y="141"/>
              </a:cxn>
              <a:cxn ang="0">
                <a:pos x="52" y="138"/>
              </a:cxn>
              <a:cxn ang="0">
                <a:pos x="36" y="131"/>
              </a:cxn>
              <a:cxn ang="0">
                <a:pos x="21" y="120"/>
              </a:cxn>
              <a:cxn ang="0">
                <a:pos x="9" y="105"/>
              </a:cxn>
              <a:cxn ang="0">
                <a:pos x="3" y="88"/>
              </a:cxn>
              <a:cxn ang="0">
                <a:pos x="0" y="70"/>
              </a:cxn>
              <a:cxn ang="0">
                <a:pos x="3" y="52"/>
              </a:cxn>
              <a:cxn ang="0">
                <a:pos x="9" y="35"/>
              </a:cxn>
              <a:cxn ang="0">
                <a:pos x="21" y="20"/>
              </a:cxn>
              <a:cxn ang="0">
                <a:pos x="36" y="8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2" h="141">
                <a:moveTo>
                  <a:pt x="71" y="23"/>
                </a:moveTo>
                <a:lnTo>
                  <a:pt x="59" y="25"/>
                </a:lnTo>
                <a:lnTo>
                  <a:pt x="48" y="30"/>
                </a:lnTo>
                <a:lnTo>
                  <a:pt x="38" y="37"/>
                </a:lnTo>
                <a:lnTo>
                  <a:pt x="31" y="47"/>
                </a:lnTo>
                <a:lnTo>
                  <a:pt x="25" y="57"/>
                </a:lnTo>
                <a:lnTo>
                  <a:pt x="24" y="70"/>
                </a:lnTo>
                <a:lnTo>
                  <a:pt x="25" y="82"/>
                </a:lnTo>
                <a:lnTo>
                  <a:pt x="31" y="94"/>
                </a:lnTo>
                <a:lnTo>
                  <a:pt x="38" y="103"/>
                </a:lnTo>
                <a:lnTo>
                  <a:pt x="48" y="111"/>
                </a:lnTo>
                <a:lnTo>
                  <a:pt x="59" y="115"/>
                </a:lnTo>
                <a:lnTo>
                  <a:pt x="71" y="117"/>
                </a:lnTo>
                <a:lnTo>
                  <a:pt x="85" y="114"/>
                </a:lnTo>
                <a:lnTo>
                  <a:pt x="98" y="107"/>
                </a:lnTo>
                <a:lnTo>
                  <a:pt x="109" y="98"/>
                </a:lnTo>
                <a:lnTo>
                  <a:pt x="115" y="85"/>
                </a:lnTo>
                <a:lnTo>
                  <a:pt x="117" y="70"/>
                </a:lnTo>
                <a:lnTo>
                  <a:pt x="115" y="55"/>
                </a:lnTo>
                <a:lnTo>
                  <a:pt x="109" y="42"/>
                </a:lnTo>
                <a:lnTo>
                  <a:pt x="98" y="33"/>
                </a:lnTo>
                <a:lnTo>
                  <a:pt x="85" y="25"/>
                </a:lnTo>
                <a:lnTo>
                  <a:pt x="71" y="23"/>
                </a:lnTo>
                <a:close/>
                <a:moveTo>
                  <a:pt x="71" y="0"/>
                </a:moveTo>
                <a:lnTo>
                  <a:pt x="89" y="2"/>
                </a:lnTo>
                <a:lnTo>
                  <a:pt x="107" y="9"/>
                </a:lnTo>
                <a:lnTo>
                  <a:pt x="120" y="20"/>
                </a:lnTo>
                <a:lnTo>
                  <a:pt x="132" y="34"/>
                </a:lnTo>
                <a:lnTo>
                  <a:pt x="139" y="51"/>
                </a:lnTo>
                <a:lnTo>
                  <a:pt x="142" y="70"/>
                </a:lnTo>
                <a:lnTo>
                  <a:pt x="139" y="88"/>
                </a:lnTo>
                <a:lnTo>
                  <a:pt x="132" y="105"/>
                </a:lnTo>
                <a:lnTo>
                  <a:pt x="120" y="120"/>
                </a:lnTo>
                <a:lnTo>
                  <a:pt x="107" y="131"/>
                </a:lnTo>
                <a:lnTo>
                  <a:pt x="89" y="138"/>
                </a:lnTo>
                <a:lnTo>
                  <a:pt x="71" y="141"/>
                </a:lnTo>
                <a:lnTo>
                  <a:pt x="52" y="138"/>
                </a:lnTo>
                <a:lnTo>
                  <a:pt x="36" y="131"/>
                </a:lnTo>
                <a:lnTo>
                  <a:pt x="21" y="120"/>
                </a:lnTo>
                <a:lnTo>
                  <a:pt x="9" y="105"/>
                </a:lnTo>
                <a:lnTo>
                  <a:pt x="3" y="88"/>
                </a:lnTo>
                <a:lnTo>
                  <a:pt x="0" y="70"/>
                </a:lnTo>
                <a:lnTo>
                  <a:pt x="3" y="52"/>
                </a:lnTo>
                <a:lnTo>
                  <a:pt x="9" y="35"/>
                </a:lnTo>
                <a:lnTo>
                  <a:pt x="21" y="20"/>
                </a:lnTo>
                <a:lnTo>
                  <a:pt x="36" y="8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8" name="Freeform 35"/>
          <p:cNvSpPr>
            <a:spLocks/>
          </p:cNvSpPr>
          <p:nvPr/>
        </p:nvSpPr>
        <p:spPr bwMode="auto">
          <a:xfrm>
            <a:off x="11457224" y="3149829"/>
            <a:ext cx="122687" cy="11961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7" y="3"/>
              </a:cxn>
              <a:cxn ang="0">
                <a:pos x="93" y="12"/>
              </a:cxn>
              <a:cxn ang="0">
                <a:pos x="106" y="25"/>
              </a:cxn>
              <a:cxn ang="0">
                <a:pos x="114" y="41"/>
              </a:cxn>
              <a:cxn ang="0">
                <a:pos x="117" y="59"/>
              </a:cxn>
              <a:cxn ang="0">
                <a:pos x="114" y="78"/>
              </a:cxn>
              <a:cxn ang="0">
                <a:pos x="106" y="94"/>
              </a:cxn>
              <a:cxn ang="0">
                <a:pos x="93" y="107"/>
              </a:cxn>
              <a:cxn ang="0">
                <a:pos x="77" y="115"/>
              </a:cxn>
              <a:cxn ang="0">
                <a:pos x="59" y="118"/>
              </a:cxn>
              <a:cxn ang="0">
                <a:pos x="39" y="115"/>
              </a:cxn>
              <a:cxn ang="0">
                <a:pos x="23" y="107"/>
              </a:cxn>
              <a:cxn ang="0">
                <a:pos x="11" y="94"/>
              </a:cxn>
              <a:cxn ang="0">
                <a:pos x="2" y="78"/>
              </a:cxn>
              <a:cxn ang="0">
                <a:pos x="0" y="59"/>
              </a:cxn>
              <a:cxn ang="0">
                <a:pos x="2" y="41"/>
              </a:cxn>
              <a:cxn ang="0">
                <a:pos x="11" y="25"/>
              </a:cxn>
              <a:cxn ang="0">
                <a:pos x="23" y="12"/>
              </a:cxn>
              <a:cxn ang="0">
                <a:pos x="39" y="3"/>
              </a:cxn>
              <a:cxn ang="0">
                <a:pos x="59" y="0"/>
              </a:cxn>
            </a:cxnLst>
            <a:rect l="0" t="0" r="r" b="b"/>
            <a:pathLst>
              <a:path w="117" h="118">
                <a:moveTo>
                  <a:pt x="59" y="0"/>
                </a:moveTo>
                <a:lnTo>
                  <a:pt x="77" y="3"/>
                </a:lnTo>
                <a:lnTo>
                  <a:pt x="93" y="12"/>
                </a:lnTo>
                <a:lnTo>
                  <a:pt x="106" y="25"/>
                </a:lnTo>
                <a:lnTo>
                  <a:pt x="114" y="41"/>
                </a:lnTo>
                <a:lnTo>
                  <a:pt x="117" y="59"/>
                </a:lnTo>
                <a:lnTo>
                  <a:pt x="114" y="78"/>
                </a:lnTo>
                <a:lnTo>
                  <a:pt x="106" y="94"/>
                </a:lnTo>
                <a:lnTo>
                  <a:pt x="93" y="107"/>
                </a:lnTo>
                <a:lnTo>
                  <a:pt x="77" y="115"/>
                </a:lnTo>
                <a:lnTo>
                  <a:pt x="59" y="118"/>
                </a:lnTo>
                <a:lnTo>
                  <a:pt x="39" y="115"/>
                </a:lnTo>
                <a:lnTo>
                  <a:pt x="23" y="107"/>
                </a:lnTo>
                <a:lnTo>
                  <a:pt x="11" y="94"/>
                </a:lnTo>
                <a:lnTo>
                  <a:pt x="2" y="78"/>
                </a:lnTo>
                <a:lnTo>
                  <a:pt x="0" y="59"/>
                </a:lnTo>
                <a:lnTo>
                  <a:pt x="2" y="41"/>
                </a:lnTo>
                <a:lnTo>
                  <a:pt x="11" y="25"/>
                </a:lnTo>
                <a:lnTo>
                  <a:pt x="23" y="12"/>
                </a:lnTo>
                <a:lnTo>
                  <a:pt x="39" y="3"/>
                </a:lnTo>
                <a:lnTo>
                  <a:pt x="5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59" name="Freeform 36"/>
          <p:cNvSpPr>
            <a:spLocks noEditPoints="1"/>
          </p:cNvSpPr>
          <p:nvPr/>
        </p:nvSpPr>
        <p:spPr bwMode="auto">
          <a:xfrm>
            <a:off x="11444748" y="3137665"/>
            <a:ext cx="147639" cy="143942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59" y="25"/>
              </a:cxn>
              <a:cxn ang="0">
                <a:pos x="48" y="29"/>
              </a:cxn>
              <a:cxn ang="0">
                <a:pos x="39" y="37"/>
              </a:cxn>
              <a:cxn ang="0">
                <a:pos x="31" y="46"/>
              </a:cxn>
              <a:cxn ang="0">
                <a:pos x="26" y="58"/>
              </a:cxn>
              <a:cxn ang="0">
                <a:pos x="25" y="70"/>
              </a:cxn>
              <a:cxn ang="0">
                <a:pos x="26" y="83"/>
              </a:cxn>
              <a:cxn ang="0">
                <a:pos x="31" y="93"/>
              </a:cxn>
              <a:cxn ang="0">
                <a:pos x="39" y="103"/>
              </a:cxn>
              <a:cxn ang="0">
                <a:pos x="48" y="110"/>
              </a:cxn>
              <a:cxn ang="0">
                <a:pos x="59" y="116"/>
              </a:cxn>
              <a:cxn ang="0">
                <a:pos x="72" y="117"/>
              </a:cxn>
              <a:cxn ang="0">
                <a:pos x="86" y="115"/>
              </a:cxn>
              <a:cxn ang="0">
                <a:pos x="98" y="108"/>
              </a:cxn>
              <a:cxn ang="0">
                <a:pos x="109" y="98"/>
              </a:cxn>
              <a:cxn ang="0">
                <a:pos x="115" y="85"/>
              </a:cxn>
              <a:cxn ang="0">
                <a:pos x="118" y="70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6" y="26"/>
              </a:cxn>
              <a:cxn ang="0">
                <a:pos x="72" y="24"/>
              </a:cxn>
              <a:cxn ang="0">
                <a:pos x="72" y="0"/>
              </a:cxn>
              <a:cxn ang="0">
                <a:pos x="90" y="2"/>
              </a:cxn>
              <a:cxn ang="0">
                <a:pos x="107" y="9"/>
              </a:cxn>
              <a:cxn ang="0">
                <a:pos x="121" y="21"/>
              </a:cxn>
              <a:cxn ang="0">
                <a:pos x="132" y="35"/>
              </a:cxn>
              <a:cxn ang="0">
                <a:pos x="139" y="52"/>
              </a:cxn>
              <a:cxn ang="0">
                <a:pos x="142" y="70"/>
              </a:cxn>
              <a:cxn ang="0">
                <a:pos x="139" y="89"/>
              </a:cxn>
              <a:cxn ang="0">
                <a:pos x="132" y="106"/>
              </a:cxn>
              <a:cxn ang="0">
                <a:pos x="121" y="120"/>
              </a:cxn>
              <a:cxn ang="0">
                <a:pos x="107" y="132"/>
              </a:cxn>
              <a:cxn ang="0">
                <a:pos x="90" y="138"/>
              </a:cxn>
              <a:cxn ang="0">
                <a:pos x="72" y="141"/>
              </a:cxn>
              <a:cxn ang="0">
                <a:pos x="52" y="138"/>
              </a:cxn>
              <a:cxn ang="0">
                <a:pos x="36" y="132"/>
              </a:cxn>
              <a:cxn ang="0">
                <a:pos x="22" y="120"/>
              </a:cxn>
              <a:cxn ang="0">
                <a:pos x="10" y="105"/>
              </a:cxn>
              <a:cxn ang="0">
                <a:pos x="3" y="89"/>
              </a:cxn>
              <a:cxn ang="0">
                <a:pos x="0" y="70"/>
              </a:cxn>
              <a:cxn ang="0">
                <a:pos x="3" y="52"/>
              </a:cxn>
              <a:cxn ang="0">
                <a:pos x="10" y="35"/>
              </a:cxn>
              <a:cxn ang="0">
                <a:pos x="22" y="20"/>
              </a:cxn>
              <a:cxn ang="0">
                <a:pos x="36" y="9"/>
              </a:cxn>
              <a:cxn ang="0">
                <a:pos x="52" y="2"/>
              </a:cxn>
              <a:cxn ang="0">
                <a:pos x="72" y="0"/>
              </a:cxn>
            </a:cxnLst>
            <a:rect l="0" t="0" r="r" b="b"/>
            <a:pathLst>
              <a:path w="142" h="141">
                <a:moveTo>
                  <a:pt x="72" y="24"/>
                </a:moveTo>
                <a:lnTo>
                  <a:pt x="59" y="25"/>
                </a:lnTo>
                <a:lnTo>
                  <a:pt x="48" y="29"/>
                </a:lnTo>
                <a:lnTo>
                  <a:pt x="39" y="37"/>
                </a:lnTo>
                <a:lnTo>
                  <a:pt x="31" y="46"/>
                </a:lnTo>
                <a:lnTo>
                  <a:pt x="26" y="58"/>
                </a:lnTo>
                <a:lnTo>
                  <a:pt x="25" y="70"/>
                </a:lnTo>
                <a:lnTo>
                  <a:pt x="26" y="83"/>
                </a:lnTo>
                <a:lnTo>
                  <a:pt x="31" y="93"/>
                </a:lnTo>
                <a:lnTo>
                  <a:pt x="39" y="103"/>
                </a:lnTo>
                <a:lnTo>
                  <a:pt x="48" y="110"/>
                </a:lnTo>
                <a:lnTo>
                  <a:pt x="59" y="116"/>
                </a:lnTo>
                <a:lnTo>
                  <a:pt x="72" y="117"/>
                </a:lnTo>
                <a:lnTo>
                  <a:pt x="86" y="115"/>
                </a:lnTo>
                <a:lnTo>
                  <a:pt x="98" y="108"/>
                </a:lnTo>
                <a:lnTo>
                  <a:pt x="109" y="98"/>
                </a:lnTo>
                <a:lnTo>
                  <a:pt x="115" y="85"/>
                </a:lnTo>
                <a:lnTo>
                  <a:pt x="118" y="70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6" y="26"/>
                </a:lnTo>
                <a:lnTo>
                  <a:pt x="72" y="24"/>
                </a:lnTo>
                <a:close/>
                <a:moveTo>
                  <a:pt x="72" y="0"/>
                </a:moveTo>
                <a:lnTo>
                  <a:pt x="90" y="2"/>
                </a:lnTo>
                <a:lnTo>
                  <a:pt x="107" y="9"/>
                </a:lnTo>
                <a:lnTo>
                  <a:pt x="121" y="21"/>
                </a:lnTo>
                <a:lnTo>
                  <a:pt x="132" y="35"/>
                </a:lnTo>
                <a:lnTo>
                  <a:pt x="139" y="52"/>
                </a:lnTo>
                <a:lnTo>
                  <a:pt x="142" y="70"/>
                </a:lnTo>
                <a:lnTo>
                  <a:pt x="139" y="89"/>
                </a:lnTo>
                <a:lnTo>
                  <a:pt x="132" y="106"/>
                </a:lnTo>
                <a:lnTo>
                  <a:pt x="121" y="120"/>
                </a:lnTo>
                <a:lnTo>
                  <a:pt x="107" y="132"/>
                </a:lnTo>
                <a:lnTo>
                  <a:pt x="90" y="138"/>
                </a:lnTo>
                <a:lnTo>
                  <a:pt x="72" y="141"/>
                </a:lnTo>
                <a:lnTo>
                  <a:pt x="52" y="138"/>
                </a:lnTo>
                <a:lnTo>
                  <a:pt x="36" y="132"/>
                </a:lnTo>
                <a:lnTo>
                  <a:pt x="22" y="120"/>
                </a:lnTo>
                <a:lnTo>
                  <a:pt x="10" y="105"/>
                </a:lnTo>
                <a:lnTo>
                  <a:pt x="3" y="89"/>
                </a:lnTo>
                <a:lnTo>
                  <a:pt x="0" y="70"/>
                </a:lnTo>
                <a:lnTo>
                  <a:pt x="3" y="52"/>
                </a:lnTo>
                <a:lnTo>
                  <a:pt x="10" y="35"/>
                </a:lnTo>
                <a:lnTo>
                  <a:pt x="22" y="20"/>
                </a:lnTo>
                <a:lnTo>
                  <a:pt x="36" y="9"/>
                </a:lnTo>
                <a:lnTo>
                  <a:pt x="52" y="2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60" name="Group 159"/>
          <p:cNvGrpSpPr/>
          <p:nvPr/>
        </p:nvGrpSpPr>
        <p:grpSpPr>
          <a:xfrm>
            <a:off x="12180866" y="2949122"/>
            <a:ext cx="147639" cy="143942"/>
            <a:chOff x="7829916" y="2221810"/>
            <a:chExt cx="103809" cy="101209"/>
          </a:xfrm>
        </p:grpSpPr>
        <p:sp>
          <p:nvSpPr>
            <p:cNvPr id="161" name="Freeform 37"/>
            <p:cNvSpPr>
              <a:spLocks/>
            </p:cNvSpPr>
            <p:nvPr/>
          </p:nvSpPr>
          <p:spPr bwMode="auto">
            <a:xfrm>
              <a:off x="7840151" y="2230363"/>
              <a:ext cx="84802" cy="8267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7" y="3"/>
                </a:cxn>
                <a:cxn ang="0">
                  <a:pos x="93" y="11"/>
                </a:cxn>
                <a:cxn ang="0">
                  <a:pos x="106" y="24"/>
                </a:cxn>
                <a:cxn ang="0">
                  <a:pos x="114" y="40"/>
                </a:cxn>
                <a:cxn ang="0">
                  <a:pos x="118" y="58"/>
                </a:cxn>
                <a:cxn ang="0">
                  <a:pos x="114" y="77"/>
                </a:cxn>
                <a:cxn ang="0">
                  <a:pos x="106" y="93"/>
                </a:cxn>
                <a:cxn ang="0">
                  <a:pos x="93" y="106"/>
                </a:cxn>
                <a:cxn ang="0">
                  <a:pos x="77" y="115"/>
                </a:cxn>
                <a:cxn ang="0">
                  <a:pos x="59" y="117"/>
                </a:cxn>
                <a:cxn ang="0">
                  <a:pos x="40" y="115"/>
                </a:cxn>
                <a:cxn ang="0">
                  <a:pos x="24" y="106"/>
                </a:cxn>
                <a:cxn ang="0">
                  <a:pos x="11" y="93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2" y="40"/>
                </a:cxn>
                <a:cxn ang="0">
                  <a:pos x="11" y="24"/>
                </a:cxn>
                <a:cxn ang="0">
                  <a:pos x="24" y="11"/>
                </a:cxn>
                <a:cxn ang="0">
                  <a:pos x="40" y="3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7" y="3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8" y="58"/>
                  </a:lnTo>
                  <a:lnTo>
                    <a:pt x="114" y="77"/>
                  </a:lnTo>
                  <a:lnTo>
                    <a:pt x="106" y="93"/>
                  </a:lnTo>
                  <a:lnTo>
                    <a:pt x="93" y="106"/>
                  </a:lnTo>
                  <a:lnTo>
                    <a:pt x="77" y="115"/>
                  </a:lnTo>
                  <a:lnTo>
                    <a:pt x="59" y="117"/>
                  </a:lnTo>
                  <a:lnTo>
                    <a:pt x="40" y="115"/>
                  </a:lnTo>
                  <a:lnTo>
                    <a:pt x="24" y="106"/>
                  </a:lnTo>
                  <a:lnTo>
                    <a:pt x="11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sp>
          <p:nvSpPr>
            <p:cNvPr id="162" name="Freeform 38"/>
            <p:cNvSpPr>
              <a:spLocks noEditPoints="1"/>
            </p:cNvSpPr>
            <p:nvPr/>
          </p:nvSpPr>
          <p:spPr bwMode="auto">
            <a:xfrm>
              <a:off x="7829916" y="2221810"/>
              <a:ext cx="103809" cy="101209"/>
            </a:xfrm>
            <a:custGeom>
              <a:avLst/>
              <a:gdLst/>
              <a:ahLst/>
              <a:cxnLst>
                <a:cxn ang="0">
                  <a:pos x="71" y="24"/>
                </a:cxn>
                <a:cxn ang="0">
                  <a:pos x="56" y="27"/>
                </a:cxn>
                <a:cxn ang="0">
                  <a:pos x="43" y="33"/>
                </a:cxn>
                <a:cxn ang="0">
                  <a:pos x="33" y="43"/>
                </a:cxn>
                <a:cxn ang="0">
                  <a:pos x="26" y="56"/>
                </a:cxn>
                <a:cxn ang="0">
                  <a:pos x="24" y="70"/>
                </a:cxn>
                <a:cxn ang="0">
                  <a:pos x="26" y="85"/>
                </a:cxn>
                <a:cxn ang="0">
                  <a:pos x="33" y="98"/>
                </a:cxn>
                <a:cxn ang="0">
                  <a:pos x="43" y="109"/>
                </a:cxn>
                <a:cxn ang="0">
                  <a:pos x="56" y="115"/>
                </a:cxn>
                <a:cxn ang="0">
                  <a:pos x="71" y="117"/>
                </a:cxn>
                <a:cxn ang="0">
                  <a:pos x="85" y="115"/>
                </a:cxn>
                <a:cxn ang="0">
                  <a:pos x="98" y="109"/>
                </a:cxn>
                <a:cxn ang="0">
                  <a:pos x="108" y="98"/>
                </a:cxn>
                <a:cxn ang="0">
                  <a:pos x="115" y="85"/>
                </a:cxn>
                <a:cxn ang="0">
                  <a:pos x="117" y="70"/>
                </a:cxn>
                <a:cxn ang="0">
                  <a:pos x="115" y="56"/>
                </a:cxn>
                <a:cxn ang="0">
                  <a:pos x="108" y="43"/>
                </a:cxn>
                <a:cxn ang="0">
                  <a:pos x="98" y="33"/>
                </a:cxn>
                <a:cxn ang="0">
                  <a:pos x="85" y="27"/>
                </a:cxn>
                <a:cxn ang="0">
                  <a:pos x="71" y="24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0" y="20"/>
                </a:cxn>
                <a:cxn ang="0">
                  <a:pos x="132" y="35"/>
                </a:cxn>
                <a:cxn ang="0">
                  <a:pos x="138" y="52"/>
                </a:cxn>
                <a:cxn ang="0">
                  <a:pos x="141" y="70"/>
                </a:cxn>
                <a:cxn ang="0">
                  <a:pos x="138" y="89"/>
                </a:cxn>
                <a:cxn ang="0">
                  <a:pos x="132" y="107"/>
                </a:cxn>
                <a:cxn ang="0">
                  <a:pos x="120" y="120"/>
                </a:cxn>
                <a:cxn ang="0">
                  <a:pos x="106" y="132"/>
                </a:cxn>
                <a:cxn ang="0">
                  <a:pos x="89" y="139"/>
                </a:cxn>
                <a:cxn ang="0">
                  <a:pos x="71" y="142"/>
                </a:cxn>
                <a:cxn ang="0">
                  <a:pos x="52" y="139"/>
                </a:cxn>
                <a:cxn ang="0">
                  <a:pos x="35" y="132"/>
                </a:cxn>
                <a:cxn ang="0">
                  <a:pos x="21" y="120"/>
                </a:cxn>
                <a:cxn ang="0">
                  <a:pos x="9" y="107"/>
                </a:cxn>
                <a:cxn ang="0">
                  <a:pos x="3" y="89"/>
                </a:cxn>
                <a:cxn ang="0">
                  <a:pos x="0" y="70"/>
                </a:cxn>
                <a:cxn ang="0">
                  <a:pos x="3" y="52"/>
                </a:cxn>
                <a:cxn ang="0">
                  <a:pos x="9" y="35"/>
                </a:cxn>
                <a:cxn ang="0">
                  <a:pos x="21" y="20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1" y="0"/>
                </a:cxn>
              </a:cxnLst>
              <a:rect l="0" t="0" r="r" b="b"/>
              <a:pathLst>
                <a:path w="141" h="142">
                  <a:moveTo>
                    <a:pt x="71" y="24"/>
                  </a:moveTo>
                  <a:lnTo>
                    <a:pt x="56" y="27"/>
                  </a:lnTo>
                  <a:lnTo>
                    <a:pt x="43" y="33"/>
                  </a:lnTo>
                  <a:lnTo>
                    <a:pt x="33" y="43"/>
                  </a:lnTo>
                  <a:lnTo>
                    <a:pt x="26" y="56"/>
                  </a:lnTo>
                  <a:lnTo>
                    <a:pt x="24" y="70"/>
                  </a:lnTo>
                  <a:lnTo>
                    <a:pt x="26" y="85"/>
                  </a:lnTo>
                  <a:lnTo>
                    <a:pt x="33" y="98"/>
                  </a:lnTo>
                  <a:lnTo>
                    <a:pt x="43" y="109"/>
                  </a:lnTo>
                  <a:lnTo>
                    <a:pt x="56" y="115"/>
                  </a:lnTo>
                  <a:lnTo>
                    <a:pt x="71" y="117"/>
                  </a:lnTo>
                  <a:lnTo>
                    <a:pt x="85" y="115"/>
                  </a:lnTo>
                  <a:lnTo>
                    <a:pt x="98" y="109"/>
                  </a:lnTo>
                  <a:lnTo>
                    <a:pt x="108" y="98"/>
                  </a:lnTo>
                  <a:lnTo>
                    <a:pt x="115" y="85"/>
                  </a:lnTo>
                  <a:lnTo>
                    <a:pt x="117" y="70"/>
                  </a:lnTo>
                  <a:lnTo>
                    <a:pt x="115" y="56"/>
                  </a:lnTo>
                  <a:lnTo>
                    <a:pt x="108" y="43"/>
                  </a:lnTo>
                  <a:lnTo>
                    <a:pt x="98" y="33"/>
                  </a:lnTo>
                  <a:lnTo>
                    <a:pt x="85" y="27"/>
                  </a:lnTo>
                  <a:lnTo>
                    <a:pt x="71" y="24"/>
                  </a:lnTo>
                  <a:close/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2" y="35"/>
                  </a:lnTo>
                  <a:lnTo>
                    <a:pt x="138" y="52"/>
                  </a:lnTo>
                  <a:lnTo>
                    <a:pt x="141" y="70"/>
                  </a:lnTo>
                  <a:lnTo>
                    <a:pt x="138" y="89"/>
                  </a:lnTo>
                  <a:lnTo>
                    <a:pt x="132" y="107"/>
                  </a:lnTo>
                  <a:lnTo>
                    <a:pt x="120" y="120"/>
                  </a:lnTo>
                  <a:lnTo>
                    <a:pt x="106" y="132"/>
                  </a:lnTo>
                  <a:lnTo>
                    <a:pt x="89" y="139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1" y="120"/>
                  </a:lnTo>
                  <a:lnTo>
                    <a:pt x="9" y="107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</p:grpSp>
      <p:sp>
        <p:nvSpPr>
          <p:cNvPr id="163" name="Freeform 39"/>
          <p:cNvSpPr>
            <a:spLocks/>
          </p:cNvSpPr>
          <p:nvPr/>
        </p:nvSpPr>
        <p:spPr bwMode="auto">
          <a:xfrm>
            <a:off x="11800331" y="3760058"/>
            <a:ext cx="122687" cy="11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6" y="3"/>
              </a:cxn>
              <a:cxn ang="0">
                <a:pos x="92" y="12"/>
              </a:cxn>
              <a:cxn ang="0">
                <a:pos x="105" y="24"/>
              </a:cxn>
              <a:cxn ang="0">
                <a:pos x="114" y="40"/>
              </a:cxn>
              <a:cxn ang="0">
                <a:pos x="117" y="59"/>
              </a:cxn>
              <a:cxn ang="0">
                <a:pos x="114" y="78"/>
              </a:cxn>
              <a:cxn ang="0">
                <a:pos x="105" y="94"/>
              </a:cxn>
              <a:cxn ang="0">
                <a:pos x="92" y="107"/>
              </a:cxn>
              <a:cxn ang="0">
                <a:pos x="76" y="115"/>
              </a:cxn>
              <a:cxn ang="0">
                <a:pos x="58" y="117"/>
              </a:cxn>
              <a:cxn ang="0">
                <a:pos x="39" y="115"/>
              </a:cxn>
              <a:cxn ang="0">
                <a:pos x="23" y="107"/>
              </a:cxn>
              <a:cxn ang="0">
                <a:pos x="10" y="94"/>
              </a:cxn>
              <a:cxn ang="0">
                <a:pos x="2" y="78"/>
              </a:cxn>
              <a:cxn ang="0">
                <a:pos x="0" y="59"/>
              </a:cxn>
              <a:cxn ang="0">
                <a:pos x="2" y="40"/>
              </a:cxn>
              <a:cxn ang="0">
                <a:pos x="10" y="24"/>
              </a:cxn>
              <a:cxn ang="0">
                <a:pos x="23" y="12"/>
              </a:cxn>
              <a:cxn ang="0">
                <a:pos x="39" y="3"/>
              </a:cxn>
              <a:cxn ang="0">
                <a:pos x="58" y="0"/>
              </a:cxn>
            </a:cxnLst>
            <a:rect l="0" t="0" r="r" b="b"/>
            <a:pathLst>
              <a:path w="117" h="117">
                <a:moveTo>
                  <a:pt x="58" y="0"/>
                </a:moveTo>
                <a:lnTo>
                  <a:pt x="76" y="3"/>
                </a:lnTo>
                <a:lnTo>
                  <a:pt x="92" y="12"/>
                </a:lnTo>
                <a:lnTo>
                  <a:pt x="105" y="24"/>
                </a:lnTo>
                <a:lnTo>
                  <a:pt x="114" y="40"/>
                </a:lnTo>
                <a:lnTo>
                  <a:pt x="117" y="59"/>
                </a:lnTo>
                <a:lnTo>
                  <a:pt x="114" y="78"/>
                </a:lnTo>
                <a:lnTo>
                  <a:pt x="105" y="94"/>
                </a:lnTo>
                <a:lnTo>
                  <a:pt x="92" y="107"/>
                </a:lnTo>
                <a:lnTo>
                  <a:pt x="76" y="115"/>
                </a:lnTo>
                <a:lnTo>
                  <a:pt x="58" y="117"/>
                </a:lnTo>
                <a:lnTo>
                  <a:pt x="39" y="115"/>
                </a:lnTo>
                <a:lnTo>
                  <a:pt x="23" y="107"/>
                </a:lnTo>
                <a:lnTo>
                  <a:pt x="10" y="94"/>
                </a:lnTo>
                <a:lnTo>
                  <a:pt x="2" y="78"/>
                </a:lnTo>
                <a:lnTo>
                  <a:pt x="0" y="59"/>
                </a:lnTo>
                <a:lnTo>
                  <a:pt x="2" y="40"/>
                </a:lnTo>
                <a:lnTo>
                  <a:pt x="10" y="24"/>
                </a:lnTo>
                <a:lnTo>
                  <a:pt x="23" y="12"/>
                </a:lnTo>
                <a:lnTo>
                  <a:pt x="39" y="3"/>
                </a:lnTo>
                <a:lnTo>
                  <a:pt x="5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64" name="Freeform 40"/>
          <p:cNvSpPr>
            <a:spLocks noEditPoints="1"/>
          </p:cNvSpPr>
          <p:nvPr/>
        </p:nvSpPr>
        <p:spPr bwMode="auto">
          <a:xfrm>
            <a:off x="11787855" y="3749920"/>
            <a:ext cx="147639" cy="143942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59" y="26"/>
              </a:cxn>
              <a:cxn ang="0">
                <a:pos x="48" y="30"/>
              </a:cxn>
              <a:cxn ang="0">
                <a:pos x="38" y="38"/>
              </a:cxn>
              <a:cxn ang="0">
                <a:pos x="31" y="47"/>
              </a:cxn>
              <a:cxn ang="0">
                <a:pos x="25" y="59"/>
              </a:cxn>
              <a:cxn ang="0">
                <a:pos x="24" y="71"/>
              </a:cxn>
              <a:cxn ang="0">
                <a:pos x="25" y="83"/>
              </a:cxn>
              <a:cxn ang="0">
                <a:pos x="31" y="94"/>
              </a:cxn>
              <a:cxn ang="0">
                <a:pos x="38" y="104"/>
              </a:cxn>
              <a:cxn ang="0">
                <a:pos x="48" y="111"/>
              </a:cxn>
              <a:cxn ang="0">
                <a:pos x="59" y="116"/>
              </a:cxn>
              <a:cxn ang="0">
                <a:pos x="71" y="118"/>
              </a:cxn>
              <a:cxn ang="0">
                <a:pos x="85" y="115"/>
              </a:cxn>
              <a:cxn ang="0">
                <a:pos x="98" y="109"/>
              </a:cxn>
              <a:cxn ang="0">
                <a:pos x="109" y="98"/>
              </a:cxn>
              <a:cxn ang="0">
                <a:pos x="115" y="86"/>
              </a:cxn>
              <a:cxn ang="0">
                <a:pos x="117" y="71"/>
              </a:cxn>
              <a:cxn ang="0">
                <a:pos x="115" y="56"/>
              </a:cxn>
              <a:cxn ang="0">
                <a:pos x="109" y="43"/>
              </a:cxn>
              <a:cxn ang="0">
                <a:pos x="98" y="33"/>
              </a:cxn>
              <a:cxn ang="0">
                <a:pos x="85" y="27"/>
              </a:cxn>
              <a:cxn ang="0">
                <a:pos x="71" y="25"/>
              </a:cxn>
              <a:cxn ang="0">
                <a:pos x="71" y="0"/>
              </a:cxn>
              <a:cxn ang="0">
                <a:pos x="89" y="2"/>
              </a:cxn>
              <a:cxn ang="0">
                <a:pos x="107" y="10"/>
              </a:cxn>
              <a:cxn ang="0">
                <a:pos x="120" y="20"/>
              </a:cxn>
              <a:cxn ang="0">
                <a:pos x="132" y="35"/>
              </a:cxn>
              <a:cxn ang="0">
                <a:pos x="139" y="52"/>
              </a:cxn>
              <a:cxn ang="0">
                <a:pos x="142" y="71"/>
              </a:cxn>
              <a:cxn ang="0">
                <a:pos x="139" y="90"/>
              </a:cxn>
              <a:cxn ang="0">
                <a:pos x="132" y="107"/>
              </a:cxn>
              <a:cxn ang="0">
                <a:pos x="120" y="121"/>
              </a:cxn>
              <a:cxn ang="0">
                <a:pos x="107" y="132"/>
              </a:cxn>
              <a:cxn ang="0">
                <a:pos x="89" y="139"/>
              </a:cxn>
              <a:cxn ang="0">
                <a:pos x="71" y="142"/>
              </a:cxn>
              <a:cxn ang="0">
                <a:pos x="52" y="139"/>
              </a:cxn>
              <a:cxn ang="0">
                <a:pos x="36" y="132"/>
              </a:cxn>
              <a:cxn ang="0">
                <a:pos x="21" y="121"/>
              </a:cxn>
              <a:cxn ang="0">
                <a:pos x="9" y="106"/>
              </a:cxn>
              <a:cxn ang="0">
                <a:pos x="3" y="90"/>
              </a:cxn>
              <a:cxn ang="0">
                <a:pos x="0" y="71"/>
              </a:cxn>
              <a:cxn ang="0">
                <a:pos x="3" y="52"/>
              </a:cxn>
              <a:cxn ang="0">
                <a:pos x="9" y="35"/>
              </a:cxn>
              <a:cxn ang="0">
                <a:pos x="21" y="20"/>
              </a:cxn>
              <a:cxn ang="0">
                <a:pos x="36" y="10"/>
              </a:cxn>
              <a:cxn ang="0">
                <a:pos x="52" y="2"/>
              </a:cxn>
              <a:cxn ang="0">
                <a:pos x="71" y="0"/>
              </a:cxn>
            </a:cxnLst>
            <a:rect l="0" t="0" r="r" b="b"/>
            <a:pathLst>
              <a:path w="142" h="142">
                <a:moveTo>
                  <a:pt x="71" y="25"/>
                </a:moveTo>
                <a:lnTo>
                  <a:pt x="59" y="26"/>
                </a:lnTo>
                <a:lnTo>
                  <a:pt x="48" y="30"/>
                </a:lnTo>
                <a:lnTo>
                  <a:pt x="38" y="38"/>
                </a:lnTo>
                <a:lnTo>
                  <a:pt x="31" y="47"/>
                </a:lnTo>
                <a:lnTo>
                  <a:pt x="25" y="59"/>
                </a:lnTo>
                <a:lnTo>
                  <a:pt x="24" y="71"/>
                </a:lnTo>
                <a:lnTo>
                  <a:pt x="25" y="83"/>
                </a:lnTo>
                <a:lnTo>
                  <a:pt x="31" y="94"/>
                </a:lnTo>
                <a:lnTo>
                  <a:pt x="38" y="104"/>
                </a:lnTo>
                <a:lnTo>
                  <a:pt x="48" y="111"/>
                </a:lnTo>
                <a:lnTo>
                  <a:pt x="59" y="116"/>
                </a:lnTo>
                <a:lnTo>
                  <a:pt x="71" y="118"/>
                </a:lnTo>
                <a:lnTo>
                  <a:pt x="85" y="115"/>
                </a:lnTo>
                <a:lnTo>
                  <a:pt x="98" y="109"/>
                </a:lnTo>
                <a:lnTo>
                  <a:pt x="109" y="98"/>
                </a:lnTo>
                <a:lnTo>
                  <a:pt x="115" y="86"/>
                </a:lnTo>
                <a:lnTo>
                  <a:pt x="117" y="71"/>
                </a:lnTo>
                <a:lnTo>
                  <a:pt x="115" y="56"/>
                </a:lnTo>
                <a:lnTo>
                  <a:pt x="109" y="43"/>
                </a:lnTo>
                <a:lnTo>
                  <a:pt x="98" y="33"/>
                </a:lnTo>
                <a:lnTo>
                  <a:pt x="85" y="27"/>
                </a:lnTo>
                <a:lnTo>
                  <a:pt x="71" y="25"/>
                </a:lnTo>
                <a:close/>
                <a:moveTo>
                  <a:pt x="71" y="0"/>
                </a:moveTo>
                <a:lnTo>
                  <a:pt x="89" y="2"/>
                </a:lnTo>
                <a:lnTo>
                  <a:pt x="107" y="10"/>
                </a:lnTo>
                <a:lnTo>
                  <a:pt x="120" y="20"/>
                </a:lnTo>
                <a:lnTo>
                  <a:pt x="132" y="35"/>
                </a:lnTo>
                <a:lnTo>
                  <a:pt x="139" y="52"/>
                </a:lnTo>
                <a:lnTo>
                  <a:pt x="142" y="71"/>
                </a:lnTo>
                <a:lnTo>
                  <a:pt x="139" y="90"/>
                </a:lnTo>
                <a:lnTo>
                  <a:pt x="132" y="107"/>
                </a:lnTo>
                <a:lnTo>
                  <a:pt x="120" y="121"/>
                </a:lnTo>
                <a:lnTo>
                  <a:pt x="107" y="132"/>
                </a:lnTo>
                <a:lnTo>
                  <a:pt x="89" y="139"/>
                </a:lnTo>
                <a:lnTo>
                  <a:pt x="71" y="142"/>
                </a:lnTo>
                <a:lnTo>
                  <a:pt x="52" y="139"/>
                </a:lnTo>
                <a:lnTo>
                  <a:pt x="36" y="132"/>
                </a:lnTo>
                <a:lnTo>
                  <a:pt x="21" y="121"/>
                </a:lnTo>
                <a:lnTo>
                  <a:pt x="9" y="106"/>
                </a:lnTo>
                <a:lnTo>
                  <a:pt x="3" y="90"/>
                </a:lnTo>
                <a:lnTo>
                  <a:pt x="0" y="71"/>
                </a:lnTo>
                <a:lnTo>
                  <a:pt x="3" y="52"/>
                </a:lnTo>
                <a:lnTo>
                  <a:pt x="9" y="35"/>
                </a:lnTo>
                <a:lnTo>
                  <a:pt x="21" y="20"/>
                </a:lnTo>
                <a:lnTo>
                  <a:pt x="36" y="10"/>
                </a:lnTo>
                <a:lnTo>
                  <a:pt x="52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sp>
        <p:nvSpPr>
          <p:cNvPr id="165" name="Freeform 11"/>
          <p:cNvSpPr>
            <a:spLocks/>
          </p:cNvSpPr>
          <p:nvPr/>
        </p:nvSpPr>
        <p:spPr bwMode="auto">
          <a:xfrm>
            <a:off x="8903686" y="2162516"/>
            <a:ext cx="1871487" cy="1905697"/>
          </a:xfrm>
          <a:custGeom>
            <a:avLst/>
            <a:gdLst/>
            <a:ahLst/>
            <a:cxnLst>
              <a:cxn ang="0">
                <a:pos x="1117" y="1"/>
              </a:cxn>
              <a:cxn ang="0">
                <a:pos x="1153" y="4"/>
              </a:cxn>
              <a:cxn ang="0">
                <a:pos x="1399" y="28"/>
              </a:cxn>
              <a:cxn ang="0">
                <a:pos x="1593" y="67"/>
              </a:cxn>
              <a:cxn ang="0">
                <a:pos x="1658" y="116"/>
              </a:cxn>
              <a:cxn ang="0">
                <a:pos x="1549" y="191"/>
              </a:cxn>
              <a:cxn ang="0">
                <a:pos x="1459" y="297"/>
              </a:cxn>
              <a:cxn ang="0">
                <a:pos x="1428" y="351"/>
              </a:cxn>
              <a:cxn ang="0">
                <a:pos x="1402" y="406"/>
              </a:cxn>
              <a:cxn ang="0">
                <a:pos x="1368" y="501"/>
              </a:cxn>
              <a:cxn ang="0">
                <a:pos x="1335" y="629"/>
              </a:cxn>
              <a:cxn ang="0">
                <a:pos x="1316" y="788"/>
              </a:cxn>
              <a:cxn ang="0">
                <a:pos x="1321" y="963"/>
              </a:cxn>
              <a:cxn ang="0">
                <a:pos x="1357" y="1151"/>
              </a:cxn>
              <a:cxn ang="0">
                <a:pos x="1404" y="1284"/>
              </a:cxn>
              <a:cxn ang="0">
                <a:pos x="1490" y="1444"/>
              </a:cxn>
              <a:cxn ang="0">
                <a:pos x="1574" y="1560"/>
              </a:cxn>
              <a:cxn ang="0">
                <a:pos x="1600" y="1588"/>
              </a:cxn>
              <a:cxn ang="0">
                <a:pos x="1652" y="1639"/>
              </a:cxn>
              <a:cxn ang="0">
                <a:pos x="1732" y="1706"/>
              </a:cxn>
              <a:cxn ang="0">
                <a:pos x="1756" y="1769"/>
              </a:cxn>
              <a:cxn ang="0">
                <a:pos x="1624" y="1803"/>
              </a:cxn>
              <a:cxn ang="0">
                <a:pos x="1498" y="1822"/>
              </a:cxn>
              <a:cxn ang="0">
                <a:pos x="1399" y="1831"/>
              </a:cxn>
              <a:cxn ang="0">
                <a:pos x="1346" y="1833"/>
              </a:cxn>
              <a:cxn ang="0">
                <a:pos x="1246" y="1839"/>
              </a:cxn>
              <a:cxn ang="0">
                <a:pos x="1131" y="1854"/>
              </a:cxn>
              <a:cxn ang="0">
                <a:pos x="1029" y="1872"/>
              </a:cxn>
              <a:cxn ang="0">
                <a:pos x="848" y="1879"/>
              </a:cxn>
              <a:cxn ang="0">
                <a:pos x="700" y="1857"/>
              </a:cxn>
              <a:cxn ang="0">
                <a:pos x="583" y="1820"/>
              </a:cxn>
              <a:cxn ang="0">
                <a:pos x="501" y="1780"/>
              </a:cxn>
              <a:cxn ang="0">
                <a:pos x="454" y="1751"/>
              </a:cxn>
              <a:cxn ang="0">
                <a:pos x="387" y="1695"/>
              </a:cxn>
              <a:cxn ang="0">
                <a:pos x="252" y="1548"/>
              </a:cxn>
              <a:cxn ang="0">
                <a:pos x="167" y="1408"/>
              </a:cxn>
              <a:cxn ang="0">
                <a:pos x="119" y="1285"/>
              </a:cxn>
              <a:cxn ang="0">
                <a:pos x="99" y="1188"/>
              </a:cxn>
              <a:cxn ang="0">
                <a:pos x="93" y="1130"/>
              </a:cxn>
              <a:cxn ang="0">
                <a:pos x="92" y="1081"/>
              </a:cxn>
              <a:cxn ang="0">
                <a:pos x="80" y="990"/>
              </a:cxn>
              <a:cxn ang="0">
                <a:pos x="61" y="932"/>
              </a:cxn>
              <a:cxn ang="0">
                <a:pos x="52" y="908"/>
              </a:cxn>
              <a:cxn ang="0">
                <a:pos x="4" y="755"/>
              </a:cxn>
              <a:cxn ang="0">
                <a:pos x="5" y="617"/>
              </a:cxn>
              <a:cxn ang="0">
                <a:pos x="39" y="497"/>
              </a:cxn>
              <a:cxn ang="0">
                <a:pos x="92" y="399"/>
              </a:cxn>
              <a:cxn ang="0">
                <a:pos x="149" y="326"/>
              </a:cxn>
              <a:cxn ang="0">
                <a:pos x="195" y="279"/>
              </a:cxn>
              <a:cxn ang="0">
                <a:pos x="214" y="263"/>
              </a:cxn>
              <a:cxn ang="0">
                <a:pos x="395" y="145"/>
              </a:cxn>
              <a:cxn ang="0">
                <a:pos x="586" y="70"/>
              </a:cxn>
              <a:cxn ang="0">
                <a:pos x="771" y="25"/>
              </a:cxn>
              <a:cxn ang="0">
                <a:pos x="935" y="6"/>
              </a:cxn>
              <a:cxn ang="0">
                <a:pos x="1062" y="0"/>
              </a:cxn>
            </a:cxnLst>
            <a:rect l="0" t="0" r="r" b="b"/>
            <a:pathLst>
              <a:path w="1799" h="1881">
                <a:moveTo>
                  <a:pt x="1062" y="0"/>
                </a:moveTo>
                <a:lnTo>
                  <a:pt x="1093" y="0"/>
                </a:lnTo>
                <a:lnTo>
                  <a:pt x="1117" y="1"/>
                </a:lnTo>
                <a:lnTo>
                  <a:pt x="1136" y="3"/>
                </a:lnTo>
                <a:lnTo>
                  <a:pt x="1147" y="4"/>
                </a:lnTo>
                <a:lnTo>
                  <a:pt x="1153" y="4"/>
                </a:lnTo>
                <a:lnTo>
                  <a:pt x="1240" y="10"/>
                </a:lnTo>
                <a:lnTo>
                  <a:pt x="1322" y="19"/>
                </a:lnTo>
                <a:lnTo>
                  <a:pt x="1399" y="28"/>
                </a:lnTo>
                <a:lnTo>
                  <a:pt x="1469" y="40"/>
                </a:lnTo>
                <a:lnTo>
                  <a:pt x="1534" y="53"/>
                </a:lnTo>
                <a:lnTo>
                  <a:pt x="1593" y="67"/>
                </a:lnTo>
                <a:lnTo>
                  <a:pt x="1648" y="81"/>
                </a:lnTo>
                <a:lnTo>
                  <a:pt x="1697" y="96"/>
                </a:lnTo>
                <a:lnTo>
                  <a:pt x="1658" y="116"/>
                </a:lnTo>
                <a:lnTo>
                  <a:pt x="1621" y="138"/>
                </a:lnTo>
                <a:lnTo>
                  <a:pt x="1585" y="163"/>
                </a:lnTo>
                <a:lnTo>
                  <a:pt x="1549" y="191"/>
                </a:lnTo>
                <a:lnTo>
                  <a:pt x="1516" y="222"/>
                </a:lnTo>
                <a:lnTo>
                  <a:pt x="1486" y="257"/>
                </a:lnTo>
                <a:lnTo>
                  <a:pt x="1459" y="297"/>
                </a:lnTo>
                <a:lnTo>
                  <a:pt x="1433" y="340"/>
                </a:lnTo>
                <a:lnTo>
                  <a:pt x="1432" y="343"/>
                </a:lnTo>
                <a:lnTo>
                  <a:pt x="1428" y="351"/>
                </a:lnTo>
                <a:lnTo>
                  <a:pt x="1420" y="365"/>
                </a:lnTo>
                <a:lnTo>
                  <a:pt x="1412" y="383"/>
                </a:lnTo>
                <a:lnTo>
                  <a:pt x="1402" y="406"/>
                </a:lnTo>
                <a:lnTo>
                  <a:pt x="1392" y="433"/>
                </a:lnTo>
                <a:lnTo>
                  <a:pt x="1380" y="464"/>
                </a:lnTo>
                <a:lnTo>
                  <a:pt x="1368" y="501"/>
                </a:lnTo>
                <a:lnTo>
                  <a:pt x="1356" y="539"/>
                </a:lnTo>
                <a:lnTo>
                  <a:pt x="1346" y="583"/>
                </a:lnTo>
                <a:lnTo>
                  <a:pt x="1335" y="629"/>
                </a:lnTo>
                <a:lnTo>
                  <a:pt x="1326" y="679"/>
                </a:lnTo>
                <a:lnTo>
                  <a:pt x="1320" y="731"/>
                </a:lnTo>
                <a:lnTo>
                  <a:pt x="1316" y="788"/>
                </a:lnTo>
                <a:lnTo>
                  <a:pt x="1315" y="845"/>
                </a:lnTo>
                <a:lnTo>
                  <a:pt x="1316" y="903"/>
                </a:lnTo>
                <a:lnTo>
                  <a:pt x="1321" y="963"/>
                </a:lnTo>
                <a:lnTo>
                  <a:pt x="1329" y="1023"/>
                </a:lnTo>
                <a:lnTo>
                  <a:pt x="1341" y="1086"/>
                </a:lnTo>
                <a:lnTo>
                  <a:pt x="1357" y="1151"/>
                </a:lnTo>
                <a:lnTo>
                  <a:pt x="1369" y="1192"/>
                </a:lnTo>
                <a:lnTo>
                  <a:pt x="1385" y="1236"/>
                </a:lnTo>
                <a:lnTo>
                  <a:pt x="1404" y="1284"/>
                </a:lnTo>
                <a:lnTo>
                  <a:pt x="1429" y="1335"/>
                </a:lnTo>
                <a:lnTo>
                  <a:pt x="1457" y="1389"/>
                </a:lnTo>
                <a:lnTo>
                  <a:pt x="1490" y="1444"/>
                </a:lnTo>
                <a:lnTo>
                  <a:pt x="1528" y="1500"/>
                </a:lnTo>
                <a:lnTo>
                  <a:pt x="1572" y="1558"/>
                </a:lnTo>
                <a:lnTo>
                  <a:pt x="1574" y="1560"/>
                </a:lnTo>
                <a:lnTo>
                  <a:pt x="1579" y="1566"/>
                </a:lnTo>
                <a:lnTo>
                  <a:pt x="1588" y="1575"/>
                </a:lnTo>
                <a:lnTo>
                  <a:pt x="1600" y="1588"/>
                </a:lnTo>
                <a:lnTo>
                  <a:pt x="1613" y="1603"/>
                </a:lnTo>
                <a:lnTo>
                  <a:pt x="1632" y="1620"/>
                </a:lnTo>
                <a:lnTo>
                  <a:pt x="1652" y="1639"/>
                </a:lnTo>
                <a:lnTo>
                  <a:pt x="1675" y="1660"/>
                </a:lnTo>
                <a:lnTo>
                  <a:pt x="1702" y="1683"/>
                </a:lnTo>
                <a:lnTo>
                  <a:pt x="1732" y="1706"/>
                </a:lnTo>
                <a:lnTo>
                  <a:pt x="1764" y="1729"/>
                </a:lnTo>
                <a:lnTo>
                  <a:pt x="1799" y="1754"/>
                </a:lnTo>
                <a:lnTo>
                  <a:pt x="1756" y="1769"/>
                </a:lnTo>
                <a:lnTo>
                  <a:pt x="1713" y="1783"/>
                </a:lnTo>
                <a:lnTo>
                  <a:pt x="1668" y="1793"/>
                </a:lnTo>
                <a:lnTo>
                  <a:pt x="1624" y="1803"/>
                </a:lnTo>
                <a:lnTo>
                  <a:pt x="1580" y="1812"/>
                </a:lnTo>
                <a:lnTo>
                  <a:pt x="1538" y="1817"/>
                </a:lnTo>
                <a:lnTo>
                  <a:pt x="1498" y="1822"/>
                </a:lnTo>
                <a:lnTo>
                  <a:pt x="1461" y="1827"/>
                </a:lnTo>
                <a:lnTo>
                  <a:pt x="1428" y="1829"/>
                </a:lnTo>
                <a:lnTo>
                  <a:pt x="1399" y="1831"/>
                </a:lnTo>
                <a:lnTo>
                  <a:pt x="1376" y="1832"/>
                </a:lnTo>
                <a:lnTo>
                  <a:pt x="1357" y="1833"/>
                </a:lnTo>
                <a:lnTo>
                  <a:pt x="1346" y="1833"/>
                </a:lnTo>
                <a:lnTo>
                  <a:pt x="1340" y="1833"/>
                </a:lnTo>
                <a:lnTo>
                  <a:pt x="1291" y="1836"/>
                </a:lnTo>
                <a:lnTo>
                  <a:pt x="1246" y="1839"/>
                </a:lnTo>
                <a:lnTo>
                  <a:pt x="1206" y="1844"/>
                </a:lnTo>
                <a:lnTo>
                  <a:pt x="1168" y="1849"/>
                </a:lnTo>
                <a:lnTo>
                  <a:pt x="1131" y="1854"/>
                </a:lnTo>
                <a:lnTo>
                  <a:pt x="1096" y="1861"/>
                </a:lnTo>
                <a:lnTo>
                  <a:pt x="1096" y="1861"/>
                </a:lnTo>
                <a:lnTo>
                  <a:pt x="1029" y="1872"/>
                </a:lnTo>
                <a:lnTo>
                  <a:pt x="965" y="1879"/>
                </a:lnTo>
                <a:lnTo>
                  <a:pt x="904" y="1881"/>
                </a:lnTo>
                <a:lnTo>
                  <a:pt x="848" y="1879"/>
                </a:lnTo>
                <a:lnTo>
                  <a:pt x="795" y="1875"/>
                </a:lnTo>
                <a:lnTo>
                  <a:pt x="746" y="1867"/>
                </a:lnTo>
                <a:lnTo>
                  <a:pt x="700" y="1857"/>
                </a:lnTo>
                <a:lnTo>
                  <a:pt x="658" y="1846"/>
                </a:lnTo>
                <a:lnTo>
                  <a:pt x="618" y="1833"/>
                </a:lnTo>
                <a:lnTo>
                  <a:pt x="583" y="1820"/>
                </a:lnTo>
                <a:lnTo>
                  <a:pt x="552" y="1806"/>
                </a:lnTo>
                <a:lnTo>
                  <a:pt x="524" y="1792"/>
                </a:lnTo>
                <a:lnTo>
                  <a:pt x="501" y="1780"/>
                </a:lnTo>
                <a:lnTo>
                  <a:pt x="481" y="1768"/>
                </a:lnTo>
                <a:lnTo>
                  <a:pt x="466" y="1758"/>
                </a:lnTo>
                <a:lnTo>
                  <a:pt x="454" y="1751"/>
                </a:lnTo>
                <a:lnTo>
                  <a:pt x="446" y="1745"/>
                </a:lnTo>
                <a:lnTo>
                  <a:pt x="444" y="1743"/>
                </a:lnTo>
                <a:lnTo>
                  <a:pt x="387" y="1695"/>
                </a:lnTo>
                <a:lnTo>
                  <a:pt x="337" y="1646"/>
                </a:lnTo>
                <a:lnTo>
                  <a:pt x="292" y="1597"/>
                </a:lnTo>
                <a:lnTo>
                  <a:pt x="252" y="1548"/>
                </a:lnTo>
                <a:lnTo>
                  <a:pt x="219" y="1500"/>
                </a:lnTo>
                <a:lnTo>
                  <a:pt x="192" y="1453"/>
                </a:lnTo>
                <a:lnTo>
                  <a:pt x="167" y="1408"/>
                </a:lnTo>
                <a:lnTo>
                  <a:pt x="148" y="1365"/>
                </a:lnTo>
                <a:lnTo>
                  <a:pt x="132" y="1323"/>
                </a:lnTo>
                <a:lnTo>
                  <a:pt x="119" y="1285"/>
                </a:lnTo>
                <a:lnTo>
                  <a:pt x="110" y="1248"/>
                </a:lnTo>
                <a:lnTo>
                  <a:pt x="103" y="1216"/>
                </a:lnTo>
                <a:lnTo>
                  <a:pt x="99" y="1188"/>
                </a:lnTo>
                <a:lnTo>
                  <a:pt x="96" y="1164"/>
                </a:lnTo>
                <a:lnTo>
                  <a:pt x="93" y="1144"/>
                </a:lnTo>
                <a:lnTo>
                  <a:pt x="93" y="1130"/>
                </a:lnTo>
                <a:lnTo>
                  <a:pt x="93" y="1120"/>
                </a:lnTo>
                <a:lnTo>
                  <a:pt x="93" y="1116"/>
                </a:lnTo>
                <a:lnTo>
                  <a:pt x="92" y="1081"/>
                </a:lnTo>
                <a:lnTo>
                  <a:pt x="89" y="1047"/>
                </a:lnTo>
                <a:lnTo>
                  <a:pt x="85" y="1017"/>
                </a:lnTo>
                <a:lnTo>
                  <a:pt x="80" y="990"/>
                </a:lnTo>
                <a:lnTo>
                  <a:pt x="73" y="967"/>
                </a:lnTo>
                <a:lnTo>
                  <a:pt x="68" y="948"/>
                </a:lnTo>
                <a:lnTo>
                  <a:pt x="61" y="932"/>
                </a:lnTo>
                <a:lnTo>
                  <a:pt x="57" y="920"/>
                </a:lnTo>
                <a:lnTo>
                  <a:pt x="53" y="911"/>
                </a:lnTo>
                <a:lnTo>
                  <a:pt x="52" y="908"/>
                </a:lnTo>
                <a:lnTo>
                  <a:pt x="29" y="856"/>
                </a:lnTo>
                <a:lnTo>
                  <a:pt x="13" y="805"/>
                </a:lnTo>
                <a:lnTo>
                  <a:pt x="4" y="755"/>
                </a:lnTo>
                <a:lnTo>
                  <a:pt x="0" y="707"/>
                </a:lnTo>
                <a:lnTo>
                  <a:pt x="0" y="661"/>
                </a:lnTo>
                <a:lnTo>
                  <a:pt x="5" y="617"/>
                </a:lnTo>
                <a:lnTo>
                  <a:pt x="13" y="574"/>
                </a:lnTo>
                <a:lnTo>
                  <a:pt x="25" y="535"/>
                </a:lnTo>
                <a:lnTo>
                  <a:pt x="39" y="497"/>
                </a:lnTo>
                <a:lnTo>
                  <a:pt x="55" y="462"/>
                </a:lnTo>
                <a:lnTo>
                  <a:pt x="73" y="429"/>
                </a:lnTo>
                <a:lnTo>
                  <a:pt x="92" y="399"/>
                </a:lnTo>
                <a:lnTo>
                  <a:pt x="112" y="373"/>
                </a:lnTo>
                <a:lnTo>
                  <a:pt x="131" y="348"/>
                </a:lnTo>
                <a:lnTo>
                  <a:pt x="149" y="326"/>
                </a:lnTo>
                <a:lnTo>
                  <a:pt x="166" y="308"/>
                </a:lnTo>
                <a:lnTo>
                  <a:pt x="181" y="292"/>
                </a:lnTo>
                <a:lnTo>
                  <a:pt x="195" y="279"/>
                </a:lnTo>
                <a:lnTo>
                  <a:pt x="204" y="270"/>
                </a:lnTo>
                <a:lnTo>
                  <a:pt x="211" y="265"/>
                </a:lnTo>
                <a:lnTo>
                  <a:pt x="214" y="263"/>
                </a:lnTo>
                <a:lnTo>
                  <a:pt x="273" y="218"/>
                </a:lnTo>
                <a:lnTo>
                  <a:pt x="332" y="180"/>
                </a:lnTo>
                <a:lnTo>
                  <a:pt x="395" y="145"/>
                </a:lnTo>
                <a:lnTo>
                  <a:pt x="458" y="116"/>
                </a:lnTo>
                <a:lnTo>
                  <a:pt x="522" y="91"/>
                </a:lnTo>
                <a:lnTo>
                  <a:pt x="586" y="70"/>
                </a:lnTo>
                <a:lnTo>
                  <a:pt x="649" y="52"/>
                </a:lnTo>
                <a:lnTo>
                  <a:pt x="711" y="37"/>
                </a:lnTo>
                <a:lnTo>
                  <a:pt x="771" y="25"/>
                </a:lnTo>
                <a:lnTo>
                  <a:pt x="828" y="16"/>
                </a:lnTo>
                <a:lnTo>
                  <a:pt x="884" y="10"/>
                </a:lnTo>
                <a:lnTo>
                  <a:pt x="935" y="6"/>
                </a:lnTo>
                <a:lnTo>
                  <a:pt x="982" y="3"/>
                </a:lnTo>
                <a:lnTo>
                  <a:pt x="1025" y="0"/>
                </a:lnTo>
                <a:lnTo>
                  <a:pt x="1062" y="0"/>
                </a:lnTo>
                <a:close/>
              </a:path>
            </a:pathLst>
          </a:custGeom>
          <a:solidFill>
            <a:srgbClr val="FEBE8B"/>
          </a:solidFill>
          <a:ln w="0">
            <a:solidFill>
              <a:srgbClr val="FEBE8B"/>
            </a:solidFill>
            <a:prstDash val="solid"/>
            <a:round/>
            <a:headEnd/>
            <a:tailEnd/>
          </a:ln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 sz="5120"/>
          </a:p>
        </p:txBody>
      </p:sp>
      <p:grpSp>
        <p:nvGrpSpPr>
          <p:cNvPr id="166" name="그룹 77"/>
          <p:cNvGrpSpPr/>
          <p:nvPr/>
        </p:nvGrpSpPr>
        <p:grpSpPr>
          <a:xfrm>
            <a:off x="9139852" y="2344976"/>
            <a:ext cx="3107557" cy="1484011"/>
            <a:chOff x="5691703" y="1811275"/>
            <a:chExt cx="2185001" cy="1043445"/>
          </a:xfrm>
        </p:grpSpPr>
        <p:sp>
          <p:nvSpPr>
            <p:cNvPr id="167" name="Freeform 43"/>
            <p:cNvSpPr>
              <a:spLocks/>
            </p:cNvSpPr>
            <p:nvPr/>
          </p:nvSpPr>
          <p:spPr bwMode="auto">
            <a:xfrm>
              <a:off x="6145579" y="2294509"/>
              <a:ext cx="26318" cy="4789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0"/>
                </a:cxn>
                <a:cxn ang="0">
                  <a:pos x="24" y="672"/>
                </a:cxn>
                <a:cxn ang="0">
                  <a:pos x="0" y="672"/>
                </a:cxn>
                <a:cxn ang="0">
                  <a:pos x="10" y="0"/>
                </a:cxn>
              </a:cxnLst>
              <a:rect l="0" t="0" r="r" b="b"/>
              <a:pathLst>
                <a:path w="35" h="672">
                  <a:moveTo>
                    <a:pt x="10" y="0"/>
                  </a:moveTo>
                  <a:lnTo>
                    <a:pt x="35" y="0"/>
                  </a:lnTo>
                  <a:lnTo>
                    <a:pt x="24" y="672"/>
                  </a:lnTo>
                  <a:lnTo>
                    <a:pt x="0" y="67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120"/>
            </a:p>
          </p:txBody>
        </p:sp>
        <p:grpSp>
          <p:nvGrpSpPr>
            <p:cNvPr id="168" name="그룹 76"/>
            <p:cNvGrpSpPr/>
            <p:nvPr/>
          </p:nvGrpSpPr>
          <p:grpSpPr>
            <a:xfrm>
              <a:off x="5691703" y="1811275"/>
              <a:ext cx="2185001" cy="1043445"/>
              <a:chOff x="5691703" y="1811275"/>
              <a:chExt cx="2185001" cy="1043445"/>
            </a:xfrm>
          </p:grpSpPr>
          <p:grpSp>
            <p:nvGrpSpPr>
              <p:cNvPr id="169" name="그룹 74"/>
              <p:cNvGrpSpPr/>
              <p:nvPr/>
            </p:nvGrpSpPr>
            <p:grpSpPr>
              <a:xfrm>
                <a:off x="5691703" y="1846553"/>
                <a:ext cx="1285811" cy="1006383"/>
                <a:chOff x="5691703" y="1834794"/>
                <a:chExt cx="1285811" cy="1006383"/>
              </a:xfrm>
            </p:grpSpPr>
            <p:sp>
              <p:nvSpPr>
                <p:cNvPr id="183" name="Freeform 51"/>
                <p:cNvSpPr>
                  <a:spLocks/>
                </p:cNvSpPr>
                <p:nvPr/>
              </p:nvSpPr>
              <p:spPr bwMode="auto">
                <a:xfrm>
                  <a:off x="6856159" y="1943843"/>
                  <a:ext cx="121355" cy="238054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67" y="323"/>
                    </a:cxn>
                    <a:cxn ang="0">
                      <a:pos x="144" y="332"/>
                    </a:cxn>
                    <a:cxn ang="0">
                      <a:pos x="0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67" h="332">
                      <a:moveTo>
                        <a:pt x="23" y="0"/>
                      </a:moveTo>
                      <a:lnTo>
                        <a:pt x="167" y="323"/>
                      </a:lnTo>
                      <a:lnTo>
                        <a:pt x="144" y="332"/>
                      </a:lnTo>
                      <a:lnTo>
                        <a:pt x="0" y="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84" name="Freeform 54"/>
                <p:cNvSpPr>
                  <a:spLocks/>
                </p:cNvSpPr>
                <p:nvPr/>
              </p:nvSpPr>
              <p:spPr bwMode="auto">
                <a:xfrm>
                  <a:off x="6679245" y="2227512"/>
                  <a:ext cx="264640" cy="102634"/>
                </a:xfrm>
                <a:custGeom>
                  <a:avLst/>
                  <a:gdLst/>
                  <a:ahLst/>
                  <a:cxnLst>
                    <a:cxn ang="0">
                      <a:pos x="354" y="0"/>
                    </a:cxn>
                    <a:cxn ang="0">
                      <a:pos x="363" y="23"/>
                    </a:cxn>
                    <a:cxn ang="0">
                      <a:pos x="8" y="145"/>
                    </a:cxn>
                    <a:cxn ang="0">
                      <a:pos x="0" y="123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63" h="145">
                      <a:moveTo>
                        <a:pt x="354" y="0"/>
                      </a:moveTo>
                      <a:lnTo>
                        <a:pt x="363" y="23"/>
                      </a:lnTo>
                      <a:lnTo>
                        <a:pt x="8" y="145"/>
                      </a:lnTo>
                      <a:lnTo>
                        <a:pt x="0" y="123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grpSp>
              <p:nvGrpSpPr>
                <p:cNvPr id="185" name="그룹 68"/>
                <p:cNvGrpSpPr/>
                <p:nvPr/>
              </p:nvGrpSpPr>
              <p:grpSpPr>
                <a:xfrm>
                  <a:off x="5691703" y="1834794"/>
                  <a:ext cx="1157982" cy="1006383"/>
                  <a:chOff x="5691703" y="1820532"/>
                  <a:chExt cx="1157982" cy="1006383"/>
                </a:xfrm>
              </p:grpSpPr>
              <p:sp>
                <p:nvSpPr>
                  <p:cNvPr id="186" name="Freeform 49"/>
                  <p:cNvSpPr>
                    <a:spLocks/>
                  </p:cNvSpPr>
                  <p:nvPr/>
                </p:nvSpPr>
                <p:spPr bwMode="auto">
                  <a:xfrm>
                    <a:off x="6652928" y="1945269"/>
                    <a:ext cx="181300" cy="352092"/>
                  </a:xfrm>
                  <a:custGeom>
                    <a:avLst/>
                    <a:gdLst/>
                    <a:ahLst/>
                    <a:cxnLst>
                      <a:cxn ang="0">
                        <a:pos x="224" y="0"/>
                      </a:cxn>
                      <a:cxn ang="0">
                        <a:pos x="246" y="10"/>
                      </a:cxn>
                      <a:cxn ang="0">
                        <a:pos x="22" y="492"/>
                      </a:cxn>
                      <a:cxn ang="0">
                        <a:pos x="0" y="483"/>
                      </a:cxn>
                      <a:cxn ang="0">
                        <a:pos x="224" y="0"/>
                      </a:cxn>
                    </a:cxnLst>
                    <a:rect l="0" t="0" r="r" b="b"/>
                    <a:pathLst>
                      <a:path w="246" h="492">
                        <a:moveTo>
                          <a:pt x="224" y="0"/>
                        </a:moveTo>
                        <a:lnTo>
                          <a:pt x="246" y="10"/>
                        </a:lnTo>
                        <a:lnTo>
                          <a:pt x="22" y="492"/>
                        </a:lnTo>
                        <a:lnTo>
                          <a:pt x="0" y="483"/>
                        </a:lnTo>
                        <a:lnTo>
                          <a:pt x="2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30048" tIns="65024" rIns="130048" bIns="6502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5120"/>
                  </a:p>
                </p:txBody>
              </p:sp>
              <p:grpSp>
                <p:nvGrpSpPr>
                  <p:cNvPr id="187" name="그룹 5"/>
                  <p:cNvGrpSpPr/>
                  <p:nvPr/>
                </p:nvGrpSpPr>
                <p:grpSpPr>
                  <a:xfrm>
                    <a:off x="5691703" y="1820532"/>
                    <a:ext cx="1157982" cy="1006383"/>
                    <a:chOff x="5695253" y="1828380"/>
                    <a:chExt cx="1157982" cy="1006383"/>
                  </a:xfrm>
                </p:grpSpPr>
                <p:sp>
                  <p:nvSpPr>
                    <p:cNvPr id="18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695253" y="1876846"/>
                      <a:ext cx="342131" cy="520297"/>
                    </a:xfrm>
                    <a:custGeom>
                      <a:avLst/>
                      <a:gdLst/>
                      <a:ahLst/>
                      <a:cxnLst>
                        <a:cxn ang="0">
                          <a:pos x="448" y="0"/>
                        </a:cxn>
                        <a:cxn ang="0">
                          <a:pos x="468" y="12"/>
                        </a:cxn>
                        <a:cxn ang="0">
                          <a:pos x="20" y="730"/>
                        </a:cxn>
                        <a:cxn ang="0">
                          <a:pos x="0" y="717"/>
                        </a:cxn>
                        <a:cxn ang="0">
                          <a:pos x="448" y="0"/>
                        </a:cxn>
                      </a:cxnLst>
                      <a:rect l="0" t="0" r="r" b="b"/>
                      <a:pathLst>
                        <a:path w="468" h="730">
                          <a:moveTo>
                            <a:pt x="448" y="0"/>
                          </a:moveTo>
                          <a:lnTo>
                            <a:pt x="468" y="12"/>
                          </a:lnTo>
                          <a:lnTo>
                            <a:pt x="20" y="730"/>
                          </a:lnTo>
                          <a:lnTo>
                            <a:pt x="0" y="717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8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5704025" y="2454162"/>
                      <a:ext cx="409388" cy="35779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560" y="483"/>
                        </a:cxn>
                        <a:cxn ang="0">
                          <a:pos x="544" y="502"/>
                        </a:cxn>
                        <a:cxn ang="0">
                          <a:pos x="0" y="18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560" h="502">
                          <a:moveTo>
                            <a:pt x="16" y="0"/>
                          </a:moveTo>
                          <a:lnTo>
                            <a:pt x="560" y="483"/>
                          </a:lnTo>
                          <a:lnTo>
                            <a:pt x="544" y="502"/>
                          </a:lnTo>
                          <a:lnTo>
                            <a:pt x="0" y="18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0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068088" y="1875420"/>
                      <a:ext cx="97961" cy="33498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32" y="464"/>
                        </a:cxn>
                        <a:cxn ang="0">
                          <a:pos x="109" y="469"/>
                        </a:cxn>
                        <a:cxn ang="0">
                          <a:pos x="0" y="5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132" h="469">
                          <a:moveTo>
                            <a:pt x="23" y="0"/>
                          </a:moveTo>
                          <a:lnTo>
                            <a:pt x="132" y="464"/>
                          </a:lnTo>
                          <a:lnTo>
                            <a:pt x="109" y="469"/>
                          </a:lnTo>
                          <a:lnTo>
                            <a:pt x="0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1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204063" y="2263149"/>
                      <a:ext cx="394767" cy="7840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539" y="87"/>
                        </a:cxn>
                        <a:cxn ang="0">
                          <a:pos x="535" y="110"/>
                        </a:cxn>
                        <a:cxn ang="0">
                          <a:pos x="0" y="24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539" h="110">
                          <a:moveTo>
                            <a:pt x="3" y="0"/>
                          </a:moveTo>
                          <a:lnTo>
                            <a:pt x="539" y="87"/>
                          </a:lnTo>
                          <a:lnTo>
                            <a:pt x="535" y="110"/>
                          </a:lnTo>
                          <a:lnTo>
                            <a:pt x="0" y="2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660238" y="2362932"/>
                      <a:ext cx="192997" cy="390579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265" y="539"/>
                        </a:cxn>
                        <a:cxn ang="0">
                          <a:pos x="243" y="548"/>
                        </a:cxn>
                        <a:cxn ang="0">
                          <a:pos x="0" y="10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265" h="548">
                          <a:moveTo>
                            <a:pt x="22" y="0"/>
                          </a:moveTo>
                          <a:lnTo>
                            <a:pt x="265" y="539"/>
                          </a:lnTo>
                          <a:lnTo>
                            <a:pt x="243" y="548"/>
                          </a:lnTo>
                          <a:lnTo>
                            <a:pt x="0" y="1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192366" y="2789148"/>
                      <a:ext cx="624316" cy="45615"/>
                    </a:xfrm>
                    <a:custGeom>
                      <a:avLst/>
                      <a:gdLst/>
                      <a:ahLst/>
                      <a:cxnLst>
                        <a:cxn ang="0">
                          <a:pos x="854" y="0"/>
                        </a:cxn>
                        <a:cxn ang="0">
                          <a:pos x="855" y="23"/>
                        </a:cxn>
                        <a:cxn ang="0">
                          <a:pos x="2" y="64"/>
                        </a:cxn>
                        <a:cxn ang="0">
                          <a:pos x="0" y="39"/>
                        </a:cxn>
                        <a:cxn ang="0">
                          <a:pos x="854" y="0"/>
                        </a:cxn>
                      </a:cxnLst>
                      <a:rect l="0" t="0" r="r" b="b"/>
                      <a:pathLst>
                        <a:path w="855" h="64">
                          <a:moveTo>
                            <a:pt x="854" y="0"/>
                          </a:moveTo>
                          <a:lnTo>
                            <a:pt x="855" y="23"/>
                          </a:lnTo>
                          <a:lnTo>
                            <a:pt x="2" y="64"/>
                          </a:lnTo>
                          <a:lnTo>
                            <a:pt x="0" y="39"/>
                          </a:lnTo>
                          <a:lnTo>
                            <a:pt x="8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196753" y="1908207"/>
                      <a:ext cx="596536" cy="329284"/>
                    </a:xfrm>
                    <a:custGeom>
                      <a:avLst/>
                      <a:gdLst/>
                      <a:ahLst/>
                      <a:cxnLst>
                        <a:cxn ang="0">
                          <a:pos x="805" y="0"/>
                        </a:cxn>
                        <a:cxn ang="0">
                          <a:pos x="816" y="22"/>
                        </a:cxn>
                        <a:cxn ang="0">
                          <a:pos x="12" y="462"/>
                        </a:cxn>
                        <a:cxn ang="0">
                          <a:pos x="0" y="441"/>
                        </a:cxn>
                        <a:cxn ang="0">
                          <a:pos x="805" y="0"/>
                        </a:cxn>
                      </a:cxnLst>
                      <a:rect l="0" t="0" r="r" b="b"/>
                      <a:pathLst>
                        <a:path w="816" h="462">
                          <a:moveTo>
                            <a:pt x="805" y="0"/>
                          </a:moveTo>
                          <a:lnTo>
                            <a:pt x="816" y="22"/>
                          </a:lnTo>
                          <a:lnTo>
                            <a:pt x="12" y="462"/>
                          </a:lnTo>
                          <a:lnTo>
                            <a:pt x="0" y="441"/>
                          </a:lnTo>
                          <a:lnTo>
                            <a:pt x="80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095868" y="1828380"/>
                      <a:ext cx="697421" cy="7269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954" y="78"/>
                        </a:cxn>
                        <a:cxn ang="0">
                          <a:pos x="952" y="102"/>
                        </a:cxn>
                        <a:cxn ang="0">
                          <a:pos x="0" y="25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954" h="102">
                          <a:moveTo>
                            <a:pt x="1" y="0"/>
                          </a:moveTo>
                          <a:lnTo>
                            <a:pt x="954" y="78"/>
                          </a:lnTo>
                          <a:lnTo>
                            <a:pt x="952" y="102"/>
                          </a:lnTo>
                          <a:lnTo>
                            <a:pt x="0" y="2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6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5723033" y="2254596"/>
                      <a:ext cx="400615" cy="165355"/>
                    </a:xfrm>
                    <a:custGeom>
                      <a:avLst/>
                      <a:gdLst/>
                      <a:ahLst/>
                      <a:cxnLst>
                        <a:cxn ang="0">
                          <a:pos x="540" y="0"/>
                        </a:cxn>
                        <a:cxn ang="0">
                          <a:pos x="549" y="22"/>
                        </a:cxn>
                        <a:cxn ang="0">
                          <a:pos x="9" y="232"/>
                        </a:cxn>
                        <a:cxn ang="0">
                          <a:pos x="0" y="210"/>
                        </a:cxn>
                        <a:cxn ang="0">
                          <a:pos x="540" y="0"/>
                        </a:cxn>
                      </a:cxnLst>
                      <a:rect l="0" t="0" r="r" b="b"/>
                      <a:pathLst>
                        <a:path w="549" h="232">
                          <a:moveTo>
                            <a:pt x="540" y="0"/>
                          </a:moveTo>
                          <a:lnTo>
                            <a:pt x="549" y="22"/>
                          </a:lnTo>
                          <a:lnTo>
                            <a:pt x="9" y="232"/>
                          </a:lnTo>
                          <a:lnTo>
                            <a:pt x="0" y="210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  <p:sp>
                  <p:nvSpPr>
                    <p:cNvPr id="197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6185056" y="2278829"/>
                      <a:ext cx="641862" cy="49891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879" y="680"/>
                        </a:cxn>
                        <a:cxn ang="0">
                          <a:pos x="864" y="700"/>
                        </a:cxn>
                        <a:cxn ang="0">
                          <a:pos x="0" y="19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879" h="700">
                          <a:moveTo>
                            <a:pt x="15" y="0"/>
                          </a:moveTo>
                          <a:lnTo>
                            <a:pt x="879" y="680"/>
                          </a:lnTo>
                          <a:lnTo>
                            <a:pt x="864" y="700"/>
                          </a:lnTo>
                          <a:lnTo>
                            <a:pt x="0" y="1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30048" tIns="65024" rIns="130048" bIns="65024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5120"/>
                    </a:p>
                  </p:txBody>
                </p:sp>
              </p:grpSp>
            </p:grpSp>
          </p:grpSp>
          <p:grpSp>
            <p:nvGrpSpPr>
              <p:cNvPr id="170" name="그룹 75"/>
              <p:cNvGrpSpPr/>
              <p:nvPr/>
            </p:nvGrpSpPr>
            <p:grpSpPr>
              <a:xfrm>
                <a:off x="6835689" y="1811275"/>
                <a:ext cx="1041015" cy="1043445"/>
                <a:chOff x="6835689" y="1811275"/>
                <a:chExt cx="1041015" cy="1043445"/>
              </a:xfrm>
            </p:grpSpPr>
            <p:sp>
              <p:nvSpPr>
                <p:cNvPr id="171" name="Freeform 52"/>
                <p:cNvSpPr>
                  <a:spLocks/>
                </p:cNvSpPr>
                <p:nvPr/>
              </p:nvSpPr>
              <p:spPr bwMode="auto">
                <a:xfrm>
                  <a:off x="6875166" y="1811275"/>
                  <a:ext cx="546825" cy="89805"/>
                </a:xfrm>
                <a:custGeom>
                  <a:avLst/>
                  <a:gdLst/>
                  <a:ahLst/>
                  <a:cxnLst>
                    <a:cxn ang="0">
                      <a:pos x="744" y="0"/>
                    </a:cxn>
                    <a:cxn ang="0">
                      <a:pos x="748" y="23"/>
                    </a:cxn>
                    <a:cxn ang="0">
                      <a:pos x="3" y="125"/>
                    </a:cxn>
                    <a:cxn ang="0">
                      <a:pos x="0" y="101"/>
                    </a:cxn>
                    <a:cxn ang="0">
                      <a:pos x="744" y="0"/>
                    </a:cxn>
                  </a:cxnLst>
                  <a:rect l="0" t="0" r="r" b="b"/>
                  <a:pathLst>
                    <a:path w="748" h="125">
                      <a:moveTo>
                        <a:pt x="744" y="0"/>
                      </a:moveTo>
                      <a:lnTo>
                        <a:pt x="748" y="23"/>
                      </a:lnTo>
                      <a:lnTo>
                        <a:pt x="3" y="125"/>
                      </a:lnTo>
                      <a:lnTo>
                        <a:pt x="0" y="101"/>
                      </a:lnTo>
                      <a:lnTo>
                        <a:pt x="7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2" name="Freeform 53"/>
                <p:cNvSpPr>
                  <a:spLocks/>
                </p:cNvSpPr>
                <p:nvPr/>
              </p:nvSpPr>
              <p:spPr bwMode="auto">
                <a:xfrm>
                  <a:off x="7360583" y="1875420"/>
                  <a:ext cx="106734" cy="493213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147" y="4"/>
                    </a:cxn>
                    <a:cxn ang="0">
                      <a:pos x="24" y="692"/>
                    </a:cxn>
                    <a:cxn ang="0">
                      <a:pos x="0" y="688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147" h="692">
                      <a:moveTo>
                        <a:pt x="123" y="0"/>
                      </a:moveTo>
                      <a:lnTo>
                        <a:pt x="147" y="4"/>
                      </a:lnTo>
                      <a:lnTo>
                        <a:pt x="24" y="692"/>
                      </a:lnTo>
                      <a:lnTo>
                        <a:pt x="0" y="688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3" name="Freeform 55"/>
                <p:cNvSpPr>
                  <a:spLocks/>
                </p:cNvSpPr>
                <p:nvPr/>
              </p:nvSpPr>
              <p:spPr bwMode="auto">
                <a:xfrm>
                  <a:off x="6878091" y="2257447"/>
                  <a:ext cx="119892" cy="503192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65" y="5"/>
                    </a:cxn>
                    <a:cxn ang="0">
                      <a:pos x="24" y="706"/>
                    </a:cxn>
                    <a:cxn ang="0">
                      <a:pos x="0" y="702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65" h="706">
                      <a:moveTo>
                        <a:pt x="142" y="0"/>
                      </a:moveTo>
                      <a:lnTo>
                        <a:pt x="165" y="5"/>
                      </a:lnTo>
                      <a:lnTo>
                        <a:pt x="24" y="706"/>
                      </a:lnTo>
                      <a:lnTo>
                        <a:pt x="0" y="702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4" name="Freeform 56"/>
                <p:cNvSpPr>
                  <a:spLocks/>
                </p:cNvSpPr>
                <p:nvPr/>
              </p:nvSpPr>
              <p:spPr bwMode="auto">
                <a:xfrm>
                  <a:off x="7022838" y="2233214"/>
                  <a:ext cx="305579" cy="16535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20" y="210"/>
                    </a:cxn>
                    <a:cxn ang="0">
                      <a:pos x="408" y="231"/>
                    </a:cxn>
                    <a:cxn ang="0">
                      <a:pos x="0" y="2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20" h="231">
                      <a:moveTo>
                        <a:pt x="11" y="0"/>
                      </a:moveTo>
                      <a:lnTo>
                        <a:pt x="420" y="210"/>
                      </a:lnTo>
                      <a:lnTo>
                        <a:pt x="408" y="231"/>
                      </a:lnTo>
                      <a:lnTo>
                        <a:pt x="0" y="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5" name="Freeform 57"/>
                <p:cNvSpPr>
                  <a:spLocks/>
                </p:cNvSpPr>
                <p:nvPr/>
              </p:nvSpPr>
              <p:spPr bwMode="auto">
                <a:xfrm>
                  <a:off x="6902946" y="2435631"/>
                  <a:ext cx="444478" cy="353517"/>
                </a:xfrm>
                <a:custGeom>
                  <a:avLst/>
                  <a:gdLst/>
                  <a:ahLst/>
                  <a:cxnLst>
                    <a:cxn ang="0">
                      <a:pos x="594" y="0"/>
                    </a:cxn>
                    <a:cxn ang="0">
                      <a:pos x="609" y="18"/>
                    </a:cxn>
                    <a:cxn ang="0">
                      <a:pos x="15" y="496"/>
                    </a:cxn>
                    <a:cxn ang="0">
                      <a:pos x="0" y="476"/>
                    </a:cxn>
                    <a:cxn ang="0">
                      <a:pos x="594" y="0"/>
                    </a:cxn>
                  </a:cxnLst>
                  <a:rect l="0" t="0" r="r" b="b"/>
                  <a:pathLst>
                    <a:path w="609" h="496">
                      <a:moveTo>
                        <a:pt x="594" y="0"/>
                      </a:moveTo>
                      <a:lnTo>
                        <a:pt x="609" y="18"/>
                      </a:lnTo>
                      <a:lnTo>
                        <a:pt x="15" y="496"/>
                      </a:lnTo>
                      <a:lnTo>
                        <a:pt x="0" y="476"/>
                      </a:lnTo>
                      <a:lnTo>
                        <a:pt x="5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6" name="Freeform 58"/>
                <p:cNvSpPr>
                  <a:spLocks/>
                </p:cNvSpPr>
                <p:nvPr/>
              </p:nvSpPr>
              <p:spPr bwMode="auto">
                <a:xfrm>
                  <a:off x="7381053" y="2439907"/>
                  <a:ext cx="210542" cy="36349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88" y="498"/>
                    </a:cxn>
                    <a:cxn ang="0">
                      <a:pos x="267" y="510"/>
                    </a:cxn>
                    <a:cxn ang="0">
                      <a:pos x="0" y="1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8" h="510">
                      <a:moveTo>
                        <a:pt x="21" y="0"/>
                      </a:moveTo>
                      <a:lnTo>
                        <a:pt x="288" y="498"/>
                      </a:lnTo>
                      <a:lnTo>
                        <a:pt x="267" y="510"/>
                      </a:lnTo>
                      <a:lnTo>
                        <a:pt x="0" y="1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7" name="Freeform 59"/>
                <p:cNvSpPr>
                  <a:spLocks/>
                </p:cNvSpPr>
                <p:nvPr/>
              </p:nvSpPr>
              <p:spPr bwMode="auto">
                <a:xfrm>
                  <a:off x="6907333" y="2796275"/>
                  <a:ext cx="655020" cy="5844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97" y="59"/>
                    </a:cxn>
                    <a:cxn ang="0">
                      <a:pos x="896" y="82"/>
                    </a:cxn>
                    <a:cxn ang="0">
                      <a:pos x="0" y="2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97" h="82">
                      <a:moveTo>
                        <a:pt x="1" y="0"/>
                      </a:moveTo>
                      <a:lnTo>
                        <a:pt x="897" y="59"/>
                      </a:lnTo>
                      <a:lnTo>
                        <a:pt x="896" y="82"/>
                      </a:lnTo>
                      <a:lnTo>
                        <a:pt x="0" y="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8" name="Freeform 60"/>
                <p:cNvSpPr>
                  <a:spLocks/>
                </p:cNvSpPr>
                <p:nvPr/>
              </p:nvSpPr>
              <p:spPr bwMode="auto">
                <a:xfrm>
                  <a:off x="7632533" y="2313040"/>
                  <a:ext cx="244171" cy="500341"/>
                </a:xfrm>
                <a:custGeom>
                  <a:avLst/>
                  <a:gdLst/>
                  <a:ahLst/>
                  <a:cxnLst>
                    <a:cxn ang="0">
                      <a:pos x="312" y="0"/>
                    </a:cxn>
                    <a:cxn ang="0">
                      <a:pos x="333" y="9"/>
                    </a:cxn>
                    <a:cxn ang="0">
                      <a:pos x="22" y="703"/>
                    </a:cxn>
                    <a:cxn ang="0">
                      <a:pos x="0" y="693"/>
                    </a:cxn>
                    <a:cxn ang="0">
                      <a:pos x="312" y="0"/>
                    </a:cxn>
                  </a:cxnLst>
                  <a:rect l="0" t="0" r="r" b="b"/>
                  <a:pathLst>
                    <a:path w="333" h="703">
                      <a:moveTo>
                        <a:pt x="312" y="0"/>
                      </a:moveTo>
                      <a:lnTo>
                        <a:pt x="333" y="9"/>
                      </a:lnTo>
                      <a:lnTo>
                        <a:pt x="22" y="703"/>
                      </a:lnTo>
                      <a:lnTo>
                        <a:pt x="0" y="693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79" name="Freeform 61"/>
                <p:cNvSpPr>
                  <a:spLocks/>
                </p:cNvSpPr>
                <p:nvPr/>
              </p:nvSpPr>
              <p:spPr bwMode="auto">
                <a:xfrm>
                  <a:off x="7500945" y="1849762"/>
                  <a:ext cx="369911" cy="389154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506" y="530"/>
                    </a:cxn>
                    <a:cxn ang="0">
                      <a:pos x="489" y="546"/>
                    </a:cxn>
                    <a:cxn ang="0">
                      <a:pos x="0" y="1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06" h="546">
                      <a:moveTo>
                        <a:pt x="19" y="0"/>
                      </a:moveTo>
                      <a:lnTo>
                        <a:pt x="506" y="530"/>
                      </a:lnTo>
                      <a:lnTo>
                        <a:pt x="489" y="546"/>
                      </a:lnTo>
                      <a:lnTo>
                        <a:pt x="0" y="1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80" name="Freeform 62"/>
                <p:cNvSpPr>
                  <a:spLocks/>
                </p:cNvSpPr>
                <p:nvPr/>
              </p:nvSpPr>
              <p:spPr bwMode="auto">
                <a:xfrm>
                  <a:off x="7405908" y="2267425"/>
                  <a:ext cx="432781" cy="141122"/>
                </a:xfrm>
                <a:custGeom>
                  <a:avLst/>
                  <a:gdLst/>
                  <a:ahLst/>
                  <a:cxnLst>
                    <a:cxn ang="0">
                      <a:pos x="584" y="0"/>
                    </a:cxn>
                    <a:cxn ang="0">
                      <a:pos x="591" y="23"/>
                    </a:cxn>
                    <a:cxn ang="0">
                      <a:pos x="7" y="196"/>
                    </a:cxn>
                    <a:cxn ang="0">
                      <a:pos x="0" y="174"/>
                    </a:cxn>
                    <a:cxn ang="0">
                      <a:pos x="584" y="0"/>
                    </a:cxn>
                  </a:cxnLst>
                  <a:rect l="0" t="0" r="r" b="b"/>
                  <a:pathLst>
                    <a:path w="591" h="196">
                      <a:moveTo>
                        <a:pt x="584" y="0"/>
                      </a:moveTo>
                      <a:lnTo>
                        <a:pt x="591" y="23"/>
                      </a:lnTo>
                      <a:lnTo>
                        <a:pt x="7" y="196"/>
                      </a:lnTo>
                      <a:lnTo>
                        <a:pt x="0" y="174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81" name="Freeform 65"/>
                <p:cNvSpPr>
                  <a:spLocks/>
                </p:cNvSpPr>
                <p:nvPr/>
              </p:nvSpPr>
              <p:spPr bwMode="auto">
                <a:xfrm>
                  <a:off x="6835689" y="1950971"/>
                  <a:ext cx="35090" cy="796839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50" y="1117"/>
                    </a:cxn>
                    <a:cxn ang="0">
                      <a:pos x="26" y="1118"/>
                    </a:cxn>
                    <a:cxn ang="0">
                      <a:pos x="0" y="1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0" h="1118">
                      <a:moveTo>
                        <a:pt x="25" y="0"/>
                      </a:moveTo>
                      <a:lnTo>
                        <a:pt x="50" y="1117"/>
                      </a:lnTo>
                      <a:lnTo>
                        <a:pt x="26" y="1118"/>
                      </a:lnTo>
                      <a:lnTo>
                        <a:pt x="0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  <p:sp>
              <p:nvSpPr>
                <p:cNvPr id="182" name="Freeform 66"/>
                <p:cNvSpPr>
                  <a:spLocks/>
                </p:cNvSpPr>
                <p:nvPr/>
              </p:nvSpPr>
              <p:spPr bwMode="auto">
                <a:xfrm>
                  <a:off x="7014065" y="1855464"/>
                  <a:ext cx="421084" cy="344964"/>
                </a:xfrm>
                <a:custGeom>
                  <a:avLst/>
                  <a:gdLst/>
                  <a:ahLst/>
                  <a:cxnLst>
                    <a:cxn ang="0">
                      <a:pos x="560" y="0"/>
                    </a:cxn>
                    <a:cxn ang="0">
                      <a:pos x="576" y="18"/>
                    </a:cxn>
                    <a:cxn ang="0">
                      <a:pos x="16" y="484"/>
                    </a:cxn>
                    <a:cxn ang="0">
                      <a:pos x="0" y="466"/>
                    </a:cxn>
                    <a:cxn ang="0">
                      <a:pos x="560" y="0"/>
                    </a:cxn>
                  </a:cxnLst>
                  <a:rect l="0" t="0" r="r" b="b"/>
                  <a:pathLst>
                    <a:path w="576" h="484">
                      <a:moveTo>
                        <a:pt x="560" y="0"/>
                      </a:moveTo>
                      <a:lnTo>
                        <a:pt x="576" y="18"/>
                      </a:lnTo>
                      <a:lnTo>
                        <a:pt x="16" y="484"/>
                      </a:lnTo>
                      <a:lnTo>
                        <a:pt x="0" y="466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30048" tIns="65024" rIns="130048" bIns="650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120"/>
                </a:p>
              </p:txBody>
            </p:sp>
          </p:grpSp>
        </p:grpSp>
      </p:grpSp>
      <p:sp>
        <p:nvSpPr>
          <p:cNvPr id="198" name="Oval 197"/>
          <p:cNvSpPr/>
          <p:nvPr/>
        </p:nvSpPr>
        <p:spPr>
          <a:xfrm>
            <a:off x="9690506" y="367948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99" name="Oval 198"/>
          <p:cNvSpPr/>
          <p:nvPr/>
        </p:nvSpPr>
        <p:spPr>
          <a:xfrm>
            <a:off x="9041287" y="3137361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0" name="Oval 199"/>
          <p:cNvSpPr/>
          <p:nvPr/>
        </p:nvSpPr>
        <p:spPr>
          <a:xfrm>
            <a:off x="9705542" y="2875234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1" name="Oval 200"/>
          <p:cNvSpPr/>
          <p:nvPr/>
        </p:nvSpPr>
        <p:spPr>
          <a:xfrm>
            <a:off x="9595612" y="2310552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2" name="Oval 201"/>
          <p:cNvSpPr/>
          <p:nvPr/>
        </p:nvSpPr>
        <p:spPr>
          <a:xfrm>
            <a:off x="10722137" y="3641900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3" name="Oval 202"/>
          <p:cNvSpPr/>
          <p:nvPr/>
        </p:nvSpPr>
        <p:spPr>
          <a:xfrm>
            <a:off x="10392350" y="3007717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4" name="Oval 203"/>
          <p:cNvSpPr/>
          <p:nvPr/>
        </p:nvSpPr>
        <p:spPr>
          <a:xfrm>
            <a:off x="10889371" y="2837645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5" name="Oval 204"/>
          <p:cNvSpPr/>
          <p:nvPr/>
        </p:nvSpPr>
        <p:spPr>
          <a:xfrm>
            <a:off x="10692066" y="2405446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6" name="Oval 205"/>
          <p:cNvSpPr/>
          <p:nvPr/>
        </p:nvSpPr>
        <p:spPr>
          <a:xfrm>
            <a:off x="11761287" y="3684168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7" name="Oval 206"/>
          <p:cNvSpPr/>
          <p:nvPr/>
        </p:nvSpPr>
        <p:spPr>
          <a:xfrm>
            <a:off x="11439017" y="3129843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8" name="Oval 207"/>
          <p:cNvSpPr/>
          <p:nvPr/>
        </p:nvSpPr>
        <p:spPr>
          <a:xfrm>
            <a:off x="12155897" y="2925020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9" name="Oval 208"/>
          <p:cNvSpPr/>
          <p:nvPr/>
        </p:nvSpPr>
        <p:spPr>
          <a:xfrm>
            <a:off x="11541429" y="2310552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graphicFrame>
        <p:nvGraphicFramePr>
          <p:cNvPr id="129" name="Object 128"/>
          <p:cNvGraphicFramePr>
            <a:graphicFrameLocks noChangeAspect="1"/>
          </p:cNvGraphicFramePr>
          <p:nvPr>
            <p:extLst/>
          </p:nvPr>
        </p:nvGraphicFramePr>
        <p:xfrm>
          <a:off x="2063216" y="7477761"/>
          <a:ext cx="5759397" cy="135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562040" imgH="368280" progId="Equation.3">
                  <p:embed/>
                </p:oleObj>
              </mc:Choice>
              <mc:Fallback>
                <p:oleObj name="Equation" r:id="rId4" imgW="1562040" imgH="368280" progId="Equation.3">
                  <p:embed/>
                  <p:pic>
                    <p:nvPicPr>
                      <p:cNvPr id="129" name="Object 1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3216" y="7477761"/>
                        <a:ext cx="5759397" cy="1356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" name="TextBox 247"/>
          <p:cNvSpPr txBox="1"/>
          <p:nvPr/>
        </p:nvSpPr>
        <p:spPr>
          <a:xfrm>
            <a:off x="8873830" y="4358779"/>
            <a:ext cx="3307160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3413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Network</a:t>
            </a:r>
            <a:endParaRPr lang="ko-KR" altLang="en-US" sz="512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5115" y="8561494"/>
                <a:ext cx="6428683" cy="5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44" dirty="0"/>
                  <a:t>If </a:t>
                </a:r>
                <a14:m>
                  <m:oMath xmlns:m="http://schemas.openxmlformats.org/officeDocument/2006/math">
                    <m:r>
                      <a:rPr lang="en-US" sz="2844" b="1" i="1" dirty="0">
                        <a:latin typeface="Cambria Math"/>
                      </a:rPr>
                      <m:t>𝒖</m:t>
                    </m:r>
                    <m:r>
                      <a:rPr lang="en-US" sz="2844" b="1" i="1" dirty="0">
                        <a:latin typeface="Cambria Math"/>
                      </a:rPr>
                      <m:t>,</m:t>
                    </m:r>
                    <m:r>
                      <a:rPr lang="en-US" sz="2844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844" dirty="0"/>
                  <a:t> share no communities: </a:t>
                </a:r>
                <a14:m>
                  <m:oMath xmlns:m="http://schemas.openxmlformats.org/officeDocument/2006/math">
                    <m:r>
                      <a:rPr lang="en-US" sz="2844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844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44" b="1" i="1">
                            <a:latin typeface="Cambria Math"/>
                          </a:rPr>
                          <m:t>𝒖</m:t>
                        </m:r>
                        <m:r>
                          <a:rPr lang="en-US" sz="2844" b="1" i="1">
                            <a:latin typeface="Cambria Math"/>
                          </a:rPr>
                          <m:t>,</m:t>
                        </m:r>
                        <m:r>
                          <a:rPr lang="en-US" sz="2844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44" b="1" i="1">
                        <a:latin typeface="Cambria Math"/>
                      </a:rPr>
                      <m:t>=</m:t>
                    </m:r>
                    <m:r>
                      <a:rPr lang="en-US" sz="2844" b="1" i="1">
                        <a:latin typeface="Cambria Math"/>
                      </a:rPr>
                      <m:t>𝜺</m:t>
                    </m:r>
                  </m:oMath>
                </a14:m>
                <a:endParaRPr lang="en-US" sz="2844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15" y="8561494"/>
                <a:ext cx="6428683" cy="530017"/>
              </a:xfrm>
              <a:prstGeom prst="rect">
                <a:avLst/>
              </a:prstGeom>
              <a:blipFill>
                <a:blip r:embed="rId6"/>
                <a:stretch>
                  <a:fillRect l="-1381"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14450" y="9103361"/>
            <a:ext cx="11708655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76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Think of this as an “OR” function: If at least 1 community says “YES” we create an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76907" y="8163307"/>
                <a:ext cx="3571106" cy="792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76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76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2276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276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set of communities </a:t>
                </a:r>
                <a:br>
                  <a:rPr lang="en-US" sz="2276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276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276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𝒖</m:t>
                    </m:r>
                  </m:oMath>
                </a14:m>
                <a:r>
                  <a:rPr lang="en-US" sz="2276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belongs to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907" y="8163307"/>
                <a:ext cx="3571106" cy="792781"/>
              </a:xfrm>
              <a:prstGeom prst="rect">
                <a:avLst/>
              </a:prstGeom>
              <a:blipFill>
                <a:blip r:embed="rId7"/>
                <a:stretch>
                  <a:fillRect t="-4762" r="-141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0" name="Group 209"/>
          <p:cNvGrpSpPr/>
          <p:nvPr/>
        </p:nvGrpSpPr>
        <p:grpSpPr>
          <a:xfrm>
            <a:off x="2403840" y="2617787"/>
            <a:ext cx="4361270" cy="1475679"/>
            <a:chOff x="1690200" y="1840631"/>
            <a:chExt cx="3066518" cy="1037587"/>
          </a:xfrm>
        </p:grpSpPr>
        <p:cxnSp>
          <p:nvCxnSpPr>
            <p:cNvPr id="211" name="Straight Connector 210"/>
            <p:cNvCxnSpPr>
              <a:stCxn id="230" idx="7"/>
            </p:cNvCxnSpPr>
            <p:nvPr/>
          </p:nvCxnSpPr>
          <p:spPr>
            <a:xfrm flipV="1">
              <a:off x="1690200" y="1840631"/>
              <a:ext cx="885187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1" idx="7"/>
            </p:cNvCxnSpPr>
            <p:nvPr/>
          </p:nvCxnSpPr>
          <p:spPr>
            <a:xfrm flipV="1">
              <a:off x="1978232" y="1840631"/>
              <a:ext cx="597155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32" idx="0"/>
            </p:cNvCxnSpPr>
            <p:nvPr/>
          </p:nvCxnSpPr>
          <p:spPr>
            <a:xfrm flipV="1">
              <a:off x="2215347" y="1840631"/>
              <a:ext cx="360040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33" idx="0"/>
            </p:cNvCxnSpPr>
            <p:nvPr/>
          </p:nvCxnSpPr>
          <p:spPr>
            <a:xfrm flipV="1">
              <a:off x="2503379" y="1840631"/>
              <a:ext cx="72008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35" idx="0"/>
            </p:cNvCxnSpPr>
            <p:nvPr/>
          </p:nvCxnSpPr>
          <p:spPr>
            <a:xfrm flipH="1" flipV="1">
              <a:off x="2575387" y="1840631"/>
              <a:ext cx="216024" cy="1016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36" idx="1"/>
            </p:cNvCxnSpPr>
            <p:nvPr/>
          </p:nvCxnSpPr>
          <p:spPr>
            <a:xfrm flipH="1" flipV="1">
              <a:off x="2575387" y="1840631"/>
              <a:ext cx="453139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37" idx="1"/>
            </p:cNvCxnSpPr>
            <p:nvPr/>
          </p:nvCxnSpPr>
          <p:spPr>
            <a:xfrm flipH="1" flipV="1">
              <a:off x="2575387" y="1840631"/>
              <a:ext cx="741171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38" idx="1"/>
            </p:cNvCxnSpPr>
            <p:nvPr/>
          </p:nvCxnSpPr>
          <p:spPr>
            <a:xfrm flipH="1" flipV="1">
              <a:off x="2575387" y="1840631"/>
              <a:ext cx="1029203" cy="103758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35" idx="7"/>
            </p:cNvCxnSpPr>
            <p:nvPr/>
          </p:nvCxnSpPr>
          <p:spPr>
            <a:xfrm flipV="1">
              <a:off x="2842328" y="1840631"/>
              <a:ext cx="741171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36" idx="0"/>
            </p:cNvCxnSpPr>
            <p:nvPr/>
          </p:nvCxnSpPr>
          <p:spPr>
            <a:xfrm flipV="1">
              <a:off x="3079443" y="1840631"/>
              <a:ext cx="504056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37" idx="0"/>
            </p:cNvCxnSpPr>
            <p:nvPr/>
          </p:nvCxnSpPr>
          <p:spPr>
            <a:xfrm flipV="1">
              <a:off x="3367475" y="1840631"/>
              <a:ext cx="216024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38" idx="0"/>
            </p:cNvCxnSpPr>
            <p:nvPr/>
          </p:nvCxnSpPr>
          <p:spPr>
            <a:xfrm flipH="1" flipV="1">
              <a:off x="3583499" y="1840631"/>
              <a:ext cx="72008" cy="10164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34" idx="1"/>
            </p:cNvCxnSpPr>
            <p:nvPr/>
          </p:nvCxnSpPr>
          <p:spPr>
            <a:xfrm flipH="1" flipV="1">
              <a:off x="3583499" y="1840631"/>
              <a:ext cx="309123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39" idx="1"/>
            </p:cNvCxnSpPr>
            <p:nvPr/>
          </p:nvCxnSpPr>
          <p:spPr>
            <a:xfrm flipH="1" flipV="1">
              <a:off x="3583499" y="1840631"/>
              <a:ext cx="597155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40" idx="1"/>
            </p:cNvCxnSpPr>
            <p:nvPr/>
          </p:nvCxnSpPr>
          <p:spPr>
            <a:xfrm flipH="1" flipV="1">
              <a:off x="3583499" y="1840631"/>
              <a:ext cx="885187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41" idx="1"/>
            </p:cNvCxnSpPr>
            <p:nvPr/>
          </p:nvCxnSpPr>
          <p:spPr>
            <a:xfrm flipH="1" flipV="1">
              <a:off x="3583499" y="1840631"/>
              <a:ext cx="1173219" cy="10375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extBox 226"/>
          <p:cNvSpPr txBox="1"/>
          <p:nvPr/>
        </p:nvSpPr>
        <p:spPr>
          <a:xfrm>
            <a:off x="480369" y="2208141"/>
            <a:ext cx="1996299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Communities, C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25613" y="3949135"/>
            <a:ext cx="1177008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Nodes, V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945894" y="4575527"/>
            <a:ext cx="3307160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US" altLang="ko-KR" sz="3413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ko-KR" altLang="en-US" sz="3413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229013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1" name="Oval 230"/>
          <p:cNvSpPr/>
          <p:nvPr/>
        </p:nvSpPr>
        <p:spPr>
          <a:xfrm>
            <a:off x="2638659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2" name="Oval 231"/>
          <p:cNvSpPr/>
          <p:nvPr/>
        </p:nvSpPr>
        <p:spPr>
          <a:xfrm>
            <a:off x="3048304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3" name="Oval 232"/>
          <p:cNvSpPr/>
          <p:nvPr/>
        </p:nvSpPr>
        <p:spPr>
          <a:xfrm>
            <a:off x="3457950" y="4063469"/>
            <a:ext cx="204823" cy="20482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4" name="Oval 233"/>
          <p:cNvSpPr/>
          <p:nvPr/>
        </p:nvSpPr>
        <p:spPr>
          <a:xfrm>
            <a:off x="5506177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5" name="Oval 234"/>
          <p:cNvSpPr/>
          <p:nvPr/>
        </p:nvSpPr>
        <p:spPr>
          <a:xfrm>
            <a:off x="3867595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6" name="Oval 235"/>
          <p:cNvSpPr/>
          <p:nvPr/>
        </p:nvSpPr>
        <p:spPr>
          <a:xfrm>
            <a:off x="4277241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7" name="Oval 236"/>
          <p:cNvSpPr/>
          <p:nvPr/>
        </p:nvSpPr>
        <p:spPr>
          <a:xfrm>
            <a:off x="4686886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8" name="Oval 237"/>
          <p:cNvSpPr/>
          <p:nvPr/>
        </p:nvSpPr>
        <p:spPr>
          <a:xfrm>
            <a:off x="5096532" y="4063469"/>
            <a:ext cx="204823" cy="2048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9" name="Oval 238"/>
          <p:cNvSpPr/>
          <p:nvPr/>
        </p:nvSpPr>
        <p:spPr>
          <a:xfrm>
            <a:off x="5915823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0" name="Oval 239"/>
          <p:cNvSpPr/>
          <p:nvPr/>
        </p:nvSpPr>
        <p:spPr>
          <a:xfrm>
            <a:off x="6325468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1" name="Oval 240"/>
          <p:cNvSpPr/>
          <p:nvPr/>
        </p:nvSpPr>
        <p:spPr>
          <a:xfrm>
            <a:off x="6735114" y="4063469"/>
            <a:ext cx="204823" cy="2048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42" name="TextBox 241"/>
          <p:cNvSpPr txBox="1"/>
          <p:nvPr/>
        </p:nvSpPr>
        <p:spPr>
          <a:xfrm>
            <a:off x="2974072" y="2105730"/>
            <a:ext cx="529312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44" b="1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44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407831" y="2105730"/>
            <a:ext cx="529312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44" b="1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44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33986" y="3129844"/>
            <a:ext cx="2048228" cy="40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r"/>
            <a:r>
              <a:rPr lang="en-US" altLang="ko-KR" sz="2000" b="1" dirty="0">
                <a:solidFill>
                  <a:schemeClr val="tx1"/>
                </a:solidFill>
              </a:rPr>
              <a:t>Memberships, M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45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973" y="2280336"/>
            <a:ext cx="424462" cy="4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133" y="2280336"/>
            <a:ext cx="424462" cy="4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4AA7B97-5482-B947-9E4B-22B141D2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05F0-FEE3-594E-80F8-A62DF3BD9119}" type="datetime1">
              <a:rPr lang="en-US" smtClean="0"/>
              <a:t>2/15/18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9C49DFA-D2AD-A346-80F5-7C0989ED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7A6E2F-431F-F848-BA21-8E1F0999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1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3" grpId="0" animBg="1"/>
      <p:bldP spid="144" grpId="0" animBg="1"/>
      <p:bldP spid="145" grpId="0" animBg="1"/>
      <p:bldP spid="146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5" grpId="0"/>
      <p:bldP spid="227" grpId="0"/>
      <p:bldP spid="242" grpId="0"/>
      <p:bldP spid="243" grpId="0"/>
      <p:bldP spid="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70" y="5093547"/>
            <a:ext cx="6917831" cy="466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680" dirty="0"/>
              <a:t>Recap: AGM networks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344747" cy="34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-Up Arrow 3"/>
          <p:cNvSpPr/>
          <p:nvPr/>
        </p:nvSpPr>
        <p:spPr>
          <a:xfrm rot="5400000">
            <a:off x="3078226" y="6221055"/>
            <a:ext cx="2513414" cy="2600959"/>
          </a:xfrm>
          <a:prstGeom prst="bentUpArrow">
            <a:avLst>
              <a:gd name="adj1" fmla="val 23673"/>
              <a:gd name="adj2" fmla="val 25000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120"/>
          </a:p>
        </p:txBody>
      </p:sp>
      <p:sp>
        <p:nvSpPr>
          <p:cNvPr id="6" name="TextBox 5"/>
          <p:cNvSpPr txBox="1"/>
          <p:nvPr/>
        </p:nvSpPr>
        <p:spPr>
          <a:xfrm>
            <a:off x="1857652" y="5082964"/>
            <a:ext cx="2715807" cy="1142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7" b="1" dirty="0">
                <a:latin typeface="Aharoni" pitchFamily="2" charset="-79"/>
                <a:cs typeface="Aharoni" pitchFamily="2" charset="-79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4454" y="8571737"/>
            <a:ext cx="3640740" cy="1142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27" b="1" dirty="0">
                <a:latin typeface="Aharoni" pitchFamily="2" charset="-79"/>
                <a:cs typeface="Aharoni" pitchFamily="2" charset="-79"/>
              </a:rPr>
              <a:t>Network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D58974-302C-4647-A8AB-48AA8E34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73FA-46C1-2D46-9B83-1DFDDD5B1B9C}" type="datetime1">
              <a:rPr lang="en-US" smtClean="0"/>
              <a:t>2/15/18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393EAD-1879-8647-AC4C-22351D01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55A3E1-7FF3-B84B-BFAB-E638969E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4"/>
            <a:ext cx="12354560" cy="1404518"/>
          </a:xfrm>
        </p:spPr>
        <p:txBody>
          <a:bodyPr>
            <a:normAutofit/>
          </a:bodyPr>
          <a:lstStyle/>
          <a:p>
            <a:r>
              <a:rPr lang="en-US" sz="7680" dirty="0"/>
              <a:t>AGM is Expressive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0241" y="1842348"/>
            <a:ext cx="7035698" cy="74777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AGM can </a:t>
            </a:r>
            <a:r>
              <a:rPr lang="en-US" b="1" dirty="0">
                <a:solidFill>
                  <a:srgbClr val="0000FF"/>
                </a:solidFill>
              </a:rPr>
              <a:t>express a variety of community structures: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/>
            </a:br>
            <a:r>
              <a:rPr lang="en-US" dirty="0"/>
              <a:t>Non-overlapping, Overlapping, Nested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587" y="2045547"/>
            <a:ext cx="5323840" cy="3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480" y="6064008"/>
            <a:ext cx="5364696" cy="35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587" y="5611917"/>
            <a:ext cx="5323840" cy="411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0C6EE-62D1-B445-9BE9-3326BB95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1D53-9132-0C4D-8155-25FB1E405D8E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15DD8-7C46-5241-878C-F0E262C6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1025B-9D9E-D341-BF90-325BDD30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75360" y="3901440"/>
            <a:ext cx="11487573" cy="3251200"/>
          </a:xfrm>
        </p:spPr>
        <p:txBody>
          <a:bodyPr>
            <a:normAutofit/>
          </a:bodyPr>
          <a:lstStyle/>
          <a:p>
            <a:r>
              <a:rPr lang="en-US" sz="7680" dirty="0"/>
              <a:t>How do we detect communities with AGM?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481" y="7430440"/>
            <a:ext cx="4968998" cy="20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745" y="7430441"/>
            <a:ext cx="3088893" cy="20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6502400" y="8236374"/>
            <a:ext cx="1517227" cy="75861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322338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395" dirty="0"/>
              <a:t>Detecting Communities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240" y="1842348"/>
            <a:ext cx="11704320" cy="1911964"/>
          </a:xfrm>
        </p:spPr>
        <p:txBody>
          <a:bodyPr>
            <a:normAutofit/>
          </a:bodyPr>
          <a:lstStyle/>
          <a:p>
            <a:pPr marL="169060" indent="0">
              <a:buNone/>
            </a:pPr>
            <a:r>
              <a:rPr lang="en-US" sz="5689" b="1" dirty="0">
                <a:solidFill>
                  <a:srgbClr val="0000FF"/>
                </a:solidFill>
              </a:rPr>
              <a:t>Detecting communities with AGM: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86" y="3537564"/>
            <a:ext cx="3989493" cy="216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70447" y="3754311"/>
            <a:ext cx="3967367" cy="1937109"/>
            <a:chOff x="6545499" y="2819400"/>
            <a:chExt cx="1719507" cy="807482"/>
          </a:xfrm>
        </p:grpSpPr>
        <p:cxnSp>
          <p:nvCxnSpPr>
            <p:cNvPr id="9" name="Straight Connector 8"/>
            <p:cNvCxnSpPr>
              <a:stCxn id="26" idx="0"/>
              <a:endCxn id="25" idx="4"/>
            </p:cNvCxnSpPr>
            <p:nvPr/>
          </p:nvCxnSpPr>
          <p:spPr>
            <a:xfrm flipV="1">
              <a:off x="8169384" y="3055866"/>
              <a:ext cx="18295" cy="195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545499" y="2819400"/>
              <a:ext cx="1719507" cy="807482"/>
              <a:chOff x="1910443" y="2875082"/>
              <a:chExt cx="2477293" cy="1237846"/>
            </a:xfrm>
          </p:grpSpPr>
          <p:cxnSp>
            <p:nvCxnSpPr>
              <p:cNvPr id="11" name="Straight Connector 10"/>
              <p:cNvCxnSpPr>
                <a:stCxn id="20" idx="5"/>
                <a:endCxn id="19" idx="1"/>
              </p:cNvCxnSpPr>
              <p:nvPr/>
            </p:nvCxnSpPr>
            <p:spPr>
              <a:xfrm>
                <a:off x="2100625" y="3284645"/>
                <a:ext cx="452938" cy="3952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632339" y="3014765"/>
                <a:ext cx="156974" cy="7439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578251" y="3137807"/>
                <a:ext cx="698079" cy="27873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26" idx="2"/>
              </p:cNvCxnSpPr>
              <p:nvPr/>
            </p:nvCxnSpPr>
            <p:spPr>
              <a:xfrm>
                <a:off x="3578251" y="3419866"/>
                <a:ext cx="560317" cy="2288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endCxn id="23" idx="2"/>
              </p:cNvCxnSpPr>
              <p:nvPr/>
            </p:nvCxnSpPr>
            <p:spPr>
              <a:xfrm flipV="1">
                <a:off x="3142039" y="3419735"/>
                <a:ext cx="324806" cy="1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2" idx="5"/>
                <a:endCxn id="24" idx="1"/>
              </p:cNvCxnSpPr>
              <p:nvPr/>
            </p:nvCxnSpPr>
            <p:spPr>
              <a:xfrm>
                <a:off x="3185383" y="3524871"/>
                <a:ext cx="490674" cy="397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789313" y="2986488"/>
                <a:ext cx="317295" cy="45960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22" idx="3"/>
              </p:cNvCxnSpPr>
              <p:nvPr/>
            </p:nvCxnSpPr>
            <p:spPr>
              <a:xfrm flipV="1">
                <a:off x="2632339" y="3524871"/>
                <a:ext cx="395491" cy="2414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2520933" y="3647270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10443" y="3094463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77907" y="2875082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95200" y="333468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66845" y="330832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43427" y="3890116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64924" y="301476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38567" y="353733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7338" y="6215487"/>
                <a:ext cx="11405495" cy="967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689" b="1" dirty="0">
                    <a:solidFill>
                      <a:srgbClr val="8000FF"/>
                    </a:solidFill>
                    <a:latin typeface="Calibri" pitchFamily="34" charset="0"/>
                    <a:cs typeface="Calibri" pitchFamily="34" charset="0"/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𝑮</m:t>
                    </m:r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𝑽</m:t>
                    </m:r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𝑬</m:t>
                    </m:r>
                    <m:r>
                      <a:rPr lang="en-US" sz="5689" b="1" i="1" dirty="0">
                        <a:solidFill>
                          <a:srgbClr val="8000FF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5689" b="1" dirty="0">
                    <a:solidFill>
                      <a:srgbClr val="8000FF"/>
                    </a:solidFill>
                    <a:latin typeface="Calibri" pitchFamily="34" charset="0"/>
                    <a:cs typeface="Calibri" pitchFamily="34" charset="0"/>
                  </a:rPr>
                  <a:t>, find the AGM</a:t>
                </a:r>
                <a:endParaRPr lang="en-US" sz="2844" dirty="0">
                  <a:solidFill>
                    <a:srgbClr val="8000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8" y="6215487"/>
                <a:ext cx="11405495" cy="967829"/>
              </a:xfrm>
              <a:prstGeom prst="rect">
                <a:avLst/>
              </a:prstGeom>
              <a:blipFill>
                <a:blip r:embed="rId3"/>
                <a:stretch>
                  <a:fillRect l="-2673" t="-16667" r="-2450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>
          <a:xfrm rot="10800000">
            <a:off x="5418667" y="3901440"/>
            <a:ext cx="1950720" cy="1093961"/>
          </a:xfrm>
          <a:prstGeom prst="rightArrow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120"/>
          </a:p>
        </p:txBody>
      </p:sp>
      <p:sp>
        <p:nvSpPr>
          <p:cNvPr id="29" name="TextBox 28"/>
          <p:cNvSpPr txBox="1"/>
          <p:nvPr/>
        </p:nvSpPr>
        <p:spPr>
          <a:xfrm>
            <a:off x="6068907" y="7241964"/>
            <a:ext cx="6285653" cy="193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72" indent="-487672" algn="l">
              <a:buAutoNum type="arabicParenR"/>
            </a:pPr>
            <a:r>
              <a:rPr lang="en-US" sz="3982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982" dirty="0">
                <a:latin typeface="Calibri" pitchFamily="34" charset="0"/>
                <a:cs typeface="Calibri" pitchFamily="34" charset="0"/>
              </a:rPr>
              <a:t>Affiliation graph </a:t>
            </a:r>
            <a:r>
              <a:rPr lang="en-US" sz="3982" b="1" i="1" dirty="0">
                <a:latin typeface="Calibri" pitchFamily="34" charset="0"/>
                <a:cs typeface="Calibri" pitchFamily="34" charset="0"/>
              </a:rPr>
              <a:t>M</a:t>
            </a:r>
          </a:p>
          <a:p>
            <a:pPr marL="487672" indent="-487672" algn="l">
              <a:buAutoNum type="arabicParenR"/>
            </a:pPr>
            <a:r>
              <a:rPr lang="en-US" sz="3982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982" dirty="0">
                <a:latin typeface="Calibri" pitchFamily="34" charset="0"/>
                <a:cs typeface="Calibri" pitchFamily="34" charset="0"/>
              </a:rPr>
              <a:t>Number of communities </a:t>
            </a:r>
            <a:r>
              <a:rPr lang="en-US" sz="3982" b="1" dirty="0">
                <a:latin typeface="Calibri" pitchFamily="34" charset="0"/>
                <a:cs typeface="Calibri" pitchFamily="34" charset="0"/>
              </a:rPr>
              <a:t>C</a:t>
            </a:r>
          </a:p>
          <a:p>
            <a:pPr marL="487672" indent="-487672" algn="l">
              <a:buAutoNum type="arabicParenR"/>
            </a:pPr>
            <a:r>
              <a:rPr lang="en-US" sz="3982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982" dirty="0">
                <a:latin typeface="Calibri" pitchFamily="34" charset="0"/>
                <a:cs typeface="Calibri" pitchFamily="34" charset="0"/>
              </a:rPr>
              <a:t>Parameters </a:t>
            </a:r>
            <a:r>
              <a:rPr lang="en-US" sz="3982" b="1" i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3982" b="1" i="1" baseline="-25000" dirty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693FA-C24F-9049-908F-9A31A2EA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82D-549A-0447-ADB4-96647FB2262E}" type="datetime1">
              <a:rPr lang="en-US" smtClean="0"/>
              <a:t>2/15/18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9F9BAAB-BB14-E845-B8D9-39112C3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6572B46-E884-AE48-B3A5-BBB914B6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9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8374"/>
            <a:ext cx="12354560" cy="1404518"/>
          </a:xfrm>
        </p:spPr>
        <p:txBody>
          <a:bodyPr>
            <a:noAutofit/>
          </a:bodyPr>
          <a:lstStyle/>
          <a:p>
            <a:r>
              <a:rPr lang="en-US" sz="6827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2354560" cy="747776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Maximum Likelihood Principle (MLE):</a:t>
                </a:r>
              </a:p>
              <a:p>
                <a:pPr lvl="1"/>
                <a:r>
                  <a:rPr lang="en-US" b="1" dirty="0"/>
                  <a:t>Given:</a:t>
                </a:r>
                <a:r>
                  <a:rPr lang="en-US" dirty="0"/>
                  <a:t>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Assumption:</a:t>
                </a:r>
                <a:r>
                  <a:rPr lang="en-US" dirty="0"/>
                  <a:t> Data is generated by some model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𝚯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/>
                  <a:t> …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𝚯</m:t>
                    </m:r>
                  </m:oMath>
                </a14:m>
                <a:r>
                  <a:rPr lang="en-US" b="1" dirty="0"/>
                  <a:t> … model parameters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Want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/>
                      </a:rPr>
                      <m:t>𝚯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: </a:t>
                </a:r>
              </a:p>
              <a:p>
                <a:pPr lvl="2"/>
                <a:r>
                  <a:rPr lang="en-US" dirty="0"/>
                  <a:t>The probability that our model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(with parameters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𝜣</m:t>
                    </m:r>
                  </m:oMath>
                </a14:m>
                <a:r>
                  <a:rPr lang="en-US" dirty="0"/>
                  <a:t>) generated the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Now let’s find the most likely model that could have generated the data: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arg</m:t>
                        </m:r>
                        <m: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Θ</m:t>
                        </m:r>
                      </m:lim>
                    </m:limLow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1" dirty="0">
                        <a:solidFill>
                          <a:srgbClr val="0000FF"/>
                        </a:solidFill>
                        <a:latin typeface="Cambria Math"/>
                      </a:rPr>
                      <m:t>𝚯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2354560" cy="7477761"/>
              </a:xfrm>
              <a:blipFill>
                <a:blip r:embed="rId2"/>
                <a:stretch>
                  <a:fillRect l="-103" t="-1017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F2353-77D3-4B41-98EC-BDA2AF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1D5-3453-584B-BB82-A5D097A1469F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279EC-47D5-B249-A889-9BA28BD6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6B382-E40A-4445-B901-411D806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54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MLE for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842348"/>
            <a:ext cx="12137813" cy="7477761"/>
          </a:xfrm>
        </p:spPr>
        <p:txBody>
          <a:bodyPr/>
          <a:lstStyle/>
          <a:p>
            <a:r>
              <a:rPr lang="en-US" sz="5120" b="1" dirty="0">
                <a:solidFill>
                  <a:srgbClr val="FF0066"/>
                </a:solidFill>
              </a:rPr>
              <a:t>How do we do MLE for graphs?</a:t>
            </a:r>
          </a:p>
          <a:p>
            <a:pPr lvl="1"/>
            <a:r>
              <a:rPr lang="en-US" b="1" dirty="0"/>
              <a:t>AGM generates a </a:t>
            </a:r>
            <a:r>
              <a:rPr lang="en-US" b="1" dirty="0">
                <a:solidFill>
                  <a:srgbClr val="0000FF"/>
                </a:solidFill>
              </a:rPr>
              <a:t>probabilistic adjacency matrix</a:t>
            </a:r>
          </a:p>
          <a:p>
            <a:pPr lvl="1"/>
            <a:r>
              <a:rPr lang="en-US" dirty="0"/>
              <a:t>We then flip all the entries of the probabilistic matrix to obtain the </a:t>
            </a:r>
            <a:r>
              <a:rPr lang="en-US" b="1" dirty="0">
                <a:solidFill>
                  <a:srgbClr val="D60093"/>
                </a:solidFill>
              </a:rPr>
              <a:t>adjacency matrix of the graph G</a:t>
            </a: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The likelihood of AGM generating  graph G:</a:t>
            </a:r>
          </a:p>
        </p:txBody>
      </p:sp>
      <p:graphicFrame>
        <p:nvGraphicFramePr>
          <p:cNvPr id="7" name="Group 18"/>
          <p:cNvGraphicFramePr>
            <a:graphicFrameLocks/>
          </p:cNvGraphicFramePr>
          <p:nvPr>
            <p:extLst/>
          </p:nvPr>
        </p:nvGraphicFramePr>
        <p:xfrm>
          <a:off x="3142827" y="5491196"/>
          <a:ext cx="3684692" cy="1922272"/>
        </p:xfrm>
        <a:graphic>
          <a:graphicData uri="http://schemas.openxmlformats.org/drawingml/2006/table">
            <a:tbl>
              <a:tblPr/>
              <a:tblGrid>
                <a:gridCol w="92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utoShape 17"/>
          <p:cNvSpPr>
            <a:spLocks noChangeArrowheads="1"/>
          </p:cNvSpPr>
          <p:nvPr/>
        </p:nvSpPr>
        <p:spPr bwMode="auto">
          <a:xfrm rot="10800000">
            <a:off x="7044267" y="6098085"/>
            <a:ext cx="866987" cy="650240"/>
          </a:xfrm>
          <a:prstGeom prst="leftArrow">
            <a:avLst>
              <a:gd name="adj1" fmla="val 53481"/>
              <a:gd name="adj2" fmla="val 40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5120"/>
          </a:p>
        </p:txBody>
      </p:sp>
      <p:graphicFrame>
        <p:nvGraphicFramePr>
          <p:cNvPr id="9" name="Group 18"/>
          <p:cNvGraphicFramePr>
            <a:graphicFrameLocks/>
          </p:cNvGraphicFramePr>
          <p:nvPr>
            <p:extLst/>
          </p:nvPr>
        </p:nvGraphicFramePr>
        <p:xfrm>
          <a:off x="8128000" y="5491196"/>
          <a:ext cx="3684692" cy="1922272"/>
        </p:xfrm>
        <a:graphic>
          <a:graphicData uri="http://schemas.openxmlformats.org/drawingml/2006/table">
            <a:tbl>
              <a:tblPr/>
              <a:tblGrid>
                <a:gridCol w="92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68111" marR="168111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Line 49"/>
          <p:cNvSpPr>
            <a:spLocks noChangeShapeType="1"/>
          </p:cNvSpPr>
          <p:nvPr/>
        </p:nvSpPr>
        <p:spPr bwMode="auto">
          <a:xfrm>
            <a:off x="2384213" y="6466556"/>
            <a:ext cx="866987" cy="27093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512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0"/>
              <p:cNvSpPr txBox="1">
                <a:spLocks noChangeArrowheads="1"/>
              </p:cNvSpPr>
              <p:nvPr/>
            </p:nvSpPr>
            <p:spPr bwMode="auto">
              <a:xfrm>
                <a:off x="433493" y="5011899"/>
                <a:ext cx="2492587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For every pair of nodes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800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 dirty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dirty="0">
                        <a:solidFill>
                          <a:srgbClr val="008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b="1" dirty="0">
                    <a:solidFill>
                      <a:srgbClr val="008000"/>
                    </a:solidFill>
                  </a:rPr>
                  <a:t> AGM gives  the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8000"/>
                    </a:solidFill>
                  </a:rPr>
                  <a:t> of them being linked</a:t>
                </a:r>
                <a:endParaRPr lang="en-US" sz="2000" b="1" i="1" baseline="-250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493" y="5011899"/>
                <a:ext cx="2492587" cy="1323439"/>
              </a:xfrm>
              <a:prstGeom prst="rect">
                <a:avLst/>
              </a:prstGeom>
              <a:blipFill>
                <a:blip r:embed="rId3"/>
                <a:stretch>
                  <a:fillRect l="-1015" t="-1905" r="-1523" b="-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6664959" y="4855972"/>
            <a:ext cx="1625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Flip biased coins</a:t>
            </a:r>
            <a:endParaRPr lang="en-US" sz="2000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758810" y="8344747"/>
          <a:ext cx="10053884" cy="118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2476440" imgH="291960" progId="Equation.3">
                  <p:embed/>
                </p:oleObj>
              </mc:Choice>
              <mc:Fallback>
                <p:oleObj name="Equation" r:id="rId4" imgW="2476440" imgH="29196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810" y="8344747"/>
                        <a:ext cx="10053884" cy="1185334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80739" y="4768427"/>
                <a:ext cx="670375" cy="705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82" b="1" i="1">
                          <a:solidFill>
                            <a:srgbClr val="FF0066"/>
                          </a:solidFill>
                          <a:latin typeface="Cambria Math"/>
                          <a:cs typeface="Arial" pitchFamily="34" charset="0"/>
                        </a:rPr>
                        <m:t>𝑮</m:t>
                      </m:r>
                    </m:oMath>
                  </m:oMathPara>
                </a14:m>
                <a:endParaRPr lang="en-US" sz="512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739" y="4768427"/>
                <a:ext cx="670375" cy="705129"/>
              </a:xfrm>
              <a:prstGeom prst="rect">
                <a:avLst/>
              </a:prstGeom>
              <a:blipFill>
                <a:blip r:embed="rId6"/>
                <a:stretch>
                  <a:fillRect l="-9259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31117B3-FC66-AF4F-A326-91770C54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BAC-0688-F243-A146-5AA23F85ED74}" type="datetime1">
              <a:rPr lang="en-US" smtClean="0"/>
              <a:t>2/15/18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8DB6498-88BD-BA46-A993-C6CBA68E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633D06-47B5-3D4E-B350-A211B264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240" y="216747"/>
            <a:ext cx="11704320" cy="1235004"/>
          </a:xfrm>
        </p:spPr>
        <p:txBody>
          <a:bodyPr>
            <a:noAutofit/>
          </a:bodyPr>
          <a:lstStyle/>
          <a:p>
            <a:r>
              <a:rPr lang="en-US" sz="7680" dirty="0"/>
              <a:t>Graphs: Likelihood </a:t>
            </a:r>
            <a:r>
              <a:rPr lang="en-US" sz="7680" i="1" dirty="0">
                <a:latin typeface="Times New Roman" pitchFamily="18" charset="0"/>
                <a:cs typeface="Times New Roman" pitchFamily="18" charset="0"/>
              </a:rPr>
              <a:t>P(G|</a:t>
            </a:r>
            <a:r>
              <a:rPr lang="el-GR" sz="768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768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6827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493" y="1733973"/>
            <a:ext cx="10295467" cy="1597702"/>
          </a:xfr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Given graph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G(V,E)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l-GR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we calculate likelihood that </a:t>
            </a:r>
            <a:r>
              <a:rPr lang="el-GR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 generated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P(G|</a:t>
            </a:r>
            <a:r>
              <a:rPr lang="el-GR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009813" y="4206239"/>
          <a:ext cx="3901440" cy="2406792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34" name="Text Box 42"/>
          <p:cNvSpPr txBox="1">
            <a:spLocks noChangeArrowheads="1"/>
          </p:cNvSpPr>
          <p:nvPr/>
        </p:nvSpPr>
        <p:spPr bwMode="auto">
          <a:xfrm>
            <a:off x="22688" y="6258983"/>
            <a:ext cx="3435556" cy="617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l-GR" sz="3413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413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ko-KR" sz="3413" b="1" dirty="0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en-US" altLang="ko-KR" sz="3413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altLang="ko-KR" sz="3413" b="1" i="1" dirty="0">
                <a:solidFill>
                  <a:srgbClr val="0000FF"/>
                </a:solidFill>
                <a:latin typeface="Calibri" pitchFamily="34" charset="0"/>
              </a:rPr>
              <a:t>V, C, M</a:t>
            </a:r>
            <a:r>
              <a:rPr lang="en-US" altLang="ko-KR" sz="3413" b="1" dirty="0">
                <a:solidFill>
                  <a:srgbClr val="0000FF"/>
                </a:solidFill>
                <a:latin typeface="Calibri" pitchFamily="34" charset="0"/>
              </a:rPr>
              <a:t>, {</a:t>
            </a:r>
            <a:r>
              <a:rPr lang="en-US" altLang="ko-KR" sz="3413" b="1" i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en-US" altLang="ko-KR" sz="3413" b="1" i="1" baseline="-250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altLang="ko-KR" sz="3413" b="1" dirty="0">
                <a:solidFill>
                  <a:srgbClr val="0000FF"/>
                </a:solidFill>
                <a:latin typeface="Calibri" pitchFamily="34" charset="0"/>
              </a:rPr>
              <a:t>}</a:t>
            </a:r>
            <a:r>
              <a:rPr lang="en-US" altLang="ko-KR" sz="3413" dirty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l-GR" sz="3413" i="1" baseline="-25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7436" name="AutoShape 44"/>
          <p:cNvSpPr>
            <a:spLocks noChangeArrowheads="1"/>
          </p:cNvSpPr>
          <p:nvPr/>
        </p:nvSpPr>
        <p:spPr bwMode="auto">
          <a:xfrm rot="10800000">
            <a:off x="3128775" y="5246012"/>
            <a:ext cx="589279" cy="65024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•"/>
            </a:pPr>
            <a:endParaRPr lang="en-US" sz="5120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11054080" y="2451945"/>
            <a:ext cx="650240" cy="325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120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>
            <a:off x="11704320" y="2817707"/>
            <a:ext cx="0" cy="6502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120"/>
          </a:p>
        </p:txBody>
      </p:sp>
      <p:sp>
        <p:nvSpPr>
          <p:cNvPr id="187439" name="Line 47"/>
          <p:cNvSpPr>
            <a:spLocks noChangeShapeType="1"/>
          </p:cNvSpPr>
          <p:nvPr/>
        </p:nvSpPr>
        <p:spPr bwMode="auto">
          <a:xfrm flipV="1">
            <a:off x="10945707" y="2817707"/>
            <a:ext cx="758613" cy="325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120"/>
          </a:p>
        </p:txBody>
      </p:sp>
      <p:sp>
        <p:nvSpPr>
          <p:cNvPr id="187440" name="Line 48"/>
          <p:cNvSpPr>
            <a:spLocks noChangeShapeType="1"/>
          </p:cNvSpPr>
          <p:nvPr/>
        </p:nvSpPr>
        <p:spPr bwMode="auto">
          <a:xfrm>
            <a:off x="10945707" y="3142827"/>
            <a:ext cx="758613" cy="325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5120"/>
          </a:p>
        </p:txBody>
      </p:sp>
      <p:sp>
        <p:nvSpPr>
          <p:cNvPr id="187441" name="Oval 49"/>
          <p:cNvSpPr>
            <a:spLocks noChangeArrowheads="1"/>
          </p:cNvSpPr>
          <p:nvPr/>
        </p:nvSpPr>
        <p:spPr bwMode="auto">
          <a:xfrm>
            <a:off x="10945707" y="2363892"/>
            <a:ext cx="216747" cy="216747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5120"/>
          </a:p>
        </p:txBody>
      </p:sp>
      <p:sp>
        <p:nvSpPr>
          <p:cNvPr id="187442" name="Oval 50"/>
          <p:cNvSpPr>
            <a:spLocks noChangeArrowheads="1"/>
          </p:cNvSpPr>
          <p:nvPr/>
        </p:nvSpPr>
        <p:spPr bwMode="auto">
          <a:xfrm>
            <a:off x="10837333" y="3034453"/>
            <a:ext cx="216747" cy="21674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5120"/>
          </a:p>
        </p:txBody>
      </p:sp>
      <p:sp>
        <p:nvSpPr>
          <p:cNvPr id="187443" name="Oval 51"/>
          <p:cNvSpPr>
            <a:spLocks noChangeArrowheads="1"/>
          </p:cNvSpPr>
          <p:nvPr/>
        </p:nvSpPr>
        <p:spPr bwMode="auto">
          <a:xfrm>
            <a:off x="11595947" y="2689012"/>
            <a:ext cx="216747" cy="21674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5120"/>
          </a:p>
        </p:txBody>
      </p:sp>
      <p:sp>
        <p:nvSpPr>
          <p:cNvPr id="187444" name="Oval 52"/>
          <p:cNvSpPr>
            <a:spLocks noChangeArrowheads="1"/>
          </p:cNvSpPr>
          <p:nvPr/>
        </p:nvSpPr>
        <p:spPr bwMode="auto">
          <a:xfrm>
            <a:off x="11595947" y="3359573"/>
            <a:ext cx="216747" cy="21674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5120"/>
          </a:p>
        </p:txBody>
      </p:sp>
      <p:sp>
        <p:nvSpPr>
          <p:cNvPr id="187445" name="AutoShape 53"/>
          <p:cNvSpPr>
            <a:spLocks noChangeArrowheads="1"/>
          </p:cNvSpPr>
          <p:nvPr/>
        </p:nvSpPr>
        <p:spPr bwMode="auto">
          <a:xfrm rot="16200000">
            <a:off x="11084560" y="3545840"/>
            <a:ext cx="372533" cy="65024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•"/>
            </a:pPr>
            <a:endParaRPr lang="en-US" sz="5120"/>
          </a:p>
        </p:txBody>
      </p:sp>
      <p:graphicFrame>
        <p:nvGraphicFramePr>
          <p:cNvPr id="187446" name="Group 5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9970347" y="4273973"/>
          <a:ext cx="2384212" cy="2438400"/>
        </p:xfrm>
        <a:graphic>
          <a:graphicData uri="http://schemas.openxmlformats.org/drawingml/2006/table">
            <a:tbl>
              <a:tblPr/>
              <a:tblGrid>
                <a:gridCol w="59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73" name="Text Box 81"/>
          <p:cNvSpPr txBox="1">
            <a:spLocks noChangeArrowheads="1"/>
          </p:cNvSpPr>
          <p:nvPr/>
        </p:nvSpPr>
        <p:spPr bwMode="auto">
          <a:xfrm>
            <a:off x="11042048" y="6698826"/>
            <a:ext cx="500458" cy="617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3413" b="1" i="1" dirty="0">
                <a:latin typeface="Times New Roman" pitchFamily="18" charset="0"/>
              </a:rPr>
              <a:t>G</a:t>
            </a:r>
            <a:endParaRPr lang="en-US" sz="3413" b="1" i="1" baseline="-25000" dirty="0">
              <a:latin typeface="Times New Roman" pitchFamily="18" charset="0"/>
            </a:endParaRPr>
          </a:p>
        </p:txBody>
      </p:sp>
      <p:sp>
        <p:nvSpPr>
          <p:cNvPr id="187474" name="AutoShape 82"/>
          <p:cNvSpPr>
            <a:spLocks noChangeArrowheads="1"/>
          </p:cNvSpPr>
          <p:nvPr/>
        </p:nvSpPr>
        <p:spPr bwMode="auto">
          <a:xfrm rot="14016232">
            <a:off x="7941733" y="6410960"/>
            <a:ext cx="806027" cy="65024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•"/>
            </a:pPr>
            <a:endParaRPr lang="en-US" sz="5120"/>
          </a:p>
        </p:txBody>
      </p:sp>
      <p:sp>
        <p:nvSpPr>
          <p:cNvPr id="187475" name="AutoShape 83"/>
          <p:cNvSpPr>
            <a:spLocks noChangeArrowheads="1"/>
          </p:cNvSpPr>
          <p:nvPr/>
        </p:nvSpPr>
        <p:spPr bwMode="auto">
          <a:xfrm rot="18078808">
            <a:off x="9133840" y="6404187"/>
            <a:ext cx="806026" cy="65024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•"/>
            </a:pPr>
            <a:endParaRPr lang="en-US" sz="5120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8056336" y="7173988"/>
            <a:ext cx="1899879" cy="792653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4551" b="1" i="1" dirty="0">
                <a:latin typeface="Times New Roman" pitchFamily="18" charset="0"/>
              </a:rPr>
              <a:t>P(G|</a:t>
            </a:r>
            <a:r>
              <a:rPr lang="el-GR" sz="4551" b="1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982" b="1" i="1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87477" name="Object 85"/>
          <p:cNvGraphicFramePr>
            <a:graphicFrameLocks noChangeAspect="1"/>
          </p:cNvGraphicFramePr>
          <p:nvPr>
            <p:extLst/>
          </p:nvPr>
        </p:nvGraphicFramePr>
        <p:xfrm>
          <a:off x="1061156" y="8170897"/>
          <a:ext cx="10663485" cy="125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2476440" imgH="291960" progId="Equation.3">
                  <p:embed/>
                </p:oleObj>
              </mc:Choice>
              <mc:Fallback>
                <p:oleObj name="Equation" r:id="rId3" imgW="2476440" imgH="291960" progId="Equation.3">
                  <p:embed/>
                  <p:pic>
                    <p:nvPicPr>
                      <p:cNvPr id="18747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156" y="8170897"/>
                        <a:ext cx="10663485" cy="125758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78" name="Text Box 86"/>
          <p:cNvSpPr txBox="1">
            <a:spLocks noChangeArrowheads="1"/>
          </p:cNvSpPr>
          <p:nvPr/>
        </p:nvSpPr>
        <p:spPr bwMode="auto">
          <a:xfrm>
            <a:off x="11959982" y="2797386"/>
            <a:ext cx="524503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13" b="1" dirty="0">
                <a:latin typeface="Times" pitchFamily="18" charset="0"/>
              </a:rPr>
              <a:t>G</a:t>
            </a:r>
          </a:p>
        </p:txBody>
      </p:sp>
      <p:cxnSp>
        <p:nvCxnSpPr>
          <p:cNvPr id="5" name="Straight Connector 4"/>
          <p:cNvCxnSpPr>
            <a:stCxn id="2" idx="0"/>
            <a:endCxn id="3" idx="2"/>
          </p:cNvCxnSpPr>
          <p:nvPr/>
        </p:nvCxnSpPr>
        <p:spPr>
          <a:xfrm flipV="1">
            <a:off x="487680" y="5073226"/>
            <a:ext cx="388338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4" idx="0"/>
          </p:cNvCxnSpPr>
          <p:nvPr/>
        </p:nvCxnSpPr>
        <p:spPr>
          <a:xfrm>
            <a:off x="876018" y="5073226"/>
            <a:ext cx="225778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2"/>
            <a:endCxn id="35" idx="0"/>
          </p:cNvCxnSpPr>
          <p:nvPr/>
        </p:nvCxnSpPr>
        <p:spPr>
          <a:xfrm>
            <a:off x="876018" y="5073226"/>
            <a:ext cx="839893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5" idx="0"/>
            <a:endCxn id="37" idx="2"/>
          </p:cNvCxnSpPr>
          <p:nvPr/>
        </p:nvCxnSpPr>
        <p:spPr>
          <a:xfrm flipV="1">
            <a:off x="1715911" y="5073226"/>
            <a:ext cx="250331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7" idx="2"/>
            <a:endCxn id="36" idx="0"/>
          </p:cNvCxnSpPr>
          <p:nvPr/>
        </p:nvCxnSpPr>
        <p:spPr>
          <a:xfrm>
            <a:off x="1966242" y="5073226"/>
            <a:ext cx="363785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25120" y="5886026"/>
            <a:ext cx="325120" cy="31977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4" name="Oval 33"/>
          <p:cNvSpPr/>
          <p:nvPr/>
        </p:nvSpPr>
        <p:spPr>
          <a:xfrm>
            <a:off x="939236" y="5886026"/>
            <a:ext cx="325120" cy="31977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5" name="Oval 34"/>
          <p:cNvSpPr/>
          <p:nvPr/>
        </p:nvSpPr>
        <p:spPr>
          <a:xfrm>
            <a:off x="1553351" y="5886026"/>
            <a:ext cx="325120" cy="31977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6" name="Oval 35"/>
          <p:cNvSpPr/>
          <p:nvPr/>
        </p:nvSpPr>
        <p:spPr>
          <a:xfrm>
            <a:off x="2167467" y="5886026"/>
            <a:ext cx="325120" cy="31977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3" name="Rectangle 2"/>
          <p:cNvSpPr/>
          <p:nvPr/>
        </p:nvSpPr>
        <p:spPr>
          <a:xfrm>
            <a:off x="650240" y="4639733"/>
            <a:ext cx="451556" cy="4334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5120" b="1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40464" y="4639733"/>
            <a:ext cx="451556" cy="4334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5120" b="1" dirty="0"/>
              <a:t>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C8E6-7ABA-B24D-83AC-C145A6D7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A0E8-DBE0-6845-BD44-8E16946BB304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5F677-A23F-0641-8522-38060EE8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BE155-B5E9-544A-B1AA-651599DC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9DCF-1AF4-495E-872A-F2912EA85A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6" grpId="0" animBg="1"/>
      <p:bldP spid="187474" grpId="0" animBg="1"/>
      <p:bldP spid="187475" grpId="0" animBg="1"/>
      <p:bldP spid="1874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680" dirty="0"/>
              <a:t>Facebook Network</a:t>
            </a:r>
            <a:endParaRPr lang="ko-KR" altLang="en-US" sz="768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79421" y="1804459"/>
            <a:ext cx="9012201" cy="79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7911253" y="1912832"/>
            <a:ext cx="4940652" cy="1988608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82" b="1" dirty="0">
                <a:solidFill>
                  <a:schemeClr val="bg1"/>
                </a:solidFill>
              </a:rPr>
              <a:t>Can we identify social communities?</a:t>
            </a:r>
            <a:endParaRPr lang="ko-KR" altLang="en-US" sz="3982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4747" y="8571737"/>
            <a:ext cx="4660053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13" b="1" dirty="0"/>
              <a:t>Nodes: Facebook Users</a:t>
            </a:r>
          </a:p>
          <a:p>
            <a:r>
              <a:rPr lang="en-US" altLang="ko-KR" sz="3413" b="1" dirty="0"/>
              <a:t>Edges: Friendships</a:t>
            </a:r>
            <a:endParaRPr lang="ko-KR" altLang="en-US" sz="3413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5BF2BF-41A6-4446-A80F-7E2492E8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2D8B-2C86-E941-8975-B753EF0AC3D5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09439E-3936-484F-B2D7-D478DD8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692A5D-26F4-7946-AFE8-1FBC4D8B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8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192107"/>
          </a:xfrm>
        </p:spPr>
        <p:txBody>
          <a:bodyPr/>
          <a:lstStyle/>
          <a:p>
            <a:r>
              <a:rPr lang="en-US"/>
              <a:t>Example: Likelihood of a Graph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79797" y="2014276"/>
            <a:ext cx="4078845" cy="2817707"/>
            <a:chOff x="2938920" y="1224419"/>
            <a:chExt cx="2867938" cy="1981200"/>
          </a:xfrm>
        </p:grpSpPr>
        <p:cxnSp>
          <p:nvCxnSpPr>
            <p:cNvPr id="14" name="Straight Connector 13"/>
            <p:cNvCxnSpPr>
              <a:stCxn id="4" idx="7"/>
              <a:endCxn id="6" idx="2"/>
            </p:cNvCxnSpPr>
            <p:nvPr/>
          </p:nvCxnSpPr>
          <p:spPr>
            <a:xfrm flipV="1">
              <a:off x="3367986" y="1706671"/>
              <a:ext cx="790134" cy="373644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" idx="5"/>
              <a:endCxn id="5" idx="2"/>
            </p:cNvCxnSpPr>
            <p:nvPr/>
          </p:nvCxnSpPr>
          <p:spPr>
            <a:xfrm>
              <a:off x="3367986" y="2349723"/>
              <a:ext cx="790134" cy="393477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5" idx="0"/>
            </p:cNvCxnSpPr>
            <p:nvPr/>
          </p:nvCxnSpPr>
          <p:spPr>
            <a:xfrm>
              <a:off x="4348620" y="1897171"/>
              <a:ext cx="0" cy="655529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6"/>
              <a:endCxn id="7" idx="1"/>
            </p:cNvCxnSpPr>
            <p:nvPr/>
          </p:nvCxnSpPr>
          <p:spPr>
            <a:xfrm>
              <a:off x="4539120" y="1706671"/>
              <a:ext cx="817796" cy="368425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938920" y="1224419"/>
              <a:ext cx="2867938" cy="1981200"/>
              <a:chOff x="2895600" y="1033919"/>
              <a:chExt cx="2867938" cy="1981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95600" y="1033919"/>
                <a:ext cx="2029738" cy="1981200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3800" y="1033919"/>
                <a:ext cx="2029738" cy="1981200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71744" y="2527648"/>
                <a:ext cx="338359" cy="411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45027" y="2527648"/>
                <a:ext cx="338359" cy="411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999462" y="1834019"/>
                <a:ext cx="381000" cy="381000"/>
              </a:xfrm>
              <a:prstGeom prst="ellipse">
                <a:avLst/>
              </a:prstGeom>
              <a:noFill/>
              <a:ln cmpd="sng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14800" y="2362200"/>
                <a:ext cx="381000" cy="381000"/>
              </a:xfrm>
              <a:prstGeom prst="ellipse">
                <a:avLst/>
              </a:prstGeom>
              <a:noFill/>
              <a:ln cmpd="sng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114800" y="1325671"/>
                <a:ext cx="381000" cy="381000"/>
              </a:xfrm>
              <a:prstGeom prst="ellipse">
                <a:avLst/>
              </a:prstGeom>
              <a:noFill/>
              <a:ln cmpd="sng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57800" y="1828800"/>
                <a:ext cx="381000" cy="381000"/>
              </a:xfrm>
              <a:prstGeom prst="ellipse">
                <a:avLst/>
              </a:prstGeom>
              <a:noFill/>
              <a:ln cmpd="sng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04520" y="5474795"/>
            <a:ext cx="277031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413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413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0100" y="7747465"/>
            <a:ext cx="144623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3413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US" sz="3413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565" y="6178890"/>
            <a:ext cx="4251485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1 – 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13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9209" y="6922046"/>
            <a:ext cx="277031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413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413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9112" y="5803090"/>
            <a:ext cx="7326044" cy="1755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of this graph = </a:t>
            </a:r>
          </a:p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 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</a:p>
          <a:p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13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413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1 – 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13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13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el-GR" sz="3413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 (1-p</a:t>
            </a:r>
            <a:r>
              <a:rPr lang="en-US" sz="3413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1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13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865069" y="7510228"/>
            <a:ext cx="2305439" cy="1613280"/>
            <a:chOff x="6233252" y="5088758"/>
            <a:chExt cx="1621012" cy="1134337"/>
          </a:xfrm>
        </p:grpSpPr>
        <p:sp>
          <p:nvSpPr>
            <p:cNvPr id="29" name="TextBox 28"/>
            <p:cNvSpPr txBox="1"/>
            <p:nvPr/>
          </p:nvSpPr>
          <p:spPr>
            <a:xfrm>
              <a:off x="6233252" y="5638800"/>
              <a:ext cx="1621012" cy="584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close to 1;</a:t>
              </a:r>
            </a:p>
            <a:p>
              <a:r>
                <a:rPr lang="en-US" sz="2400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drop this factor</a:t>
              </a:r>
            </a:p>
          </p:txBody>
        </p:sp>
        <p:cxnSp>
          <p:nvCxnSpPr>
            <p:cNvPr id="31" name="Straight Arrow Connector 30"/>
            <p:cNvCxnSpPr>
              <a:stCxn id="29" idx="0"/>
            </p:cNvCxnSpPr>
            <p:nvPr/>
          </p:nvCxnSpPr>
          <p:spPr>
            <a:xfrm flipV="1">
              <a:off x="7043758" y="5088758"/>
              <a:ext cx="783771" cy="550042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7573" y="3132440"/>
            <a:ext cx="2685350" cy="2450734"/>
            <a:chOff x="392812" y="2010628"/>
            <a:chExt cx="1888137" cy="1723172"/>
          </a:xfrm>
        </p:grpSpPr>
        <p:sp>
          <p:nvSpPr>
            <p:cNvPr id="13" name="TextBox 12"/>
            <p:cNvSpPr txBox="1"/>
            <p:nvPr/>
          </p:nvSpPr>
          <p:spPr>
            <a:xfrm>
              <a:off x="392812" y="2010628"/>
              <a:ext cx="1888137" cy="68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44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Technically this</a:t>
              </a:r>
            </a:p>
            <a:p>
              <a:r>
                <a:rPr lang="en-US" sz="2844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1 – (1-p</a:t>
              </a:r>
              <a:r>
                <a:rPr lang="en-US" sz="2844" baseline="-25000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44" dirty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  <p:cxnSp>
          <p:nvCxnSpPr>
            <p:cNvPr id="17" name="Straight Arrow Connector 16"/>
            <p:cNvCxnSpPr>
              <a:stCxn id="13" idx="2"/>
            </p:cNvCxnSpPr>
            <p:nvPr/>
          </p:nvCxnSpPr>
          <p:spPr>
            <a:xfrm>
              <a:off x="1336881" y="2691043"/>
              <a:ext cx="846066" cy="1042757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C8CDFD-774F-B649-8FF3-D1C221022AE1}"/>
              </a:ext>
            </a:extLst>
          </p:cNvPr>
          <p:cNvCxnSpPr>
            <a:stCxn id="33" idx="0"/>
            <a:endCxn id="34" idx="2"/>
          </p:cNvCxnSpPr>
          <p:nvPr/>
        </p:nvCxnSpPr>
        <p:spPr>
          <a:xfrm flipV="1">
            <a:off x="9609571" y="3132440"/>
            <a:ext cx="388338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A83DE3-3330-B146-AA24-D7423BDD2944}"/>
              </a:ext>
            </a:extLst>
          </p:cNvPr>
          <p:cNvCxnSpPr>
            <a:stCxn id="34" idx="2"/>
          </p:cNvCxnSpPr>
          <p:nvPr/>
        </p:nvCxnSpPr>
        <p:spPr>
          <a:xfrm>
            <a:off x="9997909" y="3132440"/>
            <a:ext cx="225778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136279-8580-AA43-8C11-A4E7EB5C5200}"/>
              </a:ext>
            </a:extLst>
          </p:cNvPr>
          <p:cNvCxnSpPr>
            <a:stCxn id="34" idx="2"/>
          </p:cNvCxnSpPr>
          <p:nvPr/>
        </p:nvCxnSpPr>
        <p:spPr>
          <a:xfrm>
            <a:off x="9997910" y="3132440"/>
            <a:ext cx="839893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428AAB-0E6C-0F4B-B7C8-B844A4558FCA}"/>
              </a:ext>
            </a:extLst>
          </p:cNvPr>
          <p:cNvCxnSpPr/>
          <p:nvPr/>
        </p:nvCxnSpPr>
        <p:spPr>
          <a:xfrm flipV="1">
            <a:off x="10837803" y="3132440"/>
            <a:ext cx="250331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2CB77D-DFCE-5045-94B9-1818552674AD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0223687" y="3132440"/>
            <a:ext cx="864447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524CA3C-A643-3743-86CE-88BE283BE7B1}"/>
              </a:ext>
            </a:extLst>
          </p:cNvPr>
          <p:cNvSpPr/>
          <p:nvPr/>
        </p:nvSpPr>
        <p:spPr>
          <a:xfrm>
            <a:off x="9447012" y="3945240"/>
            <a:ext cx="325120" cy="31977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555EF35-3F1F-D344-83E9-9B85511BE985}"/>
              </a:ext>
            </a:extLst>
          </p:cNvPr>
          <p:cNvSpPr/>
          <p:nvPr/>
        </p:nvSpPr>
        <p:spPr>
          <a:xfrm>
            <a:off x="10061127" y="3945240"/>
            <a:ext cx="325120" cy="31977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566844B-EC56-EE47-97DE-CB527DF2BC2A}"/>
              </a:ext>
            </a:extLst>
          </p:cNvPr>
          <p:cNvSpPr/>
          <p:nvPr/>
        </p:nvSpPr>
        <p:spPr>
          <a:xfrm>
            <a:off x="10675243" y="3945240"/>
            <a:ext cx="325120" cy="31977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F2556C-FB93-1B4A-A1FA-2030980A18F5}"/>
              </a:ext>
            </a:extLst>
          </p:cNvPr>
          <p:cNvSpPr/>
          <p:nvPr/>
        </p:nvSpPr>
        <p:spPr>
          <a:xfrm>
            <a:off x="11289358" y="3945240"/>
            <a:ext cx="325120" cy="31977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5C5801-D79C-404C-BBA1-3E9F85FA763D}"/>
              </a:ext>
            </a:extLst>
          </p:cNvPr>
          <p:cNvSpPr/>
          <p:nvPr/>
        </p:nvSpPr>
        <p:spPr>
          <a:xfrm>
            <a:off x="9772131" y="2698947"/>
            <a:ext cx="451556" cy="4334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7CFC94-C04A-7741-97F3-A8250CF85A20}"/>
              </a:ext>
            </a:extLst>
          </p:cNvPr>
          <p:cNvSpPr/>
          <p:nvPr/>
        </p:nvSpPr>
        <p:spPr>
          <a:xfrm>
            <a:off x="10862356" y="2698947"/>
            <a:ext cx="451556" cy="4334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5B6B26-DF6F-084F-9BA6-605F51283202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>
            <a:off x="11088133" y="3132440"/>
            <a:ext cx="363785" cy="812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421353CD-49C4-CB40-8B67-04142F7D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AAD7-B827-F346-85B0-B2AA3FEAA40B}" type="datetime1">
              <a:rPr lang="en-US" smtClean="0"/>
              <a:t>2/15/18</a:t>
            </a:fld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841BCA4D-4881-094B-8A55-4E810FFA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1043C246-3240-114D-A938-041C8AF7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0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MLE for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7"/>
                <a:ext cx="12246187" cy="79112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Our goal: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𝚯</m:t>
                    </m:r>
                    <m:r>
                      <a:rPr lang="en-US" b="1" i="1" smtClean="0">
                        <a:latin typeface="Cambria Math"/>
                      </a:rPr>
                      <m:t>= (</m:t>
                    </m:r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such that: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169060" indent="0">
                  <a:buNone/>
                </a:pPr>
                <a:endParaRPr lang="en-US" sz="2560" b="1" dirty="0"/>
              </a:p>
              <a:p>
                <a:pPr marL="16906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pPr lvl="6"/>
                <a:endParaRPr lang="en-US" dirty="0"/>
              </a:p>
              <a:p>
                <a:r>
                  <a:rPr lang="en-US" dirty="0"/>
                  <a:t>Often we take the logarithm of the likelihood, and call it </a:t>
                </a:r>
                <a:r>
                  <a:rPr lang="en-US" b="1" dirty="0">
                    <a:solidFill>
                      <a:srgbClr val="D60093"/>
                    </a:solidFill>
                  </a:rPr>
                  <a:t>log-likelihood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𝒍</m:t>
                    </m:r>
                    <m:d>
                      <m:dPr>
                        <m:ctrlPr>
                          <a:rPr lang="en-US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𝚯</m:t>
                        </m:r>
                      </m:e>
                    </m:d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r>
                      <a:rPr lang="en-US" b="1">
                        <a:solidFill>
                          <a:srgbClr val="FF0066"/>
                        </a:solidFill>
                        <a:latin typeface="Cambria Math"/>
                      </a:rPr>
                      <m:t>𝐥𝐨𝐠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⁡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𝑷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𝑮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|</m:t>
                    </m:r>
                    <m:r>
                      <a:rPr lang="en-US" b="1" i="0" smtClean="0">
                        <a:solidFill>
                          <a:srgbClr val="FF0066"/>
                        </a:solidFill>
                        <a:latin typeface="Cambria Math"/>
                      </a:rPr>
                      <m:t>𝚯</m:t>
                    </m:r>
                    <m:r>
                      <a:rPr lang="en-US" b="1" i="1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endParaRPr lang="en-US" sz="8533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7"/>
                <a:ext cx="12246187" cy="7911253"/>
              </a:xfrm>
              <a:blipFill>
                <a:blip r:embed="rId3"/>
                <a:stretch>
                  <a:fillRect l="-104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44" y="2807676"/>
            <a:ext cx="1952923" cy="19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10403840" y="2915332"/>
          <a:ext cx="1408853" cy="176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5" imgW="164880" imgH="177480" progId="Equation.3">
                  <p:embed/>
                </p:oleObj>
              </mc:Choice>
              <mc:Fallback>
                <p:oleObj name="Equation" r:id="rId5" imgW="164880" imgH="17748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840" y="2915332"/>
                        <a:ext cx="1408853" cy="176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1"/>
          <p:cNvGrpSpPr/>
          <p:nvPr/>
        </p:nvGrpSpPr>
        <p:grpSpPr>
          <a:xfrm>
            <a:off x="2890899" y="2689615"/>
            <a:ext cx="10113900" cy="2018244"/>
            <a:chOff x="1804064" y="2209800"/>
            <a:chExt cx="7111336" cy="1419078"/>
          </a:xfrm>
        </p:grpSpPr>
        <p:sp>
          <p:nvSpPr>
            <p:cNvPr id="11" name="TextBox 10"/>
            <p:cNvSpPr txBox="1"/>
            <p:nvPr/>
          </p:nvSpPr>
          <p:spPr>
            <a:xfrm>
              <a:off x="1804064" y="2209800"/>
              <a:ext cx="1111557" cy="1419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515" dirty="0"/>
                <a:t>P(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2459" y="2209800"/>
              <a:ext cx="611120" cy="1419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515" dirty="0"/>
                <a:t>|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53189" y="2209800"/>
              <a:ext cx="662211" cy="14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15" dirty="0"/>
                <a:t>) </a:t>
              </a: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8951100" y="3240456"/>
            <a:ext cx="1243439" cy="756836"/>
            <a:chOff x="5433789" y="2590800"/>
            <a:chExt cx="1066800" cy="532150"/>
          </a:xfrm>
        </p:grpSpPr>
        <p:sp>
          <p:nvSpPr>
            <p:cNvPr id="15" name="Right Arrow 14"/>
            <p:cNvSpPr/>
            <p:nvPr/>
          </p:nvSpPr>
          <p:spPr>
            <a:xfrm rot="10800000">
              <a:off x="5433789" y="2894350"/>
              <a:ext cx="1066800" cy="228600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56334" y="2590800"/>
              <a:ext cx="802066" cy="28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   AGM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68177" y="3547511"/>
            <a:ext cx="2127505" cy="792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1" dirty="0"/>
              <a:t>arg max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1844606" y="4089377"/>
          <a:ext cx="517030" cy="55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06" y="4089377"/>
                        <a:ext cx="517030" cy="559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11063" y="2965116"/>
                <a:ext cx="1327607" cy="153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87" b="1" i="1" dirty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𝑮</m:t>
                      </m:r>
                    </m:oMath>
                  </m:oMathPara>
                </a14:m>
                <a:endParaRPr lang="en-US" sz="9387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63" y="2965116"/>
                <a:ext cx="1327607" cy="1536896"/>
              </a:xfrm>
              <a:prstGeom prst="rect">
                <a:avLst/>
              </a:prstGeom>
              <a:blipFill>
                <a:blip r:embed="rId9"/>
                <a:stretch>
                  <a:fillRect l="-22857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539" y="3229705"/>
            <a:ext cx="2051648" cy="11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1" cstate="screen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318" y="2796212"/>
            <a:ext cx="1952923" cy="19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404338" y="8344747"/>
          <a:ext cx="10733476" cy="174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3" imgW="2895480" imgH="469800" progId="Equation.3">
                  <p:embed/>
                </p:oleObj>
              </mc:Choice>
              <mc:Fallback>
                <p:oleObj name="Equation" r:id="rId13" imgW="2895480" imgH="46980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338" y="8344747"/>
                        <a:ext cx="10733476" cy="1741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3733" y="5051298"/>
                <a:ext cx="11921067" cy="1845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51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455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51" b="1" i="1">
                              <a:latin typeface="Cambria Math"/>
                            </a:rPr>
                            <m:t>𝑮</m:t>
                          </m:r>
                        </m:e>
                        <m:e>
                          <m:r>
                            <a:rPr lang="en-US" sz="4551" b="1">
                              <a:latin typeface="Cambria Math"/>
                            </a:rPr>
                            <m:t>𝚯</m:t>
                          </m:r>
                        </m:e>
                      </m:d>
                      <m:r>
                        <a:rPr lang="en-US" sz="4551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4551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551" b="1" i="1">
                              <a:latin typeface="Cambria Math"/>
                            </a:rPr>
                            <m:t>𝒖</m:t>
                          </m:r>
                          <m:r>
                            <a:rPr lang="en-US" sz="4551" b="1" i="1">
                              <a:latin typeface="Cambria Math"/>
                            </a:rPr>
                            <m:t>,</m:t>
                          </m:r>
                          <m:r>
                            <a:rPr lang="en-US" sz="4551" b="1" i="1">
                              <a:latin typeface="Cambria Math"/>
                            </a:rPr>
                            <m:t>𝒗</m:t>
                          </m:r>
                        </m:sub>
                        <m:sup/>
                        <m:e>
                          <m:r>
                            <a:rPr lang="en-US" sz="4551" b="1" i="1">
                              <a:latin typeface="Cambria Math"/>
                            </a:rPr>
                            <m:t>𝑷</m:t>
                          </m:r>
                          <m:sSup>
                            <m:sSupPr>
                              <m:ctrlPr>
                                <a:rPr lang="en-US" sz="4551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551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551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𝒖𝒗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4551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551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𝑷</m:t>
                                  </m:r>
                                  <m:d>
                                    <m:dPr>
                                      <m:ctrlPr>
                                        <a:rPr lang="en-US" sz="4551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551" b="1" i="1">
                                          <a:latin typeface="Cambria Math"/>
                                        </a:rPr>
                                        <m:t>𝒖</m:t>
                                      </m:r>
                                      <m:r>
                                        <a:rPr lang="en-US" sz="4551" b="1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4551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551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551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551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4551" b="1" i="1">
                                      <a:latin typeface="Cambria Math"/>
                                    </a:rPr>
                                    <m:t>𝒖𝒗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551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33" y="5051298"/>
                <a:ext cx="11921067" cy="1845249"/>
              </a:xfrm>
              <a:prstGeom prst="rect">
                <a:avLst/>
              </a:prstGeom>
              <a:blipFill>
                <a:blip r:embed="rId15"/>
                <a:stretch>
                  <a:fillRect t="-136301" b="-18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9534E6A1-F05E-564E-9436-1056B243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9E57-16C9-A540-A570-1EABEDBCB425}" type="datetime1">
              <a:rPr lang="en-US" smtClean="0"/>
              <a:t>2/15/18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4812EC9-C7C7-8A48-A61C-26E64BE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3FB4E50-DB95-544A-95CF-76F1CE08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720B84-1FED-A249-9C3C-DAFB0DABAE68}"/>
                  </a:ext>
                </a:extLst>
              </p:cNvPr>
              <p:cNvSpPr/>
              <p:nvPr/>
            </p:nvSpPr>
            <p:spPr>
              <a:xfrm>
                <a:off x="8877054" y="6511128"/>
                <a:ext cx="41162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8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8F0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8F00"/>
                            </a:solidFill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8F00"/>
                    </a:solidFill>
                  </a:rPr>
                  <a:t> … entry (</a:t>
                </a:r>
                <a:r>
                  <a:rPr lang="en-US" sz="2000" dirty="0" err="1">
                    <a:solidFill>
                      <a:srgbClr val="008F00"/>
                    </a:solidFill>
                  </a:rPr>
                  <a:t>u,v</a:t>
                </a:r>
                <a:r>
                  <a:rPr lang="en-US" sz="2000" dirty="0">
                    <a:solidFill>
                      <a:srgbClr val="008F00"/>
                    </a:solidFill>
                  </a:rPr>
                  <a:t>) of adjacency matrix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720B84-1FED-A249-9C3C-DAFB0DABA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54" y="6511128"/>
                <a:ext cx="4116255" cy="400110"/>
              </a:xfrm>
              <a:prstGeom prst="rect">
                <a:avLst/>
              </a:prstGeom>
              <a:blipFill>
                <a:blip r:embed="rId16"/>
                <a:stretch>
                  <a:fillRect t="-6250" r="-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0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MLE for AGM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Our goal is to 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𝑽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such that:</a:t>
                </a:r>
              </a:p>
              <a:p>
                <a:pPr marL="169060" lvl="1" indent="0">
                  <a:spcBef>
                    <a:spcPts val="0"/>
                  </a:spcBef>
                  <a:buClr>
                    <a:schemeClr val="accent1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/>
                                </a:rPr>
                                <m:t>𝑩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𝑽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𝑬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𝒍𝒐𝒈𝑷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𝑬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𝒍𝒐𝒈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Problem: </a:t>
                </a:r>
                <a:r>
                  <a:rPr lang="en-US" dirty="0"/>
                  <a:t>Finding </a:t>
                </a:r>
                <a:r>
                  <a:rPr lang="en-US" b="1" dirty="0"/>
                  <a:t>B</a:t>
                </a:r>
                <a:r>
                  <a:rPr lang="en-US" dirty="0"/>
                  <a:t> means finding the bipartite affiliation network</a:t>
                </a: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There is no nice way to do this</a:t>
                </a:r>
              </a:p>
              <a:p>
                <a:pPr lvl="1"/>
                <a:r>
                  <a:rPr lang="en-US" b="1" dirty="0">
                    <a:solidFill>
                      <a:srgbClr val="FF0066"/>
                    </a:solidFill>
                  </a:rPr>
                  <a:t>Fitting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𝑽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is too hard, </a:t>
                </a:r>
                <a:br>
                  <a:rPr lang="en-US" b="1" dirty="0"/>
                </a:br>
                <a:r>
                  <a:rPr lang="en-US" b="1" dirty="0"/>
                  <a:t>let’s change the model (so it is easier to fit)!</a:t>
                </a:r>
                <a:endParaRPr lang="en-US" b="1" dirty="0">
                  <a:solidFill>
                    <a:srgbClr val="FF006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8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6406" y="5093547"/>
            <a:ext cx="2051648" cy="11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7D616-074D-C147-AE4F-1EE172A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D31B-5DBA-8445-A661-F7FB305608F4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D3961-863B-2844-B2FE-23F19745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9E8268-A1EA-F743-A2F4-94BF0CA7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29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MLE for AGM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𝑴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is given,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is easy:</a:t>
                </a:r>
              </a:p>
              <a:p>
                <a:pPr lvl="1"/>
                <a:r>
                  <a:rPr lang="en-US" dirty="0"/>
                  <a:t>Just write down the log-likelihood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𝒍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|</m:t>
                    </m:r>
                    <m:r>
                      <a:rPr lang="en-US" b="1" i="0" dirty="0" smtClean="0">
                        <a:latin typeface="Cambria Math"/>
                      </a:rPr>
                      <m:t>𝚯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dirty="0" err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by computing each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 smtClean="0">
                            <a:latin typeface="Cambria Math"/>
                          </a:rPr>
                          <m:t>𝒖</m:t>
                        </m:r>
                        <m:r>
                          <a:rPr lang="en-US" b="1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err="1" smtClean="0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dirty="0" err="1"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/>
                  <a:t> that maximizes the log-likelihood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107" y="5786686"/>
            <a:ext cx="3359573" cy="18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773" y="5786685"/>
            <a:ext cx="3486214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300480" y="8012854"/>
          <a:ext cx="10733476" cy="174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6" imgW="2895480" imgH="469800" progId="Equation.3">
                  <p:embed/>
                </p:oleObj>
              </mc:Choice>
              <mc:Fallback>
                <p:oleObj name="Equation" r:id="rId6" imgW="2895480" imgH="469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480" y="8012854"/>
                        <a:ext cx="10733476" cy="1740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B94C1-D4A1-C44C-8D7D-FF34EFD8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D80-D847-3C44-8260-35AD6F7ED74C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22EF-E2F2-8341-8C54-6B7DA0EB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4E6F3C-DE80-164C-BBB0-D4564A3F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59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Relaxing AGM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7"/>
                <a:ext cx="12354560" cy="791125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Relaxation: </a:t>
                </a:r>
                <a:r>
                  <a:rPr lang="en-US" b="1" dirty="0">
                    <a:solidFill>
                      <a:srgbClr val="0000FF"/>
                    </a:solidFill>
                  </a:rPr>
                  <a:t>Memberships have strengths</a:t>
                </a:r>
                <a:endParaRPr lang="en-US" b="1" i="1" dirty="0">
                  <a:solidFill>
                    <a:srgbClr val="0000FF"/>
                  </a:solidFill>
                  <a:latin typeface="Cambria Math"/>
                </a:endParaRPr>
              </a:p>
              <a:p>
                <a:pPr lvl="3"/>
                <a:endParaRPr lang="en-US" b="1" dirty="0">
                  <a:solidFill>
                    <a:srgbClr val="FF0066"/>
                  </a:solidFill>
                </a:endParaRPr>
              </a:p>
              <a:p>
                <a:pPr lvl="6"/>
                <a:endParaRPr lang="en-US" dirty="0"/>
              </a:p>
              <a:p>
                <a:pPr lvl="6"/>
                <a:endParaRPr lang="en-US" dirty="0"/>
              </a:p>
              <a:p>
                <a:pPr marL="2054726" lvl="5" indent="0">
                  <a:buNone/>
                </a:pPr>
                <a:endParaRPr lang="en-US" dirty="0"/>
              </a:p>
              <a:p>
                <a:pPr marL="2054726" lvl="5" indent="0">
                  <a:buNone/>
                </a:pPr>
                <a:endParaRPr lang="en-US" dirty="0"/>
              </a:p>
              <a:p>
                <a:pPr marL="2054726" lvl="5" indent="0">
                  <a:buNone/>
                </a:pPr>
                <a:endParaRPr lang="en-US" dirty="0"/>
              </a:p>
              <a:p>
                <a:pPr marL="2054726" lvl="5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𝒖𝑨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 (≥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):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 membership strength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to community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 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𝒖𝑨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then no membership) </a:t>
                </a:r>
              </a:p>
              <a:p>
                <a:pPr lvl="1"/>
                <a:r>
                  <a:rPr lang="en-US" b="1" dirty="0"/>
                  <a:t>Each community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/>
                  <a:t> links nodes independently:</a:t>
                </a:r>
                <a:endParaRPr lang="en-US" b="1" i="1" dirty="0">
                  <a:solidFill>
                    <a:srgbClr val="0000FF"/>
                  </a:solidFill>
                  <a:latin typeface="Cambria Math"/>
                </a:endParaRPr>
              </a:p>
              <a:p>
                <a:pPr marL="65023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b="1" i="1" dirty="0" err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dirty="0">
                          <a:solidFill>
                            <a:srgbClr val="0000FF"/>
                          </a:solidFill>
                          <a:latin typeface="Cambria Math"/>
                        </a:rPr>
                        <m:t>𝐞𝐱𝐩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⁡(−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  <m:sup/>
                      </m:sSubSup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7"/>
                <a:ext cx="12354560" cy="7911252"/>
              </a:xfrm>
              <a:blipFill>
                <a:blip r:embed="rId2"/>
                <a:stretch>
                  <a:fillRect l="-10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813" y="2968766"/>
            <a:ext cx="5506719" cy="29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6560" y="3185513"/>
            <a:ext cx="541867" cy="433493"/>
          </a:xfrm>
          <a:prstGeom prst="rect">
            <a:avLst/>
          </a:prstGeom>
          <a:solidFill>
            <a:schemeClr val="bg1"/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9" name="Rectangle 8"/>
          <p:cNvSpPr/>
          <p:nvPr/>
        </p:nvSpPr>
        <p:spPr>
          <a:xfrm>
            <a:off x="7261013" y="3185513"/>
            <a:ext cx="541867" cy="433493"/>
          </a:xfrm>
          <a:prstGeom prst="rect">
            <a:avLst/>
          </a:prstGeom>
          <a:solidFill>
            <a:schemeClr val="bg1"/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2175" y="3944127"/>
                <a:ext cx="1124346" cy="705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82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82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982" b="1" i="1">
                              <a:latin typeface="Cambria Math"/>
                            </a:rPr>
                            <m:t>𝒖𝑨</m:t>
                          </m:r>
                        </m:sub>
                      </m:sSub>
                    </m:oMath>
                  </m:oMathPara>
                </a14:m>
                <a:endParaRPr lang="en-US" sz="3982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175" y="3944127"/>
                <a:ext cx="1124346" cy="705129"/>
              </a:xfrm>
              <a:prstGeom prst="rect">
                <a:avLst/>
              </a:prstGeom>
              <a:blipFill>
                <a:blip r:embed="rId4"/>
                <a:stretch>
                  <a:fillRect l="-6742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1592" y="5261195"/>
            <a:ext cx="388248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9187" y="5283115"/>
            <a:ext cx="428322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4" b="1" i="1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61368" y="4009814"/>
                <a:ext cx="1199687" cy="705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82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82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982" b="1" i="1">
                              <a:latin typeface="Cambria Math"/>
                            </a:rPr>
                            <m:t>𝒘𝑩</m:t>
                          </m:r>
                        </m:sub>
                      </m:sSub>
                    </m:oMath>
                  </m:oMathPara>
                </a14:m>
                <a:endParaRPr lang="en-US" sz="3982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368" y="4009814"/>
                <a:ext cx="1199687" cy="705129"/>
              </a:xfrm>
              <a:prstGeom prst="rect">
                <a:avLst/>
              </a:prstGeom>
              <a:blipFill>
                <a:blip r:embed="rId5"/>
                <a:stretch>
                  <a:fillRect l="-6316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648F85-1519-7B49-9FBD-CA4C30D5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C47-FC71-0645-B8BB-0879DA6D6EE3}" type="datetime1">
              <a:rPr lang="en-US" smtClean="0"/>
              <a:t>2/15/18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FBD48C2-8944-D24C-B0AB-1F976A6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248B893-7B64-F945-BBC8-4A4CB109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24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7680" dirty="0"/>
                  <a:t>Factor Matrix </a:t>
                </a:r>
                <a14:m>
                  <m:oMath xmlns:m="http://schemas.openxmlformats.org/officeDocument/2006/math">
                    <m:r>
                      <a:rPr lang="en-US" sz="7680" i="1" dirty="0">
                        <a:latin typeface="Cambria Math"/>
                      </a:rPr>
                      <m:t>𝑭</m:t>
                    </m:r>
                  </m:oMath>
                </a14:m>
                <a:endParaRPr lang="en-US" sz="768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1704320" cy="119210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Community membership strength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𝑭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1704320" cy="1192107"/>
              </a:xfrm>
              <a:blipFill>
                <a:blip r:embed="rId3"/>
                <a:stretch>
                  <a:fillRect l="-108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887" y="4961658"/>
                <a:ext cx="1460272" cy="880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20" b="1" i="1">
                          <a:latin typeface="Cambria Math"/>
                          <a:cs typeface="Arial" pitchFamily="34" charset="0"/>
                        </a:rPr>
                        <m:t>𝑭</m:t>
                      </m:r>
                      <m:r>
                        <a:rPr lang="en-US" sz="5120" b="1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512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7" y="4961658"/>
                <a:ext cx="1460272" cy="880241"/>
              </a:xfrm>
              <a:prstGeom prst="rect">
                <a:avLst/>
              </a:prstGeom>
              <a:blipFill>
                <a:blip r:embed="rId4"/>
                <a:stretch>
                  <a:fillRect l="-775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42347" y="3044553"/>
          <a:ext cx="2689497" cy="564986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8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" dirty="0"/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4376" y="2577444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Communities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61119" y="3186168"/>
            <a:ext cx="1225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Nodes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66857" y="7393936"/>
            <a:ext cx="865267" cy="8611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59406" y="8209115"/>
                <a:ext cx="25106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𝒗𝑨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</a:t>
                </a:r>
              </a:p>
              <a:p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strength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𝒗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’s </a:t>
                </a:r>
                <a:b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membership to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endParaRPr lang="en-US" sz="24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406" y="8209115"/>
                <a:ext cx="2510624" cy="1200329"/>
              </a:xfrm>
              <a:prstGeom prst="rect">
                <a:avLst/>
              </a:prstGeom>
              <a:blipFill>
                <a:blip r:embed="rId5"/>
                <a:stretch>
                  <a:fillRect l="-3030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334934" y="6045391"/>
            <a:ext cx="1408853" cy="1974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7568" y="7905207"/>
                <a:ext cx="21349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 dirty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vector of </a:t>
                </a:r>
              </a:p>
              <a:p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community </a:t>
                </a:r>
                <a:b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membership</a:t>
                </a:r>
                <a:b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strengths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𝒖</m:t>
                    </m:r>
                  </m:oMath>
                </a14:m>
                <a:endParaRPr lang="en-US" sz="24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68" y="7905207"/>
                <a:ext cx="2134943" cy="1569660"/>
              </a:xfrm>
              <a:prstGeom prst="rect">
                <a:avLst/>
              </a:prstGeom>
              <a:blipFill>
                <a:blip r:embed="rId6"/>
                <a:stretch>
                  <a:fillRect l="-2367" t="-2400" r="-355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201920" y="2709331"/>
                <a:ext cx="7802880" cy="5545772"/>
              </a:xfrm>
              <a:prstGeom prst="rect">
                <a:avLst/>
              </a:prstGeom>
            </p:spPr>
            <p:txBody>
              <a:bodyPr vert="horz" lIns="78029" tIns="130048" rtlCol="0">
                <a:normAutofit fontScale="85000" lnSpcReduction="1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551" b="1" i="1" dirty="0" err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551" b="1" dirty="0">
                        <a:solidFill>
                          <a:srgbClr val="0000FF"/>
                        </a:solidFill>
                        <a:latin typeface="Cambria Math"/>
                      </a:rPr>
                      <m:t>𝐞𝐱𝐩</m:t>
                    </m:r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⁡(−</m:t>
                    </m:r>
                    <m:sSub>
                      <m:sSubPr>
                        <m:ctrlP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𝒖𝑨</m:t>
                        </m:r>
                      </m:sub>
                    </m:sSub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4551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𝒗𝑨</m:t>
                        </m:r>
                      </m:sub>
                      <m:sup/>
                    </m:sSubSup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551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982" b="1" dirty="0"/>
                  <a:t>Probability of connection is </a:t>
                </a:r>
                <a:br>
                  <a:rPr lang="en-US" sz="3982" b="1" dirty="0"/>
                </a:br>
                <a:r>
                  <a:rPr lang="en-US" sz="3982" b="1" dirty="0"/>
                  <a:t>proportional to the product of strengths</a:t>
                </a:r>
              </a:p>
              <a:p>
                <a:pPr lvl="2"/>
                <a:r>
                  <a:rPr lang="en-US" sz="3413" b="1" dirty="0"/>
                  <a:t>Notice: </a:t>
                </a:r>
                <a:r>
                  <a:rPr lang="en-US" sz="3413" dirty="0"/>
                  <a:t>If one of the nodes doesn’t belong to the community </a:t>
                </a:r>
                <a14:m>
                  <m:oMath xmlns:m="http://schemas.openxmlformats.org/officeDocument/2006/math">
                    <m:r>
                      <a:rPr lang="en-US" sz="3413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3413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13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413" i="1">
                            <a:latin typeface="Cambria Math"/>
                          </a:rPr>
                          <m:t>𝑢𝐴</m:t>
                        </m:r>
                      </m:sub>
                    </m:sSub>
                    <m:r>
                      <a:rPr lang="en-US" sz="3413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413" dirty="0"/>
                  <a:t>)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13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13" b="1" i="1" dirty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3413" b="1" i="1" dirty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3413" b="1" i="1" dirty="0">
                        <a:latin typeface="Cambria Math"/>
                      </a:rPr>
                      <m:t>(</m:t>
                    </m:r>
                    <m:r>
                      <a:rPr lang="en-US" sz="3413" b="1" i="1" dirty="0" err="1">
                        <a:latin typeface="Cambria Math"/>
                      </a:rPr>
                      <m:t>𝒖</m:t>
                    </m:r>
                    <m:r>
                      <a:rPr lang="en-US" sz="3413" b="1" i="1" dirty="0" err="1">
                        <a:latin typeface="Cambria Math"/>
                      </a:rPr>
                      <m:t>,</m:t>
                    </m:r>
                    <m:r>
                      <a:rPr lang="en-US" sz="3413" b="1" i="1" dirty="0" err="1">
                        <a:latin typeface="Cambria Math"/>
                      </a:rPr>
                      <m:t>𝒗</m:t>
                    </m:r>
                    <m:r>
                      <a:rPr lang="en-US" sz="3413" b="1" i="1" dirty="0">
                        <a:latin typeface="Cambria Math"/>
                      </a:rPr>
                      <m:t>)=</m:t>
                    </m:r>
                    <m:r>
                      <a:rPr lang="en-US" sz="3413" b="1" i="1" dirty="0">
                        <a:latin typeface="Cambria Math"/>
                      </a:rPr>
                      <m:t>𝟎</m:t>
                    </m:r>
                  </m:oMath>
                </a14:m>
                <a:endParaRPr lang="en-US" sz="3413" b="1" dirty="0"/>
              </a:p>
              <a:p>
                <a:r>
                  <a:rPr lang="en-US" sz="4551" dirty="0"/>
                  <a:t>Prob. that </a:t>
                </a:r>
                <a:r>
                  <a:rPr lang="en-US" sz="4551" b="1" dirty="0">
                    <a:solidFill>
                      <a:srgbClr val="008000"/>
                    </a:solidFill>
                  </a:rPr>
                  <a:t>at least one </a:t>
                </a:r>
                <a:r>
                  <a:rPr lang="en-US" sz="4551" dirty="0"/>
                  <a:t>common community </a:t>
                </a:r>
                <a14:m>
                  <m:oMath xmlns:m="http://schemas.openxmlformats.org/officeDocument/2006/math">
                    <m:r>
                      <a:rPr lang="en-US" sz="4551" b="1" i="1" dirty="0">
                        <a:solidFill>
                          <a:srgbClr val="0000FF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4551" dirty="0"/>
                  <a:t> links the two nodes: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982" b="1" i="1" dirty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3982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82" b="1" i="1" dirty="0" err="1">
                            <a:latin typeface="Cambria Math"/>
                          </a:rPr>
                          <m:t>𝒖</m:t>
                        </m:r>
                        <m:r>
                          <a:rPr lang="en-US" sz="3982" b="1" i="1" dirty="0" err="1">
                            <a:latin typeface="Cambria Math"/>
                          </a:rPr>
                          <m:t>,</m:t>
                        </m:r>
                        <m:r>
                          <a:rPr lang="en-US" sz="3982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3982" b="1" i="1" dirty="0">
                        <a:latin typeface="Cambria Math"/>
                      </a:rPr>
                      <m:t>=</m:t>
                    </m:r>
                    <m:r>
                      <a:rPr lang="en-US" sz="3982" b="1" i="1" dirty="0">
                        <a:latin typeface="Cambria Math"/>
                      </a:rPr>
                      <m:t>𝟏</m:t>
                    </m:r>
                    <m:r>
                      <a:rPr lang="en-US" sz="3982" b="1" i="1" dirty="0">
                        <a:latin typeface="Cambria Math"/>
                      </a:rPr>
                      <m:t>−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3982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982" b="1" i="1" dirty="0"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3982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982" b="1" i="1" dirty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3982" b="1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982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982" b="1" i="1" dirty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3982" b="1" i="1" dirty="0"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982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982" b="1" i="1" dirty="0">
                                    <a:latin typeface="Cambria Math"/>
                                  </a:rPr>
                                  <m:t>𝒖</m:t>
                                </m:r>
                                <m:r>
                                  <a:rPr lang="en-US" sz="3982" b="1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982" b="1" i="1" dirty="0"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3982" dirty="0"/>
                  <a:t> </a:t>
                </a:r>
                <a:endParaRPr lang="en-US" sz="3982" b="1" i="1" dirty="0">
                  <a:latin typeface="Cambria Math"/>
                </a:endParaRPr>
              </a:p>
              <a:p>
                <a:endParaRPr lang="en-US" sz="4551" b="1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20" y="2709331"/>
                <a:ext cx="7802880" cy="5545772"/>
              </a:xfrm>
              <a:prstGeom prst="rect">
                <a:avLst/>
              </a:prstGeom>
              <a:blipFill>
                <a:blip r:embed="rId7"/>
                <a:stretch>
                  <a:fillRect l="-163" b="-1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2EE1685-C423-604D-89B8-AE6DFF65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F301-6D04-DA44-9670-52ACE782A4D4}" type="datetime1">
              <a:rPr lang="en-US" smtClean="0"/>
              <a:t>2/15/18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1CBB350-53B8-0E46-BCEE-B8EC91FC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49AA551-BB99-FB4D-8505-ABDF25EB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9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AGM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7"/>
                <a:ext cx="12354560" cy="495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Community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links nodes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 independently: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dirty="0" err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1" dirty="0">
                        <a:solidFill>
                          <a:srgbClr val="0000FF"/>
                        </a:solidFill>
                        <a:latin typeface="Cambria Math"/>
                      </a:rPr>
                      <m:t>𝐞𝐱𝐩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⁡(−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𝑨</m:t>
                        </m:r>
                      </m:sub>
                      <m:sup/>
                    </m:sSubSup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Then prob. at least one common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/>
                  <a:t> links them: </a:t>
                </a:r>
                <a:endParaRPr lang="en-US" b="1" i="1" dirty="0">
                  <a:latin typeface="Cambria Math"/>
                </a:endParaRPr>
              </a:p>
              <a:p>
                <a:pPr marL="169060" indent="0">
                  <a:buNone/>
                </a:pPr>
                <a:r>
                  <a:rPr lang="en-US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 smtClean="0">
                            <a:latin typeface="Cambria Math"/>
                          </a:rPr>
                          <m:t>𝒖</m:t>
                        </m:r>
                        <m:r>
                          <a:rPr lang="en-US" b="1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err="1" smtClean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dirty="0" smtClean="0"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𝒖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1" i="0" dirty="0" smtClean="0">
                        <a:latin typeface="Cambria Math"/>
                      </a:rPr>
                      <m:t>          </m:t>
                    </m:r>
                  </m:oMath>
                </a14:m>
                <a:endParaRPr lang="en-US" b="1" i="0" dirty="0">
                  <a:latin typeface="Cambria Math"/>
                </a:endParaRPr>
              </a:p>
              <a:p>
                <a:pPr marL="16906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1" dirty="0">
                        <a:solidFill>
                          <a:srgbClr val="0000FF"/>
                        </a:solidFill>
                        <a:latin typeface="Cambria Math"/>
                      </a:rPr>
                      <m:t>𝐞𝐱𝐩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⁡(−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𝒖𝑪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𝒗𝑪</m:t>
                            </m:r>
                          </m:sub>
                        </m:sSub>
                      </m:e>
                    </m:nary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marL="1690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     =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dirty="0">
                          <a:solidFill>
                            <a:srgbClr val="0000FF"/>
                          </a:solidFill>
                          <a:latin typeface="Cambria Math"/>
                        </a:rPr>
                        <m:t>𝐞𝐱𝐩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⁡(−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matrix: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7"/>
                <a:ext cx="12354560" cy="4955563"/>
              </a:xfrm>
              <a:blipFill>
                <a:blip r:embed="rId2"/>
                <a:stretch>
                  <a:fillRect l="-103" t="-3069" b="-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040" y="6469615"/>
                <a:ext cx="1012328" cy="66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413" b="1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sub>
                        <m:sup/>
                      </m:sSubSup>
                      <m:r>
                        <a:rPr lang="en-US" sz="3413" b="1" i="1" dirty="0">
                          <a:latin typeface="Cambria Math"/>
                          <a:cs typeface="Arial" pitchFamily="34" charset="0"/>
                        </a:rPr>
                        <m:t>:</m:t>
                      </m:r>
                    </m:oMath>
                  </m:oMathPara>
                </a14:m>
                <a:endParaRPr lang="en-US" sz="3413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40" y="6469615"/>
                <a:ext cx="1012328" cy="662617"/>
              </a:xfrm>
              <a:prstGeom prst="rect">
                <a:avLst/>
              </a:prstGeom>
              <a:blipFill>
                <a:blip r:embed="rId3"/>
                <a:stretch>
                  <a:fillRect l="-4938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200" y="7254250"/>
                <a:ext cx="1012328" cy="66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413" b="1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sub>
                        <m:sup/>
                      </m:sSubSup>
                      <m:r>
                        <a:rPr lang="en-US" sz="3413" b="1" i="1" dirty="0">
                          <a:latin typeface="Cambria Math"/>
                          <a:cs typeface="Arial" pitchFamily="34" charset="0"/>
                        </a:rPr>
                        <m:t>:</m:t>
                      </m:r>
                    </m:oMath>
                  </m:oMathPara>
                </a14:m>
                <a:endParaRPr lang="en-US" sz="3413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0" y="7254250"/>
                <a:ext cx="1012328" cy="662617"/>
              </a:xfrm>
              <a:prstGeom prst="rect">
                <a:avLst/>
              </a:prstGeom>
              <a:blipFill>
                <a:blip r:embed="rId4"/>
                <a:stretch>
                  <a:fillRect l="-5000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1237" y="6536532"/>
                <a:ext cx="7782579" cy="2202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13" b="1" dirty="0">
                    <a:latin typeface="Calibri" pitchFamily="34" charset="0"/>
                    <a:cs typeface="Arial" pitchFamily="34" charset="0"/>
                  </a:rPr>
                  <a:t>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sub>
                    </m:sSub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⋅</m:t>
                    </m:r>
                    <m:sSubSup>
                      <m:sSubSup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sub>
                      <m:sup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𝑻</m:t>
                        </m:r>
                      </m:sup>
                    </m:sSubSup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𝟏𝟔</m:t>
                    </m:r>
                  </m:oMath>
                </a14:m>
                <a:endParaRPr lang="en-US" sz="3413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413" b="1" dirty="0">
                    <a:latin typeface="Calibri" pitchFamily="34" charset="0"/>
                    <a:cs typeface="Arial" pitchFamily="34" charset="0"/>
                  </a:rPr>
                  <a:t>And: </a:t>
                </a:r>
                <a14:m>
                  <m:oMath xmlns:m="http://schemas.openxmlformats.org/officeDocument/2006/math"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</m:d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𝒆𝒙𝒑</m:t>
                    </m:r>
                    <m:d>
                      <m:d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</m:e>
                    </m:d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𝟏𝟒</m:t>
                    </m:r>
                  </m:oMath>
                </a14:m>
                <a:endParaRPr lang="en-US" sz="3413" b="1" dirty="0">
                  <a:latin typeface="Calibri" pitchFamily="34" charset="0"/>
                  <a:cs typeface="Arial" pitchFamily="34" charset="0"/>
                </a:endParaRPr>
              </a:p>
              <a:p>
                <a:r>
                  <a:rPr lang="en-US" sz="3413" b="1" dirty="0">
                    <a:latin typeface="Calibri" pitchFamily="34" charset="0"/>
                    <a:cs typeface="Arial" pitchFamily="34" charset="0"/>
                  </a:rPr>
                  <a:t>But: </a:t>
                </a:r>
                <a14:m>
                  <m:oMath xmlns:m="http://schemas.openxmlformats.org/officeDocument/2006/math"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𝒘</m:t>
                        </m:r>
                      </m:e>
                    </m:d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𝟖𝟖</m:t>
                    </m:r>
                  </m:oMath>
                </a14:m>
                <a:endParaRPr lang="en-US" sz="3413" b="1" dirty="0">
                  <a:latin typeface="Calibri" pitchFamily="34" charset="0"/>
                  <a:cs typeface="Arial" pitchFamily="34" charset="0"/>
                </a:endParaRPr>
              </a:p>
              <a:p>
                <a:r>
                  <a:rPr lang="en-US" sz="3413" b="1" dirty="0">
                    <a:latin typeface="Calibri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n-US" sz="3413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𝒗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3413" b="1" i="1">
                            <a:latin typeface="Cambria Math"/>
                            <a:cs typeface="Arial" pitchFamily="34" charset="0"/>
                          </a:rPr>
                          <m:t>𝒘</m:t>
                        </m:r>
                      </m:e>
                    </m:d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413" b="1" i="1">
                        <a:latin typeface="Cambria Math"/>
                        <a:cs typeface="Arial" pitchFamily="34" charset="0"/>
                      </a:rPr>
                      <m:t>𝜺</m:t>
                    </m:r>
                  </m:oMath>
                </a14:m>
                <a:endParaRPr lang="en-US" sz="3413" b="1" dirty="0"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37" y="6536532"/>
                <a:ext cx="7782579" cy="2202654"/>
              </a:xfrm>
              <a:prstGeom prst="rect">
                <a:avLst/>
              </a:prstGeom>
              <a:blipFill>
                <a:blip r:embed="rId5"/>
                <a:stretch>
                  <a:fillRect l="-1629" t="-344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8838" y="8038884"/>
                <a:ext cx="1012328" cy="66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413" b="1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3413" b="1" i="1" dirty="0">
                              <a:latin typeface="Cambria Math"/>
                              <a:cs typeface="Arial" pitchFamily="34" charset="0"/>
                            </a:rPr>
                            <m:t>𝒘</m:t>
                          </m:r>
                        </m:sub>
                        <m:sup/>
                      </m:sSubSup>
                      <m:r>
                        <a:rPr lang="en-US" sz="3413" b="1" i="1" dirty="0">
                          <a:latin typeface="Cambria Math"/>
                          <a:cs typeface="Arial" pitchFamily="34" charset="0"/>
                        </a:rPr>
                        <m:t>:</m:t>
                      </m:r>
                    </m:oMath>
                  </m:oMathPara>
                </a14:m>
                <a:endParaRPr lang="en-US" sz="3413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8" y="8038884"/>
                <a:ext cx="1012328" cy="662617"/>
              </a:xfrm>
              <a:prstGeom prst="rect">
                <a:avLst/>
              </a:prstGeom>
              <a:blipFill>
                <a:blip r:embed="rId6"/>
                <a:stretch>
                  <a:fillRect l="-49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13926" y="8726001"/>
            <a:ext cx="3231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Node community </a:t>
            </a:r>
            <a:b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membership strengths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192107" y="6558731"/>
          <a:ext cx="3131796" cy="52741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8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192107" y="7369387"/>
          <a:ext cx="3131796" cy="52741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8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192107" y="8250823"/>
          <a:ext cx="3131796" cy="52741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8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55232" y="8483134"/>
                <a:ext cx="263886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We assume </a:t>
                </a:r>
                <a:b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that if P(edge)=0, </a:t>
                </a:r>
                <a:b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then P(edge)=</a:t>
                </a:r>
                <a:r>
                  <a:rPr lang="en-US" sz="2400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Arial" pitchFamily="34" charset="0"/>
                      </a:rPr>
                      <m:t>𝜺</m:t>
                    </m:r>
                  </m:oMath>
                </a14:m>
                <a:endParaRPr lang="en-US" sz="2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232" y="8483134"/>
                <a:ext cx="2638864" cy="1200329"/>
              </a:xfrm>
              <a:prstGeom prst="rect">
                <a:avLst/>
              </a:prstGeom>
              <a:blipFill>
                <a:blip r:embed="rId7"/>
                <a:stretch>
                  <a:fillRect l="-3365" t="-4211" r="-288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63FB5-9D26-6940-862C-F80D6AFE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F124-73C9-0140-9D31-42D704A9AD09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4B5EE-EC44-1E45-9123-AAE4D0C2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33D58D-9540-4647-86E8-410DD3C4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2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1465" y="7044267"/>
            <a:ext cx="11311468" cy="1950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3982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2354560" cy="6394027"/>
              </a:xfrm>
            </p:spPr>
            <p:txBody>
              <a:bodyPr vert="horz" lIns="0" tIns="91440" rIns="0" rtlCol="0"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Task: </a:t>
                </a:r>
                <a:r>
                  <a:rPr lang="en-US" b="1" dirty="0"/>
                  <a:t>Given a network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𝑽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𝑬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, estimate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𝑭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that maximizes the log-likelihood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𝒍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65023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𝑬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𝒍𝒐𝒈𝑷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𝑬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𝒍𝒐𝒈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2"/>
                <a:r>
                  <a:rPr lang="en-US" b="1" dirty="0">
                    <a:solidFill>
                      <a:schemeClr val="tx1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dirty="0">
                        <a:solidFill>
                          <a:schemeClr val="tx1"/>
                        </a:solidFill>
                        <a:latin typeface="Cambria Math"/>
                      </a:rPr>
                      <m:t>𝐞𝐱</m:t>
                    </m:r>
                    <m:func>
                      <m:func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fName>
                      <m:e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8"/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Goal: </a:t>
                </a:r>
                <a:r>
                  <a:rPr lang="en-US" dirty="0">
                    <a:solidFill>
                      <a:srgbClr val="008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that maximizes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𝒍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2354560" cy="6394027"/>
              </a:xfrm>
              <a:blipFill>
                <a:blip r:embed="rId3"/>
                <a:stretch>
                  <a:fillRect l="-513" t="-1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758613" y="5960533"/>
            <a:ext cx="12083627" cy="2116291"/>
          </a:xfrm>
          <a:prstGeom prst="rect">
            <a:avLst/>
          </a:prstGeom>
        </p:spPr>
        <p:txBody>
          <a:bodyPr vert="horz" lIns="78029" tIns="130048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982" b="1" dirty="0">
              <a:solidFill>
                <a:srgbClr val="008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480" y="7261014"/>
            <a:ext cx="10837333" cy="14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66ECE-8563-3D40-95A0-395BB0B4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03ED-D4A2-FE48-B0BC-6211DC87B4AB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F249A-405E-8A46-92EB-EDF5F394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051D1-C77C-C64F-92E1-6142D34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3359574"/>
                <a:ext cx="11704320" cy="59605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Non-negative matrix factorization:</a:t>
                </a: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Use a gradient based approach!</a:t>
                </a:r>
              </a:p>
              <a:p>
                <a:pPr lvl="1"/>
                <a:r>
                  <a:rPr lang="en-US" dirty="0"/>
                  <a:t>But updating the whole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/>
                  <a:t> takes too long</a:t>
                </a:r>
              </a:p>
              <a:p>
                <a:pPr lvl="2"/>
                <a:r>
                  <a:rPr lang="en-US" b="1" dirty="0"/>
                  <a:t>Computing the gradient takes quadratic time!</a:t>
                </a:r>
              </a:p>
              <a:p>
                <a:pPr lvl="2"/>
                <a:r>
                  <a:rPr lang="en-US" dirty="0"/>
                  <a:t>Our network are far too big to allow for that:</a:t>
                </a:r>
              </a:p>
              <a:p>
                <a:pPr lvl="3"/>
                <a:r>
                  <a:rPr lang="en-US" dirty="0"/>
                  <a:t>Network with 1M nodes, can have </a:t>
                </a:r>
                <a:r>
                  <a:rPr lang="en-US" b="1" dirty="0"/>
                  <a:t>10</a:t>
                </a:r>
                <a:r>
                  <a:rPr lang="en-US" b="1" baseline="30000" dirty="0"/>
                  <a:t>12</a:t>
                </a:r>
                <a:r>
                  <a:rPr lang="en-US" dirty="0"/>
                  <a:t> different edges</a:t>
                </a:r>
              </a:p>
              <a:p>
                <a:pPr lvl="1"/>
                <a:r>
                  <a:rPr lang="en-US" b="1" dirty="0"/>
                  <a:t>Instead, update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/>
                  <a:t> in small “units”: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𝒖𝑪</m:t>
                        </m:r>
                      </m:sub>
                    </m:sSub>
                  </m:oMath>
                </a14:m>
                <a:r>
                  <a:rPr lang="en-US" dirty="0"/>
                  <a:t> for node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while fixing the memberships of all other nodes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3359574"/>
                <a:ext cx="11704320" cy="5960535"/>
              </a:xfrm>
              <a:blipFill>
                <a:blip r:embed="rId2"/>
                <a:stretch>
                  <a:fillRect l="-108" t="-1489" b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854" y="2083040"/>
            <a:ext cx="10512213" cy="13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94B579-E68C-754A-AE37-A299B018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2771-6B87-6B42-86A6-2063E1307BB6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F6F6D7-9053-7A43-B7EF-8129A502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431E3C-335B-4846-9350-CAF73CCA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1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Optimizing Log-Likelihood</a:t>
            </a:r>
            <a:endParaRPr lang="en-US" sz="682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2246187" cy="7477761"/>
              </a:xfrm>
            </p:spPr>
            <p:txBody>
              <a:bodyPr/>
              <a:lstStyle/>
              <a:p>
                <a:pPr marL="1690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82" i="1">
                          <a:solidFill>
                            <a:srgbClr val="0000FF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3982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982" i="1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3982" i="1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982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𝑙𝑜𝑔𝑃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982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982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∉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𝑙𝑜𝑔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982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82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982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982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3982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982" dirty="0">
                  <a:solidFill>
                    <a:srgbClr val="0000FF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dirty="0">
                    <a:solidFill>
                      <a:srgbClr val="D60093"/>
                    </a:solidFill>
                  </a:rPr>
                  <a:t>Can rewrite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𝒍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𝒍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</a:t>
                </a:r>
                <a:r>
                  <a:rPr lang="en-US" sz="3840" dirty="0"/>
                  <a:t> </a:t>
                </a:r>
              </a:p>
              <a:p>
                <a:pPr marL="1690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56" i="1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sz="355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5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56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556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3556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556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556" i="1">
                              <a:latin typeface="Cambria Math"/>
                            </a:rPr>
                            <m:t>𝑣</m:t>
                          </m:r>
                          <m:r>
                            <a:rPr lang="en-US" sz="3556" i="1">
                              <a:latin typeface="Cambria Math"/>
                            </a:rPr>
                            <m:t>∈</m:t>
                          </m:r>
                          <m:r>
                            <a:rPr lang="en-US" sz="3556" i="1">
                              <a:latin typeface="Cambria Math"/>
                              <a:ea typeface="Cambria Math"/>
                            </a:rPr>
                            <m:t>𝒩</m:t>
                          </m:r>
                          <m:r>
                            <a:rPr lang="en-US" sz="3556" i="1">
                              <a:latin typeface="Cambria Math"/>
                            </a:rPr>
                            <m:t>(</m:t>
                          </m:r>
                          <m:r>
                            <a:rPr lang="en-US" sz="3556" i="1">
                              <a:latin typeface="Cambria Math"/>
                            </a:rPr>
                            <m:t>𝑢</m:t>
                          </m:r>
                          <m:r>
                            <a:rPr lang="en-US" sz="3556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556">
                              <a:latin typeface="Cambria Math"/>
                            </a:rPr>
                            <m:t>log</m:t>
                          </m:r>
                          <m:r>
                            <a:rPr lang="en-US" sz="3556" i="1">
                              <a:latin typeface="Cambria Math"/>
                            </a:rPr>
                            <m:t>⁡(</m:t>
                          </m:r>
                          <m:r>
                            <a:rPr lang="en-US" sz="3556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55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56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556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56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3556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556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556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556" i="1">
                              <a:latin typeface="Cambria Math"/>
                            </a:rPr>
                            <m:t>𝑣</m:t>
                          </m:r>
                          <m:r>
                            <a:rPr lang="en-US" sz="3556" i="1">
                              <a:latin typeface="Cambria Math"/>
                            </a:rPr>
                            <m:t>∉</m:t>
                          </m:r>
                          <m:r>
                            <a:rPr lang="en-US" sz="3556" i="1">
                              <a:latin typeface="Cambria Math"/>
                              <a:ea typeface="Cambria Math"/>
                            </a:rPr>
                            <m:t>𝒩</m:t>
                          </m:r>
                          <m:r>
                            <a:rPr lang="en-US" sz="3556" i="1">
                              <a:latin typeface="Cambria Math"/>
                            </a:rPr>
                            <m:t>(</m:t>
                          </m:r>
                          <m:r>
                            <a:rPr lang="en-US" sz="3556" i="1">
                              <a:latin typeface="Cambria Math"/>
                            </a:rPr>
                            <m:t>𝑢</m:t>
                          </m:r>
                          <m:r>
                            <a:rPr lang="en-US" sz="3556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3556" i="1">
                              <a:latin typeface="Cambria Math"/>
                            </a:rPr>
                            <m:t>𝑙𝑜𝑔</m:t>
                          </m:r>
                          <m:r>
                            <a:rPr lang="en-US" sz="3556" i="1">
                              <a:latin typeface="Cambria Math"/>
                            </a:rPr>
                            <m:t>(1−</m:t>
                          </m:r>
                          <m:r>
                            <a:rPr lang="en-US" sz="3556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55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56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556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56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3556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556" dirty="0">
                  <a:solidFill>
                    <a:srgbClr val="008000"/>
                  </a:solidFill>
                </a:endParaRPr>
              </a:p>
              <a:p>
                <a:pPr marL="962340" lvl="2" indent="0">
                  <a:buNone/>
                </a:pPr>
                <a:r>
                  <a:rPr lang="en-US" sz="2276" dirty="0">
                    <a:solidFill>
                      <a:srgbClr val="008000"/>
                    </a:solidFill>
                  </a:rPr>
                  <a:t>Summing over all the edges is equivalent to summing over all the nodes and then over the neighbors </a:t>
                </a:r>
                <a14:m>
                  <m:oMath xmlns:m="http://schemas.openxmlformats.org/officeDocument/2006/math">
                    <m:r>
                      <a:rPr lang="en-US" sz="2276" i="1">
                        <a:latin typeface="Cambria Math"/>
                        <a:ea typeface="Cambria Math"/>
                      </a:rPr>
                      <m:t>𝒩</m:t>
                    </m:r>
                  </m:oMath>
                </a14:m>
                <a:r>
                  <a:rPr lang="en-US" sz="2276" dirty="0">
                    <a:solidFill>
                      <a:srgbClr val="008000"/>
                    </a:solidFill>
                  </a:rPr>
                  <a:t> of each node. ½ is since we count every edge twice.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2246187" cy="7477761"/>
              </a:xfrm>
              <a:blipFill>
                <a:blip r:embed="rId2"/>
                <a:stretch>
                  <a:fillRect l="-104" t="-28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795" y="7261014"/>
            <a:ext cx="11399885" cy="1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92228" y="9239759"/>
                <a:ext cx="474681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𝓝</m:t>
                    </m:r>
                    <m:r>
                      <a:rPr lang="en-US" sz="2400" b="1" i="1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8000"/>
                        </a:solidFill>
                        <a:latin typeface="Cambria Math"/>
                      </a:rPr>
                      <m:t>𝒖</m:t>
                    </m:r>
                    <m:r>
                      <a:rPr lang="en-US" sz="2400" b="1" i="1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.. Set out-outgoing neighbors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28" y="9239759"/>
                <a:ext cx="4746813" cy="461665"/>
              </a:xfrm>
              <a:prstGeom prst="rect">
                <a:avLst/>
              </a:prstGeom>
              <a:blipFill>
                <a:blip r:embed="rId4"/>
                <a:stretch>
                  <a:fillRect t="-8108" r="-1333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8B13A-3FDB-BD47-8C66-F97E7892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0513-92C0-8C47-9A1D-D62186DABCD7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3C9CF2-D417-3945-8CB2-0A0A7FC2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295028-D13D-E04D-AF30-8383D454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90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7680" dirty="0"/>
              <a:t>Facebook Network</a:t>
            </a:r>
            <a:endParaRPr lang="ko-KR" altLang="en-US" sz="768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879" y="1950721"/>
            <a:ext cx="9881547" cy="66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9" y="3553001"/>
            <a:ext cx="2886990" cy="10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3413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3413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961" y="3758166"/>
            <a:ext cx="2886990" cy="10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3413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3413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413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3413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780" y="6047175"/>
            <a:ext cx="3543124" cy="10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3413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3413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3040" y="5362092"/>
            <a:ext cx="4179036" cy="101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3413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3413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5990" y="1842347"/>
            <a:ext cx="4472699" cy="705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3982" b="1" dirty="0"/>
              <a:t>Social communities</a:t>
            </a:r>
            <a:endParaRPr lang="ko-KR" altLang="en-US" sz="3982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6568511" y="2612721"/>
            <a:ext cx="800876" cy="43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8344747" y="8571737"/>
            <a:ext cx="4660053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13" b="1" dirty="0"/>
              <a:t>Nodes: Facebook Users</a:t>
            </a:r>
          </a:p>
          <a:p>
            <a:r>
              <a:rPr lang="en-US" altLang="ko-KR" sz="3413" b="1" dirty="0"/>
              <a:t>Edges: Friendships</a:t>
            </a:r>
            <a:endParaRPr lang="ko-KR" altLang="en-US" sz="3413" b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F29910D-99EB-F84D-B90D-4B8DE8C9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794-A088-9D44-8907-B56B9B33ED9C}" type="datetime1">
              <a:rPr lang="en-US" smtClean="0"/>
              <a:t>2/15/18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E54AB5-24D7-3F4C-93F7-A475F4F7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4F1428B-D372-934A-8DDF-B5556B73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2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Optimizing Log-Likelihood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3227255"/>
                <a:ext cx="12343370" cy="652634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Compute gradient of a single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:</a:t>
                </a:r>
              </a:p>
              <a:p>
                <a:endParaRPr lang="en-US" b="1" dirty="0">
                  <a:solidFill>
                    <a:srgbClr val="FF0066"/>
                  </a:solidFill>
                </a:endParaRPr>
              </a:p>
              <a:p>
                <a:endParaRPr lang="en-US" b="1" dirty="0">
                  <a:solidFill>
                    <a:srgbClr val="FF0066"/>
                  </a:solidFill>
                </a:endParaRPr>
              </a:p>
              <a:p>
                <a:endParaRPr lang="en-US" b="1" dirty="0">
                  <a:solidFill>
                    <a:srgbClr val="FF0066"/>
                  </a:solidFill>
                </a:endParaRP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Coordinate gradient ascent:</a:t>
                </a:r>
              </a:p>
              <a:p>
                <a:pPr lvl="1"/>
                <a:r>
                  <a:rPr lang="en-US" b="1" dirty="0"/>
                  <a:t>Iterate over the rows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lvl="2"/>
                <a:r>
                  <a:rPr lang="en-US" dirty="0"/>
                  <a:t>Compute gradient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𝒍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row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(while keeping others fixed)</a:t>
                </a:r>
              </a:p>
              <a:p>
                <a:pPr lvl="2"/>
                <a:r>
                  <a:rPr lang="en-US" dirty="0"/>
                  <a:t>Update the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</a:rPr>
                      <m:t>𝜼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0" dirty="0" smtClean="0">
                        <a:latin typeface="Cambria Math"/>
                      </a:rPr>
                      <m:t>𝛁</m:t>
                    </m:r>
                    <m:r>
                      <a:rPr lang="en-US" b="1" i="1" dirty="0" smtClean="0">
                        <a:latin typeface="Cambria Math"/>
                      </a:rPr>
                      <m:t>𝒍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Project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dirty="0"/>
                  <a:t> back to a non-negative vector: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𝒖𝑪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𝒖𝑪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This is slow!</a:t>
                </a:r>
                <a:r>
                  <a:rPr lang="en-US" dirty="0">
                    <a:solidFill>
                      <a:srgbClr val="0000FF"/>
                    </a:solidFill>
                  </a:rPr>
                  <a:t> 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𝒍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takes linear time!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3227255"/>
                <a:ext cx="12343370" cy="6526346"/>
              </a:xfrm>
              <a:blipFill>
                <a:blip r:embed="rId2"/>
                <a:stretch>
                  <a:fillRect t="-971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573" y="4009814"/>
            <a:ext cx="11352107" cy="17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" y="1842347"/>
            <a:ext cx="11399885" cy="1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19641" y="5919724"/>
                <a:ext cx="31566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𝓝</m:t>
                    </m:r>
                    <m:r>
                      <a:rPr lang="en-US" sz="2800" b="1" i="1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srgbClr val="008000"/>
                        </a:solidFill>
                        <a:latin typeface="Cambria Math"/>
                      </a:rPr>
                      <m:t>𝒖</m:t>
                    </m:r>
                    <m:r>
                      <a:rPr lang="en-US" sz="2800" b="1" i="1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.. Set out </a:t>
                </a:r>
                <a:br>
                  <a:rPr lang="en-US" sz="2800" dirty="0">
                    <a:solidFill>
                      <a:srgbClr val="008000"/>
                    </a:solidFill>
                  </a:rPr>
                </a:br>
                <a:r>
                  <a:rPr lang="en-US" sz="2800" dirty="0">
                    <a:solidFill>
                      <a:srgbClr val="008000"/>
                    </a:solidFill>
                  </a:rPr>
                  <a:t>outgoing neighbors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41" y="5919724"/>
                <a:ext cx="3156633" cy="954107"/>
              </a:xfrm>
              <a:prstGeom prst="rect">
                <a:avLst/>
              </a:prstGeom>
              <a:blipFill>
                <a:blip r:embed="rId5"/>
                <a:stretch>
                  <a:fillRect l="-3200" t="-6579" r="-32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37DC83-DD94-4B4D-A55C-228EA295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7CE1-4C92-4046-B863-D9FD3EDA39B6}" type="datetime1">
              <a:rPr lang="en-US" smtClean="0"/>
              <a:t>2/15/18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2C6139-4C8E-8740-B85F-060A5DC5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DEF60F-948F-544B-ABE3-C0D13A97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9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7"/>
                <a:ext cx="11704320" cy="79112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However, we notice:</a:t>
                </a:r>
              </a:p>
              <a:p>
                <a:pPr lvl="3"/>
                <a:endParaRPr lang="en-US" b="1" dirty="0">
                  <a:solidFill>
                    <a:srgbClr val="FF0066"/>
                  </a:solidFill>
                </a:endParaRPr>
              </a:p>
              <a:p>
                <a:pPr lvl="3"/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cache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latin typeface="Cambria Math"/>
                          </a:rPr>
                          <m:t>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changes during each gradient descent step. But we cache it and update it only every so often (say every N steps).</a:t>
                </a:r>
              </a:p>
              <a:p>
                <a:pPr lvl="1"/>
                <a:r>
                  <a:rPr lang="en-US" dirty="0"/>
                  <a:t>So, computing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r>
                          <a:rPr lang="en-US" b="1" i="1" smtClean="0">
                            <a:latin typeface="Cambria Math"/>
                          </a:rPr>
                          <m:t>∉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𝓝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now takes </a:t>
                </a:r>
                <a:r>
                  <a:rPr lang="en-US" b="1" dirty="0">
                    <a:solidFill>
                      <a:srgbClr val="D60093"/>
                    </a:solidFill>
                  </a:rPr>
                  <a:t>linear time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 the degree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𝓝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of node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sz="2844" dirty="0">
                    <a:solidFill>
                      <a:srgbClr val="008000"/>
                    </a:solidFill>
                  </a:rPr>
                  <a:t>In networks degree of a node is much smaller to the total number of nodes in the network, so this is a significant speedup!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7"/>
                <a:ext cx="11704320" cy="7911253"/>
              </a:xfrm>
              <a:blipFill>
                <a:blip r:embed="rId2"/>
                <a:stretch>
                  <a:fillRect l="-108" t="-1923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854" y="2939627"/>
            <a:ext cx="9780693" cy="15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7805E-9D37-544D-B20D-36E0A63E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43C8-8CA5-9647-880C-C274B84380E0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E281E-09FB-B347-8A54-7E6E4BEB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DDD62-1D14-1449-B9ED-E50F2315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64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5542-1D8D-9541-BA86-6AA116919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Node Classification in Networks: Guilt by Association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40A0BD-2F54-7840-855D-ADC7DEB0E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5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“Guilty Associates”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idx="1"/>
          </p:nvPr>
        </p:nvSpPr>
        <p:spPr>
          <a:xfrm>
            <a:off x="650240" y="1842348"/>
            <a:ext cx="12354560" cy="7477761"/>
          </a:xfrm>
        </p:spPr>
        <p:txBody>
          <a:bodyPr>
            <a:normAutofit/>
          </a:bodyPr>
          <a:lstStyle/>
          <a:p>
            <a:r>
              <a:rPr lang="en-US" dirty="0"/>
              <a:t>Predict gene functions by </a:t>
            </a:r>
            <a:r>
              <a:rPr lang="en-US" b="1" dirty="0"/>
              <a:t>guilty-by-association:</a:t>
            </a:r>
          </a:p>
        </p:txBody>
      </p:sp>
      <p:grpSp>
        <p:nvGrpSpPr>
          <p:cNvPr id="247" name="Group 246"/>
          <p:cNvGrpSpPr/>
          <p:nvPr/>
        </p:nvGrpSpPr>
        <p:grpSpPr>
          <a:xfrm>
            <a:off x="3517721" y="3008208"/>
            <a:ext cx="5187655" cy="4230831"/>
            <a:chOff x="4698392" y="2724586"/>
            <a:chExt cx="3819881" cy="3115332"/>
          </a:xfrm>
        </p:grpSpPr>
        <p:grpSp>
          <p:nvGrpSpPr>
            <p:cNvPr id="174" name="Group 173"/>
            <p:cNvGrpSpPr/>
            <p:nvPr/>
          </p:nvGrpSpPr>
          <p:grpSpPr>
            <a:xfrm>
              <a:off x="4698392" y="2724586"/>
              <a:ext cx="3771716" cy="3115332"/>
              <a:chOff x="4698392" y="2724586"/>
              <a:chExt cx="3771716" cy="311533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698392" y="2724586"/>
                <a:ext cx="3771716" cy="3115332"/>
                <a:chOff x="2406088" y="3643464"/>
                <a:chExt cx="3771716" cy="3115332"/>
              </a:xfrm>
            </p:grpSpPr>
            <p:grpSp>
              <p:nvGrpSpPr>
                <p:cNvPr id="6" name="Group 144"/>
                <p:cNvGrpSpPr>
                  <a:grpSpLocks/>
                </p:cNvGrpSpPr>
                <p:nvPr/>
              </p:nvGrpSpPr>
              <p:grpSpPr bwMode="auto">
                <a:xfrm>
                  <a:off x="2406088" y="3643464"/>
                  <a:ext cx="3771716" cy="3115332"/>
                  <a:chOff x="2291605" y="1913778"/>
                  <a:chExt cx="2328777" cy="1922481"/>
                </a:xfrm>
              </p:grpSpPr>
              <p:grpSp>
                <p:nvGrpSpPr>
                  <p:cNvPr id="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291605" y="1913778"/>
                    <a:ext cx="2328777" cy="1922481"/>
                    <a:chOff x="4889637" y="1640822"/>
                    <a:chExt cx="2328777" cy="1922481"/>
                  </a:xfrm>
                </p:grpSpPr>
                <p:sp>
                  <p:nvSpPr>
                    <p:cNvPr id="12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37076" y="2951794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3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29388" y="2928934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4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0760" y="3214686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>
                        <a:latin typeface="Calibri" charset="0"/>
                      </a:endParaRPr>
                    </a:p>
                  </p:txBody>
                </p:sp>
                <p:sp>
                  <p:nvSpPr>
                    <p:cNvPr id="1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2925" y="2500306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>
                        <a:latin typeface="Calibri" charset="0"/>
                      </a:endParaRPr>
                    </a:p>
                  </p:txBody>
                </p:sp>
                <p:sp>
                  <p:nvSpPr>
                    <p:cNvPr id="16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9256" y="2643182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>
                        <a:latin typeface="Calibri" charset="0"/>
                      </a:endParaRPr>
                    </a:p>
                  </p:txBody>
                </p:sp>
                <p:sp>
                  <p:nvSpPr>
                    <p:cNvPr id="17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57950" y="3357562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>
                        <a:latin typeface="Calibri" charset="0"/>
                      </a:endParaRPr>
                    </a:p>
                  </p:txBody>
                </p:sp>
                <p:cxnSp>
                  <p:nvCxnSpPr>
                    <p:cNvPr id="18" name="AutoShape 3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07210" y="2818989"/>
                      <a:ext cx="60339" cy="163464"/>
                    </a:xfrm>
                    <a:prstGeom prst="straightConnector1">
                      <a:avLst/>
                    </a:prstGeom>
                    <a:solidFill>
                      <a:srgbClr val="99CCFF"/>
                    </a:solidFill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sp>
                  <p:nvSpPr>
                    <p:cNvPr id="19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02991" y="2643182"/>
                      <a:ext cx="207820" cy="205741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20" name="AutoShape 4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770841" y="2720536"/>
                      <a:ext cx="306296" cy="217538"/>
                    </a:xfrm>
                    <a:prstGeom prst="straightConnector1">
                      <a:avLst/>
                    </a:prstGeom>
                    <a:solidFill>
                      <a:srgbClr val="99CCFF"/>
                    </a:solidFill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21" name="AutoShape 41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6178842" y="3390317"/>
                      <a:ext cx="179428" cy="69829"/>
                    </a:xfrm>
                    <a:prstGeom prst="straightConnector1">
                      <a:avLst/>
                    </a:prstGeom>
                    <a:solidFill>
                      <a:srgbClr val="99CCFF"/>
                    </a:solidFill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22" name="AutoShape 4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386118" y="3210171"/>
                      <a:ext cx="222183" cy="71454"/>
                    </a:xfrm>
                    <a:prstGeom prst="straightConnector1">
                      <a:avLst/>
                    </a:prstGeom>
                    <a:solidFill>
                      <a:srgbClr val="99CCFF"/>
                    </a:solidFill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23" name="AutoShape 4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10599" y="2603154"/>
                      <a:ext cx="322337" cy="69829"/>
                    </a:xfrm>
                    <a:prstGeom prst="straightConnector1">
                      <a:avLst/>
                    </a:prstGeom>
                    <a:solidFill>
                      <a:srgbClr val="99CCFF"/>
                    </a:solidFill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sp>
                  <p:nvSpPr>
                    <p:cNvPr id="24" name="Text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9637" y="1915174"/>
                      <a:ext cx="857256" cy="2279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800" b="1" dirty="0">
                          <a:latin typeface="Calibri" charset="0"/>
                        </a:rPr>
                        <a:t>MCA1</a:t>
                      </a:r>
                    </a:p>
                  </p:txBody>
                </p:sp>
                <p:sp>
                  <p:nvSpPr>
                    <p:cNvPr id="2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7107" y="2071678"/>
                      <a:ext cx="207820" cy="205741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pPr algn="ctr"/>
                      <a:endParaRPr lang="en-US" sz="18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31553" y="1928802"/>
                      <a:ext cx="207820" cy="205741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pPr algn="ctr"/>
                      <a:endParaRPr lang="en-US" sz="18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7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88611" y="1714488"/>
                      <a:ext cx="207820" cy="205741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pPr algn="ctr"/>
                      <a:endParaRPr lang="en-US" sz="18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08515" y="1640822"/>
                      <a:ext cx="857256" cy="2279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800" b="1" dirty="0">
                          <a:latin typeface="Calibri" charset="0"/>
                        </a:rPr>
                        <a:t>CDC48</a:t>
                      </a:r>
                    </a:p>
                  </p:txBody>
                </p:sp>
                <p:sp>
                  <p:nvSpPr>
                    <p:cNvPr id="29" name="Text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37255" y="1875757"/>
                      <a:ext cx="857256" cy="2279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800" b="1" dirty="0">
                          <a:latin typeface="Calibri" charset="0"/>
                        </a:rPr>
                        <a:t>CPR3</a:t>
                      </a:r>
                    </a:p>
                  </p:txBody>
                </p:sp>
                <p:sp>
                  <p:nvSpPr>
                    <p:cNvPr id="30" name="Text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61158" y="2522439"/>
                      <a:ext cx="857256" cy="2279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800" b="1" dirty="0">
                          <a:latin typeface="Calibri" charset="0"/>
                        </a:rPr>
                        <a:t>TDH2</a:t>
                      </a:r>
                    </a:p>
                  </p:txBody>
                </p: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6200000" flipH="1">
                      <a:off x="5244479" y="2354730"/>
                      <a:ext cx="365015" cy="21118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16200000" flipH="1">
                      <a:off x="6128068" y="1728581"/>
                      <a:ext cx="141244" cy="465245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5710575" y="2103185"/>
                      <a:ext cx="579264" cy="214362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664252" y="3327068"/>
                    <a:ext cx="207820" cy="2057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212120"/>
                    </a:solidFill>
                    <a:round/>
                    <a:headEnd/>
                    <a:tailEnd/>
                  </a:ln>
                </p:spPr>
                <p:txBody>
                  <a:bodyPr lIns="36576" tIns="36576" rIns="36576" bIns="36576"/>
                  <a:lstStyle/>
                  <a:p>
                    <a:endParaRPr lang="en-US" sz="1800"/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 rot="5400000">
                    <a:off x="2770266" y="3192697"/>
                    <a:ext cx="234879" cy="9368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AutoShape 40"/>
                <p:cNvCxnSpPr>
                  <a:cxnSpLocks noChangeShapeType="1"/>
                  <a:stCxn id="14" idx="2"/>
                  <a:endCxn id="12" idx="5"/>
                </p:cNvCxnSpPr>
                <p:nvPr/>
              </p:nvCxnSpPr>
              <p:spPr bwMode="auto">
                <a:xfrm flipH="1" flipV="1">
                  <a:off x="3903946" y="6052435"/>
                  <a:ext cx="301732" cy="30813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6" name="AutoShape 40"/>
                <p:cNvCxnSpPr>
                  <a:cxnSpLocks noChangeShapeType="1"/>
                  <a:stCxn id="14" idx="3"/>
                  <a:endCxn id="9" idx="4"/>
                </p:cNvCxnSpPr>
                <p:nvPr/>
              </p:nvCxnSpPr>
              <p:spPr bwMode="auto">
                <a:xfrm flipH="1" flipV="1">
                  <a:off x="3177927" y="6267064"/>
                  <a:ext cx="1077043" cy="211381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9" name="AutoShape 40"/>
                <p:cNvCxnSpPr>
                  <a:cxnSpLocks noChangeShapeType="1"/>
                  <a:stCxn id="13" idx="2"/>
                  <a:endCxn id="12" idx="6"/>
                </p:cNvCxnSpPr>
                <p:nvPr/>
              </p:nvCxnSpPr>
              <p:spPr bwMode="auto">
                <a:xfrm flipH="1">
                  <a:off x="3953238" y="5897517"/>
                  <a:ext cx="946651" cy="37044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cxnSp>
            <p:nvCxnSpPr>
              <p:cNvPr id="173" name="AutoShape 40"/>
              <p:cNvCxnSpPr>
                <a:cxnSpLocks noChangeShapeType="1"/>
                <a:stCxn id="19" idx="4"/>
                <a:endCxn id="13" idx="0"/>
              </p:cNvCxnSpPr>
              <p:nvPr/>
            </p:nvCxnSpPr>
            <p:spPr bwMode="auto">
              <a:xfrm flipH="1">
                <a:off x="7360487" y="4682284"/>
                <a:ext cx="119208" cy="129656"/>
              </a:xfrm>
              <a:prstGeom prst="straightConnector1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246" name="Group 245"/>
            <p:cNvGrpSpPr/>
            <p:nvPr/>
          </p:nvGrpSpPr>
          <p:grpSpPr>
            <a:xfrm>
              <a:off x="7487474" y="4757425"/>
              <a:ext cx="1030799" cy="1027979"/>
              <a:chOff x="6650382" y="4964340"/>
              <a:chExt cx="1030799" cy="1027979"/>
            </a:xfrm>
          </p:grpSpPr>
          <p:sp>
            <p:nvSpPr>
              <p:cNvPr id="239" name="Oval 33"/>
              <p:cNvSpPr>
                <a:spLocks noChangeArrowheads="1"/>
              </p:cNvSpPr>
              <p:nvPr/>
            </p:nvSpPr>
            <p:spPr bwMode="auto">
              <a:xfrm>
                <a:off x="7344593" y="4964340"/>
                <a:ext cx="336588" cy="3333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endParaRPr lang="en-US" sz="1800"/>
              </a:p>
            </p:txBody>
          </p:sp>
          <p:sp>
            <p:nvSpPr>
              <p:cNvPr id="240" name="Oval 34"/>
              <p:cNvSpPr>
                <a:spLocks noChangeArrowheads="1"/>
              </p:cNvSpPr>
              <p:nvPr/>
            </p:nvSpPr>
            <p:spPr bwMode="auto">
              <a:xfrm>
                <a:off x="6650382" y="5427394"/>
                <a:ext cx="336588" cy="3333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>
                  <a:latin typeface="Calibri" charset="0"/>
                </a:endParaRPr>
              </a:p>
            </p:txBody>
          </p:sp>
          <p:sp>
            <p:nvSpPr>
              <p:cNvPr id="241" name="Oval 37"/>
              <p:cNvSpPr>
                <a:spLocks noChangeArrowheads="1"/>
              </p:cNvSpPr>
              <p:nvPr/>
            </p:nvSpPr>
            <p:spPr bwMode="auto">
              <a:xfrm>
                <a:off x="7228891" y="5658921"/>
                <a:ext cx="336588" cy="3333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>
                  <a:latin typeface="Calibri" charset="0"/>
                </a:endParaRPr>
              </a:p>
            </p:txBody>
          </p:sp>
          <p:cxnSp>
            <p:nvCxnSpPr>
              <p:cNvPr id="242" name="AutoShape 41"/>
              <p:cNvCxnSpPr>
                <a:cxnSpLocks noChangeShapeType="1"/>
              </p:cNvCxnSpPr>
              <p:nvPr/>
            </p:nvCxnSpPr>
            <p:spPr bwMode="auto">
              <a:xfrm rot="10800000">
                <a:off x="6938805" y="5712000"/>
                <a:ext cx="290604" cy="113156"/>
              </a:xfrm>
              <a:prstGeom prst="straightConnector1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43" name="AutoShape 42"/>
              <p:cNvCxnSpPr>
                <a:cxnSpLocks noChangeShapeType="1"/>
              </p:cNvCxnSpPr>
              <p:nvPr/>
            </p:nvCxnSpPr>
            <p:spPr bwMode="auto">
              <a:xfrm rot="5400000">
                <a:off x="7274416" y="5420108"/>
                <a:ext cx="360042" cy="115728"/>
              </a:xfrm>
              <a:prstGeom prst="straightConnector1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33" name="Text Placeholder 1"/>
          <p:cNvSpPr txBox="1">
            <a:spLocks/>
          </p:cNvSpPr>
          <p:nvPr/>
        </p:nvSpPr>
        <p:spPr>
          <a:xfrm>
            <a:off x="354113" y="7318285"/>
            <a:ext cx="10923487" cy="294606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624221" indent="-455161" algn="l" rtl="0" eaLnBrk="1" latinLnBrk="0" hangingPunct="1">
              <a:spcBef>
                <a:spcPts val="0"/>
              </a:spcBef>
              <a:buClr>
                <a:schemeClr val="accent5"/>
              </a:buClr>
              <a:buSzPct val="100000"/>
              <a:buFont typeface="Wingdings 2"/>
              <a:buChar char=""/>
              <a:defRPr kumimoji="0" sz="455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040368" indent="-390138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3982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417501" indent="-32511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3413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29611" indent="-26009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2844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28717" indent="-26009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lang="en-US" sz="2844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Question: </a:t>
            </a:r>
            <a:r>
              <a:rPr lang="en-US" dirty="0"/>
              <a:t>Which additional genes</a:t>
            </a:r>
            <a:r>
              <a:rPr lang="en-US" b="1" dirty="0"/>
              <a:t> </a:t>
            </a:r>
            <a:r>
              <a:rPr lang="en-US" dirty="0"/>
              <a:t>are involved in “protein folding”? </a:t>
            </a:r>
          </a:p>
          <a:p>
            <a:pPr defTabSz="914400"/>
            <a:endParaRPr lang="en-US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8717930" y="3017900"/>
            <a:ext cx="440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</a:rPr>
              <a:t>Red</a:t>
            </a:r>
            <a:r>
              <a:rPr lang="en-US" sz="2000" b="1" dirty="0"/>
              <a:t>:</a:t>
            </a:r>
            <a:r>
              <a:rPr lang="en-US" sz="2000" dirty="0"/>
              <a:t> Genes involved in protein folding</a:t>
            </a:r>
          </a:p>
          <a:p>
            <a:pPr algn="l"/>
            <a:r>
              <a:rPr lang="en-US" sz="2000" b="1" dirty="0"/>
              <a:t>White:</a:t>
            </a:r>
            <a:r>
              <a:rPr lang="en-US" sz="2000" dirty="0"/>
              <a:t> Genes with unknown function</a:t>
            </a:r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4240" y="2738825"/>
            <a:ext cx="2836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Protein folding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31F8D-7840-844E-AD0E-94670EDC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E58-64AE-2B46-A775-85C055E6F6AE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B2295B-F984-F643-AA64-32024AD1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91BC4FF-F707-7C41-B1B9-A1DC587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81668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“Guilty Associates”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(weighted) adjacency matrix over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genes 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−1, 0, 1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vector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labels</a:t>
                </a:r>
                <a:r>
                  <a:rPr lang="en-US" dirty="0"/>
                  <a:t>: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 1: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positive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gene, known to be involved in a gene function/biological process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-1: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negative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gene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 0: </a:t>
                </a:r>
                <a:r>
                  <a:rPr lang="en-US" b="1" dirty="0">
                    <a:solidFill>
                      <a:schemeClr val="accent1"/>
                    </a:solidFill>
                  </a:rPr>
                  <a:t>unlabeled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gene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Goal: </a:t>
                </a:r>
                <a:r>
                  <a:rPr lang="en-US" dirty="0"/>
                  <a:t>Predict which </a:t>
                </a:r>
                <a:r>
                  <a:rPr lang="en-US" b="1" dirty="0">
                    <a:solidFill>
                      <a:schemeClr val="accent1"/>
                    </a:solidFill>
                  </a:rPr>
                  <a:t>unlabeled</a:t>
                </a:r>
                <a:r>
                  <a:rPr lang="en-US" dirty="0"/>
                  <a:t> genes are likely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positive</a:t>
                </a: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" t="-1017" r="-2167" b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54E41-0590-E449-9519-CF952D6A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700E-3571-194D-A456-AD8A62A1240F}" type="datetime1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415AF-A029-E24E-921C-E6A55DAB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501CDB-9B67-8048-99C0-3B2719A1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98687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“Guilty Associates”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Approach: </a:t>
                </a:r>
                <a:r>
                  <a:rPr lang="en-US" dirty="0"/>
                  <a:t>Learn a vector of discriminant scores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/>
                  <a:t> that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is positive</a:t>
                </a:r>
              </a:p>
              <a:p>
                <a:endParaRPr lang="en-US" sz="2400" dirty="0"/>
              </a:p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Example:</a:t>
                </a: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6622" y="1930122"/>
                <a:ext cx="11417826" cy="3505523"/>
              </a:xfrm>
              <a:blipFill rotWithShape="0">
                <a:blip r:embed="rId2"/>
                <a:stretch>
                  <a:fillRect l="-694" t="-2261" r="-2563" b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3295" y="5451194"/>
                <a:ext cx="6459974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𝒚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=[1, 1, 1, 1, 0,0,0,0,0,0,0,0,0,0]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95" y="5451194"/>
                <a:ext cx="6459974" cy="553998"/>
              </a:xfrm>
              <a:prstGeom prst="rect">
                <a:avLst/>
              </a:prstGeom>
              <a:blipFill>
                <a:blip r:embed="rId3"/>
                <a:stretch>
                  <a:fillRect l="-1569" r="-784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74016" y="7773432"/>
                <a:ext cx="1164486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𝒇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 ?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016" y="7773432"/>
                <a:ext cx="116448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93451" y="6319940"/>
                <a:ext cx="6749818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Light"/>
                      </a:rPr>
                      <m:t>𝑾</m:t>
                    </m:r>
                    <m:r>
                      <a:rPr kumimoji="0" lang="en-US" sz="36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Light"/>
                      </a:rPr>
                      <m:t>=</m:t>
                    </m:r>
                  </m:oMath>
                </a14:m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Light"/>
                  </a:rPr>
                  <a:t> </a:t>
                </a:r>
                <a:r>
                  <a:rPr lang="en-US" dirty="0"/>
                  <a:t>(weighted) adjacency matrix</a:t>
                </a:r>
                <a:endParaRPr kumimoji="0" lang="en-US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51" y="6319940"/>
                <a:ext cx="6749818" cy="553998"/>
              </a:xfrm>
              <a:prstGeom prst="rect">
                <a:avLst/>
              </a:prstGeom>
              <a:blipFill>
                <a:blip r:embed="rId5"/>
                <a:stretch>
                  <a:fillRect t="-25000" r="-1128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46622" y="5516340"/>
            <a:ext cx="5010212" cy="3961493"/>
            <a:chOff x="769485" y="5183583"/>
            <a:chExt cx="5010212" cy="3961493"/>
          </a:xfrm>
        </p:grpSpPr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769485" y="8038516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GD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3097211" y="6650048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GB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1" name="TextBox 20"/>
            <p:cNvSpPr txBox="1">
              <a:spLocks noChangeArrowheads="1"/>
            </p:cNvSpPr>
            <p:nvPr/>
          </p:nvSpPr>
          <p:spPr bwMode="auto">
            <a:xfrm>
              <a:off x="1135233" y="7216001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GA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31344" y="5183583"/>
              <a:ext cx="4548353" cy="3817567"/>
              <a:chOff x="4670652" y="2573082"/>
              <a:chExt cx="3892198" cy="326683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670652" y="2573082"/>
                <a:ext cx="3892198" cy="3266837"/>
                <a:chOff x="4670652" y="2573082"/>
                <a:chExt cx="3892198" cy="3266837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670652" y="2573082"/>
                  <a:ext cx="3892198" cy="3266837"/>
                  <a:chOff x="2378348" y="3491960"/>
                  <a:chExt cx="3892198" cy="3266837"/>
                </a:xfrm>
              </p:grpSpPr>
              <p:grpSp>
                <p:nvGrpSpPr>
                  <p:cNvPr id="65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378348" y="3491960"/>
                    <a:ext cx="3892198" cy="3266837"/>
                    <a:chOff x="2274477" y="1820284"/>
                    <a:chExt cx="2403166" cy="2015975"/>
                  </a:xfrm>
                </p:grpSpPr>
                <p:grpSp>
                  <p:nvGrpSpPr>
                    <p:cNvPr id="6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4477" y="1820284"/>
                      <a:ext cx="2403166" cy="2015975"/>
                      <a:chOff x="4872509" y="1547328"/>
                      <a:chExt cx="2403166" cy="2015975"/>
                    </a:xfrm>
                  </p:grpSpPr>
                  <p:sp>
                    <p:nvSpPr>
                      <p:cNvPr id="72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7076" y="295179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7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8" y="292893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7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0760" y="321468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7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25" y="250030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76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29256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77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35756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cxnSp>
                    <p:nvCxnSpPr>
                      <p:cNvPr id="78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07210" y="2818989"/>
                        <a:ext cx="60339" cy="163464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79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2991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80" name="AutoShape 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770841" y="2720536"/>
                        <a:ext cx="306296" cy="217538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81" name="AutoShape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6178842" y="3390317"/>
                        <a:ext cx="179428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82" name="AutoShape 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210599" y="2603154"/>
                        <a:ext cx="322337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83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72509" y="1785526"/>
                        <a:ext cx="857256" cy="227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MCA1</a:t>
                        </a:r>
                      </a:p>
                    </p:txBody>
                  </p:sp>
                  <p:sp>
                    <p:nvSpPr>
                      <p:cNvPr id="8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7107" y="207167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5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1553" y="192880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6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611" y="171448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7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50213" y="1547328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CDC48</a:t>
                        </a:r>
                      </a:p>
                    </p:txBody>
                  </p:sp>
                  <p:sp>
                    <p:nvSpPr>
                      <p:cNvPr id="88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6878" y="1813443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CPR3</a:t>
                        </a:r>
                      </a:p>
                    </p:txBody>
                  </p:sp>
                  <p:sp>
                    <p:nvSpPr>
                      <p:cNvPr id="89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18419" y="2439325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TDH2</a:t>
                        </a:r>
                      </a:p>
                    </p:txBody>
                  </p: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rot="16200000" flipH="1">
                        <a:off x="5244479" y="2354730"/>
                        <a:ext cx="365015" cy="21118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rot="16200000" flipH="1">
                        <a:off x="6128068" y="1728581"/>
                        <a:ext cx="141244" cy="46524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/>
                      <p:cNvCxnSpPr/>
                      <p:nvPr/>
                    </p:nvCxnSpPr>
                    <p:spPr>
                      <a:xfrm rot="16200000" flipH="1">
                        <a:off x="5710575" y="2103185"/>
                        <a:ext cx="579264" cy="214362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252" y="3327068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2770266" y="3192697"/>
                      <a:ext cx="234879" cy="9368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903946" y="6052435"/>
                    <a:ext cx="301732" cy="308136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67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177927" y="6267064"/>
                    <a:ext cx="1077043" cy="211381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68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53238" y="5897517"/>
                    <a:ext cx="946651" cy="37044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64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60487" y="4682284"/>
                  <a:ext cx="119208" cy="1296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7487474" y="4757425"/>
                <a:ext cx="1030799" cy="1027979"/>
                <a:chOff x="6650382" y="4964340"/>
                <a:chExt cx="1030799" cy="1027979"/>
              </a:xfrm>
            </p:grpSpPr>
            <p:sp>
              <p:nvSpPr>
                <p:cNvPr id="58" name="Oval 33"/>
                <p:cNvSpPr>
                  <a:spLocks noChangeArrowheads="1"/>
                </p:cNvSpPr>
                <p:nvPr/>
              </p:nvSpPr>
              <p:spPr bwMode="auto">
                <a:xfrm>
                  <a:off x="7344593" y="4964340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9" name="Oval 34"/>
                <p:cNvSpPr>
                  <a:spLocks noChangeArrowheads="1"/>
                </p:cNvSpPr>
                <p:nvPr/>
              </p:nvSpPr>
              <p:spPr bwMode="auto">
                <a:xfrm>
                  <a:off x="6650382" y="5427394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60" name="Oval 37"/>
                <p:cNvSpPr>
                  <a:spLocks noChangeArrowheads="1"/>
                </p:cNvSpPr>
                <p:nvPr/>
              </p:nvSpPr>
              <p:spPr bwMode="auto">
                <a:xfrm>
                  <a:off x="7228891" y="5658921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cxnSp>
              <p:nvCxnSpPr>
                <p:cNvPr id="61" name="AutoShape 4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38805" y="5712000"/>
                  <a:ext cx="290604" cy="1131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62" name="AutoShape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74416" y="5420108"/>
                  <a:ext cx="360042" cy="115728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53" name="TextBox 27"/>
            <p:cNvSpPr txBox="1">
              <a:spLocks noChangeArrowheads="1"/>
            </p:cNvSpPr>
            <p:nvPr/>
          </p:nvSpPr>
          <p:spPr bwMode="auto">
            <a:xfrm>
              <a:off x="3954729" y="7663908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GC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2518063" y="7708975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GE</a:t>
              </a:r>
            </a:p>
          </p:txBody>
        </p:sp>
        <p:sp>
          <p:nvSpPr>
            <p:cNvPr id="55" name="TextBox 27"/>
            <p:cNvSpPr txBox="1">
              <a:spLocks noChangeArrowheads="1"/>
            </p:cNvSpPr>
            <p:nvPr/>
          </p:nvSpPr>
          <p:spPr bwMode="auto">
            <a:xfrm>
              <a:off x="2677296" y="8775744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GF</a:t>
              </a:r>
            </a:p>
          </p:txBody>
        </p:sp>
      </p:grpSp>
      <p:sp>
        <p:nvSpPr>
          <p:cNvPr id="93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EC2453-3C6E-0F47-B462-4192A927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5739-A97D-C648-A7A8-58090AA539CD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753B-1E18-BE40-B98E-BC1360BD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5ABEE-CDD3-AB4E-A7EC-46BE0C8A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38635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5A43-7B38-644E-A241-0EFCE0C7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85E4-EFBC-344B-B037-8ACE81ED8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06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FF2F92"/>
                </a:solidFill>
              </a:rPr>
              <a:t>Three approaches to Guilt by Association</a:t>
            </a:r>
          </a:p>
          <a:p>
            <a:pPr>
              <a:lnSpc>
                <a:spcPct val="200000"/>
              </a:lnSpc>
            </a:pPr>
            <a:r>
              <a:rPr lang="en-US" dirty="0"/>
              <a:t>1) Neighbor scoring</a:t>
            </a:r>
          </a:p>
          <a:p>
            <a:pPr>
              <a:lnSpc>
                <a:spcPct val="200000"/>
              </a:lnSpc>
            </a:pPr>
            <a:r>
              <a:rPr lang="en-US" dirty="0"/>
              <a:t>2) Using Random Walks</a:t>
            </a:r>
          </a:p>
          <a:p>
            <a:pPr>
              <a:lnSpc>
                <a:spcPct val="200000"/>
              </a:lnSpc>
            </a:pPr>
            <a:r>
              <a:rPr lang="en-US" dirty="0"/>
              <a:t>3) Label propagation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E358-D6ED-AD4C-8DD6-4B071ECB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E91F-538B-9848-A783-97430701792B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79425-03C4-CD43-BCD1-9179DCFD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285FC-791C-D44C-9748-6981D1A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242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39055" y="3141847"/>
                <a:ext cx="3126690" cy="15749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is-I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55" y="3141847"/>
                <a:ext cx="3126690" cy="1574983"/>
              </a:xfrm>
              <a:prstGeom prst="rect">
                <a:avLst/>
              </a:prstGeom>
              <a:blipFill>
                <a:blip r:embed="rId3"/>
                <a:stretch>
                  <a:fillRect l="-21457" t="-115200" b="-172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1: Neighbor Scoring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7605" y="5471536"/>
                <a:ext cx="3864584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05" y="5471536"/>
                <a:ext cx="3864584" cy="449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21916" y="5198123"/>
            <a:ext cx="5010212" cy="3961493"/>
            <a:chOff x="769485" y="5183583"/>
            <a:chExt cx="5010212" cy="3961493"/>
          </a:xfrm>
        </p:grpSpPr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>
              <a:off x="769485" y="8038516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GD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3097211" y="6650048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GB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3" name="TextBox 20"/>
            <p:cNvSpPr txBox="1">
              <a:spLocks noChangeArrowheads="1"/>
            </p:cNvSpPr>
            <p:nvPr/>
          </p:nvSpPr>
          <p:spPr bwMode="auto">
            <a:xfrm>
              <a:off x="1135233" y="7216001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GA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31344" y="5183583"/>
              <a:ext cx="4548353" cy="3817567"/>
              <a:chOff x="4670652" y="2573082"/>
              <a:chExt cx="3892198" cy="32668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670652" y="2573082"/>
                <a:ext cx="3892198" cy="3266837"/>
                <a:chOff x="4670652" y="2573082"/>
                <a:chExt cx="3892198" cy="326683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670652" y="2573082"/>
                  <a:ext cx="3892198" cy="3266837"/>
                  <a:chOff x="2378348" y="3491960"/>
                  <a:chExt cx="3892198" cy="3266837"/>
                </a:xfrm>
              </p:grpSpPr>
              <p:grpSp>
                <p:nvGrpSpPr>
                  <p:cNvPr id="24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378348" y="3491960"/>
                    <a:ext cx="3892198" cy="3266837"/>
                    <a:chOff x="2274477" y="1820284"/>
                    <a:chExt cx="2403166" cy="2015975"/>
                  </a:xfrm>
                </p:grpSpPr>
                <p:grpSp>
                  <p:nvGrpSpPr>
                    <p:cNvPr id="28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4477" y="1820284"/>
                      <a:ext cx="2403166" cy="2015975"/>
                      <a:chOff x="4872509" y="1547328"/>
                      <a:chExt cx="2403166" cy="2015975"/>
                    </a:xfrm>
                  </p:grpSpPr>
                  <p:sp>
                    <p:nvSpPr>
                      <p:cNvPr id="31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7076" y="295179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32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8" y="2928934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0760" y="321468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25" y="2500306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5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29256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6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35756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cxnSp>
                    <p:nvCxnSpPr>
                      <p:cNvPr id="37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07210" y="2818989"/>
                        <a:ext cx="60339" cy="163464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38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2991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39" name="AutoShape 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770841" y="2720536"/>
                        <a:ext cx="306296" cy="217538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40" name="AutoShape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6178842" y="3390317"/>
                        <a:ext cx="179428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42" name="AutoShape 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210599" y="2603154"/>
                        <a:ext cx="322337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43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72509" y="1785526"/>
                        <a:ext cx="857256" cy="227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MCA1</a:t>
                        </a:r>
                      </a:p>
                    </p:txBody>
                  </p:sp>
                  <p:sp>
                    <p:nvSpPr>
                      <p:cNvPr id="4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7107" y="207167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5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1553" y="192880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6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611" y="171448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7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50213" y="1547328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CDC48</a:t>
                        </a:r>
                      </a:p>
                    </p:txBody>
                  </p:sp>
                  <p:sp>
                    <p:nvSpPr>
                      <p:cNvPr id="48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6878" y="1813443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CPR3</a:t>
                        </a:r>
                      </a:p>
                    </p:txBody>
                  </p:sp>
                  <p:sp>
                    <p:nvSpPr>
                      <p:cNvPr id="49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18419" y="2439325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TDH2</a:t>
                        </a:r>
                      </a:p>
                    </p:txBody>
                  </p: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16200000" flipH="1">
                        <a:off x="5244479" y="2354730"/>
                        <a:ext cx="365015" cy="21118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6200000" flipH="1">
                        <a:off x="6128068" y="1728581"/>
                        <a:ext cx="141244" cy="46524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16200000" flipH="1">
                        <a:off x="5710575" y="2103185"/>
                        <a:ext cx="579264" cy="214362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252" y="3327068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>
                      <a:off x="2770266" y="3192697"/>
                      <a:ext cx="234879" cy="9368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AutoShape 40"/>
                  <p:cNvCxnSpPr>
                    <a:cxnSpLocks noChangeShapeType="1"/>
                    <a:stCxn id="38" idx="2"/>
                    <a:endCxn id="36" idx="5"/>
                  </p:cNvCxnSpPr>
                  <p:nvPr/>
                </p:nvCxnSpPr>
                <p:spPr bwMode="auto">
                  <a:xfrm flipH="1" flipV="1">
                    <a:off x="3903946" y="6052435"/>
                    <a:ext cx="301732" cy="308136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6" name="AutoShape 40"/>
                  <p:cNvCxnSpPr>
                    <a:cxnSpLocks noChangeShapeType="1"/>
                    <a:stCxn id="38" idx="3"/>
                    <a:endCxn id="33" idx="4"/>
                  </p:cNvCxnSpPr>
                  <p:nvPr/>
                </p:nvCxnSpPr>
                <p:spPr bwMode="auto">
                  <a:xfrm flipH="1" flipV="1">
                    <a:off x="3177927" y="6267064"/>
                    <a:ext cx="1077043" cy="211381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7" name="AutoShape 40"/>
                  <p:cNvCxnSpPr>
                    <a:cxnSpLocks noChangeShapeType="1"/>
                    <a:stCxn id="37" idx="2"/>
                    <a:endCxn id="36" idx="6"/>
                  </p:cNvCxnSpPr>
                  <p:nvPr/>
                </p:nvCxnSpPr>
                <p:spPr bwMode="auto">
                  <a:xfrm flipH="1">
                    <a:off x="3953238" y="5897517"/>
                    <a:ext cx="946651" cy="37044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23" name="AutoShape 40"/>
                <p:cNvCxnSpPr>
                  <a:cxnSpLocks noChangeShapeType="1"/>
                  <a:stCxn id="43" idx="4"/>
                  <a:endCxn id="37" idx="0"/>
                </p:cNvCxnSpPr>
                <p:nvPr/>
              </p:nvCxnSpPr>
              <p:spPr bwMode="auto">
                <a:xfrm flipH="1">
                  <a:off x="7360487" y="4682284"/>
                  <a:ext cx="119208" cy="1296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7487474" y="4757425"/>
                <a:ext cx="1030799" cy="1027979"/>
                <a:chOff x="6650382" y="4964340"/>
                <a:chExt cx="1030799" cy="1027979"/>
              </a:xfrm>
            </p:grpSpPr>
            <p:sp>
              <p:nvSpPr>
                <p:cNvPr id="17" name="Oval 33"/>
                <p:cNvSpPr>
                  <a:spLocks noChangeArrowheads="1"/>
                </p:cNvSpPr>
                <p:nvPr/>
              </p:nvSpPr>
              <p:spPr bwMode="auto">
                <a:xfrm>
                  <a:off x="7344593" y="4964340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>
                  <a:off x="6650382" y="5427394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19" name="Oval 37"/>
                <p:cNvSpPr>
                  <a:spLocks noChangeArrowheads="1"/>
                </p:cNvSpPr>
                <p:nvPr/>
              </p:nvSpPr>
              <p:spPr bwMode="auto">
                <a:xfrm>
                  <a:off x="7228891" y="5658921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cxnSp>
              <p:nvCxnSpPr>
                <p:cNvPr id="20" name="AutoShape 4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38805" y="5712000"/>
                  <a:ext cx="290604" cy="1131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1" name="AutoShape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74416" y="5420108"/>
                  <a:ext cx="360042" cy="115728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55" name="TextBox 27"/>
            <p:cNvSpPr txBox="1">
              <a:spLocks noChangeArrowheads="1"/>
            </p:cNvSpPr>
            <p:nvPr/>
          </p:nvSpPr>
          <p:spPr bwMode="auto">
            <a:xfrm>
              <a:off x="3954729" y="7663908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GC</a:t>
              </a:r>
            </a:p>
          </p:txBody>
        </p:sp>
        <p:sp>
          <p:nvSpPr>
            <p:cNvPr id="57" name="TextBox 27"/>
            <p:cNvSpPr txBox="1">
              <a:spLocks noChangeArrowheads="1"/>
            </p:cNvSpPr>
            <p:nvPr/>
          </p:nvSpPr>
          <p:spPr bwMode="auto">
            <a:xfrm>
              <a:off x="2518063" y="7708975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GE</a:t>
              </a:r>
            </a:p>
          </p:txBody>
        </p:sp>
        <p:sp>
          <p:nvSpPr>
            <p:cNvPr id="58" name="TextBox 27"/>
            <p:cNvSpPr txBox="1">
              <a:spLocks noChangeArrowheads="1"/>
            </p:cNvSpPr>
            <p:nvPr/>
          </p:nvSpPr>
          <p:spPr bwMode="auto">
            <a:xfrm>
              <a:off x="2677296" y="8775744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GF</a:t>
              </a:r>
            </a:p>
          </p:txBody>
        </p:sp>
      </p:grpSp>
      <p:sp>
        <p:nvSpPr>
          <p:cNvPr id="59" name="TextBox 27"/>
          <p:cNvSpPr txBox="1">
            <a:spLocks noChangeArrowheads="1"/>
          </p:cNvSpPr>
          <p:nvPr/>
        </p:nvSpPr>
        <p:spPr bwMode="auto">
          <a:xfrm>
            <a:off x="3702698" y="8990185"/>
            <a:ext cx="1622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 charset="0"/>
              </a:rPr>
              <a:t>GG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27605" y="6172276"/>
                <a:ext cx="725750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GB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GB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GB</m:t>
                          </m:r>
                          <m:r>
                            <a:rPr lang="en-US" sz="280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48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05" y="6172276"/>
                <a:ext cx="7257500" cy="449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30876" y="6953969"/>
                <a:ext cx="38613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GC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876" y="6953969"/>
                <a:ext cx="3861313" cy="449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29" y="8894454"/>
                <a:ext cx="2486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rgbClr val="008F00"/>
                    </a:solidFill>
                  </a:rPr>
                  <a:t>Green</a:t>
                </a:r>
                <a:r>
                  <a:rPr lang="en-US" sz="2000" dirty="0"/>
                  <a:t>: Positive nodes</a:t>
                </a:r>
              </a:p>
              <a:p>
                <a:pPr algn="l"/>
                <a:r>
                  <a:rPr lang="en-US" sz="20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" y="8894454"/>
                <a:ext cx="2486578" cy="707886"/>
              </a:xfrm>
              <a:prstGeom prst="rect">
                <a:avLst/>
              </a:prstGeom>
              <a:blipFill>
                <a:blip r:embed="rId7"/>
                <a:stretch>
                  <a:fillRect l="-1523" t="-3509" r="-2030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Placeholder 1"/>
              <p:cNvSpPr txBox="1">
                <a:spLocks/>
              </p:cNvSpPr>
              <p:nvPr/>
            </p:nvSpPr>
            <p:spPr>
              <a:xfrm>
                <a:off x="650240" y="1635968"/>
                <a:ext cx="11639388" cy="3591149"/>
              </a:xfrm>
              <a:prstGeom prst="rect">
                <a:avLst/>
              </a:prstGeom>
            </p:spPr>
            <p:txBody>
              <a:bodyPr vert="horz" lIns="54864" tIns="91440" rtlCol="0">
                <a:normAutofit lnSpcReduction="10000"/>
              </a:bodyPr>
              <a:lstStyle>
                <a:lvl1pPr marL="624221" indent="-455161" algn="l" rtl="0" eaLnBrk="1" latinLnBrk="0" hangingPunct="1">
                  <a:spcBef>
                    <a:spcPts val="0"/>
                  </a:spcBef>
                  <a:buClr>
                    <a:schemeClr val="accent5"/>
                  </a:buClr>
                  <a:buSzPct val="100000"/>
                  <a:buFont typeface="Wingdings 2"/>
                  <a:buChar char=""/>
                  <a:defRPr kumimoji="0" sz="455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1040368" indent="-390138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982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1417501" indent="-325115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413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729611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2844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2028717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844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2314818" indent="-260092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84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19" indent="-260092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87020" indent="-260092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3122" indent="-26009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256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dirty="0"/>
                  <a:t>Node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weighted sum of the 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’s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direct neighbors</a:t>
                </a:r>
                <a:r>
                  <a:rPr lang="en-US" dirty="0"/>
                  <a:t>:</a:t>
                </a:r>
              </a:p>
              <a:p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Example:</a:t>
                </a:r>
              </a:p>
            </p:txBody>
          </p:sp>
        </mc:Choice>
        <mc:Fallback xmlns="">
          <p:sp>
            <p:nvSpPr>
              <p:cNvPr id="64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1635968"/>
                <a:ext cx="11639388" cy="3591149"/>
              </a:xfrm>
              <a:prstGeom prst="rect">
                <a:avLst/>
              </a:prstGeom>
              <a:blipFill>
                <a:blip r:embed="rId8"/>
                <a:stretch>
                  <a:fillRect l="-654" t="-4225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14EF3-97C6-DA4B-AE35-7F8465C7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48B9-3AA9-414A-A60D-7169113CDD18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D857D6-4588-7B44-AAA0-4861B031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C69D6E-370C-2445-A731-1C443C2F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90784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39055" y="3141847"/>
                <a:ext cx="3126690" cy="15749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is-I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55" y="3141847"/>
                <a:ext cx="3126690" cy="15749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1: Neighbor Scoring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7605" y="5471536"/>
                <a:ext cx="3864584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05" y="5471536"/>
                <a:ext cx="3864584" cy="449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7366" y="5207851"/>
            <a:ext cx="5010212" cy="3961493"/>
            <a:chOff x="769485" y="5183583"/>
            <a:chExt cx="5010212" cy="3961493"/>
          </a:xfrm>
        </p:grpSpPr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>
              <a:off x="769485" y="8038516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GD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3097211" y="6650048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GB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53" name="TextBox 20"/>
            <p:cNvSpPr txBox="1">
              <a:spLocks noChangeArrowheads="1"/>
            </p:cNvSpPr>
            <p:nvPr/>
          </p:nvSpPr>
          <p:spPr bwMode="auto">
            <a:xfrm>
              <a:off x="1135233" y="7216001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GA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31344" y="5183583"/>
              <a:ext cx="4548353" cy="3817567"/>
              <a:chOff x="4670652" y="2573082"/>
              <a:chExt cx="3892198" cy="32668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670652" y="2573082"/>
                <a:ext cx="3892198" cy="3266837"/>
                <a:chOff x="4670652" y="2573082"/>
                <a:chExt cx="3892198" cy="326683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670652" y="2573082"/>
                  <a:ext cx="3892198" cy="3266837"/>
                  <a:chOff x="2378348" y="3491960"/>
                  <a:chExt cx="3892198" cy="3266837"/>
                </a:xfrm>
              </p:grpSpPr>
              <p:grpSp>
                <p:nvGrpSpPr>
                  <p:cNvPr id="24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378348" y="3491960"/>
                    <a:ext cx="3892198" cy="3266837"/>
                    <a:chOff x="2274477" y="1820284"/>
                    <a:chExt cx="2403166" cy="2015975"/>
                  </a:xfrm>
                </p:grpSpPr>
                <p:grpSp>
                  <p:nvGrpSpPr>
                    <p:cNvPr id="28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4477" y="1820284"/>
                      <a:ext cx="2403166" cy="2015975"/>
                      <a:chOff x="4872509" y="1547328"/>
                      <a:chExt cx="2403166" cy="2015975"/>
                    </a:xfrm>
                  </p:grpSpPr>
                  <p:sp>
                    <p:nvSpPr>
                      <p:cNvPr id="31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7076" y="295179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32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8" y="2928934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0760" y="321468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25" y="2500306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5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29256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36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35756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cxnSp>
                    <p:nvCxnSpPr>
                      <p:cNvPr id="37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07210" y="2818989"/>
                        <a:ext cx="60339" cy="163464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38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2991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39" name="AutoShape 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770841" y="2720536"/>
                        <a:ext cx="306296" cy="217538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40" name="AutoShape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6178842" y="3390317"/>
                        <a:ext cx="179428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42" name="AutoShape 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210599" y="2603154"/>
                        <a:ext cx="322337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43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72509" y="1785526"/>
                        <a:ext cx="857256" cy="227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MCA1</a:t>
                        </a:r>
                      </a:p>
                    </p:txBody>
                  </p:sp>
                  <p:sp>
                    <p:nvSpPr>
                      <p:cNvPr id="4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7107" y="207167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5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1553" y="192880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6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611" y="171448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7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50213" y="1547328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CDC48</a:t>
                        </a:r>
                      </a:p>
                    </p:txBody>
                  </p:sp>
                  <p:sp>
                    <p:nvSpPr>
                      <p:cNvPr id="48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6878" y="1813443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CPR3</a:t>
                        </a:r>
                      </a:p>
                    </p:txBody>
                  </p:sp>
                  <p:sp>
                    <p:nvSpPr>
                      <p:cNvPr id="49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18419" y="2439325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TDH2</a:t>
                        </a:r>
                      </a:p>
                    </p:txBody>
                  </p: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16200000" flipH="1">
                        <a:off x="5244479" y="2354730"/>
                        <a:ext cx="365015" cy="21118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6200000" flipH="1">
                        <a:off x="6128068" y="1728581"/>
                        <a:ext cx="141244" cy="46524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16200000" flipH="1">
                        <a:off x="5710575" y="2103185"/>
                        <a:ext cx="579264" cy="214362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252" y="3327068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>
                      <a:off x="2770266" y="3192697"/>
                      <a:ext cx="234879" cy="9368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AutoShape 40"/>
                  <p:cNvCxnSpPr>
                    <a:cxnSpLocks noChangeShapeType="1"/>
                    <a:stCxn id="38" idx="2"/>
                    <a:endCxn id="36" idx="5"/>
                  </p:cNvCxnSpPr>
                  <p:nvPr/>
                </p:nvCxnSpPr>
                <p:spPr bwMode="auto">
                  <a:xfrm flipH="1" flipV="1">
                    <a:off x="3903946" y="6052435"/>
                    <a:ext cx="301732" cy="308136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6" name="AutoShape 40"/>
                  <p:cNvCxnSpPr>
                    <a:cxnSpLocks noChangeShapeType="1"/>
                    <a:stCxn id="38" idx="3"/>
                    <a:endCxn id="33" idx="4"/>
                  </p:cNvCxnSpPr>
                  <p:nvPr/>
                </p:nvCxnSpPr>
                <p:spPr bwMode="auto">
                  <a:xfrm flipH="1" flipV="1">
                    <a:off x="3177927" y="6267064"/>
                    <a:ext cx="1077043" cy="211381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27" name="AutoShape 40"/>
                  <p:cNvCxnSpPr>
                    <a:cxnSpLocks noChangeShapeType="1"/>
                    <a:stCxn id="37" idx="2"/>
                    <a:endCxn id="36" idx="6"/>
                  </p:cNvCxnSpPr>
                  <p:nvPr/>
                </p:nvCxnSpPr>
                <p:spPr bwMode="auto">
                  <a:xfrm flipH="1">
                    <a:off x="3953238" y="5897517"/>
                    <a:ext cx="946651" cy="37044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23" name="AutoShape 40"/>
                <p:cNvCxnSpPr>
                  <a:cxnSpLocks noChangeShapeType="1"/>
                  <a:stCxn id="43" idx="4"/>
                  <a:endCxn id="37" idx="0"/>
                </p:cNvCxnSpPr>
                <p:nvPr/>
              </p:nvCxnSpPr>
              <p:spPr bwMode="auto">
                <a:xfrm flipH="1">
                  <a:off x="7360487" y="4682284"/>
                  <a:ext cx="119208" cy="1296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7487474" y="4757425"/>
                <a:ext cx="1030799" cy="1027979"/>
                <a:chOff x="6650382" y="4964340"/>
                <a:chExt cx="1030799" cy="1027979"/>
              </a:xfrm>
            </p:grpSpPr>
            <p:sp>
              <p:nvSpPr>
                <p:cNvPr id="17" name="Oval 33"/>
                <p:cNvSpPr>
                  <a:spLocks noChangeArrowheads="1"/>
                </p:cNvSpPr>
                <p:nvPr/>
              </p:nvSpPr>
              <p:spPr bwMode="auto">
                <a:xfrm>
                  <a:off x="7344593" y="4964340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8" name="Oval 34"/>
                <p:cNvSpPr>
                  <a:spLocks noChangeArrowheads="1"/>
                </p:cNvSpPr>
                <p:nvPr/>
              </p:nvSpPr>
              <p:spPr bwMode="auto">
                <a:xfrm>
                  <a:off x="6650382" y="5427394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19" name="Oval 37"/>
                <p:cNvSpPr>
                  <a:spLocks noChangeArrowheads="1"/>
                </p:cNvSpPr>
                <p:nvPr/>
              </p:nvSpPr>
              <p:spPr bwMode="auto">
                <a:xfrm>
                  <a:off x="7228891" y="5658921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cxnSp>
              <p:nvCxnSpPr>
                <p:cNvPr id="20" name="AutoShape 4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38805" y="5712000"/>
                  <a:ext cx="290604" cy="1131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1" name="AutoShape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74416" y="5420108"/>
                  <a:ext cx="360042" cy="115728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55" name="TextBox 27"/>
            <p:cNvSpPr txBox="1">
              <a:spLocks noChangeArrowheads="1"/>
            </p:cNvSpPr>
            <p:nvPr/>
          </p:nvSpPr>
          <p:spPr bwMode="auto">
            <a:xfrm>
              <a:off x="3954729" y="7663908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GC</a:t>
              </a:r>
            </a:p>
          </p:txBody>
        </p:sp>
        <p:sp>
          <p:nvSpPr>
            <p:cNvPr id="57" name="TextBox 27"/>
            <p:cNvSpPr txBox="1">
              <a:spLocks noChangeArrowheads="1"/>
            </p:cNvSpPr>
            <p:nvPr/>
          </p:nvSpPr>
          <p:spPr bwMode="auto">
            <a:xfrm>
              <a:off x="2518063" y="7708975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GE</a:t>
              </a:r>
            </a:p>
          </p:txBody>
        </p:sp>
        <p:sp>
          <p:nvSpPr>
            <p:cNvPr id="58" name="TextBox 27"/>
            <p:cNvSpPr txBox="1">
              <a:spLocks noChangeArrowheads="1"/>
            </p:cNvSpPr>
            <p:nvPr/>
          </p:nvSpPr>
          <p:spPr bwMode="auto">
            <a:xfrm>
              <a:off x="2677296" y="8775744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GF</a:t>
              </a:r>
            </a:p>
          </p:txBody>
        </p:sp>
      </p:grpSp>
      <p:sp>
        <p:nvSpPr>
          <p:cNvPr id="59" name="TextBox 27"/>
          <p:cNvSpPr txBox="1">
            <a:spLocks noChangeArrowheads="1"/>
          </p:cNvSpPr>
          <p:nvPr/>
        </p:nvSpPr>
        <p:spPr bwMode="auto">
          <a:xfrm>
            <a:off x="3702698" y="8990185"/>
            <a:ext cx="1622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 charset="0"/>
              </a:rPr>
              <a:t>GG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27605" y="6172276"/>
                <a:ext cx="725750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GB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GB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GB</m:t>
                          </m:r>
                          <m:r>
                            <a:rPr lang="en-US" sz="280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CDC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48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05" y="6172276"/>
                <a:ext cx="7257500" cy="449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30876" y="6953969"/>
                <a:ext cx="38613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GC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876" y="6953969"/>
                <a:ext cx="3861313" cy="449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530" y="8942740"/>
                <a:ext cx="22461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Red: Positive genes</a:t>
                </a:r>
              </a:p>
              <a:p>
                <a:pPr algn="l"/>
                <a:r>
                  <a:rPr lang="en-US" sz="20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0" y="8942740"/>
                <a:ext cx="2246128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2989" t="-5172" r="-190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Placeholder 1"/>
              <p:cNvSpPr txBox="1">
                <a:spLocks/>
              </p:cNvSpPr>
              <p:nvPr/>
            </p:nvSpPr>
            <p:spPr>
              <a:xfrm>
                <a:off x="650240" y="1635968"/>
                <a:ext cx="11639388" cy="524161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624221" indent="-455161" algn="l" rtl="0" eaLnBrk="1" latinLnBrk="0" hangingPunct="1">
                  <a:spcBef>
                    <a:spcPts val="0"/>
                  </a:spcBef>
                  <a:buClr>
                    <a:schemeClr val="accent5"/>
                  </a:buClr>
                  <a:buSzPct val="100000"/>
                  <a:buFont typeface="Wingdings 2"/>
                  <a:buChar char=""/>
                  <a:defRPr kumimoji="0" sz="455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1040368" indent="-390138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982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1417501" indent="-325115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413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729611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2844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2028717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844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2314818" indent="-260092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84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19" indent="-260092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87020" indent="-260092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3122" indent="-26009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256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dirty="0"/>
                  <a:t>Node score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weighted sum of the 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’s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direct neighbors</a:t>
                </a:r>
                <a:r>
                  <a:rPr lang="en-US" dirty="0"/>
                  <a:t>:</a:t>
                </a:r>
              </a:p>
              <a:p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Example:</a:t>
                </a:r>
              </a:p>
            </p:txBody>
          </p:sp>
        </mc:Choice>
        <mc:Fallback xmlns="">
          <p:sp>
            <p:nvSpPr>
              <p:cNvPr id="64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1635968"/>
                <a:ext cx="11639388" cy="5241619"/>
              </a:xfrm>
              <a:prstGeom prst="rect">
                <a:avLst/>
              </a:prstGeom>
              <a:blipFill rotWithShape="0">
                <a:blip r:embed="rId7"/>
                <a:stretch>
                  <a:fillRect l="-733" t="-1512" r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/>
              <p:cNvSpPr/>
              <p:nvPr/>
            </p:nvSpPr>
            <p:spPr>
              <a:xfrm>
                <a:off x="5221585" y="7370999"/>
                <a:ext cx="7673948" cy="2172573"/>
              </a:xfrm>
              <a:prstGeom prst="roundRect">
                <a:avLst>
                  <a:gd name="adj" fmla="val 90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571500" indent="-571500" algn="l">
                  <a:buFont typeface="Wingdings" charset="2"/>
                  <a:buChar char="§"/>
                </a:pPr>
                <a:r>
                  <a:rPr lang="en-US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One half</a:t>
                </a:r>
                <a:r>
                  <a:rPr lang="en-US" sz="32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of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GC’s</a:t>
                </a:r>
                <a:r>
                  <a:rPr lang="en-US" sz="3200" dirty="0">
                    <a:solidFill>
                      <a:schemeClr val="tx1"/>
                    </a:solidFill>
                  </a:rPr>
                  <a:t> neighbors are positives</a:t>
                </a:r>
              </a:p>
              <a:p>
                <a:pPr marL="571500" indent="-571500" algn="l">
                  <a:buFont typeface="Wingdings" charset="2"/>
                  <a:buChar char="§"/>
                </a:pPr>
                <a:r>
                  <a:rPr lang="en-US" sz="3200" b="1" dirty="0">
                    <a:solidFill>
                      <a:schemeClr val="accent4">
                        <a:lumMod val="75000"/>
                      </a:schemeClr>
                    </a:solidFill>
                  </a:rPr>
                  <a:t>One third </a:t>
                </a:r>
                <a:r>
                  <a:rPr lang="en-US" sz="3200" dirty="0">
                    <a:solidFill>
                      <a:schemeClr val="tx1"/>
                    </a:solidFill>
                  </a:rPr>
                  <a:t>of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GA’s</a:t>
                </a:r>
                <a:r>
                  <a:rPr lang="en-US" sz="3200" dirty="0">
                    <a:solidFill>
                      <a:schemeClr val="tx1"/>
                    </a:solidFill>
                  </a:rPr>
                  <a:t> neighbors are positives</a:t>
                </a:r>
              </a:p>
              <a:p>
                <a:pPr marL="571500" indent="-571500" algn="l">
                  <a:buFont typeface="Wingdings" charset="2"/>
                  <a:buChar char="§"/>
                </a:pPr>
                <a:r>
                  <a:rPr lang="en-US" sz="3200" b="1" dirty="0">
                    <a:solidFill>
                      <a:schemeClr val="accent3">
                        <a:lumMod val="75000"/>
                      </a:schemeClr>
                    </a:solidFill>
                  </a:rPr>
                  <a:t>But: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GC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GA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(if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is binary)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ounded 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85" y="7370999"/>
                <a:ext cx="7673948" cy="2172573"/>
              </a:xfrm>
              <a:prstGeom prst="roundRect">
                <a:avLst>
                  <a:gd name="adj" fmla="val 9038"/>
                </a:avLst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342C8-645D-A741-A29F-C0AC48E2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220B-1212-514E-97D9-F7815FC450FC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47DE33-D83A-9F41-8B10-74BBC8FE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0DF608-1133-2E43-B9A0-B4CABCA6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56455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3148" y="2765246"/>
                <a:ext cx="7260257" cy="15749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f>
                        <m:fPr>
                          <m:ctrlPr>
                            <a:rPr kumimoji="0" lang="bg-BG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𝒅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0" lang="is-I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,  </m:t>
                      </m:r>
                      <m:sSub>
                        <m:sSubPr>
                          <m:ctrlP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𝒅</m:t>
                          </m:r>
                        </m:e>
                        <m:sub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𝒊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48" y="2765246"/>
                <a:ext cx="7260257" cy="15749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27402" y="3294139"/>
                <a:ext cx="2640275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sSup>
                        <m:sSup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𝑫</m:t>
                          </m:r>
                        </m:e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−1</m:t>
                          </m:r>
                        </m:sup>
                      </m:sSup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𝑾𝒚</m:t>
                      </m:r>
                    </m:oMath>
                  </m:oMathPara>
                </a14:m>
                <a:endParaRPr kumimoji="0" lang="en-US" sz="3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02" y="3294139"/>
                <a:ext cx="2640275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9331" y="4082611"/>
                <a:ext cx="2689069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𝑫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𝑑𝑖𝑎𝑔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(</m:t>
                      </m:r>
                      <m:r>
                        <a:rPr kumimoji="0" lang="en-US" sz="36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𝒅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331" y="4082611"/>
                <a:ext cx="268906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 Neighbors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"/>
              <p:cNvSpPr txBox="1">
                <a:spLocks/>
              </p:cNvSpPr>
              <p:nvPr/>
            </p:nvSpPr>
            <p:spPr>
              <a:xfrm>
                <a:off x="650240" y="1635969"/>
                <a:ext cx="11639388" cy="4444071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624221" indent="-455161" algn="l" rtl="0" eaLnBrk="1" latinLnBrk="0" hangingPunct="1">
                  <a:spcBef>
                    <a:spcPts val="0"/>
                  </a:spcBef>
                  <a:buClr>
                    <a:schemeClr val="accent5"/>
                  </a:buClr>
                  <a:buSzPct val="100000"/>
                  <a:buFont typeface="Wingdings 2"/>
                  <a:buChar char=""/>
                  <a:defRPr kumimoji="0" sz="455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1040368" indent="-390138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982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1417501" indent="-325115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413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729611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2844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2028717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844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2314818" indent="-260092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84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19" indent="-260092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87020" indent="-260092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3122" indent="-26009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256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defTabSz="914400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Normalize matrix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𝑾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by node degrees:</a:t>
                </a:r>
              </a:p>
              <a:p>
                <a:pPr defTabSz="914400"/>
                <a:endParaRPr lang="en-US" dirty="0"/>
              </a:p>
              <a:p>
                <a:pPr defTabSz="914400"/>
                <a:endParaRPr lang="en-US" sz="2800" dirty="0"/>
              </a:p>
              <a:p>
                <a:pPr defTabSz="914400"/>
                <a:endParaRPr lang="en-US" dirty="0"/>
              </a:p>
              <a:p>
                <a:pPr defTabSz="914400"/>
                <a:endParaRPr lang="en-US" dirty="0"/>
              </a:p>
              <a:p>
                <a:pPr defTabSz="914400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Example:</a:t>
                </a:r>
              </a:p>
              <a:p>
                <a:pPr defTabSz="914400"/>
                <a:endParaRPr lang="en-US" dirty="0"/>
              </a:p>
            </p:txBody>
          </p:sp>
        </mc:Choice>
        <mc:Fallback xmlns="">
          <p:sp>
            <p:nvSpPr>
              <p:cNvPr id="12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1635969"/>
                <a:ext cx="11639388" cy="4444071"/>
              </a:xfrm>
              <a:prstGeom prst="rect">
                <a:avLst/>
              </a:prstGeom>
              <a:blipFill rotWithShape="0">
                <a:blip r:embed="rId5"/>
                <a:stretch>
                  <a:fillRect l="-733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617840" y="2602249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Matrix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2530" y="8942740"/>
                <a:ext cx="22461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Red: Positive genes</a:t>
                </a:r>
              </a:p>
              <a:p>
                <a:pPr algn="l"/>
                <a:r>
                  <a:rPr lang="en-US" sz="20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0" y="8942740"/>
                <a:ext cx="2246128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2989" t="-5172" r="-190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75557" y="5597035"/>
                <a:ext cx="360015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GA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GA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MCA</m:t>
                          </m:r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57" y="5597035"/>
                <a:ext cx="3600153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73797" y="6596979"/>
                <a:ext cx="661482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GB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GB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CDC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CDC</m:t>
                          </m:r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48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GB</m:t>
                          </m:r>
                          <m:r>
                            <a:rPr lang="en-US" sz="240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TDH</m:t>
                          </m:r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97" y="6596979"/>
                <a:ext cx="6614823" cy="693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73797" y="7539736"/>
                <a:ext cx="34622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GC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GC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TDH</m:t>
                          </m:r>
                          <m:r>
                            <a:rPr lang="en-US" sz="2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97" y="7539736"/>
                <a:ext cx="3462294" cy="69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021459" y="5597035"/>
            <a:ext cx="5010212" cy="3961493"/>
            <a:chOff x="769485" y="5183583"/>
            <a:chExt cx="5010212" cy="3961493"/>
          </a:xfrm>
        </p:grpSpPr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769485" y="8038516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GD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62" name="TextBox 20"/>
            <p:cNvSpPr txBox="1">
              <a:spLocks noChangeArrowheads="1"/>
            </p:cNvSpPr>
            <p:nvPr/>
          </p:nvSpPr>
          <p:spPr bwMode="auto">
            <a:xfrm>
              <a:off x="3097211" y="6650048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GB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63" name="TextBox 20"/>
            <p:cNvSpPr txBox="1">
              <a:spLocks noChangeArrowheads="1"/>
            </p:cNvSpPr>
            <p:nvPr/>
          </p:nvSpPr>
          <p:spPr bwMode="auto">
            <a:xfrm>
              <a:off x="1135233" y="7216001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GA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231344" y="5183583"/>
              <a:ext cx="4548353" cy="3817567"/>
              <a:chOff x="4670652" y="2573082"/>
              <a:chExt cx="3892198" cy="326683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670652" y="2573082"/>
                <a:ext cx="3892198" cy="3266837"/>
                <a:chOff x="4670652" y="2573082"/>
                <a:chExt cx="3892198" cy="3266837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4670652" y="2573082"/>
                  <a:ext cx="3892198" cy="3266837"/>
                  <a:chOff x="2378348" y="3491960"/>
                  <a:chExt cx="3892198" cy="3266837"/>
                </a:xfrm>
              </p:grpSpPr>
              <p:grpSp>
                <p:nvGrpSpPr>
                  <p:cNvPr id="77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378348" y="3491960"/>
                    <a:ext cx="3892198" cy="3266837"/>
                    <a:chOff x="2274477" y="1820284"/>
                    <a:chExt cx="2403166" cy="2015975"/>
                  </a:xfrm>
                </p:grpSpPr>
                <p:grpSp>
                  <p:nvGrpSpPr>
                    <p:cNvPr id="81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4477" y="1820284"/>
                      <a:ext cx="2403166" cy="2015975"/>
                      <a:chOff x="4872509" y="1547328"/>
                      <a:chExt cx="2403166" cy="2015975"/>
                    </a:xfrm>
                  </p:grpSpPr>
                  <p:sp>
                    <p:nvSpPr>
                      <p:cNvPr id="84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7076" y="295179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5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8" y="2928934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86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0760" y="321468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8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25" y="2500306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88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29256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89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35756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cxnSp>
                    <p:nvCxnSpPr>
                      <p:cNvPr id="90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07210" y="2818989"/>
                        <a:ext cx="60339" cy="163464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91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2991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92" name="AutoShape 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770841" y="2720536"/>
                        <a:ext cx="306296" cy="217538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93" name="AutoShape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6178842" y="3390317"/>
                        <a:ext cx="179428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95" name="AutoShape 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210599" y="2603154"/>
                        <a:ext cx="322337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96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72509" y="1785526"/>
                        <a:ext cx="857256" cy="227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MCA1</a:t>
                        </a:r>
                      </a:p>
                    </p:txBody>
                  </p:sp>
                  <p:sp>
                    <p:nvSpPr>
                      <p:cNvPr id="97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7107" y="207167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98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1553" y="192880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99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611" y="171448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0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50213" y="1547328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CDC48</a:t>
                        </a:r>
                      </a:p>
                    </p:txBody>
                  </p:sp>
                  <p:sp>
                    <p:nvSpPr>
                      <p:cNvPr id="101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6878" y="1813443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CPR3</a:t>
                        </a:r>
                      </a:p>
                    </p:txBody>
                  </p:sp>
                  <p:sp>
                    <p:nvSpPr>
                      <p:cNvPr id="102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18419" y="2439325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TDH2</a:t>
                        </a:r>
                      </a:p>
                    </p:txBody>
                  </p: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rot="16200000" flipH="1">
                        <a:off x="5244479" y="2354730"/>
                        <a:ext cx="365015" cy="21118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rot="16200000" flipH="1">
                        <a:off x="6128068" y="1728581"/>
                        <a:ext cx="141244" cy="46524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16200000" flipH="1">
                        <a:off x="5710575" y="2103185"/>
                        <a:ext cx="579264" cy="214362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2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252" y="3327068"/>
                      <a:ext cx="207820" cy="2057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212120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rot="5400000">
                      <a:off x="2770266" y="3192697"/>
                      <a:ext cx="234879" cy="9368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8" name="AutoShape 40"/>
                  <p:cNvCxnSpPr>
                    <a:cxnSpLocks noChangeShapeType="1"/>
                    <a:stCxn id="96" idx="2"/>
                  </p:cNvCxnSpPr>
                  <p:nvPr/>
                </p:nvCxnSpPr>
                <p:spPr bwMode="auto">
                  <a:xfrm flipH="1" flipV="1">
                    <a:off x="3903946" y="6052435"/>
                    <a:ext cx="301732" cy="308136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9" name="AutoShape 40"/>
                  <p:cNvCxnSpPr>
                    <a:cxnSpLocks noChangeShapeType="1"/>
                    <a:stCxn id="96" idx="3"/>
                    <a:endCxn id="91" idx="4"/>
                  </p:cNvCxnSpPr>
                  <p:nvPr/>
                </p:nvCxnSpPr>
                <p:spPr bwMode="auto">
                  <a:xfrm flipH="1" flipV="1">
                    <a:off x="3177927" y="6267064"/>
                    <a:ext cx="1077043" cy="211381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80" name="AutoShape 40"/>
                  <p:cNvCxnSpPr>
                    <a:cxnSpLocks noChangeShapeType="1"/>
                    <a:stCxn id="95" idx="2"/>
                  </p:cNvCxnSpPr>
                  <p:nvPr/>
                </p:nvCxnSpPr>
                <p:spPr bwMode="auto">
                  <a:xfrm flipH="1">
                    <a:off x="3953238" y="5897517"/>
                    <a:ext cx="946651" cy="37044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76" name="AutoShape 40"/>
                <p:cNvCxnSpPr>
                  <a:cxnSpLocks noChangeShapeType="1"/>
                  <a:stCxn id="101" idx="4"/>
                  <a:endCxn id="95" idx="0"/>
                </p:cNvCxnSpPr>
                <p:nvPr/>
              </p:nvCxnSpPr>
              <p:spPr bwMode="auto">
                <a:xfrm flipH="1">
                  <a:off x="7360487" y="4682284"/>
                  <a:ext cx="119208" cy="1296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7487474" y="4757425"/>
                <a:ext cx="1030799" cy="1027979"/>
                <a:chOff x="6650382" y="4964340"/>
                <a:chExt cx="1030799" cy="1027979"/>
              </a:xfrm>
            </p:grpSpPr>
            <p:sp>
              <p:nvSpPr>
                <p:cNvPr id="70" name="Oval 33"/>
                <p:cNvSpPr>
                  <a:spLocks noChangeArrowheads="1"/>
                </p:cNvSpPr>
                <p:nvPr/>
              </p:nvSpPr>
              <p:spPr bwMode="auto">
                <a:xfrm>
                  <a:off x="7344593" y="4964340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1" name="Oval 34"/>
                <p:cNvSpPr>
                  <a:spLocks noChangeArrowheads="1"/>
                </p:cNvSpPr>
                <p:nvPr/>
              </p:nvSpPr>
              <p:spPr bwMode="auto">
                <a:xfrm>
                  <a:off x="6650382" y="5427394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72" name="Oval 37"/>
                <p:cNvSpPr>
                  <a:spLocks noChangeArrowheads="1"/>
                </p:cNvSpPr>
                <p:nvPr/>
              </p:nvSpPr>
              <p:spPr bwMode="auto">
                <a:xfrm>
                  <a:off x="7228891" y="5658921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cxnSp>
              <p:nvCxnSpPr>
                <p:cNvPr id="73" name="AutoShape 4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38805" y="5712000"/>
                  <a:ext cx="290604" cy="1131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4" name="AutoShape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74416" y="5420108"/>
                  <a:ext cx="360042" cy="115728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65" name="TextBox 27"/>
            <p:cNvSpPr txBox="1">
              <a:spLocks noChangeArrowheads="1"/>
            </p:cNvSpPr>
            <p:nvPr/>
          </p:nvSpPr>
          <p:spPr bwMode="auto">
            <a:xfrm>
              <a:off x="3954729" y="7663908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GC</a:t>
              </a:r>
            </a:p>
          </p:txBody>
        </p:sp>
        <p:sp>
          <p:nvSpPr>
            <p:cNvPr id="66" name="TextBox 27"/>
            <p:cNvSpPr txBox="1">
              <a:spLocks noChangeArrowheads="1"/>
            </p:cNvSpPr>
            <p:nvPr/>
          </p:nvSpPr>
          <p:spPr bwMode="auto">
            <a:xfrm>
              <a:off x="2518063" y="7708975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GE</a:t>
              </a:r>
            </a:p>
          </p:txBody>
        </p:sp>
        <p:sp>
          <p:nvSpPr>
            <p:cNvPr id="67" name="TextBox 27"/>
            <p:cNvSpPr txBox="1">
              <a:spLocks noChangeArrowheads="1"/>
            </p:cNvSpPr>
            <p:nvPr/>
          </p:nvSpPr>
          <p:spPr bwMode="auto">
            <a:xfrm>
              <a:off x="2677296" y="8775744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GF</a:t>
              </a:r>
            </a:p>
          </p:txBody>
        </p:sp>
      </p:grpSp>
      <p:sp>
        <p:nvSpPr>
          <p:cNvPr id="59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207490-3006-0443-B606-8F966364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A0A4-FCFD-8848-8A36-18EEDF961533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4D1E6-194A-064A-9EB7-2692D97E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7F2FA6-DB56-3F46-AC0C-7912168B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56987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66" y="1733973"/>
            <a:ext cx="9625454" cy="801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0" y="108374"/>
            <a:ext cx="12354560" cy="1404518"/>
          </a:xfrm>
        </p:spPr>
        <p:txBody>
          <a:bodyPr>
            <a:normAutofit/>
          </a:bodyPr>
          <a:lstStyle/>
          <a:p>
            <a:r>
              <a:rPr lang="en-US" altLang="ko-KR" sz="7680" dirty="0"/>
              <a:t>Protein-Protein Interactions</a:t>
            </a:r>
            <a:endParaRPr lang="ko-KR" altLang="en-US" sz="7680" dirty="0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7802880" y="1733973"/>
            <a:ext cx="5049025" cy="1988608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82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3982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9387" y="8571738"/>
            <a:ext cx="5635413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13" b="1" dirty="0"/>
              <a:t>Nodes: Proteins</a:t>
            </a:r>
          </a:p>
          <a:p>
            <a:r>
              <a:rPr lang="en-US" altLang="ko-KR" sz="3413" b="1" dirty="0"/>
              <a:t>Edges: Physical interactions</a:t>
            </a:r>
            <a:endParaRPr lang="ko-KR" altLang="en-US" sz="3413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A962C6-3628-4644-B918-7795D3E7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17F4-6033-3E4E-B1C1-F3D452DF4CD4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4ED180-92FF-2E4B-9188-DC7A3213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86FA70-F1B1-7645-AE94-F2124A48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0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Indirect</a:t>
            </a:r>
            <a:r>
              <a:rPr lang="en-US" dirty="0"/>
              <a:t> Neighbor Scoring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2161088" cy="7477761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known as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Markov transition matrix</a:t>
                </a:r>
              </a:p>
              <a:p>
                <a:pPr lvl="1"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𝑫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is a diagonal matrix with diagonal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lvl="1"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a row stochastic matrix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e>
                    </m:nary>
                  </m:oMath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is a probability distribution over the transition of a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random walk</a:t>
                </a:r>
                <a:r>
                  <a:rPr lang="en-US" dirty="0"/>
                  <a:t> starting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spcBef>
                    <a:spcPts val="2100"/>
                  </a:spcBef>
                </a:pPr>
                <a:endParaRPr lang="en-US" i="1" dirty="0">
                  <a:latin typeface="Cambria Math" charset="0"/>
                </a:endParaRPr>
              </a:p>
              <a:p>
                <a:pPr>
                  <a:spcBef>
                    <a:spcPts val="21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probability of a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random walker following a link from node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to node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𝒋</m:t>
                    </m:r>
                  </m:oMath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spcBef>
                    <a:spcPts val="21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2161088" cy="7477761"/>
              </a:xfrm>
              <a:blipFill>
                <a:blip r:embed="rId2"/>
                <a:stretch>
                  <a:fillRect l="-104" t="-20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92071" y="6527575"/>
            <a:ext cx="2420655" cy="909610"/>
            <a:chOff x="4803192" y="6494201"/>
            <a:chExt cx="2420655" cy="909610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auto">
            <a:xfrm>
              <a:off x="6692373" y="6861333"/>
              <a:ext cx="531474" cy="526438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21212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sz="1800"/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4803192" y="6861333"/>
              <a:ext cx="531474" cy="526438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21212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09293" y="6849813"/>
                  <a:ext cx="288797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293" y="6849813"/>
                  <a:ext cx="288797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21008" y="6815764"/>
                  <a:ext cx="302839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𝑗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008" y="6815764"/>
                  <a:ext cx="302839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1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>
              <a:endCxn id="12" idx="2"/>
            </p:cNvCxnSpPr>
            <p:nvPr/>
          </p:nvCxnSpPr>
          <p:spPr>
            <a:xfrm>
              <a:off x="5334666" y="7124552"/>
              <a:ext cx="1357707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50380" y="6494201"/>
                  <a:ext cx="718338" cy="5985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3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380" y="6494201"/>
                  <a:ext cx="718338" cy="5985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8442333" y="16692"/>
            <a:ext cx="456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See also CS224W lecture </a:t>
            </a:r>
            <a:r>
              <a:rPr lang="en-US" sz="2000">
                <a:solidFill>
                  <a:schemeClr val="bg1"/>
                </a:solidFill>
              </a:rPr>
              <a:t>on Link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>
                <a:solidFill>
                  <a:schemeClr val="bg1"/>
                </a:solidFill>
              </a:rPr>
              <a:t>nalysis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0C51C9-8318-8F45-A8F7-B563AF1E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8B75-851E-E84D-A289-815F34927C89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EEADBB-C6E8-AE49-B808-DCDCFE58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B9EFA-7B8E-694D-8E78-CE87E489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33791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1977" y="8007818"/>
                <a:ext cx="3940951" cy="15122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]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𝑖𝑗</m:t>
                          </m:r>
                        </m:sub>
                      </m:sSub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kumimoji="0" lang="is-I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𝑘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77" y="8007818"/>
                <a:ext cx="3940951" cy="15122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926215" y="7800732"/>
            <a:ext cx="3918390" cy="1452079"/>
            <a:chOff x="7226197" y="4636647"/>
            <a:chExt cx="3918390" cy="1452079"/>
          </a:xfrm>
        </p:grpSpPr>
        <p:grpSp>
          <p:nvGrpSpPr>
            <p:cNvPr id="4" name="Group 3"/>
            <p:cNvGrpSpPr/>
            <p:nvPr/>
          </p:nvGrpSpPr>
          <p:grpSpPr>
            <a:xfrm>
              <a:off x="7226197" y="5203658"/>
              <a:ext cx="2420655" cy="871288"/>
              <a:chOff x="4803192" y="6516483"/>
              <a:chExt cx="2420655" cy="871288"/>
            </a:xfrm>
          </p:grpSpPr>
          <p:sp>
            <p:nvSpPr>
              <p:cNvPr id="9" name="Oval 32"/>
              <p:cNvSpPr>
                <a:spLocks noChangeArrowheads="1"/>
              </p:cNvSpPr>
              <p:nvPr/>
            </p:nvSpPr>
            <p:spPr bwMode="auto">
              <a:xfrm>
                <a:off x="6692373" y="6861333"/>
                <a:ext cx="531474" cy="5264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/>
              </a:p>
            </p:txBody>
          </p:sp>
          <p:sp>
            <p:nvSpPr>
              <p:cNvPr id="11" name="Oval 32"/>
              <p:cNvSpPr>
                <a:spLocks noChangeArrowheads="1"/>
              </p:cNvSpPr>
              <p:nvPr/>
            </p:nvSpPr>
            <p:spPr bwMode="auto">
              <a:xfrm>
                <a:off x="4803192" y="6861333"/>
                <a:ext cx="531474" cy="5264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5334666" y="7124552"/>
                <a:ext cx="1357707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728738" y="6516483"/>
                    <a:ext cx="761619" cy="55399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8738" y="6516483"/>
                    <a:ext cx="761619" cy="55399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Connector 13"/>
            <p:cNvCxnSpPr/>
            <p:nvPr/>
          </p:nvCxnSpPr>
          <p:spPr>
            <a:xfrm flipV="1">
              <a:off x="9646852" y="5053735"/>
              <a:ext cx="1041135" cy="7110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10613113" y="4667844"/>
              <a:ext cx="531474" cy="526438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21212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631408" y="4754454"/>
                  <a:ext cx="803297" cy="5985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3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1408" y="4754454"/>
                  <a:ext cx="803297" cy="5985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45230" y="5534728"/>
                  <a:ext cx="288797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230" y="5534728"/>
                  <a:ext cx="28879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814759" y="4636647"/>
                  <a:ext cx="302839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𝑗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4759" y="4636647"/>
                  <a:ext cx="302839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1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276077" y="5520948"/>
                  <a:ext cx="396647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𝑘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6077" y="5520948"/>
                  <a:ext cx="396647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0240" y="108374"/>
            <a:ext cx="11704320" cy="1404518"/>
          </a:xfrm>
        </p:spPr>
        <p:txBody>
          <a:bodyPr>
            <a:normAutofit/>
          </a:bodyPr>
          <a:lstStyle/>
          <a:p>
            <a:r>
              <a:rPr lang="en-US" dirty="0"/>
              <a:t>Approach 2: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1"/>
              <p:cNvSpPr txBox="1">
                <a:spLocks/>
              </p:cNvSpPr>
              <p:nvPr/>
            </p:nvSpPr>
            <p:spPr>
              <a:xfrm>
                <a:off x="650240" y="1608909"/>
                <a:ext cx="11739880" cy="7500585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624221" indent="-455161" algn="l" rtl="0" eaLnBrk="1" latinLnBrk="0" hangingPunct="1">
                  <a:spcBef>
                    <a:spcPts val="0"/>
                  </a:spcBef>
                  <a:buClr>
                    <a:schemeClr val="accent5"/>
                  </a:buClr>
                  <a:buSzPct val="100000"/>
                  <a:buFont typeface="Wingdings 2"/>
                  <a:buChar char=""/>
                  <a:defRPr kumimoji="0" sz="455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1040368" indent="-390138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982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1417501" indent="-325115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3413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729611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sz="2844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2028717" indent="-26009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844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2314818" indent="-260092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84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19" indent="-260092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87020" indent="-260092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3122" indent="-26009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256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Random walk </a:t>
                </a:r>
                <a:r>
                  <a:rPr lang="en-US" dirty="0"/>
                  <a:t>interpretation extends a direct neighbor approach to include </a:t>
                </a:r>
                <a:r>
                  <a:rPr lang="en-US" b="1" dirty="0">
                    <a:solidFill>
                      <a:srgbClr val="FF2F92"/>
                    </a:solidFill>
                  </a:rPr>
                  <a:t>indirect neighbors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Idea: </a:t>
                </a:r>
                <a:r>
                  <a:rPr lang="en-US" dirty="0"/>
                  <a:t>Extend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direct neighbor scoring</a:t>
                </a:r>
                <a:r>
                  <a:rPr lang="en-US" dirty="0"/>
                  <a:t> formula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𝒇</m:t>
                    </m:r>
                    <m:r>
                      <a:rPr lang="en-US" i="1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𝑾𝒚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𝑷𝒚</m:t>
                    </m:r>
                  </m:oMath>
                </a14:m>
                <a:r>
                  <a:rPr lang="en-US" dirty="0"/>
                  <a:t> to include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second-degree neighbors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Probability of a random walk of length </a:t>
                </a:r>
                <a:r>
                  <a:rPr lang="en-US" b="1" dirty="0"/>
                  <a:t>two</a:t>
                </a:r>
                <a:r>
                  <a:rPr lang="en-US" dirty="0"/>
                  <a:t> between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and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/>
                  <a:t> is:</a:t>
                </a:r>
              </a:p>
            </p:txBody>
          </p:sp>
        </mc:Choice>
        <mc:Fallback xmlns="">
          <p:sp>
            <p:nvSpPr>
              <p:cNvPr id="24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1608909"/>
                <a:ext cx="11739880" cy="7500585"/>
              </a:xfrm>
              <a:prstGeom prst="rect">
                <a:avLst/>
              </a:prstGeom>
              <a:blipFill>
                <a:blip r:embed="rId10"/>
                <a:stretch>
                  <a:fillRect l="-648" t="-1015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442333" y="16692"/>
            <a:ext cx="456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See also CS224W lecture </a:t>
            </a:r>
            <a:r>
              <a:rPr lang="en-US" sz="2000">
                <a:solidFill>
                  <a:schemeClr val="bg1"/>
                </a:solidFill>
              </a:rPr>
              <a:t>on Link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>
                <a:solidFill>
                  <a:schemeClr val="bg1"/>
                </a:solidFill>
              </a:rPr>
              <a:t>nalysis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30503-541E-7A43-B121-7D355F7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72BD-152F-4C4C-9A1C-42ACD6ECC1CD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4ACFD-D3C4-574A-9A2C-919E01D9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C7C3A6-3048-094E-9E26-C7F12060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5119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2: Indirect Neighbors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</a:t>
                </a:r>
                <a:r>
                  <a:rPr lang="en-US" b="1" dirty="0">
                    <a:solidFill>
                      <a:srgbClr val="FF2F92"/>
                    </a:solidFill>
                  </a:rPr>
                  <a:t>second-degree neighbors</a:t>
                </a:r>
                <a:r>
                  <a:rPr lang="en-US" dirty="0">
                    <a:solidFill>
                      <a:srgbClr val="FF2F92"/>
                    </a:solidFill>
                  </a:rPr>
                  <a:t> </a:t>
                </a:r>
                <a:r>
                  <a:rPr lang="en-US" dirty="0"/>
                  <a:t>when calculating node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as:</a:t>
                </a:r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436170" y="7218607"/>
            <a:ext cx="3918390" cy="1452079"/>
            <a:chOff x="7226197" y="4636647"/>
            <a:chExt cx="3918390" cy="1452079"/>
          </a:xfrm>
        </p:grpSpPr>
        <p:grpSp>
          <p:nvGrpSpPr>
            <p:cNvPr id="25" name="Group 24"/>
            <p:cNvGrpSpPr/>
            <p:nvPr/>
          </p:nvGrpSpPr>
          <p:grpSpPr>
            <a:xfrm>
              <a:off x="7226197" y="5203658"/>
              <a:ext cx="2420655" cy="871288"/>
              <a:chOff x="4803192" y="6516483"/>
              <a:chExt cx="2420655" cy="871288"/>
            </a:xfrm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auto">
              <a:xfrm>
                <a:off x="6692373" y="6861333"/>
                <a:ext cx="531474" cy="5264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803192" y="6861333"/>
                <a:ext cx="531474" cy="5264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rgbClr val="21212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334666" y="7124552"/>
                <a:ext cx="1357707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arrow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728738" y="6516483"/>
                    <a:ext cx="761619" cy="55399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𝑖𝑘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8738" y="6516483"/>
                    <a:ext cx="761619" cy="55399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Connector 25"/>
            <p:cNvCxnSpPr/>
            <p:nvPr/>
          </p:nvCxnSpPr>
          <p:spPr>
            <a:xfrm flipV="1">
              <a:off x="9646852" y="5053735"/>
              <a:ext cx="1041135" cy="7110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10613113" y="4667844"/>
              <a:ext cx="531474" cy="526438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rgbClr val="21212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631408" y="4754454"/>
                  <a:ext cx="803297" cy="5985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36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1408" y="4754454"/>
                  <a:ext cx="803297" cy="5985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45230" y="5534728"/>
                  <a:ext cx="288797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𝑖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230" y="5534728"/>
                  <a:ext cx="288797" cy="553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814759" y="4636647"/>
                  <a:ext cx="302839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𝑗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4759" y="4636647"/>
                  <a:ext cx="302839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1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276077" y="5520948"/>
                  <a:ext cx="396647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𝑘</m:t>
                        </m:r>
                      </m:oMath>
                    </m:oMathPara>
                  </a14:m>
                  <a:endPara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6077" y="5520948"/>
                  <a:ext cx="396647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983474" y="3607918"/>
            <a:ext cx="6759051" cy="4010520"/>
            <a:chOff x="1106584" y="3611200"/>
            <a:chExt cx="6759051" cy="4010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06584" y="3611200"/>
                  <a:ext cx="6498126" cy="17499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kumimoji="0" lang="is-I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sz="4000" b="1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0" 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sz="4000" b="1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0" lang="en-US" sz="4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kumimoji="0" lang="is-I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584" y="3611200"/>
                  <a:ext cx="6498126" cy="174996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ight Brace 36"/>
            <p:cNvSpPr/>
            <p:nvPr/>
          </p:nvSpPr>
          <p:spPr>
            <a:xfrm rot="5400000">
              <a:off x="2771210" y="4606610"/>
              <a:ext cx="967754" cy="2201117"/>
            </a:xfrm>
            <a:prstGeom prst="rightBrac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 rot="5400000">
              <a:off x="5691817" y="4290849"/>
              <a:ext cx="967756" cy="2832642"/>
            </a:xfrm>
            <a:prstGeom prst="rightBrace">
              <a:avLst/>
            </a:prstGeom>
            <a:ln w="76200">
              <a:solidFill>
                <a:srgbClr val="0432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68090" y="6421391"/>
              <a:ext cx="21739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Direct </a:t>
              </a:r>
            </a:p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neighbors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1142" y="6421391"/>
              <a:ext cx="32944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Second-degree </a:t>
              </a:r>
            </a:p>
            <a:p>
              <a:r>
                <a:rPr lang="en-US" b="1" dirty="0">
                  <a:solidFill>
                    <a:srgbClr val="0432FF"/>
                  </a:solidFill>
                </a:rPr>
                <a:t>neighbors</a:t>
              </a:r>
            </a:p>
          </p:txBody>
        </p:sp>
      </p:grpSp>
      <p:sp>
        <p:nvSpPr>
          <p:cNvPr id="36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9CF8-0584-8242-BE5F-D55E0138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07D-AF1C-D145-B03C-FBAF40CC69FF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6B5D8-E33B-5F4F-B50E-2CCF78D5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B751B-632C-B242-84DF-D2C40C68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73373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Indirect Neighbors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F2691-5051-D844-B910-6B7DDCEC8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49109" y="2054832"/>
            <a:ext cx="4166050" cy="2501220"/>
            <a:chOff x="1106584" y="3611200"/>
            <a:chExt cx="7009480" cy="4208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06584" y="3611200"/>
                  <a:ext cx="6498126" cy="17499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kumimoji="0" lang="is-I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1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1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0" 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sym typeface="Helvetica Light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kumimoji="0" lang="is-I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sym typeface="Helvetica Light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584" y="3611200"/>
                  <a:ext cx="6498126" cy="17499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ight Brace 36"/>
            <p:cNvSpPr/>
            <p:nvPr/>
          </p:nvSpPr>
          <p:spPr>
            <a:xfrm rot="5400000">
              <a:off x="2771210" y="4606610"/>
              <a:ext cx="967754" cy="2201117"/>
            </a:xfrm>
            <a:prstGeom prst="rightBrac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 rot="5400000">
              <a:off x="5691817" y="4290849"/>
              <a:ext cx="967756" cy="2832642"/>
            </a:xfrm>
            <a:prstGeom prst="rightBrace">
              <a:avLst/>
            </a:prstGeom>
            <a:ln w="57150">
              <a:solidFill>
                <a:srgbClr val="0432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4486" y="6421390"/>
              <a:ext cx="2541200" cy="139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Direct </a:t>
              </a:r>
            </a:p>
            <a:p>
              <a:r>
                <a:rPr 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neighbors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20715" y="6421391"/>
              <a:ext cx="3795349" cy="139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Second-degree </a:t>
              </a:r>
            </a:p>
            <a:p>
              <a:r>
                <a:rPr lang="en-US" sz="2400" b="1" dirty="0">
                  <a:solidFill>
                    <a:srgbClr val="0432FF"/>
                  </a:solidFill>
                </a:rPr>
                <a:t>neighbors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480610" y="1945171"/>
            <a:ext cx="6309851" cy="5076295"/>
            <a:chOff x="951711" y="5302855"/>
            <a:chExt cx="4775892" cy="3842221"/>
          </a:xfrm>
        </p:grpSpPr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951711" y="8038516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GD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3071732" y="6803778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GB</a:t>
              </a:r>
              <a:endParaRPr lang="en-US" sz="1800" b="1" dirty="0">
                <a:latin typeface="Calibri" charset="0"/>
              </a:endParaRPr>
            </a:p>
          </p:txBody>
        </p: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1135233" y="7216001"/>
              <a:ext cx="162248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GA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87735" y="5302855"/>
              <a:ext cx="4539868" cy="3698295"/>
              <a:chOff x="4633335" y="2675147"/>
              <a:chExt cx="3884938" cy="3164771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633335" y="2675147"/>
                <a:ext cx="3769236" cy="3164771"/>
                <a:chOff x="4633335" y="2675147"/>
                <a:chExt cx="3769236" cy="3164771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4633335" y="2675147"/>
                  <a:ext cx="3769236" cy="3164771"/>
                  <a:chOff x="2341031" y="3594025"/>
                  <a:chExt cx="3769236" cy="3164771"/>
                </a:xfrm>
              </p:grpSpPr>
              <p:grpSp>
                <p:nvGrpSpPr>
                  <p:cNvPr id="58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341031" y="3594025"/>
                    <a:ext cx="3769236" cy="3164771"/>
                    <a:chOff x="2251437" y="1883269"/>
                    <a:chExt cx="2327246" cy="1952990"/>
                  </a:xfrm>
                </p:grpSpPr>
                <p:grpSp>
                  <p:nvGrpSpPr>
                    <p:cNvPr id="6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1437" y="1883269"/>
                      <a:ext cx="2327246" cy="1952990"/>
                      <a:chOff x="4849469" y="1610313"/>
                      <a:chExt cx="2327246" cy="1952990"/>
                    </a:xfrm>
                  </p:grpSpPr>
                  <p:sp>
                    <p:nvSpPr>
                      <p:cNvPr id="65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7076" y="2951794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57150">
                        <a:solidFill>
                          <a:srgbClr val="0432FF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66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29388" y="2928934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chemeClr val="accent3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67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0760" y="3214686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6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25" y="2500306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 w="57150">
                        <a:solidFill>
                          <a:schemeClr val="accent3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69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29256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chemeClr val="accent3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70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3357562"/>
                        <a:ext cx="207820" cy="2057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latin typeface="Calibri" charset="0"/>
                        </a:endParaRPr>
                      </a:p>
                    </p:txBody>
                  </p:sp>
                  <p:cxnSp>
                    <p:nvCxnSpPr>
                      <p:cNvPr id="71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07210" y="2818989"/>
                        <a:ext cx="60339" cy="163464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72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2991" y="264318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73" name="AutoShape 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770841" y="2720536"/>
                        <a:ext cx="306296" cy="217538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74" name="AutoShape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6178842" y="3390317"/>
                        <a:ext cx="179428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cxnSp>
                    <p:nvCxnSpPr>
                      <p:cNvPr id="75" name="AutoShape 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210599" y="2603154"/>
                        <a:ext cx="322337" cy="69829"/>
                      </a:xfrm>
                      <a:prstGeom prst="straightConnector1">
                        <a:avLst/>
                      </a:prstGeom>
                      <a:solidFill>
                        <a:srgbClr val="99CCFF"/>
                      </a:solidFill>
                      <a:ln w="2857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</p:cxnSp>
                  <p:sp>
                    <p:nvSpPr>
                      <p:cNvPr id="76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49469" y="1912336"/>
                        <a:ext cx="857256" cy="227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MCA1</a:t>
                        </a:r>
                      </a:p>
                    </p:txBody>
                  </p:sp>
                  <p:sp>
                    <p:nvSpPr>
                      <p:cNvPr id="77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7107" y="207167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8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1553" y="1928802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9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611" y="1714488"/>
                        <a:ext cx="207820" cy="205741"/>
                      </a:xfrm>
                      <a:prstGeom prst="ellipse">
                        <a:avLst/>
                      </a:prstGeom>
                      <a:solidFill>
                        <a:srgbClr val="008F00"/>
                      </a:solidFill>
                      <a:ln w="28575">
                        <a:solidFill>
                          <a:srgbClr val="21212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36576" tIns="36576" rIns="36576" bIns="36576"/>
                      <a:lstStyle/>
                      <a:p>
                        <a:pPr algn="ctr"/>
                        <a:endParaRPr lang="en-US" sz="180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0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91948" y="1610313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CDC48</a:t>
                        </a:r>
                      </a:p>
                    </p:txBody>
                  </p:sp>
                  <p:sp>
                    <p:nvSpPr>
                      <p:cNvPr id="81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19459" y="1882250"/>
                        <a:ext cx="857256" cy="22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>
                            <a:latin typeface="Calibri" charset="0"/>
                          </a:rPr>
                          <a:t>CPR3</a:t>
                        </a:r>
                      </a:p>
                    </p:txBody>
                  </p:sp>
                  <p:sp>
                    <p:nvSpPr>
                      <p:cNvPr id="82" name="Text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626893" y="2586208"/>
                        <a:ext cx="367503" cy="147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1800" b="1" dirty="0">
                            <a:latin typeface="Calibri" charset="0"/>
                          </a:rPr>
                          <a:t>TDH2</a:t>
                        </a:r>
                      </a:p>
                    </p:txBody>
                  </p: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16200000" flipH="1">
                        <a:off x="5244479" y="2354730"/>
                        <a:ext cx="365015" cy="21118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16200000" flipH="1">
                        <a:off x="6128068" y="1728581"/>
                        <a:ext cx="141244" cy="465245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6200000" flipH="1">
                        <a:off x="5710575" y="2103185"/>
                        <a:ext cx="579264" cy="214362"/>
                      </a:xfrm>
                      <a:prstGeom prst="line">
                        <a:avLst/>
                      </a:prstGeom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3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252" y="3327068"/>
                      <a:ext cx="207820" cy="205741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57150">
                      <a:solidFill>
                        <a:srgbClr val="0432FF"/>
                      </a:solidFill>
                      <a:round/>
                      <a:headEnd/>
                      <a:tailEnd/>
                    </a:ln>
                  </p:spPr>
                  <p:txBody>
                    <a:bodyPr lIns="36576" tIns="36576" rIns="36576" bIns="36576"/>
                    <a:lstStyle/>
                    <a:p>
                      <a:endParaRPr lang="en-US" sz="1800"/>
                    </a:p>
                  </p:txBody>
                </p: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>
                      <a:off x="2770266" y="3192697"/>
                      <a:ext cx="234879" cy="9368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9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903946" y="6052435"/>
                    <a:ext cx="301732" cy="308136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60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177927" y="6267064"/>
                    <a:ext cx="1077043" cy="211381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61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53238" y="5897517"/>
                    <a:ext cx="946651" cy="37044"/>
                  </a:xfrm>
                  <a:prstGeom prst="straightConnector1">
                    <a:avLst/>
                  </a:prstGeom>
                  <a:solidFill>
                    <a:srgbClr val="99CC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cxnSp>
              <p:nvCxnSpPr>
                <p:cNvPr id="5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60487" y="4682284"/>
                  <a:ext cx="119208" cy="1296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7487474" y="4757425"/>
                <a:ext cx="1030799" cy="1027979"/>
                <a:chOff x="6650382" y="4964340"/>
                <a:chExt cx="1030799" cy="1027979"/>
              </a:xfrm>
            </p:grpSpPr>
            <p:sp>
              <p:nvSpPr>
                <p:cNvPr id="51" name="Oval 33"/>
                <p:cNvSpPr>
                  <a:spLocks noChangeArrowheads="1"/>
                </p:cNvSpPr>
                <p:nvPr/>
              </p:nvSpPr>
              <p:spPr bwMode="auto">
                <a:xfrm>
                  <a:off x="7344593" y="4964340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auto">
                <a:xfrm>
                  <a:off x="6650382" y="5427394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auto">
                <a:xfrm>
                  <a:off x="7228891" y="5658921"/>
                  <a:ext cx="336588" cy="33339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21212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en-US" sz="1800">
                    <a:latin typeface="Calibri" charset="0"/>
                  </a:endParaRPr>
                </a:p>
              </p:txBody>
            </p:sp>
            <p:cxnSp>
              <p:nvCxnSpPr>
                <p:cNvPr id="54" name="AutoShape 4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38805" y="5712000"/>
                  <a:ext cx="290604" cy="113156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55" name="AutoShape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74416" y="5420108"/>
                  <a:ext cx="360042" cy="115728"/>
                </a:xfrm>
                <a:prstGeom prst="straightConnector1">
                  <a:avLst/>
                </a:prstGeom>
                <a:solidFill>
                  <a:srgbClr val="99CC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sp>
          <p:nvSpPr>
            <p:cNvPr id="46" name="TextBox 27"/>
            <p:cNvSpPr txBox="1">
              <a:spLocks noChangeArrowheads="1"/>
            </p:cNvSpPr>
            <p:nvPr/>
          </p:nvSpPr>
          <p:spPr bwMode="auto">
            <a:xfrm>
              <a:off x="3954729" y="7663908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GC</a:t>
              </a:r>
            </a:p>
          </p:txBody>
        </p:sp>
        <p:sp>
          <p:nvSpPr>
            <p:cNvPr id="47" name="TextBox 27"/>
            <p:cNvSpPr txBox="1">
              <a:spLocks noChangeArrowheads="1"/>
            </p:cNvSpPr>
            <p:nvPr/>
          </p:nvSpPr>
          <p:spPr bwMode="auto">
            <a:xfrm>
              <a:off x="2518063" y="7708975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GE</a:t>
              </a:r>
            </a:p>
          </p:txBody>
        </p:sp>
        <p:sp>
          <p:nvSpPr>
            <p:cNvPr id="48" name="TextBox 27"/>
            <p:cNvSpPr txBox="1">
              <a:spLocks noChangeArrowheads="1"/>
            </p:cNvSpPr>
            <p:nvPr/>
          </p:nvSpPr>
          <p:spPr bwMode="auto">
            <a:xfrm>
              <a:off x="2677296" y="8775744"/>
              <a:ext cx="1622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charset="0"/>
                </a:rPr>
                <a:t>GF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7090" y="7266339"/>
            <a:ext cx="5845310" cy="1730087"/>
            <a:chOff x="755962" y="7805508"/>
            <a:chExt cx="5845310" cy="1730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18121" y="8704598"/>
                  <a:ext cx="266130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dirty="0"/>
                    <a:t>Red: Positive genes</a:t>
                  </a:r>
                </a:p>
                <a:p>
                  <a:pPr algn="l"/>
                  <a:r>
                    <a:rPr lang="en-US" sz="2400" dirty="0"/>
                    <a:t>White: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121" y="8704598"/>
                  <a:ext cx="2661306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32" t="-5147" r="-251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755962" y="7890331"/>
              <a:ext cx="279481" cy="705967"/>
              <a:chOff x="789143" y="7623990"/>
              <a:chExt cx="363511" cy="918227"/>
            </a:xfrm>
          </p:grpSpPr>
          <p:sp>
            <p:nvSpPr>
              <p:cNvPr id="86" name="Oval 36"/>
              <p:cNvSpPr>
                <a:spLocks noChangeArrowheads="1"/>
              </p:cNvSpPr>
              <p:nvPr/>
            </p:nvSpPr>
            <p:spPr bwMode="auto">
              <a:xfrm>
                <a:off x="789143" y="7623990"/>
                <a:ext cx="363511" cy="36006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>
                  <a:latin typeface="Calibri" charset="0"/>
                </a:endParaRPr>
              </a:p>
            </p:txBody>
          </p:sp>
          <p:sp>
            <p:nvSpPr>
              <p:cNvPr id="87" name="Oval 32"/>
              <p:cNvSpPr>
                <a:spLocks noChangeArrowheads="1"/>
              </p:cNvSpPr>
              <p:nvPr/>
            </p:nvSpPr>
            <p:spPr bwMode="auto">
              <a:xfrm>
                <a:off x="789300" y="8182305"/>
                <a:ext cx="363354" cy="35991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sz="18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55562" y="7805508"/>
              <a:ext cx="4458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Direct neighbor of a positive gene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81198" y="8244933"/>
              <a:ext cx="5420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Second-order neighbor of a positive gene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47349" y="5868888"/>
                <a:ext cx="6738127" cy="967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GE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GE</m:t>
                          </m:r>
                          <m:r>
                            <a:rPr lang="en-US" sz="280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GE</m:t>
                          </m:r>
                          <m:r>
                            <a:rPr lang="en-US" sz="280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TDH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GE</m:t>
                        </m:r>
                        <m:r>
                          <a:rPr lang="en-US" sz="2800">
                            <a:latin typeface="Cambria Math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CDC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48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CDC</m:t>
                        </m:r>
                        <m:r>
                          <a:rPr lang="en-US" sz="28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48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349" y="5868888"/>
                <a:ext cx="6738127" cy="967060"/>
              </a:xfrm>
              <a:prstGeom prst="rect">
                <a:avLst/>
              </a:prstGeom>
              <a:blipFill rotWithShape="0">
                <a:blip r:embed="rId4"/>
                <a:stretch>
                  <a:fillRect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38750" y="1631360"/>
                <a:ext cx="1700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𝑷</m:t>
                    </m:r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1" i="1"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750" y="1631360"/>
                <a:ext cx="170046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54958" y="4883562"/>
                <a:ext cx="3722879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MCA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958" y="4883562"/>
                <a:ext cx="3722879" cy="449803"/>
              </a:xfrm>
              <a:prstGeom prst="rect">
                <a:avLst/>
              </a:prstGeom>
              <a:blipFill rotWithShape="0">
                <a:blip r:embed="rId6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168901" y="8971095"/>
                <a:ext cx="6858288" cy="4065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𝑖𝑗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&gt;0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if there is a walk of length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2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between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𝑖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and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 </m:t>
                    </m:r>
                    <m:r>
                      <a:rPr kumimoji="0" lang="en-US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𝑗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01" y="8971095"/>
                <a:ext cx="6858288" cy="406522"/>
              </a:xfrm>
              <a:prstGeom prst="rect">
                <a:avLst/>
              </a:prstGeom>
              <a:blipFill rotWithShape="0">
                <a:blip r:embed="rId7"/>
                <a:stretch>
                  <a:fillRect l="-1689" t="-127273" r="-1333" b="-15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ooter Placeholder 3"/>
          <p:cNvSpPr txBox="1">
            <a:spLocks/>
          </p:cNvSpPr>
          <p:nvPr/>
        </p:nvSpPr>
        <p:spPr>
          <a:xfrm>
            <a:off x="223838" y="9547640"/>
            <a:ext cx="1112487" cy="29609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11/28/17</a:t>
            </a: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4196F-0641-DD4C-9A67-383C09B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F266-6B7B-FB46-8EDD-FEEB92D7AD2B}" type="datetime1">
              <a:rPr lang="en-US" smtClean="0"/>
              <a:t>2/15/18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CC47AC-8967-2F46-B19D-1A397407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48B1F1-0E45-4740-BF4E-C61806CF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74790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Beyond Second-Degree Neighbors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2354560" cy="747776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This approach </a:t>
                </a:r>
                <a:r>
                  <a:rPr lang="en-US" dirty="0"/>
                  <a:t>can be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extended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to include other nodes at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a distance of length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&lt;4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beyond 2 often results in degradation of prediction performance 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Note: </a:t>
                </a:r>
                <a:r>
                  <a:rPr lang="en-US" dirty="0"/>
                  <a:t>Probability of a random walk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steps </a:t>
                </a:r>
                <a:r>
                  <a:rPr lang="en-US" dirty="0"/>
                  <a:t>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Next:</a:t>
                </a:r>
                <a:r>
                  <a:rPr lang="en-US" dirty="0"/>
                  <a:t> Use </a:t>
                </a:r>
                <a:r>
                  <a:rPr lang="en-US" b="1" dirty="0"/>
                  <a:t>random walks </a:t>
                </a:r>
                <a:r>
                  <a:rPr lang="en-US" dirty="0"/>
                  <a:t>to derive </a:t>
                </a:r>
                <a:r>
                  <a:rPr lang="en-US" b="1" dirty="0"/>
                  <a:t>label propagation</a:t>
                </a: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2354560" cy="7477761"/>
              </a:xfrm>
              <a:blipFill>
                <a:blip r:embed="rId2"/>
                <a:stretch>
                  <a:fillRect l="-103" t="-101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D5097-6FA0-3C43-9274-4F4FF5AE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9ED-EA1A-EB42-86F9-9A8C08EA03A5}" type="datetime1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39829-904A-774A-8BE0-44C54FD8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3511-2077-8D47-94E2-7BD35659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76086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3: Label Propagation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100"/>
              </a:spcBef>
            </a:pPr>
            <a:r>
              <a:rPr lang="en-US" dirty="0"/>
              <a:t>Label propagation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generalizes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neighborhood-based approaches by </a:t>
            </a:r>
            <a:r>
              <a:rPr lang="en-US" b="1" dirty="0">
                <a:solidFill>
                  <a:srgbClr val="0432FF"/>
                </a:solidFill>
              </a:rPr>
              <a:t>considering random walks of all lengths</a:t>
            </a:r>
            <a:r>
              <a:rPr lang="en-US" dirty="0"/>
              <a:t> between nodes</a:t>
            </a:r>
          </a:p>
          <a:p>
            <a:pPr>
              <a:spcBef>
                <a:spcPts val="2100"/>
              </a:spcBef>
            </a:pPr>
            <a:r>
              <a:rPr lang="en-US" b="1" dirty="0"/>
              <a:t>The algorithm can be derived as:</a:t>
            </a:r>
          </a:p>
          <a:p>
            <a:pPr marL="1187450" lvl="1" indent="-742950">
              <a:spcBef>
                <a:spcPts val="2100"/>
              </a:spcBef>
              <a:buFont typeface="+mj-lt"/>
              <a:buAutoNum type="arabicPeriod"/>
            </a:pPr>
            <a:r>
              <a:rPr lang="en-US" dirty="0"/>
              <a:t>Iterative diffusion process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[Zhou et al., NIPS 2004]</a:t>
            </a:r>
            <a:endParaRPr lang="en-US" dirty="0"/>
          </a:p>
          <a:p>
            <a:pPr marL="1187450" lvl="1" indent="-742950">
              <a:spcBef>
                <a:spcPts val="2100"/>
              </a:spcBef>
              <a:buFont typeface="+mj-lt"/>
              <a:buAutoNum type="arabicPeriod"/>
            </a:pPr>
            <a:r>
              <a:rPr lang="en-US" dirty="0"/>
              <a:t>Solution to a specific convex optimization task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[Zhou et al., NIPS 2004, Zhu et al., ICML 2003]</a:t>
            </a:r>
            <a:endParaRPr lang="en-US" dirty="0"/>
          </a:p>
          <a:p>
            <a:pPr marL="1187450" lvl="1" indent="-742950">
              <a:spcBef>
                <a:spcPts val="2100"/>
              </a:spcBef>
              <a:buFont typeface="+mj-lt"/>
              <a:buAutoNum type="arabicPeriod"/>
            </a:pPr>
            <a:r>
              <a:rPr lang="en-US" dirty="0"/>
              <a:t>Maximum a posteriori (MAP) estimation in Gaussian Markov Random Fields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[Rue and Held, Chapman &amp; Hall, 2005]</a:t>
            </a:r>
            <a:endParaRPr lang="en-US" dirty="0"/>
          </a:p>
          <a:p>
            <a:pPr>
              <a:spcBef>
                <a:spcPts val="2100"/>
              </a:spcBef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Next: </a:t>
            </a:r>
            <a:r>
              <a:rPr lang="en-US" dirty="0"/>
              <a:t>Derivation based on 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diffusion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E555-DBE4-2A48-AFC7-4DC47DBF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1529-E4D4-8C4F-B9DF-2ACE25D6EDC7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47439D-62AD-EA48-AEC5-CC797C68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8DE48E-2792-E24A-87CA-298EAFB2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51477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64" y="2948694"/>
            <a:ext cx="4821381" cy="5502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075" y="2885774"/>
            <a:ext cx="4931641" cy="5628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438" y="1943717"/>
            <a:ext cx="1193435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Intuition: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Diffuse</a:t>
            </a:r>
            <a:r>
              <a:rPr lang="en-US" sz="4000" b="1" dirty="0">
                <a:solidFill>
                  <a:schemeClr val="tx1"/>
                </a:solidFill>
              </a:rPr>
              <a:t> labels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through edges </a:t>
            </a:r>
            <a:r>
              <a:rPr lang="en-US" sz="4000" b="1" dirty="0">
                <a:solidFill>
                  <a:schemeClr val="tx1"/>
                </a:solidFill>
              </a:rPr>
              <a:t>of the network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0673" y="8577234"/>
            <a:ext cx="309700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Red: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positive nodes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White: unlabeled nodes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92472" y="3395155"/>
            <a:ext cx="1291226" cy="2273560"/>
            <a:chOff x="10925676" y="3493892"/>
            <a:chExt cx="1291226" cy="2273560"/>
          </a:xfrm>
        </p:grpSpPr>
        <p:sp>
          <p:nvSpPr>
            <p:cNvPr id="14" name="Rectangle 13"/>
            <p:cNvSpPr/>
            <p:nvPr/>
          </p:nvSpPr>
          <p:spPr bwMode="auto">
            <a:xfrm rot="16200000">
              <a:off x="10419032" y="4621546"/>
              <a:ext cx="1785937" cy="398462"/>
            </a:xfrm>
            <a:prstGeom prst="rect">
              <a:avLst/>
            </a:prstGeom>
            <a:gradFill flip="none" rotWithShape="1">
              <a:gsLst>
                <a:gs pos="38000">
                  <a:srgbClr val="C00000"/>
                </a:gs>
                <a:gs pos="80000">
                  <a:srgbClr val="FFFF00"/>
                </a:gs>
                <a:gs pos="94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925676" y="3493892"/>
              <a:ext cx="772647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Score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14173" y="3920105"/>
              <a:ext cx="60272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high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90930" y="5357083"/>
              <a:ext cx="48891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low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 Propagation: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21630" y="8337534"/>
                <a:ext cx="2609689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Red: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positive nodes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Pink: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&gt;0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  <a:p>
                <a:r>
                  <a:rPr lang="en-US" sz="24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30" y="8337534"/>
                <a:ext cx="2609689" cy="1210588"/>
              </a:xfrm>
              <a:prstGeom prst="rect">
                <a:avLst/>
              </a:prstGeom>
              <a:blipFill rotWithShape="0">
                <a:blip r:embed="rId4"/>
                <a:stretch>
                  <a:fillRect l="-4673" t="-2525" r="-4673" b="-111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98C005-F7C2-0248-9DE4-AC581599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E8DF-C3CC-ED4F-A234-EAE4C6E51139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94924D-B88D-E645-9911-1E24B04D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CC9060-99CA-EE42-AFD0-07CC11B1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72797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diffusion process </a:t>
                </a:r>
                <a:r>
                  <a:rPr lang="en-US" dirty="0"/>
                  <a:t>is defined as an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iterative process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Diffuse labels through network edges: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Start with initial label information,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𝒇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𝑖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(0)</m:t>
                        </m:r>
                      </m:sup>
                    </m:sSubSup>
                    <m:r>
                      <a:rPr lang="en-US" sz="4000" i="1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𝒊</m:t>
                        </m:r>
                      </m:sub>
                    </m:sSub>
                  </m:oMath>
                </a14:m>
                <a:endParaRPr lang="en-US" sz="4000" b="1" dirty="0">
                  <a:solidFill>
                    <a:srgbClr val="000000"/>
                  </a:solidFill>
                  <a:sym typeface="Helvetica Light"/>
                </a:endParaRP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In each iteration,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receives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label information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’s neighbors</a:t>
                </a:r>
                <a:r>
                  <a:rPr lang="en-US" dirty="0"/>
                  <a:t>, and also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retains its initial label</a:t>
                </a:r>
              </a:p>
              <a:p>
                <a:pPr lvl="1"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specifies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relative amount </a:t>
                </a:r>
                <a:r>
                  <a:rPr lang="en-US" dirty="0"/>
                  <a:t>of label information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’s neighbors and its initial label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Finally, the label of each unlabeled node is set to be the class (-1 or 1) of which it has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received most information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04C40-17D0-F84C-B874-53D77D3F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D37-3A89-EC4F-8830-CEAF38376E06}" type="datetime1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34DA8-A738-9040-BB91-3FF07CAE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036E-6BFC-A54D-925D-ABD5B6AE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73929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diffusion process </a:t>
                </a:r>
                <a:r>
                  <a:rPr lang="en-US" dirty="0"/>
                  <a:t>is defined as the following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iteration 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=0</m:t>
                    </m:r>
                    <m:r>
                      <a:rPr lang="en-US" b="0" i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𝒇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𝑖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(0)</m:t>
                        </m:r>
                      </m:sup>
                    </m:sSubSup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←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𝒊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2100"/>
                  </a:spcBef>
                </a:pPr>
                <a:r>
                  <a:rPr lang="en-US" dirty="0"/>
                  <a:t>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, the score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weighted average</a:t>
                </a:r>
                <a:r>
                  <a:rPr lang="en-US" dirty="0"/>
                  <a:t> of the scores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’s neighbors in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’s initial label:</a:t>
                </a: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92413" y="6912598"/>
                <a:ext cx="7619971" cy="17499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Sup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𝑟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+1)</m:t>
                          </m:r>
                        </m:sup>
                      </m:sSubSup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←</m:t>
                      </m:r>
                      <m:d>
                        <m:d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𝒚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kumimoji="0" lang="is-I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SupPr>
                            <m:e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(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𝑟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13" y="6912598"/>
                <a:ext cx="7619971" cy="1749966"/>
              </a:xfrm>
              <a:prstGeom prst="rect">
                <a:avLst/>
              </a:prstGeom>
              <a:blipFill>
                <a:blip r:embed="rId3"/>
                <a:stretch>
                  <a:fillRect l="-2496" t="-114388" r="-166" b="-169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6993" y="9003269"/>
                <a:ext cx="5754652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Light"/>
                      </a:rPr>
                      <m:t>0&lt;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Light"/>
                      </a:rPr>
                      <m:t>𝜆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+mn-ea"/>
                        <a:cs typeface="+mn-cs"/>
                        <a:sym typeface="Helvetica Light"/>
                      </a:rPr>
                      <m:t>&lt;1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is model parameter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93" y="9003269"/>
                <a:ext cx="5754652" cy="553998"/>
              </a:xfrm>
              <a:prstGeom prst="rect">
                <a:avLst/>
              </a:prstGeom>
              <a:blipFill rotWithShape="0">
                <a:blip r:embed="rId4"/>
                <a:stretch>
                  <a:fillRect t="-24176" r="-4343" b="-505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8F029F-C65D-0145-8F1D-14569B61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C869-6656-3A42-AC4C-2346E7463EC6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C6BA46-6941-2E46-B1EA-C11B979D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423752-7BA5-304D-A37D-C0BC6A6D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32281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799B-BC1E-9E42-822E-7B9CCFF8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66F9A-48C3-F44F-A58D-41FF6662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240" y="4066162"/>
                <a:ext cx="11704320" cy="5253947"/>
              </a:xfrm>
            </p:spPr>
            <p:txBody>
              <a:bodyPr/>
              <a:lstStyle/>
              <a:p>
                <a:pPr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/>
                  <a:t> Discriminant scores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weighted sum of walks of all lengths between the nodes</a:t>
                </a:r>
              </a:p>
              <a:p>
                <a:pPr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High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assigned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is connected to positively labeled nodes with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many short walks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66F9A-48C3-F44F-A58D-41FF6662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4066162"/>
                <a:ext cx="11704320" cy="5253947"/>
              </a:xfrm>
              <a:blipFill>
                <a:blip r:embed="rId2"/>
                <a:stretch>
                  <a:fillRect l="-108" t="-1446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E3F7-43BD-504F-A3B5-F076544F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E91F-538B-9848-A783-97430701792B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D456-2410-3F4B-BC37-38D90A33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5C3F-7B1C-234C-B638-C736D52E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49</a:t>
            </a:fld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9AF9E6-CE02-E443-989B-7C5BF5544D94}"/>
                  </a:ext>
                </a:extLst>
              </p:cNvPr>
              <p:cNvSpPr txBox="1"/>
              <p:nvPr/>
            </p:nvSpPr>
            <p:spPr>
              <a:xfrm>
                <a:off x="2692413" y="2009840"/>
                <a:ext cx="7619971" cy="17499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Sup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𝑟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+1)</m:t>
                          </m:r>
                        </m:sup>
                      </m:sSubSup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←</m:t>
                      </m:r>
                      <m:d>
                        <m:d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𝒚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𝑖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kumimoji="0" lang="is-I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𝑗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=1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SupPr>
                            <m:e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(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𝑟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9AF9E6-CE02-E443-989B-7C5BF5544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13" y="2009840"/>
                <a:ext cx="7619971" cy="1749966"/>
              </a:xfrm>
              <a:prstGeom prst="rect">
                <a:avLst/>
              </a:prstGeom>
              <a:blipFill>
                <a:blip r:embed="rId3"/>
                <a:stretch>
                  <a:fillRect l="-2496" t="-113669" r="-166" b="-169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6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0" y="108374"/>
            <a:ext cx="12354560" cy="1404518"/>
          </a:xfrm>
        </p:spPr>
        <p:txBody>
          <a:bodyPr>
            <a:normAutofit/>
          </a:bodyPr>
          <a:lstStyle/>
          <a:p>
            <a:r>
              <a:rPr lang="en-US" altLang="ko-KR" sz="7680" dirty="0"/>
              <a:t>Protein-Protein Interactions</a:t>
            </a:r>
            <a:endParaRPr lang="ko-KR" altLang="en-US" sz="768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91" y="1625601"/>
            <a:ext cx="8864882" cy="80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7880" y="2240069"/>
            <a:ext cx="4507964" cy="705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3982" b="1" dirty="0"/>
              <a:t>Functional modules</a:t>
            </a:r>
            <a:endParaRPr lang="ko-KR" altLang="en-US" sz="3982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081749" y="2992190"/>
            <a:ext cx="795051" cy="58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7369387" y="8571738"/>
            <a:ext cx="5635413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13" b="1" dirty="0"/>
              <a:t>Nodes: Proteins</a:t>
            </a:r>
          </a:p>
          <a:p>
            <a:r>
              <a:rPr lang="en-US" altLang="ko-KR" sz="3413" b="1" dirty="0"/>
              <a:t>Edges: Physical interactions</a:t>
            </a:r>
            <a:endParaRPr lang="ko-KR" altLang="en-US" sz="3413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2A396-C870-CD46-9FD7-D76AA31A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3787-2600-4E4D-AAAB-C9AA2D061A2F}" type="datetime1">
              <a:rPr lang="en-US" smtClean="0"/>
              <a:t>2/15/18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7311629-4CCF-9741-9B4C-757A9DCA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737CD2B-9D00-4C4D-9CEE-1C2F0465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3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50240" y="1842348"/>
                <a:ext cx="11704320" cy="791125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can be rewritten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4000" i="1">
                                <a:latin typeface="Cambria Math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i="1">
                            <a:latin typeface="Cambria Math" charset="0"/>
                          </a:rPr>
                          <m:t>]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𝑖𝑗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&gt;0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sym typeface="Helvetica Light"/>
                  </a:rPr>
                  <a:t> if a walk of length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𝑟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sym typeface="Helvetica Light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𝑖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sym typeface="Helvetica Light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4000" dirty="0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 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charset="0"/>
                        <a:sym typeface="Helvetica Light"/>
                      </a:rPr>
                      <m:t>𝑗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sym typeface="Helvetica Light"/>
                </a:endParaRPr>
              </a:p>
              <a:p>
                <a:pPr lvl="1"/>
                <a:r>
                  <a:rPr lang="en-US" sz="4000" dirty="0">
                    <a:solidFill>
                      <a:srgbClr val="000000"/>
                    </a:solidFill>
                    <a:sym typeface="Helvetica Light"/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𝜆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charset="0"/>
                            <a:sym typeface="Helvetica Light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sym typeface="Helvetica Light"/>
                  </a:rPr>
                  <a:t> decreases with increasing distance</a:t>
                </a:r>
              </a:p>
              <a:p>
                <a:pPr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4800" dirty="0"/>
                  <a:t> Discriminant scores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sz="4800" dirty="0"/>
                  <a:t> are </a:t>
                </a:r>
                <a:r>
                  <a:rPr lang="en-US" sz="4800" b="1" dirty="0">
                    <a:solidFill>
                      <a:schemeClr val="accent4">
                        <a:lumMod val="75000"/>
                      </a:schemeClr>
                    </a:solidFill>
                  </a:rPr>
                  <a:t>weighted sum of walks of all lengths between the nodes</a:t>
                </a:r>
              </a:p>
              <a:p>
                <a:pPr>
                  <a:spcBef>
                    <a:spcPts val="21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b="1" dirty="0">
                    <a:solidFill>
                      <a:schemeClr val="accent3">
                        <a:lumMod val="75000"/>
                      </a:schemeClr>
                    </a:solidFill>
                  </a:rPr>
                  <a:t>High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4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800" dirty="0"/>
                  <a:t> is assigned to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4800" dirty="0"/>
                  <a:t> if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4800" dirty="0"/>
                  <a:t> is connected to positively labeled nodes with </a:t>
                </a:r>
                <a:r>
                  <a:rPr lang="en-US" sz="4800" b="1" dirty="0">
                    <a:solidFill>
                      <a:schemeClr val="accent3">
                        <a:lumMod val="75000"/>
                      </a:schemeClr>
                    </a:solidFill>
                  </a:rPr>
                  <a:t>many short walks</a:t>
                </a:r>
                <a:endParaRPr lang="en-US" sz="4569" b="1" dirty="0">
                  <a:solidFill>
                    <a:srgbClr val="000000"/>
                  </a:solidFill>
                  <a:sym typeface="Helvetica Light"/>
                </a:endParaRPr>
              </a:p>
              <a:p>
                <a:pPr marL="16906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0" y="1842348"/>
                <a:ext cx="11704320" cy="7911252"/>
              </a:xfrm>
              <a:blipFill>
                <a:blip r:embed="rId2"/>
                <a:stretch>
                  <a:fillRect l="-217" t="-1442"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55140" y="2527992"/>
                <a:ext cx="5205912" cy="1558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(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𝑅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)</m:t>
                          </m:r>
                        </m:sup>
                      </m:sSup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=(1−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kumimoji="0" lang="is-I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𝑟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=0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𝜆</m:t>
                                  </m:r>
                                  <m:r>
                                    <a:rPr kumimoji="0" lang="en-US" sz="36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𝑾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𝑟</m:t>
                              </m:r>
                            </m:sup>
                          </m:sSup>
                          <m:r>
                            <a:rPr kumimoji="0" lang="en-US" sz="36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𝒚</m:t>
                          </m:r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40" y="2527992"/>
                <a:ext cx="5205912" cy="1558247"/>
              </a:xfrm>
              <a:prstGeom prst="rect">
                <a:avLst/>
              </a:prstGeom>
              <a:blipFill>
                <a:blip r:embed="rId3"/>
                <a:stretch>
                  <a:fillRect l="-3406" t="-113710" r="-487" b="-1758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"/>
          <p:cNvSpPr txBox="1">
            <a:spLocks/>
          </p:cNvSpPr>
          <p:nvPr/>
        </p:nvSpPr>
        <p:spPr>
          <a:xfrm>
            <a:off x="650240" y="6412815"/>
            <a:ext cx="11840809" cy="27612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624221" indent="-455161" algn="l" rtl="0" eaLnBrk="1" latinLnBrk="0" hangingPunct="1">
              <a:spcBef>
                <a:spcPts val="0"/>
              </a:spcBef>
              <a:buClr>
                <a:schemeClr val="accent5"/>
              </a:buClr>
              <a:buSzPct val="100000"/>
              <a:buFont typeface="Wingdings 2"/>
              <a:buChar char=""/>
              <a:defRPr kumimoji="0" sz="455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040368" indent="-390138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3982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417501" indent="-32511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3413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29611" indent="-26009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sz="2844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28717" indent="-26009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lang="en-US" sz="2844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314818" indent="-26009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26009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7020" indent="-2600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3122" indent="-2600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56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2100"/>
              </a:spcBef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9362" y="32081"/>
            <a:ext cx="23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Zhou et al., NIPS 2004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1C215-18CC-7C4D-B747-DCD15DA9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3E65-0643-9145-8A0C-931EF0E031C7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D33A10-CC45-CD4D-BA5F-78C2EA30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4811F6-9F17-F741-9C7D-2225F578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13073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704" y="5883965"/>
            <a:ext cx="3379304" cy="3459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87199" y="1560660"/>
            <a:ext cx="1108621" cy="1952033"/>
            <a:chOff x="10925676" y="3493892"/>
            <a:chExt cx="1291226" cy="2273560"/>
          </a:xfrm>
        </p:grpSpPr>
        <p:sp>
          <p:nvSpPr>
            <p:cNvPr id="14" name="Rectangle 13"/>
            <p:cNvSpPr/>
            <p:nvPr/>
          </p:nvSpPr>
          <p:spPr bwMode="auto">
            <a:xfrm rot="16200000">
              <a:off x="10419032" y="4621546"/>
              <a:ext cx="1785937" cy="398462"/>
            </a:xfrm>
            <a:prstGeom prst="rect">
              <a:avLst/>
            </a:prstGeom>
            <a:gradFill flip="none" rotWithShape="1">
              <a:gsLst>
                <a:gs pos="38000">
                  <a:srgbClr val="C00000"/>
                </a:gs>
                <a:gs pos="80000">
                  <a:srgbClr val="FFFF00"/>
                </a:gs>
                <a:gs pos="94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925676" y="3493892"/>
              <a:ext cx="772647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Score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14173" y="3920105"/>
              <a:ext cx="60272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high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90930" y="5357083"/>
              <a:ext cx="48891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low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43849" y="7568917"/>
                <a:ext cx="4066498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(2)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𝜆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𝑾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(1)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+</m:t>
                      </m:r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𝜆</m:t>
                          </m:r>
                        </m:e>
                      </m:d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49" y="7568917"/>
                <a:ext cx="4066498" cy="448777"/>
              </a:xfrm>
              <a:prstGeom prst="rect">
                <a:avLst/>
              </a:prstGeom>
              <a:blipFill>
                <a:blip r:embed="rId3"/>
                <a:stretch>
                  <a:fillRect l="-2804" t="-277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1"/>
          <a:stretch/>
        </p:blipFill>
        <p:spPr>
          <a:xfrm>
            <a:off x="671551" y="1912995"/>
            <a:ext cx="3379304" cy="3459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497" y="2111674"/>
            <a:ext cx="3419060" cy="3451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99397" y="3837413"/>
                <a:ext cx="3654718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(1)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𝑾𝒚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𝜆</m:t>
                          </m:r>
                        </m:e>
                      </m:d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397" y="3837413"/>
                <a:ext cx="3654718" cy="448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83543" y="5515853"/>
            <a:ext cx="39142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All nodes reachable with a walk of length 2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are assigned a non-zero value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77074" y="3668759"/>
                <a:ext cx="1342932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(0)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74" y="3668759"/>
                <a:ext cx="1342932" cy="448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815098" y="5516586"/>
                <a:ext cx="2189702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Light"/>
                  </a:rPr>
                  <a:t>Red: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positive nodes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>
                    <a:solidFill>
                      <a:schemeClr val="accent3">
                        <a:lumMod val="75000"/>
                      </a:schemeClr>
                    </a:solidFill>
                  </a:rPr>
                  <a:t>Pink: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&gt;0</m:t>
                    </m:r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  <a:p>
                <a:pPr algn="l"/>
                <a:r>
                  <a:rPr lang="en-US" sz="20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098" y="5516586"/>
                <a:ext cx="2189702" cy="1025922"/>
              </a:xfrm>
              <a:prstGeom prst="rect">
                <a:avLst/>
              </a:prstGeom>
              <a:blipFill rotWithShape="0">
                <a:blip r:embed="rId8"/>
                <a:stretch>
                  <a:fillRect l="-4735" t="-2381" r="-3900" b="-10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4D0745-987E-B04C-9339-5F53972E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309A-81A8-9845-8B35-0F6137B0BE7A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A04F1F-4A24-DE4E-A69C-23803335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6B54DB-45C3-9748-9495-71494082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55958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747" y="5761830"/>
            <a:ext cx="3419060" cy="345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704" y="5883965"/>
            <a:ext cx="3379304" cy="3459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87199" y="1560660"/>
            <a:ext cx="1108621" cy="1952033"/>
            <a:chOff x="10925676" y="3493892"/>
            <a:chExt cx="1291226" cy="2273560"/>
          </a:xfrm>
        </p:grpSpPr>
        <p:sp>
          <p:nvSpPr>
            <p:cNvPr id="14" name="Rectangle 13"/>
            <p:cNvSpPr/>
            <p:nvPr/>
          </p:nvSpPr>
          <p:spPr bwMode="auto">
            <a:xfrm rot="16200000">
              <a:off x="10419032" y="4621546"/>
              <a:ext cx="1785937" cy="398462"/>
            </a:xfrm>
            <a:prstGeom prst="rect">
              <a:avLst/>
            </a:prstGeom>
            <a:gradFill flip="none" rotWithShape="1">
              <a:gsLst>
                <a:gs pos="38000">
                  <a:srgbClr val="C00000"/>
                </a:gs>
                <a:gs pos="80000">
                  <a:srgbClr val="FFFF00"/>
                </a:gs>
                <a:gs pos="94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925676" y="3493892"/>
              <a:ext cx="772647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Score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14173" y="3920105"/>
              <a:ext cx="60272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high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90930" y="5357083"/>
              <a:ext cx="48891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low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43849" y="7568917"/>
                <a:ext cx="4066498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(2)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𝜆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𝑾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+</m:t>
                      </m:r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𝜆</m:t>
                          </m:r>
                        </m:e>
                      </m:d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49" y="7568917"/>
                <a:ext cx="4066498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1"/>
          <a:stretch/>
        </p:blipFill>
        <p:spPr>
          <a:xfrm>
            <a:off x="610484" y="1912995"/>
            <a:ext cx="3379304" cy="3459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563" y="2009063"/>
            <a:ext cx="3419060" cy="3451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99397" y="3837413"/>
                <a:ext cx="3654718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(1)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𝑾𝒚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+</m:t>
                      </m:r>
                      <m:d>
                        <m:d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1−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𝜆</m:t>
                          </m:r>
                        </m:e>
                      </m:d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397" y="3837413"/>
                <a:ext cx="3654718" cy="448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83543" y="5515853"/>
            <a:ext cx="39142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All nodes reachable with a walk of length 2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are assigned a non-zero value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Process: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C1783-1BE9-0444-A325-1BF1E0EE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29021" y="3741133"/>
                <a:ext cx="1342932" cy="44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𝒇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(0)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𝒚</m:t>
                      </m:r>
                    </m:oMath>
                  </m:oMathPara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21" y="3741133"/>
                <a:ext cx="1342932" cy="448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82526" y="7118439"/>
                <a:ext cx="3622274" cy="11751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=(1−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kumimoji="0" lang="is-I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𝑟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=0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𝜆</m:t>
                                  </m:r>
                                  <m:r>
                                    <a:rPr kumimoji="0" lang="en-US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𝑾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𝑟</m:t>
                              </m:r>
                            </m:sup>
                          </m:sSup>
                          <m:r>
                            <a:rPr kumimoji="0" lang="en-US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𝒚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526" y="7118439"/>
                <a:ext cx="3622274" cy="1175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15098" y="5516586"/>
                <a:ext cx="2189702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Light"/>
                  </a:rPr>
                  <a:t>Red: 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positive nodes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>
                    <a:solidFill>
                      <a:schemeClr val="accent3">
                        <a:lumMod val="75000"/>
                      </a:schemeClr>
                    </a:solidFill>
                  </a:rPr>
                  <a:t>Pink: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&gt;0</m:t>
                    </m:r>
                  </m:oMath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  <a:p>
                <a:pPr algn="l"/>
                <a:r>
                  <a:rPr lang="en-US" sz="2000" dirty="0"/>
                  <a:t>White: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098" y="5516586"/>
                <a:ext cx="2189702" cy="1025922"/>
              </a:xfrm>
              <a:prstGeom prst="rect">
                <a:avLst/>
              </a:prstGeom>
              <a:blipFill rotWithShape="0">
                <a:blip r:embed="rId10"/>
                <a:stretch>
                  <a:fillRect l="-4735" t="-2381" r="-3900" b="-10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7CF5D-9A93-1246-B0B6-EE5ED452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280-F952-B84E-98EE-9A5567FFE875}" type="datetime1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B0EA7-1604-F54F-9B54-D2CE4F8B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CE3F5-16C2-AE40-9B1D-B4024845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84370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 Adjacency Matrix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Problem:</a:t>
                </a:r>
                <a:r>
                  <a:rPr lang="en-US" dirty="0"/>
                  <a:t> The infinite sum </a:t>
                </a:r>
                <a:br>
                  <a:rPr lang="en-US" dirty="0"/>
                </a:br>
                <a:r>
                  <a:rPr lang="en-US" dirty="0"/>
                  <a:t>does not converge in general</a:t>
                </a:r>
              </a:p>
              <a:p>
                <a:pPr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Solution: </a:t>
                </a:r>
                <a:r>
                  <a:rPr lang="en-US" dirty="0"/>
                  <a:t>Normalize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before diffusion: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Symmetric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normalization:</a:t>
                </a:r>
              </a:p>
              <a:p>
                <a:pPr lvl="1">
                  <a:spcBef>
                    <a:spcPts val="2100"/>
                  </a:spcBef>
                </a:pPr>
                <a:endParaRPr lang="en-US" dirty="0"/>
              </a:p>
              <a:p>
                <a:pPr lvl="1">
                  <a:spcBef>
                    <a:spcPts val="2100"/>
                  </a:spcBef>
                </a:pPr>
                <a:r>
                  <a:rPr lang="en-US" dirty="0"/>
                  <a:t>Signal is spread in a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breadth-first search </a:t>
                </a:r>
                <a:r>
                  <a:rPr lang="en-US" dirty="0"/>
                  <a:t>manner</a:t>
                </a:r>
              </a:p>
              <a:p>
                <a:pPr lvl="1">
                  <a:spcBef>
                    <a:spcPts val="2100"/>
                  </a:spcBef>
                </a:pP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normalization:</a:t>
                </a:r>
              </a:p>
              <a:p>
                <a:pPr>
                  <a:spcBef>
                    <a:spcPts val="2100"/>
                  </a:spcBef>
                </a:pPr>
                <a:endParaRPr lang="en-US" sz="3300" dirty="0"/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6328" y="5379966"/>
                <a:ext cx="4270913" cy="6386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𝑺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 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𝑫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−1/2</m:t>
                          </m:r>
                        </m:sup>
                      </m:sSup>
                      <m:r>
                        <a:rPr kumimoji="0" lang="en-US" sz="4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𝑾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𝑫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28" y="5379966"/>
                <a:ext cx="4270913" cy="638636"/>
              </a:xfrm>
              <a:prstGeom prst="rect">
                <a:avLst/>
              </a:prstGeom>
              <a:blipFill>
                <a:blip r:embed="rId3"/>
                <a:stretch>
                  <a:fillRect l="-3561" t="-3922" b="-352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6328" y="7923099"/>
                <a:ext cx="2638607" cy="615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charset="0"/>
                        </a:rPr>
                        <m:t>𝑷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 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𝑫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−1</m:t>
                          </m:r>
                        </m:sup>
                      </m:sSup>
                      <m:r>
                        <a:rPr kumimoji="0" lang="en-US" sz="4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𝑾</m:t>
                      </m:r>
                    </m:oMath>
                  </m:oMathPara>
                </a14:m>
                <a:endParaRPr kumimoji="0" lang="en-US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28" y="7923099"/>
                <a:ext cx="2638607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14648" y="5593073"/>
                <a:ext cx="1490152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𝑫</m:t>
                      </m:r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𝑑𝑖𝑎𝑔</m:t>
                      </m:r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(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𝒅</m:t>
                      </m:r>
                      <m:r>
                        <a:rPr kumimoji="0" lang="en-US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648" y="5593073"/>
                <a:ext cx="149015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738" t="-3922" r="-450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1CE0-8666-C245-BF35-ADCAC9AC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A54D-F605-E546-B9FE-29A921B080C8}" type="datetime1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C5E2-74D9-8C42-B032-E4CCEAAA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3C5C-C314-4F45-BC1C-9F8A513F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53</a:t>
            </a:fld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0DF4B1-C3C1-1445-BC19-F02515687E1E}"/>
                  </a:ext>
                </a:extLst>
              </p:cNvPr>
              <p:cNvSpPr txBox="1"/>
              <p:nvPr/>
            </p:nvSpPr>
            <p:spPr>
              <a:xfrm>
                <a:off x="8563503" y="1619135"/>
                <a:ext cx="4142993" cy="13431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𝒇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=(1−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𝜆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ea typeface="+mn-ea"/>
                          <a:cs typeface="+mn-cs"/>
                          <a:sym typeface="Helvetica Light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kumimoji="0" lang="is-I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𝑟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=0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𝜆</m:t>
                                  </m:r>
                                  <m:r>
                                    <a:rPr kumimoji="0" lang="en-US" sz="32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  <a:sym typeface="Helvetica Light"/>
                                    </a:rPr>
                                    <m:t>𝑾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𝑟</m:t>
                              </m:r>
                            </m:sup>
                          </m:sSup>
                          <m:r>
                            <a:rPr kumimoji="0" lang="en-US" sz="3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 Light"/>
                            </a:rPr>
                            <m:t>𝒚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0DF4B1-C3C1-1445-BC19-F02515687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03" y="1619135"/>
                <a:ext cx="4142993" cy="1343188"/>
              </a:xfrm>
              <a:prstGeom prst="rect">
                <a:avLst/>
              </a:prstGeom>
              <a:blipFill>
                <a:blip r:embed="rId6"/>
                <a:stretch>
                  <a:fillRect l="-3659" t="-117757" r="-915" b="-1813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03718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Prediction: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24485" indent="-324485" defTabSz="426466">
                  <a:spcBef>
                    <a:spcPts val="2100"/>
                  </a:spcBef>
                  <a:defRPr sz="2628"/>
                </a:pPr>
                <a:r>
                  <a:rPr lang="en-US" sz="4000" b="1" dirty="0">
                    <a:solidFill>
                      <a:schemeClr val="accent3">
                        <a:lumMod val="75000"/>
                      </a:schemeClr>
                    </a:solidFill>
                  </a:rPr>
                  <a:t>Multi-label node classification: </a:t>
                </a:r>
                <a:br>
                  <a:rPr lang="en-US" sz="4000" b="1" dirty="0">
                    <a:solidFill>
                      <a:schemeClr val="accent3">
                        <a:lumMod val="75000"/>
                      </a:schemeClr>
                    </a:solidFill>
                  </a:rPr>
                </a:br>
                <a:r>
                  <a:rPr lang="en-US" sz="4000" dirty="0"/>
                  <a:t>Node (gene) has 0+ labels (functions):</a:t>
                </a:r>
                <a:endParaRPr lang="en-US" sz="4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838835" lvl="1" indent="-514350" defTabSz="426466">
                  <a:spcBef>
                    <a:spcPts val="2100"/>
                  </a:spcBef>
                  <a:buFont typeface="+mj-lt"/>
                  <a:buAutoNum type="arabicPeriod"/>
                  <a:defRPr sz="2628"/>
                </a:pPr>
                <a:r>
                  <a:rPr lang="en-US" sz="4000" dirty="0"/>
                  <a:t>Observe a fraction of nodes and their labels</a:t>
                </a:r>
              </a:p>
              <a:p>
                <a:pPr marL="838835" lvl="1" indent="-514350" defTabSz="426466">
                  <a:spcBef>
                    <a:spcPts val="2100"/>
                  </a:spcBef>
                  <a:buFont typeface="+mj-lt"/>
                  <a:buAutoNum type="arabicPeriod"/>
                  <a:defRPr sz="2628"/>
                </a:pPr>
                <a:r>
                  <a:rPr lang="en-US" sz="4000" dirty="0"/>
                  <a:t>For each label, use a </a:t>
                </a:r>
                <a:r>
                  <a:rPr lang="en-US" sz="4000" b="1" dirty="0">
                    <a:solidFill>
                      <a:schemeClr val="accent3">
                        <a:lumMod val="75000"/>
                      </a:schemeClr>
                    </a:solidFill>
                  </a:rPr>
                  <a:t>diffusion approach</a:t>
                </a:r>
                <a:r>
                  <a:rPr lang="en-US" sz="4000" dirty="0"/>
                  <a:t> to predict </a:t>
                </a:r>
                <a:r>
                  <a:rPr lang="en-US" sz="4000" b="1" dirty="0">
                    <a:solidFill>
                      <a:schemeClr val="accent4">
                        <a:lumMod val="75000"/>
                      </a:schemeClr>
                    </a:solidFill>
                  </a:rPr>
                  <a:t>node labels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sz="4000" b="1" dirty="0">
                    <a:solidFill>
                      <a:schemeClr val="accent4">
                        <a:lumMod val="75000"/>
                      </a:schemeClr>
                    </a:solidFill>
                  </a:rPr>
                  <a:t> of the remaining nodes</a:t>
                </a:r>
                <a:endParaRPr lang="en-US" sz="4000" b="1" dirty="0">
                  <a:solidFill>
                    <a:schemeClr val="accent4"/>
                  </a:solidFill>
                </a:endParaRPr>
              </a:p>
              <a:p>
                <a:pPr marL="394335" indent="-514350" defTabSz="426466">
                  <a:spcBef>
                    <a:spcPts val="2100"/>
                  </a:spcBef>
                  <a:defRPr sz="2628"/>
                </a:pPr>
                <a:r>
                  <a:rPr lang="en-US" sz="4000" dirty="0"/>
                  <a:t>Select optimal value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4000" dirty="0"/>
                  <a:t> using </a:t>
                </a:r>
                <a:r>
                  <a:rPr lang="en-US" sz="4000" b="1" dirty="0">
                    <a:solidFill>
                      <a:schemeClr val="accent3">
                        <a:lumMod val="75000"/>
                      </a:schemeClr>
                    </a:solidFill>
                  </a:rPr>
                  <a:t>cross-validation</a:t>
                </a:r>
              </a:p>
            </p:txBody>
          </p:sp>
        </mc:Choice>
        <mc:Fallback xmlns="">
          <p:sp>
            <p:nvSpPr>
              <p:cNvPr id="10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0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E4889-B30D-B145-9F36-1D914D36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411A-D929-D247-91A7-BFC869B145FC}" type="datetime1">
              <a:rPr lang="en-US" smtClean="0"/>
              <a:t>2/15/18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86F693-F2BC-F541-AB77-011BA83C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7F6C2D-DC2B-A54D-8E72-83D4871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2428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80" dirty="0"/>
              <a:t>Overlapping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842348"/>
            <a:ext cx="12137813" cy="74777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Non-overlapping vs. overlapping  communities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87" y="2726299"/>
            <a:ext cx="5877113" cy="56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1013" y="2709334"/>
            <a:ext cx="5418667" cy="59774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26266" y="8622920"/>
            <a:ext cx="3716081" cy="705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82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Previous lecture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7071" y="8669867"/>
            <a:ext cx="1569660" cy="705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82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Today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8A06751-273E-C64C-AFDB-95D6AAB4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C63-AAFE-9346-88DF-0F048A97918F}" type="datetime1">
              <a:rPr lang="en-US" smtClean="0"/>
              <a:t>2/15/18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3345B35-F48B-804A-876D-BED5F018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C38A7F-18D6-EA42-858D-5BFA35E4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51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08374"/>
            <a:ext cx="13004800" cy="1404518"/>
          </a:xfrm>
        </p:spPr>
        <p:txBody>
          <a:bodyPr/>
          <a:lstStyle/>
          <a:p>
            <a:r>
              <a:rPr lang="en-US" altLang="ko-KR" sz="7395" dirty="0"/>
              <a:t>Non-overlapping Communities</a:t>
            </a:r>
            <a:endParaRPr lang="ko-KR" altLang="en-US" sz="7395" dirty="0"/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48" y="2648655"/>
            <a:ext cx="5717087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3693" y="6279304"/>
            <a:ext cx="1843774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13" b="1" dirty="0"/>
              <a:t>Network</a:t>
            </a:r>
            <a:endParaRPr lang="ko-KR" altLang="en-US" sz="3413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46527" y="6110253"/>
            <a:ext cx="3477234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13" b="1" dirty="0"/>
              <a:t>Adjacency matrix</a:t>
            </a:r>
            <a:endParaRPr lang="ko-KR" altLang="en-US" sz="3413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242" y="2685353"/>
            <a:ext cx="3362223" cy="34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7898653" y="2540282"/>
            <a:ext cx="3346812" cy="176816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044456" y="1998416"/>
            <a:ext cx="145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Nodes</a:t>
            </a:r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6075914" y="4315324"/>
            <a:ext cx="3392344" cy="174443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6635767" y="4226733"/>
            <a:ext cx="147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Nodes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30845" y="8184135"/>
            <a:ext cx="5801588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2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Finding good “cuts”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2AF51-2AD7-014F-AB43-F27A546F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BE73-06B2-5048-BB85-F0CBBA133102}" type="datetime1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1CE4A-CB0A-CE4F-B874-BDBC45AE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D10B8109-E98B-A540-A2DA-6281099D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26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680" dirty="0"/>
              <a:t>Communities as Tiles!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842348"/>
            <a:ext cx="12246187" cy="7477761"/>
          </a:xfrm>
        </p:spPr>
        <p:txBody>
          <a:bodyPr>
            <a:normAutofit/>
          </a:bodyPr>
          <a:lstStyle/>
          <a:p>
            <a:pPr marL="169060" indent="0">
              <a:buNone/>
            </a:pPr>
            <a:r>
              <a:rPr lang="en-US" sz="6258" b="1" dirty="0">
                <a:solidFill>
                  <a:srgbClr val="0000FF"/>
                </a:solidFill>
              </a:rPr>
              <a:t>What if communities overlap?</a:t>
            </a:r>
            <a:br>
              <a:rPr lang="en-US" sz="6258" b="1" dirty="0">
                <a:solidFill>
                  <a:srgbClr val="0000FF"/>
                </a:solidFill>
              </a:rPr>
            </a:br>
            <a:endParaRPr lang="en-US" sz="6258" b="1" dirty="0">
              <a:solidFill>
                <a:srgbClr val="D6009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94" y="4001288"/>
            <a:ext cx="6403810" cy="36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014" y="3730355"/>
            <a:ext cx="5296747" cy="41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3348" y="8019627"/>
            <a:ext cx="7358105" cy="967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89" b="1" dirty="0">
                <a:solidFill>
                  <a:srgbClr val="FF0066"/>
                </a:solidFill>
              </a:rPr>
              <a:t>Communities as “tiles”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AEF52B-F5B8-AC48-9B26-E2915EF4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562A-D47F-BB4D-B315-E5146DEA87C5}" type="datetime1">
              <a:rPr lang="en-US" smtClean="0"/>
              <a:t>2/15/18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059C1A-A587-EC43-BAFB-B3088EF2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FBFF2E-C06B-B142-9035-58D24EA0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7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374"/>
            <a:ext cx="13004800" cy="1404518"/>
          </a:xfrm>
        </p:spPr>
        <p:txBody>
          <a:bodyPr>
            <a:noAutofit/>
          </a:bodyPr>
          <a:lstStyle/>
          <a:p>
            <a:r>
              <a:rPr lang="en-US" sz="7680" dirty="0"/>
              <a:t>Today’s lecture: Plan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060" indent="0">
              <a:buNone/>
            </a:pPr>
            <a:r>
              <a:rPr lang="en-US" b="1" dirty="0">
                <a:solidFill>
                  <a:srgbClr val="0000FF"/>
                </a:solidFill>
              </a:rPr>
              <a:t>(1) </a:t>
            </a:r>
            <a:r>
              <a:rPr lang="en-US" b="1" dirty="0"/>
              <a:t>Given a model, we generate the network: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169060" indent="0">
              <a:buNone/>
            </a:pPr>
            <a:r>
              <a:rPr lang="en-US" b="1" dirty="0">
                <a:solidFill>
                  <a:srgbClr val="0000FF"/>
                </a:solidFill>
              </a:rPr>
              <a:t>(2) </a:t>
            </a:r>
            <a:r>
              <a:rPr lang="en-US" b="1" dirty="0"/>
              <a:t>Given a network, find the “best” model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418667" y="3240973"/>
            <a:ext cx="1950720" cy="1093961"/>
          </a:xfrm>
          <a:prstGeom prst="rightArrow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120"/>
          </a:p>
        </p:txBody>
      </p:sp>
      <p:grpSp>
        <p:nvGrpSpPr>
          <p:cNvPr id="9" name="Group 8"/>
          <p:cNvGrpSpPr/>
          <p:nvPr/>
        </p:nvGrpSpPr>
        <p:grpSpPr>
          <a:xfrm>
            <a:off x="8170447" y="3142827"/>
            <a:ext cx="3967367" cy="1937109"/>
            <a:chOff x="6545499" y="2819400"/>
            <a:chExt cx="1719507" cy="807482"/>
          </a:xfrm>
        </p:grpSpPr>
        <p:cxnSp>
          <p:nvCxnSpPr>
            <p:cNvPr id="10" name="Straight Connector 9"/>
            <p:cNvCxnSpPr>
              <a:stCxn id="27" idx="0"/>
              <a:endCxn id="26" idx="4"/>
            </p:cNvCxnSpPr>
            <p:nvPr/>
          </p:nvCxnSpPr>
          <p:spPr>
            <a:xfrm flipV="1">
              <a:off x="8169384" y="3055866"/>
              <a:ext cx="18295" cy="195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545499" y="2819400"/>
              <a:ext cx="1719507" cy="807482"/>
              <a:chOff x="1910443" y="2875082"/>
              <a:chExt cx="2477293" cy="1237846"/>
            </a:xfrm>
          </p:grpSpPr>
          <p:cxnSp>
            <p:nvCxnSpPr>
              <p:cNvPr id="12" name="Straight Connector 11"/>
              <p:cNvCxnSpPr>
                <a:stCxn id="21" idx="5"/>
                <a:endCxn id="20" idx="1"/>
              </p:cNvCxnSpPr>
              <p:nvPr/>
            </p:nvCxnSpPr>
            <p:spPr>
              <a:xfrm>
                <a:off x="2100625" y="3284645"/>
                <a:ext cx="452938" cy="3952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632339" y="3014765"/>
                <a:ext cx="156974" cy="7439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578251" y="3137807"/>
                <a:ext cx="698079" cy="27873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endCxn id="27" idx="2"/>
              </p:cNvCxnSpPr>
              <p:nvPr/>
            </p:nvCxnSpPr>
            <p:spPr>
              <a:xfrm>
                <a:off x="3578251" y="3419866"/>
                <a:ext cx="560317" cy="2288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endCxn id="24" idx="2"/>
              </p:cNvCxnSpPr>
              <p:nvPr/>
            </p:nvCxnSpPr>
            <p:spPr>
              <a:xfrm flipV="1">
                <a:off x="3142039" y="3419735"/>
                <a:ext cx="324806" cy="1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3" idx="5"/>
                <a:endCxn id="25" idx="1"/>
              </p:cNvCxnSpPr>
              <p:nvPr/>
            </p:nvCxnSpPr>
            <p:spPr>
              <a:xfrm>
                <a:off x="3185383" y="3524871"/>
                <a:ext cx="490674" cy="397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789313" y="2986488"/>
                <a:ext cx="317295" cy="45960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23" idx="3"/>
              </p:cNvCxnSpPr>
              <p:nvPr/>
            </p:nvCxnSpPr>
            <p:spPr>
              <a:xfrm flipV="1">
                <a:off x="2632339" y="3524871"/>
                <a:ext cx="395491" cy="2414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520933" y="3647270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10443" y="3094463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77907" y="2875082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95200" y="333468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466845" y="330832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643427" y="3890116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64924" y="301476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38567" y="353733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8049" y="6815928"/>
            <a:ext cx="3967367" cy="1937109"/>
            <a:chOff x="6545499" y="2819400"/>
            <a:chExt cx="1719507" cy="807482"/>
          </a:xfrm>
        </p:grpSpPr>
        <p:cxnSp>
          <p:nvCxnSpPr>
            <p:cNvPr id="31" name="Straight Connector 30"/>
            <p:cNvCxnSpPr>
              <a:stCxn id="48" idx="0"/>
              <a:endCxn id="47" idx="4"/>
            </p:cNvCxnSpPr>
            <p:nvPr/>
          </p:nvCxnSpPr>
          <p:spPr>
            <a:xfrm flipV="1">
              <a:off x="8169384" y="3055866"/>
              <a:ext cx="18295" cy="195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545499" y="2819400"/>
              <a:ext cx="1719507" cy="807482"/>
              <a:chOff x="1910443" y="2875082"/>
              <a:chExt cx="2477293" cy="1237846"/>
            </a:xfrm>
          </p:grpSpPr>
          <p:cxnSp>
            <p:nvCxnSpPr>
              <p:cNvPr id="33" name="Straight Connector 32"/>
              <p:cNvCxnSpPr>
                <a:stCxn id="42" idx="5"/>
                <a:endCxn id="41" idx="1"/>
              </p:cNvCxnSpPr>
              <p:nvPr/>
            </p:nvCxnSpPr>
            <p:spPr>
              <a:xfrm>
                <a:off x="2100625" y="3284645"/>
                <a:ext cx="452938" cy="3952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632339" y="3014765"/>
                <a:ext cx="156974" cy="74391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578251" y="3137807"/>
                <a:ext cx="698079" cy="27873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48" idx="2"/>
              </p:cNvCxnSpPr>
              <p:nvPr/>
            </p:nvCxnSpPr>
            <p:spPr>
              <a:xfrm>
                <a:off x="3578251" y="3419866"/>
                <a:ext cx="560317" cy="2288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45" idx="2"/>
              </p:cNvCxnSpPr>
              <p:nvPr/>
            </p:nvCxnSpPr>
            <p:spPr>
              <a:xfrm flipV="1">
                <a:off x="3142039" y="3419735"/>
                <a:ext cx="324806" cy="1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4" idx="5"/>
                <a:endCxn id="46" idx="1"/>
              </p:cNvCxnSpPr>
              <p:nvPr/>
            </p:nvCxnSpPr>
            <p:spPr>
              <a:xfrm>
                <a:off x="3185383" y="3524871"/>
                <a:ext cx="490674" cy="397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2789313" y="2986488"/>
                <a:ext cx="317295" cy="45960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44" idx="3"/>
              </p:cNvCxnSpPr>
              <p:nvPr/>
            </p:nvCxnSpPr>
            <p:spPr>
              <a:xfrm flipV="1">
                <a:off x="2632339" y="3524871"/>
                <a:ext cx="395491" cy="2414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2520933" y="3647270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10443" y="3094463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677907" y="2875082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95200" y="333468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466845" y="3308328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643427" y="3890116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64924" y="301476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38567" y="3537335"/>
                <a:ext cx="222812" cy="2228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93" b="1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</p:grpSp>
      </p:grpSp>
      <p:sp>
        <p:nvSpPr>
          <p:cNvPr id="49" name="Right Arrow 48"/>
          <p:cNvSpPr/>
          <p:nvPr/>
        </p:nvSpPr>
        <p:spPr>
          <a:xfrm>
            <a:off x="5418667" y="7359160"/>
            <a:ext cx="1950720" cy="1093961"/>
          </a:xfrm>
          <a:prstGeom prst="rightArrow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120"/>
          </a:p>
        </p:txBody>
      </p:sp>
      <p:sp>
        <p:nvSpPr>
          <p:cNvPr id="53" name="Cloud 52"/>
          <p:cNvSpPr/>
          <p:nvPr/>
        </p:nvSpPr>
        <p:spPr>
          <a:xfrm>
            <a:off x="1132160" y="2857441"/>
            <a:ext cx="3436562" cy="2275840"/>
          </a:xfrm>
          <a:prstGeom prst="cloud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44" b="1" dirty="0">
                <a:solidFill>
                  <a:srgbClr val="D60093"/>
                </a:solidFill>
              </a:rPr>
              <a:t>Generative model for networks</a:t>
            </a:r>
          </a:p>
        </p:txBody>
      </p:sp>
      <p:sp>
        <p:nvSpPr>
          <p:cNvPr id="54" name="Cloud 53"/>
          <p:cNvSpPr/>
          <p:nvPr/>
        </p:nvSpPr>
        <p:spPr>
          <a:xfrm>
            <a:off x="8241654" y="6883796"/>
            <a:ext cx="3436562" cy="2275840"/>
          </a:xfrm>
          <a:prstGeom prst="cloud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44" b="1" dirty="0">
                <a:solidFill>
                  <a:srgbClr val="D60093"/>
                </a:solidFill>
              </a:rPr>
              <a:t>Generative model for networks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31BF-272A-074E-8445-CC1F8404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E11B-2042-AC49-B4D1-8947E6E9F642}" type="datetime1">
              <a:rPr lang="en-US" smtClean="0"/>
              <a:t>2/15/18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1F6675D6-1C0F-B247-B562-95BF738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AF62D2B-1970-5B4E-8130-6922DE8C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1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 CS224W" id="{0BF508AB-E20E-2B44-9393-86A37CCF6669}" vid="{ED29A051-3C29-2D41-B4A1-29846BA0BAD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 CS224W</Template>
  <TotalTime>5427</TotalTime>
  <Words>3256</Words>
  <Application>Microsoft Macintosh PowerPoint</Application>
  <PresentationFormat>Custom</PresentationFormat>
  <Paragraphs>803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ＭＳ Ｐゴシック</vt:lpstr>
      <vt:lpstr>Aharoni</vt:lpstr>
      <vt:lpstr>Arial</vt:lpstr>
      <vt:lpstr>Calibri</vt:lpstr>
      <vt:lpstr>Cambria Math</vt:lpstr>
      <vt:lpstr>Corbel</vt:lpstr>
      <vt:lpstr>Helvetica Light</vt:lpstr>
      <vt:lpstr>Helvetica Neue</vt:lpstr>
      <vt:lpstr>HY엽서L</vt:lpstr>
      <vt:lpstr>Times</vt:lpstr>
      <vt:lpstr>Times New Roman</vt:lpstr>
      <vt:lpstr>Wingdings</vt:lpstr>
      <vt:lpstr>Wingdings 2</vt:lpstr>
      <vt:lpstr>Module</vt:lpstr>
      <vt:lpstr>Equation</vt:lpstr>
      <vt:lpstr>Community Detection in Graphs: Finding overlaps</vt:lpstr>
      <vt:lpstr>Facebook Network</vt:lpstr>
      <vt:lpstr>Facebook Network</vt:lpstr>
      <vt:lpstr>Protein-Protein Interactions</vt:lpstr>
      <vt:lpstr>Protein-Protein Interactions</vt:lpstr>
      <vt:lpstr>Overlapping Communities</vt:lpstr>
      <vt:lpstr>Non-overlapping Communities</vt:lpstr>
      <vt:lpstr>Communities as Tiles!</vt:lpstr>
      <vt:lpstr>Today’s lecture: Plan of attack</vt:lpstr>
      <vt:lpstr>Model of networks</vt:lpstr>
      <vt:lpstr>Community-Affiliation Graph</vt:lpstr>
      <vt:lpstr>AGM: Generative Process</vt:lpstr>
      <vt:lpstr>Recap: AGM networks</vt:lpstr>
      <vt:lpstr>AGM is Expressive</vt:lpstr>
      <vt:lpstr>How do we detect communities with AGM?</vt:lpstr>
      <vt:lpstr>Detecting Communities</vt:lpstr>
      <vt:lpstr>Maximum Likelihood Estimation</vt:lpstr>
      <vt:lpstr>MLE for Graphs</vt:lpstr>
      <vt:lpstr>Graphs: Likelihood P(G|Θ)</vt:lpstr>
      <vt:lpstr>Example: Likelihood of a Graph</vt:lpstr>
      <vt:lpstr>MLE for Graphs</vt:lpstr>
      <vt:lpstr>MLE for AGM</vt:lpstr>
      <vt:lpstr>MLE for AGM</vt:lpstr>
      <vt:lpstr>Relaxing AGM</vt:lpstr>
      <vt:lpstr>Factor Matrix F</vt:lpstr>
      <vt:lpstr>Relaxing AGM</vt:lpstr>
      <vt:lpstr>How to find F</vt:lpstr>
      <vt:lpstr>How to find F</vt:lpstr>
      <vt:lpstr>Optimizing Log-Likelihood</vt:lpstr>
      <vt:lpstr>Optimizing Log-Likelihood</vt:lpstr>
      <vt:lpstr>Faster Solution</vt:lpstr>
      <vt:lpstr>Node Classification in Networks: Guilt by Association</vt:lpstr>
      <vt:lpstr>Finding “Guilty Associates”</vt:lpstr>
      <vt:lpstr>“Guilty Associates” Problem</vt:lpstr>
      <vt:lpstr>“Guilty Associates” Problem</vt:lpstr>
      <vt:lpstr>Three Approaches</vt:lpstr>
      <vt:lpstr>Approach 1: Neighbor Scoring</vt:lpstr>
      <vt:lpstr>Approach 1: Neighbor Scoring</vt:lpstr>
      <vt:lpstr>Weighted Neighbors</vt:lpstr>
      <vt:lpstr>Indirect Neighbor Scoring</vt:lpstr>
      <vt:lpstr>Approach 2: Random Walks</vt:lpstr>
      <vt:lpstr>Approach 2: Indirect Neighbors</vt:lpstr>
      <vt:lpstr>Example: Indirect Neighbors</vt:lpstr>
      <vt:lpstr>Beyond Second-Degree Neighbors</vt:lpstr>
      <vt:lpstr>Approach 3: Label Propagation</vt:lpstr>
      <vt:lpstr>Label Propagation: Intuition</vt:lpstr>
      <vt:lpstr>Diffusion Process: Idea</vt:lpstr>
      <vt:lpstr>Diffusion Process: Formally</vt:lpstr>
      <vt:lpstr>Diffusion Process: Intuition</vt:lpstr>
      <vt:lpstr>Diffusion Process: Intuition</vt:lpstr>
      <vt:lpstr>Diffusion Process: Example</vt:lpstr>
      <vt:lpstr>Diffusion Process: Example</vt:lpstr>
      <vt:lpstr>Normalize Adjacency Matrix W</vt:lpstr>
      <vt:lpstr>Function Prediction: Setup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cellular functions  from multi-layer tissue networks</dc:title>
  <cp:lastModifiedBy>Jure Leskovec</cp:lastModifiedBy>
  <cp:revision>821</cp:revision>
  <cp:lastPrinted>2018-02-15T22:59:00Z</cp:lastPrinted>
  <dcterms:modified xsi:type="dcterms:W3CDTF">2018-02-16T00:35:01Z</dcterms:modified>
</cp:coreProperties>
</file>