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1"/>
  </p:notesMasterIdLst>
  <p:handoutMasterIdLst>
    <p:handoutMasterId r:id="rId52"/>
  </p:handoutMasterIdLst>
  <p:sldIdLst>
    <p:sldId id="256" r:id="rId2"/>
    <p:sldId id="650" r:id="rId3"/>
    <p:sldId id="651" r:id="rId4"/>
    <p:sldId id="688" r:id="rId5"/>
    <p:sldId id="652" r:id="rId6"/>
    <p:sldId id="653" r:id="rId7"/>
    <p:sldId id="654" r:id="rId8"/>
    <p:sldId id="655" r:id="rId9"/>
    <p:sldId id="656" r:id="rId10"/>
    <p:sldId id="657" r:id="rId11"/>
    <p:sldId id="658" r:id="rId12"/>
    <p:sldId id="659" r:id="rId13"/>
    <p:sldId id="660" r:id="rId14"/>
    <p:sldId id="661" r:id="rId15"/>
    <p:sldId id="662" r:id="rId16"/>
    <p:sldId id="663" r:id="rId17"/>
    <p:sldId id="664" r:id="rId18"/>
    <p:sldId id="686" r:id="rId19"/>
    <p:sldId id="665" r:id="rId20"/>
    <p:sldId id="666" r:id="rId21"/>
    <p:sldId id="667" r:id="rId22"/>
    <p:sldId id="712" r:id="rId23"/>
    <p:sldId id="668" r:id="rId24"/>
    <p:sldId id="685" r:id="rId25"/>
    <p:sldId id="669" r:id="rId26"/>
    <p:sldId id="670" r:id="rId27"/>
    <p:sldId id="671" r:id="rId28"/>
    <p:sldId id="672" r:id="rId29"/>
    <p:sldId id="673" r:id="rId30"/>
    <p:sldId id="674" r:id="rId31"/>
    <p:sldId id="675" r:id="rId32"/>
    <p:sldId id="705" r:id="rId33"/>
    <p:sldId id="706" r:id="rId34"/>
    <p:sldId id="707" r:id="rId35"/>
    <p:sldId id="708" r:id="rId36"/>
    <p:sldId id="709" r:id="rId37"/>
    <p:sldId id="710" r:id="rId38"/>
    <p:sldId id="711" r:id="rId39"/>
    <p:sldId id="676" r:id="rId40"/>
    <p:sldId id="690" r:id="rId41"/>
    <p:sldId id="691" r:id="rId42"/>
    <p:sldId id="693" r:id="rId43"/>
    <p:sldId id="694" r:id="rId44"/>
    <p:sldId id="695" r:id="rId45"/>
    <p:sldId id="696" r:id="rId46"/>
    <p:sldId id="681" r:id="rId47"/>
    <p:sldId id="682" r:id="rId48"/>
    <p:sldId id="683" r:id="rId49"/>
    <p:sldId id="704"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00FF"/>
    <a:srgbClr val="008000"/>
    <a:srgbClr val="33CC33"/>
    <a:srgbClr val="333399"/>
    <a:srgbClr val="FF0066"/>
    <a:srgbClr val="00FFFF"/>
    <a:srgbClr val="00FF00"/>
    <a:srgbClr val="FF0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8" autoAdjust="0"/>
    <p:restoredTop sz="83173" autoAdjust="0"/>
  </p:normalViewPr>
  <p:slideViewPr>
    <p:cSldViewPr>
      <p:cViewPr varScale="1">
        <p:scale>
          <a:sx n="104" d="100"/>
          <a:sy n="104" d="100"/>
        </p:scale>
        <p:origin x="1880" y="20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9532"/>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2/14/18</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2/14/18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36</a:t>
            </a:fld>
            <a:endParaRPr lang="en-US"/>
          </a:p>
        </p:txBody>
      </p:sp>
    </p:spTree>
    <p:extLst>
      <p:ext uri="{BB962C8B-B14F-4D97-AF65-F5344CB8AC3E}">
        <p14:creationId xmlns:p14="http://schemas.microsoft.com/office/powerpoint/2010/main" val="15525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37</a:t>
            </a:fld>
            <a:endParaRPr lang="en-US"/>
          </a:p>
        </p:txBody>
      </p:sp>
    </p:spTree>
    <p:extLst>
      <p:ext uri="{BB962C8B-B14F-4D97-AF65-F5344CB8AC3E}">
        <p14:creationId xmlns:p14="http://schemas.microsoft.com/office/powerpoint/2010/main" val="2608714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38</a:t>
            </a:fld>
            <a:endParaRPr lang="en-US"/>
          </a:p>
        </p:txBody>
      </p:sp>
    </p:spTree>
    <p:extLst>
      <p:ext uri="{BB962C8B-B14F-4D97-AF65-F5344CB8AC3E}">
        <p14:creationId xmlns:p14="http://schemas.microsoft.com/office/powerpoint/2010/main" val="361951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B533E-300C-4BE3-81B9-36747ECF45F0}" type="slidenum">
              <a:rPr lang="en-US"/>
              <a:pPr/>
              <a:t>5</a:t>
            </a:fld>
            <a:endParaRPr lang="en-US"/>
          </a:p>
        </p:txBody>
      </p:sp>
      <p:sp>
        <p:nvSpPr>
          <p:cNvPr id="1167362"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67363" name="Rectangle 3"/>
          <p:cNvSpPr>
            <a:spLocks noGrp="1" noChangeArrowheads="1"/>
          </p:cNvSpPr>
          <p:nvPr>
            <p:ph type="body" idx="1"/>
          </p:nvPr>
        </p:nvSpPr>
        <p:spPr bwMode="auto">
          <a:xfrm>
            <a:off x="975361" y="4560570"/>
            <a:ext cx="5364480" cy="4320540"/>
          </a:xfrm>
          <a:prstGeom prst="rect">
            <a:avLst/>
          </a:prstGeom>
          <a:solidFill>
            <a:srgbClr val="FFFFFF"/>
          </a:solidFill>
          <a:ln>
            <a:solidFill>
              <a:srgbClr val="000000"/>
            </a:solidFill>
            <a:miter lim="800000"/>
            <a:headEnd/>
            <a:tailEnd/>
          </a:ln>
        </p:spPr>
        <p:txBody>
          <a:bodyPr lIns="95067" tIns="47534" rIns="95067" bIns="47534"/>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AD8783B-3160-480B-80FE-B96696625CB6}" type="slidenum">
              <a:rPr lang="en-IE">
                <a:latin typeface="Arial" pitchFamily="34" charset="0"/>
              </a:rPr>
              <a:pPr/>
              <a:t>11</a:t>
            </a:fld>
            <a:endParaRPr lang="en-IE">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IE">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14</a:t>
            </a:fld>
            <a:endParaRPr lang="en-US"/>
          </a:p>
        </p:txBody>
      </p:sp>
    </p:spTree>
    <p:extLst>
      <p:ext uri="{BB962C8B-B14F-4D97-AF65-F5344CB8AC3E}">
        <p14:creationId xmlns:p14="http://schemas.microsoft.com/office/powerpoint/2010/main" val="151388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 the solution to PageRank using teleport probability α,</a:t>
            </a:r>
            <a:r>
              <a:rPr lang="en-US" baseline="0" dirty="0"/>
              <a:t> </a:t>
            </a:r>
            <a:r>
              <a:rPr lang="en-US" dirty="0"/>
              <a:t>and the lazy walk matrix, then p is also the solution to the standard PageRank equation with teleport probability α′=2α/(1+α).</a:t>
            </a:r>
          </a:p>
          <a:p>
            <a:endParaRPr lang="en-US" dirty="0"/>
          </a:p>
          <a:p>
            <a:r>
              <a:rPr lang="en-US" dirty="0"/>
              <a:t>We use lazy to guarantee that the Markov</a:t>
            </a:r>
            <a:r>
              <a:rPr lang="en-US" baseline="0" dirty="0"/>
              <a:t> Chain </a:t>
            </a:r>
            <a:r>
              <a:rPr lang="en-US" baseline="0"/>
              <a:t>is aperiodic</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20</a:t>
            </a:fld>
            <a:endParaRPr lang="en-US"/>
          </a:p>
        </p:txBody>
      </p:sp>
    </p:spTree>
    <p:extLst>
      <p:ext uri="{BB962C8B-B14F-4D97-AF65-F5344CB8AC3E}">
        <p14:creationId xmlns:p14="http://schemas.microsoft.com/office/powerpoint/2010/main" val="169162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notation pβ(a) here means the personalized PageRank vector personalized to a (i.e. teleporting to a). </a:t>
            </a:r>
          </a:p>
          <a:p>
            <a:r>
              <a:rPr lang="en-US" dirty="0"/>
              <a:t>The expression pβ(Ma) means personalized PageRank vector personalized to Ma. </a:t>
            </a:r>
          </a:p>
          <a:p>
            <a:r>
              <a:rPr lang="en-US" dirty="0"/>
              <a:t>Here Ma is matrix multiplication, or equivalently the distribution obtained by teleporting to distribution a then taking a single random step. </a:t>
            </a:r>
          </a:p>
          <a:p>
            <a:r>
              <a:rPr lang="en-US" dirty="0"/>
              <a:t>To understand why this is true, we will use the fact that pβ(a)</a:t>
            </a:r>
            <a:r>
              <a:rPr lang="en-US" dirty="0" err="1"/>
              <a:t>i</a:t>
            </a:r>
            <a:r>
              <a:rPr lang="en-US" dirty="0"/>
              <a:t> is the probability of ending at node </a:t>
            </a:r>
            <a:r>
              <a:rPr lang="en-US" dirty="0" err="1"/>
              <a:t>i</a:t>
            </a:r>
            <a:r>
              <a:rPr lang="en-US" dirty="0"/>
              <a:t> after a single random walk from distribution $a$ with length geometric(β).  </a:t>
            </a:r>
          </a:p>
          <a:p>
            <a:r>
              <a:rPr lang="en-US" dirty="0"/>
              <a:t> </a:t>
            </a:r>
          </a:p>
          <a:p>
            <a:r>
              <a:rPr lang="en-US" dirty="0"/>
              <a:t>Now to prove that</a:t>
            </a:r>
          </a:p>
          <a:p>
            <a:r>
              <a:rPr lang="en-US" dirty="0"/>
              <a:t>pβ(a)=(1−β)a+βpβ(Ma)</a:t>
            </a:r>
          </a:p>
          <a:p>
            <a:r>
              <a:rPr lang="en-US" dirty="0"/>
              <a:t>we can break this probability into two cases: walks of length 1 (0 transitions), and walks of length longer than 1 (&gt;0 transitions).  The probability of length 0 is β, and the walk ends where it started, with distribution a.  The probability of length  1 is 1−β, and then the walk starts at distribution a, takes a step, (so it has distribution Ma), then takes the rest of the random walk to with distribution pβ(Ma). Note that we used the </a:t>
            </a:r>
            <a:r>
              <a:rPr lang="en-US" dirty="0" err="1"/>
              <a:t>memorless</a:t>
            </a:r>
            <a:r>
              <a:rPr lang="en-US" dirty="0"/>
              <a:t> nature of the walk: After we know the second node of the walk has distribution Ma, the rest of the walk can forget where it started and behave as if it started at Ma. This proves the equation.</a:t>
            </a:r>
          </a:p>
          <a:p>
            <a:r>
              <a:rPr lang="en-US" dirty="0"/>
              <a:t> </a:t>
            </a:r>
          </a:p>
          <a:p>
            <a:r>
              <a:rPr lang="en-US" dirty="0"/>
              <a:t>Original answer: (Which explains a different PageRank equation in terms of random walks).</a:t>
            </a:r>
          </a:p>
          <a:p>
            <a:r>
              <a:rPr lang="en-US" dirty="0"/>
              <a:t>This might be clearer if we remove the teleport probability β subscript from the notation. Then the equation is</a:t>
            </a:r>
          </a:p>
          <a:p>
            <a:r>
              <a:rPr lang="en-US" dirty="0"/>
              <a:t>p=(1−β)a+β</a:t>
            </a:r>
            <a:r>
              <a:rPr lang="en-US" dirty="0" err="1"/>
              <a:t>pM</a:t>
            </a:r>
            <a:r>
              <a:rPr lang="en-US" dirty="0"/>
              <a:t>.</a:t>
            </a:r>
          </a:p>
          <a:p>
            <a:r>
              <a:rPr lang="en-US" dirty="0"/>
              <a:t>Here p is the personalized PageRank, a is the teleport vector, M is the stochastic transition matrix, and </a:t>
            </a:r>
            <a:r>
              <a:rPr lang="en-US" dirty="0" err="1"/>
              <a:t>pM</a:t>
            </a:r>
            <a:r>
              <a:rPr lang="en-US" dirty="0"/>
              <a:t> is matrix multiplication. To understand why this equation makes sense, think about the random walk model: we take an </a:t>
            </a:r>
            <a:r>
              <a:rPr lang="en-US" dirty="0" err="1"/>
              <a:t>infintely</a:t>
            </a:r>
            <a:r>
              <a:rPr lang="en-US" dirty="0"/>
              <a:t> long walk, and after each step with probability β we teleport to a random node in a, and otherwise we step to a random neighbor of the current node.</a:t>
            </a:r>
          </a:p>
          <a:p>
            <a:r>
              <a:rPr lang="en-US" dirty="0"/>
              <a:t> </a:t>
            </a:r>
          </a:p>
          <a:p>
            <a:r>
              <a:rPr lang="en-US" dirty="0"/>
              <a:t>The left-hand-side at entry </a:t>
            </a:r>
            <a:r>
              <a:rPr lang="en-US" dirty="0" err="1"/>
              <a:t>i</a:t>
            </a:r>
            <a:r>
              <a:rPr lang="en-US" dirty="0"/>
              <a:t> is the probability of being at some node </a:t>
            </a:r>
            <a:r>
              <a:rPr lang="en-US" dirty="0" err="1"/>
              <a:t>i</a:t>
            </a:r>
            <a:r>
              <a:rPr lang="en-US" dirty="0"/>
              <a:t> at equilibrium (after infinitely many steps, the stationary distribution). At equilibrium, what is our probability of being at some node </a:t>
            </a:r>
            <a:r>
              <a:rPr lang="en-US" dirty="0" err="1"/>
              <a:t>i</a:t>
            </a:r>
            <a:r>
              <a:rPr lang="en-US" dirty="0"/>
              <a:t>? Well, either on the previous step we teleported, which happens with probability 1−β, and our probability of being at node </a:t>
            </a:r>
            <a:r>
              <a:rPr lang="en-US" dirty="0" err="1"/>
              <a:t>i</a:t>
            </a:r>
            <a:r>
              <a:rPr lang="en-US" dirty="0"/>
              <a:t> is </a:t>
            </a:r>
            <a:r>
              <a:rPr lang="en-US" dirty="0" err="1"/>
              <a:t>ai</a:t>
            </a:r>
            <a:r>
              <a:rPr lang="en-US" dirty="0"/>
              <a:t>. That's the first term on the right-hand-side. Or, on the previous step we were at some node j, (with probability </a:t>
            </a:r>
            <a:r>
              <a:rPr lang="en-US" dirty="0" err="1"/>
              <a:t>pj</a:t>
            </a:r>
            <a:r>
              <a:rPr lang="en-US" dirty="0"/>
              <a:t> since our previous step was also at stationary distribution) and our probability of going to </a:t>
            </a:r>
            <a:r>
              <a:rPr lang="en-US" dirty="0" err="1"/>
              <a:t>i</a:t>
            </a:r>
            <a:r>
              <a:rPr lang="en-US" dirty="0"/>
              <a:t> is</a:t>
            </a:r>
          </a:p>
          <a:p>
            <a:r>
              <a:rPr lang="en-US" dirty="0"/>
              <a:t>∑</a:t>
            </a:r>
            <a:r>
              <a:rPr lang="en-US" dirty="0" err="1"/>
              <a:t>ipjMj,i</a:t>
            </a:r>
            <a:r>
              <a:rPr lang="en-US" dirty="0"/>
              <a:t>=</a:t>
            </a:r>
            <a:r>
              <a:rPr lang="en-US" dirty="0" err="1"/>
              <a:t>pM</a:t>
            </a:r>
            <a:endParaRPr lang="en-US" dirty="0"/>
          </a:p>
          <a:p>
            <a:r>
              <a:rPr lang="en-US" dirty="0"/>
              <a:t>which gives us the second term on the right-hand-side.</a:t>
            </a:r>
          </a:p>
        </p:txBody>
      </p:sp>
      <p:sp>
        <p:nvSpPr>
          <p:cNvPr id="4" name="Slide Number Placeholder 3"/>
          <p:cNvSpPr>
            <a:spLocks noGrp="1"/>
          </p:cNvSpPr>
          <p:nvPr>
            <p:ph type="sldNum" sz="quarter" idx="10"/>
          </p:nvPr>
        </p:nvSpPr>
        <p:spPr/>
        <p:txBody>
          <a:bodyPr/>
          <a:lstStyle/>
          <a:p>
            <a:fld id="{EE707532-839C-41A2-9E71-D5288AEAE66A}" type="slidenum">
              <a:rPr lang="en-US" smtClean="0"/>
              <a:pPr/>
              <a:t>21</a:t>
            </a:fld>
            <a:endParaRPr lang="en-US"/>
          </a:p>
        </p:txBody>
      </p:sp>
    </p:spTree>
    <p:extLst>
      <p:ext uri="{BB962C8B-B14F-4D97-AF65-F5344CB8AC3E}">
        <p14:creationId xmlns:p14="http://schemas.microsoft.com/office/powerpoint/2010/main" val="324813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silly metaphor I can think of is imagine that you are a person who is feels very disrespected by the world (your page rank/reputation is too low). </a:t>
            </a:r>
          </a:p>
          <a:p>
            <a:endParaRPr lang="en-US" dirty="0"/>
          </a:p>
          <a:p>
            <a:r>
              <a:rPr lang="en-US" dirty="0"/>
              <a:t>Well, you might try to make yourself feel better by insulting the people around you; by smearing the reputation of others and decreasing their reputation (</a:t>
            </a:r>
            <a:r>
              <a:rPr lang="en-US" dirty="0" err="1"/>
              <a:t>i.e</a:t>
            </a:r>
            <a:r>
              <a:rPr lang="en-US" dirty="0"/>
              <a:t> </a:t>
            </a:r>
            <a:r>
              <a:rPr lang="en-US" dirty="0" err="1"/>
              <a:t>pagerank</a:t>
            </a:r>
            <a:r>
              <a:rPr lang="en-US" dirty="0"/>
              <a:t>) you could make yourself seem slightly better, as other people will spend more time noticing their flaws, and less time on yours (so, your reputation/page rank has increased). </a:t>
            </a:r>
          </a:p>
          <a:p>
            <a:endParaRPr lang="en-US" dirty="0"/>
          </a:p>
          <a:p>
            <a:r>
              <a:rPr lang="en-US" dirty="0"/>
              <a:t>When you are upset, you lash out at people at random, thus our </a:t>
            </a:r>
            <a:r>
              <a:rPr lang="en-US" dirty="0" err="1"/>
              <a:t>q_u</a:t>
            </a:r>
            <a:r>
              <a:rPr lang="en-US" dirty="0"/>
              <a:t>/</a:t>
            </a:r>
            <a:r>
              <a:rPr lang="en-US" dirty="0" err="1"/>
              <a:t>d_u</a:t>
            </a:r>
            <a:r>
              <a:rPr lang="en-US" dirty="0"/>
              <a:t> term, but half the time, you have a good day (sun is shining, birds singing, 246 assignment finished, </a:t>
            </a:r>
            <a:r>
              <a:rPr lang="en-US" dirty="0" err="1"/>
              <a:t>etc</a:t>
            </a:r>
            <a:r>
              <a:rPr lang="en-US" dirty="0"/>
              <a:t>) and don't insult others, which is where our .5 term comes from. </a:t>
            </a:r>
          </a:p>
          <a:p>
            <a:endParaRPr lang="en-US" dirty="0"/>
          </a:p>
          <a:p>
            <a:r>
              <a:rPr lang="en-US" dirty="0"/>
              <a:t>Anyways, you could imagine the whole world worked this way, until people finally settle into something close to an equilibrium where everyone feels they are respected the amount they deserve (</a:t>
            </a:r>
            <a:r>
              <a:rPr lang="en-US" dirty="0" err="1"/>
              <a:t>i.e</a:t>
            </a:r>
            <a:r>
              <a:rPr lang="en-US" dirty="0"/>
              <a:t> </a:t>
            </a:r>
            <a:r>
              <a:rPr lang="en-US" dirty="0" err="1"/>
              <a:t>qu</a:t>
            </a:r>
            <a:r>
              <a:rPr lang="en-US" dirty="0"/>
              <a:t> close to 0). Further, if we live in a world in which people are flexible and willing to be slightly under/over valued, then this cycle of hostility would end sooner, (thus the 1/epsilon term in our run time). </a:t>
            </a:r>
          </a:p>
        </p:txBody>
      </p:sp>
      <p:sp>
        <p:nvSpPr>
          <p:cNvPr id="4" name="Slide Number Placeholder 3"/>
          <p:cNvSpPr>
            <a:spLocks noGrp="1"/>
          </p:cNvSpPr>
          <p:nvPr>
            <p:ph type="sldNum" sz="quarter" idx="10"/>
          </p:nvPr>
        </p:nvSpPr>
        <p:spPr/>
        <p:txBody>
          <a:bodyPr/>
          <a:lstStyle/>
          <a:p>
            <a:fld id="{EE707532-839C-41A2-9E71-D5288AEAE66A}" type="slidenum">
              <a:rPr lang="en-US" smtClean="0"/>
              <a:pPr/>
              <a:t>24</a:t>
            </a:fld>
            <a:endParaRPr lang="en-US"/>
          </a:p>
        </p:txBody>
      </p:sp>
    </p:spTree>
    <p:extLst>
      <p:ext uri="{BB962C8B-B14F-4D97-AF65-F5344CB8AC3E}">
        <p14:creationId xmlns:p14="http://schemas.microsoft.com/office/powerpoint/2010/main" val="167211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Lazy random walks, which are the variant of random walks that stay put</a:t>
            </a:r>
            <a:r>
              <a:rPr lang="en-US" baseline="0" dirty="0"/>
              <a:t> </a:t>
            </a:r>
            <a:r>
              <a:rPr lang="en-US" dirty="0"/>
              <a:t>with probability 1/2 at each time step, and walk to a random neighbor the other half of the time.</a:t>
            </a:r>
          </a:p>
          <a:p>
            <a:endParaRPr lang="en-US" dirty="0"/>
          </a:p>
          <a:p>
            <a:r>
              <a:rPr lang="en-US" dirty="0"/>
              <a:t>Better explain the algorithm.</a:t>
            </a:r>
          </a:p>
          <a:p>
            <a:r>
              <a:rPr lang="en-US" dirty="0"/>
              <a:t>What</a:t>
            </a:r>
            <a:r>
              <a:rPr lang="en-US" baseline="0" dirty="0"/>
              <a:t> is going on?</a:t>
            </a:r>
          </a:p>
          <a:p>
            <a:r>
              <a:rPr lang="en-US" baseline="0" dirty="0"/>
              <a:t>What are q and r </a:t>
            </a:r>
          </a:p>
          <a:p>
            <a:r>
              <a:rPr lang="en-US" baseline="0" dirty="0"/>
              <a:t>How is the mass being shifted round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25</a:t>
            </a:fld>
            <a:endParaRPr lang="en-US"/>
          </a:p>
        </p:txBody>
      </p:sp>
    </p:spTree>
    <p:extLst>
      <p:ext uri="{BB962C8B-B14F-4D97-AF65-F5344CB8AC3E}">
        <p14:creationId xmlns:p14="http://schemas.microsoft.com/office/powerpoint/2010/main" val="240175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35</a:t>
            </a:fld>
            <a:endParaRPr lang="en-US"/>
          </a:p>
        </p:txBody>
      </p:sp>
    </p:spTree>
    <p:extLst>
      <p:ext uri="{BB962C8B-B14F-4D97-AF65-F5344CB8AC3E}">
        <p14:creationId xmlns:p14="http://schemas.microsoft.com/office/powerpoint/2010/main" val="30077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8A70DE11-E761-194C-902B-183F414B201B}"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B2C0EF-45E3-C244-9443-801CB6BBCD29}"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F81241C-C24C-7F46-8784-6EAD3320ED15}" type="datetime1">
              <a:rPr lang="en-US" smtClean="0"/>
              <a:t>2/14/18</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p>
            <a:r>
              <a:rPr lang="en-US"/>
              <a:t>Click to edit Master title style</a:t>
            </a:r>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09B2D4D8-3708-064E-8054-6789B17990E4}" type="datetime1">
              <a:rPr lang="en-US" smtClean="0"/>
              <a:t>2/14/18</a:t>
            </a:fld>
            <a:endParaRPr lang="en-GB"/>
          </a:p>
        </p:txBody>
      </p:sp>
      <p:sp>
        <p:nvSpPr>
          <p:cNvPr id="6" name="Footer Placeholder 5"/>
          <p:cNvSpPr>
            <a:spLocks noGrp="1"/>
          </p:cNvSpPr>
          <p:nvPr>
            <p:ph type="ftr" idx="11"/>
          </p:nvPr>
        </p:nvSpPr>
        <p:spPr>
          <a:xfrm>
            <a:off x="3126240" y="6247376"/>
            <a:ext cx="2897280" cy="472370"/>
          </a:xfrm>
        </p:spPr>
        <p:txBody>
          <a:bodyPr tIns="41473"/>
          <a:lstStyle>
            <a:lvl1pPr>
              <a:defRPr/>
            </a:lvl1pPr>
          </a:lstStyle>
          <a:p>
            <a:r>
              <a:rPr lang="en-US"/>
              <a:t>Jure Leskovec, Stanford CS246: Mining Massive Datasets</a:t>
            </a:r>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2ADE11F-127C-A541-8DD1-D3FFAD36C21B}" type="datetime1">
              <a:rPr lang="en-US" smtClean="0"/>
              <a:t>2/14/18</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87552"/>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EBE63D83-A33A-F94F-91B2-02B6D3D6FD27}"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914400"/>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dirty="0"/>
              <a:t>Click to edit Master title style</a:t>
            </a:r>
          </a:p>
        </p:txBody>
      </p:sp>
      <p:sp>
        <p:nvSpPr>
          <p:cNvPr id="3" name="Text Placeholder 2"/>
          <p:cNvSpPr>
            <a:spLocks noGrp="1"/>
          </p:cNvSpPr>
          <p:nvPr>
            <p:ph type="body" idx="1"/>
          </p:nvPr>
        </p:nvSpPr>
        <p:spPr>
          <a:xfrm>
            <a:off x="740664" y="2743200"/>
            <a:ext cx="8022336" cy="685800"/>
          </a:xfrm>
        </p:spPr>
        <p:txBody>
          <a:bodyPr lIns="146304" tIns="0" rIns="45720" bIns="0" anchor="t">
            <a:normAutofit/>
          </a:bodyPr>
          <a:lstStyle>
            <a:lvl1pPr marL="0" indent="0">
              <a:buNone/>
              <a:defRPr sz="4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3A29027C-D05B-0546-A2BD-D551A2F56A35}"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295400"/>
            <a:ext cx="4038600" cy="5504688"/>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95400"/>
            <a:ext cx="4038600" cy="550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D00DA91-7660-1E44-B7BF-3B89E0977D0C}" type="datetime1">
              <a:rPr lang="en-US" smtClean="0"/>
              <a:t>2/14/18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023338"/>
            <a:ext cx="4040188"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023338"/>
            <a:ext cx="4041775"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308C1FB-E302-0741-A7A0-00171919298D}" type="datetime1">
              <a:rPr lang="en-US" smtClean="0"/>
              <a:t>2/14/18</a:t>
            </a:fld>
            <a:endParaRPr lang="en-US"/>
          </a:p>
        </p:txBody>
      </p:sp>
      <p:sp>
        <p:nvSpPr>
          <p:cNvPr id="8" name="Footer Placeholder 7"/>
          <p:cNvSpPr>
            <a:spLocks noGrp="1"/>
          </p:cNvSpPr>
          <p:nvPr>
            <p:ph type="ftr" sz="quarter" idx="11"/>
          </p:nvPr>
        </p:nvSpPr>
        <p:spPr/>
        <p:txBody>
          <a:bodyPr/>
          <a:lstStyle/>
          <a:p>
            <a:r>
              <a:rPr lang="en-US"/>
              <a:t>Jure Leskovec, Stanford CS246: Mining Massive Datasets</a:t>
            </a:r>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6FF6B2D-CE6A-B248-99B8-96417BA86EE3}"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4A7D7-AC11-AF46-8E46-793BA1CC3CE2}" type="datetime1">
              <a:rPr lang="en-US" smtClean="0"/>
              <a:t>2/14/18</a:t>
            </a:fld>
            <a:endParaRPr lang="en-US"/>
          </a:p>
        </p:txBody>
      </p:sp>
      <p:sp>
        <p:nvSpPr>
          <p:cNvPr id="3" name="Footer Placeholder 2"/>
          <p:cNvSpPr>
            <a:spLocks noGrp="1"/>
          </p:cNvSpPr>
          <p:nvPr>
            <p:ph type="ftr" sz="quarter" idx="11"/>
          </p:nvPr>
        </p:nvSpPr>
        <p:spPr/>
        <p:txBody>
          <a:bodyPr/>
          <a:lstStyle/>
          <a:p>
            <a:r>
              <a:rPr lang="en-US"/>
              <a:t>Jure Leskovec, Stanford CS246: Mining Massive Datasets</a:t>
            </a:r>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3F7E1B6-D6D8-3848-94E5-795637254203}" type="datetime1">
              <a:rPr lang="en-US" smtClean="0"/>
              <a:t>2/14/18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A9B0E637-AB14-8343-914D-D6921348A7AB}" type="datetime1">
              <a:rPr lang="en-US" smtClean="0"/>
              <a:t>2/14/18</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8339328" y="1170432"/>
            <a:ext cx="733864" cy="201168"/>
          </a:xfrm>
        </p:spPr>
        <p:txBody>
          <a:bodyPr/>
          <a:lstStyle/>
          <a:p>
            <a:fld id="{19B12225-5612-419B-A8D5-4B8EEE4C21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21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1"/>
            <a:ext cx="9143999" cy="10210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295400"/>
            <a:ext cx="8229600" cy="5257801"/>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4125283B-CA0F-4F46-B1CB-3964331E5FD9}" type="datetime1">
              <a:rPr lang="en-US" smtClean="0"/>
              <a:t>2/14/18</a:t>
            </a:fld>
            <a:endParaRPr lang="en-US"/>
          </a:p>
        </p:txBody>
      </p:sp>
      <p:sp>
        <p:nvSpPr>
          <p:cNvPr id="5" name="Footer Placeholder 4"/>
          <p:cNvSpPr>
            <a:spLocks noGrp="1"/>
          </p:cNvSpPr>
          <p:nvPr>
            <p:ph type="ftr" sz="quarter" idx="3"/>
          </p:nvPr>
        </p:nvSpPr>
        <p:spPr>
          <a:xfrm>
            <a:off x="2640596" y="6583680"/>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r>
              <a:rPr lang="en-US"/>
              <a:t>Jure Leskovec, Stanford CS246: Mining Massive Datasets</a:t>
            </a:r>
            <a:endParaRPr lang="en-US" dirty="0"/>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Lst>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0.png"/></Relationships>
</file>

<file path=ppt/slides/_rels/slide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3.emf"/><Relationship Id="rId7" Type="http://schemas.openxmlformats.org/officeDocument/2006/relationships/image" Target="NULL"/><Relationship Id="rId12"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1447800"/>
            <a:ext cx="8077200" cy="3581400"/>
          </a:xfrm>
        </p:spPr>
        <p:txBody>
          <a:bodyPr anchor="b">
            <a:normAutofit/>
          </a:bodyPr>
          <a:lstStyle/>
          <a:p>
            <a:r>
              <a:rPr lang="en-US" sz="4800" dirty="0"/>
              <a:t>Community Detection in Graphs</a:t>
            </a:r>
            <a:endParaRPr lang="en-US" sz="5400" dirty="0"/>
          </a:p>
        </p:txBody>
      </p:sp>
      <p:sp>
        <p:nvSpPr>
          <p:cNvPr id="7" name="TextBox 6"/>
          <p:cNvSpPr txBox="1"/>
          <p:nvPr/>
        </p:nvSpPr>
        <p:spPr>
          <a:xfrm>
            <a:off x="762000" y="5257800"/>
            <a:ext cx="6705600" cy="1323439"/>
          </a:xfrm>
          <a:prstGeom prst="rect">
            <a:avLst/>
          </a:prstGeom>
          <a:noFill/>
        </p:spPr>
        <p:txBody>
          <a:bodyPr wrap="square" rtlCol="0">
            <a:spAutoFit/>
          </a:bodyPr>
          <a:lstStyle/>
          <a:p>
            <a:r>
              <a:rPr lang="en-US" sz="2400" dirty="0"/>
              <a:t>CS246: Mining Massive Datasets</a:t>
            </a:r>
          </a:p>
          <a:p>
            <a:r>
              <a:rPr lang="en-US" sz="2400" dirty="0"/>
              <a:t>Jure Leskovec, </a:t>
            </a:r>
            <a:r>
              <a:rPr lang="en-US" sz="2000" dirty="0"/>
              <a:t>Stanford University</a:t>
            </a:r>
          </a:p>
          <a:p>
            <a:r>
              <a:rPr lang="en-US" sz="3200" dirty="0"/>
              <a:t>http://cs246.stanford.edu</a:t>
            </a:r>
          </a:p>
        </p:txBody>
      </p:sp>
      <p:pic>
        <p:nvPicPr>
          <p:cNvPr id="5" name="Picture 6" descr="http://asia.stanford.edu/images/StanfordSealSmall.jpg"/>
          <p:cNvPicPr>
            <a:picLocks noChangeAspect="1" noChangeArrowheads="1"/>
          </p:cNvPicPr>
          <p:nvPr/>
        </p:nvPicPr>
        <p:blipFill>
          <a:blip r:embed="rId3" cstate="print"/>
          <a:srcRect/>
          <a:stretch>
            <a:fillRect/>
          </a:stretch>
        </p:blipFill>
        <p:spPr bwMode="auto">
          <a:xfrm>
            <a:off x="7452360" y="5166360"/>
            <a:ext cx="1691640" cy="1691640"/>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233" y="1316928"/>
            <a:ext cx="3991765" cy="28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Seed Node: Intuition</a:t>
            </a:r>
          </a:p>
        </p:txBody>
      </p:sp>
      <p:sp>
        <p:nvSpPr>
          <p:cNvPr id="3" name="Content Placeholder 2"/>
          <p:cNvSpPr>
            <a:spLocks noGrp="1"/>
          </p:cNvSpPr>
          <p:nvPr>
            <p:ph idx="1"/>
          </p:nvPr>
        </p:nvSpPr>
        <p:spPr>
          <a:xfrm>
            <a:off x="457200" y="4114800"/>
            <a:ext cx="8229600" cy="2590800"/>
          </a:xfrm>
        </p:spPr>
        <p:txBody>
          <a:bodyPr>
            <a:normAutofit lnSpcReduction="10000"/>
          </a:bodyPr>
          <a:lstStyle/>
          <a:p>
            <a:r>
              <a:rPr lang="en-US" b="1" dirty="0">
                <a:solidFill>
                  <a:srgbClr val="0000FF"/>
                </a:solidFill>
              </a:rPr>
              <a:t>Algorithm outline:</a:t>
            </a:r>
          </a:p>
          <a:p>
            <a:pPr lvl="1"/>
            <a:r>
              <a:rPr lang="en-US" dirty="0"/>
              <a:t>Pick a seed node </a:t>
            </a:r>
            <a:r>
              <a:rPr lang="en-US" b="1" i="1" dirty="0"/>
              <a:t>s</a:t>
            </a:r>
            <a:r>
              <a:rPr lang="en-US" dirty="0"/>
              <a:t> of interest</a:t>
            </a:r>
          </a:p>
          <a:p>
            <a:pPr lvl="1"/>
            <a:r>
              <a:rPr lang="en-US" dirty="0"/>
              <a:t>Run </a:t>
            </a:r>
            <a:r>
              <a:rPr lang="en-US" b="1" dirty="0"/>
              <a:t>PPR</a:t>
            </a:r>
            <a:r>
              <a:rPr lang="en-US" dirty="0"/>
              <a:t> with teleport set = {</a:t>
            </a:r>
            <a:r>
              <a:rPr lang="en-US" b="1" i="1" dirty="0"/>
              <a:t>s</a:t>
            </a:r>
            <a:r>
              <a:rPr lang="en-US" dirty="0"/>
              <a:t>}</a:t>
            </a:r>
          </a:p>
          <a:p>
            <a:pPr lvl="1"/>
            <a:r>
              <a:rPr lang="en-US" dirty="0"/>
              <a:t>Sort the nodes by the decreasing </a:t>
            </a:r>
            <a:r>
              <a:rPr lang="en-US" b="1" dirty="0"/>
              <a:t>PPR</a:t>
            </a:r>
            <a:r>
              <a:rPr lang="en-US" dirty="0"/>
              <a:t> score</a:t>
            </a:r>
          </a:p>
          <a:p>
            <a:pPr lvl="1"/>
            <a:r>
              <a:rPr lang="en-US" b="1" dirty="0"/>
              <a:t>Sweep</a:t>
            </a:r>
            <a:r>
              <a:rPr lang="en-US" dirty="0"/>
              <a:t> over the nodes and find </a:t>
            </a:r>
            <a:r>
              <a:rPr lang="en-US" b="1" dirty="0">
                <a:solidFill>
                  <a:srgbClr val="FF0066"/>
                </a:solidFill>
              </a:rPr>
              <a:t>good clusters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0" y="1219200"/>
            <a:ext cx="4634912" cy="268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76246" y="4191000"/>
            <a:ext cx="3967753"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Node rank in decreasing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score</a:t>
            </a:r>
          </a:p>
        </p:txBody>
      </p:sp>
      <p:sp>
        <p:nvSpPr>
          <p:cNvPr id="16" name="TextBox 15"/>
          <p:cNvSpPr txBox="1"/>
          <p:nvPr/>
        </p:nvSpPr>
        <p:spPr>
          <a:xfrm rot="16200000">
            <a:off x="3346739" y="2484657"/>
            <a:ext cx="3289683" cy="338554"/>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Cluster “quality” </a:t>
            </a:r>
            <a:r>
              <a:rPr lang="en-US" sz="1600" dirty="0">
                <a:solidFill>
                  <a:srgbClr val="008000"/>
                </a:solidFill>
                <a:latin typeface="Arial" pitchFamily="34" charset="0"/>
                <a:cs typeface="Arial" pitchFamily="34" charset="0"/>
              </a:rPr>
              <a:t>(lower is better)</a:t>
            </a:r>
          </a:p>
        </p:txBody>
      </p:sp>
      <p:cxnSp>
        <p:nvCxnSpPr>
          <p:cNvPr id="15" name="Straight Arrow Connector 14"/>
          <p:cNvCxnSpPr/>
          <p:nvPr/>
        </p:nvCxnSpPr>
        <p:spPr>
          <a:xfrm flipH="1">
            <a:off x="5943600" y="2209800"/>
            <a:ext cx="533400" cy="9906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6623125" y="2209800"/>
            <a:ext cx="457200" cy="1454971"/>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344049" y="1840468"/>
            <a:ext cx="1907895" cy="400110"/>
          </a:xfrm>
          <a:prstGeom prst="rect">
            <a:avLst/>
          </a:prstGeom>
          <a:solidFill>
            <a:schemeClr val="bg1"/>
          </a:solidFill>
        </p:spPr>
        <p:txBody>
          <a:bodyPr wrap="none" rtlCol="0">
            <a:spAutoFit/>
          </a:bodyPr>
          <a:lstStyle/>
          <a:p>
            <a:r>
              <a:rPr lang="en-US" sz="2000" b="1" dirty="0">
                <a:solidFill>
                  <a:srgbClr val="D60093"/>
                </a:solidFill>
                <a:latin typeface="Arial" pitchFamily="34" charset="0"/>
                <a:cs typeface="Arial" pitchFamily="34" charset="0"/>
              </a:rPr>
              <a:t>Good clusters</a:t>
            </a:r>
          </a:p>
        </p:txBody>
      </p:sp>
      <p:sp>
        <p:nvSpPr>
          <p:cNvPr id="23" name="Oval 22"/>
          <p:cNvSpPr/>
          <p:nvPr/>
        </p:nvSpPr>
        <p:spPr>
          <a:xfrm rot="2214566">
            <a:off x="3241070" y="2880002"/>
            <a:ext cx="1219200" cy="796073"/>
          </a:xfrm>
          <a:prstGeom prst="ellipse">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Oval 25"/>
          <p:cNvSpPr/>
          <p:nvPr/>
        </p:nvSpPr>
        <p:spPr>
          <a:xfrm rot="2214566">
            <a:off x="3730688" y="3119921"/>
            <a:ext cx="559568" cy="585189"/>
          </a:xfrm>
          <a:prstGeom prst="ellipse">
            <a:avLst/>
          </a:prstGeom>
          <a:ln w="38100">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1" name="Group 10"/>
          <p:cNvGrpSpPr/>
          <p:nvPr/>
        </p:nvGrpSpPr>
        <p:grpSpPr>
          <a:xfrm>
            <a:off x="3448948" y="3321436"/>
            <a:ext cx="1351652" cy="869564"/>
            <a:chOff x="3448948" y="3321436"/>
            <a:chExt cx="1351652" cy="869564"/>
          </a:xfrm>
        </p:grpSpPr>
        <p:sp>
          <p:nvSpPr>
            <p:cNvPr id="8" name="Rectangle 7"/>
            <p:cNvSpPr/>
            <p:nvPr/>
          </p:nvSpPr>
          <p:spPr>
            <a:xfrm>
              <a:off x="4010474" y="3321436"/>
              <a:ext cx="195766" cy="187151"/>
            </a:xfrm>
            <a:prstGeom prst="rect">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p:cNvSpPr txBox="1"/>
            <p:nvPr/>
          </p:nvSpPr>
          <p:spPr>
            <a:xfrm>
              <a:off x="3448948" y="3821668"/>
              <a:ext cx="1351652" cy="369332"/>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Seed node</a:t>
              </a:r>
            </a:p>
          </p:txBody>
        </p:sp>
        <p:cxnSp>
          <p:nvCxnSpPr>
            <p:cNvPr id="10" name="Straight Arrow Connector 9"/>
            <p:cNvCxnSpPr/>
            <p:nvPr/>
          </p:nvCxnSpPr>
          <p:spPr>
            <a:xfrm flipH="1" flipV="1">
              <a:off x="4124774" y="3508587"/>
              <a:ext cx="266700" cy="443953"/>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
        <p:nvSpPr>
          <p:cNvPr id="4" name="Date Placeholder 3"/>
          <p:cNvSpPr>
            <a:spLocks noGrp="1"/>
          </p:cNvSpPr>
          <p:nvPr>
            <p:ph type="dt" sz="half" idx="10"/>
          </p:nvPr>
        </p:nvSpPr>
        <p:spPr/>
        <p:txBody>
          <a:bodyPr/>
          <a:lstStyle/>
          <a:p>
            <a:fld id="{E230E493-B2AB-DB4C-8C35-25D3D9E2A0F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10</a:t>
            </a:fld>
            <a:endParaRPr lang="en-US"/>
          </a:p>
        </p:txBody>
      </p:sp>
    </p:spTree>
    <p:extLst>
      <p:ext uri="{BB962C8B-B14F-4D97-AF65-F5344CB8AC3E}">
        <p14:creationId xmlns:p14="http://schemas.microsoft.com/office/powerpoint/2010/main" val="19361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2" grpId="0"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99335" name="Rectangle 7"/>
          <p:cNvSpPr>
            <a:spLocks noGrp="1" noRot="1" noChangeArrowheads="1"/>
          </p:cNvSpPr>
          <p:nvPr>
            <p:ph type="title"/>
          </p:nvPr>
        </p:nvSpPr>
        <p:spPr/>
        <p:txBody>
          <a:bodyPr/>
          <a:lstStyle/>
          <a:p>
            <a:pPr eaLnBrk="1" hangingPunct="1">
              <a:defRPr/>
            </a:pPr>
            <a:r>
              <a:rPr lang="en-IE" dirty="0"/>
              <a:t>What makes a good cluster?</a:t>
            </a:r>
            <a:endParaRPr lang="en-US" dirty="0"/>
          </a:p>
        </p:txBody>
      </p:sp>
      <mc:AlternateContent xmlns:mc="http://schemas.openxmlformats.org/markup-compatibility/2006" xmlns:a14="http://schemas.microsoft.com/office/drawing/2010/main">
        <mc:Choice Requires="a14">
          <p:sp>
            <p:nvSpPr>
              <p:cNvPr id="99336" name="Rectangle 8"/>
              <p:cNvSpPr>
                <a:spLocks noGrp="1" noChangeArrowheads="1"/>
              </p:cNvSpPr>
              <p:nvPr>
                <p:ph idx="1"/>
              </p:nvPr>
            </p:nvSpPr>
            <p:spPr>
              <a:xfrm>
                <a:off x="457200" y="1295400"/>
                <a:ext cx="8686800" cy="5257801"/>
              </a:xfrm>
            </p:spPr>
            <p:txBody>
              <a:bodyPr>
                <a:normAutofit/>
              </a:bodyPr>
              <a:lstStyle/>
              <a:p>
                <a:pPr eaLnBrk="1" hangingPunct="1">
                  <a:lnSpc>
                    <a:spcPct val="90000"/>
                  </a:lnSpc>
                  <a:defRPr/>
                </a:pPr>
                <a:r>
                  <a:rPr lang="en-IE" b="1" dirty="0"/>
                  <a:t>Undirected graph </a:t>
                </a:r>
                <a14:m>
                  <m:oMath xmlns:m="http://schemas.openxmlformats.org/officeDocument/2006/math">
                    <m:r>
                      <a:rPr lang="en-IE" b="1" i="1" dirty="0" smtClean="0">
                        <a:latin typeface="Cambria Math"/>
                      </a:rPr>
                      <m:t>𝑮</m:t>
                    </m:r>
                    <m:r>
                      <a:rPr lang="en-IE" b="1" i="1" dirty="0" smtClean="0">
                        <a:latin typeface="Cambria Math"/>
                      </a:rPr>
                      <m:t>(</m:t>
                    </m:r>
                    <m:r>
                      <a:rPr lang="en-IE" b="1" i="1" dirty="0" smtClean="0">
                        <a:latin typeface="Cambria Math"/>
                      </a:rPr>
                      <m:t>𝑽</m:t>
                    </m:r>
                    <m:r>
                      <a:rPr lang="en-IE" b="1" i="1" dirty="0" smtClean="0">
                        <a:latin typeface="Cambria Math"/>
                      </a:rPr>
                      <m:t>,</m:t>
                    </m:r>
                    <m:r>
                      <a:rPr lang="en-IE" b="1" i="1" dirty="0" smtClean="0">
                        <a:latin typeface="Cambria Math"/>
                      </a:rPr>
                      <m:t>𝑬</m:t>
                    </m:r>
                    <m:r>
                      <a:rPr lang="en-IE" b="1" i="1" dirty="0" smtClean="0">
                        <a:latin typeface="Cambria Math"/>
                      </a:rPr>
                      <m:t>):</m:t>
                    </m:r>
                  </m:oMath>
                </a14:m>
                <a:endParaRPr lang="en-IE" b="1" dirty="0"/>
              </a:p>
              <a:p>
                <a:pPr eaLnBrk="1" hangingPunct="1">
                  <a:lnSpc>
                    <a:spcPct val="90000"/>
                  </a:lnSpc>
                  <a:defRPr/>
                </a:pPr>
                <a:endParaRPr lang="en-IE" dirty="0"/>
              </a:p>
              <a:p>
                <a:pPr>
                  <a:defRPr/>
                </a:pPr>
                <a:r>
                  <a:rPr lang="en-IE" b="1" dirty="0">
                    <a:solidFill>
                      <a:srgbClr val="D60093"/>
                    </a:solidFill>
                  </a:rPr>
                  <a:t>Partitioning task:</a:t>
                </a:r>
              </a:p>
              <a:p>
                <a:pPr lvl="1">
                  <a:defRPr/>
                </a:pPr>
                <a:r>
                  <a:rPr lang="en-IE" dirty="0"/>
                  <a:t>Divide vertices into 2 disjoint groups </a:t>
                </a:r>
                <a14:m>
                  <m:oMath xmlns:m="http://schemas.openxmlformats.org/officeDocument/2006/math">
                    <m:r>
                      <a:rPr lang="en-IE" b="0" i="1" dirty="0" smtClean="0">
                        <a:latin typeface="Cambria Math"/>
                      </a:rPr>
                      <m:t>𝐴</m:t>
                    </m:r>
                    <m:r>
                      <a:rPr lang="en-IE" b="0" i="1" dirty="0" smtClean="0">
                        <a:latin typeface="Cambria Math"/>
                      </a:rPr>
                      <m:t>, </m:t>
                    </m:r>
                    <m:r>
                      <a:rPr lang="en-IE" b="0" i="1" dirty="0" smtClean="0">
                        <a:latin typeface="Cambria Math"/>
                      </a:rPr>
                      <m:t>𝐵</m:t>
                    </m:r>
                    <m:r>
                      <a:rPr lang="en-US" b="0" i="1" dirty="0" smtClean="0">
                        <a:latin typeface="Cambria Math"/>
                      </a:rPr>
                      <m:t>=</m:t>
                    </m:r>
                    <m:r>
                      <a:rPr lang="en-US" b="0" i="1" dirty="0" smtClean="0">
                        <a:latin typeface="Cambria Math"/>
                      </a:rPr>
                      <m:t>𝑉</m:t>
                    </m:r>
                    <m:r>
                      <a:rPr lang="en-US" b="0" i="1" dirty="0" smtClean="0">
                        <a:latin typeface="Cambria Math"/>
                      </a:rPr>
                      <m:t>\</m:t>
                    </m:r>
                    <m:r>
                      <a:rPr lang="en-US" b="0" i="1" dirty="0" smtClean="0">
                        <a:latin typeface="Cambria Math"/>
                      </a:rPr>
                      <m:t>𝐴</m:t>
                    </m:r>
                  </m:oMath>
                </a14:m>
                <a:endParaRPr lang="en-IE" dirty="0"/>
              </a:p>
              <a:p>
                <a:pPr lvl="1">
                  <a:lnSpc>
                    <a:spcPct val="90000"/>
                  </a:lnSpc>
                  <a:defRPr/>
                </a:pPr>
                <a:endParaRPr lang="en-US" dirty="0"/>
              </a:p>
              <a:p>
                <a:pPr lvl="1">
                  <a:lnSpc>
                    <a:spcPct val="90000"/>
                  </a:lnSpc>
                  <a:defRPr/>
                </a:pPr>
                <a:endParaRPr lang="en-US" dirty="0"/>
              </a:p>
              <a:p>
                <a:pPr lvl="2">
                  <a:lnSpc>
                    <a:spcPct val="90000"/>
                  </a:lnSpc>
                  <a:defRPr/>
                </a:pPr>
                <a:endParaRPr lang="en-US" dirty="0"/>
              </a:p>
              <a:p>
                <a:pPr lvl="2">
                  <a:lnSpc>
                    <a:spcPct val="90000"/>
                  </a:lnSpc>
                  <a:defRPr/>
                </a:pPr>
                <a:endParaRPr lang="en-US" dirty="0"/>
              </a:p>
              <a:p>
                <a:pPr>
                  <a:lnSpc>
                    <a:spcPct val="90000"/>
                  </a:lnSpc>
                  <a:defRPr/>
                </a:pPr>
                <a:r>
                  <a:rPr lang="en-US" b="1" dirty="0">
                    <a:solidFill>
                      <a:srgbClr val="FF0066"/>
                    </a:solidFill>
                  </a:rPr>
                  <a:t>Question:</a:t>
                </a:r>
              </a:p>
              <a:p>
                <a:pPr lvl="1">
                  <a:lnSpc>
                    <a:spcPct val="90000"/>
                  </a:lnSpc>
                  <a:defRPr/>
                </a:pPr>
                <a:r>
                  <a:rPr lang="en-US" b="1" dirty="0"/>
                  <a:t>How can we define a “good” cluster in </a:t>
                </a:r>
                <a14:m>
                  <m:oMath xmlns:m="http://schemas.openxmlformats.org/officeDocument/2006/math">
                    <m:r>
                      <a:rPr lang="en-US" b="1" i="1" dirty="0" smtClean="0">
                        <a:latin typeface="Cambria Math"/>
                      </a:rPr>
                      <m:t>𝑮</m:t>
                    </m:r>
                  </m:oMath>
                </a14:m>
                <a:r>
                  <a:rPr lang="en-US" b="1" dirty="0"/>
                  <a:t>?</a:t>
                </a:r>
              </a:p>
              <a:p>
                <a:pPr eaLnBrk="1" hangingPunct="1">
                  <a:lnSpc>
                    <a:spcPct val="90000"/>
                  </a:lnSpc>
                  <a:defRPr/>
                </a:pPr>
                <a:endParaRPr lang="en-IE" dirty="0"/>
              </a:p>
            </p:txBody>
          </p:sp>
        </mc:Choice>
        <mc:Fallback xmlns="">
          <p:sp>
            <p:nvSpPr>
              <p:cNvPr id="99336" name="Rectangle 8"/>
              <p:cNvSpPr>
                <a:spLocks noGrp="1" noRot="1" noChangeAspect="1" noMove="1" noResize="1" noEditPoints="1" noAdjustHandles="1" noChangeArrowheads="1" noChangeShapeType="1" noTextEdit="1"/>
              </p:cNvSpPr>
              <p:nvPr>
                <p:ph idx="1"/>
              </p:nvPr>
            </p:nvSpPr>
            <p:spPr>
              <a:xfrm>
                <a:off x="457200" y="1295400"/>
                <a:ext cx="8686800" cy="5257801"/>
              </a:xfrm>
              <a:blipFill rotWithShape="1">
                <a:blip r:embed="rId3"/>
                <a:stretch>
                  <a:fillRect t="-1508"/>
                </a:stretch>
              </a:blipFill>
            </p:spPr>
            <p:txBody>
              <a:bodyPr/>
              <a:lstStyle/>
              <a:p>
                <a:r>
                  <a:rPr lang="en-US">
                    <a:noFill/>
                  </a:rPr>
                  <a:t> </a:t>
                </a:r>
              </a:p>
            </p:txBody>
          </p:sp>
        </mc:Fallback>
      </mc:AlternateContent>
      <p:grpSp>
        <p:nvGrpSpPr>
          <p:cNvPr id="97" name="Group 96"/>
          <p:cNvGrpSpPr/>
          <p:nvPr/>
        </p:nvGrpSpPr>
        <p:grpSpPr>
          <a:xfrm>
            <a:off x="2209800" y="3429000"/>
            <a:ext cx="6213286" cy="1371600"/>
            <a:chOff x="2209800" y="3647326"/>
            <a:chExt cx="6213286" cy="1371600"/>
          </a:xfrm>
        </p:grpSpPr>
        <p:sp>
          <p:nvSpPr>
            <p:cNvPr id="95" name="Oval 94"/>
            <p:cNvSpPr/>
            <p:nvPr/>
          </p:nvSpPr>
          <p:spPr>
            <a:xfrm>
              <a:off x="5029200" y="3647326"/>
              <a:ext cx="1884452" cy="1371600"/>
            </a:xfrm>
            <a:prstGeom prst="ellipse">
              <a:avLst/>
            </a:prstGeom>
            <a:solidFill>
              <a:schemeClr val="accent1">
                <a:alpha val="40000"/>
              </a:schemeClr>
            </a:solidFill>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3" name="Oval 92"/>
            <p:cNvSpPr/>
            <p:nvPr/>
          </p:nvSpPr>
          <p:spPr>
            <a:xfrm>
              <a:off x="2667000" y="3713252"/>
              <a:ext cx="1828800" cy="1295400"/>
            </a:xfrm>
            <a:prstGeom prst="ellipse">
              <a:avLst/>
            </a:prstGeom>
            <a:solidFill>
              <a:schemeClr val="accent1">
                <a:alpha val="40000"/>
              </a:schemeClr>
            </a:solidFill>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7" name="Oval 86"/>
            <p:cNvSpPr/>
            <p:nvPr/>
          </p:nvSpPr>
          <p:spPr>
            <a:xfrm>
              <a:off x="3429000" y="38100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1</a:t>
              </a:r>
            </a:p>
          </p:txBody>
        </p:sp>
        <p:sp>
          <p:nvSpPr>
            <p:cNvPr id="88" name="Oval 87"/>
            <p:cNvSpPr/>
            <p:nvPr/>
          </p:nvSpPr>
          <p:spPr>
            <a:xfrm>
              <a:off x="3505200" y="4495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3</a:t>
              </a:r>
            </a:p>
          </p:txBody>
        </p:sp>
        <p:sp>
          <p:nvSpPr>
            <p:cNvPr id="89" name="Oval 88"/>
            <p:cNvSpPr/>
            <p:nvPr/>
          </p:nvSpPr>
          <p:spPr>
            <a:xfrm>
              <a:off x="2895600" y="41910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2</a:t>
              </a:r>
            </a:p>
          </p:txBody>
        </p:sp>
        <p:sp>
          <p:nvSpPr>
            <p:cNvPr id="90" name="Oval 89"/>
            <p:cNvSpPr/>
            <p:nvPr/>
          </p:nvSpPr>
          <p:spPr>
            <a:xfrm>
              <a:off x="5715000" y="3733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5</a:t>
              </a:r>
            </a:p>
          </p:txBody>
        </p:sp>
        <p:sp>
          <p:nvSpPr>
            <p:cNvPr id="91" name="Oval 90"/>
            <p:cNvSpPr/>
            <p:nvPr/>
          </p:nvSpPr>
          <p:spPr>
            <a:xfrm>
              <a:off x="5410200" y="44196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4</a:t>
              </a:r>
            </a:p>
          </p:txBody>
        </p:sp>
        <p:sp>
          <p:nvSpPr>
            <p:cNvPr id="92" name="Oval 91"/>
            <p:cNvSpPr/>
            <p:nvPr/>
          </p:nvSpPr>
          <p:spPr>
            <a:xfrm>
              <a:off x="6172200" y="42672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6</a:t>
              </a:r>
            </a:p>
          </p:txBody>
        </p:sp>
        <p:sp>
          <p:nvSpPr>
            <p:cNvPr id="94" name="TextBox 93"/>
            <p:cNvSpPr txBox="1"/>
            <p:nvPr/>
          </p:nvSpPr>
          <p:spPr>
            <a:xfrm>
              <a:off x="2209800" y="3657600"/>
              <a:ext cx="389850" cy="461665"/>
            </a:xfrm>
            <a:prstGeom prst="rect">
              <a:avLst/>
            </a:prstGeom>
            <a:noFill/>
          </p:spPr>
          <p:txBody>
            <a:bodyPr wrap="none" rtlCol="0">
              <a:spAutoFit/>
            </a:bodyPr>
            <a:lstStyle/>
            <a:p>
              <a:r>
                <a:rPr lang="en-US" sz="2400" b="1" i="1" dirty="0">
                  <a:latin typeface="Times New Roman" pitchFamily="18" charset="0"/>
                  <a:cs typeface="Times New Roman" pitchFamily="18" charset="0"/>
                </a:rPr>
                <a:t>A</a:t>
              </a:r>
            </a:p>
          </p:txBody>
        </p:sp>
        <p:sp>
          <p:nvSpPr>
            <p:cNvPr id="96" name="TextBox 95"/>
            <p:cNvSpPr txBox="1"/>
            <p:nvPr/>
          </p:nvSpPr>
          <p:spPr>
            <a:xfrm>
              <a:off x="6934200" y="3657600"/>
              <a:ext cx="1488886" cy="461665"/>
            </a:xfrm>
            <a:prstGeom prst="rect">
              <a:avLst/>
            </a:prstGeom>
            <a:noFill/>
          </p:spPr>
          <p:txBody>
            <a:bodyPr wrap="square" rtlCol="0">
              <a:spAutoFit/>
            </a:bodyPr>
            <a:lstStyle/>
            <a:p>
              <a:r>
                <a:rPr lang="en-US" sz="2400" b="1" i="1" dirty="0">
                  <a:latin typeface="Times New Roman" pitchFamily="18" charset="0"/>
                  <a:cs typeface="Times New Roman" pitchFamily="18" charset="0"/>
                </a:rPr>
                <a:t>B=V\A</a:t>
              </a:r>
            </a:p>
          </p:txBody>
        </p:sp>
      </p:grpSp>
      <p:cxnSp>
        <p:nvCxnSpPr>
          <p:cNvPr id="32" name="Straight Connector 31"/>
          <p:cNvCxnSpPr>
            <a:stCxn id="40" idx="3"/>
            <a:endCxn id="42" idx="7"/>
          </p:cNvCxnSpPr>
          <p:nvPr/>
        </p:nvCxnSpPr>
        <p:spPr>
          <a:xfrm flipH="1">
            <a:off x="5887804" y="1582504"/>
            <a:ext cx="340192" cy="1877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2" idx="5"/>
            <a:endCxn id="41" idx="1"/>
          </p:cNvCxnSpPr>
          <p:nvPr/>
        </p:nvCxnSpPr>
        <p:spPr>
          <a:xfrm>
            <a:off x="5887804" y="2039704"/>
            <a:ext cx="340192" cy="1877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40" idx="4"/>
            <a:endCxn id="41" idx="0"/>
          </p:cNvCxnSpPr>
          <p:nvPr/>
        </p:nvCxnSpPr>
        <p:spPr>
          <a:xfrm>
            <a:off x="6362700" y="1638300"/>
            <a:ext cx="0" cy="533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40" idx="6"/>
            <a:endCxn id="43" idx="2"/>
          </p:cNvCxnSpPr>
          <p:nvPr/>
        </p:nvCxnSpPr>
        <p:spPr>
          <a:xfrm flipV="1">
            <a:off x="6553200" y="1333500"/>
            <a:ext cx="1488886" cy="1143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41" idx="6"/>
            <a:endCxn id="44" idx="2"/>
          </p:cNvCxnSpPr>
          <p:nvPr/>
        </p:nvCxnSpPr>
        <p:spPr>
          <a:xfrm flipV="1">
            <a:off x="6553200" y="2171700"/>
            <a:ext cx="1184086" cy="1905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43" idx="5"/>
            <a:endCxn id="45" idx="1"/>
          </p:cNvCxnSpPr>
          <p:nvPr/>
        </p:nvCxnSpPr>
        <p:spPr>
          <a:xfrm rot="16200000" flipH="1">
            <a:off x="8329190" y="1506304"/>
            <a:ext cx="4163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44" idx="6"/>
            <a:endCxn id="45" idx="2"/>
          </p:cNvCxnSpPr>
          <p:nvPr/>
        </p:nvCxnSpPr>
        <p:spPr>
          <a:xfrm flipV="1">
            <a:off x="8118286" y="2019300"/>
            <a:ext cx="533400" cy="152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3" idx="3"/>
            <a:endCxn id="44" idx="0"/>
          </p:cNvCxnSpPr>
          <p:nvPr/>
        </p:nvCxnSpPr>
        <p:spPr>
          <a:xfrm rot="5400000">
            <a:off x="7756336" y="1639654"/>
            <a:ext cx="512996" cy="17009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172200" y="12573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1</a:t>
            </a:r>
          </a:p>
        </p:txBody>
      </p:sp>
      <p:sp>
        <p:nvSpPr>
          <p:cNvPr id="41" name="Oval 40"/>
          <p:cNvSpPr/>
          <p:nvPr/>
        </p:nvSpPr>
        <p:spPr>
          <a:xfrm>
            <a:off x="6172200" y="21717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3</a:t>
            </a:r>
          </a:p>
        </p:txBody>
      </p:sp>
      <p:sp>
        <p:nvSpPr>
          <p:cNvPr id="42" name="Oval 41"/>
          <p:cNvSpPr/>
          <p:nvPr/>
        </p:nvSpPr>
        <p:spPr>
          <a:xfrm>
            <a:off x="5562600" y="17145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2</a:t>
            </a:r>
          </a:p>
        </p:txBody>
      </p:sp>
      <p:sp>
        <p:nvSpPr>
          <p:cNvPr id="43" name="Oval 42"/>
          <p:cNvSpPr/>
          <p:nvPr/>
        </p:nvSpPr>
        <p:spPr>
          <a:xfrm>
            <a:off x="8042086" y="11430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5</a:t>
            </a:r>
          </a:p>
        </p:txBody>
      </p:sp>
      <p:sp>
        <p:nvSpPr>
          <p:cNvPr id="44" name="Oval 43"/>
          <p:cNvSpPr/>
          <p:nvPr/>
        </p:nvSpPr>
        <p:spPr>
          <a:xfrm>
            <a:off x="7737286" y="19812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4</a:t>
            </a:r>
          </a:p>
        </p:txBody>
      </p:sp>
      <p:sp>
        <p:nvSpPr>
          <p:cNvPr id="45" name="Oval 44"/>
          <p:cNvSpPr/>
          <p:nvPr/>
        </p:nvSpPr>
        <p:spPr>
          <a:xfrm>
            <a:off x="8651686" y="1828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6</a:t>
            </a:r>
          </a:p>
        </p:txBody>
      </p:sp>
      <p:sp>
        <p:nvSpPr>
          <p:cNvPr id="2" name="Date Placeholder 1"/>
          <p:cNvSpPr>
            <a:spLocks noGrp="1"/>
          </p:cNvSpPr>
          <p:nvPr>
            <p:ph type="dt" sz="half" idx="10"/>
          </p:nvPr>
        </p:nvSpPr>
        <p:spPr/>
        <p:txBody>
          <a:bodyPr/>
          <a:lstStyle/>
          <a:p>
            <a:fld id="{961047AA-4453-B24D-BCB0-2E1BC0F2976B}" type="datetime1">
              <a:rPr lang="en-US" smtClean="0"/>
              <a:t>2/14/18</a:t>
            </a:fld>
            <a:endParaRPr lang="en-US"/>
          </a:p>
        </p:txBody>
      </p:sp>
      <p:sp>
        <p:nvSpPr>
          <p:cNvPr id="3" name="Footer Placeholder 2"/>
          <p:cNvSpPr>
            <a:spLocks noGrp="1"/>
          </p:cNvSpPr>
          <p:nvPr>
            <p:ph type="ftr" sz="quarter" idx="11"/>
          </p:nvPr>
        </p:nvSpPr>
        <p:spPr/>
        <p:txBody>
          <a:bodyPr/>
          <a:lstStyle/>
          <a:p>
            <a:r>
              <a:rPr lang="en-US"/>
              <a:t>Jure Leskovec, Stanford CS246: Mining Massive Datasets</a:t>
            </a:r>
          </a:p>
        </p:txBody>
      </p:sp>
      <p:sp>
        <p:nvSpPr>
          <p:cNvPr id="4" name="Slide Number Placeholder 3"/>
          <p:cNvSpPr>
            <a:spLocks noGrp="1"/>
          </p:cNvSpPr>
          <p:nvPr>
            <p:ph type="sldNum" sz="quarter" idx="12"/>
          </p:nvPr>
        </p:nvSpPr>
        <p:spPr/>
        <p:txBody>
          <a:bodyPr/>
          <a:lstStyle/>
          <a:p>
            <a:fld id="{19B12225-5612-419B-A8D5-4B8EEE4C217E}" type="slidenum">
              <a:rPr lang="en-US" smtClean="0"/>
              <a:pPr/>
              <a:t>11</a:t>
            </a:fld>
            <a:endParaRPr lang="en-US"/>
          </a:p>
        </p:txBody>
      </p:sp>
    </p:spTree>
    <p:extLst>
      <p:ext uri="{BB962C8B-B14F-4D97-AF65-F5344CB8AC3E}">
        <p14:creationId xmlns:p14="http://schemas.microsoft.com/office/powerpoint/2010/main" val="25415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IE" dirty="0"/>
              <a:t>What makes a good cluster?</a:t>
            </a:r>
            <a:endParaRPr lang="en-US" dirty="0"/>
          </a:p>
        </p:txBody>
      </p:sp>
      <p:sp>
        <p:nvSpPr>
          <p:cNvPr id="3" name="Content Placeholder 2"/>
          <p:cNvSpPr>
            <a:spLocks noGrp="1"/>
          </p:cNvSpPr>
          <p:nvPr>
            <p:ph idx="1"/>
          </p:nvPr>
        </p:nvSpPr>
        <p:spPr/>
        <p:txBody>
          <a:bodyPr/>
          <a:lstStyle/>
          <a:p>
            <a:r>
              <a:rPr lang="en-US" b="1" dirty="0">
                <a:solidFill>
                  <a:srgbClr val="FF0066"/>
                </a:solidFill>
              </a:rPr>
              <a:t>What makes a good cluster?</a:t>
            </a:r>
          </a:p>
          <a:p>
            <a:pPr lvl="1"/>
            <a:r>
              <a:rPr lang="en-US" b="1" dirty="0"/>
              <a:t>Maximize the number of within-cluster</a:t>
            </a:r>
            <a:br>
              <a:rPr lang="en-US" b="1" dirty="0"/>
            </a:br>
            <a:r>
              <a:rPr lang="en-US" b="1" dirty="0"/>
              <a:t>connections</a:t>
            </a:r>
          </a:p>
          <a:p>
            <a:pPr lvl="1"/>
            <a:r>
              <a:rPr lang="en-US" b="1" dirty="0"/>
              <a:t>Minimize the number of between-cluster connections</a:t>
            </a:r>
          </a:p>
        </p:txBody>
      </p:sp>
      <p:cxnSp>
        <p:nvCxnSpPr>
          <p:cNvPr id="51" name="Straight Connector 50"/>
          <p:cNvCxnSpPr>
            <a:stCxn id="59" idx="3"/>
            <a:endCxn id="61" idx="7"/>
          </p:cNvCxnSpPr>
          <p:nvPr/>
        </p:nvCxnSpPr>
        <p:spPr>
          <a:xfrm rot="5400000">
            <a:off x="2839804" y="4516204"/>
            <a:ext cx="1877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1" idx="5"/>
            <a:endCxn id="60" idx="1"/>
          </p:cNvCxnSpPr>
          <p:nvPr/>
        </p:nvCxnSpPr>
        <p:spPr>
          <a:xfrm rot="16200000" flipH="1">
            <a:off x="2839804" y="4973404"/>
            <a:ext cx="1877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9" idx="4"/>
            <a:endCxn id="60" idx="0"/>
          </p:cNvCxnSpPr>
          <p:nvPr/>
        </p:nvCxnSpPr>
        <p:spPr>
          <a:xfrm rot="5400000">
            <a:off x="2971800" y="4914900"/>
            <a:ext cx="5334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9" idx="6"/>
            <a:endCxn id="62" idx="2"/>
          </p:cNvCxnSpPr>
          <p:nvPr/>
        </p:nvCxnSpPr>
        <p:spPr>
          <a:xfrm flipV="1">
            <a:off x="3429000" y="4305300"/>
            <a:ext cx="182880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60" idx="6"/>
            <a:endCxn id="63" idx="2"/>
          </p:cNvCxnSpPr>
          <p:nvPr/>
        </p:nvCxnSpPr>
        <p:spPr>
          <a:xfrm flipV="1">
            <a:off x="3429000" y="5143500"/>
            <a:ext cx="1524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2" idx="5"/>
            <a:endCxn id="64" idx="1"/>
          </p:cNvCxnSpPr>
          <p:nvPr/>
        </p:nvCxnSpPr>
        <p:spPr>
          <a:xfrm rot="16200000" flipH="1">
            <a:off x="5544904" y="4478104"/>
            <a:ext cx="4163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63" idx="6"/>
            <a:endCxn id="64" idx="2"/>
          </p:cNvCxnSpPr>
          <p:nvPr/>
        </p:nvCxnSpPr>
        <p:spPr>
          <a:xfrm flipV="1">
            <a:off x="5334000" y="4991100"/>
            <a:ext cx="533400" cy="152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2" idx="3"/>
            <a:endCxn id="63" idx="0"/>
          </p:cNvCxnSpPr>
          <p:nvPr/>
        </p:nvCxnSpPr>
        <p:spPr>
          <a:xfrm rot="5400000">
            <a:off x="4972050" y="4611454"/>
            <a:ext cx="512996" cy="17009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048000" y="42672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1</a:t>
            </a:r>
          </a:p>
        </p:txBody>
      </p:sp>
      <p:sp>
        <p:nvSpPr>
          <p:cNvPr id="60" name="Oval 59"/>
          <p:cNvSpPr/>
          <p:nvPr/>
        </p:nvSpPr>
        <p:spPr>
          <a:xfrm>
            <a:off x="3048000" y="51816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3</a:t>
            </a:r>
          </a:p>
        </p:txBody>
      </p:sp>
      <p:sp>
        <p:nvSpPr>
          <p:cNvPr id="61" name="Oval 60"/>
          <p:cNvSpPr/>
          <p:nvPr/>
        </p:nvSpPr>
        <p:spPr>
          <a:xfrm>
            <a:off x="2438400" y="47244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2</a:t>
            </a:r>
          </a:p>
        </p:txBody>
      </p:sp>
      <p:sp>
        <p:nvSpPr>
          <p:cNvPr id="62" name="Oval 61"/>
          <p:cNvSpPr/>
          <p:nvPr/>
        </p:nvSpPr>
        <p:spPr>
          <a:xfrm>
            <a:off x="5257800" y="4114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5</a:t>
            </a:r>
          </a:p>
        </p:txBody>
      </p:sp>
      <p:sp>
        <p:nvSpPr>
          <p:cNvPr id="63" name="Oval 62"/>
          <p:cNvSpPr/>
          <p:nvPr/>
        </p:nvSpPr>
        <p:spPr>
          <a:xfrm>
            <a:off x="4953000" y="49530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4</a:t>
            </a:r>
          </a:p>
        </p:txBody>
      </p:sp>
      <p:sp>
        <p:nvSpPr>
          <p:cNvPr id="64" name="Oval 63"/>
          <p:cNvSpPr/>
          <p:nvPr/>
        </p:nvSpPr>
        <p:spPr>
          <a:xfrm>
            <a:off x="5867400" y="48006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6</a:t>
            </a:r>
          </a:p>
        </p:txBody>
      </p:sp>
      <p:sp>
        <p:nvSpPr>
          <p:cNvPr id="41" name="Line 13"/>
          <p:cNvSpPr>
            <a:spLocks noChangeShapeType="1"/>
          </p:cNvSpPr>
          <p:nvPr/>
        </p:nvSpPr>
        <p:spPr bwMode="auto">
          <a:xfrm flipH="1">
            <a:off x="4190999" y="3886199"/>
            <a:ext cx="457200" cy="2155825"/>
          </a:xfrm>
          <a:prstGeom prst="line">
            <a:avLst/>
          </a:prstGeom>
          <a:noFill/>
          <a:ln w="57150">
            <a:solidFill>
              <a:srgbClr val="0000FF"/>
            </a:solidFill>
            <a:prstDash val="dash"/>
            <a:round/>
            <a:headEnd/>
            <a:tailEnd/>
          </a:ln>
        </p:spPr>
        <p:txBody>
          <a:bodyPr/>
          <a:lstStyle/>
          <a:p>
            <a:endParaRPr lang="en-US"/>
          </a:p>
        </p:txBody>
      </p:sp>
      <p:sp>
        <p:nvSpPr>
          <p:cNvPr id="7" name="TextBox 6"/>
          <p:cNvSpPr txBox="1"/>
          <p:nvPr/>
        </p:nvSpPr>
        <p:spPr>
          <a:xfrm>
            <a:off x="2819400" y="5725180"/>
            <a:ext cx="444352" cy="523220"/>
          </a:xfrm>
          <a:prstGeom prst="rect">
            <a:avLst/>
          </a:prstGeom>
          <a:noFill/>
        </p:spPr>
        <p:txBody>
          <a:bodyPr wrap="none" rtlCol="0">
            <a:spAutoFit/>
          </a:bodyPr>
          <a:lstStyle/>
          <a:p>
            <a:r>
              <a:rPr lang="en-US" sz="2800" b="1" dirty="0">
                <a:latin typeface="Arial" pitchFamily="34" charset="0"/>
                <a:cs typeface="Arial" pitchFamily="34" charset="0"/>
              </a:rPr>
              <a:t>A</a:t>
            </a:r>
          </a:p>
        </p:txBody>
      </p:sp>
      <p:sp>
        <p:nvSpPr>
          <p:cNvPr id="26" name="TextBox 25"/>
          <p:cNvSpPr txBox="1"/>
          <p:nvPr/>
        </p:nvSpPr>
        <p:spPr>
          <a:xfrm>
            <a:off x="5401722" y="5725180"/>
            <a:ext cx="782587" cy="523220"/>
          </a:xfrm>
          <a:prstGeom prst="rect">
            <a:avLst/>
          </a:prstGeom>
          <a:noFill/>
        </p:spPr>
        <p:txBody>
          <a:bodyPr wrap="none" rtlCol="0">
            <a:spAutoFit/>
          </a:bodyPr>
          <a:lstStyle/>
          <a:p>
            <a:r>
              <a:rPr lang="en-US" sz="2800" b="1" dirty="0">
                <a:latin typeface="Arial" pitchFamily="34" charset="0"/>
                <a:cs typeface="Arial" pitchFamily="34" charset="0"/>
              </a:rPr>
              <a:t>V\A</a:t>
            </a:r>
          </a:p>
        </p:txBody>
      </p:sp>
      <p:sp>
        <p:nvSpPr>
          <p:cNvPr id="4" name="Date Placeholder 3"/>
          <p:cNvSpPr>
            <a:spLocks noGrp="1"/>
          </p:cNvSpPr>
          <p:nvPr>
            <p:ph type="dt" sz="half" idx="10"/>
          </p:nvPr>
        </p:nvSpPr>
        <p:spPr/>
        <p:txBody>
          <a:bodyPr/>
          <a:lstStyle/>
          <a:p>
            <a:fld id="{F265D6B8-412D-204B-9D91-EEB150ABD5ED}"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12</a:t>
            </a:fld>
            <a:endParaRPr lang="en-US"/>
          </a:p>
        </p:txBody>
      </p:sp>
    </p:spTree>
    <p:extLst>
      <p:ext uri="{BB962C8B-B14F-4D97-AF65-F5344CB8AC3E}">
        <p14:creationId xmlns:p14="http://schemas.microsoft.com/office/powerpoint/2010/main" val="304433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50" name="Oval 49"/>
          <p:cNvSpPr/>
          <p:nvPr/>
        </p:nvSpPr>
        <p:spPr>
          <a:xfrm>
            <a:off x="838200" y="4637926"/>
            <a:ext cx="1981200" cy="1534274"/>
          </a:xfrm>
          <a:prstGeom prst="ellipse">
            <a:avLst/>
          </a:prstGeom>
          <a:solidFill>
            <a:schemeClr val="accent1">
              <a:alpha val="40000"/>
            </a:schemeClr>
          </a:solidFill>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78308" y="4506074"/>
            <a:ext cx="420308" cy="523220"/>
          </a:xfrm>
          <a:prstGeom prst="rect">
            <a:avLst/>
          </a:prstGeom>
          <a:noFill/>
        </p:spPr>
        <p:txBody>
          <a:bodyPr wrap="none" rtlCol="0">
            <a:spAutoFit/>
          </a:bodyPr>
          <a:lstStyle/>
          <a:p>
            <a:r>
              <a:rPr lang="en-US" sz="2800" b="1" dirty="0"/>
              <a:t>A</a:t>
            </a:r>
          </a:p>
        </p:txBody>
      </p:sp>
      <p:sp>
        <p:nvSpPr>
          <p:cNvPr id="72706" name="Rectangle 2"/>
          <p:cNvSpPr>
            <a:spLocks noGrp="1" noRot="1" noChangeArrowheads="1"/>
          </p:cNvSpPr>
          <p:nvPr>
            <p:ph type="title"/>
          </p:nvPr>
        </p:nvSpPr>
        <p:spPr/>
        <p:txBody>
          <a:bodyPr/>
          <a:lstStyle/>
          <a:p>
            <a:pPr eaLnBrk="1" hangingPunct="1">
              <a:defRPr/>
            </a:pPr>
            <a:r>
              <a:rPr lang="en-IE" dirty="0"/>
              <a:t>Graph Cuts</a:t>
            </a:r>
          </a:p>
        </p:txBody>
      </p:sp>
      <p:sp>
        <p:nvSpPr>
          <p:cNvPr id="4" name="Content Placeholder 3"/>
          <p:cNvSpPr>
            <a:spLocks noGrp="1"/>
          </p:cNvSpPr>
          <p:nvPr>
            <p:ph idx="1"/>
          </p:nvPr>
        </p:nvSpPr>
        <p:spPr/>
        <p:txBody>
          <a:bodyPr/>
          <a:lstStyle/>
          <a:p>
            <a:pPr>
              <a:defRPr/>
            </a:pPr>
            <a:r>
              <a:rPr lang="en-IE" b="1" dirty="0">
                <a:solidFill>
                  <a:srgbClr val="0000FF"/>
                </a:solidFill>
              </a:rPr>
              <a:t>Express cluster quality as a function of the “edge cut” of the cluster</a:t>
            </a:r>
          </a:p>
          <a:p>
            <a:pPr>
              <a:spcBef>
                <a:spcPct val="30000"/>
              </a:spcBef>
              <a:defRPr/>
            </a:pPr>
            <a:r>
              <a:rPr lang="en-IE" b="1" dirty="0">
                <a:solidFill>
                  <a:srgbClr val="FF0066"/>
                </a:solidFill>
              </a:rPr>
              <a:t>Cut:</a:t>
            </a:r>
            <a:r>
              <a:rPr lang="en-IE" dirty="0">
                <a:solidFill>
                  <a:schemeClr val="accent3"/>
                </a:solidFill>
              </a:rPr>
              <a:t> </a:t>
            </a:r>
            <a:r>
              <a:rPr lang="en-IE" dirty="0"/>
              <a:t>Set of edges with only one node in the cluster:</a:t>
            </a:r>
          </a:p>
          <a:p>
            <a:endParaRPr lang="en-US" dirty="0"/>
          </a:p>
        </p:txBody>
      </p:sp>
      <p:grpSp>
        <p:nvGrpSpPr>
          <p:cNvPr id="3" name="Group 86"/>
          <p:cNvGrpSpPr>
            <a:grpSpLocks/>
          </p:cNvGrpSpPr>
          <p:nvPr/>
        </p:nvGrpSpPr>
        <p:grpSpPr bwMode="auto">
          <a:xfrm>
            <a:off x="5510213" y="4824413"/>
            <a:ext cx="3022600" cy="630237"/>
            <a:chOff x="3471" y="3039"/>
            <a:chExt cx="1904" cy="397"/>
          </a:xfrm>
        </p:grpSpPr>
        <p:sp>
          <p:nvSpPr>
            <p:cNvPr id="2055" name="AutoShape 49"/>
            <p:cNvSpPr>
              <a:spLocks noChangeArrowheads="1"/>
            </p:cNvSpPr>
            <p:nvPr/>
          </p:nvSpPr>
          <p:spPr bwMode="auto">
            <a:xfrm>
              <a:off x="3471" y="3039"/>
              <a:ext cx="470" cy="397"/>
            </a:xfrm>
            <a:prstGeom prst="rightArrow">
              <a:avLst>
                <a:gd name="adj1" fmla="val 50000"/>
                <a:gd name="adj2" fmla="val 42475"/>
              </a:avLst>
            </a:prstGeom>
            <a:solidFill>
              <a:schemeClr val="hlink"/>
            </a:solidFill>
            <a:ln w="15875">
              <a:solidFill>
                <a:srgbClr val="000000"/>
              </a:solidFill>
              <a:miter lim="800000"/>
              <a:headEnd/>
              <a:tailEnd/>
            </a:ln>
          </p:spPr>
          <p:txBody>
            <a:bodyPr wrap="none" anchor="ctr"/>
            <a:lstStyle/>
            <a:p>
              <a:endParaRPr lang="en-US"/>
            </a:p>
          </p:txBody>
        </p:sp>
        <p:sp>
          <p:nvSpPr>
            <p:cNvPr id="2056" name="Text Box 82"/>
            <p:cNvSpPr txBox="1">
              <a:spLocks noChangeArrowheads="1"/>
            </p:cNvSpPr>
            <p:nvPr/>
          </p:nvSpPr>
          <p:spPr bwMode="auto">
            <a:xfrm>
              <a:off x="4005" y="3089"/>
              <a:ext cx="1370" cy="308"/>
            </a:xfrm>
            <a:prstGeom prst="rect">
              <a:avLst/>
            </a:prstGeom>
            <a:noFill/>
            <a:ln w="9525">
              <a:noFill/>
              <a:miter lim="800000"/>
              <a:headEnd/>
              <a:tailEnd/>
            </a:ln>
          </p:spPr>
          <p:txBody>
            <a:bodyPr>
              <a:spAutoFit/>
            </a:bodyPr>
            <a:lstStyle/>
            <a:p>
              <a:pPr algn="ctr" eaLnBrk="0" hangingPunct="0">
                <a:spcBef>
                  <a:spcPct val="50000"/>
                </a:spcBef>
              </a:pPr>
              <a:r>
                <a:rPr lang="en-IE" sz="2600" b="1" i="1" dirty="0">
                  <a:latin typeface="Times New Roman" pitchFamily="18" charset="0"/>
                </a:rPr>
                <a:t>cut(A) = 2</a:t>
              </a:r>
              <a:endParaRPr lang="el-GR" sz="2600" b="1" i="1" dirty="0">
                <a:latin typeface="Times New Roman" pitchFamily="18" charset="0"/>
              </a:endParaRPr>
            </a:p>
          </p:txBody>
        </p:sp>
      </p:grpSp>
      <p:cxnSp>
        <p:nvCxnSpPr>
          <p:cNvPr id="32" name="Straight Connector 31"/>
          <p:cNvCxnSpPr>
            <a:stCxn id="43" idx="3"/>
            <a:endCxn id="45" idx="7"/>
          </p:cNvCxnSpPr>
          <p:nvPr/>
        </p:nvCxnSpPr>
        <p:spPr>
          <a:xfrm flipH="1">
            <a:off x="1468204" y="5083735"/>
            <a:ext cx="340192" cy="153661"/>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5" idx="5"/>
            <a:endCxn id="44" idx="1"/>
          </p:cNvCxnSpPr>
          <p:nvPr/>
        </p:nvCxnSpPr>
        <p:spPr>
          <a:xfrm rot="16200000" flipH="1">
            <a:off x="1544404" y="5430604"/>
            <a:ext cx="1877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43" idx="4"/>
            <a:endCxn id="44" idx="0"/>
          </p:cNvCxnSpPr>
          <p:nvPr/>
        </p:nvCxnSpPr>
        <p:spPr>
          <a:xfrm>
            <a:off x="1943100" y="5139531"/>
            <a:ext cx="0" cy="49926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43" idx="6"/>
            <a:endCxn id="46" idx="2"/>
          </p:cNvCxnSpPr>
          <p:nvPr/>
        </p:nvCxnSpPr>
        <p:spPr>
          <a:xfrm flipV="1">
            <a:off x="2133600" y="4762500"/>
            <a:ext cx="1828800" cy="1865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44" idx="6"/>
            <a:endCxn id="47" idx="2"/>
          </p:cNvCxnSpPr>
          <p:nvPr/>
        </p:nvCxnSpPr>
        <p:spPr>
          <a:xfrm flipV="1">
            <a:off x="2133600" y="5600700"/>
            <a:ext cx="1524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46" idx="5"/>
            <a:endCxn id="48" idx="1"/>
          </p:cNvCxnSpPr>
          <p:nvPr/>
        </p:nvCxnSpPr>
        <p:spPr>
          <a:xfrm rot="16200000" flipH="1">
            <a:off x="4249504" y="4935304"/>
            <a:ext cx="416392" cy="3401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7" idx="6"/>
            <a:endCxn id="48" idx="2"/>
          </p:cNvCxnSpPr>
          <p:nvPr/>
        </p:nvCxnSpPr>
        <p:spPr>
          <a:xfrm flipV="1">
            <a:off x="4038600" y="5448300"/>
            <a:ext cx="533400" cy="152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6" idx="3"/>
            <a:endCxn id="47" idx="0"/>
          </p:cNvCxnSpPr>
          <p:nvPr/>
        </p:nvCxnSpPr>
        <p:spPr>
          <a:xfrm rot="5400000">
            <a:off x="3676650" y="5068654"/>
            <a:ext cx="512996" cy="17009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752600" y="4758531"/>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1</a:t>
            </a:r>
          </a:p>
        </p:txBody>
      </p:sp>
      <p:sp>
        <p:nvSpPr>
          <p:cNvPr id="44" name="Oval 43"/>
          <p:cNvSpPr/>
          <p:nvPr/>
        </p:nvSpPr>
        <p:spPr>
          <a:xfrm>
            <a:off x="1752600" y="5638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3</a:t>
            </a:r>
          </a:p>
        </p:txBody>
      </p:sp>
      <p:sp>
        <p:nvSpPr>
          <p:cNvPr id="45" name="Oval 44"/>
          <p:cNvSpPr/>
          <p:nvPr/>
        </p:nvSpPr>
        <p:spPr>
          <a:xfrm>
            <a:off x="1143000" y="51816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2</a:t>
            </a:r>
          </a:p>
        </p:txBody>
      </p:sp>
      <p:sp>
        <p:nvSpPr>
          <p:cNvPr id="46" name="Oval 45"/>
          <p:cNvSpPr/>
          <p:nvPr/>
        </p:nvSpPr>
        <p:spPr>
          <a:xfrm>
            <a:off x="3962400" y="45720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5</a:t>
            </a:r>
          </a:p>
        </p:txBody>
      </p:sp>
      <p:sp>
        <p:nvSpPr>
          <p:cNvPr id="47" name="Oval 46"/>
          <p:cNvSpPr/>
          <p:nvPr/>
        </p:nvSpPr>
        <p:spPr>
          <a:xfrm>
            <a:off x="3657600" y="54102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4</a:t>
            </a:r>
          </a:p>
        </p:txBody>
      </p:sp>
      <p:sp>
        <p:nvSpPr>
          <p:cNvPr id="48" name="Oval 47"/>
          <p:cNvSpPr/>
          <p:nvPr/>
        </p:nvSpPr>
        <p:spPr>
          <a:xfrm>
            <a:off x="4572000" y="5257800"/>
            <a:ext cx="381000" cy="381000"/>
          </a:xfrm>
          <a:prstGeom prst="ellipse">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chemeClr val="bg1"/>
                </a:solidFill>
                <a:latin typeface="Arial" pitchFamily="34" charset="0"/>
                <a:cs typeface="Arial" pitchFamily="34" charset="0"/>
              </a:rPr>
              <a:t>6</a:t>
            </a:r>
          </a:p>
        </p:txBody>
      </p:sp>
      <p:graphicFrame>
        <p:nvGraphicFramePr>
          <p:cNvPr id="5" name="Object 4"/>
          <p:cNvGraphicFramePr>
            <a:graphicFrameLocks noGrp="1" noChangeAspect="1"/>
          </p:cNvGraphicFramePr>
          <p:nvPr>
            <p:extLst>
              <p:ext uri="{D42A27DB-BD31-4B8C-83A1-F6EECF244321}">
                <p14:modId xmlns:p14="http://schemas.microsoft.com/office/powerpoint/2010/main" val="2511338283"/>
              </p:ext>
            </p:extLst>
          </p:nvPr>
        </p:nvGraphicFramePr>
        <p:xfrm>
          <a:off x="2667000" y="3048000"/>
          <a:ext cx="3216275" cy="1130458"/>
        </p:xfrm>
        <a:graphic>
          <a:graphicData uri="http://schemas.openxmlformats.org/presentationml/2006/ole">
            <mc:AlternateContent xmlns:mc="http://schemas.openxmlformats.org/markup-compatibility/2006">
              <mc:Choice xmlns:v="urn:schemas-microsoft-com:vml" Requires="v">
                <p:oleObj spid="_x0000_s64558" name="Equation" r:id="rId3" imgW="1041120" imgH="355320" progId="Equation.3">
                  <p:embed/>
                </p:oleObj>
              </mc:Choice>
              <mc:Fallback>
                <p:oleObj name="Equation" r:id="rId3" imgW="1041120" imgH="355320" progId="Equation.3">
                  <p:embed/>
                  <p:pic>
                    <p:nvPicPr>
                      <p:cNvPr id="0" name=""/>
                      <p:cNvPicPr>
                        <a:picLocks noGrp="1" noChangeAspect="1" noChangeArrowheads="1"/>
                      </p:cNvPicPr>
                      <p:nvPr/>
                    </p:nvPicPr>
                    <p:blipFill>
                      <a:blip r:embed="rId4">
                        <a:lum bright="-100000" contrast="100000"/>
                        <a:grayscl/>
                        <a:biLevel thresh="50000"/>
                      </a:blip>
                      <a:srcRect/>
                      <a:stretch>
                        <a:fillRect/>
                      </a:stretch>
                    </p:blipFill>
                    <p:spPr bwMode="auto">
                      <a:xfrm>
                        <a:off x="2667000" y="3048000"/>
                        <a:ext cx="3216275" cy="1130458"/>
                      </a:xfrm>
                      <a:prstGeom prst="rect">
                        <a:avLst/>
                      </a:prstGeom>
                      <a:noFill/>
                      <a:ln>
                        <a:noFill/>
                      </a:ln>
                    </p:spPr>
                  </p:pic>
                </p:oleObj>
              </mc:Fallback>
            </mc:AlternateContent>
          </a:graphicData>
        </a:graphic>
      </p:graphicFrame>
      <p:sp>
        <p:nvSpPr>
          <p:cNvPr id="2" name="TextBox 1"/>
          <p:cNvSpPr txBox="1"/>
          <p:nvPr/>
        </p:nvSpPr>
        <p:spPr>
          <a:xfrm>
            <a:off x="6357938" y="3124200"/>
            <a:ext cx="2736647" cy="923330"/>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Note:</a:t>
            </a:r>
            <a:r>
              <a:rPr lang="en-US" dirty="0">
                <a:solidFill>
                  <a:srgbClr val="008000"/>
                </a:solidFill>
                <a:latin typeface="Arial" pitchFamily="34" charset="0"/>
                <a:cs typeface="Arial" pitchFamily="34" charset="0"/>
              </a:rPr>
              <a:t> This works for</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weighed and </a:t>
            </a:r>
            <a:r>
              <a:rPr lang="en-US" dirty="0" err="1">
                <a:solidFill>
                  <a:srgbClr val="008000"/>
                </a:solidFill>
                <a:latin typeface="Arial" pitchFamily="34" charset="0"/>
                <a:cs typeface="Arial" pitchFamily="34" charset="0"/>
              </a:rPr>
              <a:t>unweighted</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(set all </a:t>
            </a:r>
            <a:r>
              <a:rPr lang="en-US" b="1" dirty="0" err="1">
                <a:solidFill>
                  <a:srgbClr val="008000"/>
                </a:solidFill>
                <a:latin typeface="Arial" pitchFamily="34" charset="0"/>
                <a:cs typeface="Arial" pitchFamily="34" charset="0"/>
              </a:rPr>
              <a:t>w</a:t>
            </a:r>
            <a:r>
              <a:rPr lang="en-US" b="1" baseline="-25000" dirty="0" err="1">
                <a:solidFill>
                  <a:srgbClr val="008000"/>
                </a:solidFill>
                <a:latin typeface="Arial" pitchFamily="34" charset="0"/>
                <a:cs typeface="Arial" pitchFamily="34" charset="0"/>
              </a:rPr>
              <a:t>ij</a:t>
            </a:r>
            <a:r>
              <a:rPr lang="en-US" b="1" dirty="0">
                <a:solidFill>
                  <a:srgbClr val="008000"/>
                </a:solidFill>
                <a:latin typeface="Arial" pitchFamily="34" charset="0"/>
                <a:cs typeface="Arial" pitchFamily="34" charset="0"/>
              </a:rPr>
              <a:t>=1</a:t>
            </a:r>
            <a:r>
              <a:rPr lang="en-US" dirty="0">
                <a:solidFill>
                  <a:srgbClr val="008000"/>
                </a:solidFill>
                <a:latin typeface="Arial" pitchFamily="34" charset="0"/>
                <a:cs typeface="Arial" pitchFamily="34" charset="0"/>
              </a:rPr>
              <a:t>) graphs</a:t>
            </a:r>
          </a:p>
        </p:txBody>
      </p:sp>
      <p:sp>
        <p:nvSpPr>
          <p:cNvPr id="6" name="Date Placeholder 5"/>
          <p:cNvSpPr>
            <a:spLocks noGrp="1"/>
          </p:cNvSpPr>
          <p:nvPr>
            <p:ph type="dt" sz="half" idx="10"/>
          </p:nvPr>
        </p:nvSpPr>
        <p:spPr/>
        <p:txBody>
          <a:bodyPr/>
          <a:lstStyle/>
          <a:p>
            <a:fld id="{D0451EBF-3941-EE44-9519-14378BA06D0E}" type="datetime1">
              <a:rPr lang="en-US" smtClean="0"/>
              <a:t>2/14/18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8" name="Slide Number Placeholder 7"/>
          <p:cNvSpPr>
            <a:spLocks noGrp="1"/>
          </p:cNvSpPr>
          <p:nvPr>
            <p:ph type="sldNum" sz="quarter" idx="12"/>
          </p:nvPr>
        </p:nvSpPr>
        <p:spPr/>
        <p:txBody>
          <a:bodyPr/>
          <a:lstStyle/>
          <a:p>
            <a:fld id="{19B12225-5612-419B-A8D5-4B8EEE4C217E}" type="slidenum">
              <a:rPr lang="en-US" smtClean="0"/>
              <a:pPr/>
              <a:t>13</a:t>
            </a:fld>
            <a:endParaRPr lang="en-US"/>
          </a:p>
        </p:txBody>
      </p:sp>
    </p:spTree>
    <p:extLst>
      <p:ext uri="{BB962C8B-B14F-4D97-AF65-F5344CB8AC3E}">
        <p14:creationId xmlns:p14="http://schemas.microsoft.com/office/powerpoint/2010/main" val="134662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121858" name="Rectangle 2"/>
          <p:cNvSpPr>
            <a:spLocks noGrp="1" noRot="1" noChangeArrowheads="1"/>
          </p:cNvSpPr>
          <p:nvPr>
            <p:ph type="title"/>
          </p:nvPr>
        </p:nvSpPr>
        <p:spPr/>
        <p:txBody>
          <a:bodyPr/>
          <a:lstStyle/>
          <a:p>
            <a:pPr eaLnBrk="1" hangingPunct="1">
              <a:defRPr/>
            </a:pPr>
            <a:r>
              <a:rPr lang="en-IE" dirty="0"/>
              <a:t>Cut Score</a:t>
            </a:r>
            <a:endParaRPr lang="en-IE" sz="2400" dirty="0"/>
          </a:p>
        </p:txBody>
      </p:sp>
      <p:sp>
        <p:nvSpPr>
          <p:cNvPr id="121859" name="Rectangle 3"/>
          <p:cNvSpPr>
            <a:spLocks noGrp="1" noChangeArrowheads="1"/>
          </p:cNvSpPr>
          <p:nvPr>
            <p:ph idx="1"/>
          </p:nvPr>
        </p:nvSpPr>
        <p:spPr>
          <a:xfrm>
            <a:off x="457200" y="1295400"/>
            <a:ext cx="8229600" cy="5486400"/>
          </a:xfrm>
        </p:spPr>
        <p:txBody>
          <a:bodyPr>
            <a:normAutofit/>
          </a:bodyPr>
          <a:lstStyle/>
          <a:p>
            <a:pPr eaLnBrk="1" hangingPunct="1">
              <a:lnSpc>
                <a:spcPct val="90000"/>
              </a:lnSpc>
              <a:defRPr/>
            </a:pPr>
            <a:r>
              <a:rPr lang="en-IE" b="1" dirty="0"/>
              <a:t>Partition quality: </a:t>
            </a:r>
            <a:r>
              <a:rPr lang="en-IE" b="1" dirty="0">
                <a:solidFill>
                  <a:srgbClr val="0000FF"/>
                </a:solidFill>
              </a:rPr>
              <a:t>Cut score</a:t>
            </a:r>
          </a:p>
          <a:p>
            <a:pPr lvl="1" eaLnBrk="1" hangingPunct="1">
              <a:lnSpc>
                <a:spcPct val="90000"/>
              </a:lnSpc>
              <a:defRPr/>
            </a:pPr>
            <a:r>
              <a:rPr lang="en-IE" dirty="0"/>
              <a:t>Quality of a cluster is the weight of connections pointing outside the cluster</a:t>
            </a:r>
          </a:p>
          <a:p>
            <a:pPr>
              <a:lnSpc>
                <a:spcPct val="90000"/>
              </a:lnSpc>
              <a:defRPr/>
            </a:pPr>
            <a:r>
              <a:rPr lang="en-IE" b="1" dirty="0">
                <a:solidFill>
                  <a:srgbClr val="0000FF"/>
                </a:solidFill>
              </a:rPr>
              <a:t>Degenerate case:</a:t>
            </a:r>
          </a:p>
          <a:p>
            <a:pPr>
              <a:lnSpc>
                <a:spcPct val="90000"/>
              </a:lnSpc>
              <a:defRPr/>
            </a:pPr>
            <a:endParaRPr lang="en-IE" dirty="0"/>
          </a:p>
          <a:p>
            <a:pPr>
              <a:lnSpc>
                <a:spcPct val="90000"/>
              </a:lnSpc>
              <a:defRPr/>
            </a:pPr>
            <a:endParaRPr lang="en-IE" dirty="0"/>
          </a:p>
          <a:p>
            <a:pPr>
              <a:lnSpc>
                <a:spcPct val="90000"/>
              </a:lnSpc>
              <a:defRPr/>
            </a:pPr>
            <a:endParaRPr lang="en-IE" dirty="0"/>
          </a:p>
          <a:p>
            <a:pPr>
              <a:lnSpc>
                <a:spcPct val="90000"/>
              </a:lnSpc>
              <a:defRPr/>
            </a:pPr>
            <a:endParaRPr lang="en-IE" dirty="0"/>
          </a:p>
          <a:p>
            <a:pPr>
              <a:lnSpc>
                <a:spcPct val="90000"/>
              </a:lnSpc>
              <a:defRPr/>
            </a:pPr>
            <a:r>
              <a:rPr lang="en-IE" b="1" dirty="0">
                <a:solidFill>
                  <a:srgbClr val="FF0066"/>
                </a:solidFill>
              </a:rPr>
              <a:t>Problem:</a:t>
            </a:r>
          </a:p>
          <a:p>
            <a:pPr lvl="1">
              <a:lnSpc>
                <a:spcPct val="90000"/>
              </a:lnSpc>
              <a:defRPr/>
            </a:pPr>
            <a:r>
              <a:rPr lang="en-IE" b="1" dirty="0"/>
              <a:t>Only considers external cluster connections</a:t>
            </a:r>
          </a:p>
          <a:p>
            <a:pPr lvl="1">
              <a:lnSpc>
                <a:spcPct val="90000"/>
              </a:lnSpc>
              <a:defRPr/>
            </a:pPr>
            <a:r>
              <a:rPr lang="en-IE" b="1" dirty="0"/>
              <a:t>Does not consider internal cluster connectivity</a:t>
            </a:r>
          </a:p>
        </p:txBody>
      </p:sp>
      <p:cxnSp>
        <p:nvCxnSpPr>
          <p:cNvPr id="102" name="Straight Connector 101"/>
          <p:cNvCxnSpPr/>
          <p:nvPr/>
        </p:nvCxnSpPr>
        <p:spPr>
          <a:xfrm>
            <a:off x="4785050" y="3797822"/>
            <a:ext cx="17781" cy="535202"/>
          </a:xfrm>
          <a:prstGeom prst="line">
            <a:avLst/>
          </a:prstGeom>
          <a:ln w="28575"/>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5255817" y="3823437"/>
            <a:ext cx="43662" cy="467808"/>
          </a:xfrm>
          <a:prstGeom prst="line">
            <a:avLst/>
          </a:prstGeom>
          <a:ln w="28575"/>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4800290" y="3777979"/>
            <a:ext cx="390947" cy="365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H="1">
            <a:off x="3799532" y="3523399"/>
            <a:ext cx="7937" cy="496888"/>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2790515" y="3996873"/>
            <a:ext cx="514350" cy="169465"/>
          </a:xfrm>
          <a:prstGeom prst="line">
            <a:avLst/>
          </a:prstGeom>
          <a:ln w="28575"/>
        </p:spPr>
        <p:style>
          <a:lnRef idx="1">
            <a:schemeClr val="dk1"/>
          </a:lnRef>
          <a:fillRef idx="0">
            <a:schemeClr val="dk1"/>
          </a:fillRef>
          <a:effectRef idx="0">
            <a:schemeClr val="dk1"/>
          </a:effectRef>
          <a:fontRef idx="minor">
            <a:schemeClr val="tx1"/>
          </a:fontRef>
        </p:style>
      </p:cxnSp>
      <p:sp>
        <p:nvSpPr>
          <p:cNvPr id="18463" name="Text Box 26"/>
          <p:cNvSpPr txBox="1">
            <a:spLocks noChangeArrowheads="1"/>
          </p:cNvSpPr>
          <p:nvPr/>
        </p:nvSpPr>
        <p:spPr bwMode="auto">
          <a:xfrm>
            <a:off x="4038290" y="2971800"/>
            <a:ext cx="1590500" cy="338554"/>
          </a:xfrm>
          <a:prstGeom prst="rect">
            <a:avLst/>
          </a:prstGeom>
          <a:noFill/>
          <a:ln w="9525">
            <a:noFill/>
            <a:miter lim="800000"/>
            <a:headEnd/>
            <a:tailEnd/>
          </a:ln>
        </p:spPr>
        <p:txBody>
          <a:bodyPr wrap="none">
            <a:spAutoFit/>
          </a:bodyPr>
          <a:lstStyle/>
          <a:p>
            <a:pPr eaLnBrk="0" hangingPunct="0"/>
            <a:r>
              <a:rPr lang="en-IE" sz="1600" b="1" dirty="0">
                <a:solidFill>
                  <a:srgbClr val="0000FF"/>
                </a:solidFill>
                <a:latin typeface="Tahoma" pitchFamily="34" charset="0"/>
              </a:rPr>
              <a:t>“Optimal cut”</a:t>
            </a:r>
          </a:p>
        </p:txBody>
      </p:sp>
      <p:sp>
        <p:nvSpPr>
          <p:cNvPr id="18461" name="Text Box 29"/>
          <p:cNvSpPr txBox="1">
            <a:spLocks noChangeArrowheads="1"/>
          </p:cNvSpPr>
          <p:nvPr/>
        </p:nvSpPr>
        <p:spPr bwMode="auto">
          <a:xfrm>
            <a:off x="5719762" y="3223778"/>
            <a:ext cx="1519238" cy="336550"/>
          </a:xfrm>
          <a:prstGeom prst="rect">
            <a:avLst/>
          </a:prstGeom>
          <a:noFill/>
          <a:ln w="9525">
            <a:noFill/>
            <a:miter lim="800000"/>
            <a:headEnd/>
            <a:tailEnd/>
          </a:ln>
        </p:spPr>
        <p:txBody>
          <a:bodyPr wrap="none">
            <a:spAutoFit/>
          </a:bodyPr>
          <a:lstStyle/>
          <a:p>
            <a:pPr eaLnBrk="0" hangingPunct="0"/>
            <a:r>
              <a:rPr lang="en-IE" sz="1600" b="1" dirty="0">
                <a:solidFill>
                  <a:srgbClr val="FF0000"/>
                </a:solidFill>
                <a:latin typeface="Tahoma" pitchFamily="34" charset="0"/>
              </a:rPr>
              <a:t>Minimum cut</a:t>
            </a:r>
          </a:p>
        </p:txBody>
      </p:sp>
      <p:sp>
        <p:nvSpPr>
          <p:cNvPr id="18452" name="Oval 18"/>
          <p:cNvSpPr>
            <a:spLocks noChangeArrowheads="1"/>
          </p:cNvSpPr>
          <p:nvPr/>
        </p:nvSpPr>
        <p:spPr bwMode="auto">
          <a:xfrm>
            <a:off x="4693610" y="3678974"/>
            <a:ext cx="182880" cy="185738"/>
          </a:xfrm>
          <a:prstGeom prst="ellipse">
            <a:avLst/>
          </a:prstGeom>
          <a:solidFill>
            <a:srgbClr val="008000"/>
          </a:solidFill>
          <a:ln w="9525">
            <a:noFill/>
            <a:round/>
            <a:headEnd/>
            <a:tailEnd/>
          </a:ln>
        </p:spPr>
        <p:txBody>
          <a:bodyPr wrap="none" anchor="ctr"/>
          <a:lstStyle/>
          <a:p>
            <a:endParaRPr lang="en-US"/>
          </a:p>
        </p:txBody>
      </p:sp>
      <p:sp>
        <p:nvSpPr>
          <p:cNvPr id="18454" name="Oval 20"/>
          <p:cNvSpPr>
            <a:spLocks noChangeArrowheads="1"/>
          </p:cNvSpPr>
          <p:nvPr/>
        </p:nvSpPr>
        <p:spPr bwMode="auto">
          <a:xfrm>
            <a:off x="5162241" y="3680562"/>
            <a:ext cx="182880" cy="185738"/>
          </a:xfrm>
          <a:prstGeom prst="ellipse">
            <a:avLst/>
          </a:prstGeom>
          <a:solidFill>
            <a:srgbClr val="008000"/>
          </a:solidFill>
          <a:ln w="9525">
            <a:noFill/>
            <a:round/>
            <a:headEnd/>
            <a:tailEnd/>
          </a:ln>
        </p:spPr>
        <p:txBody>
          <a:bodyPr wrap="none" anchor="ctr"/>
          <a:lstStyle/>
          <a:p>
            <a:endParaRPr lang="en-US"/>
          </a:p>
        </p:txBody>
      </p:sp>
      <p:sp>
        <p:nvSpPr>
          <p:cNvPr id="18455" name="Oval 21"/>
          <p:cNvSpPr>
            <a:spLocks noChangeArrowheads="1"/>
          </p:cNvSpPr>
          <p:nvPr/>
        </p:nvSpPr>
        <p:spPr bwMode="auto">
          <a:xfrm>
            <a:off x="5668654" y="4433037"/>
            <a:ext cx="182880" cy="185738"/>
          </a:xfrm>
          <a:prstGeom prst="ellipse">
            <a:avLst/>
          </a:prstGeom>
          <a:solidFill>
            <a:srgbClr val="008000"/>
          </a:solidFill>
          <a:ln w="9525">
            <a:noFill/>
            <a:round/>
            <a:headEnd/>
            <a:tailEnd/>
          </a:ln>
        </p:spPr>
        <p:txBody>
          <a:bodyPr wrap="none" anchor="ctr"/>
          <a:lstStyle/>
          <a:p>
            <a:endParaRPr lang="en-US"/>
          </a:p>
        </p:txBody>
      </p:sp>
      <p:sp>
        <p:nvSpPr>
          <p:cNvPr id="18456" name="Oval 22"/>
          <p:cNvSpPr>
            <a:spLocks noChangeArrowheads="1"/>
          </p:cNvSpPr>
          <p:nvPr/>
        </p:nvSpPr>
        <p:spPr bwMode="auto">
          <a:xfrm>
            <a:off x="5970279" y="3744062"/>
            <a:ext cx="182880" cy="185738"/>
          </a:xfrm>
          <a:prstGeom prst="ellipse">
            <a:avLst/>
          </a:prstGeom>
          <a:solidFill>
            <a:srgbClr val="008000"/>
          </a:solidFill>
          <a:ln w="9525">
            <a:noFill/>
            <a:round/>
            <a:headEnd/>
            <a:tailEnd/>
          </a:ln>
        </p:spPr>
        <p:txBody>
          <a:bodyPr wrap="none" anchor="ctr"/>
          <a:lstStyle/>
          <a:p>
            <a:endParaRPr lang="en-US"/>
          </a:p>
        </p:txBody>
      </p:sp>
      <p:cxnSp>
        <p:nvCxnSpPr>
          <p:cNvPr id="3" name="Straight Connector 2"/>
          <p:cNvCxnSpPr/>
          <p:nvPr/>
        </p:nvCxnSpPr>
        <p:spPr>
          <a:xfrm flipH="1">
            <a:off x="5761872" y="3826109"/>
            <a:ext cx="328407" cy="754643"/>
          </a:xfrm>
          <a:prstGeom prst="line">
            <a:avLst/>
          </a:prstGeom>
          <a:ln w="28575">
            <a:no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742890" y="3574994"/>
            <a:ext cx="561975" cy="49212"/>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3338204" y="3582718"/>
            <a:ext cx="436038" cy="58362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3307248" y="3567849"/>
            <a:ext cx="3333" cy="688975"/>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4817643" y="3737209"/>
            <a:ext cx="436038" cy="583620"/>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2704791" y="3586898"/>
            <a:ext cx="647699" cy="593726"/>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2742890" y="3952024"/>
            <a:ext cx="435498" cy="678443"/>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2660815" y="4475106"/>
            <a:ext cx="539275" cy="131763"/>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3776627" y="3990337"/>
            <a:ext cx="211662" cy="573668"/>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3653593" y="4538025"/>
            <a:ext cx="308497" cy="175999"/>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3304865" y="4192241"/>
            <a:ext cx="399509" cy="503818"/>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V="1">
            <a:off x="3169294" y="4025554"/>
            <a:ext cx="669606" cy="593221"/>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3310581" y="3614390"/>
            <a:ext cx="510111" cy="445081"/>
          </a:xfrm>
          <a:prstGeom prst="line">
            <a:avLst/>
          </a:prstGeom>
          <a:ln w="28575"/>
        </p:spPr>
        <p:style>
          <a:lnRef idx="1">
            <a:schemeClr val="dk1"/>
          </a:lnRef>
          <a:fillRef idx="0">
            <a:schemeClr val="dk1"/>
          </a:fillRef>
          <a:effectRef idx="0">
            <a:schemeClr val="dk1"/>
          </a:effectRef>
          <a:fontRef idx="minor">
            <a:schemeClr val="tx1"/>
          </a:fontRef>
        </p:style>
      </p:cxnSp>
      <p:sp>
        <p:nvSpPr>
          <p:cNvPr id="18448" name="Oval 13"/>
          <p:cNvSpPr>
            <a:spLocks noChangeArrowheads="1"/>
          </p:cNvSpPr>
          <p:nvPr/>
        </p:nvSpPr>
        <p:spPr bwMode="auto">
          <a:xfrm>
            <a:off x="3077854" y="4514000"/>
            <a:ext cx="182880" cy="185738"/>
          </a:xfrm>
          <a:prstGeom prst="ellipse">
            <a:avLst/>
          </a:prstGeom>
          <a:solidFill>
            <a:srgbClr val="FF0000"/>
          </a:solidFill>
          <a:ln w="9525">
            <a:noFill/>
            <a:round/>
            <a:headEnd/>
            <a:tailEnd/>
          </a:ln>
        </p:spPr>
        <p:txBody>
          <a:bodyPr wrap="none" anchor="ctr"/>
          <a:lstStyle/>
          <a:p>
            <a:endParaRPr lang="en-US"/>
          </a:p>
        </p:txBody>
      </p:sp>
      <p:sp>
        <p:nvSpPr>
          <p:cNvPr id="18451" name="Oval 16"/>
          <p:cNvSpPr>
            <a:spLocks noChangeArrowheads="1"/>
          </p:cNvSpPr>
          <p:nvPr/>
        </p:nvSpPr>
        <p:spPr bwMode="auto">
          <a:xfrm>
            <a:off x="3573154" y="4585437"/>
            <a:ext cx="182880" cy="185738"/>
          </a:xfrm>
          <a:prstGeom prst="ellipse">
            <a:avLst/>
          </a:prstGeom>
          <a:solidFill>
            <a:srgbClr val="FF0000"/>
          </a:solidFill>
          <a:ln w="9525">
            <a:noFill/>
            <a:round/>
            <a:headEnd/>
            <a:tailEnd/>
          </a:ln>
        </p:spPr>
        <p:txBody>
          <a:bodyPr wrap="none" anchor="ctr"/>
          <a:lstStyle/>
          <a:p>
            <a:endParaRPr lang="en-US"/>
          </a:p>
        </p:txBody>
      </p:sp>
      <p:sp>
        <p:nvSpPr>
          <p:cNvPr id="18442" name="Oval 6"/>
          <p:cNvSpPr>
            <a:spLocks noChangeArrowheads="1"/>
          </p:cNvSpPr>
          <p:nvPr/>
        </p:nvSpPr>
        <p:spPr bwMode="auto">
          <a:xfrm>
            <a:off x="2657166" y="3482125"/>
            <a:ext cx="182880" cy="185738"/>
          </a:xfrm>
          <a:prstGeom prst="ellipse">
            <a:avLst/>
          </a:prstGeom>
          <a:solidFill>
            <a:srgbClr val="FF0000"/>
          </a:solidFill>
          <a:ln w="9525">
            <a:noFill/>
            <a:round/>
            <a:headEnd/>
            <a:tailEnd/>
          </a:ln>
        </p:spPr>
        <p:txBody>
          <a:bodyPr wrap="none" anchor="ctr"/>
          <a:lstStyle/>
          <a:p>
            <a:endParaRPr lang="en-US"/>
          </a:p>
        </p:txBody>
      </p:sp>
      <p:sp>
        <p:nvSpPr>
          <p:cNvPr id="18449" name="Oval 14"/>
          <p:cNvSpPr>
            <a:spLocks noChangeArrowheads="1"/>
          </p:cNvSpPr>
          <p:nvPr/>
        </p:nvSpPr>
        <p:spPr bwMode="auto">
          <a:xfrm>
            <a:off x="3723966" y="3439262"/>
            <a:ext cx="182880" cy="185738"/>
          </a:xfrm>
          <a:prstGeom prst="ellipse">
            <a:avLst/>
          </a:prstGeom>
          <a:solidFill>
            <a:srgbClr val="FF0000"/>
          </a:solidFill>
          <a:ln w="9525">
            <a:noFill/>
            <a:round/>
            <a:headEnd/>
            <a:tailEnd/>
          </a:ln>
        </p:spPr>
        <p:txBody>
          <a:bodyPr wrap="none" anchor="ctr"/>
          <a:lstStyle/>
          <a:p>
            <a:endParaRPr lang="en-US"/>
          </a:p>
        </p:txBody>
      </p:sp>
      <p:sp>
        <p:nvSpPr>
          <p:cNvPr id="18450" name="Oval 15"/>
          <p:cNvSpPr>
            <a:spLocks noChangeArrowheads="1"/>
          </p:cNvSpPr>
          <p:nvPr/>
        </p:nvSpPr>
        <p:spPr bwMode="auto">
          <a:xfrm>
            <a:off x="3865254" y="4444150"/>
            <a:ext cx="182880" cy="185738"/>
          </a:xfrm>
          <a:prstGeom prst="ellipse">
            <a:avLst/>
          </a:prstGeom>
          <a:solidFill>
            <a:srgbClr val="FF0000"/>
          </a:solidFill>
          <a:ln w="9525">
            <a:noFill/>
            <a:round/>
            <a:headEnd/>
            <a:tailEnd/>
          </a:ln>
        </p:spPr>
        <p:txBody>
          <a:bodyPr wrap="none" anchor="ctr"/>
          <a:lstStyle/>
          <a:p>
            <a:endParaRPr lang="en-US"/>
          </a:p>
        </p:txBody>
      </p:sp>
      <p:cxnSp>
        <p:nvCxnSpPr>
          <p:cNvPr id="69" name="Straight Connector 68"/>
          <p:cNvCxnSpPr/>
          <p:nvPr/>
        </p:nvCxnSpPr>
        <p:spPr>
          <a:xfrm>
            <a:off x="4802831" y="3799334"/>
            <a:ext cx="522811" cy="578432"/>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5253681" y="3764119"/>
            <a:ext cx="534659" cy="753851"/>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V="1">
            <a:off x="5726392" y="3833863"/>
            <a:ext cx="335327" cy="695111"/>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5327340" y="4379276"/>
            <a:ext cx="463550" cy="182348"/>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4839977" y="4313181"/>
            <a:ext cx="493713" cy="36513"/>
          </a:xfrm>
          <a:prstGeom prst="line">
            <a:avLst/>
          </a:prstGeom>
          <a:ln w="28575"/>
        </p:spPr>
        <p:style>
          <a:lnRef idx="1">
            <a:schemeClr val="dk1"/>
          </a:lnRef>
          <a:fillRef idx="0">
            <a:schemeClr val="dk1"/>
          </a:fillRef>
          <a:effectRef idx="0">
            <a:schemeClr val="dk1"/>
          </a:effectRef>
          <a:fontRef idx="minor">
            <a:schemeClr val="tx1"/>
          </a:fontRef>
        </p:style>
      </p:cxnSp>
      <p:cxnSp>
        <p:nvCxnSpPr>
          <p:cNvPr id="82" name="Straight Connector 81"/>
          <p:cNvCxnSpPr>
            <a:endCxn id="18449" idx="6"/>
          </p:cNvCxnSpPr>
          <p:nvPr/>
        </p:nvCxnSpPr>
        <p:spPr>
          <a:xfrm flipH="1" flipV="1">
            <a:off x="3906846" y="3532131"/>
            <a:ext cx="875880" cy="239712"/>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flipH="1" flipV="1">
            <a:off x="3865254" y="4058174"/>
            <a:ext cx="875880" cy="239712"/>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flipH="1">
            <a:off x="2769084" y="4207980"/>
            <a:ext cx="505459" cy="254931"/>
          </a:xfrm>
          <a:prstGeom prst="line">
            <a:avLst/>
          </a:prstGeom>
          <a:ln w="28575"/>
        </p:spPr>
        <p:style>
          <a:lnRef idx="1">
            <a:schemeClr val="dk1"/>
          </a:lnRef>
          <a:fillRef idx="0">
            <a:schemeClr val="dk1"/>
          </a:fillRef>
          <a:effectRef idx="0">
            <a:schemeClr val="dk1"/>
          </a:effectRef>
          <a:fontRef idx="minor">
            <a:schemeClr val="tx1"/>
          </a:fontRef>
        </p:style>
      </p:cxnSp>
      <p:sp>
        <p:nvSpPr>
          <p:cNvPr id="18453" name="Oval 19"/>
          <p:cNvSpPr>
            <a:spLocks noChangeArrowheads="1"/>
          </p:cNvSpPr>
          <p:nvPr/>
        </p:nvSpPr>
        <p:spPr bwMode="auto">
          <a:xfrm>
            <a:off x="4711391" y="4220312"/>
            <a:ext cx="182880" cy="185738"/>
          </a:xfrm>
          <a:prstGeom prst="ellipse">
            <a:avLst/>
          </a:prstGeom>
          <a:solidFill>
            <a:srgbClr val="008000"/>
          </a:solidFill>
          <a:ln w="9525">
            <a:noFill/>
            <a:round/>
            <a:headEnd/>
            <a:tailEnd/>
          </a:ln>
        </p:spPr>
        <p:txBody>
          <a:bodyPr wrap="none" anchor="ctr"/>
          <a:lstStyle/>
          <a:p>
            <a:endParaRPr lang="en-US"/>
          </a:p>
        </p:txBody>
      </p:sp>
      <p:sp>
        <p:nvSpPr>
          <p:cNvPr id="18457" name="Oval 23"/>
          <p:cNvSpPr>
            <a:spLocks noChangeArrowheads="1"/>
          </p:cNvSpPr>
          <p:nvPr/>
        </p:nvSpPr>
        <p:spPr bwMode="auto">
          <a:xfrm>
            <a:off x="5205104" y="4256825"/>
            <a:ext cx="182880" cy="185738"/>
          </a:xfrm>
          <a:prstGeom prst="ellipse">
            <a:avLst/>
          </a:prstGeom>
          <a:solidFill>
            <a:srgbClr val="008000"/>
          </a:solidFill>
          <a:ln w="9525">
            <a:noFill/>
            <a:round/>
            <a:headEnd/>
            <a:tailEnd/>
          </a:ln>
        </p:spPr>
        <p:txBody>
          <a:bodyPr wrap="none" anchor="ctr"/>
          <a:lstStyle/>
          <a:p>
            <a:endParaRPr lang="en-US"/>
          </a:p>
        </p:txBody>
      </p:sp>
      <p:sp>
        <p:nvSpPr>
          <p:cNvPr id="90" name="Oval 18"/>
          <p:cNvSpPr>
            <a:spLocks noChangeArrowheads="1"/>
          </p:cNvSpPr>
          <p:nvPr/>
        </p:nvSpPr>
        <p:spPr bwMode="auto">
          <a:xfrm>
            <a:off x="4693610" y="3685110"/>
            <a:ext cx="182880" cy="185738"/>
          </a:xfrm>
          <a:prstGeom prst="ellipse">
            <a:avLst/>
          </a:prstGeom>
          <a:solidFill>
            <a:srgbClr val="008000"/>
          </a:solidFill>
          <a:ln w="9525">
            <a:noFill/>
            <a:round/>
            <a:headEnd/>
            <a:tailEnd/>
          </a:ln>
        </p:spPr>
        <p:txBody>
          <a:bodyPr wrap="none" anchor="ctr"/>
          <a:lstStyle/>
          <a:p>
            <a:endParaRPr lang="en-US"/>
          </a:p>
        </p:txBody>
      </p:sp>
      <p:sp>
        <p:nvSpPr>
          <p:cNvPr id="91" name="Oval 20"/>
          <p:cNvSpPr>
            <a:spLocks noChangeArrowheads="1"/>
          </p:cNvSpPr>
          <p:nvPr/>
        </p:nvSpPr>
        <p:spPr bwMode="auto">
          <a:xfrm>
            <a:off x="5162241" y="3686698"/>
            <a:ext cx="182880" cy="185738"/>
          </a:xfrm>
          <a:prstGeom prst="ellipse">
            <a:avLst/>
          </a:prstGeom>
          <a:solidFill>
            <a:srgbClr val="008000"/>
          </a:solidFill>
          <a:ln w="9525">
            <a:noFill/>
            <a:round/>
            <a:headEnd/>
            <a:tailEnd/>
          </a:ln>
        </p:spPr>
        <p:txBody>
          <a:bodyPr wrap="none" anchor="ctr"/>
          <a:lstStyle/>
          <a:p>
            <a:endParaRPr lang="en-US"/>
          </a:p>
        </p:txBody>
      </p:sp>
      <p:sp>
        <p:nvSpPr>
          <p:cNvPr id="92" name="Oval 21"/>
          <p:cNvSpPr>
            <a:spLocks noChangeArrowheads="1"/>
          </p:cNvSpPr>
          <p:nvPr/>
        </p:nvSpPr>
        <p:spPr bwMode="auto">
          <a:xfrm>
            <a:off x="5668654" y="4439173"/>
            <a:ext cx="182880" cy="185738"/>
          </a:xfrm>
          <a:prstGeom prst="ellipse">
            <a:avLst/>
          </a:prstGeom>
          <a:solidFill>
            <a:srgbClr val="008000"/>
          </a:solidFill>
          <a:ln w="9525">
            <a:noFill/>
            <a:round/>
            <a:headEnd/>
            <a:tailEnd/>
          </a:ln>
        </p:spPr>
        <p:txBody>
          <a:bodyPr wrap="none" anchor="ctr"/>
          <a:lstStyle/>
          <a:p>
            <a:endParaRPr lang="en-US"/>
          </a:p>
        </p:txBody>
      </p:sp>
      <p:sp>
        <p:nvSpPr>
          <p:cNvPr id="93" name="Oval 22"/>
          <p:cNvSpPr>
            <a:spLocks noChangeArrowheads="1"/>
          </p:cNvSpPr>
          <p:nvPr/>
        </p:nvSpPr>
        <p:spPr bwMode="auto">
          <a:xfrm>
            <a:off x="5970279" y="3750198"/>
            <a:ext cx="182880" cy="185738"/>
          </a:xfrm>
          <a:prstGeom prst="ellipse">
            <a:avLst/>
          </a:prstGeom>
          <a:solidFill>
            <a:srgbClr val="008000"/>
          </a:solidFill>
          <a:ln w="9525">
            <a:noFill/>
            <a:round/>
            <a:headEnd/>
            <a:tailEnd/>
          </a:ln>
        </p:spPr>
        <p:txBody>
          <a:bodyPr wrap="none" anchor="ctr"/>
          <a:lstStyle/>
          <a:p>
            <a:endParaRPr lang="en-US"/>
          </a:p>
        </p:txBody>
      </p:sp>
      <p:sp>
        <p:nvSpPr>
          <p:cNvPr id="18445" name="Oval 10"/>
          <p:cNvSpPr>
            <a:spLocks noChangeArrowheads="1"/>
          </p:cNvSpPr>
          <p:nvPr/>
        </p:nvSpPr>
        <p:spPr bwMode="auto">
          <a:xfrm>
            <a:off x="3217554" y="4088550"/>
            <a:ext cx="182880" cy="185738"/>
          </a:xfrm>
          <a:prstGeom prst="ellipse">
            <a:avLst/>
          </a:prstGeom>
          <a:solidFill>
            <a:srgbClr val="FF0000"/>
          </a:solidFill>
          <a:ln w="9525">
            <a:noFill/>
            <a:round/>
            <a:headEnd/>
            <a:tailEnd/>
          </a:ln>
        </p:spPr>
        <p:txBody>
          <a:bodyPr wrap="none" anchor="ctr"/>
          <a:lstStyle/>
          <a:p>
            <a:endParaRPr lang="en-US"/>
          </a:p>
        </p:txBody>
      </p:sp>
      <p:sp>
        <p:nvSpPr>
          <p:cNvPr id="18446" name="Oval 11"/>
          <p:cNvSpPr>
            <a:spLocks noChangeArrowheads="1"/>
          </p:cNvSpPr>
          <p:nvPr/>
        </p:nvSpPr>
        <p:spPr bwMode="auto">
          <a:xfrm>
            <a:off x="3716029" y="3936150"/>
            <a:ext cx="182880" cy="185738"/>
          </a:xfrm>
          <a:prstGeom prst="ellipse">
            <a:avLst/>
          </a:prstGeom>
          <a:solidFill>
            <a:srgbClr val="FF0000"/>
          </a:solidFill>
          <a:ln w="9525">
            <a:noFill/>
            <a:round/>
            <a:headEnd/>
            <a:tailEnd/>
          </a:ln>
        </p:spPr>
        <p:txBody>
          <a:bodyPr wrap="none" anchor="ctr"/>
          <a:lstStyle/>
          <a:p>
            <a:endParaRPr lang="en-US"/>
          </a:p>
        </p:txBody>
      </p:sp>
      <p:sp>
        <p:nvSpPr>
          <p:cNvPr id="18447" name="Oval 12"/>
          <p:cNvSpPr>
            <a:spLocks noChangeArrowheads="1"/>
          </p:cNvSpPr>
          <p:nvPr/>
        </p:nvSpPr>
        <p:spPr bwMode="auto">
          <a:xfrm>
            <a:off x="2622241" y="4382237"/>
            <a:ext cx="182880" cy="185738"/>
          </a:xfrm>
          <a:prstGeom prst="ellipse">
            <a:avLst/>
          </a:prstGeom>
          <a:solidFill>
            <a:srgbClr val="FF0000"/>
          </a:solidFill>
          <a:ln w="9525">
            <a:noFill/>
            <a:round/>
            <a:headEnd/>
            <a:tailEnd/>
          </a:ln>
        </p:spPr>
        <p:txBody>
          <a:bodyPr wrap="none" anchor="ctr"/>
          <a:lstStyle/>
          <a:p>
            <a:endParaRPr lang="en-US"/>
          </a:p>
        </p:txBody>
      </p:sp>
      <p:cxnSp>
        <p:nvCxnSpPr>
          <p:cNvPr id="109" name="Straight Connector 108"/>
          <p:cNvCxnSpPr/>
          <p:nvPr/>
        </p:nvCxnSpPr>
        <p:spPr>
          <a:xfrm flipH="1">
            <a:off x="2778685" y="3646586"/>
            <a:ext cx="515937" cy="369888"/>
          </a:xfrm>
          <a:prstGeom prst="line">
            <a:avLst/>
          </a:prstGeom>
          <a:ln w="28575"/>
        </p:spPr>
        <p:style>
          <a:lnRef idx="1">
            <a:schemeClr val="dk1"/>
          </a:lnRef>
          <a:fillRef idx="0">
            <a:schemeClr val="dk1"/>
          </a:fillRef>
          <a:effectRef idx="0">
            <a:schemeClr val="dk1"/>
          </a:effectRef>
          <a:fontRef idx="minor">
            <a:schemeClr val="tx1"/>
          </a:fontRef>
        </p:style>
      </p:cxnSp>
      <p:sp>
        <p:nvSpPr>
          <p:cNvPr id="18443" name="Oval 8"/>
          <p:cNvSpPr>
            <a:spLocks noChangeArrowheads="1"/>
          </p:cNvSpPr>
          <p:nvPr/>
        </p:nvSpPr>
        <p:spPr bwMode="auto">
          <a:xfrm>
            <a:off x="2703204" y="3901225"/>
            <a:ext cx="182880" cy="185738"/>
          </a:xfrm>
          <a:prstGeom prst="ellipse">
            <a:avLst/>
          </a:prstGeom>
          <a:solidFill>
            <a:srgbClr val="FF0000"/>
          </a:solidFill>
          <a:ln w="9525">
            <a:noFill/>
            <a:round/>
            <a:headEnd/>
            <a:tailEnd/>
          </a:ln>
        </p:spPr>
        <p:txBody>
          <a:bodyPr wrap="none" anchor="ctr"/>
          <a:lstStyle/>
          <a:p>
            <a:endParaRPr lang="en-US"/>
          </a:p>
        </p:txBody>
      </p:sp>
      <p:sp>
        <p:nvSpPr>
          <p:cNvPr id="18444" name="Oval 9"/>
          <p:cNvSpPr>
            <a:spLocks noChangeArrowheads="1"/>
          </p:cNvSpPr>
          <p:nvPr/>
        </p:nvSpPr>
        <p:spPr bwMode="auto">
          <a:xfrm>
            <a:off x="3219141" y="3531337"/>
            <a:ext cx="182880" cy="185738"/>
          </a:xfrm>
          <a:prstGeom prst="ellipse">
            <a:avLst/>
          </a:prstGeom>
          <a:solidFill>
            <a:srgbClr val="FF0000"/>
          </a:solidFill>
          <a:ln w="9525">
            <a:noFill/>
            <a:round/>
            <a:headEnd/>
            <a:tailEnd/>
          </a:ln>
        </p:spPr>
        <p:txBody>
          <a:bodyPr wrap="none" anchor="ctr"/>
          <a:lstStyle/>
          <a:p>
            <a:endParaRPr lang="en-US"/>
          </a:p>
        </p:txBody>
      </p:sp>
      <p:sp>
        <p:nvSpPr>
          <p:cNvPr id="121857" name="Freeform 121856"/>
          <p:cNvSpPr/>
          <p:nvPr/>
        </p:nvSpPr>
        <p:spPr>
          <a:xfrm>
            <a:off x="5754032" y="3521879"/>
            <a:ext cx="1125302" cy="794387"/>
          </a:xfrm>
          <a:custGeom>
            <a:avLst/>
            <a:gdLst>
              <a:gd name="connsiteX0" fmla="*/ 9808 w 1054063"/>
              <a:gd name="connsiteY0" fmla="*/ 0 h 794387"/>
              <a:gd name="connsiteX1" fmla="*/ 20629 w 1054063"/>
              <a:gd name="connsiteY1" fmla="*/ 330049 h 794387"/>
              <a:gd name="connsiteX2" fmla="*/ 193770 w 1054063"/>
              <a:gd name="connsiteY2" fmla="*/ 633046 h 794387"/>
              <a:gd name="connsiteX3" fmla="*/ 567105 w 1054063"/>
              <a:gd name="connsiteY3" fmla="*/ 789955 h 794387"/>
              <a:gd name="connsiteX4" fmla="*/ 1054063 w 1054063"/>
              <a:gd name="connsiteY4" fmla="*/ 735848 h 79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063" h="794387">
                <a:moveTo>
                  <a:pt x="9808" y="0"/>
                </a:moveTo>
                <a:cubicBezTo>
                  <a:pt x="-112" y="112270"/>
                  <a:pt x="-10031" y="224541"/>
                  <a:pt x="20629" y="330049"/>
                </a:cubicBezTo>
                <a:cubicBezTo>
                  <a:pt x="51289" y="435557"/>
                  <a:pt x="102691" y="556395"/>
                  <a:pt x="193770" y="633046"/>
                </a:cubicBezTo>
                <a:cubicBezTo>
                  <a:pt x="284849" y="709697"/>
                  <a:pt x="423723" y="772821"/>
                  <a:pt x="567105" y="789955"/>
                </a:cubicBezTo>
                <a:cubicBezTo>
                  <a:pt x="710487" y="807089"/>
                  <a:pt x="882275" y="771468"/>
                  <a:pt x="1054063" y="735848"/>
                </a:cubicBezTo>
              </a:path>
            </a:pathLst>
          </a:custGeom>
          <a:noFill/>
          <a:ln w="38100" cap="sq">
            <a:solidFill>
              <a:srgbClr val="FF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1862" name="Freeform 121861"/>
          <p:cNvSpPr/>
          <p:nvPr/>
        </p:nvSpPr>
        <p:spPr>
          <a:xfrm>
            <a:off x="4260998" y="3283362"/>
            <a:ext cx="485634" cy="1367879"/>
          </a:xfrm>
          <a:custGeom>
            <a:avLst/>
            <a:gdLst>
              <a:gd name="connsiteX0" fmla="*/ 69013 w 485634"/>
              <a:gd name="connsiteY0" fmla="*/ 0 h 1504161"/>
              <a:gd name="connsiteX1" fmla="*/ 14907 w 485634"/>
              <a:gd name="connsiteY1" fmla="*/ 286765 h 1504161"/>
              <a:gd name="connsiteX2" fmla="*/ 4086 w 485634"/>
              <a:gd name="connsiteY2" fmla="*/ 703385 h 1504161"/>
              <a:gd name="connsiteX3" fmla="*/ 74424 w 485634"/>
              <a:gd name="connsiteY3" fmla="*/ 936043 h 1504161"/>
              <a:gd name="connsiteX4" fmla="*/ 290850 w 485634"/>
              <a:gd name="connsiteY4" fmla="*/ 1363484 h 1504161"/>
              <a:gd name="connsiteX5" fmla="*/ 485634 w 485634"/>
              <a:gd name="connsiteY5" fmla="*/ 1504161 h 150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34" h="1504161">
                <a:moveTo>
                  <a:pt x="69013" y="0"/>
                </a:moveTo>
                <a:cubicBezTo>
                  <a:pt x="47370" y="84767"/>
                  <a:pt x="25728" y="169534"/>
                  <a:pt x="14907" y="286765"/>
                </a:cubicBezTo>
                <a:cubicBezTo>
                  <a:pt x="4086" y="403996"/>
                  <a:pt x="-5833" y="595172"/>
                  <a:pt x="4086" y="703385"/>
                </a:cubicBezTo>
                <a:cubicBezTo>
                  <a:pt x="14005" y="811598"/>
                  <a:pt x="26630" y="826027"/>
                  <a:pt x="74424" y="936043"/>
                </a:cubicBezTo>
                <a:cubicBezTo>
                  <a:pt x="122218" y="1046060"/>
                  <a:pt x="222315" y="1268798"/>
                  <a:pt x="290850" y="1363484"/>
                </a:cubicBezTo>
                <a:cubicBezTo>
                  <a:pt x="359385" y="1458170"/>
                  <a:pt x="422509" y="1481165"/>
                  <a:pt x="485634" y="1504161"/>
                </a:cubicBezTo>
              </a:path>
            </a:pathLst>
          </a:custGeom>
          <a:noFill/>
          <a:ln w="38100" cap="sq">
            <a:solidFill>
              <a:srgbClr val="0000FF"/>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C0BE551-F351-414F-A12C-56A58EEF8E2A}"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14</a:t>
            </a:fld>
            <a:endParaRPr lang="en-US"/>
          </a:p>
        </p:txBody>
      </p:sp>
    </p:spTree>
    <p:extLst>
      <p:ext uri="{BB962C8B-B14F-4D97-AF65-F5344CB8AC3E}">
        <p14:creationId xmlns:p14="http://schemas.microsoft.com/office/powerpoint/2010/main" val="3145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92162" name="Rectangle 2"/>
          <p:cNvSpPr>
            <a:spLocks noGrp="1" noRot="1" noChangeArrowheads="1"/>
          </p:cNvSpPr>
          <p:nvPr>
            <p:ph type="title"/>
          </p:nvPr>
        </p:nvSpPr>
        <p:spPr/>
        <p:txBody>
          <a:bodyPr/>
          <a:lstStyle/>
          <a:p>
            <a:pPr eaLnBrk="1" hangingPunct="1">
              <a:defRPr/>
            </a:pPr>
            <a:r>
              <a:rPr lang="en-IE" dirty="0"/>
              <a:t>Graph Partitioning Criteria</a:t>
            </a:r>
            <a:endParaRPr lang="en-IE" sz="2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562600"/>
              </a:xfrm>
            </p:spPr>
            <p:txBody>
              <a:bodyPr>
                <a:normAutofit/>
              </a:bodyPr>
              <a:lstStyle/>
              <a:p>
                <a:pPr>
                  <a:defRPr/>
                </a:pPr>
                <a:r>
                  <a:rPr lang="en-IE" b="1" dirty="0"/>
                  <a:t>Criterion:</a:t>
                </a:r>
                <a:r>
                  <a:rPr lang="en-IE" dirty="0"/>
                  <a:t> </a:t>
                </a:r>
                <a:r>
                  <a:rPr lang="en-IE" b="1" dirty="0">
                    <a:solidFill>
                      <a:srgbClr val="D60093"/>
                    </a:solidFill>
                  </a:rPr>
                  <a:t>Conductance:</a:t>
                </a:r>
                <a:r>
                  <a:rPr lang="en-IE" dirty="0"/>
                  <a:t> </a:t>
                </a:r>
                <a:br>
                  <a:rPr lang="en-IE" dirty="0"/>
                </a:br>
                <a:r>
                  <a:rPr lang="en-IE" dirty="0"/>
                  <a:t>Connectivity of the group to the rest of the network relative to the density of the group</a:t>
                </a:r>
              </a:p>
              <a:p>
                <a:pPr lvl="1">
                  <a:defRPr/>
                </a:pPr>
                <a:endParaRPr lang="en-IE" dirty="0"/>
              </a:p>
              <a:p>
                <a:pPr marL="2242566" lvl="8" indent="-285750">
                  <a:buSzPct val="70000"/>
                  <a:buFont typeface="Wingdings" pitchFamily="2" charset="2"/>
                  <a:buChar char="n"/>
                  <a:defRPr/>
                </a:pPr>
                <a:endParaRPr lang="en-IE" dirty="0"/>
              </a:p>
              <a:p>
                <a:pPr marL="2242566" lvl="8" indent="-285750">
                  <a:buSzPct val="70000"/>
                  <a:buFont typeface="Wingdings" pitchFamily="2" charset="2"/>
                  <a:buChar char="n"/>
                  <a:defRPr/>
                </a:pPr>
                <a:endParaRPr lang="en-IE" dirty="0"/>
              </a:p>
              <a:p>
                <a:pPr marL="2242566" lvl="8" indent="-285750">
                  <a:buSzPct val="70000"/>
                  <a:buFont typeface="Wingdings" pitchFamily="2" charset="2"/>
                  <a:buChar char="n"/>
                  <a:defRPr/>
                </a:pPr>
                <a:endParaRPr lang="en-IE" dirty="0"/>
              </a:p>
              <a:p>
                <a:pPr marL="1008126" lvl="2" indent="-285750">
                  <a:buSzPct val="70000"/>
                  <a:buNone/>
                  <a:defRPr/>
                </a:pPr>
                <a:r>
                  <a:rPr lang="en-IE" dirty="0"/>
                  <a:t>	</a:t>
                </a:r>
                <a14:m>
                  <m:oMath xmlns:m="http://schemas.openxmlformats.org/officeDocument/2006/math">
                    <m:r>
                      <a:rPr lang="en-IE" b="1" i="1" dirty="0" smtClean="0">
                        <a:latin typeface="Cambria Math"/>
                      </a:rPr>
                      <m:t>𝒗𝒐𝒍</m:t>
                    </m:r>
                    <m:r>
                      <a:rPr lang="en-IE" b="1" i="1" dirty="0" smtClean="0">
                        <a:latin typeface="Cambria Math"/>
                      </a:rPr>
                      <m:t>(</m:t>
                    </m:r>
                    <m:r>
                      <a:rPr lang="en-IE" b="1" i="1" dirty="0" smtClean="0">
                        <a:latin typeface="Cambria Math"/>
                      </a:rPr>
                      <m:t>𝑨</m:t>
                    </m:r>
                    <m:r>
                      <a:rPr lang="en-IE" b="1" i="1" dirty="0">
                        <a:latin typeface="Cambria Math"/>
                      </a:rPr>
                      <m:t>)</m:t>
                    </m:r>
                  </m:oMath>
                </a14:m>
                <a:r>
                  <a:rPr lang="en-IE" b="1" dirty="0"/>
                  <a:t>:</a:t>
                </a:r>
                <a:r>
                  <a:rPr lang="en-IE" dirty="0"/>
                  <a:t> total weight of the edges with at least </a:t>
                </a:r>
                <a:br>
                  <a:rPr lang="en-IE" dirty="0"/>
                </a:br>
                <a:r>
                  <a:rPr lang="en-IE" dirty="0"/>
                  <a:t>one endpoint in </a:t>
                </a:r>
                <a14:m>
                  <m:oMath xmlns:m="http://schemas.openxmlformats.org/officeDocument/2006/math">
                    <m:r>
                      <a:rPr lang="en-IE" b="1" i="1" dirty="0" smtClean="0">
                        <a:latin typeface="Cambria Math"/>
                      </a:rPr>
                      <m:t>𝑨</m:t>
                    </m:r>
                  </m:oMath>
                </a14:m>
                <a:r>
                  <a:rPr lang="en-IE" dirty="0"/>
                  <a:t>: </a:t>
                </a:r>
                <a14:m>
                  <m:oMath xmlns:m="http://schemas.openxmlformats.org/officeDocument/2006/math">
                    <m:r>
                      <a:rPr lang="en-US" b="1" i="0" smtClean="0">
                        <a:latin typeface="Cambria Math"/>
                      </a:rPr>
                      <m:t>𝐯𝐨𝐥</m:t>
                    </m:r>
                    <m:d>
                      <m:dPr>
                        <m:ctrlPr>
                          <a:rPr lang="en-US" b="1" i="1" smtClean="0">
                            <a:latin typeface="Cambria Math" panose="02040503050406030204" pitchFamily="18" charset="0"/>
                          </a:rPr>
                        </m:ctrlPr>
                      </m:dPr>
                      <m:e>
                        <m:r>
                          <a:rPr lang="en-US" b="1" i="1" smtClean="0">
                            <a:latin typeface="Cambria Math"/>
                          </a:rPr>
                          <m:t>𝑨</m:t>
                        </m:r>
                      </m:e>
                    </m:d>
                    <m:r>
                      <a:rPr lang="en-US" b="1" i="1" smtClean="0">
                        <a:latin typeface="Cambria Math"/>
                      </a:rPr>
                      <m:t>=</m:t>
                    </m:r>
                    <m:nary>
                      <m:naryPr>
                        <m:chr m:val="∑"/>
                        <m:supHide m:val="on"/>
                        <m:ctrlPr>
                          <a:rPr lang="en-US" b="1" i="1" smtClean="0">
                            <a:latin typeface="Cambria Math" panose="02040503050406030204" pitchFamily="18" charset="0"/>
                          </a:rPr>
                        </m:ctrlPr>
                      </m:naryPr>
                      <m:sub>
                        <m:r>
                          <a:rPr lang="en-US" b="1" i="1" smtClean="0">
                            <a:latin typeface="Cambria Math"/>
                          </a:rPr>
                          <m:t>𝒊</m:t>
                        </m:r>
                        <m:r>
                          <a:rPr lang="en-US" b="1" i="1" smtClean="0">
                            <a:latin typeface="Cambria Math"/>
                          </a:rPr>
                          <m:t>∈</m:t>
                        </m:r>
                        <m:r>
                          <a:rPr lang="en-US" b="1" i="1" smtClean="0">
                            <a:latin typeface="Cambria Math"/>
                          </a:rPr>
                          <m:t>𝑨</m:t>
                        </m:r>
                      </m:sub>
                      <m:sup/>
                      <m:e>
                        <m:sSub>
                          <m:sSubPr>
                            <m:ctrlPr>
                              <a:rPr lang="en-US" b="1" i="1" smtClean="0">
                                <a:latin typeface="Cambria Math" panose="02040503050406030204" pitchFamily="18" charset="0"/>
                              </a:rPr>
                            </m:ctrlPr>
                          </m:sSubPr>
                          <m:e>
                            <m:r>
                              <a:rPr lang="en-US" b="1" i="1" smtClean="0">
                                <a:latin typeface="Cambria Math"/>
                              </a:rPr>
                              <m:t>𝒅</m:t>
                            </m:r>
                          </m:e>
                          <m:sub>
                            <m:r>
                              <a:rPr lang="en-US" b="1" i="1" smtClean="0">
                                <a:latin typeface="Cambria Math"/>
                              </a:rPr>
                              <m:t>𝒊</m:t>
                            </m:r>
                          </m:sub>
                        </m:sSub>
                      </m:e>
                    </m:nary>
                  </m:oMath>
                </a14:m>
                <a:endParaRPr lang="en-IE" b="1" i="1" baseline="-25000" dirty="0">
                  <a:latin typeface="Times New Roman" pitchFamily="18" charset="0"/>
                  <a:cs typeface="Times New Roman" pitchFamily="18" charset="0"/>
                </a:endParaRPr>
              </a:p>
              <a:p>
                <a:pPr marL="1437894" lvl="4" indent="-285750">
                  <a:buSzPct val="70000"/>
                  <a:buFont typeface="Wingdings" pitchFamily="2" charset="2"/>
                  <a:buChar char="n"/>
                  <a:defRPr/>
                </a:pPr>
                <a:r>
                  <a:rPr lang="en-US" dirty="0">
                    <a:solidFill>
                      <a:srgbClr val="0000FF"/>
                    </a:solidFill>
                  </a:rPr>
                  <a:t>Vol(A)=2*#edges inside A + #edges pointing out of A</a:t>
                </a:r>
              </a:p>
              <a:p>
                <a:pPr marL="450342" indent="-285750">
                  <a:buSzPct val="70000"/>
                  <a:buFont typeface="Wingdings" pitchFamily="2" charset="2"/>
                  <a:buChar char="n"/>
                  <a:defRPr/>
                </a:pPr>
                <a:r>
                  <a:rPr lang="en-US" b="1" dirty="0">
                    <a:solidFill>
                      <a:srgbClr val="0000FF"/>
                    </a:solidFill>
                  </a:rPr>
                  <a:t>Why use this criterion?</a:t>
                </a:r>
              </a:p>
              <a:p>
                <a:pPr marL="742950" lvl="1" indent="-285750">
                  <a:buSzPct val="70000"/>
                  <a:buFont typeface="Wingdings" pitchFamily="2" charset="2"/>
                  <a:buChar char="n"/>
                  <a:defRPr/>
                </a:pPr>
                <a:r>
                  <a:rPr lang="en-US" dirty="0"/>
                  <a:t>Produces more balanced partitions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562600"/>
              </a:xfrm>
              <a:blipFill>
                <a:blip r:embed="rId3"/>
                <a:stretch>
                  <a:fillRect t="-456"/>
                </a:stretch>
              </a:blipFill>
            </p:spPr>
            <p:txBody>
              <a:bodyPr/>
              <a:lstStyle/>
              <a:p>
                <a:r>
                  <a:rPr lang="en-US">
                    <a:noFill/>
                  </a:rPr>
                  <a:t> </a:t>
                </a:r>
              </a:p>
            </p:txBody>
          </p:sp>
        </mc:Fallback>
      </mc:AlternateContent>
      <p:sp>
        <p:nvSpPr>
          <p:cNvPr id="92164" name="Rectangle 4"/>
          <p:cNvSpPr>
            <a:spLocks noChangeArrowheads="1"/>
          </p:cNvSpPr>
          <p:nvPr/>
        </p:nvSpPr>
        <p:spPr bwMode="auto">
          <a:xfrm>
            <a:off x="533400" y="4572000"/>
            <a:ext cx="8075612" cy="2151062"/>
          </a:xfrm>
          <a:prstGeom prst="rect">
            <a:avLst/>
          </a:prstGeom>
          <a:noFill/>
          <a:ln w="9525">
            <a:noFill/>
            <a:miter lim="800000"/>
            <a:headEnd/>
            <a:tailEnd/>
          </a:ln>
          <a:effectLst/>
        </p:spPr>
        <p:txBody>
          <a:bodyPr/>
          <a:lstStyle/>
          <a:p>
            <a:pPr marL="742950" lvl="1" indent="-285750">
              <a:spcBef>
                <a:spcPct val="20000"/>
              </a:spcBef>
              <a:buClr>
                <a:schemeClr val="accent2"/>
              </a:buClr>
              <a:buSzPct val="70000"/>
              <a:buFont typeface="Wingdings" pitchFamily="2" charset="2"/>
              <a:buChar char="n"/>
              <a:defRPr/>
            </a:pPr>
            <a:endParaRPr lang="en-IE" dirty="0"/>
          </a:p>
        </p:txBody>
      </p:sp>
      <p:sp>
        <p:nvSpPr>
          <p:cNvPr id="10" name="TextBox 9"/>
          <p:cNvSpPr txBox="1"/>
          <p:nvPr/>
        </p:nvSpPr>
        <p:spPr>
          <a:xfrm>
            <a:off x="8026431" y="0"/>
            <a:ext cx="1117614" cy="338554"/>
          </a:xfrm>
          <a:prstGeom prst="rect">
            <a:avLst/>
          </a:prstGeom>
          <a:noFill/>
        </p:spPr>
        <p:txBody>
          <a:bodyPr wrap="none" rtlCol="0">
            <a:spAutoFit/>
          </a:bodyPr>
          <a:lstStyle/>
          <a:p>
            <a:pPr algn="r"/>
            <a:r>
              <a:rPr lang="en-US" sz="1600" dirty="0">
                <a:solidFill>
                  <a:schemeClr val="bg1"/>
                </a:solidFill>
              </a:rPr>
              <a:t>[Shi-</a:t>
            </a:r>
            <a:r>
              <a:rPr lang="en-US" sz="1600" dirty="0" err="1">
                <a:solidFill>
                  <a:schemeClr val="bg1"/>
                </a:solidFill>
              </a:rPr>
              <a:t>Malik</a:t>
            </a:r>
            <a:r>
              <a:rPr lang="en-US" sz="1600" dirty="0">
                <a:solidFill>
                  <a:schemeClr val="bg1"/>
                </a:solidFill>
              </a:rPr>
              <a:t>]</a:t>
            </a:r>
          </a:p>
        </p:txBody>
      </p:sp>
      <p:graphicFrame>
        <p:nvGraphicFramePr>
          <p:cNvPr id="5" name="Object 4"/>
          <p:cNvGraphicFramePr>
            <a:graphicFrameLocks noChangeAspect="1"/>
          </p:cNvGraphicFramePr>
          <p:nvPr>
            <p:extLst>
              <p:ext uri="{D42A27DB-BD31-4B8C-83A1-F6EECF244321}">
                <p14:modId xmlns:p14="http://schemas.microsoft.com/office/powerpoint/2010/main" val="4027102126"/>
              </p:ext>
            </p:extLst>
          </p:nvPr>
        </p:nvGraphicFramePr>
        <p:xfrm>
          <a:off x="1166813" y="2971800"/>
          <a:ext cx="6750050" cy="1295400"/>
        </p:xfrm>
        <a:graphic>
          <a:graphicData uri="http://schemas.openxmlformats.org/presentationml/2006/ole">
            <mc:AlternateContent xmlns:mc="http://schemas.openxmlformats.org/markup-compatibility/2006">
              <mc:Choice xmlns:v="urn:schemas-microsoft-com:vml" Requires="v">
                <p:oleObj spid="_x0000_s65582" name="Equation" r:id="rId4" imgW="2082600" imgH="419040" progId="Equation.3">
                  <p:embed/>
                </p:oleObj>
              </mc:Choice>
              <mc:Fallback>
                <p:oleObj name="Equation" r:id="rId4" imgW="2082600" imgH="419040" progId="Equation.3">
                  <p:embed/>
                  <p:pic>
                    <p:nvPicPr>
                      <p:cNvPr id="0" name=""/>
                      <p:cNvPicPr>
                        <a:picLocks noChangeAspect="1" noChangeArrowheads="1"/>
                      </p:cNvPicPr>
                      <p:nvPr/>
                    </p:nvPicPr>
                    <p:blipFill>
                      <a:blip r:embed="rId5"/>
                      <a:srcRect/>
                      <a:stretch>
                        <a:fillRect/>
                      </a:stretch>
                    </p:blipFill>
                    <p:spPr bwMode="auto">
                      <a:xfrm>
                        <a:off x="1166813" y="2971800"/>
                        <a:ext cx="6750050" cy="1295400"/>
                      </a:xfrm>
                      <a:prstGeom prst="rect">
                        <a:avLst/>
                      </a:prstGeom>
                      <a:solidFill>
                        <a:schemeClr val="accent1">
                          <a:lumMod val="60000"/>
                          <a:lumOff val="40000"/>
                        </a:schemeClr>
                      </a:solidFill>
                      <a:ln>
                        <a:noFill/>
                      </a:ln>
                    </p:spPr>
                  </p:pic>
                </p:oleObj>
              </mc:Fallback>
            </mc:AlternateContent>
          </a:graphicData>
        </a:graphic>
      </p:graphicFrame>
      <p:sp>
        <p:nvSpPr>
          <p:cNvPr id="6" name="TextBox 5"/>
          <p:cNvSpPr txBox="1"/>
          <p:nvPr/>
        </p:nvSpPr>
        <p:spPr>
          <a:xfrm>
            <a:off x="7655417" y="4410670"/>
            <a:ext cx="1467068" cy="1477328"/>
          </a:xfrm>
          <a:prstGeom prst="rect">
            <a:avLst/>
          </a:prstGeom>
          <a:noFill/>
        </p:spPr>
        <p:txBody>
          <a:bodyPr wrap="none" rtlCol="0">
            <a:spAutoFit/>
          </a:bodyPr>
          <a:lstStyle/>
          <a:p>
            <a:pPr algn="r"/>
            <a:r>
              <a:rPr lang="en-US" b="1" dirty="0">
                <a:solidFill>
                  <a:srgbClr val="008000"/>
                </a:solidFill>
                <a:latin typeface="Arial" pitchFamily="34" charset="0"/>
                <a:cs typeface="Arial" pitchFamily="34" charset="0"/>
              </a:rPr>
              <a:t>m</a:t>
            </a:r>
            <a:r>
              <a:rPr lang="en-US" dirty="0">
                <a:solidFill>
                  <a:srgbClr val="008000"/>
                </a:solidFill>
                <a:latin typeface="Arial" pitchFamily="34" charset="0"/>
                <a:cs typeface="Arial" pitchFamily="34" charset="0"/>
              </a:rPr>
              <a:t>… number</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of edges of</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the graph</a:t>
            </a:r>
          </a:p>
          <a:p>
            <a:pPr algn="r"/>
            <a:r>
              <a:rPr lang="en-US" b="1" dirty="0">
                <a:solidFill>
                  <a:srgbClr val="008000"/>
                </a:solidFill>
                <a:latin typeface="Arial" pitchFamily="34" charset="0"/>
                <a:cs typeface="Arial" pitchFamily="34" charset="0"/>
              </a:rPr>
              <a:t>d</a:t>
            </a:r>
            <a:r>
              <a:rPr lang="en-US" b="1" baseline="-25000" dirty="0">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degree</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of node </a:t>
            </a:r>
            <a:r>
              <a:rPr lang="en-US" b="1" i="1" dirty="0" err="1">
                <a:solidFill>
                  <a:srgbClr val="008000"/>
                </a:solidFill>
                <a:latin typeface="Arial" pitchFamily="34" charset="0"/>
                <a:cs typeface="Arial" pitchFamily="34" charset="0"/>
              </a:rPr>
              <a:t>i</a:t>
            </a:r>
            <a:endParaRPr lang="en-US" b="1" i="1" dirty="0">
              <a:solidFill>
                <a:srgbClr val="008000"/>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fld id="{34EF823A-839A-544E-82C0-A3280AEC9233}"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15</a:t>
            </a:fld>
            <a:endParaRPr lang="en-US"/>
          </a:p>
        </p:txBody>
      </p:sp>
    </p:spTree>
    <p:extLst>
      <p:ext uri="{BB962C8B-B14F-4D97-AF65-F5344CB8AC3E}">
        <p14:creationId xmlns:p14="http://schemas.microsoft.com/office/powerpoint/2010/main" val="11449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Example: Conductance Score</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62" y="1600200"/>
            <a:ext cx="8948956"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47800" y="2209800"/>
            <a:ext cx="838200" cy="457200"/>
          </a:xfrm>
          <a:prstGeom prst="rect">
            <a:avLst/>
          </a:prstGeom>
          <a:solidFill>
            <a:schemeClr val="bg1"/>
          </a:solidFill>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Rectangle 8"/>
          <p:cNvSpPr/>
          <p:nvPr/>
        </p:nvSpPr>
        <p:spPr>
          <a:xfrm>
            <a:off x="5745480" y="1981200"/>
            <a:ext cx="1371600" cy="457200"/>
          </a:xfrm>
          <a:prstGeom prst="rect">
            <a:avLst/>
          </a:prstGeom>
          <a:solidFill>
            <a:schemeClr val="bg1"/>
          </a:solidFill>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Freeform 9"/>
          <p:cNvSpPr/>
          <p:nvPr/>
        </p:nvSpPr>
        <p:spPr>
          <a:xfrm>
            <a:off x="3642556" y="1666875"/>
            <a:ext cx="729419" cy="888415"/>
          </a:xfrm>
          <a:custGeom>
            <a:avLst/>
            <a:gdLst>
              <a:gd name="connsiteX0" fmla="*/ 196019 w 729419"/>
              <a:gd name="connsiteY0" fmla="*/ 0 h 888415"/>
              <a:gd name="connsiteX1" fmla="*/ 15044 w 729419"/>
              <a:gd name="connsiteY1" fmla="*/ 304800 h 888415"/>
              <a:gd name="connsiteX2" fmla="*/ 34094 w 729419"/>
              <a:gd name="connsiteY2" fmla="*/ 600075 h 888415"/>
              <a:gd name="connsiteX3" fmla="*/ 224594 w 729419"/>
              <a:gd name="connsiteY3" fmla="*/ 876300 h 888415"/>
              <a:gd name="connsiteX4" fmla="*/ 577019 w 729419"/>
              <a:gd name="connsiteY4" fmla="*/ 838200 h 888415"/>
              <a:gd name="connsiteX5" fmla="*/ 729419 w 729419"/>
              <a:gd name="connsiteY5" fmla="*/ 828675 h 88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419" h="888415">
                <a:moveTo>
                  <a:pt x="196019" y="0"/>
                </a:moveTo>
                <a:cubicBezTo>
                  <a:pt x="119025" y="102394"/>
                  <a:pt x="42031" y="204788"/>
                  <a:pt x="15044" y="304800"/>
                </a:cubicBezTo>
                <a:cubicBezTo>
                  <a:pt x="-11943" y="404812"/>
                  <a:pt x="-831" y="504825"/>
                  <a:pt x="34094" y="600075"/>
                </a:cubicBezTo>
                <a:cubicBezTo>
                  <a:pt x="69019" y="695325"/>
                  <a:pt x="134106" y="836612"/>
                  <a:pt x="224594" y="876300"/>
                </a:cubicBezTo>
                <a:cubicBezTo>
                  <a:pt x="315082" y="915988"/>
                  <a:pt x="492882" y="846138"/>
                  <a:pt x="577019" y="838200"/>
                </a:cubicBezTo>
                <a:cubicBezTo>
                  <a:pt x="661157" y="830263"/>
                  <a:pt x="695288" y="829469"/>
                  <a:pt x="729419" y="828675"/>
                </a:cubicBezTo>
              </a:path>
            </a:pathLst>
          </a:custGeom>
          <a:noFill/>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a:off x="6467475" y="2428875"/>
            <a:ext cx="1390650" cy="1847850"/>
          </a:xfrm>
          <a:custGeom>
            <a:avLst/>
            <a:gdLst>
              <a:gd name="connsiteX0" fmla="*/ 0 w 1390650"/>
              <a:gd name="connsiteY0" fmla="*/ 0 h 1847850"/>
              <a:gd name="connsiteX1" fmla="*/ 400050 w 1390650"/>
              <a:gd name="connsiteY1" fmla="*/ 733425 h 1847850"/>
              <a:gd name="connsiteX2" fmla="*/ 561975 w 1390650"/>
              <a:gd name="connsiteY2" fmla="*/ 1019175 h 1847850"/>
              <a:gd name="connsiteX3" fmla="*/ 752475 w 1390650"/>
              <a:gd name="connsiteY3" fmla="*/ 1219200 h 1847850"/>
              <a:gd name="connsiteX4" fmla="*/ 1390650 w 1390650"/>
              <a:gd name="connsiteY4" fmla="*/ 1847850 h 184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50" h="1847850">
                <a:moveTo>
                  <a:pt x="0" y="0"/>
                </a:moveTo>
                <a:lnTo>
                  <a:pt x="400050" y="733425"/>
                </a:lnTo>
                <a:cubicBezTo>
                  <a:pt x="493712" y="903287"/>
                  <a:pt x="503238" y="938213"/>
                  <a:pt x="561975" y="1019175"/>
                </a:cubicBezTo>
                <a:cubicBezTo>
                  <a:pt x="620713" y="1100138"/>
                  <a:pt x="614363" y="1081088"/>
                  <a:pt x="752475" y="1219200"/>
                </a:cubicBezTo>
                <a:cubicBezTo>
                  <a:pt x="890587" y="1357312"/>
                  <a:pt x="1140618" y="1602581"/>
                  <a:pt x="1390650" y="1847850"/>
                </a:cubicBezTo>
              </a:path>
            </a:pathLst>
          </a:custGeom>
          <a:noFill/>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669025" y="5511225"/>
                <a:ext cx="298857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rPr>
                        <m:t>𝝓</m:t>
                      </m:r>
                      <m:r>
                        <a:rPr lang="en-US" sz="3200" b="1" i="1">
                          <a:latin typeface="Cambria Math"/>
                        </a:rPr>
                        <m:t>=</m:t>
                      </m:r>
                      <m:r>
                        <a:rPr lang="en-US" sz="3200" b="1" i="1">
                          <a:latin typeface="Cambria Math"/>
                        </a:rPr>
                        <m:t>𝟐</m:t>
                      </m:r>
                      <m:r>
                        <a:rPr lang="en-US" sz="3200" b="1" i="1">
                          <a:latin typeface="Cambria Math"/>
                        </a:rPr>
                        <m:t>/</m:t>
                      </m:r>
                      <m:r>
                        <a:rPr lang="en-US" sz="3200" b="1" i="1">
                          <a:latin typeface="Cambria Math"/>
                        </a:rPr>
                        <m:t>𝟒</m:t>
                      </m:r>
                      <m:r>
                        <a:rPr lang="en-US" sz="3200" b="1" i="1">
                          <a:latin typeface="Cambria Math"/>
                        </a:rPr>
                        <m:t>=</m:t>
                      </m:r>
                      <m:r>
                        <a:rPr lang="en-US" sz="3200" b="1" i="1">
                          <a:latin typeface="Cambria Math"/>
                        </a:rPr>
                        <m:t>𝟎</m:t>
                      </m:r>
                      <m:r>
                        <a:rPr lang="en-US" sz="3200" b="1" i="1">
                          <a:latin typeface="Cambria Math"/>
                        </a:rPr>
                        <m:t>.</m:t>
                      </m:r>
                      <m:r>
                        <a:rPr lang="en-US" sz="3200" b="1" i="1">
                          <a:latin typeface="Cambria Math"/>
                        </a:rPr>
                        <m:t>𝟓</m:t>
                      </m:r>
                    </m:oMath>
                  </m:oMathPara>
                </a14:m>
                <a:endParaRPr lang="en-US" sz="3200" b="1" dirty="0"/>
              </a:p>
            </p:txBody>
          </p:sp>
        </mc:Choice>
        <mc:Fallback xmlns="">
          <p:sp>
            <p:nvSpPr>
              <p:cNvPr id="12" name="Rectangle 11"/>
              <p:cNvSpPr>
                <a:spLocks noRot="1" noChangeAspect="1" noMove="1" noResize="1" noEditPoints="1" noAdjustHandles="1" noChangeArrowheads="1" noChangeShapeType="1" noTextEdit="1"/>
              </p:cNvSpPr>
              <p:nvPr/>
            </p:nvSpPr>
            <p:spPr>
              <a:xfrm>
                <a:off x="669025" y="5511225"/>
                <a:ext cx="2988575"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105400" y="5562600"/>
                <a:ext cx="372435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rPr>
                        <m:t>𝝓</m:t>
                      </m:r>
                      <m:r>
                        <a:rPr lang="en-US" sz="3200" b="1" i="1" smtClean="0">
                          <a:latin typeface="Cambria Math"/>
                        </a:rPr>
                        <m:t>=</m:t>
                      </m:r>
                      <m:r>
                        <a:rPr lang="en-US" sz="3200" b="1" i="1" smtClean="0">
                          <a:latin typeface="Cambria Math"/>
                        </a:rPr>
                        <m:t>𝟔</m:t>
                      </m:r>
                      <m:r>
                        <a:rPr lang="en-US" sz="3200" b="1" i="1" smtClean="0">
                          <a:latin typeface="Cambria Math"/>
                        </a:rPr>
                        <m:t>/</m:t>
                      </m:r>
                      <m:r>
                        <a:rPr lang="en-US" sz="3200" b="1" i="1" smtClean="0">
                          <a:latin typeface="Cambria Math"/>
                        </a:rPr>
                        <m:t>𝟗𝟐</m:t>
                      </m:r>
                      <m:r>
                        <a:rPr lang="en-US" sz="3200" b="1" i="1" smtClean="0">
                          <a:latin typeface="Cambria Math"/>
                        </a:rPr>
                        <m:t>=</m:t>
                      </m:r>
                      <m:r>
                        <a:rPr lang="en-US" sz="3200" b="1" i="1" smtClean="0">
                          <a:latin typeface="Cambria Math"/>
                        </a:rPr>
                        <m:t>𝟎</m:t>
                      </m:r>
                      <m:r>
                        <a:rPr lang="en-US" sz="3200" b="1" i="1" smtClean="0">
                          <a:latin typeface="Cambria Math"/>
                        </a:rPr>
                        <m:t>.</m:t>
                      </m:r>
                      <m:r>
                        <a:rPr lang="en-US" sz="3200" b="1" i="1" smtClean="0">
                          <a:latin typeface="Cambria Math"/>
                        </a:rPr>
                        <m:t>𝟎𝟔</m:t>
                      </m:r>
                      <m:r>
                        <a:rPr lang="en-US" sz="3200" b="1" i="0" smtClean="0">
                          <a:latin typeface="Cambria Math"/>
                        </a:rPr>
                        <m:t>𝟓</m:t>
                      </m:r>
                    </m:oMath>
                  </m:oMathPara>
                </a14:m>
                <a:endParaRPr lang="en-US" sz="3200" b="1" dirty="0"/>
              </a:p>
            </p:txBody>
          </p:sp>
        </mc:Choice>
        <mc:Fallback xmlns="">
          <p:sp>
            <p:nvSpPr>
              <p:cNvPr id="14" name="Rectangle 13"/>
              <p:cNvSpPr>
                <a:spLocks noRot="1" noChangeAspect="1" noMove="1" noResize="1" noEditPoints="1" noAdjustHandles="1" noChangeArrowheads="1" noChangeShapeType="1" noTextEdit="1"/>
              </p:cNvSpPr>
              <p:nvPr/>
            </p:nvSpPr>
            <p:spPr>
              <a:xfrm>
                <a:off x="5105400" y="5562600"/>
                <a:ext cx="3724353" cy="584775"/>
              </a:xfrm>
              <a:prstGeom prst="rect">
                <a:avLst/>
              </a:prstGeom>
              <a:blipFill rotWithShape="1">
                <a:blip r:embed="rId4"/>
                <a:stretch>
                  <a:fillRect/>
                </a:stretch>
              </a:blipFill>
            </p:spPr>
            <p:txBody>
              <a:bodyPr/>
              <a:lstStyle/>
              <a:p>
                <a:r>
                  <a:rPr lang="en-US">
                    <a:noFill/>
                  </a:rPr>
                  <a:t> </a:t>
                </a:r>
              </a:p>
            </p:txBody>
          </p:sp>
        </mc:Fallback>
      </mc:AlternateContent>
      <p:sp>
        <p:nvSpPr>
          <p:cNvPr id="3" name="Date Placeholder 2"/>
          <p:cNvSpPr>
            <a:spLocks noGrp="1"/>
          </p:cNvSpPr>
          <p:nvPr>
            <p:ph type="dt" sz="half" idx="10"/>
          </p:nvPr>
        </p:nvSpPr>
        <p:spPr/>
        <p:txBody>
          <a:bodyPr/>
          <a:lstStyle/>
          <a:p>
            <a:fld id="{BA653F95-E4FA-2849-8EBE-DF775ED07725}"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16</a:t>
            </a:fld>
            <a:endParaRPr lang="en-US"/>
          </a:p>
        </p:txBody>
      </p:sp>
    </p:spTree>
    <p:extLst>
      <p:ext uri="{BB962C8B-B14F-4D97-AF65-F5344CB8AC3E}">
        <p14:creationId xmlns:p14="http://schemas.microsoft.com/office/powerpoint/2010/main" val="382923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Algorithm Outline: Sweep</a:t>
            </a:r>
          </a:p>
        </p:txBody>
      </p:sp>
      <p:sp>
        <p:nvSpPr>
          <p:cNvPr id="3" name="Content Placeholder 2"/>
          <p:cNvSpPr>
            <a:spLocks noGrp="1"/>
          </p:cNvSpPr>
          <p:nvPr>
            <p:ph idx="1"/>
          </p:nvPr>
        </p:nvSpPr>
        <p:spPr>
          <a:xfrm>
            <a:off x="457200" y="1219201"/>
            <a:ext cx="4204449" cy="3026034"/>
          </a:xfrm>
        </p:spPr>
        <p:txBody>
          <a:bodyPr>
            <a:normAutofit fontScale="85000" lnSpcReduction="20000"/>
          </a:bodyPr>
          <a:lstStyle/>
          <a:p>
            <a:r>
              <a:rPr lang="en-US" b="1" dirty="0">
                <a:solidFill>
                  <a:srgbClr val="D60093"/>
                </a:solidFill>
              </a:rPr>
              <a:t>Algorithm outline:</a:t>
            </a:r>
          </a:p>
          <a:p>
            <a:pPr lvl="1"/>
            <a:r>
              <a:rPr lang="en-US" dirty="0"/>
              <a:t>Pick a seed node </a:t>
            </a:r>
            <a:r>
              <a:rPr lang="en-US" b="1" i="1" dirty="0"/>
              <a:t>s</a:t>
            </a:r>
            <a:r>
              <a:rPr lang="en-US" dirty="0"/>
              <a:t> of interest</a:t>
            </a:r>
          </a:p>
          <a:p>
            <a:pPr lvl="1"/>
            <a:r>
              <a:rPr lang="en-US" dirty="0"/>
              <a:t>Run </a:t>
            </a:r>
            <a:r>
              <a:rPr lang="en-US" b="1" dirty="0"/>
              <a:t>PPR</a:t>
            </a:r>
            <a:r>
              <a:rPr lang="en-US" dirty="0"/>
              <a:t> w/ teleport={</a:t>
            </a:r>
            <a:r>
              <a:rPr lang="en-US" b="1" i="1" dirty="0"/>
              <a:t>s</a:t>
            </a:r>
            <a:r>
              <a:rPr lang="en-US" dirty="0"/>
              <a:t>}</a:t>
            </a:r>
          </a:p>
          <a:p>
            <a:pPr lvl="1"/>
            <a:r>
              <a:rPr lang="en-US" dirty="0">
                <a:solidFill>
                  <a:srgbClr val="0000FF"/>
                </a:solidFill>
              </a:rPr>
              <a:t>Sort the nodes by the decreasing </a:t>
            </a:r>
            <a:r>
              <a:rPr lang="en-US" b="1" dirty="0">
                <a:solidFill>
                  <a:srgbClr val="0000FF"/>
                </a:solidFill>
              </a:rPr>
              <a:t>PPR</a:t>
            </a:r>
            <a:r>
              <a:rPr lang="en-US" dirty="0">
                <a:solidFill>
                  <a:srgbClr val="0000FF"/>
                </a:solidFill>
              </a:rPr>
              <a:t> score</a:t>
            </a:r>
          </a:p>
          <a:p>
            <a:pPr lvl="1"/>
            <a:r>
              <a:rPr lang="en-US" sz="3300" b="1" dirty="0">
                <a:solidFill>
                  <a:srgbClr val="0000FF"/>
                </a:solidFill>
              </a:rPr>
              <a:t>Sweep</a:t>
            </a:r>
            <a:r>
              <a:rPr lang="en-US" sz="3300" dirty="0">
                <a:solidFill>
                  <a:srgbClr val="0000FF"/>
                </a:solidFill>
              </a:rPr>
              <a:t> over the nodes and find good clusters</a:t>
            </a:r>
          </a:p>
          <a:p>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579" y="1143001"/>
            <a:ext cx="3991765" cy="28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15593" y="4017072"/>
            <a:ext cx="3967753"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Node rank </a:t>
            </a:r>
            <a:r>
              <a:rPr lang="en-US" b="1" i="1" dirty="0" err="1">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in decreasing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score</a:t>
            </a:r>
          </a:p>
        </p:txBody>
      </p:sp>
      <mc:AlternateContent xmlns:mc="http://schemas.openxmlformats.org/markup-compatibility/2006" xmlns:a14="http://schemas.microsoft.com/office/drawing/2010/main">
        <mc:Choice Requires="a14">
          <p:sp>
            <p:nvSpPr>
              <p:cNvPr id="9" name="TextBox 8"/>
              <p:cNvSpPr txBox="1"/>
              <p:nvPr/>
            </p:nvSpPr>
            <p:spPr>
              <a:xfrm rot="16200000">
                <a:off x="3768331" y="2310729"/>
                <a:ext cx="2125197" cy="338554"/>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Conductance  </a:t>
                </a:r>
                <a14:m>
                  <m:oMath xmlns:m="http://schemas.openxmlformats.org/officeDocument/2006/math">
                    <m:r>
                      <a:rPr lang="en-US" sz="1600" b="1" i="1" smtClean="0">
                        <a:solidFill>
                          <a:srgbClr val="008000"/>
                        </a:solidFill>
                        <a:latin typeface="Cambria Math"/>
                        <a:cs typeface="Arial" pitchFamily="34" charset="0"/>
                      </a:rPr>
                      <m:t>𝝓</m:t>
                    </m:r>
                    <m:d>
                      <m:dPr>
                        <m:ctrlPr>
                          <a:rPr lang="en-US" sz="1600" b="1" i="1" smtClean="0">
                            <a:solidFill>
                              <a:srgbClr val="008000"/>
                            </a:solidFill>
                            <a:latin typeface="Cambria Math" panose="02040503050406030204" pitchFamily="18" charset="0"/>
                            <a:cs typeface="Arial" pitchFamily="34" charset="0"/>
                          </a:rPr>
                        </m:ctrlPr>
                      </m:dPr>
                      <m:e>
                        <m:sSub>
                          <m:sSubPr>
                            <m:ctrlPr>
                              <a:rPr lang="en-US" sz="1600" b="1" i="1" smtClean="0">
                                <a:solidFill>
                                  <a:srgbClr val="008000"/>
                                </a:solidFill>
                                <a:latin typeface="Cambria Math" panose="02040503050406030204" pitchFamily="18" charset="0"/>
                                <a:cs typeface="Arial" pitchFamily="34" charset="0"/>
                              </a:rPr>
                            </m:ctrlPr>
                          </m:sSubPr>
                          <m:e>
                            <m:r>
                              <a:rPr lang="en-US" sz="1600" b="1" i="1" smtClean="0">
                                <a:solidFill>
                                  <a:srgbClr val="008000"/>
                                </a:solidFill>
                                <a:latin typeface="Cambria Math"/>
                                <a:cs typeface="Arial" pitchFamily="34" charset="0"/>
                              </a:rPr>
                              <m:t>𝑨</m:t>
                            </m:r>
                          </m:e>
                          <m:sub>
                            <m:r>
                              <a:rPr lang="en-US" sz="1600" b="1" i="1" smtClean="0">
                                <a:solidFill>
                                  <a:srgbClr val="008000"/>
                                </a:solidFill>
                                <a:latin typeface="Cambria Math"/>
                                <a:cs typeface="Arial" pitchFamily="34" charset="0"/>
                              </a:rPr>
                              <m:t>𝒊</m:t>
                            </m:r>
                          </m:sub>
                        </m:sSub>
                      </m:e>
                    </m:d>
                  </m:oMath>
                </a14:m>
                <a:endParaRPr lang="en-US" sz="1600" dirty="0">
                  <a:solidFill>
                    <a:srgbClr val="008000"/>
                  </a:solidFill>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3768331" y="2310729"/>
                <a:ext cx="2125197" cy="338554"/>
              </a:xfrm>
              <a:prstGeom prst="rect">
                <a:avLst/>
              </a:prstGeom>
              <a:blipFill rotWithShape="1">
                <a:blip r:embed="rId3"/>
                <a:stretch>
                  <a:fillRect l="-5455" r="-23636" b="-1724"/>
                </a:stretch>
              </a:blipFill>
            </p:spPr>
            <p:txBody>
              <a:bodyPr/>
              <a:lstStyle/>
              <a:p>
                <a:r>
                  <a:rPr lang="en-US">
                    <a:noFill/>
                  </a:rPr>
                  <a:t> </a:t>
                </a:r>
              </a:p>
            </p:txBody>
          </p:sp>
        </mc:Fallback>
      </mc:AlternateContent>
      <p:cxnSp>
        <p:nvCxnSpPr>
          <p:cNvPr id="10" name="Straight Arrow Connector 9"/>
          <p:cNvCxnSpPr/>
          <p:nvPr/>
        </p:nvCxnSpPr>
        <p:spPr>
          <a:xfrm flipH="1">
            <a:off x="5782946" y="2035872"/>
            <a:ext cx="533400" cy="9906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6462471" y="2035872"/>
            <a:ext cx="457200" cy="1454971"/>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6183395" y="1666540"/>
            <a:ext cx="1907895" cy="400110"/>
          </a:xfrm>
          <a:prstGeom prst="rect">
            <a:avLst/>
          </a:prstGeom>
          <a:solidFill>
            <a:schemeClr val="bg1"/>
          </a:solidFill>
        </p:spPr>
        <p:txBody>
          <a:bodyPr wrap="none" rtlCol="0">
            <a:spAutoFit/>
          </a:bodyPr>
          <a:lstStyle/>
          <a:p>
            <a:r>
              <a:rPr lang="en-US" sz="2000" b="1" dirty="0">
                <a:solidFill>
                  <a:srgbClr val="D60093"/>
                </a:solidFill>
                <a:latin typeface="Arial" pitchFamily="34" charset="0"/>
                <a:cs typeface="Arial" pitchFamily="34" charset="0"/>
              </a:rPr>
              <a:t>Good clusters</a:t>
            </a: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457199" y="4201738"/>
                <a:ext cx="8686801" cy="2656262"/>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b="1" dirty="0">
                    <a:solidFill>
                      <a:srgbClr val="0000FF"/>
                    </a:solidFill>
                  </a:rPr>
                  <a:t>Sweep:</a:t>
                </a:r>
              </a:p>
              <a:p>
                <a:pPr lvl="1"/>
                <a:r>
                  <a:rPr lang="en-US" dirty="0"/>
                  <a:t>Sort nodes in decreasing PPR score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a:rPr>
                          <m:t>𝑟</m:t>
                        </m:r>
                      </m:e>
                      <m:sub>
                        <m:r>
                          <a:rPr lang="en-US" i="1" dirty="0" smtClean="0">
                            <a:latin typeface="Cambria Math"/>
                          </a:rPr>
                          <m:t>1</m:t>
                        </m:r>
                      </m:sub>
                    </m:sSub>
                    <m:r>
                      <a:rPr lang="en-US" i="1" dirty="0" smtClean="0">
                        <a:latin typeface="Cambria Math"/>
                      </a:rPr>
                      <m:t>&gt;</m:t>
                    </m:r>
                    <m:sSub>
                      <m:sSubPr>
                        <m:ctrlPr>
                          <a:rPr lang="en-US" i="1" dirty="0" smtClean="0">
                            <a:latin typeface="Cambria Math" panose="02040503050406030204" pitchFamily="18" charset="0"/>
                          </a:rPr>
                        </m:ctrlPr>
                      </m:sSubPr>
                      <m:e>
                        <m:r>
                          <a:rPr lang="en-US" i="1" dirty="0" smtClean="0">
                            <a:latin typeface="Cambria Math"/>
                          </a:rPr>
                          <m:t>𝑟</m:t>
                        </m:r>
                      </m:e>
                      <m:sub>
                        <m:r>
                          <a:rPr lang="en-US" i="1" dirty="0" smtClean="0">
                            <a:latin typeface="Cambria Math"/>
                          </a:rPr>
                          <m:t>2</m:t>
                        </m:r>
                      </m:sub>
                    </m:sSub>
                    <m:r>
                      <a:rPr lang="en-US" i="1" dirty="0" smtClean="0">
                        <a:latin typeface="Cambria Math"/>
                      </a:rPr>
                      <m:t>&gt;…&gt;</m:t>
                    </m:r>
                    <m:sSub>
                      <m:sSubPr>
                        <m:ctrlPr>
                          <a:rPr lang="en-US" i="1" dirty="0" err="1" smtClean="0">
                            <a:latin typeface="Cambria Math" panose="02040503050406030204" pitchFamily="18" charset="0"/>
                          </a:rPr>
                        </m:ctrlPr>
                      </m:sSubPr>
                      <m:e>
                        <m:r>
                          <a:rPr lang="en-US" i="1" dirty="0" err="1" smtClean="0">
                            <a:latin typeface="Cambria Math"/>
                          </a:rPr>
                          <m:t>𝑟</m:t>
                        </m:r>
                      </m:e>
                      <m:sub>
                        <m:r>
                          <a:rPr lang="en-US" i="1" dirty="0" err="1" smtClean="0">
                            <a:latin typeface="Cambria Math"/>
                          </a:rPr>
                          <m:t>𝑛</m:t>
                        </m:r>
                      </m:sub>
                    </m:sSub>
                  </m:oMath>
                </a14:m>
                <a:endParaRPr lang="en-US" dirty="0"/>
              </a:p>
              <a:p>
                <a:pPr lvl="1"/>
                <a:r>
                  <a:rPr lang="en-US" dirty="0"/>
                  <a:t>For each </a:t>
                </a:r>
                <a14:m>
                  <m:oMath xmlns:m="http://schemas.openxmlformats.org/officeDocument/2006/math">
                    <m:r>
                      <a:rPr lang="en-US" b="1" i="1" dirty="0" smtClean="0">
                        <a:latin typeface="Cambria Math"/>
                      </a:rPr>
                      <m:t>𝒊</m:t>
                    </m:r>
                  </m:oMath>
                </a14:m>
                <a:r>
                  <a:rPr lang="en-US" dirty="0"/>
                  <a:t> compute </a:t>
                </a:r>
                <a14:m>
                  <m:oMath xmlns:m="http://schemas.openxmlformats.org/officeDocument/2006/math">
                    <m:r>
                      <a:rPr lang="en-US" b="1" i="1" smtClean="0">
                        <a:latin typeface="Cambria Math"/>
                      </a:rPr>
                      <m:t>𝝓</m:t>
                    </m:r>
                    <m:r>
                      <a:rPr lang="en-US" b="1" i="1" smtClean="0">
                        <a:latin typeface="Cambria Math"/>
                      </a:rPr>
                      <m:t>(</m:t>
                    </m:r>
                    <m:sSub>
                      <m:sSubPr>
                        <m:ctrlPr>
                          <a:rPr lang="en-US" b="1" i="1" smtClean="0">
                            <a:latin typeface="Cambria Math" panose="02040503050406030204" pitchFamily="18" charset="0"/>
                          </a:rPr>
                        </m:ctrlPr>
                      </m:sSubPr>
                      <m:e>
                        <m:r>
                          <a:rPr lang="en-US" b="1" i="1" smtClean="0">
                            <a:latin typeface="Cambria Math"/>
                          </a:rPr>
                          <m:t>𝑨</m:t>
                        </m:r>
                      </m:e>
                      <m:sub>
                        <m:r>
                          <a:rPr lang="en-US" b="1" i="1" smtClean="0">
                            <a:latin typeface="Cambria Math"/>
                          </a:rPr>
                          <m:t>𝒊</m:t>
                        </m:r>
                      </m:sub>
                    </m:sSub>
                    <m:r>
                      <a:rPr lang="en-US" b="1" i="1" smtClean="0">
                        <a:latin typeface="Cambria Math"/>
                      </a:rPr>
                      <m:t>=</m:t>
                    </m:r>
                    <m:d>
                      <m:dPr>
                        <m:begChr m:val="{"/>
                        <m:endChr m:val="}"/>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a:rPr>
                              <m:t>𝒓</m:t>
                            </m:r>
                          </m:e>
                          <m:sub>
                            <m:r>
                              <a:rPr lang="en-US" b="1" i="1" smtClean="0">
                                <a:latin typeface="Cambria Math"/>
                              </a:rPr>
                              <m:t>𝟏</m:t>
                            </m:r>
                          </m:sub>
                        </m:sSub>
                        <m:r>
                          <a:rPr lang="en-US" b="1" i="1" smtClean="0">
                            <a:latin typeface="Cambria Math"/>
                          </a:rPr>
                          <m:t>,…</m:t>
                        </m:r>
                        <m:sSub>
                          <m:sSubPr>
                            <m:ctrlPr>
                              <a:rPr lang="en-US" b="1" i="1" smtClean="0">
                                <a:latin typeface="Cambria Math" panose="02040503050406030204" pitchFamily="18" charset="0"/>
                              </a:rPr>
                            </m:ctrlPr>
                          </m:sSubPr>
                          <m:e>
                            <m:r>
                              <a:rPr lang="en-US" b="1" i="1" smtClean="0">
                                <a:latin typeface="Cambria Math"/>
                              </a:rPr>
                              <m:t>𝒓</m:t>
                            </m:r>
                          </m:e>
                          <m:sub>
                            <m:r>
                              <a:rPr lang="en-US" b="1" i="1" smtClean="0">
                                <a:latin typeface="Cambria Math"/>
                              </a:rPr>
                              <m:t>𝒊</m:t>
                            </m:r>
                          </m:sub>
                        </m:sSub>
                      </m:e>
                    </m:d>
                    <m:r>
                      <a:rPr lang="en-US" b="1" i="1" smtClean="0">
                        <a:latin typeface="Cambria Math"/>
                      </a:rPr>
                      <m:t>)</m:t>
                    </m:r>
                  </m:oMath>
                </a14:m>
                <a:endParaRPr lang="en-US" b="1" dirty="0"/>
              </a:p>
              <a:p>
                <a:pPr lvl="1"/>
                <a:r>
                  <a:rPr lang="en-US" b="1" dirty="0">
                    <a:solidFill>
                      <a:srgbClr val="008000"/>
                    </a:solidFill>
                  </a:rPr>
                  <a:t>Local minima </a:t>
                </a:r>
                <a:r>
                  <a:rPr lang="en-US" dirty="0"/>
                  <a:t>of </a:t>
                </a:r>
                <a14:m>
                  <m:oMath xmlns:m="http://schemas.openxmlformats.org/officeDocument/2006/math">
                    <m:r>
                      <a:rPr lang="en-US" b="1" i="1" smtClean="0">
                        <a:latin typeface="Cambria Math"/>
                      </a:rPr>
                      <m:t>𝝓</m:t>
                    </m:r>
                    <m:r>
                      <a:rPr lang="en-US" b="1" i="1" smtClean="0">
                        <a:latin typeface="Cambria Math"/>
                      </a:rPr>
                      <m:t>(</m:t>
                    </m:r>
                    <m:sSub>
                      <m:sSubPr>
                        <m:ctrlPr>
                          <a:rPr lang="en-US" b="1" i="1" smtClean="0">
                            <a:latin typeface="Cambria Math" panose="02040503050406030204" pitchFamily="18" charset="0"/>
                          </a:rPr>
                        </m:ctrlPr>
                      </m:sSubPr>
                      <m:e>
                        <m:r>
                          <a:rPr lang="en-US" b="1" i="1" smtClean="0">
                            <a:latin typeface="Cambria Math"/>
                          </a:rPr>
                          <m:t>𝑨</m:t>
                        </m:r>
                      </m:e>
                      <m:sub>
                        <m:r>
                          <a:rPr lang="en-US" b="1" i="1" smtClean="0">
                            <a:latin typeface="Cambria Math"/>
                          </a:rPr>
                          <m:t>𝒊</m:t>
                        </m:r>
                      </m:sub>
                    </m:sSub>
                    <m:r>
                      <a:rPr lang="en-US" b="1" i="1" smtClean="0">
                        <a:latin typeface="Cambria Math"/>
                      </a:rPr>
                      <m:t>)</m:t>
                    </m:r>
                  </m:oMath>
                </a14:m>
                <a:r>
                  <a:rPr lang="en-US" dirty="0"/>
                  <a:t> correspond to good clusters</a:t>
                </a: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457199" y="4201738"/>
                <a:ext cx="8686801" cy="2656262"/>
              </a:xfrm>
              <a:prstGeom prst="rect">
                <a:avLst/>
              </a:prstGeom>
              <a:blipFill rotWithShape="1">
                <a:blip r:embed="rId4"/>
                <a:stretch>
                  <a:fillRect t="-114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B88B3099-7434-5645-8C8F-DB8473212080}"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17</a:t>
            </a:fld>
            <a:endParaRPr lang="en-US"/>
          </a:p>
        </p:txBody>
      </p:sp>
    </p:spTree>
    <p:extLst>
      <p:ext uri="{BB962C8B-B14F-4D97-AF65-F5344CB8AC3E}">
        <p14:creationId xmlns:p14="http://schemas.microsoft.com/office/powerpoint/2010/main" val="12967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the Sweep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86800" cy="5257801"/>
              </a:xfrm>
            </p:spPr>
            <p:txBody>
              <a:bodyPr>
                <a:normAutofit/>
              </a:bodyPr>
              <a:lstStyle/>
              <a:p>
                <a:r>
                  <a:rPr lang="en-US" dirty="0">
                    <a:solidFill>
                      <a:srgbClr val="D60093"/>
                    </a:solidFill>
                  </a:rPr>
                  <a:t>The whole Sweep </a:t>
                </a:r>
                <a:br>
                  <a:rPr lang="en-US" dirty="0">
                    <a:solidFill>
                      <a:srgbClr val="D60093"/>
                    </a:solidFill>
                  </a:rPr>
                </a:br>
                <a:r>
                  <a:rPr lang="en-US" dirty="0">
                    <a:solidFill>
                      <a:srgbClr val="D60093"/>
                    </a:solidFill>
                  </a:rPr>
                  <a:t>curve can be </a:t>
                </a:r>
                <a:br>
                  <a:rPr lang="en-US" dirty="0">
                    <a:solidFill>
                      <a:srgbClr val="D60093"/>
                    </a:solidFill>
                  </a:rPr>
                </a:br>
                <a:r>
                  <a:rPr lang="en-US" dirty="0">
                    <a:solidFill>
                      <a:srgbClr val="D60093"/>
                    </a:solidFill>
                  </a:rPr>
                  <a:t>computed in </a:t>
                </a:r>
                <a:r>
                  <a:rPr lang="en-US" b="1" dirty="0">
                    <a:solidFill>
                      <a:srgbClr val="D60093"/>
                    </a:solidFill>
                  </a:rPr>
                  <a:t>linear</a:t>
                </a:r>
                <a:br>
                  <a:rPr lang="en-US" b="1" dirty="0">
                    <a:solidFill>
                      <a:srgbClr val="D60093"/>
                    </a:solidFill>
                  </a:rPr>
                </a:br>
                <a:r>
                  <a:rPr lang="en-US" b="1" dirty="0">
                    <a:solidFill>
                      <a:srgbClr val="D60093"/>
                    </a:solidFill>
                  </a:rPr>
                  <a:t>time:</a:t>
                </a:r>
              </a:p>
              <a:p>
                <a:pPr lvl="1"/>
                <a:r>
                  <a:rPr lang="en-US" dirty="0"/>
                  <a:t>For loop over the nodes</a:t>
                </a:r>
              </a:p>
              <a:p>
                <a:pPr lvl="1"/>
                <a:r>
                  <a:rPr lang="en-US" dirty="0"/>
                  <a:t>Keep hash-table of</a:t>
                </a:r>
                <a:br>
                  <a:rPr lang="en-US" dirty="0"/>
                </a:br>
                <a:r>
                  <a:rPr lang="en-US" dirty="0"/>
                  <a:t>nodes in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a:rPr>
                          <m:t>𝐴</m:t>
                        </m:r>
                      </m:e>
                      <m:sub>
                        <m:r>
                          <a:rPr lang="en-US" i="1" dirty="0" smtClean="0">
                            <a:latin typeface="Cambria Math"/>
                          </a:rPr>
                          <m:t>𝑖</m:t>
                        </m:r>
                      </m:sub>
                    </m:sSub>
                  </m:oMath>
                </a14:m>
                <a:endParaRPr lang="en-US" dirty="0"/>
              </a:p>
              <a:p>
                <a:pPr lvl="1"/>
                <a:r>
                  <a:rPr lang="en-US" dirty="0"/>
                  <a:t>To compute </a:t>
                </a:r>
                <a14:m>
                  <m:oMath xmlns:m="http://schemas.openxmlformats.org/officeDocument/2006/math">
                    <m:r>
                      <a:rPr lang="en-US" b="1" i="1" smtClean="0">
                        <a:latin typeface="Cambria Math"/>
                      </a:rPr>
                      <m:t>𝝓</m:t>
                    </m:r>
                    <m:d>
                      <m:dPr>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a:rPr>
                              <m:t>𝑨</m:t>
                            </m:r>
                          </m:e>
                          <m:sub>
                            <m:r>
                              <a:rPr lang="en-US" b="1" i="1" smtClean="0">
                                <a:latin typeface="Cambria Math"/>
                              </a:rPr>
                              <m:t>𝒊</m:t>
                            </m:r>
                            <m:r>
                              <a:rPr lang="en-US" b="1" i="1" smtClean="0">
                                <a:latin typeface="Cambria Math"/>
                              </a:rPr>
                              <m:t>+</m:t>
                            </m:r>
                            <m:r>
                              <a:rPr lang="en-US" b="1" i="1" smtClean="0">
                                <a:latin typeface="Cambria Math"/>
                              </a:rPr>
                              <m:t>𝟏</m:t>
                            </m:r>
                          </m:sub>
                        </m:sSub>
                      </m:e>
                    </m:d>
                    <m:r>
                      <a:rPr lang="en-US" b="0" i="1" smtClean="0">
                        <a:latin typeface="Cambria Math"/>
                      </a:rPr>
                      <m:t>=</m:t>
                    </m:r>
                    <m:r>
                      <a:rPr lang="en-US" b="0" i="1" smtClean="0">
                        <a:latin typeface="Cambria Math"/>
                      </a:rPr>
                      <m:t>𝐶𝑢𝑡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𝐴</m:t>
                        </m:r>
                      </m:e>
                      <m:sub>
                        <m:r>
                          <a:rPr lang="en-US" b="0" i="1" smtClean="0">
                            <a:latin typeface="Cambria Math"/>
                          </a:rPr>
                          <m:t>𝑖</m:t>
                        </m:r>
                        <m:r>
                          <a:rPr lang="en-US" b="0" i="1" smtClean="0">
                            <a:latin typeface="Cambria Math"/>
                          </a:rPr>
                          <m:t>+1</m:t>
                        </m:r>
                      </m:sub>
                    </m:sSub>
                    <m:r>
                      <a:rPr lang="en-US" b="0" i="1" smtClean="0">
                        <a:latin typeface="Cambria Math"/>
                      </a:rPr>
                      <m:t>)/</m:t>
                    </m:r>
                    <m:r>
                      <a:rPr lang="en-US" b="0" i="1" smtClean="0">
                        <a:latin typeface="Cambria Math"/>
                      </a:rPr>
                      <m:t>𝑉𝑜𝑙</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𝐴</m:t>
                        </m:r>
                      </m:e>
                      <m:sub>
                        <m:r>
                          <a:rPr lang="en-US" b="0" i="1" smtClean="0">
                            <a:latin typeface="Cambria Math"/>
                          </a:rPr>
                          <m:t>𝑖</m:t>
                        </m:r>
                        <m:r>
                          <a:rPr lang="en-US" b="0" i="1" smtClean="0">
                            <a:latin typeface="Cambria Math"/>
                          </a:rPr>
                          <m:t>+1</m:t>
                        </m:r>
                      </m:sub>
                    </m:sSub>
                    <m:r>
                      <a:rPr lang="en-US" b="0" i="1" smtClean="0">
                        <a:latin typeface="Cambria Math"/>
                      </a:rPr>
                      <m:t>)</m:t>
                    </m:r>
                  </m:oMath>
                </a14:m>
                <a:endParaRPr lang="en-US" i="1" dirty="0"/>
              </a:p>
              <a:p>
                <a:pPr lvl="2"/>
                <a14:m>
                  <m:oMath xmlns:m="http://schemas.openxmlformats.org/officeDocument/2006/math">
                    <m:r>
                      <a:rPr lang="en-US" i="1">
                        <a:latin typeface="Cambria Math"/>
                      </a:rPr>
                      <m:t>𝑉𝑜𝑙</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𝐴</m:t>
                            </m:r>
                          </m:e>
                          <m:sub>
                            <m:r>
                              <a:rPr lang="en-US" i="1">
                                <a:latin typeface="Cambria Math"/>
                              </a:rPr>
                              <m:t>𝑖</m:t>
                            </m:r>
                            <m:r>
                              <a:rPr lang="en-US" i="1">
                                <a:latin typeface="Cambria Math"/>
                              </a:rPr>
                              <m:t>+1</m:t>
                            </m:r>
                          </m:sub>
                        </m:sSub>
                      </m:e>
                    </m:d>
                    <m:r>
                      <a:rPr lang="en-US" b="0" i="1" smtClean="0">
                        <a:latin typeface="Cambria Math"/>
                      </a:rPr>
                      <m:t>=</m:t>
                    </m:r>
                    <m:r>
                      <a:rPr lang="en-US" i="1">
                        <a:latin typeface="Cambria Math"/>
                      </a:rPr>
                      <m:t>𝑉𝑜𝑙</m:t>
                    </m:r>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i="1">
                                <a:latin typeface="Cambria Math"/>
                              </a:rPr>
                              <m:t>𝐴</m:t>
                            </m:r>
                          </m:e>
                          <m:sub>
                            <m:r>
                              <a:rPr lang="en-US" i="1">
                                <a:latin typeface="Cambria Math"/>
                              </a:rPr>
                              <m:t>𝑖</m:t>
                            </m:r>
                          </m:sub>
                        </m:sSub>
                      </m:e>
                    </m:d>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r>
                          <a:rPr lang="en-US" b="0" i="1" smtClean="0">
                            <a:latin typeface="Cambria Math"/>
                          </a:rPr>
                          <m:t>+1</m:t>
                        </m:r>
                      </m:sub>
                    </m:sSub>
                  </m:oMath>
                </a14:m>
                <a:endParaRPr lang="en-US" i="1" dirty="0"/>
              </a:p>
              <a:p>
                <a:pPr lvl="2"/>
                <a14:m>
                  <m:oMath xmlns:m="http://schemas.openxmlformats.org/officeDocument/2006/math">
                    <m:r>
                      <a:rPr lang="en-US" b="0" i="1" smtClean="0">
                        <a:latin typeface="Cambria Math"/>
                      </a:rPr>
                      <m:t>𝐶𝑢𝑡</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𝐴</m:t>
                            </m:r>
                          </m:e>
                          <m:sub>
                            <m:r>
                              <a:rPr lang="en-US" i="1">
                                <a:latin typeface="Cambria Math"/>
                              </a:rPr>
                              <m:t>𝑖</m:t>
                            </m:r>
                            <m:r>
                              <a:rPr lang="en-US" i="1">
                                <a:latin typeface="Cambria Math"/>
                              </a:rPr>
                              <m:t>+1</m:t>
                            </m:r>
                          </m:sub>
                        </m:sSub>
                      </m:e>
                    </m:d>
                    <m:r>
                      <a:rPr lang="en-US" b="0" i="1" smtClean="0">
                        <a:latin typeface="Cambria Math"/>
                      </a:rPr>
                      <m:t>=</m:t>
                    </m:r>
                    <m:r>
                      <a:rPr lang="en-US" b="0" i="1" smtClean="0">
                        <a:latin typeface="Cambria Math"/>
                      </a:rPr>
                      <m:t>𝐶𝑢𝑡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𝐴</m:t>
                            </m:r>
                          </m:e>
                          <m:sub>
                            <m:r>
                              <a:rPr lang="en-US" b="0" i="1" smtClean="0">
                                <a:latin typeface="Cambria Math"/>
                              </a:rPr>
                              <m:t>𝑖</m:t>
                            </m:r>
                          </m:sub>
                        </m:sSub>
                      </m:e>
                    </m:d>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r>
                          <a:rPr lang="en-US" b="0" i="1" smtClean="0">
                            <a:latin typeface="Cambria Math"/>
                          </a:rPr>
                          <m:t>+1</m:t>
                        </m:r>
                      </m:sub>
                    </m:sSub>
                    <m:r>
                      <a:rPr lang="en-US" b="0" i="1" smtClean="0">
                        <a:latin typeface="Cambria Math"/>
                      </a:rPr>
                      <m:t>−2#</m:t>
                    </m:r>
                    <m:r>
                      <a:rPr lang="en-US" b="0" i="1" smtClean="0">
                        <a:latin typeface="Cambria Math" panose="02040503050406030204" pitchFamily="18" charset="0"/>
                      </a:rPr>
                      <m:t>(</m:t>
                    </m:r>
                    <m:r>
                      <a:rPr lang="en-US" b="0" i="1" smtClean="0">
                        <a:latin typeface="Cambria Math"/>
                      </a:rPr>
                      <m:t>𝑒𝑑𝑔𝑒𝑠</m:t>
                    </m:r>
                    <m:r>
                      <a:rPr lang="en-US" b="0" i="1" smtClean="0">
                        <a:latin typeface="Cambria Math"/>
                      </a:rPr>
                      <m:t> </m:t>
                    </m:r>
                    <m:r>
                      <a:rPr lang="en-US" b="0" i="1" smtClean="0">
                        <a:latin typeface="Cambria Math"/>
                      </a:rPr>
                      <m:t>𝑜𝑓</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𝑢</m:t>
                        </m:r>
                      </m:e>
                      <m:sub>
                        <m:r>
                          <a:rPr lang="en-US" b="0" i="1" smtClean="0">
                            <a:latin typeface="Cambria Math"/>
                          </a:rPr>
                          <m:t>𝑖</m:t>
                        </m:r>
                        <m:r>
                          <a:rPr lang="en-US" b="0" i="1" smtClean="0">
                            <a:latin typeface="Cambria Math"/>
                          </a:rPr>
                          <m:t>+1</m:t>
                        </m:r>
                      </m:sub>
                    </m:sSub>
                    <m:r>
                      <a:rPr lang="en-US" b="0" i="1" smtClean="0">
                        <a:latin typeface="Cambria Math"/>
                      </a:rPr>
                      <m:t> </m:t>
                    </m:r>
                    <m:r>
                      <a:rPr lang="en-US" b="0" i="1" smtClean="0">
                        <a:latin typeface="Cambria Math"/>
                      </a:rPr>
                      <m:t>𝑡𝑜</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𝐴</m:t>
                        </m:r>
                      </m:e>
                      <m:sub>
                        <m:r>
                          <a:rPr lang="en-US" b="0" i="1" smtClean="0">
                            <a:latin typeface="Cambria Math"/>
                          </a:rPr>
                          <m:t>𝑖</m:t>
                        </m:r>
                      </m:sub>
                    </m:sSub>
                    <m:r>
                      <a:rPr lang="en-US" b="0" i="1" smtClean="0">
                        <a:latin typeface="Cambria Math" panose="02040503050406030204" pitchFamily="18" charset="0"/>
                      </a:rPr>
                      <m:t>)</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86800" cy="5257801"/>
              </a:xfrm>
              <a:blipFill>
                <a:blip r:embed="rId2"/>
                <a:stretch>
                  <a:fillRect t="-48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9B483ECD-7922-C54A-AE02-48307D0D9A8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18</a:t>
            </a:fld>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579" y="1143001"/>
            <a:ext cx="3991765" cy="28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15593" y="4017072"/>
            <a:ext cx="3967753"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Node rank </a:t>
            </a:r>
            <a:r>
              <a:rPr lang="en-US" b="1" i="1" dirty="0" err="1">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in decreasing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score</a:t>
            </a:r>
          </a:p>
        </p:txBody>
      </p:sp>
      <mc:AlternateContent xmlns:mc="http://schemas.openxmlformats.org/markup-compatibility/2006" xmlns:a14="http://schemas.microsoft.com/office/drawing/2010/main">
        <mc:Choice Requires="a14">
          <p:sp>
            <p:nvSpPr>
              <p:cNvPr id="9" name="TextBox 8"/>
              <p:cNvSpPr txBox="1"/>
              <p:nvPr/>
            </p:nvSpPr>
            <p:spPr>
              <a:xfrm rot="16200000">
                <a:off x="3768331" y="2310729"/>
                <a:ext cx="2125197" cy="338554"/>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Conductance  </a:t>
                </a:r>
                <a14:m>
                  <m:oMath xmlns:m="http://schemas.openxmlformats.org/officeDocument/2006/math">
                    <m:r>
                      <a:rPr lang="en-US" sz="1600" b="1" i="1" smtClean="0">
                        <a:solidFill>
                          <a:srgbClr val="008000"/>
                        </a:solidFill>
                        <a:latin typeface="Cambria Math"/>
                        <a:cs typeface="Arial" pitchFamily="34" charset="0"/>
                      </a:rPr>
                      <m:t>𝝓</m:t>
                    </m:r>
                    <m:d>
                      <m:dPr>
                        <m:ctrlPr>
                          <a:rPr lang="en-US" sz="1600" b="1" i="1" smtClean="0">
                            <a:solidFill>
                              <a:srgbClr val="008000"/>
                            </a:solidFill>
                            <a:latin typeface="Cambria Math" panose="02040503050406030204" pitchFamily="18" charset="0"/>
                            <a:cs typeface="Arial" pitchFamily="34" charset="0"/>
                          </a:rPr>
                        </m:ctrlPr>
                      </m:dPr>
                      <m:e>
                        <m:sSub>
                          <m:sSubPr>
                            <m:ctrlPr>
                              <a:rPr lang="en-US" sz="1600" b="1" i="1" smtClean="0">
                                <a:solidFill>
                                  <a:srgbClr val="008000"/>
                                </a:solidFill>
                                <a:latin typeface="Cambria Math" panose="02040503050406030204" pitchFamily="18" charset="0"/>
                                <a:cs typeface="Arial" pitchFamily="34" charset="0"/>
                              </a:rPr>
                            </m:ctrlPr>
                          </m:sSubPr>
                          <m:e>
                            <m:r>
                              <a:rPr lang="en-US" sz="1600" b="1" i="1" smtClean="0">
                                <a:solidFill>
                                  <a:srgbClr val="008000"/>
                                </a:solidFill>
                                <a:latin typeface="Cambria Math"/>
                                <a:cs typeface="Arial" pitchFamily="34" charset="0"/>
                              </a:rPr>
                              <m:t>𝑨</m:t>
                            </m:r>
                          </m:e>
                          <m:sub>
                            <m:r>
                              <a:rPr lang="en-US" sz="1600" b="1" i="1" smtClean="0">
                                <a:solidFill>
                                  <a:srgbClr val="008000"/>
                                </a:solidFill>
                                <a:latin typeface="Cambria Math"/>
                                <a:cs typeface="Arial" pitchFamily="34" charset="0"/>
                              </a:rPr>
                              <m:t>𝒊</m:t>
                            </m:r>
                          </m:sub>
                        </m:sSub>
                      </m:e>
                    </m:d>
                  </m:oMath>
                </a14:m>
                <a:endParaRPr lang="en-US" sz="1600" dirty="0">
                  <a:solidFill>
                    <a:srgbClr val="008000"/>
                  </a:solidFill>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3768331" y="2310729"/>
                <a:ext cx="2125197" cy="338554"/>
              </a:xfrm>
              <a:prstGeom prst="rect">
                <a:avLst/>
              </a:prstGeom>
              <a:blipFill rotWithShape="1">
                <a:blip r:embed="rId4"/>
                <a:stretch>
                  <a:fillRect l="-5455" r="-23636" b="-1724"/>
                </a:stretch>
              </a:blipFill>
            </p:spPr>
            <p:txBody>
              <a:bodyPr/>
              <a:lstStyle/>
              <a:p>
                <a:r>
                  <a:rPr lang="en-US">
                    <a:noFill/>
                  </a:rPr>
                  <a:t> </a:t>
                </a:r>
              </a:p>
            </p:txBody>
          </p:sp>
        </mc:Fallback>
      </mc:AlternateContent>
      <p:cxnSp>
        <p:nvCxnSpPr>
          <p:cNvPr id="10" name="Straight Arrow Connector 9"/>
          <p:cNvCxnSpPr/>
          <p:nvPr/>
        </p:nvCxnSpPr>
        <p:spPr>
          <a:xfrm flipH="1">
            <a:off x="5782946" y="2035872"/>
            <a:ext cx="533400" cy="99060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6462471" y="2035872"/>
            <a:ext cx="457200" cy="1454971"/>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6183395" y="1666540"/>
            <a:ext cx="1907895" cy="400110"/>
          </a:xfrm>
          <a:prstGeom prst="rect">
            <a:avLst/>
          </a:prstGeom>
          <a:solidFill>
            <a:schemeClr val="bg1"/>
          </a:solidFill>
        </p:spPr>
        <p:txBody>
          <a:bodyPr wrap="none" rtlCol="0">
            <a:spAutoFit/>
          </a:bodyPr>
          <a:lstStyle/>
          <a:p>
            <a:r>
              <a:rPr lang="en-US" sz="2000" b="1" dirty="0">
                <a:solidFill>
                  <a:srgbClr val="D60093"/>
                </a:solidFill>
                <a:latin typeface="Arial" pitchFamily="34" charset="0"/>
                <a:cs typeface="Arial" pitchFamily="34" charset="0"/>
              </a:rPr>
              <a:t>Good clusters</a:t>
            </a:r>
          </a:p>
        </p:txBody>
      </p:sp>
    </p:spTree>
    <p:extLst>
      <p:ext uri="{BB962C8B-B14F-4D97-AF65-F5344CB8AC3E}">
        <p14:creationId xmlns:p14="http://schemas.microsoft.com/office/powerpoint/2010/main" val="2219241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Computing PPR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562600"/>
              </a:xfrm>
            </p:spPr>
            <p:txBody>
              <a:bodyPr>
                <a:normAutofit fontScale="92500" lnSpcReduction="20000"/>
              </a:bodyPr>
              <a:lstStyle/>
              <a:p>
                <a:r>
                  <a:rPr lang="en-US" b="1" dirty="0">
                    <a:solidFill>
                      <a:srgbClr val="FF0066"/>
                    </a:solidFill>
                  </a:rPr>
                  <a:t>How to compute Personalized PageRank (PPR) without touching the whole graph?</a:t>
                </a:r>
              </a:p>
              <a:p>
                <a:pPr lvl="1"/>
                <a:r>
                  <a:rPr lang="en-US" dirty="0"/>
                  <a:t>Power method won’t work since each single iteration accesses all nodes of the graph:</a:t>
                </a:r>
                <a:br>
                  <a:rPr lang="en-US" dirty="0"/>
                </a:br>
                <a14:m>
                  <m:oMath xmlns:m="http://schemas.openxmlformats.org/officeDocument/2006/math">
                    <m:sSup>
                      <m:sSupPr>
                        <m:ctrlPr>
                          <a:rPr lang="en-US" b="1" i="1" smtClean="0">
                            <a:latin typeface="Cambria Math" panose="02040503050406030204" pitchFamily="18" charset="0"/>
                          </a:rPr>
                        </m:ctrlPr>
                      </m:sSupPr>
                      <m:e>
                        <m:r>
                          <a:rPr lang="en-US" b="1" i="1">
                            <a:latin typeface="Cambria Math"/>
                          </a:rPr>
                          <m:t>𝐫</m:t>
                        </m:r>
                      </m:e>
                      <m:sup>
                        <m:r>
                          <a:rPr lang="en-US" b="1" i="0" smtClean="0">
                            <a:latin typeface="Cambria Math"/>
                          </a:rPr>
                          <m:t>(</m:t>
                        </m:r>
                        <m:r>
                          <a:rPr lang="en-US" b="1" i="0" smtClean="0">
                            <a:latin typeface="Cambria Math"/>
                          </a:rPr>
                          <m:t>𝐭</m:t>
                        </m:r>
                        <m:r>
                          <a:rPr lang="en-US" b="1" i="0" smtClean="0">
                            <a:latin typeface="Cambria Math"/>
                          </a:rPr>
                          <m:t>+</m:t>
                        </m:r>
                        <m:r>
                          <a:rPr lang="en-US" b="1" i="0" smtClean="0">
                            <a:latin typeface="Cambria Math"/>
                          </a:rPr>
                          <m:t>𝟏</m:t>
                        </m:r>
                        <m:r>
                          <a:rPr lang="en-US" b="1" i="0" smtClean="0">
                            <a:latin typeface="Cambria Math"/>
                          </a:rPr>
                          <m:t>)</m:t>
                        </m:r>
                      </m:sup>
                    </m:sSup>
                    <m:r>
                      <a:rPr lang="en-US" b="1">
                        <a:latin typeface="Cambria Math"/>
                      </a:rPr>
                      <m:t>=</m:t>
                    </m:r>
                    <m:r>
                      <a:rPr lang="en-US" b="1" i="1">
                        <a:latin typeface="Cambria Math"/>
                      </a:rPr>
                      <m:t>𝛃</m:t>
                    </m:r>
                    <m:r>
                      <a:rPr lang="en-US" b="1" i="1">
                        <a:latin typeface="Cambria Math"/>
                      </a:rPr>
                      <m:t>𝐌</m:t>
                    </m:r>
                    <m:r>
                      <a:rPr lang="en-US" b="1">
                        <a:latin typeface="Cambria Math"/>
                      </a:rPr>
                      <m:t>⋅</m:t>
                    </m:r>
                    <m:sSup>
                      <m:sSupPr>
                        <m:ctrlPr>
                          <a:rPr lang="en-US" b="1" i="1" smtClean="0">
                            <a:latin typeface="Cambria Math" panose="02040503050406030204" pitchFamily="18" charset="0"/>
                          </a:rPr>
                        </m:ctrlPr>
                      </m:sSupPr>
                      <m:e>
                        <m:r>
                          <a:rPr lang="en-US" b="1" i="1">
                            <a:latin typeface="Cambria Math"/>
                          </a:rPr>
                          <m:t>𝐫</m:t>
                        </m:r>
                      </m:e>
                      <m:sup>
                        <m:r>
                          <a:rPr lang="en-US" b="1" i="1" smtClean="0">
                            <a:latin typeface="Cambria Math"/>
                          </a:rPr>
                          <m:t>(</m:t>
                        </m:r>
                        <m:r>
                          <a:rPr lang="en-US" b="1" i="1" smtClean="0">
                            <a:latin typeface="Cambria Math"/>
                          </a:rPr>
                          <m:t>𝒕</m:t>
                        </m:r>
                        <m:r>
                          <a:rPr lang="en-US" b="1" i="1" smtClean="0">
                            <a:latin typeface="Cambria Math"/>
                          </a:rPr>
                          <m:t>)</m:t>
                        </m:r>
                      </m:sup>
                    </m:sSup>
                    <m:r>
                      <a:rPr lang="en-US" b="1">
                        <a:latin typeface="Cambria Math"/>
                      </a:rPr>
                      <m:t>+</m:t>
                    </m:r>
                    <m:d>
                      <m:dPr>
                        <m:ctrlPr>
                          <a:rPr lang="en-US" b="1" i="1">
                            <a:latin typeface="Cambria Math" panose="02040503050406030204" pitchFamily="18" charset="0"/>
                          </a:rPr>
                        </m:ctrlPr>
                      </m:dPr>
                      <m:e>
                        <m:r>
                          <a:rPr lang="en-US" b="1" i="1">
                            <a:latin typeface="Cambria Math"/>
                          </a:rPr>
                          <m:t>𝟏</m:t>
                        </m:r>
                        <m:r>
                          <a:rPr lang="en-US" b="1" i="1">
                            <a:latin typeface="Cambria Math"/>
                          </a:rPr>
                          <m:t>−</m:t>
                        </m:r>
                        <m:r>
                          <a:rPr lang="en-US" b="1" i="1">
                            <a:latin typeface="Cambria Math"/>
                          </a:rPr>
                          <m:t>𝜷</m:t>
                        </m:r>
                      </m:e>
                    </m:d>
                    <m:r>
                      <a:rPr lang="en-US" b="1" i="1" smtClean="0">
                        <a:latin typeface="Cambria Math"/>
                      </a:rPr>
                      <m:t>𝒂</m:t>
                    </m:r>
                  </m:oMath>
                </a14:m>
                <a:r>
                  <a:rPr lang="en-US" b="1" dirty="0"/>
                  <a:t> </a:t>
                </a:r>
              </a:p>
              <a:p>
                <a:pPr lvl="2"/>
                <a14:m>
                  <m:oMath xmlns:m="http://schemas.openxmlformats.org/officeDocument/2006/math">
                    <m:r>
                      <a:rPr lang="en-US" b="1" i="1" dirty="0" smtClean="0">
                        <a:latin typeface="Cambria Math"/>
                      </a:rPr>
                      <m:t>𝒂</m:t>
                    </m:r>
                  </m:oMath>
                </a14:m>
                <a:r>
                  <a:rPr lang="en-US" dirty="0"/>
                  <a:t> is a teleport vector:   </a:t>
                </a:r>
                <a14:m>
                  <m:oMath xmlns:m="http://schemas.openxmlformats.org/officeDocument/2006/math">
                    <m:r>
                      <a:rPr lang="en-US" b="1" i="1" dirty="0" smtClean="0">
                        <a:latin typeface="Cambria Math"/>
                      </a:rPr>
                      <m:t>𝒂</m:t>
                    </m:r>
                    <m:r>
                      <a:rPr lang="en-US" b="1" i="1" dirty="0" smtClean="0">
                        <a:latin typeface="Cambria Math"/>
                      </a:rPr>
                      <m:t>=</m:t>
                    </m:r>
                    <m:sSup>
                      <m:sSupPr>
                        <m:ctrlPr>
                          <a:rPr lang="en-US" b="1" i="1" dirty="0" smtClean="0">
                            <a:latin typeface="Cambria Math" panose="02040503050406030204" pitchFamily="18" charset="0"/>
                          </a:rPr>
                        </m:ctrlPr>
                      </m:sSupPr>
                      <m:e>
                        <m:d>
                          <m:dPr>
                            <m:begChr m:val="["/>
                            <m:endChr m:val="]"/>
                            <m:ctrlPr>
                              <a:rPr lang="en-US" b="1" i="1" dirty="0" smtClean="0">
                                <a:latin typeface="Cambria Math" panose="02040503050406030204" pitchFamily="18" charset="0"/>
                              </a:rPr>
                            </m:ctrlPr>
                          </m:dPr>
                          <m:e>
                            <m:r>
                              <a:rPr lang="en-US" b="1" i="1" dirty="0" smtClean="0">
                                <a:latin typeface="Cambria Math"/>
                              </a:rPr>
                              <m:t>𝟎</m:t>
                            </m:r>
                            <m:r>
                              <a:rPr lang="en-US" b="1" i="1" dirty="0" smtClean="0">
                                <a:latin typeface="Cambria Math"/>
                              </a:rPr>
                              <m:t> …</m:t>
                            </m:r>
                            <m:r>
                              <a:rPr lang="en-US" b="1" i="1" dirty="0" smtClean="0">
                                <a:latin typeface="Cambria Math"/>
                              </a:rPr>
                              <m:t>𝟎</m:t>
                            </m:r>
                            <m:r>
                              <a:rPr lang="en-US" b="1" i="1" dirty="0" smtClean="0">
                                <a:latin typeface="Cambria Math"/>
                              </a:rPr>
                              <m:t> </m:t>
                            </m:r>
                            <m:r>
                              <a:rPr lang="en-US" b="1" i="1" dirty="0" smtClean="0">
                                <a:latin typeface="Cambria Math"/>
                              </a:rPr>
                              <m:t>𝟏</m:t>
                            </m:r>
                            <m:r>
                              <a:rPr lang="en-US" b="1" i="1" dirty="0" smtClean="0">
                                <a:latin typeface="Cambria Math"/>
                              </a:rPr>
                              <m:t> </m:t>
                            </m:r>
                            <m:r>
                              <a:rPr lang="en-US" b="1" i="1" dirty="0" smtClean="0">
                                <a:latin typeface="Cambria Math"/>
                              </a:rPr>
                              <m:t>𝟎</m:t>
                            </m:r>
                            <m:r>
                              <a:rPr lang="en-US" b="1" i="1" dirty="0" smtClean="0">
                                <a:latin typeface="Cambria Math"/>
                              </a:rPr>
                              <m:t> …</m:t>
                            </m:r>
                            <m:r>
                              <a:rPr lang="en-US" b="1" i="1" dirty="0" smtClean="0">
                                <a:latin typeface="Cambria Math"/>
                              </a:rPr>
                              <m:t>𝟎</m:t>
                            </m:r>
                          </m:e>
                        </m:d>
                      </m:e>
                      <m:sup>
                        <m:r>
                          <a:rPr lang="en-US" b="1" i="1" dirty="0" smtClean="0">
                            <a:latin typeface="Cambria Math"/>
                          </a:rPr>
                          <m:t>𝑻</m:t>
                        </m:r>
                      </m:sup>
                    </m:sSup>
                  </m:oMath>
                </a14:m>
                <a:endParaRPr lang="en-US" b="1" dirty="0"/>
              </a:p>
              <a:p>
                <a:pPr lvl="2"/>
                <a14:m>
                  <m:oMath xmlns:m="http://schemas.openxmlformats.org/officeDocument/2006/math">
                    <m:r>
                      <a:rPr lang="en-US" b="1" i="1" dirty="0" smtClean="0">
                        <a:latin typeface="Cambria Math"/>
                      </a:rPr>
                      <m:t>𝒓</m:t>
                    </m:r>
                  </m:oMath>
                </a14:m>
                <a:r>
                  <a:rPr lang="en-US" dirty="0"/>
                  <a:t> is the personalized PageRank vector</a:t>
                </a:r>
              </a:p>
              <a:p>
                <a:pPr lvl="8"/>
                <a:endParaRPr lang="en-US" dirty="0"/>
              </a:p>
              <a:p>
                <a:r>
                  <a:rPr lang="en-US" b="1" dirty="0">
                    <a:solidFill>
                      <a:srgbClr val="0000FF"/>
                    </a:solidFill>
                  </a:rPr>
                  <a:t>Approximate PageRank </a:t>
                </a:r>
                <a:r>
                  <a:rPr lang="en-US" sz="2600" dirty="0">
                    <a:solidFill>
                      <a:schemeClr val="bg1">
                        <a:lumMod val="50000"/>
                      </a:schemeClr>
                    </a:solidFill>
                  </a:rPr>
                  <a:t>[Andersen, Chung, Lang, ‘07]</a:t>
                </a:r>
              </a:p>
              <a:p>
                <a:pPr lvl="1"/>
                <a:r>
                  <a:rPr lang="en-US" dirty="0"/>
                  <a:t>A fast method for computing approximate Personalized PageRank (</a:t>
                </a:r>
                <a:r>
                  <a:rPr lang="en-US" b="1" dirty="0"/>
                  <a:t>PPR</a:t>
                </a:r>
                <a:r>
                  <a:rPr lang="en-US" dirty="0"/>
                  <a:t>) with teleport set ={</a:t>
                </a:r>
                <a:r>
                  <a:rPr lang="en-US" b="1" dirty="0"/>
                  <a:t>s</a:t>
                </a:r>
                <a:r>
                  <a:rPr lang="en-US" dirty="0"/>
                  <a:t>}</a:t>
                </a:r>
              </a:p>
              <a:p>
                <a:pPr lvl="1"/>
                <a:r>
                  <a:rPr lang="en-US" b="1" dirty="0" err="1">
                    <a:solidFill>
                      <a:srgbClr val="008000"/>
                    </a:solidFill>
                  </a:rPr>
                  <a:t>ApproxPageRank</a:t>
                </a:r>
                <a:r>
                  <a:rPr lang="en-US" b="1" dirty="0">
                    <a:solidFill>
                      <a:srgbClr val="008000"/>
                    </a:solidFill>
                  </a:rPr>
                  <a:t>(s, </a:t>
                </a:r>
                <a:r>
                  <a:rPr lang="el-GR" b="1" dirty="0">
                    <a:solidFill>
                      <a:srgbClr val="008000"/>
                    </a:solidFill>
                  </a:rPr>
                  <a:t>β</a:t>
                </a:r>
                <a:r>
                  <a:rPr lang="en-US" b="1" dirty="0">
                    <a:solidFill>
                      <a:srgbClr val="008000"/>
                    </a:solidFill>
                  </a:rPr>
                  <a:t>, </a:t>
                </a:r>
                <a:r>
                  <a:rPr lang="el-GR" b="1" dirty="0">
                    <a:solidFill>
                      <a:srgbClr val="008000"/>
                    </a:solidFill>
                  </a:rPr>
                  <a:t>ε</a:t>
                </a:r>
                <a:r>
                  <a:rPr lang="en-US" b="1" dirty="0">
                    <a:solidFill>
                      <a:srgbClr val="008000"/>
                    </a:solidFill>
                  </a:rPr>
                  <a:t>)</a:t>
                </a:r>
              </a:p>
              <a:p>
                <a:pPr lvl="2"/>
                <a:r>
                  <a:rPr lang="en-US" b="1" dirty="0"/>
                  <a:t>s</a:t>
                </a:r>
                <a:r>
                  <a:rPr lang="en-US" dirty="0"/>
                  <a:t> … seed node</a:t>
                </a:r>
              </a:p>
              <a:p>
                <a:pPr lvl="2"/>
                <a:r>
                  <a:rPr lang="el-GR" b="1" dirty="0"/>
                  <a:t>β</a:t>
                </a:r>
                <a:r>
                  <a:rPr lang="en-US" b="1" dirty="0"/>
                  <a:t> </a:t>
                </a:r>
                <a:r>
                  <a:rPr lang="en-US" dirty="0"/>
                  <a:t>… teleportation parameter</a:t>
                </a:r>
              </a:p>
              <a:p>
                <a:pPr lvl="2"/>
                <a:r>
                  <a:rPr lang="el-GR" b="1" dirty="0"/>
                  <a:t>ε</a:t>
                </a:r>
                <a:r>
                  <a:rPr lang="en-US" dirty="0"/>
                  <a:t> … approximation error parameter</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562600"/>
              </a:xfrm>
              <a:blipFill>
                <a:blip r:embed="rId2"/>
                <a:stretch>
                  <a:fillRect t="-1595"/>
                </a:stretch>
              </a:blipFill>
            </p:spPr>
            <p:txBody>
              <a:bodyPr/>
              <a:lstStyle/>
              <a:p>
                <a:r>
                  <a:rPr lang="en-US">
                    <a:noFill/>
                  </a:rPr>
                  <a:t> </a:t>
                </a:r>
              </a:p>
            </p:txBody>
          </p:sp>
        </mc:Fallback>
      </mc:AlternateContent>
      <p:sp>
        <p:nvSpPr>
          <p:cNvPr id="9" name="TextBox 8"/>
          <p:cNvSpPr txBox="1"/>
          <p:nvPr/>
        </p:nvSpPr>
        <p:spPr>
          <a:xfrm>
            <a:off x="6520960" y="2813536"/>
            <a:ext cx="1236236"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At index </a:t>
            </a:r>
            <a:r>
              <a:rPr lang="en-US" b="1" dirty="0">
                <a:solidFill>
                  <a:srgbClr val="008000"/>
                </a:solidFill>
                <a:latin typeface="Arial" pitchFamily="34" charset="0"/>
                <a:cs typeface="Arial" pitchFamily="34" charset="0"/>
              </a:rPr>
              <a:t>S</a:t>
            </a:r>
          </a:p>
        </p:txBody>
      </p:sp>
      <p:cxnSp>
        <p:nvCxnSpPr>
          <p:cNvPr id="11" name="Elbow Connector 10"/>
          <p:cNvCxnSpPr/>
          <p:nvPr/>
        </p:nvCxnSpPr>
        <p:spPr>
          <a:xfrm rot="10800000" flipV="1">
            <a:off x="5609488" y="2998202"/>
            <a:ext cx="990600" cy="228600"/>
          </a:xfrm>
          <a:prstGeom prst="bentConnector3">
            <a:avLst>
              <a:gd name="adj1" fmla="val 99704"/>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fld id="{2C3A2DDA-6BD7-5342-B360-3E5F5062D8AA}"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19</a:t>
            </a:fld>
            <a:endParaRPr lang="en-US"/>
          </a:p>
        </p:txBody>
      </p:sp>
    </p:spTree>
    <p:extLst>
      <p:ext uri="{BB962C8B-B14F-4D97-AF65-F5344CB8AC3E}">
        <p14:creationId xmlns:p14="http://schemas.microsoft.com/office/powerpoint/2010/main" val="228252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Networks &amp; Communities</a:t>
            </a:r>
          </a:p>
        </p:txBody>
      </p:sp>
      <p:sp>
        <p:nvSpPr>
          <p:cNvPr id="3" name="Content Placeholder 2"/>
          <p:cNvSpPr>
            <a:spLocks noGrp="1"/>
          </p:cNvSpPr>
          <p:nvPr>
            <p:ph idx="1"/>
          </p:nvPr>
        </p:nvSpPr>
        <p:spPr/>
        <p:txBody>
          <a:bodyPr>
            <a:normAutofit/>
          </a:bodyPr>
          <a:lstStyle/>
          <a:p>
            <a:r>
              <a:rPr lang="en-US" b="1" dirty="0"/>
              <a:t>We often think of networks being organized into </a:t>
            </a:r>
            <a:r>
              <a:rPr lang="en-US" b="1" dirty="0">
                <a:solidFill>
                  <a:srgbClr val="D60093"/>
                </a:solidFill>
              </a:rPr>
              <a:t>modules, cluster, communities:</a:t>
            </a:r>
          </a:p>
          <a:p>
            <a:endParaRPr lang="en-US" b="1" dirty="0">
              <a:solidFill>
                <a:srgbClr val="D60093"/>
              </a:solidFill>
            </a:endParaRPr>
          </a:p>
          <a:p>
            <a:endParaRPr lang="en-US" b="1" dirty="0">
              <a:solidFill>
                <a:srgbClr val="D60093"/>
              </a:solidFill>
            </a:endParaRPr>
          </a:p>
          <a:p>
            <a:endParaRPr lang="en-US" b="1" dirty="0">
              <a:solidFill>
                <a:srgbClr val="D60093"/>
              </a:solidFill>
            </a:endParaRPr>
          </a:p>
          <a:p>
            <a:endParaRPr lang="en-US" b="1" dirty="0">
              <a:solidFill>
                <a:srgbClr val="D60093"/>
              </a:solidFill>
            </a:endParaRPr>
          </a:p>
          <a:p>
            <a:endParaRPr lang="en-US" b="1" dirty="0">
              <a:solidFill>
                <a:srgbClr val="D60093"/>
              </a:solidFill>
            </a:endParaRPr>
          </a:p>
          <a:p>
            <a:endParaRPr lang="en-US" b="1" dirty="0">
              <a:solidFill>
                <a:srgbClr val="D60093"/>
              </a:solidFill>
            </a:endParaRPr>
          </a:p>
          <a:p>
            <a:pPr marL="118872" indent="0">
              <a:buNone/>
            </a:pPr>
            <a:endParaRPr lang="en-US" b="1" dirty="0">
              <a:solidFill>
                <a:srgbClr val="D60093"/>
              </a:solidFill>
            </a:endParaRPr>
          </a:p>
        </p:txBody>
      </p:sp>
      <p:pic>
        <p:nvPicPr>
          <p:cNvPr id="8" name="Picture 2"/>
          <p:cNvPicPr>
            <a:picLocks noChangeAspect="1" noChangeArrowheads="1"/>
          </p:cNvPicPr>
          <p:nvPr/>
        </p:nvPicPr>
        <p:blipFill>
          <a:blip r:embed="rId2" cstate="print"/>
          <a:srcRect/>
          <a:stretch>
            <a:fillRect/>
          </a:stretch>
        </p:blipFill>
        <p:spPr bwMode="auto">
          <a:xfrm>
            <a:off x="2133600" y="2475698"/>
            <a:ext cx="4947873" cy="4077502"/>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941B4A87-E5B1-B04F-8D34-375C9D8E49BB}"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a:t>
            </a:fld>
            <a:endParaRPr lang="en-US"/>
          </a:p>
        </p:txBody>
      </p:sp>
    </p:spTree>
    <p:extLst>
      <p:ext uri="{BB962C8B-B14F-4D97-AF65-F5344CB8AC3E}">
        <p14:creationId xmlns:p14="http://schemas.microsoft.com/office/powerpoint/2010/main" val="38867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Approximate PPR: Overview</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5562600"/>
              </a:xfrm>
            </p:spPr>
            <p:txBody>
              <a:bodyPr>
                <a:normAutofit fontScale="92500" lnSpcReduction="10000"/>
              </a:bodyPr>
              <a:lstStyle/>
              <a:p>
                <a:r>
                  <a:rPr lang="en-US" b="1" dirty="0">
                    <a:solidFill>
                      <a:srgbClr val="0000FF"/>
                    </a:solidFill>
                  </a:rPr>
                  <a:t>Overview of the approximate PPR</a:t>
                </a:r>
              </a:p>
              <a:p>
                <a:pPr lvl="1"/>
                <a:r>
                  <a:rPr lang="en-US" b="1" dirty="0">
                    <a:solidFill>
                      <a:srgbClr val="D60093"/>
                    </a:solidFill>
                  </a:rPr>
                  <a:t>Lazy random walk</a:t>
                </a:r>
                <a:r>
                  <a:rPr lang="en-US" dirty="0"/>
                  <a:t>, which is a variant of a random walk that stays put with probability 1/2 at each time step, and walks to a random neighbor the other half of the time:</a:t>
                </a:r>
              </a:p>
              <a:p>
                <a:pPr marL="457200" lvl="1"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a:rPr>
                            <m:t>𝑟</m:t>
                          </m:r>
                        </m:e>
                        <m:sub>
                          <m:r>
                            <a:rPr lang="en-US" b="0" i="1" smtClean="0">
                              <a:latin typeface="Cambria Math"/>
                            </a:rPr>
                            <m:t>𝑢</m:t>
                          </m:r>
                        </m:sub>
                        <m:sup>
                          <m:d>
                            <m:dPr>
                              <m:ctrlPr>
                                <a:rPr lang="en-US" b="0" i="1" smtClean="0">
                                  <a:latin typeface="Cambria Math" panose="02040503050406030204" pitchFamily="18" charset="0"/>
                                </a:rPr>
                              </m:ctrlPr>
                            </m:dPr>
                            <m:e>
                              <m:r>
                                <a:rPr lang="en-US" b="0" i="1" smtClean="0">
                                  <a:latin typeface="Cambria Math"/>
                                </a:rPr>
                                <m:t>𝑡</m:t>
                              </m:r>
                              <m:r>
                                <a:rPr lang="en-US" b="0" i="1" smtClean="0">
                                  <a:latin typeface="Cambria Math"/>
                                </a:rPr>
                                <m:t>+1</m:t>
                              </m:r>
                            </m:e>
                          </m:d>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rPr>
                            <m:t>𝑟</m:t>
                          </m:r>
                        </m:e>
                        <m:sub>
                          <m:r>
                            <a:rPr lang="en-US" b="0" i="1" smtClean="0">
                              <a:latin typeface="Cambria Math"/>
                            </a:rPr>
                            <m:t>𝑢</m:t>
                          </m:r>
                        </m:sub>
                        <m:sup>
                          <m:d>
                            <m:dPr>
                              <m:ctrlPr>
                                <a:rPr lang="en-US" b="0" i="1" smtClean="0">
                                  <a:latin typeface="Cambria Math" panose="02040503050406030204" pitchFamily="18" charset="0"/>
                                </a:rPr>
                              </m:ctrlPr>
                            </m:dPr>
                            <m:e>
                              <m:r>
                                <a:rPr lang="en-US" b="0" i="1" smtClean="0">
                                  <a:latin typeface="Cambria Math"/>
                                </a:rPr>
                                <m:t>𝑡</m:t>
                              </m:r>
                            </m:e>
                          </m:d>
                        </m:sup>
                      </m:sSub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nary>
                        <m:naryPr>
                          <m:chr m:val="∑"/>
                          <m:supHide m:val="on"/>
                          <m:ctrlPr>
                            <a:rPr lang="en-US" b="0" i="1" smtClean="0">
                              <a:latin typeface="Cambria Math" panose="02040503050406030204" pitchFamily="18" charset="0"/>
                            </a:rPr>
                          </m:ctrlPr>
                        </m:naryPr>
                        <m:sub>
                          <m:r>
                            <a:rPr lang="en-US" b="0" i="1" smtClean="0">
                              <a:latin typeface="Cambria Math"/>
                            </a:rPr>
                            <m:t>𝑖</m:t>
                          </m:r>
                          <m:r>
                            <a:rPr lang="en-US" b="0" i="1" smtClean="0">
                              <a:latin typeface="Cambria Math"/>
                            </a:rPr>
                            <m:t>→</m:t>
                          </m:r>
                          <m:r>
                            <a:rPr lang="en-US" b="0" i="1" smtClean="0">
                              <a:latin typeface="Cambria Math"/>
                            </a:rPr>
                            <m:t>𝑢</m:t>
                          </m:r>
                        </m:sub>
                        <m:sup/>
                        <m:e>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den>
                          </m:f>
                          <m:sSubSup>
                            <m:sSubSupPr>
                              <m:ctrlPr>
                                <a:rPr lang="en-US" i="1">
                                  <a:latin typeface="Cambria Math" panose="02040503050406030204" pitchFamily="18" charset="0"/>
                                </a:rPr>
                              </m:ctrlPr>
                            </m:sSubSupPr>
                            <m:e>
                              <m:r>
                                <a:rPr lang="en-US" i="1">
                                  <a:latin typeface="Cambria Math"/>
                                </a:rPr>
                                <m:t>𝑟</m:t>
                              </m:r>
                            </m:e>
                            <m:sub>
                              <m:r>
                                <a:rPr lang="en-US" b="0" i="1" smtClean="0">
                                  <a:latin typeface="Cambria Math"/>
                                </a:rPr>
                                <m:t>𝑖</m:t>
                              </m:r>
                            </m:sub>
                            <m:sup>
                              <m:d>
                                <m:dPr>
                                  <m:ctrlPr>
                                    <a:rPr lang="en-US" i="1">
                                      <a:latin typeface="Cambria Math" panose="02040503050406030204" pitchFamily="18" charset="0"/>
                                    </a:rPr>
                                  </m:ctrlPr>
                                </m:dPr>
                                <m:e>
                                  <m:r>
                                    <a:rPr lang="en-US" i="1">
                                      <a:latin typeface="Cambria Math"/>
                                    </a:rPr>
                                    <m:t>𝑡</m:t>
                                  </m:r>
                                </m:e>
                              </m:d>
                            </m:sup>
                          </m:sSubSup>
                        </m:e>
                      </m:nary>
                    </m:oMath>
                  </m:oMathPara>
                </a14:m>
                <a:endParaRPr lang="en-US" dirty="0"/>
              </a:p>
              <a:p>
                <a:pPr lvl="1"/>
                <a:r>
                  <a:rPr lang="en-US" dirty="0"/>
                  <a:t>Keep track of </a:t>
                </a:r>
                <a:r>
                  <a:rPr lang="en-US" b="1" dirty="0">
                    <a:solidFill>
                      <a:srgbClr val="0000FF"/>
                    </a:solidFill>
                  </a:rPr>
                  <a:t>residual PPR score </a:t>
                </a:r>
                <a14:m>
                  <m:oMath xmlns:m="http://schemas.openxmlformats.org/officeDocument/2006/math">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𝒒</m:t>
                        </m:r>
                      </m:e>
                      <m:sub>
                        <m:r>
                          <a:rPr lang="en-US" b="1" i="1" dirty="0" smtClean="0">
                            <a:solidFill>
                              <a:srgbClr val="0000FF"/>
                            </a:solidFill>
                            <a:latin typeface="Cambria Math"/>
                          </a:rPr>
                          <m:t>𝒖</m:t>
                        </m:r>
                      </m:sub>
                    </m:sSub>
                    <m:r>
                      <a:rPr lang="en-US" b="1" i="1" dirty="0" smtClean="0">
                        <a:solidFill>
                          <a:srgbClr val="0000FF"/>
                        </a:solidFill>
                        <a:latin typeface="Cambria Math"/>
                      </a:rPr>
                      <m:t>=</m:t>
                    </m:r>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𝒑</m:t>
                        </m:r>
                      </m:e>
                      <m:sub>
                        <m:r>
                          <a:rPr lang="en-US" b="1" i="1" dirty="0" smtClean="0">
                            <a:solidFill>
                              <a:srgbClr val="0000FF"/>
                            </a:solidFill>
                            <a:latin typeface="Cambria Math"/>
                          </a:rPr>
                          <m:t>𝒖</m:t>
                        </m:r>
                      </m:sub>
                    </m:sSub>
                    <m:r>
                      <a:rPr lang="en-US" b="1" i="1" dirty="0" smtClean="0">
                        <a:solidFill>
                          <a:srgbClr val="0000FF"/>
                        </a:solidFill>
                        <a:latin typeface="Cambria Math"/>
                      </a:rPr>
                      <m:t>−</m:t>
                    </m:r>
                    <m:sSubSup>
                      <m:sSubSupPr>
                        <m:ctrlPr>
                          <a:rPr lang="en-US" b="1" i="1" dirty="0" smtClean="0">
                            <a:solidFill>
                              <a:srgbClr val="0000FF"/>
                            </a:solidFill>
                            <a:latin typeface="Cambria Math" panose="02040503050406030204" pitchFamily="18" charset="0"/>
                          </a:rPr>
                        </m:ctrlPr>
                      </m:sSubSupPr>
                      <m:e>
                        <m:r>
                          <a:rPr lang="en-US" b="1" i="1" dirty="0" smtClean="0">
                            <a:solidFill>
                              <a:srgbClr val="0000FF"/>
                            </a:solidFill>
                            <a:latin typeface="Cambria Math"/>
                          </a:rPr>
                          <m:t>𝒓</m:t>
                        </m:r>
                      </m:e>
                      <m:sub>
                        <m:r>
                          <a:rPr lang="en-US" b="1" i="1" dirty="0" smtClean="0">
                            <a:solidFill>
                              <a:srgbClr val="0000FF"/>
                            </a:solidFill>
                            <a:latin typeface="Cambria Math"/>
                          </a:rPr>
                          <m:t>𝒖</m:t>
                        </m:r>
                      </m:sub>
                      <m:sup>
                        <m:r>
                          <a:rPr lang="en-US" b="1" i="1" dirty="0" smtClean="0">
                            <a:solidFill>
                              <a:srgbClr val="0000FF"/>
                            </a:solidFill>
                            <a:latin typeface="Cambria Math"/>
                          </a:rPr>
                          <m:t>(</m:t>
                        </m:r>
                        <m:r>
                          <a:rPr lang="en-US" b="1" i="1" dirty="0" smtClean="0">
                            <a:solidFill>
                              <a:srgbClr val="0000FF"/>
                            </a:solidFill>
                            <a:latin typeface="Cambria Math"/>
                          </a:rPr>
                          <m:t>𝒕</m:t>
                        </m:r>
                        <m:r>
                          <a:rPr lang="en-US" b="1" i="1" dirty="0" smtClean="0">
                            <a:solidFill>
                              <a:srgbClr val="0000FF"/>
                            </a:solidFill>
                            <a:latin typeface="Cambria Math"/>
                          </a:rPr>
                          <m:t>)</m:t>
                        </m:r>
                      </m:sup>
                    </m:sSubSup>
                  </m:oMath>
                </a14:m>
                <a:endParaRPr lang="en-US" b="1" dirty="0">
                  <a:solidFill>
                    <a:srgbClr val="0000FF"/>
                  </a:solidFill>
                </a:endParaRPr>
              </a:p>
              <a:p>
                <a:pPr lvl="2"/>
                <a:r>
                  <a:rPr lang="en-US" dirty="0"/>
                  <a:t>Residual tells us how well PPR score of </a:t>
                </a:r>
                <a14:m>
                  <m:oMath xmlns:m="http://schemas.openxmlformats.org/officeDocument/2006/math">
                    <m:r>
                      <a:rPr lang="en-US" b="1" i="1" dirty="0">
                        <a:latin typeface="Cambria Math"/>
                      </a:rPr>
                      <m:t>𝒖</m:t>
                    </m:r>
                  </m:oMath>
                </a14:m>
                <a:r>
                  <a:rPr lang="en-US" dirty="0"/>
                  <a:t> is approximated</a:t>
                </a:r>
              </a:p>
              <a:p>
                <a:pPr lvl="2"/>
                <a14:m>
                  <m:oMath xmlns:m="http://schemas.openxmlformats.org/officeDocument/2006/math">
                    <m:sSub>
                      <m:sSubPr>
                        <m:ctrlPr>
                          <a:rPr lang="en-US" b="1" i="1" dirty="0" smtClean="0">
                            <a:solidFill>
                              <a:srgbClr val="D60093"/>
                            </a:solidFill>
                            <a:latin typeface="Cambria Math" panose="02040503050406030204" pitchFamily="18" charset="0"/>
                          </a:rPr>
                        </m:ctrlPr>
                      </m:sSubPr>
                      <m:e>
                        <m:r>
                          <a:rPr lang="en-US" b="1" i="1" dirty="0" smtClean="0">
                            <a:solidFill>
                              <a:srgbClr val="D60093"/>
                            </a:solidFill>
                            <a:latin typeface="Cambria Math"/>
                          </a:rPr>
                          <m:t>𝒑</m:t>
                        </m:r>
                      </m:e>
                      <m:sub>
                        <m:r>
                          <a:rPr lang="en-US" b="1" i="1" dirty="0" smtClean="0">
                            <a:solidFill>
                              <a:srgbClr val="D60093"/>
                            </a:solidFill>
                            <a:latin typeface="Cambria Math"/>
                          </a:rPr>
                          <m:t>𝒖</m:t>
                        </m:r>
                      </m:sub>
                    </m:sSub>
                  </m:oMath>
                </a14:m>
                <a:r>
                  <a:rPr lang="en-US" dirty="0"/>
                  <a:t>… is the “true” PageRank of node </a:t>
                </a:r>
                <a14:m>
                  <m:oMath xmlns:m="http://schemas.openxmlformats.org/officeDocument/2006/math">
                    <m:r>
                      <a:rPr lang="en-US" b="1" i="1" dirty="0" smtClean="0">
                        <a:latin typeface="Cambria Math"/>
                      </a:rPr>
                      <m:t>𝒖</m:t>
                    </m:r>
                  </m:oMath>
                </a14:m>
                <a:endParaRPr lang="en-US" b="1" dirty="0"/>
              </a:p>
              <a:p>
                <a:pPr lvl="2"/>
                <a14:m>
                  <m:oMath xmlns:m="http://schemas.openxmlformats.org/officeDocument/2006/math">
                    <m:sSubSup>
                      <m:sSubSupPr>
                        <m:ctrlPr>
                          <a:rPr lang="en-US" b="1" i="1" dirty="0">
                            <a:solidFill>
                              <a:srgbClr val="0000FF"/>
                            </a:solidFill>
                            <a:latin typeface="Cambria Math" panose="02040503050406030204" pitchFamily="18" charset="0"/>
                          </a:rPr>
                        </m:ctrlPr>
                      </m:sSubSupPr>
                      <m:e>
                        <m:r>
                          <a:rPr lang="en-US" b="1" i="1" dirty="0">
                            <a:solidFill>
                              <a:srgbClr val="0000FF"/>
                            </a:solidFill>
                            <a:latin typeface="Cambria Math"/>
                          </a:rPr>
                          <m:t>𝒓</m:t>
                        </m:r>
                      </m:e>
                      <m:sub>
                        <m:r>
                          <a:rPr lang="en-US" b="1" i="1" dirty="0">
                            <a:solidFill>
                              <a:srgbClr val="0000FF"/>
                            </a:solidFill>
                            <a:latin typeface="Cambria Math"/>
                          </a:rPr>
                          <m:t>𝒖</m:t>
                        </m:r>
                      </m:sub>
                      <m:sup>
                        <m:r>
                          <a:rPr lang="en-US" b="1" i="1" dirty="0">
                            <a:solidFill>
                              <a:srgbClr val="0000FF"/>
                            </a:solidFill>
                            <a:latin typeface="Cambria Math"/>
                          </a:rPr>
                          <m:t>(</m:t>
                        </m:r>
                        <m:r>
                          <a:rPr lang="en-US" b="1" i="1" dirty="0">
                            <a:solidFill>
                              <a:srgbClr val="0000FF"/>
                            </a:solidFill>
                            <a:latin typeface="Cambria Math"/>
                          </a:rPr>
                          <m:t>𝒕</m:t>
                        </m:r>
                        <m:r>
                          <a:rPr lang="en-US" b="1" i="1" dirty="0">
                            <a:solidFill>
                              <a:srgbClr val="0000FF"/>
                            </a:solidFill>
                            <a:latin typeface="Cambria Math"/>
                          </a:rPr>
                          <m:t>)</m:t>
                        </m:r>
                      </m:sup>
                    </m:sSubSup>
                  </m:oMath>
                </a14:m>
                <a:r>
                  <a:rPr lang="en-US" dirty="0"/>
                  <a:t>… is PageRank estimate at around </a:t>
                </a:r>
                <a14:m>
                  <m:oMath xmlns:m="http://schemas.openxmlformats.org/officeDocument/2006/math">
                    <m:r>
                      <a:rPr lang="en-US" b="1" i="1" dirty="0" smtClean="0">
                        <a:latin typeface="Cambria Math"/>
                      </a:rPr>
                      <m:t>𝒕</m:t>
                    </m:r>
                  </m:oMath>
                </a14:m>
                <a:endParaRPr lang="en-US" b="1" dirty="0"/>
              </a:p>
              <a:p>
                <a:pPr marL="768096" lvl="2" indent="0">
                  <a:lnSpc>
                    <a:spcPct val="90000"/>
                  </a:lnSpc>
                  <a:buNone/>
                </a:pPr>
                <a:r>
                  <a:rPr lang="en-US" dirty="0"/>
                  <a:t>If </a:t>
                </a:r>
                <a:r>
                  <a:rPr lang="en-US" b="1" dirty="0">
                    <a:solidFill>
                      <a:srgbClr val="0000FF"/>
                    </a:solidFill>
                  </a:rPr>
                  <a:t>residual</a:t>
                </a:r>
                <a:r>
                  <a:rPr lang="en-US" dirty="0">
                    <a:solidFill>
                      <a:srgbClr val="0000FF"/>
                    </a:solidFill>
                  </a:rPr>
                  <a:t> </a:t>
                </a:r>
                <a14:m>
                  <m:oMath xmlns:m="http://schemas.openxmlformats.org/officeDocument/2006/math">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𝒒</m:t>
                        </m:r>
                      </m:e>
                      <m:sub>
                        <m:r>
                          <a:rPr lang="en-US" b="1" i="1" dirty="0" smtClean="0">
                            <a:solidFill>
                              <a:srgbClr val="0000FF"/>
                            </a:solidFill>
                            <a:latin typeface="Cambria Math"/>
                          </a:rPr>
                          <m:t>𝒖</m:t>
                        </m:r>
                      </m:sub>
                    </m:sSub>
                  </m:oMath>
                </a14:m>
                <a:r>
                  <a:rPr lang="en-US" dirty="0"/>
                  <a:t> of node </a:t>
                </a:r>
                <a14:m>
                  <m:oMath xmlns:m="http://schemas.openxmlformats.org/officeDocument/2006/math">
                    <m:r>
                      <a:rPr lang="en-US" b="1" i="1" dirty="0" smtClean="0">
                        <a:latin typeface="Cambria Math"/>
                      </a:rPr>
                      <m:t>𝒖</m:t>
                    </m:r>
                  </m:oMath>
                </a14:m>
                <a:r>
                  <a:rPr lang="en-US" dirty="0"/>
                  <a:t> is too big </a:t>
                </a:r>
                <a14:m>
                  <m:oMath xmlns:m="http://schemas.openxmlformats.org/officeDocument/2006/math">
                    <m:f>
                      <m:fPr>
                        <m:ctrlPr>
                          <a:rPr lang="en-US" b="1" i="1" dirty="0" smtClean="0">
                            <a:solidFill>
                              <a:srgbClr val="D60093"/>
                            </a:solidFill>
                            <a:latin typeface="Cambria Math" panose="02040503050406030204" pitchFamily="18" charset="0"/>
                          </a:rPr>
                        </m:ctrlPr>
                      </m:fPr>
                      <m:num>
                        <m:sSub>
                          <m:sSubPr>
                            <m:ctrlPr>
                              <a:rPr lang="en-US" b="1" i="1" dirty="0">
                                <a:solidFill>
                                  <a:srgbClr val="D60093"/>
                                </a:solidFill>
                                <a:latin typeface="Cambria Math" panose="02040503050406030204" pitchFamily="18" charset="0"/>
                              </a:rPr>
                            </m:ctrlPr>
                          </m:sSubPr>
                          <m:e>
                            <m:r>
                              <a:rPr lang="en-US" b="1" i="1" dirty="0">
                                <a:solidFill>
                                  <a:srgbClr val="D60093"/>
                                </a:solidFill>
                                <a:latin typeface="Cambria Math"/>
                              </a:rPr>
                              <m:t>𝒒</m:t>
                            </m:r>
                          </m:e>
                          <m:sub>
                            <m:r>
                              <a:rPr lang="en-US" b="1" i="1" dirty="0">
                                <a:solidFill>
                                  <a:srgbClr val="D60093"/>
                                </a:solidFill>
                                <a:latin typeface="Cambria Math"/>
                              </a:rPr>
                              <m:t>𝒖</m:t>
                            </m:r>
                          </m:sub>
                        </m:sSub>
                      </m:num>
                      <m:den>
                        <m:sSub>
                          <m:sSubPr>
                            <m:ctrlPr>
                              <a:rPr lang="en-US" b="1" i="1" dirty="0">
                                <a:solidFill>
                                  <a:srgbClr val="D60093"/>
                                </a:solidFill>
                                <a:latin typeface="Cambria Math" panose="02040503050406030204" pitchFamily="18" charset="0"/>
                              </a:rPr>
                            </m:ctrlPr>
                          </m:sSubPr>
                          <m:e>
                            <m:r>
                              <a:rPr lang="en-US" b="1" i="1" dirty="0">
                                <a:solidFill>
                                  <a:srgbClr val="D60093"/>
                                </a:solidFill>
                                <a:latin typeface="Cambria Math"/>
                              </a:rPr>
                              <m:t>𝒅</m:t>
                            </m:r>
                          </m:e>
                          <m:sub>
                            <m:r>
                              <a:rPr lang="en-US" b="1" i="1" dirty="0">
                                <a:solidFill>
                                  <a:srgbClr val="D60093"/>
                                </a:solidFill>
                                <a:latin typeface="Cambria Math"/>
                              </a:rPr>
                              <m:t>𝒖</m:t>
                            </m:r>
                          </m:sub>
                        </m:sSub>
                      </m:den>
                    </m:f>
                    <m:r>
                      <a:rPr lang="en-US" b="1" i="1" dirty="0">
                        <a:solidFill>
                          <a:srgbClr val="D60093"/>
                        </a:solidFill>
                        <a:latin typeface="Cambria Math"/>
                      </a:rPr>
                      <m:t>≥</m:t>
                    </m:r>
                    <m:r>
                      <a:rPr lang="en-US" b="1" i="1" dirty="0">
                        <a:solidFill>
                          <a:srgbClr val="D60093"/>
                        </a:solidFill>
                        <a:latin typeface="Cambria Math"/>
                      </a:rPr>
                      <m:t>𝜺</m:t>
                    </m:r>
                  </m:oMath>
                </a14:m>
                <a:r>
                  <a:rPr lang="en-US" dirty="0">
                    <a:solidFill>
                      <a:srgbClr val="D60093"/>
                    </a:solidFill>
                  </a:rPr>
                  <a:t> </a:t>
                </a:r>
                <a:r>
                  <a:rPr lang="en-US" dirty="0"/>
                  <a:t>then </a:t>
                </a:r>
                <a:r>
                  <a:rPr lang="en-US" dirty="0">
                    <a:solidFill>
                      <a:srgbClr val="D60093"/>
                    </a:solidFill>
                  </a:rPr>
                  <a:t>push</a:t>
                </a:r>
                <a:br>
                  <a:rPr lang="en-US" dirty="0">
                    <a:solidFill>
                      <a:srgbClr val="D60093"/>
                    </a:solidFill>
                  </a:rPr>
                </a:br>
                <a:r>
                  <a:rPr lang="en-US" dirty="0">
                    <a:solidFill>
                      <a:srgbClr val="D60093"/>
                    </a:solidFill>
                  </a:rPr>
                  <a:t>the walk further</a:t>
                </a:r>
                <a:r>
                  <a:rPr lang="en-US" i="1" dirty="0"/>
                  <a:t> (</a:t>
                </a:r>
                <a:r>
                  <a:rPr lang="en-US" sz="2000" b="1" dirty="0">
                    <a:latin typeface="Arial" pitchFamily="34" charset="0"/>
                    <a:cs typeface="Arial" pitchFamily="34" charset="0"/>
                  </a:rPr>
                  <a:t>for each </a:t>
                </a:r>
                <a14:m>
                  <m:oMath xmlns:m="http://schemas.openxmlformats.org/officeDocument/2006/math">
                    <m:r>
                      <a:rPr lang="en-US" sz="2000" b="1" i="1">
                        <a:latin typeface="Cambria Math"/>
                      </a:rPr>
                      <m:t>𝒗</m:t>
                    </m:r>
                  </m:oMath>
                </a14:m>
                <a:r>
                  <a:rPr lang="en-US" sz="2000" b="1" dirty="0">
                    <a:latin typeface="Arial" pitchFamily="34" charset="0"/>
                    <a:cs typeface="Arial" pitchFamily="34" charset="0"/>
                  </a:rPr>
                  <a:t> such that </a:t>
                </a:r>
                <a14:m>
                  <m:oMath xmlns:m="http://schemas.openxmlformats.org/officeDocument/2006/math">
                    <m:d>
                      <m:dPr>
                        <m:ctrlPr>
                          <a:rPr lang="en-US" sz="2000" b="1" i="1" dirty="0">
                            <a:latin typeface="Cambria Math" panose="02040503050406030204" pitchFamily="18" charset="0"/>
                          </a:rPr>
                        </m:ctrlPr>
                      </m:dPr>
                      <m:e>
                        <m:r>
                          <a:rPr lang="en-US" sz="2000" b="1" i="1" dirty="0" err="1">
                            <a:latin typeface="Cambria Math"/>
                          </a:rPr>
                          <m:t>𝒖</m:t>
                        </m:r>
                        <m:r>
                          <a:rPr lang="en-US" sz="2000" b="1" i="1" dirty="0" err="1">
                            <a:latin typeface="Cambria Math"/>
                          </a:rPr>
                          <m:t>,</m:t>
                        </m:r>
                        <m:r>
                          <a:rPr lang="en-US" sz="2000" b="1" i="1" dirty="0" err="1">
                            <a:latin typeface="Cambria Math"/>
                          </a:rPr>
                          <m:t>𝒗</m:t>
                        </m:r>
                      </m:e>
                    </m:d>
                    <m:r>
                      <a:rPr lang="en-US" sz="2000" b="1" i="1" dirty="0">
                        <a:latin typeface="Cambria Math"/>
                      </a:rPr>
                      <m:t>∈</m:t>
                    </m:r>
                    <m:r>
                      <a:rPr lang="en-US" sz="2000" b="1" i="1" dirty="0">
                        <a:latin typeface="Cambria Math"/>
                      </a:rPr>
                      <m:t>𝑬</m:t>
                    </m:r>
                    <m:r>
                      <a:rPr lang="en-US" sz="2000" b="1" i="1" dirty="0">
                        <a:latin typeface="Cambria Math"/>
                      </a:rPr>
                      <m:t>:</m:t>
                    </m:r>
                    <m:r>
                      <a:rPr lang="en-US" sz="2000" b="1" i="0" dirty="0" smtClean="0">
                        <a:latin typeface="Cambria Math"/>
                      </a:rPr>
                      <m:t> </m:t>
                    </m:r>
                    <m:sSubSup>
                      <m:sSubSupPr>
                        <m:ctrlPr>
                          <a:rPr lang="en-US" sz="2000" b="1" i="1">
                            <a:solidFill>
                              <a:srgbClr val="0000FF"/>
                            </a:solidFill>
                            <a:latin typeface="Cambria Math" panose="02040503050406030204" pitchFamily="18" charset="0"/>
                          </a:rPr>
                        </m:ctrlPr>
                      </m:sSubSupPr>
                      <m:e>
                        <m:r>
                          <a:rPr lang="en-US" sz="2000" b="1" i="1">
                            <a:solidFill>
                              <a:srgbClr val="0000FF"/>
                            </a:solidFill>
                            <a:latin typeface="Cambria Math"/>
                          </a:rPr>
                          <m:t>𝒒</m:t>
                        </m:r>
                      </m:e>
                      <m:sub>
                        <m:r>
                          <a:rPr lang="en-US" sz="2000" b="1" i="1">
                            <a:solidFill>
                              <a:srgbClr val="0000FF"/>
                            </a:solidFill>
                            <a:latin typeface="Cambria Math"/>
                          </a:rPr>
                          <m:t>𝒗</m:t>
                        </m:r>
                      </m:sub>
                      <m:sup>
                        <m:r>
                          <a:rPr lang="en-US" sz="2000" b="1" i="1">
                            <a:solidFill>
                              <a:srgbClr val="0000FF"/>
                            </a:solidFill>
                            <a:latin typeface="Cambria Math"/>
                          </a:rPr>
                          <m:t>′</m:t>
                        </m:r>
                      </m:sup>
                    </m:sSubSup>
                    <m:r>
                      <a:rPr lang="en-US" sz="2000" b="1" i="1">
                        <a:solidFill>
                          <a:srgbClr val="0000FF"/>
                        </a:solidFill>
                        <a:latin typeface="Cambria Math"/>
                      </a:rPr>
                      <m:t>=</m:t>
                    </m:r>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𝒗</m:t>
                        </m:r>
                      </m:sub>
                    </m:sSub>
                    <m:r>
                      <a:rPr lang="en-US" sz="2000" b="1" i="1">
                        <a:solidFill>
                          <a:srgbClr val="0000FF"/>
                        </a:solidFill>
                        <a:latin typeface="Cambria Math"/>
                      </a:rPr>
                      <m:t>+</m:t>
                    </m:r>
                    <m:f>
                      <m:fPr>
                        <m:ctrlPr>
                          <a:rPr lang="en-US" sz="2000" b="1" i="1">
                            <a:solidFill>
                              <a:srgbClr val="0000FF"/>
                            </a:solidFill>
                            <a:latin typeface="Cambria Math" panose="02040503050406030204" pitchFamily="18" charset="0"/>
                          </a:rPr>
                        </m:ctrlPr>
                      </m:fPr>
                      <m:num>
                        <m:r>
                          <a:rPr lang="en-US" sz="2000" b="1" i="1">
                            <a:solidFill>
                              <a:srgbClr val="0000FF"/>
                            </a:solidFill>
                            <a:latin typeface="Cambria Math"/>
                          </a:rPr>
                          <m:t>𝟏</m:t>
                        </m:r>
                      </m:num>
                      <m:den>
                        <m:r>
                          <a:rPr lang="en-US" sz="2000" b="1" i="1">
                            <a:solidFill>
                              <a:srgbClr val="0000FF"/>
                            </a:solidFill>
                            <a:latin typeface="Cambria Math"/>
                          </a:rPr>
                          <m:t>𝟐</m:t>
                        </m:r>
                      </m:den>
                    </m:f>
                    <m:r>
                      <a:rPr lang="en-US" sz="2000" b="1" i="1">
                        <a:solidFill>
                          <a:srgbClr val="0000FF"/>
                        </a:solidFill>
                        <a:latin typeface="Cambria Math"/>
                      </a:rPr>
                      <m:t>𝜷</m:t>
                    </m:r>
                    <m:f>
                      <m:fPr>
                        <m:ctrlPr>
                          <a:rPr lang="en-US" sz="2000" b="1" i="1">
                            <a:solidFill>
                              <a:srgbClr val="0000FF"/>
                            </a:solidFill>
                            <a:latin typeface="Cambria Math" panose="02040503050406030204" pitchFamily="18" charset="0"/>
                          </a:rPr>
                        </m:ctrlPr>
                      </m:fPr>
                      <m:num>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𝒖</m:t>
                            </m:r>
                          </m:sub>
                        </m:sSub>
                      </m:num>
                      <m:den>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𝒅</m:t>
                            </m:r>
                          </m:e>
                          <m:sub>
                            <m:r>
                              <a:rPr lang="en-US" sz="2000" b="1" i="1">
                                <a:solidFill>
                                  <a:srgbClr val="0000FF"/>
                                </a:solidFill>
                                <a:latin typeface="Cambria Math"/>
                              </a:rPr>
                              <m:t>𝒖</m:t>
                            </m:r>
                          </m:sub>
                        </m:sSub>
                      </m:den>
                    </m:f>
                  </m:oMath>
                </a14:m>
                <a:r>
                  <a:rPr lang="en-US" i="1" dirty="0"/>
                  <a:t>)</a:t>
                </a:r>
                <a:r>
                  <a:rPr lang="en-US" dirty="0"/>
                  <a:t>, else don’t touch the node.</a:t>
                </a:r>
              </a:p>
              <a:p>
                <a:pPr lvl="1"/>
                <a:endParaRPr lang="en-US" baseline="-25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5562600"/>
              </a:xfrm>
              <a:blipFill>
                <a:blip r:embed="rId3"/>
                <a:stretch>
                  <a:fillRect t="-1139" r="-442" b="-911"/>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1AAD6D68-4D68-8A42-AB48-8908271E8035}"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20</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7336902" y="3505200"/>
                <a:ext cx="1807098"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cs typeface="Arial" pitchFamily="34" charset="0"/>
                          </a:rPr>
                        </m:ctrlPr>
                      </m:sSubPr>
                      <m:e>
                        <m:r>
                          <a:rPr lang="en-US" b="0" i="1" smtClean="0">
                            <a:latin typeface="Cambria Math"/>
                            <a:cs typeface="Arial" pitchFamily="34" charset="0"/>
                          </a:rPr>
                          <m:t>𝑑</m:t>
                        </m:r>
                      </m:e>
                      <m:sub>
                        <m:r>
                          <a:rPr lang="en-US" b="0" i="1" smtClean="0">
                            <a:latin typeface="Cambria Math"/>
                            <a:cs typeface="Arial" pitchFamily="34" charset="0"/>
                          </a:rPr>
                          <m:t>𝑖</m:t>
                        </m:r>
                      </m:sub>
                    </m:sSub>
                  </m:oMath>
                </a14:m>
                <a:r>
                  <a:rPr lang="en-US" dirty="0">
                    <a:latin typeface="Arial" pitchFamily="34" charset="0"/>
                    <a:cs typeface="Arial" pitchFamily="34" charset="0"/>
                  </a:rPr>
                  <a:t>… degree of </a:t>
                </a:r>
                <a14:m>
                  <m:oMath xmlns:m="http://schemas.openxmlformats.org/officeDocument/2006/math">
                    <m:r>
                      <a:rPr lang="en-US" i="1" dirty="0" smtClean="0">
                        <a:latin typeface="Cambria Math"/>
                        <a:cs typeface="Arial" pitchFamily="34" charset="0"/>
                      </a:rPr>
                      <m:t>𝑖</m:t>
                    </m:r>
                  </m:oMath>
                </a14:m>
                <a:endParaRPr lang="en-US" dirty="0">
                  <a:latin typeface="Arial" pitchFamily="34" charset="0"/>
                  <a:cs typeface="Arial"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336902" y="3505200"/>
                <a:ext cx="1807098" cy="369332"/>
              </a:xfrm>
              <a:prstGeom prst="rect">
                <a:avLst/>
              </a:prstGeom>
              <a:blipFill>
                <a:blip r:embed="rId4"/>
                <a:stretch>
                  <a:fillRect t="-6897" b="-24138"/>
                </a:stretch>
              </a:blipFill>
            </p:spPr>
            <p:txBody>
              <a:bodyPr/>
              <a:lstStyle/>
              <a:p>
                <a:r>
                  <a:rPr lang="en-US">
                    <a:noFill/>
                  </a:rPr>
                  <a:t> </a:t>
                </a:r>
              </a:p>
            </p:txBody>
          </p:sp>
        </mc:Fallback>
      </mc:AlternateContent>
    </p:spTree>
    <p:extLst>
      <p:ext uri="{BB962C8B-B14F-4D97-AF65-F5344CB8AC3E}">
        <p14:creationId xmlns:p14="http://schemas.microsoft.com/office/powerpoint/2010/main" val="83042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Towards approximate PPR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534400" cy="5562600"/>
              </a:xfrm>
            </p:spPr>
            <p:txBody>
              <a:bodyPr>
                <a:normAutofit/>
              </a:bodyPr>
              <a:lstStyle/>
              <a:p>
                <a:r>
                  <a:rPr lang="en-US" b="1" dirty="0">
                    <a:solidFill>
                      <a:srgbClr val="D60093"/>
                    </a:solidFill>
                  </a:rPr>
                  <a:t>A different way to look at PageRank:</a:t>
                </a:r>
                <a:br>
                  <a:rPr lang="en-US" b="1" dirty="0">
                    <a:solidFill>
                      <a:srgbClr val="D60093"/>
                    </a:solidFill>
                  </a:rPr>
                </a:br>
                <a:r>
                  <a:rPr lang="en-US" sz="2000" dirty="0">
                    <a:solidFill>
                      <a:schemeClr val="bg1">
                        <a:lumMod val="50000"/>
                      </a:schemeClr>
                    </a:solidFill>
                  </a:rPr>
                  <a:t>[</a:t>
                </a:r>
                <a:r>
                  <a:rPr lang="en-US" sz="2000" dirty="0" err="1">
                    <a:solidFill>
                      <a:schemeClr val="bg1">
                        <a:lumMod val="50000"/>
                      </a:schemeClr>
                    </a:solidFill>
                  </a:rPr>
                  <a:t>Jeh&amp;Widom</a:t>
                </a:r>
                <a:r>
                  <a:rPr lang="en-US" sz="2000" dirty="0">
                    <a:solidFill>
                      <a:schemeClr val="bg1">
                        <a:lumMod val="50000"/>
                      </a:schemeClr>
                    </a:solidFill>
                  </a:rPr>
                  <a:t>. </a:t>
                </a:r>
                <a:r>
                  <a:rPr lang="en-US" sz="2000" i="1" dirty="0">
                    <a:solidFill>
                      <a:schemeClr val="bg1">
                        <a:lumMod val="50000"/>
                      </a:schemeClr>
                    </a:solidFill>
                  </a:rPr>
                  <a:t>Scaling Personalized Web Search</a:t>
                </a:r>
                <a:r>
                  <a:rPr lang="en-US" sz="2000" dirty="0">
                    <a:solidFill>
                      <a:schemeClr val="bg1">
                        <a:lumMod val="50000"/>
                      </a:schemeClr>
                    </a:solidFill>
                  </a:rPr>
                  <a:t>, 2002]</a:t>
                </a:r>
                <a:endParaRPr lang="en-US" sz="2800" b="1" dirty="0">
                  <a:solidFill>
                    <a:srgbClr val="D60093"/>
                  </a:solidFill>
                </a:endParaRPr>
              </a:p>
              <a:p>
                <a:pPr marL="118872" indent="0">
                  <a:buNone/>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a:rPr>
                            <m:t>𝒑</m:t>
                          </m:r>
                        </m:e>
                        <m:sub>
                          <m:r>
                            <a:rPr lang="en-US" b="1" i="1" smtClean="0">
                              <a:solidFill>
                                <a:srgbClr val="0000FF"/>
                              </a:solidFill>
                              <a:latin typeface="Cambria Math"/>
                            </a:rPr>
                            <m:t>𝜷</m:t>
                          </m:r>
                        </m:sub>
                      </m:sSub>
                      <m:r>
                        <a:rPr lang="en-US" b="1" i="1" smtClean="0">
                          <a:solidFill>
                            <a:srgbClr val="0000FF"/>
                          </a:solidFill>
                          <a:latin typeface="Cambria Math"/>
                        </a:rPr>
                        <m:t>(</m:t>
                      </m:r>
                      <m:r>
                        <a:rPr lang="en-US" b="1" i="1" smtClean="0">
                          <a:solidFill>
                            <a:srgbClr val="0000FF"/>
                          </a:solidFill>
                          <a:latin typeface="Cambria Math"/>
                        </a:rPr>
                        <m:t>𝒂</m:t>
                      </m:r>
                      <m:r>
                        <a:rPr lang="en-US" b="1" i="1" smtClean="0">
                          <a:solidFill>
                            <a:srgbClr val="0000FF"/>
                          </a:solidFill>
                          <a:latin typeface="Cambria Math"/>
                        </a:rPr>
                        <m:t>)=</m:t>
                      </m:r>
                      <m:d>
                        <m:dPr>
                          <m:ctrlPr>
                            <a:rPr lang="en-US" b="1" i="1">
                              <a:solidFill>
                                <a:srgbClr val="0000FF"/>
                              </a:solidFill>
                              <a:latin typeface="Cambria Math" panose="02040503050406030204" pitchFamily="18" charset="0"/>
                            </a:rPr>
                          </m:ctrlPr>
                        </m:dPr>
                        <m:e>
                          <m:r>
                            <a:rPr lang="en-US" b="1" i="1">
                              <a:solidFill>
                                <a:srgbClr val="0000FF"/>
                              </a:solidFill>
                              <a:latin typeface="Cambria Math"/>
                            </a:rPr>
                            <m:t>𝟏</m:t>
                          </m:r>
                          <m:r>
                            <a:rPr lang="en-US" b="1" i="1">
                              <a:solidFill>
                                <a:srgbClr val="0000FF"/>
                              </a:solidFill>
                              <a:latin typeface="Cambria Math"/>
                            </a:rPr>
                            <m:t>−</m:t>
                          </m:r>
                          <m:r>
                            <a:rPr lang="en-US" b="1" i="1">
                              <a:solidFill>
                                <a:srgbClr val="0000FF"/>
                              </a:solidFill>
                              <a:latin typeface="Cambria Math"/>
                            </a:rPr>
                            <m:t>𝜷</m:t>
                          </m:r>
                        </m:e>
                      </m:d>
                      <m:r>
                        <a:rPr lang="en-US" b="1" i="1">
                          <a:solidFill>
                            <a:srgbClr val="0000FF"/>
                          </a:solidFill>
                          <a:latin typeface="Cambria Math"/>
                        </a:rPr>
                        <m:t>𝒂</m:t>
                      </m:r>
                      <m:r>
                        <a:rPr lang="en-US" b="1" i="1">
                          <a:solidFill>
                            <a:srgbClr val="0000FF"/>
                          </a:solidFill>
                          <a:latin typeface="Cambria Math"/>
                        </a:rPr>
                        <m:t>+</m:t>
                      </m:r>
                      <m:r>
                        <a:rPr lang="en-US" b="1" i="1" smtClean="0">
                          <a:solidFill>
                            <a:srgbClr val="0000FF"/>
                          </a:solidFill>
                          <a:latin typeface="Cambria Math"/>
                        </a:rPr>
                        <m:t>𝜷</m:t>
                      </m:r>
                      <m:sSub>
                        <m:sSubPr>
                          <m:ctrlPr>
                            <a:rPr lang="en-US" b="1" i="1" dirty="0">
                              <a:latin typeface="Cambria Math" panose="02040503050406030204" pitchFamily="18" charset="0"/>
                            </a:rPr>
                          </m:ctrlPr>
                        </m:sSubPr>
                        <m:e>
                          <m:r>
                            <a:rPr lang="en-US" b="1" i="1" dirty="0" smtClean="0">
                              <a:latin typeface="Cambria Math"/>
                            </a:rPr>
                            <m:t> </m:t>
                          </m:r>
                          <m:r>
                            <a:rPr lang="en-US" b="1" i="1" dirty="0" smtClean="0">
                              <a:latin typeface="Cambria Math"/>
                            </a:rPr>
                            <m:t>𝒑</m:t>
                          </m:r>
                        </m:e>
                        <m:sub>
                          <m:r>
                            <a:rPr lang="en-US" b="1" i="1" dirty="0">
                              <a:latin typeface="Cambria Math"/>
                            </a:rPr>
                            <m:t>𝜷</m:t>
                          </m:r>
                        </m:sub>
                      </m:sSub>
                      <m:r>
                        <a:rPr lang="en-US" b="1" i="1" dirty="0">
                          <a:latin typeface="Cambria Math"/>
                        </a:rPr>
                        <m:t>(</m:t>
                      </m:r>
                      <m:r>
                        <a:rPr lang="en-US" b="1" i="1" dirty="0" smtClean="0">
                          <a:latin typeface="Cambria Math"/>
                        </a:rPr>
                        <m:t>𝑴</m:t>
                      </m:r>
                      <m:r>
                        <a:rPr lang="en-US" b="1" i="1" dirty="0" smtClean="0">
                          <a:latin typeface="Cambria Math"/>
                        </a:rPr>
                        <m:t>⋅</m:t>
                      </m:r>
                      <m:r>
                        <a:rPr lang="en-US" b="1" i="1" dirty="0" smtClean="0">
                          <a:latin typeface="Cambria Math"/>
                        </a:rPr>
                        <m:t>𝒂</m:t>
                      </m:r>
                      <m:r>
                        <a:rPr lang="en-US" b="1" i="1" dirty="0">
                          <a:latin typeface="Cambria Math"/>
                        </a:rPr>
                        <m:t>)</m:t>
                      </m:r>
                    </m:oMath>
                  </m:oMathPara>
                </a14:m>
                <a:endParaRPr lang="en-US" b="1" dirty="0">
                  <a:solidFill>
                    <a:srgbClr val="0000FF"/>
                  </a:solidFill>
                </a:endParaRPr>
              </a:p>
              <a:p>
                <a:pPr lvl="2"/>
                <a14:m>
                  <m:oMath xmlns:m="http://schemas.openxmlformats.org/officeDocument/2006/math">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𝒑</m:t>
                        </m:r>
                      </m:e>
                      <m:sub>
                        <m:r>
                          <a:rPr lang="en-US" b="1" i="1" dirty="0" smtClean="0">
                            <a:solidFill>
                              <a:srgbClr val="0000FF"/>
                            </a:solidFill>
                            <a:latin typeface="Cambria Math"/>
                          </a:rPr>
                          <m:t>𝜷</m:t>
                        </m:r>
                      </m:sub>
                    </m:sSub>
                    <m:r>
                      <a:rPr lang="en-US" b="1" i="1" dirty="0" smtClean="0">
                        <a:solidFill>
                          <a:srgbClr val="0000FF"/>
                        </a:solidFill>
                        <a:latin typeface="Cambria Math"/>
                      </a:rPr>
                      <m:t>(</m:t>
                    </m:r>
                    <m:r>
                      <a:rPr lang="en-US" b="1" i="1" dirty="0" smtClean="0">
                        <a:solidFill>
                          <a:srgbClr val="0000FF"/>
                        </a:solidFill>
                        <a:latin typeface="Cambria Math"/>
                      </a:rPr>
                      <m:t>𝒂</m:t>
                    </m:r>
                    <m:r>
                      <a:rPr lang="en-US" b="1" i="1" dirty="0" smtClean="0">
                        <a:solidFill>
                          <a:srgbClr val="0000FF"/>
                        </a:solidFill>
                        <a:latin typeface="Cambria Math"/>
                      </a:rPr>
                      <m:t>)</m:t>
                    </m:r>
                  </m:oMath>
                </a14:m>
                <a:r>
                  <a:rPr lang="en-US" dirty="0"/>
                  <a:t> is the true PageRank vector with  teleport </a:t>
                </a:r>
                <a:br>
                  <a:rPr lang="en-US" dirty="0"/>
                </a:br>
                <a:r>
                  <a:rPr lang="en-US" dirty="0"/>
                  <a:t>parameter </a:t>
                </a:r>
                <a14:m>
                  <m:oMath xmlns:m="http://schemas.openxmlformats.org/officeDocument/2006/math">
                    <m:r>
                      <a:rPr lang="en-US" b="1" i="1" dirty="0" smtClean="0">
                        <a:latin typeface="Cambria Math"/>
                      </a:rPr>
                      <m:t>𝜷</m:t>
                    </m:r>
                  </m:oMath>
                </a14:m>
                <a:r>
                  <a:rPr lang="en-US" dirty="0"/>
                  <a:t>, and teleport vector </a:t>
                </a:r>
                <a14:m>
                  <m:oMath xmlns:m="http://schemas.openxmlformats.org/officeDocument/2006/math">
                    <m:r>
                      <a:rPr lang="en-US" b="1" i="1" dirty="0" smtClean="0">
                        <a:latin typeface="Cambria Math"/>
                      </a:rPr>
                      <m:t>𝒂</m:t>
                    </m:r>
                  </m:oMath>
                </a14:m>
                <a:endParaRPr lang="en-US" b="1" i="1" dirty="0">
                  <a:latin typeface="Cambria Math"/>
                </a:endParaRPr>
              </a:p>
              <a:p>
                <a:pPr lvl="2"/>
                <a14:m>
                  <m:oMath xmlns:m="http://schemas.openxmlformats.org/officeDocument/2006/math">
                    <m:sSub>
                      <m:sSubPr>
                        <m:ctrlPr>
                          <a:rPr lang="en-US" b="1" i="1" dirty="0">
                            <a:latin typeface="Cambria Math" panose="02040503050406030204" pitchFamily="18" charset="0"/>
                          </a:rPr>
                        </m:ctrlPr>
                      </m:sSubPr>
                      <m:e>
                        <m:r>
                          <a:rPr lang="en-US" b="1" i="1" dirty="0">
                            <a:latin typeface="Cambria Math"/>
                          </a:rPr>
                          <m:t> </m:t>
                        </m:r>
                        <m:r>
                          <a:rPr lang="en-US" b="1" i="1" dirty="0">
                            <a:latin typeface="Cambria Math"/>
                          </a:rPr>
                          <m:t>𝒑</m:t>
                        </m:r>
                      </m:e>
                      <m:sub>
                        <m:r>
                          <a:rPr lang="en-US" b="1" i="1" dirty="0">
                            <a:latin typeface="Cambria Math"/>
                          </a:rPr>
                          <m:t>𝜷</m:t>
                        </m:r>
                      </m:sub>
                    </m:sSub>
                    <m:r>
                      <a:rPr lang="en-US" b="1" i="1" dirty="0">
                        <a:latin typeface="Cambria Math"/>
                      </a:rPr>
                      <m:t>(</m:t>
                    </m:r>
                    <m:r>
                      <a:rPr lang="en-US" b="1" i="1" dirty="0">
                        <a:latin typeface="Cambria Math"/>
                      </a:rPr>
                      <m:t>𝑴</m:t>
                    </m:r>
                    <m:r>
                      <a:rPr lang="en-US" b="1" i="1" dirty="0" smtClean="0">
                        <a:latin typeface="Cambria Math"/>
                      </a:rPr>
                      <m:t>⋅</m:t>
                    </m:r>
                    <m:r>
                      <a:rPr lang="en-US" b="1" i="1" dirty="0">
                        <a:latin typeface="Cambria Math"/>
                      </a:rPr>
                      <m:t>𝒂</m:t>
                    </m:r>
                    <m:r>
                      <a:rPr lang="en-US" b="1" i="1" dirty="0">
                        <a:latin typeface="Cambria Math"/>
                      </a:rPr>
                      <m:t>)</m:t>
                    </m:r>
                  </m:oMath>
                </a14:m>
                <a:r>
                  <a:rPr lang="en-US" dirty="0"/>
                  <a:t> is the PageRank vector with teleportation </a:t>
                </a:r>
                <a:br>
                  <a:rPr lang="en-US" dirty="0"/>
                </a:br>
                <a:r>
                  <a:rPr lang="en-US" dirty="0"/>
                  <a:t>vector </a:t>
                </a:r>
                <a14:m>
                  <m:oMath xmlns:m="http://schemas.openxmlformats.org/officeDocument/2006/math">
                    <m:r>
                      <a:rPr lang="en-US" b="1" i="1" dirty="0">
                        <a:latin typeface="Cambria Math"/>
                      </a:rPr>
                      <m:t>𝑴</m:t>
                    </m:r>
                    <m:r>
                      <a:rPr lang="en-US" b="1" i="1" dirty="0" smtClean="0">
                        <a:latin typeface="Cambria Math"/>
                      </a:rPr>
                      <m:t>⋅</m:t>
                    </m:r>
                    <m:r>
                      <a:rPr lang="en-US" b="1" i="1" dirty="0" smtClean="0">
                        <a:latin typeface="Cambria Math"/>
                      </a:rPr>
                      <m:t>𝒂</m:t>
                    </m:r>
                  </m:oMath>
                </a14:m>
                <a:r>
                  <a:rPr lang="en-US" dirty="0"/>
                  <a:t>, and teleportation parameter </a:t>
                </a:r>
                <a14:m>
                  <m:oMath xmlns:m="http://schemas.openxmlformats.org/officeDocument/2006/math">
                    <m:r>
                      <a:rPr lang="en-US" b="1" i="1" smtClean="0">
                        <a:latin typeface="Cambria Math"/>
                      </a:rPr>
                      <m:t>𝜷</m:t>
                    </m:r>
                  </m:oMath>
                </a14:m>
                <a:endParaRPr lang="en-US" b="1" dirty="0"/>
              </a:p>
              <a:p>
                <a:pPr lvl="3"/>
                <a:r>
                  <a:rPr lang="en-US" dirty="0"/>
                  <a:t>where </a:t>
                </a:r>
                <a14:m>
                  <m:oMath xmlns:m="http://schemas.openxmlformats.org/officeDocument/2006/math">
                    <m:r>
                      <a:rPr lang="en-US" b="1" i="1" dirty="0" smtClean="0">
                        <a:latin typeface="Cambria Math"/>
                      </a:rPr>
                      <m:t>𝑴</m:t>
                    </m:r>
                  </m:oMath>
                </a14:m>
                <a:r>
                  <a:rPr lang="en-US" b="1" dirty="0"/>
                  <a:t> </a:t>
                </a:r>
                <a:r>
                  <a:rPr lang="en-US" dirty="0"/>
                  <a:t>is the</a:t>
                </a:r>
                <a:r>
                  <a:rPr lang="en-US" b="1" dirty="0"/>
                  <a:t> </a:t>
                </a:r>
                <a:r>
                  <a:rPr lang="en-US" dirty="0"/>
                  <a:t>stochastic PageRank transition matrix</a:t>
                </a:r>
              </a:p>
              <a:p>
                <a:pPr lvl="3"/>
                <a:r>
                  <a:rPr lang="en-US" dirty="0"/>
                  <a:t>Notice: </a:t>
                </a:r>
                <a14:m>
                  <m:oMath xmlns:m="http://schemas.openxmlformats.org/officeDocument/2006/math">
                    <m:r>
                      <a:rPr lang="en-US" b="1" i="1" dirty="0" smtClean="0">
                        <a:latin typeface="Cambria Math" panose="02040503050406030204" pitchFamily="18" charset="0"/>
                      </a:rPr>
                      <m:t>𝑴</m:t>
                    </m:r>
                    <m:r>
                      <a:rPr lang="en-US" b="1" i="1" dirty="0" smtClean="0">
                        <a:latin typeface="Cambria Math" panose="02040503050406030204" pitchFamily="18" charset="0"/>
                      </a:rPr>
                      <m:t>⋅</m:t>
                    </m:r>
                    <m:r>
                      <a:rPr lang="en-US" b="1" i="1" dirty="0" smtClean="0">
                        <a:latin typeface="Cambria Math" panose="02040503050406030204" pitchFamily="18" charset="0"/>
                      </a:rPr>
                      <m:t>𝒂</m:t>
                    </m:r>
                  </m:oMath>
                </a14:m>
                <a:r>
                  <a:rPr lang="en-US" dirty="0"/>
                  <a:t> is one step of a random walk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534400" cy="5562600"/>
              </a:xfrm>
              <a:blipFill>
                <a:blip r:embed="rId3"/>
                <a:stretch>
                  <a:fillRect t="-45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F2302E6E-E7F2-3946-9E10-9FE298ED5B83}"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21</a:t>
            </a:fld>
            <a:endParaRPr lang="en-US"/>
          </a:p>
        </p:txBody>
      </p:sp>
    </p:spTree>
    <p:extLst>
      <p:ext uri="{BB962C8B-B14F-4D97-AF65-F5344CB8AC3E}">
        <p14:creationId xmlns:p14="http://schemas.microsoft.com/office/powerpoint/2010/main" val="3865611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661A-DCC1-B64F-AFB2-2692320EB0A7}"/>
              </a:ext>
            </a:extLst>
          </p:cNvPr>
          <p:cNvSpPr>
            <a:spLocks noGrp="1"/>
          </p:cNvSpPr>
          <p:nvPr>
            <p:ph type="title"/>
          </p:nvPr>
        </p:nvSpPr>
        <p:spPr/>
        <p:txBody>
          <a:bodyPr/>
          <a:lstStyle/>
          <a:p>
            <a:r>
              <a:rPr lang="en-US" dirty="0"/>
              <a:t>Towards approximate PPR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64E330-633B-C446-8537-1342F2673899}"/>
                  </a:ext>
                </a:extLst>
              </p:cNvPr>
              <p:cNvSpPr>
                <a:spLocks noGrp="1"/>
              </p:cNvSpPr>
              <p:nvPr>
                <p:ph idx="1"/>
              </p:nvPr>
            </p:nvSpPr>
            <p:spPr>
              <a:xfrm>
                <a:off x="457200" y="1295400"/>
                <a:ext cx="8686800" cy="5562600"/>
              </a:xfrm>
            </p:spPr>
            <p:txBody>
              <a:bodyPr>
                <a:normAutofit fontScale="92500" lnSpcReduction="10000"/>
              </a:bodyPr>
              <a:lstStyle/>
              <a:p>
                <a:r>
                  <a:rPr lang="en-US" dirty="0"/>
                  <a:t>Proving: </a:t>
                </a:r>
                <a14:m>
                  <m:oMath xmlns:m="http://schemas.openxmlformats.org/officeDocument/2006/math">
                    <m:sSub>
                      <m:sSubPr>
                        <m:ctrlPr>
                          <a:rPr lang="en-US" b="1" i="1">
                            <a:solidFill>
                              <a:srgbClr val="0000FF"/>
                            </a:solidFill>
                            <a:latin typeface="Cambria Math" panose="02040503050406030204" pitchFamily="18" charset="0"/>
                          </a:rPr>
                        </m:ctrlPr>
                      </m:sSubPr>
                      <m:e>
                        <m:r>
                          <a:rPr lang="en-US" b="1" i="1">
                            <a:solidFill>
                              <a:srgbClr val="0000FF"/>
                            </a:solidFill>
                            <a:latin typeface="Cambria Math"/>
                          </a:rPr>
                          <m:t>𝒑</m:t>
                        </m:r>
                      </m:e>
                      <m:sub>
                        <m:r>
                          <a:rPr lang="en-US" b="1" i="1">
                            <a:solidFill>
                              <a:srgbClr val="0000FF"/>
                            </a:solidFill>
                            <a:latin typeface="Cambria Math"/>
                          </a:rPr>
                          <m:t>𝜷</m:t>
                        </m:r>
                      </m:sub>
                    </m:sSub>
                    <m:r>
                      <a:rPr lang="en-US" b="1" i="1">
                        <a:solidFill>
                          <a:srgbClr val="0000FF"/>
                        </a:solidFill>
                        <a:latin typeface="Cambria Math"/>
                      </a:rPr>
                      <m:t>(</m:t>
                    </m:r>
                    <m:r>
                      <a:rPr lang="en-US" b="1" i="1">
                        <a:solidFill>
                          <a:srgbClr val="0000FF"/>
                        </a:solidFill>
                        <a:latin typeface="Cambria Math"/>
                      </a:rPr>
                      <m:t>𝒂</m:t>
                    </m:r>
                    <m:r>
                      <a:rPr lang="en-US" b="1" i="1">
                        <a:solidFill>
                          <a:srgbClr val="0000FF"/>
                        </a:solidFill>
                        <a:latin typeface="Cambria Math"/>
                      </a:rPr>
                      <m:t>)=</m:t>
                    </m:r>
                    <m:d>
                      <m:dPr>
                        <m:ctrlPr>
                          <a:rPr lang="en-US" b="1" i="1">
                            <a:solidFill>
                              <a:srgbClr val="0000FF"/>
                            </a:solidFill>
                            <a:latin typeface="Cambria Math" panose="02040503050406030204" pitchFamily="18" charset="0"/>
                          </a:rPr>
                        </m:ctrlPr>
                      </m:dPr>
                      <m:e>
                        <m:r>
                          <a:rPr lang="en-US" b="1" i="1">
                            <a:solidFill>
                              <a:srgbClr val="0000FF"/>
                            </a:solidFill>
                            <a:latin typeface="Cambria Math"/>
                          </a:rPr>
                          <m:t>𝟏</m:t>
                        </m:r>
                        <m:r>
                          <a:rPr lang="en-US" b="1" i="1">
                            <a:solidFill>
                              <a:srgbClr val="0000FF"/>
                            </a:solidFill>
                            <a:latin typeface="Cambria Math"/>
                          </a:rPr>
                          <m:t>−</m:t>
                        </m:r>
                        <m:r>
                          <a:rPr lang="en-US" b="1" i="1">
                            <a:solidFill>
                              <a:srgbClr val="0000FF"/>
                            </a:solidFill>
                            <a:latin typeface="Cambria Math"/>
                          </a:rPr>
                          <m:t>𝜷</m:t>
                        </m:r>
                      </m:e>
                    </m:d>
                    <m:r>
                      <a:rPr lang="en-US" b="1" i="1">
                        <a:solidFill>
                          <a:srgbClr val="0000FF"/>
                        </a:solidFill>
                        <a:latin typeface="Cambria Math"/>
                      </a:rPr>
                      <m:t>𝒂</m:t>
                    </m:r>
                    <m:r>
                      <a:rPr lang="en-US" b="1" i="1">
                        <a:solidFill>
                          <a:srgbClr val="0000FF"/>
                        </a:solidFill>
                        <a:latin typeface="Cambria Math"/>
                      </a:rPr>
                      <m:t>+</m:t>
                    </m:r>
                    <m:r>
                      <a:rPr lang="en-US" b="1" i="1">
                        <a:solidFill>
                          <a:srgbClr val="0000FF"/>
                        </a:solidFill>
                        <a:latin typeface="Cambria Math"/>
                      </a:rPr>
                      <m:t>𝜷</m:t>
                    </m:r>
                    <m:sSub>
                      <m:sSubPr>
                        <m:ctrlPr>
                          <a:rPr lang="en-US" b="1" i="1" dirty="0">
                            <a:latin typeface="Cambria Math" panose="02040503050406030204" pitchFamily="18" charset="0"/>
                          </a:rPr>
                        </m:ctrlPr>
                      </m:sSubPr>
                      <m:e>
                        <m:r>
                          <a:rPr lang="en-US" b="1" i="1" dirty="0">
                            <a:latin typeface="Cambria Math"/>
                          </a:rPr>
                          <m:t> </m:t>
                        </m:r>
                        <m:r>
                          <a:rPr lang="en-US" b="1" i="1" dirty="0">
                            <a:latin typeface="Cambria Math"/>
                          </a:rPr>
                          <m:t>𝒑</m:t>
                        </m:r>
                      </m:e>
                      <m:sub>
                        <m:r>
                          <a:rPr lang="en-US" b="1" i="1" dirty="0">
                            <a:latin typeface="Cambria Math"/>
                          </a:rPr>
                          <m:t>𝜷</m:t>
                        </m:r>
                      </m:sub>
                    </m:sSub>
                    <m:r>
                      <a:rPr lang="en-US" b="1" i="1" dirty="0">
                        <a:latin typeface="Cambria Math"/>
                      </a:rPr>
                      <m:t>(</m:t>
                    </m:r>
                    <m:r>
                      <a:rPr lang="en-US" b="1" i="1" dirty="0">
                        <a:latin typeface="Cambria Math"/>
                      </a:rPr>
                      <m:t>𝑴</m:t>
                    </m:r>
                    <m:r>
                      <a:rPr lang="en-US" b="1" i="1" dirty="0">
                        <a:latin typeface="Cambria Math"/>
                      </a:rPr>
                      <m:t>⋅</m:t>
                    </m:r>
                    <m:r>
                      <a:rPr lang="en-US" b="1" i="1" dirty="0">
                        <a:latin typeface="Cambria Math"/>
                      </a:rPr>
                      <m:t>𝒂</m:t>
                    </m:r>
                    <m:r>
                      <a:rPr lang="en-US" b="1" i="1" dirty="0">
                        <a:latin typeface="Cambria Math"/>
                      </a:rPr>
                      <m:t>)</m:t>
                    </m:r>
                  </m:oMath>
                </a14:m>
                <a:endParaRPr lang="en-US" b="1" dirty="0">
                  <a:solidFill>
                    <a:srgbClr val="0000FF"/>
                  </a:solidFill>
                </a:endParaRPr>
              </a:p>
              <a:p>
                <a:pPr lvl="1"/>
                <a:r>
                  <a:rPr lang="en-US" dirty="0"/>
                  <a:t>We can break this probability into two cases: </a:t>
                </a:r>
              </a:p>
              <a:p>
                <a:pPr lvl="2"/>
                <a:r>
                  <a:rPr lang="en-US" dirty="0"/>
                  <a:t>Walks of length 0, and </a:t>
                </a:r>
              </a:p>
              <a:p>
                <a:pPr lvl="2"/>
                <a:r>
                  <a:rPr lang="en-US" dirty="0"/>
                  <a:t>Walks of length longer than 0</a:t>
                </a:r>
              </a:p>
              <a:p>
                <a:pPr lvl="1"/>
                <a:r>
                  <a:rPr lang="en-US" dirty="0"/>
                  <a:t>The probability of length 0 walk is </a:t>
                </a:r>
                <a14:m>
                  <m:oMath xmlns:m="http://schemas.openxmlformats.org/officeDocument/2006/math">
                    <m:r>
                      <a:rPr lang="en-US" b="1" i="1" dirty="0">
                        <a:latin typeface="Cambria Math" panose="02040503050406030204" pitchFamily="18" charset="0"/>
                      </a:rPr>
                      <m:t>𝟏</m:t>
                    </m:r>
                    <m:r>
                      <a:rPr lang="en-US" b="1" i="0" dirty="0" smtClean="0">
                        <a:latin typeface="Cambria Math" panose="02040503050406030204" pitchFamily="18" charset="0"/>
                      </a:rPr>
                      <m:t>−</m:t>
                    </m:r>
                    <m:r>
                      <a:rPr lang="en-US" b="1" i="1" dirty="0" smtClean="0">
                        <a:latin typeface="Cambria Math" panose="02040503050406030204" pitchFamily="18" charset="0"/>
                      </a:rPr>
                      <m:t>𝜷</m:t>
                    </m:r>
                  </m:oMath>
                </a14:m>
                <a:r>
                  <a:rPr lang="en-US" dirty="0"/>
                  <a:t>, and the walk ends where it started, with walker distribution </a:t>
                </a:r>
                <a14:m>
                  <m:oMath xmlns:m="http://schemas.openxmlformats.org/officeDocument/2006/math">
                    <m:r>
                      <a:rPr lang="en-US" b="1" i="1" dirty="0" smtClean="0">
                        <a:latin typeface="Cambria Math" panose="02040503050406030204" pitchFamily="18" charset="0"/>
                      </a:rPr>
                      <m:t>𝒂</m:t>
                    </m:r>
                  </m:oMath>
                </a14:m>
                <a:r>
                  <a:rPr lang="en-US" dirty="0"/>
                  <a:t>.</a:t>
                </a:r>
              </a:p>
              <a:p>
                <a:pPr lvl="1"/>
                <a:r>
                  <a:rPr lang="en-US" dirty="0"/>
                  <a:t>The probability of length &gt;0 is </a:t>
                </a:r>
                <a14:m>
                  <m:oMath xmlns:m="http://schemas.openxmlformats.org/officeDocument/2006/math">
                    <m:r>
                      <a:rPr lang="en-US" b="1" i="1" dirty="0" smtClean="0">
                        <a:latin typeface="Cambria Math" panose="02040503050406030204" pitchFamily="18" charset="0"/>
                      </a:rPr>
                      <m:t>𝜷</m:t>
                    </m:r>
                  </m:oMath>
                </a14:m>
                <a:r>
                  <a:rPr lang="en-US" dirty="0"/>
                  <a:t>, and then the walk starts at distribution </a:t>
                </a:r>
                <a14:m>
                  <m:oMath xmlns:m="http://schemas.openxmlformats.org/officeDocument/2006/math">
                    <m:r>
                      <a:rPr lang="en-US" b="1" i="1" dirty="0" smtClean="0">
                        <a:latin typeface="Cambria Math" panose="02040503050406030204" pitchFamily="18" charset="0"/>
                      </a:rPr>
                      <m:t>𝒂</m:t>
                    </m:r>
                  </m:oMath>
                </a14:m>
                <a:r>
                  <a:rPr lang="en-US" dirty="0"/>
                  <a:t>, takes a step, (so it has distribution </a:t>
                </a:r>
                <a14:m>
                  <m:oMath xmlns:m="http://schemas.openxmlformats.org/officeDocument/2006/math">
                    <m:r>
                      <a:rPr lang="en-US" b="1" i="1" dirty="0" smtClean="0">
                        <a:latin typeface="Cambria Math" panose="02040503050406030204" pitchFamily="18" charset="0"/>
                      </a:rPr>
                      <m:t>𝑴𝒂</m:t>
                    </m:r>
                  </m:oMath>
                </a14:m>
                <a:r>
                  <a:rPr lang="en-US" dirty="0"/>
                  <a:t>), then takes the rest of the random walk to with distribution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𝒑</m:t>
                        </m:r>
                      </m:e>
                      <m:sub>
                        <m:r>
                          <a:rPr lang="en-US" b="1" i="1" dirty="0" smtClean="0">
                            <a:latin typeface="Cambria Math" panose="02040503050406030204" pitchFamily="18" charset="0"/>
                          </a:rPr>
                          <m:t>𝜷</m:t>
                        </m:r>
                      </m:sub>
                    </m:sSub>
                    <m:r>
                      <a:rPr lang="en-US" b="1" i="1" dirty="0" smtClean="0">
                        <a:latin typeface="Cambria Math" panose="02040503050406030204" pitchFamily="18" charset="0"/>
                      </a:rPr>
                      <m:t>(</m:t>
                    </m:r>
                    <m:r>
                      <a:rPr lang="en-US" b="1" i="1" dirty="0" smtClean="0">
                        <a:latin typeface="Cambria Math" panose="02040503050406030204" pitchFamily="18" charset="0"/>
                      </a:rPr>
                      <m:t>𝑴𝒂</m:t>
                    </m:r>
                    <m:r>
                      <a:rPr lang="en-US" b="1" i="1" dirty="0" smtClean="0">
                        <a:latin typeface="Cambria Math" panose="02040503050406030204" pitchFamily="18" charset="0"/>
                      </a:rPr>
                      <m:t>)</m:t>
                    </m:r>
                  </m:oMath>
                </a14:m>
                <a:r>
                  <a:rPr lang="en-US" dirty="0"/>
                  <a:t> </a:t>
                </a:r>
              </a:p>
              <a:p>
                <a:pPr lvl="2"/>
                <a:r>
                  <a:rPr lang="en-US" dirty="0"/>
                  <a:t>Note that we used the </a:t>
                </a:r>
                <a:r>
                  <a:rPr lang="en-US" dirty="0" err="1"/>
                  <a:t>memoriless</a:t>
                </a:r>
                <a:r>
                  <a:rPr lang="en-US" dirty="0"/>
                  <a:t> nature of the walk: After we know the second node of the walk has distribution </a:t>
                </a:r>
                <a14:m>
                  <m:oMath xmlns:m="http://schemas.openxmlformats.org/officeDocument/2006/math">
                    <m:r>
                      <a:rPr lang="en-US" b="1" i="1" dirty="0" smtClean="0">
                        <a:latin typeface="Cambria Math" panose="02040503050406030204" pitchFamily="18" charset="0"/>
                      </a:rPr>
                      <m:t>𝑴𝒂</m:t>
                    </m:r>
                  </m:oMath>
                </a14:m>
                <a:r>
                  <a:rPr lang="en-US" dirty="0"/>
                  <a:t>, the rest of the walk can forget where it started and behave as if it started at </a:t>
                </a:r>
                <a14:m>
                  <m:oMath xmlns:m="http://schemas.openxmlformats.org/officeDocument/2006/math">
                    <m:r>
                      <a:rPr lang="en-US" b="1" i="1" dirty="0" smtClean="0">
                        <a:latin typeface="Cambria Math" panose="02040503050406030204" pitchFamily="18" charset="0"/>
                      </a:rPr>
                      <m:t>𝑴𝒂</m:t>
                    </m:r>
                  </m:oMath>
                </a14:m>
                <a:r>
                  <a:rPr lang="en-US" dirty="0"/>
                  <a:t>. This proves the equation.</a:t>
                </a:r>
              </a:p>
              <a:p>
                <a:endParaRPr lang="en-US" b="1" dirty="0">
                  <a:solidFill>
                    <a:srgbClr val="0000FF"/>
                  </a:solidFill>
                </a:endParaRPr>
              </a:p>
              <a:p>
                <a:endParaRPr lang="en-US" dirty="0"/>
              </a:p>
            </p:txBody>
          </p:sp>
        </mc:Choice>
        <mc:Fallback xmlns="">
          <p:sp>
            <p:nvSpPr>
              <p:cNvPr id="3" name="Content Placeholder 2">
                <a:extLst>
                  <a:ext uri="{FF2B5EF4-FFF2-40B4-BE49-F238E27FC236}">
                    <a16:creationId xmlns:a16="http://schemas.microsoft.com/office/drawing/2014/main" id="{FA64E330-633B-C446-8537-1342F2673899}"/>
                  </a:ext>
                </a:extLst>
              </p:cNvPr>
              <p:cNvSpPr>
                <a:spLocks noGrp="1" noRot="1" noChangeAspect="1" noMove="1" noResize="1" noEditPoints="1" noAdjustHandles="1" noChangeArrowheads="1" noChangeShapeType="1" noTextEdit="1"/>
              </p:cNvSpPr>
              <p:nvPr>
                <p:ph idx="1"/>
              </p:nvPr>
            </p:nvSpPr>
            <p:spPr>
              <a:xfrm>
                <a:off x="457200" y="1295400"/>
                <a:ext cx="8686800" cy="5562600"/>
              </a:xfrm>
              <a:blipFill>
                <a:blip r:embed="rId2"/>
                <a:stretch>
                  <a:fillRect t="-911" r="-131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20BCE85-BE17-7D4F-ADE0-2D4761E96CEC}"/>
              </a:ext>
            </a:extLst>
          </p:cNvPr>
          <p:cNvSpPr>
            <a:spLocks noGrp="1"/>
          </p:cNvSpPr>
          <p:nvPr>
            <p:ph type="dt" sz="half" idx="10"/>
          </p:nvPr>
        </p:nvSpPr>
        <p:spPr/>
        <p:txBody>
          <a:bodyPr/>
          <a:lstStyle/>
          <a:p>
            <a:fld id="{EBE63D83-A33A-F94F-91B2-02B6D3D6FD27}" type="datetime1">
              <a:rPr lang="en-US" smtClean="0"/>
              <a:t>2/14/18</a:t>
            </a:fld>
            <a:endParaRPr lang="en-US"/>
          </a:p>
        </p:txBody>
      </p:sp>
      <p:sp>
        <p:nvSpPr>
          <p:cNvPr id="5" name="Footer Placeholder 4">
            <a:extLst>
              <a:ext uri="{FF2B5EF4-FFF2-40B4-BE49-F238E27FC236}">
                <a16:creationId xmlns:a16="http://schemas.microsoft.com/office/drawing/2014/main" id="{D1092C21-10F1-8C4B-82BA-47F73E2CFC41}"/>
              </a:ext>
            </a:extLst>
          </p:cNvPr>
          <p:cNvSpPr>
            <a:spLocks noGrp="1"/>
          </p:cNvSpPr>
          <p:nvPr>
            <p:ph type="ftr" sz="quarter" idx="11"/>
          </p:nvPr>
        </p:nvSpPr>
        <p:spPr/>
        <p:txBody>
          <a:bodyPr/>
          <a:lstStyle/>
          <a:p>
            <a:r>
              <a:rPr lang="en-US"/>
              <a:t>Jure Leskovec, Stanford CS246: Mining Massive Datasets</a:t>
            </a:r>
          </a:p>
        </p:txBody>
      </p:sp>
      <p:sp>
        <p:nvSpPr>
          <p:cNvPr id="6" name="Slide Number Placeholder 5">
            <a:extLst>
              <a:ext uri="{FF2B5EF4-FFF2-40B4-BE49-F238E27FC236}">
                <a16:creationId xmlns:a16="http://schemas.microsoft.com/office/drawing/2014/main" id="{090EB030-0771-5D47-80B7-29BFF01DD25F}"/>
              </a:ext>
            </a:extLst>
          </p:cNvPr>
          <p:cNvSpPr>
            <a:spLocks noGrp="1"/>
          </p:cNvSpPr>
          <p:nvPr>
            <p:ph type="sldNum" sz="quarter" idx="12"/>
          </p:nvPr>
        </p:nvSpPr>
        <p:spPr/>
        <p:txBody>
          <a:bodyPr/>
          <a:lstStyle/>
          <a:p>
            <a:fld id="{19B12225-5612-419B-A8D5-4B8EEE4C217E}" type="slidenum">
              <a:rPr lang="en-US" smtClean="0"/>
              <a:pPr/>
              <a:t>22</a:t>
            </a:fld>
            <a:endParaRPr lang="en-US"/>
          </a:p>
        </p:txBody>
      </p:sp>
    </p:spTree>
    <p:extLst>
      <p:ext uri="{BB962C8B-B14F-4D97-AF65-F5344CB8AC3E}">
        <p14:creationId xmlns:p14="http://schemas.microsoft.com/office/powerpoint/2010/main" val="65767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“Push” Operation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2895600"/>
              </a:xfrm>
            </p:spPr>
            <p:txBody>
              <a:bodyPr>
                <a:normAutofit fontScale="92500"/>
              </a:bodyPr>
              <a:lstStyle/>
              <a:p>
                <a:r>
                  <a:rPr lang="en-US" b="1" dirty="0"/>
                  <a:t>Idea:</a:t>
                </a:r>
              </a:p>
              <a:p>
                <a:pPr lvl="1"/>
                <a14:m>
                  <m:oMath xmlns:m="http://schemas.openxmlformats.org/officeDocument/2006/math">
                    <m:r>
                      <a:rPr lang="en-US" b="1" i="1" dirty="0">
                        <a:solidFill>
                          <a:srgbClr val="D60093"/>
                        </a:solidFill>
                        <a:latin typeface="Cambria Math"/>
                      </a:rPr>
                      <m:t>𝒓</m:t>
                    </m:r>
                  </m:oMath>
                </a14:m>
                <a:r>
                  <a:rPr lang="en-US" dirty="0">
                    <a:solidFill>
                      <a:srgbClr val="D60093"/>
                    </a:solidFill>
                  </a:rPr>
                  <a:t>… approx. PageRank</a:t>
                </a:r>
                <a:r>
                  <a:rPr lang="en-US" dirty="0"/>
                  <a:t>, </a:t>
                </a:r>
                <a14:m>
                  <m:oMath xmlns:m="http://schemas.openxmlformats.org/officeDocument/2006/math">
                    <m:r>
                      <a:rPr lang="en-US" b="1" i="1" dirty="0" smtClean="0">
                        <a:solidFill>
                          <a:srgbClr val="0000FF"/>
                        </a:solidFill>
                        <a:latin typeface="Cambria Math"/>
                      </a:rPr>
                      <m:t>𝒒</m:t>
                    </m:r>
                  </m:oMath>
                </a14:m>
                <a:r>
                  <a:rPr lang="en-US" dirty="0">
                    <a:solidFill>
                      <a:srgbClr val="0000FF"/>
                    </a:solidFill>
                  </a:rPr>
                  <a:t>… its residual PageRank</a:t>
                </a:r>
              </a:p>
              <a:p>
                <a:pPr lvl="1"/>
                <a:r>
                  <a:rPr lang="en-US" dirty="0"/>
                  <a:t>Start with trivial approximation:</a:t>
                </a:r>
                <a:r>
                  <a:rPr lang="en-US" b="1" dirty="0"/>
                  <a:t> </a:t>
                </a:r>
                <a14:m>
                  <m:oMath xmlns:m="http://schemas.openxmlformats.org/officeDocument/2006/math">
                    <m:r>
                      <a:rPr lang="en-US" b="1" i="1" dirty="0" smtClean="0">
                        <a:solidFill>
                          <a:srgbClr val="D60093"/>
                        </a:solidFill>
                        <a:latin typeface="Cambria Math"/>
                      </a:rPr>
                      <m:t>𝒓</m:t>
                    </m:r>
                    <m:r>
                      <a:rPr lang="en-US" b="1" i="1" dirty="0" smtClean="0">
                        <a:solidFill>
                          <a:srgbClr val="D60093"/>
                        </a:solidFill>
                        <a:latin typeface="Cambria Math"/>
                      </a:rPr>
                      <m:t> = </m:t>
                    </m:r>
                    <m:r>
                      <a:rPr lang="en-US" b="1" i="1" dirty="0" smtClean="0">
                        <a:solidFill>
                          <a:srgbClr val="D60093"/>
                        </a:solidFill>
                        <a:latin typeface="Cambria Math"/>
                      </a:rPr>
                      <m:t>𝟎</m:t>
                    </m:r>
                  </m:oMath>
                </a14:m>
                <a:r>
                  <a:rPr lang="en-US" dirty="0"/>
                  <a:t> and</a:t>
                </a:r>
                <a:r>
                  <a:rPr lang="en-US" b="1" dirty="0"/>
                  <a:t> </a:t>
                </a:r>
                <a14:m>
                  <m:oMath xmlns:m="http://schemas.openxmlformats.org/officeDocument/2006/math">
                    <m:r>
                      <a:rPr lang="en-US" b="1" i="1" dirty="0" smtClean="0">
                        <a:solidFill>
                          <a:srgbClr val="0000FF"/>
                        </a:solidFill>
                        <a:latin typeface="Cambria Math"/>
                      </a:rPr>
                      <m:t>𝒒</m:t>
                    </m:r>
                    <m:r>
                      <a:rPr lang="en-US" b="1" i="1" dirty="0" smtClean="0">
                        <a:solidFill>
                          <a:srgbClr val="0000FF"/>
                        </a:solidFill>
                        <a:latin typeface="Cambria Math"/>
                      </a:rPr>
                      <m:t> = </m:t>
                    </m:r>
                    <m:r>
                      <a:rPr lang="en-US" b="1" i="1" dirty="0" smtClean="0">
                        <a:solidFill>
                          <a:srgbClr val="0000FF"/>
                        </a:solidFill>
                        <a:latin typeface="Cambria Math"/>
                      </a:rPr>
                      <m:t>𝒂</m:t>
                    </m:r>
                  </m:oMath>
                </a14:m>
                <a:endParaRPr lang="en-US" b="1" dirty="0">
                  <a:solidFill>
                    <a:srgbClr val="0000FF"/>
                  </a:solidFill>
                </a:endParaRPr>
              </a:p>
              <a:p>
                <a:pPr lvl="1"/>
                <a:r>
                  <a:rPr lang="en-US" dirty="0">
                    <a:solidFill>
                      <a:srgbClr val="008000"/>
                    </a:solidFill>
                  </a:rPr>
                  <a:t>Iteratively </a:t>
                </a:r>
                <a:r>
                  <a:rPr lang="en-US" b="1" dirty="0">
                    <a:solidFill>
                      <a:srgbClr val="008000"/>
                    </a:solidFill>
                  </a:rPr>
                  <a:t>push</a:t>
                </a:r>
                <a:r>
                  <a:rPr lang="en-US" dirty="0">
                    <a:solidFill>
                      <a:srgbClr val="008000"/>
                    </a:solidFill>
                  </a:rPr>
                  <a:t> PageRank from </a:t>
                </a:r>
                <a14:m>
                  <m:oMath xmlns:m="http://schemas.openxmlformats.org/officeDocument/2006/math">
                    <m:r>
                      <a:rPr lang="en-US" b="1" i="1" dirty="0">
                        <a:solidFill>
                          <a:srgbClr val="008000"/>
                        </a:solidFill>
                        <a:latin typeface="Cambria Math"/>
                      </a:rPr>
                      <m:t>𝒒</m:t>
                    </m:r>
                  </m:oMath>
                </a14:m>
                <a:r>
                  <a:rPr lang="en-US" dirty="0">
                    <a:solidFill>
                      <a:srgbClr val="008000"/>
                    </a:solidFill>
                  </a:rPr>
                  <a:t> to </a:t>
                </a:r>
                <a14:m>
                  <m:oMath xmlns:m="http://schemas.openxmlformats.org/officeDocument/2006/math">
                    <m:r>
                      <a:rPr lang="en-US" b="1" i="1" dirty="0">
                        <a:solidFill>
                          <a:srgbClr val="008000"/>
                        </a:solidFill>
                        <a:latin typeface="Cambria Math"/>
                      </a:rPr>
                      <m:t>𝒓</m:t>
                    </m:r>
                  </m:oMath>
                </a14:m>
                <a:r>
                  <a:rPr lang="en-US" dirty="0">
                    <a:solidFill>
                      <a:srgbClr val="008000"/>
                    </a:solidFill>
                  </a:rPr>
                  <a:t> until </a:t>
                </a:r>
                <a14:m>
                  <m:oMath xmlns:m="http://schemas.openxmlformats.org/officeDocument/2006/math">
                    <m:r>
                      <a:rPr lang="en-US" b="1" i="1" dirty="0">
                        <a:solidFill>
                          <a:srgbClr val="008000"/>
                        </a:solidFill>
                        <a:latin typeface="Cambria Math"/>
                      </a:rPr>
                      <m:t>𝒒</m:t>
                    </m:r>
                  </m:oMath>
                </a14:m>
                <a:r>
                  <a:rPr lang="en-US" dirty="0">
                    <a:solidFill>
                      <a:srgbClr val="008000"/>
                    </a:solidFill>
                  </a:rPr>
                  <a:t> is small</a:t>
                </a:r>
              </a:p>
              <a:p>
                <a:pPr marL="118872" indent="0">
                  <a:buNone/>
                </a:pPr>
                <a:r>
                  <a:rPr lang="en-US" sz="900" dirty="0"/>
                  <a:t> </a:t>
                </a:r>
              </a:p>
              <a:p>
                <a:r>
                  <a:rPr lang="en-US" b="1" u="sng" dirty="0">
                    <a:solidFill>
                      <a:srgbClr val="0000FF"/>
                    </a:solidFill>
                  </a:rPr>
                  <a:t>Push</a:t>
                </a:r>
                <a:r>
                  <a:rPr lang="en-US" b="1" dirty="0">
                    <a:solidFill>
                      <a:srgbClr val="0000FF"/>
                    </a:solidFill>
                  </a:rPr>
                  <a:t>: 1 step of a lazy random walk from node </a:t>
                </a:r>
                <a14:m>
                  <m:oMath xmlns:m="http://schemas.openxmlformats.org/officeDocument/2006/math">
                    <m:r>
                      <a:rPr lang="en-US" b="1" i="1" dirty="0" smtClean="0">
                        <a:solidFill>
                          <a:srgbClr val="0000FF"/>
                        </a:solidFill>
                        <a:latin typeface="Cambria Math"/>
                      </a:rPr>
                      <m:t>𝒖</m:t>
                    </m:r>
                  </m:oMath>
                </a14:m>
                <a:r>
                  <a:rPr lang="en-US" b="1" dirty="0">
                    <a:solidFill>
                      <a:srgbClr val="0000FF"/>
                    </a:solidFill>
                  </a:rPr>
                  <a:t>: </a:t>
                </a:r>
                <a:endParaRPr lang="en-US" b="1" i="1" dirty="0">
                  <a:latin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2895600"/>
              </a:xfrm>
              <a:blipFill>
                <a:blip r:embed="rId2"/>
                <a:stretch>
                  <a:fillRect t="-873"/>
                </a:stretch>
              </a:blipFill>
            </p:spPr>
            <p:txBody>
              <a:bodyPr/>
              <a:lstStyle/>
              <a:p>
                <a:r>
                  <a:rPr lang="en-US">
                    <a:noFill/>
                  </a:rPr>
                  <a:t> </a:t>
                </a:r>
              </a:p>
            </p:txBody>
          </p:sp>
        </mc:Fallback>
      </mc:AlternateContent>
      <p:sp>
        <p:nvSpPr>
          <p:cNvPr id="8" name="TextBox 7"/>
          <p:cNvSpPr txBox="1"/>
          <p:nvPr/>
        </p:nvSpPr>
        <p:spPr>
          <a:xfrm>
            <a:off x="6324600" y="5133201"/>
            <a:ext cx="2480166" cy="646331"/>
          </a:xfrm>
          <a:prstGeom prst="rect">
            <a:avLst/>
          </a:prstGeom>
          <a:noFill/>
        </p:spPr>
        <p:txBody>
          <a:bodyPr wrap="none" rtlCol="0">
            <a:spAutoFit/>
          </a:bodyPr>
          <a:lstStyle/>
          <a:p>
            <a:r>
              <a:rPr lang="en-US" b="1" dirty="0">
                <a:solidFill>
                  <a:srgbClr val="008000"/>
                </a:solidFill>
                <a:latin typeface="Arial" pitchFamily="34" charset="0"/>
                <a:cs typeface="Arial" pitchFamily="34" charset="0"/>
              </a:rPr>
              <a:t>Do 1 step of a walk:</a:t>
            </a:r>
          </a:p>
          <a:p>
            <a:r>
              <a:rPr lang="en-US" dirty="0">
                <a:solidFill>
                  <a:srgbClr val="008000"/>
                </a:solidFill>
                <a:latin typeface="Arial" pitchFamily="34" charset="0"/>
                <a:cs typeface="Arial" pitchFamily="34" charset="0"/>
              </a:rPr>
              <a:t>Stay at </a:t>
            </a:r>
            <a:r>
              <a:rPr lang="en-US" b="1" dirty="0">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with prob. </a:t>
            </a:r>
            <a:r>
              <a:rPr lang="en-US" b="1" dirty="0">
                <a:solidFill>
                  <a:srgbClr val="008000"/>
                </a:solidFill>
                <a:latin typeface="Arial" pitchFamily="34" charset="0"/>
                <a:cs typeface="Arial" pitchFamily="34" charset="0"/>
              </a:rPr>
              <a:t>½ </a:t>
            </a:r>
          </a:p>
        </p:txBody>
      </p:sp>
      <p:sp>
        <p:nvSpPr>
          <p:cNvPr id="9" name="TextBox 8"/>
          <p:cNvSpPr txBox="1"/>
          <p:nvPr/>
        </p:nvSpPr>
        <p:spPr>
          <a:xfrm>
            <a:off x="6324600" y="5646003"/>
            <a:ext cx="2667000" cy="1200329"/>
          </a:xfrm>
          <a:prstGeom prst="rect">
            <a:avLst/>
          </a:prstGeom>
          <a:noFill/>
        </p:spPr>
        <p:txBody>
          <a:bodyPr wrap="square" rtlCol="0">
            <a:spAutoFit/>
          </a:bodyPr>
          <a:lstStyle/>
          <a:p>
            <a:r>
              <a:rPr lang="en-US" dirty="0">
                <a:solidFill>
                  <a:srgbClr val="008000"/>
                </a:solidFill>
                <a:latin typeface="Arial" pitchFamily="34" charset="0"/>
                <a:cs typeface="Arial" pitchFamily="34" charset="0"/>
              </a:rPr>
              <a:t>Spread remaining ½  fraction of </a:t>
            </a:r>
            <a:r>
              <a:rPr lang="en-US" b="1" dirty="0" err="1">
                <a:solidFill>
                  <a:srgbClr val="008000"/>
                </a:solidFill>
                <a:latin typeface="Arial" pitchFamily="34" charset="0"/>
                <a:cs typeface="Arial" pitchFamily="34" charset="0"/>
              </a:rPr>
              <a:t>q</a:t>
            </a:r>
            <a:r>
              <a:rPr lang="en-US" b="1" baseline="-25000" dirty="0" err="1">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as if a single step of random walk were applied to </a:t>
            </a:r>
            <a:r>
              <a:rPr lang="en-US" b="1" dirty="0">
                <a:solidFill>
                  <a:srgbClr val="008000"/>
                </a:solidFill>
                <a:latin typeface="Arial" pitchFamily="34" charset="0"/>
                <a:cs typeface="Arial" pitchFamily="34" charset="0"/>
              </a:rPr>
              <a:t>u</a:t>
            </a:r>
            <a:endParaRPr lang="en-US" b="1" baseline="-25000" dirty="0">
              <a:solidFill>
                <a:srgbClr val="008000"/>
              </a:solidFill>
              <a:latin typeface="Arial" pitchFamily="34" charset="0"/>
              <a:cs typeface="Arial" pitchFamily="34" charset="0"/>
            </a:endParaRPr>
          </a:p>
        </p:txBody>
      </p:sp>
      <p:sp>
        <p:nvSpPr>
          <p:cNvPr id="10" name="TextBox 9"/>
          <p:cNvSpPr txBox="1"/>
          <p:nvPr/>
        </p:nvSpPr>
        <p:spPr>
          <a:xfrm>
            <a:off x="6324600" y="4876800"/>
            <a:ext cx="1082348"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Update </a:t>
            </a:r>
            <a:r>
              <a:rPr lang="en-US" b="1" dirty="0">
                <a:solidFill>
                  <a:srgbClr val="008000"/>
                </a:solidFill>
                <a:latin typeface="Arial" pitchFamily="34" charset="0"/>
                <a:cs typeface="Arial" pitchFamily="34" charset="0"/>
              </a:rPr>
              <a:t>r</a:t>
            </a:r>
            <a:endParaRPr lang="en-US" b="1" baseline="-25000" dirty="0">
              <a:solidFill>
                <a:srgbClr val="008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04800" y="3962400"/>
                <a:ext cx="5867400" cy="2753959"/>
              </a:xfrm>
              <a:prstGeom prst="rect">
                <a:avLst/>
              </a:prstGeom>
            </p:spPr>
            <p:txBody>
              <a:bodyPr wrap="square">
                <a:spAutoFit/>
              </a:bodyPr>
              <a:lstStyle/>
              <a:p>
                <a:pPr>
                  <a:lnSpc>
                    <a:spcPct val="90000"/>
                  </a:lnSpc>
                </a:pPr>
                <a:r>
                  <a:rPr lang="en-US" sz="2400" b="1" dirty="0">
                    <a:solidFill>
                      <a:srgbClr val="0000FF"/>
                    </a:solidFill>
                  </a:rPr>
                  <a:t>          </a:t>
                </a:r>
                <a14:m>
                  <m:oMath xmlns:m="http://schemas.openxmlformats.org/officeDocument/2006/math">
                    <m:r>
                      <a:rPr lang="en-US" sz="2400" b="1" i="1" dirty="0">
                        <a:solidFill>
                          <a:srgbClr val="0000FF"/>
                        </a:solidFill>
                        <a:latin typeface="Cambria Math"/>
                      </a:rPr>
                      <m:t>𝑷𝒖𝒔𝒉</m:t>
                    </m:r>
                    <m:r>
                      <a:rPr lang="en-US" sz="2400" b="1" i="1" dirty="0">
                        <a:solidFill>
                          <a:srgbClr val="0000FF"/>
                        </a:solidFill>
                        <a:latin typeface="Cambria Math"/>
                      </a:rPr>
                      <m:t>(</m:t>
                    </m:r>
                    <m:r>
                      <a:rPr lang="en-US" sz="2400" b="1" i="1" dirty="0">
                        <a:solidFill>
                          <a:srgbClr val="0000FF"/>
                        </a:solidFill>
                        <a:latin typeface="Cambria Math"/>
                      </a:rPr>
                      <m:t>𝒖</m:t>
                    </m:r>
                    <m:r>
                      <a:rPr lang="en-US" sz="2400" b="1" i="1" dirty="0">
                        <a:solidFill>
                          <a:srgbClr val="0000FF"/>
                        </a:solidFill>
                        <a:latin typeface="Cambria Math"/>
                      </a:rPr>
                      <m:t>, </m:t>
                    </m:r>
                    <m:r>
                      <a:rPr lang="en-US" sz="2400" b="1" i="1" dirty="0">
                        <a:solidFill>
                          <a:srgbClr val="0000FF"/>
                        </a:solidFill>
                        <a:latin typeface="Cambria Math"/>
                      </a:rPr>
                      <m:t>𝒓</m:t>
                    </m:r>
                    <m:r>
                      <a:rPr lang="en-US" sz="2400" b="1" i="1" dirty="0">
                        <a:solidFill>
                          <a:srgbClr val="0000FF"/>
                        </a:solidFill>
                        <a:latin typeface="Cambria Math"/>
                      </a:rPr>
                      <m:t>, </m:t>
                    </m:r>
                    <m:r>
                      <a:rPr lang="en-US" sz="2400" b="1" i="1" dirty="0">
                        <a:solidFill>
                          <a:srgbClr val="0000FF"/>
                        </a:solidFill>
                        <a:latin typeface="Cambria Math"/>
                      </a:rPr>
                      <m:t>𝒒</m:t>
                    </m:r>
                    <m:r>
                      <a:rPr lang="en-US" sz="2400" b="1" i="1" dirty="0">
                        <a:solidFill>
                          <a:srgbClr val="0000FF"/>
                        </a:solidFill>
                        <a:latin typeface="Cambria Math"/>
                      </a:rPr>
                      <m:t>)</m:t>
                    </m:r>
                  </m:oMath>
                </a14:m>
                <a:r>
                  <a:rPr lang="en-US" sz="2400" b="1" dirty="0">
                    <a:solidFill>
                      <a:srgbClr val="0000FF"/>
                    </a:solidFill>
                    <a:latin typeface="Arial" pitchFamily="34" charset="0"/>
                    <a:cs typeface="Arial" pitchFamily="34" charset="0"/>
                  </a:rPr>
                  <a:t>:</a:t>
                </a:r>
              </a:p>
              <a:p>
                <a:pPr lvl="1">
                  <a:lnSpc>
                    <a:spcPct val="90000"/>
                  </a:lnSpc>
                </a:pPr>
                <a:r>
                  <a:rPr lang="en-US" sz="2400" b="1" dirty="0">
                    <a:latin typeface="Arial" pitchFamily="34" charset="0"/>
                    <a:cs typeface="Arial" pitchFamily="34" charset="0"/>
                  </a:rPr>
                  <a:t>	</a:t>
                </a:r>
                <a14:m>
                  <m:oMath xmlns:m="http://schemas.openxmlformats.org/officeDocument/2006/math">
                    <m:r>
                      <a:rPr lang="en-US" sz="2400" b="1" i="1" dirty="0">
                        <a:latin typeface="Cambria Math"/>
                      </a:rPr>
                      <m:t>𝒓</m:t>
                    </m:r>
                    <m:r>
                      <a:rPr lang="en-US" sz="2400" b="1" i="1" dirty="0">
                        <a:latin typeface="Cambria Math"/>
                      </a:rPr>
                      <m:t>′=</m:t>
                    </m:r>
                    <m:r>
                      <a:rPr lang="en-US" sz="2400" b="1" i="1" dirty="0">
                        <a:latin typeface="Cambria Math"/>
                      </a:rPr>
                      <m:t>𝒓</m:t>
                    </m:r>
                    <m:r>
                      <a:rPr lang="en-US" sz="2400" b="1" i="1" dirty="0">
                        <a:latin typeface="Cambria Math"/>
                      </a:rPr>
                      <m:t>,  </m:t>
                    </m:r>
                    <m:r>
                      <a:rPr lang="en-US" sz="2400" b="1" i="1" dirty="0">
                        <a:latin typeface="Cambria Math"/>
                      </a:rPr>
                      <m:t>𝒒</m:t>
                    </m:r>
                    <m:r>
                      <a:rPr lang="en-US" sz="2400" b="1" i="1" dirty="0">
                        <a:latin typeface="Cambria Math"/>
                      </a:rPr>
                      <m:t>′=</m:t>
                    </m:r>
                    <m:r>
                      <a:rPr lang="en-US" sz="2400" b="1" i="1" dirty="0">
                        <a:latin typeface="Cambria Math"/>
                      </a:rPr>
                      <m:t>𝒒</m:t>
                    </m:r>
                  </m:oMath>
                </a14:m>
                <a:endParaRPr lang="en-US" sz="2400" b="1" dirty="0">
                  <a:latin typeface="Arial" pitchFamily="34" charset="0"/>
                  <a:cs typeface="Arial" pitchFamily="34" charset="0"/>
                </a:endParaRPr>
              </a:p>
              <a:p>
                <a:pPr marL="768096" lvl="2" indent="0">
                  <a:lnSpc>
                    <a:spcPct val="90000"/>
                  </a:lnSpc>
                  <a:buNone/>
                </a:pPr>
                <a:r>
                  <a:rPr lang="en-US" sz="2400" b="1" dirty="0">
                    <a:latin typeface="Arial" pitchFamily="34" charset="0"/>
                    <a:cs typeface="Arial" pitchFamily="34" charset="0"/>
                  </a:rPr>
                  <a:t>	</a:t>
                </a:r>
                <a14:m>
                  <m:oMath xmlns:m="http://schemas.openxmlformats.org/officeDocument/2006/math">
                    <m:sSubSup>
                      <m:sSubSupPr>
                        <m:ctrlPr>
                          <a:rPr lang="en-US" sz="2400" b="1" i="1" smtClean="0">
                            <a:solidFill>
                              <a:srgbClr val="D60093"/>
                            </a:solidFill>
                            <a:latin typeface="Cambria Math" panose="02040503050406030204" pitchFamily="18" charset="0"/>
                          </a:rPr>
                        </m:ctrlPr>
                      </m:sSubSupPr>
                      <m:e>
                        <m:r>
                          <a:rPr lang="en-US" sz="2400" b="1" i="1">
                            <a:solidFill>
                              <a:srgbClr val="D60093"/>
                            </a:solidFill>
                            <a:latin typeface="Cambria Math"/>
                          </a:rPr>
                          <m:t>𝒓</m:t>
                        </m:r>
                      </m:e>
                      <m:sub>
                        <m:r>
                          <a:rPr lang="en-US" sz="2400" b="1" i="1">
                            <a:solidFill>
                              <a:srgbClr val="D60093"/>
                            </a:solidFill>
                            <a:latin typeface="Cambria Math"/>
                          </a:rPr>
                          <m:t>𝒖</m:t>
                        </m:r>
                      </m:sub>
                      <m:sup>
                        <m:r>
                          <a:rPr lang="en-US" sz="2400" b="1" i="1">
                            <a:solidFill>
                              <a:srgbClr val="D60093"/>
                            </a:solidFill>
                            <a:latin typeface="Cambria Math"/>
                          </a:rPr>
                          <m:t>′</m:t>
                        </m:r>
                      </m:sup>
                    </m:sSubSup>
                    <m:r>
                      <a:rPr lang="en-US" sz="2400" b="1" i="1">
                        <a:solidFill>
                          <a:srgbClr val="D60093"/>
                        </a:solidFill>
                        <a:latin typeface="Cambria Math"/>
                      </a:rPr>
                      <m:t>=</m:t>
                    </m:r>
                    <m:sSub>
                      <m:sSubPr>
                        <m:ctrlPr>
                          <a:rPr lang="en-US" sz="2400" b="1" i="1">
                            <a:solidFill>
                              <a:srgbClr val="D60093"/>
                            </a:solidFill>
                            <a:latin typeface="Cambria Math" panose="02040503050406030204" pitchFamily="18" charset="0"/>
                          </a:rPr>
                        </m:ctrlPr>
                      </m:sSubPr>
                      <m:e>
                        <m:r>
                          <a:rPr lang="en-US" sz="2400" b="1" i="1">
                            <a:solidFill>
                              <a:srgbClr val="D60093"/>
                            </a:solidFill>
                            <a:latin typeface="Cambria Math"/>
                          </a:rPr>
                          <m:t>𝒓</m:t>
                        </m:r>
                      </m:e>
                      <m:sub>
                        <m:r>
                          <a:rPr lang="en-US" sz="2400" b="1" i="1">
                            <a:solidFill>
                              <a:srgbClr val="D60093"/>
                            </a:solidFill>
                            <a:latin typeface="Cambria Math"/>
                          </a:rPr>
                          <m:t>𝒖</m:t>
                        </m:r>
                      </m:sub>
                    </m:sSub>
                    <m:r>
                      <a:rPr lang="en-US" sz="2400" b="1" i="1">
                        <a:solidFill>
                          <a:srgbClr val="D60093"/>
                        </a:solidFill>
                        <a:latin typeface="Cambria Math"/>
                      </a:rPr>
                      <m:t>+</m:t>
                    </m:r>
                    <m:d>
                      <m:dPr>
                        <m:ctrlPr>
                          <a:rPr lang="en-US" sz="2400" b="1" i="1" smtClean="0">
                            <a:solidFill>
                              <a:srgbClr val="0000FF"/>
                            </a:solidFill>
                            <a:latin typeface="Cambria Math" panose="02040503050406030204" pitchFamily="18" charset="0"/>
                          </a:rPr>
                        </m:ctrlPr>
                      </m:dPr>
                      <m:e>
                        <m:r>
                          <a:rPr lang="en-US" sz="2400" b="1" i="1">
                            <a:solidFill>
                              <a:srgbClr val="0000FF"/>
                            </a:solidFill>
                            <a:latin typeface="Cambria Math"/>
                          </a:rPr>
                          <m:t>𝟏</m:t>
                        </m:r>
                        <m:r>
                          <a:rPr lang="en-US" sz="2400" b="1" i="1">
                            <a:solidFill>
                              <a:srgbClr val="0000FF"/>
                            </a:solidFill>
                            <a:latin typeface="Cambria Math"/>
                          </a:rPr>
                          <m:t>−</m:t>
                        </m:r>
                        <m:r>
                          <a:rPr lang="en-US" sz="2400" b="1" i="1">
                            <a:solidFill>
                              <a:srgbClr val="0000FF"/>
                            </a:solidFill>
                            <a:latin typeface="Cambria Math"/>
                          </a:rPr>
                          <m:t>𝜷</m:t>
                        </m:r>
                      </m:e>
                    </m:d>
                    <m:sSub>
                      <m:sSubPr>
                        <m:ctrlPr>
                          <a:rPr lang="en-US" sz="2400" b="1" i="1">
                            <a:solidFill>
                              <a:srgbClr val="0000FF"/>
                            </a:solidFill>
                            <a:latin typeface="Cambria Math" panose="02040503050406030204" pitchFamily="18" charset="0"/>
                          </a:rPr>
                        </m:ctrlPr>
                      </m:sSubPr>
                      <m:e>
                        <m:r>
                          <a:rPr lang="en-US" sz="2400" b="1" i="1">
                            <a:solidFill>
                              <a:srgbClr val="0000FF"/>
                            </a:solidFill>
                            <a:latin typeface="Cambria Math"/>
                          </a:rPr>
                          <m:t>𝒒</m:t>
                        </m:r>
                      </m:e>
                      <m:sub>
                        <m:r>
                          <a:rPr lang="en-US" sz="2400" b="1" i="1">
                            <a:solidFill>
                              <a:srgbClr val="0000FF"/>
                            </a:solidFill>
                            <a:latin typeface="Cambria Math"/>
                          </a:rPr>
                          <m:t>𝒖</m:t>
                        </m:r>
                      </m:sub>
                    </m:sSub>
                  </m:oMath>
                </a14:m>
                <a:endParaRPr lang="en-US" sz="2400" b="1" dirty="0">
                  <a:solidFill>
                    <a:srgbClr val="0000FF"/>
                  </a:solidFill>
                  <a:latin typeface="Arial" pitchFamily="34" charset="0"/>
                  <a:cs typeface="Arial" pitchFamily="34" charset="0"/>
                </a:endParaRPr>
              </a:p>
              <a:p>
                <a:pPr marL="768096" lvl="2" indent="0">
                  <a:lnSpc>
                    <a:spcPct val="90000"/>
                  </a:lnSpc>
                  <a:buNone/>
                </a:pPr>
                <a:r>
                  <a:rPr lang="en-US" sz="2400" b="1" dirty="0">
                    <a:latin typeface="Arial" pitchFamily="34" charset="0"/>
                    <a:cs typeface="Arial" pitchFamily="34" charset="0"/>
                  </a:rPr>
                  <a:t>	</a:t>
                </a:r>
                <a14:m>
                  <m:oMath xmlns:m="http://schemas.openxmlformats.org/officeDocument/2006/math">
                    <m:sSubSup>
                      <m:sSubSupPr>
                        <m:ctrlPr>
                          <a:rPr lang="en-US" sz="2400" b="1" i="1" smtClean="0">
                            <a:solidFill>
                              <a:srgbClr val="0000FF"/>
                            </a:solidFill>
                            <a:latin typeface="Cambria Math" panose="02040503050406030204" pitchFamily="18" charset="0"/>
                          </a:rPr>
                        </m:ctrlPr>
                      </m:sSubSupPr>
                      <m:e>
                        <m:r>
                          <a:rPr lang="en-US" sz="2400" b="1" i="1">
                            <a:solidFill>
                              <a:srgbClr val="0000FF"/>
                            </a:solidFill>
                            <a:latin typeface="Cambria Math"/>
                          </a:rPr>
                          <m:t>𝒒</m:t>
                        </m:r>
                      </m:e>
                      <m:sub>
                        <m:r>
                          <a:rPr lang="en-US" sz="2400" b="1" i="1">
                            <a:solidFill>
                              <a:srgbClr val="0000FF"/>
                            </a:solidFill>
                            <a:latin typeface="Cambria Math"/>
                          </a:rPr>
                          <m:t>𝒖</m:t>
                        </m:r>
                      </m:sub>
                      <m:sup>
                        <m:r>
                          <a:rPr lang="en-US" sz="2400" b="1" i="1">
                            <a:solidFill>
                              <a:srgbClr val="0000FF"/>
                            </a:solidFill>
                            <a:latin typeface="Cambria Math"/>
                          </a:rPr>
                          <m:t>′</m:t>
                        </m:r>
                      </m:sup>
                    </m:sSubSup>
                    <m:r>
                      <a:rPr lang="en-US" sz="2400" b="1" i="1">
                        <a:solidFill>
                          <a:srgbClr val="0000FF"/>
                        </a:solidFill>
                        <a:latin typeface="Cambria Math"/>
                      </a:rPr>
                      <m:t>=</m:t>
                    </m:r>
                    <m:f>
                      <m:fPr>
                        <m:ctrlPr>
                          <a:rPr lang="en-US" sz="2400" b="1" i="1">
                            <a:solidFill>
                              <a:srgbClr val="0000FF"/>
                            </a:solidFill>
                            <a:latin typeface="Cambria Math" panose="02040503050406030204" pitchFamily="18" charset="0"/>
                          </a:rPr>
                        </m:ctrlPr>
                      </m:fPr>
                      <m:num>
                        <m:r>
                          <a:rPr lang="en-US" sz="2400" b="1" i="1">
                            <a:solidFill>
                              <a:srgbClr val="0000FF"/>
                            </a:solidFill>
                            <a:latin typeface="Cambria Math"/>
                          </a:rPr>
                          <m:t>𝟏</m:t>
                        </m:r>
                      </m:num>
                      <m:den>
                        <m:r>
                          <a:rPr lang="en-US" sz="2400" b="1" i="1">
                            <a:solidFill>
                              <a:srgbClr val="0000FF"/>
                            </a:solidFill>
                            <a:latin typeface="Cambria Math"/>
                          </a:rPr>
                          <m:t>𝟐</m:t>
                        </m:r>
                      </m:den>
                    </m:f>
                    <m:r>
                      <a:rPr lang="en-US" sz="2400" b="1" i="1">
                        <a:solidFill>
                          <a:srgbClr val="0000FF"/>
                        </a:solidFill>
                        <a:latin typeface="Cambria Math"/>
                      </a:rPr>
                      <m:t>𝜷</m:t>
                    </m:r>
                    <m:sSub>
                      <m:sSubPr>
                        <m:ctrlPr>
                          <a:rPr lang="en-US" sz="2400" b="1" i="1">
                            <a:solidFill>
                              <a:srgbClr val="0000FF"/>
                            </a:solidFill>
                            <a:latin typeface="Cambria Math" panose="02040503050406030204" pitchFamily="18" charset="0"/>
                          </a:rPr>
                        </m:ctrlPr>
                      </m:sSubPr>
                      <m:e>
                        <m:r>
                          <a:rPr lang="en-US" sz="2400" b="1" i="1">
                            <a:solidFill>
                              <a:srgbClr val="0000FF"/>
                            </a:solidFill>
                            <a:latin typeface="Cambria Math"/>
                          </a:rPr>
                          <m:t>𝒒</m:t>
                        </m:r>
                      </m:e>
                      <m:sub>
                        <m:r>
                          <a:rPr lang="en-US" sz="2400" b="1" i="1">
                            <a:solidFill>
                              <a:srgbClr val="0000FF"/>
                            </a:solidFill>
                            <a:latin typeface="Cambria Math"/>
                          </a:rPr>
                          <m:t>𝒖</m:t>
                        </m:r>
                      </m:sub>
                    </m:sSub>
                  </m:oMath>
                </a14:m>
                <a:endParaRPr lang="en-US" sz="2400" b="1" dirty="0">
                  <a:latin typeface="Arial" pitchFamily="34" charset="0"/>
                  <a:cs typeface="Arial" pitchFamily="34" charset="0"/>
                </a:endParaRPr>
              </a:p>
              <a:p>
                <a:pPr marL="768096" lvl="2" indent="0">
                  <a:lnSpc>
                    <a:spcPct val="90000"/>
                  </a:lnSpc>
                  <a:buNone/>
                </a:pPr>
                <a:r>
                  <a:rPr lang="en-US" sz="2400" b="1" dirty="0">
                    <a:latin typeface="Arial" pitchFamily="34" charset="0"/>
                    <a:cs typeface="Arial" pitchFamily="34" charset="0"/>
                  </a:rPr>
                  <a:t>  for each </a:t>
                </a:r>
                <a14:m>
                  <m:oMath xmlns:m="http://schemas.openxmlformats.org/officeDocument/2006/math">
                    <m:r>
                      <a:rPr lang="en-US" sz="2400" b="1" i="1">
                        <a:latin typeface="Cambria Math"/>
                      </a:rPr>
                      <m:t>𝒗</m:t>
                    </m:r>
                  </m:oMath>
                </a14:m>
                <a:r>
                  <a:rPr lang="en-US" sz="2400" b="1" dirty="0">
                    <a:latin typeface="Arial" pitchFamily="34" charset="0"/>
                    <a:cs typeface="Arial" pitchFamily="34" charset="0"/>
                  </a:rPr>
                  <a:t> such that </a:t>
                </a:r>
                <a14:m>
                  <m:oMath xmlns:m="http://schemas.openxmlformats.org/officeDocument/2006/math">
                    <m:d>
                      <m:dPr>
                        <m:ctrlPr>
                          <a:rPr lang="en-US" sz="2400" b="1" i="1" dirty="0">
                            <a:latin typeface="Cambria Math" panose="02040503050406030204" pitchFamily="18" charset="0"/>
                          </a:rPr>
                        </m:ctrlPr>
                      </m:dPr>
                      <m:e>
                        <m:r>
                          <a:rPr lang="en-US" sz="2400" b="1" i="1" dirty="0" err="1">
                            <a:latin typeface="Cambria Math"/>
                          </a:rPr>
                          <m:t>𝒖</m:t>
                        </m:r>
                        <m:r>
                          <a:rPr lang="en-US" sz="2400" b="1" i="1" dirty="0" err="1">
                            <a:latin typeface="Cambria Math"/>
                          </a:rPr>
                          <m:t>,</m:t>
                        </m:r>
                        <m:r>
                          <a:rPr lang="en-US" sz="2400" b="1" i="1" dirty="0" err="1">
                            <a:latin typeface="Cambria Math"/>
                          </a:rPr>
                          <m:t>𝒗</m:t>
                        </m:r>
                      </m:e>
                    </m:d>
                    <m:r>
                      <a:rPr lang="en-US" sz="2400" b="1" i="1" dirty="0">
                        <a:latin typeface="Cambria Math"/>
                      </a:rPr>
                      <m:t>∈</m:t>
                    </m:r>
                    <m:r>
                      <a:rPr lang="en-US" sz="2400" b="1" i="1" dirty="0">
                        <a:latin typeface="Cambria Math"/>
                      </a:rPr>
                      <m:t>𝑬</m:t>
                    </m:r>
                    <m:r>
                      <a:rPr lang="en-US" sz="2400" b="1" i="1" dirty="0">
                        <a:latin typeface="Cambria Math"/>
                      </a:rPr>
                      <m:t>:</m:t>
                    </m:r>
                  </m:oMath>
                </a14:m>
                <a:endParaRPr lang="en-US" sz="2400" b="1" dirty="0">
                  <a:latin typeface="Arial" pitchFamily="34" charset="0"/>
                  <a:cs typeface="Arial" pitchFamily="34" charset="0"/>
                </a:endParaRPr>
              </a:p>
              <a:p>
                <a:pPr marL="768096" lvl="2" indent="0">
                  <a:lnSpc>
                    <a:spcPct val="90000"/>
                  </a:lnSpc>
                  <a:buNone/>
                </a:pPr>
                <a:r>
                  <a:rPr lang="en-US" sz="2400" b="1" dirty="0">
                    <a:latin typeface="Arial" pitchFamily="34" charset="0"/>
                    <a:cs typeface="Arial" pitchFamily="34" charset="0"/>
                  </a:rPr>
                  <a:t>	     </a:t>
                </a:r>
                <a14:m>
                  <m:oMath xmlns:m="http://schemas.openxmlformats.org/officeDocument/2006/math">
                    <m:sSubSup>
                      <m:sSubSupPr>
                        <m:ctrlPr>
                          <a:rPr lang="en-US" sz="2400" b="1" i="1" smtClean="0">
                            <a:solidFill>
                              <a:srgbClr val="0000FF"/>
                            </a:solidFill>
                            <a:latin typeface="Cambria Math" panose="02040503050406030204" pitchFamily="18" charset="0"/>
                          </a:rPr>
                        </m:ctrlPr>
                      </m:sSubSupPr>
                      <m:e>
                        <m:r>
                          <a:rPr lang="en-US" sz="2400" b="1" i="1">
                            <a:solidFill>
                              <a:srgbClr val="0000FF"/>
                            </a:solidFill>
                            <a:latin typeface="Cambria Math"/>
                          </a:rPr>
                          <m:t>𝒒</m:t>
                        </m:r>
                      </m:e>
                      <m:sub>
                        <m:r>
                          <a:rPr lang="en-US" sz="2400" b="1" i="1">
                            <a:solidFill>
                              <a:srgbClr val="0000FF"/>
                            </a:solidFill>
                            <a:latin typeface="Cambria Math"/>
                          </a:rPr>
                          <m:t>𝒗</m:t>
                        </m:r>
                      </m:sub>
                      <m:sup>
                        <m:r>
                          <a:rPr lang="en-US" sz="2400" b="1" i="1">
                            <a:solidFill>
                              <a:srgbClr val="0000FF"/>
                            </a:solidFill>
                            <a:latin typeface="Cambria Math"/>
                          </a:rPr>
                          <m:t>′</m:t>
                        </m:r>
                      </m:sup>
                    </m:sSubSup>
                    <m:r>
                      <a:rPr lang="en-US" sz="2400" b="1" i="1">
                        <a:solidFill>
                          <a:srgbClr val="0000FF"/>
                        </a:solidFill>
                        <a:latin typeface="Cambria Math"/>
                      </a:rPr>
                      <m:t>=</m:t>
                    </m:r>
                    <m:sSub>
                      <m:sSubPr>
                        <m:ctrlPr>
                          <a:rPr lang="en-US" sz="2400" b="1" i="1">
                            <a:solidFill>
                              <a:srgbClr val="0000FF"/>
                            </a:solidFill>
                            <a:latin typeface="Cambria Math" panose="02040503050406030204" pitchFamily="18" charset="0"/>
                          </a:rPr>
                        </m:ctrlPr>
                      </m:sSubPr>
                      <m:e>
                        <m:r>
                          <a:rPr lang="en-US" sz="2400" b="1" i="1">
                            <a:solidFill>
                              <a:srgbClr val="0000FF"/>
                            </a:solidFill>
                            <a:latin typeface="Cambria Math"/>
                          </a:rPr>
                          <m:t>𝒒</m:t>
                        </m:r>
                      </m:e>
                      <m:sub>
                        <m:r>
                          <a:rPr lang="en-US" sz="2400" b="1" i="1">
                            <a:solidFill>
                              <a:srgbClr val="0000FF"/>
                            </a:solidFill>
                            <a:latin typeface="Cambria Math"/>
                          </a:rPr>
                          <m:t>𝒗</m:t>
                        </m:r>
                      </m:sub>
                    </m:sSub>
                    <m:r>
                      <a:rPr lang="en-US" sz="2400" b="1" i="1">
                        <a:solidFill>
                          <a:srgbClr val="0000FF"/>
                        </a:solidFill>
                        <a:latin typeface="Cambria Math"/>
                      </a:rPr>
                      <m:t>+</m:t>
                    </m:r>
                    <m:f>
                      <m:fPr>
                        <m:ctrlPr>
                          <a:rPr lang="en-US" sz="2400" b="1" i="1">
                            <a:solidFill>
                              <a:srgbClr val="0000FF"/>
                            </a:solidFill>
                            <a:latin typeface="Cambria Math" panose="02040503050406030204" pitchFamily="18" charset="0"/>
                          </a:rPr>
                        </m:ctrlPr>
                      </m:fPr>
                      <m:num>
                        <m:r>
                          <a:rPr lang="en-US" sz="2400" b="1" i="1">
                            <a:solidFill>
                              <a:srgbClr val="0000FF"/>
                            </a:solidFill>
                            <a:latin typeface="Cambria Math"/>
                          </a:rPr>
                          <m:t>𝟏</m:t>
                        </m:r>
                      </m:num>
                      <m:den>
                        <m:r>
                          <a:rPr lang="en-US" sz="2400" b="1" i="1">
                            <a:solidFill>
                              <a:srgbClr val="0000FF"/>
                            </a:solidFill>
                            <a:latin typeface="Cambria Math"/>
                          </a:rPr>
                          <m:t>𝟐</m:t>
                        </m:r>
                      </m:den>
                    </m:f>
                    <m:r>
                      <a:rPr lang="en-US" sz="2400" b="1" i="1">
                        <a:solidFill>
                          <a:srgbClr val="0000FF"/>
                        </a:solidFill>
                        <a:latin typeface="Cambria Math"/>
                      </a:rPr>
                      <m:t>𝜷</m:t>
                    </m:r>
                    <m:f>
                      <m:fPr>
                        <m:ctrlPr>
                          <a:rPr lang="en-US" sz="2400" b="1" i="1">
                            <a:solidFill>
                              <a:srgbClr val="0000FF"/>
                            </a:solidFill>
                            <a:latin typeface="Cambria Math" panose="02040503050406030204" pitchFamily="18" charset="0"/>
                          </a:rPr>
                        </m:ctrlPr>
                      </m:fPr>
                      <m:num>
                        <m:sSub>
                          <m:sSubPr>
                            <m:ctrlPr>
                              <a:rPr lang="en-US" sz="2400" b="1" i="1">
                                <a:solidFill>
                                  <a:srgbClr val="0000FF"/>
                                </a:solidFill>
                                <a:latin typeface="Cambria Math" panose="02040503050406030204" pitchFamily="18" charset="0"/>
                              </a:rPr>
                            </m:ctrlPr>
                          </m:sSubPr>
                          <m:e>
                            <m:r>
                              <a:rPr lang="en-US" sz="2400" b="1" i="1">
                                <a:solidFill>
                                  <a:srgbClr val="0000FF"/>
                                </a:solidFill>
                                <a:latin typeface="Cambria Math"/>
                              </a:rPr>
                              <m:t>𝒒</m:t>
                            </m:r>
                          </m:e>
                          <m:sub>
                            <m:r>
                              <a:rPr lang="en-US" sz="2400" b="1" i="1">
                                <a:solidFill>
                                  <a:srgbClr val="0000FF"/>
                                </a:solidFill>
                                <a:latin typeface="Cambria Math"/>
                              </a:rPr>
                              <m:t>𝒖</m:t>
                            </m:r>
                          </m:sub>
                        </m:sSub>
                      </m:num>
                      <m:den>
                        <m:sSub>
                          <m:sSubPr>
                            <m:ctrlPr>
                              <a:rPr lang="en-US" sz="2400" b="1" i="1">
                                <a:solidFill>
                                  <a:srgbClr val="0000FF"/>
                                </a:solidFill>
                                <a:latin typeface="Cambria Math" panose="02040503050406030204" pitchFamily="18" charset="0"/>
                              </a:rPr>
                            </m:ctrlPr>
                          </m:sSubPr>
                          <m:e>
                            <m:r>
                              <a:rPr lang="en-US" sz="2400" b="1" i="1">
                                <a:solidFill>
                                  <a:srgbClr val="0000FF"/>
                                </a:solidFill>
                                <a:latin typeface="Cambria Math"/>
                              </a:rPr>
                              <m:t>𝒅</m:t>
                            </m:r>
                          </m:e>
                          <m:sub>
                            <m:r>
                              <a:rPr lang="en-US" sz="2400" b="1" i="1">
                                <a:solidFill>
                                  <a:srgbClr val="0000FF"/>
                                </a:solidFill>
                                <a:latin typeface="Cambria Math"/>
                              </a:rPr>
                              <m:t>𝒖</m:t>
                            </m:r>
                          </m:sub>
                        </m:sSub>
                      </m:den>
                    </m:f>
                  </m:oMath>
                </a14:m>
                <a:r>
                  <a:rPr lang="en-US" sz="2400" b="1" dirty="0">
                    <a:solidFill>
                      <a:srgbClr val="0000FF"/>
                    </a:solidFill>
                    <a:latin typeface="Arial" pitchFamily="34" charset="0"/>
                    <a:cs typeface="Arial" pitchFamily="34" charset="0"/>
                  </a:rPr>
                  <a:t> </a:t>
                </a:r>
                <a:endParaRPr lang="en-US" sz="2400" b="1" dirty="0">
                  <a:latin typeface="Arial" pitchFamily="34" charset="0"/>
                  <a:cs typeface="Arial" pitchFamily="34" charset="0"/>
                </a:endParaRPr>
              </a:p>
              <a:p>
                <a:pPr marL="768096" lvl="2" indent="0">
                  <a:lnSpc>
                    <a:spcPct val="90000"/>
                  </a:lnSpc>
                  <a:buNone/>
                </a:pPr>
                <a:r>
                  <a:rPr lang="en-US" sz="2400" b="1" dirty="0">
                    <a:latin typeface="Arial" pitchFamily="34" charset="0"/>
                    <a:cs typeface="Arial" pitchFamily="34" charset="0"/>
                  </a:rPr>
                  <a:t>	return </a:t>
                </a:r>
                <a14:m>
                  <m:oMath xmlns:m="http://schemas.openxmlformats.org/officeDocument/2006/math">
                    <m:sSup>
                      <m:sSupPr>
                        <m:ctrlPr>
                          <a:rPr lang="en-US" sz="2400" b="1" i="1" dirty="0">
                            <a:latin typeface="Cambria Math" panose="02040503050406030204" pitchFamily="18" charset="0"/>
                          </a:rPr>
                        </m:ctrlPr>
                      </m:sSupPr>
                      <m:e>
                        <m:r>
                          <a:rPr lang="en-US" sz="2400" b="1" i="1" dirty="0">
                            <a:latin typeface="Cambria Math"/>
                          </a:rPr>
                          <m:t>𝒓</m:t>
                        </m:r>
                      </m:e>
                      <m:sup>
                        <m:r>
                          <a:rPr lang="en-US" sz="2400" b="1" i="1" dirty="0">
                            <a:latin typeface="Cambria Math"/>
                          </a:rPr>
                          <m:t>′</m:t>
                        </m:r>
                      </m:sup>
                    </m:sSup>
                    <m:r>
                      <a:rPr lang="en-US" sz="2400" b="1" i="1" dirty="0">
                        <a:latin typeface="Cambria Math"/>
                      </a:rPr>
                      <m:t>,  </m:t>
                    </m:r>
                    <m:sSup>
                      <m:sSupPr>
                        <m:ctrlPr>
                          <a:rPr lang="en-US" sz="2400" b="1" i="1" dirty="0">
                            <a:latin typeface="Cambria Math" panose="02040503050406030204" pitchFamily="18" charset="0"/>
                          </a:rPr>
                        </m:ctrlPr>
                      </m:sSupPr>
                      <m:e>
                        <m:r>
                          <a:rPr lang="en-US" sz="2400" b="1" i="1" dirty="0">
                            <a:latin typeface="Cambria Math"/>
                          </a:rPr>
                          <m:t>𝒒</m:t>
                        </m:r>
                      </m:e>
                      <m:sup>
                        <m:r>
                          <a:rPr lang="en-US" sz="2400" b="1" i="1" dirty="0">
                            <a:latin typeface="Cambria Math"/>
                          </a:rPr>
                          <m:t>′</m:t>
                        </m:r>
                      </m:sup>
                    </m:sSup>
                  </m:oMath>
                </a14:m>
                <a:endParaRPr lang="en-US" sz="2400" b="1" dirty="0">
                  <a:latin typeface="Arial" pitchFamily="34" charset="0"/>
                  <a:cs typeface="Arial"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800" y="3962400"/>
                <a:ext cx="5867400" cy="2753959"/>
              </a:xfrm>
              <a:prstGeom prst="rect">
                <a:avLst/>
              </a:prstGeom>
              <a:blipFill>
                <a:blip r:embed="rId3"/>
                <a:stretch>
                  <a:fillRect t="-3226" b="-368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D3C38C28-BB9C-3645-9DD8-09B3C6728582}"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23</a:t>
            </a:fld>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B39A6CE-571E-8E4C-92B4-A37C716D3769}"/>
                  </a:ext>
                </a:extLst>
              </p:cNvPr>
              <p:cNvSpPr/>
              <p:nvPr/>
            </p:nvSpPr>
            <p:spPr>
              <a:xfrm>
                <a:off x="5638800" y="1076109"/>
                <a:ext cx="3443379" cy="392993"/>
              </a:xfrm>
              <a:prstGeom prst="rect">
                <a:avLst/>
              </a:prstGeom>
            </p:spPr>
            <p:txBody>
              <a:bodyPr wrap="none">
                <a:spAutoFit/>
              </a:bodyPr>
              <a:lstStyle/>
              <a:p>
                <a:r>
                  <a:rPr lang="en-US" b="1" dirty="0">
                    <a:solidFill>
                      <a:srgbClr val="008000"/>
                    </a:solidFill>
                  </a:rPr>
                  <a:t>residual PPR score </a:t>
                </a:r>
                <a14:m>
                  <m:oMath xmlns:m="http://schemas.openxmlformats.org/officeDocument/2006/math">
                    <m:sSub>
                      <m:sSubPr>
                        <m:ctrlPr>
                          <a:rPr lang="en-US" b="1" i="1" dirty="0">
                            <a:solidFill>
                              <a:srgbClr val="008000"/>
                            </a:solidFill>
                            <a:latin typeface="Cambria Math" panose="02040503050406030204" pitchFamily="18" charset="0"/>
                          </a:rPr>
                        </m:ctrlPr>
                      </m:sSubPr>
                      <m:e>
                        <m:r>
                          <a:rPr lang="en-US" b="1" i="1" dirty="0">
                            <a:solidFill>
                              <a:srgbClr val="008000"/>
                            </a:solidFill>
                            <a:latin typeface="Cambria Math"/>
                          </a:rPr>
                          <m:t>𝒒</m:t>
                        </m:r>
                      </m:e>
                      <m:sub>
                        <m:r>
                          <a:rPr lang="en-US" b="1" i="1" dirty="0">
                            <a:solidFill>
                              <a:srgbClr val="008000"/>
                            </a:solidFill>
                            <a:latin typeface="Cambria Math"/>
                          </a:rPr>
                          <m:t>𝒖</m:t>
                        </m:r>
                      </m:sub>
                    </m:sSub>
                    <m:r>
                      <a:rPr lang="en-US" b="1" i="1" dirty="0">
                        <a:solidFill>
                          <a:srgbClr val="008000"/>
                        </a:solidFill>
                        <a:latin typeface="Cambria Math"/>
                      </a:rPr>
                      <m:t>=</m:t>
                    </m:r>
                    <m:sSub>
                      <m:sSubPr>
                        <m:ctrlPr>
                          <a:rPr lang="en-US" b="1" i="1" dirty="0">
                            <a:solidFill>
                              <a:srgbClr val="008000"/>
                            </a:solidFill>
                            <a:latin typeface="Cambria Math" panose="02040503050406030204" pitchFamily="18" charset="0"/>
                          </a:rPr>
                        </m:ctrlPr>
                      </m:sSubPr>
                      <m:e>
                        <m:r>
                          <a:rPr lang="en-US" b="1" i="1" dirty="0">
                            <a:solidFill>
                              <a:srgbClr val="008000"/>
                            </a:solidFill>
                            <a:latin typeface="Cambria Math"/>
                          </a:rPr>
                          <m:t>𝒑</m:t>
                        </m:r>
                      </m:e>
                      <m:sub>
                        <m:r>
                          <a:rPr lang="en-US" b="1" i="1" dirty="0">
                            <a:solidFill>
                              <a:srgbClr val="008000"/>
                            </a:solidFill>
                            <a:latin typeface="Cambria Math"/>
                          </a:rPr>
                          <m:t>𝒖</m:t>
                        </m:r>
                      </m:sub>
                    </m:sSub>
                    <m:r>
                      <a:rPr lang="en-US" b="1" i="1" dirty="0">
                        <a:solidFill>
                          <a:srgbClr val="008000"/>
                        </a:solidFill>
                        <a:latin typeface="Cambria Math"/>
                      </a:rPr>
                      <m:t>−</m:t>
                    </m:r>
                    <m:sSubSup>
                      <m:sSubSupPr>
                        <m:ctrlPr>
                          <a:rPr lang="en-US" b="1" i="1" dirty="0">
                            <a:solidFill>
                              <a:srgbClr val="008000"/>
                            </a:solidFill>
                            <a:latin typeface="Cambria Math" panose="02040503050406030204" pitchFamily="18" charset="0"/>
                          </a:rPr>
                        </m:ctrlPr>
                      </m:sSubSupPr>
                      <m:e>
                        <m:r>
                          <a:rPr lang="en-US" b="1" i="1" dirty="0">
                            <a:solidFill>
                              <a:srgbClr val="008000"/>
                            </a:solidFill>
                            <a:latin typeface="Cambria Math"/>
                          </a:rPr>
                          <m:t>𝒓</m:t>
                        </m:r>
                      </m:e>
                      <m:sub>
                        <m:r>
                          <a:rPr lang="en-US" b="1" i="1" dirty="0">
                            <a:solidFill>
                              <a:srgbClr val="008000"/>
                            </a:solidFill>
                            <a:latin typeface="Cambria Math"/>
                          </a:rPr>
                          <m:t>𝒖</m:t>
                        </m:r>
                      </m:sub>
                      <m:sup/>
                    </m:sSubSup>
                  </m:oMath>
                </a14:m>
                <a:endParaRPr lang="en-US" dirty="0">
                  <a:solidFill>
                    <a:srgbClr val="008000"/>
                  </a:solidFill>
                </a:endParaRPr>
              </a:p>
            </p:txBody>
          </p:sp>
        </mc:Choice>
        <mc:Fallback xmlns="">
          <p:sp>
            <p:nvSpPr>
              <p:cNvPr id="12" name="Rectangle 11">
                <a:extLst>
                  <a:ext uri="{FF2B5EF4-FFF2-40B4-BE49-F238E27FC236}">
                    <a16:creationId xmlns:a16="http://schemas.microsoft.com/office/drawing/2014/main" id="{AB39A6CE-571E-8E4C-92B4-A37C716D3769}"/>
                  </a:ext>
                </a:extLst>
              </p:cNvPr>
              <p:cNvSpPr>
                <a:spLocks noRot="1" noChangeAspect="1" noMove="1" noResize="1" noEditPoints="1" noAdjustHandles="1" noChangeArrowheads="1" noChangeShapeType="1" noTextEdit="1"/>
              </p:cNvSpPr>
              <p:nvPr/>
            </p:nvSpPr>
            <p:spPr>
              <a:xfrm>
                <a:off x="5638800" y="1076109"/>
                <a:ext cx="3443379" cy="392993"/>
              </a:xfrm>
              <a:prstGeom prst="rect">
                <a:avLst/>
              </a:prstGeom>
              <a:blipFill>
                <a:blip r:embed="rId4"/>
                <a:stretch>
                  <a:fillRect l="-1476" b="-21875"/>
                </a:stretch>
              </a:blipFill>
            </p:spPr>
            <p:txBody>
              <a:bodyPr/>
              <a:lstStyle/>
              <a:p>
                <a:r>
                  <a:rPr lang="en-US">
                    <a:noFill/>
                  </a:rPr>
                  <a:t> </a:t>
                </a:r>
              </a:p>
            </p:txBody>
          </p:sp>
        </mc:Fallback>
      </mc:AlternateContent>
    </p:spTree>
    <p:extLst>
      <p:ext uri="{BB962C8B-B14F-4D97-AF65-F5344CB8AC3E}">
        <p14:creationId xmlns:p14="http://schemas.microsoft.com/office/powerpoint/2010/main" val="2735285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 Behind Push Operation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86800" cy="5562600"/>
              </a:xfrm>
            </p:spPr>
            <p:txBody>
              <a:bodyPr>
                <a:normAutofit fontScale="85000" lnSpcReduction="20000"/>
              </a:bodyPr>
              <a:lstStyle/>
              <a:p>
                <a:r>
                  <a:rPr lang="en-US" dirty="0"/>
                  <a:t>If </a:t>
                </a:r>
                <a14:m>
                  <m:oMath xmlns:m="http://schemas.openxmlformats.org/officeDocument/2006/math">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𝒒</m:t>
                        </m:r>
                      </m:e>
                      <m:sub>
                        <m:r>
                          <a:rPr lang="en-US" b="1" i="1" dirty="0" smtClean="0">
                            <a:solidFill>
                              <a:srgbClr val="0000FF"/>
                            </a:solidFill>
                            <a:latin typeface="Cambria Math"/>
                          </a:rPr>
                          <m:t>𝒖</m:t>
                        </m:r>
                      </m:sub>
                    </m:sSub>
                  </m:oMath>
                </a14:m>
                <a:r>
                  <a:rPr lang="en-US" dirty="0">
                    <a:solidFill>
                      <a:srgbClr val="0000FF"/>
                    </a:solidFill>
                  </a:rPr>
                  <a:t> </a:t>
                </a:r>
                <a:r>
                  <a:rPr lang="en-US" dirty="0"/>
                  <a:t>is large, this </a:t>
                </a:r>
                <a:br>
                  <a:rPr lang="en-US" dirty="0"/>
                </a:br>
                <a:r>
                  <a:rPr lang="en-US" dirty="0"/>
                  <a:t>means that we have </a:t>
                </a:r>
                <a:br>
                  <a:rPr lang="en-US" dirty="0"/>
                </a:br>
                <a:r>
                  <a:rPr lang="en-US" dirty="0"/>
                  <a:t>underestimated the </a:t>
                </a:r>
                <a:br>
                  <a:rPr lang="en-US" dirty="0"/>
                </a:br>
                <a:r>
                  <a:rPr lang="en-US" dirty="0"/>
                  <a:t>importance of node </a:t>
                </a:r>
                <a14:m>
                  <m:oMath xmlns:m="http://schemas.openxmlformats.org/officeDocument/2006/math">
                    <m:r>
                      <a:rPr lang="en-US" b="1" i="1" dirty="0" smtClean="0">
                        <a:latin typeface="Cambria Math"/>
                      </a:rPr>
                      <m:t>𝒖</m:t>
                    </m:r>
                  </m:oMath>
                </a14:m>
                <a:endParaRPr lang="en-US" b="1" dirty="0"/>
              </a:p>
              <a:p>
                <a:pPr lvl="8"/>
                <a:endParaRPr lang="en-US" dirty="0"/>
              </a:p>
              <a:p>
                <a:r>
                  <a:rPr lang="en-US" dirty="0"/>
                  <a:t>Then we want take some </a:t>
                </a:r>
                <a:br>
                  <a:rPr lang="en-US" dirty="0"/>
                </a:br>
                <a:r>
                  <a:rPr lang="en-US" dirty="0"/>
                  <a:t>of that residual (</a:t>
                </a:r>
                <a14:m>
                  <m:oMath xmlns:m="http://schemas.openxmlformats.org/officeDocument/2006/math">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𝒒</m:t>
                        </m:r>
                      </m:e>
                      <m:sub>
                        <m:r>
                          <a:rPr lang="en-US" b="1" i="1" dirty="0" smtClean="0">
                            <a:solidFill>
                              <a:srgbClr val="0000FF"/>
                            </a:solidFill>
                            <a:latin typeface="Cambria Math"/>
                          </a:rPr>
                          <m:t>𝒖</m:t>
                        </m:r>
                      </m:sub>
                    </m:sSub>
                  </m:oMath>
                </a14:m>
                <a:r>
                  <a:rPr lang="en-US" dirty="0"/>
                  <a:t>) and give </a:t>
                </a:r>
                <a:br>
                  <a:rPr lang="en-US" dirty="0"/>
                </a:br>
                <a:r>
                  <a:rPr lang="en-US" dirty="0"/>
                  <a:t>it away, since we know that we have too much of it</a:t>
                </a:r>
              </a:p>
              <a:p>
                <a:pPr lvl="8"/>
                <a:endParaRPr lang="en-US" dirty="0"/>
              </a:p>
              <a:p>
                <a:r>
                  <a:rPr lang="en-US" dirty="0"/>
                  <a:t>So, we keep </a:t>
                </a:r>
                <a14:m>
                  <m:oMath xmlns:m="http://schemas.openxmlformats.org/officeDocument/2006/math">
                    <m:f>
                      <m:fPr>
                        <m:ctrlPr>
                          <a:rPr lang="en-US" b="1" i="1" dirty="0" smtClean="0">
                            <a:latin typeface="Cambria Math" panose="02040503050406030204" pitchFamily="18" charset="0"/>
                          </a:rPr>
                        </m:ctrlPr>
                      </m:fPr>
                      <m:num>
                        <m:r>
                          <a:rPr lang="en-US" b="1" i="1" dirty="0" smtClean="0">
                            <a:latin typeface="Cambria Math"/>
                          </a:rPr>
                          <m:t>𝟏</m:t>
                        </m:r>
                      </m:num>
                      <m:den>
                        <m:r>
                          <a:rPr lang="en-US" b="1" i="1" dirty="0" smtClean="0">
                            <a:latin typeface="Cambria Math"/>
                          </a:rPr>
                          <m:t>𝟐</m:t>
                        </m:r>
                      </m:den>
                    </m:f>
                    <m:r>
                      <a:rPr lang="en-US" b="1" i="1" dirty="0" smtClean="0">
                        <a:latin typeface="Cambria Math"/>
                      </a:rPr>
                      <m:t>𝜷</m:t>
                    </m:r>
                    <m:sSub>
                      <m:sSubPr>
                        <m:ctrlPr>
                          <a:rPr lang="en-US" b="1" i="1" dirty="0" err="1" smtClean="0">
                            <a:latin typeface="Cambria Math" panose="02040503050406030204" pitchFamily="18" charset="0"/>
                          </a:rPr>
                        </m:ctrlPr>
                      </m:sSubPr>
                      <m:e>
                        <m:r>
                          <a:rPr lang="en-US" b="1" i="1" dirty="0" err="1">
                            <a:latin typeface="Cambria Math"/>
                          </a:rPr>
                          <m:t>𝒒</m:t>
                        </m:r>
                      </m:e>
                      <m:sub>
                        <m:r>
                          <a:rPr lang="en-US" b="1" i="1" dirty="0" err="1">
                            <a:latin typeface="Cambria Math"/>
                          </a:rPr>
                          <m:t>𝒖</m:t>
                        </m:r>
                      </m:sub>
                    </m:sSub>
                  </m:oMath>
                </a14:m>
                <a:r>
                  <a:rPr lang="en-US" dirty="0"/>
                  <a:t> and then give away the rest to our neighbors, so that we can get rid of it</a:t>
                </a:r>
              </a:p>
              <a:p>
                <a:pPr lvl="1"/>
                <a:r>
                  <a:rPr lang="en-US" dirty="0"/>
                  <a:t>This correspond to the spreading of </a:t>
                </a:r>
                <a14:m>
                  <m:oMath xmlns:m="http://schemas.openxmlformats.org/officeDocument/2006/math">
                    <m:f>
                      <m:fPr>
                        <m:ctrlPr>
                          <a:rPr lang="en-US" b="1" i="1" dirty="0" smtClean="0">
                            <a:latin typeface="Cambria Math" panose="02040503050406030204" pitchFamily="18" charset="0"/>
                          </a:rPr>
                        </m:ctrlPr>
                      </m:fPr>
                      <m:num>
                        <m:r>
                          <a:rPr lang="en-US" b="1" i="0" dirty="0" smtClean="0">
                            <a:latin typeface="Cambria Math"/>
                          </a:rPr>
                          <m:t>𝟏</m:t>
                        </m:r>
                      </m:num>
                      <m:den>
                        <m:r>
                          <a:rPr lang="en-US" b="1" i="0" dirty="0" smtClean="0">
                            <a:latin typeface="Cambria Math"/>
                          </a:rPr>
                          <m:t>𝟐</m:t>
                        </m:r>
                      </m:den>
                    </m:f>
                    <m:r>
                      <a:rPr lang="en-US" b="1" i="1" dirty="0" smtClean="0">
                        <a:latin typeface="Cambria Math"/>
                      </a:rPr>
                      <m:t>𝜷</m:t>
                    </m:r>
                    <m:r>
                      <a:rPr lang="en-US" b="1" i="1" dirty="0" smtClean="0">
                        <a:latin typeface="Cambria Math"/>
                      </a:rPr>
                      <m:t> </m:t>
                    </m:r>
                    <m:sSub>
                      <m:sSubPr>
                        <m:ctrlPr>
                          <a:rPr lang="en-US" b="1" i="1" dirty="0" err="1" smtClean="0">
                            <a:latin typeface="Cambria Math" panose="02040503050406030204" pitchFamily="18" charset="0"/>
                          </a:rPr>
                        </m:ctrlPr>
                      </m:sSubPr>
                      <m:e>
                        <m:r>
                          <a:rPr lang="en-US" b="1" i="1" dirty="0" err="1" smtClean="0">
                            <a:latin typeface="Cambria Math"/>
                          </a:rPr>
                          <m:t>𝒒</m:t>
                        </m:r>
                      </m:e>
                      <m:sub>
                        <m:r>
                          <a:rPr lang="en-US" b="1" i="1" dirty="0" err="1" smtClean="0">
                            <a:latin typeface="Cambria Math"/>
                          </a:rPr>
                          <m:t>𝒖</m:t>
                        </m:r>
                      </m:sub>
                    </m:sSub>
                    <m:r>
                      <a:rPr lang="en-US" b="1" i="1" dirty="0" smtClean="0">
                        <a:latin typeface="Cambria Math"/>
                      </a:rPr>
                      <m:t>/</m:t>
                    </m:r>
                    <m:sSub>
                      <m:sSubPr>
                        <m:ctrlPr>
                          <a:rPr lang="en-US" b="1" i="1" dirty="0" err="1" smtClean="0">
                            <a:latin typeface="Cambria Math" panose="02040503050406030204" pitchFamily="18" charset="0"/>
                          </a:rPr>
                        </m:ctrlPr>
                      </m:sSubPr>
                      <m:e>
                        <m:r>
                          <a:rPr lang="en-US" b="1" i="1" dirty="0" err="1" smtClean="0">
                            <a:latin typeface="Cambria Math"/>
                          </a:rPr>
                          <m:t>𝒅</m:t>
                        </m:r>
                      </m:e>
                      <m:sub>
                        <m:r>
                          <a:rPr lang="en-US" b="1" i="1" dirty="0" err="1" smtClean="0">
                            <a:latin typeface="Cambria Math"/>
                          </a:rPr>
                          <m:t>𝒖</m:t>
                        </m:r>
                      </m:sub>
                    </m:sSub>
                  </m:oMath>
                </a14:m>
                <a:r>
                  <a:rPr lang="en-US" dirty="0"/>
                  <a:t> term</a:t>
                </a:r>
              </a:p>
              <a:p>
                <a:pPr lvl="8"/>
                <a:endParaRPr lang="en-US" dirty="0"/>
              </a:p>
              <a:p>
                <a:r>
                  <a:rPr lang="en-US" dirty="0"/>
                  <a:t>Each node wants to keep giving away this excess PageRank until we have settled close to the all </a:t>
                </a:r>
                <a:br>
                  <a:rPr lang="en-US" dirty="0"/>
                </a:br>
                <a:r>
                  <a:rPr lang="en-US" dirty="0"/>
                  <a:t>nodes have no or a very small gap</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86800" cy="5562600"/>
              </a:xfrm>
              <a:blipFill>
                <a:blip r:embed="rId3"/>
                <a:stretch>
                  <a:fillRect t="-1367" b="-68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377428DC-1D64-6E40-AD3C-1296DEC70C39}"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24</a:t>
            </a:fld>
            <a:endParaRPr lang="en-US"/>
          </a:p>
        </p:txBody>
      </p:sp>
      <mc:AlternateContent xmlns:mc="http://schemas.openxmlformats.org/markup-compatibility/2006" xmlns:a14="http://schemas.microsoft.com/office/drawing/2010/main">
        <mc:Choice Requires="a14">
          <p:sp>
            <p:nvSpPr>
              <p:cNvPr id="7" name="Rectangle 6"/>
              <p:cNvSpPr/>
              <p:nvPr/>
            </p:nvSpPr>
            <p:spPr>
              <a:xfrm>
                <a:off x="4419600" y="1118559"/>
                <a:ext cx="5105400" cy="2310441"/>
              </a:xfrm>
              <a:prstGeom prst="rect">
                <a:avLst/>
              </a:prstGeom>
            </p:spPr>
            <p:txBody>
              <a:bodyPr wrap="square">
                <a:spAutoFit/>
              </a:bodyPr>
              <a:lstStyle/>
              <a:p>
                <a:pPr>
                  <a:lnSpc>
                    <a:spcPct val="90000"/>
                  </a:lnSpc>
                </a:pPr>
                <a:r>
                  <a:rPr lang="en-US" sz="2000" b="1" dirty="0">
                    <a:solidFill>
                      <a:srgbClr val="0000FF"/>
                    </a:solidFill>
                  </a:rPr>
                  <a:t>          </a:t>
                </a:r>
                <a14:m>
                  <m:oMath xmlns:m="http://schemas.openxmlformats.org/officeDocument/2006/math">
                    <m:r>
                      <a:rPr lang="en-US" sz="2000" b="1" i="1" dirty="0">
                        <a:solidFill>
                          <a:srgbClr val="0000FF"/>
                        </a:solidFill>
                        <a:latin typeface="Cambria Math"/>
                      </a:rPr>
                      <m:t>𝑷𝒖𝒔𝒉</m:t>
                    </m:r>
                    <m:r>
                      <a:rPr lang="en-US" sz="2000" b="1" i="1" dirty="0">
                        <a:solidFill>
                          <a:srgbClr val="0000FF"/>
                        </a:solidFill>
                        <a:latin typeface="Cambria Math"/>
                      </a:rPr>
                      <m:t>(</m:t>
                    </m:r>
                    <m:r>
                      <a:rPr lang="en-US" sz="2000" b="1" i="1" dirty="0">
                        <a:solidFill>
                          <a:srgbClr val="0000FF"/>
                        </a:solidFill>
                        <a:latin typeface="Cambria Math"/>
                      </a:rPr>
                      <m:t>𝒖</m:t>
                    </m:r>
                    <m:r>
                      <a:rPr lang="en-US" sz="2000" b="1" i="1" dirty="0">
                        <a:solidFill>
                          <a:srgbClr val="0000FF"/>
                        </a:solidFill>
                        <a:latin typeface="Cambria Math"/>
                      </a:rPr>
                      <m:t>, </m:t>
                    </m:r>
                    <m:r>
                      <a:rPr lang="en-US" sz="2000" b="1" i="1" dirty="0">
                        <a:solidFill>
                          <a:srgbClr val="0000FF"/>
                        </a:solidFill>
                        <a:latin typeface="Cambria Math"/>
                      </a:rPr>
                      <m:t>𝒓</m:t>
                    </m:r>
                    <m:r>
                      <a:rPr lang="en-US" sz="2000" b="1" i="1" dirty="0">
                        <a:solidFill>
                          <a:srgbClr val="0000FF"/>
                        </a:solidFill>
                        <a:latin typeface="Cambria Math"/>
                      </a:rPr>
                      <m:t>, </m:t>
                    </m:r>
                    <m:r>
                      <a:rPr lang="en-US" sz="2000" b="1" i="1" dirty="0">
                        <a:solidFill>
                          <a:srgbClr val="0000FF"/>
                        </a:solidFill>
                        <a:latin typeface="Cambria Math"/>
                      </a:rPr>
                      <m:t>𝒒</m:t>
                    </m:r>
                    <m:r>
                      <a:rPr lang="en-US" sz="2000" b="1" i="1" dirty="0">
                        <a:solidFill>
                          <a:srgbClr val="0000FF"/>
                        </a:solidFill>
                        <a:latin typeface="Cambria Math"/>
                      </a:rPr>
                      <m:t>)</m:t>
                    </m:r>
                  </m:oMath>
                </a14:m>
                <a:r>
                  <a:rPr lang="en-US" sz="2000" b="1" dirty="0">
                    <a:solidFill>
                      <a:srgbClr val="0000FF"/>
                    </a:solidFill>
                    <a:latin typeface="Arial" pitchFamily="34" charset="0"/>
                    <a:cs typeface="Arial" pitchFamily="34" charset="0"/>
                  </a:rPr>
                  <a:t>:</a:t>
                </a:r>
              </a:p>
              <a:p>
                <a:pPr lvl="1">
                  <a:lnSpc>
                    <a:spcPct val="90000"/>
                  </a:lnSpc>
                </a:pPr>
                <a:r>
                  <a:rPr lang="en-US" sz="2000" b="1" dirty="0">
                    <a:latin typeface="Arial" pitchFamily="34" charset="0"/>
                    <a:cs typeface="Arial" pitchFamily="34" charset="0"/>
                  </a:rPr>
                  <a:t>	</a:t>
                </a:r>
                <a14:m>
                  <m:oMath xmlns:m="http://schemas.openxmlformats.org/officeDocument/2006/math">
                    <m:r>
                      <a:rPr lang="en-US" sz="2000" b="1" i="1" dirty="0">
                        <a:latin typeface="Cambria Math"/>
                      </a:rPr>
                      <m:t>𝒓</m:t>
                    </m:r>
                    <m:r>
                      <a:rPr lang="en-US" sz="2000" b="1" i="1" dirty="0">
                        <a:latin typeface="Cambria Math"/>
                      </a:rPr>
                      <m:t>′=</m:t>
                    </m:r>
                    <m:r>
                      <a:rPr lang="en-US" sz="2000" b="1" i="1" dirty="0">
                        <a:latin typeface="Cambria Math"/>
                      </a:rPr>
                      <m:t>𝒓</m:t>
                    </m:r>
                    <m:r>
                      <a:rPr lang="en-US" sz="2000" b="1" i="1" dirty="0">
                        <a:latin typeface="Cambria Math"/>
                      </a:rPr>
                      <m:t>,  </m:t>
                    </m:r>
                    <m:r>
                      <a:rPr lang="en-US" sz="2000" b="1" i="1" dirty="0">
                        <a:latin typeface="Cambria Math"/>
                      </a:rPr>
                      <m:t>𝒒</m:t>
                    </m:r>
                    <m:r>
                      <a:rPr lang="en-US" sz="2000" b="1" i="1" dirty="0">
                        <a:latin typeface="Cambria Math"/>
                      </a:rPr>
                      <m:t>′=</m:t>
                    </m:r>
                    <m:r>
                      <a:rPr lang="en-US" sz="2000" b="1" i="1" dirty="0">
                        <a:latin typeface="Cambria Math"/>
                      </a:rPr>
                      <m:t>𝒒</m:t>
                    </m:r>
                  </m:oMath>
                </a14:m>
                <a:endParaRPr lang="en-US" sz="2000" b="1" dirty="0">
                  <a:latin typeface="Arial" pitchFamily="34" charset="0"/>
                  <a:cs typeface="Arial" pitchFamily="34" charset="0"/>
                </a:endParaRPr>
              </a:p>
              <a:p>
                <a:pPr marL="768096" lvl="2" indent="0">
                  <a:lnSpc>
                    <a:spcPct val="90000"/>
                  </a:lnSpc>
                  <a:buNone/>
                </a:pPr>
                <a:r>
                  <a:rPr lang="en-US" sz="2000" b="1" dirty="0">
                    <a:latin typeface="Arial" pitchFamily="34" charset="0"/>
                    <a:cs typeface="Arial" pitchFamily="34" charset="0"/>
                  </a:rPr>
                  <a:t>	</a:t>
                </a:r>
                <a14:m>
                  <m:oMath xmlns:m="http://schemas.openxmlformats.org/officeDocument/2006/math">
                    <m:sSubSup>
                      <m:sSubSupPr>
                        <m:ctrlPr>
                          <a:rPr lang="en-US" sz="2000" b="1" i="1" smtClean="0">
                            <a:solidFill>
                              <a:srgbClr val="D60093"/>
                            </a:solidFill>
                            <a:latin typeface="Cambria Math" panose="02040503050406030204" pitchFamily="18" charset="0"/>
                          </a:rPr>
                        </m:ctrlPr>
                      </m:sSubSupPr>
                      <m:e>
                        <m:r>
                          <a:rPr lang="en-US" sz="2000" b="1" i="1">
                            <a:solidFill>
                              <a:srgbClr val="D60093"/>
                            </a:solidFill>
                            <a:latin typeface="Cambria Math"/>
                          </a:rPr>
                          <m:t>𝒓</m:t>
                        </m:r>
                      </m:e>
                      <m:sub>
                        <m:r>
                          <a:rPr lang="en-US" sz="2000" b="1" i="1">
                            <a:solidFill>
                              <a:srgbClr val="D60093"/>
                            </a:solidFill>
                            <a:latin typeface="Cambria Math"/>
                          </a:rPr>
                          <m:t>𝒖</m:t>
                        </m:r>
                      </m:sub>
                      <m:sup>
                        <m:r>
                          <a:rPr lang="en-US" sz="2000" b="1" i="1">
                            <a:solidFill>
                              <a:srgbClr val="D60093"/>
                            </a:solidFill>
                            <a:latin typeface="Cambria Math"/>
                          </a:rPr>
                          <m:t>′</m:t>
                        </m:r>
                      </m:sup>
                    </m:sSubSup>
                    <m:r>
                      <a:rPr lang="en-US" sz="2000" b="1" i="1">
                        <a:solidFill>
                          <a:srgbClr val="D60093"/>
                        </a:solidFill>
                        <a:latin typeface="Cambria Math"/>
                      </a:rPr>
                      <m:t>=</m:t>
                    </m:r>
                    <m:sSub>
                      <m:sSubPr>
                        <m:ctrlPr>
                          <a:rPr lang="en-US" sz="2000" b="1" i="1">
                            <a:solidFill>
                              <a:srgbClr val="D60093"/>
                            </a:solidFill>
                            <a:latin typeface="Cambria Math" panose="02040503050406030204" pitchFamily="18" charset="0"/>
                          </a:rPr>
                        </m:ctrlPr>
                      </m:sSubPr>
                      <m:e>
                        <m:r>
                          <a:rPr lang="en-US" sz="2000" b="1" i="1">
                            <a:solidFill>
                              <a:srgbClr val="D60093"/>
                            </a:solidFill>
                            <a:latin typeface="Cambria Math"/>
                          </a:rPr>
                          <m:t>𝒓</m:t>
                        </m:r>
                      </m:e>
                      <m:sub>
                        <m:r>
                          <a:rPr lang="en-US" sz="2000" b="1" i="1">
                            <a:solidFill>
                              <a:srgbClr val="D60093"/>
                            </a:solidFill>
                            <a:latin typeface="Cambria Math"/>
                          </a:rPr>
                          <m:t>𝒖</m:t>
                        </m:r>
                      </m:sub>
                    </m:sSub>
                    <m:r>
                      <a:rPr lang="en-US" sz="2000" b="1" i="1">
                        <a:solidFill>
                          <a:srgbClr val="D60093"/>
                        </a:solidFill>
                        <a:latin typeface="Cambria Math"/>
                      </a:rPr>
                      <m:t>+</m:t>
                    </m:r>
                    <m:d>
                      <m:dPr>
                        <m:ctrlPr>
                          <a:rPr lang="en-US" sz="2000" b="1" i="1" smtClean="0">
                            <a:solidFill>
                              <a:srgbClr val="0000FF"/>
                            </a:solidFill>
                            <a:latin typeface="Cambria Math" panose="02040503050406030204" pitchFamily="18" charset="0"/>
                          </a:rPr>
                        </m:ctrlPr>
                      </m:dPr>
                      <m:e>
                        <m:r>
                          <a:rPr lang="en-US" sz="2000" b="1" i="1">
                            <a:solidFill>
                              <a:srgbClr val="0000FF"/>
                            </a:solidFill>
                            <a:latin typeface="Cambria Math"/>
                          </a:rPr>
                          <m:t>𝟏</m:t>
                        </m:r>
                        <m:r>
                          <a:rPr lang="en-US" sz="2000" b="1" i="1">
                            <a:solidFill>
                              <a:srgbClr val="0000FF"/>
                            </a:solidFill>
                            <a:latin typeface="Cambria Math"/>
                          </a:rPr>
                          <m:t>−</m:t>
                        </m:r>
                        <m:r>
                          <a:rPr lang="en-US" sz="2000" b="1" i="1">
                            <a:solidFill>
                              <a:srgbClr val="0000FF"/>
                            </a:solidFill>
                            <a:latin typeface="Cambria Math"/>
                          </a:rPr>
                          <m:t>𝜷</m:t>
                        </m:r>
                      </m:e>
                    </m:d>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𝒖</m:t>
                        </m:r>
                      </m:sub>
                    </m:sSub>
                  </m:oMath>
                </a14:m>
                <a:endParaRPr lang="en-US" sz="2000" b="1" dirty="0">
                  <a:solidFill>
                    <a:srgbClr val="0000FF"/>
                  </a:solidFill>
                  <a:latin typeface="Arial" pitchFamily="34" charset="0"/>
                  <a:cs typeface="Arial" pitchFamily="34" charset="0"/>
                </a:endParaRPr>
              </a:p>
              <a:p>
                <a:pPr marL="768096" lvl="2" indent="0">
                  <a:lnSpc>
                    <a:spcPct val="90000"/>
                  </a:lnSpc>
                  <a:buNone/>
                </a:pPr>
                <a:r>
                  <a:rPr lang="en-US" sz="2000" b="1" dirty="0">
                    <a:latin typeface="Arial" pitchFamily="34" charset="0"/>
                    <a:cs typeface="Arial" pitchFamily="34" charset="0"/>
                  </a:rPr>
                  <a:t>	</a:t>
                </a:r>
                <a14:m>
                  <m:oMath xmlns:m="http://schemas.openxmlformats.org/officeDocument/2006/math">
                    <m:sSubSup>
                      <m:sSubSupPr>
                        <m:ctrlPr>
                          <a:rPr lang="en-US" sz="2000" b="1" i="1" smtClean="0">
                            <a:solidFill>
                              <a:srgbClr val="0000FF"/>
                            </a:solidFill>
                            <a:latin typeface="Cambria Math" panose="02040503050406030204" pitchFamily="18" charset="0"/>
                          </a:rPr>
                        </m:ctrlPr>
                      </m:sSubSupPr>
                      <m:e>
                        <m:r>
                          <a:rPr lang="en-US" sz="2000" b="1" i="1">
                            <a:solidFill>
                              <a:srgbClr val="0000FF"/>
                            </a:solidFill>
                            <a:latin typeface="Cambria Math"/>
                          </a:rPr>
                          <m:t>𝒒</m:t>
                        </m:r>
                      </m:e>
                      <m:sub>
                        <m:r>
                          <a:rPr lang="en-US" sz="2000" b="1" i="1">
                            <a:solidFill>
                              <a:srgbClr val="0000FF"/>
                            </a:solidFill>
                            <a:latin typeface="Cambria Math"/>
                          </a:rPr>
                          <m:t>𝒖</m:t>
                        </m:r>
                      </m:sub>
                      <m:sup>
                        <m:r>
                          <a:rPr lang="en-US" sz="2000" b="1" i="1">
                            <a:solidFill>
                              <a:srgbClr val="0000FF"/>
                            </a:solidFill>
                            <a:latin typeface="Cambria Math"/>
                          </a:rPr>
                          <m:t>′</m:t>
                        </m:r>
                      </m:sup>
                    </m:sSubSup>
                    <m:r>
                      <a:rPr lang="en-US" sz="2000" b="1" i="1">
                        <a:solidFill>
                          <a:srgbClr val="0000FF"/>
                        </a:solidFill>
                        <a:latin typeface="Cambria Math"/>
                      </a:rPr>
                      <m:t>=</m:t>
                    </m:r>
                    <m:f>
                      <m:fPr>
                        <m:ctrlPr>
                          <a:rPr lang="en-US" sz="2000" b="1" i="1">
                            <a:solidFill>
                              <a:srgbClr val="0000FF"/>
                            </a:solidFill>
                            <a:latin typeface="Cambria Math" panose="02040503050406030204" pitchFamily="18" charset="0"/>
                          </a:rPr>
                        </m:ctrlPr>
                      </m:fPr>
                      <m:num>
                        <m:r>
                          <a:rPr lang="en-US" sz="2000" b="1" i="1">
                            <a:solidFill>
                              <a:srgbClr val="0000FF"/>
                            </a:solidFill>
                            <a:latin typeface="Cambria Math"/>
                          </a:rPr>
                          <m:t>𝟏</m:t>
                        </m:r>
                      </m:num>
                      <m:den>
                        <m:r>
                          <a:rPr lang="en-US" sz="2000" b="1" i="1">
                            <a:solidFill>
                              <a:srgbClr val="0000FF"/>
                            </a:solidFill>
                            <a:latin typeface="Cambria Math"/>
                          </a:rPr>
                          <m:t>𝟐</m:t>
                        </m:r>
                      </m:den>
                    </m:f>
                    <m:r>
                      <a:rPr lang="en-US" sz="2000" b="1" i="1">
                        <a:solidFill>
                          <a:srgbClr val="0000FF"/>
                        </a:solidFill>
                        <a:latin typeface="Cambria Math"/>
                      </a:rPr>
                      <m:t>𝜷</m:t>
                    </m:r>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𝒖</m:t>
                        </m:r>
                      </m:sub>
                    </m:sSub>
                  </m:oMath>
                </a14:m>
                <a:endParaRPr lang="en-US" sz="2000" b="1" dirty="0">
                  <a:latin typeface="Arial" pitchFamily="34" charset="0"/>
                  <a:cs typeface="Arial" pitchFamily="34" charset="0"/>
                </a:endParaRPr>
              </a:p>
              <a:p>
                <a:pPr marL="768096" lvl="2" indent="0">
                  <a:lnSpc>
                    <a:spcPct val="90000"/>
                  </a:lnSpc>
                  <a:buNone/>
                </a:pPr>
                <a:r>
                  <a:rPr lang="en-US" sz="2000" b="1" dirty="0">
                    <a:latin typeface="Arial" pitchFamily="34" charset="0"/>
                    <a:cs typeface="Arial" pitchFamily="34" charset="0"/>
                  </a:rPr>
                  <a:t>  for each </a:t>
                </a:r>
                <a14:m>
                  <m:oMath xmlns:m="http://schemas.openxmlformats.org/officeDocument/2006/math">
                    <m:r>
                      <a:rPr lang="en-US" sz="2000" b="1" i="1">
                        <a:latin typeface="Cambria Math"/>
                      </a:rPr>
                      <m:t>𝒗</m:t>
                    </m:r>
                  </m:oMath>
                </a14:m>
                <a:r>
                  <a:rPr lang="en-US" sz="2000" b="1" dirty="0">
                    <a:latin typeface="Arial" pitchFamily="34" charset="0"/>
                    <a:cs typeface="Arial" pitchFamily="34" charset="0"/>
                  </a:rPr>
                  <a:t> such that </a:t>
                </a:r>
                <a14:m>
                  <m:oMath xmlns:m="http://schemas.openxmlformats.org/officeDocument/2006/math">
                    <m:d>
                      <m:dPr>
                        <m:ctrlPr>
                          <a:rPr lang="en-US" sz="2000" b="1" i="1" dirty="0">
                            <a:latin typeface="Cambria Math" panose="02040503050406030204" pitchFamily="18" charset="0"/>
                          </a:rPr>
                        </m:ctrlPr>
                      </m:dPr>
                      <m:e>
                        <m:r>
                          <a:rPr lang="en-US" sz="2000" b="1" i="1" dirty="0" err="1">
                            <a:latin typeface="Cambria Math"/>
                          </a:rPr>
                          <m:t>𝒖</m:t>
                        </m:r>
                        <m:r>
                          <a:rPr lang="en-US" sz="2000" b="1" i="1" dirty="0" err="1">
                            <a:latin typeface="Cambria Math"/>
                          </a:rPr>
                          <m:t>,</m:t>
                        </m:r>
                        <m:r>
                          <a:rPr lang="en-US" sz="2000" b="1" i="1" dirty="0" err="1">
                            <a:latin typeface="Cambria Math"/>
                          </a:rPr>
                          <m:t>𝒗</m:t>
                        </m:r>
                      </m:e>
                    </m:d>
                    <m:r>
                      <a:rPr lang="en-US" sz="2000" b="1" i="1" dirty="0">
                        <a:latin typeface="Cambria Math"/>
                      </a:rPr>
                      <m:t>∈</m:t>
                    </m:r>
                    <m:r>
                      <a:rPr lang="en-US" sz="2000" b="1" i="1" dirty="0">
                        <a:latin typeface="Cambria Math"/>
                      </a:rPr>
                      <m:t>𝑬</m:t>
                    </m:r>
                    <m:r>
                      <a:rPr lang="en-US" sz="2000" b="1" i="1" dirty="0">
                        <a:latin typeface="Cambria Math"/>
                      </a:rPr>
                      <m:t>:</m:t>
                    </m:r>
                  </m:oMath>
                </a14:m>
                <a:endParaRPr lang="en-US" sz="2000" b="1" dirty="0">
                  <a:latin typeface="Arial" pitchFamily="34" charset="0"/>
                  <a:cs typeface="Arial" pitchFamily="34" charset="0"/>
                </a:endParaRPr>
              </a:p>
              <a:p>
                <a:pPr marL="768096" lvl="2" indent="0">
                  <a:lnSpc>
                    <a:spcPct val="90000"/>
                  </a:lnSpc>
                  <a:buNone/>
                </a:pPr>
                <a:r>
                  <a:rPr lang="en-US" sz="2000" b="1" dirty="0">
                    <a:latin typeface="Arial" pitchFamily="34" charset="0"/>
                    <a:cs typeface="Arial" pitchFamily="34" charset="0"/>
                  </a:rPr>
                  <a:t>	     </a:t>
                </a:r>
                <a14:m>
                  <m:oMath xmlns:m="http://schemas.openxmlformats.org/officeDocument/2006/math">
                    <m:sSubSup>
                      <m:sSubSupPr>
                        <m:ctrlPr>
                          <a:rPr lang="en-US" sz="2000" b="1" i="1" smtClean="0">
                            <a:solidFill>
                              <a:srgbClr val="0000FF"/>
                            </a:solidFill>
                            <a:latin typeface="Cambria Math" panose="02040503050406030204" pitchFamily="18" charset="0"/>
                          </a:rPr>
                        </m:ctrlPr>
                      </m:sSubSupPr>
                      <m:e>
                        <m:r>
                          <a:rPr lang="en-US" sz="2000" b="1" i="1">
                            <a:solidFill>
                              <a:srgbClr val="0000FF"/>
                            </a:solidFill>
                            <a:latin typeface="Cambria Math"/>
                          </a:rPr>
                          <m:t>𝒒</m:t>
                        </m:r>
                      </m:e>
                      <m:sub>
                        <m:r>
                          <a:rPr lang="en-US" sz="2000" b="1" i="1">
                            <a:solidFill>
                              <a:srgbClr val="0000FF"/>
                            </a:solidFill>
                            <a:latin typeface="Cambria Math"/>
                          </a:rPr>
                          <m:t>𝒗</m:t>
                        </m:r>
                      </m:sub>
                      <m:sup>
                        <m:r>
                          <a:rPr lang="en-US" sz="2000" b="1" i="1">
                            <a:solidFill>
                              <a:srgbClr val="0000FF"/>
                            </a:solidFill>
                            <a:latin typeface="Cambria Math"/>
                          </a:rPr>
                          <m:t>′</m:t>
                        </m:r>
                      </m:sup>
                    </m:sSubSup>
                    <m:r>
                      <a:rPr lang="en-US" sz="2000" b="1" i="1">
                        <a:solidFill>
                          <a:srgbClr val="0000FF"/>
                        </a:solidFill>
                        <a:latin typeface="Cambria Math"/>
                      </a:rPr>
                      <m:t>=</m:t>
                    </m:r>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𝒗</m:t>
                        </m:r>
                      </m:sub>
                    </m:sSub>
                    <m:r>
                      <a:rPr lang="en-US" sz="2000" b="1" i="1">
                        <a:solidFill>
                          <a:srgbClr val="0000FF"/>
                        </a:solidFill>
                        <a:latin typeface="Cambria Math"/>
                      </a:rPr>
                      <m:t>+</m:t>
                    </m:r>
                    <m:f>
                      <m:fPr>
                        <m:ctrlPr>
                          <a:rPr lang="en-US" sz="2000" b="1" i="1">
                            <a:solidFill>
                              <a:srgbClr val="0000FF"/>
                            </a:solidFill>
                            <a:latin typeface="Cambria Math" panose="02040503050406030204" pitchFamily="18" charset="0"/>
                          </a:rPr>
                        </m:ctrlPr>
                      </m:fPr>
                      <m:num>
                        <m:r>
                          <a:rPr lang="en-US" sz="2000" b="1" i="1">
                            <a:solidFill>
                              <a:srgbClr val="0000FF"/>
                            </a:solidFill>
                            <a:latin typeface="Cambria Math"/>
                          </a:rPr>
                          <m:t>𝟏</m:t>
                        </m:r>
                      </m:num>
                      <m:den>
                        <m:r>
                          <a:rPr lang="en-US" sz="2000" b="1" i="1">
                            <a:solidFill>
                              <a:srgbClr val="0000FF"/>
                            </a:solidFill>
                            <a:latin typeface="Cambria Math"/>
                          </a:rPr>
                          <m:t>𝟐</m:t>
                        </m:r>
                      </m:den>
                    </m:f>
                    <m:r>
                      <a:rPr lang="en-US" sz="2000" b="1" i="1">
                        <a:solidFill>
                          <a:srgbClr val="0000FF"/>
                        </a:solidFill>
                        <a:latin typeface="Cambria Math"/>
                      </a:rPr>
                      <m:t>𝜷</m:t>
                    </m:r>
                    <m:f>
                      <m:fPr>
                        <m:ctrlPr>
                          <a:rPr lang="en-US" sz="2000" b="1" i="1">
                            <a:solidFill>
                              <a:srgbClr val="0000FF"/>
                            </a:solidFill>
                            <a:latin typeface="Cambria Math" panose="02040503050406030204" pitchFamily="18" charset="0"/>
                          </a:rPr>
                        </m:ctrlPr>
                      </m:fPr>
                      <m:num>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𝒒</m:t>
                            </m:r>
                          </m:e>
                          <m:sub>
                            <m:r>
                              <a:rPr lang="en-US" sz="2000" b="1" i="1">
                                <a:solidFill>
                                  <a:srgbClr val="0000FF"/>
                                </a:solidFill>
                                <a:latin typeface="Cambria Math"/>
                              </a:rPr>
                              <m:t>𝒖</m:t>
                            </m:r>
                          </m:sub>
                        </m:sSub>
                      </m:num>
                      <m:den>
                        <m:sSub>
                          <m:sSubPr>
                            <m:ctrlPr>
                              <a:rPr lang="en-US" sz="2000" b="1" i="1">
                                <a:solidFill>
                                  <a:srgbClr val="0000FF"/>
                                </a:solidFill>
                                <a:latin typeface="Cambria Math" panose="02040503050406030204" pitchFamily="18" charset="0"/>
                              </a:rPr>
                            </m:ctrlPr>
                          </m:sSubPr>
                          <m:e>
                            <m:r>
                              <a:rPr lang="en-US" sz="2000" b="1" i="1">
                                <a:solidFill>
                                  <a:srgbClr val="0000FF"/>
                                </a:solidFill>
                                <a:latin typeface="Cambria Math"/>
                              </a:rPr>
                              <m:t>𝒅</m:t>
                            </m:r>
                          </m:e>
                          <m:sub>
                            <m:r>
                              <a:rPr lang="en-US" sz="2000" b="1" i="1">
                                <a:solidFill>
                                  <a:srgbClr val="0000FF"/>
                                </a:solidFill>
                                <a:latin typeface="Cambria Math"/>
                              </a:rPr>
                              <m:t>𝒖</m:t>
                            </m:r>
                          </m:sub>
                        </m:sSub>
                      </m:den>
                    </m:f>
                  </m:oMath>
                </a14:m>
                <a:r>
                  <a:rPr lang="en-US" sz="2000" b="1" dirty="0">
                    <a:solidFill>
                      <a:srgbClr val="0000FF"/>
                    </a:solidFill>
                    <a:latin typeface="Arial" pitchFamily="34" charset="0"/>
                    <a:cs typeface="Arial" pitchFamily="34" charset="0"/>
                  </a:rPr>
                  <a:t> </a:t>
                </a:r>
                <a:endParaRPr lang="en-US" sz="2000" b="1" dirty="0">
                  <a:latin typeface="Arial" pitchFamily="34" charset="0"/>
                  <a:cs typeface="Arial" pitchFamily="34" charset="0"/>
                </a:endParaRPr>
              </a:p>
              <a:p>
                <a:pPr marL="768096" lvl="2" indent="0">
                  <a:lnSpc>
                    <a:spcPct val="90000"/>
                  </a:lnSpc>
                  <a:buNone/>
                </a:pPr>
                <a:r>
                  <a:rPr lang="en-US" sz="2000" b="1" dirty="0">
                    <a:latin typeface="Arial" pitchFamily="34" charset="0"/>
                    <a:cs typeface="Arial" pitchFamily="34" charset="0"/>
                  </a:rPr>
                  <a:t>	return </a:t>
                </a:r>
                <a14:m>
                  <m:oMath xmlns:m="http://schemas.openxmlformats.org/officeDocument/2006/math">
                    <m:sSup>
                      <m:sSupPr>
                        <m:ctrlPr>
                          <a:rPr lang="en-US" sz="2000" b="1" i="1" dirty="0">
                            <a:latin typeface="Cambria Math" panose="02040503050406030204" pitchFamily="18" charset="0"/>
                          </a:rPr>
                        </m:ctrlPr>
                      </m:sSupPr>
                      <m:e>
                        <m:r>
                          <a:rPr lang="en-US" sz="2000" b="1" i="1" dirty="0">
                            <a:latin typeface="Cambria Math"/>
                          </a:rPr>
                          <m:t>𝒓</m:t>
                        </m:r>
                      </m:e>
                      <m:sup>
                        <m:r>
                          <a:rPr lang="en-US" sz="2000" b="1" i="1" dirty="0">
                            <a:latin typeface="Cambria Math"/>
                          </a:rPr>
                          <m:t>′</m:t>
                        </m:r>
                      </m:sup>
                    </m:sSup>
                    <m:r>
                      <a:rPr lang="en-US" sz="2000" b="1" i="1" dirty="0">
                        <a:latin typeface="Cambria Math"/>
                      </a:rPr>
                      <m:t>,  </m:t>
                    </m:r>
                    <m:sSup>
                      <m:sSupPr>
                        <m:ctrlPr>
                          <a:rPr lang="en-US" sz="2000" b="1" i="1" dirty="0">
                            <a:latin typeface="Cambria Math" panose="02040503050406030204" pitchFamily="18" charset="0"/>
                          </a:rPr>
                        </m:ctrlPr>
                      </m:sSupPr>
                      <m:e>
                        <m:r>
                          <a:rPr lang="en-US" sz="2000" b="1" i="1" dirty="0">
                            <a:latin typeface="Cambria Math"/>
                          </a:rPr>
                          <m:t>𝒒</m:t>
                        </m:r>
                      </m:e>
                      <m:sup>
                        <m:r>
                          <a:rPr lang="en-US" sz="2000" b="1" i="1" dirty="0">
                            <a:latin typeface="Cambria Math"/>
                          </a:rPr>
                          <m:t>′</m:t>
                        </m:r>
                      </m:sup>
                    </m:sSup>
                  </m:oMath>
                </a14:m>
                <a:endParaRPr lang="en-US" sz="2000" b="1" dirty="0">
                  <a:latin typeface="Arial" pitchFamily="34" charset="0"/>
                  <a:cs typeface="Arial"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419600" y="1118559"/>
                <a:ext cx="5105400" cy="2310441"/>
              </a:xfrm>
              <a:prstGeom prst="rect">
                <a:avLst/>
              </a:prstGeom>
              <a:blipFill rotWithShape="1">
                <a:blip r:embed="rId4"/>
                <a:stretch>
                  <a:fillRect t="-2895" b="-3684"/>
                </a:stretch>
              </a:blipFill>
            </p:spPr>
            <p:txBody>
              <a:bodyPr/>
              <a:lstStyle/>
              <a:p>
                <a:r>
                  <a:rPr lang="en-US">
                    <a:noFill/>
                  </a:rPr>
                  <a:t> </a:t>
                </a:r>
              </a:p>
            </p:txBody>
          </p:sp>
        </mc:Fallback>
      </mc:AlternateContent>
    </p:spTree>
    <p:extLst>
      <p:ext uri="{BB962C8B-B14F-4D97-AF65-F5344CB8AC3E}">
        <p14:creationId xmlns:p14="http://schemas.microsoft.com/office/powerpoint/2010/main" val="4109821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8" name="Rectangle 7"/>
          <p:cNvSpPr/>
          <p:nvPr/>
        </p:nvSpPr>
        <p:spPr>
          <a:xfrm>
            <a:off x="528918" y="1295400"/>
            <a:ext cx="5968204" cy="5410200"/>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Approximate PPR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6039922" cy="5562600"/>
              </a:xfrm>
            </p:spPr>
            <p:txBody>
              <a:bodyPr>
                <a:normAutofit fontScale="92500" lnSpcReduction="20000"/>
              </a:bodyPr>
              <a:lstStyle/>
              <a:p>
                <a:r>
                  <a:rPr lang="en-US" b="1" dirty="0">
                    <a:solidFill>
                      <a:srgbClr val="008000"/>
                    </a:solidFill>
                  </a:rPr>
                  <a:t>ApproxPageRank(S, </a:t>
                </a:r>
                <a:r>
                  <a:rPr lang="el-GR" b="1" dirty="0">
                    <a:solidFill>
                      <a:srgbClr val="008000"/>
                    </a:solidFill>
                  </a:rPr>
                  <a:t>β</a:t>
                </a:r>
                <a:r>
                  <a:rPr lang="en-US" b="1" dirty="0">
                    <a:solidFill>
                      <a:srgbClr val="008000"/>
                    </a:solidFill>
                  </a:rPr>
                  <a:t>, </a:t>
                </a:r>
                <a:r>
                  <a:rPr lang="el-GR" b="1" dirty="0">
                    <a:solidFill>
                      <a:srgbClr val="008000"/>
                    </a:solidFill>
                  </a:rPr>
                  <a:t>ε</a:t>
                </a:r>
                <a:r>
                  <a:rPr lang="en-US" b="1" dirty="0">
                    <a:solidFill>
                      <a:srgbClr val="008000"/>
                    </a:solidFill>
                  </a:rPr>
                  <a:t>):</a:t>
                </a:r>
              </a:p>
              <a:p>
                <a:pPr marL="457200" lvl="1" indent="0">
                  <a:buNone/>
                </a:pPr>
                <a:r>
                  <a:rPr lang="en-US" dirty="0"/>
                  <a:t>Set </a:t>
                </a:r>
                <a14:m>
                  <m:oMath xmlns:m="http://schemas.openxmlformats.org/officeDocument/2006/math">
                    <m:r>
                      <a:rPr lang="en-US" b="1" i="1" dirty="0" smtClean="0">
                        <a:latin typeface="Cambria Math"/>
                      </a:rPr>
                      <m:t>𝒓</m:t>
                    </m:r>
                    <m:r>
                      <a:rPr lang="en-US" i="1" dirty="0" smtClean="0">
                        <a:latin typeface="Cambria Math"/>
                      </a:rPr>
                      <m:t>=</m:t>
                    </m:r>
                    <m:acc>
                      <m:accPr>
                        <m:chr m:val="⃑"/>
                        <m:ctrlPr>
                          <a:rPr lang="en-US" i="1" dirty="0" smtClean="0">
                            <a:latin typeface="Cambria Math" panose="02040503050406030204" pitchFamily="18" charset="0"/>
                          </a:rPr>
                        </m:ctrlPr>
                      </m:accPr>
                      <m:e>
                        <m:r>
                          <a:rPr lang="en-US" b="0" i="1" dirty="0" smtClean="0">
                            <a:latin typeface="Cambria Math"/>
                          </a:rPr>
                          <m:t>0</m:t>
                        </m:r>
                      </m:e>
                    </m:acc>
                  </m:oMath>
                </a14:m>
                <a:r>
                  <a:rPr lang="en-US" dirty="0"/>
                  <a:t>, </a:t>
                </a:r>
                <a14:m>
                  <m:oMath xmlns:m="http://schemas.openxmlformats.org/officeDocument/2006/math">
                    <m:r>
                      <a:rPr lang="en-US" b="1" i="1" dirty="0" smtClean="0">
                        <a:latin typeface="Cambria Math"/>
                      </a:rPr>
                      <m:t>𝒒</m:t>
                    </m:r>
                    <m:r>
                      <a:rPr lang="en-US" i="1" dirty="0" smtClean="0">
                        <a:latin typeface="Cambria Math"/>
                      </a:rPr>
                      <m:t>=[0 ..0 1 0…0]</m:t>
                    </m:r>
                  </m:oMath>
                </a14:m>
                <a:endParaRPr lang="en-US" dirty="0"/>
              </a:p>
              <a:p>
                <a:pPr marL="457200" lvl="1" indent="0">
                  <a:buNone/>
                </a:pPr>
                <a:r>
                  <a:rPr lang="en-US" sz="2600" b="1" dirty="0">
                    <a:solidFill>
                      <a:srgbClr val="0000FF"/>
                    </a:solidFill>
                  </a:rPr>
                  <a:t>While</a:t>
                </a:r>
                <a:r>
                  <a:rPr lang="en-US" sz="2600" b="1" dirty="0"/>
                  <a:t> </a:t>
                </a:r>
                <a14:m>
                  <m:oMath xmlns:m="http://schemas.openxmlformats.org/officeDocument/2006/math">
                    <m:limLow>
                      <m:limLowPr>
                        <m:ctrlPr>
                          <a:rPr lang="en-US" sz="2600" b="1" i="1" dirty="0" smtClean="0">
                            <a:latin typeface="Cambria Math" panose="02040503050406030204" pitchFamily="18" charset="0"/>
                          </a:rPr>
                        </m:ctrlPr>
                      </m:limLowPr>
                      <m:e>
                        <m:r>
                          <a:rPr lang="en-US" sz="2600" b="1" i="0" dirty="0" smtClean="0">
                            <a:latin typeface="Cambria Math"/>
                          </a:rPr>
                          <m:t>𝐦𝐚𝐱</m:t>
                        </m:r>
                      </m:e>
                      <m:lim>
                        <m:r>
                          <a:rPr lang="en-US" sz="2600" b="1" i="1" dirty="0" smtClean="0">
                            <a:latin typeface="Cambria Math"/>
                          </a:rPr>
                          <m:t>𝒖</m:t>
                        </m:r>
                        <m:r>
                          <a:rPr lang="en-US" sz="2600" b="1" i="1" dirty="0" smtClean="0">
                            <a:latin typeface="Cambria Math"/>
                          </a:rPr>
                          <m:t>∈</m:t>
                        </m:r>
                        <m:r>
                          <a:rPr lang="en-US" sz="2600" b="1" i="1" dirty="0" smtClean="0">
                            <a:latin typeface="Cambria Math"/>
                          </a:rPr>
                          <m:t>𝑽</m:t>
                        </m:r>
                      </m:lim>
                    </m:limLow>
                    <m:f>
                      <m:fPr>
                        <m:ctrlPr>
                          <a:rPr lang="en-US" sz="2600" b="1" i="1" dirty="0" smtClean="0">
                            <a:latin typeface="Cambria Math" panose="02040503050406030204" pitchFamily="18" charset="0"/>
                          </a:rPr>
                        </m:ctrlPr>
                      </m:fPr>
                      <m:num>
                        <m:sSub>
                          <m:sSubPr>
                            <m:ctrlPr>
                              <a:rPr lang="en-US" sz="2600" b="1" i="1" dirty="0" smtClean="0">
                                <a:latin typeface="Cambria Math" panose="02040503050406030204" pitchFamily="18" charset="0"/>
                              </a:rPr>
                            </m:ctrlPr>
                          </m:sSubPr>
                          <m:e>
                            <m:r>
                              <a:rPr lang="en-US" sz="2600" b="1" i="1" dirty="0" smtClean="0">
                                <a:latin typeface="Cambria Math"/>
                              </a:rPr>
                              <m:t>𝒒</m:t>
                            </m:r>
                          </m:e>
                          <m:sub>
                            <m:r>
                              <a:rPr lang="en-US" sz="2600" b="1" i="1" dirty="0" smtClean="0">
                                <a:latin typeface="Cambria Math"/>
                              </a:rPr>
                              <m:t>𝒖</m:t>
                            </m:r>
                          </m:sub>
                        </m:sSub>
                      </m:num>
                      <m:den>
                        <m:sSub>
                          <m:sSubPr>
                            <m:ctrlPr>
                              <a:rPr lang="en-US" sz="2600" b="1" i="1" dirty="0" smtClean="0">
                                <a:latin typeface="Cambria Math" panose="02040503050406030204" pitchFamily="18" charset="0"/>
                              </a:rPr>
                            </m:ctrlPr>
                          </m:sSubPr>
                          <m:e>
                            <m:r>
                              <a:rPr lang="en-US" sz="2600" b="1" i="1" dirty="0" smtClean="0">
                                <a:latin typeface="Cambria Math"/>
                              </a:rPr>
                              <m:t>𝒅</m:t>
                            </m:r>
                          </m:e>
                          <m:sub>
                            <m:r>
                              <a:rPr lang="en-US" sz="2600" b="1" i="1" dirty="0" smtClean="0">
                                <a:latin typeface="Cambria Math"/>
                              </a:rPr>
                              <m:t>𝒖</m:t>
                            </m:r>
                          </m:sub>
                        </m:sSub>
                      </m:den>
                    </m:f>
                    <m:r>
                      <a:rPr lang="en-US" sz="2600" b="1" i="1" dirty="0" smtClean="0">
                        <a:latin typeface="Cambria Math"/>
                      </a:rPr>
                      <m:t>≥</m:t>
                    </m:r>
                    <m:r>
                      <a:rPr lang="en-US" sz="2600" b="1" i="1" dirty="0" smtClean="0">
                        <a:latin typeface="Cambria Math"/>
                      </a:rPr>
                      <m:t>𝜺</m:t>
                    </m:r>
                  </m:oMath>
                </a14:m>
                <a:r>
                  <a:rPr lang="en-US" sz="2600" b="1" dirty="0"/>
                  <a:t>:</a:t>
                </a:r>
              </a:p>
              <a:p>
                <a:pPr marL="457200" lvl="1" indent="0">
                  <a:buNone/>
                </a:pPr>
                <a:r>
                  <a:rPr lang="en-US" sz="2600" dirty="0"/>
                  <a:t>	Choose any vertex </a:t>
                </a:r>
                <a14:m>
                  <m:oMath xmlns:m="http://schemas.openxmlformats.org/officeDocument/2006/math">
                    <m:r>
                      <a:rPr lang="en-US" sz="2600" b="1" i="1" dirty="0" smtClean="0">
                        <a:latin typeface="Cambria Math"/>
                      </a:rPr>
                      <m:t>𝒖</m:t>
                    </m:r>
                  </m:oMath>
                </a14:m>
                <a:r>
                  <a:rPr lang="en-US" sz="2600" b="1" dirty="0"/>
                  <a:t> </a:t>
                </a:r>
                <a:r>
                  <a:rPr lang="en-US" sz="2600" dirty="0"/>
                  <a:t>where </a:t>
                </a:r>
                <a14:m>
                  <m:oMath xmlns:m="http://schemas.openxmlformats.org/officeDocument/2006/math">
                    <m:f>
                      <m:fPr>
                        <m:ctrlPr>
                          <a:rPr lang="en-US" sz="2600" i="1" dirty="0">
                            <a:latin typeface="Cambria Math" panose="02040503050406030204" pitchFamily="18" charset="0"/>
                          </a:rPr>
                        </m:ctrlPr>
                      </m:fPr>
                      <m:num>
                        <m:sSub>
                          <m:sSubPr>
                            <m:ctrlPr>
                              <a:rPr lang="en-US" sz="2600" i="1" dirty="0">
                                <a:latin typeface="Cambria Math" panose="02040503050406030204" pitchFamily="18" charset="0"/>
                              </a:rPr>
                            </m:ctrlPr>
                          </m:sSubPr>
                          <m:e>
                            <m:r>
                              <a:rPr lang="en-US" sz="2600" b="0" i="1" dirty="0" smtClean="0">
                                <a:latin typeface="Cambria Math"/>
                              </a:rPr>
                              <m:t>𝑞</m:t>
                            </m:r>
                          </m:e>
                          <m:sub>
                            <m:r>
                              <a:rPr lang="en-US" sz="2600" i="1" dirty="0">
                                <a:latin typeface="Cambria Math"/>
                              </a:rPr>
                              <m:t>𝑢</m:t>
                            </m:r>
                          </m:sub>
                        </m:sSub>
                      </m:num>
                      <m:den>
                        <m:sSub>
                          <m:sSubPr>
                            <m:ctrlPr>
                              <a:rPr lang="en-US" sz="2600" i="1" dirty="0">
                                <a:latin typeface="Cambria Math" panose="02040503050406030204" pitchFamily="18" charset="0"/>
                              </a:rPr>
                            </m:ctrlPr>
                          </m:sSubPr>
                          <m:e>
                            <m:r>
                              <a:rPr lang="en-US" sz="2600" i="1" dirty="0">
                                <a:latin typeface="Cambria Math"/>
                              </a:rPr>
                              <m:t>𝑑</m:t>
                            </m:r>
                          </m:e>
                          <m:sub>
                            <m:r>
                              <a:rPr lang="en-US" sz="2600" i="1" dirty="0">
                                <a:latin typeface="Cambria Math"/>
                              </a:rPr>
                              <m:t>𝑢</m:t>
                            </m:r>
                          </m:sub>
                        </m:sSub>
                      </m:den>
                    </m:f>
                    <m:r>
                      <a:rPr lang="en-US" sz="2600" i="1" dirty="0">
                        <a:latin typeface="Cambria Math"/>
                      </a:rPr>
                      <m:t>≥</m:t>
                    </m:r>
                    <m:r>
                      <a:rPr lang="en-US" sz="2600" i="1" dirty="0">
                        <a:latin typeface="Cambria Math"/>
                      </a:rPr>
                      <m:t>𝜀</m:t>
                    </m:r>
                  </m:oMath>
                </a14:m>
                <a:endParaRPr lang="en-US" sz="2600" dirty="0"/>
              </a:p>
              <a:p>
                <a:pPr marL="457200" lvl="1" indent="0">
                  <a:buNone/>
                </a:pPr>
                <a:r>
                  <a:rPr lang="en-US" sz="2600" b="1" dirty="0"/>
                  <a:t>	</a:t>
                </a:r>
                <a14:m>
                  <m:oMath xmlns:m="http://schemas.openxmlformats.org/officeDocument/2006/math">
                    <m:r>
                      <a:rPr lang="en-US" sz="2600" b="1" i="1" dirty="0" smtClean="0">
                        <a:solidFill>
                          <a:srgbClr val="0000FF"/>
                        </a:solidFill>
                        <a:latin typeface="Cambria Math"/>
                      </a:rPr>
                      <m:t>𝑷𝒖𝒔𝒉</m:t>
                    </m:r>
                    <m:r>
                      <a:rPr lang="en-US" sz="2600" b="1" i="1" dirty="0" smtClean="0">
                        <a:solidFill>
                          <a:srgbClr val="0000FF"/>
                        </a:solidFill>
                        <a:latin typeface="Cambria Math"/>
                      </a:rPr>
                      <m:t>(</m:t>
                    </m:r>
                    <m:r>
                      <a:rPr lang="en-US" sz="2600" b="1" i="1" dirty="0" smtClean="0">
                        <a:solidFill>
                          <a:srgbClr val="0000FF"/>
                        </a:solidFill>
                        <a:latin typeface="Cambria Math"/>
                      </a:rPr>
                      <m:t>𝒖</m:t>
                    </m:r>
                    <m:r>
                      <a:rPr lang="en-US" sz="2600" b="1" i="1" dirty="0" smtClean="0">
                        <a:solidFill>
                          <a:srgbClr val="0000FF"/>
                        </a:solidFill>
                        <a:latin typeface="Cambria Math"/>
                      </a:rPr>
                      <m:t>, </m:t>
                    </m:r>
                    <m:r>
                      <a:rPr lang="en-US" sz="2600" b="1" i="1" dirty="0" smtClean="0">
                        <a:solidFill>
                          <a:srgbClr val="0000FF"/>
                        </a:solidFill>
                        <a:latin typeface="Cambria Math"/>
                      </a:rPr>
                      <m:t>𝒓</m:t>
                    </m:r>
                    <m:r>
                      <a:rPr lang="en-US" sz="2600" b="1" i="1" dirty="0" smtClean="0">
                        <a:solidFill>
                          <a:srgbClr val="0000FF"/>
                        </a:solidFill>
                        <a:latin typeface="Cambria Math"/>
                      </a:rPr>
                      <m:t>, </m:t>
                    </m:r>
                    <m:r>
                      <a:rPr lang="en-US" sz="2600" b="1" i="1" dirty="0" smtClean="0">
                        <a:solidFill>
                          <a:srgbClr val="0000FF"/>
                        </a:solidFill>
                        <a:latin typeface="Cambria Math"/>
                      </a:rPr>
                      <m:t>𝒒</m:t>
                    </m:r>
                    <m:r>
                      <a:rPr lang="en-US" sz="2600" b="1" i="1" dirty="0" smtClean="0">
                        <a:solidFill>
                          <a:srgbClr val="0000FF"/>
                        </a:solidFill>
                        <a:latin typeface="Cambria Math"/>
                      </a:rPr>
                      <m:t>)</m:t>
                    </m:r>
                  </m:oMath>
                </a14:m>
                <a:r>
                  <a:rPr lang="en-US" sz="2600" b="1" dirty="0">
                    <a:solidFill>
                      <a:srgbClr val="0000FF"/>
                    </a:solidFill>
                  </a:rPr>
                  <a:t>:</a:t>
                </a:r>
              </a:p>
              <a:p>
                <a:pPr marL="457200" lvl="1" indent="0">
                  <a:buNone/>
                </a:pPr>
                <a:r>
                  <a:rPr lang="en-US" sz="2600" b="1" dirty="0"/>
                  <a:t>		</a:t>
                </a:r>
                <a14:m>
                  <m:oMath xmlns:m="http://schemas.openxmlformats.org/officeDocument/2006/math">
                    <m:r>
                      <a:rPr lang="en-US" sz="2600" b="1" i="1" dirty="0" smtClean="0">
                        <a:latin typeface="Cambria Math"/>
                      </a:rPr>
                      <m:t>𝒓</m:t>
                    </m:r>
                    <m:r>
                      <a:rPr lang="en-US" sz="2600" b="1" i="1" dirty="0" smtClean="0">
                        <a:latin typeface="Cambria Math"/>
                      </a:rPr>
                      <m:t>′=</m:t>
                    </m:r>
                    <m:r>
                      <a:rPr lang="en-US" sz="2600" b="1" i="1" dirty="0" smtClean="0">
                        <a:latin typeface="Cambria Math"/>
                      </a:rPr>
                      <m:t>𝒓</m:t>
                    </m:r>
                    <m:r>
                      <a:rPr lang="en-US" sz="2600" b="1" i="1" dirty="0" smtClean="0">
                        <a:latin typeface="Cambria Math"/>
                      </a:rPr>
                      <m:t>,  </m:t>
                    </m:r>
                    <m:r>
                      <a:rPr lang="en-US" sz="2600" b="1" i="1" dirty="0" smtClean="0">
                        <a:latin typeface="Cambria Math"/>
                      </a:rPr>
                      <m:t>𝒒</m:t>
                    </m:r>
                    <m:r>
                      <a:rPr lang="en-US" sz="2600" b="1" i="1" dirty="0" smtClean="0">
                        <a:latin typeface="Cambria Math"/>
                      </a:rPr>
                      <m:t>′=</m:t>
                    </m:r>
                    <m:r>
                      <a:rPr lang="en-US" sz="2600" b="1" i="1" dirty="0" smtClean="0">
                        <a:latin typeface="Cambria Math"/>
                      </a:rPr>
                      <m:t>𝒒</m:t>
                    </m:r>
                  </m:oMath>
                </a14:m>
                <a:endParaRPr lang="en-US" sz="2600" b="1" dirty="0"/>
              </a:p>
              <a:p>
                <a:pPr marL="768096" lvl="2" indent="0">
                  <a:buNone/>
                </a:pPr>
                <a:r>
                  <a:rPr lang="en-US" sz="2600" b="1" dirty="0"/>
                  <a:t>	 	</a:t>
                </a:r>
                <a14:m>
                  <m:oMath xmlns:m="http://schemas.openxmlformats.org/officeDocument/2006/math">
                    <m:sSubSup>
                      <m:sSubSupPr>
                        <m:ctrlPr>
                          <a:rPr lang="en-US" sz="2600" b="1" i="1" smtClean="0">
                            <a:latin typeface="Cambria Math" panose="02040503050406030204" pitchFamily="18" charset="0"/>
                          </a:rPr>
                        </m:ctrlPr>
                      </m:sSubSupPr>
                      <m:e>
                        <m:r>
                          <a:rPr lang="en-US" sz="2600" b="1" i="1" smtClean="0">
                            <a:latin typeface="Cambria Math"/>
                          </a:rPr>
                          <m:t>𝒓</m:t>
                        </m:r>
                      </m:e>
                      <m:sub>
                        <m:r>
                          <a:rPr lang="en-US" sz="2600" b="1" i="1" smtClean="0">
                            <a:latin typeface="Cambria Math"/>
                          </a:rPr>
                          <m:t>𝒖</m:t>
                        </m:r>
                      </m:sub>
                      <m:sup>
                        <m:r>
                          <a:rPr lang="en-US" sz="2600" b="1" i="1" smtClean="0">
                            <a:latin typeface="Cambria Math"/>
                          </a:rPr>
                          <m:t>′</m:t>
                        </m:r>
                      </m:sup>
                    </m:sSubSup>
                    <m:r>
                      <a:rPr lang="en-US" sz="2600" b="1" i="1" smtClean="0">
                        <a:latin typeface="Cambria Math"/>
                      </a:rPr>
                      <m:t>=</m:t>
                    </m:r>
                    <m:sSub>
                      <m:sSubPr>
                        <m:ctrlPr>
                          <a:rPr lang="en-US" sz="2600" b="1" i="1" smtClean="0">
                            <a:latin typeface="Cambria Math" panose="02040503050406030204" pitchFamily="18" charset="0"/>
                          </a:rPr>
                        </m:ctrlPr>
                      </m:sSubPr>
                      <m:e>
                        <m:r>
                          <a:rPr lang="en-US" sz="2600" b="1" i="1" smtClean="0">
                            <a:latin typeface="Cambria Math"/>
                          </a:rPr>
                          <m:t>𝒓</m:t>
                        </m:r>
                      </m:e>
                      <m:sub>
                        <m:r>
                          <a:rPr lang="en-US" sz="2600" b="1" i="1" smtClean="0">
                            <a:latin typeface="Cambria Math"/>
                          </a:rPr>
                          <m:t>𝒖</m:t>
                        </m:r>
                      </m:sub>
                    </m:sSub>
                    <m:r>
                      <a:rPr lang="en-US" sz="2600" b="1" i="1" smtClean="0">
                        <a:latin typeface="Cambria Math"/>
                      </a:rPr>
                      <m:t>+</m:t>
                    </m:r>
                    <m:d>
                      <m:dPr>
                        <m:ctrlPr>
                          <a:rPr lang="en-US" sz="2600" b="1" i="1" smtClean="0">
                            <a:latin typeface="Cambria Math" panose="02040503050406030204" pitchFamily="18" charset="0"/>
                          </a:rPr>
                        </m:ctrlPr>
                      </m:dPr>
                      <m:e>
                        <m:r>
                          <a:rPr lang="en-US" sz="2600" b="1" i="1" smtClean="0">
                            <a:latin typeface="Cambria Math"/>
                          </a:rPr>
                          <m:t>𝟏</m:t>
                        </m:r>
                        <m:r>
                          <a:rPr lang="en-US" sz="2600" b="1" i="1" smtClean="0">
                            <a:latin typeface="Cambria Math"/>
                          </a:rPr>
                          <m:t>−</m:t>
                        </m:r>
                        <m:r>
                          <a:rPr lang="en-US" sz="2600" b="1" i="1" smtClean="0">
                            <a:latin typeface="Cambria Math"/>
                          </a:rPr>
                          <m:t>𝜷</m:t>
                        </m:r>
                      </m:e>
                    </m:d>
                    <m:sSub>
                      <m:sSubPr>
                        <m:ctrlPr>
                          <a:rPr lang="en-US" sz="2600" b="1" i="1" smtClean="0">
                            <a:latin typeface="Cambria Math" panose="02040503050406030204" pitchFamily="18" charset="0"/>
                          </a:rPr>
                        </m:ctrlPr>
                      </m:sSubPr>
                      <m:e>
                        <m:r>
                          <a:rPr lang="en-US" sz="2600" b="1" i="1" smtClean="0">
                            <a:latin typeface="Cambria Math"/>
                          </a:rPr>
                          <m:t>𝒒</m:t>
                        </m:r>
                      </m:e>
                      <m:sub>
                        <m:r>
                          <a:rPr lang="en-US" sz="2600" b="1" i="1" smtClean="0">
                            <a:latin typeface="Cambria Math"/>
                          </a:rPr>
                          <m:t>𝒖</m:t>
                        </m:r>
                      </m:sub>
                    </m:sSub>
                  </m:oMath>
                </a14:m>
                <a:endParaRPr lang="en-US" sz="2600" b="1" dirty="0"/>
              </a:p>
              <a:p>
                <a:pPr marL="768096" lvl="2" indent="0">
                  <a:buNone/>
                </a:pPr>
                <a:r>
                  <a:rPr lang="en-US" sz="2600" b="1" dirty="0"/>
                  <a:t>		</a:t>
                </a:r>
                <a14:m>
                  <m:oMath xmlns:m="http://schemas.openxmlformats.org/officeDocument/2006/math">
                    <m:sSubSup>
                      <m:sSubSupPr>
                        <m:ctrlPr>
                          <a:rPr lang="en-US" sz="2600" b="1" i="1">
                            <a:latin typeface="Cambria Math" panose="02040503050406030204" pitchFamily="18" charset="0"/>
                          </a:rPr>
                        </m:ctrlPr>
                      </m:sSubSupPr>
                      <m:e>
                        <m:r>
                          <a:rPr lang="en-US" sz="2600" b="1" i="1" smtClean="0">
                            <a:latin typeface="Cambria Math"/>
                          </a:rPr>
                          <m:t>𝒒</m:t>
                        </m:r>
                      </m:e>
                      <m:sub>
                        <m:r>
                          <a:rPr lang="en-US" sz="2600" b="1" i="1">
                            <a:latin typeface="Cambria Math"/>
                          </a:rPr>
                          <m:t>𝒖</m:t>
                        </m:r>
                      </m:sub>
                      <m:sup>
                        <m:r>
                          <a:rPr lang="en-US" sz="2600" b="1" i="1">
                            <a:latin typeface="Cambria Math"/>
                          </a:rPr>
                          <m:t>′</m:t>
                        </m:r>
                      </m:sup>
                    </m:sSubSup>
                    <m:r>
                      <a:rPr lang="en-US" sz="2600" b="1" i="1">
                        <a:latin typeface="Cambria Math"/>
                      </a:rPr>
                      <m:t>=</m:t>
                    </m:r>
                    <m:f>
                      <m:fPr>
                        <m:ctrlPr>
                          <a:rPr lang="en-US" sz="2600" b="1" i="1">
                            <a:latin typeface="Cambria Math" panose="02040503050406030204" pitchFamily="18" charset="0"/>
                          </a:rPr>
                        </m:ctrlPr>
                      </m:fPr>
                      <m:num>
                        <m:r>
                          <a:rPr lang="en-US" sz="2600" b="1" i="1">
                            <a:latin typeface="Cambria Math"/>
                          </a:rPr>
                          <m:t>𝟏</m:t>
                        </m:r>
                      </m:num>
                      <m:den>
                        <m:r>
                          <a:rPr lang="en-US" sz="2600" b="1" i="1">
                            <a:latin typeface="Cambria Math"/>
                          </a:rPr>
                          <m:t>𝟐</m:t>
                        </m:r>
                      </m:den>
                    </m:f>
                    <m:r>
                      <a:rPr lang="en-US" sz="2600" b="1" i="1" smtClean="0">
                        <a:latin typeface="Cambria Math"/>
                      </a:rPr>
                      <m:t>𝜷</m:t>
                    </m:r>
                    <m:sSub>
                      <m:sSubPr>
                        <m:ctrlPr>
                          <a:rPr lang="en-US" sz="2600" b="1" i="1">
                            <a:latin typeface="Cambria Math" panose="02040503050406030204" pitchFamily="18" charset="0"/>
                          </a:rPr>
                        </m:ctrlPr>
                      </m:sSubPr>
                      <m:e>
                        <m:r>
                          <a:rPr lang="en-US" sz="2600" b="1" i="1" smtClean="0">
                            <a:latin typeface="Cambria Math"/>
                          </a:rPr>
                          <m:t>𝒒</m:t>
                        </m:r>
                      </m:e>
                      <m:sub>
                        <m:r>
                          <a:rPr lang="en-US" sz="2600" b="1" i="1">
                            <a:latin typeface="Cambria Math"/>
                          </a:rPr>
                          <m:t>𝒖</m:t>
                        </m:r>
                      </m:sub>
                    </m:sSub>
                  </m:oMath>
                </a14:m>
                <a:endParaRPr lang="en-US" sz="2600" b="1" dirty="0"/>
              </a:p>
              <a:p>
                <a:pPr marL="768096" lvl="2" indent="0">
                  <a:buNone/>
                </a:pPr>
                <a:r>
                  <a:rPr lang="en-US" sz="2600" b="1" dirty="0"/>
                  <a:t>		For each </a:t>
                </a:r>
                <a14:m>
                  <m:oMath xmlns:m="http://schemas.openxmlformats.org/officeDocument/2006/math">
                    <m:r>
                      <a:rPr lang="en-US" sz="2600" b="1" i="1" smtClean="0">
                        <a:latin typeface="Cambria Math"/>
                      </a:rPr>
                      <m:t>𝒗</m:t>
                    </m:r>
                  </m:oMath>
                </a14:m>
                <a:r>
                  <a:rPr lang="en-US" sz="2600" b="1" dirty="0"/>
                  <a:t> such that </a:t>
                </a:r>
                <a14:m>
                  <m:oMath xmlns:m="http://schemas.openxmlformats.org/officeDocument/2006/math">
                    <m:d>
                      <m:dPr>
                        <m:ctrlPr>
                          <a:rPr lang="en-US" sz="2600" b="1" i="1" dirty="0" smtClean="0">
                            <a:latin typeface="Cambria Math" panose="02040503050406030204" pitchFamily="18" charset="0"/>
                          </a:rPr>
                        </m:ctrlPr>
                      </m:dPr>
                      <m:e>
                        <m:r>
                          <a:rPr lang="en-US" sz="2600" b="1" i="1" dirty="0" err="1" smtClean="0">
                            <a:latin typeface="Cambria Math"/>
                          </a:rPr>
                          <m:t>𝒖</m:t>
                        </m:r>
                        <m:r>
                          <a:rPr lang="en-US" sz="2600" b="1" i="1" dirty="0" err="1" smtClean="0">
                            <a:latin typeface="Cambria Math"/>
                          </a:rPr>
                          <m:t>,</m:t>
                        </m:r>
                        <m:r>
                          <a:rPr lang="en-US" sz="2600" b="1" i="1" dirty="0" err="1" smtClean="0">
                            <a:latin typeface="Cambria Math"/>
                          </a:rPr>
                          <m:t>𝒗</m:t>
                        </m:r>
                      </m:e>
                    </m:d>
                    <m:r>
                      <a:rPr lang="en-US" sz="2600" b="1" i="1" dirty="0" smtClean="0">
                        <a:latin typeface="Cambria Math"/>
                      </a:rPr>
                      <m:t>∈</m:t>
                    </m:r>
                    <m:r>
                      <a:rPr lang="en-US" sz="2600" b="1" i="1" dirty="0" smtClean="0">
                        <a:latin typeface="Cambria Math"/>
                      </a:rPr>
                      <m:t>𝑬</m:t>
                    </m:r>
                    <m:r>
                      <a:rPr lang="en-US" sz="2600" b="1" i="1" dirty="0" smtClean="0">
                        <a:latin typeface="Cambria Math"/>
                      </a:rPr>
                      <m:t>:</m:t>
                    </m:r>
                  </m:oMath>
                </a14:m>
                <a:endParaRPr lang="en-US" sz="2600" b="1" dirty="0"/>
              </a:p>
              <a:p>
                <a:pPr marL="768096" lvl="2" indent="0">
                  <a:buNone/>
                </a:pPr>
                <a:r>
                  <a:rPr lang="en-US" sz="2600" b="1" dirty="0"/>
                  <a:t>			</a:t>
                </a:r>
                <a14:m>
                  <m:oMath xmlns:m="http://schemas.openxmlformats.org/officeDocument/2006/math">
                    <m:sSubSup>
                      <m:sSubSupPr>
                        <m:ctrlPr>
                          <a:rPr lang="en-US" sz="2600" b="1" i="1">
                            <a:latin typeface="Cambria Math" panose="02040503050406030204" pitchFamily="18" charset="0"/>
                          </a:rPr>
                        </m:ctrlPr>
                      </m:sSubSupPr>
                      <m:e>
                        <m:r>
                          <a:rPr lang="en-US" sz="2600" b="1" i="1" smtClean="0">
                            <a:latin typeface="Cambria Math"/>
                          </a:rPr>
                          <m:t>𝒒</m:t>
                        </m:r>
                      </m:e>
                      <m:sub>
                        <m:r>
                          <a:rPr lang="en-US" sz="2600" b="1" i="1" smtClean="0">
                            <a:latin typeface="Cambria Math"/>
                          </a:rPr>
                          <m:t>𝒗</m:t>
                        </m:r>
                      </m:sub>
                      <m:sup>
                        <m:r>
                          <a:rPr lang="en-US" sz="2600" b="1" i="1">
                            <a:latin typeface="Cambria Math"/>
                          </a:rPr>
                          <m:t>′</m:t>
                        </m:r>
                      </m:sup>
                    </m:sSubSup>
                    <m:r>
                      <a:rPr lang="en-US" sz="2600" b="1" i="1">
                        <a:latin typeface="Cambria Math"/>
                      </a:rPr>
                      <m:t>=</m:t>
                    </m:r>
                    <m:sSub>
                      <m:sSubPr>
                        <m:ctrlPr>
                          <a:rPr lang="en-US" sz="2600" b="1" i="1" smtClean="0">
                            <a:latin typeface="Cambria Math" panose="02040503050406030204" pitchFamily="18" charset="0"/>
                          </a:rPr>
                        </m:ctrlPr>
                      </m:sSubPr>
                      <m:e>
                        <m:r>
                          <a:rPr lang="en-US" sz="2600" b="1" i="1" smtClean="0">
                            <a:latin typeface="Cambria Math"/>
                          </a:rPr>
                          <m:t>𝒒</m:t>
                        </m:r>
                      </m:e>
                      <m:sub>
                        <m:r>
                          <a:rPr lang="en-US" sz="2600" b="1" i="1" smtClean="0">
                            <a:latin typeface="Cambria Math"/>
                          </a:rPr>
                          <m:t>𝒗</m:t>
                        </m:r>
                      </m:sub>
                    </m:sSub>
                    <m:r>
                      <a:rPr lang="en-US" sz="2600" b="1" i="1" smtClean="0">
                        <a:latin typeface="Cambria Math"/>
                      </a:rPr>
                      <m:t>+</m:t>
                    </m:r>
                    <m:f>
                      <m:fPr>
                        <m:ctrlPr>
                          <a:rPr lang="en-US" sz="2600" b="1" i="1" smtClean="0">
                            <a:latin typeface="Cambria Math" panose="02040503050406030204" pitchFamily="18" charset="0"/>
                          </a:rPr>
                        </m:ctrlPr>
                      </m:fPr>
                      <m:num>
                        <m:r>
                          <a:rPr lang="en-US" sz="2600" b="1" i="1" smtClean="0">
                            <a:latin typeface="Cambria Math"/>
                          </a:rPr>
                          <m:t>𝟏</m:t>
                        </m:r>
                      </m:num>
                      <m:den>
                        <m:r>
                          <a:rPr lang="en-US" sz="2600" b="1" i="1" smtClean="0">
                            <a:latin typeface="Cambria Math"/>
                          </a:rPr>
                          <m:t>𝟐</m:t>
                        </m:r>
                      </m:den>
                    </m:f>
                    <m:r>
                      <a:rPr lang="en-US" sz="2600" b="1" i="1">
                        <a:latin typeface="Cambria Math"/>
                      </a:rPr>
                      <m:t>𝜷</m:t>
                    </m:r>
                    <m:sSub>
                      <m:sSubPr>
                        <m:ctrlPr>
                          <a:rPr lang="en-US" sz="2600" b="1" i="1">
                            <a:latin typeface="Cambria Math" panose="02040503050406030204" pitchFamily="18" charset="0"/>
                          </a:rPr>
                        </m:ctrlPr>
                      </m:sSubPr>
                      <m:e>
                        <m:r>
                          <a:rPr lang="en-US" sz="2600" b="1" i="1" smtClean="0">
                            <a:latin typeface="Cambria Math"/>
                          </a:rPr>
                          <m:t>𝒒</m:t>
                        </m:r>
                      </m:e>
                      <m:sub>
                        <m:r>
                          <a:rPr lang="en-US" sz="2600" b="1" i="1">
                            <a:latin typeface="Cambria Math"/>
                          </a:rPr>
                          <m:t>𝒖</m:t>
                        </m:r>
                      </m:sub>
                    </m:sSub>
                    <m:r>
                      <a:rPr lang="en-US" sz="2600" b="1" i="1">
                        <a:latin typeface="Cambria Math"/>
                      </a:rPr>
                      <m:t>/</m:t>
                    </m:r>
                    <m:sSub>
                      <m:sSubPr>
                        <m:ctrlPr>
                          <a:rPr lang="en-US" sz="2600" b="1" i="1" smtClean="0">
                            <a:latin typeface="Cambria Math" panose="02040503050406030204" pitchFamily="18" charset="0"/>
                          </a:rPr>
                        </m:ctrlPr>
                      </m:sSubPr>
                      <m:e>
                        <m:r>
                          <a:rPr lang="en-US" sz="2600" b="1" i="1" smtClean="0">
                            <a:latin typeface="Cambria Math"/>
                          </a:rPr>
                          <m:t>𝒅</m:t>
                        </m:r>
                      </m:e>
                      <m:sub>
                        <m:r>
                          <a:rPr lang="en-US" sz="2600" b="1" i="1" smtClean="0">
                            <a:latin typeface="Cambria Math"/>
                          </a:rPr>
                          <m:t>𝒖</m:t>
                        </m:r>
                      </m:sub>
                    </m:sSub>
                  </m:oMath>
                </a14:m>
                <a:endParaRPr lang="en-US" sz="2600" b="1" dirty="0"/>
              </a:p>
              <a:p>
                <a:pPr marL="768096" lvl="2" indent="0">
                  <a:buNone/>
                </a:pPr>
                <a:r>
                  <a:rPr lang="en-US" sz="2600" b="1" dirty="0"/>
                  <a:t>		Update </a:t>
                </a:r>
                <a14:m>
                  <m:oMath xmlns:m="http://schemas.openxmlformats.org/officeDocument/2006/math">
                    <m:r>
                      <a:rPr lang="en-US" sz="2600" b="1" i="1" dirty="0" smtClean="0">
                        <a:latin typeface="Cambria Math"/>
                      </a:rPr>
                      <m:t>𝒓</m:t>
                    </m:r>
                    <m:r>
                      <a:rPr lang="en-US" sz="2600" b="1" i="1" dirty="0">
                        <a:latin typeface="Cambria Math"/>
                      </a:rPr>
                      <m:t>=</m:t>
                    </m:r>
                    <m:sSup>
                      <m:sSupPr>
                        <m:ctrlPr>
                          <a:rPr lang="en-US" sz="2600" b="1" i="1" dirty="0" smtClean="0">
                            <a:latin typeface="Cambria Math" panose="02040503050406030204" pitchFamily="18" charset="0"/>
                          </a:rPr>
                        </m:ctrlPr>
                      </m:sSupPr>
                      <m:e>
                        <m:r>
                          <a:rPr lang="en-US" sz="2600" b="1" i="1" dirty="0">
                            <a:latin typeface="Cambria Math"/>
                          </a:rPr>
                          <m:t>𝒓</m:t>
                        </m:r>
                      </m:e>
                      <m:sup>
                        <m:r>
                          <a:rPr lang="en-US" sz="2600" b="1" i="1" dirty="0" smtClean="0">
                            <a:latin typeface="Cambria Math"/>
                          </a:rPr>
                          <m:t>′</m:t>
                        </m:r>
                      </m:sup>
                    </m:sSup>
                    <m:r>
                      <a:rPr lang="en-US" sz="2600" b="1" i="1" dirty="0">
                        <a:latin typeface="Cambria Math"/>
                      </a:rPr>
                      <m:t>,  </m:t>
                    </m:r>
                    <m:r>
                      <a:rPr lang="en-US" sz="2600" b="1" i="1" dirty="0">
                        <a:latin typeface="Cambria Math"/>
                      </a:rPr>
                      <m:t>𝒒</m:t>
                    </m:r>
                    <m:r>
                      <a:rPr lang="en-US" sz="2600" b="1" i="1" dirty="0">
                        <a:latin typeface="Cambria Math"/>
                      </a:rPr>
                      <m:t>=</m:t>
                    </m:r>
                    <m:sSup>
                      <m:sSupPr>
                        <m:ctrlPr>
                          <a:rPr lang="en-US" sz="2600" b="1" i="1" dirty="0" smtClean="0">
                            <a:latin typeface="Cambria Math" panose="02040503050406030204" pitchFamily="18" charset="0"/>
                          </a:rPr>
                        </m:ctrlPr>
                      </m:sSupPr>
                      <m:e>
                        <m:r>
                          <a:rPr lang="en-US" sz="2600" b="1" i="1" dirty="0" smtClean="0">
                            <a:latin typeface="Cambria Math"/>
                          </a:rPr>
                          <m:t>𝒒</m:t>
                        </m:r>
                      </m:e>
                      <m:sup>
                        <m:r>
                          <a:rPr lang="en-US" sz="2600" b="1" i="1" dirty="0" smtClean="0">
                            <a:latin typeface="Cambria Math"/>
                          </a:rPr>
                          <m:t>′</m:t>
                        </m:r>
                      </m:sup>
                    </m:sSup>
                  </m:oMath>
                </a14:m>
                <a:endParaRPr lang="en-US" sz="2600" b="1" dirty="0"/>
              </a:p>
              <a:p>
                <a:pPr marL="502920" lvl="1" indent="0">
                  <a:buNone/>
                </a:pPr>
                <a:r>
                  <a:rPr lang="en-US" sz="2600" b="1" dirty="0">
                    <a:solidFill>
                      <a:srgbClr val="0000FF"/>
                    </a:solidFill>
                  </a:rPr>
                  <a:t>Return </a:t>
                </a:r>
                <a14:m>
                  <m:oMath xmlns:m="http://schemas.openxmlformats.org/officeDocument/2006/math">
                    <m:r>
                      <a:rPr lang="en-US" sz="2600" b="1" i="1" dirty="0" smtClean="0">
                        <a:solidFill>
                          <a:srgbClr val="0000FF"/>
                        </a:solidFill>
                        <a:latin typeface="Cambria Math"/>
                      </a:rPr>
                      <m:t>𝒓</m:t>
                    </m:r>
                  </m:oMath>
                </a14:m>
                <a:endParaRPr lang="en-US" sz="2600" b="1" dirty="0"/>
              </a:p>
              <a:p>
                <a:pPr marL="768096" lvl="2"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6039922" cy="5562600"/>
              </a:xfrm>
              <a:blipFill rotWithShape="1">
                <a:blip r:embed="rId3"/>
                <a:stretch>
                  <a:fillRect t="-2083"/>
                </a:stretch>
              </a:blipFill>
            </p:spPr>
            <p:txBody>
              <a:bodyPr/>
              <a:lstStyle/>
              <a:p>
                <a:r>
                  <a:rPr lang="en-US">
                    <a:noFill/>
                  </a:rPr>
                  <a:t> </a:t>
                </a:r>
              </a:p>
            </p:txBody>
          </p:sp>
        </mc:Fallback>
      </mc:AlternateContent>
      <p:sp>
        <p:nvSpPr>
          <p:cNvPr id="7" name="TextBox 6"/>
          <p:cNvSpPr txBox="1"/>
          <p:nvPr/>
        </p:nvSpPr>
        <p:spPr>
          <a:xfrm>
            <a:off x="6497122" y="1258669"/>
            <a:ext cx="2659702" cy="1477328"/>
          </a:xfrm>
          <a:prstGeom prst="rect">
            <a:avLst/>
          </a:prstGeom>
          <a:noFill/>
        </p:spPr>
        <p:txBody>
          <a:bodyPr wrap="none" rtlCol="0">
            <a:spAutoFit/>
          </a:bodyPr>
          <a:lstStyle/>
          <a:p>
            <a:r>
              <a:rPr lang="en-US" b="1" i="1" dirty="0">
                <a:solidFill>
                  <a:srgbClr val="008000"/>
                </a:solidFill>
                <a:latin typeface="Arial" pitchFamily="34" charset="0"/>
                <a:cs typeface="Arial" pitchFamily="34" charset="0"/>
              </a:rPr>
              <a:t>r</a:t>
            </a:r>
            <a:r>
              <a:rPr lang="en-US" dirty="0">
                <a:solidFill>
                  <a:srgbClr val="008000"/>
                </a:solidFill>
                <a:latin typeface="Arial" pitchFamily="34" charset="0"/>
                <a:cs typeface="Arial" pitchFamily="34" charset="0"/>
              </a:rPr>
              <a:t> …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vector</a:t>
            </a:r>
          </a:p>
          <a:p>
            <a:r>
              <a:rPr lang="en-US" b="1" dirty="0" err="1">
                <a:solidFill>
                  <a:srgbClr val="008000"/>
                </a:solidFill>
                <a:latin typeface="Arial" pitchFamily="34" charset="0"/>
                <a:cs typeface="Arial" pitchFamily="34" charset="0"/>
              </a:rPr>
              <a:t>r</a:t>
            </a:r>
            <a:r>
              <a:rPr lang="en-US" b="1" baseline="-25000" dirty="0" err="1">
                <a:solidFill>
                  <a:srgbClr val="008000"/>
                </a:solidFill>
                <a:latin typeface="Arial" pitchFamily="34" charset="0"/>
                <a:cs typeface="Arial" pitchFamily="34" charset="0"/>
              </a:rPr>
              <a:t>u</a:t>
            </a:r>
            <a:r>
              <a:rPr lang="en-US" baseline="-25000" dirty="0">
                <a:solidFill>
                  <a:srgbClr val="008000"/>
                </a:solidFill>
                <a:latin typeface="Arial" pitchFamily="34" charset="0"/>
                <a:cs typeface="Arial" pitchFamily="34" charset="0"/>
              </a:rPr>
              <a:t> </a:t>
            </a:r>
            <a:r>
              <a:rPr lang="en-US" dirty="0">
                <a:solidFill>
                  <a:srgbClr val="008000"/>
                </a:solidFill>
                <a:latin typeface="Arial" pitchFamily="34" charset="0"/>
                <a:cs typeface="Arial" pitchFamily="34" charset="0"/>
              </a:rPr>
              <a:t>…</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score of </a:t>
            </a:r>
            <a:r>
              <a:rPr lang="en-US" b="1" dirty="0">
                <a:solidFill>
                  <a:srgbClr val="008000"/>
                </a:solidFill>
                <a:latin typeface="Arial" pitchFamily="34" charset="0"/>
                <a:cs typeface="Arial" pitchFamily="34" charset="0"/>
              </a:rPr>
              <a:t>u</a:t>
            </a:r>
          </a:p>
          <a:p>
            <a:r>
              <a:rPr lang="en-US" b="1" i="1" dirty="0">
                <a:solidFill>
                  <a:srgbClr val="008000"/>
                </a:solidFill>
                <a:latin typeface="Arial" pitchFamily="34" charset="0"/>
                <a:cs typeface="Arial" pitchFamily="34" charset="0"/>
              </a:rPr>
              <a:t>q</a:t>
            </a:r>
            <a:r>
              <a:rPr lang="en-US" dirty="0">
                <a:solidFill>
                  <a:srgbClr val="008000"/>
                </a:solidFill>
                <a:latin typeface="Arial" pitchFamily="34" charset="0"/>
                <a:cs typeface="Arial" pitchFamily="34" charset="0"/>
              </a:rPr>
              <a:t> …residual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vector</a:t>
            </a:r>
          </a:p>
          <a:p>
            <a:r>
              <a:rPr lang="en-US" b="1" dirty="0" err="1">
                <a:solidFill>
                  <a:srgbClr val="008000"/>
                </a:solidFill>
                <a:latin typeface="Arial" pitchFamily="34" charset="0"/>
                <a:cs typeface="Arial" pitchFamily="34" charset="0"/>
              </a:rPr>
              <a:t>q</a:t>
            </a:r>
            <a:r>
              <a:rPr lang="en-US" b="1" baseline="-25000" dirty="0" err="1">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 residual of node </a:t>
            </a:r>
            <a:r>
              <a:rPr lang="en-US" b="1" dirty="0">
                <a:solidFill>
                  <a:srgbClr val="008000"/>
                </a:solidFill>
                <a:latin typeface="Arial" pitchFamily="34" charset="0"/>
                <a:cs typeface="Arial" pitchFamily="34" charset="0"/>
              </a:rPr>
              <a:t>u</a:t>
            </a:r>
          </a:p>
          <a:p>
            <a:r>
              <a:rPr lang="en-US" b="1" dirty="0">
                <a:solidFill>
                  <a:srgbClr val="008000"/>
                </a:solidFill>
                <a:latin typeface="Arial" pitchFamily="34" charset="0"/>
                <a:cs typeface="Arial" pitchFamily="34" charset="0"/>
              </a:rPr>
              <a:t>d</a:t>
            </a:r>
            <a:r>
              <a:rPr lang="en-US" b="1" baseline="-25000" dirty="0">
                <a:solidFill>
                  <a:srgbClr val="008000"/>
                </a:solidFill>
                <a:latin typeface="Arial" pitchFamily="34" charset="0"/>
                <a:cs typeface="Arial" pitchFamily="34" charset="0"/>
              </a:rPr>
              <a:t>u</a:t>
            </a:r>
            <a:r>
              <a:rPr lang="en-US" b="1" dirty="0">
                <a:solidFill>
                  <a:srgbClr val="008000"/>
                </a:solidFill>
                <a:latin typeface="Arial" pitchFamily="34" charset="0"/>
                <a:cs typeface="Arial" pitchFamily="34" charset="0"/>
              </a:rPr>
              <a:t> </a:t>
            </a:r>
            <a:r>
              <a:rPr lang="en-US" dirty="0">
                <a:solidFill>
                  <a:srgbClr val="008000"/>
                </a:solidFill>
                <a:latin typeface="Arial" pitchFamily="34" charset="0"/>
                <a:cs typeface="Arial" pitchFamily="34" charset="0"/>
              </a:rPr>
              <a:t>… degree of </a:t>
            </a:r>
            <a:r>
              <a:rPr lang="en-US" b="1" dirty="0">
                <a:solidFill>
                  <a:srgbClr val="008000"/>
                </a:solidFill>
                <a:latin typeface="Arial" pitchFamily="34" charset="0"/>
                <a:cs typeface="Arial" pitchFamily="34" charset="0"/>
              </a:rPr>
              <a:t>u</a:t>
            </a:r>
          </a:p>
        </p:txBody>
      </p:sp>
      <mc:AlternateContent xmlns:mc="http://schemas.openxmlformats.org/markup-compatibility/2006" xmlns:a14="http://schemas.microsoft.com/office/drawing/2010/main">
        <mc:Choice Requires="a14">
          <p:sp>
            <p:nvSpPr>
              <p:cNvPr id="10" name="TextBox 9"/>
              <p:cNvSpPr txBox="1"/>
              <p:nvPr/>
            </p:nvSpPr>
            <p:spPr>
              <a:xfrm>
                <a:off x="6530784" y="3849469"/>
                <a:ext cx="2658677" cy="646331"/>
              </a:xfrm>
              <a:prstGeom prst="rect">
                <a:avLst/>
              </a:prstGeom>
              <a:noFill/>
            </p:spPr>
            <p:txBody>
              <a:bodyPr wrap="none" rtlCol="0">
                <a:spAutoFit/>
              </a:bodyPr>
              <a:lstStyle/>
              <a:p>
                <a:r>
                  <a:rPr lang="en-US" dirty="0">
                    <a:solidFill>
                      <a:srgbClr val="008000"/>
                    </a:solidFill>
                    <a:latin typeface="Arial" pitchFamily="34" charset="0"/>
                    <a:cs typeface="Arial" pitchFamily="34" charset="0"/>
                  </a:rPr>
                  <a:t>Update </a:t>
                </a:r>
                <a:r>
                  <a:rPr lang="en-US" b="1" dirty="0">
                    <a:solidFill>
                      <a:srgbClr val="008000"/>
                    </a:solidFill>
                    <a:latin typeface="Arial" pitchFamily="34" charset="0"/>
                    <a:cs typeface="Arial" pitchFamily="34" charset="0"/>
                  </a:rPr>
                  <a:t>r: </a:t>
                </a:r>
                <a:r>
                  <a:rPr lang="en-US" dirty="0">
                    <a:solidFill>
                      <a:srgbClr val="008000"/>
                    </a:solidFill>
                    <a:latin typeface="Arial" pitchFamily="34" charset="0"/>
                    <a:cs typeface="Arial" pitchFamily="34" charset="0"/>
                  </a:rPr>
                  <a:t>Move </a:t>
                </a:r>
                <a14:m>
                  <m:oMath xmlns:m="http://schemas.openxmlformats.org/officeDocument/2006/math">
                    <m:r>
                      <a:rPr lang="en-US" i="1" dirty="0" smtClean="0">
                        <a:solidFill>
                          <a:srgbClr val="008000"/>
                        </a:solidFill>
                        <a:latin typeface="Cambria Math"/>
                        <a:cs typeface="Arial" pitchFamily="34" charset="0"/>
                      </a:rPr>
                      <m:t>(1−</m:t>
                    </m:r>
                    <m:r>
                      <a:rPr lang="en-US" i="1" dirty="0" smtClean="0">
                        <a:solidFill>
                          <a:srgbClr val="008000"/>
                        </a:solidFill>
                        <a:latin typeface="Cambria Math"/>
                        <a:cs typeface="Arial" pitchFamily="34" charset="0"/>
                      </a:rPr>
                      <m:t>𝛽</m:t>
                    </m:r>
                    <m:r>
                      <a:rPr lang="en-US" i="1" dirty="0" smtClean="0">
                        <a:solidFill>
                          <a:srgbClr val="008000"/>
                        </a:solidFill>
                        <a:latin typeface="Cambria Math"/>
                        <a:cs typeface="Arial" pitchFamily="34" charset="0"/>
                      </a:rPr>
                      <m:t>)</m:t>
                    </m:r>
                  </m:oMath>
                </a14:m>
                <a:r>
                  <a:rPr lang="en-US" dirty="0">
                    <a:solidFill>
                      <a:srgbClr val="008000"/>
                    </a:solidFill>
                    <a:latin typeface="Arial" pitchFamily="34" charset="0"/>
                    <a:cs typeface="Arial" pitchFamily="34" charset="0"/>
                  </a:rPr>
                  <a:t> </a:t>
                </a:r>
                <a:br>
                  <a:rPr lang="en-US" dirty="0">
                    <a:solidFill>
                      <a:srgbClr val="008000"/>
                    </a:solidFill>
                    <a:latin typeface="Arial" pitchFamily="34" charset="0"/>
                    <a:cs typeface="Arial" pitchFamily="34" charset="0"/>
                  </a:rPr>
                </a:br>
                <a:r>
                  <a:rPr lang="en-US" dirty="0">
                    <a:solidFill>
                      <a:srgbClr val="008000"/>
                    </a:solidFill>
                    <a:latin typeface="Arial" pitchFamily="34" charset="0"/>
                    <a:cs typeface="Arial" pitchFamily="34" charset="0"/>
                  </a:rPr>
                  <a:t>of the prob. from </a:t>
                </a:r>
                <a:r>
                  <a:rPr lang="en-US" b="1" dirty="0" err="1">
                    <a:solidFill>
                      <a:srgbClr val="008000"/>
                    </a:solidFill>
                    <a:latin typeface="Arial" pitchFamily="34" charset="0"/>
                    <a:cs typeface="Arial" pitchFamily="34" charset="0"/>
                  </a:rPr>
                  <a:t>q</a:t>
                </a:r>
                <a:r>
                  <a:rPr lang="en-US" b="1" baseline="-25000" dirty="0" err="1">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to </a:t>
                </a:r>
                <a:r>
                  <a:rPr lang="en-US" b="1" dirty="0" err="1">
                    <a:solidFill>
                      <a:srgbClr val="008000"/>
                    </a:solidFill>
                    <a:latin typeface="Arial" pitchFamily="34" charset="0"/>
                    <a:cs typeface="Arial" pitchFamily="34" charset="0"/>
                  </a:rPr>
                  <a:t>r</a:t>
                </a:r>
                <a:r>
                  <a:rPr lang="en-US" b="1" baseline="-25000" dirty="0" err="1">
                    <a:solidFill>
                      <a:srgbClr val="008000"/>
                    </a:solidFill>
                    <a:latin typeface="Arial" pitchFamily="34" charset="0"/>
                    <a:cs typeface="Arial" pitchFamily="34" charset="0"/>
                  </a:rPr>
                  <a:t>u</a:t>
                </a:r>
                <a:endParaRPr lang="en-US" b="1" baseline="-25000" dirty="0">
                  <a:solidFill>
                    <a:srgbClr val="008000"/>
                  </a:solidFill>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530784" y="3849469"/>
                <a:ext cx="2658677" cy="646331"/>
              </a:xfrm>
              <a:prstGeom prst="rect">
                <a:avLst/>
              </a:prstGeom>
              <a:blipFill rotWithShape="1">
                <a:blip r:embed="rId4"/>
                <a:stretch>
                  <a:fillRect l="-1835" t="-4673" r="-229" b="-13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553200" y="4495800"/>
                <a:ext cx="2667000" cy="2031325"/>
              </a:xfrm>
              <a:prstGeom prst="rect">
                <a:avLst/>
              </a:prstGeom>
              <a:noFill/>
            </p:spPr>
            <p:txBody>
              <a:bodyPr wrap="square" rtlCol="0">
                <a:spAutoFit/>
              </a:bodyPr>
              <a:lstStyle/>
              <a:p>
                <a:r>
                  <a:rPr lang="en-US" b="1" dirty="0">
                    <a:solidFill>
                      <a:srgbClr val="008000"/>
                    </a:solidFill>
                    <a:latin typeface="Arial" pitchFamily="34" charset="0"/>
                    <a:cs typeface="Arial" pitchFamily="34" charset="0"/>
                  </a:rPr>
                  <a:t>1 step of a lazy random walk:</a:t>
                </a:r>
              </a:p>
              <a:p>
                <a:r>
                  <a:rPr lang="en-US" dirty="0">
                    <a:solidFill>
                      <a:srgbClr val="008000"/>
                    </a:solidFill>
                    <a:latin typeface="Arial" pitchFamily="34" charset="0"/>
                    <a:cs typeface="Arial" pitchFamily="34" charset="0"/>
                  </a:rPr>
                  <a:t>- Stay at</a:t>
                </a:r>
                <a:r>
                  <a:rPr lang="en-US" b="1" dirty="0">
                    <a:solidFill>
                      <a:srgbClr val="008000"/>
                    </a:solidFill>
                    <a:latin typeface="Arial" pitchFamily="34" charset="0"/>
                    <a:cs typeface="Arial" pitchFamily="34" charset="0"/>
                  </a:rPr>
                  <a:t> </a:t>
                </a:r>
                <a:r>
                  <a:rPr lang="en-US" b="1" dirty="0" err="1">
                    <a:solidFill>
                      <a:srgbClr val="008000"/>
                    </a:solidFill>
                    <a:latin typeface="Arial" pitchFamily="34" charset="0"/>
                    <a:cs typeface="Arial" pitchFamily="34" charset="0"/>
                  </a:rPr>
                  <a:t>q</a:t>
                </a:r>
                <a:r>
                  <a:rPr lang="en-US" b="1" baseline="-25000" dirty="0" err="1">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with prob. ½ </a:t>
                </a:r>
              </a:p>
              <a:p>
                <a:r>
                  <a:rPr lang="en-US" dirty="0">
                    <a:solidFill>
                      <a:srgbClr val="008000"/>
                    </a:solidFill>
                    <a:latin typeface="Arial" pitchFamily="34" charset="0"/>
                    <a:cs typeface="Arial" pitchFamily="34" charset="0"/>
                  </a:rPr>
                  <a:t>- Spread remaining ½ </a:t>
                </a:r>
                <a14:m>
                  <m:oMath xmlns:m="http://schemas.openxmlformats.org/officeDocument/2006/math">
                    <m:r>
                      <a:rPr lang="en-US" b="1" i="1" dirty="0" smtClean="0">
                        <a:solidFill>
                          <a:srgbClr val="008000"/>
                        </a:solidFill>
                        <a:latin typeface="Cambria Math"/>
                        <a:cs typeface="Arial" pitchFamily="34" charset="0"/>
                      </a:rPr>
                      <m:t>𝜷</m:t>
                    </m:r>
                  </m:oMath>
                </a14:m>
                <a:r>
                  <a:rPr lang="en-US" dirty="0">
                    <a:solidFill>
                      <a:srgbClr val="008000"/>
                    </a:solidFill>
                    <a:latin typeface="Arial" pitchFamily="34" charset="0"/>
                    <a:cs typeface="Arial" pitchFamily="34" charset="0"/>
                  </a:rPr>
                  <a:t> fraction of </a:t>
                </a:r>
                <a:r>
                  <a:rPr lang="en-US" b="1" dirty="0" err="1">
                    <a:solidFill>
                      <a:srgbClr val="008000"/>
                    </a:solidFill>
                    <a:latin typeface="Arial" pitchFamily="34" charset="0"/>
                    <a:cs typeface="Arial" pitchFamily="34" charset="0"/>
                  </a:rPr>
                  <a:t>q</a:t>
                </a:r>
                <a:r>
                  <a:rPr lang="en-US" b="1" baseline="-25000" dirty="0" err="1">
                    <a:solidFill>
                      <a:srgbClr val="008000"/>
                    </a:solidFill>
                    <a:latin typeface="Arial" pitchFamily="34" charset="0"/>
                    <a:cs typeface="Arial" pitchFamily="34" charset="0"/>
                  </a:rPr>
                  <a:t>u</a:t>
                </a:r>
                <a:r>
                  <a:rPr lang="en-US" dirty="0">
                    <a:solidFill>
                      <a:srgbClr val="008000"/>
                    </a:solidFill>
                    <a:latin typeface="Arial" pitchFamily="34" charset="0"/>
                    <a:cs typeface="Arial" pitchFamily="34" charset="0"/>
                  </a:rPr>
                  <a:t> as if a single step of random walk were applied to </a:t>
                </a:r>
                <a:r>
                  <a:rPr lang="en-US" b="1" dirty="0">
                    <a:solidFill>
                      <a:srgbClr val="008000"/>
                    </a:solidFill>
                    <a:latin typeface="Arial" pitchFamily="34" charset="0"/>
                    <a:cs typeface="Arial" pitchFamily="34" charset="0"/>
                  </a:rPr>
                  <a:t>u</a:t>
                </a:r>
                <a:endParaRPr lang="en-US" b="1" baseline="-25000" dirty="0">
                  <a:solidFill>
                    <a:srgbClr val="008000"/>
                  </a:solidFill>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553200" y="4495800"/>
                <a:ext cx="2667000" cy="2031325"/>
              </a:xfrm>
              <a:prstGeom prst="rect">
                <a:avLst/>
              </a:prstGeom>
              <a:blipFill rotWithShape="1">
                <a:blip r:embed="rId5"/>
                <a:stretch>
                  <a:fillRect l="-1826" t="-1502" r="-2968" b="-3604"/>
                </a:stretch>
              </a:blipFill>
            </p:spPr>
            <p:txBody>
              <a:bodyPr/>
              <a:lstStyle/>
              <a:p>
                <a:r>
                  <a:rPr lang="en-US">
                    <a:noFill/>
                  </a:rPr>
                  <a:t> </a:t>
                </a:r>
              </a:p>
            </p:txBody>
          </p:sp>
        </mc:Fallback>
      </mc:AlternateContent>
      <p:sp>
        <p:nvSpPr>
          <p:cNvPr id="12" name="TextBox 11"/>
          <p:cNvSpPr txBox="1"/>
          <p:nvPr/>
        </p:nvSpPr>
        <p:spPr>
          <a:xfrm>
            <a:off x="5127634" y="2243908"/>
            <a:ext cx="1236236"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At index </a:t>
            </a:r>
            <a:r>
              <a:rPr lang="en-US" b="1" dirty="0">
                <a:solidFill>
                  <a:srgbClr val="008000"/>
                </a:solidFill>
                <a:latin typeface="Arial" pitchFamily="34" charset="0"/>
                <a:cs typeface="Arial" pitchFamily="34" charset="0"/>
              </a:rPr>
              <a:t>S</a:t>
            </a:r>
          </a:p>
        </p:txBody>
      </p:sp>
      <p:cxnSp>
        <p:nvCxnSpPr>
          <p:cNvPr id="13" name="Elbow Connector 12"/>
          <p:cNvCxnSpPr/>
          <p:nvPr/>
        </p:nvCxnSpPr>
        <p:spPr>
          <a:xfrm rot="10800000">
            <a:off x="4021770" y="2262613"/>
            <a:ext cx="1143000" cy="184666"/>
          </a:xfrm>
          <a:prstGeom prst="bentConnector3">
            <a:avLst>
              <a:gd name="adj1" fmla="val 10006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fld id="{CC8CBD60-D0BC-A640-AF64-8688CC7E734F}"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25</a:t>
            </a:fld>
            <a:endParaRPr lang="en-US"/>
          </a:p>
        </p:txBody>
      </p:sp>
    </p:spTree>
    <p:extLst>
      <p:ext uri="{BB962C8B-B14F-4D97-AF65-F5344CB8AC3E}">
        <p14:creationId xmlns:p14="http://schemas.microsoft.com/office/powerpoint/2010/main" val="214654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Example: </a:t>
                </a:r>
                <a14:m>
                  <m:oMath xmlns:m="http://schemas.openxmlformats.org/officeDocument/2006/math">
                    <m:r>
                      <a:rPr lang="en-US" b="1" i="1" smtClean="0">
                        <a:latin typeface="Cambria Math"/>
                      </a:rPr>
                      <m:t>𝜷</m:t>
                    </m:r>
                    <m:r>
                      <a:rPr lang="en-US" b="1" i="1" smtClean="0">
                        <a:latin typeface="Cambria Math"/>
                      </a:rPr>
                      <m:t>=</m:t>
                    </m:r>
                    <m:r>
                      <a:rPr lang="en-US" b="1" i="1" smtClean="0">
                        <a:latin typeface="Cambria Math"/>
                      </a:rPr>
                      <m:t>𝟎</m:t>
                    </m:r>
                    <m:r>
                      <a:rPr lang="en-US" b="1" i="1" smtClean="0">
                        <a:latin typeface="Cambria Math"/>
                      </a:rPr>
                      <m:t>.</m:t>
                    </m:r>
                    <m:r>
                      <a:rPr lang="en-US" b="1" i="1" smtClean="0">
                        <a:latin typeface="Cambria Math"/>
                      </a:rPr>
                      <m:t>𝟓</m:t>
                    </m:r>
                    <m:r>
                      <a:rPr lang="en-US" b="1" i="1" smtClean="0">
                        <a:latin typeface="Cambria Math"/>
                      </a:rPr>
                      <m:t> </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en-US">
                    <a:noFill/>
                  </a:rPr>
                  <a:t> </a:t>
                </a:r>
              </a:p>
            </p:txBody>
          </p:sp>
        </mc:Fallback>
      </mc:AlternateContent>
      <p:grpSp>
        <p:nvGrpSpPr>
          <p:cNvPr id="3" name="Group 2"/>
          <p:cNvGrpSpPr/>
          <p:nvPr/>
        </p:nvGrpSpPr>
        <p:grpSpPr>
          <a:xfrm>
            <a:off x="3505200" y="1295400"/>
            <a:ext cx="2080846" cy="1752600"/>
            <a:chOff x="3657600" y="1295400"/>
            <a:chExt cx="2080846" cy="1752600"/>
          </a:xfrm>
        </p:grpSpPr>
        <p:cxnSp>
          <p:nvCxnSpPr>
            <p:cNvPr id="12" name="Straight Arrow Connector 11"/>
            <p:cNvCxnSpPr>
              <a:stCxn id="7" idx="6"/>
              <a:endCxn id="8" idx="2"/>
            </p:cNvCxnSpPr>
            <p:nvPr/>
          </p:nvCxnSpPr>
          <p:spPr>
            <a:xfrm flipV="1">
              <a:off x="4343400" y="1524000"/>
              <a:ext cx="937846" cy="8792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7" idx="5"/>
              <a:endCxn id="9" idx="1"/>
            </p:cNvCxnSpPr>
            <p:nvPr/>
          </p:nvCxnSpPr>
          <p:spPr>
            <a:xfrm>
              <a:off x="4276445" y="1773568"/>
              <a:ext cx="736862" cy="5911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7" idx="4"/>
              <a:endCxn id="10" idx="7"/>
            </p:cNvCxnSpPr>
            <p:nvPr/>
          </p:nvCxnSpPr>
          <p:spPr>
            <a:xfrm flipH="1">
              <a:off x="4047845" y="1840523"/>
              <a:ext cx="66955" cy="81723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10" idx="0"/>
              <a:endCxn id="7" idx="3"/>
            </p:cNvCxnSpPr>
            <p:nvPr/>
          </p:nvCxnSpPr>
          <p:spPr>
            <a:xfrm flipV="1">
              <a:off x="3886200" y="1773568"/>
              <a:ext cx="66955" cy="81723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9" idx="2"/>
              <a:endCxn id="10" idx="6"/>
            </p:cNvCxnSpPr>
            <p:nvPr/>
          </p:nvCxnSpPr>
          <p:spPr>
            <a:xfrm flipH="1">
              <a:off x="4114800" y="2526323"/>
              <a:ext cx="831552" cy="29307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8" idx="4"/>
              <a:endCxn id="9" idx="7"/>
            </p:cNvCxnSpPr>
            <p:nvPr/>
          </p:nvCxnSpPr>
          <p:spPr>
            <a:xfrm flipH="1">
              <a:off x="5336597" y="1752600"/>
              <a:ext cx="173249" cy="6120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7" name="Oval 6"/>
            <p:cNvSpPr/>
            <p:nvPr/>
          </p:nvSpPr>
          <p:spPr>
            <a:xfrm>
              <a:off x="3886200" y="1383323"/>
              <a:ext cx="457200" cy="457200"/>
            </a:xfrm>
            <a:prstGeom prst="ellipse">
              <a:avLst/>
            </a:prstGeom>
            <a:solidFill>
              <a:srgbClr val="008000"/>
            </a:solidFill>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sz="3200" b="1" dirty="0">
                  <a:solidFill>
                    <a:schemeClr val="bg1"/>
                  </a:solidFill>
                  <a:latin typeface="Arial" pitchFamily="34" charset="0"/>
                  <a:cs typeface="Arial" pitchFamily="34" charset="0"/>
                </a:rPr>
                <a:t>s</a:t>
              </a:r>
            </a:p>
          </p:txBody>
        </p:sp>
        <p:sp>
          <p:nvSpPr>
            <p:cNvPr id="8" name="Oval 7"/>
            <p:cNvSpPr/>
            <p:nvPr/>
          </p:nvSpPr>
          <p:spPr>
            <a:xfrm>
              <a:off x="5281246" y="1295400"/>
              <a:ext cx="457200" cy="457200"/>
            </a:xfrm>
            <a:prstGeom prst="ellipse">
              <a:avLst/>
            </a:prstGeom>
            <a:ln w="38100">
              <a:solidFill>
                <a:srgbClr val="008000"/>
              </a:solidFill>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lang="en-US" sz="3200" dirty="0">
                  <a:latin typeface="Arial" pitchFamily="34" charset="0"/>
                  <a:cs typeface="Arial" pitchFamily="34" charset="0"/>
                </a:rPr>
                <a:t>c</a:t>
              </a:r>
            </a:p>
          </p:txBody>
        </p:sp>
        <p:sp>
          <p:nvSpPr>
            <p:cNvPr id="9" name="Oval 8"/>
            <p:cNvSpPr/>
            <p:nvPr/>
          </p:nvSpPr>
          <p:spPr>
            <a:xfrm>
              <a:off x="4946352" y="2297723"/>
              <a:ext cx="457200" cy="457200"/>
            </a:xfrm>
            <a:prstGeom prst="ellipse">
              <a:avLst/>
            </a:prstGeom>
            <a:ln w="38100">
              <a:solidFill>
                <a:srgbClr val="008000"/>
              </a:solidFill>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lang="en-US" sz="3200" dirty="0">
                  <a:latin typeface="Arial" pitchFamily="34" charset="0"/>
                  <a:cs typeface="Arial" pitchFamily="34" charset="0"/>
                </a:rPr>
                <a:t>b</a:t>
              </a:r>
            </a:p>
          </p:txBody>
        </p:sp>
        <p:sp>
          <p:nvSpPr>
            <p:cNvPr id="10" name="Oval 9"/>
            <p:cNvSpPr/>
            <p:nvPr/>
          </p:nvSpPr>
          <p:spPr>
            <a:xfrm>
              <a:off x="3657600" y="2590800"/>
              <a:ext cx="457200" cy="457200"/>
            </a:xfrm>
            <a:prstGeom prst="ellipse">
              <a:avLst/>
            </a:prstGeom>
            <a:ln w="38100">
              <a:solidFill>
                <a:srgbClr val="008000"/>
              </a:solidFill>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lang="en-US" sz="3200" dirty="0">
                  <a:latin typeface="Arial" pitchFamily="34" charset="0"/>
                  <a:cs typeface="Arial" pitchFamily="34" charset="0"/>
                </a:rPr>
                <a:t>a</a:t>
              </a:r>
            </a:p>
          </p:txBody>
        </p:sp>
      </p:grpSp>
      <p:sp>
        <p:nvSpPr>
          <p:cNvPr id="23" name="TextBox 22"/>
          <p:cNvSpPr txBox="1"/>
          <p:nvPr/>
        </p:nvSpPr>
        <p:spPr>
          <a:xfrm>
            <a:off x="6248400" y="1143000"/>
            <a:ext cx="2428935" cy="5355312"/>
          </a:xfrm>
          <a:prstGeom prst="rect">
            <a:avLst/>
          </a:prstGeom>
          <a:noFill/>
        </p:spPr>
        <p:txBody>
          <a:bodyPr wrap="none" rtlCol="0">
            <a:spAutoFit/>
          </a:bodyPr>
          <a:lstStyle/>
          <a:p>
            <a:r>
              <a:rPr lang="en-US" b="1" dirty="0">
                <a:latin typeface="Arial" pitchFamily="34" charset="0"/>
                <a:cs typeface="Arial" pitchFamily="34" charset="0"/>
              </a:rPr>
              <a:t>       s  a b c</a:t>
            </a:r>
          </a:p>
          <a:p>
            <a:r>
              <a:rPr lang="en-US" b="1" dirty="0" err="1">
                <a:solidFill>
                  <a:srgbClr val="0000FF"/>
                </a:solidFill>
                <a:latin typeface="Arial" pitchFamily="34" charset="0"/>
                <a:cs typeface="Arial" pitchFamily="34" charset="0"/>
              </a:rPr>
              <a:t>Init</a:t>
            </a:r>
            <a:r>
              <a:rPr lang="en-US" b="1" dirty="0">
                <a:solidFill>
                  <a:srgbClr val="0000FF"/>
                </a:solidFill>
                <a:latin typeface="Arial" pitchFamily="34" charset="0"/>
                <a:cs typeface="Arial" pitchFamily="34" charset="0"/>
              </a:rPr>
              <a:t>:</a:t>
            </a:r>
          </a:p>
          <a:p>
            <a:r>
              <a:rPr lang="en-US" b="1" dirty="0">
                <a:latin typeface="Arial" pitchFamily="34" charset="0"/>
                <a:cs typeface="Arial" pitchFamily="34" charset="0"/>
              </a:rPr>
              <a:t>r</a:t>
            </a:r>
            <a:r>
              <a:rPr lang="en-US" dirty="0">
                <a:latin typeface="Arial" pitchFamily="34" charset="0"/>
                <a:cs typeface="Arial" pitchFamily="34" charset="0"/>
              </a:rPr>
              <a:t>  = [0, 0, 0, 0]</a:t>
            </a:r>
          </a:p>
          <a:p>
            <a:r>
              <a:rPr lang="en-US" b="1" dirty="0">
                <a:latin typeface="Arial" pitchFamily="34" charset="0"/>
                <a:cs typeface="Arial" pitchFamily="34" charset="0"/>
              </a:rPr>
              <a:t>q</a:t>
            </a:r>
            <a:r>
              <a:rPr lang="en-US" dirty="0">
                <a:latin typeface="Arial" pitchFamily="34" charset="0"/>
                <a:cs typeface="Arial" pitchFamily="34" charset="0"/>
              </a:rPr>
              <a:t> = [1, 0, 0, 0]</a:t>
            </a:r>
          </a:p>
          <a:p>
            <a:r>
              <a:rPr lang="en-US" b="1" dirty="0">
                <a:solidFill>
                  <a:srgbClr val="0000FF"/>
                </a:solidFill>
                <a:latin typeface="Arial" pitchFamily="34" charset="0"/>
                <a:cs typeface="Arial" pitchFamily="34" charset="0"/>
              </a:rPr>
              <a:t>Push(s, r, q):</a:t>
            </a:r>
          </a:p>
          <a:p>
            <a:r>
              <a:rPr lang="en-US" b="1" dirty="0">
                <a:latin typeface="Arial" pitchFamily="34" charset="0"/>
                <a:cs typeface="Arial" pitchFamily="34" charset="0"/>
              </a:rPr>
              <a:t>r</a:t>
            </a:r>
            <a:r>
              <a:rPr lang="en-US" dirty="0">
                <a:latin typeface="Arial" pitchFamily="34" charset="0"/>
                <a:cs typeface="Arial" pitchFamily="34" charset="0"/>
              </a:rPr>
              <a:t>  = [.5, 0, 0, 0]</a:t>
            </a:r>
          </a:p>
          <a:p>
            <a:r>
              <a:rPr lang="en-US" b="1" dirty="0">
                <a:latin typeface="Arial" pitchFamily="34" charset="0"/>
                <a:cs typeface="Arial" pitchFamily="34" charset="0"/>
              </a:rPr>
              <a:t>q</a:t>
            </a:r>
            <a:r>
              <a:rPr lang="en-US" dirty="0">
                <a:latin typeface="Arial" pitchFamily="34" charset="0"/>
                <a:cs typeface="Arial" pitchFamily="34" charset="0"/>
              </a:rPr>
              <a:t> = [.25, .08, .08, .08]</a:t>
            </a:r>
          </a:p>
          <a:p>
            <a:r>
              <a:rPr lang="en-US" b="1" dirty="0">
                <a:solidFill>
                  <a:srgbClr val="0000FF"/>
                </a:solidFill>
                <a:latin typeface="Arial" pitchFamily="34" charset="0"/>
                <a:cs typeface="Arial" pitchFamily="34" charset="0"/>
              </a:rPr>
              <a:t>Push(s, r, q):</a:t>
            </a:r>
            <a:endParaRPr lang="en-US" b="1" dirty="0">
              <a:latin typeface="Arial" pitchFamily="34" charset="0"/>
              <a:cs typeface="Arial" pitchFamily="34" charset="0"/>
            </a:endParaRPr>
          </a:p>
          <a:p>
            <a:r>
              <a:rPr lang="en-US" b="1" dirty="0">
                <a:latin typeface="Arial" pitchFamily="34" charset="0"/>
                <a:cs typeface="Arial" pitchFamily="34" charset="0"/>
              </a:rPr>
              <a:t>r</a:t>
            </a:r>
            <a:r>
              <a:rPr lang="en-US" dirty="0">
                <a:latin typeface="Arial" pitchFamily="34" charset="0"/>
                <a:cs typeface="Arial" pitchFamily="34" charset="0"/>
              </a:rPr>
              <a:t>  = [.62, 0, 0, 0]</a:t>
            </a:r>
          </a:p>
          <a:p>
            <a:r>
              <a:rPr lang="en-US" b="1" dirty="0">
                <a:latin typeface="Arial" pitchFamily="34" charset="0"/>
                <a:cs typeface="Arial" pitchFamily="34" charset="0"/>
              </a:rPr>
              <a:t>q</a:t>
            </a:r>
            <a:r>
              <a:rPr lang="en-US" dirty="0">
                <a:latin typeface="Arial" pitchFamily="34" charset="0"/>
                <a:cs typeface="Arial" pitchFamily="34" charset="0"/>
              </a:rPr>
              <a:t> = [.06, .10, .10, .10]</a:t>
            </a:r>
          </a:p>
          <a:p>
            <a:r>
              <a:rPr lang="en-US" b="1" dirty="0">
                <a:solidFill>
                  <a:srgbClr val="0000FF"/>
                </a:solidFill>
                <a:latin typeface="Arial" pitchFamily="34" charset="0"/>
                <a:cs typeface="Arial" pitchFamily="34" charset="0"/>
              </a:rPr>
              <a:t>Push(a, r, q):   </a:t>
            </a:r>
            <a:r>
              <a:rPr lang="en-US" b="1" dirty="0">
                <a:latin typeface="Arial" pitchFamily="34" charset="0"/>
                <a:cs typeface="Arial" pitchFamily="34" charset="0"/>
              </a:rPr>
              <a:t>          </a:t>
            </a:r>
          </a:p>
          <a:p>
            <a:r>
              <a:rPr lang="en-US" b="1" dirty="0">
                <a:latin typeface="Arial" pitchFamily="34" charset="0"/>
                <a:cs typeface="Arial" pitchFamily="34" charset="0"/>
              </a:rPr>
              <a:t>r</a:t>
            </a:r>
            <a:r>
              <a:rPr lang="en-US" dirty="0">
                <a:latin typeface="Arial" pitchFamily="34" charset="0"/>
                <a:cs typeface="Arial" pitchFamily="34" charset="0"/>
              </a:rPr>
              <a:t>  = [0.62, .05, 0, 0]</a:t>
            </a:r>
          </a:p>
          <a:p>
            <a:r>
              <a:rPr lang="en-US" b="1" dirty="0">
                <a:latin typeface="Arial" pitchFamily="34" charset="0"/>
                <a:cs typeface="Arial" pitchFamily="34" charset="0"/>
              </a:rPr>
              <a:t>q</a:t>
            </a:r>
            <a:r>
              <a:rPr lang="en-US" dirty="0">
                <a:latin typeface="Arial" pitchFamily="34" charset="0"/>
                <a:cs typeface="Arial" pitchFamily="34" charset="0"/>
              </a:rPr>
              <a:t> = [.09, .03, .10, .10]</a:t>
            </a:r>
          </a:p>
          <a:p>
            <a:r>
              <a:rPr lang="en-US" b="1" dirty="0">
                <a:solidFill>
                  <a:srgbClr val="0000FF"/>
                </a:solidFill>
                <a:latin typeface="Arial" pitchFamily="34" charset="0"/>
                <a:cs typeface="Arial" pitchFamily="34" charset="0"/>
              </a:rPr>
              <a:t>Push(b, r, q):   </a:t>
            </a:r>
            <a:r>
              <a:rPr lang="en-US" b="1" dirty="0">
                <a:latin typeface="Arial" pitchFamily="34" charset="0"/>
                <a:cs typeface="Arial" pitchFamily="34" charset="0"/>
              </a:rPr>
              <a:t>          </a:t>
            </a:r>
          </a:p>
          <a:p>
            <a:r>
              <a:rPr lang="en-US" b="1" dirty="0">
                <a:latin typeface="Arial" pitchFamily="34" charset="0"/>
                <a:cs typeface="Arial" pitchFamily="34" charset="0"/>
              </a:rPr>
              <a:t>r</a:t>
            </a:r>
            <a:r>
              <a:rPr lang="en-US" dirty="0">
                <a:latin typeface="Arial" pitchFamily="34" charset="0"/>
                <a:cs typeface="Arial" pitchFamily="34" charset="0"/>
              </a:rPr>
              <a:t>  = [0.62, .05, .05, 0]</a:t>
            </a:r>
          </a:p>
          <a:p>
            <a:r>
              <a:rPr lang="en-US" b="1" dirty="0">
                <a:latin typeface="Arial" pitchFamily="34" charset="0"/>
                <a:cs typeface="Arial" pitchFamily="34" charset="0"/>
              </a:rPr>
              <a:t>q</a:t>
            </a:r>
            <a:r>
              <a:rPr lang="en-US" dirty="0">
                <a:latin typeface="Arial" pitchFamily="34" charset="0"/>
                <a:cs typeface="Arial" pitchFamily="34" charset="0"/>
              </a:rPr>
              <a:t> = [.09, .05, .03, .10]</a:t>
            </a:r>
          </a:p>
          <a:p>
            <a:endParaRPr lang="en-US" dirty="0">
              <a:latin typeface="Arial" pitchFamily="34" charset="0"/>
              <a:cs typeface="Arial" pitchFamily="34" charset="0"/>
            </a:endParaRPr>
          </a:p>
          <a:p>
            <a:r>
              <a:rPr lang="en-US" dirty="0">
                <a:latin typeface="Arial" pitchFamily="34" charset="0"/>
                <a:cs typeface="Arial" pitchFamily="34" charset="0"/>
              </a:rPr>
              <a:t>….</a:t>
            </a:r>
          </a:p>
          <a:p>
            <a:r>
              <a:rPr lang="en-US" b="1" dirty="0">
                <a:latin typeface="Arial" pitchFamily="34" charset="0"/>
                <a:cs typeface="Arial" pitchFamily="34" charset="0"/>
              </a:rPr>
              <a:t>r</a:t>
            </a:r>
            <a:r>
              <a:rPr lang="en-US" dirty="0">
                <a:latin typeface="Arial" pitchFamily="34" charset="0"/>
                <a:cs typeface="Arial" pitchFamily="34" charset="0"/>
              </a:rPr>
              <a:t> =  [.57, .19, .14, .09]</a:t>
            </a:r>
          </a:p>
        </p:txBody>
      </p:sp>
      <mc:AlternateContent xmlns:mc="http://schemas.openxmlformats.org/markup-compatibility/2006" xmlns:a14="http://schemas.microsoft.com/office/drawing/2010/main">
        <mc:Choice Requires="a14">
          <p:sp>
            <p:nvSpPr>
              <p:cNvPr id="32" name="Rectangle 31"/>
              <p:cNvSpPr/>
              <p:nvPr/>
            </p:nvSpPr>
            <p:spPr>
              <a:xfrm>
                <a:off x="-304800" y="2403870"/>
                <a:ext cx="5638800" cy="4377930"/>
              </a:xfrm>
              <a:prstGeom prst="rect">
                <a:avLst/>
              </a:prstGeom>
            </p:spPr>
            <p:txBody>
              <a:bodyPr wrap="square">
                <a:spAutoFit/>
              </a:bodyPr>
              <a:lstStyle/>
              <a:p>
                <a:endParaRPr lang="en-US" b="1" dirty="0">
                  <a:solidFill>
                    <a:srgbClr val="008000"/>
                  </a:solidFill>
                </a:endParaRPr>
              </a:p>
              <a:p>
                <a:pPr lvl="1"/>
                <a:r>
                  <a:rPr lang="en-US" sz="2000" b="1" dirty="0" err="1">
                    <a:solidFill>
                      <a:srgbClr val="FF0066"/>
                    </a:solidFill>
                  </a:rPr>
                  <a:t>ApproxPageRank</a:t>
                </a:r>
                <a:r>
                  <a:rPr lang="en-US" sz="2000" b="1" dirty="0">
                    <a:solidFill>
                      <a:srgbClr val="FF0066"/>
                    </a:solidFill>
                  </a:rPr>
                  <a:t>(S, </a:t>
                </a:r>
                <a:r>
                  <a:rPr lang="el-GR" sz="2000" b="1" dirty="0">
                    <a:solidFill>
                      <a:srgbClr val="FF0066"/>
                    </a:solidFill>
                  </a:rPr>
                  <a:t>β</a:t>
                </a:r>
                <a:r>
                  <a:rPr lang="en-US" sz="2000" b="1" dirty="0">
                    <a:solidFill>
                      <a:srgbClr val="FF0066"/>
                    </a:solidFill>
                  </a:rPr>
                  <a:t>, </a:t>
                </a:r>
                <a:r>
                  <a:rPr lang="el-GR" sz="2000" b="1" dirty="0">
                    <a:solidFill>
                      <a:srgbClr val="FF0066"/>
                    </a:solidFill>
                  </a:rPr>
                  <a:t>ε</a:t>
                </a:r>
                <a:r>
                  <a:rPr lang="en-US" sz="2000" b="1" dirty="0">
                    <a:solidFill>
                      <a:srgbClr val="FF0066"/>
                    </a:solidFill>
                  </a:rPr>
                  <a:t>):</a:t>
                </a:r>
              </a:p>
              <a:p>
                <a:pPr lvl="1"/>
                <a:r>
                  <a:rPr lang="en-US" dirty="0"/>
                  <a:t>Set </a:t>
                </a:r>
                <a14:m>
                  <m:oMath xmlns:m="http://schemas.openxmlformats.org/officeDocument/2006/math">
                    <m:r>
                      <a:rPr lang="en-US" b="1" i="1" dirty="0">
                        <a:latin typeface="Cambria Math"/>
                      </a:rPr>
                      <m:t>𝒓</m:t>
                    </m:r>
                    <m:r>
                      <a:rPr lang="en-US" i="1" dirty="0">
                        <a:latin typeface="Cambria Math"/>
                      </a:rPr>
                      <m:t>=</m:t>
                    </m:r>
                    <m:acc>
                      <m:accPr>
                        <m:chr m:val="⃑"/>
                        <m:ctrlPr>
                          <a:rPr lang="en-US" i="1" dirty="0">
                            <a:latin typeface="Cambria Math" panose="02040503050406030204" pitchFamily="18" charset="0"/>
                          </a:rPr>
                        </m:ctrlPr>
                      </m:accPr>
                      <m:e>
                        <m:r>
                          <a:rPr lang="en-US" i="1" dirty="0">
                            <a:latin typeface="Cambria Math"/>
                          </a:rPr>
                          <m:t>0</m:t>
                        </m:r>
                      </m:e>
                    </m:acc>
                  </m:oMath>
                </a14:m>
                <a:r>
                  <a:rPr lang="en-US" dirty="0"/>
                  <a:t>, </a:t>
                </a:r>
                <a14:m>
                  <m:oMath xmlns:m="http://schemas.openxmlformats.org/officeDocument/2006/math">
                    <m:r>
                      <a:rPr lang="en-US" b="1" i="1" dirty="0">
                        <a:latin typeface="Cambria Math"/>
                      </a:rPr>
                      <m:t>𝒒</m:t>
                    </m:r>
                    <m:r>
                      <a:rPr lang="en-US" i="1" dirty="0">
                        <a:latin typeface="Cambria Math"/>
                      </a:rPr>
                      <m:t>=</m:t>
                    </m:r>
                    <m:d>
                      <m:dPr>
                        <m:begChr m:val="["/>
                        <m:endChr m:val="]"/>
                        <m:ctrlPr>
                          <a:rPr lang="en-US" i="1" dirty="0">
                            <a:latin typeface="Cambria Math" panose="02040503050406030204" pitchFamily="18" charset="0"/>
                          </a:rPr>
                        </m:ctrlPr>
                      </m:dPr>
                      <m:e>
                        <m:r>
                          <a:rPr lang="en-US" i="1" dirty="0">
                            <a:latin typeface="Cambria Math"/>
                          </a:rPr>
                          <m:t>0 ..0 1 0…0</m:t>
                        </m:r>
                      </m:e>
                    </m:d>
                  </m:oMath>
                </a14:m>
                <a:endParaRPr lang="en-US" dirty="0"/>
              </a:p>
              <a:p>
                <a:pPr lvl="1"/>
                <a:r>
                  <a:rPr lang="en-US" b="1" dirty="0">
                    <a:solidFill>
                      <a:srgbClr val="0000FF"/>
                    </a:solidFill>
                  </a:rPr>
                  <a:t>while</a:t>
                </a:r>
                <a:r>
                  <a:rPr lang="en-US" b="1" dirty="0"/>
                  <a:t> </a:t>
                </a:r>
                <a14:m>
                  <m:oMath xmlns:m="http://schemas.openxmlformats.org/officeDocument/2006/math">
                    <m:limLow>
                      <m:limLowPr>
                        <m:ctrlPr>
                          <a:rPr lang="en-US" b="1" i="1" dirty="0">
                            <a:latin typeface="Cambria Math" panose="02040503050406030204" pitchFamily="18" charset="0"/>
                          </a:rPr>
                        </m:ctrlPr>
                      </m:limLowPr>
                      <m:e>
                        <m:r>
                          <a:rPr lang="en-US" b="1" dirty="0">
                            <a:latin typeface="Cambria Math"/>
                          </a:rPr>
                          <m:t>𝐦𝐚𝐱</m:t>
                        </m:r>
                      </m:e>
                      <m:lim>
                        <m:r>
                          <a:rPr lang="en-US" b="1" i="1" dirty="0">
                            <a:latin typeface="Cambria Math"/>
                          </a:rPr>
                          <m:t>𝒖</m:t>
                        </m:r>
                        <m:r>
                          <a:rPr lang="en-US" b="1" i="1" dirty="0">
                            <a:latin typeface="Cambria Math"/>
                          </a:rPr>
                          <m:t>∈</m:t>
                        </m:r>
                        <m:r>
                          <a:rPr lang="en-US" b="1" i="1" dirty="0">
                            <a:latin typeface="Cambria Math"/>
                          </a:rPr>
                          <m:t>𝑽</m:t>
                        </m:r>
                      </m:lim>
                    </m:limLow>
                    <m:f>
                      <m:fPr>
                        <m:ctrlPr>
                          <a:rPr lang="en-US" b="1" i="1" dirty="0">
                            <a:latin typeface="Cambria Math" panose="02040503050406030204" pitchFamily="18" charset="0"/>
                          </a:rPr>
                        </m:ctrlPr>
                      </m:fPr>
                      <m:num>
                        <m:sSub>
                          <m:sSubPr>
                            <m:ctrlPr>
                              <a:rPr lang="en-US" b="1" i="1" dirty="0">
                                <a:latin typeface="Cambria Math" panose="02040503050406030204" pitchFamily="18" charset="0"/>
                              </a:rPr>
                            </m:ctrlPr>
                          </m:sSubPr>
                          <m:e>
                            <m:r>
                              <a:rPr lang="en-US" b="1" i="1" dirty="0">
                                <a:latin typeface="Cambria Math"/>
                              </a:rPr>
                              <m:t>𝒒</m:t>
                            </m:r>
                          </m:e>
                          <m:sub>
                            <m:r>
                              <a:rPr lang="en-US" b="1" i="1" dirty="0">
                                <a:latin typeface="Cambria Math"/>
                              </a:rPr>
                              <m:t>𝒖</m:t>
                            </m:r>
                          </m:sub>
                        </m:sSub>
                      </m:num>
                      <m:den>
                        <m:sSub>
                          <m:sSubPr>
                            <m:ctrlPr>
                              <a:rPr lang="en-US" b="1" i="1" dirty="0">
                                <a:latin typeface="Cambria Math" panose="02040503050406030204" pitchFamily="18" charset="0"/>
                              </a:rPr>
                            </m:ctrlPr>
                          </m:sSubPr>
                          <m:e>
                            <m:r>
                              <a:rPr lang="en-US" b="1" i="1" dirty="0">
                                <a:latin typeface="Cambria Math"/>
                              </a:rPr>
                              <m:t>𝒅</m:t>
                            </m:r>
                          </m:e>
                          <m:sub>
                            <m:r>
                              <a:rPr lang="en-US" b="1" i="1" dirty="0">
                                <a:latin typeface="Cambria Math"/>
                              </a:rPr>
                              <m:t>𝒖</m:t>
                            </m:r>
                          </m:sub>
                        </m:sSub>
                      </m:den>
                    </m:f>
                    <m:r>
                      <a:rPr lang="en-US" b="1" i="1" dirty="0">
                        <a:latin typeface="Cambria Math"/>
                      </a:rPr>
                      <m:t>≥</m:t>
                    </m:r>
                    <m:r>
                      <a:rPr lang="en-US" b="1" i="1" dirty="0">
                        <a:latin typeface="Cambria Math"/>
                      </a:rPr>
                      <m:t>𝜺</m:t>
                    </m:r>
                  </m:oMath>
                </a14:m>
                <a:r>
                  <a:rPr lang="en-US" b="1" dirty="0"/>
                  <a:t>:</a:t>
                </a:r>
              </a:p>
              <a:p>
                <a:pPr lvl="1"/>
                <a:r>
                  <a:rPr lang="en-US" dirty="0"/>
                  <a:t>    Choose any vertex </a:t>
                </a:r>
                <a14:m>
                  <m:oMath xmlns:m="http://schemas.openxmlformats.org/officeDocument/2006/math">
                    <m:r>
                      <a:rPr lang="en-US" b="1" i="1" dirty="0">
                        <a:latin typeface="Cambria Math"/>
                      </a:rPr>
                      <m:t>𝒖</m:t>
                    </m:r>
                  </m:oMath>
                </a14:m>
                <a:r>
                  <a:rPr lang="en-US" b="1" dirty="0"/>
                  <a:t> </a:t>
                </a:r>
                <a:r>
                  <a:rPr lang="en-US" dirty="0"/>
                  <a:t>where </a:t>
                </a:r>
                <a14:m>
                  <m:oMath xmlns:m="http://schemas.openxmlformats.org/officeDocument/2006/math">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a:rPr>
                              <m:t>𝑞</m:t>
                            </m:r>
                          </m:e>
                          <m:sub>
                            <m:r>
                              <a:rPr lang="en-US" i="1" dirty="0">
                                <a:latin typeface="Cambria Math"/>
                              </a:rPr>
                              <m:t>𝑢</m:t>
                            </m:r>
                          </m:sub>
                        </m:sSub>
                      </m:num>
                      <m:den>
                        <m:sSub>
                          <m:sSubPr>
                            <m:ctrlPr>
                              <a:rPr lang="en-US" i="1" dirty="0">
                                <a:latin typeface="Cambria Math" panose="02040503050406030204" pitchFamily="18" charset="0"/>
                              </a:rPr>
                            </m:ctrlPr>
                          </m:sSubPr>
                          <m:e>
                            <m:r>
                              <a:rPr lang="en-US" i="1" dirty="0">
                                <a:latin typeface="Cambria Math"/>
                              </a:rPr>
                              <m:t>𝑑</m:t>
                            </m:r>
                          </m:e>
                          <m:sub>
                            <m:r>
                              <a:rPr lang="en-US" i="1" dirty="0">
                                <a:latin typeface="Cambria Math"/>
                              </a:rPr>
                              <m:t>𝑢</m:t>
                            </m:r>
                          </m:sub>
                        </m:sSub>
                      </m:den>
                    </m:f>
                    <m:r>
                      <a:rPr lang="en-US" i="1" dirty="0">
                        <a:latin typeface="Cambria Math"/>
                      </a:rPr>
                      <m:t>≥</m:t>
                    </m:r>
                    <m:r>
                      <a:rPr lang="en-US" i="1" dirty="0">
                        <a:latin typeface="Cambria Math"/>
                      </a:rPr>
                      <m:t>𝜀</m:t>
                    </m:r>
                  </m:oMath>
                </a14:m>
                <a:endParaRPr lang="en-US" dirty="0"/>
              </a:p>
              <a:p>
                <a:pPr lvl="1"/>
                <a:r>
                  <a:rPr lang="en-US" dirty="0"/>
                  <a:t>   </a:t>
                </a:r>
                <a14:m>
                  <m:oMath xmlns:m="http://schemas.openxmlformats.org/officeDocument/2006/math">
                    <m:r>
                      <a:rPr lang="en-US" b="1" i="1" dirty="0">
                        <a:solidFill>
                          <a:srgbClr val="0000FF"/>
                        </a:solidFill>
                        <a:latin typeface="Cambria Math"/>
                      </a:rPr>
                      <m:t>𝑷𝒖𝒔𝒉</m:t>
                    </m:r>
                    <m:r>
                      <a:rPr lang="en-US" b="1" i="1" dirty="0">
                        <a:solidFill>
                          <a:srgbClr val="0000FF"/>
                        </a:solidFill>
                        <a:latin typeface="Cambria Math"/>
                      </a:rPr>
                      <m:t>(</m:t>
                    </m:r>
                    <m:r>
                      <a:rPr lang="en-US" b="1" i="1" dirty="0">
                        <a:solidFill>
                          <a:srgbClr val="0000FF"/>
                        </a:solidFill>
                        <a:latin typeface="Cambria Math"/>
                      </a:rPr>
                      <m:t>𝒖</m:t>
                    </m:r>
                    <m:r>
                      <a:rPr lang="en-US" b="1" i="1" dirty="0">
                        <a:solidFill>
                          <a:srgbClr val="0000FF"/>
                        </a:solidFill>
                        <a:latin typeface="Cambria Math"/>
                      </a:rPr>
                      <m:t>, </m:t>
                    </m:r>
                    <m:r>
                      <a:rPr lang="en-US" b="1" i="1" dirty="0">
                        <a:solidFill>
                          <a:srgbClr val="0000FF"/>
                        </a:solidFill>
                        <a:latin typeface="Cambria Math"/>
                      </a:rPr>
                      <m:t>𝒓</m:t>
                    </m:r>
                    <m:r>
                      <a:rPr lang="en-US" b="1" i="1" dirty="0">
                        <a:solidFill>
                          <a:srgbClr val="0000FF"/>
                        </a:solidFill>
                        <a:latin typeface="Cambria Math"/>
                      </a:rPr>
                      <m:t>, </m:t>
                    </m:r>
                    <m:r>
                      <a:rPr lang="en-US" b="1" i="1" dirty="0">
                        <a:solidFill>
                          <a:srgbClr val="0000FF"/>
                        </a:solidFill>
                        <a:latin typeface="Cambria Math"/>
                      </a:rPr>
                      <m:t>𝒒</m:t>
                    </m:r>
                    <m:r>
                      <a:rPr lang="en-US" b="1" i="1" dirty="0">
                        <a:solidFill>
                          <a:srgbClr val="0000FF"/>
                        </a:solidFill>
                        <a:latin typeface="Cambria Math"/>
                      </a:rPr>
                      <m:t>)</m:t>
                    </m:r>
                  </m:oMath>
                </a14:m>
                <a:r>
                  <a:rPr lang="en-US" b="1" dirty="0">
                    <a:solidFill>
                      <a:srgbClr val="0000FF"/>
                    </a:solidFill>
                  </a:rPr>
                  <a:t>:</a:t>
                </a:r>
              </a:p>
              <a:p>
                <a:pPr lvl="1"/>
                <a:r>
                  <a:rPr lang="en-US" b="1" dirty="0"/>
                  <a:t>	</a:t>
                </a:r>
                <a14:m>
                  <m:oMath xmlns:m="http://schemas.openxmlformats.org/officeDocument/2006/math">
                    <m:r>
                      <a:rPr lang="en-US" b="1" i="1" dirty="0">
                        <a:latin typeface="Cambria Math"/>
                      </a:rPr>
                      <m:t>𝒓</m:t>
                    </m:r>
                    <m:r>
                      <a:rPr lang="en-US" b="1" i="1" dirty="0">
                        <a:latin typeface="Cambria Math"/>
                      </a:rPr>
                      <m:t>′=</m:t>
                    </m:r>
                    <m:r>
                      <a:rPr lang="en-US" b="1" i="1" dirty="0">
                        <a:latin typeface="Cambria Math"/>
                      </a:rPr>
                      <m:t>𝒓</m:t>
                    </m:r>
                    <m:r>
                      <a:rPr lang="en-US" b="1" i="1" dirty="0">
                        <a:latin typeface="Cambria Math"/>
                      </a:rPr>
                      <m:t>,  </m:t>
                    </m:r>
                    <m:r>
                      <a:rPr lang="en-US" b="1" i="1" dirty="0">
                        <a:latin typeface="Cambria Math"/>
                      </a:rPr>
                      <m:t>𝒒</m:t>
                    </m:r>
                    <m:r>
                      <a:rPr lang="en-US" b="1" i="1" dirty="0">
                        <a:latin typeface="Cambria Math"/>
                      </a:rPr>
                      <m:t>′=</m:t>
                    </m:r>
                    <m:r>
                      <a:rPr lang="en-US" b="1" i="1" dirty="0">
                        <a:latin typeface="Cambria Math"/>
                      </a:rPr>
                      <m:t>𝒒</m:t>
                    </m:r>
                  </m:oMath>
                </a14:m>
                <a:endParaRPr lang="en-US" b="1" dirty="0"/>
              </a:p>
              <a:p>
                <a:pPr marL="768096" lvl="2" indent="0">
                  <a:buNone/>
                </a:pPr>
                <a:r>
                  <a:rPr lang="en-US" b="1" dirty="0"/>
                  <a:t> 	</a:t>
                </a:r>
                <a14:m>
                  <m:oMath xmlns:m="http://schemas.openxmlformats.org/officeDocument/2006/math">
                    <m:sSubSup>
                      <m:sSubSupPr>
                        <m:ctrlPr>
                          <a:rPr lang="en-US" b="1" i="1">
                            <a:latin typeface="Cambria Math" panose="02040503050406030204" pitchFamily="18" charset="0"/>
                          </a:rPr>
                        </m:ctrlPr>
                      </m:sSubSupPr>
                      <m:e>
                        <m:r>
                          <a:rPr lang="en-US" b="1" i="1">
                            <a:latin typeface="Cambria Math"/>
                          </a:rPr>
                          <m:t>𝒓</m:t>
                        </m:r>
                      </m:e>
                      <m:sub>
                        <m:r>
                          <a:rPr lang="en-US" b="1" i="1">
                            <a:latin typeface="Cambria Math"/>
                          </a:rPr>
                          <m:t>𝒖</m:t>
                        </m:r>
                      </m:sub>
                      <m:sup>
                        <m:r>
                          <a:rPr lang="en-US" b="1" i="1">
                            <a:latin typeface="Cambria Math"/>
                          </a:rPr>
                          <m:t>′</m:t>
                        </m:r>
                      </m:sup>
                    </m:sSubSup>
                    <m:r>
                      <a:rPr lang="en-US" b="1" i="1">
                        <a:latin typeface="Cambria Math"/>
                      </a:rPr>
                      <m:t>=</m:t>
                    </m:r>
                    <m:sSub>
                      <m:sSubPr>
                        <m:ctrlPr>
                          <a:rPr lang="en-US" b="1" i="1">
                            <a:latin typeface="Cambria Math" panose="02040503050406030204" pitchFamily="18" charset="0"/>
                          </a:rPr>
                        </m:ctrlPr>
                      </m:sSubPr>
                      <m:e>
                        <m:r>
                          <a:rPr lang="en-US" b="1" i="1">
                            <a:latin typeface="Cambria Math"/>
                          </a:rPr>
                          <m:t>𝒓</m:t>
                        </m:r>
                      </m:e>
                      <m:sub>
                        <m:r>
                          <a:rPr lang="en-US" b="1" i="1">
                            <a:latin typeface="Cambria Math"/>
                          </a:rPr>
                          <m:t>𝒖</m:t>
                        </m:r>
                      </m:sub>
                    </m:sSub>
                    <m:r>
                      <a:rPr lang="en-US" b="1" i="1">
                        <a:latin typeface="Cambria Math"/>
                      </a:rPr>
                      <m:t>+</m:t>
                    </m:r>
                    <m:d>
                      <m:dPr>
                        <m:ctrlPr>
                          <a:rPr lang="en-US" b="1" i="1">
                            <a:latin typeface="Cambria Math" panose="02040503050406030204" pitchFamily="18" charset="0"/>
                          </a:rPr>
                        </m:ctrlPr>
                      </m:dPr>
                      <m:e>
                        <m:r>
                          <a:rPr lang="en-US" b="1" i="1">
                            <a:latin typeface="Cambria Math"/>
                          </a:rPr>
                          <m:t>𝟏</m:t>
                        </m:r>
                        <m:r>
                          <a:rPr lang="en-US" b="1" i="1">
                            <a:latin typeface="Cambria Math"/>
                          </a:rPr>
                          <m:t>−</m:t>
                        </m:r>
                        <m:r>
                          <a:rPr lang="en-US" b="1" i="1">
                            <a:latin typeface="Cambria Math"/>
                          </a:rPr>
                          <m:t>𝜷</m:t>
                        </m:r>
                      </m:e>
                    </m:d>
                    <m:sSub>
                      <m:sSubPr>
                        <m:ctrlPr>
                          <a:rPr lang="en-US" b="1" i="1">
                            <a:latin typeface="Cambria Math" panose="02040503050406030204" pitchFamily="18" charset="0"/>
                          </a:rPr>
                        </m:ctrlPr>
                      </m:sSubPr>
                      <m:e>
                        <m:r>
                          <a:rPr lang="en-US" b="1" i="1">
                            <a:latin typeface="Cambria Math"/>
                          </a:rPr>
                          <m:t>𝒒</m:t>
                        </m:r>
                      </m:e>
                      <m:sub>
                        <m:r>
                          <a:rPr lang="en-US" b="1" i="1">
                            <a:latin typeface="Cambria Math"/>
                          </a:rPr>
                          <m:t>𝒖</m:t>
                        </m:r>
                      </m:sub>
                    </m:sSub>
                  </m:oMath>
                </a14:m>
                <a:endParaRPr lang="en-US" b="1" dirty="0"/>
              </a:p>
              <a:p>
                <a:pPr marL="768096" lvl="2" indent="0">
                  <a:buNone/>
                </a:pPr>
                <a:r>
                  <a:rPr lang="en-US" b="1" dirty="0"/>
                  <a:t>	</a:t>
                </a:r>
                <a14:m>
                  <m:oMath xmlns:m="http://schemas.openxmlformats.org/officeDocument/2006/math">
                    <m:sSubSup>
                      <m:sSubSupPr>
                        <m:ctrlPr>
                          <a:rPr lang="en-US" b="1" i="1">
                            <a:latin typeface="Cambria Math" panose="02040503050406030204" pitchFamily="18" charset="0"/>
                          </a:rPr>
                        </m:ctrlPr>
                      </m:sSubSupPr>
                      <m:e>
                        <m:r>
                          <a:rPr lang="en-US" b="1" i="1">
                            <a:latin typeface="Cambria Math"/>
                          </a:rPr>
                          <m:t>𝒒</m:t>
                        </m:r>
                      </m:e>
                      <m:sub>
                        <m:r>
                          <a:rPr lang="en-US" b="1" i="1">
                            <a:latin typeface="Cambria Math"/>
                          </a:rPr>
                          <m:t>𝒖</m:t>
                        </m:r>
                      </m:sub>
                      <m:sup>
                        <m:r>
                          <a:rPr lang="en-US" b="1" i="1">
                            <a:latin typeface="Cambria Math"/>
                          </a:rPr>
                          <m:t>′</m:t>
                        </m:r>
                      </m:sup>
                    </m:sSubSup>
                    <m:r>
                      <a:rPr lang="en-US" b="1" i="1">
                        <a:latin typeface="Cambria Math"/>
                      </a:rPr>
                      <m:t>=</m:t>
                    </m:r>
                    <m:f>
                      <m:fPr>
                        <m:ctrlPr>
                          <a:rPr lang="en-US" b="1" i="1">
                            <a:latin typeface="Cambria Math" panose="02040503050406030204" pitchFamily="18" charset="0"/>
                          </a:rPr>
                        </m:ctrlPr>
                      </m:fPr>
                      <m:num>
                        <m:r>
                          <a:rPr lang="en-US" b="1" i="1">
                            <a:latin typeface="Cambria Math"/>
                          </a:rPr>
                          <m:t>𝟏</m:t>
                        </m:r>
                      </m:num>
                      <m:den>
                        <m:r>
                          <a:rPr lang="en-US" b="1" i="1">
                            <a:latin typeface="Cambria Math"/>
                          </a:rPr>
                          <m:t>𝟐</m:t>
                        </m:r>
                      </m:den>
                    </m:f>
                    <m:r>
                      <a:rPr lang="en-US" b="1" i="1">
                        <a:latin typeface="Cambria Math"/>
                      </a:rPr>
                      <m:t>𝜷</m:t>
                    </m:r>
                    <m:sSub>
                      <m:sSubPr>
                        <m:ctrlPr>
                          <a:rPr lang="en-US" b="1" i="1">
                            <a:latin typeface="Cambria Math" panose="02040503050406030204" pitchFamily="18" charset="0"/>
                          </a:rPr>
                        </m:ctrlPr>
                      </m:sSubPr>
                      <m:e>
                        <m:r>
                          <a:rPr lang="en-US" b="1" i="1">
                            <a:latin typeface="Cambria Math"/>
                          </a:rPr>
                          <m:t>𝒒</m:t>
                        </m:r>
                      </m:e>
                      <m:sub>
                        <m:r>
                          <a:rPr lang="en-US" b="1" i="1">
                            <a:latin typeface="Cambria Math"/>
                          </a:rPr>
                          <m:t>𝒖</m:t>
                        </m:r>
                      </m:sub>
                    </m:sSub>
                  </m:oMath>
                </a14:m>
                <a:endParaRPr lang="en-US" b="1" dirty="0"/>
              </a:p>
              <a:p>
                <a:pPr marL="768096" lvl="2" indent="0">
                  <a:buNone/>
                </a:pPr>
                <a:r>
                  <a:rPr lang="en-US" b="1" dirty="0"/>
                  <a:t>	For each </a:t>
                </a:r>
                <a14:m>
                  <m:oMath xmlns:m="http://schemas.openxmlformats.org/officeDocument/2006/math">
                    <m:r>
                      <a:rPr lang="en-US" b="1" i="1">
                        <a:latin typeface="Cambria Math"/>
                      </a:rPr>
                      <m:t>𝒗</m:t>
                    </m:r>
                  </m:oMath>
                </a14:m>
                <a:r>
                  <a:rPr lang="en-US" b="1" dirty="0"/>
                  <a:t> such that </a:t>
                </a:r>
                <a14:m>
                  <m:oMath xmlns:m="http://schemas.openxmlformats.org/officeDocument/2006/math">
                    <m:d>
                      <m:dPr>
                        <m:ctrlPr>
                          <a:rPr lang="en-US" b="1" i="1" dirty="0">
                            <a:latin typeface="Cambria Math" panose="02040503050406030204" pitchFamily="18" charset="0"/>
                          </a:rPr>
                        </m:ctrlPr>
                      </m:dPr>
                      <m:e>
                        <m:r>
                          <a:rPr lang="en-US" b="1" i="1" dirty="0" err="1">
                            <a:latin typeface="Cambria Math"/>
                          </a:rPr>
                          <m:t>𝒖</m:t>
                        </m:r>
                        <m:r>
                          <a:rPr lang="en-US" b="1" i="1" dirty="0" err="1">
                            <a:latin typeface="Cambria Math"/>
                          </a:rPr>
                          <m:t>,</m:t>
                        </m:r>
                        <m:r>
                          <a:rPr lang="en-US" b="1" i="1" dirty="0" err="1">
                            <a:latin typeface="Cambria Math"/>
                          </a:rPr>
                          <m:t>𝒗</m:t>
                        </m:r>
                      </m:e>
                    </m:d>
                    <m:r>
                      <a:rPr lang="en-US" b="1" i="1" dirty="0">
                        <a:latin typeface="Cambria Math"/>
                      </a:rPr>
                      <m:t>∈</m:t>
                    </m:r>
                    <m:r>
                      <a:rPr lang="en-US" b="1" i="1" dirty="0">
                        <a:latin typeface="Cambria Math"/>
                      </a:rPr>
                      <m:t>𝑬</m:t>
                    </m:r>
                    <m:r>
                      <a:rPr lang="en-US" b="1" i="1" dirty="0">
                        <a:latin typeface="Cambria Math"/>
                      </a:rPr>
                      <m:t>:</m:t>
                    </m:r>
                  </m:oMath>
                </a14:m>
                <a:endParaRPr lang="en-US" b="1" dirty="0"/>
              </a:p>
              <a:p>
                <a:pPr marL="768096" lvl="2" indent="0">
                  <a:buNone/>
                </a:pPr>
                <a:r>
                  <a:rPr lang="en-US" b="1" dirty="0"/>
                  <a:t>	</a:t>
                </a:r>
                <a:r>
                  <a:rPr lang="en-US" dirty="0"/>
                  <a:t>       </a:t>
                </a:r>
                <a14:m>
                  <m:oMath xmlns:m="http://schemas.openxmlformats.org/officeDocument/2006/math">
                    <m:sSubSup>
                      <m:sSubSupPr>
                        <m:ctrlPr>
                          <a:rPr lang="en-US" b="1" i="1">
                            <a:latin typeface="Cambria Math" panose="02040503050406030204" pitchFamily="18" charset="0"/>
                          </a:rPr>
                        </m:ctrlPr>
                      </m:sSubSupPr>
                      <m:e>
                        <m:r>
                          <a:rPr lang="en-US" b="1" i="1">
                            <a:latin typeface="Cambria Math"/>
                          </a:rPr>
                          <m:t>𝒒</m:t>
                        </m:r>
                      </m:e>
                      <m:sub>
                        <m:r>
                          <a:rPr lang="en-US" b="1" i="1">
                            <a:latin typeface="Cambria Math"/>
                          </a:rPr>
                          <m:t>𝒗</m:t>
                        </m:r>
                      </m:sub>
                      <m:sup>
                        <m:r>
                          <a:rPr lang="en-US" b="1" i="1">
                            <a:latin typeface="Cambria Math"/>
                          </a:rPr>
                          <m:t>′</m:t>
                        </m:r>
                      </m:sup>
                    </m:sSubSup>
                    <m:r>
                      <a:rPr lang="en-US" b="1" i="1">
                        <a:latin typeface="Cambria Math"/>
                      </a:rPr>
                      <m:t>=</m:t>
                    </m:r>
                    <m:sSub>
                      <m:sSubPr>
                        <m:ctrlPr>
                          <a:rPr lang="en-US" b="1" i="1">
                            <a:latin typeface="Cambria Math" panose="02040503050406030204" pitchFamily="18" charset="0"/>
                          </a:rPr>
                        </m:ctrlPr>
                      </m:sSubPr>
                      <m:e>
                        <m:r>
                          <a:rPr lang="en-US" b="1" i="1">
                            <a:latin typeface="Cambria Math"/>
                          </a:rPr>
                          <m:t>𝒒</m:t>
                        </m:r>
                      </m:e>
                      <m:sub>
                        <m:r>
                          <a:rPr lang="en-US" b="1" i="1">
                            <a:latin typeface="Cambria Math"/>
                          </a:rPr>
                          <m:t>𝒗</m:t>
                        </m:r>
                      </m:sub>
                    </m:sSub>
                    <m:r>
                      <a:rPr lang="en-US" b="1" i="1">
                        <a:latin typeface="Cambria Math"/>
                      </a:rPr>
                      <m:t>+</m:t>
                    </m:r>
                    <m:f>
                      <m:fPr>
                        <m:ctrlPr>
                          <a:rPr lang="en-US" b="1" i="1">
                            <a:latin typeface="Cambria Math" panose="02040503050406030204" pitchFamily="18" charset="0"/>
                          </a:rPr>
                        </m:ctrlPr>
                      </m:fPr>
                      <m:num>
                        <m:r>
                          <a:rPr lang="en-US" b="1" i="1">
                            <a:latin typeface="Cambria Math"/>
                          </a:rPr>
                          <m:t>𝟏</m:t>
                        </m:r>
                      </m:num>
                      <m:den>
                        <m:r>
                          <a:rPr lang="en-US" b="1" i="1">
                            <a:latin typeface="Cambria Math"/>
                          </a:rPr>
                          <m:t>𝟐</m:t>
                        </m:r>
                      </m:den>
                    </m:f>
                    <m:r>
                      <a:rPr lang="en-US" b="1" i="1">
                        <a:latin typeface="Cambria Math"/>
                      </a:rPr>
                      <m:t>𝜷</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a:rPr>
                              <m:t>𝒒</m:t>
                            </m:r>
                          </m:e>
                          <m:sub>
                            <m:r>
                              <a:rPr lang="en-US" b="1" i="1">
                                <a:latin typeface="Cambria Math"/>
                              </a:rPr>
                              <m:t>𝒖</m:t>
                            </m:r>
                          </m:sub>
                        </m:sSub>
                      </m:num>
                      <m:den>
                        <m:sSub>
                          <m:sSubPr>
                            <m:ctrlPr>
                              <a:rPr lang="en-US" b="1" i="1">
                                <a:latin typeface="Cambria Math" panose="02040503050406030204" pitchFamily="18" charset="0"/>
                              </a:rPr>
                            </m:ctrlPr>
                          </m:sSubPr>
                          <m:e>
                            <m:r>
                              <a:rPr lang="en-US" b="1" i="1">
                                <a:latin typeface="Cambria Math"/>
                              </a:rPr>
                              <m:t>𝒅</m:t>
                            </m:r>
                          </m:e>
                          <m:sub>
                            <m:r>
                              <a:rPr lang="en-US" b="1" i="1">
                                <a:latin typeface="Cambria Math"/>
                              </a:rPr>
                              <m:t>𝒖</m:t>
                            </m:r>
                          </m:sub>
                        </m:sSub>
                      </m:den>
                    </m:f>
                  </m:oMath>
                </a14:m>
                <a:endParaRPr lang="en-US" b="1" dirty="0"/>
              </a:p>
              <a:p>
                <a:pPr marL="502920" lvl="1"/>
                <a:r>
                  <a:rPr lang="en-US" b="1" dirty="0"/>
                  <a:t>Update </a:t>
                </a:r>
                <a14:m>
                  <m:oMath xmlns:m="http://schemas.openxmlformats.org/officeDocument/2006/math">
                    <m:r>
                      <a:rPr lang="en-US" b="1" i="1" dirty="0">
                        <a:latin typeface="Cambria Math"/>
                      </a:rPr>
                      <m:t>𝒓</m:t>
                    </m:r>
                    <m:r>
                      <a:rPr lang="en-US" b="1" i="1" dirty="0">
                        <a:latin typeface="Cambria Math"/>
                      </a:rPr>
                      <m:t>=</m:t>
                    </m:r>
                    <m:sSup>
                      <m:sSupPr>
                        <m:ctrlPr>
                          <a:rPr lang="en-US" b="1" i="1" dirty="0">
                            <a:latin typeface="Cambria Math" panose="02040503050406030204" pitchFamily="18" charset="0"/>
                          </a:rPr>
                        </m:ctrlPr>
                      </m:sSupPr>
                      <m:e>
                        <m:r>
                          <a:rPr lang="en-US" b="1" i="1" dirty="0">
                            <a:latin typeface="Cambria Math"/>
                          </a:rPr>
                          <m:t>𝒓</m:t>
                        </m:r>
                      </m:e>
                      <m:sup>
                        <m:r>
                          <a:rPr lang="en-US" b="1" i="1" dirty="0">
                            <a:latin typeface="Cambria Math"/>
                          </a:rPr>
                          <m:t>′</m:t>
                        </m:r>
                      </m:sup>
                    </m:sSup>
                    <m:r>
                      <a:rPr lang="en-US" b="1" i="1" dirty="0">
                        <a:latin typeface="Cambria Math"/>
                      </a:rPr>
                      <m:t>,  </m:t>
                    </m:r>
                    <m:r>
                      <a:rPr lang="en-US" b="1" i="1" dirty="0">
                        <a:latin typeface="Cambria Math"/>
                      </a:rPr>
                      <m:t>𝒒</m:t>
                    </m:r>
                    <m:r>
                      <a:rPr lang="en-US" b="1" i="1" dirty="0">
                        <a:latin typeface="Cambria Math"/>
                      </a:rPr>
                      <m:t>=</m:t>
                    </m:r>
                    <m:sSup>
                      <m:sSupPr>
                        <m:ctrlPr>
                          <a:rPr lang="en-US" b="1" i="1" dirty="0">
                            <a:latin typeface="Cambria Math" panose="02040503050406030204" pitchFamily="18" charset="0"/>
                          </a:rPr>
                        </m:ctrlPr>
                      </m:sSupPr>
                      <m:e>
                        <m:r>
                          <a:rPr lang="en-US" b="1" i="1" dirty="0">
                            <a:latin typeface="Cambria Math"/>
                          </a:rPr>
                          <m:t>𝒒</m:t>
                        </m:r>
                      </m:e>
                      <m:sup>
                        <m:r>
                          <a:rPr lang="en-US" b="1" i="1" dirty="0">
                            <a:latin typeface="Cambria Math"/>
                          </a:rPr>
                          <m:t>′</m:t>
                        </m:r>
                      </m:sup>
                    </m:sSup>
                  </m:oMath>
                </a14:m>
                <a:endParaRPr lang="en-US" b="1" dirty="0"/>
              </a:p>
              <a:p>
                <a:pPr marL="502920" lvl="1" indent="0">
                  <a:buNone/>
                </a:pPr>
                <a:r>
                  <a:rPr lang="en-US" b="1" dirty="0">
                    <a:solidFill>
                      <a:srgbClr val="0000FF"/>
                    </a:solidFill>
                  </a:rPr>
                  <a:t>return </a:t>
                </a:r>
                <a14:m>
                  <m:oMath xmlns:m="http://schemas.openxmlformats.org/officeDocument/2006/math">
                    <m:r>
                      <a:rPr lang="en-US" b="1" i="1" dirty="0">
                        <a:solidFill>
                          <a:srgbClr val="0000FF"/>
                        </a:solidFill>
                        <a:latin typeface="Cambria Math"/>
                      </a:rPr>
                      <m:t>𝒓</m:t>
                    </m:r>
                  </m:oMath>
                </a14:m>
                <a:endParaRPr lang="en-US" b="1" dirty="0"/>
              </a:p>
            </p:txBody>
          </p:sp>
        </mc:Choice>
        <mc:Fallback xmlns="">
          <p:sp>
            <p:nvSpPr>
              <p:cNvPr id="32" name="Rectangle 31"/>
              <p:cNvSpPr>
                <a:spLocks noRot="1" noChangeAspect="1" noMove="1" noResize="1" noEditPoints="1" noAdjustHandles="1" noChangeArrowheads="1" noChangeShapeType="1" noTextEdit="1"/>
              </p:cNvSpPr>
              <p:nvPr/>
            </p:nvSpPr>
            <p:spPr>
              <a:xfrm>
                <a:off x="-304800" y="2403870"/>
                <a:ext cx="5638800" cy="4377930"/>
              </a:xfrm>
              <a:prstGeom prst="rect">
                <a:avLst/>
              </a:prstGeom>
              <a:blipFill rotWithShape="1">
                <a:blip r:embed="rId3"/>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DC9A3C28-234B-D444-B3B9-A387246B6C82}"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26</a:t>
            </a:fld>
            <a:endParaRPr lang="en-US"/>
          </a:p>
        </p:txBody>
      </p:sp>
    </p:spTree>
    <p:extLst>
      <p:ext uri="{BB962C8B-B14F-4D97-AF65-F5344CB8AC3E}">
        <p14:creationId xmlns:p14="http://schemas.microsoft.com/office/powerpoint/2010/main" val="35647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Observations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534400" cy="5486400"/>
              </a:xfrm>
            </p:spPr>
            <p:txBody>
              <a:bodyPr>
                <a:normAutofit fontScale="92500"/>
              </a:bodyPr>
              <a:lstStyle/>
              <a:p>
                <a:r>
                  <a:rPr lang="en-US" b="1" dirty="0">
                    <a:solidFill>
                      <a:srgbClr val="0000FF"/>
                    </a:solidFill>
                  </a:rPr>
                  <a:t>Runtime:</a:t>
                </a:r>
              </a:p>
              <a:p>
                <a:pPr lvl="1"/>
                <a:r>
                  <a:rPr lang="en-US" dirty="0"/>
                  <a:t>PageRank-Nibble computes PPR in time </a:t>
                </a:r>
                <a14:m>
                  <m:oMath xmlns:m="http://schemas.openxmlformats.org/officeDocument/2006/math">
                    <m:d>
                      <m:dPr>
                        <m:ctrlPr>
                          <a:rPr lang="en-US" b="1" i="1">
                            <a:latin typeface="Cambria Math" panose="02040503050406030204" pitchFamily="18" charset="0"/>
                          </a:rPr>
                        </m:ctrlPr>
                      </m:dPr>
                      <m:e>
                        <m:f>
                          <m:fPr>
                            <m:ctrlPr>
                              <a:rPr lang="en-US" b="1" i="1">
                                <a:latin typeface="Cambria Math" panose="02040503050406030204" pitchFamily="18" charset="0"/>
                              </a:rPr>
                            </m:ctrlPr>
                          </m:fPr>
                          <m:num>
                            <m:r>
                              <a:rPr lang="en-US" b="1" i="1">
                                <a:latin typeface="Cambria Math"/>
                              </a:rPr>
                              <m:t>𝟏</m:t>
                            </m:r>
                          </m:num>
                          <m:den>
                            <m:r>
                              <a:rPr lang="en-US" b="1" i="1">
                                <a:latin typeface="Cambria Math"/>
                              </a:rPr>
                              <m:t>𝜺</m:t>
                            </m:r>
                            <m:d>
                              <m:dPr>
                                <m:ctrlPr>
                                  <a:rPr lang="en-US" b="1" i="1">
                                    <a:latin typeface="Cambria Math" panose="02040503050406030204" pitchFamily="18" charset="0"/>
                                  </a:rPr>
                                </m:ctrlPr>
                              </m:dPr>
                              <m:e>
                                <m:r>
                                  <a:rPr lang="en-US" b="1" i="1">
                                    <a:latin typeface="Cambria Math"/>
                                  </a:rPr>
                                  <m:t>𝟏</m:t>
                                </m:r>
                                <m:r>
                                  <a:rPr lang="en-US" b="1" i="1">
                                    <a:latin typeface="Cambria Math"/>
                                  </a:rPr>
                                  <m:t>−</m:t>
                                </m:r>
                                <m:r>
                                  <a:rPr lang="en-US" b="1" i="1">
                                    <a:latin typeface="Cambria Math"/>
                                  </a:rPr>
                                  <m:t>𝜷</m:t>
                                </m:r>
                              </m:e>
                            </m:d>
                          </m:den>
                        </m:f>
                      </m:e>
                    </m:d>
                  </m:oMath>
                </a14:m>
                <a:r>
                  <a:rPr lang="en-US" b="1" dirty="0"/>
                  <a:t> </a:t>
                </a:r>
                <a:r>
                  <a:rPr lang="en-US" dirty="0"/>
                  <a:t>with residual error </a:t>
                </a:r>
                <a14:m>
                  <m:oMath xmlns:m="http://schemas.openxmlformats.org/officeDocument/2006/math">
                    <m:r>
                      <a:rPr lang="en-US" b="1" i="1" smtClean="0">
                        <a:latin typeface="Cambria Math"/>
                      </a:rPr>
                      <m:t>≤</m:t>
                    </m:r>
                    <m:r>
                      <a:rPr lang="en-US" b="1" i="1" smtClean="0">
                        <a:latin typeface="Cambria Math"/>
                      </a:rPr>
                      <m:t>𝜺</m:t>
                    </m:r>
                  </m:oMath>
                </a14:m>
                <a:endParaRPr lang="en-US" b="1" dirty="0"/>
              </a:p>
              <a:p>
                <a:pPr lvl="2"/>
                <a:r>
                  <a:rPr lang="en-US" dirty="0"/>
                  <a:t>Power method would take time </a:t>
                </a:r>
                <a14:m>
                  <m:oMath xmlns:m="http://schemas.openxmlformats.org/officeDocument/2006/math">
                    <m:r>
                      <a:rPr lang="en-US" b="1" i="1">
                        <a:latin typeface="Cambria Math"/>
                      </a:rPr>
                      <m:t>𝑶</m:t>
                    </m:r>
                    <m:r>
                      <a:rPr lang="en-US" b="1" i="1">
                        <a:latin typeface="Cambria Math"/>
                      </a:rPr>
                      <m:t>(</m:t>
                    </m:r>
                    <m:f>
                      <m:fPr>
                        <m:ctrlPr>
                          <a:rPr lang="en-US" b="1" i="1">
                            <a:latin typeface="Cambria Math" panose="02040503050406030204" pitchFamily="18" charset="0"/>
                          </a:rPr>
                        </m:ctrlPr>
                      </m:fPr>
                      <m:num>
                        <m:func>
                          <m:funcPr>
                            <m:ctrlPr>
                              <a:rPr lang="en-US" b="1" i="1">
                                <a:latin typeface="Cambria Math" panose="02040503050406030204" pitchFamily="18" charset="0"/>
                              </a:rPr>
                            </m:ctrlPr>
                          </m:funcPr>
                          <m:fName>
                            <m:r>
                              <a:rPr lang="en-US" b="1">
                                <a:latin typeface="Cambria Math"/>
                              </a:rPr>
                              <m:t>𝐥𝐨𝐠</m:t>
                            </m:r>
                          </m:fName>
                          <m:e>
                            <m:r>
                              <a:rPr lang="en-US" b="1" i="1">
                                <a:latin typeface="Cambria Math"/>
                              </a:rPr>
                              <m:t>𝒏</m:t>
                            </m:r>
                          </m:e>
                        </m:func>
                      </m:num>
                      <m:den>
                        <m:r>
                          <a:rPr lang="en-US" b="1" i="1">
                            <a:latin typeface="Cambria Math"/>
                          </a:rPr>
                          <m:t>𝜺</m:t>
                        </m:r>
                        <m:r>
                          <a:rPr lang="en-US" b="1" i="1">
                            <a:latin typeface="Cambria Math"/>
                          </a:rPr>
                          <m:t>(</m:t>
                        </m:r>
                        <m:r>
                          <a:rPr lang="en-US" b="1" i="1">
                            <a:latin typeface="Cambria Math"/>
                          </a:rPr>
                          <m:t>𝟏</m:t>
                        </m:r>
                        <m:r>
                          <a:rPr lang="en-US" b="1" i="1">
                            <a:latin typeface="Cambria Math"/>
                          </a:rPr>
                          <m:t>−</m:t>
                        </m:r>
                        <m:r>
                          <a:rPr lang="en-US" b="1" i="1">
                            <a:latin typeface="Cambria Math"/>
                          </a:rPr>
                          <m:t>𝜷</m:t>
                        </m:r>
                        <m:r>
                          <a:rPr lang="en-US" b="1" i="1">
                            <a:latin typeface="Cambria Math"/>
                          </a:rPr>
                          <m:t>)</m:t>
                        </m:r>
                      </m:den>
                    </m:f>
                    <m:r>
                      <a:rPr lang="en-US" b="1" i="1">
                        <a:latin typeface="Cambria Math"/>
                      </a:rPr>
                      <m:t>)</m:t>
                    </m:r>
                  </m:oMath>
                </a14:m>
                <a:endParaRPr lang="en-US" dirty="0"/>
              </a:p>
              <a:p>
                <a:r>
                  <a:rPr lang="en-US" b="1" dirty="0">
                    <a:solidFill>
                      <a:srgbClr val="D60093"/>
                    </a:solidFill>
                  </a:rPr>
                  <a:t>Graph cut approximation guarantee:</a:t>
                </a:r>
              </a:p>
              <a:p>
                <a:pPr lvl="1"/>
                <a:r>
                  <a:rPr lang="en-US" dirty="0"/>
                  <a:t>If there exists a cut of conductance </a:t>
                </a:r>
                <a14:m>
                  <m:oMath xmlns:m="http://schemas.openxmlformats.org/officeDocument/2006/math">
                    <m:r>
                      <a:rPr lang="en-US" b="1" i="1" smtClean="0">
                        <a:latin typeface="Cambria Math"/>
                      </a:rPr>
                      <m:t>𝝓</m:t>
                    </m:r>
                  </m:oMath>
                </a14:m>
                <a:r>
                  <a:rPr lang="en-US" dirty="0"/>
                  <a:t> and volume </a:t>
                </a:r>
                <a14:m>
                  <m:oMath xmlns:m="http://schemas.openxmlformats.org/officeDocument/2006/math">
                    <m:r>
                      <a:rPr lang="en-US" b="1" i="1" dirty="0" smtClean="0">
                        <a:latin typeface="Cambria Math"/>
                      </a:rPr>
                      <m:t>𝒌</m:t>
                    </m:r>
                  </m:oMath>
                </a14:m>
                <a:r>
                  <a:rPr lang="en-US" dirty="0"/>
                  <a:t> then the method finds a cut of conductance </a:t>
                </a:r>
                <a14:m>
                  <m:oMath xmlns:m="http://schemas.openxmlformats.org/officeDocument/2006/math">
                    <m:r>
                      <a:rPr lang="en-US" b="1" i="0" smtClean="0">
                        <a:latin typeface="Cambria Math"/>
                      </a:rPr>
                      <m:t>𝐎</m:t>
                    </m:r>
                    <m:r>
                      <a:rPr lang="en-US" b="1" i="0" smtClean="0">
                        <a:latin typeface="Cambria Math"/>
                      </a:rPr>
                      <m:t>(</m:t>
                    </m:r>
                    <m:rad>
                      <m:radPr>
                        <m:degHide m:val="on"/>
                        <m:ctrlPr>
                          <a:rPr lang="en-US" b="1" i="1" smtClean="0">
                            <a:latin typeface="Cambria Math" panose="02040503050406030204" pitchFamily="18" charset="0"/>
                          </a:rPr>
                        </m:ctrlPr>
                      </m:radPr>
                      <m:deg/>
                      <m:e>
                        <m:r>
                          <a:rPr lang="en-US" b="1" i="1" smtClean="0">
                            <a:latin typeface="Cambria Math"/>
                          </a:rPr>
                          <m:t>𝝓</m:t>
                        </m:r>
                        <m:r>
                          <a:rPr lang="en-US" b="1" i="1">
                            <a:latin typeface="Cambria Math"/>
                          </a:rPr>
                          <m:t>/</m:t>
                        </m:r>
                        <m:func>
                          <m:funcPr>
                            <m:ctrlPr>
                              <a:rPr lang="en-US" b="1" i="1">
                                <a:latin typeface="Cambria Math" panose="02040503050406030204" pitchFamily="18" charset="0"/>
                              </a:rPr>
                            </m:ctrlPr>
                          </m:funcPr>
                          <m:fName>
                            <m:r>
                              <a:rPr lang="en-US" b="1" i="1">
                                <a:latin typeface="Cambria Math"/>
                              </a:rPr>
                              <m:t>𝒍𝒐𝒈</m:t>
                            </m:r>
                          </m:fName>
                          <m:e>
                            <m:r>
                              <a:rPr lang="en-US" b="1" i="1" smtClean="0">
                                <a:latin typeface="Cambria Math"/>
                              </a:rPr>
                              <m:t>𝒌</m:t>
                            </m:r>
                          </m:e>
                        </m:func>
                      </m:e>
                    </m:rad>
                    <m:r>
                      <a:rPr lang="en-US" b="1" i="1" smtClean="0">
                        <a:latin typeface="Cambria Math"/>
                      </a:rPr>
                      <m:t>)</m:t>
                    </m:r>
                  </m:oMath>
                </a14:m>
                <a:endParaRPr lang="en-US" b="1" dirty="0"/>
              </a:p>
              <a:p>
                <a:pPr lvl="8"/>
                <a:endParaRPr lang="en-US" dirty="0"/>
              </a:p>
              <a:p>
                <a:pPr lvl="1"/>
                <a:r>
                  <a:rPr lang="en-US" dirty="0"/>
                  <a:t>Details in </a:t>
                </a:r>
                <a:r>
                  <a:rPr lang="en-US" dirty="0">
                    <a:solidFill>
                      <a:schemeClr val="bg1">
                        <a:lumMod val="50000"/>
                      </a:schemeClr>
                    </a:solidFill>
                  </a:rPr>
                  <a:t>[Andersen, Chung, Lang. </a:t>
                </a:r>
                <a:r>
                  <a:rPr lang="en-US" i="1" dirty="0">
                    <a:solidFill>
                      <a:schemeClr val="bg1">
                        <a:lumMod val="50000"/>
                      </a:schemeClr>
                    </a:solidFill>
                  </a:rPr>
                  <a:t>Local graph partitioning using PageRank vectors</a:t>
                </a:r>
                <a:r>
                  <a:rPr lang="en-US" dirty="0">
                    <a:solidFill>
                      <a:schemeClr val="bg1">
                        <a:lumMod val="50000"/>
                      </a:schemeClr>
                    </a:solidFill>
                  </a:rPr>
                  <a:t>, 2007]</a:t>
                </a:r>
              </a:p>
              <a:p>
                <a:pPr marL="457200" lvl="1" indent="0">
                  <a:buNone/>
                </a:pPr>
                <a:r>
                  <a:rPr lang="en-US" sz="1600" dirty="0">
                    <a:solidFill>
                      <a:schemeClr val="bg1">
                        <a:lumMod val="50000"/>
                      </a:schemeClr>
                    </a:solidFill>
                  </a:rPr>
                  <a:t>      http://www.math.ucsd.edu/~fan/wp/localpartfull.pdf</a:t>
                </a:r>
              </a:p>
              <a:p>
                <a:pPr lvl="1"/>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534400" cy="5486400"/>
              </a:xfrm>
              <a:blipFill rotWithShape="1">
                <a:blip r:embed="rId2"/>
                <a:stretch>
                  <a:fillRect t="-556" r="-164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BB6D4D9C-BED6-D948-832F-7AAE772A80E4}"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27</a:t>
            </a:fld>
            <a:endParaRPr lang="en-US"/>
          </a:p>
        </p:txBody>
      </p:sp>
    </p:spTree>
    <p:extLst>
      <p:ext uri="{BB962C8B-B14F-4D97-AF65-F5344CB8AC3E}">
        <p14:creationId xmlns:p14="http://schemas.microsoft.com/office/powerpoint/2010/main" val="247677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006"/>
          <a:stretch/>
        </p:blipFill>
        <p:spPr bwMode="auto">
          <a:xfrm>
            <a:off x="603457" y="2743200"/>
            <a:ext cx="854054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Observations (2) </a:t>
            </a:r>
          </a:p>
        </p:txBody>
      </p:sp>
      <p:sp>
        <p:nvSpPr>
          <p:cNvPr id="3" name="Content Placeholder 2"/>
          <p:cNvSpPr>
            <a:spLocks noGrp="1"/>
          </p:cNvSpPr>
          <p:nvPr>
            <p:ph idx="1"/>
          </p:nvPr>
        </p:nvSpPr>
        <p:spPr>
          <a:xfrm>
            <a:off x="457200" y="1295401"/>
            <a:ext cx="8229600" cy="2967142"/>
          </a:xfrm>
        </p:spPr>
        <p:txBody>
          <a:bodyPr/>
          <a:lstStyle/>
          <a:p>
            <a:r>
              <a:rPr lang="en-US" b="1" dirty="0">
                <a:solidFill>
                  <a:srgbClr val="D60093"/>
                </a:solidFill>
              </a:rPr>
              <a:t>The smaller the </a:t>
            </a:r>
            <a:r>
              <a:rPr lang="el-GR" b="1" dirty="0">
                <a:solidFill>
                  <a:srgbClr val="008000"/>
                </a:solidFill>
              </a:rPr>
              <a:t>ε</a:t>
            </a:r>
            <a:r>
              <a:rPr lang="el-GR" b="1" dirty="0">
                <a:solidFill>
                  <a:srgbClr val="D60093"/>
                </a:solidFill>
              </a:rPr>
              <a:t> </a:t>
            </a:r>
            <a:r>
              <a:rPr lang="en-US" b="1" dirty="0">
                <a:solidFill>
                  <a:srgbClr val="D60093"/>
                </a:solidFill>
              </a:rPr>
              <a:t>the farther the random walk will spread!</a:t>
            </a:r>
          </a:p>
          <a:p>
            <a:pPr marL="457200" lvl="1" indent="0">
              <a:buNone/>
            </a:pPr>
            <a:endParaRPr lang="en-US" dirty="0">
              <a:solidFill>
                <a:srgbClr val="D60093"/>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128" y="2085365"/>
            <a:ext cx="4634912" cy="268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524180" y="4388236"/>
            <a:ext cx="228600" cy="228600"/>
          </a:xfrm>
          <a:prstGeom prst="rect">
            <a:avLst/>
          </a:prstGeom>
          <a:ln w="381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p:cNvSpPr txBox="1"/>
          <p:nvPr/>
        </p:nvSpPr>
        <p:spPr>
          <a:xfrm>
            <a:off x="5962654" y="4888468"/>
            <a:ext cx="1351652" cy="369332"/>
          </a:xfrm>
          <a:prstGeom prst="rect">
            <a:avLst/>
          </a:prstGeom>
          <a:noFill/>
        </p:spPr>
        <p:txBody>
          <a:bodyPr wrap="none" rtlCol="0">
            <a:spAutoFit/>
          </a:bodyPr>
          <a:lstStyle/>
          <a:p>
            <a:r>
              <a:rPr lang="en-US" b="1" dirty="0">
                <a:solidFill>
                  <a:srgbClr val="0000FF"/>
                </a:solidFill>
                <a:latin typeface="Arial" pitchFamily="34" charset="0"/>
                <a:cs typeface="Arial" pitchFamily="34" charset="0"/>
              </a:rPr>
              <a:t>Seed node</a:t>
            </a:r>
          </a:p>
        </p:txBody>
      </p:sp>
      <p:cxnSp>
        <p:nvCxnSpPr>
          <p:cNvPr id="13" name="Straight Arrow Connector 12"/>
          <p:cNvCxnSpPr/>
          <p:nvPr/>
        </p:nvCxnSpPr>
        <p:spPr>
          <a:xfrm flipH="1" flipV="1">
            <a:off x="6638480" y="4663236"/>
            <a:ext cx="266700" cy="356103"/>
          </a:xfrm>
          <a:prstGeom prst="straightConnector1">
            <a:avLst/>
          </a:prstGeom>
          <a:ln w="28575">
            <a:solidFill>
              <a:srgbClr val="0000FF"/>
            </a:solidFill>
            <a:tailEnd type="arrow"/>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fld id="{CB323C1F-AFBC-AC48-A37E-C065554E06D4}"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28</a:t>
            </a:fld>
            <a:endParaRPr lang="en-US"/>
          </a:p>
        </p:txBody>
      </p:sp>
    </p:spTree>
    <p:extLst>
      <p:ext uri="{BB962C8B-B14F-4D97-AF65-F5344CB8AC3E}">
        <p14:creationId xmlns:p14="http://schemas.microsoft.com/office/powerpoint/2010/main" val="3495930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Observations (3)</a:t>
            </a:r>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91" y="1295400"/>
            <a:ext cx="8162109"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13047" y="6443246"/>
            <a:ext cx="5035353" cy="338554"/>
          </a:xfrm>
          <a:prstGeom prst="rect">
            <a:avLst/>
          </a:prstGeom>
          <a:solidFill>
            <a:schemeClr val="bg1"/>
          </a:solidFill>
        </p:spPr>
        <p:txBody>
          <a:bodyPr wrap="none" rtlCol="0">
            <a:spAutoFit/>
          </a:bodyPr>
          <a:lstStyle/>
          <a:p>
            <a:r>
              <a:rPr lang="en-US" sz="1600" dirty="0">
                <a:solidFill>
                  <a:schemeClr val="bg1">
                    <a:lumMod val="50000"/>
                  </a:schemeClr>
                </a:solidFill>
                <a:latin typeface="Arial" pitchFamily="34" charset="0"/>
                <a:cs typeface="Arial" pitchFamily="34" charset="0"/>
              </a:rPr>
              <a:t>[Andersen, Lang: Communities from seed sets, 2006]</a:t>
            </a:r>
          </a:p>
        </p:txBody>
      </p:sp>
      <p:sp>
        <p:nvSpPr>
          <p:cNvPr id="4" name="Date Placeholder 3"/>
          <p:cNvSpPr>
            <a:spLocks noGrp="1"/>
          </p:cNvSpPr>
          <p:nvPr>
            <p:ph type="dt" sz="half" idx="10"/>
          </p:nvPr>
        </p:nvSpPr>
        <p:spPr/>
        <p:txBody>
          <a:bodyPr/>
          <a:lstStyle/>
          <a:p>
            <a:fld id="{FA8413CE-ADBE-AD4D-A056-A596C357C642}"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29</a:t>
            </a:fld>
            <a:endParaRPr lang="en-US"/>
          </a:p>
        </p:txBody>
      </p:sp>
    </p:spTree>
    <p:extLst>
      <p:ext uri="{BB962C8B-B14F-4D97-AF65-F5344CB8AC3E}">
        <p14:creationId xmlns:p14="http://schemas.microsoft.com/office/powerpoint/2010/main" val="285580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6200"/>
            <a:ext cx="8686800" cy="987552"/>
          </a:xfrm>
        </p:spPr>
        <p:txBody>
          <a:bodyPr>
            <a:normAutofit/>
          </a:bodyPr>
          <a:lstStyle/>
          <a:p>
            <a:r>
              <a:rPr lang="en-US" dirty="0"/>
              <a:t>Goal: Find Densely Linked Clusters</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447800"/>
            <a:ext cx="893286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9A429C55-1CDA-1A44-B277-8C891A05F456}"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3</a:t>
            </a:fld>
            <a:endParaRPr lang="en-US"/>
          </a:p>
        </p:txBody>
      </p:sp>
    </p:spTree>
    <p:extLst>
      <p:ext uri="{BB962C8B-B14F-4D97-AF65-F5344CB8AC3E}">
        <p14:creationId xmlns:p14="http://schemas.microsoft.com/office/powerpoint/2010/main" val="1137122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p>
            <a:r>
              <a:rPr lang="en-US" dirty="0"/>
              <a:t>Example</a:t>
            </a:r>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205" y="1237129"/>
            <a:ext cx="5443591"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8EB7BA70-21A9-EA4A-BAC1-ED5F28544EE9}"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30</a:t>
            </a:fld>
            <a:endParaRPr lang="en-US"/>
          </a:p>
        </p:txBody>
      </p:sp>
    </p:spTree>
    <p:extLst>
      <p:ext uri="{BB962C8B-B14F-4D97-AF65-F5344CB8AC3E}">
        <p14:creationId xmlns:p14="http://schemas.microsoft.com/office/powerpoint/2010/main" val="4090268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234" y="1316928"/>
            <a:ext cx="3991765" cy="28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4114800"/>
            <a:ext cx="8229600" cy="2590800"/>
          </a:xfrm>
        </p:spPr>
        <p:txBody>
          <a:bodyPr>
            <a:normAutofit lnSpcReduction="10000"/>
          </a:bodyPr>
          <a:lstStyle/>
          <a:p>
            <a:r>
              <a:rPr lang="en-US" b="1" dirty="0">
                <a:solidFill>
                  <a:srgbClr val="0000FF"/>
                </a:solidFill>
              </a:rPr>
              <a:t>Algorithm summary:</a:t>
            </a:r>
          </a:p>
          <a:p>
            <a:pPr lvl="1"/>
            <a:r>
              <a:rPr lang="en-US" dirty="0"/>
              <a:t>Pick a seed node </a:t>
            </a:r>
            <a:r>
              <a:rPr lang="en-US" b="1" i="1" dirty="0"/>
              <a:t>s</a:t>
            </a:r>
            <a:r>
              <a:rPr lang="en-US" dirty="0"/>
              <a:t> of interest</a:t>
            </a:r>
          </a:p>
          <a:p>
            <a:pPr lvl="1"/>
            <a:r>
              <a:rPr lang="en-US" dirty="0"/>
              <a:t>Run </a:t>
            </a:r>
            <a:r>
              <a:rPr lang="en-US" b="1" dirty="0"/>
              <a:t>PPR</a:t>
            </a:r>
            <a:r>
              <a:rPr lang="en-US" dirty="0"/>
              <a:t> with teleport set = {</a:t>
            </a:r>
            <a:r>
              <a:rPr lang="en-US" b="1" i="1" dirty="0"/>
              <a:t>s</a:t>
            </a:r>
            <a:r>
              <a:rPr lang="en-US" dirty="0"/>
              <a:t>}</a:t>
            </a:r>
          </a:p>
          <a:p>
            <a:pPr lvl="1"/>
            <a:r>
              <a:rPr lang="en-US" dirty="0"/>
              <a:t>Sort the nodes by the decreasing </a:t>
            </a:r>
            <a:r>
              <a:rPr lang="en-US" b="1" dirty="0"/>
              <a:t>PPR</a:t>
            </a:r>
            <a:r>
              <a:rPr lang="en-US" dirty="0"/>
              <a:t> score</a:t>
            </a:r>
          </a:p>
          <a:p>
            <a:pPr lvl="1"/>
            <a:r>
              <a:rPr lang="en-US" b="1" dirty="0"/>
              <a:t>Sweep</a:t>
            </a:r>
            <a:r>
              <a:rPr lang="en-US" dirty="0"/>
              <a:t> over the nodes and find good clusters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0" y="1219200"/>
            <a:ext cx="4634912" cy="268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010474" y="3321436"/>
            <a:ext cx="228600" cy="228600"/>
          </a:xfrm>
          <a:prstGeom prst="rect">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p:cNvSpPr txBox="1"/>
          <p:nvPr/>
        </p:nvSpPr>
        <p:spPr>
          <a:xfrm>
            <a:off x="3448948" y="3821668"/>
            <a:ext cx="1351652" cy="369332"/>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Seed node</a:t>
            </a:r>
          </a:p>
        </p:txBody>
      </p:sp>
      <p:sp>
        <p:nvSpPr>
          <p:cNvPr id="13" name="TextBox 12"/>
          <p:cNvSpPr txBox="1"/>
          <p:nvPr/>
        </p:nvSpPr>
        <p:spPr>
          <a:xfrm>
            <a:off x="5176247" y="4191000"/>
            <a:ext cx="3967753"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Node rank in decreasing </a:t>
            </a:r>
            <a:r>
              <a:rPr lang="en-US" b="1" dirty="0">
                <a:solidFill>
                  <a:srgbClr val="008000"/>
                </a:solidFill>
                <a:latin typeface="Arial" pitchFamily="34" charset="0"/>
                <a:cs typeface="Arial" pitchFamily="34" charset="0"/>
              </a:rPr>
              <a:t>PPR</a:t>
            </a:r>
            <a:r>
              <a:rPr lang="en-US" dirty="0">
                <a:solidFill>
                  <a:srgbClr val="008000"/>
                </a:solidFill>
                <a:latin typeface="Arial" pitchFamily="34" charset="0"/>
                <a:cs typeface="Arial" pitchFamily="34" charset="0"/>
              </a:rPr>
              <a:t> score</a:t>
            </a:r>
          </a:p>
        </p:txBody>
      </p:sp>
      <p:sp>
        <p:nvSpPr>
          <p:cNvPr id="16" name="TextBox 15"/>
          <p:cNvSpPr txBox="1"/>
          <p:nvPr/>
        </p:nvSpPr>
        <p:spPr>
          <a:xfrm rot="16200000">
            <a:off x="3346739" y="2484657"/>
            <a:ext cx="3289683" cy="338554"/>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Cluster “quality” </a:t>
            </a:r>
            <a:r>
              <a:rPr lang="en-US" sz="1600" dirty="0">
                <a:solidFill>
                  <a:srgbClr val="008000"/>
                </a:solidFill>
                <a:latin typeface="Arial" pitchFamily="34" charset="0"/>
                <a:cs typeface="Arial" pitchFamily="34" charset="0"/>
              </a:rPr>
              <a:t>(lower is better)</a:t>
            </a:r>
          </a:p>
        </p:txBody>
      </p:sp>
      <p:cxnSp>
        <p:nvCxnSpPr>
          <p:cNvPr id="15" name="Straight Arrow Connector 14"/>
          <p:cNvCxnSpPr/>
          <p:nvPr/>
        </p:nvCxnSpPr>
        <p:spPr>
          <a:xfrm flipH="1">
            <a:off x="5943600" y="2209800"/>
            <a:ext cx="533400" cy="990600"/>
          </a:xfrm>
          <a:prstGeom prst="straightConnector1">
            <a:avLst/>
          </a:prstGeom>
          <a:ln w="28575">
            <a:solidFill>
              <a:srgbClr val="00FFFF"/>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6623125" y="2209800"/>
            <a:ext cx="457200" cy="1454971"/>
          </a:xfrm>
          <a:prstGeom prst="straightConnector1">
            <a:avLst/>
          </a:prstGeom>
          <a:ln w="28575">
            <a:solidFill>
              <a:srgbClr val="00FF00"/>
            </a:solidFill>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344049" y="1840468"/>
            <a:ext cx="1907895" cy="400110"/>
          </a:xfrm>
          <a:prstGeom prst="rect">
            <a:avLst/>
          </a:prstGeom>
          <a:noFill/>
        </p:spPr>
        <p:txBody>
          <a:bodyPr wrap="none" rtlCol="0">
            <a:spAutoFit/>
          </a:bodyPr>
          <a:lstStyle/>
          <a:p>
            <a:r>
              <a:rPr lang="en-US" sz="2000" b="1" dirty="0">
                <a:solidFill>
                  <a:srgbClr val="D60093"/>
                </a:solidFill>
                <a:latin typeface="Arial" pitchFamily="34" charset="0"/>
                <a:cs typeface="Arial" pitchFamily="34" charset="0"/>
              </a:rPr>
              <a:t>Good clusters</a:t>
            </a:r>
          </a:p>
        </p:txBody>
      </p:sp>
      <p:sp>
        <p:nvSpPr>
          <p:cNvPr id="23" name="Oval 22"/>
          <p:cNvSpPr/>
          <p:nvPr/>
        </p:nvSpPr>
        <p:spPr>
          <a:xfrm rot="2214566">
            <a:off x="3241070" y="2880002"/>
            <a:ext cx="1219200" cy="796073"/>
          </a:xfrm>
          <a:prstGeom prst="ellipse">
            <a:avLst/>
          </a:prstGeom>
          <a:ln w="38100">
            <a:solidFill>
              <a:srgbClr val="00FF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Oval 25"/>
          <p:cNvSpPr/>
          <p:nvPr/>
        </p:nvSpPr>
        <p:spPr>
          <a:xfrm rot="2214566">
            <a:off x="3730688" y="3119921"/>
            <a:ext cx="559568" cy="585189"/>
          </a:xfrm>
          <a:prstGeom prst="ellipse">
            <a:avLst/>
          </a:prstGeom>
          <a:ln w="38100">
            <a:solidFill>
              <a:srgbClr val="00FF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0" name="Straight Arrow Connector 9"/>
          <p:cNvCxnSpPr/>
          <p:nvPr/>
        </p:nvCxnSpPr>
        <p:spPr>
          <a:xfrm flipH="1" flipV="1">
            <a:off x="4124774" y="3596436"/>
            <a:ext cx="266700" cy="356103"/>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fld id="{A8489303-6EBD-E342-89D3-493102C978B3}"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31</a:t>
            </a:fld>
            <a:endParaRPr lang="en-US"/>
          </a:p>
        </p:txBody>
      </p:sp>
    </p:spTree>
    <p:extLst>
      <p:ext uri="{BB962C8B-B14F-4D97-AF65-F5344CB8AC3E}">
        <p14:creationId xmlns:p14="http://schemas.microsoft.com/office/powerpoint/2010/main" val="344316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8AED7C-9B14-8940-939A-1A33991D5ECD}"/>
              </a:ext>
            </a:extLst>
          </p:cNvPr>
          <p:cNvSpPr>
            <a:spLocks noGrp="1"/>
          </p:cNvSpPr>
          <p:nvPr>
            <p:ph type="ctrTitle"/>
          </p:nvPr>
        </p:nvSpPr>
        <p:spPr/>
        <p:txBody>
          <a:bodyPr/>
          <a:lstStyle/>
          <a:p>
            <a:r>
              <a:rPr lang="en-US" dirty="0"/>
              <a:t>Motif-Based Local Spectral Clustering</a:t>
            </a:r>
          </a:p>
        </p:txBody>
      </p:sp>
      <p:sp>
        <p:nvSpPr>
          <p:cNvPr id="8" name="Subtitle 7">
            <a:extLst>
              <a:ext uri="{FF2B5EF4-FFF2-40B4-BE49-F238E27FC236}">
                <a16:creationId xmlns:a16="http://schemas.microsoft.com/office/drawing/2014/main" id="{DCBB460E-678D-C049-B4F4-85AF8875028F}"/>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21CDC53D-E00D-5E41-9769-1B21D954712E}"/>
              </a:ext>
            </a:extLst>
          </p:cNvPr>
          <p:cNvSpPr>
            <a:spLocks noGrp="1"/>
          </p:cNvSpPr>
          <p:nvPr>
            <p:ph type="dt" sz="half" idx="10"/>
          </p:nvPr>
        </p:nvSpPr>
        <p:spPr/>
        <p:txBody>
          <a:bodyPr/>
          <a:lstStyle/>
          <a:p>
            <a:fld id="{EBE63D83-A33A-F94F-91B2-02B6D3D6FD27}" type="datetime1">
              <a:rPr lang="en-US" smtClean="0"/>
              <a:t>2/14/18</a:t>
            </a:fld>
            <a:endParaRPr lang="en-US"/>
          </a:p>
        </p:txBody>
      </p:sp>
      <p:sp>
        <p:nvSpPr>
          <p:cNvPr id="5" name="Footer Placeholder 4">
            <a:extLst>
              <a:ext uri="{FF2B5EF4-FFF2-40B4-BE49-F238E27FC236}">
                <a16:creationId xmlns:a16="http://schemas.microsoft.com/office/drawing/2014/main" id="{04D2DB33-B192-D649-829F-71F7B567922E}"/>
              </a:ext>
            </a:extLst>
          </p:cNvPr>
          <p:cNvSpPr>
            <a:spLocks noGrp="1"/>
          </p:cNvSpPr>
          <p:nvPr>
            <p:ph type="ftr" sz="quarter" idx="11"/>
          </p:nvPr>
        </p:nvSpPr>
        <p:spPr/>
        <p:txBody>
          <a:bodyPr/>
          <a:lstStyle/>
          <a:p>
            <a:r>
              <a:rPr lang="en-US"/>
              <a:t>Jure Leskovec, Stanford CS246: Mining Massive Datasets</a:t>
            </a:r>
          </a:p>
        </p:txBody>
      </p:sp>
      <p:sp>
        <p:nvSpPr>
          <p:cNvPr id="6" name="Slide Number Placeholder 5">
            <a:extLst>
              <a:ext uri="{FF2B5EF4-FFF2-40B4-BE49-F238E27FC236}">
                <a16:creationId xmlns:a16="http://schemas.microsoft.com/office/drawing/2014/main" id="{A7CECA00-EAD2-1A4A-A7A8-762107B086FE}"/>
              </a:ext>
            </a:extLst>
          </p:cNvPr>
          <p:cNvSpPr>
            <a:spLocks noGrp="1"/>
          </p:cNvSpPr>
          <p:nvPr>
            <p:ph type="sldNum" sz="quarter" idx="12"/>
          </p:nvPr>
        </p:nvSpPr>
        <p:spPr/>
        <p:txBody>
          <a:bodyPr/>
          <a:lstStyle/>
          <a:p>
            <a:fld id="{19B12225-5612-419B-A8D5-4B8EEE4C217E}" type="slidenum">
              <a:rPr lang="en-US" smtClean="0"/>
              <a:pPr/>
              <a:t>32</a:t>
            </a:fld>
            <a:endParaRPr lang="en-US"/>
          </a:p>
        </p:txBody>
      </p:sp>
    </p:spTree>
    <p:extLst>
      <p:ext uri="{BB962C8B-B14F-4D97-AF65-F5344CB8AC3E}">
        <p14:creationId xmlns:p14="http://schemas.microsoft.com/office/powerpoint/2010/main" val="179198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Motif-based Spectral Clustering</a:t>
            </a:r>
          </a:p>
        </p:txBody>
      </p:sp>
      <p:sp>
        <p:nvSpPr>
          <p:cNvPr id="3" name="Content Placeholder 2"/>
          <p:cNvSpPr>
            <a:spLocks noGrp="1"/>
          </p:cNvSpPr>
          <p:nvPr>
            <p:ph idx="1"/>
          </p:nvPr>
        </p:nvSpPr>
        <p:spPr>
          <a:xfrm>
            <a:off x="457200" y="1295400"/>
            <a:ext cx="8534400" cy="5410200"/>
          </a:xfrm>
        </p:spPr>
        <p:txBody>
          <a:bodyPr>
            <a:normAutofit/>
          </a:bodyPr>
          <a:lstStyle/>
          <a:p>
            <a:r>
              <a:rPr lang="en-US" b="1" dirty="0">
                <a:solidFill>
                  <a:srgbClr val="D60093"/>
                </a:solidFill>
              </a:rPr>
              <a:t>What if we want our clustering based on other patterns (not edges)?</a:t>
            </a:r>
            <a:endParaRPr lang="en-US" dirty="0"/>
          </a:p>
        </p:txBody>
      </p:sp>
      <p:sp>
        <p:nvSpPr>
          <p:cNvPr id="4" name="Date Placeholder 3"/>
          <p:cNvSpPr>
            <a:spLocks noGrp="1"/>
          </p:cNvSpPr>
          <p:nvPr>
            <p:ph type="dt" sz="half" idx="10"/>
          </p:nvPr>
        </p:nvSpPr>
        <p:spPr/>
        <p:txBody>
          <a:bodyPr/>
          <a:lstStyle/>
          <a:p>
            <a:fld id="{113E41A7-F1F7-45B7-86BD-7364B9C5EB7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33</a:t>
            </a:fld>
            <a:endParaRPr lang="en-US"/>
          </a:p>
        </p:txBody>
      </p:sp>
      <p:grpSp>
        <p:nvGrpSpPr>
          <p:cNvPr id="9" name="Group 8"/>
          <p:cNvGrpSpPr/>
          <p:nvPr/>
        </p:nvGrpSpPr>
        <p:grpSpPr>
          <a:xfrm>
            <a:off x="2256942" y="2445159"/>
            <a:ext cx="4630115" cy="3176215"/>
            <a:chOff x="2323810" y="2514600"/>
            <a:chExt cx="4801179" cy="3293563"/>
          </a:xfrm>
        </p:grpSpPr>
        <p:pic>
          <p:nvPicPr>
            <p:cNvPr id="7" name="Picture 6"/>
            <p:cNvPicPr>
              <a:picLocks noChangeAspect="1"/>
            </p:cNvPicPr>
            <p:nvPr/>
          </p:nvPicPr>
          <p:blipFill>
            <a:blip r:embed="rId2"/>
            <a:stretch>
              <a:fillRect/>
            </a:stretch>
          </p:blipFill>
          <p:spPr>
            <a:xfrm>
              <a:off x="2323810" y="2514600"/>
              <a:ext cx="4801179" cy="3293563"/>
            </a:xfrm>
            <a:prstGeom prst="rect">
              <a:avLst/>
            </a:prstGeom>
          </p:spPr>
        </p:pic>
        <p:sp>
          <p:nvSpPr>
            <p:cNvPr id="8" name="Rectangle 7"/>
            <p:cNvSpPr/>
            <p:nvPr/>
          </p:nvSpPr>
          <p:spPr>
            <a:xfrm>
              <a:off x="2640596" y="2562352"/>
              <a:ext cx="38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066800" y="5621374"/>
            <a:ext cx="7620000" cy="1046440"/>
          </a:xfrm>
          <a:prstGeom prst="rect">
            <a:avLst/>
          </a:prstGeom>
        </p:spPr>
        <p:txBody>
          <a:bodyPr wrap="square">
            <a:spAutoFit/>
          </a:bodyPr>
          <a:lstStyle/>
          <a:p>
            <a:r>
              <a:rPr lang="en-US" sz="3000" dirty="0">
                <a:latin typeface="Calibri" charset="0"/>
                <a:ea typeface="Calibri" charset="0"/>
                <a:cs typeface="Calibri" charset="0"/>
              </a:rPr>
              <a:t>Small subgraphs (motifs, </a:t>
            </a:r>
            <a:r>
              <a:rPr lang="en-US" sz="3000" dirty="0" err="1">
                <a:latin typeface="Calibri" charset="0"/>
                <a:ea typeface="Calibri" charset="0"/>
                <a:cs typeface="Calibri" charset="0"/>
              </a:rPr>
              <a:t>graphlets</a:t>
            </a:r>
            <a:r>
              <a:rPr lang="en-US" sz="3000" dirty="0">
                <a:latin typeface="Calibri" charset="0"/>
                <a:ea typeface="Calibri" charset="0"/>
                <a:cs typeface="Calibri" charset="0"/>
              </a:rPr>
              <a:t>) are building blocks of networks </a:t>
            </a:r>
            <a:r>
              <a:rPr lang="en-US" sz="3200" dirty="0">
                <a:solidFill>
                  <a:schemeClr val="bg1">
                    <a:lumMod val="50000"/>
                  </a:schemeClr>
                </a:solidFill>
                <a:latin typeface="Calibri" charset="0"/>
                <a:ea typeface="Calibri" charset="0"/>
                <a:cs typeface="Calibri" charset="0"/>
              </a:rPr>
              <a:t>[Milo et al., ’02]</a:t>
            </a:r>
          </a:p>
        </p:txBody>
      </p:sp>
    </p:spTree>
    <p:extLst>
      <p:ext uri="{BB962C8B-B14F-4D97-AF65-F5344CB8AC3E}">
        <p14:creationId xmlns:p14="http://schemas.microsoft.com/office/powerpoint/2010/main" val="3941335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Motif-based spectral clustering</a:t>
            </a:r>
          </a:p>
        </p:txBody>
      </p:sp>
      <p:sp>
        <p:nvSpPr>
          <p:cNvPr id="4" name="Date Placeholder 3"/>
          <p:cNvSpPr>
            <a:spLocks noGrp="1"/>
          </p:cNvSpPr>
          <p:nvPr>
            <p:ph type="dt" sz="half" idx="10"/>
          </p:nvPr>
        </p:nvSpPr>
        <p:spPr/>
        <p:txBody>
          <a:bodyPr/>
          <a:lstStyle/>
          <a:p>
            <a:fld id="{113E41A7-F1F7-45B7-86BD-7364B9C5EB7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34</a:t>
            </a:fld>
            <a:endParaRPr lang="en-US"/>
          </a:p>
        </p:txBody>
      </p:sp>
      <p:pic>
        <p:nvPicPr>
          <p:cNvPr id="13" name="Picture 12" descr="intro-graph-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3154" y="2230534"/>
            <a:ext cx="3538174" cy="2642434"/>
          </a:xfrm>
          <a:prstGeom prst="rect">
            <a:avLst/>
          </a:prstGeom>
        </p:spPr>
      </p:pic>
      <p:pic>
        <p:nvPicPr>
          <p:cNvPr id="14" name="Picture 13" descr="intro-graph-3.pdf"/>
          <p:cNvPicPr>
            <a:picLocks noChangeAspect="1"/>
          </p:cNvPicPr>
          <p:nvPr/>
        </p:nvPicPr>
        <p:blipFill>
          <a:blip r:embed="rId2" cstate="email">
            <a:duotone>
              <a:prstClr val="black"/>
              <a:schemeClr val="tx1">
                <a:tint val="45000"/>
                <a:satMod val="400000"/>
              </a:schemeClr>
            </a:duotone>
            <a:lum bright="-100000" contrast="-100000"/>
            <a:extLst>
              <a:ext uri="{28A0092B-C50C-407E-A947-70E740481C1C}">
                <a14:useLocalDpi xmlns:a14="http://schemas.microsoft.com/office/drawing/2010/main"/>
              </a:ext>
            </a:extLst>
          </a:blip>
          <a:stretch>
            <a:fillRect/>
          </a:stretch>
        </p:blipFill>
        <p:spPr>
          <a:xfrm>
            <a:off x="914400" y="2057400"/>
            <a:ext cx="2729224" cy="2038281"/>
          </a:xfrm>
          <a:prstGeom prst="rect">
            <a:avLst/>
          </a:prstGeom>
        </p:spPr>
      </p:pic>
      <p:sp>
        <p:nvSpPr>
          <p:cNvPr id="16" name="TextBox 15"/>
          <p:cNvSpPr txBox="1"/>
          <p:nvPr/>
        </p:nvSpPr>
        <p:spPr>
          <a:xfrm>
            <a:off x="914400" y="1560041"/>
            <a:ext cx="1614017" cy="492443"/>
          </a:xfrm>
          <a:prstGeom prst="rect">
            <a:avLst/>
          </a:prstGeom>
          <a:noFill/>
        </p:spPr>
        <p:txBody>
          <a:bodyPr wrap="square" rtlCol="0">
            <a:spAutoFit/>
          </a:bodyPr>
          <a:lstStyle/>
          <a:p>
            <a:r>
              <a:rPr lang="en-US" sz="2600" dirty="0">
                <a:latin typeface="Calibri" charset="0"/>
                <a:ea typeface="Calibri" charset="0"/>
                <a:cs typeface="Calibri" charset="0"/>
              </a:rPr>
              <a:t>Network:</a:t>
            </a:r>
          </a:p>
        </p:txBody>
      </p:sp>
      <p:sp>
        <p:nvSpPr>
          <p:cNvPr id="17" name="TextBox 16"/>
          <p:cNvSpPr txBox="1"/>
          <p:nvPr/>
        </p:nvSpPr>
        <p:spPr>
          <a:xfrm>
            <a:off x="914400" y="4276281"/>
            <a:ext cx="1084152" cy="492443"/>
          </a:xfrm>
          <a:prstGeom prst="rect">
            <a:avLst/>
          </a:prstGeom>
          <a:noFill/>
        </p:spPr>
        <p:txBody>
          <a:bodyPr wrap="square" rtlCol="0">
            <a:spAutoFit/>
          </a:bodyPr>
          <a:lstStyle/>
          <a:p>
            <a:r>
              <a:rPr lang="en-US" sz="2600" dirty="0">
                <a:latin typeface="Calibri" charset="0"/>
                <a:ea typeface="Calibri" charset="0"/>
                <a:cs typeface="Calibri" charset="0"/>
              </a:rPr>
              <a:t>Motif:</a:t>
            </a:r>
          </a:p>
        </p:txBody>
      </p:sp>
      <p:sp>
        <p:nvSpPr>
          <p:cNvPr id="18" name="Oval 17"/>
          <p:cNvSpPr>
            <a:spLocks noChangeAspect="1"/>
          </p:cNvSpPr>
          <p:nvPr/>
        </p:nvSpPr>
        <p:spPr>
          <a:xfrm rot="19326743">
            <a:off x="5634084" y="2906102"/>
            <a:ext cx="2718452" cy="1525334"/>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3" name="Oval 22"/>
          <p:cNvSpPr/>
          <p:nvPr/>
        </p:nvSpPr>
        <p:spPr>
          <a:xfrm>
            <a:off x="7205568" y="2280507"/>
            <a:ext cx="1719828" cy="1629311"/>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4" name="Oval 23"/>
          <p:cNvSpPr/>
          <p:nvPr/>
        </p:nvSpPr>
        <p:spPr>
          <a:xfrm>
            <a:off x="6202487" y="3747641"/>
            <a:ext cx="1900862" cy="135775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5" name="Oval 24"/>
          <p:cNvSpPr/>
          <p:nvPr/>
        </p:nvSpPr>
        <p:spPr>
          <a:xfrm>
            <a:off x="4910751" y="1962203"/>
            <a:ext cx="2172414" cy="199138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591" y="4392725"/>
            <a:ext cx="1237488" cy="90220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359" y="5476993"/>
            <a:ext cx="1188720" cy="865632"/>
          </a:xfrm>
          <a:prstGeom prst="rect">
            <a:avLst/>
          </a:prstGeom>
        </p:spPr>
      </p:pic>
    </p:spTree>
    <p:extLst>
      <p:ext uri="{BB962C8B-B14F-4D97-AF65-F5344CB8AC3E}">
        <p14:creationId xmlns:p14="http://schemas.microsoft.com/office/powerpoint/2010/main" val="50030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1218886" y="4103685"/>
            <a:ext cx="3331420" cy="2475302"/>
          </a:xfrm>
          <a:prstGeom prst="rect">
            <a:avLst/>
          </a:prstGeom>
        </p:spPr>
      </p:pic>
      <p:sp>
        <p:nvSpPr>
          <p:cNvPr id="2" name="Title 1"/>
          <p:cNvSpPr>
            <a:spLocks noGrp="1"/>
          </p:cNvSpPr>
          <p:nvPr>
            <p:ph type="title"/>
          </p:nvPr>
        </p:nvSpPr>
        <p:spPr>
          <a:xfrm>
            <a:off x="0" y="76200"/>
            <a:ext cx="9144000" cy="987552"/>
          </a:xfrm>
        </p:spPr>
        <p:txBody>
          <a:bodyPr>
            <a:normAutofit/>
          </a:bodyPr>
          <a:lstStyle/>
          <a:p>
            <a:r>
              <a:rPr lang="en-US" dirty="0"/>
              <a:t>Re-define Conductance for Motifs</a:t>
            </a:r>
          </a:p>
        </p:txBody>
      </p:sp>
      <p:sp>
        <p:nvSpPr>
          <p:cNvPr id="4" name="Date Placeholder 3"/>
          <p:cNvSpPr>
            <a:spLocks noGrp="1"/>
          </p:cNvSpPr>
          <p:nvPr>
            <p:ph type="dt" sz="half" idx="10"/>
          </p:nvPr>
        </p:nvSpPr>
        <p:spPr/>
        <p:txBody>
          <a:bodyPr/>
          <a:lstStyle/>
          <a:p>
            <a:fld id="{113E41A7-F1F7-45B7-86BD-7364B9C5EB7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35</a:t>
            </a:fld>
            <a:endParaRPr lang="en-US"/>
          </a:p>
        </p:txBody>
      </p:sp>
      <p:sp>
        <p:nvSpPr>
          <p:cNvPr id="19" name="Content Placeholder 29"/>
          <p:cNvSpPr txBox="1">
            <a:spLocks noGrp="1"/>
          </p:cNvSpPr>
          <p:nvPr>
            <p:ph idx="1"/>
          </p:nvPr>
        </p:nvSpPr>
        <p:spPr>
          <a:xfrm>
            <a:off x="548696" y="1066800"/>
            <a:ext cx="7349863" cy="1046764"/>
          </a:xfrm>
        </p:spPr>
        <p:txBody>
          <a:bodyPr>
            <a:normAutofit/>
          </a:bodyPr>
          <a:lstStyle/>
          <a:p>
            <a:r>
              <a:rPr lang="en-US" b="1" dirty="0">
                <a:solidFill>
                  <a:srgbClr val="D60093"/>
                </a:solidFill>
              </a:rPr>
              <a:t>Generalize cuts and volumes to motifs</a:t>
            </a:r>
            <a:endParaRPr lang="en-US" dirty="0"/>
          </a:p>
        </p:txBody>
      </p:sp>
      <mc:AlternateContent xmlns:mc="http://schemas.openxmlformats.org/markup-compatibility/2006" xmlns:a14="http://schemas.microsoft.com/office/drawing/2010/main">
        <mc:Choice Requires="a14">
          <p:sp>
            <p:nvSpPr>
              <p:cNvPr id="20" name="TextBox 19"/>
              <p:cNvSpPr txBox="1"/>
              <p:nvPr/>
            </p:nvSpPr>
            <p:spPr>
              <a:xfrm>
                <a:off x="323814" y="1913905"/>
                <a:ext cx="2271994" cy="48582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i="1" dirty="0" smtClean="0">
                          <a:latin typeface="Cambria Math" charset="0"/>
                          <a:ea typeface="Helvetica Neue Light" charset="0"/>
                          <a:cs typeface="Helvetica Neue Light" charset="0"/>
                        </a:rPr>
                        <m:t>𝑒𝑑𝑔𝑒𝑠</m:t>
                      </m:r>
                      <m:r>
                        <a:rPr lang="en-US" sz="2400" i="1" dirty="0" smtClean="0">
                          <a:latin typeface="Cambria Math" charset="0"/>
                          <a:ea typeface="Helvetica Neue Light" charset="0"/>
                          <a:cs typeface="Helvetica Neue Light" charset="0"/>
                        </a:rPr>
                        <m:t> </m:t>
                      </m:r>
                      <m:r>
                        <a:rPr lang="en-US" sz="2400" i="1" dirty="0">
                          <a:latin typeface="Cambria Math" charset="0"/>
                          <a:ea typeface="Helvetica Neue Light" charset="0"/>
                          <a:cs typeface="Helvetica Neue Light" charset="0"/>
                        </a:rPr>
                        <m:t>𝑐𝑢𝑡</m:t>
                      </m:r>
                    </m:oMath>
                  </m:oMathPara>
                </a14:m>
                <a:endParaRPr lang="en-US" sz="2400" dirty="0">
                  <a:latin typeface="Helvetica Neue Light" charset="0"/>
                  <a:ea typeface="Helvetica Neue Light" charset="0"/>
                  <a:cs typeface="Helvetica Neue Light"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23814" y="1913905"/>
                <a:ext cx="2271994" cy="485827"/>
              </a:xfrm>
              <a:prstGeom prst="rect">
                <a:avLst/>
              </a:prstGeom>
              <a:blipFill rotWithShape="0">
                <a:blip r:embed="rId4"/>
                <a:stretch>
                  <a:fillRect l="-2145" t="-96250" b="-12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295671" y="1912976"/>
                <a:ext cx="2271994" cy="48582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dirty="0" smtClean="0">
                          <a:latin typeface="Cambria Math" charset="0"/>
                          <a:ea typeface="Helvetica Neue Light" charset="0"/>
                          <a:cs typeface="Helvetica Neue Light" charset="0"/>
                        </a:rPr>
                        <m:t>𝑚</m:t>
                      </m:r>
                      <m:r>
                        <a:rPr lang="en-US" sz="2400" i="1" dirty="0" smtClean="0">
                          <a:latin typeface="Cambria Math" charset="0"/>
                          <a:ea typeface="Helvetica Neue Light" charset="0"/>
                          <a:cs typeface="Helvetica Neue Light" charset="0"/>
                        </a:rPr>
                        <m:t>𝑜𝑡𝑖𝑓𝑠</m:t>
                      </m:r>
                      <m:r>
                        <a:rPr lang="en-US" sz="2400" i="1" dirty="0" smtClean="0">
                          <a:latin typeface="Cambria Math" charset="0"/>
                          <a:ea typeface="Helvetica Neue Light" charset="0"/>
                          <a:cs typeface="Helvetica Neue Light" charset="0"/>
                        </a:rPr>
                        <m:t> </m:t>
                      </m:r>
                      <m:r>
                        <a:rPr lang="en-US" sz="2400" i="1" dirty="0" smtClean="0">
                          <a:latin typeface="Cambria Math" charset="0"/>
                          <a:ea typeface="Helvetica Neue Light" charset="0"/>
                          <a:cs typeface="Helvetica Neue Light" charset="0"/>
                        </a:rPr>
                        <m:t>𝑐𝑢𝑡</m:t>
                      </m:r>
                    </m:oMath>
                  </m:oMathPara>
                </a14:m>
                <a:endParaRPr lang="en-US" sz="2400" dirty="0">
                  <a:latin typeface="Helvetica Neue Light" charset="0"/>
                  <a:ea typeface="Helvetica Neue Light" charset="0"/>
                  <a:cs typeface="Helvetica Neue Light"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295671" y="1912976"/>
                <a:ext cx="2271994" cy="485827"/>
              </a:xfrm>
              <a:prstGeom prst="rect">
                <a:avLst/>
              </a:prstGeom>
              <a:blipFill rotWithShape="0">
                <a:blip r:embed="rId5"/>
                <a:stretch>
                  <a:fillRect t="-96250" b="-12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4229" y="2774139"/>
                <a:ext cx="3956276" cy="453137"/>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Calibri" charset="0"/>
                        <a:cs typeface="Calibri" charset="0"/>
                      </a:rPr>
                      <m:t>𝑣𝑜𝑙</m:t>
                    </m:r>
                    <m:r>
                      <a:rPr lang="en-US" sz="2400" i="1" dirty="0">
                        <a:latin typeface="Cambria Math" charset="0"/>
                        <a:ea typeface="Calibri" charset="0"/>
                        <a:cs typeface="Calibri" charset="0"/>
                      </a:rPr>
                      <m:t>(</m:t>
                    </m:r>
                    <m:r>
                      <a:rPr lang="en-US" sz="2400" i="1" dirty="0">
                        <a:latin typeface="Cambria Math" charset="0"/>
                        <a:ea typeface="Calibri" charset="0"/>
                        <a:cs typeface="Calibri" charset="0"/>
                      </a:rPr>
                      <m:t>𝑆</m:t>
                    </m:r>
                    <m:r>
                      <a:rPr lang="en-US" sz="2400" i="1" dirty="0" smtClean="0">
                        <a:latin typeface="Cambria Math" charset="0"/>
                        <a:ea typeface="Calibri" charset="0"/>
                        <a:cs typeface="Calibri" charset="0"/>
                      </a:rPr>
                      <m:t>)</m:t>
                    </m:r>
                  </m:oMath>
                </a14:m>
                <a:r>
                  <a:rPr lang="en-US" sz="2200" dirty="0">
                    <a:latin typeface="Calibri" charset="0"/>
                    <a:ea typeface="Calibri" charset="0"/>
                    <a:cs typeface="Calibri" charset="0"/>
                  </a:rPr>
                  <a:t> = #(edge end-points in S)</a:t>
                </a:r>
              </a:p>
            </p:txBody>
          </p:sp>
        </mc:Choice>
        <mc:Fallback xmlns="">
          <p:sp>
            <p:nvSpPr>
              <p:cNvPr id="22" name="TextBox 21"/>
              <p:cNvSpPr txBox="1">
                <a:spLocks noRot="1" noChangeAspect="1" noMove="1" noResize="1" noEditPoints="1" noAdjustHandles="1" noChangeArrowheads="1" noChangeShapeType="1" noTextEdit="1"/>
              </p:cNvSpPr>
              <p:nvPr/>
            </p:nvSpPr>
            <p:spPr>
              <a:xfrm>
                <a:off x="84229" y="2774139"/>
                <a:ext cx="3956276" cy="453137"/>
              </a:xfrm>
              <a:prstGeom prst="rect">
                <a:avLst/>
              </a:prstGeom>
              <a:blipFill rotWithShape="0">
                <a:blip r:embed="rId6"/>
                <a:stretch>
                  <a:fillRect l="-462" t="-4054" r="-924"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020023" y="2758974"/>
                <a:ext cx="4220519" cy="453137"/>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Calibri" charset="0"/>
                        <a:cs typeface="Calibri" charset="0"/>
                      </a:rPr>
                      <m:t>𝑣𝑜𝑙</m:t>
                    </m:r>
                    <m:r>
                      <a:rPr lang="en-US" sz="2400" i="1" baseline="-25000" dirty="0" err="1">
                        <a:latin typeface="Cambria Math" charset="0"/>
                        <a:ea typeface="Calibri" charset="0"/>
                        <a:cs typeface="Calibri" charset="0"/>
                      </a:rPr>
                      <m:t>𝑀</m:t>
                    </m:r>
                    <m:r>
                      <a:rPr lang="en-US" sz="2400" i="1" dirty="0">
                        <a:latin typeface="Cambria Math" charset="0"/>
                        <a:ea typeface="Calibri" charset="0"/>
                        <a:cs typeface="Calibri" charset="0"/>
                      </a:rPr>
                      <m:t>(</m:t>
                    </m:r>
                    <m:r>
                      <a:rPr lang="en-US" sz="2400" i="1" dirty="0">
                        <a:latin typeface="Cambria Math" charset="0"/>
                        <a:ea typeface="Calibri" charset="0"/>
                        <a:cs typeface="Calibri" charset="0"/>
                      </a:rPr>
                      <m:t>𝑆</m:t>
                    </m:r>
                    <m:r>
                      <a:rPr lang="en-US" sz="2400" i="1" dirty="0">
                        <a:latin typeface="Cambria Math" charset="0"/>
                        <a:ea typeface="Calibri" charset="0"/>
                        <a:cs typeface="Calibri" charset="0"/>
                      </a:rPr>
                      <m:t>)</m:t>
                    </m:r>
                  </m:oMath>
                </a14:m>
                <a:r>
                  <a:rPr lang="en-US" sz="2000" dirty="0">
                    <a:latin typeface="Calibri" charset="0"/>
                    <a:ea typeface="Calibri" charset="0"/>
                    <a:cs typeface="Calibri" charset="0"/>
                  </a:rPr>
                  <a:t> = </a:t>
                </a:r>
                <a:r>
                  <a:rPr lang="en-US" sz="2200" dirty="0">
                    <a:latin typeface="Calibri" charset="0"/>
                    <a:ea typeface="Calibri" charset="0"/>
                    <a:cs typeface="Calibri" charset="0"/>
                  </a:rPr>
                  <a:t>#(motif end-points in S)</a:t>
                </a:r>
              </a:p>
            </p:txBody>
          </p:sp>
        </mc:Choice>
        <mc:Fallback xmlns="">
          <p:sp>
            <p:nvSpPr>
              <p:cNvPr id="28" name="TextBox 27"/>
              <p:cNvSpPr txBox="1">
                <a:spLocks noRot="1" noChangeAspect="1" noMove="1" noResize="1" noEditPoints="1" noAdjustHandles="1" noChangeArrowheads="1" noChangeShapeType="1" noTextEdit="1"/>
              </p:cNvSpPr>
              <p:nvPr/>
            </p:nvSpPr>
            <p:spPr>
              <a:xfrm>
                <a:off x="5020023" y="2758974"/>
                <a:ext cx="4220519" cy="453137"/>
              </a:xfrm>
              <a:prstGeom prst="rect">
                <a:avLst/>
              </a:prstGeom>
              <a:blipFill rotWithShape="0">
                <a:blip r:embed="rId7"/>
                <a:stretch>
                  <a:fillRect l="-433" t="-4054" b="-27027"/>
                </a:stretch>
              </a:blipFill>
            </p:spPr>
            <p:txBody>
              <a:bodyPr/>
              <a:lstStyle/>
              <a:p>
                <a:r>
                  <a:rPr lang="en-US">
                    <a:noFill/>
                  </a:rPr>
                  <a:t> </a:t>
                </a:r>
              </a:p>
            </p:txBody>
          </p:sp>
        </mc:Fallback>
      </mc:AlternateContent>
      <p:sp>
        <p:nvSpPr>
          <p:cNvPr id="29" name="Right Arrow 28"/>
          <p:cNvSpPr/>
          <p:nvPr/>
        </p:nvSpPr>
        <p:spPr>
          <a:xfrm>
            <a:off x="4038600" y="3674123"/>
            <a:ext cx="561767" cy="254183"/>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sp>
        <p:nvSpPr>
          <p:cNvPr id="30" name="Right Arrow 29"/>
          <p:cNvSpPr/>
          <p:nvPr/>
        </p:nvSpPr>
        <p:spPr>
          <a:xfrm>
            <a:off x="4090139" y="2908673"/>
            <a:ext cx="561767" cy="254183"/>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sp>
        <p:nvSpPr>
          <p:cNvPr id="31" name="Right Arrow 30"/>
          <p:cNvSpPr/>
          <p:nvPr/>
        </p:nvSpPr>
        <p:spPr>
          <a:xfrm>
            <a:off x="4090140" y="2051913"/>
            <a:ext cx="561767" cy="254183"/>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pic>
        <p:nvPicPr>
          <p:cNvPr id="32" name="Picture 31" descr="edge.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13114" y="2061626"/>
            <a:ext cx="967537" cy="287647"/>
          </a:xfrm>
          <a:prstGeom prst="rect">
            <a:avLst/>
          </a:prstGeom>
        </p:spPr>
      </p:pic>
      <p:cxnSp>
        <p:nvCxnSpPr>
          <p:cNvPr id="34" name="Straight Connector 33"/>
          <p:cNvCxnSpPr/>
          <p:nvPr/>
        </p:nvCxnSpPr>
        <p:spPr>
          <a:xfrm flipV="1">
            <a:off x="2349170" y="1833718"/>
            <a:ext cx="390917" cy="63910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412844" y="1687840"/>
            <a:ext cx="666735" cy="96461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162206" y="3436995"/>
                <a:ext cx="3236617" cy="9064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𝜙</m:t>
                      </m:r>
                      <m:d>
                        <m:dPr>
                          <m:ctrlPr>
                            <a:rPr lang="en-US" sz="2400" i="1">
                              <a:latin typeface="Cambria Math" panose="02040503050406030204" pitchFamily="18" charset="0"/>
                            </a:rPr>
                          </m:ctrlPr>
                        </m:dPr>
                        <m:e>
                          <m:r>
                            <a:rPr lang="en-US" sz="2400" i="1">
                              <a:latin typeface="Cambria Math" charset="0"/>
                            </a:rPr>
                            <m:t>𝑆</m:t>
                          </m:r>
                        </m:e>
                      </m:d>
                      <m:r>
                        <a:rPr lang="en-US" sz="2400" i="1">
                          <a:latin typeface="Cambria Math" charset="0"/>
                        </a:rPr>
                        <m:t>=</m:t>
                      </m:r>
                      <m:f>
                        <m:fPr>
                          <m:ctrlPr>
                            <a:rPr lang="bg-BG" sz="2400" i="1">
                              <a:latin typeface="Cambria Math" panose="02040503050406030204" pitchFamily="18" charset="0"/>
                            </a:rPr>
                          </m:ctrlPr>
                        </m:fPr>
                        <m:num>
                          <m:r>
                            <a:rPr lang="en-US" sz="2400" i="1">
                              <a:latin typeface="Cambria Math" charset="0"/>
                            </a:rPr>
                            <m:t>#(</m:t>
                          </m:r>
                          <m:r>
                            <a:rPr lang="en-US" sz="2400" i="1">
                              <a:latin typeface="Cambria Math" charset="0"/>
                            </a:rPr>
                            <m:t>𝑒𝑑𝑔𝑒𝑠</m:t>
                          </m:r>
                          <m:r>
                            <a:rPr lang="en-US" sz="2400" i="1">
                              <a:latin typeface="Cambria Math" charset="0"/>
                            </a:rPr>
                            <m:t> </m:t>
                          </m:r>
                          <m:r>
                            <a:rPr lang="en-US" sz="2400" i="1">
                              <a:latin typeface="Cambria Math" charset="0"/>
                            </a:rPr>
                            <m:t>𝑐𝑢𝑡</m:t>
                          </m:r>
                          <m:r>
                            <a:rPr lang="en-US" sz="2400" i="1">
                              <a:latin typeface="Cambria Math" charset="0"/>
                            </a:rPr>
                            <m:t>)</m:t>
                          </m:r>
                        </m:num>
                        <m:den>
                          <m:r>
                            <a:rPr lang="en-US" sz="2400" i="1">
                              <a:latin typeface="Cambria Math" charset="0"/>
                            </a:rPr>
                            <m:t>𝑣𝑜𝑙</m:t>
                          </m:r>
                          <m:r>
                            <a:rPr lang="en-US" sz="2400" i="1">
                              <a:latin typeface="Cambria Math" charset="0"/>
                            </a:rPr>
                            <m:t>(</m:t>
                          </m:r>
                          <m:r>
                            <a:rPr lang="en-US" sz="2400" i="1">
                              <a:latin typeface="Cambria Math" charset="0"/>
                            </a:rPr>
                            <m:t>𝑆</m:t>
                          </m:r>
                          <m:r>
                            <a:rPr lang="en-US" sz="2400" i="1">
                              <a:latin typeface="Cambria Math" charset="0"/>
                            </a:rPr>
                            <m:t>)</m:t>
                          </m:r>
                        </m:den>
                      </m:f>
                    </m:oMath>
                  </m:oMathPara>
                </a14:m>
                <a:endParaRPr lang="en-US" sz="2400" i="1" dirty="0"/>
              </a:p>
            </p:txBody>
          </p:sp>
        </mc:Choice>
        <mc:Fallback xmlns="">
          <p:sp>
            <p:nvSpPr>
              <p:cNvPr id="36" name="TextBox 35"/>
              <p:cNvSpPr txBox="1">
                <a:spLocks noRot="1" noChangeAspect="1" noMove="1" noResize="1" noEditPoints="1" noAdjustHandles="1" noChangeArrowheads="1" noChangeShapeType="1" noTextEdit="1"/>
              </p:cNvSpPr>
              <p:nvPr/>
            </p:nvSpPr>
            <p:spPr>
              <a:xfrm>
                <a:off x="162206" y="3436995"/>
                <a:ext cx="3236617" cy="90640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073135" y="3328389"/>
                <a:ext cx="3470887" cy="8613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charset="0"/>
                        </a:rPr>
                        <m:t>𝜙</m:t>
                      </m:r>
                      <m:r>
                        <a:rPr lang="en-US" sz="2400" b="0" i="1" baseline="-25000" smtClean="0">
                          <a:latin typeface="Cambria Math" charset="0"/>
                        </a:rPr>
                        <m:t>𝑀</m:t>
                      </m:r>
                      <m:d>
                        <m:dPr>
                          <m:ctrlPr>
                            <a:rPr lang="en-US" sz="2400" i="1">
                              <a:latin typeface="Cambria Math" panose="02040503050406030204" pitchFamily="18" charset="0"/>
                            </a:rPr>
                          </m:ctrlPr>
                        </m:dPr>
                        <m:e>
                          <m:r>
                            <a:rPr lang="en-US" sz="2400" i="1">
                              <a:latin typeface="Cambria Math" charset="0"/>
                            </a:rPr>
                            <m:t>𝑆</m:t>
                          </m:r>
                        </m:e>
                      </m:d>
                      <m:r>
                        <a:rPr lang="en-US" sz="2400" i="1">
                          <a:latin typeface="Cambria Math" charset="0"/>
                        </a:rPr>
                        <m:t>=</m:t>
                      </m:r>
                      <m:f>
                        <m:fPr>
                          <m:ctrlPr>
                            <a:rPr lang="bg-BG" sz="2400" i="1">
                              <a:latin typeface="Cambria Math" panose="02040503050406030204" pitchFamily="18" charset="0"/>
                            </a:rPr>
                          </m:ctrlPr>
                        </m:fPr>
                        <m:num>
                          <m:r>
                            <a:rPr lang="en-US" sz="2400" i="1">
                              <a:latin typeface="Cambria Math" charset="0"/>
                            </a:rPr>
                            <m:t>#(</m:t>
                          </m:r>
                          <m:r>
                            <a:rPr lang="en-US" sz="2400" b="0" i="1" smtClean="0">
                              <a:latin typeface="Cambria Math" charset="0"/>
                            </a:rPr>
                            <m:t>𝑚𝑜𝑡𝑖𝑓𝑠</m:t>
                          </m:r>
                          <m:r>
                            <a:rPr lang="en-US" sz="2400" b="0" i="1" smtClean="0">
                              <a:latin typeface="Cambria Math" charset="0"/>
                            </a:rPr>
                            <m:t> </m:t>
                          </m:r>
                          <m:r>
                            <a:rPr lang="en-US" sz="2400" i="1">
                              <a:latin typeface="Cambria Math" charset="0"/>
                            </a:rPr>
                            <m:t>𝑐𝑢𝑡</m:t>
                          </m:r>
                          <m:r>
                            <a:rPr lang="en-US" sz="2400" i="1">
                              <a:latin typeface="Cambria Math" charset="0"/>
                            </a:rPr>
                            <m:t>)</m:t>
                          </m:r>
                        </m:num>
                        <m:den>
                          <m:r>
                            <a:rPr lang="en-US" sz="2400" i="1">
                              <a:latin typeface="Cambria Math" charset="0"/>
                            </a:rPr>
                            <m:t>𝑣𝑜</m:t>
                          </m:r>
                          <m:sSub>
                            <m:sSubPr>
                              <m:ctrlPr>
                                <a:rPr lang="en-US" sz="2400" b="0" i="1" smtClean="0">
                                  <a:latin typeface="Cambria Math" panose="02040503050406030204" pitchFamily="18" charset="0"/>
                                </a:rPr>
                              </m:ctrlPr>
                            </m:sSubPr>
                            <m:e>
                              <m:r>
                                <a:rPr lang="en-US" sz="2400" i="1">
                                  <a:latin typeface="Cambria Math" charset="0"/>
                                </a:rPr>
                                <m:t>𝑙</m:t>
                              </m:r>
                            </m:e>
                            <m:sub>
                              <m:r>
                                <a:rPr lang="en-US" sz="2400" b="0" i="1" smtClean="0">
                                  <a:latin typeface="Cambria Math" charset="0"/>
                                </a:rPr>
                                <m:t>𝑀</m:t>
                              </m:r>
                            </m:sub>
                          </m:sSub>
                          <m:r>
                            <a:rPr lang="en-US" sz="2400" i="1">
                              <a:latin typeface="Cambria Math" charset="0"/>
                            </a:rPr>
                            <m:t>(</m:t>
                          </m:r>
                          <m:r>
                            <a:rPr lang="en-US" sz="2400" i="1">
                              <a:latin typeface="Cambria Math" charset="0"/>
                            </a:rPr>
                            <m:t>𝑆</m:t>
                          </m:r>
                          <m:r>
                            <a:rPr lang="en-US" sz="2400" i="1">
                              <a:latin typeface="Cambria Math" charset="0"/>
                            </a:rPr>
                            <m:t>)</m:t>
                          </m:r>
                        </m:den>
                      </m:f>
                    </m:oMath>
                  </m:oMathPara>
                </a14:m>
                <a:endParaRPr lang="en-US" sz="2400" i="1" dirty="0"/>
              </a:p>
            </p:txBody>
          </p:sp>
        </mc:Choice>
        <mc:Fallback xmlns="">
          <p:sp>
            <p:nvSpPr>
              <p:cNvPr id="37" name="TextBox 36"/>
              <p:cNvSpPr txBox="1">
                <a:spLocks noRot="1" noChangeAspect="1" noMove="1" noResize="1" noEditPoints="1" noAdjustHandles="1" noChangeArrowheads="1" noChangeShapeType="1" noTextEdit="1"/>
              </p:cNvSpPr>
              <p:nvPr/>
            </p:nvSpPr>
            <p:spPr>
              <a:xfrm>
                <a:off x="5073135" y="3328389"/>
                <a:ext cx="3470887" cy="861326"/>
              </a:xfrm>
              <a:prstGeom prst="rect">
                <a:avLst/>
              </a:prstGeom>
              <a:blipFill rotWithShape="0">
                <a:blip r:embed="rId11"/>
                <a:stretch>
                  <a:fillRect/>
                </a:stretch>
              </a:blipFill>
            </p:spPr>
            <p:txBody>
              <a:bodyPr/>
              <a:lstStyle/>
              <a:p>
                <a:r>
                  <a:rPr lang="en-US">
                    <a:noFill/>
                  </a:rPr>
                  <a:t> </a:t>
                </a:r>
              </a:p>
            </p:txBody>
          </p:sp>
        </mc:Fallback>
      </mc:AlternateContent>
      <p:sp>
        <p:nvSpPr>
          <p:cNvPr id="38" name="Rectangle 37"/>
          <p:cNvSpPr/>
          <p:nvPr/>
        </p:nvSpPr>
        <p:spPr>
          <a:xfrm>
            <a:off x="5234582" y="3308077"/>
            <a:ext cx="3223618" cy="95912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94500" y="4800600"/>
            <a:ext cx="2744700" cy="1200329"/>
          </a:xfrm>
          <a:prstGeom prst="rect">
            <a:avLst/>
          </a:prstGeom>
        </p:spPr>
        <p:txBody>
          <a:bodyPr wrap="square">
            <a:spAutoFit/>
          </a:bodyPr>
          <a:lstStyle/>
          <a:p>
            <a:r>
              <a:rPr lang="en-US" sz="2400" b="1" dirty="0">
                <a:solidFill>
                  <a:srgbClr val="0000FF"/>
                </a:solidFill>
              </a:rPr>
              <a:t>Optimize motif conductance</a:t>
            </a:r>
            <a:r>
              <a:rPr lang="en-US" sz="2400" dirty="0">
                <a:latin typeface="Calibri" charset="0"/>
                <a:ea typeface="Calibri" charset="0"/>
                <a:cs typeface="Calibri" charset="0"/>
              </a:rPr>
              <a:t> </a:t>
            </a:r>
            <a:br>
              <a:rPr lang="en-US" sz="2400" dirty="0">
                <a:latin typeface="Calibri" charset="0"/>
                <a:ea typeface="Calibri" charset="0"/>
                <a:cs typeface="Calibri" charset="0"/>
              </a:rPr>
            </a:br>
            <a:r>
              <a:rPr lang="en-US" sz="2400" dirty="0">
                <a:solidFill>
                  <a:schemeClr val="bg1">
                    <a:lumMod val="50000"/>
                  </a:schemeClr>
                </a:solidFill>
                <a:latin typeface="Calibri" charset="0"/>
                <a:ea typeface="Calibri" charset="0"/>
                <a:cs typeface="Calibri" charset="0"/>
              </a:rPr>
              <a:t>[Benson et al., ’16]</a:t>
            </a:r>
          </a:p>
        </p:txBody>
      </p:sp>
      <p:sp>
        <p:nvSpPr>
          <p:cNvPr id="41" name="AutoShape 293"/>
          <p:cNvSpPr>
            <a:spLocks noChangeArrowheads="1"/>
          </p:cNvSpPr>
          <p:nvPr/>
        </p:nvSpPr>
        <p:spPr bwMode="auto">
          <a:xfrm rot="16200000">
            <a:off x="6965056" y="4474329"/>
            <a:ext cx="431800" cy="288925"/>
          </a:xfrm>
          <a:prstGeom prst="rightArrow">
            <a:avLst>
              <a:gd name="adj1" fmla="val 50000"/>
              <a:gd name="adj2" fmla="val 37363"/>
            </a:avLst>
          </a:prstGeom>
          <a:solidFill>
            <a:schemeClr val="hlink"/>
          </a:solidFill>
          <a:ln w="12700">
            <a:solidFill>
              <a:srgbClr val="000000"/>
            </a:solidFill>
            <a:miter lim="800000"/>
            <a:headEnd/>
            <a:tailEnd/>
          </a:ln>
        </p:spPr>
        <p:txBody>
          <a:bodyPr wrap="none" anchor="ctr"/>
          <a:lstStyle/>
          <a:p>
            <a:endParaRPr lang="en-US"/>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9977" y="1625071"/>
            <a:ext cx="993464" cy="888889"/>
          </a:xfrm>
          <a:prstGeom prst="rect">
            <a:avLst/>
          </a:prstGeom>
        </p:spPr>
      </p:pic>
    </p:spTree>
    <p:extLst>
      <p:ext uri="{BB962C8B-B14F-4D97-AF65-F5344CB8AC3E}">
        <p14:creationId xmlns:p14="http://schemas.microsoft.com/office/powerpoint/2010/main" val="21332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8" grpId="0"/>
      <p:bldP spid="29" grpId="0" animBg="1"/>
      <p:bldP spid="30" grpId="0" animBg="1"/>
      <p:bldP spid="31" grpId="0" animBg="1"/>
      <p:bldP spid="36" grpId="0"/>
      <p:bldP spid="37" grpId="0"/>
      <p:bldP spid="38" grpId="0" animBg="1"/>
      <p:bldP spid="40" grpId="0"/>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Motif-based Clustering</a:t>
            </a:r>
          </a:p>
        </p:txBody>
      </p:sp>
      <p:sp>
        <p:nvSpPr>
          <p:cNvPr id="4" name="Date Placeholder 3"/>
          <p:cNvSpPr>
            <a:spLocks noGrp="1"/>
          </p:cNvSpPr>
          <p:nvPr>
            <p:ph type="dt" sz="half" idx="10"/>
          </p:nvPr>
        </p:nvSpPr>
        <p:spPr/>
        <p:txBody>
          <a:bodyPr/>
          <a:lstStyle/>
          <a:p>
            <a:fld id="{113E41A7-F1F7-45B7-86BD-7364B9C5EB7C}"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36</a:t>
            </a:fld>
            <a:endParaRPr lang="en-US"/>
          </a:p>
        </p:txBody>
      </p:sp>
      <p:sp>
        <p:nvSpPr>
          <p:cNvPr id="43" name="Rectangle 3"/>
          <p:cNvSpPr>
            <a:spLocks noGrp="1" noChangeArrowheads="1"/>
          </p:cNvSpPr>
          <p:nvPr>
            <p:ph idx="1"/>
          </p:nvPr>
        </p:nvSpPr>
        <p:spPr>
          <a:xfrm>
            <a:off x="457200" y="1077141"/>
            <a:ext cx="8229600" cy="5704659"/>
          </a:xfrm>
        </p:spPr>
        <p:txBody>
          <a:bodyPr>
            <a:normAutofit fontScale="92500" lnSpcReduction="20000"/>
          </a:bodyPr>
          <a:lstStyle/>
          <a:p>
            <a:r>
              <a:rPr lang="en-IE" b="1" dirty="0">
                <a:solidFill>
                  <a:srgbClr val="D60093"/>
                </a:solidFill>
              </a:rPr>
              <a:t>Three basic stages:</a:t>
            </a:r>
          </a:p>
          <a:p>
            <a:pPr lvl="1"/>
            <a:r>
              <a:rPr lang="en-IE" b="1" dirty="0"/>
              <a:t>1)</a:t>
            </a:r>
            <a:r>
              <a:rPr lang="en-IE" dirty="0"/>
              <a:t> </a:t>
            </a:r>
            <a:r>
              <a:rPr lang="en-IE" b="1" dirty="0">
                <a:solidFill>
                  <a:srgbClr val="0000FF"/>
                </a:solidFill>
              </a:rPr>
              <a:t>Pre-processing</a:t>
            </a:r>
          </a:p>
          <a:p>
            <a:pPr lvl="2"/>
            <a:r>
              <a:rPr lang="en-IE" dirty="0" err="1"/>
              <a:t>W</a:t>
            </a:r>
            <a:r>
              <a:rPr lang="en-IE" baseline="-25000" dirty="0" err="1"/>
              <a:t>ij</a:t>
            </a:r>
            <a:r>
              <a:rPr lang="en-IE" baseline="30000" dirty="0"/>
              <a:t>(M)</a:t>
            </a:r>
            <a:r>
              <a:rPr lang="en-IE" dirty="0"/>
              <a:t> = # times (</a:t>
            </a:r>
            <a:r>
              <a:rPr lang="en-IE" dirty="0" err="1"/>
              <a:t>i</a:t>
            </a:r>
            <a:r>
              <a:rPr lang="en-IE" dirty="0"/>
              <a:t>, j) participates in the motif</a:t>
            </a:r>
            <a:br>
              <a:rPr lang="en-IE" dirty="0"/>
            </a:br>
            <a:br>
              <a:rPr lang="en-IE" dirty="0"/>
            </a:br>
            <a:br>
              <a:rPr lang="en-IE" dirty="0"/>
            </a:br>
            <a:br>
              <a:rPr lang="en-IE" dirty="0"/>
            </a:br>
            <a:br>
              <a:rPr lang="en-IE" dirty="0"/>
            </a:br>
            <a:br>
              <a:rPr lang="en-IE" dirty="0"/>
            </a:br>
            <a:br>
              <a:rPr lang="en-IE" dirty="0"/>
            </a:br>
            <a:br>
              <a:rPr lang="en-IE" dirty="0"/>
            </a:br>
            <a:br>
              <a:rPr lang="en-IE" dirty="0"/>
            </a:br>
            <a:br>
              <a:rPr lang="en-IE" dirty="0"/>
            </a:br>
            <a:endParaRPr lang="en-IE" dirty="0"/>
          </a:p>
          <a:p>
            <a:pPr lvl="1"/>
            <a:r>
              <a:rPr lang="en-IE" b="1" dirty="0"/>
              <a:t>2)</a:t>
            </a:r>
            <a:r>
              <a:rPr lang="en-IE" dirty="0"/>
              <a:t> </a:t>
            </a:r>
            <a:r>
              <a:rPr lang="en-IE" b="1" dirty="0">
                <a:solidFill>
                  <a:srgbClr val="0000FF"/>
                </a:solidFill>
              </a:rPr>
              <a:t>PageRank Nibble</a:t>
            </a:r>
          </a:p>
          <a:p>
            <a:pPr lvl="2"/>
            <a:r>
              <a:rPr lang="en-IE" dirty="0"/>
              <a:t>Same as before but on weighted </a:t>
            </a:r>
            <a:r>
              <a:rPr lang="en-US" dirty="0">
                <a:latin typeface="Calibri" charset="0"/>
                <a:ea typeface="Helvetica Neue Light" charset="0"/>
                <a:cs typeface="Helvetica Neue Light" charset="0"/>
              </a:rPr>
              <a:t>W</a:t>
            </a:r>
            <a:r>
              <a:rPr lang="en-US" baseline="30000" dirty="0">
                <a:latin typeface="Calibri" charset="0"/>
                <a:ea typeface="Helvetica Neue Light" charset="0"/>
                <a:cs typeface="Helvetica Neue Light" charset="0"/>
              </a:rPr>
              <a:t>(M)</a:t>
            </a:r>
            <a:endParaRPr lang="en-IE" dirty="0"/>
          </a:p>
          <a:p>
            <a:pPr lvl="1"/>
            <a:r>
              <a:rPr lang="en-IE" b="1" dirty="0"/>
              <a:t>3)</a:t>
            </a:r>
            <a:r>
              <a:rPr lang="en-IE" dirty="0"/>
              <a:t> </a:t>
            </a:r>
            <a:r>
              <a:rPr lang="en-IE" b="1" dirty="0">
                <a:solidFill>
                  <a:srgbClr val="0000FF"/>
                </a:solidFill>
              </a:rPr>
              <a:t>Sweep</a:t>
            </a:r>
          </a:p>
          <a:p>
            <a:pPr lvl="2"/>
            <a:r>
              <a:rPr lang="en-IE" dirty="0"/>
              <a:t>Same as before</a:t>
            </a:r>
          </a:p>
        </p:txBody>
      </p:sp>
      <p:grpSp>
        <p:nvGrpSpPr>
          <p:cNvPr id="13" name="Group 12"/>
          <p:cNvGrpSpPr/>
          <p:nvPr/>
        </p:nvGrpSpPr>
        <p:grpSpPr>
          <a:xfrm>
            <a:off x="1371599" y="2362200"/>
            <a:ext cx="5478943" cy="2514600"/>
            <a:chOff x="45413" y="1123950"/>
            <a:chExt cx="6812587" cy="3126685"/>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212" y="1969835"/>
              <a:ext cx="3078788" cy="1828800"/>
            </a:xfrm>
            <a:prstGeom prst="rect">
              <a:avLst/>
            </a:prstGeom>
          </p:spPr>
        </p:pic>
        <p:grpSp>
          <p:nvGrpSpPr>
            <p:cNvPr id="15" name="Group 14"/>
            <p:cNvGrpSpPr/>
            <p:nvPr/>
          </p:nvGrpSpPr>
          <p:grpSpPr>
            <a:xfrm>
              <a:off x="3931613" y="1885950"/>
              <a:ext cx="2708026" cy="1600200"/>
              <a:chOff x="3931613" y="1885950"/>
              <a:chExt cx="2708026" cy="1600200"/>
            </a:xfrm>
          </p:grpSpPr>
          <p:sp>
            <p:nvSpPr>
              <p:cNvPr id="16" name="TextBox 15"/>
              <p:cNvSpPr txBox="1"/>
              <p:nvPr/>
            </p:nvSpPr>
            <p:spPr>
              <a:xfrm>
                <a:off x="4382637" y="23431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3</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17" name="TextBox 16"/>
              <p:cNvSpPr txBox="1"/>
              <p:nvPr/>
            </p:nvSpPr>
            <p:spPr>
              <a:xfrm>
                <a:off x="4090363" y="25717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18" name="TextBox 17"/>
              <p:cNvSpPr txBox="1"/>
              <p:nvPr/>
            </p:nvSpPr>
            <p:spPr>
              <a:xfrm>
                <a:off x="3931613" y="23709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19" name="TextBox 18"/>
              <p:cNvSpPr txBox="1"/>
              <p:nvPr/>
            </p:nvSpPr>
            <p:spPr>
              <a:xfrm>
                <a:off x="4007813" y="2142351"/>
                <a:ext cx="269626" cy="276999"/>
              </a:xfrm>
              <a:prstGeom prst="rect">
                <a:avLst/>
              </a:prstGeom>
              <a:noFill/>
            </p:spPr>
            <p:txBody>
              <a:bodyPr wrap="none" rtlCol="0">
                <a:spAutoFit/>
              </a:bodyPr>
              <a:lstStyle/>
              <a:p>
                <a:r>
                  <a:rPr lang="en-US" sz="1200" dirty="0">
                    <a:solidFill>
                      <a:schemeClr val="tx1">
                        <a:lumMod val="75000"/>
                        <a:lumOff val="25000"/>
                      </a:schemeClr>
                    </a:solidFill>
                    <a:latin typeface="Helvetica Neue Light" charset="0"/>
                    <a:ea typeface="Helvetica Neue Light" charset="0"/>
                    <a:cs typeface="Helvetica Neue Light" charset="0"/>
                  </a:rPr>
                  <a:t>1</a:t>
                </a:r>
              </a:p>
            </p:txBody>
          </p:sp>
          <p:sp>
            <p:nvSpPr>
              <p:cNvPr id="20" name="TextBox 19"/>
              <p:cNvSpPr txBox="1"/>
              <p:nvPr/>
            </p:nvSpPr>
            <p:spPr>
              <a:xfrm>
                <a:off x="4166563" y="18859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1" name="TextBox 20"/>
              <p:cNvSpPr txBox="1"/>
              <p:nvPr/>
            </p:nvSpPr>
            <p:spPr>
              <a:xfrm>
                <a:off x="4928563" y="19621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2" name="TextBox 21"/>
              <p:cNvSpPr txBox="1"/>
              <p:nvPr/>
            </p:nvSpPr>
            <p:spPr>
              <a:xfrm>
                <a:off x="4804987" y="22947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3" name="TextBox 22"/>
              <p:cNvSpPr txBox="1"/>
              <p:nvPr/>
            </p:nvSpPr>
            <p:spPr>
              <a:xfrm>
                <a:off x="4652587" y="31051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4" name="TextBox 23"/>
              <p:cNvSpPr txBox="1"/>
              <p:nvPr/>
            </p:nvSpPr>
            <p:spPr>
              <a:xfrm>
                <a:off x="5101711" y="32091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5" name="TextBox 24"/>
              <p:cNvSpPr txBox="1"/>
              <p:nvPr/>
            </p:nvSpPr>
            <p:spPr>
              <a:xfrm>
                <a:off x="4949311" y="28281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6" name="TextBox 25"/>
              <p:cNvSpPr txBox="1"/>
              <p:nvPr/>
            </p:nvSpPr>
            <p:spPr>
              <a:xfrm>
                <a:off x="5643187" y="2724150"/>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7" name="TextBox 26"/>
              <p:cNvSpPr txBox="1"/>
              <p:nvPr/>
            </p:nvSpPr>
            <p:spPr>
              <a:xfrm>
                <a:off x="5795587" y="31329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8" name="TextBox 27"/>
              <p:cNvSpPr txBox="1"/>
              <p:nvPr/>
            </p:nvSpPr>
            <p:spPr>
              <a:xfrm>
                <a:off x="6328987" y="2571750"/>
                <a:ext cx="269626" cy="276999"/>
              </a:xfrm>
              <a:prstGeom prst="rect">
                <a:avLst/>
              </a:prstGeom>
              <a:noFill/>
            </p:spPr>
            <p:txBody>
              <a:bodyPr wrap="none" rtlCol="0">
                <a:spAutoFit/>
              </a:bodyPr>
              <a:lstStyle/>
              <a:p>
                <a:r>
                  <a:rPr lang="en-US" sz="1200" dirty="0">
                    <a:solidFill>
                      <a:schemeClr val="tx1">
                        <a:lumMod val="75000"/>
                        <a:lumOff val="25000"/>
                      </a:schemeClr>
                    </a:solidFill>
                    <a:latin typeface="Helvetica Neue Light" charset="0"/>
                    <a:ea typeface="Helvetica Neue Light" charset="0"/>
                    <a:cs typeface="Helvetica Neue Light" charset="0"/>
                  </a:rPr>
                  <a:t>1</a:t>
                </a:r>
              </a:p>
            </p:txBody>
          </p:sp>
          <p:sp>
            <p:nvSpPr>
              <p:cNvPr id="29" name="TextBox 28"/>
              <p:cNvSpPr txBox="1"/>
              <p:nvPr/>
            </p:nvSpPr>
            <p:spPr>
              <a:xfrm>
                <a:off x="6370013" y="29805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0" name="TextBox 29"/>
              <p:cNvSpPr txBox="1"/>
              <p:nvPr/>
            </p:nvSpPr>
            <p:spPr>
              <a:xfrm>
                <a:off x="5989013" y="2828151"/>
                <a:ext cx="269626" cy="276999"/>
              </a:xfrm>
              <a:prstGeom prst="rect">
                <a:avLst/>
              </a:prstGeom>
              <a:noFill/>
            </p:spPr>
            <p:txBody>
              <a:bodyPr wrap="none" rtlCol="0">
                <a:spAutoFit/>
              </a:bodyPr>
              <a:lstStyle/>
              <a:p>
                <a:r>
                  <a:rPr lang="en-US" sz="1200">
                    <a:solidFill>
                      <a:schemeClr val="tx1">
                        <a:lumMod val="75000"/>
                        <a:lumOff val="25000"/>
                      </a:schemeClr>
                    </a:solidFill>
                    <a:latin typeface="Helvetica Neue Light" charset="0"/>
                    <a:ea typeface="Helvetica Neue Light" charset="0"/>
                    <a:cs typeface="Helvetica Neue Light" charset="0"/>
                  </a:rPr>
                  <a:t>2</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grpSp>
        <p:sp>
          <p:nvSpPr>
            <p:cNvPr id="31" name="Arc 30"/>
            <p:cNvSpPr/>
            <p:nvPr/>
          </p:nvSpPr>
          <p:spPr>
            <a:xfrm>
              <a:off x="2707173" y="1900892"/>
              <a:ext cx="1026627" cy="661333"/>
            </a:xfrm>
            <a:prstGeom prst="arc">
              <a:avLst>
                <a:gd name="adj1" fmla="val 11866878"/>
                <a:gd name="adj2" fmla="val 20421232"/>
              </a:avLst>
            </a:prstGeom>
            <a:ln w="57150">
              <a:solidFill>
                <a:srgbClr val="C00000"/>
              </a:solidFill>
              <a:tailEnd type="triangle"/>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baseline="-25000"/>
            </a:p>
          </p:txBody>
        </p:sp>
        <p:cxnSp>
          <p:nvCxnSpPr>
            <p:cNvPr id="32" name="Straight Connector 31"/>
            <p:cNvCxnSpPr/>
            <p:nvPr/>
          </p:nvCxnSpPr>
          <p:spPr>
            <a:xfrm>
              <a:off x="6159500" y="2692400"/>
              <a:ext cx="101600" cy="615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996937" y="3347650"/>
              <a:ext cx="421146" cy="2537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4"/>
            <a:stretch>
              <a:fillRect/>
            </a:stretch>
          </p:blipFill>
          <p:spPr>
            <a:xfrm>
              <a:off x="2751083" y="1123950"/>
              <a:ext cx="830317" cy="752475"/>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13" y="1885950"/>
              <a:ext cx="3078788" cy="1828800"/>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33" y="1885950"/>
              <a:ext cx="3078788" cy="1828800"/>
            </a:xfrm>
            <a:prstGeom prst="rect">
              <a:avLst/>
            </a:prstGeom>
          </p:spPr>
        </p:pic>
        <p:sp>
          <p:nvSpPr>
            <p:cNvPr id="37" name="TextBox 36"/>
            <p:cNvSpPr txBox="1"/>
            <p:nvPr/>
          </p:nvSpPr>
          <p:spPr>
            <a:xfrm>
              <a:off x="635730" y="3802618"/>
              <a:ext cx="1163445" cy="448017"/>
            </a:xfrm>
            <a:prstGeom prst="rect">
              <a:avLst/>
            </a:prstGeom>
            <a:noFill/>
          </p:spPr>
          <p:txBody>
            <a:bodyPr wrap="none" rtlCol="0">
              <a:spAutoFit/>
            </a:bodyPr>
            <a:lstStyle/>
            <a:p>
              <a:r>
                <a:rPr lang="en-US" dirty="0">
                  <a:latin typeface="Calibri" charset="0"/>
                  <a:ea typeface="Calibri" charset="0"/>
                  <a:cs typeface="Calibri" charset="0"/>
                </a:rPr>
                <a:t>Graph G</a:t>
              </a:r>
            </a:p>
          </p:txBody>
        </p:sp>
        <p:sp>
          <p:nvSpPr>
            <p:cNvPr id="38" name="TextBox 37"/>
            <p:cNvSpPr txBox="1"/>
            <p:nvPr/>
          </p:nvSpPr>
          <p:spPr>
            <a:xfrm>
              <a:off x="4191000" y="3802618"/>
              <a:ext cx="2625878" cy="448017"/>
            </a:xfrm>
            <a:prstGeom prst="rect">
              <a:avLst/>
            </a:prstGeom>
            <a:noFill/>
          </p:spPr>
          <p:txBody>
            <a:bodyPr wrap="none" rtlCol="0">
              <a:spAutoFit/>
            </a:bodyPr>
            <a:lstStyle/>
            <a:p>
              <a:r>
                <a:rPr lang="en-US" dirty="0">
                  <a:latin typeface="Calibri" charset="0"/>
                  <a:ea typeface="Helvetica Neue Light" charset="0"/>
                  <a:cs typeface="Helvetica Neue Light" charset="0"/>
                </a:rPr>
                <a:t>Weighted graph W</a:t>
              </a:r>
              <a:r>
                <a:rPr lang="en-US" baseline="30000" dirty="0">
                  <a:latin typeface="Calibri" charset="0"/>
                  <a:ea typeface="Helvetica Neue Light" charset="0"/>
                  <a:cs typeface="Helvetica Neue Light" charset="0"/>
                </a:rPr>
                <a:t>(M)</a:t>
              </a:r>
            </a:p>
          </p:txBody>
        </p:sp>
      </p:grpSp>
    </p:spTree>
    <p:extLst>
      <p:ext uri="{BB962C8B-B14F-4D97-AF65-F5344CB8AC3E}">
        <p14:creationId xmlns:p14="http://schemas.microsoft.com/office/powerpoint/2010/main" val="3371617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289660"/>
            <a:ext cx="2746936" cy="1910740"/>
            <a:chOff x="1943100" y="5324044"/>
            <a:chExt cx="3048000" cy="2120157"/>
          </a:xfrm>
        </p:grpSpPr>
        <p:pic>
          <p:nvPicPr>
            <p:cNvPr id="9" name="Picture 8"/>
            <p:cNvPicPr>
              <a:picLocks noChangeAspect="1"/>
            </p:cNvPicPr>
            <p:nvPr/>
          </p:nvPicPr>
          <p:blipFill>
            <a:blip r:embed="rId3"/>
            <a:stretch>
              <a:fillRect/>
            </a:stretch>
          </p:blipFill>
          <p:spPr>
            <a:xfrm>
              <a:off x="1981200" y="5334000"/>
              <a:ext cx="3009900" cy="2110201"/>
            </a:xfrm>
            <a:prstGeom prst="rect">
              <a:avLst/>
            </a:prstGeom>
          </p:spPr>
        </p:pic>
        <p:sp>
          <p:nvSpPr>
            <p:cNvPr id="10" name="Rectangle 9"/>
            <p:cNvSpPr/>
            <p:nvPr/>
          </p:nvSpPr>
          <p:spPr>
            <a:xfrm>
              <a:off x="1943100" y="5324044"/>
              <a:ext cx="226118" cy="27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51434" y="3231144"/>
            <a:ext cx="2614896" cy="886533"/>
            <a:chOff x="4495800" y="4195295"/>
            <a:chExt cx="2933700" cy="994618"/>
          </a:xfrm>
        </p:grpSpPr>
        <p:pic>
          <p:nvPicPr>
            <p:cNvPr id="11" name="Picture 10"/>
            <p:cNvPicPr>
              <a:picLocks noChangeAspect="1"/>
            </p:cNvPicPr>
            <p:nvPr/>
          </p:nvPicPr>
          <p:blipFill>
            <a:blip r:embed="rId4"/>
            <a:stretch>
              <a:fillRect/>
            </a:stretch>
          </p:blipFill>
          <p:spPr>
            <a:xfrm>
              <a:off x="4495800" y="4267200"/>
              <a:ext cx="1870364" cy="922713"/>
            </a:xfrm>
            <a:prstGeom prst="rect">
              <a:avLst/>
            </a:prstGeom>
          </p:spPr>
        </p:pic>
        <p:pic>
          <p:nvPicPr>
            <p:cNvPr id="12" name="Picture 11"/>
            <p:cNvPicPr>
              <a:picLocks noChangeAspect="1"/>
            </p:cNvPicPr>
            <p:nvPr/>
          </p:nvPicPr>
          <p:blipFill>
            <a:blip r:embed="rId5"/>
            <a:stretch>
              <a:fillRect/>
            </a:stretch>
          </p:blipFill>
          <p:spPr>
            <a:xfrm>
              <a:off x="6606540" y="4267200"/>
              <a:ext cx="822960" cy="922713"/>
            </a:xfrm>
            <a:prstGeom prst="rect">
              <a:avLst/>
            </a:prstGeom>
          </p:spPr>
        </p:pic>
        <p:sp>
          <p:nvSpPr>
            <p:cNvPr id="13" name="Rectangle 12"/>
            <p:cNvSpPr/>
            <p:nvPr/>
          </p:nvSpPr>
          <p:spPr>
            <a:xfrm>
              <a:off x="5448300" y="4195295"/>
              <a:ext cx="990600" cy="9926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76200"/>
            <a:ext cx="9144000" cy="987552"/>
          </a:xfrm>
        </p:spPr>
        <p:txBody>
          <a:bodyPr>
            <a:normAutofit fontScale="90000"/>
          </a:bodyPr>
          <a:lstStyle/>
          <a:p>
            <a:r>
              <a:rPr lang="en-US" dirty="0"/>
              <a:t>Motif-based Clustering of a Food Web</a:t>
            </a:r>
          </a:p>
        </p:txBody>
      </p:sp>
      <p:sp>
        <p:nvSpPr>
          <p:cNvPr id="4" name="Date Placeholder 3"/>
          <p:cNvSpPr>
            <a:spLocks noGrp="1"/>
          </p:cNvSpPr>
          <p:nvPr>
            <p:ph type="dt" sz="half" idx="10"/>
          </p:nvPr>
        </p:nvSpPr>
        <p:spPr/>
        <p:txBody>
          <a:bodyPr/>
          <a:lstStyle/>
          <a:p>
            <a:fld id="{113E41A7-F1F7-45B7-86BD-7364B9C5EB7C}" type="datetime1">
              <a:rPr lang="en-US" smtClean="0"/>
              <a:t>2/14/18</a:t>
            </a:fld>
            <a:endParaRPr lang="en-US" dirty="0"/>
          </a:p>
        </p:txBody>
      </p:sp>
      <p:sp>
        <p:nvSpPr>
          <p:cNvPr id="5" name="Footer Placeholder 4"/>
          <p:cNvSpPr>
            <a:spLocks noGrp="1"/>
          </p:cNvSpPr>
          <p:nvPr>
            <p:ph type="ftr" sz="quarter" idx="11"/>
          </p:nvPr>
        </p:nvSpPr>
        <p:spPr/>
        <p:txBody>
          <a:bodyPr/>
          <a:lstStyle/>
          <a:p>
            <a:r>
              <a:rPr lang="en-US" dirty="0"/>
              <a:t>Jure </a:t>
            </a:r>
            <a:r>
              <a:rPr lang="en-US" dirty="0" err="1"/>
              <a:t>Leskovec</a:t>
            </a:r>
            <a:r>
              <a:rPr lang="en-US" dirty="0"/>
              <a:t>,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37</a:t>
            </a:fld>
            <a:endParaRPr lang="en-US"/>
          </a:p>
        </p:txBody>
      </p:sp>
      <p:pic>
        <p:nvPicPr>
          <p:cNvPr id="17" name="Picture 16"/>
          <p:cNvPicPr>
            <a:picLocks noChangeAspect="1"/>
          </p:cNvPicPr>
          <p:nvPr/>
        </p:nvPicPr>
        <p:blipFill>
          <a:blip r:embed="rId6"/>
          <a:stretch>
            <a:fillRect/>
          </a:stretch>
        </p:blipFill>
        <p:spPr>
          <a:xfrm>
            <a:off x="2971800" y="2286000"/>
            <a:ext cx="6240105" cy="3896659"/>
          </a:xfrm>
          <a:prstGeom prst="rect">
            <a:avLst/>
          </a:prstGeom>
        </p:spPr>
      </p:pic>
      <p:sp>
        <p:nvSpPr>
          <p:cNvPr id="18" name="TextBox 17"/>
          <p:cNvSpPr txBox="1"/>
          <p:nvPr/>
        </p:nvSpPr>
        <p:spPr>
          <a:xfrm>
            <a:off x="8037367" y="1591270"/>
            <a:ext cx="1067921" cy="923330"/>
          </a:xfrm>
          <a:prstGeom prst="rect">
            <a:avLst/>
          </a:prstGeom>
          <a:noFill/>
        </p:spPr>
        <p:txBody>
          <a:bodyPr wrap="none" rtlCol="0">
            <a:spAutoFit/>
          </a:bodyPr>
          <a:lstStyle/>
          <a:p>
            <a:r>
              <a:rPr lang="en-US" dirty="0">
                <a:solidFill>
                  <a:srgbClr val="008000"/>
                </a:solidFill>
                <a:latin typeface="Helvetica Neue Medium"/>
                <a:cs typeface="Helvetica Neue Medium"/>
              </a:rPr>
              <a:t>Micro-</a:t>
            </a:r>
          </a:p>
          <a:p>
            <a:r>
              <a:rPr lang="en-US" dirty="0">
                <a:solidFill>
                  <a:srgbClr val="008000"/>
                </a:solidFill>
                <a:latin typeface="Helvetica Neue Medium"/>
                <a:cs typeface="Helvetica Neue Medium"/>
              </a:rPr>
              <a:t>nutrient </a:t>
            </a:r>
          </a:p>
          <a:p>
            <a:r>
              <a:rPr lang="en-US" dirty="0">
                <a:solidFill>
                  <a:srgbClr val="008000"/>
                </a:solidFill>
                <a:latin typeface="Helvetica Neue Medium"/>
                <a:cs typeface="Helvetica Neue Medium"/>
              </a:rPr>
              <a:t>sources</a:t>
            </a:r>
          </a:p>
        </p:txBody>
      </p:sp>
      <p:sp>
        <p:nvSpPr>
          <p:cNvPr id="19" name="TextBox 18"/>
          <p:cNvSpPr txBox="1"/>
          <p:nvPr/>
        </p:nvSpPr>
        <p:spPr>
          <a:xfrm>
            <a:off x="5394455" y="2271119"/>
            <a:ext cx="1758465" cy="369332"/>
          </a:xfrm>
          <a:prstGeom prst="rect">
            <a:avLst/>
          </a:prstGeom>
          <a:noFill/>
        </p:spPr>
        <p:txBody>
          <a:bodyPr wrap="none" rtlCol="0">
            <a:spAutoFit/>
          </a:bodyPr>
          <a:lstStyle/>
          <a:p>
            <a:r>
              <a:rPr lang="en-US" dirty="0">
                <a:solidFill>
                  <a:srgbClr val="D834D6"/>
                </a:solidFill>
                <a:latin typeface="Helvetica Neue Medium"/>
                <a:cs typeface="Helvetica Neue Medium"/>
              </a:rPr>
              <a:t>Benthic Fishes</a:t>
            </a:r>
          </a:p>
        </p:txBody>
      </p:sp>
      <p:sp>
        <p:nvSpPr>
          <p:cNvPr id="22" name="TextBox 21"/>
          <p:cNvSpPr txBox="1"/>
          <p:nvPr/>
        </p:nvSpPr>
        <p:spPr>
          <a:xfrm>
            <a:off x="4907155" y="6172200"/>
            <a:ext cx="3883136" cy="369332"/>
          </a:xfrm>
          <a:prstGeom prst="rect">
            <a:avLst/>
          </a:prstGeom>
          <a:noFill/>
        </p:spPr>
        <p:txBody>
          <a:bodyPr wrap="square" rtlCol="0">
            <a:spAutoFit/>
          </a:bodyPr>
          <a:lstStyle/>
          <a:p>
            <a:r>
              <a:rPr lang="en-US">
                <a:solidFill>
                  <a:srgbClr val="0070C0"/>
                </a:solidFill>
                <a:latin typeface="Helvetica Neue Medium"/>
                <a:cs typeface="Helvetica Neue Medium"/>
              </a:rPr>
              <a:t>Benthic </a:t>
            </a:r>
            <a:r>
              <a:rPr lang="en-US" dirty="0" err="1">
                <a:solidFill>
                  <a:srgbClr val="0070C0"/>
                </a:solidFill>
                <a:latin typeface="Helvetica Neue Medium"/>
                <a:cs typeface="Helvetica Neue Medium"/>
              </a:rPr>
              <a:t>Macroinvertibrates</a:t>
            </a:r>
            <a:endParaRPr lang="en-US" dirty="0">
              <a:solidFill>
                <a:srgbClr val="0070C0"/>
              </a:solidFill>
              <a:latin typeface="Helvetica Neue Medium"/>
              <a:cs typeface="Helvetica Neue Medium"/>
            </a:endParaRPr>
          </a:p>
        </p:txBody>
      </p:sp>
      <p:sp>
        <p:nvSpPr>
          <p:cNvPr id="23" name="TextBox 22"/>
          <p:cNvSpPr txBox="1"/>
          <p:nvPr/>
        </p:nvSpPr>
        <p:spPr>
          <a:xfrm>
            <a:off x="3415387" y="1687974"/>
            <a:ext cx="1979068" cy="646331"/>
          </a:xfrm>
          <a:prstGeom prst="rect">
            <a:avLst/>
          </a:prstGeom>
          <a:noFill/>
        </p:spPr>
        <p:txBody>
          <a:bodyPr wrap="none" rtlCol="0">
            <a:spAutoFit/>
          </a:bodyPr>
          <a:lstStyle/>
          <a:p>
            <a:r>
              <a:rPr lang="en-US" dirty="0">
                <a:solidFill>
                  <a:srgbClr val="FFC000"/>
                </a:solidFill>
                <a:latin typeface="Helvetica Neue Medium"/>
                <a:cs typeface="Helvetica Neue Medium"/>
              </a:rPr>
              <a:t>Pelagic fishes </a:t>
            </a:r>
          </a:p>
          <a:p>
            <a:r>
              <a:rPr lang="en-US" dirty="0">
                <a:solidFill>
                  <a:srgbClr val="FFC000"/>
                </a:solidFill>
                <a:latin typeface="Helvetica Neue Medium"/>
                <a:cs typeface="Helvetica Neue Medium"/>
              </a:rPr>
              <a:t>and benthic prey</a:t>
            </a:r>
          </a:p>
        </p:txBody>
      </p:sp>
      <p:sp>
        <p:nvSpPr>
          <p:cNvPr id="24" name="Rectangle 23"/>
          <p:cNvSpPr/>
          <p:nvPr/>
        </p:nvSpPr>
        <p:spPr>
          <a:xfrm>
            <a:off x="199859" y="4461152"/>
            <a:ext cx="3215528" cy="1446550"/>
          </a:xfrm>
          <a:prstGeom prst="rect">
            <a:avLst/>
          </a:prstGeom>
        </p:spPr>
        <p:txBody>
          <a:bodyPr wrap="square">
            <a:spAutoFit/>
          </a:bodyPr>
          <a:lstStyle/>
          <a:p>
            <a:r>
              <a:rPr lang="en-US" sz="2200" b="1" dirty="0"/>
              <a:t>Use multiple eigenvectors or recursive bi-partitioning to get </a:t>
            </a:r>
            <a:r>
              <a:rPr lang="en-US" sz="2200" b="1"/>
              <a:t>multiple clusters</a:t>
            </a:r>
            <a:endParaRPr lang="en-US" sz="2200" dirty="0">
              <a:latin typeface="Calibri" charset="0"/>
              <a:ea typeface="Calibri" charset="0"/>
              <a:cs typeface="Calibri" charset="0"/>
            </a:endParaRPr>
          </a:p>
        </p:txBody>
      </p:sp>
    </p:spTree>
    <p:extLst>
      <p:ext uri="{BB962C8B-B14F-4D97-AF65-F5344CB8AC3E}">
        <p14:creationId xmlns:p14="http://schemas.microsoft.com/office/powerpoint/2010/main" val="60769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74132" y="1981200"/>
            <a:ext cx="5993668" cy="4063690"/>
            <a:chOff x="2112523" y="2432864"/>
            <a:chExt cx="4806042" cy="3258483"/>
          </a:xfrm>
        </p:grpSpPr>
        <p:pic>
          <p:nvPicPr>
            <p:cNvPr id="52" name="Picture 51"/>
            <p:cNvPicPr>
              <a:picLocks noChangeAspect="1"/>
            </p:cNvPicPr>
            <p:nvPr/>
          </p:nvPicPr>
          <p:blipFill rotWithShape="1">
            <a:blip r:embed="rId3" cstate="email">
              <a:extLst>
                <a:ext uri="{28A0092B-C50C-407E-A947-70E740481C1C}">
                  <a14:useLocalDpi xmlns:a14="http://schemas.microsoft.com/office/drawing/2010/main"/>
                </a:ext>
              </a:extLst>
            </a:blip>
            <a:srcRect t="6302"/>
            <a:stretch/>
          </p:blipFill>
          <p:spPr>
            <a:xfrm>
              <a:off x="2112523" y="2567147"/>
              <a:ext cx="4806042" cy="3124200"/>
            </a:xfrm>
            <a:prstGeom prst="rect">
              <a:avLst/>
            </a:prstGeom>
          </p:spPr>
        </p:pic>
        <p:sp>
          <p:nvSpPr>
            <p:cNvPr id="54" name="Oval 53"/>
            <p:cNvSpPr/>
            <p:nvPr/>
          </p:nvSpPr>
          <p:spPr>
            <a:xfrm>
              <a:off x="3744004" y="4772319"/>
              <a:ext cx="457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128935" y="2432864"/>
              <a:ext cx="380999" cy="439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76200"/>
            <a:ext cx="9144000" cy="987552"/>
          </a:xfrm>
        </p:spPr>
        <p:txBody>
          <a:bodyPr>
            <a:normAutofit fontScale="90000"/>
          </a:bodyPr>
          <a:lstStyle/>
          <a:p>
            <a:r>
              <a:rPr lang="en-US" dirty="0"/>
              <a:t>Motif Clustering of a Neural Network</a:t>
            </a:r>
          </a:p>
        </p:txBody>
      </p:sp>
      <p:sp>
        <p:nvSpPr>
          <p:cNvPr id="4" name="Date Placeholder 3"/>
          <p:cNvSpPr>
            <a:spLocks noGrp="1"/>
          </p:cNvSpPr>
          <p:nvPr>
            <p:ph type="dt" sz="half" idx="10"/>
          </p:nvPr>
        </p:nvSpPr>
        <p:spPr>
          <a:xfrm>
            <a:off x="457200" y="6625883"/>
            <a:ext cx="2133600" cy="274320"/>
          </a:xfrm>
        </p:spPr>
        <p:txBody>
          <a:bodyPr/>
          <a:lstStyle/>
          <a:p>
            <a:fld id="{113E41A7-F1F7-45B7-86BD-7364B9C5EB7C}" type="datetime1">
              <a:rPr lang="en-US" smtClean="0"/>
              <a:t>2/14/18</a:t>
            </a:fld>
            <a:endParaRPr lang="en-US" dirty="0"/>
          </a:p>
        </p:txBody>
      </p:sp>
      <p:sp>
        <p:nvSpPr>
          <p:cNvPr id="5" name="Footer Placeholder 4"/>
          <p:cNvSpPr>
            <a:spLocks noGrp="1"/>
          </p:cNvSpPr>
          <p:nvPr>
            <p:ph type="ftr" sz="quarter" idx="11"/>
          </p:nvPr>
        </p:nvSpPr>
        <p:spPr/>
        <p:txBody>
          <a:bodyPr/>
          <a:lstStyle/>
          <a:p>
            <a:r>
              <a:rPr lang="en-US"/>
              <a:t>Jure Leskovec, Stanford CS224W: Social and Information Network Analysis, http://cs224w.stanford.edu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38</a:t>
            </a:fld>
            <a:endParaRPr lang="en-US"/>
          </a:p>
        </p:txBody>
      </p:sp>
      <p:pic>
        <p:nvPicPr>
          <p:cNvPr id="51" name="Picture 50"/>
          <p:cNvPicPr>
            <a:picLocks noChangeAspect="1"/>
          </p:cNvPicPr>
          <p:nvPr/>
        </p:nvPicPr>
        <p:blipFill>
          <a:blip r:embed="rId4"/>
          <a:stretch>
            <a:fillRect/>
          </a:stretch>
        </p:blipFill>
        <p:spPr>
          <a:xfrm>
            <a:off x="828040" y="3389556"/>
            <a:ext cx="1449216" cy="1296667"/>
          </a:xfrm>
          <a:prstGeom prst="rect">
            <a:avLst/>
          </a:prstGeom>
        </p:spPr>
      </p:pic>
      <p:sp>
        <p:nvSpPr>
          <p:cNvPr id="53" name="Content Placeholder 2"/>
          <p:cNvSpPr>
            <a:spLocks noGrp="1"/>
          </p:cNvSpPr>
          <p:nvPr>
            <p:ph idx="1"/>
          </p:nvPr>
        </p:nvSpPr>
        <p:spPr>
          <a:xfrm>
            <a:off x="2552700" y="5486400"/>
            <a:ext cx="6438900" cy="1278496"/>
          </a:xfrm>
        </p:spPr>
        <p:txBody>
          <a:bodyPr>
            <a:normAutofit lnSpcReduction="10000"/>
          </a:bodyPr>
          <a:lstStyle/>
          <a:p>
            <a:pPr marL="914400" lvl="2" indent="0">
              <a:buNone/>
            </a:pPr>
            <a:endParaRPr lang="en-US" sz="1600" dirty="0">
              <a:solidFill>
                <a:schemeClr val="tx1">
                  <a:lumMod val="50000"/>
                  <a:lumOff val="50000"/>
                </a:schemeClr>
              </a:solidFill>
            </a:endParaRPr>
          </a:p>
          <a:p>
            <a:r>
              <a:rPr lang="en-US" sz="2000" dirty="0">
                <a:solidFill>
                  <a:srgbClr val="01CBCA"/>
                </a:solidFill>
              </a:rPr>
              <a:t>Ring motor (RME*)</a:t>
            </a:r>
            <a:r>
              <a:rPr lang="en-US" sz="2000" dirty="0">
                <a:solidFill>
                  <a:srgbClr val="00FDFF"/>
                </a:solidFill>
              </a:rPr>
              <a:t> </a:t>
            </a:r>
            <a:r>
              <a:rPr lang="en-US" sz="2000" dirty="0"/>
              <a:t>neurons act as inputs</a:t>
            </a:r>
          </a:p>
          <a:p>
            <a:r>
              <a:rPr lang="en-US" sz="2000" dirty="0">
                <a:solidFill>
                  <a:srgbClr val="F18309"/>
                </a:solidFill>
              </a:rPr>
              <a:t>Inner labial sensory (IL2*)</a:t>
            </a:r>
            <a:r>
              <a:rPr lang="en-US" sz="2000" dirty="0"/>
              <a:t> neurons are the destinations</a:t>
            </a:r>
          </a:p>
          <a:p>
            <a:r>
              <a:rPr lang="en-US" sz="2000" dirty="0">
                <a:solidFill>
                  <a:srgbClr val="6667CE"/>
                </a:solidFill>
              </a:rPr>
              <a:t>URA neurons</a:t>
            </a:r>
            <a:r>
              <a:rPr lang="en-US" sz="2000" dirty="0">
                <a:solidFill>
                  <a:srgbClr val="7030A0"/>
                </a:solidFill>
              </a:rPr>
              <a:t> </a:t>
            </a:r>
            <a:r>
              <a:rPr lang="en-US" sz="2000" dirty="0"/>
              <a:t>act as intermediaries</a:t>
            </a:r>
          </a:p>
        </p:txBody>
      </p:sp>
      <p:pic>
        <p:nvPicPr>
          <p:cNvPr id="56" name="Picture 55"/>
          <p:cNvPicPr>
            <a:picLocks noChangeAspect="1"/>
          </p:cNvPicPr>
          <p:nvPr/>
        </p:nvPicPr>
        <p:blipFill>
          <a:blip r:embed="rId5"/>
          <a:stretch>
            <a:fillRect/>
          </a:stretch>
        </p:blipFill>
        <p:spPr>
          <a:xfrm>
            <a:off x="0" y="1110516"/>
            <a:ext cx="3719725" cy="1574091"/>
          </a:xfrm>
          <a:prstGeom prst="rect">
            <a:avLst/>
          </a:prstGeom>
        </p:spPr>
      </p:pic>
      <p:sp>
        <p:nvSpPr>
          <p:cNvPr id="58" name="Rectangle 57"/>
          <p:cNvSpPr/>
          <p:nvPr/>
        </p:nvSpPr>
        <p:spPr>
          <a:xfrm>
            <a:off x="304800" y="2572525"/>
            <a:ext cx="2744700" cy="430887"/>
          </a:xfrm>
          <a:prstGeom prst="rect">
            <a:avLst/>
          </a:prstGeom>
        </p:spPr>
        <p:txBody>
          <a:bodyPr wrap="square">
            <a:spAutoFit/>
          </a:bodyPr>
          <a:lstStyle/>
          <a:p>
            <a:r>
              <a:rPr lang="en-US" sz="2200" b="1" dirty="0"/>
              <a:t>Neuron locations</a:t>
            </a:r>
            <a:endParaRPr lang="en-US" sz="2200" dirty="0">
              <a:latin typeface="Calibri" charset="0"/>
              <a:ea typeface="Calibri" charset="0"/>
              <a:cs typeface="Calibri" charset="0"/>
            </a:endParaRPr>
          </a:p>
        </p:txBody>
      </p:sp>
      <p:sp>
        <p:nvSpPr>
          <p:cNvPr id="60" name="AutoShape 293"/>
          <p:cNvSpPr>
            <a:spLocks noChangeArrowheads="1"/>
          </p:cNvSpPr>
          <p:nvPr/>
        </p:nvSpPr>
        <p:spPr bwMode="auto">
          <a:xfrm rot="2345887">
            <a:off x="3709673" y="2383878"/>
            <a:ext cx="431800" cy="288925"/>
          </a:xfrm>
          <a:prstGeom prst="rightArrow">
            <a:avLst>
              <a:gd name="adj1" fmla="val 50000"/>
              <a:gd name="adj2" fmla="val 37363"/>
            </a:avLst>
          </a:prstGeom>
          <a:solidFill>
            <a:srgbClr val="D60093"/>
          </a:solidFill>
          <a:ln w="12700">
            <a:solidFill>
              <a:srgbClr val="000000"/>
            </a:solidFill>
            <a:miter lim="800000"/>
            <a:headEnd/>
            <a:tailEnd/>
          </a:ln>
        </p:spPr>
        <p:txBody>
          <a:bodyPr wrap="none" anchor="ctr"/>
          <a:lstStyle/>
          <a:p>
            <a:endParaRPr lang="en-US"/>
          </a:p>
        </p:txBody>
      </p:sp>
      <p:sp>
        <p:nvSpPr>
          <p:cNvPr id="15" name="Rectangle 14"/>
          <p:cNvSpPr/>
          <p:nvPr/>
        </p:nvSpPr>
        <p:spPr>
          <a:xfrm>
            <a:off x="79175" y="4710359"/>
            <a:ext cx="3640549" cy="1107996"/>
          </a:xfrm>
          <a:prstGeom prst="rect">
            <a:avLst/>
          </a:prstGeom>
        </p:spPr>
        <p:txBody>
          <a:bodyPr wrap="square">
            <a:spAutoFit/>
          </a:bodyPr>
          <a:lstStyle/>
          <a:p>
            <a:r>
              <a:rPr lang="en-US" sz="2200" b="1" dirty="0">
                <a:latin typeface="Calibri" charset="0"/>
                <a:ea typeface="Calibri" charset="0"/>
                <a:cs typeface="Calibri" charset="0"/>
              </a:rPr>
              <a:t>“Bi-fan” motif known to be important in neural networks </a:t>
            </a:r>
            <a:r>
              <a:rPr lang="en-US" sz="2200" dirty="0">
                <a:solidFill>
                  <a:schemeClr val="bg1">
                    <a:lumMod val="50000"/>
                  </a:schemeClr>
                </a:solidFill>
                <a:latin typeface="Calibri" charset="0"/>
                <a:ea typeface="Calibri" charset="0"/>
                <a:cs typeface="Calibri" charset="0"/>
              </a:rPr>
              <a:t>[Milo et al., ’02]</a:t>
            </a:r>
          </a:p>
        </p:txBody>
      </p:sp>
    </p:spTree>
    <p:extLst>
      <p:ext uri="{BB962C8B-B14F-4D97-AF65-F5344CB8AC3E}">
        <p14:creationId xmlns:p14="http://schemas.microsoft.com/office/powerpoint/2010/main" val="1364015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1981200"/>
            <a:ext cx="8077200" cy="2590800"/>
          </a:xfrm>
        </p:spPr>
        <p:txBody>
          <a:bodyPr anchor="b">
            <a:normAutofit/>
          </a:bodyPr>
          <a:lstStyle/>
          <a:p>
            <a:r>
              <a:rPr lang="en-US" sz="4800" dirty="0"/>
              <a:t>Analysis of Large Graphs:</a:t>
            </a:r>
            <a:br>
              <a:rPr lang="en-US" sz="4800" dirty="0"/>
            </a:br>
            <a:r>
              <a:rPr lang="en-US" sz="4800" dirty="0"/>
              <a:t>Trawling</a:t>
            </a:r>
          </a:p>
        </p:txBody>
      </p:sp>
    </p:spTree>
    <p:extLst>
      <p:ext uri="{BB962C8B-B14F-4D97-AF65-F5344CB8AC3E}">
        <p14:creationId xmlns:p14="http://schemas.microsoft.com/office/powerpoint/2010/main" val="4197435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5200" dirty="0"/>
              <a:t>Non-overlapping Clusters</a:t>
            </a:r>
            <a:endParaRPr lang="ko-KR" altLang="en-US" sz="5200" dirty="0"/>
          </a:p>
        </p:txBody>
      </p:sp>
      <p:sp>
        <p:nvSpPr>
          <p:cNvPr id="5" name="Date Placeholder 4"/>
          <p:cNvSpPr>
            <a:spLocks noGrp="1"/>
          </p:cNvSpPr>
          <p:nvPr>
            <p:ph type="dt" sz="half" idx="10"/>
          </p:nvPr>
        </p:nvSpPr>
        <p:spPr/>
        <p:txBody>
          <a:bodyPr/>
          <a:lstStyle/>
          <a:p>
            <a:fld id="{0DDD55D6-04D6-644B-B7B0-86CC4ED1E938}" type="datetime1">
              <a:rPr lang="en-US" smtClean="0"/>
              <a:t>2/14/18</a:t>
            </a:fld>
            <a:endParaRPr lang="en-US"/>
          </a:p>
        </p:txBody>
      </p:sp>
      <p:sp>
        <p:nvSpPr>
          <p:cNvPr id="17" name="Footer Placeholder 1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4BEDD84E-25D4-4983-8AA1-2863C96F08D9}" type="slidenum">
              <a:rPr lang="ko-KR" altLang="en-US" smtClean="0"/>
              <a:pPr/>
              <a:t>4</a:t>
            </a:fld>
            <a:endParaRPr lang="ko-KR" altLang="en-US"/>
          </a:p>
        </p:txBody>
      </p:sp>
      <p:pic>
        <p:nvPicPr>
          <p:cNvPr id="1027" name="Picture 3" descr="D:\research\paper\2012\jaewon-agmfit\FIG\non_overlapping.e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611" y="2548136"/>
            <a:ext cx="4019827"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23430" y="5100935"/>
            <a:ext cx="1350050" cy="461665"/>
          </a:xfrm>
          <a:prstGeom prst="rect">
            <a:avLst/>
          </a:prstGeom>
          <a:noFill/>
        </p:spPr>
        <p:txBody>
          <a:bodyPr wrap="none" rtlCol="0">
            <a:spAutoFit/>
          </a:bodyPr>
          <a:lstStyle/>
          <a:p>
            <a:r>
              <a:rPr lang="en-US" altLang="ko-KR" sz="2400" b="1" dirty="0"/>
              <a:t>Network</a:t>
            </a:r>
            <a:endParaRPr lang="ko-KR" altLang="en-US" sz="2400" b="1" dirty="0"/>
          </a:p>
        </p:txBody>
      </p:sp>
      <p:sp>
        <p:nvSpPr>
          <p:cNvPr id="8" name="TextBox 7"/>
          <p:cNvSpPr txBox="1"/>
          <p:nvPr/>
        </p:nvSpPr>
        <p:spPr>
          <a:xfrm>
            <a:off x="5334000" y="4982071"/>
            <a:ext cx="2529860" cy="461665"/>
          </a:xfrm>
          <a:prstGeom prst="rect">
            <a:avLst/>
          </a:prstGeom>
          <a:noFill/>
        </p:spPr>
        <p:txBody>
          <a:bodyPr wrap="none" rtlCol="0">
            <a:spAutoFit/>
          </a:bodyPr>
          <a:lstStyle/>
          <a:p>
            <a:r>
              <a:rPr lang="en-US" altLang="ko-KR" sz="2400" b="1" dirty="0"/>
              <a:t>Adjacency matrix</a:t>
            </a:r>
            <a:endParaRPr lang="ko-KR" altLang="en-US" sz="2400" b="1" dirty="0"/>
          </a:p>
        </p:txBody>
      </p:sp>
      <p:pic>
        <p:nvPicPr>
          <p:cNvPr id="9" name="Picture 2" descr="D:\research\paper\2012\jaewon-agmfit\FIG\overlap_STB.e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2904" y="2573939"/>
            <a:ext cx="2364063" cy="24081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5"/>
          <p:cNvGrpSpPr/>
          <p:nvPr/>
        </p:nvGrpSpPr>
        <p:grpSpPr>
          <a:xfrm>
            <a:off x="5553740" y="2471936"/>
            <a:ext cx="2353227" cy="124324"/>
            <a:chOff x="5220073" y="3853428"/>
            <a:chExt cx="2898039" cy="157760"/>
          </a:xfrm>
        </p:grpSpPr>
        <p:sp>
          <p:nvSpPr>
            <p:cNvPr id="11" name="Rounded Rectangle 23"/>
            <p:cNvSpPr/>
            <p:nvPr/>
          </p:nvSpPr>
          <p:spPr>
            <a:xfrm>
              <a:off x="6156176" y="3853428"/>
              <a:ext cx="1944216" cy="144016"/>
            </a:xfrm>
            <a:prstGeom prst="roundRect">
              <a:avLst/>
            </a:prstGeom>
            <a:solidFill>
              <a:srgbClr val="CAFE76"/>
            </a:solidFill>
            <a:ln cmpd="sng">
              <a:solidFill>
                <a:srgbClr val="CAF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2"/>
            <p:cNvSpPr/>
            <p:nvPr/>
          </p:nvSpPr>
          <p:spPr>
            <a:xfrm>
              <a:off x="5220073" y="3853431"/>
              <a:ext cx="1428732" cy="157757"/>
            </a:xfrm>
            <a:prstGeom prst="roundRect">
              <a:avLst/>
            </a:prstGeom>
            <a:solidFill>
              <a:srgbClr val="FBB893"/>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9"/>
            <p:cNvSpPr/>
            <p:nvPr/>
          </p:nvSpPr>
          <p:spPr>
            <a:xfrm>
              <a:off x="5258564"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0"/>
            <p:cNvSpPr/>
            <p:nvPr/>
          </p:nvSpPr>
          <p:spPr>
            <a:xfrm>
              <a:off x="5500773"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p:cNvSpPr/>
            <p:nvPr/>
          </p:nvSpPr>
          <p:spPr>
            <a:xfrm>
              <a:off x="5742982"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2"/>
            <p:cNvSpPr/>
            <p:nvPr/>
          </p:nvSpPr>
          <p:spPr>
            <a:xfrm>
              <a:off x="5985191"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p:cNvSpPr/>
            <p:nvPr/>
          </p:nvSpPr>
          <p:spPr>
            <a:xfrm>
              <a:off x="6227400"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4"/>
            <p:cNvSpPr/>
            <p:nvPr/>
          </p:nvSpPr>
          <p:spPr>
            <a:xfrm>
              <a:off x="6469609"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5"/>
            <p:cNvSpPr/>
            <p:nvPr/>
          </p:nvSpPr>
          <p:spPr>
            <a:xfrm>
              <a:off x="6711818"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6"/>
            <p:cNvSpPr/>
            <p:nvPr/>
          </p:nvSpPr>
          <p:spPr>
            <a:xfrm>
              <a:off x="6954027"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7"/>
            <p:cNvSpPr/>
            <p:nvPr/>
          </p:nvSpPr>
          <p:spPr>
            <a:xfrm>
              <a:off x="7770382"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8"/>
            <p:cNvSpPr/>
            <p:nvPr/>
          </p:nvSpPr>
          <p:spPr>
            <a:xfrm>
              <a:off x="7514028"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9"/>
            <p:cNvSpPr/>
            <p:nvPr/>
          </p:nvSpPr>
          <p:spPr>
            <a:xfrm>
              <a:off x="7237634"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0"/>
            <p:cNvSpPr/>
            <p:nvPr/>
          </p:nvSpPr>
          <p:spPr>
            <a:xfrm>
              <a:off x="8012588"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6359383" y="2090936"/>
            <a:ext cx="1020694" cy="369332"/>
          </a:xfrm>
          <a:prstGeom prst="rect">
            <a:avLst/>
          </a:prstGeom>
          <a:noFill/>
        </p:spPr>
        <p:txBody>
          <a:bodyPr wrap="square" rtlCol="0">
            <a:spAutoFit/>
          </a:bodyPr>
          <a:lstStyle/>
          <a:p>
            <a:r>
              <a:rPr lang="en-US" dirty="0"/>
              <a:t>Nodes</a:t>
            </a:r>
          </a:p>
        </p:txBody>
      </p:sp>
      <p:grpSp>
        <p:nvGrpSpPr>
          <p:cNvPr id="27" name="Group 25"/>
          <p:cNvGrpSpPr/>
          <p:nvPr/>
        </p:nvGrpSpPr>
        <p:grpSpPr>
          <a:xfrm rot="5400000">
            <a:off x="4272127" y="3720012"/>
            <a:ext cx="2385242" cy="122655"/>
            <a:chOff x="5220073" y="3853428"/>
            <a:chExt cx="2898039" cy="157760"/>
          </a:xfrm>
        </p:grpSpPr>
        <p:sp>
          <p:nvSpPr>
            <p:cNvPr id="28" name="Rounded Rectangle 23"/>
            <p:cNvSpPr/>
            <p:nvPr/>
          </p:nvSpPr>
          <p:spPr>
            <a:xfrm>
              <a:off x="6156176" y="3853428"/>
              <a:ext cx="1944216" cy="144016"/>
            </a:xfrm>
            <a:prstGeom prst="roundRect">
              <a:avLst/>
            </a:prstGeom>
            <a:solidFill>
              <a:srgbClr val="CAFE76"/>
            </a:solidFill>
            <a:ln cmpd="sng">
              <a:solidFill>
                <a:srgbClr val="CAF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2"/>
            <p:cNvSpPr/>
            <p:nvPr/>
          </p:nvSpPr>
          <p:spPr>
            <a:xfrm>
              <a:off x="5220073" y="3853431"/>
              <a:ext cx="1428732" cy="157757"/>
            </a:xfrm>
            <a:prstGeom prst="roundRect">
              <a:avLst/>
            </a:prstGeom>
            <a:solidFill>
              <a:srgbClr val="FBB893"/>
            </a:solidFill>
            <a:ln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9"/>
            <p:cNvSpPr/>
            <p:nvPr/>
          </p:nvSpPr>
          <p:spPr>
            <a:xfrm>
              <a:off x="5258564"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p:cNvSpPr/>
            <p:nvPr/>
          </p:nvSpPr>
          <p:spPr>
            <a:xfrm>
              <a:off x="5500773"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1"/>
            <p:cNvSpPr/>
            <p:nvPr/>
          </p:nvSpPr>
          <p:spPr>
            <a:xfrm>
              <a:off x="5742982"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2"/>
            <p:cNvSpPr/>
            <p:nvPr/>
          </p:nvSpPr>
          <p:spPr>
            <a:xfrm>
              <a:off x="5985191"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3"/>
            <p:cNvSpPr/>
            <p:nvPr/>
          </p:nvSpPr>
          <p:spPr>
            <a:xfrm>
              <a:off x="6227400"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4"/>
            <p:cNvSpPr/>
            <p:nvPr/>
          </p:nvSpPr>
          <p:spPr>
            <a:xfrm>
              <a:off x="6469609"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5"/>
            <p:cNvSpPr/>
            <p:nvPr/>
          </p:nvSpPr>
          <p:spPr>
            <a:xfrm>
              <a:off x="6711818"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6"/>
            <p:cNvSpPr/>
            <p:nvPr/>
          </p:nvSpPr>
          <p:spPr>
            <a:xfrm>
              <a:off x="6954027" y="3861048"/>
              <a:ext cx="105524" cy="105524"/>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7"/>
            <p:cNvSpPr/>
            <p:nvPr/>
          </p:nvSpPr>
          <p:spPr>
            <a:xfrm>
              <a:off x="7770382"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8"/>
            <p:cNvSpPr/>
            <p:nvPr/>
          </p:nvSpPr>
          <p:spPr>
            <a:xfrm>
              <a:off x="7514028"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19"/>
            <p:cNvSpPr/>
            <p:nvPr/>
          </p:nvSpPr>
          <p:spPr>
            <a:xfrm>
              <a:off x="7237634"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20"/>
            <p:cNvSpPr/>
            <p:nvPr/>
          </p:nvSpPr>
          <p:spPr>
            <a:xfrm>
              <a:off x="8012588" y="3861047"/>
              <a:ext cx="105524" cy="105525"/>
            </a:xfrm>
            <a:prstGeom prst="ellipse">
              <a:avLst/>
            </a:prstGeom>
            <a:solidFill>
              <a:schemeClr val="tx1">
                <a:lumMod val="50000"/>
                <a:lumOff val="5000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rot="16200000">
            <a:off x="4665773" y="3678640"/>
            <a:ext cx="1034581" cy="369332"/>
          </a:xfrm>
          <a:prstGeom prst="rect">
            <a:avLst/>
          </a:prstGeom>
          <a:noFill/>
        </p:spPr>
        <p:txBody>
          <a:bodyPr wrap="square" rtlCol="0">
            <a:spAutoFit/>
          </a:bodyPr>
          <a:lstStyle/>
          <a:p>
            <a:r>
              <a:rPr lang="en-US" dirty="0"/>
              <a:t>Nodes</a:t>
            </a:r>
          </a:p>
        </p:txBody>
      </p:sp>
    </p:spTree>
    <p:extLst>
      <p:ext uri="{BB962C8B-B14F-4D97-AF65-F5344CB8AC3E}">
        <p14:creationId xmlns:p14="http://schemas.microsoft.com/office/powerpoint/2010/main" val="1210339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t>Method:</a:t>
            </a:r>
            <a:r>
              <a:rPr lang="en-US" dirty="0"/>
              <a:t> Trawling</a:t>
            </a:r>
          </a:p>
        </p:txBody>
      </p:sp>
      <p:sp>
        <p:nvSpPr>
          <p:cNvPr id="3" name="Content Placeholder 2"/>
          <p:cNvSpPr>
            <a:spLocks noGrp="1"/>
          </p:cNvSpPr>
          <p:nvPr>
            <p:ph idx="1"/>
          </p:nvPr>
        </p:nvSpPr>
        <p:spPr/>
        <p:txBody>
          <a:bodyPr/>
          <a:lstStyle/>
          <a:p>
            <a:r>
              <a:rPr lang="en-US" b="1" dirty="0">
                <a:solidFill>
                  <a:srgbClr val="D60093"/>
                </a:solidFill>
              </a:rPr>
              <a:t>Search for small communities in a Web graph</a:t>
            </a:r>
          </a:p>
          <a:p>
            <a:r>
              <a:rPr lang="en-US" b="1" dirty="0">
                <a:solidFill>
                  <a:srgbClr val="008000"/>
                </a:solidFill>
              </a:rPr>
              <a:t>What is the signature of a community/discussion in a Web graph?</a:t>
            </a:r>
          </a:p>
        </p:txBody>
      </p:sp>
      <p:sp>
        <p:nvSpPr>
          <p:cNvPr id="4" name="Date Placeholder 3"/>
          <p:cNvSpPr>
            <a:spLocks noGrp="1"/>
          </p:cNvSpPr>
          <p:nvPr>
            <p:ph type="dt" sz="half" idx="10"/>
          </p:nvPr>
        </p:nvSpPr>
        <p:spPr/>
        <p:txBody>
          <a:bodyPr/>
          <a:lstStyle/>
          <a:p>
            <a:fld id="{45670122-C495-7C4C-9EDA-810118898F05}"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47" name="Slide Number Placeholder 46"/>
          <p:cNvSpPr>
            <a:spLocks noGrp="1"/>
          </p:cNvSpPr>
          <p:nvPr>
            <p:ph type="sldNum" sz="quarter" idx="12"/>
          </p:nvPr>
        </p:nvSpPr>
        <p:spPr/>
        <p:txBody>
          <a:bodyPr/>
          <a:lstStyle/>
          <a:p>
            <a:fld id="{19B12225-5612-419B-A8D5-4B8EEE4C217E}" type="slidenum">
              <a:rPr lang="en-US" smtClean="0"/>
              <a:pPr/>
              <a:t>40</a:t>
            </a:fld>
            <a:endParaRPr lang="en-US"/>
          </a:p>
        </p:txBody>
      </p:sp>
      <p:sp>
        <p:nvSpPr>
          <p:cNvPr id="6" name="TextBox 5"/>
          <p:cNvSpPr txBox="1"/>
          <p:nvPr/>
        </p:nvSpPr>
        <p:spPr>
          <a:xfrm>
            <a:off x="7406069" y="0"/>
            <a:ext cx="1737976" cy="338554"/>
          </a:xfrm>
          <a:prstGeom prst="rect">
            <a:avLst/>
          </a:prstGeom>
          <a:noFill/>
        </p:spPr>
        <p:txBody>
          <a:bodyPr wrap="none" rtlCol="0">
            <a:spAutoFit/>
          </a:bodyPr>
          <a:lstStyle/>
          <a:p>
            <a:pPr algn="r"/>
            <a:r>
              <a:rPr lang="en-US" sz="1600" dirty="0">
                <a:solidFill>
                  <a:schemeClr val="bg1"/>
                </a:solidFill>
                <a:latin typeface="Arial" pitchFamily="34" charset="0"/>
                <a:cs typeface="Arial" pitchFamily="34" charset="0"/>
              </a:rPr>
              <a:t>[Kumar et al. ‘99]</a:t>
            </a:r>
          </a:p>
        </p:txBody>
      </p:sp>
      <p:sp>
        <p:nvSpPr>
          <p:cNvPr id="45" name="TextBox 44"/>
          <p:cNvSpPr txBox="1"/>
          <p:nvPr/>
        </p:nvSpPr>
        <p:spPr>
          <a:xfrm>
            <a:off x="2895600" y="5791200"/>
            <a:ext cx="25146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latin typeface="Arial" pitchFamily="34" charset="0"/>
                <a:cs typeface="Arial" pitchFamily="34" charset="0"/>
              </a:rPr>
              <a:t>Dense 2-layer graph</a:t>
            </a:r>
          </a:p>
        </p:txBody>
      </p:sp>
      <p:sp>
        <p:nvSpPr>
          <p:cNvPr id="46" name="TextBox 45"/>
          <p:cNvSpPr txBox="1"/>
          <p:nvPr/>
        </p:nvSpPr>
        <p:spPr>
          <a:xfrm>
            <a:off x="1066800" y="6260068"/>
            <a:ext cx="6553200" cy="369332"/>
          </a:xfrm>
          <a:prstGeom prst="rect">
            <a:avLst/>
          </a:prstGeom>
          <a:noFill/>
        </p:spPr>
        <p:txBody>
          <a:bodyPr wrap="square" rtlCol="0">
            <a:spAutoFit/>
          </a:bodyPr>
          <a:lstStyle/>
          <a:p>
            <a:pPr algn="ctr"/>
            <a:r>
              <a:rPr lang="en-US" b="1" dirty="0">
                <a:solidFill>
                  <a:srgbClr val="008000"/>
                </a:solidFill>
                <a:latin typeface="Arial" pitchFamily="34" charset="0"/>
                <a:cs typeface="Arial" pitchFamily="34" charset="0"/>
              </a:rPr>
              <a:t>Intuition:</a:t>
            </a:r>
            <a:r>
              <a:rPr lang="en-US" dirty="0">
                <a:solidFill>
                  <a:srgbClr val="008000"/>
                </a:solidFill>
                <a:latin typeface="Arial" pitchFamily="34" charset="0"/>
                <a:cs typeface="Arial" pitchFamily="34" charset="0"/>
              </a:rPr>
              <a:t> Many people all talking about the same things</a:t>
            </a:r>
          </a:p>
        </p:txBody>
      </p:sp>
      <p:cxnSp>
        <p:nvCxnSpPr>
          <p:cNvPr id="22" name="Straight Connector 21"/>
          <p:cNvCxnSpPr>
            <a:stCxn id="10" idx="6"/>
            <a:endCxn id="20" idx="2"/>
          </p:cNvCxnSpPr>
          <p:nvPr/>
        </p:nvCxnSpPr>
        <p:spPr>
          <a:xfrm flipV="1">
            <a:off x="3455432" y="3543300"/>
            <a:ext cx="1219200" cy="228600"/>
          </a:xfrm>
          <a:prstGeom prst="line">
            <a:avLst/>
          </a:prstGeom>
          <a:ln w="22225" cmpd="sng">
            <a:solidFill>
              <a:schemeClr val="bg1">
                <a:lumMod val="50000"/>
              </a:schemeClr>
            </a:solidFill>
            <a:tailEnd type="arrow" w="med" len="lg"/>
          </a:ln>
        </p:spPr>
        <p:style>
          <a:lnRef idx="1">
            <a:schemeClr val="dk1"/>
          </a:lnRef>
          <a:fillRef idx="0">
            <a:schemeClr val="dk1"/>
          </a:fillRef>
          <a:effectRef idx="0">
            <a:schemeClr val="dk1"/>
          </a:effectRef>
          <a:fontRef idx="minor">
            <a:schemeClr val="tx1"/>
          </a:fontRef>
        </p:style>
      </p:cxnSp>
      <p:cxnSp>
        <p:nvCxnSpPr>
          <p:cNvPr id="24" name="Straight Connector 23"/>
          <p:cNvCxnSpPr>
            <a:stCxn id="10" idx="6"/>
            <a:endCxn id="15" idx="2"/>
          </p:cNvCxnSpPr>
          <p:nvPr/>
        </p:nvCxnSpPr>
        <p:spPr>
          <a:xfrm>
            <a:off x="3455432" y="3771900"/>
            <a:ext cx="1219200" cy="1524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6"/>
            <a:endCxn id="16" idx="2"/>
          </p:cNvCxnSpPr>
          <p:nvPr/>
        </p:nvCxnSpPr>
        <p:spPr>
          <a:xfrm>
            <a:off x="3455432" y="3771900"/>
            <a:ext cx="1219200" cy="5334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6"/>
            <a:endCxn id="17" idx="2"/>
          </p:cNvCxnSpPr>
          <p:nvPr/>
        </p:nvCxnSpPr>
        <p:spPr>
          <a:xfrm>
            <a:off x="3455432" y="3771900"/>
            <a:ext cx="1219200" cy="9144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6"/>
            <a:endCxn id="18" idx="1"/>
          </p:cNvCxnSpPr>
          <p:nvPr/>
        </p:nvCxnSpPr>
        <p:spPr>
          <a:xfrm>
            <a:off x="3455432" y="3771900"/>
            <a:ext cx="1252678" cy="1671778"/>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1" idx="6"/>
            <a:endCxn id="20" idx="2"/>
          </p:cNvCxnSpPr>
          <p:nvPr/>
        </p:nvCxnSpPr>
        <p:spPr>
          <a:xfrm flipV="1">
            <a:off x="3455432" y="3543300"/>
            <a:ext cx="1219200" cy="6096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6"/>
            <a:endCxn id="15" idx="2"/>
          </p:cNvCxnSpPr>
          <p:nvPr/>
        </p:nvCxnSpPr>
        <p:spPr>
          <a:xfrm flipV="1">
            <a:off x="3455432" y="3924300"/>
            <a:ext cx="1219200" cy="2286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1" idx="6"/>
            <a:endCxn id="17" idx="2"/>
          </p:cNvCxnSpPr>
          <p:nvPr/>
        </p:nvCxnSpPr>
        <p:spPr>
          <a:xfrm>
            <a:off x="3455432" y="4152900"/>
            <a:ext cx="1219200" cy="533400"/>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1" idx="6"/>
            <a:endCxn id="18" idx="1"/>
          </p:cNvCxnSpPr>
          <p:nvPr/>
        </p:nvCxnSpPr>
        <p:spPr>
          <a:xfrm>
            <a:off x="3455432" y="4152900"/>
            <a:ext cx="1252678" cy="1290778"/>
          </a:xfrm>
          <a:prstGeom prst="line">
            <a:avLst/>
          </a:prstGeom>
          <a:ln w="22225" cmpd="sng">
            <a:solidFill>
              <a:schemeClr val="bg1">
                <a:lumMod val="50000"/>
              </a:schemeClr>
            </a:solidFill>
            <a:tailEnd type="arrow" w="med" len="lg"/>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226832" y="3657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26832" y="4038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26832" y="4419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26832" y="52578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3087062" y="4799638"/>
            <a:ext cx="367408" cy="369332"/>
          </a:xfrm>
          <a:prstGeom prst="rect">
            <a:avLst/>
          </a:prstGeom>
          <a:noFill/>
        </p:spPr>
        <p:txBody>
          <a:bodyPr wrap="none" rtlCol="0">
            <a:spAutoFit/>
          </a:bodyPr>
          <a:lstStyle/>
          <a:p>
            <a:r>
              <a:rPr lang="en-US" dirty="0"/>
              <a:t>…</a:t>
            </a:r>
          </a:p>
        </p:txBody>
      </p:sp>
      <p:sp>
        <p:nvSpPr>
          <p:cNvPr id="15" name="Oval 14"/>
          <p:cNvSpPr/>
          <p:nvPr/>
        </p:nvSpPr>
        <p:spPr>
          <a:xfrm>
            <a:off x="4674632" y="38100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Oval 15"/>
          <p:cNvSpPr/>
          <p:nvPr/>
        </p:nvSpPr>
        <p:spPr>
          <a:xfrm>
            <a:off x="4674632" y="41910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Oval 16"/>
          <p:cNvSpPr/>
          <p:nvPr/>
        </p:nvSpPr>
        <p:spPr>
          <a:xfrm>
            <a:off x="4674632" y="45720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Oval 17"/>
          <p:cNvSpPr/>
          <p:nvPr/>
        </p:nvSpPr>
        <p:spPr>
          <a:xfrm>
            <a:off x="4674632" y="54102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TextBox 18"/>
          <p:cNvSpPr txBox="1"/>
          <p:nvPr/>
        </p:nvSpPr>
        <p:spPr>
          <a:xfrm rot="16200000">
            <a:off x="4534862" y="4875839"/>
            <a:ext cx="367408" cy="369332"/>
          </a:xfrm>
          <a:prstGeom prst="rect">
            <a:avLst/>
          </a:prstGeom>
          <a:noFill/>
          <a:ln>
            <a:noFill/>
          </a:ln>
        </p:spPr>
        <p:txBody>
          <a:bodyPr wrap="none" rtlCol="0">
            <a:spAutoFit/>
          </a:bodyPr>
          <a:lstStyle/>
          <a:p>
            <a:r>
              <a:rPr lang="en-US" dirty="0"/>
              <a:t>…</a:t>
            </a:r>
          </a:p>
        </p:txBody>
      </p:sp>
      <p:sp>
        <p:nvSpPr>
          <p:cNvPr id="20" name="Oval 19"/>
          <p:cNvSpPr/>
          <p:nvPr/>
        </p:nvSpPr>
        <p:spPr>
          <a:xfrm>
            <a:off x="4674632" y="34290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TextBox 38"/>
          <p:cNvSpPr txBox="1"/>
          <p:nvPr/>
        </p:nvSpPr>
        <p:spPr>
          <a:xfrm rot="13554761">
            <a:off x="3622505" y="4585868"/>
            <a:ext cx="367408" cy="369332"/>
          </a:xfrm>
          <a:prstGeom prst="rect">
            <a:avLst/>
          </a:prstGeom>
          <a:noFill/>
        </p:spPr>
        <p:txBody>
          <a:bodyPr wrap="none" rtlCol="0">
            <a:spAutoFit/>
          </a:bodyPr>
          <a:lstStyle/>
          <a:p>
            <a:r>
              <a:rPr lang="en-US" dirty="0"/>
              <a:t>…</a:t>
            </a:r>
          </a:p>
        </p:txBody>
      </p:sp>
      <p:sp>
        <p:nvSpPr>
          <p:cNvPr id="40" name="TextBox 39"/>
          <p:cNvSpPr txBox="1"/>
          <p:nvPr/>
        </p:nvSpPr>
        <p:spPr>
          <a:xfrm>
            <a:off x="5907961" y="4384139"/>
            <a:ext cx="3159839" cy="1200329"/>
          </a:xfrm>
          <a:prstGeom prst="rect">
            <a:avLst/>
          </a:prstGeom>
          <a:noFill/>
        </p:spPr>
        <p:txBody>
          <a:bodyPr wrap="none" rtlCol="0">
            <a:spAutoFit/>
          </a:bodyPr>
          <a:lstStyle/>
          <a:p>
            <a:r>
              <a:rPr lang="en-US" b="1" dirty="0">
                <a:latin typeface="Arial" pitchFamily="34" charset="0"/>
                <a:cs typeface="Arial" pitchFamily="34" charset="0"/>
              </a:rPr>
              <a:t>Use this to define “topics”:</a:t>
            </a:r>
          </a:p>
          <a:p>
            <a:r>
              <a:rPr lang="en-US" dirty="0">
                <a:latin typeface="Arial" pitchFamily="34" charset="0"/>
                <a:cs typeface="Arial" pitchFamily="34" charset="0"/>
              </a:rPr>
              <a:t>What the same people on </a:t>
            </a:r>
            <a:br>
              <a:rPr lang="en-US" dirty="0">
                <a:latin typeface="Arial" pitchFamily="34" charset="0"/>
                <a:cs typeface="Arial" pitchFamily="34" charset="0"/>
              </a:rPr>
            </a:br>
            <a:r>
              <a:rPr lang="en-US" dirty="0">
                <a:latin typeface="Arial" pitchFamily="34" charset="0"/>
                <a:cs typeface="Arial" pitchFamily="34" charset="0"/>
              </a:rPr>
              <a:t>the left talk about on the right</a:t>
            </a:r>
          </a:p>
          <a:p>
            <a:r>
              <a:rPr lang="en-US" b="1" dirty="0">
                <a:latin typeface="Arial" pitchFamily="34" charset="0"/>
                <a:cs typeface="Arial" pitchFamily="34" charset="0"/>
              </a:rPr>
              <a:t>Remember HITS!</a:t>
            </a:r>
          </a:p>
        </p:txBody>
      </p:sp>
    </p:spTree>
    <p:extLst>
      <p:ext uri="{BB962C8B-B14F-4D97-AF65-F5344CB8AC3E}">
        <p14:creationId xmlns:p14="http://schemas.microsoft.com/office/powerpoint/2010/main" val="40232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animBg="1"/>
      <p:bldP spid="12" grpId="0" animBg="1"/>
      <p:bldP spid="13" grpId="0" animBg="1"/>
      <p:bldP spid="14" grpId="0"/>
      <p:bldP spid="15" grpId="0" animBg="1"/>
      <p:bldP spid="16" grpId="0" animBg="1"/>
      <p:bldP spid="17" grpId="0" animBg="1"/>
      <p:bldP spid="18" grpId="0" animBg="1"/>
      <p:bldP spid="19" grpId="0"/>
      <p:bldP spid="20" grpId="0" animBg="1"/>
      <p:bldP spid="39"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987552"/>
          </a:xfrm>
        </p:spPr>
        <p:txBody>
          <a:bodyPr>
            <a:normAutofit/>
          </a:bodyPr>
          <a:lstStyle/>
          <a:p>
            <a:r>
              <a:rPr lang="en-US" dirty="0"/>
              <a:t>Searching for Small Communities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a:solidFill>
                      <a:srgbClr val="0000FF"/>
                    </a:solidFill>
                  </a:rPr>
                  <a:t>A more well-defined problem:</a:t>
                </a:r>
                <a:br>
                  <a:rPr lang="en-US" b="1" dirty="0">
                    <a:solidFill>
                      <a:schemeClr val="accent4"/>
                    </a:solidFill>
                  </a:rPr>
                </a:br>
                <a:r>
                  <a:rPr lang="en-US" dirty="0"/>
                  <a:t>Enumerate complete bipartite </a:t>
                </a:r>
                <a:r>
                  <a:rPr lang="en-US" dirty="0" err="1"/>
                  <a:t>subgraphs</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a:rPr>
                          <m:t>𝐾</m:t>
                        </m:r>
                      </m:e>
                      <m:sub>
                        <m:r>
                          <a:rPr lang="en-US" i="1" dirty="0" smtClean="0">
                            <a:latin typeface="Cambria Math"/>
                          </a:rPr>
                          <m:t>𝑠</m:t>
                        </m:r>
                        <m:r>
                          <a:rPr lang="en-US" i="1" dirty="0" smtClean="0">
                            <a:latin typeface="Cambria Math"/>
                          </a:rPr>
                          <m:t>,</m:t>
                        </m:r>
                        <m:r>
                          <a:rPr lang="en-US" i="1" dirty="0" smtClean="0">
                            <a:latin typeface="Cambria Math"/>
                          </a:rPr>
                          <m:t>𝑡</m:t>
                        </m:r>
                      </m:sub>
                    </m:sSub>
                  </m:oMath>
                </a14:m>
                <a:endParaRPr lang="en-US" i="1" baseline="-25000" dirty="0"/>
              </a:p>
              <a:p>
                <a:pPr lvl="1"/>
                <a:r>
                  <a:rPr lang="en-US" dirty="0"/>
                  <a:t>Where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𝐾</m:t>
                        </m:r>
                      </m:e>
                      <m:sub>
                        <m:r>
                          <a:rPr lang="en-US" b="0" i="1" dirty="0" smtClean="0">
                            <a:latin typeface="Cambria Math"/>
                          </a:rPr>
                          <m:t>𝑠</m:t>
                        </m:r>
                        <m:r>
                          <a:rPr lang="en-US" b="0" i="1" dirty="0" smtClean="0">
                            <a:latin typeface="Cambria Math"/>
                          </a:rPr>
                          <m:t>,</m:t>
                        </m:r>
                        <m:r>
                          <a:rPr lang="en-US" b="0" i="1" dirty="0" smtClean="0">
                            <a:latin typeface="Cambria Math"/>
                          </a:rPr>
                          <m:t>𝑡</m:t>
                        </m:r>
                      </m:sub>
                    </m:sSub>
                  </m:oMath>
                </a14:m>
                <a:r>
                  <a:rPr lang="en-US" i="1" baseline="-25000" dirty="0"/>
                  <a:t> </a:t>
                </a:r>
                <a:r>
                  <a:rPr lang="en-US" i="1" dirty="0"/>
                  <a:t>: </a:t>
                </a:r>
                <a14:m>
                  <m:oMath xmlns:m="http://schemas.openxmlformats.org/officeDocument/2006/math">
                    <m:r>
                      <a:rPr lang="en-US" b="1" i="1" dirty="0" smtClean="0">
                        <a:latin typeface="Cambria Math"/>
                      </a:rPr>
                      <m:t>𝒔</m:t>
                    </m:r>
                  </m:oMath>
                </a14:m>
                <a:r>
                  <a:rPr lang="en-US" i="1" dirty="0"/>
                  <a:t> </a:t>
                </a:r>
                <a:r>
                  <a:rPr lang="en-US" dirty="0"/>
                  <a:t>nodes on the “left” where each links to the same </a:t>
                </a:r>
                <a14:m>
                  <m:oMath xmlns:m="http://schemas.openxmlformats.org/officeDocument/2006/math">
                    <m:r>
                      <a:rPr lang="en-US" b="1" i="1" dirty="0" smtClean="0">
                        <a:latin typeface="Cambria Math"/>
                      </a:rPr>
                      <m:t>𝒕</m:t>
                    </m:r>
                  </m:oMath>
                </a14:m>
                <a:r>
                  <a:rPr lang="en-US" dirty="0"/>
                  <a:t> other nodes on the “right”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696" r="-2370"/>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573C0AE8-AE4A-A248-BB35-463E8FF65772}"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41</a:t>
            </a:fld>
            <a:endParaRPr lang="en-US"/>
          </a:p>
        </p:txBody>
      </p:sp>
      <p:grpSp>
        <p:nvGrpSpPr>
          <p:cNvPr id="54" name="Group 53"/>
          <p:cNvGrpSpPr/>
          <p:nvPr/>
        </p:nvGrpSpPr>
        <p:grpSpPr>
          <a:xfrm>
            <a:off x="3429000" y="3733800"/>
            <a:ext cx="1676400" cy="1371600"/>
            <a:chOff x="3226832" y="3581400"/>
            <a:chExt cx="1676400" cy="1371600"/>
          </a:xfrm>
        </p:grpSpPr>
        <p:cxnSp>
          <p:nvCxnSpPr>
            <p:cNvPr id="12" name="Straight Connector 11"/>
            <p:cNvCxnSpPr>
              <a:stCxn id="21" idx="6"/>
              <a:endCxn id="31" idx="1"/>
            </p:cNvCxnSpPr>
            <p:nvPr/>
          </p:nvCxnSpPr>
          <p:spPr>
            <a:xfrm flipV="1">
              <a:off x="3455432" y="3614878"/>
              <a:ext cx="1252678" cy="309422"/>
            </a:xfrm>
            <a:prstGeom prst="line">
              <a:avLst/>
            </a:prstGeom>
            <a:ln w="22225" cmpd="sng">
              <a:solidFill>
                <a:schemeClr val="bg1">
                  <a:lumMod val="50000"/>
                </a:schemeClr>
              </a:solidFill>
              <a:tailEnd type="arrow" w="sm" len="lg"/>
            </a:ln>
          </p:spPr>
          <p:style>
            <a:lnRef idx="1">
              <a:schemeClr val="dk1"/>
            </a:lnRef>
            <a:fillRef idx="0">
              <a:schemeClr val="dk1"/>
            </a:fillRef>
            <a:effectRef idx="0">
              <a:schemeClr val="dk1"/>
            </a:effectRef>
            <a:fontRef idx="minor">
              <a:schemeClr val="tx1"/>
            </a:fontRef>
          </p:style>
        </p:cxnSp>
        <p:cxnSp>
          <p:nvCxnSpPr>
            <p:cNvPr id="13" name="Straight Connector 12"/>
            <p:cNvCxnSpPr>
              <a:stCxn id="21" idx="6"/>
              <a:endCxn id="26" idx="1"/>
            </p:cNvCxnSpPr>
            <p:nvPr/>
          </p:nvCxnSpPr>
          <p:spPr>
            <a:xfrm>
              <a:off x="3455432" y="3924300"/>
              <a:ext cx="1252678" cy="71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1" idx="6"/>
              <a:endCxn id="27" idx="1"/>
            </p:cNvCxnSpPr>
            <p:nvPr/>
          </p:nvCxnSpPr>
          <p:spPr>
            <a:xfrm>
              <a:off x="3455432" y="3924300"/>
              <a:ext cx="1252678" cy="452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1" idx="6"/>
              <a:endCxn id="28" idx="1"/>
            </p:cNvCxnSpPr>
            <p:nvPr/>
          </p:nvCxnSpPr>
          <p:spPr>
            <a:xfrm>
              <a:off x="3455432" y="3924300"/>
              <a:ext cx="1252678" cy="833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2" idx="6"/>
              <a:endCxn id="27" idx="2"/>
            </p:cNvCxnSpPr>
            <p:nvPr/>
          </p:nvCxnSpPr>
          <p:spPr>
            <a:xfrm>
              <a:off x="3455432" y="4305300"/>
              <a:ext cx="1219200"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2" idx="6"/>
              <a:endCxn id="31" idx="2"/>
            </p:cNvCxnSpPr>
            <p:nvPr/>
          </p:nvCxnSpPr>
          <p:spPr>
            <a:xfrm flipV="1">
              <a:off x="3455432" y="3695700"/>
              <a:ext cx="1219200"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2" idx="6"/>
              <a:endCxn id="26" idx="2"/>
            </p:cNvCxnSpPr>
            <p:nvPr/>
          </p:nvCxnSpPr>
          <p:spPr>
            <a:xfrm flipV="1">
              <a:off x="3455432" y="4076700"/>
              <a:ext cx="1219200"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2" idx="6"/>
              <a:endCxn id="28" idx="2"/>
            </p:cNvCxnSpPr>
            <p:nvPr/>
          </p:nvCxnSpPr>
          <p:spPr>
            <a:xfrm>
              <a:off x="3455432" y="4305300"/>
              <a:ext cx="1219200"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3" idx="6"/>
              <a:endCxn id="26" idx="3"/>
            </p:cNvCxnSpPr>
            <p:nvPr/>
          </p:nvCxnSpPr>
          <p:spPr>
            <a:xfrm flipV="1">
              <a:off x="3455432" y="4157522"/>
              <a:ext cx="1252678" cy="528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28" idx="3"/>
            </p:cNvCxnSpPr>
            <p:nvPr/>
          </p:nvCxnSpPr>
          <p:spPr>
            <a:xfrm>
              <a:off x="3455432" y="4686300"/>
              <a:ext cx="1252678" cy="233222"/>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3" idx="6"/>
              <a:endCxn id="27" idx="3"/>
            </p:cNvCxnSpPr>
            <p:nvPr/>
          </p:nvCxnSpPr>
          <p:spPr>
            <a:xfrm flipV="1">
              <a:off x="3455432" y="4538522"/>
              <a:ext cx="1252678" cy="147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3" idx="6"/>
              <a:endCxn id="31" idx="3"/>
            </p:cNvCxnSpPr>
            <p:nvPr/>
          </p:nvCxnSpPr>
          <p:spPr>
            <a:xfrm flipV="1">
              <a:off x="3455432" y="3776522"/>
              <a:ext cx="1252678" cy="909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226832" y="3810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226832"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26832" y="4572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Oval 26"/>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Oval 27"/>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Oval 30"/>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55" name="TextBox 54"/>
          <p:cNvSpPr txBox="1"/>
          <p:nvPr/>
        </p:nvSpPr>
        <p:spPr>
          <a:xfrm>
            <a:off x="3886200" y="5334000"/>
            <a:ext cx="838691" cy="584775"/>
          </a:xfrm>
          <a:prstGeom prst="rect">
            <a:avLst/>
          </a:prstGeom>
          <a:noFill/>
        </p:spPr>
        <p:txBody>
          <a:bodyPr wrap="none" rtlCol="0">
            <a:spAutoFit/>
          </a:bodyPr>
          <a:lstStyle/>
          <a:p>
            <a:r>
              <a:rPr lang="en-US" sz="3200" dirty="0">
                <a:latin typeface="Arial" pitchFamily="34" charset="0"/>
                <a:cs typeface="Arial" pitchFamily="34" charset="0"/>
              </a:rPr>
              <a:t>K</a:t>
            </a:r>
            <a:r>
              <a:rPr lang="en-US" sz="3200" baseline="-25000" dirty="0">
                <a:latin typeface="Arial" pitchFamily="34" charset="0"/>
                <a:cs typeface="Arial" pitchFamily="34" charset="0"/>
              </a:rPr>
              <a:t>3,4</a:t>
            </a:r>
          </a:p>
        </p:txBody>
      </p:sp>
      <p:sp>
        <p:nvSpPr>
          <p:cNvPr id="56" name="Rounded Rectangle 55"/>
          <p:cNvSpPr/>
          <p:nvPr/>
        </p:nvSpPr>
        <p:spPr>
          <a:xfrm>
            <a:off x="3267456" y="3799306"/>
            <a:ext cx="609600" cy="1354862"/>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1" name="Rounded Rectangle 60"/>
          <p:cNvSpPr/>
          <p:nvPr/>
        </p:nvSpPr>
        <p:spPr>
          <a:xfrm>
            <a:off x="4666488" y="3581400"/>
            <a:ext cx="609600" cy="1676400"/>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p:cNvSpPr txBox="1"/>
              <p:nvPr/>
            </p:nvSpPr>
            <p:spPr>
              <a:xfrm>
                <a:off x="6400800" y="4495800"/>
                <a:ext cx="1979836"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a:cs typeface="Arial" pitchFamily="34" charset="0"/>
                        </a:rPr>
                        <m:t>|</m:t>
                      </m:r>
                      <m:r>
                        <a:rPr lang="en-US" sz="2400" i="1" dirty="0" smtClean="0">
                          <a:latin typeface="Cambria Math"/>
                          <a:cs typeface="Arial" pitchFamily="34" charset="0"/>
                        </a:rPr>
                        <m:t>𝑋</m:t>
                      </m:r>
                      <m:r>
                        <a:rPr lang="en-US" sz="2400" i="1" dirty="0" smtClean="0">
                          <a:latin typeface="Cambria Math"/>
                          <a:cs typeface="Arial" pitchFamily="34" charset="0"/>
                        </a:rPr>
                        <m:t>| =</m:t>
                      </m:r>
                      <m:r>
                        <a:rPr lang="en-US" sz="2400" b="1" i="1" dirty="0" smtClean="0">
                          <a:latin typeface="Cambria Math"/>
                          <a:cs typeface="Arial" pitchFamily="34" charset="0"/>
                        </a:rPr>
                        <m:t>𝒔</m:t>
                      </m:r>
                      <m:r>
                        <a:rPr lang="en-US" sz="2400" i="1" dirty="0" smtClean="0">
                          <a:latin typeface="Cambria Math"/>
                          <a:cs typeface="Arial" pitchFamily="34" charset="0"/>
                        </a:rPr>
                        <m:t> = 3</m:t>
                      </m:r>
                    </m:oMath>
                  </m:oMathPara>
                </a14:m>
                <a:endParaRPr lang="en-US" sz="24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a:rPr lang="en-US" sz="2400" i="1" dirty="0" smtClean="0">
                          <a:latin typeface="Cambria Math"/>
                          <a:cs typeface="Arial" pitchFamily="34" charset="0"/>
                        </a:rPr>
                        <m:t>|</m:t>
                      </m:r>
                      <m:r>
                        <a:rPr lang="en-US" sz="2400" i="1" dirty="0" smtClean="0">
                          <a:latin typeface="Cambria Math"/>
                          <a:cs typeface="Arial" pitchFamily="34" charset="0"/>
                        </a:rPr>
                        <m:t>𝑌</m:t>
                      </m:r>
                      <m:r>
                        <a:rPr lang="en-US" sz="2400" i="1" dirty="0" smtClean="0">
                          <a:latin typeface="Cambria Math"/>
                          <a:cs typeface="Arial" pitchFamily="34" charset="0"/>
                        </a:rPr>
                        <m:t>| =</m:t>
                      </m:r>
                      <m:r>
                        <a:rPr lang="en-US" sz="2400" b="1" i="1" dirty="0" smtClean="0">
                          <a:latin typeface="Cambria Math"/>
                          <a:cs typeface="Arial" pitchFamily="34" charset="0"/>
                        </a:rPr>
                        <m:t>𝒕</m:t>
                      </m:r>
                      <m:r>
                        <a:rPr lang="en-US" sz="2400" i="1" dirty="0" smtClean="0">
                          <a:latin typeface="Cambria Math"/>
                          <a:cs typeface="Arial" pitchFamily="34" charset="0"/>
                        </a:rPr>
                        <m:t> = 4</m:t>
                      </m:r>
                    </m:oMath>
                  </m:oMathPara>
                </a14:m>
                <a:endParaRPr lang="en-US" sz="2400" dirty="0">
                  <a:latin typeface="Arial" pitchFamily="34" charset="0"/>
                  <a:cs typeface="Arial"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6400800" y="4495800"/>
                <a:ext cx="1979836" cy="830997"/>
              </a:xfrm>
              <a:prstGeom prst="rect">
                <a:avLst/>
              </a:prstGeom>
              <a:blipFill rotWithShape="1">
                <a:blip r:embed="rId3"/>
                <a:stretch>
                  <a:fillRect l="-308" b="-10294"/>
                </a:stretch>
              </a:blipFill>
            </p:spPr>
            <p:txBody>
              <a:bodyPr/>
              <a:lstStyle/>
              <a:p>
                <a:r>
                  <a:rPr lang="en-US">
                    <a:noFill/>
                  </a:rPr>
                  <a:t> </a:t>
                </a:r>
              </a:p>
            </p:txBody>
          </p:sp>
        </mc:Fallback>
      </mc:AlternateContent>
      <p:sp>
        <p:nvSpPr>
          <p:cNvPr id="58" name="Rectangle 57"/>
          <p:cNvSpPr/>
          <p:nvPr/>
        </p:nvSpPr>
        <p:spPr>
          <a:xfrm>
            <a:off x="2971800" y="5071922"/>
            <a:ext cx="356188" cy="400110"/>
          </a:xfrm>
          <a:prstGeom prst="rect">
            <a:avLst/>
          </a:prstGeom>
        </p:spPr>
        <p:txBody>
          <a:bodyPr wrap="none">
            <a:spAutoFit/>
          </a:bodyPr>
          <a:lstStyle/>
          <a:p>
            <a:r>
              <a:rPr lang="en-US" sz="2000" dirty="0">
                <a:latin typeface="Arial" pitchFamily="34" charset="0"/>
                <a:cs typeface="Arial" pitchFamily="34" charset="0"/>
              </a:rPr>
              <a:t>X</a:t>
            </a:r>
            <a:endParaRPr lang="en-US" sz="2000" dirty="0"/>
          </a:p>
        </p:txBody>
      </p:sp>
      <p:sp>
        <p:nvSpPr>
          <p:cNvPr id="64" name="Rectangle 63"/>
          <p:cNvSpPr/>
          <p:nvPr/>
        </p:nvSpPr>
        <p:spPr>
          <a:xfrm>
            <a:off x="5147846" y="5105400"/>
            <a:ext cx="356188" cy="400110"/>
          </a:xfrm>
          <a:prstGeom prst="rect">
            <a:avLst/>
          </a:prstGeom>
        </p:spPr>
        <p:txBody>
          <a:bodyPr wrap="none">
            <a:spAutoFit/>
          </a:bodyPr>
          <a:lstStyle/>
          <a:p>
            <a:r>
              <a:rPr lang="en-US" sz="2000" dirty="0">
                <a:latin typeface="Arial" pitchFamily="34" charset="0"/>
                <a:cs typeface="Arial" pitchFamily="34" charset="0"/>
              </a:rPr>
              <a:t>Y</a:t>
            </a:r>
            <a:endParaRPr lang="en-US" sz="2000" dirty="0"/>
          </a:p>
        </p:txBody>
      </p:sp>
      <p:sp>
        <p:nvSpPr>
          <p:cNvPr id="59" name="TextBox 58"/>
          <p:cNvSpPr txBox="1"/>
          <p:nvPr/>
        </p:nvSpPr>
        <p:spPr>
          <a:xfrm>
            <a:off x="3429000" y="6183868"/>
            <a:ext cx="1800493"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Fully connected</a:t>
            </a:r>
          </a:p>
        </p:txBody>
      </p:sp>
    </p:spTree>
    <p:extLst>
      <p:ext uri="{BB962C8B-B14F-4D97-AF65-F5344CB8AC3E}">
        <p14:creationId xmlns:p14="http://schemas.microsoft.com/office/powerpoint/2010/main" val="40312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P spid="61" grpId="0" animBg="1"/>
      <p:bldP spid="57" grpId="0"/>
      <p:bldP spid="58" grpId="0"/>
      <p:bldP spid="64" grpId="0"/>
      <p:bldP spid="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Frequent </a:t>
            </a:r>
            <a:r>
              <a:rPr lang="en-US" dirty="0" err="1"/>
              <a:t>Itemsets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dirty="0">
                    <a:solidFill>
                      <a:srgbClr val="D60093"/>
                    </a:solidFill>
                  </a:rPr>
                  <a:t>Marketbasket analysis:</a:t>
                </a:r>
              </a:p>
              <a:p>
                <a:pPr lvl="1"/>
                <a:r>
                  <a:rPr lang="en-US" b="1" dirty="0">
                    <a:solidFill>
                      <a:srgbClr val="0000FF"/>
                    </a:solidFill>
                  </a:rPr>
                  <a:t>What items are bought together in a store?</a:t>
                </a:r>
              </a:p>
              <a:p>
                <a:r>
                  <a:rPr lang="en-US" b="1" dirty="0">
                    <a:solidFill>
                      <a:srgbClr val="D60093"/>
                    </a:solidFill>
                  </a:rPr>
                  <a:t>Setting:</a:t>
                </a:r>
              </a:p>
              <a:p>
                <a:pPr lvl="1"/>
                <a:r>
                  <a:rPr lang="en-US" b="1" dirty="0"/>
                  <a:t>Market:</a:t>
                </a:r>
                <a:r>
                  <a:rPr lang="en-US" dirty="0"/>
                  <a:t> Universe </a:t>
                </a:r>
                <a14:m>
                  <m:oMath xmlns:m="http://schemas.openxmlformats.org/officeDocument/2006/math">
                    <m:r>
                      <a:rPr lang="en-US" i="1" dirty="0" smtClean="0">
                        <a:latin typeface="Cambria Math"/>
                        <a:cs typeface="Times New Roman" pitchFamily="18" charset="0"/>
                      </a:rPr>
                      <m:t>𝑈</m:t>
                    </m:r>
                  </m:oMath>
                </a14:m>
                <a:r>
                  <a:rPr lang="en-US" dirty="0"/>
                  <a:t> of </a:t>
                </a:r>
                <a14:m>
                  <m:oMath xmlns:m="http://schemas.openxmlformats.org/officeDocument/2006/math">
                    <m:r>
                      <a:rPr lang="en-US" i="1" dirty="0" smtClean="0">
                        <a:latin typeface="Cambria Math"/>
                        <a:cs typeface="Times New Roman" pitchFamily="18" charset="0"/>
                      </a:rPr>
                      <m:t>𝑛</m:t>
                    </m:r>
                  </m:oMath>
                </a14:m>
                <a:r>
                  <a:rPr lang="en-US" dirty="0"/>
                  <a:t> items</a:t>
                </a:r>
              </a:p>
              <a:p>
                <a:pPr lvl="1"/>
                <a:r>
                  <a:rPr lang="en-US" b="1" dirty="0"/>
                  <a:t>Baskets:</a:t>
                </a:r>
                <a:r>
                  <a:rPr lang="en-US" dirty="0"/>
                  <a:t> </a:t>
                </a:r>
                <a14:m>
                  <m:oMath xmlns:m="http://schemas.openxmlformats.org/officeDocument/2006/math">
                    <m:r>
                      <a:rPr lang="en-US" i="1" dirty="0" smtClean="0">
                        <a:latin typeface="Cambria Math"/>
                      </a:rPr>
                      <m:t>𝑚</m:t>
                    </m:r>
                  </m:oMath>
                </a14:m>
                <a:r>
                  <a:rPr lang="en-US" b="1" dirty="0"/>
                  <a:t> </a:t>
                </a:r>
                <a:r>
                  <a:rPr lang="en-US" dirty="0"/>
                  <a:t>subsets of </a:t>
                </a:r>
                <a14:m>
                  <m:oMath xmlns:m="http://schemas.openxmlformats.org/officeDocument/2006/math">
                    <m:r>
                      <a:rPr lang="en-US" i="1" dirty="0" smtClean="0">
                        <a:latin typeface="Cambria Math"/>
                        <a:cs typeface="Times New Roman" pitchFamily="18" charset="0"/>
                      </a:rPr>
                      <m:t>𝑈</m:t>
                    </m:r>
                  </m:oMath>
                </a14:m>
                <a:r>
                  <a:rPr lang="en-US" dirty="0"/>
                  <a:t>: </a:t>
                </a:r>
                <a14:m>
                  <m:oMath xmlns:m="http://schemas.openxmlformats.org/officeDocument/2006/math">
                    <m:sSub>
                      <m:sSubPr>
                        <m:ctrlPr>
                          <a:rPr lang="en-US" b="0" i="1" dirty="0" smtClean="0">
                            <a:latin typeface="Cambria Math" panose="02040503050406030204" pitchFamily="18" charset="0"/>
                            <a:cs typeface="Times New Roman" pitchFamily="18" charset="0"/>
                          </a:rPr>
                        </m:ctrlPr>
                      </m:sSubPr>
                      <m:e>
                        <m:r>
                          <a:rPr lang="en-US" i="1" dirty="0" smtClean="0">
                            <a:latin typeface="Cambria Math"/>
                            <a:cs typeface="Times New Roman" pitchFamily="18" charset="0"/>
                          </a:rPr>
                          <m:t>𝑆</m:t>
                        </m:r>
                      </m:e>
                      <m:sub>
                        <m:r>
                          <a:rPr lang="en-US" b="0" i="1" dirty="0" smtClean="0">
                            <a:latin typeface="Cambria Math"/>
                            <a:cs typeface="Times New Roman" pitchFamily="18" charset="0"/>
                          </a:rPr>
                          <m:t>1</m:t>
                        </m:r>
                      </m:sub>
                    </m:sSub>
                    <m:r>
                      <a:rPr lang="en-US" i="1" dirty="0" smtClean="0">
                        <a:latin typeface="Cambria Math"/>
                        <a:cs typeface="Times New Roman" pitchFamily="18" charset="0"/>
                      </a:rPr>
                      <m:t>, </m:t>
                    </m:r>
                    <m:sSub>
                      <m:sSubPr>
                        <m:ctrlPr>
                          <a:rPr lang="en-US" b="0" i="1" dirty="0" smtClean="0">
                            <a:latin typeface="Cambria Math" panose="02040503050406030204" pitchFamily="18" charset="0"/>
                            <a:cs typeface="Times New Roman" pitchFamily="18" charset="0"/>
                          </a:rPr>
                        </m:ctrlPr>
                      </m:sSubPr>
                      <m:e>
                        <m:r>
                          <a:rPr lang="en-US" i="1" dirty="0" smtClean="0">
                            <a:latin typeface="Cambria Math"/>
                            <a:cs typeface="Times New Roman" pitchFamily="18" charset="0"/>
                          </a:rPr>
                          <m:t>𝑆</m:t>
                        </m:r>
                      </m:e>
                      <m:sub>
                        <m:r>
                          <a:rPr lang="en-US" b="0" i="1" dirty="0" smtClean="0">
                            <a:latin typeface="Cambria Math"/>
                            <a:cs typeface="Times New Roman" pitchFamily="18" charset="0"/>
                          </a:rPr>
                          <m:t>2</m:t>
                        </m:r>
                      </m:sub>
                    </m:sSub>
                    <m:r>
                      <a:rPr lang="en-US" i="1" dirty="0" smtClean="0">
                        <a:latin typeface="Cambria Math"/>
                        <a:cs typeface="Times New Roman" pitchFamily="18" charset="0"/>
                      </a:rPr>
                      <m:t>, …, </m:t>
                    </m:r>
                    <m:sSub>
                      <m:sSubPr>
                        <m:ctrlPr>
                          <a:rPr lang="en-US" b="0" i="1" dirty="0" smtClean="0">
                            <a:latin typeface="Cambria Math" panose="02040503050406030204" pitchFamily="18" charset="0"/>
                            <a:cs typeface="Times New Roman" pitchFamily="18" charset="0"/>
                          </a:rPr>
                        </m:ctrlPr>
                      </m:sSubPr>
                      <m:e>
                        <m:r>
                          <a:rPr lang="en-US" i="1" dirty="0" err="1" smtClean="0">
                            <a:latin typeface="Cambria Math"/>
                            <a:cs typeface="Times New Roman" pitchFamily="18" charset="0"/>
                          </a:rPr>
                          <m:t>𝑆</m:t>
                        </m:r>
                      </m:e>
                      <m:sub>
                        <m:r>
                          <a:rPr lang="en-US" b="0" i="1" dirty="0" smtClean="0">
                            <a:latin typeface="Cambria Math"/>
                            <a:cs typeface="Times New Roman" pitchFamily="18" charset="0"/>
                          </a:rPr>
                          <m:t>𝑚</m:t>
                        </m:r>
                      </m:sub>
                    </m:sSub>
                    <m:r>
                      <a:rPr lang="en-US" i="1" dirty="0" smtClean="0">
                        <a:latin typeface="Cambria Math"/>
                        <a:cs typeface="Times New Roman" pitchFamily="18" charset="0"/>
                      </a:rPr>
                      <m:t> </m:t>
                    </m:r>
                    <m:r>
                      <a:rPr lang="en-US" i="1" dirty="0" smtClean="0">
                        <a:latin typeface="Cambria Math"/>
                        <a:cs typeface="Times New Roman" pitchFamily="18" charset="0"/>
                        <a:sym typeface="Symbol"/>
                      </a:rPr>
                      <m:t> </m:t>
                    </m:r>
                    <m:r>
                      <a:rPr lang="en-US" i="1" dirty="0" smtClean="0">
                        <a:latin typeface="Cambria Math"/>
                        <a:cs typeface="Times New Roman" pitchFamily="18" charset="0"/>
                      </a:rPr>
                      <m:t>𝑈</m:t>
                    </m:r>
                  </m:oMath>
                </a14:m>
                <a:br>
                  <a:rPr lang="en-US" i="1" dirty="0">
                    <a:latin typeface="Times New Roman" pitchFamily="18" charset="0"/>
                    <a:cs typeface="Times New Roman" pitchFamily="18" charset="0"/>
                  </a:rPr>
                </a:br>
                <a:r>
                  <a:rPr lang="en-US" dirty="0"/>
                  <a:t>(</a:t>
                </a:r>
                <a14:m>
                  <m:oMath xmlns:m="http://schemas.openxmlformats.org/officeDocument/2006/math">
                    <m:sSub>
                      <m:sSubPr>
                        <m:ctrlPr>
                          <a:rPr lang="en-US" b="0" i="1" dirty="0" smtClean="0">
                            <a:latin typeface="Cambria Math" panose="02040503050406030204" pitchFamily="18" charset="0"/>
                            <a:cs typeface="Times New Roman" pitchFamily="18" charset="0"/>
                          </a:rPr>
                        </m:ctrlPr>
                      </m:sSubPr>
                      <m:e>
                        <m:r>
                          <a:rPr lang="en-US" i="1" dirty="0" smtClean="0">
                            <a:latin typeface="Cambria Math"/>
                            <a:cs typeface="Times New Roman" pitchFamily="18" charset="0"/>
                          </a:rPr>
                          <m:t>𝑆</m:t>
                        </m:r>
                      </m:e>
                      <m:sub>
                        <m:r>
                          <a:rPr lang="en-US" b="0" i="1" dirty="0" smtClean="0">
                            <a:latin typeface="Cambria Math"/>
                            <a:cs typeface="Times New Roman" pitchFamily="18" charset="0"/>
                          </a:rPr>
                          <m:t>𝑖</m:t>
                        </m:r>
                      </m:sub>
                    </m:sSub>
                  </m:oMath>
                </a14:m>
                <a:r>
                  <a:rPr lang="en-US" dirty="0"/>
                  <a:t> is a set of items one person bought)</a:t>
                </a:r>
              </a:p>
              <a:p>
                <a:pPr lvl="1"/>
                <a:r>
                  <a:rPr lang="en-US" b="1" dirty="0"/>
                  <a:t>Support: </a:t>
                </a:r>
                <a:r>
                  <a:rPr lang="en-US" dirty="0"/>
                  <a:t>Frequency threshold </a:t>
                </a:r>
                <a14:m>
                  <m:oMath xmlns:m="http://schemas.openxmlformats.org/officeDocument/2006/math">
                    <m:r>
                      <a:rPr lang="en-US" b="1" i="1" dirty="0" smtClean="0">
                        <a:latin typeface="Cambria Math"/>
                        <a:cs typeface="Times New Roman" pitchFamily="18" charset="0"/>
                      </a:rPr>
                      <m:t>𝒔</m:t>
                    </m:r>
                  </m:oMath>
                </a14:m>
                <a:endParaRPr lang="en-US" b="1" dirty="0">
                  <a:solidFill>
                    <a:srgbClr val="008000"/>
                  </a:solidFill>
                  <a:latin typeface="Times New Roman" pitchFamily="18" charset="0"/>
                  <a:cs typeface="Times New Roman" pitchFamily="18" charset="0"/>
                </a:endParaRPr>
              </a:p>
              <a:p>
                <a:r>
                  <a:rPr lang="en-US" b="1" dirty="0">
                    <a:solidFill>
                      <a:srgbClr val="008000"/>
                    </a:solidFill>
                  </a:rPr>
                  <a:t>Goal:</a:t>
                </a:r>
              </a:p>
              <a:p>
                <a:pPr lvl="1"/>
                <a:r>
                  <a:rPr lang="en-US" b="1" dirty="0">
                    <a:solidFill>
                      <a:srgbClr val="008000"/>
                    </a:solidFill>
                  </a:rPr>
                  <a:t>Find all sets </a:t>
                </a:r>
                <a14:m>
                  <m:oMath xmlns:m="http://schemas.openxmlformats.org/officeDocument/2006/math">
                    <m:r>
                      <a:rPr lang="en-US" b="1" i="1" dirty="0" smtClean="0">
                        <a:solidFill>
                          <a:srgbClr val="008000"/>
                        </a:solidFill>
                        <a:latin typeface="Cambria Math"/>
                        <a:cs typeface="Times New Roman" pitchFamily="18" charset="0"/>
                      </a:rPr>
                      <m:t>𝑻</m:t>
                    </m:r>
                  </m:oMath>
                </a14:m>
                <a:r>
                  <a:rPr lang="en-US" b="1" dirty="0">
                    <a:solidFill>
                      <a:srgbClr val="008000"/>
                    </a:solidFill>
                  </a:rPr>
                  <a:t> </a:t>
                </a:r>
                <a:r>
                  <a:rPr lang="en-US" b="1" dirty="0" err="1">
                    <a:solidFill>
                      <a:srgbClr val="008000"/>
                    </a:solidFill>
                  </a:rPr>
                  <a:t>s.t</a:t>
                </a:r>
                <a:r>
                  <a:rPr lang="en-US" b="1" dirty="0">
                    <a:solidFill>
                      <a:srgbClr val="008000"/>
                    </a:solidFill>
                  </a:rPr>
                  <a:t>.</a:t>
                </a:r>
                <a:r>
                  <a:rPr lang="en-US" b="1" i="1" dirty="0">
                    <a:solidFill>
                      <a:srgbClr val="008000"/>
                    </a:solidFill>
                  </a:rPr>
                  <a:t> </a:t>
                </a:r>
                <a14:m>
                  <m:oMath xmlns:m="http://schemas.openxmlformats.org/officeDocument/2006/math">
                    <m:r>
                      <a:rPr lang="en-US" b="1" i="1" dirty="0" smtClean="0">
                        <a:solidFill>
                          <a:srgbClr val="008000"/>
                        </a:solidFill>
                        <a:latin typeface="Cambria Math"/>
                        <a:cs typeface="Times New Roman" pitchFamily="18" charset="0"/>
                      </a:rPr>
                      <m:t>𝑻</m:t>
                    </m:r>
                    <m:r>
                      <a:rPr lang="en-US" b="1" i="1" dirty="0">
                        <a:solidFill>
                          <a:srgbClr val="008000"/>
                        </a:solidFill>
                        <a:latin typeface="Cambria Math"/>
                        <a:ea typeface="Cambria Math"/>
                        <a:cs typeface="Times New Roman" pitchFamily="18" charset="0"/>
                      </a:rPr>
                      <m:t>⊆</m:t>
                    </m:r>
                    <m:r>
                      <a:rPr lang="en-US" b="1" i="1" dirty="0" smtClean="0">
                        <a:solidFill>
                          <a:srgbClr val="008000"/>
                        </a:solidFill>
                        <a:latin typeface="Cambria Math"/>
                        <a:cs typeface="Times New Roman" pitchFamily="18" charset="0"/>
                      </a:rPr>
                      <m:t> </m:t>
                    </m:r>
                    <m:sSub>
                      <m:sSubPr>
                        <m:ctrlPr>
                          <a:rPr lang="en-US" b="1" i="1" dirty="0" smtClean="0">
                            <a:solidFill>
                              <a:srgbClr val="008000"/>
                            </a:solidFill>
                            <a:latin typeface="Cambria Math" panose="02040503050406030204" pitchFamily="18" charset="0"/>
                            <a:ea typeface="Cambria Math"/>
                            <a:cs typeface="Times New Roman" pitchFamily="18" charset="0"/>
                            <a:sym typeface="Symbol"/>
                          </a:rPr>
                        </m:ctrlPr>
                      </m:sSubPr>
                      <m:e>
                        <m:r>
                          <a:rPr lang="en-US" b="1" i="1" dirty="0" smtClean="0">
                            <a:solidFill>
                              <a:srgbClr val="008000"/>
                            </a:solidFill>
                            <a:latin typeface="Cambria Math"/>
                            <a:cs typeface="Times New Roman" pitchFamily="18" charset="0"/>
                            <a:sym typeface="Symbol"/>
                          </a:rPr>
                          <m:t>𝑺</m:t>
                        </m:r>
                      </m:e>
                      <m:sub>
                        <m:r>
                          <a:rPr lang="en-US" b="1" i="1" dirty="0" smtClean="0">
                            <a:solidFill>
                              <a:srgbClr val="008000"/>
                            </a:solidFill>
                            <a:latin typeface="Cambria Math"/>
                            <a:cs typeface="Times New Roman" pitchFamily="18" charset="0"/>
                            <a:sym typeface="Symbol"/>
                          </a:rPr>
                          <m:t>𝒊</m:t>
                        </m:r>
                      </m:sub>
                    </m:sSub>
                  </m:oMath>
                </a14:m>
                <a:r>
                  <a:rPr lang="en-US" b="1" i="1" dirty="0">
                    <a:solidFill>
                      <a:srgbClr val="008000"/>
                    </a:solidFill>
                    <a:sym typeface="Symbol"/>
                  </a:rPr>
                  <a:t> </a:t>
                </a:r>
                <a:r>
                  <a:rPr lang="en-US" b="1" dirty="0">
                    <a:solidFill>
                      <a:srgbClr val="008000"/>
                    </a:solidFill>
                    <a:sym typeface="Symbol"/>
                  </a:rPr>
                  <a:t>of </a:t>
                </a:r>
                <a:r>
                  <a:rPr lang="en-US" b="1" dirty="0">
                    <a:solidFill>
                      <a:srgbClr val="008000"/>
                    </a:solidFill>
                    <a:latin typeface="Times New Roman" pitchFamily="18" charset="0"/>
                    <a:cs typeface="Times New Roman" pitchFamily="18" charset="0"/>
                    <a:sym typeface="Symbol"/>
                  </a:rPr>
                  <a:t> </a:t>
                </a:r>
                <a14:m>
                  <m:oMath xmlns:m="http://schemas.openxmlformats.org/officeDocument/2006/math">
                    <m:r>
                      <a:rPr lang="en-US" b="1" i="1" dirty="0" smtClean="0">
                        <a:solidFill>
                          <a:srgbClr val="008000"/>
                        </a:solidFill>
                        <a:latin typeface="Cambria Math"/>
                        <a:cs typeface="Times New Roman" pitchFamily="18" charset="0"/>
                        <a:sym typeface="Symbol"/>
                      </a:rPr>
                      <m:t>𝒔</m:t>
                    </m:r>
                  </m:oMath>
                </a14:m>
                <a:r>
                  <a:rPr lang="en-US" b="1" dirty="0">
                    <a:solidFill>
                      <a:srgbClr val="008000"/>
                    </a:solidFill>
                    <a:sym typeface="Symbol"/>
                  </a:rPr>
                  <a:t> sets </a:t>
                </a:r>
                <a14:m>
                  <m:oMath xmlns:m="http://schemas.openxmlformats.org/officeDocument/2006/math">
                    <m:r>
                      <a:rPr lang="en-US" b="1" i="1" dirty="0" smtClean="0">
                        <a:solidFill>
                          <a:srgbClr val="008000"/>
                        </a:solidFill>
                        <a:latin typeface="Cambria Math"/>
                        <a:cs typeface="Times New Roman" pitchFamily="18" charset="0"/>
                        <a:sym typeface="Symbol"/>
                      </a:rPr>
                      <m:t>𝑺</m:t>
                    </m:r>
                    <m:r>
                      <a:rPr lang="en-US" b="1" i="1" baseline="-25000" dirty="0" smtClean="0">
                        <a:solidFill>
                          <a:srgbClr val="008000"/>
                        </a:solidFill>
                        <a:latin typeface="Cambria Math"/>
                        <a:cs typeface="Times New Roman" pitchFamily="18" charset="0"/>
                        <a:sym typeface="Symbol"/>
                      </a:rPr>
                      <m:t>𝒊</m:t>
                    </m:r>
                    <m:r>
                      <a:rPr lang="en-US" b="1" i="1" dirty="0" smtClean="0">
                        <a:solidFill>
                          <a:srgbClr val="008000"/>
                        </a:solidFill>
                        <a:latin typeface="Cambria Math"/>
                        <a:cs typeface="Times New Roman" pitchFamily="18" charset="0"/>
                        <a:sym typeface="Symbol"/>
                      </a:rPr>
                      <m:t> </m:t>
                    </m:r>
                  </m:oMath>
                </a14:m>
                <a:br>
                  <a:rPr lang="en-US" b="1" dirty="0">
                    <a:solidFill>
                      <a:srgbClr val="008000"/>
                    </a:solidFill>
                    <a:sym typeface="Symbol"/>
                  </a:rPr>
                </a:br>
                <a:r>
                  <a:rPr lang="en-US" dirty="0">
                    <a:sym typeface="Symbol"/>
                  </a:rPr>
                  <a:t>(items in </a:t>
                </a:r>
                <a14:m>
                  <m:oMath xmlns:m="http://schemas.openxmlformats.org/officeDocument/2006/math">
                    <m:r>
                      <a:rPr lang="en-US" i="1" dirty="0" smtClean="0">
                        <a:latin typeface="Cambria Math"/>
                        <a:cs typeface="Times New Roman" pitchFamily="18" charset="0"/>
                      </a:rPr>
                      <m:t>𝑇</m:t>
                    </m:r>
                  </m:oMath>
                </a14:m>
                <a:r>
                  <a:rPr lang="en-US" dirty="0">
                    <a:sym typeface="Symbol"/>
                  </a:rPr>
                  <a:t> were bought together at least</a:t>
                </a:r>
                <a:r>
                  <a:rPr lang="en-US" dirty="0">
                    <a:latin typeface="Times New Roman" pitchFamily="18" charset="0"/>
                    <a:cs typeface="Times New Roman" pitchFamily="18" charset="0"/>
                    <a:sym typeface="Symbol"/>
                  </a:rPr>
                  <a:t> </a:t>
                </a:r>
                <a14:m>
                  <m:oMath xmlns:m="http://schemas.openxmlformats.org/officeDocument/2006/math">
                    <m:r>
                      <a:rPr lang="en-US" b="1" i="1" dirty="0" smtClean="0">
                        <a:latin typeface="Cambria Math"/>
                        <a:cs typeface="Times New Roman" pitchFamily="18" charset="0"/>
                        <a:sym typeface="Symbol"/>
                      </a:rPr>
                      <m:t>𝒔</m:t>
                    </m:r>
                  </m:oMath>
                </a14:m>
                <a:r>
                  <a:rPr lang="en-US" dirty="0">
                    <a:sym typeface="Symbol"/>
                  </a:rPr>
                  <a:t> times)</a:t>
                </a: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48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37928793-5E3D-B243-811F-5D3CC161D566}"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42</a:t>
            </a:fld>
            <a:endParaRPr lang="en-US"/>
          </a:p>
        </p:txBody>
      </p:sp>
      <p:sp>
        <p:nvSpPr>
          <p:cNvPr id="6" name="TextBox 5"/>
          <p:cNvSpPr txBox="1"/>
          <p:nvPr/>
        </p:nvSpPr>
        <p:spPr>
          <a:xfrm>
            <a:off x="7067836" y="0"/>
            <a:ext cx="2076209" cy="338554"/>
          </a:xfrm>
          <a:prstGeom prst="rect">
            <a:avLst/>
          </a:prstGeom>
          <a:noFill/>
        </p:spPr>
        <p:txBody>
          <a:bodyPr wrap="none" rtlCol="0">
            <a:spAutoFit/>
          </a:bodyPr>
          <a:lstStyle/>
          <a:p>
            <a:pPr algn="r"/>
            <a:r>
              <a:rPr lang="en-US" sz="1600" dirty="0">
                <a:solidFill>
                  <a:schemeClr val="bg1"/>
                </a:solidFill>
                <a:latin typeface="Arial" pitchFamily="34" charset="0"/>
                <a:cs typeface="Arial" pitchFamily="34" charset="0"/>
              </a:rPr>
              <a:t>[</a:t>
            </a:r>
            <a:r>
              <a:rPr lang="en-US" sz="1600" dirty="0" err="1">
                <a:solidFill>
                  <a:schemeClr val="bg1"/>
                </a:solidFill>
                <a:latin typeface="Arial" pitchFamily="34" charset="0"/>
                <a:cs typeface="Arial" pitchFamily="34" charset="0"/>
              </a:rPr>
              <a:t>Agrawal-Srikant</a:t>
            </a:r>
            <a:r>
              <a:rPr lang="en-US" sz="1600" dirty="0">
                <a:solidFill>
                  <a:schemeClr val="bg1"/>
                </a:solidFill>
                <a:latin typeface="Arial" pitchFamily="34" charset="0"/>
                <a:cs typeface="Arial" pitchFamily="34" charset="0"/>
              </a:rPr>
              <a:t> ‘99]</a:t>
            </a:r>
          </a:p>
        </p:txBody>
      </p:sp>
      <p:sp>
        <p:nvSpPr>
          <p:cNvPr id="9" name="TextBox 8"/>
          <p:cNvSpPr txBox="1"/>
          <p:nvPr/>
        </p:nvSpPr>
        <p:spPr>
          <a:xfrm>
            <a:off x="6324600" y="2983468"/>
            <a:ext cx="2819401" cy="369332"/>
          </a:xfrm>
          <a:prstGeom prst="rect">
            <a:avLst/>
          </a:prstGeom>
          <a:noFill/>
        </p:spPr>
        <p:txBody>
          <a:bodyPr wrap="square" rtlCol="0">
            <a:spAutoFit/>
          </a:bodyPr>
          <a:lstStyle/>
          <a:p>
            <a:pPr algn="r"/>
            <a:r>
              <a:rPr lang="en-US" dirty="0">
                <a:solidFill>
                  <a:srgbClr val="008000"/>
                </a:solidFill>
                <a:latin typeface="Arial" pitchFamily="34" charset="0"/>
                <a:cs typeface="Arial" pitchFamily="34" charset="0"/>
              </a:rPr>
              <a:t>Products sold in a store</a:t>
            </a:r>
          </a:p>
        </p:txBody>
      </p:sp>
    </p:spTree>
    <p:extLst>
      <p:ext uri="{BB962C8B-B14F-4D97-AF65-F5344CB8AC3E}">
        <p14:creationId xmlns:p14="http://schemas.microsoft.com/office/powerpoint/2010/main" val="2920063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Apriori</a:t>
            </a:r>
            <a:r>
              <a:rPr lang="en-US" dirty="0"/>
              <a: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a:solidFill>
                      <a:srgbClr val="D60093"/>
                    </a:solidFill>
                  </a:rPr>
                  <a:t>For</a:t>
                </a:r>
                <a:r>
                  <a:rPr lang="en-US" b="1" i="1" dirty="0">
                    <a:solidFill>
                      <a:srgbClr val="D60093"/>
                    </a:solidFill>
                    <a:latin typeface="Times New Roman" pitchFamily="18" charset="0"/>
                    <a:cs typeface="Times New Roman" pitchFamily="18" charset="0"/>
                  </a:rPr>
                  <a:t> </a:t>
                </a:r>
                <a14:m>
                  <m:oMath xmlns:m="http://schemas.openxmlformats.org/officeDocument/2006/math">
                    <m:r>
                      <a:rPr lang="en-US" b="1" i="1" dirty="0" smtClean="0">
                        <a:solidFill>
                          <a:srgbClr val="D60093"/>
                        </a:solidFill>
                        <a:latin typeface="Cambria Math"/>
                        <a:cs typeface="Times New Roman" pitchFamily="18" charset="0"/>
                      </a:rPr>
                      <m:t>𝒊</m:t>
                    </m:r>
                    <m:r>
                      <a:rPr lang="en-US" b="1" i="1" dirty="0" smtClean="0">
                        <a:solidFill>
                          <a:srgbClr val="D60093"/>
                        </a:solidFill>
                        <a:latin typeface="Cambria Math"/>
                        <a:cs typeface="Times New Roman" pitchFamily="18" charset="0"/>
                      </a:rPr>
                      <m:t> = </m:t>
                    </m:r>
                    <m:r>
                      <a:rPr lang="en-US" b="1" i="1" dirty="0" smtClean="0">
                        <a:solidFill>
                          <a:srgbClr val="D60093"/>
                        </a:solidFill>
                        <a:latin typeface="Cambria Math"/>
                        <a:cs typeface="Times New Roman" pitchFamily="18" charset="0"/>
                      </a:rPr>
                      <m:t>𝟏</m:t>
                    </m:r>
                    <m:r>
                      <a:rPr lang="en-US" b="1" i="1" dirty="0" smtClean="0">
                        <a:solidFill>
                          <a:srgbClr val="D60093"/>
                        </a:solidFill>
                        <a:latin typeface="Cambria Math"/>
                        <a:cs typeface="Times New Roman" pitchFamily="18" charset="0"/>
                      </a:rPr>
                      <m:t>,…, </m:t>
                    </m:r>
                    <m:r>
                      <a:rPr lang="en-US" b="1" i="1" dirty="0" smtClean="0">
                        <a:solidFill>
                          <a:srgbClr val="D60093"/>
                        </a:solidFill>
                        <a:latin typeface="Cambria Math"/>
                        <a:cs typeface="Times New Roman" pitchFamily="18" charset="0"/>
                      </a:rPr>
                      <m:t>𝒌</m:t>
                    </m:r>
                  </m:oMath>
                </a14:m>
                <a:endParaRPr lang="en-US" b="1" i="1" dirty="0">
                  <a:solidFill>
                    <a:srgbClr val="D60093"/>
                  </a:solidFill>
                  <a:latin typeface="Times New Roman" pitchFamily="18" charset="0"/>
                  <a:cs typeface="Times New Roman" pitchFamily="18" charset="0"/>
                </a:endParaRPr>
              </a:p>
              <a:p>
                <a:pPr lvl="1"/>
                <a:r>
                  <a:rPr lang="en-US" dirty="0"/>
                  <a:t>Generate all sets of size </a:t>
                </a:r>
                <a14:m>
                  <m:oMath xmlns:m="http://schemas.openxmlformats.org/officeDocument/2006/math">
                    <m:r>
                      <a:rPr lang="en-US" i="1" dirty="0" smtClean="0">
                        <a:latin typeface="Cambria Math"/>
                        <a:cs typeface="Times New Roman" pitchFamily="18" charset="0"/>
                      </a:rPr>
                      <m:t>𝑖</m:t>
                    </m:r>
                  </m:oMath>
                </a14:m>
                <a:r>
                  <a:rPr lang="en-US" dirty="0"/>
                  <a:t> by composing </a:t>
                </a:r>
                <a:br>
                  <a:rPr lang="en-US" dirty="0"/>
                </a:br>
                <a:r>
                  <a:rPr lang="en-US" dirty="0"/>
                  <a:t>sets of size </a:t>
                </a:r>
                <a14:m>
                  <m:oMath xmlns:m="http://schemas.openxmlformats.org/officeDocument/2006/math">
                    <m:r>
                      <a:rPr lang="en-US" i="1" dirty="0" smtClean="0">
                        <a:latin typeface="Cambria Math"/>
                        <a:cs typeface="Times New Roman" pitchFamily="18" charset="0"/>
                      </a:rPr>
                      <m:t>𝑖</m:t>
                    </m:r>
                    <m:r>
                      <a:rPr lang="en-US" i="1" dirty="0" smtClean="0">
                        <a:latin typeface="Cambria Math"/>
                        <a:cs typeface="Times New Roman" pitchFamily="18" charset="0"/>
                      </a:rPr>
                      <m:t>−1</m:t>
                    </m:r>
                  </m:oMath>
                </a14:m>
                <a:r>
                  <a:rPr lang="en-US" dirty="0"/>
                  <a:t> that differ in </a:t>
                </a:r>
                <a14:m>
                  <m:oMath xmlns:m="http://schemas.openxmlformats.org/officeDocument/2006/math">
                    <m:r>
                      <a:rPr lang="en-US" i="1" dirty="0" smtClean="0">
                        <a:latin typeface="Cambria Math"/>
                        <a:cs typeface="Times New Roman" pitchFamily="18" charset="0"/>
                      </a:rPr>
                      <m:t>1</m:t>
                    </m:r>
                  </m:oMath>
                </a14:m>
                <a:r>
                  <a:rPr lang="en-US" dirty="0"/>
                  <a:t> element</a:t>
                </a:r>
              </a:p>
              <a:p>
                <a:pPr lvl="1"/>
                <a:r>
                  <a:rPr lang="en-US" dirty="0"/>
                  <a:t>Prune the sets of size </a:t>
                </a:r>
                <a14:m>
                  <m:oMath xmlns:m="http://schemas.openxmlformats.org/officeDocument/2006/math">
                    <m:r>
                      <a:rPr lang="en-US" i="1" dirty="0" smtClean="0">
                        <a:latin typeface="Cambria Math"/>
                        <a:cs typeface="Times New Roman" pitchFamily="18" charset="0"/>
                      </a:rPr>
                      <m:t>𝑖</m:t>
                    </m:r>
                  </m:oMath>
                </a14:m>
                <a:r>
                  <a:rPr lang="en-US" dirty="0"/>
                  <a:t> with support </a:t>
                </a:r>
                <a14:m>
                  <m:oMath xmlns:m="http://schemas.openxmlformats.org/officeDocument/2006/math">
                    <m:r>
                      <a:rPr lang="en-US" i="1" dirty="0" smtClean="0">
                        <a:latin typeface="Cambria Math"/>
                      </a:rPr>
                      <m:t>&lt;</m:t>
                    </m:r>
                    <m:r>
                      <a:rPr lang="en-US" b="1" i="1" dirty="0" smtClean="0">
                        <a:latin typeface="Cambria Math"/>
                        <a:cs typeface="Times New Roman" pitchFamily="18" charset="0"/>
                      </a:rPr>
                      <m:t>𝒔</m:t>
                    </m:r>
                  </m:oMath>
                </a14:m>
                <a:endParaRPr lang="en-US" b="1" dirty="0">
                  <a:latin typeface="Times New Roman" pitchFamily="18" charset="0"/>
                  <a:cs typeface="Times New Roman" pitchFamily="18" charset="0"/>
                </a:endParaRPr>
              </a:p>
              <a:p>
                <a:pPr marL="2048256" lvl="8" indent="0">
                  <a:buNone/>
                </a:pPr>
                <a:endParaRPr lang="en-US" dirty="0"/>
              </a:p>
              <a:p>
                <a:r>
                  <a:rPr lang="en-US" b="1" dirty="0">
                    <a:solidFill>
                      <a:srgbClr val="0000FF"/>
                    </a:solidFill>
                  </a:rPr>
                  <a:t>What’s the connection between the </a:t>
                </a:r>
                <a:br>
                  <a:rPr lang="en-US" b="1" dirty="0">
                    <a:solidFill>
                      <a:srgbClr val="0000FF"/>
                    </a:solidFill>
                  </a:rPr>
                </a:br>
                <a:r>
                  <a:rPr lang="en-US" b="1" dirty="0" err="1">
                    <a:solidFill>
                      <a:srgbClr val="0000FF"/>
                    </a:solidFill>
                  </a:rPr>
                  <a:t>itemsets</a:t>
                </a:r>
                <a:r>
                  <a:rPr lang="en-US" b="1" dirty="0">
                    <a:solidFill>
                      <a:srgbClr val="0000FF"/>
                    </a:solidFill>
                  </a:rPr>
                  <a:t> and complete bipartite graphs?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580"/>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052E45A6-6D57-A546-A940-74F7886A65B7}"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43</a:t>
            </a:fld>
            <a:endParaRPr lang="en-US"/>
          </a:p>
        </p:txBody>
      </p:sp>
      <p:sp>
        <p:nvSpPr>
          <p:cNvPr id="8" name="TextBox 7"/>
          <p:cNvSpPr txBox="1"/>
          <p:nvPr/>
        </p:nvSpPr>
        <p:spPr>
          <a:xfrm>
            <a:off x="7056406" y="0"/>
            <a:ext cx="2076209" cy="338554"/>
          </a:xfrm>
          <a:prstGeom prst="rect">
            <a:avLst/>
          </a:prstGeom>
          <a:noFill/>
        </p:spPr>
        <p:txBody>
          <a:bodyPr wrap="none" rtlCol="0">
            <a:spAutoFit/>
          </a:bodyPr>
          <a:lstStyle/>
          <a:p>
            <a:pPr algn="r"/>
            <a:r>
              <a:rPr lang="en-US" sz="1600" dirty="0">
                <a:solidFill>
                  <a:schemeClr val="bg1"/>
                </a:solidFill>
                <a:latin typeface="Arial" pitchFamily="34" charset="0"/>
                <a:cs typeface="Arial" pitchFamily="34" charset="0"/>
              </a:rPr>
              <a:t>[</a:t>
            </a:r>
            <a:r>
              <a:rPr lang="en-US" sz="1600" dirty="0" err="1">
                <a:solidFill>
                  <a:schemeClr val="bg1"/>
                </a:solidFill>
                <a:latin typeface="Arial" pitchFamily="34" charset="0"/>
                <a:cs typeface="Arial" pitchFamily="34" charset="0"/>
              </a:rPr>
              <a:t>Agrawal-Srikant</a:t>
            </a:r>
            <a:r>
              <a:rPr lang="en-US" sz="1600" dirty="0">
                <a:solidFill>
                  <a:schemeClr val="bg1"/>
                </a:solidFill>
                <a:latin typeface="Arial" pitchFamily="34" charset="0"/>
                <a:cs typeface="Arial" pitchFamily="34" charset="0"/>
              </a:rPr>
              <a:t> ‘99]</a:t>
            </a:r>
          </a:p>
        </p:txBody>
      </p:sp>
    </p:spTree>
    <p:extLst>
      <p:ext uri="{BB962C8B-B14F-4D97-AF65-F5344CB8AC3E}">
        <p14:creationId xmlns:p14="http://schemas.microsoft.com/office/powerpoint/2010/main" val="21146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a:t>
            </a:r>
            <a:r>
              <a:rPr lang="en-US" dirty="0" err="1"/>
              <a:t>Itemsets</a:t>
            </a:r>
            <a:r>
              <a:rPr lang="en-US" dirty="0"/>
              <a:t> to Bipartite </a:t>
            </a:r>
            <a:r>
              <a:rPr lang="en-US" dirty="0" err="1"/>
              <a:t>K</a:t>
            </a:r>
            <a:r>
              <a:rPr lang="en-US" baseline="-25000" dirty="0" err="1"/>
              <a:t>s,t</a:t>
            </a:r>
            <a:endParaRPr lang="en-US" i="1" baseline="-25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1"/>
                <a:ext cx="8686800" cy="5043568"/>
              </a:xfrm>
            </p:spPr>
            <p:txBody>
              <a:bodyPr>
                <a:normAutofit/>
              </a:bodyPr>
              <a:lstStyle/>
              <a:p>
                <a:r>
                  <a:rPr lang="en-US" b="1" dirty="0">
                    <a:solidFill>
                      <a:srgbClr val="008000"/>
                    </a:solidFill>
                  </a:rPr>
                  <a:t>Freq. </a:t>
                </a:r>
                <a:r>
                  <a:rPr lang="en-US" b="1" dirty="0" err="1">
                    <a:solidFill>
                      <a:srgbClr val="008000"/>
                    </a:solidFill>
                  </a:rPr>
                  <a:t>Itemsets</a:t>
                </a:r>
                <a:r>
                  <a:rPr lang="en-US" b="1" dirty="0">
                    <a:solidFill>
                      <a:srgbClr val="008000"/>
                    </a:solidFill>
                  </a:rPr>
                  <a:t> </a:t>
                </a:r>
                <a:r>
                  <a:rPr lang="en-US" b="1" dirty="0"/>
                  <a:t>finds </a:t>
                </a:r>
                <a:r>
                  <a:rPr lang="en-US" b="1" dirty="0">
                    <a:solidFill>
                      <a:srgbClr val="0000FF"/>
                    </a:solidFill>
                  </a:rPr>
                  <a:t>Complete bipartite graphs</a:t>
                </a:r>
              </a:p>
              <a:p>
                <a:endParaRPr lang="en-US" b="1" dirty="0">
                  <a:solidFill>
                    <a:srgbClr val="0000FF"/>
                  </a:solidFill>
                </a:endParaRPr>
              </a:p>
              <a:p>
                <a:pPr lvl="1"/>
                <a:endParaRPr lang="en-US" b="1" dirty="0">
                  <a:solidFill>
                    <a:srgbClr val="0000FF"/>
                  </a:solidFill>
                </a:endParaRPr>
              </a:p>
              <a:p>
                <a:pPr lvl="5"/>
                <a:endParaRPr lang="en-US" b="1" dirty="0">
                  <a:solidFill>
                    <a:srgbClr val="0000FF"/>
                  </a:solidFill>
                </a:endParaRPr>
              </a:p>
              <a:p>
                <a:pPr lvl="5"/>
                <a:endParaRPr lang="en-US" b="1" dirty="0">
                  <a:solidFill>
                    <a:srgbClr val="0000FF"/>
                  </a:solidFill>
                </a:endParaRPr>
              </a:p>
              <a:p>
                <a:r>
                  <a:rPr lang="en-US" b="1" dirty="0">
                    <a:solidFill>
                      <a:srgbClr val="008000"/>
                    </a:solidFill>
                  </a:rPr>
                  <a:t>Set frequency threshold </a:t>
                </a:r>
                <a:r>
                  <a:rPr lang="en-US" b="1" i="1" dirty="0">
                    <a:solidFill>
                      <a:srgbClr val="008000"/>
                    </a:solidFill>
                  </a:rPr>
                  <a:t>s=3</a:t>
                </a:r>
              </a:p>
              <a:p>
                <a:r>
                  <a:rPr lang="en-US" b="1" dirty="0">
                    <a:solidFill>
                      <a:srgbClr val="0000FF"/>
                    </a:solidFill>
                  </a:rPr>
                  <a:t>Suppose </a:t>
                </a:r>
                <a14:m>
                  <m:oMath xmlns:m="http://schemas.openxmlformats.org/officeDocument/2006/math">
                    <m:r>
                      <a:rPr lang="en-US" b="1" i="1" dirty="0">
                        <a:latin typeface="Cambria Math"/>
                        <a:cs typeface="Arial" pitchFamily="34" charset="0"/>
                      </a:rPr>
                      <m:t>{</m:t>
                    </m:r>
                    <m:r>
                      <a:rPr lang="en-US" b="1" i="1" dirty="0" err="1">
                        <a:latin typeface="Cambria Math"/>
                        <a:cs typeface="Arial" pitchFamily="34" charset="0"/>
                      </a:rPr>
                      <m:t>𝒂</m:t>
                    </m:r>
                    <m:r>
                      <a:rPr lang="en-US" b="1" i="1" dirty="0" err="1">
                        <a:latin typeface="Cambria Math"/>
                        <a:cs typeface="Arial" pitchFamily="34" charset="0"/>
                      </a:rPr>
                      <m:t>,</m:t>
                    </m:r>
                    <m:r>
                      <a:rPr lang="en-US" b="1" i="1" dirty="0" err="1">
                        <a:latin typeface="Cambria Math"/>
                        <a:cs typeface="Arial" pitchFamily="34" charset="0"/>
                      </a:rPr>
                      <m:t>𝒃</m:t>
                    </m:r>
                    <m:r>
                      <a:rPr lang="en-US" b="1" i="1" dirty="0" err="1">
                        <a:latin typeface="Cambria Math"/>
                        <a:cs typeface="Arial" pitchFamily="34" charset="0"/>
                      </a:rPr>
                      <m:t>,</m:t>
                    </m:r>
                    <m:r>
                      <a:rPr lang="en-US" b="1" i="1" dirty="0" smtClean="0">
                        <a:latin typeface="Cambria Math"/>
                        <a:cs typeface="Arial" pitchFamily="34" charset="0"/>
                      </a:rPr>
                      <m:t>𝒄</m:t>
                    </m:r>
                    <m:r>
                      <a:rPr lang="en-US" b="1" i="1" dirty="0" smtClean="0">
                        <a:latin typeface="Cambria Math"/>
                        <a:cs typeface="Arial" pitchFamily="34" charset="0"/>
                      </a:rPr>
                      <m:t>}</m:t>
                    </m:r>
                  </m:oMath>
                </a14:m>
                <a:r>
                  <a:rPr lang="en-US" b="1" dirty="0">
                    <a:solidFill>
                      <a:srgbClr val="0000FF"/>
                    </a:solidFill>
                  </a:rPr>
                  <a:t> is a frequent </a:t>
                </a:r>
                <a:r>
                  <a:rPr lang="en-US" b="1" dirty="0" err="1">
                    <a:solidFill>
                      <a:srgbClr val="0000FF"/>
                    </a:solidFill>
                  </a:rPr>
                  <a:t>itemset</a:t>
                </a:r>
                <a:endParaRPr lang="en-US" b="1" dirty="0">
                  <a:solidFill>
                    <a:srgbClr val="0000FF"/>
                  </a:solidFill>
                </a:endParaRPr>
              </a:p>
              <a:p>
                <a:r>
                  <a:rPr lang="en-US" b="1" dirty="0">
                    <a:solidFill>
                      <a:srgbClr val="D60093"/>
                    </a:solidFill>
                  </a:rPr>
                  <a:t>Then there exist ≥</a:t>
                </a:r>
                <a:r>
                  <a:rPr lang="en-US" b="1" i="1" dirty="0">
                    <a:solidFill>
                      <a:srgbClr val="D60093"/>
                    </a:solidFill>
                  </a:rPr>
                  <a:t>s</a:t>
                </a:r>
                <a:r>
                  <a:rPr lang="en-US" b="1" dirty="0">
                    <a:solidFill>
                      <a:srgbClr val="D60093"/>
                    </a:solidFill>
                  </a:rPr>
                  <a:t> nodes</a:t>
                </a:r>
                <a:br>
                  <a:rPr lang="en-US" b="1" dirty="0">
                    <a:solidFill>
                      <a:srgbClr val="D60093"/>
                    </a:solidFill>
                  </a:rPr>
                </a:br>
                <a:r>
                  <a:rPr lang="en-US" b="1" dirty="0">
                    <a:solidFill>
                      <a:srgbClr val="D60093"/>
                    </a:solidFill>
                  </a:rPr>
                  <a:t>that all link to each of</a:t>
                </a:r>
                <a:br>
                  <a:rPr lang="en-US" b="1" dirty="0">
                    <a:solidFill>
                      <a:srgbClr val="D60093"/>
                    </a:solidFill>
                  </a:rPr>
                </a:br>
                <a:r>
                  <a:rPr lang="en-US" b="1" dirty="0">
                    <a:solidFill>
                      <a:srgbClr val="D60093"/>
                    </a:solidFill>
                  </a:rPr>
                  <a:t> </a:t>
                </a:r>
                <a14:m>
                  <m:oMath xmlns:m="http://schemas.openxmlformats.org/officeDocument/2006/math">
                    <m:d>
                      <m:dPr>
                        <m:begChr m:val="{"/>
                        <m:endChr m:val="}"/>
                        <m:ctrlPr>
                          <a:rPr lang="en-US" b="1" i="1" dirty="0" err="1">
                            <a:latin typeface="Cambria Math" panose="02040503050406030204" pitchFamily="18" charset="0"/>
                            <a:cs typeface="Arial" pitchFamily="34" charset="0"/>
                          </a:rPr>
                        </m:ctrlPr>
                      </m:dPr>
                      <m:e>
                        <m:r>
                          <a:rPr lang="en-US" b="1" i="1" dirty="0" err="1">
                            <a:latin typeface="Cambria Math"/>
                            <a:cs typeface="Arial" pitchFamily="34" charset="0"/>
                          </a:rPr>
                          <m:t>𝒂</m:t>
                        </m:r>
                        <m:r>
                          <a:rPr lang="en-US" b="1" i="1" dirty="0" err="1">
                            <a:latin typeface="Cambria Math"/>
                            <a:cs typeface="Arial" pitchFamily="34" charset="0"/>
                          </a:rPr>
                          <m:t>,</m:t>
                        </m:r>
                        <m:r>
                          <a:rPr lang="en-US" b="1" i="1" dirty="0" err="1">
                            <a:latin typeface="Cambria Math"/>
                            <a:cs typeface="Arial" pitchFamily="34" charset="0"/>
                          </a:rPr>
                          <m:t>𝒃</m:t>
                        </m:r>
                        <m:r>
                          <a:rPr lang="en-US" b="1" i="1" dirty="0" err="1">
                            <a:latin typeface="Cambria Math"/>
                            <a:cs typeface="Arial" pitchFamily="34" charset="0"/>
                          </a:rPr>
                          <m:t>,</m:t>
                        </m:r>
                        <m:r>
                          <a:rPr lang="en-US" b="1" i="1" dirty="0">
                            <a:latin typeface="Cambria Math"/>
                            <a:cs typeface="Arial" pitchFamily="34" charset="0"/>
                          </a:rPr>
                          <m:t>𝒄</m:t>
                        </m:r>
                      </m:e>
                    </m:d>
                  </m:oMath>
                </a14:m>
                <a:r>
                  <a:rPr lang="en-US" b="1" dirty="0">
                    <a:solidFill>
                      <a:srgbClr val="D60093"/>
                    </a:solidFill>
                  </a:rPr>
                  <a:t>!</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1"/>
                <a:ext cx="8686800" cy="5043568"/>
              </a:xfrm>
              <a:blipFill rotWithShape="1">
                <a:blip r:embed="rId2"/>
                <a:stretch>
                  <a:fillRect t="-72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CEA8DC95-ADE1-A64B-8881-A3ED5C8842E1}"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44</a:t>
            </a:fld>
            <a:endParaRPr lang="en-US"/>
          </a:p>
        </p:txBody>
      </p:sp>
      <p:grpSp>
        <p:nvGrpSpPr>
          <p:cNvPr id="7" name="Group 6"/>
          <p:cNvGrpSpPr/>
          <p:nvPr/>
        </p:nvGrpSpPr>
        <p:grpSpPr>
          <a:xfrm>
            <a:off x="1219200" y="2209800"/>
            <a:ext cx="1375341" cy="1371600"/>
            <a:chOff x="3527891" y="3581400"/>
            <a:chExt cx="1375341" cy="1371600"/>
          </a:xfrm>
        </p:grpSpPr>
        <p:cxnSp>
          <p:nvCxnSpPr>
            <p:cNvPr id="8" name="Straight Connector 7"/>
            <p:cNvCxnSpPr>
              <a:stCxn id="12" idx="6"/>
              <a:endCxn id="14"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2" idx="6"/>
              <a:endCxn id="16"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2" idx="6"/>
              <a:endCxn id="13"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2" idx="6"/>
              <a:endCxn id="15" idx="2"/>
            </p:cNvCxnSpPr>
            <p:nvPr/>
          </p:nvCxnSpPr>
          <p:spPr>
            <a:xfrm>
              <a:off x="3756491" y="4305300"/>
              <a:ext cx="918141"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a:t>
              </a:r>
            </a:p>
          </p:txBody>
        </p:sp>
        <p:sp>
          <p:nvSpPr>
            <p:cNvPr id="13" name="Oval 12"/>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14" name="Oval 13"/>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15" name="Oval 14"/>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d</a:t>
              </a:r>
            </a:p>
          </p:txBody>
        </p:sp>
        <p:sp>
          <p:nvSpPr>
            <p:cNvPr id="16" name="Oval 15"/>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grpSp>
      <mc:AlternateContent xmlns:mc="http://schemas.openxmlformats.org/markup-compatibility/2006" xmlns:a14="http://schemas.microsoft.com/office/drawing/2010/main">
        <mc:Choice Requires="a14">
          <p:sp>
            <p:nvSpPr>
              <p:cNvPr id="17" name="TextBox 16"/>
              <p:cNvSpPr txBox="1"/>
              <p:nvPr/>
            </p:nvSpPr>
            <p:spPr>
              <a:xfrm>
                <a:off x="4665289" y="2360593"/>
                <a:ext cx="3945311" cy="954107"/>
              </a:xfrm>
              <a:prstGeom prst="rect">
                <a:avLst/>
              </a:prstGeom>
              <a:noFill/>
            </p:spPr>
            <p:txBody>
              <a:bodyPr wrap="none" rtlCol="0">
                <a:spAutoFit/>
              </a:bodyPr>
              <a:lstStyle/>
              <a:p>
                <a:r>
                  <a:rPr lang="en-US" sz="2800" dirty="0"/>
                  <a:t>Every node </a:t>
                </a:r>
                <a:r>
                  <a:rPr lang="en-US" sz="2800" b="1" dirty="0" err="1"/>
                  <a:t>i</a:t>
                </a:r>
                <a:r>
                  <a:rPr lang="en-US" sz="2800" dirty="0"/>
                  <a:t> is an </a:t>
                </a:r>
                <a:r>
                  <a:rPr lang="en-US" sz="2800" dirty="0" err="1"/>
                  <a:t>itemset</a:t>
                </a:r>
                <a:endParaRPr lang="en-US" sz="2800" b="1" i="1" dirty="0">
                  <a:latin typeface="Cambria Math"/>
                  <a:cs typeface="Arial" pitchFamily="34" charset="0"/>
                </a:endParaRPr>
              </a:p>
              <a:p>
                <a:pPr/>
                <a14:m>
                  <m:oMathPara xmlns:m="http://schemas.openxmlformats.org/officeDocument/2006/math">
                    <m:oMathParaPr>
                      <m:jc m:val="centerGroup"/>
                    </m:oMathParaPr>
                    <m:oMath xmlns:m="http://schemas.openxmlformats.org/officeDocument/2006/math">
                      <m:r>
                        <a:rPr lang="en-US" sz="2800" b="1" i="1" dirty="0" smtClean="0">
                          <a:latin typeface="Cambria Math"/>
                          <a:cs typeface="Arial" pitchFamily="34" charset="0"/>
                        </a:rPr>
                        <m:t>𝑺</m:t>
                      </m:r>
                      <m:r>
                        <a:rPr lang="en-US" sz="2800" b="1" i="1" baseline="-25000" dirty="0" smtClean="0">
                          <a:latin typeface="Cambria Math"/>
                          <a:cs typeface="Arial" pitchFamily="34" charset="0"/>
                        </a:rPr>
                        <m:t>𝒊</m:t>
                      </m:r>
                      <m:r>
                        <a:rPr lang="en-US" sz="2800" b="1" i="1" dirty="0" smtClean="0">
                          <a:latin typeface="Cambria Math"/>
                          <a:cs typeface="Arial" pitchFamily="34" charset="0"/>
                        </a:rPr>
                        <m:t>={</m:t>
                      </m:r>
                      <m:r>
                        <a:rPr lang="en-US" sz="2800" b="1" i="1" dirty="0" err="1" smtClean="0">
                          <a:latin typeface="Cambria Math"/>
                          <a:cs typeface="Arial" pitchFamily="34" charset="0"/>
                        </a:rPr>
                        <m:t>𝒂</m:t>
                      </m:r>
                      <m:r>
                        <a:rPr lang="en-US" sz="2800" b="1" i="1" dirty="0" err="1" smtClean="0">
                          <a:latin typeface="Cambria Math"/>
                          <a:cs typeface="Arial" pitchFamily="34" charset="0"/>
                        </a:rPr>
                        <m:t>,</m:t>
                      </m:r>
                      <m:r>
                        <a:rPr lang="en-US" sz="2800" b="1" i="1" dirty="0" err="1" smtClean="0">
                          <a:latin typeface="Cambria Math"/>
                          <a:cs typeface="Arial" pitchFamily="34" charset="0"/>
                        </a:rPr>
                        <m:t>𝒃</m:t>
                      </m:r>
                      <m:r>
                        <a:rPr lang="en-US" sz="2800" b="1" i="1" dirty="0" err="1" smtClean="0">
                          <a:latin typeface="Cambria Math"/>
                          <a:cs typeface="Arial" pitchFamily="34" charset="0"/>
                        </a:rPr>
                        <m:t>,</m:t>
                      </m:r>
                      <m:r>
                        <a:rPr lang="en-US" sz="2800" b="1" i="1" dirty="0" err="1" smtClean="0">
                          <a:latin typeface="Cambria Math"/>
                          <a:cs typeface="Arial" pitchFamily="34" charset="0"/>
                        </a:rPr>
                        <m:t>𝒄</m:t>
                      </m:r>
                      <m:r>
                        <a:rPr lang="en-US" sz="2800" b="1" i="1" dirty="0" err="1" smtClean="0">
                          <a:latin typeface="Cambria Math"/>
                          <a:cs typeface="Arial" pitchFamily="34" charset="0"/>
                        </a:rPr>
                        <m:t>,</m:t>
                      </m:r>
                      <m:r>
                        <a:rPr lang="en-US" sz="2800" b="1" i="1" dirty="0" err="1" smtClean="0">
                          <a:latin typeface="Cambria Math"/>
                          <a:cs typeface="Arial" pitchFamily="34" charset="0"/>
                        </a:rPr>
                        <m:t>𝒅</m:t>
                      </m:r>
                      <m:r>
                        <a:rPr lang="en-US" sz="2800" b="1" i="1" dirty="0" smtClean="0">
                          <a:latin typeface="Cambria Math"/>
                          <a:cs typeface="Arial" pitchFamily="34" charset="0"/>
                        </a:rPr>
                        <m:t>}</m:t>
                      </m:r>
                    </m:oMath>
                  </m:oMathPara>
                </a14:m>
                <a:endParaRPr lang="en-US" sz="2800" b="1" dirty="0">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665289" y="2360593"/>
                <a:ext cx="3945311" cy="954107"/>
              </a:xfrm>
              <a:prstGeom prst="rect">
                <a:avLst/>
              </a:prstGeom>
              <a:blipFill rotWithShape="1">
                <a:blip r:embed="rId3"/>
                <a:stretch>
                  <a:fillRect l="-3086" t="-5732" r="-1852"/>
                </a:stretch>
              </a:blipFill>
            </p:spPr>
            <p:txBody>
              <a:bodyPr/>
              <a:lstStyle/>
              <a:p>
                <a:r>
                  <a:rPr lang="en-US">
                    <a:noFill/>
                  </a:rPr>
                  <a:t> </a:t>
                </a:r>
              </a:p>
            </p:txBody>
          </p:sp>
        </mc:Fallback>
      </mc:AlternateContent>
      <p:sp>
        <p:nvSpPr>
          <p:cNvPr id="18" name="Right Arrow 17"/>
          <p:cNvSpPr/>
          <p:nvPr/>
        </p:nvSpPr>
        <p:spPr>
          <a:xfrm>
            <a:off x="3200400" y="2590800"/>
            <a:ext cx="1066800" cy="609600"/>
          </a:xfrm>
          <a:prstGeom prst="rightArrow">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9" name="Group 18"/>
          <p:cNvGrpSpPr/>
          <p:nvPr/>
        </p:nvGrpSpPr>
        <p:grpSpPr>
          <a:xfrm>
            <a:off x="6458532" y="5056632"/>
            <a:ext cx="1676400" cy="1371600"/>
            <a:chOff x="3226832" y="3581400"/>
            <a:chExt cx="1676400" cy="1371600"/>
          </a:xfrm>
        </p:grpSpPr>
        <p:cxnSp>
          <p:nvCxnSpPr>
            <p:cNvPr id="20" name="Straight Connector 19"/>
            <p:cNvCxnSpPr>
              <a:stCxn id="30" idx="6"/>
              <a:endCxn id="36" idx="1"/>
            </p:cNvCxnSpPr>
            <p:nvPr/>
          </p:nvCxnSpPr>
          <p:spPr>
            <a:xfrm flipV="1">
              <a:off x="3455432" y="3614878"/>
              <a:ext cx="1252678" cy="309422"/>
            </a:xfrm>
            <a:prstGeom prst="line">
              <a:avLst/>
            </a:prstGeom>
            <a:ln w="22225" cmpd="sng">
              <a:solidFill>
                <a:schemeClr val="bg1">
                  <a:lumMod val="50000"/>
                </a:schemeClr>
              </a:solidFill>
              <a:tailEnd type="arrow" w="sm" len="lg"/>
            </a:ln>
          </p:spPr>
          <p:style>
            <a:lnRef idx="1">
              <a:schemeClr val="dk1"/>
            </a:lnRef>
            <a:fillRef idx="0">
              <a:schemeClr val="dk1"/>
            </a:fillRef>
            <a:effectRef idx="0">
              <a:schemeClr val="dk1"/>
            </a:effectRef>
            <a:fontRef idx="minor">
              <a:schemeClr val="tx1"/>
            </a:fontRef>
          </p:style>
        </p:cxnSp>
        <p:cxnSp>
          <p:nvCxnSpPr>
            <p:cNvPr id="21" name="Straight Connector 20"/>
            <p:cNvCxnSpPr>
              <a:stCxn id="30" idx="6"/>
              <a:endCxn id="33" idx="1"/>
            </p:cNvCxnSpPr>
            <p:nvPr/>
          </p:nvCxnSpPr>
          <p:spPr>
            <a:xfrm>
              <a:off x="3455432" y="3924300"/>
              <a:ext cx="1252678" cy="71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0" idx="6"/>
              <a:endCxn id="34" idx="1"/>
            </p:cNvCxnSpPr>
            <p:nvPr/>
          </p:nvCxnSpPr>
          <p:spPr>
            <a:xfrm>
              <a:off x="3455432" y="3924300"/>
              <a:ext cx="1252678" cy="452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1" idx="6"/>
              <a:endCxn id="34" idx="2"/>
            </p:cNvCxnSpPr>
            <p:nvPr/>
          </p:nvCxnSpPr>
          <p:spPr>
            <a:xfrm>
              <a:off x="3455432" y="4305300"/>
              <a:ext cx="1219200"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1" idx="6"/>
              <a:endCxn id="36" idx="2"/>
            </p:cNvCxnSpPr>
            <p:nvPr/>
          </p:nvCxnSpPr>
          <p:spPr>
            <a:xfrm flipV="1">
              <a:off x="3455432" y="3695700"/>
              <a:ext cx="1219200"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31" idx="6"/>
              <a:endCxn id="33" idx="2"/>
            </p:cNvCxnSpPr>
            <p:nvPr/>
          </p:nvCxnSpPr>
          <p:spPr>
            <a:xfrm flipV="1">
              <a:off x="3455432" y="4076700"/>
              <a:ext cx="1219200"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1" idx="6"/>
              <a:endCxn id="35" idx="2"/>
            </p:cNvCxnSpPr>
            <p:nvPr/>
          </p:nvCxnSpPr>
          <p:spPr>
            <a:xfrm>
              <a:off x="3455432" y="4305300"/>
              <a:ext cx="1219200"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2" idx="6"/>
              <a:endCxn id="33" idx="3"/>
            </p:cNvCxnSpPr>
            <p:nvPr/>
          </p:nvCxnSpPr>
          <p:spPr>
            <a:xfrm flipV="1">
              <a:off x="3455432" y="4157522"/>
              <a:ext cx="1252678" cy="528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2" idx="6"/>
              <a:endCxn id="34" idx="3"/>
            </p:cNvCxnSpPr>
            <p:nvPr/>
          </p:nvCxnSpPr>
          <p:spPr>
            <a:xfrm flipV="1">
              <a:off x="3455432" y="4538522"/>
              <a:ext cx="1252678" cy="147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2" idx="6"/>
              <a:endCxn id="36" idx="3"/>
            </p:cNvCxnSpPr>
            <p:nvPr/>
          </p:nvCxnSpPr>
          <p:spPr>
            <a:xfrm flipV="1">
              <a:off x="3455432" y="3776522"/>
              <a:ext cx="1252678" cy="909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26832" y="3810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1" name="Oval 30"/>
            <p:cNvSpPr/>
            <p:nvPr/>
          </p:nvSpPr>
          <p:spPr>
            <a:xfrm>
              <a:off x="3226832"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32" name="Oval 31"/>
            <p:cNvSpPr/>
            <p:nvPr/>
          </p:nvSpPr>
          <p:spPr>
            <a:xfrm>
              <a:off x="3226832" y="4572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33" name="Oval 32"/>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t>
              </a:r>
            </a:p>
          </p:txBody>
        </p:sp>
        <p:sp>
          <p:nvSpPr>
            <p:cNvPr id="34" name="Oval 33"/>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p>
          </p:txBody>
        </p:sp>
        <p:sp>
          <p:nvSpPr>
            <p:cNvPr id="35" name="Oval 34"/>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a:t>
              </a:r>
            </a:p>
          </p:txBody>
        </p:sp>
        <p:sp>
          <p:nvSpPr>
            <p:cNvPr id="36" name="Oval 35"/>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grpSp>
      <p:sp>
        <p:nvSpPr>
          <p:cNvPr id="37" name="Rounded Rectangle 36"/>
          <p:cNvSpPr/>
          <p:nvPr/>
        </p:nvSpPr>
        <p:spPr>
          <a:xfrm>
            <a:off x="6296988" y="5122138"/>
            <a:ext cx="609600" cy="1354862"/>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8" name="Rounded Rectangle 37"/>
          <p:cNvSpPr/>
          <p:nvPr/>
        </p:nvSpPr>
        <p:spPr>
          <a:xfrm>
            <a:off x="7696020" y="4904232"/>
            <a:ext cx="609600" cy="1257300"/>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Rectangle 39"/>
              <p:cNvSpPr/>
              <p:nvPr/>
            </p:nvSpPr>
            <p:spPr>
              <a:xfrm>
                <a:off x="6678652" y="4783156"/>
                <a:ext cx="3994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dirty="0" smtClean="0">
                          <a:latin typeface="Cambria Math"/>
                          <a:cs typeface="Times New Roman" pitchFamily="18" charset="0"/>
                          <a:sym typeface="Wingdings" pitchFamily="2" charset="2"/>
                        </a:rPr>
                        <m:t>𝒔</m:t>
                      </m:r>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6678652" y="4783156"/>
                <a:ext cx="399468"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8134932" y="4648281"/>
                <a:ext cx="37542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dirty="0" smtClean="0">
                          <a:latin typeface="Cambria Math"/>
                          <a:cs typeface="Times New Roman" pitchFamily="18" charset="0"/>
                          <a:sym typeface="Wingdings" pitchFamily="2" charset="2"/>
                        </a:rPr>
                        <m:t>𝒕</m:t>
                      </m:r>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8134932" y="4648281"/>
                <a:ext cx="375423" cy="461665"/>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502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7"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987552"/>
          </a:xfrm>
        </p:spPr>
        <p:txBody>
          <a:bodyPr>
            <a:normAutofit/>
          </a:bodyPr>
          <a:lstStyle/>
          <a:p>
            <a:r>
              <a:rPr lang="en-US" dirty="0"/>
              <a:t>From </a:t>
            </a:r>
            <a:r>
              <a:rPr lang="en-US" dirty="0" err="1"/>
              <a:t>Itemsets</a:t>
            </a:r>
            <a:r>
              <a:rPr lang="en-US" dirty="0"/>
              <a:t> to Bipartite </a:t>
            </a:r>
            <a:r>
              <a:rPr lang="en-US" dirty="0" err="1"/>
              <a:t>K</a:t>
            </a:r>
            <a:r>
              <a:rPr lang="en-US" baseline="-25000" dirty="0" err="1"/>
              <a:t>s,t</a:t>
            </a:r>
            <a:endParaRPr lang="en-US" baseline="-25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199" y="1295400"/>
                <a:ext cx="8686845" cy="5257801"/>
              </a:xfrm>
            </p:spPr>
            <p:txBody>
              <a:bodyPr>
                <a:normAutofit/>
              </a:bodyPr>
              <a:lstStyle/>
              <a:p>
                <a:r>
                  <a:rPr lang="en-US" b="1" dirty="0">
                    <a:solidFill>
                      <a:srgbClr val="008000"/>
                    </a:solidFill>
                  </a:rPr>
                  <a:t>Freq. </a:t>
                </a:r>
                <a:r>
                  <a:rPr lang="en-US" b="1" dirty="0" err="1">
                    <a:solidFill>
                      <a:srgbClr val="008000"/>
                    </a:solidFill>
                  </a:rPr>
                  <a:t>Itemsets</a:t>
                </a:r>
                <a:r>
                  <a:rPr lang="en-US" b="1" dirty="0">
                    <a:solidFill>
                      <a:srgbClr val="008000"/>
                    </a:solidFill>
                  </a:rPr>
                  <a:t> </a:t>
                </a:r>
                <a:r>
                  <a:rPr lang="en-US" b="1" dirty="0"/>
                  <a:t>finds </a:t>
                </a:r>
                <a:r>
                  <a:rPr lang="en-US" b="1" dirty="0">
                    <a:solidFill>
                      <a:srgbClr val="0000FF"/>
                    </a:solidFill>
                  </a:rPr>
                  <a:t>Complete bipartite graphs</a:t>
                </a:r>
              </a:p>
              <a:p>
                <a:r>
                  <a:rPr lang="en-US" b="1" dirty="0">
                    <a:solidFill>
                      <a:srgbClr val="D60093"/>
                    </a:solidFill>
                  </a:rPr>
                  <a:t>How?</a:t>
                </a:r>
              </a:p>
              <a:p>
                <a:pPr lvl="1"/>
                <a:r>
                  <a:rPr lang="en-US" dirty="0"/>
                  <a:t>View each node </a:t>
                </a:r>
                <a14:m>
                  <m:oMath xmlns:m="http://schemas.openxmlformats.org/officeDocument/2006/math">
                    <m:r>
                      <a:rPr lang="en-US" b="1" i="1" dirty="0" smtClean="0">
                        <a:latin typeface="Cambria Math"/>
                        <a:cs typeface="Times New Roman" pitchFamily="18" charset="0"/>
                      </a:rPr>
                      <m:t>𝒊</m:t>
                    </m:r>
                  </m:oMath>
                </a14:m>
                <a:r>
                  <a:rPr lang="en-US" dirty="0"/>
                  <a:t> as a </a:t>
                </a:r>
                <a:br>
                  <a:rPr lang="en-US" dirty="0"/>
                </a:br>
                <a:r>
                  <a:rPr lang="en-US" dirty="0"/>
                  <a:t>set </a:t>
                </a:r>
                <a14:m>
                  <m:oMath xmlns:m="http://schemas.openxmlformats.org/officeDocument/2006/math">
                    <m:r>
                      <a:rPr lang="en-US" b="1" i="1" dirty="0" smtClean="0">
                        <a:latin typeface="Cambria Math"/>
                        <a:cs typeface="Times New Roman" pitchFamily="18" charset="0"/>
                      </a:rPr>
                      <m:t>𝑺</m:t>
                    </m:r>
                    <m:r>
                      <a:rPr lang="en-US" b="1" i="1" baseline="-25000" dirty="0" smtClean="0">
                        <a:latin typeface="Cambria Math"/>
                        <a:cs typeface="Times New Roman" pitchFamily="18" charset="0"/>
                      </a:rPr>
                      <m:t>𝒊</m:t>
                    </m:r>
                  </m:oMath>
                </a14:m>
                <a:r>
                  <a:rPr lang="en-US" dirty="0"/>
                  <a:t> of nodes </a:t>
                </a:r>
                <a14:m>
                  <m:oMath xmlns:m="http://schemas.openxmlformats.org/officeDocument/2006/math">
                    <m:r>
                      <a:rPr lang="en-US" b="1" i="1" dirty="0" smtClean="0">
                        <a:latin typeface="Cambria Math"/>
                        <a:cs typeface="Times New Roman" pitchFamily="18" charset="0"/>
                      </a:rPr>
                      <m:t>𝒊</m:t>
                    </m:r>
                  </m:oMath>
                </a14:m>
                <a:r>
                  <a:rPr lang="en-US" dirty="0"/>
                  <a:t> points to</a:t>
                </a:r>
              </a:p>
              <a:p>
                <a:pPr lvl="1"/>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a:rPr>
                          <m:t>𝑲</m:t>
                        </m:r>
                      </m:e>
                      <m:sub>
                        <m:r>
                          <a:rPr lang="en-US" b="1" i="1" dirty="0" smtClean="0">
                            <a:latin typeface="Cambria Math"/>
                          </a:rPr>
                          <m:t>𝒔</m:t>
                        </m:r>
                        <m:r>
                          <a:rPr lang="en-US" b="1" i="1" dirty="0" smtClean="0">
                            <a:latin typeface="Cambria Math"/>
                          </a:rPr>
                          <m:t>,</m:t>
                        </m:r>
                        <m:r>
                          <a:rPr lang="en-US" b="1" i="1" dirty="0" smtClean="0">
                            <a:latin typeface="Cambria Math"/>
                          </a:rPr>
                          <m:t>𝒕</m:t>
                        </m:r>
                      </m:sub>
                    </m:sSub>
                  </m:oMath>
                </a14:m>
                <a:r>
                  <a:rPr lang="en-US" dirty="0"/>
                  <a:t> = a set </a:t>
                </a:r>
                <a14:m>
                  <m:oMath xmlns:m="http://schemas.openxmlformats.org/officeDocument/2006/math">
                    <m:r>
                      <a:rPr lang="en-US" b="1" i="1" dirty="0" smtClean="0">
                        <a:latin typeface="Cambria Math"/>
                        <a:cs typeface="Times New Roman" pitchFamily="18" charset="0"/>
                      </a:rPr>
                      <m:t>𝒀</m:t>
                    </m:r>
                  </m:oMath>
                </a14:m>
                <a:r>
                  <a:rPr lang="en-US" dirty="0"/>
                  <a:t> of size </a:t>
                </a:r>
                <a14:m>
                  <m:oMath xmlns:m="http://schemas.openxmlformats.org/officeDocument/2006/math">
                    <m:r>
                      <a:rPr lang="en-US" b="1" i="1" dirty="0" smtClean="0">
                        <a:latin typeface="Cambria Math"/>
                        <a:cs typeface="Times New Roman" pitchFamily="18" charset="0"/>
                      </a:rPr>
                      <m:t>𝒕</m:t>
                    </m:r>
                  </m:oMath>
                </a14:m>
                <a:r>
                  <a:rPr lang="en-US" dirty="0"/>
                  <a:t> </a:t>
                </a:r>
                <a:br>
                  <a:rPr lang="en-US" dirty="0"/>
                </a:br>
                <a:r>
                  <a:rPr lang="en-US" dirty="0"/>
                  <a:t>that occurs in </a:t>
                </a:r>
                <a14:m>
                  <m:oMath xmlns:m="http://schemas.openxmlformats.org/officeDocument/2006/math">
                    <m:r>
                      <a:rPr lang="en-US" b="1" i="1" dirty="0" smtClean="0">
                        <a:latin typeface="Cambria Math"/>
                        <a:cs typeface="Times New Roman" pitchFamily="18" charset="0"/>
                      </a:rPr>
                      <m:t>𝒔</m:t>
                    </m:r>
                  </m:oMath>
                </a14:m>
                <a:r>
                  <a:rPr lang="en-US" dirty="0"/>
                  <a:t> sets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a:rPr>
                          <m:t>𝑺</m:t>
                        </m:r>
                      </m:e>
                      <m:sub>
                        <m:r>
                          <a:rPr lang="en-US" b="1" i="1" smtClean="0">
                            <a:latin typeface="Cambria Math"/>
                          </a:rPr>
                          <m:t>𝒊</m:t>
                        </m:r>
                      </m:sub>
                    </m:sSub>
                  </m:oMath>
                </a14:m>
                <a:endParaRPr lang="en-US" b="1" i="1" baseline="-25000" dirty="0">
                  <a:latin typeface="Times New Roman" pitchFamily="18" charset="0"/>
                  <a:cs typeface="Times New Roman" pitchFamily="18" charset="0"/>
                </a:endParaRPr>
              </a:p>
              <a:p>
                <a:pPr lvl="1"/>
                <a:r>
                  <a:rPr lang="en-US" dirty="0"/>
                  <a:t>Finding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a:rPr>
                          <m:t>𝑲</m:t>
                        </m:r>
                      </m:e>
                      <m:sub>
                        <m:r>
                          <a:rPr lang="en-US" b="1" i="1" dirty="0">
                            <a:latin typeface="Cambria Math"/>
                          </a:rPr>
                          <m:t>𝒔</m:t>
                        </m:r>
                        <m:r>
                          <a:rPr lang="en-US" b="1" i="1" dirty="0">
                            <a:latin typeface="Cambria Math"/>
                          </a:rPr>
                          <m:t>,</m:t>
                        </m:r>
                        <m:r>
                          <a:rPr lang="en-US" b="1" i="1" dirty="0">
                            <a:latin typeface="Cambria Math"/>
                          </a:rPr>
                          <m:t>𝒕</m:t>
                        </m:r>
                      </m:sub>
                    </m:sSub>
                  </m:oMath>
                </a14:m>
                <a:r>
                  <a:rPr lang="en-US" i="1" baseline="-25000" dirty="0"/>
                  <a:t> </a:t>
                </a:r>
                <a:r>
                  <a:rPr lang="en-US" dirty="0">
                    <a:sym typeface="Wingdings" pitchFamily="2" charset="2"/>
                  </a:rPr>
                  <a:t>is equivalent</a:t>
                </a:r>
                <a:br>
                  <a:rPr lang="en-US" dirty="0">
                    <a:sym typeface="Wingdings" pitchFamily="2" charset="2"/>
                  </a:rPr>
                </a:br>
                <a:r>
                  <a:rPr lang="en-US" dirty="0">
                    <a:sym typeface="Wingdings" pitchFamily="2" charset="2"/>
                  </a:rPr>
                  <a:t>to finding </a:t>
                </a:r>
                <a:r>
                  <a:rPr lang="en-US" dirty="0" err="1">
                    <a:sym typeface="Wingdings" pitchFamily="2" charset="2"/>
                  </a:rPr>
                  <a:t>itemsets</a:t>
                </a:r>
                <a:r>
                  <a:rPr lang="en-US" dirty="0">
                    <a:sym typeface="Wingdings" pitchFamily="2" charset="2"/>
                  </a:rPr>
                  <a:t> of </a:t>
                </a:r>
                <a:br>
                  <a:rPr lang="en-US" dirty="0">
                    <a:sym typeface="Wingdings" pitchFamily="2" charset="2"/>
                  </a:rPr>
                </a:br>
                <a:r>
                  <a:rPr lang="en-US" dirty="0">
                    <a:sym typeface="Wingdings" pitchFamily="2" charset="2"/>
                  </a:rPr>
                  <a:t>frequency threshold </a:t>
                </a:r>
                <a14:m>
                  <m:oMath xmlns:m="http://schemas.openxmlformats.org/officeDocument/2006/math">
                    <m:r>
                      <a:rPr lang="en-US" b="1" i="1" dirty="0" smtClean="0">
                        <a:latin typeface="Cambria Math"/>
                        <a:cs typeface="Times New Roman" pitchFamily="18" charset="0"/>
                        <a:sym typeface="Wingdings" pitchFamily="2" charset="2"/>
                      </a:rPr>
                      <m:t>𝒔</m:t>
                    </m:r>
                  </m:oMath>
                </a14:m>
                <a:r>
                  <a:rPr lang="en-US" dirty="0">
                    <a:sym typeface="Wingdings" pitchFamily="2" charset="2"/>
                  </a:rPr>
                  <a:t> </a:t>
                </a:r>
                <a:br>
                  <a:rPr lang="en-US" dirty="0">
                    <a:sym typeface="Wingdings" pitchFamily="2" charset="2"/>
                  </a:rPr>
                </a:br>
                <a:r>
                  <a:rPr lang="en-US" dirty="0">
                    <a:sym typeface="Wingdings" pitchFamily="2" charset="2"/>
                  </a:rPr>
                  <a:t>and then look at layer </a:t>
                </a:r>
                <a14:m>
                  <m:oMath xmlns:m="http://schemas.openxmlformats.org/officeDocument/2006/math">
                    <m:r>
                      <a:rPr lang="en-US" b="1" i="1" dirty="0" smtClean="0">
                        <a:latin typeface="Cambria Math"/>
                        <a:cs typeface="Times New Roman" pitchFamily="18" charset="0"/>
                        <a:sym typeface="Wingdings" pitchFamily="2" charset="2"/>
                      </a:rPr>
                      <m:t>𝒕</m:t>
                    </m:r>
                  </m:oMath>
                </a14:m>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199" y="1295400"/>
                <a:ext cx="8686845" cy="5257801"/>
              </a:xfrm>
              <a:blipFill rotWithShape="1">
                <a:blip r:embed="rId2"/>
                <a:stretch>
                  <a:fillRect t="-6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4ACCA3B2-3ABB-4C4E-B371-7F5CC566682F}"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45</a:t>
            </a:fld>
            <a:endParaRPr lang="en-US"/>
          </a:p>
        </p:txBody>
      </p:sp>
      <p:sp>
        <p:nvSpPr>
          <p:cNvPr id="7" name="TextBox 6"/>
          <p:cNvSpPr txBox="1"/>
          <p:nvPr/>
        </p:nvSpPr>
        <p:spPr>
          <a:xfrm>
            <a:off x="7406069" y="0"/>
            <a:ext cx="1737976" cy="338554"/>
          </a:xfrm>
          <a:prstGeom prst="rect">
            <a:avLst/>
          </a:prstGeom>
          <a:noFill/>
        </p:spPr>
        <p:txBody>
          <a:bodyPr wrap="none" rtlCol="0">
            <a:spAutoFit/>
          </a:bodyPr>
          <a:lstStyle/>
          <a:p>
            <a:pPr algn="r"/>
            <a:r>
              <a:rPr lang="en-US" sz="1600" dirty="0">
                <a:solidFill>
                  <a:schemeClr val="bg1"/>
                </a:solidFill>
                <a:latin typeface="Arial" pitchFamily="34" charset="0"/>
                <a:cs typeface="Arial" pitchFamily="34" charset="0"/>
              </a:rPr>
              <a:t>[Kumar et al. ‘99]</a:t>
            </a:r>
          </a:p>
        </p:txBody>
      </p:sp>
      <p:grpSp>
        <p:nvGrpSpPr>
          <p:cNvPr id="21" name="Group 20"/>
          <p:cNvGrpSpPr/>
          <p:nvPr/>
        </p:nvGrpSpPr>
        <p:grpSpPr>
          <a:xfrm>
            <a:off x="5562600" y="2095500"/>
            <a:ext cx="1375341" cy="1371600"/>
            <a:chOff x="3527891" y="3581400"/>
            <a:chExt cx="1375341" cy="1371600"/>
          </a:xfrm>
        </p:grpSpPr>
        <p:cxnSp>
          <p:nvCxnSpPr>
            <p:cNvPr id="26" name="Straight Connector 25"/>
            <p:cNvCxnSpPr>
              <a:stCxn id="35" idx="6"/>
              <a:endCxn id="38"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5" idx="6"/>
              <a:endCxn id="40"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5" idx="6"/>
              <a:endCxn id="37"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5" idx="6"/>
              <a:endCxn id="39" idx="2"/>
            </p:cNvCxnSpPr>
            <p:nvPr/>
          </p:nvCxnSpPr>
          <p:spPr>
            <a:xfrm>
              <a:off x="3756491" y="4305300"/>
              <a:ext cx="918141"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a:t>
              </a:r>
            </a:p>
          </p:txBody>
        </p:sp>
        <p:sp>
          <p:nvSpPr>
            <p:cNvPr id="37" name="Oval 36"/>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38" name="Oval 37"/>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39" name="Oval 38"/>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d</a:t>
              </a:r>
            </a:p>
          </p:txBody>
        </p:sp>
        <p:sp>
          <p:nvSpPr>
            <p:cNvPr id="40" name="Oval 39"/>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grpSp>
      <mc:AlternateContent xmlns:mc="http://schemas.openxmlformats.org/markup-compatibility/2006" xmlns:a14="http://schemas.microsoft.com/office/drawing/2010/main">
        <mc:Choice Requires="a14">
          <p:sp>
            <p:nvSpPr>
              <p:cNvPr id="9" name="TextBox 8"/>
              <p:cNvSpPr txBox="1"/>
              <p:nvPr/>
            </p:nvSpPr>
            <p:spPr>
              <a:xfrm>
                <a:off x="7239000" y="3105090"/>
                <a:ext cx="18949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latin typeface="Cambria Math"/>
                          <a:cs typeface="Arial" pitchFamily="34" charset="0"/>
                        </a:rPr>
                        <m:t>𝑺</m:t>
                      </m:r>
                      <m:r>
                        <a:rPr lang="en-US" sz="2000" b="1" i="1" baseline="-25000" dirty="0" smtClean="0">
                          <a:latin typeface="Cambria Math"/>
                          <a:cs typeface="Arial" pitchFamily="34" charset="0"/>
                        </a:rPr>
                        <m:t>𝒊</m:t>
                      </m:r>
                      <m:r>
                        <a:rPr lang="en-US" sz="2000" b="1" i="1" dirty="0" smtClean="0">
                          <a:latin typeface="Cambria Math"/>
                          <a:cs typeface="Arial" pitchFamily="34" charset="0"/>
                        </a:rPr>
                        <m:t>={</m:t>
                      </m:r>
                      <m:r>
                        <a:rPr lang="en-US" sz="2000" b="1" i="1" dirty="0" err="1" smtClean="0">
                          <a:latin typeface="Cambria Math"/>
                          <a:cs typeface="Arial" pitchFamily="34" charset="0"/>
                        </a:rPr>
                        <m:t>𝒂</m:t>
                      </m:r>
                      <m:r>
                        <a:rPr lang="en-US" sz="2000" b="1" i="1" dirty="0" err="1" smtClean="0">
                          <a:latin typeface="Cambria Math"/>
                          <a:cs typeface="Arial" pitchFamily="34" charset="0"/>
                        </a:rPr>
                        <m:t>,</m:t>
                      </m:r>
                      <m:r>
                        <a:rPr lang="en-US" sz="2000" b="1" i="1" dirty="0" err="1" smtClean="0">
                          <a:latin typeface="Cambria Math"/>
                          <a:cs typeface="Arial" pitchFamily="34" charset="0"/>
                        </a:rPr>
                        <m:t>𝒃</m:t>
                      </m:r>
                      <m:r>
                        <a:rPr lang="en-US" sz="2000" b="1" i="1" dirty="0" err="1" smtClean="0">
                          <a:latin typeface="Cambria Math"/>
                          <a:cs typeface="Arial" pitchFamily="34" charset="0"/>
                        </a:rPr>
                        <m:t>,</m:t>
                      </m:r>
                      <m:r>
                        <a:rPr lang="en-US" sz="2000" b="1" i="1" dirty="0" err="1" smtClean="0">
                          <a:latin typeface="Cambria Math"/>
                          <a:cs typeface="Arial" pitchFamily="34" charset="0"/>
                        </a:rPr>
                        <m:t>𝒄</m:t>
                      </m:r>
                      <m:r>
                        <a:rPr lang="en-US" sz="2000" b="1" i="1" dirty="0" err="1" smtClean="0">
                          <a:latin typeface="Cambria Math"/>
                          <a:cs typeface="Arial" pitchFamily="34" charset="0"/>
                        </a:rPr>
                        <m:t>,</m:t>
                      </m:r>
                      <m:r>
                        <a:rPr lang="en-US" sz="2000" b="1" i="1" dirty="0" err="1" smtClean="0">
                          <a:latin typeface="Cambria Math"/>
                          <a:cs typeface="Arial" pitchFamily="34" charset="0"/>
                        </a:rPr>
                        <m:t>𝒅</m:t>
                      </m:r>
                      <m:r>
                        <a:rPr lang="en-US" sz="2000" b="1" i="1" dirty="0" smtClean="0">
                          <a:latin typeface="Cambria Math"/>
                          <a:cs typeface="Arial" pitchFamily="34" charset="0"/>
                        </a:rPr>
                        <m:t>}</m:t>
                      </m:r>
                    </m:oMath>
                  </m:oMathPara>
                </a14:m>
                <a:endParaRPr lang="en-US" sz="2000" b="1" dirty="0">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239000" y="3105090"/>
                <a:ext cx="1894942" cy="400110"/>
              </a:xfrm>
              <a:prstGeom prst="rect">
                <a:avLst/>
              </a:prstGeom>
              <a:blipFill rotWithShape="1">
                <a:blip r:embed="rId3"/>
                <a:stretch>
                  <a:fillRect b="-16667"/>
                </a:stretch>
              </a:blipFill>
            </p:spPr>
            <p:txBody>
              <a:bodyPr/>
              <a:lstStyle/>
              <a:p>
                <a:r>
                  <a:rPr lang="en-US">
                    <a:noFill/>
                  </a:rPr>
                  <a:t> </a:t>
                </a:r>
              </a:p>
            </p:txBody>
          </p:sp>
        </mc:Fallback>
      </mc:AlternateContent>
      <p:grpSp>
        <p:nvGrpSpPr>
          <p:cNvPr id="43" name="Group 42"/>
          <p:cNvGrpSpPr/>
          <p:nvPr/>
        </p:nvGrpSpPr>
        <p:grpSpPr>
          <a:xfrm>
            <a:off x="5985441" y="3767278"/>
            <a:ext cx="1676400" cy="1371600"/>
            <a:chOff x="3226832" y="3581400"/>
            <a:chExt cx="1676400" cy="1371600"/>
          </a:xfrm>
        </p:grpSpPr>
        <p:cxnSp>
          <p:nvCxnSpPr>
            <p:cNvPr id="44" name="Straight Connector 43"/>
            <p:cNvCxnSpPr>
              <a:stCxn id="56" idx="6"/>
              <a:endCxn id="62" idx="1"/>
            </p:cNvCxnSpPr>
            <p:nvPr/>
          </p:nvCxnSpPr>
          <p:spPr>
            <a:xfrm flipV="1">
              <a:off x="3455432" y="3614878"/>
              <a:ext cx="1252678" cy="309422"/>
            </a:xfrm>
            <a:prstGeom prst="line">
              <a:avLst/>
            </a:prstGeom>
            <a:ln w="22225" cmpd="sng">
              <a:solidFill>
                <a:schemeClr val="bg1">
                  <a:lumMod val="50000"/>
                </a:schemeClr>
              </a:solidFill>
              <a:tailEnd type="arrow" w="sm" len="lg"/>
            </a:ln>
          </p:spPr>
          <p:style>
            <a:lnRef idx="1">
              <a:schemeClr val="dk1"/>
            </a:lnRef>
            <a:fillRef idx="0">
              <a:schemeClr val="dk1"/>
            </a:fillRef>
            <a:effectRef idx="0">
              <a:schemeClr val="dk1"/>
            </a:effectRef>
            <a:fontRef idx="minor">
              <a:schemeClr val="tx1"/>
            </a:fontRef>
          </p:style>
        </p:cxnSp>
        <p:cxnSp>
          <p:nvCxnSpPr>
            <p:cNvPr id="45" name="Straight Connector 44"/>
            <p:cNvCxnSpPr>
              <a:stCxn id="56" idx="6"/>
              <a:endCxn id="59" idx="1"/>
            </p:cNvCxnSpPr>
            <p:nvPr/>
          </p:nvCxnSpPr>
          <p:spPr>
            <a:xfrm>
              <a:off x="3455432" y="3924300"/>
              <a:ext cx="1252678" cy="71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6" idx="6"/>
              <a:endCxn id="60" idx="1"/>
            </p:cNvCxnSpPr>
            <p:nvPr/>
          </p:nvCxnSpPr>
          <p:spPr>
            <a:xfrm>
              <a:off x="3455432" y="3924300"/>
              <a:ext cx="1252678" cy="452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57" idx="6"/>
              <a:endCxn id="60" idx="2"/>
            </p:cNvCxnSpPr>
            <p:nvPr/>
          </p:nvCxnSpPr>
          <p:spPr>
            <a:xfrm>
              <a:off x="3455432" y="4305300"/>
              <a:ext cx="1219200"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7" idx="6"/>
              <a:endCxn id="62" idx="2"/>
            </p:cNvCxnSpPr>
            <p:nvPr/>
          </p:nvCxnSpPr>
          <p:spPr>
            <a:xfrm flipV="1">
              <a:off x="3455432" y="3695700"/>
              <a:ext cx="1219200"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7" idx="6"/>
              <a:endCxn id="59" idx="2"/>
            </p:cNvCxnSpPr>
            <p:nvPr/>
          </p:nvCxnSpPr>
          <p:spPr>
            <a:xfrm flipV="1">
              <a:off x="3455432" y="4076700"/>
              <a:ext cx="1219200"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7" idx="6"/>
              <a:endCxn id="61" idx="2"/>
            </p:cNvCxnSpPr>
            <p:nvPr/>
          </p:nvCxnSpPr>
          <p:spPr>
            <a:xfrm>
              <a:off x="3455432" y="4305300"/>
              <a:ext cx="1219200"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8" idx="6"/>
              <a:endCxn id="59" idx="3"/>
            </p:cNvCxnSpPr>
            <p:nvPr/>
          </p:nvCxnSpPr>
          <p:spPr>
            <a:xfrm flipV="1">
              <a:off x="3455432" y="4157522"/>
              <a:ext cx="1252678" cy="528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8" idx="6"/>
              <a:endCxn id="60" idx="3"/>
            </p:cNvCxnSpPr>
            <p:nvPr/>
          </p:nvCxnSpPr>
          <p:spPr>
            <a:xfrm flipV="1">
              <a:off x="3455432" y="4538522"/>
              <a:ext cx="1252678" cy="147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8" idx="6"/>
              <a:endCxn id="62" idx="3"/>
            </p:cNvCxnSpPr>
            <p:nvPr/>
          </p:nvCxnSpPr>
          <p:spPr>
            <a:xfrm flipV="1">
              <a:off x="3455432" y="3776522"/>
              <a:ext cx="1252678" cy="909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3226832" y="3810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57" name="Oval 56"/>
            <p:cNvSpPr/>
            <p:nvPr/>
          </p:nvSpPr>
          <p:spPr>
            <a:xfrm>
              <a:off x="3226832"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58" name="Oval 57"/>
            <p:cNvSpPr/>
            <p:nvPr/>
          </p:nvSpPr>
          <p:spPr>
            <a:xfrm>
              <a:off x="3226832" y="4572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59" name="Oval 58"/>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t>
              </a:r>
            </a:p>
          </p:txBody>
        </p:sp>
        <p:sp>
          <p:nvSpPr>
            <p:cNvPr id="60" name="Oval 59"/>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p>
          </p:txBody>
        </p:sp>
        <p:sp>
          <p:nvSpPr>
            <p:cNvPr id="61" name="Oval 60"/>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a:t>
              </a:r>
            </a:p>
          </p:txBody>
        </p:sp>
        <p:sp>
          <p:nvSpPr>
            <p:cNvPr id="62" name="Oval 61"/>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grpSp>
      <p:sp>
        <p:nvSpPr>
          <p:cNvPr id="63" name="Rounded Rectangle 62"/>
          <p:cNvSpPr/>
          <p:nvPr/>
        </p:nvSpPr>
        <p:spPr>
          <a:xfrm>
            <a:off x="5823897" y="3832784"/>
            <a:ext cx="609600" cy="1354862"/>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4" name="Rounded Rectangle 63"/>
          <p:cNvSpPr/>
          <p:nvPr/>
        </p:nvSpPr>
        <p:spPr>
          <a:xfrm>
            <a:off x="7222929" y="3614878"/>
            <a:ext cx="609600" cy="1257300"/>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5" name="Rectangle 64"/>
          <p:cNvSpPr/>
          <p:nvPr/>
        </p:nvSpPr>
        <p:spPr>
          <a:xfrm>
            <a:off x="5528241" y="5105400"/>
            <a:ext cx="356188" cy="400110"/>
          </a:xfrm>
          <a:prstGeom prst="rect">
            <a:avLst/>
          </a:prstGeom>
        </p:spPr>
        <p:txBody>
          <a:bodyPr wrap="none">
            <a:spAutoFit/>
          </a:bodyPr>
          <a:lstStyle/>
          <a:p>
            <a:r>
              <a:rPr lang="en-US" sz="2000" dirty="0">
                <a:latin typeface="Arial" pitchFamily="34" charset="0"/>
                <a:cs typeface="Arial" pitchFamily="34" charset="0"/>
              </a:rPr>
              <a:t>X</a:t>
            </a:r>
            <a:endParaRPr lang="en-US" sz="2000" dirty="0"/>
          </a:p>
        </p:txBody>
      </p:sp>
      <p:sp>
        <p:nvSpPr>
          <p:cNvPr id="66" name="Rectangle 65"/>
          <p:cNvSpPr/>
          <p:nvPr/>
        </p:nvSpPr>
        <p:spPr>
          <a:xfrm>
            <a:off x="7704287" y="5138878"/>
            <a:ext cx="356188" cy="400110"/>
          </a:xfrm>
          <a:prstGeom prst="rect">
            <a:avLst/>
          </a:prstGeom>
        </p:spPr>
        <p:txBody>
          <a:bodyPr wrap="none">
            <a:spAutoFit/>
          </a:bodyPr>
          <a:lstStyle/>
          <a:p>
            <a:r>
              <a:rPr lang="en-US" sz="2000" dirty="0">
                <a:latin typeface="Arial" pitchFamily="34" charset="0"/>
                <a:cs typeface="Arial" pitchFamily="34" charset="0"/>
              </a:rPr>
              <a:t>Y</a:t>
            </a:r>
            <a:endParaRPr lang="en-US" sz="2000" dirty="0"/>
          </a:p>
        </p:txBody>
      </p:sp>
      <mc:AlternateContent xmlns:mc="http://schemas.openxmlformats.org/markup-compatibility/2006" xmlns:a14="http://schemas.microsoft.com/office/drawing/2010/main">
        <mc:Choice Requires="a14">
          <p:sp>
            <p:nvSpPr>
              <p:cNvPr id="10" name="TextBox 9"/>
              <p:cNvSpPr txBox="1"/>
              <p:nvPr/>
            </p:nvSpPr>
            <p:spPr>
              <a:xfrm>
                <a:off x="5846187" y="5715000"/>
                <a:ext cx="3371436" cy="923330"/>
              </a:xfrm>
              <a:prstGeom prst="rect">
                <a:avLst/>
              </a:prstGeom>
              <a:noFill/>
            </p:spPr>
            <p:txBody>
              <a:bodyPr wrap="none" rtlCol="0">
                <a:spAutoFit/>
              </a:bodyPr>
              <a:lstStyle/>
              <a:p>
                <a:pPr/>
                <a14:m>
                  <m:oMath xmlns:m="http://schemas.openxmlformats.org/officeDocument/2006/math">
                    <m:r>
                      <a:rPr lang="en-US" b="1" i="1" dirty="0" smtClean="0">
                        <a:solidFill>
                          <a:srgbClr val="008000"/>
                        </a:solidFill>
                        <a:latin typeface="Cambria Math"/>
                        <a:cs typeface="Arial" pitchFamily="34" charset="0"/>
                      </a:rPr>
                      <m:t>𝒔</m:t>
                    </m:r>
                  </m:oMath>
                </a14:m>
                <a:r>
                  <a:rPr lang="en-US" dirty="0">
                    <a:solidFill>
                      <a:srgbClr val="008000"/>
                    </a:solidFill>
                    <a:latin typeface="Arial" pitchFamily="34" charset="0"/>
                    <a:cs typeface="Arial" pitchFamily="34" charset="0"/>
                  </a:rPr>
                  <a:t> … minimum support (</a:t>
                </a:r>
                <a14:m>
                  <m:oMath xmlns:m="http://schemas.openxmlformats.org/officeDocument/2006/math">
                    <m:r>
                      <a:rPr lang="en-US" b="1" i="1" dirty="0" smtClean="0">
                        <a:solidFill>
                          <a:srgbClr val="008000"/>
                        </a:solidFill>
                        <a:latin typeface="Cambria Math"/>
                        <a:cs typeface="Arial" pitchFamily="34" charset="0"/>
                      </a:rPr>
                      <m:t>|</m:t>
                    </m:r>
                    <m:r>
                      <a:rPr lang="en-US" b="1" i="1" dirty="0" smtClean="0">
                        <a:solidFill>
                          <a:srgbClr val="008000"/>
                        </a:solidFill>
                        <a:latin typeface="Cambria Math"/>
                        <a:cs typeface="Arial" pitchFamily="34" charset="0"/>
                      </a:rPr>
                      <m:t>𝑿</m:t>
                    </m:r>
                    <m:r>
                      <a:rPr lang="en-US" b="1" i="1" dirty="0" smtClean="0">
                        <a:solidFill>
                          <a:srgbClr val="008000"/>
                        </a:solidFill>
                        <a:latin typeface="Cambria Math"/>
                        <a:cs typeface="Arial" pitchFamily="34" charset="0"/>
                      </a:rPr>
                      <m:t>|=</m:t>
                    </m:r>
                    <m:r>
                      <a:rPr lang="en-US" b="1" i="1" dirty="0" smtClean="0">
                        <a:solidFill>
                          <a:srgbClr val="008000"/>
                        </a:solidFill>
                        <a:latin typeface="Cambria Math"/>
                        <a:cs typeface="Arial" pitchFamily="34" charset="0"/>
                      </a:rPr>
                      <m:t>𝒔</m:t>
                    </m:r>
                  </m:oMath>
                </a14:m>
                <a:r>
                  <a:rPr lang="en-US" dirty="0">
                    <a:solidFill>
                      <a:srgbClr val="008000"/>
                    </a:solidFill>
                    <a:latin typeface="Arial" pitchFamily="34" charset="0"/>
                    <a:cs typeface="Arial" pitchFamily="34" charset="0"/>
                  </a:rPr>
                  <a:t>)</a:t>
                </a:r>
                <a:br>
                  <a:rPr lang="en-US" dirty="0">
                    <a:solidFill>
                      <a:srgbClr val="008000"/>
                    </a:solidFill>
                    <a:latin typeface="Arial" pitchFamily="34" charset="0"/>
                    <a:cs typeface="Arial" pitchFamily="34" charset="0"/>
                  </a:rPr>
                </a:br>
                <a14:m>
                  <m:oMathPara xmlns:m="http://schemas.openxmlformats.org/officeDocument/2006/math">
                    <m:oMathParaPr>
                      <m:jc m:val="left"/>
                    </m:oMathParaPr>
                    <m:oMath xmlns:m="http://schemas.openxmlformats.org/officeDocument/2006/math">
                      <m:r>
                        <a:rPr lang="en-US" b="1" i="1" dirty="0" smtClean="0">
                          <a:solidFill>
                            <a:srgbClr val="008000"/>
                          </a:solidFill>
                          <a:latin typeface="Cambria Math"/>
                          <a:cs typeface="Arial" pitchFamily="34" charset="0"/>
                        </a:rPr>
                        <m:t>𝒕</m:t>
                      </m:r>
                      <m:r>
                        <m:rPr>
                          <m:nor/>
                        </m:rPr>
                        <a:rPr lang="en-US" dirty="0">
                          <a:solidFill>
                            <a:srgbClr val="008000"/>
                          </a:solidFill>
                          <a:latin typeface="Arial" pitchFamily="34" charset="0"/>
                          <a:cs typeface="Arial" pitchFamily="34" charset="0"/>
                        </a:rPr>
                        <m:t> … </m:t>
                      </m:r>
                      <m:r>
                        <m:rPr>
                          <m:nor/>
                        </m:rPr>
                        <a:rPr lang="en-US" b="0" i="0" dirty="0" smtClean="0">
                          <a:solidFill>
                            <a:srgbClr val="008000"/>
                          </a:solidFill>
                          <a:latin typeface="Arial" pitchFamily="34" charset="0"/>
                          <a:cs typeface="Arial" pitchFamily="34" charset="0"/>
                        </a:rPr>
                        <m:t>frequent</m:t>
                      </m:r>
                      <m:r>
                        <m:rPr>
                          <m:nor/>
                        </m:rPr>
                        <a:rPr lang="en-US" b="0" i="0" dirty="0" smtClean="0">
                          <a:solidFill>
                            <a:srgbClr val="008000"/>
                          </a:solidFill>
                          <a:latin typeface="Arial" pitchFamily="34" charset="0"/>
                          <a:cs typeface="Arial" pitchFamily="34" charset="0"/>
                        </a:rPr>
                        <m:t> </m:t>
                      </m:r>
                      <m:r>
                        <m:rPr>
                          <m:nor/>
                        </m:rPr>
                        <a:rPr lang="en-US" dirty="0" err="1">
                          <a:solidFill>
                            <a:srgbClr val="008000"/>
                          </a:solidFill>
                          <a:latin typeface="Arial" pitchFamily="34" charset="0"/>
                          <a:cs typeface="Arial" pitchFamily="34" charset="0"/>
                        </a:rPr>
                        <m:t>itemset</m:t>
                      </m:r>
                      <m:r>
                        <m:rPr>
                          <m:nor/>
                        </m:rPr>
                        <a:rPr lang="en-US" dirty="0">
                          <a:solidFill>
                            <a:srgbClr val="008000"/>
                          </a:solidFill>
                          <a:latin typeface="Arial" pitchFamily="34" charset="0"/>
                          <a:cs typeface="Arial" pitchFamily="34" charset="0"/>
                        </a:rPr>
                        <m:t> </m:t>
                      </m:r>
                      <m:r>
                        <m:rPr>
                          <m:nor/>
                        </m:rPr>
                        <a:rPr lang="en-US" dirty="0">
                          <a:solidFill>
                            <a:srgbClr val="008000"/>
                          </a:solidFill>
                          <a:latin typeface="Arial" pitchFamily="34" charset="0"/>
                          <a:cs typeface="Arial" pitchFamily="34" charset="0"/>
                        </a:rPr>
                        <m:t>size</m:t>
                      </m:r>
                    </m:oMath>
                  </m:oMathPara>
                </a14:m>
                <a:endParaRPr lang="en-US" dirty="0">
                  <a:solidFill>
                    <a:srgbClr val="008000"/>
                  </a:solidFill>
                  <a:latin typeface="Arial" pitchFamily="34" charset="0"/>
                  <a:cs typeface="Arial" pitchFamily="34" charset="0"/>
                </a:endParaRPr>
              </a:p>
              <a:p>
                <a:endParaRPr lang="en-US" dirty="0">
                  <a:solidFill>
                    <a:srgbClr val="008000"/>
                  </a:solidFill>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846187" y="5715000"/>
                <a:ext cx="3371436" cy="923330"/>
              </a:xfrm>
              <a:prstGeom prst="rect">
                <a:avLst/>
              </a:prstGeom>
              <a:blipFill rotWithShape="1">
                <a:blip r:embed="rId4"/>
                <a:stretch>
                  <a:fillRect t="-3311" r="-904"/>
                </a:stretch>
              </a:blipFill>
            </p:spPr>
            <p:txBody>
              <a:bodyPr/>
              <a:lstStyle/>
              <a:p>
                <a:r>
                  <a:rPr lang="en-US">
                    <a:noFill/>
                  </a:rPr>
                  <a:t> </a:t>
                </a:r>
              </a:p>
            </p:txBody>
          </p:sp>
        </mc:Fallback>
      </mc:AlternateContent>
    </p:spTree>
    <p:extLst>
      <p:ext uri="{BB962C8B-B14F-4D97-AF65-F5344CB8AC3E}">
        <p14:creationId xmlns:p14="http://schemas.microsoft.com/office/powerpoint/2010/main" val="55999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3" grpId="0" animBg="1"/>
      <p:bldP spid="64" grpId="0" animBg="1"/>
      <p:bldP spid="65" grpId="0"/>
      <p:bldP spid="6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p>
            <a:r>
              <a:rPr lang="en-US" dirty="0"/>
              <a:t>From </a:t>
            </a:r>
            <a:r>
              <a:rPr lang="en-US" dirty="0" err="1"/>
              <a:t>Itemsets</a:t>
            </a:r>
            <a:r>
              <a:rPr lang="en-US" dirty="0"/>
              <a:t> to Bipartite </a:t>
            </a:r>
            <a:r>
              <a:rPr lang="en-US" dirty="0" err="1"/>
              <a:t>K</a:t>
            </a:r>
            <a:r>
              <a:rPr lang="en-US" baseline="-25000" dirty="0" err="1"/>
              <a:t>s,t</a:t>
            </a:r>
            <a:endParaRPr lang="en-US" baseline="-25000" dirty="0"/>
          </a:p>
        </p:txBody>
      </p:sp>
      <p:sp>
        <p:nvSpPr>
          <p:cNvPr id="7" name="TextBox 6"/>
          <p:cNvSpPr txBox="1"/>
          <p:nvPr/>
        </p:nvSpPr>
        <p:spPr>
          <a:xfrm>
            <a:off x="7406069" y="0"/>
            <a:ext cx="1737976" cy="338554"/>
          </a:xfrm>
          <a:prstGeom prst="rect">
            <a:avLst/>
          </a:prstGeom>
          <a:noFill/>
        </p:spPr>
        <p:txBody>
          <a:bodyPr wrap="none" rtlCol="0">
            <a:spAutoFit/>
          </a:bodyPr>
          <a:lstStyle/>
          <a:p>
            <a:pPr algn="r"/>
            <a:r>
              <a:rPr lang="en-US" sz="1600" dirty="0">
                <a:solidFill>
                  <a:schemeClr val="bg1"/>
                </a:solidFill>
                <a:latin typeface="Arial" pitchFamily="34" charset="0"/>
                <a:cs typeface="Arial" pitchFamily="34" charset="0"/>
              </a:rPr>
              <a:t>[Kumar et al. ‘99]</a:t>
            </a:r>
          </a:p>
        </p:txBody>
      </p:sp>
      <p:grpSp>
        <p:nvGrpSpPr>
          <p:cNvPr id="21" name="Group 20"/>
          <p:cNvGrpSpPr/>
          <p:nvPr/>
        </p:nvGrpSpPr>
        <p:grpSpPr>
          <a:xfrm>
            <a:off x="986859" y="2209800"/>
            <a:ext cx="1375341" cy="1371600"/>
            <a:chOff x="3527891" y="3581400"/>
            <a:chExt cx="1375341" cy="1371600"/>
          </a:xfrm>
        </p:grpSpPr>
        <p:cxnSp>
          <p:nvCxnSpPr>
            <p:cNvPr id="26" name="Straight Connector 25"/>
            <p:cNvCxnSpPr>
              <a:stCxn id="35" idx="6"/>
              <a:endCxn id="38"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5" idx="6"/>
              <a:endCxn id="40"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5" idx="6"/>
              <a:endCxn id="37"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5" idx="6"/>
              <a:endCxn id="39" idx="2"/>
            </p:cNvCxnSpPr>
            <p:nvPr/>
          </p:nvCxnSpPr>
          <p:spPr>
            <a:xfrm>
              <a:off x="3756491" y="4305300"/>
              <a:ext cx="918141"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a:t>
              </a:r>
            </a:p>
          </p:txBody>
        </p:sp>
        <p:sp>
          <p:nvSpPr>
            <p:cNvPr id="37" name="Oval 36"/>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38" name="Oval 37"/>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39" name="Oval 38"/>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d</a:t>
              </a:r>
            </a:p>
          </p:txBody>
        </p:sp>
        <p:sp>
          <p:nvSpPr>
            <p:cNvPr id="40" name="Oval 39"/>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grpSp>
      <p:sp>
        <p:nvSpPr>
          <p:cNvPr id="9" name="TextBox 8"/>
          <p:cNvSpPr txBox="1"/>
          <p:nvPr/>
        </p:nvSpPr>
        <p:spPr>
          <a:xfrm>
            <a:off x="1109304" y="3581400"/>
            <a:ext cx="1563248" cy="400110"/>
          </a:xfrm>
          <a:prstGeom prst="rect">
            <a:avLst/>
          </a:prstGeom>
          <a:noFill/>
        </p:spPr>
        <p:txBody>
          <a:bodyPr wrap="none" rtlCol="0">
            <a:spAutoFit/>
          </a:bodyPr>
          <a:lstStyle/>
          <a:p>
            <a:r>
              <a:rPr lang="en-US" sz="2000" b="1" dirty="0">
                <a:latin typeface="Arial" pitchFamily="34" charset="0"/>
                <a:cs typeface="Arial" pitchFamily="34" charset="0"/>
              </a:rPr>
              <a:t>S</a:t>
            </a:r>
            <a:r>
              <a:rPr lang="en-US" sz="2000" b="1" baseline="-25000" dirty="0">
                <a:latin typeface="Arial" pitchFamily="34" charset="0"/>
                <a:cs typeface="Arial" pitchFamily="34" charset="0"/>
              </a:rPr>
              <a:t>i</a:t>
            </a:r>
            <a:r>
              <a:rPr lang="en-US" sz="2000" b="1" dirty="0">
                <a:latin typeface="Arial" pitchFamily="34" charset="0"/>
                <a:cs typeface="Arial" pitchFamily="34" charset="0"/>
              </a:rPr>
              <a:t>={</a:t>
            </a:r>
            <a:r>
              <a:rPr lang="en-US" sz="2000" b="1" dirty="0" err="1">
                <a:latin typeface="Arial" pitchFamily="34" charset="0"/>
                <a:cs typeface="Arial" pitchFamily="34" charset="0"/>
              </a:rPr>
              <a:t>a,b,c,d</a:t>
            </a:r>
            <a:r>
              <a:rPr lang="en-US" sz="2000" b="1" dirty="0">
                <a:latin typeface="Arial" pitchFamily="34" charset="0"/>
                <a:cs typeface="Arial" pitchFamily="34" charset="0"/>
              </a:rPr>
              <a:t>}</a:t>
            </a:r>
          </a:p>
        </p:txBody>
      </p:sp>
      <p:grpSp>
        <p:nvGrpSpPr>
          <p:cNvPr id="43" name="Group 42"/>
          <p:cNvGrpSpPr/>
          <p:nvPr/>
        </p:nvGrpSpPr>
        <p:grpSpPr>
          <a:xfrm>
            <a:off x="6002166" y="5135098"/>
            <a:ext cx="1676400" cy="1219200"/>
            <a:chOff x="3226832" y="3581400"/>
            <a:chExt cx="1676400" cy="1219200"/>
          </a:xfrm>
        </p:grpSpPr>
        <p:cxnSp>
          <p:nvCxnSpPr>
            <p:cNvPr id="44" name="Straight Connector 43"/>
            <p:cNvCxnSpPr>
              <a:stCxn id="56" idx="6"/>
              <a:endCxn id="62" idx="1"/>
            </p:cNvCxnSpPr>
            <p:nvPr/>
          </p:nvCxnSpPr>
          <p:spPr>
            <a:xfrm flipV="1">
              <a:off x="3455432" y="3614878"/>
              <a:ext cx="1252678" cy="309422"/>
            </a:xfrm>
            <a:prstGeom prst="line">
              <a:avLst/>
            </a:prstGeom>
            <a:ln w="22225" cmpd="sng">
              <a:solidFill>
                <a:schemeClr val="bg1">
                  <a:lumMod val="50000"/>
                </a:schemeClr>
              </a:solidFill>
              <a:tailEnd type="arrow" w="sm" len="lg"/>
            </a:ln>
          </p:spPr>
          <p:style>
            <a:lnRef idx="1">
              <a:schemeClr val="dk1"/>
            </a:lnRef>
            <a:fillRef idx="0">
              <a:schemeClr val="dk1"/>
            </a:fillRef>
            <a:effectRef idx="0">
              <a:schemeClr val="dk1"/>
            </a:effectRef>
            <a:fontRef idx="minor">
              <a:schemeClr val="tx1"/>
            </a:fontRef>
          </p:style>
        </p:cxnSp>
        <p:cxnSp>
          <p:nvCxnSpPr>
            <p:cNvPr id="45" name="Straight Connector 44"/>
            <p:cNvCxnSpPr>
              <a:stCxn id="56" idx="6"/>
              <a:endCxn id="59" idx="1"/>
            </p:cNvCxnSpPr>
            <p:nvPr/>
          </p:nvCxnSpPr>
          <p:spPr>
            <a:xfrm>
              <a:off x="3455432" y="3924300"/>
              <a:ext cx="1252678" cy="71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6" idx="6"/>
              <a:endCxn id="60" idx="1"/>
            </p:cNvCxnSpPr>
            <p:nvPr/>
          </p:nvCxnSpPr>
          <p:spPr>
            <a:xfrm>
              <a:off x="3455432" y="3924300"/>
              <a:ext cx="1252678" cy="452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57" idx="6"/>
              <a:endCxn id="60" idx="2"/>
            </p:cNvCxnSpPr>
            <p:nvPr/>
          </p:nvCxnSpPr>
          <p:spPr>
            <a:xfrm>
              <a:off x="3455432" y="4305300"/>
              <a:ext cx="1219200"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7" idx="6"/>
              <a:endCxn id="62" idx="2"/>
            </p:cNvCxnSpPr>
            <p:nvPr/>
          </p:nvCxnSpPr>
          <p:spPr>
            <a:xfrm flipV="1">
              <a:off x="3455432" y="3695700"/>
              <a:ext cx="1219200"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7" idx="6"/>
              <a:endCxn id="59" idx="2"/>
            </p:cNvCxnSpPr>
            <p:nvPr/>
          </p:nvCxnSpPr>
          <p:spPr>
            <a:xfrm flipV="1">
              <a:off x="3455432" y="4076700"/>
              <a:ext cx="1219200"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8" idx="6"/>
              <a:endCxn id="59" idx="3"/>
            </p:cNvCxnSpPr>
            <p:nvPr/>
          </p:nvCxnSpPr>
          <p:spPr>
            <a:xfrm flipV="1">
              <a:off x="3455432" y="4157522"/>
              <a:ext cx="1252678" cy="528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8" idx="6"/>
              <a:endCxn id="60" idx="3"/>
            </p:cNvCxnSpPr>
            <p:nvPr/>
          </p:nvCxnSpPr>
          <p:spPr>
            <a:xfrm flipV="1">
              <a:off x="3455432" y="4538522"/>
              <a:ext cx="1252678" cy="147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8" idx="6"/>
              <a:endCxn id="62" idx="3"/>
            </p:cNvCxnSpPr>
            <p:nvPr/>
          </p:nvCxnSpPr>
          <p:spPr>
            <a:xfrm flipV="1">
              <a:off x="3455432" y="3776522"/>
              <a:ext cx="1252678" cy="909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3226832" y="3810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57" name="Oval 56"/>
            <p:cNvSpPr/>
            <p:nvPr/>
          </p:nvSpPr>
          <p:spPr>
            <a:xfrm>
              <a:off x="3226832"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sp>
          <p:nvSpPr>
            <p:cNvPr id="58" name="Oval 57"/>
            <p:cNvSpPr/>
            <p:nvPr/>
          </p:nvSpPr>
          <p:spPr>
            <a:xfrm>
              <a:off x="3226832" y="4572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59" name="Oval 58"/>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t>
              </a:r>
            </a:p>
          </p:txBody>
        </p:sp>
        <p:sp>
          <p:nvSpPr>
            <p:cNvPr id="60" name="Oval 59"/>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p>
          </p:txBody>
        </p:sp>
        <p:sp>
          <p:nvSpPr>
            <p:cNvPr id="62" name="Oval 61"/>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grpSp>
      <p:sp>
        <p:nvSpPr>
          <p:cNvPr id="63" name="Rounded Rectangle 62"/>
          <p:cNvSpPr/>
          <p:nvPr/>
        </p:nvSpPr>
        <p:spPr>
          <a:xfrm>
            <a:off x="5840622" y="5200604"/>
            <a:ext cx="609600" cy="1354862"/>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4" name="Rounded Rectangle 63"/>
          <p:cNvSpPr/>
          <p:nvPr/>
        </p:nvSpPr>
        <p:spPr>
          <a:xfrm>
            <a:off x="7239654" y="4982698"/>
            <a:ext cx="609600" cy="1333178"/>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5" name="Rectangle 64"/>
          <p:cNvSpPr/>
          <p:nvPr/>
        </p:nvSpPr>
        <p:spPr>
          <a:xfrm>
            <a:off x="5574380" y="6305490"/>
            <a:ext cx="356188" cy="400110"/>
          </a:xfrm>
          <a:prstGeom prst="rect">
            <a:avLst/>
          </a:prstGeom>
        </p:spPr>
        <p:txBody>
          <a:bodyPr wrap="none">
            <a:spAutoFit/>
          </a:bodyPr>
          <a:lstStyle/>
          <a:p>
            <a:r>
              <a:rPr lang="en-US" sz="2000" dirty="0">
                <a:latin typeface="Arial" pitchFamily="34" charset="0"/>
                <a:cs typeface="Arial" pitchFamily="34" charset="0"/>
              </a:rPr>
              <a:t>X</a:t>
            </a:r>
            <a:endParaRPr lang="en-US" sz="2000" dirty="0"/>
          </a:p>
        </p:txBody>
      </p:sp>
      <p:sp>
        <p:nvSpPr>
          <p:cNvPr id="66" name="Rectangle 65"/>
          <p:cNvSpPr/>
          <p:nvPr/>
        </p:nvSpPr>
        <p:spPr>
          <a:xfrm>
            <a:off x="7721012" y="6239677"/>
            <a:ext cx="356188" cy="400110"/>
          </a:xfrm>
          <a:prstGeom prst="rect">
            <a:avLst/>
          </a:prstGeom>
        </p:spPr>
        <p:txBody>
          <a:bodyPr wrap="none">
            <a:spAutoFit/>
          </a:bodyPr>
          <a:lstStyle/>
          <a:p>
            <a:r>
              <a:rPr lang="en-US" sz="2000" dirty="0">
                <a:latin typeface="Arial" pitchFamily="34" charset="0"/>
                <a:cs typeface="Arial" pitchFamily="34" charset="0"/>
              </a:rPr>
              <a:t>Y</a:t>
            </a:r>
            <a:endParaRPr lang="en-US" sz="2000" dirty="0"/>
          </a:p>
        </p:txBody>
      </p:sp>
      <p:sp>
        <p:nvSpPr>
          <p:cNvPr id="10" name="TextBox 9"/>
          <p:cNvSpPr txBox="1"/>
          <p:nvPr/>
        </p:nvSpPr>
        <p:spPr>
          <a:xfrm>
            <a:off x="347193" y="3962400"/>
            <a:ext cx="3348994" cy="1200329"/>
          </a:xfrm>
          <a:prstGeom prst="rect">
            <a:avLst/>
          </a:prstGeom>
          <a:noFill/>
        </p:spPr>
        <p:txBody>
          <a:bodyPr wrap="none" rtlCol="0">
            <a:spAutoFit/>
          </a:bodyPr>
          <a:lstStyle/>
          <a:p>
            <a:r>
              <a:rPr lang="en-US" sz="2400" dirty="0">
                <a:solidFill>
                  <a:srgbClr val="008000"/>
                </a:solidFill>
                <a:latin typeface="Arial" pitchFamily="34" charset="0"/>
                <a:cs typeface="Arial" pitchFamily="34" charset="0"/>
              </a:rPr>
              <a:t>Find frequent </a:t>
            </a:r>
            <a:r>
              <a:rPr lang="en-US" sz="2400" dirty="0" err="1">
                <a:solidFill>
                  <a:srgbClr val="008000"/>
                </a:solidFill>
                <a:latin typeface="Arial" pitchFamily="34" charset="0"/>
                <a:cs typeface="Arial" pitchFamily="34" charset="0"/>
              </a:rPr>
              <a:t>itemsets</a:t>
            </a:r>
            <a:r>
              <a:rPr lang="en-US" sz="2400" dirty="0">
                <a:solidFill>
                  <a:srgbClr val="008000"/>
                </a:solidFill>
                <a:latin typeface="Arial" pitchFamily="34" charset="0"/>
                <a:cs typeface="Arial" pitchFamily="34" charset="0"/>
              </a:rPr>
              <a:t>:</a:t>
            </a:r>
          </a:p>
          <a:p>
            <a:r>
              <a:rPr lang="en-US" sz="2400" dirty="0">
                <a:solidFill>
                  <a:srgbClr val="008000"/>
                </a:solidFill>
                <a:latin typeface="Arial" pitchFamily="34" charset="0"/>
                <a:cs typeface="Arial" pitchFamily="34" charset="0"/>
              </a:rPr>
              <a:t>  </a:t>
            </a:r>
            <a:r>
              <a:rPr lang="en-US" sz="2400" b="1" dirty="0">
                <a:solidFill>
                  <a:srgbClr val="008000"/>
                </a:solidFill>
                <a:latin typeface="Arial" pitchFamily="34" charset="0"/>
                <a:cs typeface="Arial" pitchFamily="34" charset="0"/>
              </a:rPr>
              <a:t>s</a:t>
            </a:r>
            <a:r>
              <a:rPr lang="en-US" sz="2400" dirty="0">
                <a:solidFill>
                  <a:srgbClr val="008000"/>
                </a:solidFill>
                <a:latin typeface="Arial" pitchFamily="34" charset="0"/>
                <a:cs typeface="Arial" pitchFamily="34" charset="0"/>
              </a:rPr>
              <a:t> … minimum support</a:t>
            </a:r>
          </a:p>
          <a:p>
            <a:r>
              <a:rPr lang="en-US" sz="2400" dirty="0">
                <a:solidFill>
                  <a:srgbClr val="008000"/>
                </a:solidFill>
                <a:latin typeface="Arial" pitchFamily="34" charset="0"/>
                <a:cs typeface="Arial" pitchFamily="34" charset="0"/>
              </a:rPr>
              <a:t>  </a:t>
            </a:r>
            <a:r>
              <a:rPr lang="en-US" sz="2400" b="1" dirty="0">
                <a:solidFill>
                  <a:srgbClr val="008000"/>
                </a:solidFill>
                <a:latin typeface="Arial" pitchFamily="34" charset="0"/>
                <a:cs typeface="Arial" pitchFamily="34" charset="0"/>
              </a:rPr>
              <a:t>t</a:t>
            </a:r>
            <a:r>
              <a:rPr lang="en-US" sz="2400" dirty="0">
                <a:solidFill>
                  <a:srgbClr val="008000"/>
                </a:solidFill>
                <a:latin typeface="Arial" pitchFamily="34" charset="0"/>
                <a:cs typeface="Arial" pitchFamily="34" charset="0"/>
              </a:rPr>
              <a:t> … </a:t>
            </a:r>
            <a:r>
              <a:rPr lang="en-US" sz="2400" dirty="0" err="1">
                <a:solidFill>
                  <a:srgbClr val="008000"/>
                </a:solidFill>
                <a:latin typeface="Arial" pitchFamily="34" charset="0"/>
                <a:cs typeface="Arial" pitchFamily="34" charset="0"/>
              </a:rPr>
              <a:t>itemset</a:t>
            </a:r>
            <a:r>
              <a:rPr lang="en-US" sz="2400" dirty="0">
                <a:solidFill>
                  <a:srgbClr val="008000"/>
                </a:solidFill>
                <a:latin typeface="Arial" pitchFamily="34" charset="0"/>
                <a:cs typeface="Arial" pitchFamily="34" charset="0"/>
              </a:rPr>
              <a:t> size</a:t>
            </a:r>
          </a:p>
        </p:txBody>
      </p:sp>
      <p:grpSp>
        <p:nvGrpSpPr>
          <p:cNvPr id="87" name="Group 86"/>
          <p:cNvGrpSpPr/>
          <p:nvPr/>
        </p:nvGrpSpPr>
        <p:grpSpPr>
          <a:xfrm>
            <a:off x="4419600" y="3048000"/>
            <a:ext cx="1375341" cy="1371600"/>
            <a:chOff x="3527891" y="3581400"/>
            <a:chExt cx="1375341" cy="1371600"/>
          </a:xfrm>
        </p:grpSpPr>
        <p:cxnSp>
          <p:nvCxnSpPr>
            <p:cNvPr id="88" name="Straight Connector 87"/>
            <p:cNvCxnSpPr>
              <a:stCxn id="92" idx="6"/>
              <a:endCxn id="94"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92" idx="6"/>
              <a:endCxn id="96"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92" idx="6"/>
              <a:endCxn id="93"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92" idx="6"/>
              <a:endCxn id="95" idx="2"/>
            </p:cNvCxnSpPr>
            <p:nvPr/>
          </p:nvCxnSpPr>
          <p:spPr>
            <a:xfrm>
              <a:off x="3756491" y="4305300"/>
              <a:ext cx="918141"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x</a:t>
              </a:r>
              <a:endParaRPr lang="en-US" b="1" dirty="0"/>
            </a:p>
          </p:txBody>
        </p:sp>
        <p:sp>
          <p:nvSpPr>
            <p:cNvPr id="93" name="Oval 92"/>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94" name="Oval 93"/>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95" name="Oval 94"/>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p>
          </p:txBody>
        </p:sp>
        <p:sp>
          <p:nvSpPr>
            <p:cNvPr id="96" name="Oval 95"/>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grpSp>
      <p:sp>
        <p:nvSpPr>
          <p:cNvPr id="11" name="TextBox 10"/>
          <p:cNvSpPr txBox="1"/>
          <p:nvPr/>
        </p:nvSpPr>
        <p:spPr>
          <a:xfrm>
            <a:off x="1994816" y="5244405"/>
            <a:ext cx="3339184" cy="1384995"/>
          </a:xfrm>
          <a:prstGeom prst="rect">
            <a:avLst/>
          </a:prstGeom>
          <a:noFill/>
        </p:spPr>
        <p:txBody>
          <a:bodyPr wrap="none" rtlCol="0">
            <a:spAutoFit/>
          </a:bodyPr>
          <a:lstStyle/>
          <a:p>
            <a:pPr marL="0" lvl="1"/>
            <a:r>
              <a:rPr lang="en-US" sz="2800" b="1" dirty="0">
                <a:solidFill>
                  <a:srgbClr val="D60093"/>
                </a:solidFill>
                <a:latin typeface="Calibri" pitchFamily="34" charset="0"/>
                <a:cs typeface="Calibri" pitchFamily="34" charset="0"/>
              </a:rPr>
              <a:t>We found </a:t>
            </a:r>
            <a:r>
              <a:rPr lang="en-US" sz="2800" b="1" i="1" dirty="0" err="1">
                <a:solidFill>
                  <a:srgbClr val="D60093"/>
                </a:solidFill>
                <a:latin typeface="Calibri" pitchFamily="34" charset="0"/>
                <a:cs typeface="Calibri" pitchFamily="34" charset="0"/>
              </a:rPr>
              <a:t>K</a:t>
            </a:r>
            <a:r>
              <a:rPr lang="en-US" sz="2800" b="1" i="1" baseline="-25000" dirty="0" err="1">
                <a:solidFill>
                  <a:srgbClr val="D60093"/>
                </a:solidFill>
                <a:latin typeface="Calibri" pitchFamily="34" charset="0"/>
                <a:cs typeface="Calibri" pitchFamily="34" charset="0"/>
              </a:rPr>
              <a:t>s,t</a:t>
            </a:r>
            <a:r>
              <a:rPr lang="en-US" sz="2800" b="1" dirty="0">
                <a:solidFill>
                  <a:srgbClr val="D60093"/>
                </a:solidFill>
                <a:latin typeface="Calibri" pitchFamily="34" charset="0"/>
                <a:cs typeface="Calibri" pitchFamily="34" charset="0"/>
              </a:rPr>
              <a:t>! </a:t>
            </a:r>
          </a:p>
          <a:p>
            <a:pPr marL="0" lvl="1"/>
            <a:r>
              <a:rPr lang="en-US" sz="2800" b="1" i="1" dirty="0" err="1">
                <a:latin typeface="Calibri" pitchFamily="34" charset="0"/>
                <a:cs typeface="Calibri" pitchFamily="34" charset="0"/>
              </a:rPr>
              <a:t>K</a:t>
            </a:r>
            <a:r>
              <a:rPr lang="en-US" sz="2800" b="1" i="1" baseline="-25000" dirty="0" err="1">
                <a:latin typeface="Calibri" pitchFamily="34" charset="0"/>
                <a:cs typeface="Calibri" pitchFamily="34" charset="0"/>
              </a:rPr>
              <a:t>s,t</a:t>
            </a:r>
            <a:r>
              <a:rPr lang="en-US" sz="2800" dirty="0">
                <a:latin typeface="Calibri" pitchFamily="34" charset="0"/>
                <a:cs typeface="Calibri" pitchFamily="34" charset="0"/>
              </a:rPr>
              <a:t> = a set </a:t>
            </a:r>
            <a:r>
              <a:rPr lang="en-US" sz="2800" b="1" i="1" dirty="0">
                <a:latin typeface="Calibri" pitchFamily="34" charset="0"/>
                <a:cs typeface="Calibri" pitchFamily="34" charset="0"/>
              </a:rPr>
              <a:t>Y</a:t>
            </a:r>
            <a:r>
              <a:rPr lang="en-US" sz="2800" dirty="0">
                <a:latin typeface="Calibri" pitchFamily="34" charset="0"/>
                <a:cs typeface="Calibri" pitchFamily="34" charset="0"/>
              </a:rPr>
              <a:t> of size </a:t>
            </a:r>
            <a:r>
              <a:rPr lang="en-US" sz="2800" b="1" i="1" dirty="0">
                <a:latin typeface="Calibri" pitchFamily="34" charset="0"/>
                <a:cs typeface="Calibri" pitchFamily="34" charset="0"/>
              </a:rPr>
              <a:t>t</a:t>
            </a:r>
            <a:r>
              <a:rPr lang="en-US" sz="2800" dirty="0">
                <a:latin typeface="Calibri" pitchFamily="34" charset="0"/>
                <a:cs typeface="Calibri" pitchFamily="34" charset="0"/>
              </a:rPr>
              <a:t> </a:t>
            </a:r>
            <a:br>
              <a:rPr lang="en-US" sz="2800" dirty="0">
                <a:latin typeface="Calibri" pitchFamily="34" charset="0"/>
                <a:cs typeface="Calibri" pitchFamily="34" charset="0"/>
              </a:rPr>
            </a:br>
            <a:r>
              <a:rPr lang="en-US" sz="2800" dirty="0">
                <a:latin typeface="Calibri" pitchFamily="34" charset="0"/>
                <a:cs typeface="Calibri" pitchFamily="34" charset="0"/>
              </a:rPr>
              <a:t>that occurs in </a:t>
            </a:r>
            <a:r>
              <a:rPr lang="en-US" sz="2800" i="1" dirty="0">
                <a:latin typeface="Calibri" pitchFamily="34" charset="0"/>
                <a:cs typeface="Calibri" pitchFamily="34" charset="0"/>
              </a:rPr>
              <a:t>s</a:t>
            </a:r>
            <a:r>
              <a:rPr lang="en-US" sz="2800" dirty="0">
                <a:latin typeface="Calibri" pitchFamily="34" charset="0"/>
                <a:cs typeface="Calibri" pitchFamily="34" charset="0"/>
              </a:rPr>
              <a:t> sets </a:t>
            </a:r>
            <a:r>
              <a:rPr lang="en-US" sz="2800" b="1" i="1" dirty="0">
                <a:latin typeface="Calibri" pitchFamily="34" charset="0"/>
                <a:cs typeface="Calibri" pitchFamily="34" charset="0"/>
              </a:rPr>
              <a:t>S</a:t>
            </a:r>
            <a:r>
              <a:rPr lang="en-US" sz="2800" b="1" i="1" baseline="-25000" dirty="0">
                <a:latin typeface="Calibri" pitchFamily="34" charset="0"/>
                <a:cs typeface="Calibri" pitchFamily="34" charset="0"/>
              </a:rPr>
              <a:t>i</a:t>
            </a:r>
          </a:p>
        </p:txBody>
      </p:sp>
      <p:sp>
        <p:nvSpPr>
          <p:cNvPr id="12" name="TextBox 11"/>
          <p:cNvSpPr txBox="1"/>
          <p:nvPr/>
        </p:nvSpPr>
        <p:spPr>
          <a:xfrm>
            <a:off x="381000" y="1295400"/>
            <a:ext cx="3808287" cy="954107"/>
          </a:xfrm>
          <a:prstGeom prst="rect">
            <a:avLst/>
          </a:prstGeom>
          <a:noFill/>
        </p:spPr>
        <p:txBody>
          <a:bodyPr wrap="none" rtlCol="0">
            <a:spAutoFit/>
          </a:bodyPr>
          <a:lstStyle/>
          <a:p>
            <a:pPr marL="0" lvl="1"/>
            <a:r>
              <a:rPr lang="en-US" sz="2800" dirty="0">
                <a:latin typeface="Calibri" pitchFamily="34" charset="0"/>
                <a:cs typeface="Calibri" pitchFamily="34" charset="0"/>
              </a:rPr>
              <a:t>View each node </a:t>
            </a:r>
            <a:r>
              <a:rPr lang="en-US" sz="2800" b="1" i="1" dirty="0" err="1">
                <a:latin typeface="Calibri" pitchFamily="34" charset="0"/>
                <a:cs typeface="Calibri" pitchFamily="34" charset="0"/>
              </a:rPr>
              <a:t>i</a:t>
            </a:r>
            <a:r>
              <a:rPr lang="en-US" sz="2800" dirty="0">
                <a:latin typeface="Calibri" pitchFamily="34" charset="0"/>
                <a:cs typeface="Calibri" pitchFamily="34" charset="0"/>
              </a:rPr>
              <a:t> as a </a:t>
            </a:r>
            <a:br>
              <a:rPr lang="en-US" sz="2800" dirty="0">
                <a:latin typeface="Calibri" pitchFamily="34" charset="0"/>
                <a:cs typeface="Calibri" pitchFamily="34" charset="0"/>
              </a:rPr>
            </a:br>
            <a:r>
              <a:rPr lang="en-US" sz="2800" dirty="0">
                <a:latin typeface="Calibri" pitchFamily="34" charset="0"/>
                <a:cs typeface="Calibri" pitchFamily="34" charset="0"/>
              </a:rPr>
              <a:t>set </a:t>
            </a:r>
            <a:r>
              <a:rPr lang="en-US" sz="2800" b="1" i="1" dirty="0">
                <a:latin typeface="Calibri" pitchFamily="34" charset="0"/>
                <a:cs typeface="Calibri" pitchFamily="34" charset="0"/>
              </a:rPr>
              <a:t>S</a:t>
            </a:r>
            <a:r>
              <a:rPr lang="en-US" sz="2800" b="1" i="1" baseline="-25000" dirty="0">
                <a:latin typeface="Calibri" pitchFamily="34" charset="0"/>
                <a:cs typeface="Calibri" pitchFamily="34" charset="0"/>
              </a:rPr>
              <a:t>i</a:t>
            </a:r>
            <a:r>
              <a:rPr lang="en-US" sz="2800" dirty="0">
                <a:latin typeface="Calibri" pitchFamily="34" charset="0"/>
                <a:cs typeface="Calibri" pitchFamily="34" charset="0"/>
              </a:rPr>
              <a:t> of nodes </a:t>
            </a:r>
            <a:r>
              <a:rPr lang="en-US" sz="2800" b="1" i="1" dirty="0" err="1">
                <a:latin typeface="Calibri" pitchFamily="34" charset="0"/>
                <a:cs typeface="Calibri" pitchFamily="34" charset="0"/>
              </a:rPr>
              <a:t>i</a:t>
            </a:r>
            <a:r>
              <a:rPr lang="en-US" sz="2800" dirty="0">
                <a:latin typeface="Calibri" pitchFamily="34" charset="0"/>
                <a:cs typeface="Calibri" pitchFamily="34" charset="0"/>
              </a:rPr>
              <a:t> points to</a:t>
            </a:r>
          </a:p>
        </p:txBody>
      </p:sp>
      <p:sp>
        <p:nvSpPr>
          <p:cNvPr id="13" name="Rectangle 12"/>
          <p:cNvSpPr/>
          <p:nvPr/>
        </p:nvSpPr>
        <p:spPr>
          <a:xfrm>
            <a:off x="4648200" y="1282005"/>
            <a:ext cx="4351683" cy="1815882"/>
          </a:xfrm>
          <a:prstGeom prst="rect">
            <a:avLst/>
          </a:prstGeom>
        </p:spPr>
        <p:txBody>
          <a:bodyPr wrap="square">
            <a:spAutoFit/>
          </a:bodyPr>
          <a:lstStyle/>
          <a:p>
            <a:pPr marL="0" lvl="1"/>
            <a:r>
              <a:rPr lang="en-US" sz="2800" dirty="0">
                <a:latin typeface="Calibri" pitchFamily="34" charset="0"/>
                <a:cs typeface="Calibri" pitchFamily="34" charset="0"/>
              </a:rPr>
              <a:t>Say we find a </a:t>
            </a:r>
            <a:r>
              <a:rPr lang="en-US" sz="2800" b="1" dirty="0">
                <a:solidFill>
                  <a:srgbClr val="D60093"/>
                </a:solidFill>
                <a:latin typeface="Calibri" pitchFamily="34" charset="0"/>
                <a:cs typeface="Calibri" pitchFamily="34" charset="0"/>
              </a:rPr>
              <a:t>frequent </a:t>
            </a:r>
            <a:r>
              <a:rPr lang="en-US" sz="2800" b="1" dirty="0" err="1">
                <a:solidFill>
                  <a:srgbClr val="D60093"/>
                </a:solidFill>
                <a:latin typeface="Calibri" pitchFamily="34" charset="0"/>
                <a:cs typeface="Calibri" pitchFamily="34" charset="0"/>
              </a:rPr>
              <a:t>itemset</a:t>
            </a:r>
            <a:r>
              <a:rPr lang="en-US" sz="2800" dirty="0">
                <a:latin typeface="Calibri" pitchFamily="34" charset="0"/>
                <a:cs typeface="Calibri" pitchFamily="34" charset="0"/>
              </a:rPr>
              <a:t> </a:t>
            </a:r>
            <a:r>
              <a:rPr lang="en-US" sz="2800" b="1" i="1" dirty="0">
                <a:latin typeface="Calibri" pitchFamily="34" charset="0"/>
                <a:cs typeface="Calibri" pitchFamily="34" charset="0"/>
              </a:rPr>
              <a:t>Y={</a:t>
            </a:r>
            <a:r>
              <a:rPr lang="en-US" sz="2800" b="1" i="1" dirty="0" err="1">
                <a:latin typeface="Calibri" pitchFamily="34" charset="0"/>
                <a:cs typeface="Calibri" pitchFamily="34" charset="0"/>
              </a:rPr>
              <a:t>a,b,c</a:t>
            </a:r>
            <a:r>
              <a:rPr lang="en-US" sz="2800" b="1" i="1" dirty="0">
                <a:latin typeface="Calibri" pitchFamily="34" charset="0"/>
                <a:cs typeface="Calibri" pitchFamily="34" charset="0"/>
              </a:rPr>
              <a:t>}</a:t>
            </a:r>
            <a:r>
              <a:rPr lang="en-US" sz="2800" dirty="0">
                <a:latin typeface="Calibri" pitchFamily="34" charset="0"/>
                <a:cs typeface="Calibri" pitchFamily="34" charset="0"/>
              </a:rPr>
              <a:t> of </a:t>
            </a:r>
            <a:r>
              <a:rPr lang="en-US" sz="2800" dirty="0" err="1">
                <a:latin typeface="Calibri" pitchFamily="34" charset="0"/>
                <a:cs typeface="Calibri" pitchFamily="34" charset="0"/>
              </a:rPr>
              <a:t>supp</a:t>
            </a:r>
            <a:r>
              <a:rPr lang="en-US" sz="2800" dirty="0">
                <a:latin typeface="Calibri" pitchFamily="34" charset="0"/>
                <a:cs typeface="Calibri" pitchFamily="34" charset="0"/>
              </a:rPr>
              <a:t> </a:t>
            </a:r>
            <a:r>
              <a:rPr lang="en-US" sz="2800" b="1" i="1" dirty="0">
                <a:latin typeface="Calibri" pitchFamily="34" charset="0"/>
                <a:cs typeface="Calibri" pitchFamily="34" charset="0"/>
              </a:rPr>
              <a:t>s</a:t>
            </a:r>
            <a:br>
              <a:rPr lang="en-US" sz="2800" i="1" dirty="0">
                <a:latin typeface="Calibri" pitchFamily="34" charset="0"/>
                <a:cs typeface="Calibri" pitchFamily="34" charset="0"/>
              </a:rPr>
            </a:br>
            <a:r>
              <a:rPr lang="en-US" sz="2800" dirty="0">
                <a:latin typeface="Calibri" pitchFamily="34" charset="0"/>
                <a:cs typeface="Calibri" pitchFamily="34" charset="0"/>
              </a:rPr>
              <a:t>So, there are </a:t>
            </a:r>
            <a:r>
              <a:rPr lang="en-US" sz="2800" b="1" i="1" dirty="0">
                <a:latin typeface="Calibri" pitchFamily="34" charset="0"/>
                <a:cs typeface="Calibri" pitchFamily="34" charset="0"/>
              </a:rPr>
              <a:t>s</a:t>
            </a:r>
            <a:r>
              <a:rPr lang="en-US" sz="2800" dirty="0">
                <a:latin typeface="Calibri" pitchFamily="34" charset="0"/>
                <a:cs typeface="Calibri" pitchFamily="34" charset="0"/>
              </a:rPr>
              <a:t> nodes that link to all of </a:t>
            </a:r>
            <a:r>
              <a:rPr lang="en-US" sz="2800" b="1" dirty="0">
                <a:latin typeface="Calibri" pitchFamily="34" charset="0"/>
                <a:cs typeface="Calibri" pitchFamily="34" charset="0"/>
              </a:rPr>
              <a:t>{</a:t>
            </a:r>
            <a:r>
              <a:rPr lang="en-US" sz="2800" b="1" dirty="0" err="1">
                <a:latin typeface="Calibri" pitchFamily="34" charset="0"/>
                <a:cs typeface="Calibri" pitchFamily="34" charset="0"/>
              </a:rPr>
              <a:t>a,b,c</a:t>
            </a:r>
            <a:r>
              <a:rPr lang="en-US" sz="2800" b="1" dirty="0">
                <a:latin typeface="Calibri" pitchFamily="34" charset="0"/>
                <a:cs typeface="Calibri" pitchFamily="34" charset="0"/>
              </a:rPr>
              <a:t>}</a:t>
            </a:r>
            <a:r>
              <a:rPr lang="en-US" sz="2800" dirty="0">
                <a:latin typeface="Calibri" pitchFamily="34" charset="0"/>
                <a:cs typeface="Calibri" pitchFamily="34" charset="0"/>
              </a:rPr>
              <a:t>:</a:t>
            </a:r>
          </a:p>
        </p:txBody>
      </p:sp>
      <p:grpSp>
        <p:nvGrpSpPr>
          <p:cNvPr id="97" name="Group 96"/>
          <p:cNvGrpSpPr/>
          <p:nvPr/>
        </p:nvGrpSpPr>
        <p:grpSpPr>
          <a:xfrm>
            <a:off x="7624542" y="3048000"/>
            <a:ext cx="1375341" cy="1371600"/>
            <a:chOff x="3527891" y="3581400"/>
            <a:chExt cx="1375341" cy="1371600"/>
          </a:xfrm>
        </p:grpSpPr>
        <p:cxnSp>
          <p:nvCxnSpPr>
            <p:cNvPr id="98" name="Straight Connector 97"/>
            <p:cNvCxnSpPr>
              <a:stCxn id="102" idx="6"/>
              <a:endCxn id="104"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102" idx="6"/>
              <a:endCxn id="106"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102" idx="6"/>
              <a:endCxn id="103"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102" idx="6"/>
              <a:endCxn id="105" idx="2"/>
            </p:cNvCxnSpPr>
            <p:nvPr/>
          </p:nvCxnSpPr>
          <p:spPr>
            <a:xfrm>
              <a:off x="3756491" y="4305300"/>
              <a:ext cx="918141"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z</a:t>
              </a:r>
            </a:p>
          </p:txBody>
        </p:sp>
        <p:sp>
          <p:nvSpPr>
            <p:cNvPr id="103" name="Oval 102"/>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sp>
          <p:nvSpPr>
            <p:cNvPr id="104" name="Oval 103"/>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105" name="Oval 104"/>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106" name="Oval 105"/>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p>
          </p:txBody>
        </p:sp>
      </p:grpSp>
      <p:grpSp>
        <p:nvGrpSpPr>
          <p:cNvPr id="107" name="Group 106"/>
          <p:cNvGrpSpPr/>
          <p:nvPr/>
        </p:nvGrpSpPr>
        <p:grpSpPr>
          <a:xfrm>
            <a:off x="6016059" y="3124200"/>
            <a:ext cx="1375341" cy="990600"/>
            <a:chOff x="3527891" y="3581400"/>
            <a:chExt cx="1375341" cy="990600"/>
          </a:xfrm>
        </p:grpSpPr>
        <p:cxnSp>
          <p:nvCxnSpPr>
            <p:cNvPr id="108" name="Straight Connector 107"/>
            <p:cNvCxnSpPr>
              <a:stCxn id="112" idx="6"/>
              <a:endCxn id="114" idx="2"/>
            </p:cNvCxnSpPr>
            <p:nvPr/>
          </p:nvCxnSpPr>
          <p:spPr>
            <a:xfrm>
              <a:off x="3756491" y="4305300"/>
              <a:ext cx="918141"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12" idx="6"/>
              <a:endCxn id="116" idx="2"/>
            </p:cNvCxnSpPr>
            <p:nvPr/>
          </p:nvCxnSpPr>
          <p:spPr>
            <a:xfrm flipV="1">
              <a:off x="3756491" y="3695700"/>
              <a:ext cx="918141"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12" idx="6"/>
              <a:endCxn id="113" idx="2"/>
            </p:cNvCxnSpPr>
            <p:nvPr/>
          </p:nvCxnSpPr>
          <p:spPr>
            <a:xfrm flipV="1">
              <a:off x="3756491" y="4076700"/>
              <a:ext cx="918141"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3527891"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y</a:t>
              </a:r>
            </a:p>
          </p:txBody>
        </p:sp>
        <p:sp>
          <p:nvSpPr>
            <p:cNvPr id="113" name="Oval 112"/>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b</a:t>
              </a:r>
            </a:p>
          </p:txBody>
        </p:sp>
        <p:sp>
          <p:nvSpPr>
            <p:cNvPr id="114" name="Oval 113"/>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c</a:t>
              </a:r>
            </a:p>
          </p:txBody>
        </p:sp>
        <p:sp>
          <p:nvSpPr>
            <p:cNvPr id="116" name="Oval 115"/>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a:t>
              </a:r>
            </a:p>
          </p:txBody>
        </p:sp>
      </p:grpSp>
      <p:sp>
        <p:nvSpPr>
          <p:cNvPr id="3" name="Date Placeholder 2"/>
          <p:cNvSpPr>
            <a:spLocks noGrp="1"/>
          </p:cNvSpPr>
          <p:nvPr>
            <p:ph type="dt" sz="half" idx="10"/>
          </p:nvPr>
        </p:nvSpPr>
        <p:spPr/>
        <p:txBody>
          <a:bodyPr/>
          <a:lstStyle/>
          <a:p>
            <a:fld id="{797CA1B5-6039-1443-B1D1-C2AF5689898A}"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46</a:t>
            </a:fld>
            <a:endParaRPr lang="en-US"/>
          </a:p>
        </p:txBody>
      </p:sp>
    </p:spTree>
    <p:extLst>
      <p:ext uri="{BB962C8B-B14F-4D97-AF65-F5344CB8AC3E}">
        <p14:creationId xmlns:p14="http://schemas.microsoft.com/office/powerpoint/2010/main" val="25915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p:bldP spid="66" grpId="0"/>
      <p:bldP spid="10" grpId="0"/>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Example (1)</a:t>
            </a:r>
          </a:p>
        </p:txBody>
      </p:sp>
      <p:sp>
        <p:nvSpPr>
          <p:cNvPr id="101" name="Content Placeholder 100"/>
          <p:cNvSpPr>
            <a:spLocks noGrp="1"/>
          </p:cNvSpPr>
          <p:nvPr>
            <p:ph idx="1"/>
          </p:nvPr>
        </p:nvSpPr>
        <p:spPr>
          <a:xfrm>
            <a:off x="2819400" y="1295400"/>
            <a:ext cx="6248400" cy="5257801"/>
          </a:xfrm>
        </p:spPr>
        <p:txBody>
          <a:bodyPr/>
          <a:lstStyle/>
          <a:p>
            <a:r>
              <a:rPr lang="en-US" b="1" dirty="0">
                <a:solidFill>
                  <a:srgbClr val="0000FF"/>
                </a:solidFill>
              </a:rPr>
              <a:t>Support threshold s=2</a:t>
            </a:r>
          </a:p>
          <a:p>
            <a:pPr lvl="1"/>
            <a:r>
              <a:rPr lang="en-US" b="1" dirty="0"/>
              <a:t>{</a:t>
            </a:r>
            <a:r>
              <a:rPr lang="en-US" b="1" dirty="0" err="1"/>
              <a:t>b,d</a:t>
            </a:r>
            <a:r>
              <a:rPr lang="en-US" b="1" dirty="0"/>
              <a:t>}</a:t>
            </a:r>
            <a:r>
              <a:rPr lang="en-US" dirty="0"/>
              <a:t>: support 3</a:t>
            </a:r>
          </a:p>
          <a:p>
            <a:pPr lvl="1"/>
            <a:r>
              <a:rPr lang="en-US" b="1" dirty="0"/>
              <a:t>{</a:t>
            </a:r>
            <a:r>
              <a:rPr lang="en-US" b="1" dirty="0" err="1"/>
              <a:t>e,f</a:t>
            </a:r>
            <a:r>
              <a:rPr lang="en-US" b="1" dirty="0"/>
              <a:t>}</a:t>
            </a:r>
            <a:r>
              <a:rPr lang="en-US" dirty="0"/>
              <a:t>: support 2</a:t>
            </a:r>
          </a:p>
          <a:p>
            <a:r>
              <a:rPr lang="en-US" b="1" dirty="0"/>
              <a:t>And we just found 2 bipartite </a:t>
            </a:r>
            <a:r>
              <a:rPr lang="en-US" b="1" dirty="0" err="1"/>
              <a:t>subgraphs</a:t>
            </a:r>
            <a:r>
              <a:rPr lang="en-US" b="1" dirty="0"/>
              <a:t>:</a:t>
            </a:r>
          </a:p>
          <a:p>
            <a:endParaRPr lang="en-US" dirty="0"/>
          </a:p>
        </p:txBody>
      </p:sp>
      <p:cxnSp>
        <p:nvCxnSpPr>
          <p:cNvPr id="3" name="Straight Arrow Connector 2"/>
          <p:cNvCxnSpPr>
            <a:stCxn id="9" idx="5"/>
            <a:endCxn id="11" idx="1"/>
          </p:cNvCxnSpPr>
          <p:nvPr/>
        </p:nvCxnSpPr>
        <p:spPr>
          <a:xfrm>
            <a:off x="687674" y="1708150"/>
            <a:ext cx="1360604" cy="79728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 name="Straight Arrow Connector 3"/>
          <p:cNvCxnSpPr>
            <a:stCxn id="8" idx="7"/>
            <a:endCxn id="10" idx="2"/>
          </p:cNvCxnSpPr>
          <p:nvPr/>
        </p:nvCxnSpPr>
        <p:spPr>
          <a:xfrm flipV="1">
            <a:off x="687674" y="1497657"/>
            <a:ext cx="1396070" cy="66771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 name="Straight Arrow Connector 4"/>
          <p:cNvCxnSpPr>
            <a:stCxn id="10" idx="4"/>
            <a:endCxn id="11" idx="0"/>
          </p:cNvCxnSpPr>
          <p:nvPr/>
        </p:nvCxnSpPr>
        <p:spPr>
          <a:xfrm flipH="1">
            <a:off x="2177594" y="1680537"/>
            <a:ext cx="89030" cy="77133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11" idx="2"/>
            <a:endCxn id="8" idx="5"/>
          </p:cNvCxnSpPr>
          <p:nvPr/>
        </p:nvCxnSpPr>
        <p:spPr>
          <a:xfrm flipH="1" flipV="1">
            <a:off x="687674" y="2424007"/>
            <a:ext cx="1307040" cy="210740"/>
          </a:xfrm>
          <a:prstGeom prst="straightConnector1">
            <a:avLst/>
          </a:prstGeom>
          <a:ln w="28575">
            <a:headEnd type="arrow"/>
            <a:tailEnd type="none"/>
          </a:ln>
        </p:spPr>
        <p:style>
          <a:lnRef idx="1">
            <a:schemeClr val="dk1"/>
          </a:lnRef>
          <a:fillRef idx="0">
            <a:schemeClr val="dk1"/>
          </a:fillRef>
          <a:effectRef idx="0">
            <a:schemeClr val="dk1"/>
          </a:effectRef>
          <a:fontRef idx="minor">
            <a:schemeClr val="tx1"/>
          </a:fontRef>
        </p:style>
      </p:cxnSp>
      <p:cxnSp>
        <p:nvCxnSpPr>
          <p:cNvPr id="7" name="Straight Arrow Connector 6"/>
          <p:cNvCxnSpPr>
            <a:stCxn id="9" idx="4"/>
            <a:endCxn id="8" idx="0"/>
          </p:cNvCxnSpPr>
          <p:nvPr/>
        </p:nvCxnSpPr>
        <p:spPr>
          <a:xfrm>
            <a:off x="558358" y="1761714"/>
            <a:ext cx="0" cy="35009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8" idx="4"/>
            <a:endCxn id="36" idx="0"/>
          </p:cNvCxnSpPr>
          <p:nvPr/>
        </p:nvCxnSpPr>
        <p:spPr>
          <a:xfrm>
            <a:off x="558358" y="2477571"/>
            <a:ext cx="98425" cy="76378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0" idx="1"/>
            <a:endCxn id="9" idx="6"/>
          </p:cNvCxnSpPr>
          <p:nvPr/>
        </p:nvCxnSpPr>
        <p:spPr>
          <a:xfrm flipH="1">
            <a:off x="741238" y="1368341"/>
            <a:ext cx="1396070" cy="210493"/>
          </a:xfrm>
          <a:prstGeom prst="straightConnector1">
            <a:avLst/>
          </a:prstGeom>
          <a:ln w="28575">
            <a:headEnd type="arrow"/>
            <a:tailEnd type="non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11" idx="3"/>
            <a:endCxn id="36" idx="6"/>
          </p:cNvCxnSpPr>
          <p:nvPr/>
        </p:nvCxnSpPr>
        <p:spPr>
          <a:xfrm flipH="1">
            <a:off x="839663" y="2764063"/>
            <a:ext cx="1208615" cy="6601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8" idx="5"/>
            <a:endCxn id="35" idx="1"/>
          </p:cNvCxnSpPr>
          <p:nvPr/>
        </p:nvCxnSpPr>
        <p:spPr>
          <a:xfrm>
            <a:off x="687674" y="2424007"/>
            <a:ext cx="830343" cy="105379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a:stCxn id="11" idx="4"/>
            <a:endCxn id="35" idx="7"/>
          </p:cNvCxnSpPr>
          <p:nvPr/>
        </p:nvCxnSpPr>
        <p:spPr>
          <a:xfrm flipH="1">
            <a:off x="1776649" y="2817627"/>
            <a:ext cx="400945" cy="6601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8" name="Oval 7"/>
          <p:cNvSpPr/>
          <p:nvPr/>
        </p:nvSpPr>
        <p:spPr>
          <a:xfrm>
            <a:off x="375478" y="2111811"/>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c</a:t>
            </a:r>
          </a:p>
        </p:txBody>
      </p:sp>
      <p:sp>
        <p:nvSpPr>
          <p:cNvPr id="9" name="Oval 8"/>
          <p:cNvSpPr/>
          <p:nvPr/>
        </p:nvSpPr>
        <p:spPr>
          <a:xfrm>
            <a:off x="375478" y="1395954"/>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a</a:t>
            </a:r>
          </a:p>
        </p:txBody>
      </p:sp>
      <p:sp>
        <p:nvSpPr>
          <p:cNvPr id="10" name="Oval 9"/>
          <p:cNvSpPr/>
          <p:nvPr/>
        </p:nvSpPr>
        <p:spPr>
          <a:xfrm>
            <a:off x="2083744" y="1314777"/>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b</a:t>
            </a:r>
          </a:p>
        </p:txBody>
      </p:sp>
      <p:sp>
        <p:nvSpPr>
          <p:cNvPr id="11" name="Oval 10"/>
          <p:cNvSpPr/>
          <p:nvPr/>
        </p:nvSpPr>
        <p:spPr>
          <a:xfrm>
            <a:off x="1994714" y="2451867"/>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d</a:t>
            </a:r>
          </a:p>
        </p:txBody>
      </p:sp>
      <p:sp>
        <p:nvSpPr>
          <p:cNvPr id="35" name="Oval 34"/>
          <p:cNvSpPr/>
          <p:nvPr/>
        </p:nvSpPr>
        <p:spPr>
          <a:xfrm>
            <a:off x="1464453" y="3424234"/>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f</a:t>
            </a:r>
          </a:p>
        </p:txBody>
      </p:sp>
      <p:sp>
        <p:nvSpPr>
          <p:cNvPr id="56" name="TextBox 55"/>
          <p:cNvSpPr txBox="1"/>
          <p:nvPr/>
        </p:nvSpPr>
        <p:spPr>
          <a:xfrm>
            <a:off x="381000" y="3733800"/>
            <a:ext cx="2012089" cy="3108543"/>
          </a:xfrm>
          <a:prstGeom prst="rect">
            <a:avLst/>
          </a:prstGeom>
          <a:noFill/>
        </p:spPr>
        <p:txBody>
          <a:bodyPr wrap="none" rtlCol="0">
            <a:spAutoFit/>
          </a:bodyPr>
          <a:lstStyle/>
          <a:p>
            <a:r>
              <a:rPr lang="en-US" sz="2800" b="1" dirty="0" err="1">
                <a:latin typeface="Arial" pitchFamily="34" charset="0"/>
                <a:cs typeface="Arial" pitchFamily="34" charset="0"/>
              </a:rPr>
              <a:t>Itemsets</a:t>
            </a:r>
            <a:r>
              <a:rPr lang="en-US" sz="2800" b="1" dirty="0">
                <a:latin typeface="Arial" pitchFamily="34" charset="0"/>
                <a:cs typeface="Arial" pitchFamily="34" charset="0"/>
              </a:rPr>
              <a:t>:</a:t>
            </a:r>
          </a:p>
          <a:p>
            <a:r>
              <a:rPr lang="en-US" sz="2800" dirty="0">
                <a:latin typeface="Arial" pitchFamily="34" charset="0"/>
                <a:cs typeface="Arial" pitchFamily="34" charset="0"/>
              </a:rPr>
              <a:t>a = {</a:t>
            </a:r>
            <a:r>
              <a:rPr lang="en-US" sz="2800" dirty="0" err="1">
                <a:latin typeface="Arial" pitchFamily="34" charset="0"/>
                <a:cs typeface="Arial" pitchFamily="34" charset="0"/>
              </a:rPr>
              <a:t>b,c,d</a:t>
            </a:r>
            <a:r>
              <a:rPr lang="en-US" sz="2800" dirty="0">
                <a:latin typeface="Arial" pitchFamily="34" charset="0"/>
                <a:cs typeface="Arial" pitchFamily="34" charset="0"/>
              </a:rPr>
              <a:t>}</a:t>
            </a:r>
          </a:p>
          <a:p>
            <a:r>
              <a:rPr lang="en-US" sz="2800" dirty="0">
                <a:latin typeface="Arial" pitchFamily="34" charset="0"/>
                <a:cs typeface="Arial" pitchFamily="34" charset="0"/>
              </a:rPr>
              <a:t>b = {d}</a:t>
            </a:r>
          </a:p>
          <a:p>
            <a:r>
              <a:rPr lang="en-US" sz="2800" dirty="0">
                <a:latin typeface="Arial" pitchFamily="34" charset="0"/>
                <a:cs typeface="Arial" pitchFamily="34" charset="0"/>
              </a:rPr>
              <a:t>c = {</a:t>
            </a:r>
            <a:r>
              <a:rPr lang="en-US" sz="2800" dirty="0" err="1">
                <a:latin typeface="Arial" pitchFamily="34" charset="0"/>
                <a:cs typeface="Arial" pitchFamily="34" charset="0"/>
              </a:rPr>
              <a:t>b,d,e,f</a:t>
            </a:r>
            <a:r>
              <a:rPr lang="en-US" sz="2800" dirty="0">
                <a:latin typeface="Arial" pitchFamily="34" charset="0"/>
                <a:cs typeface="Arial" pitchFamily="34" charset="0"/>
              </a:rPr>
              <a:t>}</a:t>
            </a:r>
          </a:p>
          <a:p>
            <a:r>
              <a:rPr lang="en-US" sz="2800" dirty="0">
                <a:latin typeface="Arial" pitchFamily="34" charset="0"/>
                <a:cs typeface="Arial" pitchFamily="34" charset="0"/>
              </a:rPr>
              <a:t>d = {</a:t>
            </a:r>
            <a:r>
              <a:rPr lang="en-US" sz="2800" dirty="0" err="1">
                <a:latin typeface="Arial" pitchFamily="34" charset="0"/>
                <a:cs typeface="Arial" pitchFamily="34" charset="0"/>
              </a:rPr>
              <a:t>e,f</a:t>
            </a:r>
            <a:r>
              <a:rPr lang="en-US" sz="2800" dirty="0">
                <a:latin typeface="Arial" pitchFamily="34" charset="0"/>
                <a:cs typeface="Arial" pitchFamily="34" charset="0"/>
              </a:rPr>
              <a:t>}</a:t>
            </a:r>
          </a:p>
          <a:p>
            <a:r>
              <a:rPr lang="en-US" sz="2800" dirty="0">
                <a:latin typeface="Arial" pitchFamily="34" charset="0"/>
                <a:cs typeface="Arial" pitchFamily="34" charset="0"/>
              </a:rPr>
              <a:t>e = {</a:t>
            </a:r>
            <a:r>
              <a:rPr lang="en-US" sz="2800" dirty="0" err="1">
                <a:latin typeface="Arial" pitchFamily="34" charset="0"/>
                <a:cs typeface="Arial" pitchFamily="34" charset="0"/>
              </a:rPr>
              <a:t>b,d</a:t>
            </a:r>
            <a:r>
              <a:rPr lang="en-US" sz="2800" dirty="0">
                <a:latin typeface="Arial" pitchFamily="34" charset="0"/>
                <a:cs typeface="Arial" pitchFamily="34" charset="0"/>
              </a:rPr>
              <a:t>}</a:t>
            </a:r>
          </a:p>
          <a:p>
            <a:r>
              <a:rPr lang="en-US" sz="2800" dirty="0">
                <a:latin typeface="Arial" pitchFamily="34" charset="0"/>
                <a:cs typeface="Arial" pitchFamily="34" charset="0"/>
              </a:rPr>
              <a:t>f  = {}</a:t>
            </a:r>
          </a:p>
        </p:txBody>
      </p:sp>
      <p:cxnSp>
        <p:nvCxnSpPr>
          <p:cNvPr id="74" name="Straight Arrow Connector 73"/>
          <p:cNvCxnSpPr/>
          <p:nvPr/>
        </p:nvCxnSpPr>
        <p:spPr>
          <a:xfrm flipV="1">
            <a:off x="807720" y="2712720"/>
            <a:ext cx="1211580" cy="63246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77" name="Straight Arrow Connector 76"/>
          <p:cNvCxnSpPr>
            <a:endCxn id="10" idx="3"/>
          </p:cNvCxnSpPr>
          <p:nvPr/>
        </p:nvCxnSpPr>
        <p:spPr>
          <a:xfrm flipV="1">
            <a:off x="747999" y="1626973"/>
            <a:ext cx="1389309" cy="164508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6" name="Oval 35"/>
          <p:cNvSpPr/>
          <p:nvPr/>
        </p:nvSpPr>
        <p:spPr>
          <a:xfrm>
            <a:off x="473903" y="3241354"/>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e</a:t>
            </a:r>
          </a:p>
        </p:txBody>
      </p:sp>
      <p:cxnSp>
        <p:nvCxnSpPr>
          <p:cNvPr id="110" name="Straight Arrow Connector 109"/>
          <p:cNvCxnSpPr>
            <a:stCxn id="115" idx="5"/>
            <a:endCxn id="117" idx="1"/>
          </p:cNvCxnSpPr>
          <p:nvPr/>
        </p:nvCxnSpPr>
        <p:spPr>
          <a:xfrm>
            <a:off x="3588796" y="4578036"/>
            <a:ext cx="1360604" cy="79728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1" name="Straight Arrow Connector 110"/>
          <p:cNvCxnSpPr>
            <a:stCxn id="114" idx="7"/>
            <a:endCxn id="116" idx="2"/>
          </p:cNvCxnSpPr>
          <p:nvPr/>
        </p:nvCxnSpPr>
        <p:spPr>
          <a:xfrm flipV="1">
            <a:off x="3588796" y="4367543"/>
            <a:ext cx="1396070" cy="66771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2" name="Straight Arrow Connector 111"/>
          <p:cNvCxnSpPr>
            <a:stCxn id="117" idx="2"/>
            <a:endCxn id="114" idx="5"/>
          </p:cNvCxnSpPr>
          <p:nvPr/>
        </p:nvCxnSpPr>
        <p:spPr>
          <a:xfrm flipH="1" flipV="1">
            <a:off x="3588796" y="5293893"/>
            <a:ext cx="1307040" cy="210740"/>
          </a:xfrm>
          <a:prstGeom prst="straightConnector1">
            <a:avLst/>
          </a:prstGeom>
          <a:ln w="28575">
            <a:headEnd type="arrow"/>
            <a:tailEnd type="none"/>
          </a:ln>
        </p:spPr>
        <p:style>
          <a:lnRef idx="1">
            <a:schemeClr val="dk1"/>
          </a:lnRef>
          <a:fillRef idx="0">
            <a:schemeClr val="dk1"/>
          </a:fillRef>
          <a:effectRef idx="0">
            <a:schemeClr val="dk1"/>
          </a:effectRef>
          <a:fontRef idx="minor">
            <a:schemeClr val="tx1"/>
          </a:fontRef>
        </p:style>
      </p:cxnSp>
      <p:cxnSp>
        <p:nvCxnSpPr>
          <p:cNvPr id="113" name="Straight Arrow Connector 112"/>
          <p:cNvCxnSpPr>
            <a:stCxn id="116" idx="1"/>
            <a:endCxn id="115" idx="6"/>
          </p:cNvCxnSpPr>
          <p:nvPr/>
        </p:nvCxnSpPr>
        <p:spPr>
          <a:xfrm flipH="1">
            <a:off x="3642360" y="4238227"/>
            <a:ext cx="1396070" cy="210493"/>
          </a:xfrm>
          <a:prstGeom prst="straightConnector1">
            <a:avLst/>
          </a:prstGeom>
          <a:ln w="28575">
            <a:headEnd type="arrow"/>
            <a:tailEnd type="none"/>
          </a:ln>
        </p:spPr>
        <p:style>
          <a:lnRef idx="1">
            <a:schemeClr val="dk1"/>
          </a:lnRef>
          <a:fillRef idx="0">
            <a:schemeClr val="dk1"/>
          </a:fillRef>
          <a:effectRef idx="0">
            <a:schemeClr val="dk1"/>
          </a:effectRef>
          <a:fontRef idx="minor">
            <a:schemeClr val="tx1"/>
          </a:fontRef>
        </p:style>
      </p:cxnSp>
      <p:sp>
        <p:nvSpPr>
          <p:cNvPr id="114" name="Oval 113"/>
          <p:cNvSpPr/>
          <p:nvPr/>
        </p:nvSpPr>
        <p:spPr>
          <a:xfrm>
            <a:off x="3276600" y="4981697"/>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c</a:t>
            </a:r>
          </a:p>
        </p:txBody>
      </p:sp>
      <p:sp>
        <p:nvSpPr>
          <p:cNvPr id="115" name="Oval 114"/>
          <p:cNvSpPr/>
          <p:nvPr/>
        </p:nvSpPr>
        <p:spPr>
          <a:xfrm>
            <a:off x="3276600" y="4265840"/>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a</a:t>
            </a:r>
          </a:p>
        </p:txBody>
      </p:sp>
      <p:sp>
        <p:nvSpPr>
          <p:cNvPr id="116" name="Oval 115"/>
          <p:cNvSpPr/>
          <p:nvPr/>
        </p:nvSpPr>
        <p:spPr>
          <a:xfrm>
            <a:off x="4984866" y="4184663"/>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b</a:t>
            </a:r>
          </a:p>
        </p:txBody>
      </p:sp>
      <p:sp>
        <p:nvSpPr>
          <p:cNvPr id="117" name="Oval 116"/>
          <p:cNvSpPr/>
          <p:nvPr/>
        </p:nvSpPr>
        <p:spPr>
          <a:xfrm>
            <a:off x="4895836" y="5321753"/>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d</a:t>
            </a:r>
          </a:p>
        </p:txBody>
      </p:sp>
      <p:cxnSp>
        <p:nvCxnSpPr>
          <p:cNvPr id="118" name="Straight Arrow Connector 117"/>
          <p:cNvCxnSpPr/>
          <p:nvPr/>
        </p:nvCxnSpPr>
        <p:spPr>
          <a:xfrm flipV="1">
            <a:off x="3708842" y="5582606"/>
            <a:ext cx="1211580" cy="63246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9" name="Straight Arrow Connector 118"/>
          <p:cNvCxnSpPr>
            <a:endCxn id="116" idx="3"/>
          </p:cNvCxnSpPr>
          <p:nvPr/>
        </p:nvCxnSpPr>
        <p:spPr>
          <a:xfrm flipV="1">
            <a:off x="3649121" y="4496859"/>
            <a:ext cx="1389309" cy="164508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20" name="Oval 119"/>
          <p:cNvSpPr/>
          <p:nvPr/>
        </p:nvSpPr>
        <p:spPr>
          <a:xfrm>
            <a:off x="3375025" y="6111240"/>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e</a:t>
            </a:r>
          </a:p>
        </p:txBody>
      </p:sp>
      <p:cxnSp>
        <p:nvCxnSpPr>
          <p:cNvPr id="121" name="Straight Arrow Connector 120"/>
          <p:cNvCxnSpPr>
            <a:stCxn id="125" idx="4"/>
            <a:endCxn id="128" idx="0"/>
          </p:cNvCxnSpPr>
          <p:nvPr/>
        </p:nvCxnSpPr>
        <p:spPr>
          <a:xfrm>
            <a:off x="6732284" y="4632960"/>
            <a:ext cx="98425" cy="76378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2" name="Straight Arrow Connector 121"/>
          <p:cNvCxnSpPr>
            <a:stCxn id="126" idx="3"/>
            <a:endCxn id="128" idx="6"/>
          </p:cNvCxnSpPr>
          <p:nvPr/>
        </p:nvCxnSpPr>
        <p:spPr>
          <a:xfrm flipH="1">
            <a:off x="7013589" y="4919452"/>
            <a:ext cx="1208615" cy="6601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3" name="Straight Arrow Connector 122"/>
          <p:cNvCxnSpPr>
            <a:stCxn id="125" idx="5"/>
            <a:endCxn id="127" idx="1"/>
          </p:cNvCxnSpPr>
          <p:nvPr/>
        </p:nvCxnSpPr>
        <p:spPr>
          <a:xfrm>
            <a:off x="6861600" y="4579396"/>
            <a:ext cx="830343" cy="105379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4" name="Straight Arrow Connector 123"/>
          <p:cNvCxnSpPr>
            <a:stCxn id="126" idx="4"/>
            <a:endCxn id="127" idx="7"/>
          </p:cNvCxnSpPr>
          <p:nvPr/>
        </p:nvCxnSpPr>
        <p:spPr>
          <a:xfrm flipH="1">
            <a:off x="7950575" y="4973016"/>
            <a:ext cx="400945" cy="66017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25" name="Oval 124"/>
          <p:cNvSpPr/>
          <p:nvPr/>
        </p:nvSpPr>
        <p:spPr>
          <a:xfrm>
            <a:off x="6549404" y="4267200"/>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c</a:t>
            </a:r>
          </a:p>
        </p:txBody>
      </p:sp>
      <p:sp>
        <p:nvSpPr>
          <p:cNvPr id="126" name="Oval 125"/>
          <p:cNvSpPr/>
          <p:nvPr/>
        </p:nvSpPr>
        <p:spPr>
          <a:xfrm>
            <a:off x="8168640" y="4607256"/>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d</a:t>
            </a:r>
          </a:p>
        </p:txBody>
      </p:sp>
      <p:sp>
        <p:nvSpPr>
          <p:cNvPr id="127" name="Oval 126"/>
          <p:cNvSpPr/>
          <p:nvPr/>
        </p:nvSpPr>
        <p:spPr>
          <a:xfrm>
            <a:off x="7638379" y="5579623"/>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f</a:t>
            </a:r>
          </a:p>
        </p:txBody>
      </p:sp>
      <p:sp>
        <p:nvSpPr>
          <p:cNvPr id="128" name="Oval 127"/>
          <p:cNvSpPr/>
          <p:nvPr/>
        </p:nvSpPr>
        <p:spPr>
          <a:xfrm>
            <a:off x="6647829" y="5396743"/>
            <a:ext cx="365760" cy="3657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e</a:t>
            </a:r>
          </a:p>
        </p:txBody>
      </p:sp>
      <p:sp>
        <p:nvSpPr>
          <p:cNvPr id="12" name="Date Placeholder 11"/>
          <p:cNvSpPr>
            <a:spLocks noGrp="1"/>
          </p:cNvSpPr>
          <p:nvPr>
            <p:ph type="dt" sz="half" idx="10"/>
          </p:nvPr>
        </p:nvSpPr>
        <p:spPr/>
        <p:txBody>
          <a:bodyPr/>
          <a:lstStyle/>
          <a:p>
            <a:fld id="{273411B0-4888-8F4B-BAF6-A2AEDA8E084D}" type="datetime1">
              <a:rPr lang="en-US" smtClean="0"/>
              <a:t>2/14/18</a:t>
            </a:fld>
            <a:endParaRPr lang="en-US"/>
          </a:p>
        </p:txBody>
      </p:sp>
      <p:sp>
        <p:nvSpPr>
          <p:cNvPr id="14" name="Footer Placeholder 13"/>
          <p:cNvSpPr>
            <a:spLocks noGrp="1"/>
          </p:cNvSpPr>
          <p:nvPr>
            <p:ph type="ftr" sz="quarter" idx="11"/>
          </p:nvPr>
        </p:nvSpPr>
        <p:spPr/>
        <p:txBody>
          <a:bodyPr/>
          <a:lstStyle/>
          <a:p>
            <a:r>
              <a:rPr lang="en-US"/>
              <a:t>Jure Leskovec, Stanford CS246: Mining Massive Datasets</a:t>
            </a:r>
          </a:p>
        </p:txBody>
      </p:sp>
      <p:sp>
        <p:nvSpPr>
          <p:cNvPr id="16" name="Slide Number Placeholder 15"/>
          <p:cNvSpPr>
            <a:spLocks noGrp="1"/>
          </p:cNvSpPr>
          <p:nvPr>
            <p:ph type="sldNum" sz="quarter" idx="12"/>
          </p:nvPr>
        </p:nvSpPr>
        <p:spPr/>
        <p:txBody>
          <a:bodyPr/>
          <a:lstStyle/>
          <a:p>
            <a:fld id="{19B12225-5612-419B-A8D5-4B8EEE4C217E}" type="slidenum">
              <a:rPr lang="en-US" smtClean="0"/>
              <a:pPr/>
              <a:t>47</a:t>
            </a:fld>
            <a:endParaRPr lang="en-US"/>
          </a:p>
        </p:txBody>
      </p:sp>
    </p:spTree>
    <p:extLst>
      <p:ext uri="{BB962C8B-B14F-4D97-AF65-F5344CB8AC3E}">
        <p14:creationId xmlns:p14="http://schemas.microsoft.com/office/powerpoint/2010/main" val="573941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6" name="Title 5"/>
          <p:cNvSpPr>
            <a:spLocks noGrp="1"/>
          </p:cNvSpPr>
          <p:nvPr>
            <p:ph type="title"/>
          </p:nvPr>
        </p:nvSpPr>
        <p:spPr/>
        <p:txBody>
          <a:bodyPr/>
          <a:lstStyle/>
          <a:p>
            <a:r>
              <a:rPr lang="en-US" dirty="0"/>
              <a:t>Example (2)</a:t>
            </a:r>
          </a:p>
        </p:txBody>
      </p:sp>
      <p:sp>
        <p:nvSpPr>
          <p:cNvPr id="7" name="Content Placeholder 6"/>
          <p:cNvSpPr>
            <a:spLocks noGrp="1"/>
          </p:cNvSpPr>
          <p:nvPr>
            <p:ph idx="1"/>
          </p:nvPr>
        </p:nvSpPr>
        <p:spPr/>
        <p:txBody>
          <a:bodyPr/>
          <a:lstStyle/>
          <a:p>
            <a:r>
              <a:rPr lang="en-US" b="1" dirty="0">
                <a:solidFill>
                  <a:srgbClr val="0000FF"/>
                </a:solidFill>
              </a:rPr>
              <a:t>Example of a community from a web graph</a:t>
            </a:r>
          </a:p>
        </p:txBody>
      </p:sp>
      <p:pic>
        <p:nvPicPr>
          <p:cNvPr id="64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828800"/>
            <a:ext cx="8705850" cy="453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05816" y="2225298"/>
            <a:ext cx="2223686" cy="276999"/>
          </a:xfrm>
          <a:prstGeom prst="rect">
            <a:avLst/>
          </a:prstGeom>
          <a:solidFill>
            <a:schemeClr val="bg1"/>
          </a:solidFill>
        </p:spPr>
        <p:txBody>
          <a:bodyPr wrap="none" tIns="0" bIns="0" rtlCol="0">
            <a:spAutoFit/>
          </a:bodyPr>
          <a:lstStyle/>
          <a:p>
            <a:r>
              <a:rPr lang="en-US" b="1" dirty="0">
                <a:latin typeface="Arial" pitchFamily="34" charset="0"/>
                <a:cs typeface="Arial" pitchFamily="34" charset="0"/>
              </a:rPr>
              <a:t>Nodes on the right</a:t>
            </a:r>
          </a:p>
        </p:txBody>
      </p:sp>
      <p:sp>
        <p:nvSpPr>
          <p:cNvPr id="11" name="TextBox 10"/>
          <p:cNvSpPr txBox="1"/>
          <p:nvPr/>
        </p:nvSpPr>
        <p:spPr>
          <a:xfrm>
            <a:off x="5178338" y="2230064"/>
            <a:ext cx="2056973" cy="276999"/>
          </a:xfrm>
          <a:prstGeom prst="rect">
            <a:avLst/>
          </a:prstGeom>
          <a:solidFill>
            <a:schemeClr val="bg1"/>
          </a:solidFill>
        </p:spPr>
        <p:txBody>
          <a:bodyPr wrap="none" tIns="0" bIns="0" rtlCol="0">
            <a:spAutoFit/>
          </a:bodyPr>
          <a:lstStyle/>
          <a:p>
            <a:r>
              <a:rPr lang="en-US" b="1" dirty="0">
                <a:latin typeface="Arial" pitchFamily="34" charset="0"/>
                <a:cs typeface="Arial" pitchFamily="34" charset="0"/>
              </a:rPr>
              <a:t>Nodes on the left</a:t>
            </a:r>
          </a:p>
        </p:txBody>
      </p:sp>
      <p:sp>
        <p:nvSpPr>
          <p:cNvPr id="12" name="TextBox 11"/>
          <p:cNvSpPr txBox="1"/>
          <p:nvPr/>
        </p:nvSpPr>
        <p:spPr>
          <a:xfrm>
            <a:off x="352840" y="6397823"/>
            <a:ext cx="8105360" cy="307777"/>
          </a:xfrm>
          <a:prstGeom prst="rect">
            <a:avLst/>
          </a:prstGeom>
          <a:solidFill>
            <a:schemeClr val="bg1"/>
          </a:solidFill>
        </p:spPr>
        <p:txBody>
          <a:bodyPr wrap="none" rtlCol="0">
            <a:spAutoFit/>
          </a:bodyPr>
          <a:lstStyle/>
          <a:p>
            <a:r>
              <a:rPr lang="en-US" sz="1400" dirty="0">
                <a:solidFill>
                  <a:schemeClr val="bg1">
                    <a:lumMod val="50000"/>
                  </a:schemeClr>
                </a:solidFill>
                <a:latin typeface="Arial" pitchFamily="34" charset="0"/>
                <a:cs typeface="Arial" pitchFamily="34" charset="0"/>
              </a:rPr>
              <a:t>[Kumar, </a:t>
            </a:r>
            <a:r>
              <a:rPr lang="en-US" sz="1400" dirty="0" err="1">
                <a:solidFill>
                  <a:schemeClr val="bg1">
                    <a:lumMod val="50000"/>
                  </a:schemeClr>
                </a:solidFill>
                <a:latin typeface="Arial" pitchFamily="34" charset="0"/>
                <a:cs typeface="Arial" pitchFamily="34" charset="0"/>
              </a:rPr>
              <a:t>Raghavan</a:t>
            </a:r>
            <a:r>
              <a:rPr lang="en-US" sz="1400" dirty="0">
                <a:solidFill>
                  <a:schemeClr val="bg1">
                    <a:lumMod val="50000"/>
                  </a:schemeClr>
                </a:solidFill>
                <a:latin typeface="Arial" pitchFamily="34" charset="0"/>
                <a:cs typeface="Arial" pitchFamily="34" charset="0"/>
              </a:rPr>
              <a:t>, </a:t>
            </a:r>
            <a:r>
              <a:rPr lang="en-US" sz="1400" dirty="0" err="1">
                <a:solidFill>
                  <a:schemeClr val="bg1">
                    <a:lumMod val="50000"/>
                  </a:schemeClr>
                </a:solidFill>
                <a:latin typeface="Arial" pitchFamily="34" charset="0"/>
                <a:cs typeface="Arial" pitchFamily="34" charset="0"/>
              </a:rPr>
              <a:t>Rajagopalan</a:t>
            </a:r>
            <a:r>
              <a:rPr lang="en-US" sz="1400" dirty="0">
                <a:solidFill>
                  <a:schemeClr val="bg1">
                    <a:lumMod val="50000"/>
                  </a:schemeClr>
                </a:solidFill>
                <a:latin typeface="Arial" pitchFamily="34" charset="0"/>
                <a:cs typeface="Arial" pitchFamily="34" charset="0"/>
              </a:rPr>
              <a:t>, Tomkins: Trawling the Web for emerging cyber-communities 1999]</a:t>
            </a:r>
          </a:p>
        </p:txBody>
      </p:sp>
      <p:sp>
        <p:nvSpPr>
          <p:cNvPr id="2" name="Date Placeholder 1"/>
          <p:cNvSpPr>
            <a:spLocks noGrp="1"/>
          </p:cNvSpPr>
          <p:nvPr>
            <p:ph type="dt" sz="half" idx="10"/>
          </p:nvPr>
        </p:nvSpPr>
        <p:spPr/>
        <p:txBody>
          <a:bodyPr/>
          <a:lstStyle/>
          <a:p>
            <a:fld id="{7BA68C52-231F-D74F-AA63-353BBC847812}" type="datetime1">
              <a:rPr lang="en-US" smtClean="0"/>
              <a:t>2/14/18</a:t>
            </a:fld>
            <a:endParaRPr lang="en-US"/>
          </a:p>
        </p:txBody>
      </p:sp>
      <p:sp>
        <p:nvSpPr>
          <p:cNvPr id="3" name="Footer Placeholder 2"/>
          <p:cNvSpPr>
            <a:spLocks noGrp="1"/>
          </p:cNvSpPr>
          <p:nvPr>
            <p:ph type="ftr" sz="quarter" idx="11"/>
          </p:nvPr>
        </p:nvSpPr>
        <p:spPr/>
        <p:txBody>
          <a:bodyPr/>
          <a:lstStyle/>
          <a:p>
            <a:r>
              <a:rPr lang="en-US"/>
              <a:t>Jure Leskovec, Stanford CS246: Mining Massive Datasets</a:t>
            </a:r>
          </a:p>
        </p:txBody>
      </p:sp>
      <p:sp>
        <p:nvSpPr>
          <p:cNvPr id="4" name="Slide Number Placeholder 3"/>
          <p:cNvSpPr>
            <a:spLocks noGrp="1"/>
          </p:cNvSpPr>
          <p:nvPr>
            <p:ph type="sldNum" sz="quarter" idx="12"/>
          </p:nvPr>
        </p:nvSpPr>
        <p:spPr/>
        <p:txBody>
          <a:bodyPr/>
          <a:lstStyle/>
          <a:p>
            <a:fld id="{19B12225-5612-419B-A8D5-4B8EEE4C217E}" type="slidenum">
              <a:rPr lang="en-US" smtClean="0"/>
              <a:pPr/>
              <a:t>48</a:t>
            </a:fld>
            <a:endParaRPr lang="en-US"/>
          </a:p>
        </p:txBody>
      </p:sp>
    </p:spTree>
    <p:extLst>
      <p:ext uri="{BB962C8B-B14F-4D97-AF65-F5344CB8AC3E}">
        <p14:creationId xmlns:p14="http://schemas.microsoft.com/office/powerpoint/2010/main" val="3789385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Trawling — Summary </a:t>
            </a:r>
          </a:p>
        </p:txBody>
      </p:sp>
      <p:sp>
        <p:nvSpPr>
          <p:cNvPr id="3" name="Content Placeholder 2"/>
          <p:cNvSpPr>
            <a:spLocks noGrp="1"/>
          </p:cNvSpPr>
          <p:nvPr>
            <p:ph idx="1"/>
          </p:nvPr>
        </p:nvSpPr>
        <p:spPr/>
        <p:txBody>
          <a:bodyPr>
            <a:normAutofit/>
          </a:bodyPr>
          <a:lstStyle/>
          <a:p>
            <a:r>
              <a:rPr lang="en-US" b="1" dirty="0">
                <a:solidFill>
                  <a:srgbClr val="0000FF"/>
                </a:solidFill>
              </a:rPr>
              <a:t>Algorithmic result:</a:t>
            </a:r>
          </a:p>
          <a:p>
            <a:pPr lvl="1"/>
            <a:r>
              <a:rPr lang="en-US" dirty="0"/>
              <a:t>Frequent </a:t>
            </a:r>
            <a:r>
              <a:rPr lang="en-US" dirty="0" err="1"/>
              <a:t>itemset</a:t>
            </a:r>
            <a:r>
              <a:rPr lang="en-US" dirty="0"/>
              <a:t> extraction and dynamic programming find graphs </a:t>
            </a:r>
            <a:r>
              <a:rPr lang="en-US" b="1" i="1" dirty="0" err="1"/>
              <a:t>K</a:t>
            </a:r>
            <a:r>
              <a:rPr lang="en-US" b="1" i="1" baseline="-25000" dirty="0" err="1"/>
              <a:t>s,t</a:t>
            </a:r>
            <a:r>
              <a:rPr lang="en-US" dirty="0"/>
              <a:t> </a:t>
            </a:r>
          </a:p>
          <a:p>
            <a:pPr lvl="1"/>
            <a:r>
              <a:rPr lang="en-US" b="1" dirty="0">
                <a:solidFill>
                  <a:srgbClr val="D60093"/>
                </a:solidFill>
              </a:rPr>
              <a:t>Method is very scalable</a:t>
            </a:r>
            <a:endParaRPr lang="en-US" dirty="0"/>
          </a:p>
          <a:p>
            <a:r>
              <a:rPr lang="en-US" b="1" dirty="0">
                <a:solidFill>
                  <a:srgbClr val="008000"/>
                </a:solidFill>
              </a:rPr>
              <a:t>Further improvements: </a:t>
            </a:r>
            <a:r>
              <a:rPr lang="en-US" dirty="0"/>
              <a:t>Given </a:t>
            </a:r>
            <a:r>
              <a:rPr lang="en-US" b="1" dirty="0"/>
              <a:t>s </a:t>
            </a:r>
            <a:r>
              <a:rPr lang="en-US" dirty="0"/>
              <a:t>and </a:t>
            </a:r>
            <a:r>
              <a:rPr lang="en-US" b="1" dirty="0"/>
              <a:t>t</a:t>
            </a:r>
          </a:p>
          <a:p>
            <a:pPr lvl="1"/>
            <a:r>
              <a:rPr lang="en-US" dirty="0"/>
              <a:t>(Repeatedly) prune out all nodes </a:t>
            </a:r>
            <a:br>
              <a:rPr lang="en-US" dirty="0"/>
            </a:br>
            <a:r>
              <a:rPr lang="en-US" dirty="0"/>
              <a:t>with out-degree </a:t>
            </a:r>
            <a:r>
              <a:rPr lang="en-US" b="1" dirty="0"/>
              <a:t>&lt;</a:t>
            </a:r>
            <a:r>
              <a:rPr lang="en-US" dirty="0"/>
              <a:t> </a:t>
            </a:r>
            <a:r>
              <a:rPr lang="en-US" b="1" dirty="0"/>
              <a:t>t</a:t>
            </a:r>
            <a:r>
              <a:rPr lang="en-US" dirty="0"/>
              <a:t> and in-degree </a:t>
            </a:r>
            <a:r>
              <a:rPr lang="en-US" b="1" dirty="0"/>
              <a:t>&lt;</a:t>
            </a:r>
            <a:r>
              <a:rPr lang="en-US" dirty="0"/>
              <a:t> </a:t>
            </a:r>
            <a:r>
              <a:rPr lang="en-US" b="1" dirty="0"/>
              <a:t>s</a:t>
            </a:r>
          </a:p>
        </p:txBody>
      </p:sp>
      <p:sp>
        <p:nvSpPr>
          <p:cNvPr id="4" name="Date Placeholder 3"/>
          <p:cNvSpPr>
            <a:spLocks noGrp="1"/>
          </p:cNvSpPr>
          <p:nvPr>
            <p:ph type="dt" sz="half" idx="10"/>
          </p:nvPr>
        </p:nvSpPr>
        <p:spPr/>
        <p:txBody>
          <a:bodyPr/>
          <a:lstStyle/>
          <a:p>
            <a:fld id="{AAF4EE77-81E8-3048-AB3E-765850DE667B}"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49</a:t>
            </a:fld>
            <a:endParaRPr lang="en-US"/>
          </a:p>
        </p:txBody>
      </p:sp>
      <p:sp>
        <p:nvSpPr>
          <p:cNvPr id="7" name="TextBox 6"/>
          <p:cNvSpPr txBox="1"/>
          <p:nvPr/>
        </p:nvSpPr>
        <p:spPr>
          <a:xfrm>
            <a:off x="7500646" y="0"/>
            <a:ext cx="1643399" cy="338554"/>
          </a:xfrm>
          <a:prstGeom prst="rect">
            <a:avLst/>
          </a:prstGeom>
          <a:noFill/>
        </p:spPr>
        <p:txBody>
          <a:bodyPr wrap="none" rtlCol="0">
            <a:spAutoFit/>
          </a:bodyPr>
          <a:lstStyle/>
          <a:p>
            <a:pPr algn="r"/>
            <a:r>
              <a:rPr lang="en-US" sz="1600" dirty="0">
                <a:solidFill>
                  <a:schemeClr val="bg1"/>
                </a:solidFill>
              </a:rPr>
              <a:t>[Kumar et al. ‘99]</a:t>
            </a:r>
          </a:p>
        </p:txBody>
      </p:sp>
      <p:grpSp>
        <p:nvGrpSpPr>
          <p:cNvPr id="8" name="Group 7"/>
          <p:cNvGrpSpPr/>
          <p:nvPr/>
        </p:nvGrpSpPr>
        <p:grpSpPr>
          <a:xfrm>
            <a:off x="7248144" y="5181600"/>
            <a:ext cx="1676400" cy="1371600"/>
            <a:chOff x="3226832" y="3581400"/>
            <a:chExt cx="1676400" cy="1371600"/>
          </a:xfrm>
        </p:grpSpPr>
        <p:cxnSp>
          <p:nvCxnSpPr>
            <p:cNvPr id="9" name="Straight Connector 8"/>
            <p:cNvCxnSpPr>
              <a:stCxn id="19" idx="6"/>
              <a:endCxn id="25" idx="1"/>
            </p:cNvCxnSpPr>
            <p:nvPr/>
          </p:nvCxnSpPr>
          <p:spPr>
            <a:xfrm flipV="1">
              <a:off x="3455432" y="3614878"/>
              <a:ext cx="1252678" cy="309422"/>
            </a:xfrm>
            <a:prstGeom prst="line">
              <a:avLst/>
            </a:prstGeom>
            <a:ln w="22225" cmpd="sng">
              <a:solidFill>
                <a:schemeClr val="bg1">
                  <a:lumMod val="50000"/>
                </a:schemeClr>
              </a:solidFill>
              <a:tailEnd type="arrow" w="sm" len="lg"/>
            </a:ln>
          </p:spPr>
          <p:style>
            <a:lnRef idx="1">
              <a:schemeClr val="dk1"/>
            </a:lnRef>
            <a:fillRef idx="0">
              <a:schemeClr val="dk1"/>
            </a:fillRef>
            <a:effectRef idx="0">
              <a:schemeClr val="dk1"/>
            </a:effectRef>
            <a:fontRef idx="minor">
              <a:schemeClr val="tx1"/>
            </a:fontRef>
          </p:style>
        </p:cxnSp>
        <p:cxnSp>
          <p:nvCxnSpPr>
            <p:cNvPr id="10" name="Straight Connector 9"/>
            <p:cNvCxnSpPr>
              <a:stCxn id="19" idx="6"/>
              <a:endCxn id="22" idx="1"/>
            </p:cNvCxnSpPr>
            <p:nvPr/>
          </p:nvCxnSpPr>
          <p:spPr>
            <a:xfrm>
              <a:off x="3455432" y="3924300"/>
              <a:ext cx="1252678" cy="71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6"/>
              <a:endCxn id="23" idx="1"/>
            </p:cNvCxnSpPr>
            <p:nvPr/>
          </p:nvCxnSpPr>
          <p:spPr>
            <a:xfrm>
              <a:off x="3455432" y="3924300"/>
              <a:ext cx="1252678" cy="4525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6"/>
              <a:endCxn id="23" idx="2"/>
            </p:cNvCxnSpPr>
            <p:nvPr/>
          </p:nvCxnSpPr>
          <p:spPr>
            <a:xfrm>
              <a:off x="3455432" y="4305300"/>
              <a:ext cx="1219200" cy="152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0" idx="6"/>
              <a:endCxn id="25" idx="2"/>
            </p:cNvCxnSpPr>
            <p:nvPr/>
          </p:nvCxnSpPr>
          <p:spPr>
            <a:xfrm flipV="1">
              <a:off x="3455432" y="3695700"/>
              <a:ext cx="1219200" cy="609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 idx="6"/>
              <a:endCxn id="22" idx="2"/>
            </p:cNvCxnSpPr>
            <p:nvPr/>
          </p:nvCxnSpPr>
          <p:spPr>
            <a:xfrm flipV="1">
              <a:off x="3455432" y="4076700"/>
              <a:ext cx="1219200" cy="2286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0" idx="6"/>
              <a:endCxn id="24" idx="2"/>
            </p:cNvCxnSpPr>
            <p:nvPr/>
          </p:nvCxnSpPr>
          <p:spPr>
            <a:xfrm>
              <a:off x="3455432" y="4305300"/>
              <a:ext cx="1219200" cy="533400"/>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1" idx="6"/>
              <a:endCxn id="22" idx="3"/>
            </p:cNvCxnSpPr>
            <p:nvPr/>
          </p:nvCxnSpPr>
          <p:spPr>
            <a:xfrm flipV="1">
              <a:off x="3455432" y="4157522"/>
              <a:ext cx="1252678" cy="528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1" idx="6"/>
              <a:endCxn id="23" idx="3"/>
            </p:cNvCxnSpPr>
            <p:nvPr/>
          </p:nvCxnSpPr>
          <p:spPr>
            <a:xfrm flipV="1">
              <a:off x="3455432" y="4538522"/>
              <a:ext cx="1252678" cy="147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1" idx="6"/>
              <a:endCxn id="25" idx="3"/>
            </p:cNvCxnSpPr>
            <p:nvPr/>
          </p:nvCxnSpPr>
          <p:spPr>
            <a:xfrm flipV="1">
              <a:off x="3455432" y="3776522"/>
              <a:ext cx="1252678" cy="909778"/>
            </a:xfrm>
            <a:prstGeom prst="line">
              <a:avLst/>
            </a:prstGeom>
            <a:ln w="22225" cmpd="sng">
              <a:solidFill>
                <a:schemeClr val="bg1">
                  <a:lumMod val="50000"/>
                </a:schemeClr>
              </a:solidFill>
              <a:tailEnd type="arrow" w="sm"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226832" y="3810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20" name="Oval 19"/>
            <p:cNvSpPr/>
            <p:nvPr/>
          </p:nvSpPr>
          <p:spPr>
            <a:xfrm>
              <a:off x="3226832" y="4191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21" name="Oval 20"/>
            <p:cNvSpPr/>
            <p:nvPr/>
          </p:nvSpPr>
          <p:spPr>
            <a:xfrm>
              <a:off x="3226832" y="4572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22" name="Oval 21"/>
            <p:cNvSpPr/>
            <p:nvPr/>
          </p:nvSpPr>
          <p:spPr>
            <a:xfrm>
              <a:off x="4674632" y="3962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t>
              </a:r>
            </a:p>
          </p:txBody>
        </p:sp>
        <p:sp>
          <p:nvSpPr>
            <p:cNvPr id="23" name="Oval 22"/>
            <p:cNvSpPr/>
            <p:nvPr/>
          </p:nvSpPr>
          <p:spPr>
            <a:xfrm>
              <a:off x="4674632" y="4343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p>
          </p:txBody>
        </p:sp>
        <p:sp>
          <p:nvSpPr>
            <p:cNvPr id="24" name="Oval 23"/>
            <p:cNvSpPr/>
            <p:nvPr/>
          </p:nvSpPr>
          <p:spPr>
            <a:xfrm>
              <a:off x="4674632" y="4724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a:t>
              </a:r>
            </a:p>
          </p:txBody>
        </p:sp>
        <p:sp>
          <p:nvSpPr>
            <p:cNvPr id="25" name="Oval 24"/>
            <p:cNvSpPr/>
            <p:nvPr/>
          </p:nvSpPr>
          <p:spPr>
            <a:xfrm>
              <a:off x="4674632" y="3581400"/>
              <a:ext cx="228600" cy="228600"/>
            </a:xfrm>
            <a:prstGeom prst="ellipse">
              <a:avLst/>
            </a:prstGeom>
            <a:solidFill>
              <a:srgbClr val="0000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grpSp>
      <p:sp>
        <p:nvSpPr>
          <p:cNvPr id="26" name="Rounded Rectangle 25"/>
          <p:cNvSpPr/>
          <p:nvPr/>
        </p:nvSpPr>
        <p:spPr>
          <a:xfrm>
            <a:off x="7162800" y="5247106"/>
            <a:ext cx="533400" cy="1354862"/>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Rounded Rectangle 26"/>
          <p:cNvSpPr/>
          <p:nvPr/>
        </p:nvSpPr>
        <p:spPr>
          <a:xfrm>
            <a:off x="8485632" y="5029200"/>
            <a:ext cx="609600" cy="1257300"/>
          </a:xfrm>
          <a:prstGeom prst="roundRect">
            <a:avLst>
              <a:gd name="adj" fmla="val 50000"/>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8398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1166338" name="Rectangle 2"/>
          <p:cNvSpPr>
            <a:spLocks noGrp="1" noChangeArrowheads="1"/>
          </p:cNvSpPr>
          <p:nvPr>
            <p:ph type="title"/>
          </p:nvPr>
        </p:nvSpPr>
        <p:spPr>
          <a:xfrm>
            <a:off x="76200" y="76200"/>
            <a:ext cx="9067800" cy="987552"/>
          </a:xfrm>
        </p:spPr>
        <p:txBody>
          <a:bodyPr>
            <a:normAutofit/>
          </a:bodyPr>
          <a:lstStyle/>
          <a:p>
            <a:r>
              <a:rPr lang="en-US" dirty="0"/>
              <a:t>Micro-Markets in Sponsored Search</a:t>
            </a:r>
          </a:p>
        </p:txBody>
      </p:sp>
      <p:sp>
        <p:nvSpPr>
          <p:cNvPr id="2" name="Content Placeholder 1"/>
          <p:cNvSpPr>
            <a:spLocks noGrp="1"/>
          </p:cNvSpPr>
          <p:nvPr>
            <p:ph idx="1"/>
          </p:nvPr>
        </p:nvSpPr>
        <p:spPr/>
        <p:txBody>
          <a:bodyPr/>
          <a:lstStyle/>
          <a:p>
            <a:r>
              <a:rPr lang="en-US" b="1" dirty="0">
                <a:solidFill>
                  <a:srgbClr val="0000FF"/>
                </a:solidFill>
              </a:rPr>
              <a:t>Find micro-markets by partitioning the query-to-advertiser graph:</a:t>
            </a:r>
          </a:p>
          <a:p>
            <a:endParaRPr lang="en-US" dirty="0"/>
          </a:p>
        </p:txBody>
      </p:sp>
      <p:pic>
        <p:nvPicPr>
          <p:cNvPr id="1166340" name="Picture 4" descr="betcord-ann2"/>
          <p:cNvPicPr>
            <a:picLocks noChangeAspect="1" noChangeArrowheads="1"/>
          </p:cNvPicPr>
          <p:nvPr/>
        </p:nvPicPr>
        <p:blipFill>
          <a:blip r:embed="rId3" cstate="print"/>
          <a:srcRect/>
          <a:stretch>
            <a:fillRect/>
          </a:stretch>
        </p:blipFill>
        <p:spPr bwMode="auto">
          <a:xfrm>
            <a:off x="2298700" y="2649537"/>
            <a:ext cx="4483100" cy="3325812"/>
          </a:xfrm>
          <a:prstGeom prst="rect">
            <a:avLst/>
          </a:prstGeom>
          <a:noFill/>
          <a:ln w="22225">
            <a:solidFill>
              <a:schemeClr val="tx1"/>
            </a:solidFill>
            <a:miter lim="800000"/>
            <a:headEnd/>
            <a:tailEnd/>
          </a:ln>
        </p:spPr>
      </p:pic>
      <p:sp>
        <p:nvSpPr>
          <p:cNvPr id="1166341" name="Text Box 5"/>
          <p:cNvSpPr txBox="1">
            <a:spLocks noChangeArrowheads="1"/>
          </p:cNvSpPr>
          <p:nvPr/>
        </p:nvSpPr>
        <p:spPr bwMode="auto">
          <a:xfrm>
            <a:off x="4187825" y="5943600"/>
            <a:ext cx="1323975" cy="304800"/>
          </a:xfrm>
          <a:prstGeom prst="rect">
            <a:avLst/>
          </a:prstGeom>
          <a:noFill/>
          <a:ln w="9525">
            <a:noFill/>
            <a:miter lim="800000"/>
            <a:headEnd/>
            <a:tailEnd/>
          </a:ln>
          <a:effectLst/>
        </p:spPr>
        <p:txBody>
          <a:bodyPr>
            <a:spAutoFit/>
          </a:bodyPr>
          <a:lstStyle/>
          <a:p>
            <a:r>
              <a:rPr lang="en-US" sz="1400" b="1">
                <a:latin typeface="Arial" charset="0"/>
                <a:cs typeface="Arial" charset="0"/>
              </a:rPr>
              <a:t>advertiser</a:t>
            </a:r>
          </a:p>
        </p:txBody>
      </p:sp>
      <p:sp>
        <p:nvSpPr>
          <p:cNvPr id="1166342" name="Text Box 6"/>
          <p:cNvSpPr txBox="1">
            <a:spLocks noChangeArrowheads="1"/>
          </p:cNvSpPr>
          <p:nvPr/>
        </p:nvSpPr>
        <p:spPr bwMode="auto">
          <a:xfrm rot="16200000">
            <a:off x="1786731" y="3845719"/>
            <a:ext cx="668337" cy="304800"/>
          </a:xfrm>
          <a:prstGeom prst="rect">
            <a:avLst/>
          </a:prstGeom>
          <a:noFill/>
          <a:ln w="9525">
            <a:noFill/>
            <a:miter lim="800000"/>
            <a:headEnd/>
            <a:tailEnd/>
          </a:ln>
          <a:effectLst/>
        </p:spPr>
        <p:txBody>
          <a:bodyPr wrap="none">
            <a:spAutoFit/>
          </a:bodyPr>
          <a:lstStyle/>
          <a:p>
            <a:r>
              <a:rPr lang="en-US" sz="1400" b="1">
                <a:latin typeface="Arial" charset="0"/>
                <a:cs typeface="Arial" charset="0"/>
              </a:rPr>
              <a:t>query</a:t>
            </a:r>
          </a:p>
        </p:txBody>
      </p:sp>
      <p:sp>
        <p:nvSpPr>
          <p:cNvPr id="11" name="TextBox 10"/>
          <p:cNvSpPr txBox="1"/>
          <p:nvPr/>
        </p:nvSpPr>
        <p:spPr>
          <a:xfrm>
            <a:off x="2133600" y="6367046"/>
            <a:ext cx="5035353" cy="338554"/>
          </a:xfrm>
          <a:prstGeom prst="rect">
            <a:avLst/>
          </a:prstGeom>
          <a:noFill/>
        </p:spPr>
        <p:txBody>
          <a:bodyPr wrap="none" rtlCol="0">
            <a:spAutoFit/>
          </a:bodyPr>
          <a:lstStyle/>
          <a:p>
            <a:r>
              <a:rPr lang="en-US" sz="1600" dirty="0">
                <a:solidFill>
                  <a:schemeClr val="bg1">
                    <a:lumMod val="50000"/>
                  </a:schemeClr>
                </a:solidFill>
                <a:latin typeface="Arial" pitchFamily="34" charset="0"/>
                <a:cs typeface="Arial" pitchFamily="34" charset="0"/>
              </a:rPr>
              <a:t>[Andersen, Lang: Communities from seed sets, 2006]</a:t>
            </a:r>
          </a:p>
        </p:txBody>
      </p:sp>
      <p:sp>
        <p:nvSpPr>
          <p:cNvPr id="3" name="Date Placeholder 2"/>
          <p:cNvSpPr>
            <a:spLocks noGrp="1"/>
          </p:cNvSpPr>
          <p:nvPr>
            <p:ph type="dt" sz="half" idx="10"/>
          </p:nvPr>
        </p:nvSpPr>
        <p:spPr/>
        <p:txBody>
          <a:bodyPr/>
          <a:lstStyle/>
          <a:p>
            <a:fld id="{E2D9ADF8-2F5F-754E-9E4D-6E0C56A484CE}" type="datetime1">
              <a:rPr lang="en-US" smtClean="0"/>
              <a:t>2/14/18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a:t>
            </a:fld>
            <a:endParaRPr lang="en-US"/>
          </a:p>
        </p:txBody>
      </p:sp>
    </p:spTree>
    <p:extLst>
      <p:ext uri="{BB962C8B-B14F-4D97-AF65-F5344CB8AC3E}">
        <p14:creationId xmlns:p14="http://schemas.microsoft.com/office/powerpoint/2010/main" val="10384762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Movies and Actors</a:t>
            </a:r>
          </a:p>
        </p:txBody>
      </p:sp>
      <p:sp>
        <p:nvSpPr>
          <p:cNvPr id="3" name="Content Placeholder 2"/>
          <p:cNvSpPr>
            <a:spLocks noGrp="1"/>
          </p:cNvSpPr>
          <p:nvPr>
            <p:ph idx="1"/>
          </p:nvPr>
        </p:nvSpPr>
        <p:spPr/>
        <p:txBody>
          <a:bodyPr/>
          <a:lstStyle/>
          <a:p>
            <a:r>
              <a:rPr lang="en-US" b="1" dirty="0">
                <a:solidFill>
                  <a:srgbClr val="0000FF"/>
                </a:solidFill>
              </a:rPr>
              <a:t>Clusters in Movies-to-Actors graph:</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944" y="1905000"/>
            <a:ext cx="68199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14400" y="6367046"/>
            <a:ext cx="5035353" cy="338554"/>
          </a:xfrm>
          <a:prstGeom prst="rect">
            <a:avLst/>
          </a:prstGeom>
          <a:solidFill>
            <a:schemeClr val="bg1"/>
          </a:solidFill>
        </p:spPr>
        <p:txBody>
          <a:bodyPr wrap="none" rtlCol="0">
            <a:spAutoFit/>
          </a:bodyPr>
          <a:lstStyle/>
          <a:p>
            <a:r>
              <a:rPr lang="en-US" sz="1600" dirty="0">
                <a:solidFill>
                  <a:schemeClr val="bg1">
                    <a:lumMod val="50000"/>
                  </a:schemeClr>
                </a:solidFill>
                <a:latin typeface="Arial" pitchFamily="34" charset="0"/>
                <a:cs typeface="Arial" pitchFamily="34" charset="0"/>
              </a:rPr>
              <a:t>[Andersen, Lang: Communities from seed sets, 2006]</a:t>
            </a:r>
          </a:p>
        </p:txBody>
      </p:sp>
      <p:sp>
        <p:nvSpPr>
          <p:cNvPr id="4" name="Date Placeholder 3"/>
          <p:cNvSpPr>
            <a:spLocks noGrp="1"/>
          </p:cNvSpPr>
          <p:nvPr>
            <p:ph type="dt" sz="half" idx="10"/>
          </p:nvPr>
        </p:nvSpPr>
        <p:spPr/>
        <p:txBody>
          <a:bodyPr/>
          <a:lstStyle/>
          <a:p>
            <a:fld id="{B2836A44-AAFA-5548-AC14-A8D250D29880}"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a:t>
            </a:fld>
            <a:endParaRPr lang="en-US"/>
          </a:p>
        </p:txBody>
      </p:sp>
    </p:spTree>
    <p:extLst>
      <p:ext uri="{BB962C8B-B14F-4D97-AF65-F5344CB8AC3E}">
        <p14:creationId xmlns:p14="http://schemas.microsoft.com/office/powerpoint/2010/main" val="291164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Twitter &amp; Facebook</a:t>
            </a:r>
          </a:p>
        </p:txBody>
      </p:sp>
      <p:sp>
        <p:nvSpPr>
          <p:cNvPr id="3" name="Content Placeholder 2"/>
          <p:cNvSpPr>
            <a:spLocks noGrp="1"/>
          </p:cNvSpPr>
          <p:nvPr>
            <p:ph idx="1"/>
          </p:nvPr>
        </p:nvSpPr>
        <p:spPr/>
        <p:txBody>
          <a:bodyPr>
            <a:normAutofit/>
          </a:bodyPr>
          <a:lstStyle/>
          <a:p>
            <a:r>
              <a:rPr lang="en-US" b="1" dirty="0">
                <a:solidFill>
                  <a:srgbClr val="0000FF"/>
                </a:solidFill>
              </a:rPr>
              <a:t>Discovering social circles, circles of trust: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7905750" cy="447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3748" y="6412468"/>
            <a:ext cx="6518900" cy="338554"/>
          </a:xfrm>
          <a:prstGeom prst="rect">
            <a:avLst/>
          </a:prstGeom>
          <a:noFill/>
        </p:spPr>
        <p:txBody>
          <a:bodyPr wrap="none" rtlCol="0">
            <a:spAutoFit/>
          </a:bodyPr>
          <a:lstStyle/>
          <a:p>
            <a:r>
              <a:rPr lang="en-US" sz="1600" dirty="0">
                <a:solidFill>
                  <a:schemeClr val="bg1">
                    <a:lumMod val="50000"/>
                  </a:schemeClr>
                </a:solidFill>
                <a:latin typeface="Arial" pitchFamily="34" charset="0"/>
                <a:cs typeface="Arial" pitchFamily="34" charset="0"/>
              </a:rPr>
              <a:t>[</a:t>
            </a:r>
            <a:r>
              <a:rPr lang="en-US" sz="1600" dirty="0" err="1">
                <a:solidFill>
                  <a:schemeClr val="bg1">
                    <a:lumMod val="50000"/>
                  </a:schemeClr>
                </a:solidFill>
                <a:latin typeface="Arial" pitchFamily="34" charset="0"/>
                <a:cs typeface="Arial" pitchFamily="34" charset="0"/>
              </a:rPr>
              <a:t>McAuley</a:t>
            </a:r>
            <a:r>
              <a:rPr lang="en-US" sz="1600" dirty="0">
                <a:solidFill>
                  <a:schemeClr val="bg1">
                    <a:lumMod val="50000"/>
                  </a:schemeClr>
                </a:solidFill>
                <a:latin typeface="Arial" pitchFamily="34" charset="0"/>
                <a:cs typeface="Arial" pitchFamily="34" charset="0"/>
              </a:rPr>
              <a:t>, </a:t>
            </a:r>
            <a:r>
              <a:rPr lang="en-US" sz="1600" dirty="0" err="1">
                <a:solidFill>
                  <a:schemeClr val="bg1">
                    <a:lumMod val="50000"/>
                  </a:schemeClr>
                </a:solidFill>
                <a:latin typeface="Arial" pitchFamily="34" charset="0"/>
                <a:cs typeface="Arial" pitchFamily="34" charset="0"/>
              </a:rPr>
              <a:t>Leskovec</a:t>
            </a:r>
            <a:r>
              <a:rPr lang="en-US" sz="1600" dirty="0">
                <a:solidFill>
                  <a:schemeClr val="bg1">
                    <a:lumMod val="50000"/>
                  </a:schemeClr>
                </a:solidFill>
                <a:latin typeface="Arial" pitchFamily="34" charset="0"/>
                <a:cs typeface="Arial" pitchFamily="34" charset="0"/>
              </a:rPr>
              <a:t>: Discovering social circles in ego networks, 2012]</a:t>
            </a:r>
          </a:p>
        </p:txBody>
      </p:sp>
      <p:sp>
        <p:nvSpPr>
          <p:cNvPr id="4" name="Date Placeholder 3"/>
          <p:cNvSpPr>
            <a:spLocks noGrp="1"/>
          </p:cNvSpPr>
          <p:nvPr>
            <p:ph type="dt" sz="half" idx="10"/>
          </p:nvPr>
        </p:nvSpPr>
        <p:spPr/>
        <p:txBody>
          <a:bodyPr/>
          <a:lstStyle/>
          <a:p>
            <a:fld id="{514D0CD0-BA3E-E243-8FAF-4DE5B68B6AF9}"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7</a:t>
            </a:fld>
            <a:endParaRPr lang="en-US"/>
          </a:p>
        </p:txBody>
      </p:sp>
    </p:spTree>
    <p:extLst>
      <p:ext uri="{BB962C8B-B14F-4D97-AF65-F5344CB8AC3E}">
        <p14:creationId xmlns:p14="http://schemas.microsoft.com/office/powerpoint/2010/main" val="201559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The Setting</a:t>
            </a:r>
          </a:p>
        </p:txBody>
      </p:sp>
      <p:sp>
        <p:nvSpPr>
          <p:cNvPr id="3" name="Content Placeholder 2"/>
          <p:cNvSpPr>
            <a:spLocks noGrp="1"/>
          </p:cNvSpPr>
          <p:nvPr>
            <p:ph idx="1"/>
          </p:nvPr>
        </p:nvSpPr>
        <p:spPr/>
        <p:txBody>
          <a:bodyPr/>
          <a:lstStyle/>
          <a:p>
            <a:r>
              <a:rPr lang="en-US" b="1" dirty="0">
                <a:solidFill>
                  <a:srgbClr val="D60093"/>
                </a:solidFill>
              </a:rPr>
              <a:t>Graph is large</a:t>
            </a:r>
          </a:p>
          <a:p>
            <a:pPr lvl="1"/>
            <a:r>
              <a:rPr lang="en-US" b="1" dirty="0"/>
              <a:t>Assume the graph fits in main memory </a:t>
            </a:r>
          </a:p>
          <a:p>
            <a:pPr lvl="2"/>
            <a:r>
              <a:rPr lang="en-US" dirty="0"/>
              <a:t>For example, to work with a 200M node and 2B edge graph one needs approx. 16GB RAM</a:t>
            </a:r>
          </a:p>
          <a:p>
            <a:pPr lvl="1"/>
            <a:r>
              <a:rPr lang="en-US" dirty="0"/>
              <a:t>But the graph is too big for running anything </a:t>
            </a:r>
            <a:br>
              <a:rPr lang="en-US" dirty="0"/>
            </a:br>
            <a:r>
              <a:rPr lang="en-US" dirty="0"/>
              <a:t>more than linear time algorithms</a:t>
            </a:r>
          </a:p>
          <a:p>
            <a:r>
              <a:rPr lang="en-US" b="1" dirty="0">
                <a:solidFill>
                  <a:srgbClr val="0000FF"/>
                </a:solidFill>
              </a:rPr>
              <a:t>We will cover a PageRank based algorithm for finding dense clusters</a:t>
            </a:r>
          </a:p>
          <a:p>
            <a:pPr lvl="1"/>
            <a:r>
              <a:rPr lang="en-US" b="1" dirty="0"/>
              <a:t>The runtime of the algorithm will be proportional to the cluster size (not the graph size!)</a:t>
            </a:r>
          </a:p>
        </p:txBody>
      </p:sp>
      <p:sp>
        <p:nvSpPr>
          <p:cNvPr id="4" name="Date Placeholder 3"/>
          <p:cNvSpPr>
            <a:spLocks noGrp="1"/>
          </p:cNvSpPr>
          <p:nvPr>
            <p:ph type="dt" sz="half" idx="10"/>
          </p:nvPr>
        </p:nvSpPr>
        <p:spPr/>
        <p:txBody>
          <a:bodyPr/>
          <a:lstStyle/>
          <a:p>
            <a:fld id="{7F759402-0A96-1643-A3A1-8078672A3374}"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8</a:t>
            </a:fld>
            <a:endParaRPr lang="en-US"/>
          </a:p>
        </p:txBody>
      </p:sp>
    </p:spTree>
    <p:extLst>
      <p:ext uri="{BB962C8B-B14F-4D97-AF65-F5344CB8AC3E}">
        <p14:creationId xmlns:p14="http://schemas.microsoft.com/office/powerpoint/2010/main" val="152131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Idea: Seed Nodes</a:t>
            </a:r>
          </a:p>
        </p:txBody>
      </p:sp>
      <p:sp>
        <p:nvSpPr>
          <p:cNvPr id="3" name="Content Placeholder 2"/>
          <p:cNvSpPr>
            <a:spLocks noGrp="1"/>
          </p:cNvSpPr>
          <p:nvPr>
            <p:ph idx="1"/>
          </p:nvPr>
        </p:nvSpPr>
        <p:spPr>
          <a:xfrm>
            <a:off x="457200" y="1295402"/>
            <a:ext cx="8229600" cy="3001036"/>
          </a:xfrm>
        </p:spPr>
        <p:txBody>
          <a:bodyPr>
            <a:normAutofit lnSpcReduction="10000"/>
          </a:bodyPr>
          <a:lstStyle/>
          <a:p>
            <a:r>
              <a:rPr lang="en-US" b="1" dirty="0">
                <a:solidFill>
                  <a:srgbClr val="0000FF"/>
                </a:solidFill>
              </a:rPr>
              <a:t>Discovering clusters based on seed nodes</a:t>
            </a:r>
          </a:p>
          <a:p>
            <a:pPr lvl="1"/>
            <a:r>
              <a:rPr lang="en-US" b="1" dirty="0">
                <a:solidFill>
                  <a:srgbClr val="008000"/>
                </a:solidFill>
              </a:rPr>
              <a:t>Given:</a:t>
            </a:r>
            <a:r>
              <a:rPr lang="en-US" dirty="0"/>
              <a:t> Seed node </a:t>
            </a:r>
            <a:r>
              <a:rPr lang="en-US" b="1" dirty="0"/>
              <a:t>s</a:t>
            </a:r>
          </a:p>
          <a:p>
            <a:pPr lvl="1"/>
            <a:r>
              <a:rPr lang="en-US" dirty="0"/>
              <a:t>Compute (approximate) </a:t>
            </a:r>
            <a:r>
              <a:rPr lang="en-US" b="1" dirty="0"/>
              <a:t>P</a:t>
            </a:r>
            <a:r>
              <a:rPr lang="en-US" dirty="0"/>
              <a:t>ersonalized </a:t>
            </a:r>
            <a:r>
              <a:rPr lang="en-US" b="1" dirty="0"/>
              <a:t>P</a:t>
            </a:r>
            <a:r>
              <a:rPr lang="en-US" dirty="0"/>
              <a:t>age</a:t>
            </a:r>
            <a:r>
              <a:rPr lang="en-US" b="1" dirty="0"/>
              <a:t>R</a:t>
            </a:r>
            <a:r>
              <a:rPr lang="en-US" dirty="0"/>
              <a:t>ank (</a:t>
            </a:r>
            <a:r>
              <a:rPr lang="en-US" b="1" dirty="0"/>
              <a:t>PPR</a:t>
            </a:r>
            <a:r>
              <a:rPr lang="en-US" dirty="0"/>
              <a:t>) around node </a:t>
            </a:r>
            <a:r>
              <a:rPr lang="en-US" b="1" dirty="0"/>
              <a:t>s</a:t>
            </a:r>
            <a:r>
              <a:rPr lang="en-US" dirty="0"/>
              <a:t> (teleport set={</a:t>
            </a:r>
            <a:r>
              <a:rPr lang="en-US" b="1" dirty="0"/>
              <a:t>s</a:t>
            </a:r>
            <a:r>
              <a:rPr lang="en-US" dirty="0"/>
              <a:t>})</a:t>
            </a:r>
            <a:endParaRPr lang="en-US" b="1" dirty="0"/>
          </a:p>
          <a:p>
            <a:pPr lvl="1"/>
            <a:r>
              <a:rPr lang="en-US" dirty="0"/>
              <a:t>Idea is that if </a:t>
            </a:r>
            <a:r>
              <a:rPr lang="en-US" b="1" dirty="0"/>
              <a:t>s</a:t>
            </a:r>
            <a:r>
              <a:rPr lang="en-US" dirty="0"/>
              <a:t> belongs to a nice cluster, the random walk will get </a:t>
            </a:r>
            <a:r>
              <a:rPr lang="en-US" b="1" dirty="0">
                <a:solidFill>
                  <a:srgbClr val="0000FF"/>
                </a:solidFill>
              </a:rPr>
              <a:t>trapped</a:t>
            </a:r>
            <a:r>
              <a:rPr lang="en-US" dirty="0">
                <a:solidFill>
                  <a:srgbClr val="0000FF"/>
                </a:solidFill>
              </a:rPr>
              <a:t> </a:t>
            </a:r>
            <a:r>
              <a:rPr lang="en-US" dirty="0"/>
              <a:t>inside the cluster</a:t>
            </a:r>
          </a:p>
          <a:p>
            <a:pPr lvl="1"/>
            <a:endParaRPr lang="en-US" b="1"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717" y="4038600"/>
            <a:ext cx="446643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11148" y="6129168"/>
            <a:ext cx="228600" cy="228600"/>
          </a:xfrm>
          <a:prstGeom prst="rect">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p:cNvSpPr txBox="1"/>
          <p:nvPr/>
        </p:nvSpPr>
        <p:spPr>
          <a:xfrm>
            <a:off x="7106548" y="6324600"/>
            <a:ext cx="1351652" cy="369332"/>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Seed node</a:t>
            </a:r>
          </a:p>
        </p:txBody>
      </p:sp>
      <p:cxnSp>
        <p:nvCxnSpPr>
          <p:cNvPr id="10" name="Straight Arrow Connector 9"/>
          <p:cNvCxnSpPr/>
          <p:nvPr/>
        </p:nvCxnSpPr>
        <p:spPr>
          <a:xfrm flipH="1" flipV="1">
            <a:off x="6039748" y="6243468"/>
            <a:ext cx="1066800" cy="233532"/>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fld id="{C69331F7-383B-174C-BAFB-8C0187E9ED5B}" type="datetime1">
              <a:rPr lang="en-US" smtClean="0"/>
              <a:t>2/14/18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9</a:t>
            </a:fld>
            <a:endParaRPr lang="en-US"/>
          </a:p>
        </p:txBody>
      </p:sp>
    </p:spTree>
    <p:extLst>
      <p:ext uri="{BB962C8B-B14F-4D97-AF65-F5344CB8AC3E}">
        <p14:creationId xmlns:p14="http://schemas.microsoft.com/office/powerpoint/2010/main" val="35334245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35582</TotalTime>
  <Words>3799</Words>
  <Application>Microsoft Macintosh PowerPoint</Application>
  <PresentationFormat>On-screen Show (4:3)</PresentationFormat>
  <Paragraphs>724</Paragraphs>
  <Slides>49</Slides>
  <Notes>13</Notes>
  <HiddenSlides>1</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3" baseType="lpstr">
      <vt:lpstr>Arial</vt:lpstr>
      <vt:lpstr>Calibri</vt:lpstr>
      <vt:lpstr>Cambria Math</vt:lpstr>
      <vt:lpstr>Corbel</vt:lpstr>
      <vt:lpstr>Helvetica Neue Light</vt:lpstr>
      <vt:lpstr>Helvetica Neue Medium</vt:lpstr>
      <vt:lpstr>HY엽서L</vt:lpstr>
      <vt:lpstr>Symbol</vt:lpstr>
      <vt:lpstr>Tahoma</vt:lpstr>
      <vt:lpstr>Times New Roman</vt:lpstr>
      <vt:lpstr>Wingdings</vt:lpstr>
      <vt:lpstr>Wingdings 2</vt:lpstr>
      <vt:lpstr>Module</vt:lpstr>
      <vt:lpstr>Equation</vt:lpstr>
      <vt:lpstr>Community Detection in Graphs</vt:lpstr>
      <vt:lpstr>Networks &amp; Communities</vt:lpstr>
      <vt:lpstr>Goal: Find Densely Linked Clusters</vt:lpstr>
      <vt:lpstr>Non-overlapping Clusters</vt:lpstr>
      <vt:lpstr>Micro-Markets in Sponsored Search</vt:lpstr>
      <vt:lpstr>Movies and Actors</vt:lpstr>
      <vt:lpstr>Twitter &amp; Facebook</vt:lpstr>
      <vt:lpstr>The Setting</vt:lpstr>
      <vt:lpstr>Idea: Seed Nodes</vt:lpstr>
      <vt:lpstr>Seed Node: Intuition</vt:lpstr>
      <vt:lpstr>What makes a good cluster?</vt:lpstr>
      <vt:lpstr>What makes a good cluster?</vt:lpstr>
      <vt:lpstr>Graph Cuts</vt:lpstr>
      <vt:lpstr>Cut Score</vt:lpstr>
      <vt:lpstr>Graph Partitioning Criteria</vt:lpstr>
      <vt:lpstr>Example: Conductance Score</vt:lpstr>
      <vt:lpstr>Algorithm Outline: Sweep</vt:lpstr>
      <vt:lpstr>Computing the Sweep</vt:lpstr>
      <vt:lpstr>Computing PPR</vt:lpstr>
      <vt:lpstr>Approximate PPR: Overview</vt:lpstr>
      <vt:lpstr>Towards approximate PPR</vt:lpstr>
      <vt:lpstr>Towards approximate PPR</vt:lpstr>
      <vt:lpstr>“Push” Operation</vt:lpstr>
      <vt:lpstr>Intuition Behind Push Operation</vt:lpstr>
      <vt:lpstr>Approximate PPR</vt:lpstr>
      <vt:lpstr>Example: β=0.5 </vt:lpstr>
      <vt:lpstr>Observations (1)</vt:lpstr>
      <vt:lpstr>Observations (2) </vt:lpstr>
      <vt:lpstr>Observations (3)</vt:lpstr>
      <vt:lpstr>Example</vt:lpstr>
      <vt:lpstr>Summary</vt:lpstr>
      <vt:lpstr>Motif-Based Local Spectral Clustering</vt:lpstr>
      <vt:lpstr>Motif-based Spectral Clustering</vt:lpstr>
      <vt:lpstr>Motif-based spectral clustering</vt:lpstr>
      <vt:lpstr>Re-define Conductance for Motifs</vt:lpstr>
      <vt:lpstr>Motif-based Clustering</vt:lpstr>
      <vt:lpstr>Motif-based Clustering of a Food Web</vt:lpstr>
      <vt:lpstr>Motif Clustering of a Neural Network</vt:lpstr>
      <vt:lpstr>Analysis of Large Graphs: Trawling</vt:lpstr>
      <vt:lpstr>Method: Trawling</vt:lpstr>
      <vt:lpstr>Searching for Small Communities</vt:lpstr>
      <vt:lpstr>Remember: Frequent Itemsets</vt:lpstr>
      <vt:lpstr>The Apriori Algorithm</vt:lpstr>
      <vt:lpstr>From Itemsets to Bipartite Ks,t</vt:lpstr>
      <vt:lpstr>From Itemsets to Bipartite Ks,t</vt:lpstr>
      <vt:lpstr>From Itemsets to Bipartite Ks,t</vt:lpstr>
      <vt:lpstr>Example (1)</vt:lpstr>
      <vt:lpstr>Example (2)</vt:lpstr>
      <vt:lpstr>Trawling — Summary </vt:lpstr>
    </vt:vector>
  </TitlesOfParts>
  <Company>Carnegie Mellon University</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Jure Leskovec</cp:lastModifiedBy>
  <cp:revision>1719</cp:revision>
  <cp:lastPrinted>2018-02-13T04:03:48Z</cp:lastPrinted>
  <dcterms:created xsi:type="dcterms:W3CDTF">2009-06-12T17:14:38Z</dcterms:created>
  <dcterms:modified xsi:type="dcterms:W3CDTF">2018-02-14T19:10:57Z</dcterms:modified>
</cp:coreProperties>
</file>