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6" r:id="rId3"/>
    <p:sldId id="327" r:id="rId4"/>
    <p:sldId id="328" r:id="rId5"/>
    <p:sldId id="292" r:id="rId6"/>
    <p:sldId id="329" r:id="rId7"/>
    <p:sldId id="330" r:id="rId8"/>
    <p:sldId id="336" r:id="rId9"/>
    <p:sldId id="331" r:id="rId10"/>
    <p:sldId id="332" r:id="rId11"/>
    <p:sldId id="333" r:id="rId12"/>
    <p:sldId id="334" r:id="rId13"/>
    <p:sldId id="33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Graphs and Social Networks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Why Social Graphs Are Different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Communities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smtClean="0">
                <a:solidFill>
                  <a:srgbClr val="FF9900"/>
                </a:solidFill>
              </a:rPr>
              <a:t>Finding Triangles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5166360"/>
            <a:ext cx="7311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</a:p>
          <a:p>
            <a:r>
              <a:rPr lang="en-US" sz="3600" b="1" dirty="0" smtClean="0">
                <a:latin typeface="+mj-lt"/>
                <a:cs typeface="Calibri" pitchFamily="34" charset="0"/>
              </a:rPr>
              <a:t>Stanford University/</a:t>
            </a:r>
            <a:r>
              <a:rPr lang="en-US" sz="3600" b="1" dirty="0" err="1" smtClean="0">
                <a:latin typeface="+mj-lt"/>
                <a:cs typeface="Calibri" pitchFamily="34" charset="0"/>
              </a:rPr>
              <a:t>Infolab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  <p:pic>
        <p:nvPicPr>
          <p:cNvPr id="7" name="Picture 6" descr="C:\Users\Jeff\Downloads\Stanford-Infolab-RGB-whiteBG-600px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14" y="5166360"/>
            <a:ext cx="1646546" cy="16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To find a better algorithm, we need to use the concept of a </a:t>
            </a:r>
            <a:r>
              <a:rPr lang="en-US" i="1" dirty="0" smtClean="0">
                <a:solidFill>
                  <a:srgbClr val="FF0000"/>
                </a:solidFill>
              </a:rPr>
              <a:t>heavy hitter </a:t>
            </a:r>
            <a:r>
              <a:rPr lang="en-US" dirty="0" smtClean="0"/>
              <a:t>– a node with degree at least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there can be no more than 2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 heavy hitters, or the sum of the degrees of all nodes exceeds </a:t>
            </a:r>
            <a:r>
              <a:rPr lang="en-US" dirty="0" smtClean="0"/>
              <a:t>2M.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Remember</a:t>
            </a:r>
            <a:r>
              <a:rPr lang="en-US" dirty="0" smtClean="0"/>
              <a:t>: sum </a:t>
            </a:r>
            <a:r>
              <a:rPr lang="en-US" dirty="0"/>
              <a:t>of node degrees = 2 times the number of edges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heavy-hitter triangle</a:t>
            </a:r>
            <a:r>
              <a:rPr lang="en-US" dirty="0" smtClean="0"/>
              <a:t> is one whose three nodes are all heavy hitters.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2409173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28956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Heavy-Hitter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all triples of heavy hitters and see if there are edges between each pair of the three.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), since there is a limit of 2</a:t>
            </a:r>
            <a:r>
              <a:rPr lang="en-US" dirty="0" smtClean="0">
                <a:sym typeface="Symbol"/>
              </a:rPr>
              <a:t></a:t>
            </a:r>
            <a:r>
              <a:rPr lang="en-US" dirty="0"/>
              <a:t>M </a:t>
            </a:r>
            <a:r>
              <a:rPr lang="en-US" dirty="0" smtClean="0"/>
              <a:t>on the number of heavy hitters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0" y="23622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node is not a heavy hitter.</a:t>
            </a:r>
          </a:p>
          <a:p>
            <a:r>
              <a:rPr lang="en-US" dirty="0" smtClean="0"/>
              <a:t>Consider each edge e.</a:t>
            </a:r>
          </a:p>
          <a:p>
            <a:pPr lvl="1"/>
            <a:r>
              <a:rPr lang="en-US" dirty="0" smtClean="0"/>
              <a:t>If both ends are heavy hitters, ignore.</a:t>
            </a:r>
          </a:p>
          <a:p>
            <a:pPr lvl="1"/>
            <a:r>
              <a:rPr lang="en-US" dirty="0" smtClean="0"/>
              <a:t>Otherwise, let end node u not be a heavy hitter.</a:t>
            </a:r>
          </a:p>
          <a:p>
            <a:pPr lvl="1"/>
            <a:r>
              <a:rPr lang="en-US" dirty="0" smtClean="0"/>
              <a:t>For each of the at most </a:t>
            </a:r>
            <a:r>
              <a:rPr lang="en-US" dirty="0">
                <a:sym typeface="Symbol"/>
              </a:rPr>
              <a:t></a:t>
            </a:r>
            <a:r>
              <a:rPr lang="en-US" dirty="0" smtClean="0"/>
              <a:t>M nodes v connected to u, see whether v is connected to the other end of 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M edges, and at most O(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M) work with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3505200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91100" y="4906027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8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parts take </a:t>
            </a:r>
            <a:r>
              <a:rPr lang="en-US" dirty="0"/>
              <a:t>O(M</a:t>
            </a:r>
            <a:r>
              <a:rPr lang="en-US" baseline="30000" dirty="0"/>
              <a:t>1.5</a:t>
            </a:r>
            <a:r>
              <a:rPr lang="en-US" dirty="0" smtClean="0"/>
              <a:t>) time and together find any triangle in the graph.</a:t>
            </a:r>
          </a:p>
          <a:p>
            <a:r>
              <a:rPr lang="en-US" dirty="0" smtClean="0"/>
              <a:t>For any N and M, you can find a graph with N nodes, M edges, and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) triangles, so no algorithm can do significantly better.</a:t>
            </a:r>
          </a:p>
          <a:p>
            <a:r>
              <a:rPr lang="en-US" dirty="0" smtClean="0"/>
              <a:t>Note that 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 can never be greater than the running times of the two obvious algorithms with which we began: N</a:t>
            </a:r>
            <a:r>
              <a:rPr lang="en-US" baseline="30000" dirty="0" smtClean="0"/>
              <a:t>3</a:t>
            </a:r>
            <a:r>
              <a:rPr lang="en-US" dirty="0" smtClean="0"/>
              <a:t> and MN.</a:t>
            </a:r>
          </a:p>
          <a:p>
            <a:pPr lvl="1"/>
            <a:r>
              <a:rPr lang="en-US" dirty="0" smtClean="0"/>
              <a:t>And if M is strictly between N and N</a:t>
            </a:r>
            <a:r>
              <a:rPr lang="en-US" baseline="30000" dirty="0" smtClean="0"/>
              <a:t>2</a:t>
            </a:r>
            <a:r>
              <a:rPr lang="en-US" dirty="0" smtClean="0"/>
              <a:t>, then M</a:t>
            </a:r>
            <a:r>
              <a:rPr lang="en-US" baseline="30000" dirty="0" smtClean="0"/>
              <a:t>1.5</a:t>
            </a:r>
            <a:r>
              <a:rPr lang="en-US" dirty="0" smtClean="0"/>
              <a:t> is strictly better than either.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Graphs can be either directed or undirected.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The Facebook “friends” graph (undirected).</a:t>
            </a:r>
          </a:p>
          <a:p>
            <a:pPr lvl="1"/>
            <a:r>
              <a:rPr lang="en-US" dirty="0" smtClean="0"/>
              <a:t>Nodes = people; edges between friends.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Twitter followers (directed).</a:t>
            </a:r>
          </a:p>
          <a:p>
            <a:pPr lvl="1"/>
            <a:r>
              <a:rPr lang="en-US" dirty="0" smtClean="0"/>
              <a:t>Nodes = people; arcs from a person to one they follow.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Phonecalls</a:t>
            </a:r>
            <a:r>
              <a:rPr lang="en-US" dirty="0" smtClean="0"/>
              <a:t> (directed, but could be considered undirected as well).</a:t>
            </a:r>
          </a:p>
          <a:p>
            <a:pPr lvl="1"/>
            <a:r>
              <a:rPr lang="en-US" dirty="0" smtClean="0"/>
              <a:t>Nodes = phone numbers; arc from caller to </a:t>
            </a:r>
            <a:r>
              <a:rPr lang="en-US" dirty="0" err="1" smtClean="0"/>
              <a:t>callee</a:t>
            </a:r>
            <a:r>
              <a:rPr lang="en-US" dirty="0" smtClean="0"/>
              <a:t>, or edge between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Social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70C0"/>
                </a:solidFill>
              </a:rPr>
              <a:t>Locality</a:t>
            </a:r>
            <a:r>
              <a:rPr lang="en-US" dirty="0" smtClean="0"/>
              <a:t> (edges are not randomly chosen, but tend to cluster in “communities”).</a:t>
            </a:r>
          </a:p>
          <a:p>
            <a:pPr marL="633222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70C0"/>
                </a:solidFill>
              </a:rPr>
              <a:t>Small-world property </a:t>
            </a:r>
            <a:r>
              <a:rPr lang="en-US" dirty="0" smtClean="0"/>
              <a:t>(low </a:t>
            </a:r>
            <a:r>
              <a:rPr lang="en-US" i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 = maximum distance from any node to any other).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exhibits </a:t>
            </a:r>
            <a:r>
              <a:rPr lang="en-US" i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if when there is an edge from x to y and an edge from y to z, then the probability of an edge from x to z is higher than one would expect given the number of nodes and edges in the graph.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On Facebook, if y is friends with x and z, then there is a good chance x and z are friends.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Community</a:t>
            </a:r>
            <a:r>
              <a:rPr lang="en-US" dirty="0" smtClean="0"/>
              <a:t> = set of nodes with an unusually high density of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Small World After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very large graphs have small </a:t>
            </a:r>
            <a:r>
              <a:rPr lang="en-US" i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 (maximum distance between two nodes).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smtClean="0">
                <a:solidFill>
                  <a:srgbClr val="FF0000"/>
                </a:solidFill>
              </a:rPr>
              <a:t>small world </a:t>
            </a:r>
            <a:r>
              <a:rPr lang="en-US" dirty="0" smtClean="0"/>
              <a:t>property.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6 degrees of Kevin Bacon.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“</a:t>
            </a:r>
            <a:r>
              <a:rPr lang="en-US" dirty="0" err="1" smtClean="0"/>
              <a:t>Erdos</a:t>
            </a:r>
            <a:r>
              <a:rPr lang="en-US" dirty="0" smtClean="0"/>
              <a:t> numbers.”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Most pairs of Web pages are within 12 links of one another.</a:t>
            </a:r>
          </a:p>
          <a:p>
            <a:pPr lvl="1"/>
            <a:r>
              <a:rPr lang="en-US" dirty="0" smtClean="0"/>
              <a:t>But study at Google found pairs of pages whose shortest path has a length about a thousand.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Finding Triangles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Heavy Hitters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Two Kinds of Triangles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Optimal Algorithm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8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Density of triangles measures maturity of a community.</a:t>
            </a:r>
          </a:p>
          <a:p>
            <a:pPr lvl="2"/>
            <a:r>
              <a:rPr lang="en-US" dirty="0" smtClean="0"/>
              <a:t>As communities age, their members tend to connect.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algorithm is actually an example of a recent and powerful theory of optimal join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8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in O(1) time we can answer the question “is there an edge between nodes x and y?”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Question for thought</a:t>
            </a:r>
            <a:r>
              <a:rPr lang="en-US" dirty="0" smtClean="0"/>
              <a:t>: What data structure works?</a:t>
            </a:r>
          </a:p>
          <a:p>
            <a:r>
              <a:rPr lang="en-US" dirty="0" smtClean="0"/>
              <a:t>Assume that if a node x has degree d, then in O(d) time we can find all the nodes adjacent to x.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Question for thought</a:t>
            </a:r>
            <a:r>
              <a:rPr lang="en-US" dirty="0"/>
              <a:t>: What data structure works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257801"/>
          </a:xfrm>
        </p:spPr>
        <p:txBody>
          <a:bodyPr/>
          <a:lstStyle/>
          <a:p>
            <a:r>
              <a:rPr lang="en-US" dirty="0" smtClean="0"/>
              <a:t>Let the undirected graph have N nodes and M edges.</a:t>
            </a:r>
          </a:p>
          <a:p>
            <a:pPr lvl="1"/>
            <a:r>
              <a:rPr lang="en-US" dirty="0" smtClean="0"/>
              <a:t>N </a:t>
            </a:r>
            <a:r>
              <a:rPr lang="en-US" u="sng" dirty="0" smtClean="0"/>
              <a:t>&lt;</a:t>
            </a:r>
            <a:r>
              <a:rPr lang="en-US" dirty="0" smtClean="0"/>
              <a:t> M </a:t>
            </a:r>
            <a:r>
              <a:rPr lang="en-US" u="sng" dirty="0" smtClean="0"/>
              <a:t>&lt;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One approach</a:t>
            </a:r>
            <a:r>
              <a:rPr lang="en-US" dirty="0" smtClean="0"/>
              <a:t>: Consider all N-choose-3 sets of nodes, and see if there are edges connecting all 3.</a:t>
            </a:r>
          </a:p>
          <a:p>
            <a:pPr lvl="1"/>
            <a:r>
              <a:rPr lang="en-US" dirty="0" smtClean="0"/>
              <a:t>An O(N</a:t>
            </a:r>
            <a:r>
              <a:rPr lang="en-US" baseline="30000" dirty="0" smtClean="0"/>
              <a:t>3</a:t>
            </a:r>
            <a:r>
              <a:rPr lang="en-US" dirty="0" smtClean="0"/>
              <a:t>) algorithm.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Another approach</a:t>
            </a:r>
            <a:r>
              <a:rPr lang="en-US" dirty="0" smtClean="0"/>
              <a:t>: consider all edges e and all nodes u and see if both ends of e have edges to u.</a:t>
            </a:r>
          </a:p>
          <a:p>
            <a:pPr lvl="1"/>
            <a:r>
              <a:rPr lang="en-US" dirty="0" smtClean="0"/>
              <a:t>An O(MN) algorithm.</a:t>
            </a:r>
          </a:p>
          <a:p>
            <a:pPr lvl="2"/>
            <a:r>
              <a:rPr lang="en-US" dirty="0" smtClean="0"/>
              <a:t>Note that can’t be worse than </a:t>
            </a: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12509</TotalTime>
  <Words>799</Words>
  <Application>Microsoft Office PowerPoint</Application>
  <PresentationFormat>On-screen Show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Why Social Graphs Are Different Communities Finding Triangles</vt:lpstr>
      <vt:lpstr>Social Graphs</vt:lpstr>
      <vt:lpstr>Properties of Social Graphs</vt:lpstr>
      <vt:lpstr>Locality</vt:lpstr>
      <vt:lpstr>It’s a Small World After All</vt:lpstr>
      <vt:lpstr>Heavy Hitters Two Kinds of Triangles Optimal Algorithm</vt:lpstr>
      <vt:lpstr>Counting Triangles</vt:lpstr>
      <vt:lpstr>Needed Data Structures</vt:lpstr>
      <vt:lpstr>First Observations</vt:lpstr>
      <vt:lpstr>Heavy Hitters</vt:lpstr>
      <vt:lpstr>Finding Heavy-Hitter Triangles</vt:lpstr>
      <vt:lpstr>Finding Other Triangles</vt:lpstr>
      <vt:lpstr>Optimality of This Algorithm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702</cp:revision>
  <dcterms:created xsi:type="dcterms:W3CDTF">2009-06-12T17:14:38Z</dcterms:created>
  <dcterms:modified xsi:type="dcterms:W3CDTF">2018-02-08T22:05:57Z</dcterms:modified>
</cp:coreProperties>
</file>