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349" r:id="rId3"/>
    <p:sldId id="345" r:id="rId4"/>
    <p:sldId id="346" r:id="rId5"/>
    <p:sldId id="347" r:id="rId6"/>
    <p:sldId id="350" r:id="rId7"/>
    <p:sldId id="340" r:id="rId8"/>
    <p:sldId id="334" r:id="rId9"/>
    <p:sldId id="325" r:id="rId10"/>
    <p:sldId id="326" r:id="rId11"/>
    <p:sldId id="327" r:id="rId12"/>
    <p:sldId id="328" r:id="rId13"/>
    <p:sldId id="329" r:id="rId14"/>
    <p:sldId id="330" r:id="rId15"/>
    <p:sldId id="352" r:id="rId16"/>
    <p:sldId id="331" r:id="rId17"/>
    <p:sldId id="332" r:id="rId18"/>
    <p:sldId id="333" r:id="rId19"/>
    <p:sldId id="336" r:id="rId20"/>
    <p:sldId id="341" r:id="rId21"/>
    <p:sldId id="357" r:id="rId22"/>
    <p:sldId id="353" r:id="rId23"/>
    <p:sldId id="342" r:id="rId24"/>
    <p:sldId id="343" r:id="rId25"/>
    <p:sldId id="344" r:id="rId26"/>
    <p:sldId id="354" r:id="rId27"/>
    <p:sldId id="358" r:id="rId28"/>
    <p:sldId id="355" r:id="rId29"/>
    <p:sldId id="356" r:id="rId30"/>
    <p:sldId id="359" r:id="rId31"/>
    <p:sldId id="360" r:id="rId32"/>
    <p:sldId id="361" r:id="rId33"/>
    <p:sldId id="362" r:id="rId34"/>
    <p:sldId id="363" r:id="rId35"/>
    <p:sldId id="364" r:id="rId36"/>
    <p:sldId id="365" r:id="rId37"/>
    <p:sldId id="366" r:id="rId38"/>
    <p:sldId id="367" r:id="rId39"/>
    <p:sldId id="368" r:id="rId40"/>
    <p:sldId id="369" r:id="rId41"/>
    <p:sldId id="370" r:id="rId42"/>
    <p:sldId id="372" r:id="rId43"/>
    <p:sldId id="373" r:id="rId44"/>
    <p:sldId id="374" r:id="rId4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8" cy="468803"/>
          </a:xfrm>
          <a:prstGeom prst="rect">
            <a:avLst/>
          </a:prstGeom>
        </p:spPr>
        <p:txBody>
          <a:bodyPr vert="horz" lIns="89136" tIns="44568" rIns="89136" bIns="44568" rtlCol="0"/>
          <a:lstStyle>
            <a:lvl1pPr algn="l">
              <a:defRPr sz="1200"/>
            </a:lvl1pPr>
          </a:lstStyle>
          <a:p>
            <a:endParaRPr lang="en-US"/>
          </a:p>
        </p:txBody>
      </p:sp>
      <p:sp>
        <p:nvSpPr>
          <p:cNvPr id="3" name="Date Placeholder 2"/>
          <p:cNvSpPr>
            <a:spLocks noGrp="1"/>
          </p:cNvSpPr>
          <p:nvPr>
            <p:ph type="dt" sz="quarter" idx="1"/>
          </p:nvPr>
        </p:nvSpPr>
        <p:spPr>
          <a:xfrm>
            <a:off x="4022886" y="0"/>
            <a:ext cx="3078048" cy="468803"/>
          </a:xfrm>
          <a:prstGeom prst="rect">
            <a:avLst/>
          </a:prstGeom>
        </p:spPr>
        <p:txBody>
          <a:bodyPr vert="horz" lIns="89136" tIns="44568" rIns="89136" bIns="44568" rtlCol="0"/>
          <a:lstStyle>
            <a:lvl1pPr algn="r">
              <a:defRPr sz="1200"/>
            </a:lvl1pPr>
          </a:lstStyle>
          <a:p>
            <a:fld id="{D3E28C4F-4FE9-4D22-93D8-487A4D01D983}" type="datetimeFigureOut">
              <a:rPr lang="en-US" smtClean="0"/>
              <a:pPr/>
              <a:t>2/7/2018</a:t>
            </a:fld>
            <a:endParaRPr lang="en-US"/>
          </a:p>
        </p:txBody>
      </p:sp>
      <p:sp>
        <p:nvSpPr>
          <p:cNvPr id="4" name="Footer Placeholder 3"/>
          <p:cNvSpPr>
            <a:spLocks noGrp="1"/>
          </p:cNvSpPr>
          <p:nvPr>
            <p:ph type="ftr" sz="quarter" idx="2"/>
          </p:nvPr>
        </p:nvSpPr>
        <p:spPr>
          <a:xfrm>
            <a:off x="0" y="8918121"/>
            <a:ext cx="3078048" cy="468803"/>
          </a:xfrm>
          <a:prstGeom prst="rect">
            <a:avLst/>
          </a:prstGeom>
        </p:spPr>
        <p:txBody>
          <a:bodyPr vert="horz" lIns="89136" tIns="44568" rIns="89136" bIns="44568" rtlCol="0" anchor="b"/>
          <a:lstStyle>
            <a:lvl1pPr algn="l">
              <a:defRPr sz="1200"/>
            </a:lvl1pPr>
          </a:lstStyle>
          <a:p>
            <a:endParaRPr lang="en-US"/>
          </a:p>
        </p:txBody>
      </p:sp>
      <p:sp>
        <p:nvSpPr>
          <p:cNvPr id="5" name="Slide Number Placeholder 4"/>
          <p:cNvSpPr>
            <a:spLocks noGrp="1"/>
          </p:cNvSpPr>
          <p:nvPr>
            <p:ph type="sldNum" sz="quarter" idx="3"/>
          </p:nvPr>
        </p:nvSpPr>
        <p:spPr>
          <a:xfrm>
            <a:off x="4022886" y="8918121"/>
            <a:ext cx="3078048" cy="468803"/>
          </a:xfrm>
          <a:prstGeom prst="rect">
            <a:avLst/>
          </a:prstGeom>
        </p:spPr>
        <p:txBody>
          <a:bodyPr vert="horz" lIns="89136" tIns="44568" rIns="89136" bIns="44568"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3" rIns="94225" bIns="47113" rtlCol="0"/>
          <a:lstStyle>
            <a:lvl1pPr algn="l">
              <a:defRPr sz="13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3" rIns="94225" bIns="47113" rtlCol="0"/>
          <a:lstStyle>
            <a:lvl1pPr algn="r">
              <a:defRPr sz="1300"/>
            </a:lvl1pPr>
          </a:lstStyle>
          <a:p>
            <a:fld id="{EE18CB36-612C-4E4A-AC83-E89476AEC2BF}" type="datetimeFigureOut">
              <a:rPr lang="en-US" smtClean="0"/>
              <a:pPr/>
              <a:t>2/7/2018</a:t>
            </a:fld>
            <a:endParaRPr lang="en-US"/>
          </a:p>
        </p:txBody>
      </p:sp>
      <p:sp>
        <p:nvSpPr>
          <p:cNvPr id="4" name="Slide Image Placeholder 3"/>
          <p:cNvSpPr>
            <a:spLocks noGrp="1" noRot="1" noChangeAspect="1"/>
          </p:cNvSpPr>
          <p:nvPr>
            <p:ph type="sldImg" idx="2"/>
          </p:nvPr>
        </p:nvSpPr>
        <p:spPr>
          <a:xfrm>
            <a:off x="1204913" y="704850"/>
            <a:ext cx="4692650" cy="3521075"/>
          </a:xfrm>
          <a:prstGeom prst="rect">
            <a:avLst/>
          </a:prstGeom>
          <a:noFill/>
          <a:ln w="12700">
            <a:solidFill>
              <a:prstClr val="black"/>
            </a:solidFill>
          </a:ln>
        </p:spPr>
        <p:txBody>
          <a:bodyPr vert="horz" lIns="94225" tIns="47113" rIns="94225" bIns="47113"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3" rIns="94225" bIns="471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5" tIns="47113" rIns="94225" bIns="47113"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5" tIns="47113" rIns="94225" bIns="47113"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01248" y="1143000"/>
            <a:ext cx="7937952"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About PageRank</a:t>
            </a:r>
            <a:endParaRPr lang="en-US" dirty="0">
              <a:solidFill>
                <a:srgbClr val="CC0000"/>
              </a:solidFill>
            </a:endParaRPr>
          </a:p>
        </p:txBody>
      </p:sp>
      <p:sp>
        <p:nvSpPr>
          <p:cNvPr id="9" name="Rectangle 3"/>
          <p:cNvSpPr>
            <a:spLocks noGrp="1" noChangeArrowheads="1"/>
          </p:cNvSpPr>
          <p:nvPr>
            <p:ph type="ctrTitle"/>
          </p:nvPr>
        </p:nvSpPr>
        <p:spPr>
          <a:xfrm>
            <a:off x="1066800" y="2590800"/>
            <a:ext cx="7620000" cy="2286000"/>
          </a:xfrm>
        </p:spPr>
        <p:txBody>
          <a:bodyPr>
            <a:noAutofit/>
          </a:bodyPr>
          <a:lstStyle/>
          <a:p>
            <a:r>
              <a:rPr lang="en-US" sz="3600" dirty="0" smtClean="0">
                <a:solidFill>
                  <a:srgbClr val="FF9900"/>
                </a:solidFill>
              </a:rPr>
              <a:t>Combatting Web Spam</a:t>
            </a:r>
            <a:br>
              <a:rPr lang="en-US" sz="3600" dirty="0" smtClean="0">
                <a:solidFill>
                  <a:srgbClr val="FF9900"/>
                </a:solidFill>
              </a:rPr>
            </a:br>
            <a:r>
              <a:rPr lang="en-US" sz="3600" dirty="0" smtClean="0">
                <a:solidFill>
                  <a:srgbClr val="FF9900"/>
                </a:solidFill>
              </a:rPr>
              <a:t>Dealing with Non-Main-Memory Web 	Graphs</a:t>
            </a:r>
            <a:br>
              <a:rPr lang="en-US" sz="3600" dirty="0" smtClean="0">
                <a:solidFill>
                  <a:srgbClr val="FF9900"/>
                </a:solidFill>
              </a:rPr>
            </a:br>
            <a:r>
              <a:rPr lang="en-US" sz="3600" dirty="0" err="1" smtClean="0">
                <a:solidFill>
                  <a:srgbClr val="FF9900"/>
                </a:solidFill>
              </a:rPr>
              <a:t>SimRank</a:t>
            </a:r>
            <a:r>
              <a:rPr lang="en-US" sz="3600" dirty="0" smtClean="0">
                <a:solidFill>
                  <a:srgbClr val="FF9900"/>
                </a:solidFill>
              </a:rPr>
              <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6200" y="5135017"/>
            <a:ext cx="68427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r>
              <a:rPr lang="en-US" sz="3600" b="1" dirty="0" err="1" smtClean="0">
                <a:latin typeface="+mj-lt"/>
                <a:cs typeface="Calibri" pitchFamily="34" charset="0"/>
              </a:rPr>
              <a:t>Infolab</a:t>
            </a:r>
            <a:endParaRPr lang="en-US" sz="3600" b="1" dirty="0" smtClean="0">
              <a:latin typeface="+mj-lt"/>
              <a:cs typeface="Calibri" pitchFamily="34" charset="0"/>
            </a:endParaRPr>
          </a:p>
        </p:txBody>
      </p:sp>
      <p:pic>
        <p:nvPicPr>
          <p:cNvPr id="7" name="Picture 6"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5981"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567896-1E2F-4F4B-A3A8-96206ADBC678}" type="slidenum">
              <a:rPr lang="en-US" altLang="en-US"/>
              <a:pPr/>
              <a:t>10</a:t>
            </a:fld>
            <a:endParaRPr lang="en-US" altLang="en-US"/>
          </a:p>
        </p:txBody>
      </p:sp>
      <p:sp>
        <p:nvSpPr>
          <p:cNvPr id="94210" name="Rectangle 2"/>
          <p:cNvSpPr>
            <a:spLocks noGrp="1" noChangeArrowheads="1"/>
          </p:cNvSpPr>
          <p:nvPr>
            <p:ph type="title"/>
          </p:nvPr>
        </p:nvSpPr>
        <p:spPr/>
        <p:txBody>
          <a:bodyPr/>
          <a:lstStyle/>
          <a:p>
            <a:r>
              <a:rPr lang="en-US" altLang="en-US" dirty="0"/>
              <a:t>Spam Farms – </a:t>
            </a:r>
            <a:r>
              <a:rPr lang="en-US" altLang="en-US" dirty="0" smtClean="0"/>
              <a:t>(2)</a:t>
            </a:r>
            <a:endParaRPr lang="en-US" altLang="en-US" dirty="0"/>
          </a:p>
        </p:txBody>
      </p:sp>
      <p:sp>
        <p:nvSpPr>
          <p:cNvPr id="94211" name="Rectangle 3"/>
          <p:cNvSpPr>
            <a:spLocks noGrp="1" noChangeArrowheads="1"/>
          </p:cNvSpPr>
          <p:nvPr>
            <p:ph type="body" idx="1"/>
          </p:nvPr>
        </p:nvSpPr>
        <p:spPr/>
        <p:txBody>
          <a:bodyPr/>
          <a:lstStyle/>
          <a:p>
            <a:pPr marL="609600" indent="-609600"/>
            <a:r>
              <a:rPr lang="en-US" altLang="en-US" dirty="0">
                <a:solidFill>
                  <a:srgbClr val="0070C0"/>
                </a:solidFill>
              </a:rPr>
              <a:t>Spammer’s goal</a:t>
            </a:r>
            <a:r>
              <a:rPr lang="en-US" altLang="en-US" dirty="0"/>
              <a:t>:</a:t>
            </a:r>
          </a:p>
          <a:p>
            <a:pPr marL="990600" lvl="1" indent="-533400"/>
            <a:r>
              <a:rPr lang="en-US" altLang="en-US" dirty="0"/>
              <a:t>Maximize the PageRank of target page </a:t>
            </a:r>
            <a:r>
              <a:rPr lang="en-US" altLang="en-US" i="1" dirty="0"/>
              <a:t>t</a:t>
            </a:r>
            <a:r>
              <a:rPr lang="en-US" altLang="en-US" dirty="0"/>
              <a:t>.</a:t>
            </a:r>
          </a:p>
          <a:p>
            <a:pPr marL="609600" indent="-609600"/>
            <a:r>
              <a:rPr lang="en-US" altLang="en-US" dirty="0">
                <a:solidFill>
                  <a:srgbClr val="0070C0"/>
                </a:solidFill>
              </a:rPr>
              <a:t>Technique</a:t>
            </a:r>
            <a:r>
              <a:rPr lang="en-US" altLang="en-US" dirty="0"/>
              <a:t>:</a:t>
            </a:r>
          </a:p>
          <a:p>
            <a:pPr marL="990600" lvl="1" indent="-533400">
              <a:buFont typeface="Monotype Sorts" pitchFamily="2" charset="2"/>
              <a:buAutoNum type="arabicPeriod"/>
            </a:pPr>
            <a:r>
              <a:rPr lang="en-US" altLang="en-US" dirty="0"/>
              <a:t>Get as many </a:t>
            </a:r>
            <a:r>
              <a:rPr lang="en-US" altLang="en-US" dirty="0" smtClean="0"/>
              <a:t>links as possible </a:t>
            </a:r>
            <a:r>
              <a:rPr lang="en-US" altLang="en-US" dirty="0"/>
              <a:t>from accessible pages </a:t>
            </a:r>
            <a:r>
              <a:rPr lang="en-US" altLang="en-US" dirty="0" smtClean="0"/>
              <a:t> </a:t>
            </a:r>
            <a:r>
              <a:rPr lang="en-US" altLang="en-US" dirty="0"/>
              <a:t>to target page </a:t>
            </a:r>
            <a:r>
              <a:rPr lang="en-US" altLang="en-US" i="1" dirty="0"/>
              <a:t>t</a:t>
            </a:r>
            <a:r>
              <a:rPr lang="en-US" altLang="en-US" dirty="0" smtClean="0"/>
              <a:t>.</a:t>
            </a:r>
          </a:p>
          <a:p>
            <a:pPr marL="1255776" lvl="2" indent="-533400"/>
            <a:r>
              <a:rPr lang="en-US" altLang="en-US" dirty="0" smtClean="0">
                <a:solidFill>
                  <a:srgbClr val="0070C0"/>
                </a:solidFill>
              </a:rPr>
              <a:t>Note</a:t>
            </a:r>
            <a:r>
              <a:rPr lang="en-US" altLang="en-US" dirty="0" smtClean="0"/>
              <a:t>: if there are none at all, then search engines will not even be aware of the existence of page t.</a:t>
            </a:r>
            <a:endParaRPr lang="en-US" altLang="en-US" dirty="0"/>
          </a:p>
          <a:p>
            <a:pPr marL="990600" lvl="1" indent="-533400">
              <a:buFont typeface="Monotype Sorts" pitchFamily="2" charset="2"/>
              <a:buAutoNum type="arabicPeriod"/>
            </a:pPr>
            <a:r>
              <a:rPr lang="en-US" altLang="en-US" dirty="0"/>
              <a:t>Construct </a:t>
            </a:r>
            <a:r>
              <a:rPr lang="en-US" altLang="en-US" dirty="0" smtClean="0"/>
              <a:t>a spam farm </a:t>
            </a:r>
            <a:r>
              <a:rPr lang="en-US" altLang="en-US" dirty="0"/>
              <a:t>to get </a:t>
            </a:r>
            <a:r>
              <a:rPr lang="en-US" altLang="en-US" dirty="0" smtClean="0"/>
              <a:t>a PageRank-multiplier </a:t>
            </a:r>
            <a:r>
              <a:rPr lang="en-US" altLang="en-US" dirty="0"/>
              <a:t>effect</a:t>
            </a:r>
            <a:r>
              <a:rPr lang="en-US" altLang="en-US" dirty="0" smtClean="0"/>
              <a:t>.</a:t>
            </a:r>
            <a:endParaRPr lang="en-US" altLang="en-US" dirty="0"/>
          </a:p>
        </p:txBody>
      </p:sp>
    </p:spTree>
    <p:extLst>
      <p:ext uri="{BB962C8B-B14F-4D97-AF65-F5344CB8AC3E}">
        <p14:creationId xmlns:p14="http://schemas.microsoft.com/office/powerpoint/2010/main" val="175429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E740DC33-5FFD-432F-A0F6-C69FD5B0437B}" type="slidenum">
              <a:rPr lang="en-US" altLang="en-US"/>
              <a:pPr/>
              <a:t>11</a:t>
            </a:fld>
            <a:endParaRPr lang="en-US" altLang="en-US"/>
          </a:p>
        </p:txBody>
      </p:sp>
      <p:sp>
        <p:nvSpPr>
          <p:cNvPr id="95234" name="Rectangle 2"/>
          <p:cNvSpPr>
            <a:spLocks noGrp="1" noChangeArrowheads="1"/>
          </p:cNvSpPr>
          <p:nvPr>
            <p:ph type="title"/>
          </p:nvPr>
        </p:nvSpPr>
        <p:spPr>
          <a:xfrm>
            <a:off x="665956" y="-36447"/>
            <a:ext cx="7772400" cy="1143000"/>
          </a:xfrm>
        </p:spPr>
        <p:txBody>
          <a:bodyPr/>
          <a:lstStyle/>
          <a:p>
            <a:r>
              <a:rPr lang="en-US" altLang="en-US" dirty="0"/>
              <a:t>Spam Farms – </a:t>
            </a:r>
            <a:r>
              <a:rPr lang="en-US" altLang="en-US" dirty="0" smtClean="0"/>
              <a:t>(3)</a:t>
            </a:r>
            <a:endParaRPr lang="en-US" altLang="en-US" dirty="0"/>
          </a:p>
        </p:txBody>
      </p:sp>
      <p:sp>
        <p:nvSpPr>
          <p:cNvPr id="95236" name="Cloud"/>
          <p:cNvSpPr>
            <a:spLocks noChangeAspect="1" noEditPoints="1" noChangeArrowheads="1"/>
          </p:cNvSpPr>
          <p:nvPr/>
        </p:nvSpPr>
        <p:spPr bwMode="auto">
          <a:xfrm>
            <a:off x="990600" y="1905000"/>
            <a:ext cx="2438400"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a:latin typeface="Verdana" pitchFamily="34" charset="0"/>
            </a:endParaRPr>
          </a:p>
          <a:p>
            <a:r>
              <a:rPr lang="en-US" altLang="en-US" sz="1800">
                <a:latin typeface="Verdana" pitchFamily="34" charset="0"/>
              </a:rPr>
              <a:t>Inaccessible</a:t>
            </a:r>
          </a:p>
        </p:txBody>
      </p:sp>
      <p:sp>
        <p:nvSpPr>
          <p:cNvPr id="95237" name="Oval 5"/>
          <p:cNvSpPr>
            <a:spLocks noChangeArrowheads="1"/>
          </p:cNvSpPr>
          <p:nvPr/>
        </p:nvSpPr>
        <p:spPr bwMode="auto">
          <a:xfrm>
            <a:off x="3962400" y="1828800"/>
            <a:ext cx="11430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8" name="Oval 6"/>
          <p:cNvSpPr>
            <a:spLocks noChangeArrowheads="1"/>
          </p:cNvSpPr>
          <p:nvPr/>
        </p:nvSpPr>
        <p:spPr bwMode="auto">
          <a:xfrm>
            <a:off x="4495800" y="2133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9" name="Oval 7"/>
          <p:cNvSpPr>
            <a:spLocks noChangeArrowheads="1"/>
          </p:cNvSpPr>
          <p:nvPr/>
        </p:nvSpPr>
        <p:spPr bwMode="auto">
          <a:xfrm>
            <a:off x="4495800" y="2743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0" name="Oval 8"/>
          <p:cNvSpPr>
            <a:spLocks noChangeArrowheads="1"/>
          </p:cNvSpPr>
          <p:nvPr/>
        </p:nvSpPr>
        <p:spPr bwMode="auto">
          <a:xfrm>
            <a:off x="44958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1" name="Oval 9"/>
          <p:cNvSpPr>
            <a:spLocks noChangeArrowheads="1"/>
          </p:cNvSpPr>
          <p:nvPr/>
        </p:nvSpPr>
        <p:spPr bwMode="auto">
          <a:xfrm>
            <a:off x="4495800" y="3886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2" name="Oval 10"/>
          <p:cNvSpPr>
            <a:spLocks noChangeArrowheads="1"/>
          </p:cNvSpPr>
          <p:nvPr/>
        </p:nvSpPr>
        <p:spPr bwMode="auto">
          <a:xfrm>
            <a:off x="44958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3" name="Oval 11"/>
          <p:cNvSpPr>
            <a:spLocks noChangeArrowheads="1"/>
          </p:cNvSpPr>
          <p:nvPr/>
        </p:nvSpPr>
        <p:spPr bwMode="auto">
          <a:xfrm>
            <a:off x="5715000" y="32766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4" name="Oval 12"/>
          <p:cNvSpPr>
            <a:spLocks noChangeArrowheads="1"/>
          </p:cNvSpPr>
          <p:nvPr/>
        </p:nvSpPr>
        <p:spPr bwMode="auto">
          <a:xfrm>
            <a:off x="6553200" y="2362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5" name="Oval 13"/>
          <p:cNvSpPr>
            <a:spLocks noChangeArrowheads="1"/>
          </p:cNvSpPr>
          <p:nvPr/>
        </p:nvSpPr>
        <p:spPr bwMode="auto">
          <a:xfrm>
            <a:off x="6553200" y="2895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6" name="Oval 14"/>
          <p:cNvSpPr>
            <a:spLocks noChangeArrowheads="1"/>
          </p:cNvSpPr>
          <p:nvPr/>
        </p:nvSpPr>
        <p:spPr bwMode="auto">
          <a:xfrm>
            <a:off x="65532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7" name="Oval 15"/>
          <p:cNvSpPr>
            <a:spLocks noChangeArrowheads="1"/>
          </p:cNvSpPr>
          <p:nvPr/>
        </p:nvSpPr>
        <p:spPr bwMode="auto">
          <a:xfrm>
            <a:off x="6553200" y="3810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8" name="Oval 16"/>
          <p:cNvSpPr>
            <a:spLocks noChangeArrowheads="1"/>
          </p:cNvSpPr>
          <p:nvPr/>
        </p:nvSpPr>
        <p:spPr bwMode="auto">
          <a:xfrm>
            <a:off x="6553200" y="4343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9" name="Oval 17"/>
          <p:cNvSpPr>
            <a:spLocks noChangeArrowheads="1"/>
          </p:cNvSpPr>
          <p:nvPr/>
        </p:nvSpPr>
        <p:spPr bwMode="auto">
          <a:xfrm>
            <a:off x="5486400" y="1981200"/>
            <a:ext cx="2209800" cy="2895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0" name="Line 18"/>
          <p:cNvSpPr>
            <a:spLocks noChangeShapeType="1"/>
          </p:cNvSpPr>
          <p:nvPr/>
        </p:nvSpPr>
        <p:spPr bwMode="auto">
          <a:xfrm>
            <a:off x="4572000" y="2133600"/>
            <a:ext cx="1143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1" name="Line 19"/>
          <p:cNvSpPr>
            <a:spLocks noChangeShapeType="1"/>
          </p:cNvSpPr>
          <p:nvPr/>
        </p:nvSpPr>
        <p:spPr bwMode="auto">
          <a:xfrm>
            <a:off x="4572000" y="2819400"/>
            <a:ext cx="1066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2" name="Line 20"/>
          <p:cNvSpPr>
            <a:spLocks noChangeShapeType="1"/>
          </p:cNvSpPr>
          <p:nvPr/>
        </p:nvSpPr>
        <p:spPr bwMode="auto">
          <a:xfrm flipV="1">
            <a:off x="4572000" y="3505200"/>
            <a:ext cx="1143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3" name="Line 21"/>
          <p:cNvSpPr>
            <a:spLocks noChangeShapeType="1"/>
          </p:cNvSpPr>
          <p:nvPr/>
        </p:nvSpPr>
        <p:spPr bwMode="auto">
          <a:xfrm flipV="1">
            <a:off x="4572000" y="3581400"/>
            <a:ext cx="1219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4" name="Line 22"/>
          <p:cNvSpPr>
            <a:spLocks noChangeShapeType="1"/>
          </p:cNvSpPr>
          <p:nvPr/>
        </p:nvSpPr>
        <p:spPr bwMode="auto">
          <a:xfrm flipV="1">
            <a:off x="4572000" y="3429000"/>
            <a:ext cx="1066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5" name="Line 23"/>
          <p:cNvSpPr>
            <a:spLocks noChangeShapeType="1"/>
          </p:cNvSpPr>
          <p:nvPr/>
        </p:nvSpPr>
        <p:spPr bwMode="auto">
          <a:xfrm flipV="1">
            <a:off x="5791200" y="2438400"/>
            <a:ext cx="762000" cy="838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6" name="Line 24"/>
          <p:cNvSpPr>
            <a:spLocks noChangeShapeType="1"/>
          </p:cNvSpPr>
          <p:nvPr/>
        </p:nvSpPr>
        <p:spPr bwMode="auto">
          <a:xfrm>
            <a:off x="5867400" y="3352800"/>
            <a:ext cx="685800" cy="76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7" name="Line 25"/>
          <p:cNvSpPr>
            <a:spLocks noChangeShapeType="1"/>
          </p:cNvSpPr>
          <p:nvPr/>
        </p:nvSpPr>
        <p:spPr bwMode="auto">
          <a:xfrm flipV="1">
            <a:off x="5867400" y="28956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8" name="Line 26"/>
          <p:cNvSpPr>
            <a:spLocks noChangeShapeType="1"/>
          </p:cNvSpPr>
          <p:nvPr/>
        </p:nvSpPr>
        <p:spPr bwMode="auto">
          <a:xfrm>
            <a:off x="5867400" y="34290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9" name="Line 27"/>
          <p:cNvSpPr>
            <a:spLocks noChangeShapeType="1"/>
          </p:cNvSpPr>
          <p:nvPr/>
        </p:nvSpPr>
        <p:spPr bwMode="auto">
          <a:xfrm>
            <a:off x="5791200" y="3429000"/>
            <a:ext cx="762000" cy="914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0" name="Text Box 28"/>
          <p:cNvSpPr txBox="1">
            <a:spLocks noChangeArrowheads="1"/>
          </p:cNvSpPr>
          <p:nvPr/>
        </p:nvSpPr>
        <p:spPr bwMode="auto">
          <a:xfrm>
            <a:off x="5622925" y="2749550"/>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5261" name="Line 29"/>
          <p:cNvSpPr>
            <a:spLocks noChangeShapeType="1"/>
          </p:cNvSpPr>
          <p:nvPr/>
        </p:nvSpPr>
        <p:spPr bwMode="auto">
          <a:xfrm>
            <a:off x="3124200" y="2286000"/>
            <a:ext cx="914400" cy="304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2" name="Text Box 30"/>
          <p:cNvSpPr txBox="1">
            <a:spLocks noChangeArrowheads="1"/>
          </p:cNvSpPr>
          <p:nvPr/>
        </p:nvSpPr>
        <p:spPr bwMode="auto">
          <a:xfrm>
            <a:off x="3810000" y="1454150"/>
            <a:ext cx="1484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Accessible</a:t>
            </a:r>
          </a:p>
        </p:txBody>
      </p:sp>
      <p:sp>
        <p:nvSpPr>
          <p:cNvPr id="95263" name="Text Box 31"/>
          <p:cNvSpPr txBox="1">
            <a:spLocks noChangeArrowheads="1"/>
          </p:cNvSpPr>
          <p:nvPr/>
        </p:nvSpPr>
        <p:spPr bwMode="auto">
          <a:xfrm>
            <a:off x="6096000"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5264" name="Text Box 32"/>
          <p:cNvSpPr txBox="1">
            <a:spLocks noChangeArrowheads="1"/>
          </p:cNvSpPr>
          <p:nvPr/>
        </p:nvSpPr>
        <p:spPr bwMode="auto">
          <a:xfrm>
            <a:off x="6765925" y="21399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5265" name="Text Box 33"/>
          <p:cNvSpPr txBox="1">
            <a:spLocks noChangeArrowheads="1"/>
          </p:cNvSpPr>
          <p:nvPr/>
        </p:nvSpPr>
        <p:spPr bwMode="auto">
          <a:xfrm>
            <a:off x="6765925" y="25971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5266" name="Text Box 34"/>
          <p:cNvSpPr txBox="1">
            <a:spLocks noChangeArrowheads="1"/>
          </p:cNvSpPr>
          <p:nvPr/>
        </p:nvSpPr>
        <p:spPr bwMode="auto">
          <a:xfrm>
            <a:off x="6689725" y="4197350"/>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sp>
        <p:nvSpPr>
          <p:cNvPr id="95267" name="Text Box 35"/>
          <p:cNvSpPr txBox="1">
            <a:spLocks noChangeArrowheads="1"/>
          </p:cNvSpPr>
          <p:nvPr/>
        </p:nvSpPr>
        <p:spPr bwMode="auto">
          <a:xfrm>
            <a:off x="733601" y="5333999"/>
            <a:ext cx="64128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70C0"/>
                </a:solidFill>
                <a:latin typeface="Verdana" pitchFamily="34" charset="0"/>
              </a:rPr>
              <a:t>Goal</a:t>
            </a:r>
            <a:r>
              <a:rPr lang="en-US" altLang="en-US" sz="2400" dirty="0">
                <a:latin typeface="Verdana" pitchFamily="34" charset="0"/>
              </a:rPr>
              <a:t>: boost PageRank of page </a:t>
            </a:r>
            <a:r>
              <a:rPr lang="en-US" altLang="en-US" sz="2400" i="1" dirty="0">
                <a:latin typeface="Verdana" pitchFamily="34" charset="0"/>
              </a:rPr>
              <a:t>t</a:t>
            </a:r>
            <a:r>
              <a:rPr lang="en-US" altLang="en-US" sz="2400" dirty="0">
                <a:latin typeface="Verdana" pitchFamily="34" charset="0"/>
              </a:rPr>
              <a:t>.</a:t>
            </a:r>
          </a:p>
          <a:p>
            <a:r>
              <a:rPr lang="en-US" altLang="en-US" sz="2400" dirty="0" smtClean="0">
                <a:latin typeface="Verdana" pitchFamily="34" charset="0"/>
              </a:rPr>
              <a:t>Here is one </a:t>
            </a:r>
            <a:r>
              <a:rPr lang="en-US" altLang="en-US" sz="2400" dirty="0">
                <a:latin typeface="Verdana" pitchFamily="34" charset="0"/>
              </a:rPr>
              <a:t>of the most common </a:t>
            </a:r>
            <a:r>
              <a:rPr lang="en-US" altLang="en-US" sz="2400" dirty="0" smtClean="0">
                <a:latin typeface="Verdana" pitchFamily="34" charset="0"/>
              </a:rPr>
              <a:t>and</a:t>
            </a:r>
          </a:p>
          <a:p>
            <a:r>
              <a:rPr lang="en-US" altLang="en-US" sz="2400" dirty="0" smtClean="0">
                <a:latin typeface="Verdana" pitchFamily="34" charset="0"/>
              </a:rPr>
              <a:t>effective organizations </a:t>
            </a:r>
            <a:r>
              <a:rPr lang="en-US" altLang="en-US" sz="2400" dirty="0">
                <a:latin typeface="Verdana" pitchFamily="34" charset="0"/>
              </a:rPr>
              <a:t>for a spam farm.</a:t>
            </a:r>
          </a:p>
        </p:txBody>
      </p:sp>
      <p:grpSp>
        <p:nvGrpSpPr>
          <p:cNvPr id="5" name="Group 4"/>
          <p:cNvGrpSpPr/>
          <p:nvPr/>
        </p:nvGrpSpPr>
        <p:grpSpPr>
          <a:xfrm>
            <a:off x="6888956" y="3429000"/>
            <a:ext cx="2263395" cy="2365554"/>
            <a:chOff x="6888956" y="3429000"/>
            <a:chExt cx="2263395" cy="2365554"/>
          </a:xfrm>
        </p:grpSpPr>
        <p:sp>
          <p:nvSpPr>
            <p:cNvPr id="2" name="TextBox 1"/>
            <p:cNvSpPr txBox="1"/>
            <p:nvPr/>
          </p:nvSpPr>
          <p:spPr>
            <a:xfrm>
              <a:off x="6975217" y="4594225"/>
              <a:ext cx="2177134" cy="1200329"/>
            </a:xfrm>
            <a:prstGeom prst="rect">
              <a:avLst/>
            </a:prstGeom>
            <a:noFill/>
          </p:spPr>
          <p:txBody>
            <a:bodyPr wrap="none" rtlCol="0">
              <a:spAutoFit/>
            </a:bodyPr>
            <a:lstStyle/>
            <a:p>
              <a:r>
                <a:rPr lang="en-US" dirty="0" smtClean="0">
                  <a:solidFill>
                    <a:srgbClr val="00B050"/>
                  </a:solidFill>
                </a:rPr>
                <a:t>Note links are 2-way.</a:t>
              </a:r>
            </a:p>
            <a:p>
              <a:r>
                <a:rPr lang="en-US" dirty="0" smtClean="0">
                  <a:solidFill>
                    <a:srgbClr val="00B050"/>
                  </a:solidFill>
                </a:rPr>
                <a:t>Page t links to all M</a:t>
              </a:r>
            </a:p>
            <a:p>
              <a:r>
                <a:rPr lang="en-US" dirty="0" smtClean="0">
                  <a:solidFill>
                    <a:srgbClr val="00B050"/>
                  </a:solidFill>
                </a:rPr>
                <a:t>pages and they link</a:t>
              </a:r>
            </a:p>
            <a:p>
              <a:r>
                <a:rPr lang="en-US" dirty="0" smtClean="0">
                  <a:solidFill>
                    <a:srgbClr val="00B050"/>
                  </a:solidFill>
                </a:rPr>
                <a:t>back.</a:t>
              </a:r>
              <a:endParaRPr lang="en-US" dirty="0">
                <a:solidFill>
                  <a:srgbClr val="00B050"/>
                </a:solidFill>
              </a:endParaRPr>
            </a:p>
          </p:txBody>
        </p:sp>
        <p:cxnSp>
          <p:nvCxnSpPr>
            <p:cNvPr id="4" name="Straight Arrow Connector 3"/>
            <p:cNvCxnSpPr>
              <a:stCxn id="2" idx="0"/>
            </p:cNvCxnSpPr>
            <p:nvPr/>
          </p:nvCxnSpPr>
          <p:spPr>
            <a:xfrm flipH="1" flipV="1">
              <a:off x="6888956" y="3429000"/>
              <a:ext cx="1174828" cy="116522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3439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Slide Number Placeholder 5"/>
          <p:cNvSpPr>
            <a:spLocks noGrp="1"/>
          </p:cNvSpPr>
          <p:nvPr>
            <p:ph type="sldNum" sz="quarter" idx="12"/>
          </p:nvPr>
        </p:nvSpPr>
        <p:spPr/>
        <p:txBody>
          <a:bodyPr/>
          <a:lstStyle/>
          <a:p>
            <a:fld id="{A082D49C-6905-491E-9EA1-1BB9D33C1FEF}" type="slidenum">
              <a:rPr lang="en-US" altLang="en-US"/>
              <a:pPr/>
              <a:t>12</a:t>
            </a:fld>
            <a:endParaRPr lang="en-US" altLang="en-US"/>
          </a:p>
        </p:txBody>
      </p:sp>
      <p:sp>
        <p:nvSpPr>
          <p:cNvPr id="96258" name="Rectangle 2"/>
          <p:cNvSpPr>
            <a:spLocks noGrp="1" noChangeArrowheads="1"/>
          </p:cNvSpPr>
          <p:nvPr>
            <p:ph type="title"/>
          </p:nvPr>
        </p:nvSpPr>
        <p:spPr>
          <a:xfrm>
            <a:off x="658019" y="-152400"/>
            <a:ext cx="7772400" cy="1143000"/>
          </a:xfrm>
        </p:spPr>
        <p:txBody>
          <a:bodyPr/>
          <a:lstStyle/>
          <a:p>
            <a:r>
              <a:rPr lang="en-US" altLang="en-US" dirty="0" smtClean="0"/>
              <a:t>Analysis</a:t>
            </a:r>
            <a:endParaRPr lang="en-US" altLang="en-US" dirty="0"/>
          </a:p>
        </p:txBody>
      </p:sp>
      <p:sp>
        <p:nvSpPr>
          <p:cNvPr id="96259" name="Rectangle 3"/>
          <p:cNvSpPr>
            <a:spLocks noGrp="1" noChangeArrowheads="1"/>
          </p:cNvSpPr>
          <p:nvPr>
            <p:ph type="body" idx="1"/>
          </p:nvPr>
        </p:nvSpPr>
        <p:spPr>
          <a:xfrm>
            <a:off x="304800" y="3581400"/>
            <a:ext cx="8610600" cy="2819400"/>
          </a:xfrm>
        </p:spPr>
        <p:txBody>
          <a:bodyPr/>
          <a:lstStyle/>
          <a:p>
            <a:pPr marL="469900" indent="-469900">
              <a:buFont typeface="Monotype Sorts" pitchFamily="2" charset="2"/>
              <a:buNone/>
            </a:pPr>
            <a:r>
              <a:rPr lang="en-US" altLang="en-US" dirty="0"/>
              <a:t>Suppose rank from accessible pages = </a:t>
            </a:r>
            <a:r>
              <a:rPr lang="en-US" altLang="en-US" i="1" dirty="0" smtClean="0"/>
              <a:t>x </a:t>
            </a:r>
            <a:r>
              <a:rPr lang="en-US" altLang="en-US" dirty="0" smtClean="0"/>
              <a:t>(known).</a:t>
            </a:r>
            <a:endParaRPr lang="en-US" altLang="en-US" dirty="0"/>
          </a:p>
          <a:p>
            <a:pPr marL="469900" indent="-469900">
              <a:buFont typeface="Monotype Sorts" pitchFamily="2" charset="2"/>
              <a:buNone/>
            </a:pPr>
            <a:r>
              <a:rPr lang="en-US" altLang="en-US" dirty="0"/>
              <a:t>PageRank of target page = </a:t>
            </a:r>
            <a:r>
              <a:rPr lang="en-US" altLang="en-US" i="1" dirty="0" smtClean="0"/>
              <a:t>y </a:t>
            </a:r>
            <a:r>
              <a:rPr lang="en-US" altLang="en-US" dirty="0" smtClean="0"/>
              <a:t>(unknown).</a:t>
            </a:r>
            <a:endParaRPr lang="en-US" altLang="en-US" dirty="0"/>
          </a:p>
          <a:p>
            <a:pPr marL="469900" indent="-469900">
              <a:buFont typeface="Monotype Sorts" pitchFamily="2" charset="2"/>
              <a:buNone/>
            </a:pPr>
            <a:r>
              <a:rPr lang="en-US" altLang="en-US" dirty="0"/>
              <a:t>Taxation rate = 1-</a:t>
            </a:r>
            <a:r>
              <a:rPr lang="en-US" altLang="en-US" dirty="0">
                <a:latin typeface="Symbol" pitchFamily="18" charset="2"/>
              </a:rPr>
              <a:t>b.</a:t>
            </a:r>
            <a:endParaRPr lang="en-US" altLang="en-US" dirty="0"/>
          </a:p>
          <a:p>
            <a:pPr marL="469900" indent="-469900">
              <a:buFont typeface="Monotype Sorts" pitchFamily="2" charset="2"/>
              <a:buNone/>
            </a:pPr>
            <a:r>
              <a:rPr lang="en-US" altLang="en-US" dirty="0"/>
              <a:t>Rank of each “farm” page = </a:t>
            </a:r>
            <a:r>
              <a:rPr lang="en-US" altLang="en-US" dirty="0">
                <a:latin typeface="Symbol" pitchFamily="18" charset="2"/>
              </a:rPr>
              <a:t>b</a:t>
            </a:r>
            <a:r>
              <a:rPr lang="en-US" altLang="en-US" dirty="0"/>
              <a:t>y/M + (1-</a:t>
            </a:r>
            <a:r>
              <a:rPr lang="en-US" altLang="en-US" dirty="0">
                <a:latin typeface="Symbol" pitchFamily="18" charset="2"/>
              </a:rPr>
              <a:t>b</a:t>
            </a:r>
            <a:r>
              <a:rPr lang="en-US" altLang="en-US" dirty="0"/>
              <a:t>)/N.</a:t>
            </a:r>
          </a:p>
        </p:txBody>
      </p:sp>
      <p:sp>
        <p:nvSpPr>
          <p:cNvPr id="96261" name="Cloud"/>
          <p:cNvSpPr>
            <a:spLocks noChangeAspect="1" noEditPoints="1" noChangeArrowheads="1"/>
          </p:cNvSpPr>
          <p:nvPr/>
        </p:nvSpPr>
        <p:spPr bwMode="auto">
          <a:xfrm>
            <a:off x="762000" y="1731962"/>
            <a:ext cx="2335213" cy="8921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dirty="0">
              <a:latin typeface="Verdana" pitchFamily="34" charset="0"/>
            </a:endParaRPr>
          </a:p>
          <a:p>
            <a:r>
              <a:rPr lang="en-US" altLang="en-US" sz="1600" dirty="0" smtClean="0">
                <a:latin typeface="Verdana" pitchFamily="34" charset="0"/>
              </a:rPr>
              <a:t>Inaccessible</a:t>
            </a:r>
            <a:endParaRPr lang="en-US" altLang="en-US" sz="1600" dirty="0">
              <a:latin typeface="Verdana" pitchFamily="34" charset="0"/>
            </a:endParaRPr>
          </a:p>
        </p:txBody>
      </p:sp>
      <p:sp>
        <p:nvSpPr>
          <p:cNvPr id="96262"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3"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4"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5"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6"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7"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8"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9"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0"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1"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2"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3"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4"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5"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6"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7"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8"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9"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0"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1"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2"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3"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4"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5"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6286"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7" name="Text Box 31"/>
          <p:cNvSpPr txBox="1">
            <a:spLocks noChangeArrowheads="1"/>
          </p:cNvSpPr>
          <p:nvPr/>
        </p:nvSpPr>
        <p:spPr bwMode="auto">
          <a:xfrm>
            <a:off x="3425825" y="1270793"/>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dirty="0">
                <a:latin typeface="Verdana" pitchFamily="34" charset="0"/>
              </a:rPr>
              <a:t>Accessible</a:t>
            </a:r>
          </a:p>
        </p:txBody>
      </p:sp>
      <p:sp>
        <p:nvSpPr>
          <p:cNvPr id="96288" name="Text Box 32"/>
          <p:cNvSpPr txBox="1">
            <a:spLocks noChangeArrowheads="1"/>
          </p:cNvSpPr>
          <p:nvPr/>
        </p:nvSpPr>
        <p:spPr bwMode="auto">
          <a:xfrm>
            <a:off x="5399088" y="1255711"/>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latin typeface="Verdana" pitchFamily="34" charset="0"/>
              </a:rPr>
              <a:t>Own</a:t>
            </a:r>
          </a:p>
        </p:txBody>
      </p:sp>
      <p:sp>
        <p:nvSpPr>
          <p:cNvPr id="96289"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6290"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6291"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96299" name="Group 43"/>
          <p:cNvGrpSpPr>
            <a:grpSpLocks/>
          </p:cNvGrpSpPr>
          <p:nvPr/>
        </p:nvGrpSpPr>
        <p:grpSpPr bwMode="auto">
          <a:xfrm>
            <a:off x="3044825" y="4995067"/>
            <a:ext cx="2873375" cy="1476375"/>
            <a:chOff x="2294" y="3290"/>
            <a:chExt cx="1810" cy="930"/>
          </a:xfrm>
        </p:grpSpPr>
        <p:sp>
          <p:nvSpPr>
            <p:cNvPr id="96295" name="Rectangle 39"/>
            <p:cNvSpPr>
              <a:spLocks noChangeArrowheads="1"/>
            </p:cNvSpPr>
            <p:nvPr/>
          </p:nvSpPr>
          <p:spPr bwMode="auto">
            <a:xfrm>
              <a:off x="3480" y="3290"/>
              <a:ext cx="624"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97" name="Text Box 41"/>
            <p:cNvSpPr txBox="1">
              <a:spLocks noChangeArrowheads="1"/>
            </p:cNvSpPr>
            <p:nvPr/>
          </p:nvSpPr>
          <p:spPr bwMode="auto">
            <a:xfrm>
              <a:off x="2294" y="3813"/>
              <a:ext cx="130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From </a:t>
              </a:r>
              <a:r>
                <a:rPr lang="en-US" altLang="en-US" i="1" dirty="0" smtClean="0"/>
                <a:t>t</a:t>
              </a:r>
              <a:r>
                <a:rPr lang="en-US" altLang="en-US" dirty="0" smtClean="0"/>
                <a:t>; M = number</a:t>
              </a:r>
              <a:endParaRPr lang="en-US" altLang="en-US" dirty="0"/>
            </a:p>
            <a:p>
              <a:r>
                <a:rPr lang="en-US" altLang="en-US" dirty="0" smtClean="0"/>
                <a:t>of farm pages</a:t>
              </a:r>
            </a:p>
          </p:txBody>
        </p:sp>
        <p:sp>
          <p:nvSpPr>
            <p:cNvPr id="96298" name="Line 42"/>
            <p:cNvSpPr>
              <a:spLocks noChangeShapeType="1"/>
            </p:cNvSpPr>
            <p:nvPr/>
          </p:nvSpPr>
          <p:spPr bwMode="auto">
            <a:xfrm flipV="1">
              <a:off x="3096" y="3648"/>
              <a:ext cx="38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302" name="Group 46"/>
          <p:cNvGrpSpPr>
            <a:grpSpLocks/>
          </p:cNvGrpSpPr>
          <p:nvPr/>
        </p:nvGrpSpPr>
        <p:grpSpPr bwMode="auto">
          <a:xfrm>
            <a:off x="6257606" y="5028396"/>
            <a:ext cx="2324102" cy="1814512"/>
            <a:chOff x="4560" y="3312"/>
            <a:chExt cx="1464" cy="1143"/>
          </a:xfrm>
        </p:grpSpPr>
        <p:sp>
          <p:nvSpPr>
            <p:cNvPr id="96296" name="Rectangle 40"/>
            <p:cNvSpPr>
              <a:spLocks noChangeArrowheads="1"/>
            </p:cNvSpPr>
            <p:nvPr/>
          </p:nvSpPr>
          <p:spPr bwMode="auto">
            <a:xfrm>
              <a:off x="4560" y="3312"/>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00" name="Text Box 44"/>
            <p:cNvSpPr txBox="1">
              <a:spLocks noChangeArrowheads="1"/>
            </p:cNvSpPr>
            <p:nvPr/>
          </p:nvSpPr>
          <p:spPr bwMode="auto">
            <a:xfrm>
              <a:off x="4727" y="3873"/>
              <a:ext cx="1297"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Share </a:t>
              </a:r>
              <a:r>
                <a:rPr lang="en-US" altLang="en-US" dirty="0" smtClean="0"/>
                <a:t>of “tax”;</a:t>
              </a:r>
            </a:p>
            <a:p>
              <a:r>
                <a:rPr lang="en-US" altLang="en-US" dirty="0" smtClean="0"/>
                <a:t>N = size of the Web.</a:t>
              </a:r>
            </a:p>
            <a:p>
              <a:r>
                <a:rPr lang="en-US" altLang="en-US" dirty="0" smtClean="0"/>
                <a:t>Total PageRank = 1.</a:t>
              </a:r>
              <a:endParaRPr lang="en-US" altLang="en-US" dirty="0"/>
            </a:p>
          </p:txBody>
        </p:sp>
        <p:sp>
          <p:nvSpPr>
            <p:cNvPr id="96301" name="Line 45"/>
            <p:cNvSpPr>
              <a:spLocks noChangeShapeType="1"/>
            </p:cNvSpPr>
            <p:nvPr/>
          </p:nvSpPr>
          <p:spPr bwMode="auto">
            <a:xfrm flipH="1" flipV="1">
              <a:off x="5375" y="3665"/>
              <a:ext cx="91" cy="20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71416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62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6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9C285BDF-8D91-49FC-9092-870E0D373F3E}" type="slidenum">
              <a:rPr lang="en-US" altLang="en-US"/>
              <a:pPr/>
              <a:t>13</a:t>
            </a:fld>
            <a:endParaRPr lang="en-US" altLang="en-US"/>
          </a:p>
        </p:txBody>
      </p:sp>
      <p:sp>
        <p:nvSpPr>
          <p:cNvPr id="109570" name="Rectangle 2"/>
          <p:cNvSpPr>
            <a:spLocks noGrp="1" noChangeArrowheads="1"/>
          </p:cNvSpPr>
          <p:nvPr>
            <p:ph type="title"/>
          </p:nvPr>
        </p:nvSpPr>
        <p:spPr>
          <a:xfrm>
            <a:off x="658813" y="-76200"/>
            <a:ext cx="7772400" cy="1143000"/>
          </a:xfrm>
        </p:spPr>
        <p:txBody>
          <a:bodyPr/>
          <a:lstStyle/>
          <a:p>
            <a:r>
              <a:rPr lang="en-US" altLang="en-US" dirty="0"/>
              <a:t>Analysis – (2)</a:t>
            </a:r>
          </a:p>
        </p:txBody>
      </p:sp>
      <p:sp>
        <p:nvSpPr>
          <p:cNvPr id="109571" name="Rectangle 3"/>
          <p:cNvSpPr>
            <a:spLocks noGrp="1" noChangeArrowheads="1"/>
          </p:cNvSpPr>
          <p:nvPr>
            <p:ph type="body" idx="1"/>
          </p:nvPr>
        </p:nvSpPr>
        <p:spPr>
          <a:xfrm>
            <a:off x="610394" y="3601516"/>
            <a:ext cx="8348662" cy="2819400"/>
          </a:xfrm>
        </p:spPr>
        <p:txBody>
          <a:bodyPr/>
          <a:lstStyle/>
          <a:p>
            <a:pPr marL="469900" indent="-469900">
              <a:buFont typeface="Monotype Sorts" pitchFamily="2" charset="2"/>
              <a:buNone/>
            </a:pPr>
            <a:r>
              <a:rPr lang="en-US" altLang="en-US" dirty="0"/>
              <a:t>y = x + </a:t>
            </a:r>
            <a:r>
              <a:rPr lang="en-US" altLang="en-US" dirty="0">
                <a:latin typeface="Symbol" pitchFamily="18" charset="2"/>
                <a:sym typeface="Symbol" pitchFamily="18" charset="2"/>
              </a:rPr>
              <a:t></a:t>
            </a:r>
            <a:r>
              <a:rPr lang="en-US" altLang="en-US" dirty="0"/>
              <a:t>M[</a:t>
            </a:r>
            <a:r>
              <a:rPr lang="en-US" altLang="en-US" dirty="0">
                <a:latin typeface="Symbol" pitchFamily="18" charset="2"/>
              </a:rPr>
              <a:t>b</a:t>
            </a:r>
            <a:r>
              <a:rPr lang="en-US" altLang="en-US" dirty="0"/>
              <a:t>y/M + (1-</a:t>
            </a:r>
            <a:r>
              <a:rPr lang="en-US" altLang="en-US" dirty="0">
                <a:latin typeface="Symbol" pitchFamily="18" charset="2"/>
              </a:rPr>
              <a:t>b</a:t>
            </a:r>
            <a:r>
              <a:rPr lang="en-US" altLang="en-US" dirty="0"/>
              <a:t>)/N] + (1-</a:t>
            </a:r>
            <a:r>
              <a:rPr lang="en-US" altLang="en-US" dirty="0">
                <a:latin typeface="Symbol" pitchFamily="18" charset="2"/>
              </a:rPr>
              <a:t>b</a:t>
            </a:r>
            <a:r>
              <a:rPr lang="en-US" altLang="en-US" dirty="0"/>
              <a:t>)/N</a:t>
            </a:r>
          </a:p>
          <a:p>
            <a:pPr marL="469900" indent="-469900">
              <a:buFont typeface="Monotype Sorts" pitchFamily="2" charset="2"/>
              <a:buNone/>
            </a:pPr>
            <a:r>
              <a:rPr lang="en-US" altLang="en-US" dirty="0"/>
              <a:t>y = x + </a:t>
            </a:r>
            <a:r>
              <a:rPr lang="en-US" altLang="en-US" dirty="0">
                <a:latin typeface="Symbol" pitchFamily="18" charset="2"/>
              </a:rPr>
              <a:t>b</a:t>
            </a:r>
            <a:r>
              <a:rPr lang="en-US" altLang="en-US" baseline="30000" dirty="0"/>
              <a:t>2</a:t>
            </a:r>
            <a:r>
              <a:rPr lang="en-US" altLang="en-US" dirty="0"/>
              <a:t>y + </a:t>
            </a:r>
            <a:r>
              <a:rPr lang="en-US" altLang="en-US" dirty="0">
                <a:latin typeface="Symbol" pitchFamily="18" charset="2"/>
              </a:rPr>
              <a:t>b</a:t>
            </a:r>
            <a:r>
              <a:rPr lang="en-US" altLang="en-US" dirty="0"/>
              <a:t>(1-</a:t>
            </a:r>
            <a:r>
              <a:rPr lang="en-US" altLang="en-US" dirty="0">
                <a:latin typeface="Symbol" pitchFamily="18" charset="2"/>
              </a:rPr>
              <a:t>b</a:t>
            </a:r>
            <a:r>
              <a:rPr lang="en-US" altLang="en-US" dirty="0"/>
              <a:t>)M/N</a:t>
            </a:r>
          </a:p>
          <a:p>
            <a:pPr marL="469900" indent="-469900">
              <a:buFont typeface="Monotype Sorts" pitchFamily="2" charset="2"/>
              <a:buNone/>
            </a:pPr>
            <a:r>
              <a:rPr lang="en-US" altLang="en-US" dirty="0"/>
              <a:t>y = x/(1-</a:t>
            </a:r>
            <a:r>
              <a:rPr lang="en-US" altLang="en-US" dirty="0">
                <a:latin typeface="Symbol" pitchFamily="18" charset="2"/>
              </a:rPr>
              <a:t>b</a:t>
            </a:r>
            <a:r>
              <a:rPr lang="en-US" altLang="en-US" baseline="30000" dirty="0"/>
              <a:t>2</a:t>
            </a:r>
            <a:r>
              <a:rPr lang="en-US" altLang="en-US" dirty="0"/>
              <a:t>) + </a:t>
            </a:r>
            <a:r>
              <a:rPr lang="en-US" altLang="en-US" dirty="0" err="1"/>
              <a:t>cM</a:t>
            </a:r>
            <a:r>
              <a:rPr lang="en-US" altLang="en-US" dirty="0"/>
              <a:t>/N where c = </a:t>
            </a:r>
            <a:r>
              <a:rPr lang="en-US" altLang="en-US" dirty="0">
                <a:latin typeface="Symbol" pitchFamily="18" charset="2"/>
                <a:sym typeface="Symbol" pitchFamily="18" charset="2"/>
              </a:rPr>
              <a:t></a:t>
            </a:r>
            <a:r>
              <a:rPr lang="en-US" altLang="en-US" dirty="0"/>
              <a:t>/(1+</a:t>
            </a:r>
            <a:r>
              <a:rPr lang="en-US" altLang="en-US" dirty="0">
                <a:latin typeface="Symbol" pitchFamily="18" charset="2"/>
                <a:sym typeface="Symbol" pitchFamily="18" charset="2"/>
              </a:rPr>
              <a:t></a:t>
            </a:r>
            <a:r>
              <a:rPr lang="en-US" altLang="en-US" dirty="0"/>
              <a:t>)</a:t>
            </a:r>
          </a:p>
        </p:txBody>
      </p:sp>
      <p:sp>
        <p:nvSpPr>
          <p:cNvPr id="109572" name="Cloud"/>
          <p:cNvSpPr>
            <a:spLocks noChangeAspect="1" noEditPoints="1" noChangeArrowheads="1"/>
          </p:cNvSpPr>
          <p:nvPr/>
        </p:nvSpPr>
        <p:spPr bwMode="auto">
          <a:xfrm>
            <a:off x="838200" y="1731962"/>
            <a:ext cx="2259013" cy="10112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109573" name="Oval 5"/>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4" name="Oval 6"/>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5" name="Oval 7"/>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6" name="Oval 8"/>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7" name="Oval 9"/>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8" name="Oval 10"/>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9" name="Oval 11"/>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0" name="Oval 12"/>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1" name="Oval 13"/>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2" name="Oval 14"/>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3" name="Oval 15"/>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4" name="Oval 16"/>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5" name="Oval 17"/>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6" name="Line 18"/>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7" name="Line 19"/>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8" name="Line 20"/>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9" name="Line 21"/>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0" name="Line 22"/>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1" name="Line 23"/>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2" name="Line 24"/>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3" name="Line 25"/>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4" name="Line 26"/>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5" name="Line 27"/>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6" name="Text Box 28"/>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109597" name="Line 29"/>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8" name="Text Box 30"/>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109599" name="Text Box 31"/>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109600" name="Text Box 32"/>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109601" name="Text Box 33"/>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109602" name="Text Box 34"/>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109612" name="Group 44"/>
          <p:cNvGrpSpPr>
            <a:grpSpLocks/>
          </p:cNvGrpSpPr>
          <p:nvPr/>
        </p:nvGrpSpPr>
        <p:grpSpPr bwMode="auto">
          <a:xfrm>
            <a:off x="5486400" y="1447800"/>
            <a:ext cx="3319463" cy="2743200"/>
            <a:chOff x="3456" y="912"/>
            <a:chExt cx="2091" cy="1728"/>
          </a:xfrm>
        </p:grpSpPr>
        <p:sp>
          <p:nvSpPr>
            <p:cNvPr id="109604" name="Rectangle 36"/>
            <p:cNvSpPr>
              <a:spLocks noChangeArrowheads="1"/>
            </p:cNvSpPr>
            <p:nvPr/>
          </p:nvSpPr>
          <p:spPr bwMode="auto">
            <a:xfrm>
              <a:off x="3456" y="2304"/>
              <a:ext cx="816"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5" name="Text Box 37"/>
            <p:cNvSpPr txBox="1">
              <a:spLocks noChangeArrowheads="1"/>
            </p:cNvSpPr>
            <p:nvPr/>
          </p:nvSpPr>
          <p:spPr bwMode="auto">
            <a:xfrm>
              <a:off x="4512" y="912"/>
              <a:ext cx="103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Tax share</a:t>
              </a:r>
            </a:p>
            <a:p>
              <a:r>
                <a:rPr lang="en-US" altLang="en-US" sz="2000">
                  <a:latin typeface="Verdana" pitchFamily="34" charset="0"/>
                </a:rPr>
                <a:t>for </a:t>
              </a:r>
              <a:r>
                <a:rPr lang="en-US" altLang="en-US" sz="2000" i="1">
                  <a:latin typeface="Verdana" pitchFamily="34" charset="0"/>
                </a:rPr>
                <a:t>t</a:t>
              </a:r>
              <a:r>
                <a:rPr lang="en-US" altLang="en-US" sz="2000">
                  <a:latin typeface="Verdana" pitchFamily="34" charset="0"/>
                </a:rPr>
                <a:t>.</a:t>
              </a:r>
            </a:p>
            <a:p>
              <a:r>
                <a:rPr lang="en-US" altLang="en-US" sz="2000">
                  <a:latin typeface="Verdana" pitchFamily="34" charset="0"/>
                </a:rPr>
                <a:t>Very small;</a:t>
              </a:r>
            </a:p>
            <a:p>
              <a:r>
                <a:rPr lang="en-US" altLang="en-US" sz="2000">
                  <a:latin typeface="Verdana" pitchFamily="34" charset="0"/>
                </a:rPr>
                <a:t>ignore.</a:t>
              </a:r>
            </a:p>
          </p:txBody>
        </p:sp>
        <p:sp>
          <p:nvSpPr>
            <p:cNvPr id="109606" name="Line 38"/>
            <p:cNvSpPr>
              <a:spLocks noChangeShapeType="1"/>
            </p:cNvSpPr>
            <p:nvPr/>
          </p:nvSpPr>
          <p:spPr bwMode="auto">
            <a:xfrm flipH="1">
              <a:off x="4272" y="1728"/>
              <a:ext cx="48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611" name="Group 43"/>
          <p:cNvGrpSpPr>
            <a:grpSpLocks/>
          </p:cNvGrpSpPr>
          <p:nvPr/>
        </p:nvGrpSpPr>
        <p:grpSpPr bwMode="auto">
          <a:xfrm>
            <a:off x="2159348" y="3657602"/>
            <a:ext cx="2846388" cy="2736851"/>
            <a:chOff x="2067" y="2304"/>
            <a:chExt cx="1793" cy="1724"/>
          </a:xfrm>
        </p:grpSpPr>
        <p:sp>
          <p:nvSpPr>
            <p:cNvPr id="109608" name="Rectangle 40"/>
            <p:cNvSpPr>
              <a:spLocks noChangeArrowheads="1"/>
            </p:cNvSpPr>
            <p:nvPr/>
          </p:nvSpPr>
          <p:spPr bwMode="auto">
            <a:xfrm>
              <a:off x="2243" y="2304"/>
              <a:ext cx="1617"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9" name="Text Box 41"/>
            <p:cNvSpPr txBox="1">
              <a:spLocks noChangeArrowheads="1"/>
            </p:cNvSpPr>
            <p:nvPr/>
          </p:nvSpPr>
          <p:spPr bwMode="auto">
            <a:xfrm>
              <a:off x="2067" y="3505"/>
              <a:ext cx="150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PageRank of</a:t>
              </a:r>
            </a:p>
            <a:p>
              <a:r>
                <a:rPr lang="en-US" altLang="en-US" sz="2400" dirty="0"/>
                <a:t>each “farm” page</a:t>
              </a:r>
            </a:p>
          </p:txBody>
        </p:sp>
        <p:sp>
          <p:nvSpPr>
            <p:cNvPr id="109610" name="Line 42"/>
            <p:cNvSpPr>
              <a:spLocks noChangeShapeType="1"/>
            </p:cNvSpPr>
            <p:nvPr/>
          </p:nvSpPr>
          <p:spPr bwMode="auto">
            <a:xfrm flipV="1">
              <a:off x="2740" y="264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62718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96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96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4278661E-78A5-4F71-BB82-4A72A9FFCFDB}" type="slidenum">
              <a:rPr lang="en-US" altLang="en-US"/>
              <a:pPr/>
              <a:t>14</a:t>
            </a:fld>
            <a:endParaRPr lang="en-US" altLang="en-US"/>
          </a:p>
        </p:txBody>
      </p:sp>
      <p:sp>
        <p:nvSpPr>
          <p:cNvPr id="97282" name="Rectangle 2"/>
          <p:cNvSpPr>
            <a:spLocks noGrp="1" noChangeArrowheads="1"/>
          </p:cNvSpPr>
          <p:nvPr>
            <p:ph type="title"/>
          </p:nvPr>
        </p:nvSpPr>
        <p:spPr>
          <a:xfrm>
            <a:off x="533400" y="-11395"/>
            <a:ext cx="7772400" cy="1143000"/>
          </a:xfrm>
        </p:spPr>
        <p:txBody>
          <a:bodyPr/>
          <a:lstStyle/>
          <a:p>
            <a:r>
              <a:rPr lang="en-US" altLang="en-US" dirty="0"/>
              <a:t>Analysis – (3)</a:t>
            </a:r>
          </a:p>
        </p:txBody>
      </p:sp>
      <p:sp>
        <p:nvSpPr>
          <p:cNvPr id="97283" name="Rectangle 3"/>
          <p:cNvSpPr>
            <a:spLocks noGrp="1" noChangeArrowheads="1"/>
          </p:cNvSpPr>
          <p:nvPr>
            <p:ph type="body" idx="1"/>
          </p:nvPr>
        </p:nvSpPr>
        <p:spPr>
          <a:xfrm>
            <a:off x="533400" y="3810000"/>
            <a:ext cx="8001000" cy="2743200"/>
          </a:xfrm>
        </p:spPr>
        <p:txBody>
          <a:bodyPr/>
          <a:lstStyle/>
          <a:p>
            <a:r>
              <a:rPr lang="en-US" altLang="en-US" sz="2800" dirty="0"/>
              <a:t>y = x/(1-</a:t>
            </a:r>
            <a:r>
              <a:rPr lang="en-US" altLang="en-US" sz="2800" dirty="0">
                <a:latin typeface="Symbol" pitchFamily="18" charset="2"/>
              </a:rPr>
              <a:t>b</a:t>
            </a:r>
            <a:r>
              <a:rPr lang="en-US" altLang="en-US" sz="2800" baseline="30000" dirty="0"/>
              <a:t>2</a:t>
            </a:r>
            <a:r>
              <a:rPr lang="en-US" altLang="en-US" sz="2800" dirty="0"/>
              <a:t>) + </a:t>
            </a:r>
            <a:r>
              <a:rPr lang="en-US" altLang="en-US" sz="2800" dirty="0" err="1"/>
              <a:t>cM</a:t>
            </a:r>
            <a:r>
              <a:rPr lang="en-US" altLang="en-US" sz="2800" dirty="0"/>
              <a:t>/N where c = </a:t>
            </a:r>
            <a:r>
              <a:rPr lang="en-US" altLang="en-US" sz="2800" dirty="0">
                <a:latin typeface="Symbol" pitchFamily="18" charset="2"/>
                <a:sym typeface="Symbol" pitchFamily="18" charset="2"/>
              </a:rPr>
              <a:t></a:t>
            </a:r>
            <a:r>
              <a:rPr lang="en-US" altLang="en-US" sz="2800" dirty="0"/>
              <a:t>/(1+</a:t>
            </a:r>
            <a:r>
              <a:rPr lang="en-US" altLang="en-US" sz="2800" dirty="0">
                <a:latin typeface="Symbol" pitchFamily="18" charset="2"/>
                <a:sym typeface="Symbol" pitchFamily="18" charset="2"/>
              </a:rPr>
              <a:t></a:t>
            </a:r>
            <a:r>
              <a:rPr lang="en-US" altLang="en-US" sz="2800" dirty="0"/>
              <a:t>).</a:t>
            </a:r>
            <a:endParaRPr lang="en-US" altLang="en-US" dirty="0"/>
          </a:p>
          <a:p>
            <a:r>
              <a:rPr lang="en-US" altLang="en-US" sz="2800" dirty="0"/>
              <a:t>For </a:t>
            </a:r>
            <a:r>
              <a:rPr lang="en-US" altLang="en-US" sz="2800" dirty="0">
                <a:latin typeface="Symbol" pitchFamily="18" charset="2"/>
              </a:rPr>
              <a:t>b</a:t>
            </a:r>
            <a:r>
              <a:rPr lang="en-US" altLang="en-US" sz="2800" dirty="0"/>
              <a:t> = 0.85, 1/(1-</a:t>
            </a:r>
            <a:r>
              <a:rPr lang="en-US" altLang="en-US" sz="2800" dirty="0">
                <a:latin typeface="Symbol" pitchFamily="18" charset="2"/>
              </a:rPr>
              <a:t>b</a:t>
            </a:r>
            <a:r>
              <a:rPr lang="en-US" altLang="en-US" sz="2800" baseline="30000" dirty="0"/>
              <a:t>2</a:t>
            </a:r>
            <a:r>
              <a:rPr lang="en-US" altLang="en-US" sz="2800" dirty="0"/>
              <a:t>)= 3.6.</a:t>
            </a:r>
          </a:p>
          <a:p>
            <a:pPr lvl="1"/>
            <a:r>
              <a:rPr lang="en-US" altLang="en-US" dirty="0"/>
              <a:t>Multiplier effect for “acquired” page rank.</a:t>
            </a:r>
          </a:p>
          <a:p>
            <a:r>
              <a:rPr lang="en-US" altLang="en-US" dirty="0"/>
              <a:t>By making M large, we can make </a:t>
            </a:r>
            <a:r>
              <a:rPr lang="en-US" altLang="en-US" i="1" dirty="0"/>
              <a:t>y</a:t>
            </a:r>
            <a:r>
              <a:rPr lang="en-US" altLang="en-US" dirty="0"/>
              <a:t> </a:t>
            </a:r>
            <a:r>
              <a:rPr lang="en-US" altLang="en-US" dirty="0" smtClean="0"/>
              <a:t>almost as </a:t>
            </a:r>
            <a:r>
              <a:rPr lang="en-US" altLang="en-US" dirty="0"/>
              <a:t>large as we want.</a:t>
            </a:r>
            <a:endParaRPr lang="en-US" altLang="en-US" sz="2800" dirty="0"/>
          </a:p>
        </p:txBody>
      </p:sp>
      <p:sp>
        <p:nvSpPr>
          <p:cNvPr id="97285" name="Cloud"/>
          <p:cNvSpPr>
            <a:spLocks noChangeAspect="1" noEditPoints="1" noChangeArrowheads="1"/>
          </p:cNvSpPr>
          <p:nvPr/>
        </p:nvSpPr>
        <p:spPr bwMode="auto">
          <a:xfrm>
            <a:off x="762000" y="1731962"/>
            <a:ext cx="2335213" cy="9858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97286"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7"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0"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1"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2"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3"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4"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5"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6"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7"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8"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9"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0"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1"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2"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3"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4"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5"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6"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7"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8"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9"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7310"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11" name="Text Box 31"/>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97312" name="Text Box 32"/>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7313"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7314"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7315"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5" name="Group 4"/>
          <p:cNvGrpSpPr/>
          <p:nvPr/>
        </p:nvGrpSpPr>
        <p:grpSpPr>
          <a:xfrm>
            <a:off x="3622675" y="4724400"/>
            <a:ext cx="4816381" cy="1927086"/>
            <a:chOff x="3622675" y="4724400"/>
            <a:chExt cx="4816381" cy="1927086"/>
          </a:xfrm>
        </p:grpSpPr>
        <p:sp>
          <p:nvSpPr>
            <p:cNvPr id="2" name="TextBox 1"/>
            <p:cNvSpPr txBox="1"/>
            <p:nvPr/>
          </p:nvSpPr>
          <p:spPr>
            <a:xfrm>
              <a:off x="5521270" y="5943600"/>
              <a:ext cx="2917786" cy="707886"/>
            </a:xfrm>
            <a:prstGeom prst="rect">
              <a:avLst/>
            </a:prstGeom>
            <a:noFill/>
          </p:spPr>
          <p:txBody>
            <a:bodyPr wrap="none" rtlCol="0">
              <a:spAutoFit/>
            </a:bodyPr>
            <a:lstStyle/>
            <a:p>
              <a:r>
                <a:rPr lang="en-US" sz="2000" dirty="0" smtClean="0">
                  <a:solidFill>
                    <a:srgbClr val="00B050"/>
                  </a:solidFill>
                </a:rPr>
                <a:t>Question for Thought</a:t>
              </a:r>
              <a:r>
                <a:rPr lang="en-US" sz="2000" dirty="0" smtClean="0"/>
                <a:t>:</a:t>
              </a:r>
            </a:p>
            <a:p>
              <a:r>
                <a:rPr lang="en-US" sz="2000" dirty="0" smtClean="0"/>
                <a:t>What if </a:t>
              </a:r>
              <a:r>
                <a:rPr lang="en-US" altLang="en-US" sz="2000" dirty="0">
                  <a:latin typeface="Symbol" pitchFamily="18" charset="2"/>
                </a:rPr>
                <a:t>b </a:t>
              </a:r>
              <a:r>
                <a:rPr lang="en-US" sz="2000" dirty="0" smtClean="0"/>
                <a:t>= 1 (i.e., no tax)?</a:t>
              </a:r>
              <a:endParaRPr lang="en-US" sz="2000" dirty="0"/>
            </a:p>
          </p:txBody>
        </p:sp>
        <p:cxnSp>
          <p:nvCxnSpPr>
            <p:cNvPr id="4" name="Straight Arrow Connector 3"/>
            <p:cNvCxnSpPr/>
            <p:nvPr/>
          </p:nvCxnSpPr>
          <p:spPr>
            <a:xfrm flipH="1" flipV="1">
              <a:off x="3622675" y="4724400"/>
              <a:ext cx="1898595" cy="12192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3425826" y="2489519"/>
            <a:ext cx="5781676" cy="1938992"/>
            <a:chOff x="3425826" y="2489519"/>
            <a:chExt cx="5781676" cy="1938992"/>
          </a:xfrm>
        </p:grpSpPr>
        <p:sp>
          <p:nvSpPr>
            <p:cNvPr id="6" name="TextBox 5"/>
            <p:cNvSpPr txBox="1"/>
            <p:nvPr/>
          </p:nvSpPr>
          <p:spPr>
            <a:xfrm>
              <a:off x="6757792" y="2489519"/>
              <a:ext cx="2449710" cy="1938992"/>
            </a:xfrm>
            <a:prstGeom prst="rect">
              <a:avLst/>
            </a:prstGeom>
            <a:noFill/>
          </p:spPr>
          <p:txBody>
            <a:bodyPr wrap="none" rtlCol="0">
              <a:spAutoFit/>
            </a:bodyPr>
            <a:lstStyle/>
            <a:p>
              <a:r>
                <a:rPr lang="en-US" sz="2000" dirty="0" smtClean="0"/>
                <a:t>Average page has</a:t>
              </a:r>
            </a:p>
            <a:p>
              <a:r>
                <a:rPr lang="en-US" sz="2000" dirty="0" smtClean="0"/>
                <a:t>PageRank 1/N. c is</a:t>
              </a:r>
            </a:p>
            <a:p>
              <a:r>
                <a:rPr lang="en-US" sz="2000" dirty="0" smtClean="0"/>
                <a:t>about ½, so this term</a:t>
              </a:r>
            </a:p>
            <a:p>
              <a:r>
                <a:rPr lang="en-US" sz="2000" dirty="0" smtClean="0"/>
                <a:t>gives you M/2 times</a:t>
              </a:r>
            </a:p>
            <a:p>
              <a:r>
                <a:rPr lang="en-US" sz="2000" dirty="0" smtClean="0"/>
                <a:t>as much PageRank</a:t>
              </a:r>
            </a:p>
            <a:p>
              <a:r>
                <a:rPr lang="en-US" sz="2000" dirty="0" smtClean="0"/>
                <a:t>as average.</a:t>
              </a:r>
              <a:endParaRPr lang="en-US" sz="2000" dirty="0"/>
            </a:p>
          </p:txBody>
        </p:sp>
        <p:cxnSp>
          <p:nvCxnSpPr>
            <p:cNvPr id="8" name="Straight Arrow Connector 7"/>
            <p:cNvCxnSpPr/>
            <p:nvPr/>
          </p:nvCxnSpPr>
          <p:spPr>
            <a:xfrm flipH="1">
              <a:off x="3425826" y="3657600"/>
              <a:ext cx="3355974" cy="304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7187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82"/>
            <a:ext cx="9144000" cy="987552"/>
          </a:xfrm>
        </p:spPr>
        <p:txBody>
          <a:bodyPr/>
          <a:lstStyle/>
          <a:p>
            <a:r>
              <a:rPr lang="en-US" sz="3600" dirty="0" smtClean="0"/>
              <a:t>War Between Spammers and Search Engines</a:t>
            </a:r>
            <a:endParaRPr lang="en-US" sz="3600" dirty="0"/>
          </a:p>
        </p:txBody>
      </p:sp>
      <p:sp>
        <p:nvSpPr>
          <p:cNvPr id="3" name="Content Placeholder 2"/>
          <p:cNvSpPr>
            <a:spLocks noGrp="1"/>
          </p:cNvSpPr>
          <p:nvPr>
            <p:ph idx="1"/>
          </p:nvPr>
        </p:nvSpPr>
        <p:spPr/>
        <p:txBody>
          <a:bodyPr/>
          <a:lstStyle/>
          <a:p>
            <a:r>
              <a:rPr lang="en-US" dirty="0" smtClean="0"/>
              <a:t>If you design your spam farm just as was described, Google will notice it and drop it from the Web.</a:t>
            </a:r>
          </a:p>
          <a:p>
            <a:r>
              <a:rPr lang="en-US" dirty="0" smtClean="0"/>
              <a:t>More complex designs might be undetected, although SEO innovations are tracked by Google et al.</a:t>
            </a:r>
          </a:p>
          <a:p>
            <a:r>
              <a:rPr lang="en-US" dirty="0" smtClean="0"/>
              <a:t>Fortunately, there are other techniques for combatting spam that do not rely on direct detection of spam farms.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dirty="0"/>
          </a:p>
        </p:txBody>
      </p:sp>
    </p:spTree>
    <p:extLst>
      <p:ext uri="{BB962C8B-B14F-4D97-AF65-F5344CB8AC3E}">
        <p14:creationId xmlns:p14="http://schemas.microsoft.com/office/powerpoint/2010/main" val="3049195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08A33B-4050-4F0A-A785-42C2FB0E5406}" type="slidenum">
              <a:rPr lang="en-US" altLang="en-US"/>
              <a:pPr/>
              <a:t>16</a:t>
            </a:fld>
            <a:endParaRPr lang="en-US" altLang="en-US"/>
          </a:p>
        </p:txBody>
      </p:sp>
      <p:sp>
        <p:nvSpPr>
          <p:cNvPr id="99330" name="Rectangle 2"/>
          <p:cNvSpPr>
            <a:spLocks noGrp="1" noChangeArrowheads="1"/>
          </p:cNvSpPr>
          <p:nvPr>
            <p:ph type="title"/>
          </p:nvPr>
        </p:nvSpPr>
        <p:spPr/>
        <p:txBody>
          <a:bodyPr/>
          <a:lstStyle/>
          <a:p>
            <a:r>
              <a:rPr lang="en-US" altLang="en-US" dirty="0"/>
              <a:t>Detecting </a:t>
            </a:r>
            <a:r>
              <a:rPr lang="en-US" altLang="en-US" dirty="0" smtClean="0"/>
              <a:t>Link Spam</a:t>
            </a:r>
            <a:endParaRPr lang="en-US" altLang="en-US" dirty="0"/>
          </a:p>
        </p:txBody>
      </p:sp>
      <p:sp>
        <p:nvSpPr>
          <p:cNvPr id="99331" name="Rectangle 3"/>
          <p:cNvSpPr>
            <a:spLocks noGrp="1" noChangeArrowheads="1"/>
          </p:cNvSpPr>
          <p:nvPr>
            <p:ph type="body" idx="1"/>
          </p:nvPr>
        </p:nvSpPr>
        <p:spPr/>
        <p:txBody>
          <a:bodyPr/>
          <a:lstStyle/>
          <a:p>
            <a:r>
              <a:rPr lang="en-US" altLang="en-US" dirty="0"/>
              <a:t>Topic-specific PageRank, with a set of “trusted” pages as the teleport set is called </a:t>
            </a:r>
            <a:r>
              <a:rPr lang="en-US" altLang="en-US" i="1" dirty="0" err="1">
                <a:solidFill>
                  <a:srgbClr val="FF0066"/>
                </a:solidFill>
              </a:rPr>
              <a:t>TrustRank</a:t>
            </a:r>
            <a:r>
              <a:rPr lang="en-US" altLang="en-US" dirty="0"/>
              <a:t>.</a:t>
            </a:r>
          </a:p>
          <a:p>
            <a:r>
              <a:rPr lang="en-US" altLang="en-US" i="1" dirty="0">
                <a:solidFill>
                  <a:srgbClr val="FF0066"/>
                </a:solidFill>
              </a:rPr>
              <a:t>Spam Mass</a:t>
            </a:r>
            <a:r>
              <a:rPr lang="en-US" altLang="en-US" dirty="0"/>
              <a:t> </a:t>
            </a:r>
            <a:r>
              <a:rPr lang="en-US" altLang="en-US" dirty="0" smtClean="0"/>
              <a:t>=                                            (</a:t>
            </a:r>
            <a:r>
              <a:rPr lang="en-US" altLang="en-US" dirty="0"/>
              <a:t>PageRank – </a:t>
            </a:r>
            <a:r>
              <a:rPr lang="en-US" altLang="en-US" dirty="0" err="1"/>
              <a:t>TrustRank</a:t>
            </a:r>
            <a:r>
              <a:rPr lang="en-US" altLang="en-US" dirty="0" smtClean="0"/>
              <a:t>)/PageRank</a:t>
            </a:r>
            <a:r>
              <a:rPr lang="en-US" altLang="en-US" dirty="0"/>
              <a:t>.</a:t>
            </a:r>
          </a:p>
          <a:p>
            <a:pPr lvl="1"/>
            <a:r>
              <a:rPr lang="en-US" altLang="en-US" dirty="0"/>
              <a:t>High spam mass means most of your PageRank comes from untrusted sources – you may be link-spam.</a:t>
            </a:r>
          </a:p>
        </p:txBody>
      </p:sp>
    </p:spTree>
    <p:extLst>
      <p:ext uri="{BB962C8B-B14F-4D97-AF65-F5344CB8AC3E}">
        <p14:creationId xmlns:p14="http://schemas.microsoft.com/office/powerpoint/2010/main" val="107534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8F66C6-BDCC-41B5-BBA3-8554D688200C}" type="slidenum">
              <a:rPr lang="en-US" altLang="en-US"/>
              <a:pPr/>
              <a:t>17</a:t>
            </a:fld>
            <a:endParaRPr lang="en-US" altLang="en-US"/>
          </a:p>
        </p:txBody>
      </p:sp>
      <p:sp>
        <p:nvSpPr>
          <p:cNvPr id="105474" name="Rectangle 2"/>
          <p:cNvSpPr>
            <a:spLocks noGrp="1" noChangeArrowheads="1"/>
          </p:cNvSpPr>
          <p:nvPr>
            <p:ph type="title"/>
          </p:nvPr>
        </p:nvSpPr>
        <p:spPr/>
        <p:txBody>
          <a:bodyPr/>
          <a:lstStyle/>
          <a:p>
            <a:r>
              <a:rPr lang="en-US" altLang="en-US"/>
              <a:t>Picking the Trusted Set</a:t>
            </a:r>
          </a:p>
        </p:txBody>
      </p:sp>
      <p:sp>
        <p:nvSpPr>
          <p:cNvPr id="105475" name="Rectangle 3"/>
          <p:cNvSpPr>
            <a:spLocks noGrp="1" noChangeArrowheads="1"/>
          </p:cNvSpPr>
          <p:nvPr>
            <p:ph type="body" idx="1"/>
          </p:nvPr>
        </p:nvSpPr>
        <p:spPr/>
        <p:txBody>
          <a:bodyPr/>
          <a:lstStyle/>
          <a:p>
            <a:r>
              <a:rPr lang="en-US" altLang="en-US" dirty="0"/>
              <a:t>Two conflicting considerations:</a:t>
            </a:r>
          </a:p>
          <a:p>
            <a:pPr lvl="1"/>
            <a:r>
              <a:rPr lang="en-US" altLang="en-US" dirty="0"/>
              <a:t>Human </a:t>
            </a:r>
            <a:r>
              <a:rPr lang="en-US" altLang="en-US" dirty="0" smtClean="0"/>
              <a:t>may have </a:t>
            </a:r>
            <a:r>
              <a:rPr lang="en-US" altLang="en-US" dirty="0"/>
              <a:t>to inspect each </a:t>
            </a:r>
            <a:r>
              <a:rPr lang="en-US" altLang="en-US" dirty="0" smtClean="0"/>
              <a:t>trusted </a:t>
            </a:r>
            <a:r>
              <a:rPr lang="en-US" altLang="en-US" dirty="0"/>
              <a:t>page, so </a:t>
            </a:r>
            <a:r>
              <a:rPr lang="en-US" altLang="en-US" dirty="0" smtClean="0"/>
              <a:t>this </a:t>
            </a:r>
            <a:r>
              <a:rPr lang="en-US" altLang="en-US" dirty="0"/>
              <a:t>set </a:t>
            </a:r>
            <a:r>
              <a:rPr lang="en-US" altLang="en-US" dirty="0" smtClean="0"/>
              <a:t>should </a:t>
            </a:r>
            <a:r>
              <a:rPr lang="en-US" altLang="en-US" dirty="0"/>
              <a:t>be as small as possible.</a:t>
            </a:r>
          </a:p>
          <a:p>
            <a:pPr lvl="1"/>
            <a:r>
              <a:rPr lang="en-US" altLang="en-US" dirty="0"/>
              <a:t>Must ensure every “good page” gets adequate </a:t>
            </a:r>
            <a:r>
              <a:rPr lang="en-US" altLang="en-US" dirty="0" err="1"/>
              <a:t>TrustRank</a:t>
            </a:r>
            <a:r>
              <a:rPr lang="en-US" altLang="en-US" dirty="0"/>
              <a:t>, so all good pages should be reachable from the trusted set by short paths</a:t>
            </a:r>
            <a:r>
              <a:rPr lang="en-US" altLang="en-US" dirty="0" smtClean="0"/>
              <a:t>.</a:t>
            </a:r>
          </a:p>
          <a:p>
            <a:pPr lvl="2"/>
            <a:r>
              <a:rPr lang="en-US" altLang="en-US" dirty="0" smtClean="0"/>
              <a:t>Implies that the trusted set must be geographically diverse, hence large.</a:t>
            </a:r>
            <a:endParaRPr lang="en-US" altLang="en-US" dirty="0"/>
          </a:p>
        </p:txBody>
      </p:sp>
    </p:spTree>
    <p:extLst>
      <p:ext uri="{BB962C8B-B14F-4D97-AF65-F5344CB8AC3E}">
        <p14:creationId xmlns:p14="http://schemas.microsoft.com/office/powerpoint/2010/main" val="23650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20ACA5-FCFB-40FA-A280-CE90778171BC}" type="slidenum">
              <a:rPr lang="en-US" altLang="en-US"/>
              <a:pPr/>
              <a:t>18</a:t>
            </a:fld>
            <a:endParaRPr lang="en-US" altLang="en-US"/>
          </a:p>
        </p:txBody>
      </p:sp>
      <p:sp>
        <p:nvSpPr>
          <p:cNvPr id="106498" name="Rectangle 2"/>
          <p:cNvSpPr>
            <a:spLocks noGrp="1" noChangeArrowheads="1"/>
          </p:cNvSpPr>
          <p:nvPr>
            <p:ph type="title"/>
          </p:nvPr>
        </p:nvSpPr>
        <p:spPr>
          <a:xfrm>
            <a:off x="381000" y="0"/>
            <a:ext cx="8763000" cy="1143000"/>
          </a:xfrm>
        </p:spPr>
        <p:txBody>
          <a:bodyPr/>
          <a:lstStyle/>
          <a:p>
            <a:r>
              <a:rPr lang="en-US" altLang="en-US" sz="4000" dirty="0"/>
              <a:t>Approaches to Picking the Trusted Set</a:t>
            </a:r>
          </a:p>
        </p:txBody>
      </p:sp>
      <p:sp>
        <p:nvSpPr>
          <p:cNvPr id="106499" name="Rectangle 3"/>
          <p:cNvSpPr>
            <a:spLocks noGrp="1" noChangeArrowheads="1"/>
          </p:cNvSpPr>
          <p:nvPr>
            <p:ph type="body" idx="1"/>
          </p:nvPr>
        </p:nvSpPr>
        <p:spPr>
          <a:xfrm>
            <a:off x="457200" y="1295400"/>
            <a:ext cx="8458200" cy="5029200"/>
          </a:xfrm>
        </p:spPr>
        <p:txBody>
          <a:bodyPr/>
          <a:lstStyle/>
          <a:p>
            <a:pPr marL="609600" indent="-609600">
              <a:buFont typeface="Monotype Sorts" pitchFamily="2" charset="2"/>
              <a:buAutoNum type="arabicPeriod"/>
            </a:pPr>
            <a:r>
              <a:rPr lang="en-US" altLang="en-US" dirty="0"/>
              <a:t>Pick the top </a:t>
            </a:r>
            <a:r>
              <a:rPr lang="en-US" altLang="en-US" i="1" dirty="0" smtClean="0"/>
              <a:t>k</a:t>
            </a:r>
            <a:r>
              <a:rPr lang="en-US" altLang="en-US" dirty="0" smtClean="0"/>
              <a:t> </a:t>
            </a:r>
            <a:r>
              <a:rPr lang="en-US" altLang="en-US" dirty="0"/>
              <a:t>pages by PageRank.</a:t>
            </a:r>
          </a:p>
          <a:p>
            <a:pPr marL="990600" lvl="1" indent="-533400"/>
            <a:r>
              <a:rPr lang="en-US" altLang="en-US" dirty="0"/>
              <a:t>It is almost impossible to get a spam page to the very top of the PageRank order.</a:t>
            </a:r>
          </a:p>
          <a:p>
            <a:pPr marL="609600" indent="-609600">
              <a:buFont typeface="Monotype Sorts" pitchFamily="2" charset="2"/>
              <a:buAutoNum type="arabicPeriod"/>
            </a:pPr>
            <a:r>
              <a:rPr lang="en-US" altLang="en-US" dirty="0"/>
              <a:t>Pick the home pages of universities.</a:t>
            </a:r>
          </a:p>
          <a:p>
            <a:pPr marL="990600" lvl="1" indent="-533400"/>
            <a:r>
              <a:rPr lang="en-US" altLang="en-US" dirty="0"/>
              <a:t>Domains like .</a:t>
            </a:r>
            <a:r>
              <a:rPr lang="en-US" altLang="en-US" dirty="0" err="1"/>
              <a:t>edu</a:t>
            </a:r>
            <a:r>
              <a:rPr lang="en-US" altLang="en-US" dirty="0"/>
              <a:t> are controlled</a:t>
            </a:r>
            <a:r>
              <a:rPr lang="en-US" altLang="en-US" dirty="0" smtClean="0"/>
              <a:t>.</a:t>
            </a:r>
          </a:p>
          <a:p>
            <a:pPr marL="697992" indent="-533400"/>
            <a:r>
              <a:rPr lang="en-US" altLang="en-US" dirty="0" smtClean="0"/>
              <a:t>Notice that both these approaches avoid the requirement for human intervention and (probably) provide adequate distribution.</a:t>
            </a:r>
            <a:endParaRPr lang="en-US" altLang="en-US" dirty="0"/>
          </a:p>
        </p:txBody>
      </p:sp>
    </p:spTree>
    <p:extLst>
      <p:ext uri="{BB962C8B-B14F-4D97-AF65-F5344CB8AC3E}">
        <p14:creationId xmlns:p14="http://schemas.microsoft.com/office/powerpoint/2010/main" val="23616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64923" y="381000"/>
            <a:ext cx="77724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Efficiency Considerations for PageRank</a:t>
            </a:r>
            <a:endParaRPr lang="en-US" dirty="0">
              <a:solidFill>
                <a:srgbClr val="CC0000"/>
              </a:solidFill>
            </a:endParaRPr>
          </a:p>
        </p:txBody>
      </p:sp>
      <p:sp>
        <p:nvSpPr>
          <p:cNvPr id="9" name="Rectangle 3"/>
          <p:cNvSpPr>
            <a:spLocks noGrp="1" noChangeArrowheads="1"/>
          </p:cNvSpPr>
          <p:nvPr>
            <p:ph type="ctrTitle"/>
          </p:nvPr>
        </p:nvSpPr>
        <p:spPr>
          <a:xfrm>
            <a:off x="990600" y="2438400"/>
            <a:ext cx="7620000" cy="2438400"/>
          </a:xfrm>
        </p:spPr>
        <p:txBody>
          <a:bodyPr>
            <a:noAutofit/>
          </a:bodyPr>
          <a:lstStyle/>
          <a:p>
            <a:pPr lvl="0">
              <a:spcBef>
                <a:spcPts val="0"/>
              </a:spcBef>
            </a:pPr>
            <a:r>
              <a:rPr lang="en-US" sz="3600" dirty="0" smtClean="0">
                <a:solidFill>
                  <a:srgbClr val="FF9900"/>
                </a:solidFill>
              </a:rPr>
              <a:t>Multiplication of Huge Vector and 	Matrix</a:t>
            </a:r>
            <a:br>
              <a:rPr lang="en-US" sz="3600" dirty="0" smtClean="0">
                <a:solidFill>
                  <a:srgbClr val="FF9900"/>
                </a:solidFill>
              </a:rPr>
            </a:br>
            <a:r>
              <a:rPr lang="en-US" sz="3600" dirty="0" smtClean="0">
                <a:solidFill>
                  <a:srgbClr val="FF9900"/>
                </a:solidFill>
              </a:rPr>
              <a:t>Representing Blocks of a Stochastic 	Matrix</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Web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Term Spamming</a:t>
            </a:r>
            <a:br>
              <a:rPr lang="en-US" sz="3600" dirty="0" smtClean="0">
                <a:solidFill>
                  <a:srgbClr val="FF9900"/>
                </a:solidFill>
              </a:rPr>
            </a:br>
            <a:r>
              <a:rPr lang="en-US" sz="3600" dirty="0" smtClean="0">
                <a:solidFill>
                  <a:srgbClr val="FF9900"/>
                </a:solidFill>
              </a:rPr>
              <a:t>Link Spamming</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6141322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Google computes the PageRank of a trillion pages (</a:t>
            </a:r>
            <a:r>
              <a:rPr lang="en-US" dirty="0" smtClean="0">
                <a:solidFill>
                  <a:srgbClr val="00B050"/>
                </a:solidFill>
              </a:rPr>
              <a:t>at least</a:t>
            </a:r>
            <a:r>
              <a:rPr lang="en-US" dirty="0" smtClean="0"/>
              <a:t>!).</a:t>
            </a:r>
          </a:p>
          <a:p>
            <a:r>
              <a:rPr lang="en-US" dirty="0" smtClean="0"/>
              <a:t>The PageRank vector of double-precision reals requires 8 terabytes.</a:t>
            </a:r>
          </a:p>
          <a:p>
            <a:pPr lvl="1"/>
            <a:r>
              <a:rPr lang="en-US" dirty="0" smtClean="0"/>
              <a:t>And another 8 terabytes for the next estimate of PageRank.</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dirty="0"/>
          </a:p>
        </p:txBody>
      </p:sp>
    </p:spTree>
    <p:extLst>
      <p:ext uri="{BB962C8B-B14F-4D97-AF65-F5344CB8AC3E}">
        <p14:creationId xmlns:p14="http://schemas.microsoft.com/office/powerpoint/2010/main" val="32501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(2)</a:t>
            </a:r>
            <a:endParaRPr lang="en-US" dirty="0"/>
          </a:p>
        </p:txBody>
      </p:sp>
      <p:sp>
        <p:nvSpPr>
          <p:cNvPr id="3" name="Content Placeholder 2"/>
          <p:cNvSpPr>
            <a:spLocks noGrp="1"/>
          </p:cNvSpPr>
          <p:nvPr>
            <p:ph idx="1"/>
          </p:nvPr>
        </p:nvSpPr>
        <p:spPr/>
        <p:txBody>
          <a:bodyPr/>
          <a:lstStyle/>
          <a:p>
            <a:r>
              <a:rPr lang="en-US" dirty="0" smtClean="0"/>
              <a:t>The matrix of the Web has two special properties:</a:t>
            </a:r>
          </a:p>
          <a:p>
            <a:pPr marL="971550" lvl="1" indent="-514350">
              <a:buFont typeface="+mj-lt"/>
              <a:buAutoNum type="arabicPeriod"/>
            </a:pPr>
            <a:r>
              <a:rPr lang="en-US" dirty="0" smtClean="0"/>
              <a:t>It is very sparse: the average Web page has about 10 out-links.</a:t>
            </a:r>
          </a:p>
          <a:p>
            <a:pPr marL="971550" lvl="1" indent="-514350">
              <a:buFont typeface="+mj-lt"/>
              <a:buAutoNum type="arabicPeriod"/>
            </a:pPr>
            <a:r>
              <a:rPr lang="en-US" dirty="0" smtClean="0"/>
              <a:t>Each column has a single value – 1 divided by the number of out-links – that appears wherever that column is not 0.</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21</a:t>
            </a:fld>
            <a:endParaRPr lang="en-US" dirty="0"/>
          </a:p>
        </p:txBody>
      </p:sp>
    </p:spTree>
    <p:extLst>
      <p:ext uri="{BB962C8B-B14F-4D97-AF65-F5344CB8AC3E}">
        <p14:creationId xmlns:p14="http://schemas.microsoft.com/office/powerpoint/2010/main" val="299079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(3)</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a:solidFill>
                  <a:srgbClr val="0070C0"/>
                </a:solidFill>
              </a:rPr>
              <a:t>Trick</a:t>
            </a:r>
            <a:r>
              <a:rPr lang="en-US" dirty="0"/>
              <a:t>: for each column, store n = the number of out-links and a list of the rows with nonzero values </a:t>
            </a:r>
            <a:r>
              <a:rPr lang="en-US" dirty="0" smtClean="0"/>
              <a:t>(which must be 1/n</a:t>
            </a:r>
            <a:r>
              <a:rPr lang="en-US" dirty="0"/>
              <a:t>).</a:t>
            </a:r>
          </a:p>
          <a:p>
            <a:r>
              <a:rPr lang="en-US" dirty="0" smtClean="0"/>
              <a:t>Thus, the matrix of the Web requires at least (4*1+8*10)*10</a:t>
            </a:r>
            <a:r>
              <a:rPr lang="en-US" baseline="30000" dirty="0" smtClean="0"/>
              <a:t>12</a:t>
            </a:r>
            <a:r>
              <a:rPr lang="en-US" dirty="0" smtClean="0"/>
              <a:t> = 84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dirty="0"/>
          </a:p>
        </p:txBody>
      </p:sp>
      <p:grpSp>
        <p:nvGrpSpPr>
          <p:cNvPr id="11" name="Group 10"/>
          <p:cNvGrpSpPr/>
          <p:nvPr/>
        </p:nvGrpSpPr>
        <p:grpSpPr>
          <a:xfrm>
            <a:off x="851265" y="3352800"/>
            <a:ext cx="1040670" cy="1664732"/>
            <a:chOff x="851265" y="3352800"/>
            <a:chExt cx="1040670" cy="1664732"/>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1265" y="4648200"/>
              <a:ext cx="1040670" cy="369332"/>
            </a:xfrm>
            <a:prstGeom prst="rect">
              <a:avLst/>
            </a:prstGeom>
            <a:noFill/>
          </p:spPr>
          <p:txBody>
            <a:bodyPr wrap="none" rtlCol="0">
              <a:spAutoFit/>
            </a:bodyPr>
            <a:lstStyle/>
            <a:p>
              <a:r>
                <a:rPr lang="en-US" dirty="0" smtClean="0"/>
                <a:t>Integer n</a:t>
              </a:r>
              <a:endParaRPr lang="en-US" dirty="0"/>
            </a:p>
          </p:txBody>
        </p:sp>
        <p:cxnSp>
          <p:nvCxnSpPr>
            <p:cNvPr id="9" name="Straight Arrow Connector 8"/>
            <p:cNvCxnSpPr>
              <a:stCxn id="7" idx="0"/>
              <a:endCxn id="6" idx="2"/>
            </p:cNvCxnSpPr>
            <p:nvPr/>
          </p:nvCxnSpPr>
          <p:spPr>
            <a:xfrm flipV="1">
              <a:off x="1371600" y="3940479"/>
              <a:ext cx="0"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5" name="Group 14"/>
          <p:cNvGrpSpPr/>
          <p:nvPr/>
        </p:nvGrpSpPr>
        <p:grpSpPr>
          <a:xfrm>
            <a:off x="1891935" y="3345493"/>
            <a:ext cx="3640502" cy="1949038"/>
            <a:chOff x="1891935" y="3345493"/>
            <a:chExt cx="3640502" cy="1949038"/>
          </a:xfrm>
        </p:grpSpPr>
        <p:sp>
          <p:nvSpPr>
            <p:cNvPr id="5" name="Rectangle 4"/>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646331"/>
            </a:xfrm>
            <a:prstGeom prst="rect">
              <a:avLst/>
            </a:prstGeom>
            <a:noFill/>
          </p:spPr>
          <p:txBody>
            <a:bodyPr wrap="none" rtlCol="0">
              <a:spAutoFit/>
            </a:bodyPr>
            <a:lstStyle/>
            <a:p>
              <a:r>
                <a:rPr lang="en-US" dirty="0" smtClean="0"/>
                <a:t>Average 10 links/column,</a:t>
              </a:r>
            </a:p>
            <a:p>
              <a:r>
                <a:rPr lang="en-US" dirty="0" smtClean="0"/>
                <a:t>8 bytes per row number. </a:t>
              </a:r>
              <a:endParaRPr lang="en-US" dirty="0"/>
            </a:p>
          </p:txBody>
        </p:sp>
        <p:cxnSp>
          <p:nvCxnSpPr>
            <p:cNvPr id="14" name="Straight Arrow Connector 13"/>
            <p:cNvCxnSpPr>
              <a:endCxn id="5"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5370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The Solution</a:t>
            </a:r>
            <a:r>
              <a:rPr lang="en-US" dirty="0" smtClean="0"/>
              <a:t>: Blocking</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Divide the current and next PageRank vectors into k </a:t>
            </a:r>
            <a:r>
              <a:rPr lang="en-US" i="1" dirty="0" smtClean="0">
                <a:solidFill>
                  <a:srgbClr val="FF0000"/>
                </a:solidFill>
              </a:rPr>
              <a:t>blocks</a:t>
            </a:r>
            <a:r>
              <a:rPr lang="en-US" dirty="0" smtClean="0"/>
              <a:t> of equal size.</a:t>
            </a:r>
          </a:p>
          <a:p>
            <a:pPr lvl="1"/>
            <a:r>
              <a:rPr lang="en-US" dirty="0" smtClean="0"/>
              <a:t>Each block is the components in some consecutive rows.</a:t>
            </a:r>
          </a:p>
          <a:p>
            <a:r>
              <a:rPr lang="en-US" dirty="0" smtClean="0"/>
              <a:t>Divide the matrix into squares whose sides are the same length as one of the blocks.</a:t>
            </a:r>
          </a:p>
          <a:p>
            <a:r>
              <a:rPr lang="en-US" dirty="0" smtClean="0"/>
              <a:t>Pick k large enough to fit a block of each vector in main memory at the same time.</a:t>
            </a:r>
          </a:p>
          <a:p>
            <a:pPr lvl="1"/>
            <a:r>
              <a:rPr lang="en-US" dirty="0" smtClean="0">
                <a:solidFill>
                  <a:srgbClr val="0070C0"/>
                </a:solidFill>
              </a:rPr>
              <a:t>Note</a:t>
            </a:r>
            <a:r>
              <a:rPr lang="en-US" dirty="0" smtClean="0"/>
              <a:t>: We also need a square of the matrix, but that can be piped through main memory and won’t use much memory at any time.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23</a:t>
            </a:fld>
            <a:endParaRPr lang="en-US" dirty="0"/>
          </a:p>
        </p:txBody>
      </p:sp>
    </p:spTree>
    <p:extLst>
      <p:ext uri="{BB962C8B-B14F-4D97-AF65-F5344CB8AC3E}">
        <p14:creationId xmlns:p14="http://schemas.microsoft.com/office/powerpoint/2010/main" val="353723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k = 3</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24</a:t>
            </a:fld>
            <a:endParaRPr lang="en-US"/>
          </a:p>
        </p:txBody>
      </p:sp>
      <p:grpSp>
        <p:nvGrpSpPr>
          <p:cNvPr id="8" name="Group 7"/>
          <p:cNvGrpSpPr/>
          <p:nvPr/>
        </p:nvGrpSpPr>
        <p:grpSpPr>
          <a:xfrm>
            <a:off x="1211894" y="1676400"/>
            <a:ext cx="943627" cy="2819400"/>
            <a:chOff x="1676400" y="1676400"/>
            <a:chExt cx="943627" cy="2819400"/>
          </a:xfrm>
        </p:grpSpPr>
        <p:sp>
          <p:nvSpPr>
            <p:cNvPr id="4" name="Rectangle 3"/>
            <p:cNvSpPr/>
            <p:nvPr/>
          </p:nvSpPr>
          <p:spPr>
            <a:xfrm>
              <a:off x="1705627" y="1676400"/>
              <a:ext cx="914400" cy="2819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w1</a:t>
              </a:r>
            </a:p>
            <a:p>
              <a:pPr algn="ctr"/>
              <a:endParaRPr lang="en-US" sz="3200" dirty="0">
                <a:solidFill>
                  <a:schemeClr val="tx1"/>
                </a:solidFill>
              </a:endParaRPr>
            </a:p>
            <a:p>
              <a:pPr algn="ctr"/>
              <a:r>
                <a:rPr lang="en-US" sz="3200" dirty="0" smtClean="0">
                  <a:solidFill>
                    <a:schemeClr val="tx1"/>
                  </a:solidFill>
                </a:rPr>
                <a:t>w2</a:t>
              </a:r>
            </a:p>
            <a:p>
              <a:pPr algn="ctr"/>
              <a:endParaRPr lang="en-US" sz="3200" dirty="0">
                <a:solidFill>
                  <a:schemeClr val="tx1"/>
                </a:solidFill>
              </a:endParaRPr>
            </a:p>
            <a:p>
              <a:pPr algn="ctr"/>
              <a:r>
                <a:rPr lang="en-US" sz="3200" dirty="0" smtClean="0">
                  <a:solidFill>
                    <a:schemeClr val="tx1"/>
                  </a:solidFill>
                </a:rPr>
                <a:t>w3</a:t>
              </a:r>
              <a:endParaRPr lang="en-US" sz="3200" dirty="0">
                <a:solidFill>
                  <a:schemeClr val="tx1"/>
                </a:solidFill>
              </a:endParaRPr>
            </a:p>
          </p:txBody>
        </p:sp>
        <p:cxnSp>
          <p:nvCxnSpPr>
            <p:cNvPr id="6" name="Straight Connector 5"/>
            <p:cNvCxnSpPr/>
            <p:nvPr/>
          </p:nvCxnSpPr>
          <p:spPr>
            <a:xfrm>
              <a:off x="1705627" y="2590800"/>
              <a:ext cx="9144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676400" y="3505200"/>
              <a:ext cx="914400"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6248400" y="1676400"/>
            <a:ext cx="943627" cy="2819400"/>
            <a:chOff x="1676400" y="1676400"/>
            <a:chExt cx="943627" cy="2819400"/>
          </a:xfrm>
          <a:solidFill>
            <a:schemeClr val="accent3">
              <a:lumMod val="20000"/>
              <a:lumOff val="80000"/>
            </a:schemeClr>
          </a:solidFill>
        </p:grpSpPr>
        <p:sp>
          <p:nvSpPr>
            <p:cNvPr id="10" name="Rectangle 9"/>
            <p:cNvSpPr/>
            <p:nvPr/>
          </p:nvSpPr>
          <p:spPr>
            <a:xfrm>
              <a:off x="1705627" y="1676400"/>
              <a:ext cx="914400" cy="2819400"/>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v1</a:t>
              </a:r>
            </a:p>
            <a:p>
              <a:pPr algn="ctr"/>
              <a:endParaRPr lang="en-US" sz="3200" dirty="0">
                <a:solidFill>
                  <a:schemeClr val="tx1"/>
                </a:solidFill>
              </a:endParaRPr>
            </a:p>
            <a:p>
              <a:pPr algn="ctr"/>
              <a:r>
                <a:rPr lang="en-US" sz="3200" dirty="0" smtClean="0">
                  <a:solidFill>
                    <a:schemeClr val="tx1"/>
                  </a:solidFill>
                </a:rPr>
                <a:t>v2</a:t>
              </a:r>
            </a:p>
            <a:p>
              <a:pPr algn="ctr"/>
              <a:endParaRPr lang="en-US" sz="3200" dirty="0">
                <a:solidFill>
                  <a:schemeClr val="tx1"/>
                </a:solidFill>
              </a:endParaRPr>
            </a:p>
            <a:p>
              <a:pPr algn="ctr"/>
              <a:r>
                <a:rPr lang="en-US" sz="3200" dirty="0" smtClean="0">
                  <a:solidFill>
                    <a:schemeClr val="tx1"/>
                  </a:solidFill>
                </a:rPr>
                <a:t>v3</a:t>
              </a:r>
              <a:endParaRPr lang="en-US" sz="3200" dirty="0">
                <a:solidFill>
                  <a:schemeClr val="tx1"/>
                </a:solidFill>
              </a:endParaRPr>
            </a:p>
          </p:txBody>
        </p:sp>
        <p:cxnSp>
          <p:nvCxnSpPr>
            <p:cNvPr id="11" name="Straight Connector 10"/>
            <p:cNvCxnSpPr/>
            <p:nvPr/>
          </p:nvCxnSpPr>
          <p:spPr>
            <a:xfrm>
              <a:off x="1705627" y="25908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676400" y="35052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3" name="Rectangle 12"/>
          <p:cNvSpPr/>
          <p:nvPr/>
        </p:nvSpPr>
        <p:spPr>
          <a:xfrm>
            <a:off x="3124200" y="1676400"/>
            <a:ext cx="2590800" cy="28194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M11 M12 M13</a:t>
            </a:r>
          </a:p>
          <a:p>
            <a:pPr algn="ctr"/>
            <a:endParaRPr lang="en-US" sz="3200" dirty="0">
              <a:solidFill>
                <a:schemeClr val="tx1"/>
              </a:solidFill>
            </a:endParaRPr>
          </a:p>
          <a:p>
            <a:pPr algn="ctr"/>
            <a:r>
              <a:rPr lang="en-US" sz="3200" dirty="0" smtClean="0">
                <a:solidFill>
                  <a:schemeClr val="tx1"/>
                </a:solidFill>
              </a:rPr>
              <a:t>M21 M22 M23</a:t>
            </a:r>
          </a:p>
          <a:p>
            <a:pPr algn="ctr"/>
            <a:endParaRPr lang="en-US" sz="3200" dirty="0">
              <a:solidFill>
                <a:schemeClr val="tx1"/>
              </a:solidFill>
            </a:endParaRPr>
          </a:p>
          <a:p>
            <a:pPr algn="ctr"/>
            <a:r>
              <a:rPr lang="en-US" sz="3200" dirty="0" smtClean="0">
                <a:solidFill>
                  <a:schemeClr val="tx1"/>
                </a:solidFill>
              </a:rPr>
              <a:t>M31 M32 M33</a:t>
            </a:r>
            <a:endParaRPr lang="en-US" sz="3200" dirty="0">
              <a:solidFill>
                <a:schemeClr val="tx1"/>
              </a:solidFill>
            </a:endParaRPr>
          </a:p>
        </p:txBody>
      </p:sp>
      <p:sp>
        <p:nvSpPr>
          <p:cNvPr id="14" name="TextBox 13"/>
          <p:cNvSpPr txBox="1"/>
          <p:nvPr/>
        </p:nvSpPr>
        <p:spPr>
          <a:xfrm>
            <a:off x="2353804" y="2793712"/>
            <a:ext cx="394660" cy="584775"/>
          </a:xfrm>
          <a:prstGeom prst="rect">
            <a:avLst/>
          </a:prstGeom>
          <a:noFill/>
        </p:spPr>
        <p:txBody>
          <a:bodyPr wrap="none" rtlCol="0">
            <a:spAutoFit/>
          </a:bodyPr>
          <a:lstStyle/>
          <a:p>
            <a:r>
              <a:rPr lang="en-US" sz="3200" dirty="0" smtClean="0"/>
              <a:t>=</a:t>
            </a:r>
            <a:endParaRPr lang="en-US" sz="3200" dirty="0"/>
          </a:p>
        </p:txBody>
      </p:sp>
      <p:cxnSp>
        <p:nvCxnSpPr>
          <p:cNvPr id="16" name="Straight Connector 15"/>
          <p:cNvCxnSpPr/>
          <p:nvPr/>
        </p:nvCxnSpPr>
        <p:spPr>
          <a:xfrm>
            <a:off x="3962400" y="1676400"/>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800600" y="1676399"/>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3124200" y="2590800"/>
            <a:ext cx="25908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124200" y="3517726"/>
            <a:ext cx="2590800"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1211894" y="4855634"/>
            <a:ext cx="6081730" cy="830997"/>
          </a:xfrm>
          <a:prstGeom prst="rect">
            <a:avLst/>
          </a:prstGeom>
          <a:noFill/>
        </p:spPr>
        <p:txBody>
          <a:bodyPr wrap="none" rtlCol="0">
            <a:spAutoFit/>
          </a:bodyPr>
          <a:lstStyle/>
          <a:p>
            <a:r>
              <a:rPr lang="en-US" sz="2400" dirty="0" smtClean="0"/>
              <a:t>At one time, we need </a:t>
            </a:r>
            <a:r>
              <a:rPr lang="en-US" sz="2400" dirty="0" err="1" smtClean="0"/>
              <a:t>wi</a:t>
            </a:r>
            <a:r>
              <a:rPr lang="en-US" sz="2400" dirty="0" smtClean="0"/>
              <a:t>, </a:t>
            </a:r>
            <a:r>
              <a:rPr lang="en-US" sz="2400" dirty="0" err="1" smtClean="0"/>
              <a:t>vj</a:t>
            </a:r>
            <a:r>
              <a:rPr lang="en-US" sz="2400" dirty="0" smtClean="0"/>
              <a:t>, and (a tiny part of)</a:t>
            </a:r>
          </a:p>
          <a:p>
            <a:r>
              <a:rPr lang="en-US" sz="2400" dirty="0" err="1" smtClean="0"/>
              <a:t>Mij</a:t>
            </a:r>
            <a:r>
              <a:rPr lang="en-US" sz="2400" dirty="0" smtClean="0"/>
              <a:t> in memory.</a:t>
            </a:r>
            <a:endParaRPr lang="en-US" sz="2400" dirty="0"/>
          </a:p>
        </p:txBody>
      </p:sp>
      <p:sp>
        <p:nvSpPr>
          <p:cNvPr id="22" name="TextBox 21"/>
          <p:cNvSpPr txBox="1"/>
          <p:nvPr/>
        </p:nvSpPr>
        <p:spPr>
          <a:xfrm>
            <a:off x="481730" y="5840343"/>
            <a:ext cx="7848600" cy="707886"/>
          </a:xfrm>
          <a:prstGeom prst="rect">
            <a:avLst/>
          </a:prstGeom>
          <a:noFill/>
        </p:spPr>
        <p:txBody>
          <a:bodyPr wrap="square" rtlCol="0">
            <a:spAutoFit/>
          </a:bodyPr>
          <a:lstStyle/>
          <a:p>
            <a:r>
              <a:rPr lang="en-US" sz="2000" dirty="0" smtClean="0"/>
              <a:t>Vary v slowest: w1 = M11 v1; w2 = M21 v1; w3 = M31 v1; w1 += M12 v2;</a:t>
            </a:r>
          </a:p>
          <a:p>
            <a:r>
              <a:rPr lang="en-US" sz="2000" dirty="0" smtClean="0"/>
              <a:t>w2 += M22 v2; w3 += M32 v2; w1 += M13 v3; w2 += M23 v3; w3 += M33 v3</a:t>
            </a:r>
            <a:endParaRPr lang="en-US" sz="2000" dirty="0"/>
          </a:p>
        </p:txBody>
      </p:sp>
    </p:spTree>
    <p:extLst>
      <p:ext uri="{BB962C8B-B14F-4D97-AF65-F5344CB8AC3E}">
        <p14:creationId xmlns:p14="http://schemas.microsoft.com/office/powerpoint/2010/main" val="367957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Matrix </a:t>
            </a:r>
            <a:r>
              <a:rPr lang="en-US" dirty="0" smtClean="0"/>
              <a:t>Square</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Each column of a square is represented by:</a:t>
            </a:r>
          </a:p>
          <a:p>
            <a:pPr marL="971550" lvl="1" indent="-514350">
              <a:buFont typeface="+mj-lt"/>
              <a:buAutoNum type="arabicPeriod"/>
            </a:pPr>
            <a:r>
              <a:rPr lang="en-US" dirty="0" smtClean="0"/>
              <a:t>The number n of nonzero elements in the </a:t>
            </a:r>
            <a:r>
              <a:rPr lang="en-US" dirty="0" smtClean="0">
                <a:solidFill>
                  <a:srgbClr val="00B050"/>
                </a:solidFill>
              </a:rPr>
              <a:t>entire</a:t>
            </a:r>
            <a:r>
              <a:rPr lang="en-US" dirty="0" smtClean="0"/>
              <a:t> column of the matrix (i.e., the total number of out-links for the corresponding Web page).</a:t>
            </a:r>
          </a:p>
          <a:p>
            <a:pPr marL="971550" lvl="1" indent="-514350">
              <a:buFont typeface="+mj-lt"/>
              <a:buAutoNum type="arabicPeriod"/>
            </a:pPr>
            <a:r>
              <a:rPr lang="en-US" dirty="0" smtClean="0"/>
              <a:t>The list of rows </a:t>
            </a:r>
            <a:r>
              <a:rPr lang="en-US" dirty="0" smtClean="0">
                <a:solidFill>
                  <a:srgbClr val="00B050"/>
                </a:solidFill>
              </a:rPr>
              <a:t>of that square only </a:t>
            </a:r>
            <a:r>
              <a:rPr lang="en-US" dirty="0" smtClean="0"/>
              <a:t>that have nonzero values (which must be 1/n).</a:t>
            </a:r>
          </a:p>
          <a:p>
            <a:pPr marL="678942" indent="-514350"/>
            <a:r>
              <a:rPr lang="en-US" dirty="0" smtClean="0"/>
              <a:t>I.e., for each column, we store n with each of the k squares in one column of the matrix and each out-link with whatever square has the row to which the link goes.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330543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a:t>
            </a:r>
            <a:r>
              <a:rPr lang="en-US" dirty="0" smtClean="0"/>
              <a:t>Square – (2)</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pPr marL="678942" indent="-514350"/>
            <a:r>
              <a:rPr lang="en-US" dirty="0" smtClean="0"/>
              <a:t>Total space to represent the matrix = (4*k+8*10)*10</a:t>
            </a:r>
            <a:r>
              <a:rPr lang="en-US" baseline="30000" dirty="0" smtClean="0"/>
              <a:t>12</a:t>
            </a:r>
            <a:r>
              <a:rPr lang="en-US" dirty="0" smtClean="0"/>
              <a:t> = 4k+80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26</a:t>
            </a:fld>
            <a:endParaRPr lang="en-US" dirty="0"/>
          </a:p>
        </p:txBody>
      </p:sp>
      <p:grpSp>
        <p:nvGrpSpPr>
          <p:cNvPr id="5" name="Group 4"/>
          <p:cNvGrpSpPr/>
          <p:nvPr/>
        </p:nvGrpSpPr>
        <p:grpSpPr>
          <a:xfrm>
            <a:off x="442430" y="1905000"/>
            <a:ext cx="2520242" cy="3326725"/>
            <a:chOff x="226895" y="3352800"/>
            <a:chExt cx="2520242" cy="3326725"/>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6895" y="4648200"/>
              <a:ext cx="2520242" cy="2031325"/>
            </a:xfrm>
            <a:prstGeom prst="rect">
              <a:avLst/>
            </a:prstGeom>
            <a:noFill/>
          </p:spPr>
          <p:txBody>
            <a:bodyPr wrap="none" rtlCol="0">
              <a:spAutoFit/>
            </a:bodyPr>
            <a:lstStyle/>
            <a:p>
              <a:r>
                <a:rPr lang="en-US" dirty="0" smtClean="0"/>
                <a:t>Integer n for a</a:t>
              </a:r>
            </a:p>
            <a:p>
              <a:r>
                <a:rPr lang="en-US" dirty="0" smtClean="0"/>
                <a:t>column is represented</a:t>
              </a:r>
            </a:p>
            <a:p>
              <a:r>
                <a:rPr lang="en-US" dirty="0" smtClean="0"/>
                <a:t>in each of k squares.</a:t>
              </a:r>
            </a:p>
            <a:p>
              <a:r>
                <a:rPr lang="en-US" dirty="0" smtClean="0">
                  <a:solidFill>
                    <a:srgbClr val="0070C0"/>
                  </a:solidFill>
                </a:rPr>
                <a:t>Possible savings</a:t>
              </a:r>
              <a:r>
                <a:rPr lang="en-US" dirty="0" smtClean="0"/>
                <a:t>: if a</a:t>
              </a:r>
            </a:p>
            <a:p>
              <a:r>
                <a:rPr lang="en-US" dirty="0" smtClean="0"/>
                <a:t>square has all 0’s in a</a:t>
              </a:r>
            </a:p>
            <a:p>
              <a:r>
                <a:rPr lang="en-US" dirty="0" smtClean="0"/>
                <a:t>column, then n is not</a:t>
              </a:r>
            </a:p>
            <a:p>
              <a:r>
                <a:rPr lang="en-US" dirty="0" smtClean="0"/>
                <a:t>Needed for that column.</a:t>
              </a:r>
              <a:endParaRPr lang="en-US" dirty="0"/>
            </a:p>
          </p:txBody>
        </p:sp>
        <p:cxnSp>
          <p:nvCxnSpPr>
            <p:cNvPr id="8" name="Straight Arrow Connector 7"/>
            <p:cNvCxnSpPr>
              <a:stCxn id="7" idx="0"/>
              <a:endCxn id="6" idx="2"/>
            </p:cNvCxnSpPr>
            <p:nvPr/>
          </p:nvCxnSpPr>
          <p:spPr>
            <a:xfrm flipH="1" flipV="1">
              <a:off x="1371600" y="3940479"/>
              <a:ext cx="115416"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2124440" y="1905000"/>
            <a:ext cx="3640502" cy="2226037"/>
            <a:chOff x="1891935" y="3345493"/>
            <a:chExt cx="3640502" cy="2226037"/>
          </a:xfrm>
        </p:grpSpPr>
        <p:sp>
          <p:nvSpPr>
            <p:cNvPr id="11" name="Rectangle 10"/>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923330"/>
            </a:xfrm>
            <a:prstGeom prst="rect">
              <a:avLst/>
            </a:prstGeom>
            <a:noFill/>
          </p:spPr>
          <p:txBody>
            <a:bodyPr wrap="none" rtlCol="0">
              <a:spAutoFit/>
            </a:bodyPr>
            <a:lstStyle/>
            <a:p>
              <a:r>
                <a:rPr lang="en-US" dirty="0" smtClean="0"/>
                <a:t>Average 10 links/column,</a:t>
              </a:r>
            </a:p>
            <a:p>
              <a:r>
                <a:rPr lang="en-US" dirty="0" smtClean="0"/>
                <a:t>8 bytes per row number,</a:t>
              </a:r>
            </a:p>
            <a:p>
              <a:r>
                <a:rPr lang="en-US" dirty="0" smtClean="0"/>
                <a:t>spread over k squares. </a:t>
              </a:r>
              <a:endParaRPr lang="en-US" dirty="0"/>
            </a:p>
          </p:txBody>
        </p:sp>
        <p:cxnSp>
          <p:nvCxnSpPr>
            <p:cNvPr id="13" name="Straight Arrow Connector 12"/>
            <p:cNvCxnSpPr>
              <a:endCxn id="11"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9" name="TextBox 8"/>
          <p:cNvSpPr txBox="1"/>
          <p:nvPr/>
        </p:nvSpPr>
        <p:spPr>
          <a:xfrm>
            <a:off x="3236664" y="4724400"/>
            <a:ext cx="5093061" cy="1200329"/>
          </a:xfrm>
          <a:prstGeom prst="rect">
            <a:avLst/>
          </a:prstGeom>
          <a:noFill/>
        </p:spPr>
        <p:txBody>
          <a:bodyPr wrap="none" rtlCol="0">
            <a:spAutoFit/>
          </a:bodyPr>
          <a:lstStyle/>
          <a:p>
            <a:r>
              <a:rPr lang="en-US" dirty="0" smtClean="0">
                <a:solidFill>
                  <a:srgbClr val="00B050"/>
                </a:solidFill>
              </a:rPr>
              <a:t>Note: if 10 is the average number of out-links,</a:t>
            </a:r>
          </a:p>
          <a:p>
            <a:r>
              <a:rPr lang="en-US" dirty="0" smtClean="0">
                <a:solidFill>
                  <a:srgbClr val="00B050"/>
                </a:solidFill>
              </a:rPr>
              <a:t>then there will be integers in an average of</a:t>
            </a:r>
          </a:p>
          <a:p>
            <a:r>
              <a:rPr lang="en-US" dirty="0" smtClean="0">
                <a:solidFill>
                  <a:srgbClr val="00B050"/>
                </a:solidFill>
              </a:rPr>
              <a:t>10 squares for each column, so k can be thought</a:t>
            </a:r>
          </a:p>
          <a:p>
            <a:r>
              <a:rPr lang="en-US" dirty="0" smtClean="0">
                <a:solidFill>
                  <a:srgbClr val="00B050"/>
                </a:solidFill>
              </a:rPr>
              <a:t>of as the maximum of 10 and the number of blocks.</a:t>
            </a:r>
            <a:endParaRPr lang="en-US" dirty="0">
              <a:solidFill>
                <a:srgbClr val="00B050"/>
              </a:solidFill>
            </a:endParaRPr>
          </a:p>
        </p:txBody>
      </p:sp>
    </p:spTree>
    <p:extLst>
      <p:ext uri="{BB962C8B-B14F-4D97-AF65-F5344CB8AC3E}">
        <p14:creationId xmlns:p14="http://schemas.microsoft.com/office/powerpoint/2010/main" val="28224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Modifications</a:t>
            </a:r>
            <a:endParaRPr lang="en-US" dirty="0"/>
          </a:p>
        </p:txBody>
      </p:sp>
      <p:sp>
        <p:nvSpPr>
          <p:cNvPr id="3" name="Content Placeholder 2"/>
          <p:cNvSpPr>
            <a:spLocks noGrp="1"/>
          </p:cNvSpPr>
          <p:nvPr>
            <p:ph idx="1"/>
          </p:nvPr>
        </p:nvSpPr>
        <p:spPr/>
        <p:txBody>
          <a:bodyPr/>
          <a:lstStyle/>
          <a:p>
            <a:r>
              <a:rPr lang="en-US" dirty="0" smtClean="0"/>
              <a:t>We are not just multiplying a matrix and a vector.</a:t>
            </a:r>
          </a:p>
          <a:p>
            <a:r>
              <a:rPr lang="en-US" dirty="0" smtClean="0"/>
              <a:t>We need to multiply the result by a constant to reflect the “taxation.”</a:t>
            </a:r>
          </a:p>
          <a:p>
            <a:r>
              <a:rPr lang="en-US" dirty="0" smtClean="0"/>
              <a:t>We need to add a constant to each component of the result </a:t>
            </a:r>
            <a:r>
              <a:rPr lang="en-US" b="1" dirty="0" smtClean="0"/>
              <a:t>w</a:t>
            </a:r>
            <a:r>
              <a:rPr lang="en-US" dirty="0" smtClean="0"/>
              <a:t>.</a:t>
            </a:r>
          </a:p>
          <a:p>
            <a:r>
              <a:rPr lang="en-US" dirty="0" smtClean="0"/>
              <a:t>Neither of these changes are hard to do.</a:t>
            </a:r>
          </a:p>
          <a:p>
            <a:pPr lvl="1"/>
            <a:r>
              <a:rPr lang="en-US" dirty="0" smtClean="0"/>
              <a:t>After computing each block </a:t>
            </a:r>
            <a:r>
              <a:rPr lang="en-US" dirty="0" err="1" smtClean="0"/>
              <a:t>w</a:t>
            </a:r>
            <a:r>
              <a:rPr lang="en-US" baseline="-25000" dirty="0" err="1" smtClean="0"/>
              <a:t>i</a:t>
            </a:r>
            <a:r>
              <a:rPr lang="en-US" dirty="0" smtClean="0"/>
              <a:t> of </a:t>
            </a:r>
            <a:r>
              <a:rPr lang="en-US" b="1" dirty="0" smtClean="0"/>
              <a:t>w</a:t>
            </a:r>
            <a:r>
              <a:rPr lang="en-US" dirty="0" smtClean="0"/>
              <a:t>, multiply by </a:t>
            </a:r>
            <a:r>
              <a:rPr lang="en-US" dirty="0" smtClean="0">
                <a:sym typeface="Symbol"/>
              </a:rPr>
              <a:t></a:t>
            </a:r>
            <a:r>
              <a:rPr lang="en-US" dirty="0" smtClean="0"/>
              <a:t> and then add (1-</a:t>
            </a:r>
            <a:r>
              <a:rPr lang="en-US" dirty="0" smtClean="0">
                <a:sym typeface="Symbol"/>
              </a:rPr>
              <a:t>)</a:t>
            </a:r>
            <a:r>
              <a:rPr lang="en-US" dirty="0" smtClean="0"/>
              <a:t>/N to each component.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27</a:t>
            </a:fld>
            <a:endParaRPr lang="en-US" dirty="0"/>
          </a:p>
        </p:txBody>
      </p:sp>
    </p:spTree>
    <p:extLst>
      <p:ext uri="{BB962C8B-B14F-4D97-AF65-F5344CB8AC3E}">
        <p14:creationId xmlns:p14="http://schemas.microsoft.com/office/powerpoint/2010/main" val="236410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a:t>
            </a:r>
            <a:endParaRPr lang="en-US" dirty="0"/>
          </a:p>
        </p:txBody>
      </p:sp>
      <p:sp>
        <p:nvSpPr>
          <p:cNvPr id="3" name="Content Placeholder 2"/>
          <p:cNvSpPr>
            <a:spLocks noGrp="1"/>
          </p:cNvSpPr>
          <p:nvPr>
            <p:ph idx="1"/>
          </p:nvPr>
        </p:nvSpPr>
        <p:spPr/>
        <p:txBody>
          <a:bodyPr>
            <a:normAutofit/>
          </a:bodyPr>
          <a:lstStyle/>
          <a:p>
            <a:r>
              <a:rPr lang="en-US" dirty="0" smtClean="0"/>
              <a:t>The strategy described can be executed on a single machine.</a:t>
            </a:r>
          </a:p>
          <a:p>
            <a:r>
              <a:rPr lang="en-US" dirty="0" smtClean="0"/>
              <a:t>But who would want to?</a:t>
            </a:r>
          </a:p>
          <a:p>
            <a:r>
              <a:rPr lang="en-US" dirty="0" smtClean="0"/>
              <a:t>There is a simple MapReduce algorithm to perform matrix-vector multiplication.</a:t>
            </a:r>
          </a:p>
          <a:p>
            <a:pPr lvl="1"/>
            <a:r>
              <a:rPr lang="en-US" dirty="0" smtClean="0"/>
              <a:t>But since the matrix is sparse, better to treat it as a relational join.</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dirty="0"/>
          </a:p>
        </p:txBody>
      </p:sp>
    </p:spTree>
    <p:extLst>
      <p:ext uri="{BB962C8B-B14F-4D97-AF65-F5344CB8AC3E}">
        <p14:creationId xmlns:p14="http://schemas.microsoft.com/office/powerpoint/2010/main" val="2928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 (2)</a:t>
            </a:r>
            <a:endParaRPr lang="en-US" dirty="0"/>
          </a:p>
        </p:txBody>
      </p:sp>
      <p:sp>
        <p:nvSpPr>
          <p:cNvPr id="3" name="Content Placeholder 2"/>
          <p:cNvSpPr>
            <a:spLocks noGrp="1"/>
          </p:cNvSpPr>
          <p:nvPr>
            <p:ph idx="1"/>
          </p:nvPr>
        </p:nvSpPr>
        <p:spPr>
          <a:xfrm>
            <a:off x="228600" y="1295400"/>
            <a:ext cx="8763000" cy="5562600"/>
          </a:xfrm>
        </p:spPr>
        <p:txBody>
          <a:bodyPr>
            <a:normAutofit/>
          </a:bodyPr>
          <a:lstStyle/>
          <a:p>
            <a:r>
              <a:rPr lang="en-US" dirty="0" smtClean="0"/>
              <a:t>Another approach is to use many jobs, each to multiply a row of matrix squares by the entire </a:t>
            </a:r>
            <a:r>
              <a:rPr lang="en-US" b="1" dirty="0" smtClean="0"/>
              <a:t>v</a:t>
            </a:r>
            <a:r>
              <a:rPr lang="en-US" dirty="0" smtClean="0"/>
              <a:t>.</a:t>
            </a:r>
          </a:p>
          <a:p>
            <a:r>
              <a:rPr lang="en-US" dirty="0" smtClean="0"/>
              <a:t>Use main memory to hold the one block of </a:t>
            </a:r>
            <a:r>
              <a:rPr lang="en-US" b="1" dirty="0" smtClean="0"/>
              <a:t>w</a:t>
            </a:r>
            <a:r>
              <a:rPr lang="en-US" dirty="0" smtClean="0"/>
              <a:t> that will be produced.</a:t>
            </a:r>
          </a:p>
          <a:p>
            <a:r>
              <a:rPr lang="en-US" dirty="0"/>
              <a:t>Read one </a:t>
            </a:r>
            <a:r>
              <a:rPr lang="en-US" dirty="0" smtClean="0"/>
              <a:t>block </a:t>
            </a:r>
            <a:r>
              <a:rPr lang="en-US" dirty="0"/>
              <a:t>of </a:t>
            </a:r>
            <a:r>
              <a:rPr lang="en-US" b="1" dirty="0"/>
              <a:t>v</a:t>
            </a:r>
            <a:r>
              <a:rPr lang="en-US" dirty="0"/>
              <a:t> into main memory at a time</a:t>
            </a:r>
            <a:r>
              <a:rPr lang="en-US" dirty="0" smtClean="0"/>
              <a:t>.</a:t>
            </a:r>
          </a:p>
          <a:p>
            <a:r>
              <a:rPr lang="en-US" dirty="0" smtClean="0"/>
              <a:t>Read the square of M that needs to multiply the current block of </a:t>
            </a:r>
            <a:r>
              <a:rPr lang="en-US" b="1" dirty="0" smtClean="0"/>
              <a:t>v</a:t>
            </a:r>
            <a:r>
              <a:rPr lang="en-US" dirty="0" smtClean="0"/>
              <a:t>, a tiny bit at a time.</a:t>
            </a:r>
          </a:p>
          <a:p>
            <a:r>
              <a:rPr lang="en-US" dirty="0" smtClean="0"/>
              <a:t>Works as long as k is large enough that two blocks fit in memory.</a:t>
            </a:r>
          </a:p>
          <a:p>
            <a:r>
              <a:rPr lang="en-US" dirty="0" smtClean="0"/>
              <a:t>M read once; </a:t>
            </a:r>
            <a:r>
              <a:rPr lang="en-US" b="1" dirty="0" smtClean="0"/>
              <a:t>v</a:t>
            </a:r>
            <a:r>
              <a:rPr lang="en-US" dirty="0" smtClean="0"/>
              <a:t> read k times, among all the jobs.</a:t>
            </a:r>
          </a:p>
          <a:p>
            <a:pPr lvl="1"/>
            <a:r>
              <a:rPr lang="en-US" dirty="0" smtClean="0"/>
              <a:t>OK, because M is much larger than </a:t>
            </a:r>
            <a:r>
              <a:rPr lang="en-US" b="1" dirty="0" smtClean="0"/>
              <a:t>v</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dirty="0"/>
          </a:p>
        </p:txBody>
      </p:sp>
    </p:spTree>
    <p:extLst>
      <p:ext uri="{BB962C8B-B14F-4D97-AF65-F5344CB8AC3E}">
        <p14:creationId xmlns:p14="http://schemas.microsoft.com/office/powerpoint/2010/main" val="20060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What </a:t>
            </a:r>
            <a:r>
              <a:rPr lang="en-US" altLang="en-US" dirty="0" smtClean="0"/>
              <a:t>Is Web Spam</a:t>
            </a:r>
            <a:r>
              <a:rPr lang="en-US" altLang="en-US" dirty="0"/>
              <a:t>?</a:t>
            </a:r>
          </a:p>
        </p:txBody>
      </p:sp>
      <p:sp>
        <p:nvSpPr>
          <p:cNvPr id="10243" name="Rectangle 3"/>
          <p:cNvSpPr>
            <a:spLocks noGrp="1" noChangeArrowheads="1"/>
          </p:cNvSpPr>
          <p:nvPr>
            <p:ph type="body" idx="1"/>
          </p:nvPr>
        </p:nvSpPr>
        <p:spPr/>
        <p:txBody>
          <a:bodyPr/>
          <a:lstStyle/>
          <a:p>
            <a:pPr>
              <a:lnSpc>
                <a:spcPct val="90000"/>
              </a:lnSpc>
            </a:pPr>
            <a:r>
              <a:rPr lang="en-US" altLang="en-US" i="1" dirty="0">
                <a:solidFill>
                  <a:srgbClr val="FF0000"/>
                </a:solidFill>
              </a:rPr>
              <a:t>Spamming</a:t>
            </a:r>
            <a:r>
              <a:rPr lang="en-US" altLang="en-US" dirty="0"/>
              <a:t> = any deliberate action </a:t>
            </a:r>
            <a:r>
              <a:rPr lang="en-US" altLang="en-US" dirty="0" smtClean="0"/>
              <a:t>intended solely </a:t>
            </a:r>
            <a:r>
              <a:rPr lang="en-US" altLang="en-US" dirty="0"/>
              <a:t>to boost a </a:t>
            </a:r>
            <a:r>
              <a:rPr lang="en-US" altLang="en-US" dirty="0" smtClean="0"/>
              <a:t>Web </a:t>
            </a:r>
            <a:r>
              <a:rPr lang="en-US" altLang="en-US" dirty="0"/>
              <a:t>page’s position in </a:t>
            </a:r>
            <a:r>
              <a:rPr lang="en-US" altLang="en-US" dirty="0" smtClean="0"/>
              <a:t>search-engine results.</a:t>
            </a:r>
            <a:endParaRPr lang="en-US" altLang="en-US" dirty="0"/>
          </a:p>
          <a:p>
            <a:pPr>
              <a:lnSpc>
                <a:spcPct val="90000"/>
              </a:lnSpc>
            </a:pPr>
            <a:r>
              <a:rPr lang="en-US" altLang="en-US" i="1" dirty="0" smtClean="0">
                <a:solidFill>
                  <a:srgbClr val="FF0000"/>
                </a:solidFill>
              </a:rPr>
              <a:t>Web Spam</a:t>
            </a:r>
            <a:r>
              <a:rPr lang="en-US" altLang="en-US" dirty="0" smtClean="0"/>
              <a:t> </a:t>
            </a:r>
            <a:r>
              <a:rPr lang="en-US" altLang="en-US" dirty="0"/>
              <a:t>= </a:t>
            </a:r>
            <a:r>
              <a:rPr lang="en-US" altLang="en-US" dirty="0" smtClean="0"/>
              <a:t>Web </a:t>
            </a:r>
            <a:r>
              <a:rPr lang="en-US" altLang="en-US" dirty="0"/>
              <a:t>pages that are the result of </a:t>
            </a:r>
            <a:r>
              <a:rPr lang="en-US" altLang="en-US" dirty="0" smtClean="0"/>
              <a:t>spamming.</a:t>
            </a:r>
            <a:endParaRPr lang="en-US" altLang="en-US" dirty="0"/>
          </a:p>
          <a:p>
            <a:pPr>
              <a:lnSpc>
                <a:spcPct val="90000"/>
              </a:lnSpc>
            </a:pPr>
            <a:r>
              <a:rPr lang="en-US" altLang="en-US" dirty="0" smtClean="0"/>
              <a:t>SEO </a:t>
            </a:r>
            <a:r>
              <a:rPr lang="en-US" altLang="en-US" dirty="0"/>
              <a:t>industry might disagree!</a:t>
            </a:r>
          </a:p>
          <a:p>
            <a:pPr lvl="1">
              <a:lnSpc>
                <a:spcPct val="90000"/>
              </a:lnSpc>
            </a:pPr>
            <a:r>
              <a:rPr lang="en-US" altLang="en-US" i="1" dirty="0">
                <a:solidFill>
                  <a:srgbClr val="FF0000"/>
                </a:solidFill>
              </a:rPr>
              <a:t>SEO</a:t>
            </a:r>
            <a:r>
              <a:rPr lang="en-US" altLang="en-US" dirty="0"/>
              <a:t> = search engine </a:t>
            </a:r>
            <a:r>
              <a:rPr lang="en-US" altLang="en-US" dirty="0" smtClean="0"/>
              <a:t>optimization</a:t>
            </a:r>
            <a:endParaRPr lang="en-US" altLang="en-US" dirty="0"/>
          </a:p>
        </p:txBody>
      </p:sp>
    </p:spTree>
    <p:extLst>
      <p:ext uri="{BB962C8B-B14F-4D97-AF65-F5344CB8AC3E}">
        <p14:creationId xmlns:p14="http://schemas.microsoft.com/office/powerpoint/2010/main" val="3001609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First Block of v</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30</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smtClean="0">
                <a:solidFill>
                  <a:schemeClr val="tx1"/>
                </a:solidFill>
              </a:rPr>
              <a:t>1</a:t>
            </a:r>
            <a:endParaRPr lang="en-US" sz="3200" baseline="-25000" dirty="0">
              <a:solidFill>
                <a:schemeClr val="tx1"/>
              </a:solidFill>
            </a:endParaRPr>
          </a:p>
        </p:txBody>
      </p:sp>
      <p:sp>
        <p:nvSpPr>
          <p:cNvPr id="8" name="TextBox 7"/>
          <p:cNvSpPr txBox="1"/>
          <p:nvPr/>
        </p:nvSpPr>
        <p:spPr>
          <a:xfrm>
            <a:off x="4016599" y="1348633"/>
            <a:ext cx="625492" cy="461665"/>
          </a:xfrm>
          <a:prstGeom prst="rect">
            <a:avLst/>
          </a:prstGeom>
          <a:noFill/>
        </p:spPr>
        <p:txBody>
          <a:bodyPr wrap="none" rtlCol="0">
            <a:spAutoFit/>
          </a:bodyPr>
          <a:lstStyle/>
          <a:p>
            <a:r>
              <a:rPr lang="en-US" sz="2400" dirty="0" smtClean="0"/>
              <a:t>M</a:t>
            </a:r>
            <a:r>
              <a:rPr lang="en-US" sz="3200" baseline="-25000" dirty="0" smtClean="0"/>
              <a:t>i1</a:t>
            </a:r>
            <a:endParaRPr lang="en-US" sz="3200" baseline="-25000" dirty="0"/>
          </a:p>
        </p:txBody>
      </p:sp>
      <p:cxnSp>
        <p:nvCxnSpPr>
          <p:cNvPr id="10" name="Straight Arrow Connector 9"/>
          <p:cNvCxnSpPr>
            <a:stCxn id="8" idx="2"/>
          </p:cNvCxnSpPr>
          <p:nvPr/>
        </p:nvCxnSpPr>
        <p:spPr>
          <a:xfrm>
            <a:off x="4329345" y="1810298"/>
            <a:ext cx="11222"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5257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Second </a:t>
            </a:r>
            <a:r>
              <a:rPr lang="en-US" dirty="0"/>
              <a:t>Block of v</a:t>
            </a:r>
          </a:p>
        </p:txBody>
      </p:sp>
      <p:sp>
        <p:nvSpPr>
          <p:cNvPr id="3" name="Slide Number Placeholder 2"/>
          <p:cNvSpPr>
            <a:spLocks noGrp="1"/>
          </p:cNvSpPr>
          <p:nvPr>
            <p:ph type="sldNum" sz="quarter" idx="12"/>
          </p:nvPr>
        </p:nvSpPr>
        <p:spPr/>
        <p:txBody>
          <a:bodyPr/>
          <a:lstStyle/>
          <a:p>
            <a:fld id="{19B12225-5612-419B-A8D5-4B8EEE4C217E}" type="slidenum">
              <a:rPr lang="en-US" smtClean="0"/>
              <a:pPr/>
              <a:t>31</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a:solidFill>
                  <a:schemeClr val="tx1"/>
                </a:solidFill>
              </a:rPr>
              <a:t>2</a:t>
            </a:r>
          </a:p>
        </p:txBody>
      </p:sp>
      <p:sp>
        <p:nvSpPr>
          <p:cNvPr id="8" name="TextBox 7"/>
          <p:cNvSpPr txBox="1"/>
          <p:nvPr/>
        </p:nvSpPr>
        <p:spPr>
          <a:xfrm>
            <a:off x="4016599" y="1348633"/>
            <a:ext cx="641522" cy="461665"/>
          </a:xfrm>
          <a:prstGeom prst="rect">
            <a:avLst/>
          </a:prstGeom>
          <a:noFill/>
        </p:spPr>
        <p:txBody>
          <a:bodyPr wrap="none" rtlCol="0">
            <a:spAutoFit/>
          </a:bodyPr>
          <a:lstStyle/>
          <a:p>
            <a:r>
              <a:rPr lang="en-US" sz="2400" dirty="0" smtClean="0"/>
              <a:t>M</a:t>
            </a:r>
            <a:r>
              <a:rPr lang="en-US" sz="3200" baseline="-25000" dirty="0" smtClean="0"/>
              <a:t>i2</a:t>
            </a:r>
            <a:endParaRPr lang="en-US" sz="3200" baseline="-25000" dirty="0"/>
          </a:p>
        </p:txBody>
      </p:sp>
      <p:cxnSp>
        <p:nvCxnSpPr>
          <p:cNvPr id="10" name="Straight Arrow Connector 9"/>
          <p:cNvCxnSpPr>
            <a:stCxn id="8" idx="2"/>
          </p:cNvCxnSpPr>
          <p:nvPr/>
        </p:nvCxnSpPr>
        <p:spPr>
          <a:xfrm>
            <a:off x="4337360" y="1810298"/>
            <a:ext cx="3207"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4126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j-</a:t>
            </a:r>
            <a:r>
              <a:rPr lang="en-US" dirty="0" err="1" smtClean="0"/>
              <a:t>th</a:t>
            </a:r>
            <a:r>
              <a:rPr lang="en-US" smtClean="0"/>
              <a:t> </a:t>
            </a:r>
            <a:r>
              <a:rPr lang="en-US"/>
              <a:t>Block of v</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32</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v</a:t>
            </a:r>
            <a:r>
              <a:rPr lang="en-US" sz="3200" baseline="-25000" dirty="0" err="1" smtClean="0">
                <a:solidFill>
                  <a:schemeClr val="tx1"/>
                </a:solidFill>
              </a:rPr>
              <a:t>j</a:t>
            </a:r>
            <a:endParaRPr lang="en-US" sz="3200" baseline="-25000" dirty="0">
              <a:solidFill>
                <a:schemeClr val="tx1"/>
              </a:solidFill>
            </a:endParaRPr>
          </a:p>
        </p:txBody>
      </p:sp>
      <p:sp>
        <p:nvSpPr>
          <p:cNvPr id="8" name="TextBox 7"/>
          <p:cNvSpPr txBox="1"/>
          <p:nvPr/>
        </p:nvSpPr>
        <p:spPr>
          <a:xfrm>
            <a:off x="4016599" y="1348633"/>
            <a:ext cx="567784" cy="461665"/>
          </a:xfrm>
          <a:prstGeom prst="rect">
            <a:avLst/>
          </a:prstGeom>
          <a:noFill/>
        </p:spPr>
        <p:txBody>
          <a:bodyPr wrap="none" rtlCol="0">
            <a:spAutoFit/>
          </a:bodyPr>
          <a:lstStyle/>
          <a:p>
            <a:r>
              <a:rPr lang="en-US" sz="2400" dirty="0" err="1" smtClean="0"/>
              <a:t>M</a:t>
            </a:r>
            <a:r>
              <a:rPr lang="en-US" sz="3200" baseline="-25000" dirty="0" err="1" smtClean="0"/>
              <a:t>ij</a:t>
            </a:r>
            <a:endParaRPr lang="en-US" sz="3200" baseline="-25000" dirty="0"/>
          </a:p>
        </p:txBody>
      </p:sp>
      <p:cxnSp>
        <p:nvCxnSpPr>
          <p:cNvPr id="10" name="Straight Arrow Connector 9"/>
          <p:cNvCxnSpPr/>
          <p:nvPr/>
        </p:nvCxnSpPr>
        <p:spPr>
          <a:xfrm>
            <a:off x="4340567" y="1810298"/>
            <a:ext cx="0"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3565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err="1" smtClean="0">
                <a:solidFill>
                  <a:srgbClr val="CC0000"/>
                </a:solidFill>
              </a:rPr>
              <a:t>SimRank</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Graphs of Entities and Connections</a:t>
            </a:r>
            <a:br>
              <a:rPr lang="en-US" sz="3600" dirty="0" smtClean="0">
                <a:solidFill>
                  <a:srgbClr val="FF9900"/>
                </a:solidFill>
              </a:rPr>
            </a:br>
            <a:r>
              <a:rPr lang="en-US" sz="3600" dirty="0" smtClean="0">
                <a:solidFill>
                  <a:srgbClr val="FF9900"/>
                </a:solidFill>
              </a:rPr>
              <a:t>Finding Similar Entities by Random 	Walks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121637578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Similiarity</a:t>
            </a:r>
            <a:r>
              <a:rPr lang="en-US" dirty="0" smtClean="0"/>
              <a:t> in Networks</a:t>
            </a:r>
            <a:endParaRPr lang="en-US" dirty="0"/>
          </a:p>
        </p:txBody>
      </p:sp>
      <p:sp>
        <p:nvSpPr>
          <p:cNvPr id="3" name="Content Placeholder 2"/>
          <p:cNvSpPr>
            <a:spLocks noGrp="1"/>
          </p:cNvSpPr>
          <p:nvPr>
            <p:ph idx="1"/>
          </p:nvPr>
        </p:nvSpPr>
        <p:spPr/>
        <p:txBody>
          <a:bodyPr/>
          <a:lstStyle/>
          <a:p>
            <a:r>
              <a:rPr lang="en-US" dirty="0" smtClean="0"/>
              <a:t>Unlike similarity based on a distance measure, which we discussed with regard to LSH, we may instead wish to look for entities that play similar roles in a complex network.</a:t>
            </a:r>
          </a:p>
          <a:p>
            <a:r>
              <a:rPr lang="en-US" dirty="0" smtClean="0">
                <a:solidFill>
                  <a:srgbClr val="00B050"/>
                </a:solidFill>
              </a:rPr>
              <a:t>Example</a:t>
            </a:r>
            <a:r>
              <a:rPr lang="en-US" dirty="0" smtClean="0"/>
              <a:t>: Nodes represent students</a:t>
            </a:r>
            <a:r>
              <a:rPr lang="en-US" dirty="0"/>
              <a:t> </a:t>
            </a:r>
            <a:r>
              <a:rPr lang="en-US" dirty="0" smtClean="0"/>
              <a:t>and classes; find students with similar interests, classes on similar subjects.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34</a:t>
            </a:fld>
            <a:endParaRPr lang="en-US" dirty="0"/>
          </a:p>
        </p:txBody>
      </p:sp>
    </p:spTree>
    <p:extLst>
      <p:ext uri="{BB962C8B-B14F-4D97-AF65-F5344CB8AC3E}">
        <p14:creationId xmlns:p14="http://schemas.microsoft.com/office/powerpoint/2010/main" val="2703919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Network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35</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34728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Approach</a:t>
            </a:r>
            <a:r>
              <a:rPr lang="en-US" dirty="0" smtClean="0"/>
              <a:t>: Pair Graphs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Intuition</a:t>
            </a:r>
            <a:r>
              <a:rPr lang="en-US" dirty="0" smtClean="0"/>
              <a:t>:</a:t>
            </a:r>
          </a:p>
          <a:p>
            <a:pPr marL="971550" lvl="1" indent="-514350">
              <a:buFont typeface="+mj-lt"/>
              <a:buAutoNum type="arabicPeriod"/>
            </a:pPr>
            <a:r>
              <a:rPr lang="en-US" dirty="0" smtClean="0"/>
              <a:t>An entity is similar to itself.</a:t>
            </a:r>
          </a:p>
          <a:p>
            <a:pPr marL="971550" lvl="1" indent="-514350">
              <a:buFont typeface="+mj-lt"/>
              <a:buAutoNum type="arabicPeriod"/>
            </a:pPr>
            <a:r>
              <a:rPr lang="en-US" dirty="0" smtClean="0"/>
              <a:t>If two entities A and B are similar, then that is some evidence that entities C and D connected to A and B, respectively, are similar.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2887800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Pair Graph</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37</a:t>
            </a:fld>
            <a:endParaRPr lang="en-US"/>
          </a:p>
        </p:txBody>
      </p:sp>
      <p:grpSp>
        <p:nvGrpSpPr>
          <p:cNvPr id="26" name="Group 25"/>
          <p:cNvGrpSpPr/>
          <p:nvPr/>
        </p:nvGrpSpPr>
        <p:grpSpPr>
          <a:xfrm>
            <a:off x="185812" y="1218205"/>
            <a:ext cx="3732012" cy="2476500"/>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Oval 19"/>
          <p:cNvSpPr/>
          <p:nvPr/>
        </p:nvSpPr>
        <p:spPr>
          <a:xfrm>
            <a:off x="1579365" y="4876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grpSp>
        <p:nvGrpSpPr>
          <p:cNvPr id="41" name="Group 40"/>
          <p:cNvGrpSpPr/>
          <p:nvPr/>
        </p:nvGrpSpPr>
        <p:grpSpPr>
          <a:xfrm>
            <a:off x="2493765" y="4716310"/>
            <a:ext cx="1723999" cy="854380"/>
            <a:chOff x="2493765" y="4716310"/>
            <a:chExt cx="1723999" cy="854380"/>
          </a:xfrm>
        </p:grpSpPr>
        <p:sp>
          <p:nvSpPr>
            <p:cNvPr id="22" name="Oval 21"/>
            <p:cNvSpPr/>
            <p:nvPr/>
          </p:nvSpPr>
          <p:spPr>
            <a:xfrm>
              <a:off x="2922364" y="4716310"/>
              <a:ext cx="1295400" cy="85438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CS246,CS229</a:t>
              </a:r>
              <a:endParaRPr lang="en-US" dirty="0">
                <a:solidFill>
                  <a:schemeClr val="tx1"/>
                </a:solidFill>
              </a:endParaRPr>
            </a:p>
          </p:txBody>
        </p:sp>
        <p:cxnSp>
          <p:nvCxnSpPr>
            <p:cNvPr id="15" name="Straight Arrow Connector 14"/>
            <p:cNvCxnSpPr>
              <a:stCxn id="20" idx="6"/>
              <a:endCxn id="22" idx="2"/>
            </p:cNvCxnSpPr>
            <p:nvPr/>
          </p:nvCxnSpPr>
          <p:spPr>
            <a:xfrm>
              <a:off x="2493765" y="5143500"/>
              <a:ext cx="428599"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42" name="Group 41"/>
          <p:cNvGrpSpPr/>
          <p:nvPr/>
        </p:nvGrpSpPr>
        <p:grpSpPr>
          <a:xfrm>
            <a:off x="3570064" y="2846668"/>
            <a:ext cx="2297336" cy="3819463"/>
            <a:chOff x="3570064" y="2846668"/>
            <a:chExt cx="2297336" cy="3819463"/>
          </a:xfrm>
        </p:grpSpPr>
        <p:sp>
          <p:nvSpPr>
            <p:cNvPr id="24" name="Oval 23"/>
            <p:cNvSpPr/>
            <p:nvPr/>
          </p:nvSpPr>
          <p:spPr>
            <a:xfrm>
              <a:off x="4953000" y="2846668"/>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Ann</a:t>
              </a:r>
              <a:endParaRPr lang="en-US" dirty="0">
                <a:solidFill>
                  <a:schemeClr val="tx1"/>
                </a:solidFill>
              </a:endParaRPr>
            </a:p>
          </p:txBody>
        </p:sp>
        <p:sp>
          <p:nvSpPr>
            <p:cNvPr id="27" name="Oval 26"/>
            <p:cNvSpPr/>
            <p:nvPr/>
          </p:nvSpPr>
          <p:spPr>
            <a:xfrm>
              <a:off x="4953000" y="4002628"/>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Sue</a:t>
              </a:r>
              <a:endParaRPr lang="en-US" dirty="0">
                <a:solidFill>
                  <a:schemeClr val="tx1"/>
                </a:solidFill>
              </a:endParaRPr>
            </a:p>
          </p:txBody>
        </p:sp>
        <p:sp>
          <p:nvSpPr>
            <p:cNvPr id="28" name="Oval 27"/>
            <p:cNvSpPr/>
            <p:nvPr/>
          </p:nvSpPr>
          <p:spPr>
            <a:xfrm>
              <a:off x="4953000" y="5077889"/>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Joe</a:t>
              </a:r>
              <a:endParaRPr lang="en-US" dirty="0">
                <a:solidFill>
                  <a:schemeClr val="tx1"/>
                </a:solidFill>
              </a:endParaRPr>
            </a:p>
          </p:txBody>
        </p:sp>
        <p:sp>
          <p:nvSpPr>
            <p:cNvPr id="11" name="TextBox 10"/>
            <p:cNvSpPr txBox="1"/>
            <p:nvPr/>
          </p:nvSpPr>
          <p:spPr>
            <a:xfrm>
              <a:off x="5070387" y="6019800"/>
              <a:ext cx="797013" cy="646331"/>
            </a:xfrm>
            <a:prstGeom prst="rect">
              <a:avLst/>
            </a:prstGeom>
            <a:noFill/>
          </p:spPr>
          <p:txBody>
            <a:bodyPr wrap="none" rtlCol="0">
              <a:spAutoFit/>
            </a:bodyPr>
            <a:lstStyle/>
            <a:p>
              <a:r>
                <a:rPr lang="en-US" dirty="0" smtClean="0"/>
                <a:t>Three</a:t>
              </a:r>
            </a:p>
            <a:p>
              <a:r>
                <a:rPr lang="en-US" dirty="0" smtClean="0"/>
                <a:t>others</a:t>
              </a:r>
              <a:endParaRPr lang="en-US" dirty="0"/>
            </a:p>
          </p:txBody>
        </p:sp>
        <p:cxnSp>
          <p:nvCxnSpPr>
            <p:cNvPr id="18" name="Straight Arrow Connector 17"/>
            <p:cNvCxnSpPr>
              <a:stCxn id="22" idx="0"/>
              <a:endCxn id="24" idx="2"/>
            </p:cNvCxnSpPr>
            <p:nvPr/>
          </p:nvCxnSpPr>
          <p:spPr>
            <a:xfrm flipV="1">
              <a:off x="3570064" y="3190461"/>
              <a:ext cx="1382936" cy="1525849"/>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22" idx="7"/>
              <a:endCxn id="27" idx="2"/>
            </p:cNvCxnSpPr>
            <p:nvPr/>
          </p:nvCxnSpPr>
          <p:spPr>
            <a:xfrm flipV="1">
              <a:off x="4028057" y="4346421"/>
              <a:ext cx="924943" cy="49501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2" idx="5"/>
              <a:endCxn id="28" idx="2"/>
            </p:cNvCxnSpPr>
            <p:nvPr/>
          </p:nvCxnSpPr>
          <p:spPr>
            <a:xfrm flipV="1">
              <a:off x="4028057" y="5421682"/>
              <a:ext cx="924943" cy="2388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43" name="Group 42"/>
          <p:cNvGrpSpPr/>
          <p:nvPr/>
        </p:nvGrpSpPr>
        <p:grpSpPr>
          <a:xfrm>
            <a:off x="4217764" y="3575438"/>
            <a:ext cx="4011836" cy="1568062"/>
            <a:chOff x="4217764" y="3575438"/>
            <a:chExt cx="4011836" cy="1568062"/>
          </a:xfrm>
        </p:grpSpPr>
        <p:sp>
          <p:nvSpPr>
            <p:cNvPr id="33" name="Oval 32"/>
            <p:cNvSpPr/>
            <p:nvPr/>
          </p:nvSpPr>
          <p:spPr>
            <a:xfrm>
              <a:off x="6934200" y="3575438"/>
              <a:ext cx="1295400" cy="85438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CS246,Ma55</a:t>
              </a:r>
              <a:endParaRPr lang="en-US" dirty="0">
                <a:solidFill>
                  <a:schemeClr val="tx1"/>
                </a:solidFill>
              </a:endParaRPr>
            </a:p>
          </p:txBody>
        </p:sp>
        <p:cxnSp>
          <p:nvCxnSpPr>
            <p:cNvPr id="36" name="Straight Arrow Connector 35"/>
            <p:cNvCxnSpPr>
              <a:endCxn id="22" idx="6"/>
            </p:cNvCxnSpPr>
            <p:nvPr/>
          </p:nvCxnSpPr>
          <p:spPr>
            <a:xfrm flipH="1">
              <a:off x="4217764" y="4690214"/>
              <a:ext cx="963836" cy="45328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27" idx="6"/>
              <a:endCxn id="33" idx="2"/>
            </p:cNvCxnSpPr>
            <p:nvPr/>
          </p:nvCxnSpPr>
          <p:spPr>
            <a:xfrm flipV="1">
              <a:off x="5867400" y="4002628"/>
              <a:ext cx="1066800" cy="34379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551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Pair Graphs</a:t>
            </a:r>
            <a:endParaRPr lang="en-US" dirty="0"/>
          </a:p>
        </p:txBody>
      </p:sp>
      <p:sp>
        <p:nvSpPr>
          <p:cNvPr id="3" name="Content Placeholder 2"/>
          <p:cNvSpPr>
            <a:spLocks noGrp="1"/>
          </p:cNvSpPr>
          <p:nvPr>
            <p:ph idx="1"/>
          </p:nvPr>
        </p:nvSpPr>
        <p:spPr/>
        <p:txBody>
          <a:bodyPr/>
          <a:lstStyle/>
          <a:p>
            <a:r>
              <a:rPr lang="en-US" dirty="0" smtClean="0"/>
              <a:t>You can run Topic-Sensitive PageRank on such a graph, with the nodes representing single entities as the teleport set.</a:t>
            </a:r>
          </a:p>
          <a:p>
            <a:r>
              <a:rPr lang="en-US" dirty="0" smtClean="0"/>
              <a:t>Resulting PageRank of a node measures how similar the two entities are.</a:t>
            </a:r>
          </a:p>
          <a:p>
            <a:r>
              <a:rPr lang="en-US" dirty="0" smtClean="0"/>
              <a:t>A high tax rate may be appropriate, or else you conclude things like CS246 is similar to Hist101.</a:t>
            </a:r>
          </a:p>
          <a:p>
            <a:r>
              <a:rPr lang="en-US" dirty="0" smtClean="0">
                <a:solidFill>
                  <a:srgbClr val="00B050"/>
                </a:solidFill>
              </a:rPr>
              <a:t>Problem</a:t>
            </a:r>
            <a:r>
              <a:rPr lang="en-US" dirty="0" smtClean="0"/>
              <a:t>: Using node pairs squares the number of nodes.</a:t>
            </a:r>
          </a:p>
          <a:p>
            <a:pPr lvl="1"/>
            <a:r>
              <a:rPr lang="en-US" dirty="0" smtClean="0"/>
              <a:t>Can be too large, even for university-sized data.</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271065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Alternative</a:t>
            </a:r>
            <a:r>
              <a:rPr lang="en-US" dirty="0" smtClean="0"/>
              <a:t>: </a:t>
            </a:r>
            <a:r>
              <a:rPr lang="en-US" dirty="0" err="1" smtClean="0"/>
              <a:t>SimRank</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Another approach is to work from the original network.</a:t>
            </a:r>
          </a:p>
          <a:p>
            <a:r>
              <a:rPr lang="en-US" dirty="0" smtClean="0"/>
              <a:t>Treat undirected edges as arcs or links in both directions.</a:t>
            </a:r>
          </a:p>
          <a:p>
            <a:r>
              <a:rPr lang="en-US" dirty="0" smtClean="0"/>
              <a:t>Find the entities similar to a single entity, which becomes the sole member of the teleport set.</a:t>
            </a:r>
          </a:p>
          <a:p>
            <a:r>
              <a:rPr lang="en-US" dirty="0" smtClean="0">
                <a:solidFill>
                  <a:srgbClr val="00B050"/>
                </a:solidFill>
              </a:rPr>
              <a:t>Example</a:t>
            </a:r>
            <a:r>
              <a:rPr lang="en-US" dirty="0" smtClean="0"/>
              <a:t>: “Who is similar to Sue?” on next slides.</a:t>
            </a:r>
          </a:p>
          <a:p>
            <a:r>
              <a:rPr lang="en-US" dirty="0" smtClean="0"/>
              <a:t>Allows us to work on the original graph rather than on pairs.</a:t>
            </a:r>
          </a:p>
          <a:p>
            <a:pPr lvl="1"/>
            <a:r>
              <a:rPr lang="en-US" dirty="0" smtClean="0"/>
              <a:t>But we need to run many searches (in parallel?).</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109405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Web Spam Taxonomy</a:t>
            </a:r>
          </a:p>
        </p:txBody>
      </p:sp>
      <p:sp>
        <p:nvSpPr>
          <p:cNvPr id="11267" name="Rectangle 3"/>
          <p:cNvSpPr>
            <a:spLocks noGrp="1" noChangeArrowheads="1"/>
          </p:cNvSpPr>
          <p:nvPr>
            <p:ph type="body" idx="1"/>
          </p:nvPr>
        </p:nvSpPr>
        <p:spPr/>
        <p:txBody>
          <a:bodyPr/>
          <a:lstStyle/>
          <a:p>
            <a:r>
              <a:rPr lang="en-US" altLang="en-US" i="1" dirty="0" smtClean="0">
                <a:solidFill>
                  <a:srgbClr val="FF0000"/>
                </a:solidFill>
              </a:rPr>
              <a:t>Boosting</a:t>
            </a:r>
            <a:r>
              <a:rPr lang="en-US" altLang="en-US" dirty="0" smtClean="0"/>
              <a:t> techniques.</a:t>
            </a:r>
            <a:endParaRPr lang="en-US" altLang="en-US" dirty="0"/>
          </a:p>
          <a:p>
            <a:pPr lvl="1"/>
            <a:r>
              <a:rPr lang="en-US" altLang="en-US" dirty="0"/>
              <a:t>Techniques for </a:t>
            </a:r>
            <a:r>
              <a:rPr lang="en-US" altLang="en-US" dirty="0" smtClean="0"/>
              <a:t>making a Web page appear to be a good response to a search query.</a:t>
            </a:r>
            <a:endParaRPr lang="en-US" altLang="en-US" dirty="0"/>
          </a:p>
          <a:p>
            <a:r>
              <a:rPr lang="en-US" altLang="en-US" i="1" dirty="0">
                <a:solidFill>
                  <a:srgbClr val="FF0000"/>
                </a:solidFill>
              </a:rPr>
              <a:t>Hiding</a:t>
            </a:r>
            <a:r>
              <a:rPr lang="en-US" altLang="en-US" dirty="0"/>
              <a:t> </a:t>
            </a:r>
            <a:r>
              <a:rPr lang="en-US" altLang="en-US" dirty="0" smtClean="0"/>
              <a:t>techniques.</a:t>
            </a:r>
            <a:endParaRPr lang="en-US" altLang="en-US" dirty="0"/>
          </a:p>
          <a:p>
            <a:pPr lvl="1"/>
            <a:r>
              <a:rPr lang="en-US" altLang="en-US" dirty="0"/>
              <a:t>Techniques to hide the use of boosting </a:t>
            </a:r>
            <a:r>
              <a:rPr lang="en-US" altLang="en-US" dirty="0" smtClean="0"/>
              <a:t>from </a:t>
            </a:r>
            <a:r>
              <a:rPr lang="en-US" altLang="en-US" dirty="0"/>
              <a:t>humans and </a:t>
            </a:r>
            <a:r>
              <a:rPr lang="en-US" altLang="en-US" dirty="0" smtClean="0"/>
              <a:t>Web crawlers.</a:t>
            </a:r>
            <a:endParaRPr lang="en-US" altLang="en-US" dirty="0"/>
          </a:p>
        </p:txBody>
      </p:sp>
    </p:spTree>
    <p:extLst>
      <p:ext uri="{BB962C8B-B14F-4D97-AF65-F5344CB8AC3E}">
        <p14:creationId xmlns:p14="http://schemas.microsoft.com/office/powerpoint/2010/main" val="265525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40</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1066800" y="4022420"/>
            <a:ext cx="880369" cy="461665"/>
          </a:xfrm>
          <a:prstGeom prst="rect">
            <a:avLst/>
          </a:prstGeom>
          <a:noFill/>
        </p:spPr>
        <p:txBody>
          <a:bodyPr wrap="none" rtlCol="0">
            <a:spAutoFit/>
          </a:bodyPr>
          <a:lstStyle/>
          <a:p>
            <a:r>
              <a:rPr lang="en-US" sz="2400" dirty="0" smtClean="0"/>
              <a:t>1.000</a:t>
            </a:r>
            <a:endParaRPr lang="en-US" sz="2400" dirty="0"/>
          </a:p>
        </p:txBody>
      </p:sp>
    </p:spTree>
    <p:extLst>
      <p:ext uri="{BB962C8B-B14F-4D97-AF65-F5344CB8AC3E}">
        <p14:creationId xmlns:p14="http://schemas.microsoft.com/office/powerpoint/2010/main" val="2361987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r>
              <a:rPr lang="en-US" dirty="0" smtClean="0"/>
              <a:t> (20% Tax)</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41</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34881" cy="461665"/>
          </a:xfrm>
          <a:prstGeom prst="rect">
            <a:avLst/>
          </a:prstGeom>
          <a:noFill/>
        </p:spPr>
        <p:txBody>
          <a:bodyPr wrap="none" rtlCol="0">
            <a:spAutoFit/>
          </a:bodyPr>
          <a:lstStyle/>
          <a:p>
            <a:r>
              <a:rPr lang="en-US" sz="2400" dirty="0" smtClean="0"/>
              <a:t>.200</a:t>
            </a:r>
            <a:endParaRPr lang="en-US" sz="2400" dirty="0"/>
          </a:p>
        </p:txBody>
      </p:sp>
      <p:sp>
        <p:nvSpPr>
          <p:cNvPr id="22" name="TextBox 21"/>
          <p:cNvSpPr txBox="1"/>
          <p:nvPr/>
        </p:nvSpPr>
        <p:spPr>
          <a:xfrm>
            <a:off x="5792987" y="4789494"/>
            <a:ext cx="742511" cy="461665"/>
          </a:xfrm>
          <a:prstGeom prst="rect">
            <a:avLst/>
          </a:prstGeom>
          <a:noFill/>
        </p:spPr>
        <p:txBody>
          <a:bodyPr wrap="none" rtlCol="0">
            <a:spAutoFit/>
          </a:bodyPr>
          <a:lstStyle/>
          <a:p>
            <a:r>
              <a:rPr lang="en-US" sz="2400" dirty="0" smtClean="0"/>
              <a:t>.400</a:t>
            </a:r>
            <a:endParaRPr lang="en-US" sz="2400" dirty="0"/>
          </a:p>
        </p:txBody>
      </p:sp>
      <p:sp>
        <p:nvSpPr>
          <p:cNvPr id="24" name="TextBox 23"/>
          <p:cNvSpPr txBox="1"/>
          <p:nvPr/>
        </p:nvSpPr>
        <p:spPr>
          <a:xfrm>
            <a:off x="5813865" y="3141655"/>
            <a:ext cx="742511" cy="461665"/>
          </a:xfrm>
          <a:prstGeom prst="rect">
            <a:avLst/>
          </a:prstGeom>
          <a:noFill/>
        </p:spPr>
        <p:txBody>
          <a:bodyPr wrap="none" rtlCol="0">
            <a:spAutoFit/>
          </a:bodyPr>
          <a:lstStyle/>
          <a:p>
            <a:r>
              <a:rPr lang="en-US" sz="2400" dirty="0" smtClean="0"/>
              <a:t>.400</a:t>
            </a:r>
            <a:endParaRPr lang="en-US" sz="2400" dirty="0"/>
          </a:p>
        </p:txBody>
      </p:sp>
    </p:spTree>
    <p:extLst>
      <p:ext uri="{BB962C8B-B14F-4D97-AF65-F5344CB8AC3E}">
        <p14:creationId xmlns:p14="http://schemas.microsoft.com/office/powerpoint/2010/main" val="2010358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42</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07951" cy="461665"/>
          </a:xfrm>
          <a:prstGeom prst="rect">
            <a:avLst/>
          </a:prstGeom>
          <a:noFill/>
        </p:spPr>
        <p:txBody>
          <a:bodyPr wrap="none" rtlCol="0">
            <a:spAutoFit/>
          </a:bodyPr>
          <a:lstStyle/>
          <a:p>
            <a:r>
              <a:rPr lang="en-US" sz="2400" dirty="0" smtClean="0"/>
              <a:t>.467</a:t>
            </a:r>
            <a:endParaRPr lang="en-US" sz="2400" dirty="0"/>
          </a:p>
        </p:txBody>
      </p:sp>
      <p:sp>
        <p:nvSpPr>
          <p:cNvPr id="22" name="TextBox 21"/>
          <p:cNvSpPr txBox="1"/>
          <p:nvPr/>
        </p:nvSpPr>
        <p:spPr>
          <a:xfrm>
            <a:off x="5792987" y="4789494"/>
            <a:ext cx="742511" cy="461665"/>
          </a:xfrm>
          <a:prstGeom prst="rect">
            <a:avLst/>
          </a:prstGeom>
          <a:noFill/>
        </p:spPr>
        <p:txBody>
          <a:bodyPr wrap="none" rtlCol="0">
            <a:spAutoFit/>
          </a:bodyPr>
          <a:lstStyle/>
          <a:p>
            <a:r>
              <a:rPr lang="en-US" sz="2400" dirty="0" smtClean="0"/>
              <a:t>.080</a:t>
            </a:r>
            <a:endParaRPr lang="en-US" sz="2400" dirty="0"/>
          </a:p>
        </p:txBody>
      </p:sp>
      <p:sp>
        <p:nvSpPr>
          <p:cNvPr id="24" name="TextBox 23"/>
          <p:cNvSpPr txBox="1"/>
          <p:nvPr/>
        </p:nvSpPr>
        <p:spPr>
          <a:xfrm>
            <a:off x="5813865" y="3141655"/>
            <a:ext cx="742511" cy="461665"/>
          </a:xfrm>
          <a:prstGeom prst="rect">
            <a:avLst/>
          </a:prstGeom>
          <a:noFill/>
        </p:spPr>
        <p:txBody>
          <a:bodyPr wrap="none" rtlCol="0">
            <a:spAutoFit/>
          </a:bodyPr>
          <a:lstStyle/>
          <a:p>
            <a:r>
              <a:rPr lang="en-US" sz="2400" dirty="0" smtClean="0"/>
              <a:t>.080</a:t>
            </a:r>
            <a:endParaRPr lang="en-US" sz="2400" dirty="0"/>
          </a:p>
        </p:txBody>
      </p:sp>
      <p:sp>
        <p:nvSpPr>
          <p:cNvPr id="27" name="TextBox 26"/>
          <p:cNvSpPr txBox="1"/>
          <p:nvPr/>
        </p:nvSpPr>
        <p:spPr>
          <a:xfrm>
            <a:off x="1219199" y="2943297"/>
            <a:ext cx="694421" cy="461665"/>
          </a:xfrm>
          <a:prstGeom prst="rect">
            <a:avLst/>
          </a:prstGeom>
          <a:noFill/>
        </p:spPr>
        <p:txBody>
          <a:bodyPr wrap="none" rtlCol="0">
            <a:spAutoFit/>
          </a:bodyPr>
          <a:lstStyle/>
          <a:p>
            <a:r>
              <a:rPr lang="en-US" sz="2400" dirty="0" smtClean="0"/>
              <a:t>.107</a:t>
            </a:r>
            <a:endParaRPr lang="en-US" sz="2400" dirty="0"/>
          </a:p>
        </p:txBody>
      </p:sp>
      <p:sp>
        <p:nvSpPr>
          <p:cNvPr id="28" name="TextBox 27"/>
          <p:cNvSpPr txBox="1"/>
          <p:nvPr/>
        </p:nvSpPr>
        <p:spPr>
          <a:xfrm>
            <a:off x="1219200" y="5081246"/>
            <a:ext cx="707951" cy="461665"/>
          </a:xfrm>
          <a:prstGeom prst="rect">
            <a:avLst/>
          </a:prstGeom>
          <a:noFill/>
        </p:spPr>
        <p:txBody>
          <a:bodyPr wrap="none" rtlCol="0">
            <a:spAutoFit/>
          </a:bodyPr>
          <a:lstStyle/>
          <a:p>
            <a:r>
              <a:rPr lang="en-US" sz="2400" dirty="0" smtClean="0"/>
              <a:t>.267</a:t>
            </a:r>
            <a:endParaRPr lang="en-US" sz="2400" dirty="0"/>
          </a:p>
        </p:txBody>
      </p:sp>
    </p:spTree>
    <p:extLst>
      <p:ext uri="{BB962C8B-B14F-4D97-AF65-F5344CB8AC3E}">
        <p14:creationId xmlns:p14="http://schemas.microsoft.com/office/powerpoint/2010/main" val="20660081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43</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01410" cy="461665"/>
          </a:xfrm>
          <a:prstGeom prst="rect">
            <a:avLst/>
          </a:prstGeom>
          <a:noFill/>
        </p:spPr>
        <p:txBody>
          <a:bodyPr wrap="none" rtlCol="0">
            <a:spAutoFit/>
          </a:bodyPr>
          <a:lstStyle/>
          <a:p>
            <a:r>
              <a:rPr lang="en-US" sz="2400" dirty="0" smtClean="0"/>
              <a:t>.253</a:t>
            </a:r>
            <a:endParaRPr lang="en-US" sz="2400" dirty="0"/>
          </a:p>
        </p:txBody>
      </p:sp>
      <p:sp>
        <p:nvSpPr>
          <p:cNvPr id="22" name="TextBox 21"/>
          <p:cNvSpPr txBox="1"/>
          <p:nvPr/>
        </p:nvSpPr>
        <p:spPr>
          <a:xfrm>
            <a:off x="5792987" y="4789494"/>
            <a:ext cx="744114" cy="461665"/>
          </a:xfrm>
          <a:prstGeom prst="rect">
            <a:avLst/>
          </a:prstGeom>
          <a:noFill/>
        </p:spPr>
        <p:txBody>
          <a:bodyPr wrap="none" rtlCol="0">
            <a:spAutoFit/>
          </a:bodyPr>
          <a:lstStyle/>
          <a:p>
            <a:r>
              <a:rPr lang="en-US" sz="2400" dirty="0" smtClean="0"/>
              <a:t>.294</a:t>
            </a:r>
            <a:endParaRPr lang="en-US" sz="2400" dirty="0"/>
          </a:p>
        </p:txBody>
      </p:sp>
      <p:sp>
        <p:nvSpPr>
          <p:cNvPr id="24" name="TextBox 23"/>
          <p:cNvSpPr txBox="1"/>
          <p:nvPr/>
        </p:nvSpPr>
        <p:spPr>
          <a:xfrm>
            <a:off x="5813865" y="3141655"/>
            <a:ext cx="707245" cy="461665"/>
          </a:xfrm>
          <a:prstGeom prst="rect">
            <a:avLst/>
          </a:prstGeom>
          <a:noFill/>
        </p:spPr>
        <p:txBody>
          <a:bodyPr wrap="none" rtlCol="0">
            <a:spAutoFit/>
          </a:bodyPr>
          <a:lstStyle/>
          <a:p>
            <a:r>
              <a:rPr lang="en-US" sz="2400" dirty="0" smtClean="0"/>
              <a:t>.336</a:t>
            </a:r>
            <a:endParaRPr lang="en-US" sz="2400" dirty="0"/>
          </a:p>
        </p:txBody>
      </p:sp>
      <p:sp>
        <p:nvSpPr>
          <p:cNvPr id="27" name="TextBox 26"/>
          <p:cNvSpPr txBox="1"/>
          <p:nvPr/>
        </p:nvSpPr>
        <p:spPr>
          <a:xfrm>
            <a:off x="1219199" y="2943297"/>
            <a:ext cx="714042" cy="461665"/>
          </a:xfrm>
          <a:prstGeom prst="rect">
            <a:avLst/>
          </a:prstGeom>
          <a:noFill/>
        </p:spPr>
        <p:txBody>
          <a:bodyPr wrap="none" rtlCol="0">
            <a:spAutoFit/>
          </a:bodyPr>
          <a:lstStyle/>
          <a:p>
            <a:r>
              <a:rPr lang="en-US" sz="2400" dirty="0" smtClean="0"/>
              <a:t>.021</a:t>
            </a:r>
            <a:endParaRPr lang="en-US" sz="2400" dirty="0"/>
          </a:p>
        </p:txBody>
      </p:sp>
      <p:sp>
        <p:nvSpPr>
          <p:cNvPr id="28" name="TextBox 27"/>
          <p:cNvSpPr txBox="1"/>
          <p:nvPr/>
        </p:nvSpPr>
        <p:spPr>
          <a:xfrm>
            <a:off x="1219200" y="5081246"/>
            <a:ext cx="712054" cy="461665"/>
          </a:xfrm>
          <a:prstGeom prst="rect">
            <a:avLst/>
          </a:prstGeom>
          <a:noFill/>
        </p:spPr>
        <p:txBody>
          <a:bodyPr wrap="none" rtlCol="0">
            <a:spAutoFit/>
          </a:bodyPr>
          <a:lstStyle/>
          <a:p>
            <a:r>
              <a:rPr lang="en-US" sz="2400" dirty="0" smtClean="0"/>
              <a:t>.053</a:t>
            </a:r>
            <a:endParaRPr lang="en-US" sz="2400" dirty="0"/>
          </a:p>
        </p:txBody>
      </p:sp>
      <p:sp>
        <p:nvSpPr>
          <p:cNvPr id="29" name="TextBox 28"/>
          <p:cNvSpPr txBox="1"/>
          <p:nvPr/>
        </p:nvSpPr>
        <p:spPr>
          <a:xfrm>
            <a:off x="5813864" y="1894416"/>
            <a:ext cx="742511" cy="461665"/>
          </a:xfrm>
          <a:prstGeom prst="rect">
            <a:avLst/>
          </a:prstGeom>
          <a:noFill/>
        </p:spPr>
        <p:txBody>
          <a:bodyPr wrap="none" rtlCol="0">
            <a:spAutoFit/>
          </a:bodyPr>
          <a:lstStyle/>
          <a:p>
            <a:r>
              <a:rPr lang="en-US" sz="2400" dirty="0" smtClean="0"/>
              <a:t>.048</a:t>
            </a:r>
            <a:endParaRPr lang="en-US" sz="2400" dirty="0"/>
          </a:p>
        </p:txBody>
      </p:sp>
    </p:spTree>
    <p:extLst>
      <p:ext uri="{BB962C8B-B14F-4D97-AF65-F5344CB8AC3E}">
        <p14:creationId xmlns:p14="http://schemas.microsoft.com/office/powerpoint/2010/main" val="17574924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44</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15260" cy="461665"/>
          </a:xfrm>
          <a:prstGeom prst="rect">
            <a:avLst/>
          </a:prstGeom>
          <a:noFill/>
        </p:spPr>
        <p:txBody>
          <a:bodyPr wrap="none" rtlCol="0">
            <a:spAutoFit/>
          </a:bodyPr>
          <a:lstStyle/>
          <a:p>
            <a:r>
              <a:rPr lang="en-US" sz="2400" dirty="0" smtClean="0"/>
              <a:t>.407</a:t>
            </a:r>
            <a:endParaRPr lang="en-US" sz="2400" dirty="0"/>
          </a:p>
        </p:txBody>
      </p:sp>
      <p:sp>
        <p:nvSpPr>
          <p:cNvPr id="22" name="TextBox 21"/>
          <p:cNvSpPr txBox="1"/>
          <p:nvPr/>
        </p:nvSpPr>
        <p:spPr>
          <a:xfrm>
            <a:off x="5792987" y="4789494"/>
            <a:ext cx="699230" cy="461665"/>
          </a:xfrm>
          <a:prstGeom prst="rect">
            <a:avLst/>
          </a:prstGeom>
          <a:noFill/>
        </p:spPr>
        <p:txBody>
          <a:bodyPr wrap="none" rtlCol="0">
            <a:spAutoFit/>
          </a:bodyPr>
          <a:lstStyle/>
          <a:p>
            <a:r>
              <a:rPr lang="en-US" sz="2400" dirty="0" smtClean="0"/>
              <a:t>.112</a:t>
            </a:r>
            <a:endParaRPr lang="en-US" sz="2400" dirty="0"/>
          </a:p>
        </p:txBody>
      </p:sp>
      <p:sp>
        <p:nvSpPr>
          <p:cNvPr id="24" name="TextBox 23"/>
          <p:cNvSpPr txBox="1"/>
          <p:nvPr/>
        </p:nvSpPr>
        <p:spPr>
          <a:xfrm>
            <a:off x="5813865" y="3141655"/>
            <a:ext cx="674095" cy="461665"/>
          </a:xfrm>
          <a:prstGeom prst="rect">
            <a:avLst/>
          </a:prstGeom>
          <a:noFill/>
        </p:spPr>
        <p:txBody>
          <a:bodyPr wrap="none" rtlCol="0">
            <a:spAutoFit/>
          </a:bodyPr>
          <a:lstStyle/>
          <a:p>
            <a:r>
              <a:rPr lang="en-US" sz="2400" dirty="0" smtClean="0"/>
              <a:t>.131</a:t>
            </a:r>
            <a:endParaRPr lang="en-US" sz="2400" dirty="0"/>
          </a:p>
        </p:txBody>
      </p:sp>
      <p:sp>
        <p:nvSpPr>
          <p:cNvPr id="27" name="TextBox 26"/>
          <p:cNvSpPr txBox="1"/>
          <p:nvPr/>
        </p:nvSpPr>
        <p:spPr>
          <a:xfrm>
            <a:off x="1219199" y="2943297"/>
            <a:ext cx="724878" cy="461665"/>
          </a:xfrm>
          <a:prstGeom prst="rect">
            <a:avLst/>
          </a:prstGeom>
          <a:noFill/>
        </p:spPr>
        <p:txBody>
          <a:bodyPr wrap="none" rtlCol="0">
            <a:spAutoFit/>
          </a:bodyPr>
          <a:lstStyle/>
          <a:p>
            <a:r>
              <a:rPr lang="en-US" sz="2400" dirty="0" smtClean="0"/>
              <a:t>.109</a:t>
            </a:r>
            <a:endParaRPr lang="en-US" sz="2400" dirty="0"/>
          </a:p>
        </p:txBody>
      </p:sp>
      <p:sp>
        <p:nvSpPr>
          <p:cNvPr id="28" name="TextBox 27"/>
          <p:cNvSpPr txBox="1"/>
          <p:nvPr/>
        </p:nvSpPr>
        <p:spPr>
          <a:xfrm>
            <a:off x="1219200" y="5081246"/>
            <a:ext cx="707630" cy="461665"/>
          </a:xfrm>
          <a:prstGeom prst="rect">
            <a:avLst/>
          </a:prstGeom>
          <a:noFill/>
        </p:spPr>
        <p:txBody>
          <a:bodyPr wrap="none" rtlCol="0">
            <a:spAutoFit/>
          </a:bodyPr>
          <a:lstStyle/>
          <a:p>
            <a:r>
              <a:rPr lang="en-US" sz="2400" dirty="0" smtClean="0"/>
              <a:t>.207</a:t>
            </a:r>
            <a:endParaRPr lang="en-US" sz="2400" dirty="0"/>
          </a:p>
        </p:txBody>
      </p:sp>
      <p:sp>
        <p:nvSpPr>
          <p:cNvPr id="29" name="TextBox 28"/>
          <p:cNvSpPr txBox="1"/>
          <p:nvPr/>
        </p:nvSpPr>
        <p:spPr>
          <a:xfrm>
            <a:off x="5813864" y="1894416"/>
            <a:ext cx="742511" cy="461665"/>
          </a:xfrm>
          <a:prstGeom prst="rect">
            <a:avLst/>
          </a:prstGeom>
          <a:noFill/>
        </p:spPr>
        <p:txBody>
          <a:bodyPr wrap="none" rtlCol="0">
            <a:spAutoFit/>
          </a:bodyPr>
          <a:lstStyle/>
          <a:p>
            <a:r>
              <a:rPr lang="en-US" sz="2400" dirty="0" smtClean="0"/>
              <a:t>.008</a:t>
            </a:r>
            <a:endParaRPr lang="en-US" sz="2400" dirty="0"/>
          </a:p>
        </p:txBody>
      </p:sp>
      <p:sp>
        <p:nvSpPr>
          <p:cNvPr id="30" name="TextBox 29"/>
          <p:cNvSpPr txBox="1"/>
          <p:nvPr/>
        </p:nvSpPr>
        <p:spPr>
          <a:xfrm>
            <a:off x="1206568" y="1848487"/>
            <a:ext cx="724878" cy="461665"/>
          </a:xfrm>
          <a:prstGeom prst="rect">
            <a:avLst/>
          </a:prstGeom>
          <a:noFill/>
        </p:spPr>
        <p:txBody>
          <a:bodyPr wrap="none" rtlCol="0">
            <a:spAutoFit/>
          </a:bodyPr>
          <a:lstStyle/>
          <a:p>
            <a:r>
              <a:rPr lang="en-US" sz="2400" dirty="0" smtClean="0"/>
              <a:t>.019</a:t>
            </a:r>
            <a:endParaRPr lang="en-US" sz="2400" dirty="0"/>
          </a:p>
        </p:txBody>
      </p:sp>
    </p:spTree>
    <p:extLst>
      <p:ext uri="{BB962C8B-B14F-4D97-AF65-F5344CB8AC3E}">
        <p14:creationId xmlns:p14="http://schemas.microsoft.com/office/powerpoint/2010/main" val="331456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Boosting</a:t>
            </a:r>
            <a:endParaRPr lang="en-US" altLang="en-US" dirty="0"/>
          </a:p>
        </p:txBody>
      </p:sp>
      <p:sp>
        <p:nvSpPr>
          <p:cNvPr id="12291" name="Rectangle 3"/>
          <p:cNvSpPr>
            <a:spLocks noGrp="1" noChangeArrowheads="1"/>
          </p:cNvSpPr>
          <p:nvPr>
            <p:ph type="body" idx="1"/>
          </p:nvPr>
        </p:nvSpPr>
        <p:spPr/>
        <p:txBody>
          <a:bodyPr/>
          <a:lstStyle/>
          <a:p>
            <a:r>
              <a:rPr lang="en-US" altLang="en-US" i="1" dirty="0">
                <a:solidFill>
                  <a:srgbClr val="FF0000"/>
                </a:solidFill>
              </a:rPr>
              <a:t>Term </a:t>
            </a:r>
            <a:r>
              <a:rPr lang="en-US" altLang="en-US" i="1" dirty="0" smtClean="0">
                <a:solidFill>
                  <a:srgbClr val="FF0000"/>
                </a:solidFill>
              </a:rPr>
              <a:t>spamming</a:t>
            </a:r>
            <a:r>
              <a:rPr lang="en-US" altLang="en-US" i="1" dirty="0" smtClean="0"/>
              <a:t>.</a:t>
            </a:r>
            <a:endParaRPr lang="en-US" altLang="en-US" i="1" dirty="0"/>
          </a:p>
          <a:p>
            <a:pPr lvl="1"/>
            <a:r>
              <a:rPr lang="en-US" altLang="en-US" dirty="0"/>
              <a:t>Manipulating the text of web pages in order to appear relevant to </a:t>
            </a:r>
            <a:r>
              <a:rPr lang="en-US" altLang="en-US" dirty="0" smtClean="0"/>
              <a:t>queries.</a:t>
            </a:r>
            <a:endParaRPr lang="en-US" altLang="en-US" dirty="0"/>
          </a:p>
          <a:p>
            <a:r>
              <a:rPr lang="en-US" altLang="en-US" i="1" dirty="0">
                <a:solidFill>
                  <a:srgbClr val="FF0000"/>
                </a:solidFill>
              </a:rPr>
              <a:t>Link </a:t>
            </a:r>
            <a:r>
              <a:rPr lang="en-US" altLang="en-US" i="1" dirty="0" smtClean="0">
                <a:solidFill>
                  <a:srgbClr val="FF0000"/>
                </a:solidFill>
              </a:rPr>
              <a:t>spamming</a:t>
            </a:r>
            <a:r>
              <a:rPr lang="en-US" altLang="en-US" dirty="0" smtClean="0"/>
              <a:t>.</a:t>
            </a:r>
            <a:endParaRPr lang="en-US" altLang="en-US" dirty="0"/>
          </a:p>
          <a:p>
            <a:pPr lvl="1"/>
            <a:r>
              <a:rPr lang="en-US" altLang="en-US" dirty="0"/>
              <a:t>Creating link structures that boost </a:t>
            </a:r>
            <a:r>
              <a:rPr lang="en-US" altLang="en-US" dirty="0" smtClean="0"/>
              <a:t>PageRank.</a:t>
            </a:r>
            <a:endParaRPr lang="en-US" altLang="en-US" dirty="0"/>
          </a:p>
        </p:txBody>
      </p:sp>
    </p:spTree>
    <p:extLst>
      <p:ext uri="{BB962C8B-B14F-4D97-AF65-F5344CB8AC3E}">
        <p14:creationId xmlns:p14="http://schemas.microsoft.com/office/powerpoint/2010/main" val="2302012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Term-Spamming Techniques</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Repetition</a:t>
            </a:r>
            <a:r>
              <a:rPr lang="en-US" dirty="0" smtClean="0"/>
              <a:t> of terms, e.g., “Viagra,” in order to subvert TF.IDF-based rankings.</a:t>
            </a:r>
          </a:p>
          <a:p>
            <a:r>
              <a:rPr lang="en-US" i="1" dirty="0" smtClean="0">
                <a:solidFill>
                  <a:srgbClr val="FF0000"/>
                </a:solidFill>
              </a:rPr>
              <a:t>Dumping</a:t>
            </a:r>
            <a:r>
              <a:rPr lang="en-US" dirty="0" smtClean="0"/>
              <a:t> = adding large numbers of words to your page.</a:t>
            </a:r>
          </a:p>
          <a:p>
            <a:pPr lvl="1"/>
            <a:r>
              <a:rPr lang="en-US" dirty="0" smtClean="0">
                <a:solidFill>
                  <a:srgbClr val="00B050"/>
                </a:solidFill>
              </a:rPr>
              <a:t>Example</a:t>
            </a:r>
            <a:r>
              <a:rPr lang="en-US" dirty="0" smtClean="0"/>
              <a:t>: run the search query you would like your page to match, and add copies of the top 10 pages.</a:t>
            </a:r>
          </a:p>
          <a:p>
            <a:pPr lvl="1"/>
            <a:r>
              <a:rPr lang="en-US" dirty="0" smtClean="0">
                <a:solidFill>
                  <a:srgbClr val="00B050"/>
                </a:solidFill>
              </a:rPr>
              <a:t>Example</a:t>
            </a:r>
            <a:r>
              <a:rPr lang="en-US" dirty="0" smtClean="0"/>
              <a:t>: add a dictionary, so you match every search query.</a:t>
            </a:r>
          </a:p>
          <a:p>
            <a:pPr lvl="1"/>
            <a:r>
              <a:rPr lang="en-US" dirty="0" smtClean="0">
                <a:solidFill>
                  <a:srgbClr val="0070C0"/>
                </a:solidFill>
              </a:rPr>
              <a:t>Key hiding technique</a:t>
            </a:r>
            <a:r>
              <a:rPr lang="en-US" dirty="0" smtClean="0"/>
              <a:t>: words are hidden by giving them the same color as the background.</a:t>
            </a:r>
          </a:p>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spTree>
    <p:extLst>
      <p:ext uri="{BB962C8B-B14F-4D97-AF65-F5344CB8AC3E}">
        <p14:creationId xmlns:p14="http://schemas.microsoft.com/office/powerpoint/2010/main" val="44192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Link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Design of a Spam Farm</a:t>
            </a:r>
            <a:br>
              <a:rPr lang="en-US" sz="3600" dirty="0" smtClean="0">
                <a:solidFill>
                  <a:srgbClr val="FF9900"/>
                </a:solidFill>
              </a:rPr>
            </a:br>
            <a:r>
              <a:rPr lang="en-US" sz="3600" dirty="0" err="1" smtClean="0">
                <a:solidFill>
                  <a:srgbClr val="FF9900"/>
                </a:solidFill>
              </a:rPr>
              <a:t>TrustRank</a:t>
            </a:r>
            <a:r>
              <a:rPr lang="en-US" sz="3600" dirty="0" smtClean="0">
                <a:solidFill>
                  <a:srgbClr val="FF9900"/>
                </a:solidFill>
              </a:rPr>
              <a:t/>
            </a:r>
            <a:br>
              <a:rPr lang="en-US" sz="3600" dirty="0" smtClean="0">
                <a:solidFill>
                  <a:srgbClr val="FF9900"/>
                </a:solidFill>
              </a:rPr>
            </a:br>
            <a:r>
              <a:rPr lang="en-US" sz="3600" dirty="0" smtClean="0">
                <a:solidFill>
                  <a:srgbClr val="FF9900"/>
                </a:solidFill>
              </a:rPr>
              <a:t>Spam Mass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Spam</a:t>
            </a:r>
            <a:endParaRPr lang="en-US" dirty="0"/>
          </a:p>
        </p:txBody>
      </p:sp>
      <p:sp>
        <p:nvSpPr>
          <p:cNvPr id="3" name="Content Placeholder 2"/>
          <p:cNvSpPr>
            <a:spLocks noGrp="1"/>
          </p:cNvSpPr>
          <p:nvPr>
            <p:ph idx="1"/>
          </p:nvPr>
        </p:nvSpPr>
        <p:spPr/>
        <p:txBody>
          <a:bodyPr/>
          <a:lstStyle/>
          <a:p>
            <a:r>
              <a:rPr lang="en-US" dirty="0" smtClean="0"/>
              <a:t>PageRank prevents spammers from using term spam to fool a search engine.</a:t>
            </a:r>
          </a:p>
          <a:p>
            <a:pPr lvl="1"/>
            <a:r>
              <a:rPr lang="en-US" dirty="0" smtClean="0"/>
              <a:t>While spammers can still use the techniques, they cannot get a high-enough PageRank to be in the top 10.</a:t>
            </a:r>
          </a:p>
          <a:p>
            <a:r>
              <a:rPr lang="en-US" dirty="0" smtClean="0"/>
              <a:t>Spammers now attempt to fool PageRank with </a:t>
            </a:r>
            <a:r>
              <a:rPr lang="en-US" i="1" dirty="0" smtClean="0">
                <a:solidFill>
                  <a:srgbClr val="FF0000"/>
                </a:solidFill>
              </a:rPr>
              <a:t>link spam </a:t>
            </a:r>
            <a:r>
              <a:rPr lang="en-US" dirty="0" smtClean="0"/>
              <a:t>by creating structures on the Web, called </a:t>
            </a:r>
            <a:r>
              <a:rPr lang="en-US" i="1" dirty="0" smtClean="0">
                <a:solidFill>
                  <a:srgbClr val="FF0000"/>
                </a:solidFill>
              </a:rPr>
              <a:t>spam farms</a:t>
            </a:r>
            <a:r>
              <a:rPr lang="en-US" dirty="0" smtClean="0"/>
              <a:t>,  that increase the PageRank of undeserving pages.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dirty="0"/>
          </a:p>
        </p:txBody>
      </p:sp>
    </p:spTree>
    <p:extLst>
      <p:ext uri="{BB962C8B-B14F-4D97-AF65-F5344CB8AC3E}">
        <p14:creationId xmlns:p14="http://schemas.microsoft.com/office/powerpoint/2010/main" val="34535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9738A5-CE41-4607-9276-D4F2FCEA96DB}" type="slidenum">
              <a:rPr lang="en-US" altLang="en-US"/>
              <a:pPr/>
              <a:t>9</a:t>
            </a:fld>
            <a:endParaRPr lang="en-US" altLang="en-US"/>
          </a:p>
        </p:txBody>
      </p:sp>
      <p:sp>
        <p:nvSpPr>
          <p:cNvPr id="93186" name="Rectangle 2"/>
          <p:cNvSpPr>
            <a:spLocks noGrp="1" noChangeArrowheads="1"/>
          </p:cNvSpPr>
          <p:nvPr>
            <p:ph type="title"/>
          </p:nvPr>
        </p:nvSpPr>
        <p:spPr/>
        <p:txBody>
          <a:bodyPr/>
          <a:lstStyle/>
          <a:p>
            <a:r>
              <a:rPr lang="en-US" altLang="en-US" dirty="0" smtClean="0"/>
              <a:t>Building a Spam Farm</a:t>
            </a:r>
            <a:endParaRPr lang="en-US" altLang="en-US" dirty="0"/>
          </a:p>
        </p:txBody>
      </p:sp>
      <p:sp>
        <p:nvSpPr>
          <p:cNvPr id="93187" name="Rectangle 3"/>
          <p:cNvSpPr>
            <a:spLocks noGrp="1" noChangeArrowheads="1"/>
          </p:cNvSpPr>
          <p:nvPr>
            <p:ph type="body" idx="1"/>
          </p:nvPr>
        </p:nvSpPr>
        <p:spPr>
          <a:xfrm>
            <a:off x="457200" y="1295400"/>
            <a:ext cx="8534400" cy="5562600"/>
          </a:xfrm>
        </p:spPr>
        <p:txBody>
          <a:bodyPr>
            <a:normAutofit/>
          </a:bodyPr>
          <a:lstStyle/>
          <a:p>
            <a:pPr marL="609600" indent="-609600"/>
            <a:r>
              <a:rPr lang="en-US" altLang="en-US" dirty="0"/>
              <a:t>Three kinds of Web pages from a spammer’s point of view:</a:t>
            </a:r>
          </a:p>
          <a:p>
            <a:pPr marL="697992" indent="-533400">
              <a:buFont typeface="Monotype Sorts" pitchFamily="2" charset="2"/>
              <a:buAutoNum type="arabicPeriod"/>
            </a:pPr>
            <a:r>
              <a:rPr lang="en-US" altLang="en-US" i="1" dirty="0">
                <a:solidFill>
                  <a:srgbClr val="00B050"/>
                </a:solidFill>
              </a:rPr>
              <a:t>Own pages</a:t>
            </a:r>
            <a:r>
              <a:rPr lang="en-US" altLang="en-US" dirty="0"/>
              <a:t>.</a:t>
            </a:r>
          </a:p>
          <a:p>
            <a:pPr marL="1106424" lvl="1" indent="-457200"/>
            <a:r>
              <a:rPr lang="en-US" altLang="en-US" dirty="0"/>
              <a:t>Completely controlled by spammer.</a:t>
            </a:r>
          </a:p>
          <a:p>
            <a:pPr marL="697992" indent="-533400">
              <a:buFont typeface="Monotype Sorts" pitchFamily="2" charset="2"/>
              <a:buAutoNum type="arabicPeriod"/>
            </a:pPr>
            <a:r>
              <a:rPr lang="en-US" altLang="en-US" i="1" dirty="0">
                <a:solidFill>
                  <a:srgbClr val="00B050"/>
                </a:solidFill>
              </a:rPr>
              <a:t>Accessible pages</a:t>
            </a:r>
            <a:r>
              <a:rPr lang="en-US" altLang="en-US" dirty="0"/>
              <a:t>.</a:t>
            </a:r>
          </a:p>
          <a:p>
            <a:pPr marL="1106424" lvl="1" indent="-457200"/>
            <a:r>
              <a:rPr lang="en-US" altLang="en-US" dirty="0"/>
              <a:t>E.g., Web-log comment pages: </a:t>
            </a:r>
            <a:r>
              <a:rPr lang="en-US" altLang="en-US" dirty="0" smtClean="0"/>
              <a:t>spammers </a:t>
            </a:r>
            <a:r>
              <a:rPr lang="en-US" altLang="en-US" dirty="0"/>
              <a:t>can post links to </a:t>
            </a:r>
            <a:r>
              <a:rPr lang="en-US" altLang="en-US" dirty="0" smtClean="0"/>
              <a:t>their </a:t>
            </a:r>
            <a:r>
              <a:rPr lang="en-US" altLang="en-US" dirty="0"/>
              <a:t>pages</a:t>
            </a:r>
            <a:r>
              <a:rPr lang="en-US" altLang="en-US" dirty="0" smtClean="0"/>
              <a:t>.</a:t>
            </a:r>
          </a:p>
          <a:p>
            <a:pPr marL="1371600" lvl="2" indent="-457200"/>
            <a:r>
              <a:rPr lang="en-US" altLang="en-US" dirty="0" smtClean="0"/>
              <a:t>“I totally agree with you.  Here’s what I wrote about the subject at www.MySpamPage.com.”</a:t>
            </a:r>
            <a:endParaRPr lang="en-US" altLang="en-US" dirty="0"/>
          </a:p>
          <a:p>
            <a:pPr marL="697992" indent="-533400">
              <a:buFontTx/>
              <a:buAutoNum type="arabicPeriod"/>
            </a:pPr>
            <a:r>
              <a:rPr lang="en-US" altLang="en-US" i="1" dirty="0">
                <a:solidFill>
                  <a:srgbClr val="00B050"/>
                </a:solidFill>
              </a:rPr>
              <a:t>Inaccessible pages</a:t>
            </a:r>
            <a:r>
              <a:rPr lang="en-US" altLang="en-US" dirty="0" smtClean="0"/>
              <a:t>.</a:t>
            </a:r>
          </a:p>
          <a:p>
            <a:pPr marL="990600" lvl="1" indent="-533400"/>
            <a:r>
              <a:rPr lang="en-US" altLang="en-US" dirty="0" smtClean="0"/>
              <a:t>Everything else.</a:t>
            </a:r>
            <a:endParaRPr lang="en-US" altLang="en-US" dirty="0"/>
          </a:p>
        </p:txBody>
      </p:sp>
    </p:spTree>
    <p:extLst>
      <p:ext uri="{BB962C8B-B14F-4D97-AF65-F5344CB8AC3E}">
        <p14:creationId xmlns:p14="http://schemas.microsoft.com/office/powerpoint/2010/main" val="1611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31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7539</TotalTime>
  <Words>2552</Words>
  <Application>Microsoft Office PowerPoint</Application>
  <PresentationFormat>On-screen Show (4:3)</PresentationFormat>
  <Paragraphs>392</Paragraphs>
  <Slides>44</Slides>
  <Notes>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Module</vt:lpstr>
      <vt:lpstr>Combatting Web Spam Dealing with Non-Main-Memory Web  Graphs SimRank </vt:lpstr>
      <vt:lpstr>Term Spamming Link Spamming </vt:lpstr>
      <vt:lpstr>What Is Web Spam?</vt:lpstr>
      <vt:lpstr>Web Spam Taxonomy</vt:lpstr>
      <vt:lpstr>Boosting</vt:lpstr>
      <vt:lpstr>Term-Spamming Techniques</vt:lpstr>
      <vt:lpstr>Design of a Spam Farm TrustRank Spam Mass </vt:lpstr>
      <vt:lpstr>Link Spam</vt:lpstr>
      <vt:lpstr>Building a Spam Farm</vt:lpstr>
      <vt:lpstr>Spam Farms – (2)</vt:lpstr>
      <vt:lpstr>Spam Farms – (3)</vt:lpstr>
      <vt:lpstr>Analysis</vt:lpstr>
      <vt:lpstr>Analysis – (2)</vt:lpstr>
      <vt:lpstr>Analysis – (3)</vt:lpstr>
      <vt:lpstr>War Between Spammers and Search Engines</vt:lpstr>
      <vt:lpstr>Detecting Link Spam</vt:lpstr>
      <vt:lpstr>Picking the Trusted Set</vt:lpstr>
      <vt:lpstr>Approaches to Picking the Trusted Set</vt:lpstr>
      <vt:lpstr>Multiplication of Huge Vector and  Matrix Representing Blocks of a Stochastic  Matrix </vt:lpstr>
      <vt:lpstr>The Problem</vt:lpstr>
      <vt:lpstr>The Problem – (2)</vt:lpstr>
      <vt:lpstr>The Problem – (3)</vt:lpstr>
      <vt:lpstr>The Solution: Blocking</vt:lpstr>
      <vt:lpstr>Example: k = 3</vt:lpstr>
      <vt:lpstr>Representing a Matrix Square</vt:lpstr>
      <vt:lpstr>Representing a Square – (2)</vt:lpstr>
      <vt:lpstr>Needed Modifications</vt:lpstr>
      <vt:lpstr>Parallelization</vt:lpstr>
      <vt:lpstr>Parallelization – (2)</vt:lpstr>
      <vt:lpstr>Animation: First Block of v</vt:lpstr>
      <vt:lpstr>Animation: Second Block of v</vt:lpstr>
      <vt:lpstr>Animation: j-th Block of v</vt:lpstr>
      <vt:lpstr>Graphs of Entities and Connections Finding Similar Entities by Random  Walks </vt:lpstr>
      <vt:lpstr>Similiarity in Networks</vt:lpstr>
      <vt:lpstr>Example: Network</vt:lpstr>
      <vt:lpstr>Approach: Pair Graphs</vt:lpstr>
      <vt:lpstr>Example: Pair Graph</vt:lpstr>
      <vt:lpstr>Using Pair Graphs</vt:lpstr>
      <vt:lpstr>Alternative: SimRank</vt:lpstr>
      <vt:lpstr>Example: SimRank</vt:lpstr>
      <vt:lpstr>Example: SimRank (20% Tax)</vt:lpstr>
      <vt:lpstr>Example: SimRank</vt:lpstr>
      <vt:lpstr>Example: SimRank</vt:lpstr>
      <vt:lpstr>Example: SimRank</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653</cp:revision>
  <cp:lastPrinted>2017-02-01T19:21:34Z</cp:lastPrinted>
  <dcterms:created xsi:type="dcterms:W3CDTF">2009-06-12T17:14:38Z</dcterms:created>
  <dcterms:modified xsi:type="dcterms:W3CDTF">2018-02-08T04:11:48Z</dcterms:modified>
</cp:coreProperties>
</file>