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256" r:id="rId2"/>
    <p:sldId id="388" r:id="rId3"/>
    <p:sldId id="460" r:id="rId4"/>
    <p:sldId id="344" r:id="rId5"/>
    <p:sldId id="442" r:id="rId6"/>
    <p:sldId id="401" r:id="rId7"/>
    <p:sldId id="396" r:id="rId8"/>
    <p:sldId id="347" r:id="rId9"/>
    <p:sldId id="355" r:id="rId10"/>
    <p:sldId id="439" r:id="rId11"/>
    <p:sldId id="356" r:id="rId12"/>
    <p:sldId id="443" r:id="rId13"/>
    <p:sldId id="427" r:id="rId14"/>
    <p:sldId id="448" r:id="rId15"/>
    <p:sldId id="440" r:id="rId16"/>
    <p:sldId id="400" r:id="rId17"/>
    <p:sldId id="436" r:id="rId18"/>
    <p:sldId id="358" r:id="rId19"/>
    <p:sldId id="360" r:id="rId20"/>
    <p:sldId id="361" r:id="rId21"/>
    <p:sldId id="428" r:id="rId22"/>
    <p:sldId id="429" r:id="rId23"/>
    <p:sldId id="431" r:id="rId24"/>
    <p:sldId id="432" r:id="rId25"/>
    <p:sldId id="444" r:id="rId26"/>
    <p:sldId id="445" r:id="rId27"/>
    <p:sldId id="364" r:id="rId28"/>
    <p:sldId id="446" r:id="rId29"/>
    <p:sldId id="447" r:id="rId30"/>
    <p:sldId id="450" r:id="rId31"/>
    <p:sldId id="451" r:id="rId32"/>
    <p:sldId id="413" r:id="rId33"/>
    <p:sldId id="414" r:id="rId34"/>
    <p:sldId id="415" r:id="rId35"/>
    <p:sldId id="416" r:id="rId36"/>
    <p:sldId id="366" r:id="rId37"/>
    <p:sldId id="434" r:id="rId38"/>
    <p:sldId id="441" r:id="rId39"/>
    <p:sldId id="433" r:id="rId40"/>
    <p:sldId id="404" r:id="rId41"/>
    <p:sldId id="437" r:id="rId42"/>
    <p:sldId id="417" r:id="rId43"/>
    <p:sldId id="368" r:id="rId44"/>
    <p:sldId id="369" r:id="rId45"/>
    <p:sldId id="370" r:id="rId46"/>
    <p:sldId id="420" r:id="rId47"/>
    <p:sldId id="418" r:id="rId48"/>
    <p:sldId id="421" r:id="rId49"/>
    <p:sldId id="374" r:id="rId50"/>
    <p:sldId id="438" r:id="rId51"/>
    <p:sldId id="379" r:id="rId52"/>
    <p:sldId id="380" r:id="rId53"/>
    <p:sldId id="382" r:id="rId54"/>
    <p:sldId id="384" r:id="rId55"/>
    <p:sldId id="424" r:id="rId56"/>
    <p:sldId id="425" r:id="rId57"/>
    <p:sldId id="461" r:id="rId58"/>
    <p:sldId id="387" r:id="rId59"/>
    <p:sldId id="453" r:id="rId60"/>
    <p:sldId id="454" r:id="rId61"/>
    <p:sldId id="455" r:id="rId62"/>
    <p:sldId id="456" r:id="rId63"/>
    <p:sldId id="457" r:id="rId64"/>
    <p:sldId id="458" r:id="rId65"/>
    <p:sldId id="459" r:id="rId6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FF0066"/>
    <a:srgbClr val="008000"/>
    <a:srgbClr val="FF0000"/>
    <a:srgbClr val="33CC33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3" autoAdjust="0"/>
    <p:restoredTop sz="82830" autoAdjust="0"/>
  </p:normalViewPr>
  <p:slideViewPr>
    <p:cSldViewPr>
      <p:cViewPr varScale="1">
        <p:scale>
          <a:sx n="104" d="100"/>
          <a:sy n="104" d="100"/>
        </p:scale>
        <p:origin x="1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hedge our bet by tethering Gus to origin with an elastic cord that tries to pull Gus back towards the origin.  </a:t>
            </a:r>
          </a:p>
          <a:p>
            <a:endParaRPr lang="en-US" dirty="0"/>
          </a:p>
          <a:p>
            <a:r>
              <a:rPr lang="en-US" dirty="0"/>
              <a:t>If Gus has rated hundreds of  movies, he stays about where the data places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if he has hated only a few dozen, he is pulled back towards the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if he has rated only a handful, he is pulled even further.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80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Many options for modeling</a:t>
            </a:r>
          </a:p>
          <a:p>
            <a:pPr lvl="1"/>
            <a:r>
              <a:rPr lang="en-US" dirty="0"/>
              <a:t>Variants of the ideas we have seen so far</a:t>
            </a:r>
          </a:p>
          <a:p>
            <a:pPr lvl="2"/>
            <a:r>
              <a:rPr lang="en-US" dirty="0"/>
              <a:t>Different numbers of factors</a:t>
            </a:r>
          </a:p>
          <a:p>
            <a:pPr lvl="2"/>
            <a:r>
              <a:rPr lang="en-US" dirty="0"/>
              <a:t>Different ways to model time</a:t>
            </a:r>
          </a:p>
          <a:p>
            <a:pPr lvl="2"/>
            <a:r>
              <a:rPr lang="en-US" dirty="0"/>
              <a:t>Different ways to handle implicit information</a:t>
            </a:r>
          </a:p>
          <a:p>
            <a:pPr lvl="1"/>
            <a:r>
              <a:rPr lang="en-US" dirty="0"/>
              <a:t>Other models (not described here)</a:t>
            </a:r>
          </a:p>
          <a:p>
            <a:pPr lvl="2"/>
            <a:r>
              <a:rPr lang="en-US" dirty="0"/>
              <a:t>Nearest-neighbor models</a:t>
            </a:r>
          </a:p>
          <a:p>
            <a:pPr lvl="2"/>
            <a:r>
              <a:rPr lang="en-US" dirty="0"/>
              <a:t>Restricted Boltzmann machines</a:t>
            </a:r>
          </a:p>
          <a:p>
            <a:r>
              <a:rPr lang="en-US" dirty="0"/>
              <a:t>Model averaging is useful….</a:t>
            </a:r>
          </a:p>
          <a:p>
            <a:pPr lvl="1"/>
            <a:r>
              <a:rPr lang="en-US" dirty="0"/>
              <a:t>Linear model combining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30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Although some movies were rated tens of thousands of times, most were rated fewer than 1,000 times and many were rated fewer than 200 times.</a:t>
            </a:r>
          </a:p>
          <a:p>
            <a:r>
              <a:rPr lang="en-US" dirty="0"/>
              <a:t>We are obviously limited in what we can learn about those movies.</a:t>
            </a:r>
          </a:p>
        </p:txBody>
      </p:sp>
    </p:spTree>
    <p:extLst>
      <p:ext uri="{BB962C8B-B14F-4D97-AF65-F5344CB8AC3E}">
        <p14:creationId xmlns:p14="http://schemas.microsoft.com/office/powerpoint/2010/main" val="388834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The problem is worse for users.</a:t>
            </a:r>
          </a:p>
          <a:p>
            <a:r>
              <a:rPr lang="en-US" dirty="0"/>
              <a:t>While the mean number of ratings per user is 208, about 15 percent of users rated fewer than 25 movies in the training data.</a:t>
            </a:r>
          </a:p>
          <a:p>
            <a:r>
              <a:rPr lang="en-US" dirty="0"/>
              <a:t>And those users contribute almost 15 percent of the test data.  </a:t>
            </a:r>
          </a:p>
        </p:txBody>
      </p:sp>
    </p:spTree>
    <p:extLst>
      <p:ext uri="{BB962C8B-B14F-4D97-AF65-F5344CB8AC3E}">
        <p14:creationId xmlns:p14="http://schemas.microsoft.com/office/powerpoint/2010/main" val="3476616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47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Like any data set, there are surprises.</a:t>
            </a:r>
          </a:p>
          <a:p>
            <a:r>
              <a:rPr lang="en-US" dirty="0"/>
              <a:t>One user managed to rate more than 5,000 movies in a single day!</a:t>
            </a:r>
          </a:p>
        </p:txBody>
      </p:sp>
    </p:spTree>
    <p:extLst>
      <p:ext uri="{BB962C8B-B14F-4D97-AF65-F5344CB8AC3E}">
        <p14:creationId xmlns:p14="http://schemas.microsoft.com/office/powerpoint/2010/main" val="172982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71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6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shows a hypothetical layout of movies in two dimensions.  </a:t>
            </a:r>
          </a:p>
          <a:p>
            <a:endParaRPr lang="en-US" dirty="0"/>
          </a:p>
          <a:p>
            <a:r>
              <a:rPr lang="en-US" dirty="0"/>
              <a:t>In the example, the horizontal dimension contrasts “chick flicks” from “macho movies”, while the vertical dimension measures the seriousness of the movie.</a:t>
            </a:r>
          </a:p>
          <a:p>
            <a:endParaRPr lang="en-US" dirty="0"/>
          </a:p>
          <a:p>
            <a:r>
              <a:rPr lang="en-US" dirty="0"/>
              <a:t>In a real application of SVD, an algorithm would determine the layout, so it night not be easy to label the axes.</a:t>
            </a:r>
          </a:p>
          <a:p>
            <a:endParaRPr lang="en-US" dirty="0"/>
          </a:p>
          <a:p>
            <a:r>
              <a:rPr lang="en-US" dirty="0"/>
              <a:t>Feel free to disagree with my placement of the various movies.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90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Users fall into the same space as movies, where a user’s position in a dimension reflects the user’s preference for (or against) movies that score high on that dimension.  </a:t>
            </a:r>
          </a:p>
          <a:p>
            <a:endParaRPr lang="en-US" dirty="0"/>
          </a:p>
          <a:p>
            <a:r>
              <a:rPr lang="en-US" dirty="0"/>
              <a:t>For example, BLUE tends to like male-oriented movies, but dislikes serious movies.  Therefore, we would expect him to love “Dumb and Dumber” and hate “The Color Purple”.</a:t>
            </a:r>
          </a:p>
          <a:p>
            <a:endParaRPr lang="en-US" dirty="0"/>
          </a:p>
          <a:p>
            <a:r>
              <a:rPr lang="en-US" dirty="0"/>
              <a:t>Note that these two dimensions do not characterize Dave’s (DOCTOR) interests very well; additional dimensions would be needed.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7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bg1"/>
                </a:solidFill>
              </a:rPr>
              <a:t>Difference with SVD: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can multiply sigma with V and get the UV decomposition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SVD will count errors also on missing entries (zeros)</a:t>
            </a:r>
          </a:p>
          <a:p>
            <a:r>
              <a:rPr lang="en-US" sz="1200" dirty="0">
                <a:solidFill>
                  <a:schemeClr val="bg1"/>
                </a:solidFill>
              </a:rPr>
              <a:t>-- SVD insists U,V are orthonormal. We do not want this here, we do not care, we just want something that works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58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Gus.</a:t>
            </a:r>
          </a:p>
          <a:p>
            <a:endParaRPr lang="en-US" dirty="0"/>
          </a:p>
          <a:p>
            <a:r>
              <a:rPr lang="en-US" dirty="0"/>
              <a:t>This slide shows the position for Gus that best explains his ratings for the Training data—i.e., that minimizes his sum of squared errors.</a:t>
            </a:r>
          </a:p>
          <a:p>
            <a:endParaRPr lang="en-US" dirty="0"/>
          </a:p>
          <a:p>
            <a:r>
              <a:rPr lang="en-US" dirty="0"/>
              <a:t>If Gus has rated hundreds of movies, we could probably be confident of that we have estimated his true preferences accurately.  </a:t>
            </a:r>
          </a:p>
          <a:p>
            <a:br>
              <a:rPr lang="en-US" dirty="0"/>
            </a:br>
            <a:r>
              <a:rPr lang="en-US" dirty="0"/>
              <a:t>But what if Gus has only rated a few movies—say the ten on this slide?  We should not be so confident.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2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142FC-80B3-C94D-83A8-EBBA470AA858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EB74-B2C6-8945-8A07-9B90B4ECA9E0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EB993-0C5D-1F4F-9D47-A3FF802BA9F7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7C0C7BF8-805D-F74F-A78D-AE6A901435C7}" type="datetime1">
              <a:rPr lang="en-US" smtClean="0"/>
              <a:t>1/31/18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A8F4235-2F79-D749-95EB-AC3C3FE68042}" type="datetime1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7BC4-986F-4C43-9DAB-407FD5377DFE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BC58-120D-7E4E-BD37-794B1EFADA60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D52A5-7F7F-604B-B75A-A34FC86BCF43}" type="datetime1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CA66-0C52-9944-BBDA-DC0AB97576A4}" type="datetime1">
              <a:rPr lang="en-US" smtClean="0"/>
              <a:t>1/31/18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45F92-67CD-834F-8BD4-AF0527B21564}" type="datetime1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C8E00-E187-EB44-AADC-83E47F3DE22B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4C9F-FD1F-1441-827A-281604078363}" type="datetime1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41ACBBFE-47D9-904F-B5AF-162571B5AEF1}" type="datetime1">
              <a:rPr lang="en-US" smtClean="0"/>
              <a:t>1/31/18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E10D8F96-F4F1-4540-9022-1A80C9508F1B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0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10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ensemble.com/" TargetMode="External"/><Relationship Id="rId2" Type="http://schemas.openxmlformats.org/officeDocument/2006/relationships/hyperlink" Target="http://www2.research.att.com/~volinsky/netflix/bpc.html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8077200" cy="3581400"/>
          </a:xfrm>
        </p:spPr>
        <p:txBody>
          <a:bodyPr anchor="b">
            <a:normAutofit/>
          </a:bodyPr>
          <a:lstStyle/>
          <a:p>
            <a:r>
              <a:rPr lang="en-US" sz="5400" dirty="0"/>
              <a:t>Recommender Systems:</a:t>
            </a:r>
            <a:br>
              <a:rPr lang="en-US" sz="5400" dirty="0"/>
            </a:br>
            <a:r>
              <a:rPr lang="en-US" sz="5400" dirty="0"/>
              <a:t>Latent Factor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Interpolation Weights </a:t>
            </a:r>
            <a:r>
              <a:rPr lang="en-US" i="1" dirty="0" err="1"/>
              <a:t>w</a:t>
            </a:r>
            <a:r>
              <a:rPr lang="en-US" i="1" baseline="-25000" dirty="0" err="1"/>
              <a:t>ij</a:t>
            </a:r>
            <a:endParaRPr lang="en-US" i="1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8660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Use a </a:t>
                </a:r>
                <a:r>
                  <a:rPr lang="en-US" b="1" dirty="0">
                    <a:solidFill>
                      <a:srgbClr val="0000FF"/>
                    </a:solidFill>
                  </a:rPr>
                  <a:t>weighted sum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rather than </a:t>
                </a:r>
                <a:r>
                  <a:rPr lang="en-US" b="1" dirty="0">
                    <a:solidFill>
                      <a:srgbClr val="008000"/>
                    </a:solidFill>
                  </a:rPr>
                  <a:t>weighted avg.</a:t>
                </a:r>
                <a:r>
                  <a:rPr lang="en-US" dirty="0"/>
                  <a:t>: </a:t>
                </a:r>
                <a:endParaRPr lang="en-US" b="0" i="1" dirty="0">
                  <a:solidFill>
                    <a:srgbClr val="0000FF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𝑥𝑖</m:t>
                              </m:r>
                            </m:sub>
                          </m:sSub>
                        </m:e>
                      </m:acc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𝑥𝑖</m:t>
                          </m:r>
                        </m:sub>
                      </m:sSub>
                      <m:r>
                        <a:rPr lang="en-US" b="0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∈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b="0" i="1" dirty="0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  <m:r>
                                <a:rPr lang="en-US" b="0" i="1" dirty="0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A few notes: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𝑵</m:t>
                    </m:r>
                    <m:r>
                      <a:rPr lang="en-US" b="1" i="1" dirty="0">
                        <a:latin typeface="Cambria Math"/>
                      </a:rPr>
                      <m:t>(</m:t>
                    </m:r>
                    <m:r>
                      <a:rPr lang="en-US" b="1" i="1" dirty="0" err="1">
                        <a:latin typeface="Cambria Math"/>
                      </a:rPr>
                      <m:t>𝒊</m:t>
                    </m:r>
                    <m:r>
                      <a:rPr lang="en-US" b="1" i="1" dirty="0" err="1">
                        <a:latin typeface="Cambria Math"/>
                      </a:rPr>
                      <m:t>;</m:t>
                    </m:r>
                    <m:r>
                      <a:rPr lang="en-US" b="1" i="1" dirty="0" err="1">
                        <a:latin typeface="Cambria Math"/>
                      </a:rPr>
                      <m:t>𝒙</m:t>
                    </m:r>
                    <m:r>
                      <a:rPr lang="en-US" b="1" i="1" dirty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/>
                      <m:t> … </m:t>
                    </m:r>
                    <m:r>
                      <m:rPr>
                        <m:nor/>
                      </m:rPr>
                      <a:rPr lang="en-US" dirty="0"/>
                      <m:t>set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movies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rated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user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i="1" dirty="0"/>
                      <m:t>x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are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similar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to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movie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1" i="1" dirty="0" err="1"/>
                      <m:t>i</m:t>
                    </m:r>
                  </m:oMath>
                </a14:m>
                <a:endParaRPr lang="en-US" b="1" i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interpolation weight </a:t>
                </a:r>
                <a:r>
                  <a:rPr lang="en-US" dirty="0"/>
                  <a:t>(some real number)</a:t>
                </a:r>
              </a:p>
              <a:p>
                <a:pPr lvl="2"/>
                <a:r>
                  <a:rPr lang="en-US" dirty="0"/>
                  <a:t>Note, we allow: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𝑵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 dirty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𝒊𝒋</m:t>
                            </m:r>
                          </m:sub>
                        </m:s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≠</m:t>
                        </m:r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𝟏</m:t>
                        </m:r>
                      </m:e>
                    </m:nary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dirty="0"/>
                  <a:t> models interaction between pairs of movies </a:t>
                </a:r>
                <a:br>
                  <a:rPr lang="en-US" dirty="0"/>
                </a:br>
                <a:r>
                  <a:rPr lang="en-US" dirty="0"/>
                  <a:t>(it does not depend on user </a:t>
                </a:r>
                <a:r>
                  <a:rPr lang="en-US" b="1" i="1" dirty="0"/>
                  <a:t>x</a:t>
                </a:r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1986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562600"/>
              </a:xfrm>
              <a:blipFill>
                <a:blip r:embed="rId2"/>
                <a:stretch>
                  <a:fillRect t="-21185" r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A5849-77F0-F943-BD96-42759EFD6C42}" type="datetime1">
              <a:rPr lang="en-US" smtClean="0"/>
              <a:t>1/31/18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4134"/>
      </p:ext>
    </p:extLst>
  </p:cSld>
  <p:clrMapOvr>
    <a:masterClrMapping/>
  </p:clrMapOvr>
  <p:transition advTm="6564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Idea: Interpolation Weights </a:t>
            </a:r>
            <a:r>
              <a:rPr lang="en-US" i="1" dirty="0" err="1"/>
              <a:t>w</a:t>
            </a:r>
            <a:r>
              <a:rPr lang="en-US" i="1" baseline="-25000" dirty="0" err="1"/>
              <a:t>ij</a:t>
            </a:r>
            <a:endParaRPr lang="en-US" i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𝑥𝑖</m:t>
                            </m:r>
                          </m:sub>
                        </m:sSub>
                      </m:e>
                    </m:acc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  <m:r>
                              <a:rPr lang="en-US" b="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How to set </a:t>
                </a:r>
                <a:r>
                  <a:rPr lang="en-US" b="1" i="1" dirty="0" err="1">
                    <a:solidFill>
                      <a:srgbClr val="D60093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D60093"/>
                    </a:solidFill>
                  </a:rPr>
                  <a:t>ij</a:t>
                </a:r>
                <a:r>
                  <a:rPr lang="en-US" b="1" dirty="0">
                    <a:solidFill>
                      <a:srgbClr val="D60093"/>
                    </a:solidFill>
                  </a:rPr>
                  <a:t>?</a:t>
                </a:r>
              </a:p>
              <a:p>
                <a:pPr lvl="1"/>
                <a:r>
                  <a:rPr lang="en-US" dirty="0"/>
                  <a:t>Remember, error metric is:</a:t>
                </a:r>
                <a:r>
                  <a:rPr lang="en-US" dirty="0">
                    <a:solidFill>
                      <a:srgbClr val="FF0066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)∈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or equivalently </a:t>
                </a:r>
                <a:r>
                  <a:rPr lang="en-US" b="1" dirty="0"/>
                  <a:t>SSE: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)∈</m:t>
                        </m:r>
                        <m:r>
                          <a:rPr lang="en-US" b="1" i="1">
                            <a:solidFill>
                              <a:srgbClr val="FF0066"/>
                            </a:solidFill>
                            <a:latin typeface="Cambria Math"/>
                          </a:rPr>
                          <m:t>𝑹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FF006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b="1" i="1" dirty="0">
                                            <a:solidFill>
                                              <a:srgbClr val="FF0066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dirty="0">
                                            <a:solidFill>
                                              <a:srgbClr val="FF0066"/>
                                            </a:solidFill>
                                            <a:latin typeface="Cambria Math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1" i="1" dirty="0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  <m:r>
                                  <a:rPr lang="en-US" b="1" i="1" dirty="0">
                                    <a:solidFill>
                                      <a:srgbClr val="FF0066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solidFill>
                                          <a:srgbClr val="FF006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solidFill>
                                          <a:srgbClr val="FF0066"/>
                                        </a:solidFill>
                                        <a:latin typeface="Cambria Math"/>
                                      </a:rPr>
                                      <m:t>𝒙𝒊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1" i="1">
                                <a:solidFill>
                                  <a:srgbClr val="FF0066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dirty="0">
                  <a:solidFill>
                    <a:srgbClr val="7030A0"/>
                  </a:solidFill>
                </a:endParaRPr>
              </a:p>
              <a:p>
                <a:pPr lvl="1"/>
                <a:r>
                  <a:rPr lang="en-US" dirty="0"/>
                  <a:t>Find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ij</a:t>
                </a:r>
                <a:r>
                  <a:rPr lang="en-US" dirty="0"/>
                  <a:t> that minimize </a:t>
                </a:r>
                <a:r>
                  <a:rPr lang="en-US" b="1" dirty="0"/>
                  <a:t>SSE </a:t>
                </a:r>
                <a:r>
                  <a:rPr lang="en-US" dirty="0"/>
                  <a:t>on </a:t>
                </a:r>
                <a:r>
                  <a:rPr lang="en-US" b="1" dirty="0"/>
                  <a:t>training data!</a:t>
                </a:r>
                <a:endParaRPr lang="en-US" dirty="0"/>
              </a:p>
              <a:p>
                <a:pPr lvl="2"/>
                <a:r>
                  <a:rPr lang="en-US" dirty="0"/>
                  <a:t>Models relationships between item </a:t>
                </a:r>
                <a:r>
                  <a:rPr lang="en-US" b="1" i="1" dirty="0" err="1"/>
                  <a:t>i</a:t>
                </a:r>
                <a:r>
                  <a:rPr lang="en-US" dirty="0"/>
                  <a:t> and its neighbors </a:t>
                </a:r>
                <a:r>
                  <a:rPr lang="en-US" b="1" i="1" dirty="0"/>
                  <a:t>j</a:t>
                </a:r>
              </a:p>
              <a:p>
                <a:pPr lvl="1"/>
                <a:r>
                  <a:rPr lang="en-US" b="1" i="1" dirty="0" err="1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ij</a:t>
                </a:r>
                <a:r>
                  <a:rPr lang="en-US" dirty="0"/>
                  <a:t> can be </a:t>
                </a:r>
                <a:r>
                  <a:rPr lang="en-US" b="1" dirty="0">
                    <a:solidFill>
                      <a:srgbClr val="008000"/>
                    </a:solidFill>
                  </a:rPr>
                  <a:t>learned/estimated</a:t>
                </a:r>
                <a:r>
                  <a:rPr lang="en-US" dirty="0"/>
                  <a:t> based on </a:t>
                </a:r>
                <a:r>
                  <a:rPr lang="en-US" b="1" i="1" dirty="0"/>
                  <a:t>x</a:t>
                </a:r>
                <a:r>
                  <a:rPr lang="en-US" dirty="0"/>
                  <a:t> and </a:t>
                </a:r>
                <a:br>
                  <a:rPr lang="en-US" dirty="0"/>
                </a:br>
                <a:r>
                  <a:rPr lang="en-US" dirty="0"/>
                  <a:t>all other users that rated </a:t>
                </a:r>
                <a:r>
                  <a:rPr lang="en-US" b="1" i="1" dirty="0" err="1"/>
                  <a:t>i</a:t>
                </a:r>
                <a:endParaRPr lang="en-US" b="1" i="1" dirty="0"/>
              </a:p>
            </p:txBody>
          </p:sp>
        </mc:Choice>
        <mc:Fallback xmlns="">
          <p:sp>
            <p:nvSpPr>
              <p:cNvPr id="1986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20A5-6AAC-1F44-9B9A-BC32DF22943E}" type="datetime1">
              <a:rPr lang="en-US" smtClean="0"/>
              <a:t>1/31/18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56539" y="5943600"/>
            <a:ext cx="5306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3600" b="1" i="1" dirty="0">
                <a:solidFill>
                  <a:srgbClr val="FF0066"/>
                </a:solidFill>
              </a:rPr>
              <a:t>Why is this a good idea?</a:t>
            </a:r>
          </a:p>
        </p:txBody>
      </p:sp>
    </p:spTree>
    <p:extLst>
      <p:ext uri="{BB962C8B-B14F-4D97-AF65-F5344CB8AC3E}">
        <p14:creationId xmlns:p14="http://schemas.microsoft.com/office/powerpoint/2010/main" val="2047117673"/>
      </p:ext>
    </p:extLst>
  </p:cSld>
  <p:clrMapOvr>
    <a:masterClrMapping/>
  </p:clrMapOvr>
  <p:transition advTm="6564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Recommendations via Optimization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04504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Goal:</a:t>
            </a:r>
            <a:r>
              <a:rPr lang="en-US" dirty="0">
                <a:solidFill>
                  <a:srgbClr val="0000FF"/>
                </a:solidFill>
              </a:rPr>
              <a:t> Make good recommendations</a:t>
            </a:r>
          </a:p>
          <a:p>
            <a:pPr lvl="1"/>
            <a:r>
              <a:rPr lang="en-US" dirty="0"/>
              <a:t>Quantify goodness using </a:t>
            </a:r>
            <a:r>
              <a:rPr lang="en-US" b="1" dirty="0"/>
              <a:t>RMSE:</a:t>
            </a:r>
            <a:br>
              <a:rPr lang="en-US" b="1" dirty="0"/>
            </a:br>
            <a:r>
              <a:rPr lang="en-US" b="1" dirty="0"/>
              <a:t>Lower RMSE </a:t>
            </a:r>
            <a:r>
              <a:rPr lang="en-US" b="1" dirty="0">
                <a:sym typeface="Symbol"/>
              </a:rPr>
              <a:t> </a:t>
            </a:r>
            <a:r>
              <a:rPr lang="en-US" b="1" dirty="0"/>
              <a:t>better recommendations</a:t>
            </a:r>
          </a:p>
          <a:p>
            <a:pPr lvl="1"/>
            <a:r>
              <a:rPr lang="en-US" dirty="0"/>
              <a:t>Want to make good recommendations on items </a:t>
            </a:r>
            <a:br>
              <a:rPr lang="en-US" dirty="0"/>
            </a:br>
            <a:r>
              <a:rPr lang="en-US" dirty="0"/>
              <a:t>that user has not yet seen. </a:t>
            </a:r>
            <a:r>
              <a:rPr lang="en-US" dirty="0">
                <a:solidFill>
                  <a:srgbClr val="0000FF"/>
                </a:solidFill>
              </a:rPr>
              <a:t>Can’t really do this!</a:t>
            </a:r>
          </a:p>
          <a:p>
            <a:pPr lvl="8"/>
            <a:endParaRPr lang="en-US" b="1" dirty="0">
              <a:solidFill>
                <a:srgbClr val="D60093"/>
              </a:solidFill>
            </a:endParaRP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Let’s set build a system such that it works well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on known (user, item) ratings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dirty="0"/>
              <a:t>And </a:t>
            </a:r>
            <a:r>
              <a:rPr lang="en-US" b="1" dirty="0"/>
              <a:t>hope</a:t>
            </a:r>
            <a:r>
              <a:rPr lang="en-US" dirty="0"/>
              <a:t> the system will also predict well the </a:t>
            </a:r>
            <a:r>
              <a:rPr lang="en-US" b="1" dirty="0"/>
              <a:t>unknown ratings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988DF-5C82-384E-9E3D-7695D7DADF1B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graphicFrame>
        <p:nvGraphicFramePr>
          <p:cNvPr id="9" name="Group 18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678273"/>
              </p:ext>
            </p:extLst>
          </p:nvPr>
        </p:nvGraphicFramePr>
        <p:xfrm>
          <a:off x="7924800" y="1143000"/>
          <a:ext cx="1143000" cy="1661942"/>
        </p:xfrm>
        <a:graphic>
          <a:graphicData uri="http://schemas.openxmlformats.org/drawingml/2006/table">
            <a:tbl>
              <a:tblPr/>
              <a:tblGrid>
                <a:gridCol w="19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55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05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52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Recommendations via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Idea: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Let’s set values </a:t>
                </a:r>
                <a:r>
                  <a:rPr lang="en-US" b="1" i="1" dirty="0">
                    <a:solidFill>
                      <a:srgbClr val="D60093"/>
                    </a:solidFill>
                  </a:rPr>
                  <a:t>w</a:t>
                </a:r>
                <a:r>
                  <a:rPr lang="en-US" b="1" dirty="0">
                    <a:solidFill>
                      <a:srgbClr val="D60093"/>
                    </a:solidFill>
                  </a:rPr>
                  <a:t> such that they work well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on known (user, item) ratings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How to find such values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w</a:t>
                </a:r>
                <a:r>
                  <a:rPr lang="en-US" b="1" dirty="0">
                    <a:solidFill>
                      <a:srgbClr val="008000"/>
                    </a:solidFill>
                  </a:rPr>
                  <a:t>?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Idea:</a:t>
                </a:r>
                <a:r>
                  <a:rPr lang="en-US" dirty="0">
                    <a:solidFill>
                      <a:srgbClr val="0000FF"/>
                    </a:solidFill>
                  </a:rPr>
                  <a:t> Define an objective function</a:t>
                </a:r>
                <a:br>
                  <a:rPr lang="en-US" dirty="0">
                    <a:solidFill>
                      <a:srgbClr val="0000FF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and solve the optimization problem</a:t>
                </a:r>
              </a:p>
              <a:p>
                <a:pPr lvl="8"/>
                <a:endParaRPr lang="en-US" dirty="0"/>
              </a:p>
              <a:p>
                <a:r>
                  <a:rPr lang="en-US" dirty="0"/>
                  <a:t>Find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w</a:t>
                </a:r>
                <a:r>
                  <a:rPr lang="en-US" b="1" i="1" baseline="-25000" dirty="0" err="1">
                    <a:solidFill>
                      <a:srgbClr val="0000FF"/>
                    </a:solidFill>
                  </a:rPr>
                  <a:t>ij</a:t>
                </a:r>
                <a:r>
                  <a:rPr lang="en-US" dirty="0"/>
                  <a:t> that minimize </a:t>
                </a:r>
                <a:r>
                  <a:rPr lang="en-US" b="1" dirty="0">
                    <a:solidFill>
                      <a:srgbClr val="D60093"/>
                    </a:solidFill>
                  </a:rPr>
                  <a:t>SSE</a:t>
                </a:r>
                <a:r>
                  <a:rPr lang="en-US" dirty="0">
                    <a:solidFill>
                      <a:srgbClr val="D60093"/>
                    </a:solidFill>
                  </a:rPr>
                  <a:t> on </a:t>
                </a:r>
                <a:r>
                  <a:rPr lang="en-US" b="1" dirty="0">
                    <a:solidFill>
                      <a:srgbClr val="D60093"/>
                    </a:solidFill>
                  </a:rPr>
                  <a:t>training data</a:t>
                </a:r>
                <a:r>
                  <a:rPr lang="en-US" dirty="0">
                    <a:solidFill>
                      <a:srgbClr val="D60093"/>
                    </a:solidFill>
                  </a:rPr>
                  <a:t>! </a:t>
                </a:r>
                <a:endParaRPr lang="en-US" i="1" dirty="0">
                  <a:solidFill>
                    <a:schemeClr val="tx1"/>
                  </a:solidFill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𝑥𝑖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;</m:t>
                                                  </m:r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i="1">
                                                          <a:solidFill>
                                                            <a:schemeClr val="tx1"/>
                                                          </a:solidFill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dirty="0"/>
                  <a:t>Think of </a:t>
                </a:r>
                <a:r>
                  <a:rPr lang="en-US" b="1" i="1" dirty="0"/>
                  <a:t>w</a:t>
                </a:r>
                <a:r>
                  <a:rPr lang="en-US" dirty="0"/>
                  <a:t> as a vector of numbers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 rotWithShape="1">
                <a:blip r:embed="rId2"/>
                <a:stretch>
                  <a:fillRect t="-564" b="-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23923-5477-F340-AB8F-168EBB4530A0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46621" y="573487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Predicted rating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71800" y="5791200"/>
            <a:ext cx="43434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772653" y="5562600"/>
            <a:ext cx="761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True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</a:t>
            </a:r>
          </a:p>
        </p:txBody>
      </p:sp>
    </p:spTree>
    <p:extLst>
      <p:ext uri="{BB962C8B-B14F-4D97-AF65-F5344CB8AC3E}">
        <p14:creationId xmlns:p14="http://schemas.microsoft.com/office/powerpoint/2010/main" val="28346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Detour: Minimizing a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A simple way to minimize a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𝒙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</a:p>
              <a:p>
                <a:pPr lvl="1"/>
                <a:r>
                  <a:rPr lang="en-US" dirty="0"/>
                  <a:t>Compute the derivative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 lvl="1"/>
                <a:r>
                  <a:rPr lang="en-US" b="1" dirty="0"/>
                  <a:t>Start at some point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</m:oMath>
                </a14:m>
                <a:r>
                  <a:rPr lang="en-US" b="1" dirty="0"/>
                  <a:t> and evaluate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Make a step in the reverse direction of the gradient: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𝜵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𝒚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/>
                  <a:t>Repeat until converged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2907268"/>
            <a:ext cx="6400800" cy="3874532"/>
            <a:chOff x="1828800" y="2667000"/>
            <a:chExt cx="6400800" cy="3874532"/>
          </a:xfrm>
        </p:grpSpPr>
        <p:sp>
          <p:nvSpPr>
            <p:cNvPr id="6" name="Arc 5"/>
            <p:cNvSpPr/>
            <p:nvPr/>
          </p:nvSpPr>
          <p:spPr>
            <a:xfrm rot="5400000">
              <a:off x="2743200" y="3124200"/>
              <a:ext cx="3352800" cy="2438400"/>
            </a:xfrm>
            <a:prstGeom prst="arc">
              <a:avLst>
                <a:gd name="adj1" fmla="val 16200000"/>
                <a:gd name="adj2" fmla="val 5280157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28800" y="6172200"/>
              <a:ext cx="5334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43200" y="40386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3200" y="4038600"/>
                  <a:ext cx="457200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/>
            <p:cNvCxnSpPr/>
            <p:nvPr/>
          </p:nvCxnSpPr>
          <p:spPr>
            <a:xfrm>
              <a:off x="5486400" y="5181600"/>
              <a:ext cx="0" cy="99060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257800" y="61722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800" y="6172200"/>
                  <a:ext cx="4572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/>
            <p:cNvCxnSpPr/>
            <p:nvPr/>
          </p:nvCxnSpPr>
          <p:spPr>
            <a:xfrm flipH="1">
              <a:off x="4800600" y="4324597"/>
              <a:ext cx="1124712" cy="22169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19800" y="4034681"/>
                  <a:ext cx="2209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𝛻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9800" y="4034681"/>
                  <a:ext cx="22098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CB99-6555-894E-B274-60DB9CF3CAEF}" type="datetime1">
              <a:rPr lang="en-US" smtClean="0"/>
              <a:t>1/31/18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489628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Interpolation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660" name="Rectangle 4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We have the optimization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problem, now what?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Gradient decent:</a:t>
                </a:r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b="1" dirty="0"/>
                  <a:t>Iterate until convergence: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</a:rPr>
                      <m:t>← 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𝒘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−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𝜵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ea typeface="Cambria Math"/>
                            <a:sym typeface="Symbol"/>
                          </a:rPr>
                          <m:t>𝒘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ea typeface="Cambria Math"/>
                        <a:sym typeface="Symbol"/>
                      </a:rPr>
                      <m:t>𝑱</m:t>
                    </m:r>
                  </m:oMath>
                </a14:m>
                <a:endParaRPr lang="en-US" b="1" i="1" dirty="0">
                  <a:sym typeface="Symbol"/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𝜵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𝒘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𝑱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is the gradient (derivative evaluated on data):</a:t>
                </a:r>
                <a:endParaRPr lang="en-US" b="1" dirty="0">
                  <a:solidFill>
                    <a:srgbClr val="0000FF"/>
                  </a:solidFill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300" i="0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/>
                              <a:ea typeface="Cambria Math"/>
                            </a:rPr>
                            <m:t>𝑤</m:t>
                          </m:r>
                        </m:sub>
                      </m:sSub>
                      <m:r>
                        <a:rPr lang="en-US" sz="2300" b="0" i="1" smtClean="0">
                          <a:latin typeface="Cambria Math"/>
                          <a:ea typeface="Cambria Math"/>
                        </a:rPr>
                        <m:t>𝐽</m:t>
                      </m:r>
                      <m:r>
                        <a:rPr lang="en-US" sz="23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3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3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𝐽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  <m:r>
                                <a:rPr lang="en-US" sz="23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  <m:r>
                                    <a:rPr lang="en-US" sz="23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300" b="0" i="1" smtClean="0">
                          <a:latin typeface="Cambria Math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3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𝑅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3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3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3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3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2300" i="1" smtClean="0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a:rPr lang="en-US" sz="230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  <m:d>
                                        <m:d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;</m:t>
                                          </m:r>
                                          <m:r>
                                            <a:rPr lang="en-US" sz="23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3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300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300" b="0" i="1" smtClean="0">
                                                  <a:latin typeface="Cambria Math"/>
                                                </a:rPr>
                                                <m:t>𝑥𝑘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300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3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300" b="0" i="1" smtClean="0">
                                                  <a:latin typeface="Cambria Math"/>
                                                </a:rPr>
                                                <m:t>𝑥𝑘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</m:e>
                              </m:d>
                              <m:r>
                                <a:rPr lang="en-US" sz="23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𝑥𝑖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sz="23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  <m:r>
                                <a:rPr lang="en-US" sz="23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300" b="0" i="1" smtClean="0">
                                      <a:latin typeface="Cambria Math"/>
                                    </a:rPr>
                                    <m:t>𝑥𝑗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br>
                  <a:rPr lang="en-US" sz="2300" dirty="0"/>
                </a:br>
                <a:r>
                  <a:rPr lang="en-US" sz="2300" dirty="0"/>
                  <a:t>		</a:t>
                </a:r>
                <a:r>
                  <a:rPr lang="en-US" b="1" dirty="0"/>
                  <a:t>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</a:rPr>
                      <m:t>{</m:t>
                    </m:r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, ∀</m:t>
                    </m:r>
                    <m:r>
                      <a:rPr lang="en-US" b="1" i="1" smtClean="0">
                        <a:latin typeface="Cambria Math"/>
                      </a:rPr>
                      <m:t>𝒊</m:t>
                    </m:r>
                    <m:r>
                      <a:rPr lang="en-US" b="1" i="1" smtClean="0">
                        <a:latin typeface="Cambria Math"/>
                      </a:rPr>
                      <m:t>,∀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 }</m:t>
                    </m:r>
                  </m:oMath>
                </a14:m>
                <a:r>
                  <a:rPr lang="en-US" b="1" i="1" dirty="0">
                    <a:sym typeface="Symbol"/>
                  </a:rPr>
                  <a:t> </a:t>
                </a:r>
                <a:r>
                  <a:rPr lang="en-US" b="1" dirty="0">
                    <a:sym typeface="Symbol"/>
                  </a:rPr>
                  <a:t> </a:t>
                </a:r>
                <a:br>
                  <a:rPr lang="en-US" b="1" dirty="0">
                    <a:sym typeface="Symbol"/>
                  </a:rPr>
                </a:br>
                <a:r>
                  <a:rPr lang="en-US" b="1" dirty="0">
                    <a:sym typeface="Symbol"/>
                  </a:rPr>
                  <a:t>		else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𝐽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  <a:ea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Note:</a:t>
                </a:r>
                <a:r>
                  <a:rPr lang="en-US" dirty="0"/>
                  <a:t> We fix movie </a:t>
                </a:r>
                <a:r>
                  <a:rPr lang="en-US" b="1" i="1" dirty="0" err="1"/>
                  <a:t>i</a:t>
                </a:r>
                <a:r>
                  <a:rPr lang="en-US" dirty="0"/>
                  <a:t>, go over all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xi</a:t>
                </a:r>
                <a:r>
                  <a:rPr lang="en-US" dirty="0"/>
                  <a:t>, for every movie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𝒋</m:t>
                    </m:r>
                    <m:r>
                      <a:rPr lang="en-US" b="1" i="1">
                        <a:latin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𝒊</m:t>
                        </m:r>
                        <m:r>
                          <a:rPr lang="en-US" b="1" i="1">
                            <a:latin typeface="Cambria Math"/>
                          </a:rPr>
                          <m:t>;</m:t>
                        </m:r>
                        <m:r>
                          <a:rPr lang="en-US" b="1" i="1">
                            <a:latin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dirty="0"/>
                  <a:t>, we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𝑱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𝒘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𝝏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𝒊𝒋</m:t>
                            </m:r>
                          </m:sub>
                        </m:sSub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98660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3"/>
                <a:stretch>
                  <a:fillRect t="-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CA96-E9F2-E94B-AED2-CCDCBEFF86A6}" type="datetime1">
              <a:rPr lang="en-US" smtClean="0"/>
              <a:t>1/31/18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78397" y="2526268"/>
            <a:ext cx="1965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learning rate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3600" y="5657671"/>
            <a:ext cx="3155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while |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new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- 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old</a:t>
            </a:r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| &gt; 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ε</a:t>
            </a:r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: </a:t>
            </a:r>
          </a:p>
          <a:p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  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old</a:t>
            </a:r>
            <a:r>
              <a:rPr lang="en-US" sz="2400" b="1" baseline="-25000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new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</a:p>
          <a:p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  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new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old</a:t>
            </a:r>
            <a:r>
              <a:rPr lang="en-US" sz="2400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</a:rPr>
              <a:t> - </a:t>
            </a:r>
            <a:r>
              <a:rPr lang="en-US" sz="2400" b="1" i="1" dirty="0">
                <a:solidFill>
                  <a:srgbClr val="008000"/>
                </a:solidFill>
                <a:latin typeface="Times" pitchFamily="18" charset="0"/>
                <a:cs typeface="Times" pitchFamily="18" charset="0"/>
                <a:sym typeface="Symbol"/>
              </a:rPr>
              <a:t> ·</a:t>
            </a:r>
            <a:r>
              <a:rPr lang="en-US" sz="2400" b="1" i="1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  <a:sym typeface="Symbol"/>
              </a:rPr>
              <a:t>w</a:t>
            </a:r>
            <a:r>
              <a:rPr lang="en-US" sz="2400" b="1" i="1" baseline="-25000" dirty="0" err="1">
                <a:solidFill>
                  <a:srgbClr val="008000"/>
                </a:solidFill>
                <a:latin typeface="Times" pitchFamily="18" charset="0"/>
                <a:cs typeface="Times" pitchFamily="18" charset="0"/>
                <a:sym typeface="Symbol"/>
              </a:rPr>
              <a:t>old</a:t>
            </a:r>
            <a:endParaRPr lang="en-US" sz="2400" i="1" dirty="0">
              <a:solidFill>
                <a:srgbClr val="008000"/>
              </a:solidFill>
              <a:latin typeface="Times" pitchFamily="18" charset="0"/>
              <a:cs typeface="Times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72000" y="1363812"/>
                <a:ext cx="4572000" cy="6935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0" i="1" smtClean="0">
                              <a:latin typeface="Cambria Math"/>
                            </a:rPr>
                            <m:t>𝐽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4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∈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𝑅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𝑥𝑖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nary>
                                            <m:naryPr>
                                              <m:chr m:val="∑"/>
                                              <m:supHide m:val="on"/>
                                              <m:ctrlPr>
                                                <a:rPr lang="en-US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1400" i="1"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;</m:t>
                                                  </m:r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d>
                                            </m:sub>
                                            <m:sup/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𝑤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𝑖𝑗</m:t>
                                                  </m:r>
                                                </m:sub>
                                              </m:sSub>
                                              <m:d>
                                                <m:dPr>
                                                  <m:ctrlPr>
                                                    <a:rPr lang="en-US" sz="1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𝑟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𝑏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</a:rPr>
                                                        <m:t>𝑥𝑗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</m:nary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sz="1400" i="1">
                                              <a:latin typeface="Cambria Math"/>
                                            </a:rPr>
                                            <m:t>𝑥𝑖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63812"/>
                <a:ext cx="4572000" cy="6935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1888644"/>
      </p:ext>
    </p:extLst>
  </p:cSld>
  <p:clrMapOvr>
    <a:masterClrMapping/>
  </p:clrMapOvr>
  <p:transition advTm="6564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Interpolation Weights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So far:</a:t>
                </a:r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𝑥𝑖</m:t>
                            </m:r>
                          </m:sub>
                        </m:sSub>
                      </m:e>
                    </m:acc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i="1" dirty="0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𝑥𝑗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/>
                  <a:t>Weights </a:t>
                </a:r>
                <a:r>
                  <a:rPr lang="en-US" b="1" i="1" dirty="0" err="1"/>
                  <a:t>w</a:t>
                </a:r>
                <a:r>
                  <a:rPr lang="en-US" b="1" i="1" baseline="-25000" dirty="0" err="1"/>
                  <a:t>ij</a:t>
                </a:r>
                <a:r>
                  <a:rPr lang="en-US" dirty="0"/>
                  <a:t> derived based </a:t>
                </a:r>
                <a:br>
                  <a:rPr lang="en-US" dirty="0"/>
                </a:br>
                <a:r>
                  <a:rPr lang="en-US" dirty="0"/>
                  <a:t>on their role; </a:t>
                </a:r>
                <a:r>
                  <a:rPr lang="en-US" b="1" dirty="0">
                    <a:solidFill>
                      <a:srgbClr val="008000"/>
                    </a:solidFill>
                  </a:rPr>
                  <a:t>no use of an 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arbitrary similarity measure </a:t>
                </a:r>
                <a:br>
                  <a:rPr lang="en-US" b="1" dirty="0"/>
                </a:br>
                <a:r>
                  <a:rPr lang="en-US" dirty="0"/>
                  <a:t>(</a:t>
                </a:r>
                <a:r>
                  <a:rPr lang="en-US" b="1" i="1" dirty="0" err="1"/>
                  <a:t>w</a:t>
                </a:r>
                <a:r>
                  <a:rPr lang="en-US" b="1" i="1" baseline="-25000" dirty="0" err="1"/>
                  <a:t>ij</a:t>
                </a:r>
                <a:r>
                  <a:rPr lang="en-US" baseline="-25000" dirty="0"/>
                  <a:t> </a:t>
                </a:r>
                <a:r>
                  <a:rPr lang="en-US" dirty="0">
                    <a:sym typeface="Symbol"/>
                  </a:rPr>
                  <a:t> </a:t>
                </a:r>
                <a:r>
                  <a:rPr lang="en-US" b="1" i="1" dirty="0" err="1">
                    <a:sym typeface="Symbol"/>
                  </a:rPr>
                  <a:t>s</a:t>
                </a:r>
                <a:r>
                  <a:rPr lang="en-US" b="1" i="1" baseline="-25000" dirty="0" err="1">
                    <a:sym typeface="Symbol"/>
                  </a:rPr>
                  <a:t>ij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Explicitly account for </a:t>
                </a:r>
                <a:br>
                  <a:rPr lang="en-US" dirty="0"/>
                </a:br>
                <a:r>
                  <a:rPr lang="en-US" dirty="0"/>
                  <a:t>interrelationships among </a:t>
                </a:r>
                <a:br>
                  <a:rPr lang="en-US" dirty="0"/>
                </a:br>
                <a:r>
                  <a:rPr lang="en-US" dirty="0"/>
                  <a:t>the neighboring movies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Next: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r>
                  <a:rPr lang="en-US" b="1" dirty="0">
                    <a:solidFill>
                      <a:srgbClr val="D60093"/>
                    </a:solidFill>
                  </a:rPr>
                  <a:t>Latent factor model</a:t>
                </a:r>
              </a:p>
              <a:p>
                <a:pPr lvl="1"/>
                <a:r>
                  <a:rPr lang="en-US" dirty="0"/>
                  <a:t>Extract “regional” correlations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129C5-E935-484B-816F-4033AAC03533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876131" y="2379663"/>
            <a:ext cx="2844800" cy="3563937"/>
            <a:chOff x="3379" y="1162"/>
            <a:chExt cx="1792" cy="2245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7" r="15967" b="-313"/>
            <a:stretch>
              <a:fillRect/>
            </a:stretch>
          </p:blipFill>
          <p:spPr bwMode="auto">
            <a:xfrm>
              <a:off x="3379" y="1162"/>
              <a:ext cx="1792" cy="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424" y="2840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424" y="2115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470" y="1366"/>
              <a:ext cx="15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523162" y="2055813"/>
            <a:ext cx="1584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Global effects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7298532" y="3279775"/>
            <a:ext cx="18454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 dirty="0">
                <a:solidFill>
                  <a:srgbClr val="D60093"/>
                </a:solidFill>
              </a:rPr>
              <a:t>Factorization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7723187" y="4503738"/>
            <a:ext cx="9977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</a:rPr>
              <a:t>CF/NN</a:t>
            </a:r>
          </a:p>
        </p:txBody>
      </p:sp>
    </p:spTree>
    <p:extLst>
      <p:ext uri="{BB962C8B-B14F-4D97-AF65-F5344CB8AC3E}">
        <p14:creationId xmlns:p14="http://schemas.microsoft.com/office/powerpoint/2010/main" val="88567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Performance of Various Methods</a:t>
            </a: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3993744" y="3202924"/>
            <a:ext cx="993799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392082" y="3669792"/>
            <a:ext cx="993799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76200" y="3352800"/>
            <a:ext cx="3973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392082" y="4062460"/>
            <a:ext cx="993799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76200" y="3745468"/>
            <a:ext cx="39735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CF+Biases+learned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weights: 0.91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F388F-5A19-FF49-A6D0-279BC15B72CC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5660"/>
      </p:ext>
    </p:extLst>
  </p:cSld>
  <p:clrMapOvr>
    <a:masterClrMapping/>
  </p:clrMapOvr>
  <p:transition advTm="32094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Funny</a:t>
            </a: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5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103813"/>
            <a:ext cx="669925" cy="76200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Latent Factor Models (e.g., SVD)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41DEA-2900-404F-A11E-2EE18FEA24BB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</p:spTree>
    <p:extLst>
      <p:ext uri="{BB962C8B-B14F-4D97-AF65-F5344CB8AC3E}">
        <p14:creationId xmlns:p14="http://schemas.microsoft.com/office/powerpoint/2010/main" val="1588289526"/>
      </p:ext>
    </p:extLst>
  </p:cSld>
  <p:clrMapOvr>
    <a:masterClrMapping/>
  </p:clrMapOvr>
  <p:transition advTm="13264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Factor Models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200" y="1295400"/>
            <a:ext cx="8502134" cy="533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“SVD” on Netflix data: </a:t>
            </a:r>
            <a:r>
              <a:rPr lang="en-US" b="1" dirty="0">
                <a:solidFill>
                  <a:srgbClr val="0000FF"/>
                </a:solidFill>
              </a:rPr>
              <a:t>R ≈ </a:t>
            </a:r>
            <a:r>
              <a:rPr lang="en-US" b="1" i="1" dirty="0">
                <a:solidFill>
                  <a:srgbClr val="0000FF"/>
                </a:solidFill>
              </a:rPr>
              <a:t>Q · P</a:t>
            </a:r>
            <a:r>
              <a:rPr lang="en-US" b="1" i="1" baseline="30000" dirty="0">
                <a:solidFill>
                  <a:srgbClr val="0000FF"/>
                </a:solidFill>
              </a:rPr>
              <a:t>T</a:t>
            </a: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pPr lvl="8"/>
            <a:endParaRPr lang="en-US" sz="1000" b="1" dirty="0">
              <a:solidFill>
                <a:schemeClr val="accent3"/>
              </a:solidFill>
            </a:endParaRPr>
          </a:p>
          <a:p>
            <a:pPr lvl="8"/>
            <a:endParaRPr lang="en-US" sz="10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endParaRPr lang="en-US" sz="600" b="1" dirty="0">
              <a:solidFill>
                <a:schemeClr val="accent3"/>
              </a:solidFill>
            </a:endParaRPr>
          </a:p>
          <a:p>
            <a:r>
              <a:rPr lang="en-US" dirty="0"/>
              <a:t>For now let’s assume we can approximate the rating matrix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as a product of “thin” </a:t>
            </a:r>
            <a:r>
              <a:rPr lang="en-US" b="1" i="1" dirty="0">
                <a:solidFill>
                  <a:srgbClr val="0000FF"/>
                </a:solidFill>
              </a:rPr>
              <a:t>Q · P</a:t>
            </a:r>
            <a:r>
              <a:rPr lang="en-US" b="1" baseline="30000" dirty="0">
                <a:solidFill>
                  <a:srgbClr val="0000FF"/>
                </a:solidFill>
              </a:rPr>
              <a:t>T</a:t>
            </a:r>
            <a:endParaRPr lang="en-US" baseline="30000" dirty="0">
              <a:solidFill>
                <a:srgbClr val="0000FF"/>
              </a:solidFill>
            </a:endParaRPr>
          </a:p>
          <a:p>
            <a:pPr lvl="1"/>
            <a:r>
              <a:rPr lang="en-US" b="1" i="1" dirty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has missing entries but let’s ignore that for now!</a:t>
            </a:r>
          </a:p>
          <a:p>
            <a:pPr lvl="2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Basically, we will want the reconstruction error to be small on known ratings and we don’t care about the values on the missing ones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3B95E-585D-E844-9B80-EB69F5863CE1}" type="datetime1">
              <a:rPr lang="en-US" smtClean="0"/>
              <a:t>1/31/18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3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373733"/>
              </p:ext>
            </p:extLst>
          </p:nvPr>
        </p:nvGraphicFramePr>
        <p:xfrm>
          <a:off x="241050" y="2205335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7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35356"/>
              </p:ext>
            </p:extLst>
          </p:nvPr>
        </p:nvGraphicFramePr>
        <p:xfrm>
          <a:off x="3161985" y="2129135"/>
          <a:ext cx="1118616" cy="1752600"/>
        </p:xfrm>
        <a:graphic>
          <a:graphicData uri="http://schemas.openxmlformats.org/drawingml/2006/table">
            <a:tbl>
              <a:tblPr rtl="1"/>
              <a:tblGrid>
                <a:gridCol w="372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8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04421"/>
              </p:ext>
            </p:extLst>
          </p:nvPr>
        </p:nvGraphicFramePr>
        <p:xfrm>
          <a:off x="4457387" y="2681585"/>
          <a:ext cx="4648198" cy="731520"/>
        </p:xfrm>
        <a:graphic>
          <a:graphicData uri="http://schemas.openxmlformats.org/drawingml/2006/table">
            <a:tbl>
              <a:tblPr rtl="1"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3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79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82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03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9" name="Text Box 180"/>
          <p:cNvSpPr txBox="1">
            <a:spLocks noChangeArrowheads="1"/>
          </p:cNvSpPr>
          <p:nvPr/>
        </p:nvSpPr>
        <p:spPr bwMode="auto">
          <a:xfrm>
            <a:off x="2693673" y="2738735"/>
            <a:ext cx="468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≈</a:t>
            </a:r>
          </a:p>
        </p:txBody>
      </p:sp>
      <p:sp>
        <p:nvSpPr>
          <p:cNvPr id="42" name="Text Box 185"/>
          <p:cNvSpPr txBox="1">
            <a:spLocks noChangeArrowheads="1"/>
          </p:cNvSpPr>
          <p:nvPr/>
        </p:nvSpPr>
        <p:spPr bwMode="auto">
          <a:xfrm>
            <a:off x="6438585" y="2297410"/>
            <a:ext cx="869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48" name="Text Box 184"/>
          <p:cNvSpPr txBox="1">
            <a:spLocks noChangeArrowheads="1"/>
          </p:cNvSpPr>
          <p:nvPr/>
        </p:nvSpPr>
        <p:spPr bwMode="auto">
          <a:xfrm rot="16200000">
            <a:off x="2622953" y="3384564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743385" y="3417812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19185" y="3881735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96"/>
          <p:cNvSpPr txBox="1">
            <a:spLocks noChangeArrowheads="1"/>
          </p:cNvSpPr>
          <p:nvPr/>
        </p:nvSpPr>
        <p:spPr bwMode="auto">
          <a:xfrm rot="16200000">
            <a:off x="-276670" y="2734431"/>
            <a:ext cx="7360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7" name="Text Box 187"/>
          <p:cNvSpPr txBox="1">
            <a:spLocks noChangeArrowheads="1"/>
          </p:cNvSpPr>
          <p:nvPr/>
        </p:nvSpPr>
        <p:spPr bwMode="auto">
          <a:xfrm>
            <a:off x="1183265" y="1882202"/>
            <a:ext cx="7489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3000" y="388620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3647" y="1143000"/>
            <a:ext cx="1990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SVD: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A = U </a:t>
            </a:r>
            <a:r>
              <a:rPr lang="en-US" i="1" dirty="0">
                <a:latin typeface="Arial" pitchFamily="34" charset="0"/>
                <a:cs typeface="Arial" pitchFamily="34" charset="0"/>
                <a:sym typeface="Symbol"/>
              </a:rPr>
              <a:t>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V</a:t>
            </a:r>
            <a:r>
              <a:rPr lang="en-US" i="1" baseline="30000" dirty="0">
                <a:latin typeface="Arial" pitchFamily="34" charset="0"/>
                <a:cs typeface="Arial" pitchFamily="34" charset="0"/>
              </a:rPr>
              <a:t>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2773" y="18288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1" name="TextBox 20"/>
          <p:cNvSpPr txBox="1"/>
          <p:nvPr/>
        </p:nvSpPr>
        <p:spPr>
          <a:xfrm rot="5400000">
            <a:off x="8520753" y="2821913"/>
            <a:ext cx="8771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601163389"/>
      </p:ext>
    </p:extLst>
  </p:cSld>
  <p:clrMapOvr>
    <a:masterClrMapping/>
  </p:clrMapOvr>
  <p:transition advTm="1332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Netflix Prize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Training data</a:t>
                </a:r>
              </a:p>
              <a:p>
                <a:pPr lvl="1"/>
                <a:r>
                  <a:rPr lang="en-US" dirty="0"/>
                  <a:t>100 million ratings, 480,000 users, 17,770 movies</a:t>
                </a:r>
              </a:p>
              <a:p>
                <a:pPr lvl="1"/>
                <a:r>
                  <a:rPr lang="en-US" dirty="0"/>
                  <a:t>6 years of data: 2000-2005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Test data</a:t>
                </a:r>
              </a:p>
              <a:p>
                <a:pPr lvl="1"/>
                <a:r>
                  <a:rPr lang="en-US" dirty="0"/>
                  <a:t>Last few ratings of each user (2.8 million)</a:t>
                </a:r>
              </a:p>
              <a:p>
                <a:pPr lvl="1"/>
                <a:r>
                  <a:rPr lang="en-US" b="1" dirty="0"/>
                  <a:t>Evaluation criterion:</a:t>
                </a:r>
                <a:r>
                  <a:rPr lang="en-US" dirty="0"/>
                  <a:t> Root Mean Square Error (RMSE)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)∈</m:t>
                            </m:r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Netflix’s system RMSE: 0.9514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Competition</a:t>
                </a:r>
              </a:p>
              <a:p>
                <a:pPr lvl="1"/>
                <a:r>
                  <a:rPr lang="en-US" dirty="0"/>
                  <a:t>2,700+ teams</a:t>
                </a:r>
              </a:p>
              <a:p>
                <a:pPr lvl="1"/>
                <a:r>
                  <a:rPr lang="en-US" b="1" dirty="0"/>
                  <a:t>$1 million</a:t>
                </a:r>
                <a:r>
                  <a:rPr lang="en-US" dirty="0"/>
                  <a:t> prize for 10% improvement on Netflix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86400"/>
              </a:xfrm>
              <a:blipFill rotWithShape="1">
                <a:blip r:embed="rId2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01759-8B51-8844-A844-ECEDC0FB2DF9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0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Ratings as Products of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user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b="1" dirty="0">
                <a:solidFill>
                  <a:srgbClr val="D60093"/>
                </a:solidFill>
              </a:rPr>
              <a:t> for item </a:t>
            </a:r>
            <a:r>
              <a:rPr lang="en-US" b="1" i="1" dirty="0" err="1">
                <a:solidFill>
                  <a:srgbClr val="D60093"/>
                </a:solidFill>
              </a:rPr>
              <a:t>i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0C29-45AB-9948-ACD0-599F8B91AF69}" type="datetime1">
              <a:rPr lang="en-US" smtClean="0"/>
              <a:t>1/31/18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4536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235079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108481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≈</a:t>
            </a: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702935" y="3849469"/>
            <a:ext cx="2178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</p:spTree>
    <p:extLst>
      <p:ext uri="{BB962C8B-B14F-4D97-AF65-F5344CB8AC3E}">
        <p14:creationId xmlns:p14="http://schemas.microsoft.com/office/powerpoint/2010/main" val="3440418982"/>
      </p:ext>
    </p:extLst>
  </p:cSld>
  <p:clrMapOvr>
    <a:masterClrMapping/>
  </p:clrMapOvr>
  <p:transition advTm="10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7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Ratings as Products of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user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b="1" dirty="0">
                <a:solidFill>
                  <a:srgbClr val="D60093"/>
                </a:solidFill>
              </a:rPr>
              <a:t> for item </a:t>
            </a:r>
            <a:r>
              <a:rPr lang="en-US" b="1" i="1" dirty="0" err="1">
                <a:solidFill>
                  <a:srgbClr val="D60093"/>
                </a:solidFill>
              </a:rPr>
              <a:t>i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1670-10D9-0746-A332-76083FB47349}" type="datetime1">
              <a:rPr lang="en-US" smtClean="0"/>
              <a:t>1/31/18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904061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03898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243444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≈</a:t>
            </a: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3077363" y="51592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529454878"/>
      </p:ext>
    </p:extLst>
  </p:cSld>
  <p:clrMapOvr>
    <a:masterClrMapping/>
  </p:clrMapOvr>
  <p:transition advTm="10563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Ratings as Products of Factors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How to estimate the missing rating of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user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b="1" dirty="0">
                <a:solidFill>
                  <a:srgbClr val="D60093"/>
                </a:solidFill>
              </a:rPr>
              <a:t> for item </a:t>
            </a:r>
            <a:r>
              <a:rPr lang="en-US" b="1" i="1" dirty="0" err="1">
                <a:solidFill>
                  <a:srgbClr val="D60093"/>
                </a:solidFill>
              </a:rPr>
              <a:t>i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0F8DC-18CA-9648-A5CE-23AE7311B1B5}" type="datetime1">
              <a:rPr lang="en-US" smtClean="0"/>
              <a:t>1/31/18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50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017409"/>
              </p:ext>
            </p:extLst>
          </p:nvPr>
        </p:nvGraphicFramePr>
        <p:xfrm>
          <a:off x="893793" y="2600322"/>
          <a:ext cx="2628900" cy="1819278"/>
        </p:xfrm>
        <a:graphic>
          <a:graphicData uri="http://schemas.openxmlformats.org/drawingml/2006/table">
            <a:tbl>
              <a:tblPr rtl="1"/>
              <a:tblGrid>
                <a:gridCol w="21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0624" name="Text Box 96"/>
          <p:cNvSpPr txBox="1">
            <a:spLocks noChangeArrowheads="1"/>
          </p:cNvSpPr>
          <p:nvPr/>
        </p:nvSpPr>
        <p:spPr bwMode="auto">
          <a:xfrm rot="16200000">
            <a:off x="258749" y="3192430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graphicFrame>
        <p:nvGraphicFramePr>
          <p:cNvPr id="150625" name="Group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41713"/>
              </p:ext>
            </p:extLst>
          </p:nvPr>
        </p:nvGraphicFramePr>
        <p:xfrm>
          <a:off x="1606550" y="4519967"/>
          <a:ext cx="1404938" cy="1819278"/>
        </p:xfrm>
        <a:graphic>
          <a:graphicData uri="http://schemas.openxmlformats.org/drawingml/2006/table">
            <a:tbl>
              <a:tblPr rtl="1"/>
              <a:tblGrid>
                <a:gridCol w="46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06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366582"/>
              </p:ext>
            </p:extLst>
          </p:nvPr>
        </p:nvGraphicFramePr>
        <p:xfrm>
          <a:off x="3622675" y="4929542"/>
          <a:ext cx="5292725" cy="909639"/>
        </p:xfrm>
        <a:graphic>
          <a:graphicData uri="http://schemas.openxmlformats.org/drawingml/2006/table">
            <a:tbl>
              <a:tblPr rtl="1"/>
              <a:tblGrid>
                <a:gridCol w="44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97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97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13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0709" name="Oval 181"/>
          <p:cNvSpPr>
            <a:spLocks noChangeArrowheads="1"/>
          </p:cNvSpPr>
          <p:nvPr/>
        </p:nvSpPr>
        <p:spPr bwMode="auto">
          <a:xfrm>
            <a:off x="3280569" y="5434367"/>
            <a:ext cx="89694" cy="90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50710" name="Text Box 182"/>
          <p:cNvSpPr txBox="1">
            <a:spLocks noChangeArrowheads="1"/>
          </p:cNvSpPr>
          <p:nvPr/>
        </p:nvSpPr>
        <p:spPr bwMode="auto">
          <a:xfrm>
            <a:off x="3702081" y="3141660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≈</a:t>
            </a:r>
          </a:p>
        </p:txBody>
      </p:sp>
      <p:sp>
        <p:nvSpPr>
          <p:cNvPr id="150712" name="Text Box 184"/>
          <p:cNvSpPr txBox="1">
            <a:spLocks noChangeArrowheads="1"/>
          </p:cNvSpPr>
          <p:nvPr/>
        </p:nvSpPr>
        <p:spPr bwMode="auto">
          <a:xfrm rot="16200000">
            <a:off x="1019131" y="51438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150713" name="Text Box 185"/>
          <p:cNvSpPr txBox="1">
            <a:spLocks noChangeArrowheads="1"/>
          </p:cNvSpPr>
          <p:nvPr/>
        </p:nvSpPr>
        <p:spPr bwMode="auto">
          <a:xfrm>
            <a:off x="5746750" y="454378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5" name="Text Box 187"/>
          <p:cNvSpPr txBox="1">
            <a:spLocks noChangeArrowheads="1"/>
          </p:cNvSpPr>
          <p:nvPr/>
        </p:nvSpPr>
        <p:spPr bwMode="auto">
          <a:xfrm>
            <a:off x="1711356" y="22668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50716" name="Text Box 188"/>
          <p:cNvSpPr txBox="1">
            <a:spLocks noChangeArrowheads="1"/>
          </p:cNvSpPr>
          <p:nvPr/>
        </p:nvSpPr>
        <p:spPr bwMode="auto">
          <a:xfrm>
            <a:off x="1734406" y="2917165"/>
            <a:ext cx="266700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775" y="6248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01521" y="5821668"/>
            <a:ext cx="569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1" name="Text Box 188"/>
          <p:cNvSpPr txBox="1">
            <a:spLocks noChangeArrowheads="1"/>
          </p:cNvSpPr>
          <p:nvPr/>
        </p:nvSpPr>
        <p:spPr bwMode="auto">
          <a:xfrm>
            <a:off x="1736856" y="2908287"/>
            <a:ext cx="379381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2.4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006831" y="515921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22789" y="628356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00FF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naryPr>
                        <m: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𝒇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𝒊𝒇</m:t>
                              </m:r>
                            </m:sub>
                          </m:sSub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/>
                              <a:cs typeface="Arial" pitchFamily="34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sz="3600" b="1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𝒙𝒇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069" y="1905000"/>
                <a:ext cx="3111301" cy="207120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6702935" y="38494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= row </a:t>
            </a:r>
            <a:r>
              <a:rPr lang="en-US" b="1" i="1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Q</a:t>
            </a:r>
          </a:p>
          <a:p>
            <a:r>
              <a:rPr lang="en-US" b="1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b="1" i="1" baseline="-25000" dirty="0" err="1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= column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latin typeface="Arial" pitchFamily="34" charset="0"/>
                <a:cs typeface="Arial" pitchFamily="34" charset="0"/>
              </a:rPr>
              <a:t> of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558693502"/>
      </p:ext>
    </p:extLst>
  </p:cSld>
  <p:clrMapOvr>
    <a:masterClrMapping/>
  </p:clrMapOvr>
  <p:transition advTm="1056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Funny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Latent Factor Models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5969-C98B-464F-AABF-622A6923439D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</p:spTree>
    <p:extLst>
      <p:ext uri="{BB962C8B-B14F-4D97-AF65-F5344CB8AC3E}">
        <p14:creationId xmlns:p14="http://schemas.microsoft.com/office/powerpoint/2010/main" val="3462832062"/>
      </p:ext>
    </p:extLst>
  </p:cSld>
  <p:clrMapOvr>
    <a:masterClrMapping/>
  </p:clrMapOvr>
  <p:transition advTm="13264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141413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732213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084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321050"/>
            <a:ext cx="1363662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284538"/>
            <a:ext cx="13557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Geared towards </a:t>
            </a:r>
          </a:p>
          <a:p>
            <a:pPr rtl="0" eaLnBrk="0" hangingPunct="0"/>
            <a:r>
              <a:rPr lang="en-US" sz="2000" b="1" dirty="0">
                <a:solidFill>
                  <a:srgbClr val="008000"/>
                </a:solidFill>
              </a:rPr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157288"/>
            <a:ext cx="10086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Serious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246813"/>
            <a:ext cx="8739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 dirty="0">
                <a:solidFill>
                  <a:srgbClr val="008000"/>
                </a:solidFill>
              </a:rPr>
              <a:t>Funny</a:t>
            </a:r>
          </a:p>
        </p:txBody>
      </p:sp>
      <p:pic>
        <p:nvPicPr>
          <p:cNvPr id="244753" name="Picture 17" descr="girl-3-128x1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75" y="1738313"/>
            <a:ext cx="574675" cy="574675"/>
          </a:xfrm>
          <a:prstGeom prst="rect">
            <a:avLst/>
          </a:prstGeom>
          <a:noFill/>
        </p:spPr>
      </p:pic>
      <p:pic>
        <p:nvPicPr>
          <p:cNvPr id="244754" name="Picture 18" descr="boy_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7688" y="2741613"/>
            <a:ext cx="514350" cy="514350"/>
          </a:xfrm>
          <a:prstGeom prst="rect">
            <a:avLst/>
          </a:prstGeom>
          <a:noFill/>
        </p:spPr>
      </p:pic>
      <p:pic>
        <p:nvPicPr>
          <p:cNvPr id="244756" name="Picture 20" descr="drew%20final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71" r="21230" b="278"/>
          <a:stretch>
            <a:fillRect/>
          </a:stretch>
        </p:blipFill>
        <p:spPr bwMode="auto">
          <a:xfrm>
            <a:off x="4611688" y="3808413"/>
            <a:ext cx="500062" cy="609600"/>
          </a:xfrm>
          <a:prstGeom prst="rect">
            <a:avLst/>
          </a:prstGeom>
          <a:noFill/>
        </p:spPr>
      </p:pic>
      <p:pic>
        <p:nvPicPr>
          <p:cNvPr id="244757" name="Picture 21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2141" y="4265613"/>
            <a:ext cx="576263" cy="609600"/>
          </a:xfrm>
          <a:prstGeom prst="rect">
            <a:avLst/>
          </a:prstGeom>
          <a:noFill/>
        </p:spPr>
      </p:pic>
      <p:pic>
        <p:nvPicPr>
          <p:cNvPr id="244758" name="Picture 22" descr="boy-1-128x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1812" r="14063" b="-563"/>
          <a:stretch>
            <a:fillRect/>
          </a:stretch>
        </p:blipFill>
        <p:spPr bwMode="auto">
          <a:xfrm>
            <a:off x="6440488" y="1598613"/>
            <a:ext cx="506412" cy="687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4761" name="Picture 25" descr="istockphoto_1239124_girl_icon_desig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39501"/>
              </a:clrFrom>
              <a:clrTo>
                <a:srgbClr val="F3950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6" y="3321050"/>
            <a:ext cx="576262" cy="609600"/>
          </a:xfrm>
          <a:prstGeom prst="rect">
            <a:avLst/>
          </a:prstGeom>
          <a:noFill/>
        </p:spPr>
      </p:pic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Latent Factor Models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9DDE-AE51-FD49-AA24-0C90C279A438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5300663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722813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2176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rgbClr val="0000FF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rgbClr val="0000FF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6670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08613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522413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41287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148513" y="591185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275013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rgbClr val="0000FF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89560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rgbClr val="0000FF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79314" y="3408775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820766" y="5379691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36" name="Picture 19" descr="boy-ico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516688" y="5083938"/>
            <a:ext cx="669925" cy="7620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952792082"/>
      </p:ext>
    </p:extLst>
  </p:cSld>
  <p:clrMapOvr>
    <a:masterClrMapping/>
  </p:clrMapOvr>
  <p:transition advTm="13264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SVD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457200" y="1295400"/>
            <a:ext cx="8574088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Remember SVD:</a:t>
            </a:r>
          </a:p>
          <a:p>
            <a:pPr lvl="1"/>
            <a:r>
              <a:rPr lang="en-US" b="1" dirty="0"/>
              <a:t>A</a:t>
            </a:r>
            <a:r>
              <a:rPr lang="en-US" dirty="0"/>
              <a:t>: Input data matrix</a:t>
            </a:r>
          </a:p>
          <a:p>
            <a:pPr lvl="1"/>
            <a:r>
              <a:rPr lang="en-US" b="1" dirty="0"/>
              <a:t>U</a:t>
            </a:r>
            <a:r>
              <a:rPr lang="en-US" dirty="0"/>
              <a:t>: Left singular </a:t>
            </a:r>
            <a:r>
              <a:rPr lang="en-US" dirty="0" err="1"/>
              <a:t>vecs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V</a:t>
            </a:r>
            <a:r>
              <a:rPr lang="en-US" dirty="0"/>
              <a:t>: Right singular </a:t>
            </a:r>
            <a:r>
              <a:rPr lang="en-US" dirty="0" err="1"/>
              <a:t>vecs</a:t>
            </a:r>
            <a:endParaRPr lang="en-US" dirty="0"/>
          </a:p>
          <a:p>
            <a:pPr lvl="1"/>
            <a:r>
              <a:rPr lang="en-US" b="1" dirty="0">
                <a:latin typeface="Symbol" pitchFamily="18" charset="2"/>
                <a:sym typeface="Symbol"/>
              </a:rPr>
              <a:t></a:t>
            </a:r>
            <a:r>
              <a:rPr lang="en-US" dirty="0"/>
              <a:t>: Singular values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So in our case: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“SVD” on Netflix data: </a:t>
            </a:r>
            <a:r>
              <a:rPr lang="en-US" b="1" i="1" dirty="0">
                <a:solidFill>
                  <a:srgbClr val="0000FF"/>
                </a:solidFill>
              </a:rPr>
              <a:t>R ≈ Q · P</a:t>
            </a:r>
            <a:r>
              <a:rPr lang="en-US" b="1" i="1" baseline="30000" dirty="0">
                <a:solidFill>
                  <a:srgbClr val="0000FF"/>
                </a:solidFill>
              </a:rPr>
              <a:t>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br>
              <a:rPr lang="en-US" b="1" i="1" dirty="0">
                <a:solidFill>
                  <a:srgbClr val="0000FF"/>
                </a:solidFill>
              </a:rPr>
            </a:br>
            <a:r>
              <a:rPr lang="en-US" b="1" i="1" dirty="0"/>
              <a:t>A</a:t>
            </a:r>
            <a:r>
              <a:rPr lang="en-US" i="1" dirty="0"/>
              <a:t> = </a:t>
            </a:r>
            <a:r>
              <a:rPr lang="en-US" b="1" i="1" dirty="0"/>
              <a:t>R</a:t>
            </a:r>
            <a:r>
              <a:rPr lang="en-US" i="1" dirty="0"/>
              <a:t>,  </a:t>
            </a:r>
            <a:r>
              <a:rPr lang="en-US" b="1" i="1" dirty="0"/>
              <a:t>Q </a:t>
            </a:r>
            <a:r>
              <a:rPr lang="en-US" i="1" dirty="0"/>
              <a:t>= </a:t>
            </a:r>
            <a:r>
              <a:rPr lang="en-US" b="1" i="1" dirty="0"/>
              <a:t>U</a:t>
            </a:r>
            <a:r>
              <a:rPr lang="en-US" i="1" dirty="0"/>
              <a:t>, </a:t>
            </a:r>
            <a:r>
              <a:rPr lang="en-US" i="1" dirty="0">
                <a:sym typeface="Symbol"/>
              </a:rPr>
              <a:t> </a:t>
            </a:r>
            <a:r>
              <a:rPr lang="en-US" b="1" i="1" dirty="0">
                <a:sym typeface="Symbol"/>
              </a:rPr>
              <a:t>P</a:t>
            </a:r>
            <a:r>
              <a:rPr lang="en-US" baseline="30000" dirty="0"/>
              <a:t>T</a:t>
            </a:r>
            <a:r>
              <a:rPr lang="en-US" b="1" i="1" dirty="0">
                <a:sym typeface="Symbol"/>
              </a:rPr>
              <a:t> </a:t>
            </a:r>
            <a:r>
              <a:rPr lang="en-US" i="1" dirty="0">
                <a:sym typeface="Symbol"/>
              </a:rPr>
              <a:t>= </a:t>
            </a:r>
            <a:r>
              <a:rPr lang="en-US" b="1" dirty="0">
                <a:sym typeface="Symbol"/>
              </a:rPr>
              <a:t></a:t>
            </a:r>
            <a:r>
              <a:rPr lang="en-US" b="1" i="1" dirty="0">
                <a:sym typeface="Symbol"/>
              </a:rPr>
              <a:t> </a:t>
            </a:r>
            <a:r>
              <a:rPr lang="en-US" b="1" i="1" dirty="0"/>
              <a:t>V</a:t>
            </a:r>
            <a:r>
              <a:rPr lang="en-US" baseline="30000" dirty="0"/>
              <a:t>T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472363" y="1695450"/>
            <a:ext cx="328612" cy="3206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 rot="16200000">
            <a:off x="4533900" y="2032000"/>
            <a:ext cx="1828800" cy="1143000"/>
          </a:xfrm>
          <a:prstGeom prst="flowChartProcess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r>
              <a:rPr kumimoji="0" lang="en-US" sz="2400" b="1" dirty="0">
                <a:latin typeface="Sylfaen" pitchFamily="18" charset="0"/>
              </a:rPr>
              <a:t>A</a:t>
            </a:r>
            <a:endParaRPr kumimoji="0" lang="en-US" sz="2400" b="1" baseline="30000" dirty="0">
              <a:latin typeface="Sylfaen" pitchFamily="18" charset="0"/>
            </a:endParaRPr>
          </a:p>
        </p:txBody>
      </p:sp>
      <p:sp>
        <p:nvSpPr>
          <p:cNvPr id="16" name="AutoShape 6"/>
          <p:cNvSpPr>
            <a:spLocks/>
          </p:cNvSpPr>
          <p:nvPr/>
        </p:nvSpPr>
        <p:spPr bwMode="auto">
          <a:xfrm>
            <a:off x="4676775" y="1689100"/>
            <a:ext cx="152400" cy="1752600"/>
          </a:xfrm>
          <a:prstGeom prst="leftBrace">
            <a:avLst>
              <a:gd name="adj1" fmla="val 9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419600" y="2374900"/>
            <a:ext cx="392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>
                <a:latin typeface="Sylfaen" pitchFamily="18" charset="0"/>
              </a:rPr>
              <a:t>m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74468" y="1012825"/>
            <a:ext cx="328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2000" dirty="0">
                <a:latin typeface="Sylfaen" pitchFamily="18" charset="0"/>
              </a:rPr>
              <a:t>n</a:t>
            </a: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 rot="5400000">
            <a:off x="5286375" y="936625"/>
            <a:ext cx="304800" cy="1066800"/>
          </a:xfrm>
          <a:prstGeom prst="lef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469188" y="2052637"/>
            <a:ext cx="395287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>
                <a:latin typeface="Sylfaen" pitchFamily="18" charset="0"/>
                <a:sym typeface="Symbol" pitchFamily="18" charset="2"/>
              </a:rPr>
              <a:t></a:t>
            </a: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494463" y="1689100"/>
            <a:ext cx="468312" cy="1752600"/>
            <a:chOff x="1663" y="1551"/>
            <a:chExt cx="295" cy="1104"/>
          </a:xfrm>
        </p:grpSpPr>
        <p:sp>
          <p:nvSpPr>
            <p:cNvPr id="22" name="AutoShape 12"/>
            <p:cNvSpPr>
              <a:spLocks/>
            </p:cNvSpPr>
            <p:nvPr/>
          </p:nvSpPr>
          <p:spPr bwMode="auto">
            <a:xfrm>
              <a:off x="1862" y="1551"/>
              <a:ext cx="96" cy="1104"/>
            </a:xfrm>
            <a:prstGeom prst="leftBrace">
              <a:avLst>
                <a:gd name="adj1" fmla="val 9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1663" y="1955"/>
              <a:ext cx="2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m</a:t>
              </a: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7964488" y="990600"/>
            <a:ext cx="1066800" cy="660400"/>
            <a:chOff x="2589" y="1111"/>
            <a:chExt cx="672" cy="416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2831" y="1111"/>
              <a:ext cx="2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kumimoji="0" lang="en-US" sz="2000">
                  <a:latin typeface="Sylfaen" pitchFamily="18" charset="0"/>
                </a:rPr>
                <a:t>n</a:t>
              </a:r>
            </a:p>
          </p:txBody>
        </p:sp>
        <p:sp>
          <p:nvSpPr>
            <p:cNvPr id="26" name="AutoShape 16"/>
            <p:cNvSpPr>
              <a:spLocks/>
            </p:cNvSpPr>
            <p:nvPr/>
          </p:nvSpPr>
          <p:spPr bwMode="auto">
            <a:xfrm rot="5400000">
              <a:off x="2829" y="1095"/>
              <a:ext cx="192" cy="672"/>
            </a:xfrm>
            <a:prstGeom prst="leftBrace">
              <a:avLst>
                <a:gd name="adj1" fmla="val 29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AutoShape 18"/>
          <p:cNvSpPr>
            <a:spLocks noChangeArrowheads="1"/>
          </p:cNvSpPr>
          <p:nvPr/>
        </p:nvSpPr>
        <p:spPr bwMode="auto">
          <a:xfrm rot="16200000">
            <a:off x="6206332" y="2521743"/>
            <a:ext cx="182880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 rot="16200000">
            <a:off x="7461250" y="1700212"/>
            <a:ext cx="174625" cy="161925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kumimoji="0" lang="en-US" sz="2400" b="1">
              <a:latin typeface="Symbol" pitchFamily="18" charset="2"/>
              <a:sym typeface="Symbol" pitchFamily="18" charset="2"/>
            </a:endParaRP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8234363" y="2014537"/>
            <a:ext cx="5998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 dirty="0">
                <a:latin typeface="Sylfaen" pitchFamily="18" charset="0"/>
              </a:rPr>
              <a:t>V</a:t>
            </a:r>
            <a:r>
              <a:rPr kumimoji="0" lang="en-US" sz="2800" b="1" baseline="30000" dirty="0">
                <a:latin typeface="Sylfaen" pitchFamily="18" charset="0"/>
              </a:rPr>
              <a:t>T</a:t>
            </a: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5984875" y="2044700"/>
            <a:ext cx="977900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sz="6000" dirty="0">
                <a:latin typeface="Symbol" pitchFamily="18" charset="2"/>
                <a:sym typeface="Symbol" pitchFamily="18" charset="2"/>
              </a:rPr>
              <a:t></a:t>
            </a:r>
            <a:r>
              <a:rPr kumimoji="0" lang="en-US" sz="4400" dirty="0">
                <a:latin typeface="Symbol" pitchFamily="18" charset="2"/>
              </a:rPr>
              <a:t> </a:t>
            </a:r>
          </a:p>
        </p:txBody>
      </p:sp>
      <p:sp>
        <p:nvSpPr>
          <p:cNvPr id="32" name="Rectangle 22"/>
          <p:cNvSpPr>
            <a:spLocks noChangeArrowheads="1"/>
          </p:cNvSpPr>
          <p:nvPr/>
        </p:nvSpPr>
        <p:spPr bwMode="auto">
          <a:xfrm>
            <a:off x="7197725" y="1685925"/>
            <a:ext cx="171450" cy="1831975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23"/>
          <p:cNvSpPr>
            <a:spLocks noChangeArrowheads="1"/>
          </p:cNvSpPr>
          <p:nvPr/>
        </p:nvSpPr>
        <p:spPr bwMode="auto">
          <a:xfrm>
            <a:off x="7637463" y="1865312"/>
            <a:ext cx="158750" cy="1571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24"/>
          <p:cNvSpPr>
            <a:spLocks noChangeArrowheads="1"/>
          </p:cNvSpPr>
          <p:nvPr/>
        </p:nvSpPr>
        <p:spPr bwMode="auto">
          <a:xfrm>
            <a:off x="7921625" y="1706562"/>
            <a:ext cx="1149350" cy="163513"/>
          </a:xfrm>
          <a:prstGeom prst="flowChartProcess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0" lang="en-US" sz="2400" b="1" baseline="30000">
              <a:latin typeface="Sylfaen" pitchFamily="18" charset="0"/>
            </a:endParaRPr>
          </a:p>
        </p:txBody>
      </p:sp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7920038" y="1874837"/>
            <a:ext cx="1150937" cy="169863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6970776" y="3479313"/>
            <a:ext cx="44275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0" lang="en-US" sz="2800" b="1" dirty="0">
                <a:latin typeface="Sylfaen" pitchFamily="18" charset="0"/>
              </a:rPr>
              <a:t>U</a:t>
            </a:r>
            <a:endParaRPr kumimoji="0" lang="en-US" sz="2800" b="1" baseline="30000" dirty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05600" y="5715000"/>
                <a:ext cx="2223429" cy="530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 smtClean="0">
                                  <a:solidFill>
                                    <a:srgbClr val="008000"/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𝒓</m:t>
                              </m:r>
                            </m:e>
                          </m:acc>
                        </m:e>
                        <m:sub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𝒑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8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715000"/>
                <a:ext cx="2223429" cy="5309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E1F6C-DF11-3A49-A8C1-75F4A33B3172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671574967"/>
      </p:ext>
    </p:extLst>
  </p:cSld>
  <p:clrMapOvr>
    <a:masterClrMapping/>
  </p:clrMapOvr>
  <p:transition advTm="133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SVD: More good stuff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39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574088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We already know that SVD gives minimum reconstruction error </a:t>
                </a:r>
                <a:r>
                  <a:rPr lang="en-US" b="1" dirty="0"/>
                  <a:t>(Sum of Squared Errors):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V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Σ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𝑈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Σ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𝑉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>
                                                  <a:latin typeface="Cambria Math"/>
                                                </a:rPr>
                                                <m:t>T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Note two things:</a:t>
                </a:r>
              </a:p>
              <a:p>
                <a:pPr lvl="1"/>
                <a:r>
                  <a:rPr lang="en-US" b="1" dirty="0"/>
                  <a:t>SSE</a:t>
                </a:r>
                <a:r>
                  <a:rPr lang="en-US" dirty="0"/>
                  <a:t> and </a:t>
                </a:r>
                <a:r>
                  <a:rPr lang="en-US" b="1" dirty="0"/>
                  <a:t>RMSE</a:t>
                </a:r>
                <a:r>
                  <a:rPr lang="en-US" dirty="0"/>
                  <a:t> are monotonically related: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𝑹𝑴𝑺𝑬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𝒄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/>
                          </a:rPr>
                          <m:t>𝑺𝑺𝑬</m:t>
                        </m:r>
                      </m:e>
                    </m:rad>
                  </m:oMath>
                </a14:m>
                <a:r>
                  <a:rPr lang="en-US" b="1" dirty="0"/>
                  <a:t>   </a:t>
                </a:r>
                <a:r>
                  <a:rPr lang="en-US" b="1" dirty="0">
                    <a:solidFill>
                      <a:srgbClr val="0000FF"/>
                    </a:solidFill>
                  </a:rPr>
                  <a:t>Great news: SVD is minimizing RMSE</a:t>
                </a:r>
              </a:p>
              <a:p>
                <a:pPr lvl="1"/>
                <a:r>
                  <a:rPr lang="en-US" b="1" dirty="0"/>
                  <a:t>Complication:</a:t>
                </a:r>
                <a:r>
                  <a:rPr lang="en-US" dirty="0"/>
                  <a:t> The sum in SVD error term is over </a:t>
                </a:r>
                <a:br>
                  <a:rPr lang="en-US" dirty="0"/>
                </a:br>
                <a:r>
                  <a:rPr lang="en-US" dirty="0"/>
                  <a:t>all entries (no-rating in interpreted as zero-rating). </a:t>
                </a:r>
                <a:br>
                  <a:rPr lang="en-US" dirty="0"/>
                </a:br>
                <a:r>
                  <a:rPr lang="en-US" dirty="0">
                    <a:solidFill>
                      <a:srgbClr val="FF0066"/>
                    </a:solidFill>
                  </a:rPr>
                  <a:t>But our </a:t>
                </a:r>
                <a:r>
                  <a:rPr lang="en-US" b="1" i="1" dirty="0">
                    <a:solidFill>
                      <a:srgbClr val="FF0066"/>
                    </a:solidFill>
                  </a:rPr>
                  <a:t>R</a:t>
                </a:r>
                <a:r>
                  <a:rPr lang="en-US" b="1" dirty="0">
                    <a:solidFill>
                      <a:srgbClr val="FF0066"/>
                    </a:solidFill>
                  </a:rPr>
                  <a:t> </a:t>
                </a:r>
                <a:r>
                  <a:rPr lang="en-US" dirty="0">
                    <a:solidFill>
                      <a:srgbClr val="FF0066"/>
                    </a:solidFill>
                  </a:rPr>
                  <a:t>has missing entries!</a:t>
                </a:r>
              </a:p>
              <a:p>
                <a:pPr lvl="2"/>
                <a:endParaRPr lang="en-US" b="1" dirty="0"/>
              </a:p>
            </p:txBody>
          </p:sp>
        </mc:Choice>
        <mc:Fallback xmlns="">
          <p:sp>
            <p:nvSpPr>
              <p:cNvPr id="40" name="Content Placeholder 3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74088" cy="5562600"/>
              </a:xfrm>
              <a:blipFill rotWithShape="1">
                <a:blip r:embed="rId3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58003-9F31-C442-B348-42CCD2D08D87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78584189"/>
      </p:ext>
    </p:extLst>
  </p:cSld>
  <p:clrMapOvr>
    <a:masterClrMapping/>
  </p:clrMapOvr>
  <p:transition advTm="13329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Latent Factor Models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781" name="Rectangle 181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3048000"/>
                <a:ext cx="8686800" cy="3657600"/>
              </a:xfrm>
              <a:noFill/>
              <a:ln/>
            </p:spPr>
            <p:txBody>
              <a:bodyPr>
                <a:normAutofit lnSpcReduction="10000"/>
              </a:bodyPr>
              <a:lstStyle/>
              <a:p>
                <a:pPr marL="400050" indent="-400050"/>
                <a:r>
                  <a:rPr lang="en-US" b="1" dirty="0">
                    <a:solidFill>
                      <a:srgbClr val="D60093"/>
                    </a:solidFill>
                    <a:sym typeface="Wingdings" pitchFamily="2" charset="2"/>
                  </a:rPr>
                  <a:t>SVD isn’t defined when entries are missing!</a:t>
                </a:r>
                <a:endParaRPr lang="en-US" b="1" dirty="0">
                  <a:solidFill>
                    <a:srgbClr val="D60093"/>
                  </a:solidFill>
                </a:endParaRPr>
              </a:p>
              <a:p>
                <a:pPr marL="400050" indent="-400050"/>
                <a:r>
                  <a:rPr lang="en-US" b="1" dirty="0">
                    <a:solidFill>
                      <a:srgbClr val="0000FF"/>
                    </a:solidFill>
                    <a:sym typeface="Wingdings" pitchFamily="2" charset="2"/>
                  </a:rPr>
                  <a:t>Use specialized methods to find </a:t>
                </a:r>
                <a:r>
                  <a:rPr lang="en-US" b="1" i="1" dirty="0">
                    <a:solidFill>
                      <a:srgbClr val="0000FF"/>
                    </a:solidFill>
                    <a:sym typeface="Wingdings" pitchFamily="2" charset="2"/>
                  </a:rPr>
                  <a:t>P</a:t>
                </a:r>
                <a:r>
                  <a:rPr lang="en-US" b="1" dirty="0">
                    <a:solidFill>
                      <a:srgbClr val="0000FF"/>
                    </a:solidFill>
                    <a:sym typeface="Wingdings" pitchFamily="2" charset="2"/>
                  </a:rPr>
                  <a:t>, </a:t>
                </a:r>
                <a:r>
                  <a:rPr lang="en-US" b="1" i="1" dirty="0">
                    <a:solidFill>
                      <a:srgbClr val="0000FF"/>
                    </a:solidFill>
                    <a:sym typeface="Wingdings" pitchFamily="2" charset="2"/>
                  </a:rPr>
                  <a:t>Q</a:t>
                </a:r>
              </a:p>
              <a:p>
                <a:pPr marL="692658" lvl="1" indent="-400050"/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min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lim>
                    </m:limLow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R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/>
                                        <a:cs typeface="Arial" pitchFamily="34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sub>
                                  <m:sup/>
                                </m:sSubSup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>
                  <a:solidFill>
                    <a:schemeClr val="accent3"/>
                  </a:solidFill>
                  <a:sym typeface="Wingdings" pitchFamily="2" charset="2"/>
                </a:endParaRPr>
              </a:p>
              <a:p>
                <a:pPr marL="692658" lvl="1" indent="-400050"/>
                <a:r>
                  <a:rPr lang="en-US" b="1" dirty="0">
                    <a:sym typeface="Wingdings" pitchFamily="2" charset="2"/>
                  </a:rPr>
                  <a:t>Note:</a:t>
                </a:r>
              </a:p>
              <a:p>
                <a:pPr marL="957834" lvl="2" indent="-400050"/>
                <a:r>
                  <a:rPr lang="en-US" dirty="0">
                    <a:sym typeface="Wingdings" pitchFamily="2" charset="2"/>
                  </a:rPr>
                  <a:t>We don’t require cols of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to be orthogonal/unit length</a:t>
                </a:r>
              </a:p>
              <a:p>
                <a:pPr marL="957834" lvl="2" indent="-400050"/>
                <a:r>
                  <a:rPr lang="en-US" b="1" i="1" dirty="0">
                    <a:solidFill>
                      <a:srgbClr val="0000FF"/>
                    </a:solidFill>
                  </a:rPr>
                  <a:t>P, Q</a:t>
                </a:r>
                <a:r>
                  <a:rPr lang="en-US" b="1" i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ym typeface="Wingdings" pitchFamily="2" charset="2"/>
                  </a:rPr>
                  <a:t>map users/movies to a latent space</a:t>
                </a:r>
              </a:p>
              <a:p>
                <a:pPr marL="957834" lvl="2" indent="-400050"/>
                <a:r>
                  <a:rPr lang="en-US" dirty="0">
                    <a:sym typeface="Wingdings" pitchFamily="2" charset="2"/>
                  </a:rPr>
                  <a:t>This was the most popular model among Netflix contestants</a:t>
                </a:r>
              </a:p>
            </p:txBody>
          </p:sp>
        </mc:Choice>
        <mc:Fallback>
          <p:sp>
            <p:nvSpPr>
              <p:cNvPr id="153781" name="Rectangle 1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0"/>
                <a:ext cx="8686800" cy="3657600"/>
              </a:xfrm>
              <a:blipFill>
                <a:blip r:embed="rId2"/>
                <a:stretch>
                  <a:fillRect l="-1462" t="-2431" b="-104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7AA5-BAB1-B748-902D-5CA6C333F279}" type="datetime1">
              <a:rPr lang="en-US" smtClean="0"/>
              <a:t>1/31/18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384552"/>
              </p:ext>
            </p:extLst>
          </p:nvPr>
        </p:nvGraphicFramePr>
        <p:xfrm>
          <a:off x="144379" y="1395829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69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381809"/>
              </p:ext>
            </p:extLst>
          </p:nvPr>
        </p:nvGraphicFramePr>
        <p:xfrm>
          <a:off x="2880360" y="1319629"/>
          <a:ext cx="1143000" cy="1752600"/>
        </p:xfrm>
        <a:graphic>
          <a:graphicData uri="http://schemas.openxmlformats.org/drawingml/2006/table">
            <a:tbl>
              <a:tblPr rtl="1"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72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34248"/>
              </p:ext>
            </p:extLst>
          </p:nvPr>
        </p:nvGraphicFramePr>
        <p:xfrm>
          <a:off x="4128263" y="1872079"/>
          <a:ext cx="4771897" cy="731520"/>
        </p:xfrm>
        <a:graphic>
          <a:graphicData uri="http://schemas.openxmlformats.org/drawingml/2006/table">
            <a:tbl>
              <a:tblPr rtl="1"/>
              <a:tblGrid>
                <a:gridCol w="397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61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5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85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3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76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0076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1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76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780" name="Text Box 180"/>
          <p:cNvSpPr txBox="1">
            <a:spLocks noChangeArrowheads="1"/>
          </p:cNvSpPr>
          <p:nvPr/>
        </p:nvSpPr>
        <p:spPr bwMode="auto">
          <a:xfrm>
            <a:off x="2544810" y="1929229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18" charset="2"/>
                <a:sym typeface="Symbol" pitchFamily="18" charset="2"/>
              </a:rPr>
              <a:t>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4115" y="253882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915" y="27387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6379368" y="1452977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7" name="Text Box 184"/>
          <p:cNvSpPr txBox="1">
            <a:spLocks noChangeArrowheads="1"/>
          </p:cNvSpPr>
          <p:nvPr/>
        </p:nvSpPr>
        <p:spPr bwMode="auto">
          <a:xfrm rot="16200000">
            <a:off x="2351818" y="2587301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56401" y="4267200"/>
                <a:ext cx="212250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Arial" pitchFamily="34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en-US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401" y="4267200"/>
                <a:ext cx="212250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956560" y="10148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8585285" y="20369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 rot="16200000">
            <a:off x="-350851" y="1992238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1" name="Text Box 187"/>
          <p:cNvSpPr txBox="1">
            <a:spLocks noChangeArrowheads="1"/>
          </p:cNvSpPr>
          <p:nvPr/>
        </p:nvSpPr>
        <p:spPr bwMode="auto">
          <a:xfrm>
            <a:off x="1101756" y="1066698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</p:spTree>
    <p:extLst>
      <p:ext uri="{BB962C8B-B14F-4D97-AF65-F5344CB8AC3E}">
        <p14:creationId xmlns:p14="http://schemas.microsoft.com/office/powerpoint/2010/main" val="102455390"/>
      </p:ext>
    </p:extLst>
  </p:cSld>
  <p:clrMapOvr>
    <a:masterClrMapping/>
  </p:clrMapOvr>
  <p:transition advTm="144688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sz="4400" dirty="0"/>
            </a:br>
            <a:r>
              <a:rPr lang="en-US" sz="4400" dirty="0"/>
              <a:t>Finding the Latent Factors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5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Latent Factor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81" name="Rectangle 181"/>
              <p:cNvSpPr>
                <a:spLocks noGrp="1" noChangeArrowheads="1"/>
              </p:cNvSpPr>
              <p:nvPr>
                <p:ph idx="1"/>
              </p:nvPr>
            </p:nvSpPr>
            <p:spPr>
              <a:noFill/>
              <a:ln/>
            </p:spPr>
            <p:txBody>
              <a:bodyPr>
                <a:normAutofit/>
              </a:bodyPr>
              <a:lstStyle/>
              <a:p>
                <a:pPr marL="400050" indent="-400050"/>
                <a:r>
                  <a:rPr lang="en-US" b="1" dirty="0">
                    <a:solidFill>
                      <a:srgbClr val="D60093"/>
                    </a:solidFill>
                    <a:sym typeface="Wingdings" pitchFamily="2" charset="2"/>
                  </a:rPr>
                  <a:t>Our goal is to find P and Q such tat:</a:t>
                </a:r>
                <a:endParaRPr lang="en-US" b="1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b="1" i="1">
                              <a:latin typeface="Cambria Math"/>
                            </a:rPr>
                            <m:t>𝒎𝒊𝒏</m:t>
                          </m:r>
                        </m:e>
                        <m:lim>
                          <m:r>
                            <a:rPr lang="en-US" b="1" i="1">
                              <a:latin typeface="Cambria Math"/>
                            </a:rPr>
                            <m:t>𝑷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lim>
                      </m:limLow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𝒊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>
                              <a:latin typeface="Cambria Math"/>
                            </a:rPr>
                            <m:t>∈</m:t>
                          </m:r>
                          <m:r>
                            <a:rPr lang="en-US" b="1" i="1">
                              <a:latin typeface="Cambria Math"/>
                            </a:rPr>
                            <m:t>𝑹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</a:rPr>
                                        <m:t>𝒙𝒊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𝒒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latin typeface="Cambria Math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b="1" i="1">
                                      <a:latin typeface="Cambria Math"/>
                                    </a:rPr>
                                    <m:t>⋅</m:t>
                                  </m:r>
                                  <m:sSubSup>
                                    <m:sSub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  <a:cs typeface="Arial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>
                                          <a:latin typeface="Cambria Math"/>
                                          <a:cs typeface="Arial" pitchFamily="34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b="1" i="1" smtClean="0">
                                          <a:latin typeface="Cambria Math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sub>
                                    <m:sup/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53781" name="Rectangle 18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07" t="-58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15360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498005"/>
              </p:ext>
            </p:extLst>
          </p:nvPr>
        </p:nvGraphicFramePr>
        <p:xfrm>
          <a:off x="228600" y="4139029"/>
          <a:ext cx="2499360" cy="1676400"/>
        </p:xfrm>
        <a:graphic>
          <a:graphicData uri="http://schemas.openxmlformats.org/drawingml/2006/table">
            <a:tbl>
              <a:tblPr rtl="1"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69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98889"/>
              </p:ext>
            </p:extLst>
          </p:nvPr>
        </p:nvGraphicFramePr>
        <p:xfrm>
          <a:off x="3021744" y="4062829"/>
          <a:ext cx="1093056" cy="1752600"/>
        </p:xfrm>
        <a:graphic>
          <a:graphicData uri="http://schemas.openxmlformats.org/drawingml/2006/table">
            <a:tbl>
              <a:tblPr rtl="1"/>
              <a:tblGrid>
                <a:gridCol w="364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3726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737866"/>
              </p:ext>
            </p:extLst>
          </p:nvPr>
        </p:nvGraphicFramePr>
        <p:xfrm>
          <a:off x="4204463" y="4615279"/>
          <a:ext cx="4710937" cy="731520"/>
        </p:xfrm>
        <a:graphic>
          <a:graphicData uri="http://schemas.openxmlformats.org/drawingml/2006/table">
            <a:tbl>
              <a:tblPr rtl="1"/>
              <a:tblGrid>
                <a:gridCol w="392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1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33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25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56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10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25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3780" name="Text Box 180"/>
          <p:cNvSpPr txBox="1">
            <a:spLocks noChangeArrowheads="1"/>
          </p:cNvSpPr>
          <p:nvPr/>
        </p:nvSpPr>
        <p:spPr bwMode="auto">
          <a:xfrm>
            <a:off x="2655888" y="4672429"/>
            <a:ext cx="468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Symbol" pitchFamily="18" charset="2"/>
                <a:sym typeface="Symbol" pitchFamily="18" charset="2"/>
              </a:rPr>
              <a:t>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24115" y="5282029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0915" y="5481935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</a:t>
            </a:r>
          </a:p>
        </p:txBody>
      </p:sp>
      <p:sp>
        <p:nvSpPr>
          <p:cNvPr id="16" name="Text Box 185"/>
          <p:cNvSpPr txBox="1">
            <a:spLocks noChangeArrowheads="1"/>
          </p:cNvSpPr>
          <p:nvPr/>
        </p:nvSpPr>
        <p:spPr bwMode="auto">
          <a:xfrm>
            <a:off x="6379368" y="4196177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17" name="Text Box 184"/>
          <p:cNvSpPr txBox="1">
            <a:spLocks noChangeArrowheads="1"/>
          </p:cNvSpPr>
          <p:nvPr/>
        </p:nvSpPr>
        <p:spPr bwMode="auto">
          <a:xfrm rot="16200000">
            <a:off x="2435987" y="5330501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56560" y="366282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factors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8585285" y="47801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</a:p>
        </p:txBody>
      </p:sp>
      <p:sp>
        <p:nvSpPr>
          <p:cNvPr id="19" name="Text Box 96"/>
          <p:cNvSpPr txBox="1">
            <a:spLocks noChangeArrowheads="1"/>
          </p:cNvSpPr>
          <p:nvPr/>
        </p:nvSpPr>
        <p:spPr bwMode="auto">
          <a:xfrm rot="16200000">
            <a:off x="-305131" y="4964038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items</a:t>
            </a:r>
          </a:p>
        </p:txBody>
      </p:sp>
      <p:sp>
        <p:nvSpPr>
          <p:cNvPr id="21" name="Text Box 187"/>
          <p:cNvSpPr txBox="1">
            <a:spLocks noChangeArrowheads="1"/>
          </p:cNvSpPr>
          <p:nvPr/>
        </p:nvSpPr>
        <p:spPr bwMode="auto">
          <a:xfrm>
            <a:off x="1101756" y="3714690"/>
            <a:ext cx="8114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3BBEF-CA67-9048-9B42-894E3282E72C}" type="datetime1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029656757"/>
      </p:ext>
    </p:extLst>
  </p:cSld>
  <p:clrMapOvr>
    <a:masterClrMapping/>
  </p:clrMapOvr>
  <p:transition advTm="144688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57313" y="1973262"/>
            <a:ext cx="173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Training Data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23875" y="2457449"/>
            <a:ext cx="34290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435600" y="2511424"/>
            <a:ext cx="2162175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104900" y="3330574"/>
            <a:ext cx="233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100 million ratings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591175" y="2057399"/>
            <a:ext cx="185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Held-Out Data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613275" y="3857624"/>
            <a:ext cx="19685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537200" y="2581274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3 million ratings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4737100" y="3927474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1.5m ratings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6886575" y="3857624"/>
            <a:ext cx="19685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7023100" y="3927474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1.5m ratings</a:t>
            </a:r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5591175" y="3140074"/>
            <a:ext cx="608013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6877050" y="3140074"/>
            <a:ext cx="882650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4826000" y="4473574"/>
            <a:ext cx="14144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Quiz Set:</a:t>
            </a:r>
          </a:p>
          <a:p>
            <a:r>
              <a:rPr lang="en-US" sz="1600">
                <a:latin typeface="Verdana" pitchFamily="34" charset="0"/>
              </a:rPr>
              <a:t>scores</a:t>
            </a:r>
          </a:p>
          <a:p>
            <a:r>
              <a:rPr lang="en-US" sz="1600">
                <a:latin typeface="Verdana" pitchFamily="34" charset="0"/>
              </a:rPr>
              <a:t>posted on</a:t>
            </a:r>
          </a:p>
          <a:p>
            <a:r>
              <a:rPr lang="en-US" sz="1600">
                <a:latin typeface="Verdana" pitchFamily="34" charset="0"/>
              </a:rPr>
              <a:t>leaderboard</a:t>
            </a: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7200900" y="4476749"/>
            <a:ext cx="1362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Test Set:</a:t>
            </a:r>
          </a:p>
          <a:p>
            <a:r>
              <a:rPr lang="en-US" sz="1600">
                <a:latin typeface="Verdana" pitchFamily="34" charset="0"/>
              </a:rPr>
              <a:t>scores</a:t>
            </a:r>
          </a:p>
          <a:p>
            <a:r>
              <a:rPr lang="en-US" sz="1600">
                <a:latin typeface="Verdana" pitchFamily="34" charset="0"/>
              </a:rPr>
              <a:t>known only</a:t>
            </a:r>
          </a:p>
          <a:p>
            <a:r>
              <a:rPr lang="en-US" sz="1600">
                <a:latin typeface="Verdana" pitchFamily="34" charset="0"/>
              </a:rPr>
              <a:t>to Netflix</a:t>
            </a:r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 flipV="1">
            <a:off x="7867650" y="564673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7227888" y="5986462"/>
            <a:ext cx="1690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Scores used in</a:t>
            </a:r>
          </a:p>
          <a:p>
            <a:r>
              <a:rPr lang="en-US" sz="1600">
                <a:latin typeface="Verdana" pitchFamily="34" charset="0"/>
              </a:rPr>
              <a:t>determining</a:t>
            </a:r>
            <a:endParaRPr lang="en-US" sz="1800">
              <a:latin typeface="Verdana" pitchFamily="34" charset="0"/>
            </a:endParaRPr>
          </a:p>
          <a:p>
            <a:r>
              <a:rPr lang="en-US" sz="1600">
                <a:latin typeface="Verdana" pitchFamily="34" charset="0"/>
              </a:rPr>
              <a:t>final winner</a:t>
            </a:r>
          </a:p>
        </p:txBody>
      </p:sp>
      <p:cxnSp>
        <p:nvCxnSpPr>
          <p:cNvPr id="15378" name="Straight Connector 20"/>
          <p:cNvCxnSpPr>
            <a:cxnSpLocks noChangeShapeType="1"/>
          </p:cNvCxnSpPr>
          <p:nvPr/>
        </p:nvCxnSpPr>
        <p:spPr bwMode="auto">
          <a:xfrm rot="16200000" flipH="1">
            <a:off x="1801813" y="3952875"/>
            <a:ext cx="5016500" cy="3175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379" name="Straight Arrow Connector 25"/>
          <p:cNvCxnSpPr>
            <a:cxnSpLocks noChangeShapeType="1"/>
          </p:cNvCxnSpPr>
          <p:nvPr/>
        </p:nvCxnSpPr>
        <p:spPr bwMode="auto">
          <a:xfrm>
            <a:off x="1506538" y="1797051"/>
            <a:ext cx="547846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5380" name="Text Box 10"/>
          <p:cNvSpPr txBox="1">
            <a:spLocks noChangeArrowheads="1"/>
          </p:cNvSpPr>
          <p:nvPr/>
        </p:nvSpPr>
        <p:spPr bwMode="auto">
          <a:xfrm>
            <a:off x="4602163" y="1447800"/>
            <a:ext cx="2733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Labels only known to Netflix</a:t>
            </a:r>
          </a:p>
        </p:txBody>
      </p:sp>
      <p:sp>
        <p:nvSpPr>
          <p:cNvPr id="15381" name="Text Box 10"/>
          <p:cNvSpPr txBox="1">
            <a:spLocks noChangeArrowheads="1"/>
          </p:cNvSpPr>
          <p:nvPr/>
        </p:nvSpPr>
        <p:spPr bwMode="auto">
          <a:xfrm>
            <a:off x="1192213" y="1449388"/>
            <a:ext cx="215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Labels known publicly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Structure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42A2F-1ADA-354E-BADC-EB04057C65BD}" type="datetime1">
              <a:rPr lang="en-US" smtClean="0"/>
              <a:t>1/31/18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41885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Our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87" y="1291063"/>
            <a:ext cx="82296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Want to minimize SSE for unseen test data</a:t>
            </a:r>
          </a:p>
          <a:p>
            <a:r>
              <a:rPr lang="en-US" b="1" dirty="0"/>
              <a:t>Idea: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Minimize SSE on </a:t>
            </a:r>
            <a:r>
              <a:rPr lang="en-US" b="1" u="sng" dirty="0">
                <a:solidFill>
                  <a:srgbClr val="0000FF"/>
                </a:solidFill>
              </a:rPr>
              <a:t>training</a:t>
            </a:r>
            <a:r>
              <a:rPr lang="en-US" b="1" dirty="0">
                <a:solidFill>
                  <a:srgbClr val="0000FF"/>
                </a:solidFill>
              </a:rPr>
              <a:t> data</a:t>
            </a:r>
          </a:p>
          <a:p>
            <a:pPr lvl="1"/>
            <a:r>
              <a:rPr lang="en-US" dirty="0"/>
              <a:t>Want large </a:t>
            </a:r>
            <a:r>
              <a:rPr lang="en-US" b="1" i="1" dirty="0"/>
              <a:t>k</a:t>
            </a:r>
            <a:r>
              <a:rPr lang="en-US" dirty="0"/>
              <a:t> (# of factors) to capture all the signals</a:t>
            </a:r>
          </a:p>
          <a:p>
            <a:pPr lvl="1"/>
            <a:r>
              <a:rPr lang="en-US" dirty="0"/>
              <a:t>But, </a:t>
            </a:r>
            <a:r>
              <a:rPr lang="en-US" b="1" dirty="0"/>
              <a:t>SSE</a:t>
            </a:r>
            <a:r>
              <a:rPr lang="en-US" dirty="0"/>
              <a:t> on </a:t>
            </a:r>
            <a:r>
              <a:rPr lang="en-US" b="1" u="sng" dirty="0">
                <a:solidFill>
                  <a:srgbClr val="0000FF"/>
                </a:solidFill>
              </a:rPr>
              <a:t>test</a:t>
            </a:r>
            <a:r>
              <a:rPr lang="en-US" b="1" dirty="0">
                <a:solidFill>
                  <a:srgbClr val="0000FF"/>
                </a:solidFill>
              </a:rPr>
              <a:t> data</a:t>
            </a:r>
            <a:r>
              <a:rPr lang="en-US" dirty="0"/>
              <a:t> begins to rise for </a:t>
            </a:r>
            <a:r>
              <a:rPr lang="en-US" b="1" i="1" dirty="0"/>
              <a:t>k</a:t>
            </a:r>
            <a:r>
              <a:rPr lang="en-US" dirty="0"/>
              <a:t> &gt; 2</a:t>
            </a:r>
          </a:p>
          <a:p>
            <a:pPr lvl="8"/>
            <a:endParaRPr lang="en-US" dirty="0"/>
          </a:p>
          <a:p>
            <a:r>
              <a:rPr lang="en-US" dirty="0"/>
              <a:t>This is a classical example of </a:t>
            </a:r>
            <a:r>
              <a:rPr lang="en-US" b="1" dirty="0" err="1"/>
              <a:t>overfitting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With too much freedom (too many free parameters) the model starts fitting noise</a:t>
            </a:r>
          </a:p>
          <a:p>
            <a:pPr lvl="2"/>
            <a:r>
              <a:rPr lang="en-US" dirty="0"/>
              <a:t>That is it fits too well the training data and thus </a:t>
            </a:r>
            <a:r>
              <a:rPr lang="en-US" b="1" dirty="0"/>
              <a:t>not</a:t>
            </a:r>
            <a:r>
              <a:rPr lang="en-US" dirty="0"/>
              <a:t> </a:t>
            </a:r>
            <a:r>
              <a:rPr lang="en-US" b="1" dirty="0"/>
              <a:t>generalizing </a:t>
            </a:r>
            <a:r>
              <a:rPr lang="en-US" dirty="0"/>
              <a:t>well to unseen test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3923684"/>
              </p:ext>
            </p:extLst>
          </p:nvPr>
        </p:nvGraphicFramePr>
        <p:xfrm>
          <a:off x="8077200" y="37338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62C8-7419-E743-94F4-289D2EF42E8D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725631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Missing Entries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solve </a:t>
            </a:r>
            <a:r>
              <a:rPr lang="en-US" b="1" dirty="0" err="1"/>
              <a:t>overfitting</a:t>
            </a:r>
            <a:r>
              <a:rPr lang="en-US" b="1" dirty="0"/>
              <a:t> we introduce </a:t>
            </a:r>
            <a:r>
              <a:rPr lang="en-US" b="1" dirty="0">
                <a:solidFill>
                  <a:srgbClr val="FF0066"/>
                </a:solidFill>
              </a:rPr>
              <a:t>regularization:</a:t>
            </a:r>
          </a:p>
          <a:p>
            <a:pPr lvl="1"/>
            <a:r>
              <a:rPr lang="en-US" dirty="0"/>
              <a:t>Allow rich model where there is sufficient data</a:t>
            </a:r>
          </a:p>
          <a:p>
            <a:pPr lvl="1"/>
            <a:r>
              <a:rPr lang="en-US" dirty="0"/>
              <a:t>Shrink aggressively where data is scarce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512277"/>
              </p:ext>
            </p:extLst>
          </p:nvPr>
        </p:nvGraphicFramePr>
        <p:xfrm>
          <a:off x="719138" y="3667125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0" name="Equation" r:id="rId3" imgW="2997000" imgH="457200" progId="Equation.3">
                  <p:embed/>
                </p:oleObj>
              </mc:Choice>
              <mc:Fallback>
                <p:oleObj name="Equation" r:id="rId3" imgW="2997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667125"/>
                        <a:ext cx="8005762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Group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041993"/>
              </p:ext>
            </p:extLst>
          </p:nvPr>
        </p:nvGraphicFramePr>
        <p:xfrm>
          <a:off x="8153400" y="1143000"/>
          <a:ext cx="906780" cy="1219200"/>
        </p:xfrm>
        <a:graphic>
          <a:graphicData uri="http://schemas.openxmlformats.org/drawingml/2006/table">
            <a:tbl>
              <a:tblPr/>
              <a:tblGrid>
                <a:gridCol w="151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?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굴림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5314890"/>
            <a:ext cx="459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</a:t>
            </a:r>
            <a:r>
              <a:rPr lang="en-US" sz="2000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, </a:t>
            </a:r>
            <a:r>
              <a:rPr lang="en-US" b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2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… user set regularization parameters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33638" y="4838176"/>
            <a:ext cx="6172201" cy="572024"/>
            <a:chOff x="2133600" y="5981176"/>
            <a:chExt cx="6172201" cy="572024"/>
          </a:xfrm>
        </p:grpSpPr>
        <p:sp>
          <p:nvSpPr>
            <p:cNvPr id="11" name="Left Brace 10"/>
            <p:cNvSpPr/>
            <p:nvPr/>
          </p:nvSpPr>
          <p:spPr>
            <a:xfrm rot="16200000">
              <a:off x="3108198" y="5006578"/>
              <a:ext cx="184403" cy="2133600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64074" y="6077712"/>
              <a:ext cx="1186134" cy="369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“error”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 rot="16200000">
              <a:off x="6613398" y="4491463"/>
              <a:ext cx="184406" cy="3200401"/>
            </a:xfrm>
            <a:prstGeom prst="leftBrace">
              <a:avLst>
                <a:gd name="adj1" fmla="val 73476"/>
                <a:gd name="adj2" fmla="val 49707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48400" y="6183868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“length”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6019800"/>
            <a:ext cx="78872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Note: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We do not care about the “raw” value of the objective function,</a:t>
            </a:r>
            <a:b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</a:b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but we care about P,Q that achieve the minimum of the objective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7E5F6-A070-D24F-960E-80B8497400FA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778110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/>
              <a:t>funny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 of Regularization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AC306-45D9-7149-9792-57A698265D3D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5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7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1985438"/>
      </p:ext>
    </p:extLst>
  </p:cSld>
  <p:clrMapOvr>
    <a:masterClrMapping/>
  </p:clrMapOvr>
  <p:transition advTm="13264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/>
              <a:t>funny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 of Regularization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1A6E-6322-004B-8C01-5F5EA1BF0B4C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934200" y="54864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499"/>
            <a:ext cx="2253070" cy="1617901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9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512628"/>
      </p:ext>
    </p:extLst>
  </p:cSld>
  <p:clrMapOvr>
    <a:masterClrMapping/>
  </p:clrMapOvr>
  <p:transition advTm="13264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/>
              <a:t>funny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 of Regularization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CD817-5D43-CE4C-8C92-FDEEC3F9C025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6248400" y="5029200"/>
            <a:ext cx="669925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0" y="3868500"/>
            <a:ext cx="1593850" cy="1160700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3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3988544"/>
      </p:ext>
    </p:extLst>
  </p:cSld>
  <p:clrMapOvr>
    <a:masterClrMapping/>
  </p:clrMapOvr>
  <p:transition advTm="13264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Line 2"/>
          <p:cNvSpPr>
            <a:spLocks noChangeShapeType="1"/>
          </p:cNvSpPr>
          <p:nvPr/>
        </p:nvSpPr>
        <p:spPr bwMode="auto">
          <a:xfrm>
            <a:off x="4611688" y="1230868"/>
            <a:ext cx="0" cy="502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39" name="Line 3"/>
          <p:cNvSpPr>
            <a:spLocks noChangeShapeType="1"/>
          </p:cNvSpPr>
          <p:nvPr/>
        </p:nvSpPr>
        <p:spPr bwMode="auto">
          <a:xfrm>
            <a:off x="1411288" y="3821668"/>
            <a:ext cx="617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1106488" y="389786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endParaRPr lang="en-US" sz="2400">
              <a:latin typeface="Times" pitchFamily="18" charset="0"/>
            </a:endParaRPr>
          </a:p>
        </p:txBody>
      </p:sp>
      <p:sp>
        <p:nvSpPr>
          <p:cNvPr id="244741" name="Text Box 5"/>
          <p:cNvSpPr txBox="1">
            <a:spLocks noChangeArrowheads="1"/>
          </p:cNvSpPr>
          <p:nvPr/>
        </p:nvSpPr>
        <p:spPr bwMode="auto">
          <a:xfrm>
            <a:off x="328613" y="3410505"/>
            <a:ext cx="1363662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/>
            <a:r>
              <a:rPr lang="en-US" b="1"/>
              <a:t>Geared towards </a:t>
            </a:r>
          </a:p>
          <a:p>
            <a:pPr algn="l" rtl="0" eaLnBrk="0" hangingPunct="0"/>
            <a:r>
              <a:rPr lang="en-US" b="1"/>
              <a:t>females</a:t>
            </a:r>
          </a:p>
        </p:txBody>
      </p:sp>
      <p:sp>
        <p:nvSpPr>
          <p:cNvPr id="244742" name="Text Box 6"/>
          <p:cNvSpPr txBox="1">
            <a:spLocks noChangeArrowheads="1"/>
          </p:cNvSpPr>
          <p:nvPr/>
        </p:nvSpPr>
        <p:spPr bwMode="auto">
          <a:xfrm>
            <a:off x="7559675" y="3373993"/>
            <a:ext cx="1355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b="1" dirty="0"/>
              <a:t>Geared towards </a:t>
            </a:r>
          </a:p>
          <a:p>
            <a:pPr rtl="0" eaLnBrk="0" hangingPunct="0"/>
            <a:r>
              <a:rPr lang="en-US" b="1" dirty="0"/>
              <a:t>males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3657600" y="124674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/>
              <a:t>serious</a:t>
            </a:r>
            <a:endParaRPr lang="en-US"/>
          </a:p>
        </p:txBody>
      </p:sp>
      <p:sp>
        <p:nvSpPr>
          <p:cNvPr id="244744" name="Text Box 8"/>
          <p:cNvSpPr txBox="1">
            <a:spLocks noChangeArrowheads="1"/>
          </p:cNvSpPr>
          <p:nvPr/>
        </p:nvSpPr>
        <p:spPr bwMode="auto">
          <a:xfrm>
            <a:off x="4192856" y="6336268"/>
            <a:ext cx="760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b="1" dirty="0"/>
              <a:t>funny</a:t>
            </a:r>
          </a:p>
        </p:txBody>
      </p:sp>
      <p:sp>
        <p:nvSpPr>
          <p:cNvPr id="244765" name="Rectangle 29"/>
          <p:cNvSpPr>
            <a:spLocks noChangeArrowheads="1"/>
          </p:cNvSpPr>
          <p:nvPr/>
        </p:nvSpPr>
        <p:spPr bwMode="auto">
          <a:xfrm>
            <a:off x="457200" y="44450"/>
            <a:ext cx="82296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 of Regularization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89F7-FCB1-174B-9BE8-01D9E15740BB}" type="datetime1">
              <a:rPr lang="en-US" smtClean="0"/>
              <a:t>1/31/18</a:t>
            </a:fld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244746" name="Text Box 10"/>
          <p:cNvSpPr txBox="1">
            <a:spLocks noChangeArrowheads="1"/>
          </p:cNvSpPr>
          <p:nvPr/>
        </p:nvSpPr>
        <p:spPr bwMode="auto">
          <a:xfrm>
            <a:off x="3743325" y="4812268"/>
            <a:ext cx="17668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The Lion King</a:t>
            </a:r>
          </a:p>
        </p:txBody>
      </p:sp>
      <p:sp>
        <p:nvSpPr>
          <p:cNvPr id="244747" name="Text Box 11"/>
          <p:cNvSpPr txBox="1">
            <a:spLocks noChangeArrowheads="1"/>
          </p:cNvSpPr>
          <p:nvPr/>
        </p:nvSpPr>
        <p:spPr bwMode="auto">
          <a:xfrm>
            <a:off x="5678488" y="13070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 err="1">
                <a:solidFill>
                  <a:schemeClr val="accent2"/>
                </a:solidFill>
                <a:latin typeface="Lucida Bright" pitchFamily="18" charset="0"/>
              </a:rPr>
              <a:t>Braveheart</a:t>
            </a:r>
            <a:endParaRPr lang="en-US" dirty="0">
              <a:solidFill>
                <a:schemeClr val="accent2"/>
              </a:solidFill>
              <a:latin typeface="Lucida Bright" pitchFamily="18" charset="0"/>
            </a:endParaRPr>
          </a:p>
        </p:txBody>
      </p:sp>
      <p:sp>
        <p:nvSpPr>
          <p:cNvPr id="244748" name="Text Box 12"/>
          <p:cNvSpPr txBox="1">
            <a:spLocks noChangeArrowheads="1"/>
          </p:cNvSpPr>
          <p:nvPr/>
        </p:nvSpPr>
        <p:spPr bwMode="auto">
          <a:xfrm>
            <a:off x="5976938" y="2756455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Lethal Weapon</a:t>
            </a:r>
          </a:p>
        </p:txBody>
      </p:sp>
      <p:sp>
        <p:nvSpPr>
          <p:cNvPr id="244749" name="Text Box 13"/>
          <p:cNvSpPr txBox="1">
            <a:spLocks noChangeArrowheads="1"/>
          </p:cNvSpPr>
          <p:nvPr/>
        </p:nvSpPr>
        <p:spPr bwMode="auto">
          <a:xfrm>
            <a:off x="4751388" y="5498068"/>
            <a:ext cx="1749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Independence Day</a:t>
            </a:r>
          </a:p>
        </p:txBody>
      </p:sp>
      <p:sp>
        <p:nvSpPr>
          <p:cNvPr id="244750" name="Text Box 14"/>
          <p:cNvSpPr txBox="1">
            <a:spLocks noChangeArrowheads="1"/>
          </p:cNvSpPr>
          <p:nvPr/>
        </p:nvSpPr>
        <p:spPr bwMode="auto">
          <a:xfrm>
            <a:off x="3697288" y="1611868"/>
            <a:ext cx="1462087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Amadeus</a:t>
            </a:r>
          </a:p>
        </p:txBody>
      </p:sp>
      <p:sp>
        <p:nvSpPr>
          <p:cNvPr id="244751" name="Text Box 15"/>
          <p:cNvSpPr txBox="1">
            <a:spLocks noChangeArrowheads="1"/>
          </p:cNvSpPr>
          <p:nvPr/>
        </p:nvSpPr>
        <p:spPr bwMode="auto">
          <a:xfrm>
            <a:off x="1411288" y="1502330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Color Purple</a:t>
            </a:r>
          </a:p>
        </p:txBody>
      </p:sp>
      <p:sp>
        <p:nvSpPr>
          <p:cNvPr id="244752" name="Text Box 16"/>
          <p:cNvSpPr txBox="1">
            <a:spLocks noChangeArrowheads="1"/>
          </p:cNvSpPr>
          <p:nvPr/>
        </p:nvSpPr>
        <p:spPr bwMode="auto">
          <a:xfrm>
            <a:off x="7224713" y="493712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Dumb and Dumber</a:t>
            </a:r>
          </a:p>
        </p:txBody>
      </p:sp>
      <p:sp>
        <p:nvSpPr>
          <p:cNvPr id="244759" name="Text Box 23"/>
          <p:cNvSpPr txBox="1">
            <a:spLocks noChangeArrowheads="1"/>
          </p:cNvSpPr>
          <p:nvPr/>
        </p:nvSpPr>
        <p:spPr bwMode="auto">
          <a:xfrm>
            <a:off x="4497388" y="336446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Ocean’s 11</a:t>
            </a:r>
          </a:p>
        </p:txBody>
      </p:sp>
      <p:sp>
        <p:nvSpPr>
          <p:cNvPr id="244760" name="Text Box 24"/>
          <p:cNvSpPr txBox="1">
            <a:spLocks noChangeArrowheads="1"/>
          </p:cNvSpPr>
          <p:nvPr/>
        </p:nvSpPr>
        <p:spPr bwMode="auto">
          <a:xfrm>
            <a:off x="1655763" y="2985055"/>
            <a:ext cx="1462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>
                <a:solidFill>
                  <a:schemeClr val="accent2"/>
                </a:solidFill>
                <a:latin typeface="Lucida Bright" pitchFamily="18" charset="0"/>
              </a:rPr>
              <a:t>Sense and Sensibility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8582" y="382325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1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3987442" y="5651465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 2</a:t>
            </a:r>
          </a:p>
        </p:txBody>
      </p:sp>
      <p:pic>
        <p:nvPicPr>
          <p:cNvPr id="28" name="Picture 19" descr="boy-ic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45" r="21249" b="1563"/>
          <a:stretch>
            <a:fillRect/>
          </a:stretch>
        </p:blipFill>
        <p:spPr bwMode="auto">
          <a:xfrm>
            <a:off x="5562600" y="4572000"/>
            <a:ext cx="669925" cy="762000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4654551" y="3868500"/>
            <a:ext cx="895857" cy="648636"/>
          </a:xfrm>
          <a:prstGeom prst="straightConnector1">
            <a:avLst/>
          </a:prstGeom>
          <a:ln w="28575">
            <a:solidFill>
              <a:srgbClr val="FF0066"/>
            </a:solidFill>
            <a:prstDash val="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1116013" y="4800600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The Princess</a:t>
            </a:r>
          </a:p>
          <a:p>
            <a:pPr rtl="0" eaLnBrk="0" hangingPunct="0"/>
            <a:r>
              <a:rPr lang="en-US" dirty="0">
                <a:solidFill>
                  <a:schemeClr val="accent2"/>
                </a:solidFill>
                <a:latin typeface="Lucida Bright" pitchFamily="18" charset="0"/>
              </a:rPr>
              <a:t>Diaries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912" y="625144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min</a:t>
            </a:r>
            <a:r>
              <a:rPr lang="en-US" sz="2000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factors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“error” +  “length”</a:t>
            </a:r>
            <a:endParaRPr lang="en-US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100949"/>
              </p:ext>
            </p:extLst>
          </p:nvPr>
        </p:nvGraphicFramePr>
        <p:xfrm>
          <a:off x="65088" y="5791200"/>
          <a:ext cx="30654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7" name="Equation" r:id="rId5" imgW="2806560" imgH="457200" progId="Equation.3">
                  <p:embed/>
                </p:oleObj>
              </mc:Choice>
              <mc:Fallback>
                <p:oleObj name="Equation" r:id="rId5" imgW="28065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791200"/>
                        <a:ext cx="30654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7893533"/>
      </p:ext>
    </p:extLst>
  </p:cSld>
  <p:clrMapOvr>
    <a:masterClrMapping/>
  </p:clrMapOvr>
  <p:transition advTm="13264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86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Want to find matrices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P</a:t>
                </a:r>
                <a:r>
                  <a:rPr lang="en-US" b="1" dirty="0">
                    <a:solidFill>
                      <a:srgbClr val="0000FF"/>
                    </a:solidFill>
                  </a:rPr>
                  <a:t> and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Q</a:t>
                </a:r>
                <a:r>
                  <a:rPr lang="en-US" b="1" dirty="0">
                    <a:solidFill>
                      <a:srgbClr val="0000FF"/>
                    </a:solidFill>
                  </a:rPr>
                  <a:t>:</a:t>
                </a:r>
              </a:p>
              <a:p>
                <a:pPr lvl="2"/>
                <a:endParaRPr lang="en-US" dirty="0"/>
              </a:p>
              <a:p>
                <a:pPr lvl="8"/>
                <a:endParaRPr lang="en-US" dirty="0"/>
              </a:p>
              <a:p>
                <a:pPr lvl="8"/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Gradient descent:</a:t>
                </a:r>
              </a:p>
              <a:p>
                <a:pPr lvl="1"/>
                <a:r>
                  <a:rPr lang="en-US" dirty="0"/>
                  <a:t>Initialize </a:t>
                </a:r>
                <a:r>
                  <a:rPr lang="en-US" b="1" i="1" dirty="0"/>
                  <a:t>P</a:t>
                </a:r>
                <a:r>
                  <a:rPr lang="en-US" dirty="0"/>
                  <a:t> and </a:t>
                </a:r>
                <a:r>
                  <a:rPr lang="en-US" b="1" i="1" dirty="0"/>
                  <a:t>Q</a:t>
                </a:r>
                <a:r>
                  <a:rPr lang="en-US" dirty="0"/>
                  <a:t>  </a:t>
                </a:r>
                <a:r>
                  <a:rPr lang="en-US" sz="2400" dirty="0"/>
                  <a:t>(using SVD, pretend missing ratings are 0)</a:t>
                </a:r>
              </a:p>
              <a:p>
                <a:pPr lvl="1"/>
                <a:r>
                  <a:rPr lang="en-US" dirty="0"/>
                  <a:t>Do gradient descent:</a:t>
                </a:r>
              </a:p>
              <a:p>
                <a:pPr lvl="2"/>
                <a:r>
                  <a:rPr lang="en-US" b="1" i="1" dirty="0"/>
                  <a:t>P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/>
                  </a:rPr>
                  <a:t> </a:t>
                </a:r>
                <a:r>
                  <a:rPr lang="en-US" b="1" i="1" dirty="0">
                    <a:sym typeface="Symbol"/>
                  </a:rPr>
                  <a:t>P</a:t>
                </a:r>
                <a:r>
                  <a:rPr lang="en-US" b="1" dirty="0">
                    <a:sym typeface="Symbol"/>
                  </a:rPr>
                  <a:t> - </a:t>
                </a:r>
                <a:r>
                  <a:rPr lang="en-US" b="1" i="1" dirty="0">
                    <a:sym typeface="Symbol"/>
                  </a:rPr>
                  <a:t> </a:t>
                </a:r>
                <a:r>
                  <a:rPr lang="en-US" b="1" dirty="0">
                    <a:sym typeface="Symbol"/>
                  </a:rPr>
                  <a:t>·P</a:t>
                </a:r>
              </a:p>
              <a:p>
                <a:pPr lvl="2"/>
                <a:r>
                  <a:rPr lang="en-US" b="1" i="1" dirty="0"/>
                  <a:t>Q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/>
                  </a:rPr>
                  <a:t> </a:t>
                </a:r>
                <a:r>
                  <a:rPr lang="en-US" b="1" i="1" dirty="0">
                    <a:sym typeface="Symbol"/>
                  </a:rPr>
                  <a:t>Q</a:t>
                </a:r>
                <a:r>
                  <a:rPr lang="en-US" b="1" dirty="0">
                    <a:sym typeface="Symbol"/>
                  </a:rPr>
                  <a:t> - </a:t>
                </a:r>
                <a:r>
                  <a:rPr lang="en-US" b="1" i="1" dirty="0">
                    <a:sym typeface="Symbol"/>
                  </a:rPr>
                  <a:t> </a:t>
                </a:r>
                <a:r>
                  <a:rPr lang="en-US" b="1" dirty="0">
                    <a:sym typeface="Symbol"/>
                  </a:rPr>
                  <a:t>·Q</a:t>
                </a:r>
              </a:p>
              <a:p>
                <a:pPr lvl="2"/>
                <a:r>
                  <a:rPr lang="en-US" dirty="0">
                    <a:solidFill>
                      <a:srgbClr val="008000"/>
                    </a:solidFill>
                    <a:sym typeface="Symbol"/>
                  </a:rPr>
                  <a:t>where </a:t>
                </a:r>
                <a:r>
                  <a:rPr lang="en-US" b="1" i="1" dirty="0">
                    <a:solidFill>
                      <a:srgbClr val="008000"/>
                    </a:solidFill>
                    <a:sym typeface="Symbol"/>
                  </a:rPr>
                  <a:t>Q</a:t>
                </a:r>
                <a:r>
                  <a:rPr lang="en-US" b="1" dirty="0">
                    <a:solidFill>
                      <a:srgbClr val="008000"/>
                    </a:solidFill>
                    <a:sym typeface="Symbol"/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  <a:sym typeface="Symbol"/>
                  </a:rPr>
                  <a:t>is gradient/derivative of matrix </a:t>
                </a:r>
                <a:r>
                  <a:rPr lang="en-US" b="1" i="1" dirty="0">
                    <a:solidFill>
                      <a:srgbClr val="008000"/>
                    </a:solidFill>
                    <a:sym typeface="Symbol"/>
                  </a:rPr>
                  <a:t>Q</a:t>
                </a:r>
                <a:r>
                  <a:rPr lang="en-US" dirty="0">
                    <a:solidFill>
                      <a:srgbClr val="008000"/>
                    </a:solidFill>
                    <a:sym typeface="Symbol"/>
                  </a:rPr>
                  <a:t>:</a:t>
                </a:r>
                <a:br>
                  <a:rPr lang="en-US" dirty="0">
                    <a:solidFill>
                      <a:srgbClr val="008000"/>
                    </a:solidFill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sym typeface="Symbol"/>
                      </a:rPr>
                      <m:t>𝛻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=[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/>
                      </a:rPr>
                      <m:t>] 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−2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</m:t>
                                </m:r>
                              </m:sub>
                              <m:sup/>
                            </m:sSubSup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sym typeface="Symbol"/>
                              </a:rPr>
                              <m:t>𝑥𝑓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+2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</m:oMath>
                </a14:m>
                <a:endParaRPr lang="en-US" b="0" dirty="0">
                  <a:ea typeface="Cambria Math"/>
                  <a:sym typeface="Symbol"/>
                </a:endParaRPr>
              </a:p>
              <a:p>
                <a:pPr lvl="3"/>
                <a:r>
                  <a:rPr lang="en-US" dirty="0">
                    <a:solidFill>
                      <a:srgbClr val="008000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is entry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f</a:t>
                </a:r>
                <a:r>
                  <a:rPr lang="en-US" dirty="0">
                    <a:solidFill>
                      <a:srgbClr val="008000"/>
                    </a:solidFill>
                  </a:rPr>
                  <a:t> of row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  <a:r>
                  <a:rPr lang="en-US" b="1" i="1" baseline="-25000" dirty="0">
                    <a:solidFill>
                      <a:srgbClr val="008000"/>
                    </a:solidFill>
                  </a:rPr>
                  <a:t>i</a:t>
                </a:r>
                <a:r>
                  <a:rPr lang="en-US" dirty="0">
                    <a:solidFill>
                      <a:srgbClr val="008000"/>
                    </a:solidFill>
                  </a:rPr>
                  <a:t> of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</a:p>
              <a:p>
                <a:pPr lvl="1"/>
                <a:r>
                  <a:rPr lang="en-US" b="1" dirty="0"/>
                  <a:t>Observation: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66"/>
                    </a:solidFill>
                  </a:rPr>
                  <a:t>Computing gradients is slow!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86400"/>
              </a:xfrm>
              <a:blipFill rotWithShape="1">
                <a:blip r:embed="rId4"/>
                <a:stretch>
                  <a:fillRect t="-1556" b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A7FEF-8E98-2A4B-99FC-6B6C12AB062E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1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03" y="0"/>
            <a:ext cx="1452973" cy="155675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extBox 6"/>
          <p:cNvSpPr txBox="1"/>
          <p:nvPr/>
        </p:nvSpPr>
        <p:spPr>
          <a:xfrm>
            <a:off x="6477000" y="38862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How to compute gradient of a matrix?</a:t>
            </a:r>
          </a:p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Compute gradient of every element independently!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986896"/>
              </p:ext>
            </p:extLst>
          </p:nvPr>
        </p:nvGraphicFramePr>
        <p:xfrm>
          <a:off x="719138" y="1676400"/>
          <a:ext cx="8005762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97" name="Equation" r:id="rId6" imgW="2997000" imgH="457200" progId="Equation.3">
                  <p:embed/>
                </p:oleObj>
              </mc:Choice>
              <mc:Fallback>
                <p:oleObj name="Equation" r:id="rId6" imgW="2997000" imgH="457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1676400"/>
                        <a:ext cx="8005762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109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Gradient Descent (GD) </a:t>
                </a:r>
                <a:r>
                  <a:rPr lang="en-US" b="1" dirty="0">
                    <a:solidFill>
                      <a:srgbClr val="0000FF"/>
                    </a:solidFill>
                  </a:rPr>
                  <a:t>vs. Stochastic GD</a:t>
                </a:r>
                <a:endParaRPr lang="en-US" dirty="0"/>
              </a:p>
              <a:p>
                <a:pPr lvl="1"/>
                <a:r>
                  <a:rPr lang="en-US" b="1" dirty="0"/>
                  <a:t>Observation: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  <a:sym typeface="Symbol"/>
                      </a:rPr>
                      <m:t>𝛻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𝑄</m:t>
                    </m:r>
                    <m:r>
                      <a:rPr lang="en-US" i="1" dirty="0">
                        <a:latin typeface="Cambria Math"/>
                        <a:sym typeface="Symbol"/>
                      </a:rPr>
                      <m:t>=[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i="1" dirty="0">
                        <a:latin typeface="Cambria Math"/>
                        <a:sym typeface="Symbol"/>
                      </a:rPr>
                      <m:t>] </m:t>
                    </m:r>
                  </m:oMath>
                </a14:m>
                <a:r>
                  <a:rPr lang="en-US" dirty="0">
                    <a:sym typeface="Symbol"/>
                  </a:rPr>
                  <a:t> where</a:t>
                </a:r>
                <a:br>
                  <a:rPr lang="en-US" dirty="0">
                    <a:sym typeface="Symbol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𝛻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  <a:sym typeface="Symbol"/>
                          </a:rPr>
                          <m:t>𝑓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−</m:t>
                        </m:r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/>
                          </a:rPr>
                          <m:t>2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sym typeface="Symbol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  <a:sym typeface="Symbol"/>
                                      </a:rPr>
                                      <m:t>𝑖𝑓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  <a:sym typeface="Symbol"/>
                                  </a:rPr>
                                  <m:t>𝑥𝑓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  <a:sym typeface="Symbol"/>
                              </a:rPr>
                              <m:t>𝑥𝑓</m:t>
                            </m:r>
                          </m:sub>
                        </m:sSub>
                      </m:e>
                    </m:nary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+2</m:t>
                    </m:r>
                    <m:r>
                      <a:rPr lang="en-US" i="1">
                        <a:latin typeface="Cambria Math"/>
                        <a:ea typeface="Cambria Math"/>
                        <a:sym typeface="Symbol"/>
                      </a:rPr>
                      <m:t>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  <a:sym typeface="Symbol"/>
                          </a:rPr>
                          <m:t>𝑖𝑓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sym typeface="Symbol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naryPr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𝒙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,</m:t>
                        </m:r>
                        <m:r>
                          <a:rPr lang="en-US" b="1" i="1" dirty="0" smtClean="0">
                            <a:solidFill>
                              <a:srgbClr val="0000FF"/>
                            </a:solidFill>
                            <a:latin typeface="Cambria Math"/>
                            <a:sym typeface="Symbol"/>
                          </a:rPr>
                          <m:t>𝒊</m:t>
                        </m:r>
                      </m:sub>
                      <m:sup/>
                      <m:e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</m:t>
                        </m:r>
                        <m:r>
                          <a:rPr lang="en-US" b="1" i="1" dirty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  <m:t>𝑸</m:t>
                        </m:r>
                      </m:e>
                    </m:nary>
                    <m:d>
                      <m:d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𝒙𝒊</m:t>
                            </m:r>
                          </m:sub>
                        </m:sSub>
                      </m:e>
                    </m:d>
                  </m:oMath>
                </a14:m>
                <a:endParaRPr lang="en-US" b="1" dirty="0">
                  <a:sym typeface="Symbol"/>
                </a:endParaRPr>
              </a:p>
              <a:p>
                <a:pPr lvl="2"/>
                <a:r>
                  <a:rPr lang="en-US" dirty="0">
                    <a:solidFill>
                      <a:srgbClr val="008000"/>
                    </a:solidFill>
                  </a:rPr>
                  <a:t>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8000"/>
                    </a:solidFill>
                  </a:rPr>
                  <a:t> is entry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f</a:t>
                </a:r>
                <a:r>
                  <a:rPr lang="en-US" dirty="0">
                    <a:solidFill>
                      <a:srgbClr val="008000"/>
                    </a:solidFill>
                  </a:rPr>
                  <a:t> of row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  <a:r>
                  <a:rPr lang="en-US" b="1" i="1" baseline="-25000" dirty="0">
                    <a:solidFill>
                      <a:srgbClr val="008000"/>
                    </a:solidFill>
                  </a:rPr>
                  <a:t>i</a:t>
                </a:r>
                <a:r>
                  <a:rPr lang="en-US" dirty="0">
                    <a:solidFill>
                      <a:srgbClr val="008000"/>
                    </a:solidFill>
                  </a:rPr>
                  <a:t> of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Q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−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−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  <a:sym typeface="Symbol"/>
                              </a:rPr>
                              <m:t>,</m:t>
                            </m:r>
                            <m:r>
                              <a:rPr lang="en-US" b="1" i="1" dirty="0">
                                <a:solidFill>
                                  <a:srgbClr val="0000FF"/>
                                </a:solidFill>
                                <a:latin typeface="Cambria Math"/>
                                <a:sym typeface="Symbol"/>
                              </a:rPr>
                              <m:t>𝒊</m:t>
                            </m:r>
                          </m:sub>
                          <m:sup/>
                          <m:e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</m:t>
                            </m:r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𝑸</m:t>
                            </m:r>
                          </m:e>
                        </m:nary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(</m:t>
                        </m:r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𝒙𝒊</m:t>
                            </m:r>
                          </m:sub>
                        </m:sSub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)</m:t>
                        </m:r>
                      </m:e>
                    </m:d>
                  </m:oMath>
                </a14:m>
                <a:endParaRPr lang="en-US" b="1" i="1" dirty="0">
                  <a:sym typeface="Symbol"/>
                </a:endParaRP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Idea:</a:t>
                </a:r>
                <a:r>
                  <a:rPr lang="en-US" dirty="0"/>
                  <a:t> Instead of evaluating gradient over all ratings evaluate it for each individual rating and make a step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GD: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𝑸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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−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𝒙𝒊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</m:t>
                            </m:r>
                            <m:r>
                              <a:rPr lang="en-US" b="1" i="1" dirty="0" smtClean="0">
                                <a:latin typeface="Cambria Math"/>
                                <a:sym typeface="Symbol"/>
                              </a:rPr>
                              <m:t>𝑸</m:t>
                            </m:r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sym typeface="Symbol"/>
                                  </a:rPr>
                                  <m:t>𝒙𝒊</m:t>
                                </m:r>
                              </m:sub>
                            </m:sSub>
                            <m:r>
                              <a:rPr lang="en-US" b="1" i="1" dirty="0">
                                <a:latin typeface="Cambria Math"/>
                                <a:sym typeface="Symbol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SGD: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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−</m:t>
                    </m:r>
                    <m:r>
                      <a:rPr lang="en-US" b="0" i="1" dirty="0">
                        <a:latin typeface="Cambria Math"/>
                        <a:ea typeface="Cambria Math"/>
                        <a:sym typeface="Symbol"/>
                      </a:rPr>
                      <m:t>𝜇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</m:t>
                    </m:r>
                    <m:r>
                      <a:rPr lang="en-US" b="1" i="1" dirty="0" smtClean="0">
                        <a:latin typeface="Cambria Math"/>
                        <a:sym typeface="Symbol"/>
                      </a:rPr>
                      <m:t>𝑸</m:t>
                    </m:r>
                    <m:r>
                      <a:rPr lang="en-US" b="1" i="1" dirty="0">
                        <a:latin typeface="Cambria Math"/>
                        <a:sym typeface="Symbol"/>
                      </a:rPr>
                      <m:t>(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𝒓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sym typeface="Symbol"/>
                          </a:rPr>
                          <m:t>𝒙𝒊</m:t>
                        </m:r>
                      </m:sub>
                    </m:sSub>
                    <m:r>
                      <a:rPr lang="en-US" b="1" i="1" dirty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endParaRPr lang="en-US" b="1" dirty="0"/>
              </a:p>
              <a:p>
                <a:pPr lvl="1"/>
                <a:r>
                  <a:rPr lang="en-CA" b="1" dirty="0">
                    <a:solidFill>
                      <a:srgbClr val="D60093"/>
                    </a:solidFill>
                  </a:rPr>
                  <a:t>Faster convergence!</a:t>
                </a:r>
              </a:p>
              <a:p>
                <a:pPr lvl="2"/>
                <a:r>
                  <a:rPr lang="en-CA" dirty="0"/>
                  <a:t>Need more steps but each step is computed much faster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410200"/>
              </a:xfrm>
              <a:blipFill rotWithShape="1">
                <a:blip r:embed="rId2"/>
                <a:stretch>
                  <a:fillRect t="-1466" b="-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8CEB8-2729-794B-92FC-BCC7B9718AC1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9BBAA8-85C4-F449-94F3-B4DA34BAD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0"/>
            <a:ext cx="1447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4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SGD vs. GD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Convergence of </a:t>
            </a:r>
            <a:r>
              <a:rPr lang="en-US" b="1" dirty="0">
                <a:solidFill>
                  <a:srgbClr val="FF0000"/>
                </a:solidFill>
              </a:rPr>
              <a:t>GD</a:t>
            </a:r>
            <a:r>
              <a:rPr lang="en-US" b="1" dirty="0">
                <a:solidFill>
                  <a:srgbClr val="D60093"/>
                </a:solidFill>
              </a:rPr>
              <a:t> </a:t>
            </a:r>
            <a:r>
              <a:rPr lang="en-US" b="1" dirty="0"/>
              <a:t>vs. </a:t>
            </a:r>
            <a:r>
              <a:rPr lang="en-US" b="1" dirty="0">
                <a:solidFill>
                  <a:srgbClr val="0000FF"/>
                </a:solidFill>
              </a:rPr>
              <a:t>SGD </a:t>
            </a:r>
            <a:endParaRPr lang="en-US" b="1" dirty="0">
              <a:solidFill>
                <a:srgbClr val="D6009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83EE-627E-7844-99D1-CB2E969845F9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1202" name="Picture 2" descr="http://upload.wikimedia.org/wikipedia/en/f/f3/Stog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929" y="2025134"/>
            <a:ext cx="46101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9169" y="5726668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Iteration/step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584222" y="3571758"/>
            <a:ext cx="3518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Value of the objective function</a:t>
            </a:r>
          </a:p>
        </p:txBody>
      </p:sp>
      <p:sp>
        <p:nvSpPr>
          <p:cNvPr id="8" name="Freeform 7"/>
          <p:cNvSpPr/>
          <p:nvPr/>
        </p:nvSpPr>
        <p:spPr>
          <a:xfrm>
            <a:off x="1652537" y="2284214"/>
            <a:ext cx="1755648" cy="2624328"/>
          </a:xfrm>
          <a:custGeom>
            <a:avLst/>
            <a:gdLst>
              <a:gd name="connsiteX0" fmla="*/ 0 w 1755648"/>
              <a:gd name="connsiteY0" fmla="*/ 0 h 2624328"/>
              <a:gd name="connsiteX1" fmla="*/ 210312 w 1755648"/>
              <a:gd name="connsiteY1" fmla="*/ 1892808 h 2624328"/>
              <a:gd name="connsiteX2" fmla="*/ 521208 w 1755648"/>
              <a:gd name="connsiteY2" fmla="*/ 2331720 h 2624328"/>
              <a:gd name="connsiteX3" fmla="*/ 1755648 w 1755648"/>
              <a:gd name="connsiteY3" fmla="*/ 2624328 h 262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5648" h="2624328">
                <a:moveTo>
                  <a:pt x="0" y="0"/>
                </a:moveTo>
                <a:cubicBezTo>
                  <a:pt x="61722" y="752094"/>
                  <a:pt x="123444" y="1504188"/>
                  <a:pt x="210312" y="1892808"/>
                </a:cubicBezTo>
                <a:cubicBezTo>
                  <a:pt x="297180" y="2281428"/>
                  <a:pt x="263652" y="2209800"/>
                  <a:pt x="521208" y="2331720"/>
                </a:cubicBezTo>
                <a:cubicBezTo>
                  <a:pt x="778764" y="2453640"/>
                  <a:pt x="1267206" y="2538984"/>
                  <a:pt x="1755648" y="2624328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19072" y="1828800"/>
            <a:ext cx="2167129" cy="10607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76600" y="1828800"/>
            <a:ext cx="1828801" cy="22098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48400" y="3718679"/>
            <a:ext cx="27033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improves the value of the objective function at every step. 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improves the value but in a “noisy” way.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takes fewer steps to converge but each step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takes much longer to compute. </a:t>
            </a:r>
          </a:p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 practice,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SGD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is much faster!</a:t>
            </a:r>
          </a:p>
        </p:txBody>
      </p:sp>
      <p:pic>
        <p:nvPicPr>
          <p:cNvPr id="20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2"/>
            <a:ext cx="3200400" cy="34289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Freeform 20"/>
          <p:cNvSpPr/>
          <p:nvPr/>
        </p:nvSpPr>
        <p:spPr>
          <a:xfrm>
            <a:off x="6473952" y="1709928"/>
            <a:ext cx="932688" cy="1252728"/>
          </a:xfrm>
          <a:custGeom>
            <a:avLst/>
            <a:gdLst>
              <a:gd name="connsiteX0" fmla="*/ 36576 w 932688"/>
              <a:gd name="connsiteY0" fmla="*/ 1252728 h 1252728"/>
              <a:gd name="connsiteX1" fmla="*/ 0 w 932688"/>
              <a:gd name="connsiteY1" fmla="*/ 1069848 h 1252728"/>
              <a:gd name="connsiteX2" fmla="*/ 173736 w 932688"/>
              <a:gd name="connsiteY2" fmla="*/ 1078992 h 1252728"/>
              <a:gd name="connsiteX3" fmla="*/ 36576 w 932688"/>
              <a:gd name="connsiteY3" fmla="*/ 987552 h 1252728"/>
              <a:gd name="connsiteX4" fmla="*/ 201168 w 932688"/>
              <a:gd name="connsiteY4" fmla="*/ 978408 h 1252728"/>
              <a:gd name="connsiteX5" fmla="*/ 228600 w 932688"/>
              <a:gd name="connsiteY5" fmla="*/ 859536 h 1252728"/>
              <a:gd name="connsiteX6" fmla="*/ 109728 w 932688"/>
              <a:gd name="connsiteY6" fmla="*/ 832104 h 1252728"/>
              <a:gd name="connsiteX7" fmla="*/ 155448 w 932688"/>
              <a:gd name="connsiteY7" fmla="*/ 740664 h 1252728"/>
              <a:gd name="connsiteX8" fmla="*/ 36576 w 932688"/>
              <a:gd name="connsiteY8" fmla="*/ 685800 h 1252728"/>
              <a:gd name="connsiteX9" fmla="*/ 118872 w 932688"/>
              <a:gd name="connsiteY9" fmla="*/ 594360 h 1252728"/>
              <a:gd name="connsiteX10" fmla="*/ 237744 w 932688"/>
              <a:gd name="connsiteY10" fmla="*/ 676656 h 1252728"/>
              <a:gd name="connsiteX11" fmla="*/ 292608 w 932688"/>
              <a:gd name="connsiteY11" fmla="*/ 758952 h 1252728"/>
              <a:gd name="connsiteX12" fmla="*/ 338328 w 932688"/>
              <a:gd name="connsiteY12" fmla="*/ 813816 h 1252728"/>
              <a:gd name="connsiteX13" fmla="*/ 374904 w 932688"/>
              <a:gd name="connsiteY13" fmla="*/ 740664 h 1252728"/>
              <a:gd name="connsiteX14" fmla="*/ 329184 w 932688"/>
              <a:gd name="connsiteY14" fmla="*/ 621792 h 1252728"/>
              <a:gd name="connsiteX15" fmla="*/ 420624 w 932688"/>
              <a:gd name="connsiteY15" fmla="*/ 585216 h 1252728"/>
              <a:gd name="connsiteX16" fmla="*/ 356616 w 932688"/>
              <a:gd name="connsiteY16" fmla="*/ 493776 h 1252728"/>
              <a:gd name="connsiteX17" fmla="*/ 237744 w 932688"/>
              <a:gd name="connsiteY17" fmla="*/ 521208 h 1252728"/>
              <a:gd name="connsiteX18" fmla="*/ 219456 w 932688"/>
              <a:gd name="connsiteY18" fmla="*/ 411480 h 1252728"/>
              <a:gd name="connsiteX19" fmla="*/ 320040 w 932688"/>
              <a:gd name="connsiteY19" fmla="*/ 411480 h 1252728"/>
              <a:gd name="connsiteX20" fmla="*/ 356616 w 932688"/>
              <a:gd name="connsiteY20" fmla="*/ 338328 h 1252728"/>
              <a:gd name="connsiteX21" fmla="*/ 457200 w 932688"/>
              <a:gd name="connsiteY21" fmla="*/ 457200 h 1252728"/>
              <a:gd name="connsiteX22" fmla="*/ 466344 w 932688"/>
              <a:gd name="connsiteY22" fmla="*/ 548640 h 1252728"/>
              <a:gd name="connsiteX23" fmla="*/ 585216 w 932688"/>
              <a:gd name="connsiteY23" fmla="*/ 557784 h 1252728"/>
              <a:gd name="connsiteX24" fmla="*/ 548640 w 932688"/>
              <a:gd name="connsiteY24" fmla="*/ 448056 h 1252728"/>
              <a:gd name="connsiteX25" fmla="*/ 539496 w 932688"/>
              <a:gd name="connsiteY25" fmla="*/ 374904 h 1252728"/>
              <a:gd name="connsiteX26" fmla="*/ 640080 w 932688"/>
              <a:gd name="connsiteY26" fmla="*/ 374904 h 1252728"/>
              <a:gd name="connsiteX27" fmla="*/ 640080 w 932688"/>
              <a:gd name="connsiteY27" fmla="*/ 329184 h 1252728"/>
              <a:gd name="connsiteX28" fmla="*/ 731520 w 932688"/>
              <a:gd name="connsiteY28" fmla="*/ 356616 h 1252728"/>
              <a:gd name="connsiteX29" fmla="*/ 667512 w 932688"/>
              <a:gd name="connsiteY29" fmla="*/ 256032 h 1252728"/>
              <a:gd name="connsiteX30" fmla="*/ 539496 w 932688"/>
              <a:gd name="connsiteY30" fmla="*/ 228600 h 1252728"/>
              <a:gd name="connsiteX31" fmla="*/ 512064 w 932688"/>
              <a:gd name="connsiteY31" fmla="*/ 155448 h 1252728"/>
              <a:gd name="connsiteX32" fmla="*/ 585216 w 932688"/>
              <a:gd name="connsiteY32" fmla="*/ 128016 h 1252728"/>
              <a:gd name="connsiteX33" fmla="*/ 566928 w 932688"/>
              <a:gd name="connsiteY33" fmla="*/ 45720 h 1252728"/>
              <a:gd name="connsiteX34" fmla="*/ 685800 w 932688"/>
              <a:gd name="connsiteY34" fmla="*/ 0 h 1252728"/>
              <a:gd name="connsiteX35" fmla="*/ 685800 w 932688"/>
              <a:gd name="connsiteY35" fmla="*/ 109728 h 1252728"/>
              <a:gd name="connsiteX36" fmla="*/ 649224 w 932688"/>
              <a:gd name="connsiteY36" fmla="*/ 164592 h 1252728"/>
              <a:gd name="connsiteX37" fmla="*/ 713232 w 932688"/>
              <a:gd name="connsiteY37" fmla="*/ 228600 h 1252728"/>
              <a:gd name="connsiteX38" fmla="*/ 786384 w 932688"/>
              <a:gd name="connsiteY38" fmla="*/ 256032 h 1252728"/>
              <a:gd name="connsiteX39" fmla="*/ 841248 w 932688"/>
              <a:gd name="connsiteY39" fmla="*/ 137160 h 1252728"/>
              <a:gd name="connsiteX40" fmla="*/ 932688 w 932688"/>
              <a:gd name="connsiteY40" fmla="*/ 146304 h 125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932688" h="1252728">
                <a:moveTo>
                  <a:pt x="36576" y="1252728"/>
                </a:moveTo>
                <a:lnTo>
                  <a:pt x="0" y="1069848"/>
                </a:lnTo>
                <a:lnTo>
                  <a:pt x="173736" y="1078992"/>
                </a:lnTo>
                <a:lnTo>
                  <a:pt x="36576" y="987552"/>
                </a:lnTo>
                <a:lnTo>
                  <a:pt x="201168" y="978408"/>
                </a:lnTo>
                <a:lnTo>
                  <a:pt x="228600" y="859536"/>
                </a:lnTo>
                <a:lnTo>
                  <a:pt x="109728" y="832104"/>
                </a:lnTo>
                <a:lnTo>
                  <a:pt x="155448" y="740664"/>
                </a:lnTo>
                <a:lnTo>
                  <a:pt x="36576" y="685800"/>
                </a:lnTo>
                <a:lnTo>
                  <a:pt x="118872" y="594360"/>
                </a:lnTo>
                <a:lnTo>
                  <a:pt x="237744" y="676656"/>
                </a:lnTo>
                <a:lnTo>
                  <a:pt x="292608" y="758952"/>
                </a:lnTo>
                <a:lnTo>
                  <a:pt x="338328" y="813816"/>
                </a:lnTo>
                <a:lnTo>
                  <a:pt x="374904" y="740664"/>
                </a:lnTo>
                <a:lnTo>
                  <a:pt x="329184" y="621792"/>
                </a:lnTo>
                <a:lnTo>
                  <a:pt x="420624" y="585216"/>
                </a:lnTo>
                <a:lnTo>
                  <a:pt x="356616" y="493776"/>
                </a:lnTo>
                <a:lnTo>
                  <a:pt x="237744" y="521208"/>
                </a:lnTo>
                <a:lnTo>
                  <a:pt x="219456" y="411480"/>
                </a:lnTo>
                <a:lnTo>
                  <a:pt x="320040" y="411480"/>
                </a:lnTo>
                <a:lnTo>
                  <a:pt x="356616" y="338328"/>
                </a:lnTo>
                <a:lnTo>
                  <a:pt x="457200" y="457200"/>
                </a:lnTo>
                <a:lnTo>
                  <a:pt x="466344" y="548640"/>
                </a:lnTo>
                <a:lnTo>
                  <a:pt x="585216" y="557784"/>
                </a:lnTo>
                <a:lnTo>
                  <a:pt x="548640" y="448056"/>
                </a:lnTo>
                <a:lnTo>
                  <a:pt x="539496" y="374904"/>
                </a:lnTo>
                <a:lnTo>
                  <a:pt x="640080" y="374904"/>
                </a:lnTo>
                <a:lnTo>
                  <a:pt x="640080" y="329184"/>
                </a:lnTo>
                <a:lnTo>
                  <a:pt x="731520" y="356616"/>
                </a:lnTo>
                <a:lnTo>
                  <a:pt x="667512" y="256032"/>
                </a:lnTo>
                <a:lnTo>
                  <a:pt x="539496" y="228600"/>
                </a:lnTo>
                <a:lnTo>
                  <a:pt x="512064" y="155448"/>
                </a:lnTo>
                <a:lnTo>
                  <a:pt x="585216" y="128016"/>
                </a:lnTo>
                <a:lnTo>
                  <a:pt x="566928" y="45720"/>
                </a:lnTo>
                <a:lnTo>
                  <a:pt x="685800" y="0"/>
                </a:lnTo>
                <a:lnTo>
                  <a:pt x="685800" y="109728"/>
                </a:lnTo>
                <a:lnTo>
                  <a:pt x="649224" y="164592"/>
                </a:lnTo>
                <a:lnTo>
                  <a:pt x="713232" y="228600"/>
                </a:lnTo>
                <a:lnTo>
                  <a:pt x="786384" y="256032"/>
                </a:lnTo>
                <a:lnTo>
                  <a:pt x="841248" y="137160"/>
                </a:lnTo>
                <a:lnTo>
                  <a:pt x="932688" y="146304"/>
                </a:lnTo>
              </a:path>
            </a:pathLst>
          </a:custGeom>
          <a:noFill/>
          <a:ln w="19050" cap="sq">
            <a:solidFill>
              <a:srgbClr val="0000FF"/>
            </a:solidFill>
            <a:miter lim="800000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486400" y="1828800"/>
            <a:ext cx="987552" cy="50749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959352" y="1819656"/>
            <a:ext cx="2441448" cy="1304544"/>
          </a:xfrm>
          <a:custGeom>
            <a:avLst/>
            <a:gdLst>
              <a:gd name="connsiteX0" fmla="*/ 0 w 2578608"/>
              <a:gd name="connsiteY0" fmla="*/ 0 h 1404140"/>
              <a:gd name="connsiteX1" fmla="*/ 457200 w 2578608"/>
              <a:gd name="connsiteY1" fmla="*/ 1024128 h 1404140"/>
              <a:gd name="connsiteX2" fmla="*/ 1545336 w 2578608"/>
              <a:gd name="connsiteY2" fmla="*/ 1399032 h 1404140"/>
              <a:gd name="connsiteX3" fmla="*/ 2578608 w 2578608"/>
              <a:gd name="connsiteY3" fmla="*/ 1207008 h 14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8608" h="1404140">
                <a:moveTo>
                  <a:pt x="0" y="0"/>
                </a:moveTo>
                <a:cubicBezTo>
                  <a:pt x="99822" y="395478"/>
                  <a:pt x="199644" y="790956"/>
                  <a:pt x="457200" y="1024128"/>
                </a:cubicBezTo>
                <a:cubicBezTo>
                  <a:pt x="714756" y="1257300"/>
                  <a:pt x="1191768" y="1368552"/>
                  <a:pt x="1545336" y="1399032"/>
                </a:cubicBezTo>
                <a:cubicBezTo>
                  <a:pt x="1898904" y="1429512"/>
                  <a:pt x="2238756" y="1318260"/>
                  <a:pt x="2578608" y="1207008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4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Descent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Stochastic gradient descent:</a:t>
                </a:r>
              </a:p>
              <a:p>
                <a:pPr lvl="1"/>
                <a:r>
                  <a:rPr lang="en-US" dirty="0"/>
                  <a:t>Initialize </a:t>
                </a:r>
                <a:r>
                  <a:rPr lang="en-US" b="1" i="1" dirty="0"/>
                  <a:t>P</a:t>
                </a:r>
                <a:r>
                  <a:rPr lang="en-US" dirty="0"/>
                  <a:t> and </a:t>
                </a:r>
                <a:r>
                  <a:rPr lang="en-US" b="1" i="1" dirty="0"/>
                  <a:t>Q</a:t>
                </a:r>
                <a:r>
                  <a:rPr lang="en-US" dirty="0"/>
                  <a:t>  </a:t>
                </a:r>
                <a:r>
                  <a:rPr lang="en-US" sz="2400" dirty="0"/>
                  <a:t>(using SVD, pretend missing ratings are 0)</a:t>
                </a:r>
                <a:endParaRPr lang="en-US" dirty="0"/>
              </a:p>
              <a:p>
                <a:pPr lvl="1"/>
                <a:r>
                  <a:rPr lang="en-US" dirty="0"/>
                  <a:t>Then iterate over the ratings (multiple times if necessary) and update factors:</a:t>
                </a:r>
              </a:p>
              <a:p>
                <a:pPr marL="457200" lvl="1" indent="0">
                  <a:buNone/>
                </a:pPr>
                <a:r>
                  <a:rPr lang="en-US" b="1" dirty="0"/>
                  <a:t>   For each </a:t>
                </a:r>
                <a:r>
                  <a:rPr lang="en-US" b="1" i="1" dirty="0" err="1"/>
                  <a:t>r</a:t>
                </a:r>
                <a:r>
                  <a:rPr lang="en-US" b="1" i="1" baseline="-25000" dirty="0" err="1"/>
                  <a:t>xi</a:t>
                </a:r>
                <a:r>
                  <a:rPr lang="en-US" b="1" dirty="0"/>
                  <a:t>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=2(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⋅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sub>
                      <m:sup/>
                    </m:sSub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                           </a:t>
                </a:r>
                <a:r>
                  <a:rPr lang="en-US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(derivative of the “error”)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i="1" dirty="0">
                    <a:latin typeface="Times New Roman" pitchFamily="18" charset="0"/>
                    <a:cs typeface="Times New Roman" pitchFamily="18" charset="0"/>
                  </a:rPr>
                  <a:t>           </a:t>
                </a:r>
                <a:r>
                  <a:rPr lang="en-CA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(update equation)</a:t>
                </a:r>
                <a:endParaRPr lang="en-CA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←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i="1" dirty="0">
                    <a:latin typeface="Times New Roman" pitchFamily="18" charset="0"/>
                    <a:cs typeface="Times New Roman" pitchFamily="18" charset="0"/>
                  </a:rPr>
                  <a:t>         </a:t>
                </a:r>
                <a:r>
                  <a:rPr lang="en-CA" sz="20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(update equation)</a:t>
                </a:r>
              </a:p>
              <a:p>
                <a:r>
                  <a:rPr lang="en-CA" b="1" dirty="0"/>
                  <a:t>2 for loops:</a:t>
                </a:r>
              </a:p>
              <a:p>
                <a:pPr lvl="1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For until convergence:</a:t>
                </a:r>
              </a:p>
              <a:p>
                <a:pPr lvl="2"/>
                <a:r>
                  <a:rPr lang="en-US" sz="2000" dirty="0">
                    <a:latin typeface="Arial" pitchFamily="34" charset="0"/>
                    <a:cs typeface="Arial" pitchFamily="34" charset="0"/>
                  </a:rPr>
                  <a:t>For each </a:t>
                </a:r>
                <a:r>
                  <a:rPr lang="en-US" sz="2000" b="1" dirty="0" err="1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US" sz="2000" b="1" baseline="-25000" dirty="0" err="1">
                    <a:latin typeface="Arial" pitchFamily="34" charset="0"/>
                    <a:cs typeface="Arial" pitchFamily="34" charset="0"/>
                  </a:rPr>
                  <a:t>xi</a:t>
                </a:r>
                <a:endParaRPr lang="en-US" sz="2000" b="1" baseline="-25000" dirty="0">
                  <a:latin typeface="Arial" pitchFamily="34" charset="0"/>
                  <a:cs typeface="Arial" pitchFamily="34" charset="0"/>
                </a:endParaRPr>
              </a:p>
              <a:p>
                <a:pPr lvl="3"/>
                <a:r>
                  <a:rPr lang="en-US" dirty="0"/>
                  <a:t>Compute gradient, do a “step” a above</a:t>
                </a:r>
                <a:endParaRPr lang="en-CA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 rotWithShape="0">
                <a:blip r:embed="rId2"/>
                <a:stretch>
                  <a:fillRect t="-658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E05-C4D2-884E-B441-D4BC255CE4B2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95999" y="5117068"/>
                <a:ext cx="19589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Arial" pitchFamily="34" charset="0"/>
                        <a:sym typeface="Symbol"/>
                      </a:rPr>
                      <m:t>𝜇</m:t>
                    </m:r>
                  </m:oMath>
                </a14:m>
                <a:r>
                  <a:rPr lang="en-US" i="1" dirty="0">
                    <a:latin typeface="Arial" pitchFamily="34" charset="0"/>
                    <a:cs typeface="Arial" pitchFamily="34" charset="0"/>
                    <a:sym typeface="Symbol"/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… learning rate</a:t>
                </a:r>
                <a:endPara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9" y="5117068"/>
                <a:ext cx="1958998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6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upload.wikimedia.org/wikipedia/commons/thumb/f/ff/Gradient_descent.svg/350px-Gradient_descent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603" y="0"/>
            <a:ext cx="1452973" cy="15567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5746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The Netflix Utility Matrix </a:t>
            </a:r>
            <a:r>
              <a:rPr lang="en-US" altLang="ko-KR" i="1" dirty="0">
                <a:ea typeface="굴림" charset="-127"/>
              </a:rPr>
              <a:t>R</a:t>
            </a:r>
          </a:p>
        </p:txBody>
      </p:sp>
      <p:graphicFrame>
        <p:nvGraphicFramePr>
          <p:cNvPr id="239805" name="Group 189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3815639826"/>
              </p:ext>
            </p:extLst>
          </p:nvPr>
        </p:nvGraphicFramePr>
        <p:xfrm>
          <a:off x="2705100" y="1682750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298" name="Text Box 153"/>
          <p:cNvSpPr txBox="1">
            <a:spLocks noChangeArrowheads="1"/>
          </p:cNvSpPr>
          <p:nvPr/>
        </p:nvSpPr>
        <p:spPr bwMode="auto">
          <a:xfrm>
            <a:off x="3540125" y="1143000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480,000 users</a:t>
            </a:r>
          </a:p>
        </p:txBody>
      </p:sp>
      <p:sp>
        <p:nvSpPr>
          <p:cNvPr id="9299" name="Text Box 154"/>
          <p:cNvSpPr txBox="1">
            <a:spLocks noChangeArrowheads="1"/>
          </p:cNvSpPr>
          <p:nvPr/>
        </p:nvSpPr>
        <p:spPr bwMode="auto">
          <a:xfrm>
            <a:off x="1295400" y="3022600"/>
            <a:ext cx="135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17,700 movies</a:t>
            </a:r>
          </a:p>
        </p:txBody>
      </p:sp>
      <p:sp>
        <p:nvSpPr>
          <p:cNvPr id="9300" name="Line 155"/>
          <p:cNvSpPr>
            <a:spLocks noChangeShapeType="1"/>
          </p:cNvSpPr>
          <p:nvPr/>
        </p:nvSpPr>
        <p:spPr bwMode="auto">
          <a:xfrm>
            <a:off x="2413000" y="1720850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01" name="Line 156"/>
          <p:cNvSpPr>
            <a:spLocks noChangeShapeType="1"/>
          </p:cNvSpPr>
          <p:nvPr/>
        </p:nvSpPr>
        <p:spPr bwMode="auto">
          <a:xfrm>
            <a:off x="2628900" y="1555750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B5193-A9D5-3E41-89E6-825FDF554282}" type="datetime1">
              <a:rPr lang="en-US" smtClean="0"/>
              <a:t>1/31/18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6200" y="1397684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b="1" i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Matrix R</a:t>
            </a:r>
            <a:endParaRPr lang="en-US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309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7518" t="17473" r="11008" b="21585"/>
          <a:stretch>
            <a:fillRect/>
          </a:stretch>
        </p:blipFill>
        <p:spPr bwMode="auto">
          <a:xfrm>
            <a:off x="228601" y="135039"/>
            <a:ext cx="8686800" cy="658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4419600" y="64770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dirty="0" err="1">
                <a:latin typeface="Arial" pitchFamily="34" charset="0"/>
                <a:cs typeface="Arial" pitchFamily="34" charset="0"/>
              </a:rPr>
              <a:t>Koren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Bell,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Volinksy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IEEE Computer, 2009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F2235-B762-2445-9F1A-EEB94294ABC5}" type="datetime1">
              <a:rPr lang="en-US" smtClean="0"/>
              <a:t>1/31/18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8153294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Extending Latent Factor Model to Include Biases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1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624888" cy="987552"/>
          </a:xfrm>
        </p:spPr>
        <p:txBody>
          <a:bodyPr>
            <a:normAutofit/>
          </a:bodyPr>
          <a:lstStyle/>
          <a:p>
            <a:r>
              <a:rPr lang="en-US" dirty="0"/>
              <a:t>Modeling Biases and Interactions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235B4-4D77-344A-94A3-056447B365AC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57200" y="5410201"/>
            <a:ext cx="8229600" cy="1295400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  <a:defRPr kumimoji="0" sz="28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  <a:defRPr kumimoji="0"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kumimoji="0"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100000"/>
              <a:buFont typeface="Wingdings" pitchFamily="2" charset="2"/>
              <a:buChar char="§"/>
              <a:defRPr kumimoji="0" lang="en-US" sz="2000" kern="120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l-GR" b="1" i="1" dirty="0"/>
              <a:t>μ</a:t>
            </a:r>
            <a:r>
              <a:rPr lang="en-US" dirty="0"/>
              <a:t> </a:t>
            </a:r>
            <a:r>
              <a:rPr lang="en-CA" dirty="0"/>
              <a:t> =  overall mean rating</a:t>
            </a:r>
          </a:p>
          <a:p>
            <a:r>
              <a:rPr lang="en-CA" b="1" i="1" dirty="0" err="1"/>
              <a:t>b</a:t>
            </a:r>
            <a:r>
              <a:rPr lang="en-CA" b="1" i="1" baseline="-25000" dirty="0" err="1"/>
              <a:t>x</a:t>
            </a:r>
            <a:r>
              <a:rPr lang="en-CA" dirty="0"/>
              <a:t>  =  bias of user </a:t>
            </a:r>
            <a:r>
              <a:rPr lang="en-CA" b="1" i="1" dirty="0"/>
              <a:t>x</a:t>
            </a:r>
          </a:p>
          <a:p>
            <a:r>
              <a:rPr lang="en-CA" b="1" i="1" dirty="0"/>
              <a:t>b</a:t>
            </a:r>
            <a:r>
              <a:rPr lang="en-CA" b="1" i="1" baseline="-25000" dirty="0"/>
              <a:t>i</a:t>
            </a:r>
            <a:r>
              <a:rPr lang="en-CA" dirty="0"/>
              <a:t>   =  bias of movie </a:t>
            </a:r>
            <a:r>
              <a:rPr lang="en-CA" b="1" i="1" dirty="0" err="1"/>
              <a:t>i</a:t>
            </a:r>
            <a:endParaRPr lang="en-CA" b="1" i="1" dirty="0"/>
          </a:p>
          <a:p>
            <a:endParaRPr lang="en-US" dirty="0"/>
          </a:p>
        </p:txBody>
      </p:sp>
      <p:pic>
        <p:nvPicPr>
          <p:cNvPr id="8" name="Picture 2" descr="http://www.popsci.com/files/imagecache/article_image_large/files/articles/movie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676400"/>
            <a:ext cx="1376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freewebs.com/yoshisisle/mario-and-luigi-superstar-saga-yoshi-in-cine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"/>
          <a:stretch>
            <a:fillRect/>
          </a:stretch>
        </p:blipFill>
        <p:spPr bwMode="auto">
          <a:xfrm>
            <a:off x="381000" y="15240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freewebs.com/yoshisisle/mario-and-luigi-superstar-saga-yoshi-in-cinem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"/>
          <a:stretch>
            <a:fillRect/>
          </a:stretch>
        </p:blipFill>
        <p:spPr bwMode="auto">
          <a:xfrm>
            <a:off x="7467600" y="16002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popsci.com/files/imagecache/article_image_large/files/articles/movie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600200"/>
            <a:ext cx="1393825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eft-Right Arrow 11"/>
          <p:cNvSpPr/>
          <p:nvPr/>
        </p:nvSpPr>
        <p:spPr>
          <a:xfrm>
            <a:off x="6781800" y="1905000"/>
            <a:ext cx="533400" cy="1524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6781800" y="2133600"/>
            <a:ext cx="533400" cy="1524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Left-Right Arrow 13"/>
          <p:cNvSpPr/>
          <p:nvPr/>
        </p:nvSpPr>
        <p:spPr>
          <a:xfrm>
            <a:off x="6781800" y="2362200"/>
            <a:ext cx="533400" cy="152400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81600" y="1447800"/>
            <a:ext cx="3810000" cy="1600200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43200" y="1447800"/>
            <a:ext cx="1676400" cy="1600200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1447800"/>
            <a:ext cx="1676400" cy="1600200"/>
          </a:xfrm>
          <a:prstGeom prst="rect">
            <a:avLst/>
          </a:prstGeom>
          <a:noFill/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2133600" y="1981200"/>
            <a:ext cx="457200" cy="381000"/>
          </a:xfrm>
          <a:prstGeom prst="mathPlus">
            <a:avLst/>
          </a:prstGeom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4572000" y="1981200"/>
            <a:ext cx="457200" cy="381000"/>
          </a:xfrm>
          <a:prstGeom prst="mathPlus">
            <a:avLst/>
          </a:prstGeom>
          <a:ln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624512" y="1135825"/>
            <a:ext cx="3457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user-movie interaction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43200" y="1135825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>
                <a:latin typeface="Arial" pitchFamily="34" charset="0"/>
                <a:cs typeface="Arial" pitchFamily="34" charset="0"/>
              </a:rPr>
              <a:t>movie bias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04800" y="1135825"/>
            <a:ext cx="1676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800" b="1" dirty="0">
                <a:latin typeface="Arial" pitchFamily="34" charset="0"/>
                <a:cs typeface="Arial" pitchFamily="34" charset="0"/>
              </a:rPr>
              <a:t>user bias</a:t>
            </a:r>
          </a:p>
        </p:txBody>
      </p:sp>
      <p:sp>
        <p:nvSpPr>
          <p:cNvPr id="23" name="Left Brace 22"/>
          <p:cNvSpPr/>
          <p:nvPr/>
        </p:nvSpPr>
        <p:spPr>
          <a:xfrm rot="16200000">
            <a:off x="2286000" y="990600"/>
            <a:ext cx="152400" cy="44196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latin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76800" y="3429000"/>
            <a:ext cx="4114800" cy="18288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/>
          <a:p>
            <a:pPr marL="438912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User-Movie interaction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Characterizes the matching between users and movies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Attracts most research in the field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Benefits from algorithmic and mathematical innovations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81000" y="3417887"/>
            <a:ext cx="4038600" cy="18399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900" b="1" dirty="0">
                <a:solidFill>
                  <a:srgbClr val="C00000"/>
                </a:solidFill>
                <a:latin typeface="Calibri" pitchFamily="34" charset="0"/>
              </a:rPr>
              <a:t>Baseline predictor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Separates users and movies</a:t>
            </a:r>
            <a:endParaRPr lang="en-US" sz="1900" i="1" dirty="0">
              <a:solidFill>
                <a:srgbClr val="C00000"/>
              </a:solidFill>
              <a:latin typeface="Calibri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Benefits from insights into user’s behavior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1900" dirty="0">
                <a:latin typeface="Calibri" pitchFamily="34" charset="0"/>
              </a:rPr>
              <a:t>Among the main practical contributions of the competition</a:t>
            </a:r>
          </a:p>
        </p:txBody>
      </p:sp>
      <p:sp>
        <p:nvSpPr>
          <p:cNvPr id="26" name="Left Brace 25"/>
          <p:cNvSpPr/>
          <p:nvPr/>
        </p:nvSpPr>
        <p:spPr>
          <a:xfrm rot="16200000">
            <a:off x="7017544" y="1215231"/>
            <a:ext cx="138112" cy="3962400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60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dirty="0"/>
              <a:t>Baseline Predictor</a:t>
            </a:r>
          </a:p>
        </p:txBody>
      </p:sp>
      <p:sp>
        <p:nvSpPr>
          <p:cNvPr id="33798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/>
          <a:lstStyle/>
          <a:p>
            <a:r>
              <a:rPr lang="en-US" dirty="0"/>
              <a:t>We have expectations on the rating by </a:t>
            </a:r>
            <a:br>
              <a:rPr lang="en-US" dirty="0"/>
            </a:br>
            <a:r>
              <a:rPr lang="en-US" dirty="0"/>
              <a:t>user </a:t>
            </a:r>
            <a:r>
              <a:rPr lang="en-US" b="1" i="1" dirty="0">
                <a:solidFill>
                  <a:srgbClr val="00B050"/>
                </a:solidFill>
              </a:rPr>
              <a:t>x</a:t>
            </a:r>
            <a:r>
              <a:rPr lang="en-US" dirty="0"/>
              <a:t> of movie </a:t>
            </a:r>
            <a:r>
              <a:rPr lang="en-US" b="1" i="1" dirty="0" err="1">
                <a:solidFill>
                  <a:srgbClr val="00B050"/>
                </a:solidFill>
              </a:rPr>
              <a:t>i</a:t>
            </a:r>
            <a:r>
              <a:rPr lang="en-US" dirty="0"/>
              <a:t>, even without estimating </a:t>
            </a:r>
            <a:r>
              <a:rPr lang="en-US" b="1" i="1" dirty="0">
                <a:solidFill>
                  <a:srgbClr val="00B050"/>
                </a:solidFill>
              </a:rPr>
              <a:t>x</a:t>
            </a:r>
            <a:r>
              <a:rPr lang="en-US" dirty="0"/>
              <a:t>’s attitude towards movies like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i</a:t>
            </a:r>
            <a:endParaRPr lang="en-US" b="1" i="1" dirty="0">
              <a:solidFill>
                <a:srgbClr val="00B050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3795" name="Picture 4" descr="http://www.freewebs.com/yoshisisle/mario-and-luigi-superstar-saga-yoshi-in-cinem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17"/>
          <a:stretch>
            <a:fillRect/>
          </a:stretch>
        </p:blipFill>
        <p:spPr bwMode="auto">
          <a:xfrm>
            <a:off x="1371600" y="2895600"/>
            <a:ext cx="133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2" descr="http://www.popsci.com/files/imagecache/article_image_large/files/articles/movie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048000"/>
            <a:ext cx="139382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Plus 17"/>
          <p:cNvSpPr/>
          <p:nvPr/>
        </p:nvSpPr>
        <p:spPr>
          <a:xfrm>
            <a:off x="4114800" y="3505200"/>
            <a:ext cx="457200" cy="381000"/>
          </a:xfrm>
          <a:prstGeom prst="mathPlus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799" name="Content Placeholder 2"/>
          <p:cNvSpPr txBox="1">
            <a:spLocks/>
          </p:cNvSpPr>
          <p:nvPr/>
        </p:nvSpPr>
        <p:spPr bwMode="auto">
          <a:xfrm>
            <a:off x="533400" y="4419600"/>
            <a:ext cx="3429000" cy="1828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Rating scale of user </a:t>
            </a:r>
            <a:r>
              <a:rPr lang="en-US" sz="2000" b="1" i="1" dirty="0">
                <a:solidFill>
                  <a:srgbClr val="00B050"/>
                </a:solidFill>
                <a:latin typeface="Calibri" pitchFamily="34" charset="0"/>
              </a:rPr>
              <a:t>x</a:t>
            </a:r>
          </a:p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Values of other ratings user gave recently (day-specific mood, anchoring, multi-user accounts)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3800" name="Content Placeholder 2"/>
          <p:cNvSpPr txBox="1">
            <a:spLocks/>
          </p:cNvSpPr>
          <p:nvPr/>
        </p:nvSpPr>
        <p:spPr bwMode="auto">
          <a:xfrm>
            <a:off x="4876800" y="4419600"/>
            <a:ext cx="3733800" cy="1828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(Recent) popularity of movie </a:t>
            </a:r>
            <a:r>
              <a:rPr lang="en-US" sz="2000" b="1" i="1" dirty="0" err="1">
                <a:solidFill>
                  <a:srgbClr val="00B050"/>
                </a:solidFill>
                <a:latin typeface="Calibri" pitchFamily="34" charset="0"/>
              </a:rPr>
              <a:t>i</a:t>
            </a:r>
            <a:endParaRPr lang="en-US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marL="285750" lvl="1" indent="-285750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Selection bias; related to number of ratings user gave on the same day (“frequency”)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baseline="-25000" dirty="0">
              <a:solidFill>
                <a:srgbClr val="00B050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n-US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17AA-B862-6C43-8075-7F016F618D45}" type="datetime1">
              <a:rPr lang="en-US" smtClean="0"/>
              <a:t>1/31/18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50586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457200" y="2819400"/>
            <a:ext cx="7909664" cy="3733801"/>
          </a:xfrm>
        </p:spPr>
        <p:txBody>
          <a:bodyPr>
            <a:normAutofit lnSpcReduction="10000"/>
          </a:bodyPr>
          <a:lstStyle/>
          <a:p>
            <a:r>
              <a:rPr lang="en-CA" b="1" dirty="0">
                <a:solidFill>
                  <a:srgbClr val="FF0066"/>
                </a:solidFill>
              </a:rPr>
              <a:t>Example:</a:t>
            </a:r>
          </a:p>
          <a:p>
            <a:pPr lvl="1"/>
            <a:r>
              <a:rPr lang="en-CA" dirty="0"/>
              <a:t>Mean rating: </a:t>
            </a:r>
            <a:r>
              <a:rPr lang="en-CA" b="1" i="1" dirty="0">
                <a:sym typeface="Symbol"/>
              </a:rPr>
              <a:t></a:t>
            </a:r>
            <a:r>
              <a:rPr lang="en-CA" b="1" i="1" dirty="0"/>
              <a:t> = 3.7</a:t>
            </a:r>
          </a:p>
          <a:p>
            <a:pPr lvl="1"/>
            <a:r>
              <a:rPr lang="en-CA" dirty="0"/>
              <a:t>You are a critical reviewer: your ratings are 1 star lower than the mean: </a:t>
            </a:r>
            <a:r>
              <a:rPr lang="en-CA" b="1" i="1" dirty="0" err="1"/>
              <a:t>b</a:t>
            </a:r>
            <a:r>
              <a:rPr lang="en-CA" b="1" i="1" baseline="-25000" dirty="0" err="1"/>
              <a:t>x</a:t>
            </a:r>
            <a:r>
              <a:rPr lang="en-CA" b="1" i="1" dirty="0"/>
              <a:t> = -1</a:t>
            </a:r>
          </a:p>
          <a:p>
            <a:pPr lvl="1"/>
            <a:r>
              <a:rPr lang="en-CA" dirty="0"/>
              <a:t>Star Wars gets a mean rating of </a:t>
            </a:r>
            <a:r>
              <a:rPr lang="en-CA" i="1" dirty="0"/>
              <a:t>0.5</a:t>
            </a:r>
            <a:r>
              <a:rPr lang="en-CA" dirty="0"/>
              <a:t> higher than average movie:  </a:t>
            </a:r>
            <a:r>
              <a:rPr lang="en-CA" b="1" i="1" dirty="0"/>
              <a:t>b</a:t>
            </a:r>
            <a:r>
              <a:rPr lang="en-CA" b="1" i="1" baseline="-25000" dirty="0"/>
              <a:t>i</a:t>
            </a:r>
            <a:r>
              <a:rPr lang="en-CA" b="1" i="1" dirty="0"/>
              <a:t> = + 0.5</a:t>
            </a:r>
          </a:p>
          <a:p>
            <a:pPr lvl="1"/>
            <a:r>
              <a:rPr lang="en-CA" dirty="0"/>
              <a:t>Predicted rating for you on Star Wars: </a:t>
            </a:r>
            <a:br>
              <a:rPr lang="en-CA" dirty="0"/>
            </a:br>
            <a:r>
              <a:rPr lang="en-CA" dirty="0"/>
              <a:t>	</a:t>
            </a:r>
            <a:r>
              <a:rPr lang="en-CA" b="1" i="1" dirty="0"/>
              <a:t>= 3.7 -  1  +  0.5  = 3.2 </a:t>
            </a:r>
          </a:p>
          <a:p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45F7-78E8-AE4D-8B65-7251FF1E8CFA}" type="datetime1">
              <a:rPr lang="en-US" smtClean="0"/>
              <a:t>1/31/18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1887538" y="2058622"/>
            <a:ext cx="1236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Overall mean rating</a:t>
            </a:r>
          </a:p>
        </p:txBody>
      </p:sp>
      <p:sp>
        <p:nvSpPr>
          <p:cNvPr id="34821" name="TextBox 6"/>
          <p:cNvSpPr txBox="1">
            <a:spLocks noChangeArrowheads="1"/>
          </p:cNvSpPr>
          <p:nvPr/>
        </p:nvSpPr>
        <p:spPr bwMode="auto">
          <a:xfrm>
            <a:off x="3124200" y="2060210"/>
            <a:ext cx="1295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Bias for </a:t>
            </a:r>
            <a:br>
              <a:rPr lang="en-CA" sz="1600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user </a:t>
            </a:r>
            <a:r>
              <a:rPr lang="en-CA" sz="1600" b="1" i="1" dirty="0">
                <a:solidFill>
                  <a:srgbClr val="008000"/>
                </a:solidFill>
                <a:latin typeface="Calibri" pitchFamily="34" charset="0"/>
              </a:rPr>
              <a:t>x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419600" y="2061797"/>
            <a:ext cx="1430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Bias for</a:t>
            </a:r>
            <a:br>
              <a:rPr lang="en-CA" sz="1600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movie </a:t>
            </a:r>
            <a:r>
              <a:rPr lang="en-CA" sz="1600" b="1" i="1" dirty="0" err="1">
                <a:solidFill>
                  <a:srgbClr val="008000"/>
                </a:solidFill>
                <a:latin typeface="Calibri" pitchFamily="34" charset="0"/>
              </a:rPr>
              <a:t>i</a:t>
            </a:r>
            <a:endParaRPr lang="en-CA" sz="1600" b="1" i="1" dirty="0">
              <a:solidFill>
                <a:srgbClr val="008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9049" y="1371600"/>
                <a:ext cx="70017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𝑥𝑖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𝜇</m:t>
                      </m:r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 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 +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𝑏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 + 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 </m:t>
                          </m:r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𝑞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𝑖</m:t>
                          </m:r>
                        </m:sub>
                      </m:sSub>
                      <m:r>
                        <a:rPr lang="en-US" sz="4400" b="0" i="1" smtClean="0">
                          <a:latin typeface="Cambria Math"/>
                          <a:cs typeface="Arial" pitchFamily="34" charset="0"/>
                        </a:rPr>
                        <m:t>⋅</m:t>
                      </m:r>
                      <m:sSubSup>
                        <m:sSub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SupPr>
                        <m:e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𝑝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/>
                              <a:cs typeface="Arial" pitchFamily="34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en-US" sz="4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049" y="1371600"/>
                <a:ext cx="7001725" cy="769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6172200" y="2072910"/>
            <a:ext cx="1430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User-Movie</a:t>
            </a:r>
            <a:br>
              <a:rPr lang="en-CA" sz="1600" dirty="0">
                <a:solidFill>
                  <a:srgbClr val="008000"/>
                </a:solidFill>
                <a:latin typeface="Calibri" pitchFamily="34" charset="0"/>
              </a:rPr>
            </a:br>
            <a:r>
              <a:rPr lang="en-CA" sz="1600" dirty="0">
                <a:solidFill>
                  <a:srgbClr val="008000"/>
                </a:solidFill>
                <a:latin typeface="Calibri" pitchFamily="34" charset="0"/>
              </a:rPr>
              <a:t>interaction</a:t>
            </a:r>
            <a:endParaRPr lang="en-CA" sz="1600" i="1" dirty="0">
              <a:solidFill>
                <a:srgbClr val="008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3995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the New Model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Solve: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Stochastic gradient decent to find parameters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Both biases </a:t>
            </a:r>
            <a:r>
              <a:rPr lang="en-US" b="1" i="1" dirty="0" err="1"/>
              <a:t>b</a:t>
            </a:r>
            <a:r>
              <a:rPr lang="en-US" b="1" i="1" baseline="-25000" dirty="0" err="1"/>
              <a:t>x</a:t>
            </a:r>
            <a:r>
              <a:rPr lang="en-US" dirty="0"/>
              <a:t>, </a:t>
            </a:r>
            <a:r>
              <a:rPr lang="en-US" b="1" i="1" dirty="0"/>
              <a:t>b</a:t>
            </a:r>
            <a:r>
              <a:rPr lang="en-US" b="1" i="1" baseline="-25000" dirty="0"/>
              <a:t>i</a:t>
            </a:r>
            <a:r>
              <a:rPr lang="en-US" dirty="0"/>
              <a:t> as well as interactions </a:t>
            </a:r>
            <a:r>
              <a:rPr lang="en-US" b="1" i="1" dirty="0"/>
              <a:t>q</a:t>
            </a:r>
            <a:r>
              <a:rPr lang="en-US" b="1" i="1" baseline="-25000" dirty="0"/>
              <a:t>i</a:t>
            </a:r>
            <a:r>
              <a:rPr lang="en-US" dirty="0"/>
              <a:t>, </a:t>
            </a:r>
            <a:r>
              <a:rPr lang="en-US" b="1" i="1" dirty="0" err="1"/>
              <a:t>p</a:t>
            </a:r>
            <a:r>
              <a:rPr lang="en-US" b="1" i="1" baseline="-25000" dirty="0" err="1"/>
              <a:t>x</a:t>
            </a:r>
            <a:r>
              <a:rPr lang="en-US" dirty="0"/>
              <a:t> are treated as parameters (and we learn them)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22D0-3814-994A-AE9F-23F7CD4E3108}" type="datetime1">
              <a:rPr lang="en-US" smtClean="0"/>
              <a:t>1/31/18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4343400" y="3878747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8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regularization</a:t>
            </a:r>
          </a:p>
        </p:txBody>
      </p:sp>
      <p:sp>
        <p:nvSpPr>
          <p:cNvPr id="35845" name="TextBox 6"/>
          <p:cNvSpPr txBox="1">
            <a:spLocks noChangeArrowheads="1"/>
          </p:cNvSpPr>
          <p:nvPr/>
        </p:nvSpPr>
        <p:spPr bwMode="auto">
          <a:xfrm>
            <a:off x="4114800" y="2474881"/>
            <a:ext cx="16850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CA" sz="180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goodness of fit</a:t>
            </a:r>
          </a:p>
        </p:txBody>
      </p:sp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258734" y="4119133"/>
            <a:ext cx="28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CA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/>
              </a:rPr>
              <a:t> is </a:t>
            </a:r>
            <a:r>
              <a:rPr lang="en-CA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selected via grid-search on a validation set</a:t>
            </a:r>
          </a:p>
        </p:txBody>
      </p:sp>
      <p:cxnSp>
        <p:nvCxnSpPr>
          <p:cNvPr id="35847" name="Straight Arrow Connector 13"/>
          <p:cNvCxnSpPr>
            <a:cxnSpLocks noChangeShapeType="1"/>
            <a:stCxn id="35846" idx="0"/>
          </p:cNvCxnSpPr>
          <p:nvPr/>
        </p:nvCxnSpPr>
        <p:spPr bwMode="auto">
          <a:xfrm flipV="1">
            <a:off x="1691467" y="3733800"/>
            <a:ext cx="61133" cy="385333"/>
          </a:xfrm>
          <a:prstGeom prst="straightConnector1">
            <a:avLst/>
          </a:prstGeom>
          <a:ln w="38100">
            <a:solidFill>
              <a:srgbClr val="008000"/>
            </a:solidFill>
            <a:headEnd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11325"/>
              </p:ext>
            </p:extLst>
          </p:nvPr>
        </p:nvGraphicFramePr>
        <p:xfrm>
          <a:off x="80840" y="1828800"/>
          <a:ext cx="9053636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2" name="Equation" r:id="rId3" imgW="3479760" imgH="863280" progId="Equation.3">
                  <p:embed/>
                </p:oleObj>
              </mc:Choice>
              <mc:Fallback>
                <p:oleObj name="Equation" r:id="rId3" imgW="347976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40" y="1828800"/>
                        <a:ext cx="9053636" cy="2246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84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Performance of Various Methods</a:t>
            </a: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4050918" y="3202924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449256" y="3669792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3449256" y="4376928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001712" y="4059936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factors: 0.90</a:t>
            </a: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449256" y="4845796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62000" y="451966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0.89</a:t>
            </a: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449256" y="4062460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33400" y="3745468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Collaborative filtering++: 0.91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EA8D-377A-2346-A855-E646C1D67D18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66306"/>
      </p:ext>
    </p:extLst>
  </p:cSld>
  <p:clrMapOvr>
    <a:masterClrMapping/>
  </p:clrMapOvr>
  <p:transition advTm="32094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Netflix Challenge: 2006-09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323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Biases Of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b="1" dirty="0">
                <a:solidFill>
                  <a:srgbClr val="FF0066"/>
                </a:solidFill>
              </a:rPr>
              <a:t>Sudden rise in the </a:t>
            </a:r>
            <a:br>
              <a:rPr lang="en-US" altLang="ko-KR" b="1" dirty="0">
                <a:solidFill>
                  <a:srgbClr val="FF0066"/>
                </a:solidFill>
              </a:rPr>
            </a:br>
            <a:r>
              <a:rPr lang="en-US" altLang="ko-KR" b="1" dirty="0">
                <a:solidFill>
                  <a:srgbClr val="FF0066"/>
                </a:solidFill>
              </a:rPr>
              <a:t>average movie rating</a:t>
            </a:r>
            <a:r>
              <a:rPr lang="en-US" altLang="ko-KR" dirty="0">
                <a:solidFill>
                  <a:srgbClr val="FF0066"/>
                </a:solidFill>
              </a:rPr>
              <a:t> </a:t>
            </a:r>
            <a:br>
              <a:rPr lang="en-US" altLang="ko-KR" dirty="0">
                <a:solidFill>
                  <a:srgbClr val="FF0066"/>
                </a:solidFill>
              </a:rPr>
            </a:br>
            <a:r>
              <a:rPr lang="en-US" altLang="ko-KR" dirty="0"/>
              <a:t>(early 2004)</a:t>
            </a:r>
          </a:p>
          <a:p>
            <a:pPr lvl="1"/>
            <a:r>
              <a:rPr lang="en-US" altLang="ko-KR" dirty="0"/>
              <a:t>Improvements in Netflix</a:t>
            </a:r>
          </a:p>
          <a:p>
            <a:pPr lvl="1"/>
            <a:r>
              <a:rPr lang="en-US" altLang="ko-KR" dirty="0"/>
              <a:t>GUI improvements</a:t>
            </a:r>
          </a:p>
          <a:p>
            <a:pPr lvl="1"/>
            <a:r>
              <a:rPr lang="en-US" altLang="ko-KR" dirty="0"/>
              <a:t>Meaning of rating changed</a:t>
            </a:r>
          </a:p>
          <a:p>
            <a:r>
              <a:rPr lang="en-US" altLang="ko-KR" b="1" dirty="0">
                <a:solidFill>
                  <a:srgbClr val="0000FF"/>
                </a:solidFill>
              </a:rPr>
              <a:t>Movie age</a:t>
            </a:r>
          </a:p>
          <a:p>
            <a:pPr lvl="1"/>
            <a:r>
              <a:rPr lang="en-US" altLang="ko-KR" dirty="0"/>
              <a:t>Users prefer new movies </a:t>
            </a:r>
            <a:br>
              <a:rPr lang="en-US" altLang="ko-KR" dirty="0"/>
            </a:br>
            <a:r>
              <a:rPr lang="en-US" altLang="ko-KR" dirty="0"/>
              <a:t>without any reasons</a:t>
            </a:r>
          </a:p>
          <a:p>
            <a:pPr lvl="1"/>
            <a:r>
              <a:rPr lang="en-US" altLang="ko-KR" dirty="0"/>
              <a:t>Older movies are just </a:t>
            </a:r>
            <a:br>
              <a:rPr lang="en-US" altLang="ko-KR" dirty="0"/>
            </a:br>
            <a:r>
              <a:rPr lang="en-US" altLang="ko-KR" dirty="0"/>
              <a:t>inherently better than </a:t>
            </a:r>
            <a:br>
              <a:rPr lang="en-US" altLang="ko-KR" dirty="0"/>
            </a:br>
            <a:r>
              <a:rPr lang="en-US" altLang="ko-KR" dirty="0"/>
              <a:t>newer ones</a:t>
            </a:r>
          </a:p>
          <a:p>
            <a:endParaRPr lang="en-US" altLang="ko-KR" dirty="0"/>
          </a:p>
          <a:p>
            <a:pPr marL="768096" lvl="2" indent="0"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7A0D8-860E-704F-8338-010A906BB853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60960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Y.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Koren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Collaborative filtering with temporal dynamics, KDD ’09</a:t>
            </a:r>
          </a:p>
        </p:txBody>
      </p:sp>
      <p:pic>
        <p:nvPicPr>
          <p:cNvPr id="1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143000"/>
            <a:ext cx="3901818" cy="2743200"/>
          </a:xfrm>
          <a:prstGeom prst="rect">
            <a:avLst/>
          </a:prstGeom>
        </p:spPr>
      </p:pic>
      <p:pic>
        <p:nvPicPr>
          <p:cNvPr id="9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286" y="3962400"/>
            <a:ext cx="3890514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790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Biases &amp;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0000FF"/>
                </a:solidFill>
              </a:rPr>
              <a:t>Original model:</a:t>
            </a:r>
            <a:br>
              <a:rPr lang="en-CA" b="1" dirty="0">
                <a:solidFill>
                  <a:srgbClr val="0000FF"/>
                </a:solidFill>
              </a:rPr>
            </a:br>
            <a:r>
              <a:rPr lang="en-CA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="1" i="1" baseline="-25000" dirty="0" err="1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b="1" i="1" dirty="0">
                <a:latin typeface="Symbol" pitchFamily="18" charset="2"/>
              </a:rPr>
              <a:t>m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CA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="1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en-CA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+ q</a:t>
            </a:r>
            <a:r>
              <a:rPr lang="en-CA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/>
              <a:t>·</a:t>
            </a:r>
            <a:r>
              <a:rPr lang="en-CA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="1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endParaRPr lang="en-CA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 lvl="8"/>
            <a:endParaRPr lang="en-CA" sz="800" dirty="0"/>
          </a:p>
          <a:p>
            <a:r>
              <a:rPr lang="en-CA" b="1" dirty="0">
                <a:solidFill>
                  <a:srgbClr val="008000"/>
                </a:solidFill>
              </a:rPr>
              <a:t>Add time dependence to biases:</a:t>
            </a:r>
            <a:br>
              <a:rPr lang="en-CA" b="1" dirty="0">
                <a:solidFill>
                  <a:srgbClr val="008000"/>
                </a:solidFill>
              </a:rPr>
            </a:br>
            <a:r>
              <a:rPr lang="en-CA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CA" b="1" i="1" baseline="-25000" dirty="0" err="1"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CA" b="1" i="1" dirty="0">
                <a:latin typeface="Symbol" pitchFamily="18" charset="2"/>
              </a:rPr>
              <a:t>m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CA" b="1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CA" b="1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C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+ b</a:t>
            </a:r>
            <a:r>
              <a:rPr lang="en-CA" b="1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CA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b="1" i="1" dirty="0">
                <a:latin typeface="Times New Roman" pitchFamily="18" charset="0"/>
                <a:cs typeface="Times New Roman" pitchFamily="18" charset="0"/>
              </a:rPr>
              <a:t>+q</a:t>
            </a:r>
            <a:r>
              <a:rPr lang="en-CA" b="1" i="1" baseline="-250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CA" b="1" dirty="0"/>
              <a:t>· </a:t>
            </a:r>
            <a:r>
              <a:rPr lang="en-CA" b="1" i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CA" b="1" i="1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endParaRPr lang="en-CA" b="1" i="1" baseline="-25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/>
              <a:t>Make parameters </a:t>
            </a:r>
            <a:r>
              <a:rPr lang="en-US" b="1" i="1" dirty="0" err="1"/>
              <a:t>b</a:t>
            </a:r>
            <a:r>
              <a:rPr lang="en-US" b="1" i="1" baseline="-25000" dirty="0" err="1"/>
              <a:t>x</a:t>
            </a:r>
            <a:r>
              <a:rPr lang="en-US" dirty="0"/>
              <a:t> and </a:t>
            </a:r>
            <a:r>
              <a:rPr lang="en-US" b="1" i="1" dirty="0"/>
              <a:t>b</a:t>
            </a:r>
            <a:r>
              <a:rPr lang="en-US" b="1" i="1" baseline="-25000" dirty="0"/>
              <a:t>i</a:t>
            </a:r>
            <a:r>
              <a:rPr lang="en-US" dirty="0"/>
              <a:t> to depend on time</a:t>
            </a:r>
          </a:p>
          <a:p>
            <a:pPr lvl="1">
              <a:defRPr/>
            </a:pPr>
            <a:r>
              <a:rPr lang="en-US" b="1" dirty="0"/>
              <a:t>(1)</a:t>
            </a:r>
            <a:r>
              <a:rPr lang="en-US" dirty="0"/>
              <a:t> Parameterize time-dependence by linear trends</a:t>
            </a:r>
            <a:br>
              <a:rPr lang="en-US" dirty="0"/>
            </a:br>
            <a:r>
              <a:rPr lang="en-US" altLang="ko-KR" b="1" dirty="0"/>
              <a:t>(2)</a:t>
            </a:r>
            <a:r>
              <a:rPr lang="en-US" altLang="ko-KR" dirty="0"/>
              <a:t> Each bin corresponds to 10 consecutive weeks</a:t>
            </a:r>
          </a:p>
          <a:p>
            <a:pPr marL="457200" lvl="1" indent="0">
              <a:buNone/>
              <a:defRPr/>
            </a:pP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Add temporal dependence to factors</a:t>
            </a:r>
          </a:p>
          <a:p>
            <a:pPr lvl="1"/>
            <a:r>
              <a:rPr lang="en-US" b="1" i="1" dirty="0" err="1"/>
              <a:t>p</a:t>
            </a:r>
            <a:r>
              <a:rPr lang="en-US" b="1" i="1" baseline="-25000" dirty="0" err="1"/>
              <a:t>x</a:t>
            </a:r>
            <a:r>
              <a:rPr lang="en-US" b="1" i="1" dirty="0"/>
              <a:t>(t)</a:t>
            </a:r>
            <a:r>
              <a:rPr lang="en-US" dirty="0"/>
              <a:t>… user preference vector on day </a:t>
            </a:r>
            <a:r>
              <a:rPr lang="en-US" b="1" i="1" dirty="0"/>
              <a:t>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6BDA5-6292-DF44-8196-981324E48144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6443246"/>
            <a:ext cx="7315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Koren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Collaborative filtering with temporal dynamics, KDD ’09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내용 개체 틀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4917832"/>
            <a:ext cx="3073016" cy="5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3874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ea typeface="굴림" charset="-127"/>
              </a:rPr>
              <a:t>Utility Matrix </a:t>
            </a:r>
            <a:r>
              <a:rPr lang="en-US" altLang="ko-KR" i="1" dirty="0">
                <a:ea typeface="굴림" charset="-127"/>
              </a:rPr>
              <a:t>R</a:t>
            </a:r>
            <a:r>
              <a:rPr lang="en-US" altLang="ko-KR" dirty="0">
                <a:ea typeface="굴림" charset="-127"/>
              </a:rPr>
              <a:t>: Evaluation</a:t>
            </a:r>
          </a:p>
        </p:txBody>
      </p:sp>
      <p:graphicFrame>
        <p:nvGraphicFramePr>
          <p:cNvPr id="243800" name="Group 88"/>
          <p:cNvGraphicFramePr>
            <a:graphicFrameLocks noGrp="1"/>
          </p:cNvGraphicFramePr>
          <p:nvPr>
            <p:ph type="tbl" idx="4294967295"/>
            <p:extLst>
              <p:ext uri="{D42A27DB-BD31-4B8C-83A1-F6EECF244321}">
                <p14:modId xmlns:p14="http://schemas.microsoft.com/office/powerpoint/2010/main" val="1215483273"/>
              </p:ext>
            </p:extLst>
          </p:nvPr>
        </p:nvGraphicFramePr>
        <p:xfrm>
          <a:off x="2667000" y="1512332"/>
          <a:ext cx="3390900" cy="4025900"/>
        </p:xfrm>
        <a:graphic>
          <a:graphicData uri="http://schemas.openxmlformats.org/drawingml/2006/table">
            <a:tbl>
              <a:tblPr/>
              <a:tblGrid>
                <a:gridCol w="56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굴림" charset="-127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ko-KR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346" name="Text Box 82"/>
          <p:cNvSpPr txBox="1">
            <a:spLocks noChangeArrowheads="1"/>
          </p:cNvSpPr>
          <p:nvPr/>
        </p:nvSpPr>
        <p:spPr bwMode="auto">
          <a:xfrm>
            <a:off x="6483350" y="3803650"/>
            <a:ext cx="16294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00FF"/>
                </a:solidFill>
                <a:latin typeface="Arial" pitchFamily="34" charset="0"/>
                <a:ea typeface="굴림" charset="-127"/>
                <a:cs typeface="Arial" pitchFamily="34" charset="0"/>
              </a:rPr>
              <a:t>Test Data Set</a:t>
            </a:r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>
            <a:off x="2413000" y="1550432"/>
            <a:ext cx="12700" cy="4000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>
            <a:off x="2628900" y="1385332"/>
            <a:ext cx="3390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350" name="Line 89"/>
          <p:cNvSpPr>
            <a:spLocks noChangeShapeType="1"/>
          </p:cNvSpPr>
          <p:nvPr/>
        </p:nvSpPr>
        <p:spPr bwMode="auto">
          <a:xfrm flipH="1">
            <a:off x="6121400" y="4141232"/>
            <a:ext cx="901700" cy="2921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90600" y="5485907"/>
                <a:ext cx="7162800" cy="1219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CA" sz="3600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RMSE</a:t>
                </a:r>
                <a:r>
                  <a:rPr lang="en-CA" sz="3600" dirty="0">
                    <a:solidFill>
                      <a:srgbClr val="0000FF"/>
                    </a:solidFill>
                  </a:rPr>
                  <a:t> </a:t>
                </a:r>
                <a:r>
                  <a:rPr lang="en-CA" sz="3600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R</m:t>
                            </m:r>
                          </m:e>
                        </m:d>
                      </m:den>
                    </m:f>
                    <m:rad>
                      <m:radPr>
                        <m:degHide m:val="on"/>
                        <m:ctrlPr>
                          <a:rPr lang="en-US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)∈</m:t>
                            </m:r>
                            <m:r>
                              <a:rPr lang="en-US" sz="36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36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3600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3600" i="1" dirty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3600" i="1" dirty="0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  <m:r>
                                      <a:rPr lang="en-US" sz="3600" i="1" dirty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3600" i="1">
                                            <a:solidFill>
                                              <a:srgbClr val="0000FF"/>
                                            </a:solidFill>
                                            <a:latin typeface="Cambria Math"/>
                                          </a:rPr>
                                          <m:t>𝑥𝑖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36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endParaRPr lang="en-US" sz="3600" baseline="30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85907"/>
                <a:ext cx="7162800" cy="12196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ext Box 153"/>
          <p:cNvSpPr txBox="1">
            <a:spLocks noChangeArrowheads="1"/>
          </p:cNvSpPr>
          <p:nvPr/>
        </p:nvSpPr>
        <p:spPr bwMode="auto">
          <a:xfrm>
            <a:off x="3540125" y="1066800"/>
            <a:ext cx="16979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480,000 users</a:t>
            </a:r>
          </a:p>
        </p:txBody>
      </p:sp>
      <p:sp>
        <p:nvSpPr>
          <p:cNvPr id="19" name="Text Box 154"/>
          <p:cNvSpPr txBox="1">
            <a:spLocks noChangeArrowheads="1"/>
          </p:cNvSpPr>
          <p:nvPr/>
        </p:nvSpPr>
        <p:spPr bwMode="auto">
          <a:xfrm>
            <a:off x="1295400" y="2852182"/>
            <a:ext cx="1357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ko-KR" sz="1800" b="1" dirty="0">
                <a:solidFill>
                  <a:srgbClr val="008000"/>
                </a:solidFill>
                <a:latin typeface="Arial" pitchFamily="34" charset="0"/>
                <a:ea typeface="굴림" charset="-127"/>
                <a:cs typeface="Arial" pitchFamily="34" charset="0"/>
              </a:rPr>
              <a:t>17,700 movies</a:t>
            </a:r>
          </a:p>
        </p:txBody>
      </p:sp>
      <p:cxnSp>
        <p:nvCxnSpPr>
          <p:cNvPr id="3" name="Elbow Connector 2"/>
          <p:cNvCxnSpPr/>
          <p:nvPr/>
        </p:nvCxnSpPr>
        <p:spPr>
          <a:xfrm rot="10800000">
            <a:off x="6019801" y="6342619"/>
            <a:ext cx="450850" cy="374651"/>
          </a:xfrm>
          <a:prstGeom prst="bentConnector3">
            <a:avLst>
              <a:gd name="adj1" fmla="val 100285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22758" y="648866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Predicted rating</a:t>
            </a:r>
          </a:p>
        </p:txBody>
      </p:sp>
      <p:cxnSp>
        <p:nvCxnSpPr>
          <p:cNvPr id="21" name="Elbow Connector 20"/>
          <p:cNvCxnSpPr/>
          <p:nvPr/>
        </p:nvCxnSpPr>
        <p:spPr>
          <a:xfrm rot="5400000">
            <a:off x="6791215" y="5293096"/>
            <a:ext cx="788782" cy="512227"/>
          </a:xfrm>
          <a:prstGeom prst="bentConnector3">
            <a:avLst>
              <a:gd name="adj1" fmla="val 1311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369155" y="49530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True rating of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82"/>
              <p:cNvSpPr txBox="1">
                <a:spLocks noChangeArrowheads="1"/>
              </p:cNvSpPr>
              <p:nvPr/>
            </p:nvSpPr>
            <p:spPr bwMode="auto">
              <a:xfrm>
                <a:off x="6619984" y="1810782"/>
                <a:ext cx="619016" cy="381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굴림" charset="-127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𝟑</m:t>
                          </m:r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,</m:t>
                          </m:r>
                          <m:r>
                            <a:rPr lang="en-US" altLang="ko-KR" sz="1800" b="1" i="1" dirty="0" smtClean="0">
                              <a:solidFill>
                                <a:srgbClr val="0000FF"/>
                              </a:solidFill>
                              <a:latin typeface="Cambria Math"/>
                              <a:ea typeface="굴림" charset="-127"/>
                              <a:cs typeface="Arial" pitchFamily="34" charset="0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altLang="ko-KR" sz="1800" b="1" dirty="0">
                  <a:solidFill>
                    <a:srgbClr val="0000FF"/>
                  </a:solidFill>
                  <a:latin typeface="Arial" pitchFamily="34" charset="0"/>
                  <a:ea typeface="굴림" charset="-127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0" name="Text 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19984" y="1810782"/>
                <a:ext cx="619016" cy="3815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ine 89"/>
          <p:cNvSpPr>
            <a:spLocks noChangeShapeType="1"/>
          </p:cNvSpPr>
          <p:nvPr/>
        </p:nvSpPr>
        <p:spPr bwMode="auto">
          <a:xfrm flipH="1">
            <a:off x="5943600" y="2204482"/>
            <a:ext cx="9017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Rectangle 22"/>
          <p:cNvSpPr/>
          <p:nvPr/>
        </p:nvSpPr>
        <p:spPr>
          <a:xfrm>
            <a:off x="76200" y="1227266"/>
            <a:ext cx="2005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600" b="1" i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Matrix R</a:t>
            </a:r>
            <a:endParaRPr lang="en-US" i="1" dirty="0">
              <a:solidFill>
                <a:srgbClr val="D60093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306062" y="3533029"/>
            <a:ext cx="1524" cy="2005203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362450" y="3533029"/>
            <a:ext cx="1709166" cy="2011553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82"/>
          <p:cNvSpPr txBox="1">
            <a:spLocks noChangeArrowheads="1"/>
          </p:cNvSpPr>
          <p:nvPr/>
        </p:nvSpPr>
        <p:spPr bwMode="auto">
          <a:xfrm>
            <a:off x="175857" y="3771384"/>
            <a:ext cx="20698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ko-KR" sz="1800" b="1" dirty="0">
                <a:solidFill>
                  <a:srgbClr val="D60093"/>
                </a:solidFill>
                <a:latin typeface="Arial" pitchFamily="34" charset="0"/>
                <a:ea typeface="굴림" charset="-127"/>
                <a:cs typeface="Arial" pitchFamily="34" charset="0"/>
              </a:rPr>
              <a:t>Training Data Set</a:t>
            </a:r>
          </a:p>
        </p:txBody>
      </p:sp>
      <p:sp>
        <p:nvSpPr>
          <p:cNvPr id="39" name="Line 89"/>
          <p:cNvSpPr>
            <a:spLocks noChangeShapeType="1"/>
          </p:cNvSpPr>
          <p:nvPr/>
        </p:nvSpPr>
        <p:spPr bwMode="auto">
          <a:xfrm>
            <a:off x="1079038" y="4108966"/>
            <a:ext cx="1549862" cy="445016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dirty="0"/>
          </a:p>
        </p:txBody>
      </p:sp>
      <p:cxnSp>
        <p:nvCxnSpPr>
          <p:cNvPr id="41" name="Straight Connector 40"/>
          <p:cNvCxnSpPr>
            <a:endCxn id="243800" idx="2"/>
          </p:cNvCxnSpPr>
          <p:nvPr/>
        </p:nvCxnSpPr>
        <p:spPr>
          <a:xfrm>
            <a:off x="2652712" y="5538232"/>
            <a:ext cx="1709738" cy="0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652712" y="1550431"/>
            <a:ext cx="0" cy="3987801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643568" y="1513855"/>
            <a:ext cx="3418904" cy="0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243800" idx="3"/>
          </p:cNvCxnSpPr>
          <p:nvPr/>
        </p:nvCxnSpPr>
        <p:spPr>
          <a:xfrm flipH="1" flipV="1">
            <a:off x="6051232" y="1513856"/>
            <a:ext cx="6668" cy="2011426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315206" y="3479562"/>
            <a:ext cx="1748504" cy="0"/>
          </a:xfrm>
          <a:prstGeom prst="line">
            <a:avLst/>
          </a:prstGeom>
          <a:ln w="57150">
            <a:solidFill>
              <a:srgbClr val="D6009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C71A-5984-3846-B54F-01111D73CB39}" type="datetime1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5458787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886" name="AutoShape 22"/>
          <p:cNvSpPr>
            <a:spLocks noChangeArrowheads="1"/>
          </p:cNvSpPr>
          <p:nvPr/>
        </p:nvSpPr>
        <p:spPr bwMode="auto">
          <a:xfrm>
            <a:off x="3905250" y="1219200"/>
            <a:ext cx="585787" cy="5257800"/>
          </a:xfrm>
          <a:prstGeom prst="downArrow">
            <a:avLst>
              <a:gd name="adj1" fmla="val 50000"/>
              <a:gd name="adj2" fmla="val 292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Line 3"/>
          <p:cNvSpPr>
            <a:spLocks noChangeShapeType="1"/>
          </p:cNvSpPr>
          <p:nvPr/>
        </p:nvSpPr>
        <p:spPr bwMode="auto">
          <a:xfrm>
            <a:off x="4048506" y="1676400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7" name="Line 13"/>
          <p:cNvSpPr>
            <a:spLocks noChangeShapeType="1"/>
          </p:cNvSpPr>
          <p:nvPr/>
        </p:nvSpPr>
        <p:spPr bwMode="auto">
          <a:xfrm>
            <a:off x="4057650" y="6129337"/>
            <a:ext cx="93662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4310062" y="5805487"/>
            <a:ext cx="2268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Grand Prize: 0.8563 </a:t>
            </a:r>
          </a:p>
        </p:txBody>
      </p:sp>
      <p:sp>
        <p:nvSpPr>
          <p:cNvPr id="164880" name="Text Box 16"/>
          <p:cNvSpPr txBox="1">
            <a:spLocks noChangeArrowheads="1"/>
          </p:cNvSpPr>
          <p:nvPr/>
        </p:nvSpPr>
        <p:spPr bwMode="auto">
          <a:xfrm>
            <a:off x="4300537" y="2855976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Netflix: 0.9514 </a:t>
            </a:r>
          </a:p>
        </p:txBody>
      </p:sp>
      <p:sp>
        <p:nvSpPr>
          <p:cNvPr id="164881" name="Text Box 17"/>
          <p:cNvSpPr txBox="1">
            <a:spLocks noChangeArrowheads="1"/>
          </p:cNvSpPr>
          <p:nvPr/>
        </p:nvSpPr>
        <p:spPr bwMode="auto">
          <a:xfrm>
            <a:off x="4310062" y="2300287"/>
            <a:ext cx="2700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Movie average: 1.0533</a:t>
            </a:r>
          </a:p>
        </p:txBody>
      </p:sp>
      <p:sp>
        <p:nvSpPr>
          <p:cNvPr id="164882" name="Text Box 18"/>
          <p:cNvSpPr txBox="1">
            <a:spLocks noChangeArrowheads="1"/>
          </p:cNvSpPr>
          <p:nvPr/>
        </p:nvSpPr>
        <p:spPr bwMode="auto">
          <a:xfrm>
            <a:off x="4310062" y="1937575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User average: 1.0651 </a:t>
            </a:r>
          </a:p>
        </p:txBody>
      </p:sp>
      <p:sp>
        <p:nvSpPr>
          <p:cNvPr id="164883" name="Text Box 19"/>
          <p:cNvSpPr txBox="1">
            <a:spLocks noChangeArrowheads="1"/>
          </p:cNvSpPr>
          <p:nvPr/>
        </p:nvSpPr>
        <p:spPr bwMode="auto">
          <a:xfrm>
            <a:off x="4310062" y="1313688"/>
            <a:ext cx="2700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 average: 1.1296 </a:t>
            </a:r>
          </a:p>
        </p:txBody>
      </p:sp>
      <p:sp>
        <p:nvSpPr>
          <p:cNvPr id="164892" name="Rectangle 2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Performance of Various Methods</a:t>
            </a:r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4049712" y="2242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3"/>
          <p:cNvSpPr>
            <a:spLocks noChangeShapeType="1"/>
          </p:cNvSpPr>
          <p:nvPr/>
        </p:nvSpPr>
        <p:spPr bwMode="auto">
          <a:xfrm>
            <a:off x="4049712" y="2623375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4050918" y="3202924"/>
            <a:ext cx="9366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ine 3"/>
          <p:cNvSpPr>
            <a:spLocks noChangeShapeType="1"/>
          </p:cNvSpPr>
          <p:nvPr/>
        </p:nvSpPr>
        <p:spPr bwMode="auto">
          <a:xfrm>
            <a:off x="3449256" y="3669792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533400" y="3352800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Basic Collaborative filtering: 0.94</a:t>
            </a:r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3449256" y="4376928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1001712" y="4059936"/>
            <a:ext cx="30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factors: 0.90</a:t>
            </a:r>
          </a:p>
        </p:txBody>
      </p:sp>
      <p:sp>
        <p:nvSpPr>
          <p:cNvPr id="41" name="Line 3"/>
          <p:cNvSpPr>
            <a:spLocks noChangeShapeType="1"/>
          </p:cNvSpPr>
          <p:nvPr/>
        </p:nvSpPr>
        <p:spPr bwMode="auto">
          <a:xfrm>
            <a:off x="3449256" y="4845796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16"/>
          <p:cNvSpPr txBox="1">
            <a:spLocks noChangeArrowheads="1"/>
          </p:cNvSpPr>
          <p:nvPr/>
        </p:nvSpPr>
        <p:spPr bwMode="auto">
          <a:xfrm>
            <a:off x="762000" y="4519660"/>
            <a:ext cx="3276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</a:t>
            </a: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0.89</a:t>
            </a:r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3449256" y="4062460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533400" y="3745468"/>
            <a:ext cx="3516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Collaborative filtering++: 0.91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01D82-11EC-1D41-9A4B-BBB45304FC43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30" name="Line 3"/>
          <p:cNvSpPr>
            <a:spLocks noChangeShapeType="1"/>
          </p:cNvSpPr>
          <p:nvPr/>
        </p:nvSpPr>
        <p:spPr bwMode="auto">
          <a:xfrm>
            <a:off x="3449256" y="5595604"/>
            <a:ext cx="93662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0" y="5269468"/>
            <a:ext cx="4038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factors+Biases+Time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0.876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15023" y="3500497"/>
            <a:ext cx="355417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Still no prize! </a:t>
            </a:r>
            <a:r>
              <a:rPr lang="en-US" sz="3200" dirty="0">
                <a:solidFill>
                  <a:srgbClr val="D60093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</a:t>
            </a:r>
            <a:endParaRPr lang="en-US" sz="3200" dirty="0">
              <a:solidFill>
                <a:srgbClr val="D60093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Getting desperate.</a:t>
            </a:r>
          </a:p>
          <a:p>
            <a:r>
              <a:rPr lang="en-US" sz="32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Try a “kitchen </a:t>
            </a:r>
            <a:br>
              <a:rPr lang="en-US" sz="32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sink” approach!</a:t>
            </a:r>
          </a:p>
        </p:txBody>
      </p:sp>
    </p:spTree>
    <p:extLst>
      <p:ext uri="{BB962C8B-B14F-4D97-AF65-F5344CB8AC3E}">
        <p14:creationId xmlns:p14="http://schemas.microsoft.com/office/powerpoint/2010/main" val="261878406"/>
      </p:ext>
    </p:extLst>
  </p:cSld>
  <p:clrMapOvr>
    <a:masterClrMapping/>
  </p:clrMapOvr>
  <p:transition advTm="32094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3" name="Acrobat Document" r:id="rId4" imgW="8485560" imgH="6275160" progId="AcroExch.Document.7">
                  <p:embed/>
                </p:oleObj>
              </mc:Choice>
              <mc:Fallback>
                <p:oleObj name="Acrobat Document" r:id="rId4" imgW="8485560" imgH="627516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AE85B-78B2-3242-BB39-B8F803633B18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92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Standing on June 26</a:t>
            </a:r>
            <a:r>
              <a:rPr lang="en-US" sz="4000" baseline="30000" dirty="0"/>
              <a:t>th</a:t>
            </a:r>
            <a:r>
              <a:rPr lang="en-US" sz="4000" dirty="0"/>
              <a:t> 2009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4177-DA95-1243-8C25-9EBE9F7ACE98}" type="datetime1">
              <a:rPr lang="en-US" smtClean="0"/>
              <a:t>1/31/18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2468" name="Picture 3" descr="netflix_leaderboard_june26_2009"/>
          <p:cNvPicPr>
            <a:picLocks noChangeAspect="1" noChangeArrowheads="1"/>
          </p:cNvPicPr>
          <p:nvPr/>
        </p:nvPicPr>
        <p:blipFill>
          <a:blip r:embed="rId2" cstate="print"/>
          <a:srcRect l="1801" t="15079" r="4500" b="4712"/>
          <a:stretch>
            <a:fillRect/>
          </a:stretch>
        </p:blipFill>
        <p:spPr bwMode="auto">
          <a:xfrm>
            <a:off x="1182688" y="1133475"/>
            <a:ext cx="68183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62000" y="6336268"/>
            <a:ext cx="76596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June 26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submission triggers 30-day “last call”</a:t>
            </a:r>
          </a:p>
        </p:txBody>
      </p:sp>
    </p:spTree>
    <p:extLst>
      <p:ext uri="{BB962C8B-B14F-4D97-AF65-F5344CB8AC3E}">
        <p14:creationId xmlns:p14="http://schemas.microsoft.com/office/powerpoint/2010/main" val="3133750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Last 30 Days</a:t>
            </a:r>
          </a:p>
        </p:txBody>
      </p:sp>
      <p:sp>
        <p:nvSpPr>
          <p:cNvPr id="6451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Ensemble team formed</a:t>
            </a:r>
          </a:p>
          <a:p>
            <a:pPr lvl="1"/>
            <a:r>
              <a:rPr lang="en-US" dirty="0"/>
              <a:t>Group of other teams on </a:t>
            </a:r>
            <a:r>
              <a:rPr lang="en-US" dirty="0" err="1"/>
              <a:t>leaderboard</a:t>
            </a:r>
            <a:r>
              <a:rPr lang="en-US" dirty="0"/>
              <a:t> forms a new team</a:t>
            </a:r>
          </a:p>
          <a:p>
            <a:pPr lvl="1"/>
            <a:r>
              <a:rPr lang="en-US" dirty="0"/>
              <a:t>Relies on combining their models</a:t>
            </a:r>
          </a:p>
          <a:p>
            <a:pPr lvl="1"/>
            <a:r>
              <a:rPr lang="en-US" dirty="0"/>
              <a:t>Quickly also get a qualifying score over 10%</a:t>
            </a:r>
          </a:p>
          <a:p>
            <a:pPr lvl="8"/>
            <a:endParaRPr lang="en-US" dirty="0"/>
          </a:p>
          <a:p>
            <a:r>
              <a:rPr lang="en-US" b="1" dirty="0" err="1">
                <a:solidFill>
                  <a:srgbClr val="D60093"/>
                </a:solidFill>
              </a:rPr>
              <a:t>BellKor</a:t>
            </a:r>
            <a:endParaRPr lang="en-US" b="1" dirty="0">
              <a:solidFill>
                <a:srgbClr val="D60093"/>
              </a:solidFill>
            </a:endParaRPr>
          </a:p>
          <a:p>
            <a:pPr lvl="1"/>
            <a:r>
              <a:rPr lang="en-US" dirty="0"/>
              <a:t>Continue to get small improvements in their scores</a:t>
            </a:r>
          </a:p>
          <a:p>
            <a:pPr lvl="1"/>
            <a:r>
              <a:rPr lang="en-US" dirty="0"/>
              <a:t>Realize they are in direct competition with team </a:t>
            </a:r>
            <a:r>
              <a:rPr lang="en-US" b="1" dirty="0">
                <a:solidFill>
                  <a:srgbClr val="0000FF"/>
                </a:solidFill>
              </a:rPr>
              <a:t>Ensemble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Strategy</a:t>
            </a:r>
          </a:p>
          <a:p>
            <a:pPr lvl="1"/>
            <a:r>
              <a:rPr lang="en-US" dirty="0"/>
              <a:t>Both teams carefully monitoring the leader board</a:t>
            </a:r>
          </a:p>
          <a:p>
            <a:pPr lvl="1"/>
            <a:r>
              <a:rPr lang="en-US" dirty="0"/>
              <a:t>Only sure way to check for improvement is to submit a set of predictions</a:t>
            </a:r>
          </a:p>
          <a:p>
            <a:pPr lvl="2"/>
            <a:r>
              <a:rPr lang="en-US" dirty="0"/>
              <a:t>This alerts the other team of your latest score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6265-D793-4D4C-B290-BFAF631A4610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1704752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24 Hours from the Deadline</a:t>
            </a:r>
          </a:p>
        </p:txBody>
      </p:sp>
      <p:sp>
        <p:nvSpPr>
          <p:cNvPr id="65539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Submissions limited to 1 a day</a:t>
            </a:r>
          </a:p>
          <a:p>
            <a:pPr lvl="1"/>
            <a:r>
              <a:rPr lang="en-US" dirty="0"/>
              <a:t>Only 1 final submission could be made in the last 24h</a:t>
            </a: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24 hours before deadline…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BellKor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team member in Austria notices (by chance) that </a:t>
            </a:r>
            <a:r>
              <a:rPr lang="en-US" b="1" dirty="0">
                <a:solidFill>
                  <a:srgbClr val="D60093"/>
                </a:solidFill>
              </a:rPr>
              <a:t>Ensemble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posts a score that is slightly better than </a:t>
            </a:r>
            <a:r>
              <a:rPr lang="en-US" dirty="0" err="1"/>
              <a:t>BellKor’s</a:t>
            </a:r>
            <a:endParaRPr lang="en-US" dirty="0"/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Frantic last 24 hours for both teams</a:t>
            </a:r>
          </a:p>
          <a:p>
            <a:pPr lvl="1"/>
            <a:r>
              <a:rPr lang="en-US" dirty="0"/>
              <a:t>Much computer time on final optimization</a:t>
            </a:r>
          </a:p>
          <a:p>
            <a:pPr lvl="1"/>
            <a:r>
              <a:rPr lang="en-US" dirty="0"/>
              <a:t>Carefully calibrated to end about an hour before deadline</a:t>
            </a:r>
          </a:p>
          <a:p>
            <a:r>
              <a:rPr lang="en-US" b="1" dirty="0">
                <a:solidFill>
                  <a:srgbClr val="008000"/>
                </a:solidFill>
              </a:rPr>
              <a:t>Final submissions</a:t>
            </a:r>
          </a:p>
          <a:p>
            <a:pPr lvl="1"/>
            <a:r>
              <a:rPr lang="en-US" b="1" dirty="0" err="1"/>
              <a:t>BellKor</a:t>
            </a:r>
            <a:r>
              <a:rPr lang="en-US" dirty="0"/>
              <a:t> submits a little early (on purpose), 40 </a:t>
            </a:r>
            <a:r>
              <a:rPr lang="en-US" dirty="0" err="1"/>
              <a:t>mins</a:t>
            </a:r>
            <a:r>
              <a:rPr lang="en-US" dirty="0"/>
              <a:t> before deadline</a:t>
            </a:r>
          </a:p>
          <a:p>
            <a:pPr lvl="1"/>
            <a:r>
              <a:rPr lang="en-US" b="1" dirty="0"/>
              <a:t>Ensemble</a:t>
            </a:r>
            <a:r>
              <a:rPr lang="en-US" dirty="0"/>
              <a:t> submits their final entry 20 </a:t>
            </a:r>
            <a:r>
              <a:rPr lang="en-US" dirty="0" err="1"/>
              <a:t>mins</a:t>
            </a:r>
            <a:r>
              <a:rPr lang="en-US" dirty="0"/>
              <a:t> later</a:t>
            </a:r>
          </a:p>
          <a:p>
            <a:pPr lvl="1"/>
            <a:r>
              <a:rPr lang="en-US" b="1" dirty="0"/>
              <a:t>….and everyone waits….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02E22-FDBC-EC4E-9E7C-522EB6C65CF1}" type="datetime1">
              <a:rPr lang="en-US" smtClean="0"/>
              <a:t>1/31/18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90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63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097338" y="2827338"/>
            <a:ext cx="3433762" cy="474662"/>
          </a:xfrm>
          <a:prstGeom prst="rect">
            <a:avLst/>
          </a:prstGeom>
          <a:noFill/>
          <a:ln w="95250" cap="flat" cmpd="sng" algn="ctr">
            <a:solidFill>
              <a:srgbClr val="D60093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CDAB3-5F38-414F-BA17-7B7CA8C141C9}" type="datetime1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2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Million $ Awarded Sept 21</a:t>
            </a:r>
            <a:r>
              <a:rPr lang="en-US" baseline="30000" dirty="0"/>
              <a:t>st</a:t>
            </a:r>
            <a:r>
              <a:rPr lang="en-US" dirty="0"/>
              <a:t> 2009</a:t>
            </a:r>
          </a:p>
        </p:txBody>
      </p:sp>
      <p:pic>
        <p:nvPicPr>
          <p:cNvPr id="72707" name="Picture 3" descr="netflixawards_bigcheque_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506538"/>
            <a:ext cx="8191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E40A0-5CFC-F348-AE7F-A49AB73A26D8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259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46DC-A980-0244-96C4-5E2CB6B00FC6}" type="datetime1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399" y="1600200"/>
            <a:ext cx="784860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00FF"/>
                </a:solidFill>
                <a:latin typeface="+mj-lt"/>
              </a:rPr>
              <a:t>What’s the moral of the story?</a:t>
            </a:r>
          </a:p>
          <a:p>
            <a:pPr algn="ctr"/>
            <a:endParaRPr lang="en-US" sz="6000" b="1" dirty="0">
              <a:latin typeface="+mj-lt"/>
              <a:cs typeface="Arial" pitchFamily="34" charset="0"/>
            </a:endParaRPr>
          </a:p>
          <a:p>
            <a:pPr algn="ctr"/>
            <a:r>
              <a:rPr lang="en-US" sz="6600" b="1" dirty="0">
                <a:solidFill>
                  <a:srgbClr val="D60093"/>
                </a:solidFill>
                <a:latin typeface="+mj-lt"/>
                <a:cs typeface="Arial" pitchFamily="34" charset="0"/>
              </a:rPr>
              <a:t>Submit early! </a:t>
            </a:r>
            <a:r>
              <a:rPr lang="en-US" sz="6600" b="1" dirty="0">
                <a:solidFill>
                  <a:srgbClr val="D60093"/>
                </a:solidFill>
                <a:latin typeface="+mj-lt"/>
                <a:cs typeface="Arial" pitchFamily="34" charset="0"/>
                <a:sym typeface="Wingdings" pitchFamily="2" charset="2"/>
              </a:rPr>
              <a:t></a:t>
            </a:r>
            <a:endParaRPr lang="en-US" sz="6600" b="1" dirty="0">
              <a:solidFill>
                <a:srgbClr val="D60093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617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slides and plots borrowed from </a:t>
            </a:r>
            <a:br>
              <a:rPr lang="en-US" dirty="0"/>
            </a:br>
            <a:r>
              <a:rPr lang="en-US" dirty="0"/>
              <a:t>Yehuda </a:t>
            </a:r>
            <a:r>
              <a:rPr lang="en-US" dirty="0" err="1"/>
              <a:t>Koren</a:t>
            </a:r>
            <a:r>
              <a:rPr lang="en-US" dirty="0"/>
              <a:t>, Robert Bell and </a:t>
            </a:r>
            <a:r>
              <a:rPr lang="en-US" dirty="0" err="1"/>
              <a:t>Padhraic</a:t>
            </a:r>
            <a:r>
              <a:rPr lang="en-US" dirty="0"/>
              <a:t> Smyth</a:t>
            </a:r>
          </a:p>
          <a:p>
            <a:r>
              <a:rPr lang="en-US" b="1" dirty="0"/>
              <a:t>Further reading:</a:t>
            </a:r>
          </a:p>
          <a:p>
            <a:pPr lvl="1"/>
            <a:r>
              <a:rPr lang="en-US" dirty="0"/>
              <a:t>Y. </a:t>
            </a:r>
            <a:r>
              <a:rPr lang="en-US" dirty="0" err="1"/>
              <a:t>Koren</a:t>
            </a:r>
            <a:r>
              <a:rPr lang="en-US" dirty="0"/>
              <a:t>, Collaborative filtering with temporal dynamics, KDD ’09</a:t>
            </a:r>
          </a:p>
          <a:p>
            <a:pPr lvl="1"/>
            <a:r>
              <a:rPr lang="en-US" sz="2400" dirty="0">
                <a:hlinkClick r:id="rId2"/>
              </a:rPr>
              <a:t>http://www2.research.att.com/~volinsky/netflix/bpc.html</a:t>
            </a:r>
            <a:endParaRPr lang="en-US" sz="2400" dirty="0"/>
          </a:p>
          <a:p>
            <a:pPr lvl="1"/>
            <a:r>
              <a:rPr lang="en-US" sz="2400" dirty="0">
                <a:hlinkClick r:id="rId3"/>
              </a:rPr>
              <a:t>http://www.the-ensemble.com/</a:t>
            </a:r>
            <a:endParaRPr lang="en-US" sz="2400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8EFDB-A6C9-054C-90AA-32C6ABE7BCE5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68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*****Notes from 2014******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Finished nicely in time.</a:t>
            </a:r>
          </a:p>
          <a:p>
            <a:r>
              <a:rPr lang="en-US" dirty="0"/>
              <a:t>The lecture is not too long!</a:t>
            </a:r>
          </a:p>
          <a:p>
            <a:r>
              <a:rPr lang="en-US" dirty="0"/>
              <a:t>Started talking about the Netflix challenge 15min before the lecture end and had 5 min to spare at the end.</a:t>
            </a:r>
          </a:p>
          <a:p>
            <a:r>
              <a:rPr lang="en-US" dirty="0"/>
              <a:t>Good lecture!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94FCA-1EB4-3048-AF3D-2FF7EA77CACE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461000" y="2686050"/>
            <a:ext cx="2844800" cy="3563937"/>
            <a:chOff x="3379" y="1162"/>
            <a:chExt cx="1792" cy="224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7" r="15967" b="-313"/>
            <a:stretch>
              <a:fillRect/>
            </a:stretch>
          </p:blipFill>
          <p:spPr bwMode="auto">
            <a:xfrm>
              <a:off x="3379" y="1162"/>
              <a:ext cx="1792" cy="2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24" y="2840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24" y="2115"/>
              <a:ext cx="227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470" y="1366"/>
              <a:ext cx="158" cy="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he-IL"/>
              </a:defPPr>
              <a:lvl1pPr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ct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BellKor</a:t>
            </a:r>
            <a:r>
              <a:rPr lang="en-US" dirty="0"/>
              <a:t> Recommender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The winner of the Netflix Challenge</a:t>
            </a:r>
          </a:p>
          <a:p>
            <a:r>
              <a:rPr lang="en-US" b="1" dirty="0">
                <a:solidFill>
                  <a:srgbClr val="0000FF"/>
                </a:solidFill>
              </a:rPr>
              <a:t>Multi-scale modeling of the data: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Combine top level, “regional”</a:t>
            </a:r>
            <a:br>
              <a:rPr lang="en-US" dirty="0"/>
            </a:br>
            <a:r>
              <a:rPr lang="en-US" dirty="0"/>
              <a:t>modeling of the data, with </a:t>
            </a:r>
            <a:br>
              <a:rPr lang="en-US" dirty="0"/>
            </a:br>
            <a:r>
              <a:rPr lang="en-US" dirty="0"/>
              <a:t>a refined, local view: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Global:</a:t>
            </a:r>
          </a:p>
          <a:p>
            <a:pPr lvl="2"/>
            <a:r>
              <a:rPr lang="en-US" dirty="0"/>
              <a:t>Overall deviations of users/movies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Factorization: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  <a:p>
            <a:pPr lvl="2"/>
            <a:r>
              <a:rPr lang="en-US" dirty="0"/>
              <a:t>Addressing “regional” effects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Collaborative filtering: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Extract local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9524E-4ADC-E54B-84C8-3A9528F61172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391401" y="2362200"/>
            <a:ext cx="18478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Global effects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467463" y="3586162"/>
            <a:ext cx="180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Factorization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543801" y="4535269"/>
            <a:ext cx="17525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>
                <a:solidFill>
                  <a:srgbClr val="D60093"/>
                </a:solidFill>
              </a:rPr>
              <a:t>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30152250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1357313" y="1973262"/>
            <a:ext cx="1738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Training Data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23875" y="2457449"/>
            <a:ext cx="3429000" cy="297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5435600" y="2511424"/>
            <a:ext cx="2162175" cy="6381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8"/>
          <p:cNvSpPr txBox="1">
            <a:spLocks noChangeArrowheads="1"/>
          </p:cNvSpPr>
          <p:nvPr/>
        </p:nvSpPr>
        <p:spPr bwMode="auto">
          <a:xfrm>
            <a:off x="1104900" y="3330574"/>
            <a:ext cx="233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100 million ratings</a:t>
            </a:r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591175" y="2057399"/>
            <a:ext cx="185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Verdana" pitchFamily="34" charset="0"/>
              </a:rPr>
              <a:t>Held-Out Data</a:t>
            </a: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4613275" y="3857624"/>
            <a:ext cx="19685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537200" y="2581274"/>
            <a:ext cx="2044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3 million ratings</a:t>
            </a:r>
          </a:p>
        </p:txBody>
      </p:sp>
      <p:sp>
        <p:nvSpPr>
          <p:cNvPr id="15369" name="Text Box 13"/>
          <p:cNvSpPr txBox="1">
            <a:spLocks noChangeArrowheads="1"/>
          </p:cNvSpPr>
          <p:nvPr/>
        </p:nvSpPr>
        <p:spPr bwMode="auto">
          <a:xfrm>
            <a:off x="4737100" y="3927474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1.5m ratings</a:t>
            </a: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6886575" y="3857624"/>
            <a:ext cx="19685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5"/>
          <p:cNvSpPr txBox="1">
            <a:spLocks noChangeArrowheads="1"/>
          </p:cNvSpPr>
          <p:nvPr/>
        </p:nvSpPr>
        <p:spPr bwMode="auto">
          <a:xfrm>
            <a:off x="7023100" y="3927474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Verdana" pitchFamily="34" charset="0"/>
              </a:rPr>
              <a:t>1.5m ratings</a:t>
            </a:r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 flipH="1">
            <a:off x="5591175" y="3140074"/>
            <a:ext cx="608013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3" name="Line 17"/>
          <p:cNvSpPr>
            <a:spLocks noChangeShapeType="1"/>
          </p:cNvSpPr>
          <p:nvPr/>
        </p:nvSpPr>
        <p:spPr bwMode="auto">
          <a:xfrm>
            <a:off x="6877050" y="3140074"/>
            <a:ext cx="882650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>
            <a:off x="4826000" y="4473574"/>
            <a:ext cx="14144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Quiz Set:</a:t>
            </a:r>
          </a:p>
          <a:p>
            <a:r>
              <a:rPr lang="en-US" sz="1600">
                <a:latin typeface="Verdana" pitchFamily="34" charset="0"/>
              </a:rPr>
              <a:t>scores</a:t>
            </a:r>
          </a:p>
          <a:p>
            <a:r>
              <a:rPr lang="en-US" sz="1600">
                <a:latin typeface="Verdana" pitchFamily="34" charset="0"/>
              </a:rPr>
              <a:t>posted on</a:t>
            </a:r>
          </a:p>
          <a:p>
            <a:r>
              <a:rPr lang="en-US" sz="1600">
                <a:latin typeface="Verdana" pitchFamily="34" charset="0"/>
              </a:rPr>
              <a:t>leaderboard</a:t>
            </a:r>
          </a:p>
        </p:txBody>
      </p:sp>
      <p:sp>
        <p:nvSpPr>
          <p:cNvPr id="15375" name="Text Box 19"/>
          <p:cNvSpPr txBox="1">
            <a:spLocks noChangeArrowheads="1"/>
          </p:cNvSpPr>
          <p:nvPr/>
        </p:nvSpPr>
        <p:spPr bwMode="auto">
          <a:xfrm>
            <a:off x="7200900" y="4476749"/>
            <a:ext cx="1362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Test Set:</a:t>
            </a:r>
          </a:p>
          <a:p>
            <a:r>
              <a:rPr lang="en-US" sz="1600">
                <a:latin typeface="Verdana" pitchFamily="34" charset="0"/>
              </a:rPr>
              <a:t>scores</a:t>
            </a:r>
          </a:p>
          <a:p>
            <a:r>
              <a:rPr lang="en-US" sz="1600">
                <a:latin typeface="Verdana" pitchFamily="34" charset="0"/>
              </a:rPr>
              <a:t>known only</a:t>
            </a:r>
          </a:p>
          <a:p>
            <a:r>
              <a:rPr lang="en-US" sz="1600">
                <a:latin typeface="Verdana" pitchFamily="34" charset="0"/>
              </a:rPr>
              <a:t>to Netflix</a:t>
            </a:r>
          </a:p>
        </p:txBody>
      </p:sp>
      <p:sp>
        <p:nvSpPr>
          <p:cNvPr id="15376" name="Line 20"/>
          <p:cNvSpPr>
            <a:spLocks noChangeShapeType="1"/>
          </p:cNvSpPr>
          <p:nvPr/>
        </p:nvSpPr>
        <p:spPr bwMode="auto">
          <a:xfrm flipV="1">
            <a:off x="7867650" y="5646737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Text Box 21"/>
          <p:cNvSpPr txBox="1">
            <a:spLocks noChangeArrowheads="1"/>
          </p:cNvSpPr>
          <p:nvPr/>
        </p:nvSpPr>
        <p:spPr bwMode="auto">
          <a:xfrm>
            <a:off x="7227888" y="5986462"/>
            <a:ext cx="1690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Scores used in</a:t>
            </a:r>
          </a:p>
          <a:p>
            <a:r>
              <a:rPr lang="en-US" sz="1600">
                <a:latin typeface="Verdana" pitchFamily="34" charset="0"/>
              </a:rPr>
              <a:t>determining</a:t>
            </a:r>
            <a:endParaRPr lang="en-US" sz="1800">
              <a:latin typeface="Verdana" pitchFamily="34" charset="0"/>
            </a:endParaRPr>
          </a:p>
          <a:p>
            <a:r>
              <a:rPr lang="en-US" sz="1600">
                <a:latin typeface="Verdana" pitchFamily="34" charset="0"/>
              </a:rPr>
              <a:t>final winner</a:t>
            </a:r>
          </a:p>
        </p:txBody>
      </p:sp>
      <p:cxnSp>
        <p:nvCxnSpPr>
          <p:cNvPr id="15378" name="Straight Connector 20"/>
          <p:cNvCxnSpPr>
            <a:cxnSpLocks noChangeShapeType="1"/>
          </p:cNvCxnSpPr>
          <p:nvPr/>
        </p:nvCxnSpPr>
        <p:spPr bwMode="auto">
          <a:xfrm rot="16200000" flipH="1">
            <a:off x="1801813" y="3952875"/>
            <a:ext cx="5016500" cy="3175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5379" name="Straight Arrow Connector 25"/>
          <p:cNvCxnSpPr>
            <a:cxnSpLocks noChangeShapeType="1"/>
          </p:cNvCxnSpPr>
          <p:nvPr/>
        </p:nvCxnSpPr>
        <p:spPr bwMode="auto">
          <a:xfrm>
            <a:off x="1506538" y="1797051"/>
            <a:ext cx="5478462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5380" name="Text Box 10"/>
          <p:cNvSpPr txBox="1">
            <a:spLocks noChangeArrowheads="1"/>
          </p:cNvSpPr>
          <p:nvPr/>
        </p:nvSpPr>
        <p:spPr bwMode="auto">
          <a:xfrm>
            <a:off x="4602163" y="1447800"/>
            <a:ext cx="2733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Labels only known to Netflix</a:t>
            </a:r>
          </a:p>
        </p:txBody>
      </p:sp>
      <p:sp>
        <p:nvSpPr>
          <p:cNvPr id="15381" name="Text Box 10"/>
          <p:cNvSpPr txBox="1">
            <a:spLocks noChangeArrowheads="1"/>
          </p:cNvSpPr>
          <p:nvPr/>
        </p:nvSpPr>
        <p:spPr bwMode="auto">
          <a:xfrm>
            <a:off x="1192213" y="1449388"/>
            <a:ext cx="2155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Verdana" pitchFamily="34" charset="0"/>
              </a:rPr>
              <a:t>Labels known publicly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Competition Structure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60094-6019-CD4C-8E1F-0554A1A67F08}" type="datetime1">
              <a:rPr lang="en-US" smtClean="0"/>
              <a:t>1/31/18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2624847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Data: An Exploratory Study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71601"/>
            <a:ext cx="4419600" cy="5105399"/>
          </a:xfrm>
        </p:spPr>
        <p:txBody>
          <a:bodyPr>
            <a:normAutofit/>
          </a:bodyPr>
          <a:lstStyle/>
          <a:p>
            <a:r>
              <a:rPr lang="en-US" altLang="ko-KR" b="1" dirty="0"/>
              <a:t>Sudden rise in the avg. rating (early 2004):</a:t>
            </a:r>
          </a:p>
          <a:p>
            <a:pPr lvl="1"/>
            <a:r>
              <a:rPr lang="en-US" altLang="ko-KR" dirty="0"/>
              <a:t>Improvements in Netflix</a:t>
            </a:r>
          </a:p>
          <a:p>
            <a:pPr lvl="1"/>
            <a:r>
              <a:rPr lang="en-US" altLang="ko-KR" dirty="0"/>
              <a:t>GUI improvements</a:t>
            </a:r>
          </a:p>
          <a:p>
            <a:pPr lvl="1"/>
            <a:r>
              <a:rPr lang="en-US" altLang="ko-KR" dirty="0"/>
              <a:t>Meaning of rating </a:t>
            </a:r>
            <a:br>
              <a:rPr lang="en-US" altLang="ko-KR" dirty="0"/>
            </a:br>
            <a:r>
              <a:rPr lang="en-US" altLang="ko-KR" dirty="0"/>
              <a:t>changed?</a:t>
            </a:r>
          </a:p>
          <a:p>
            <a:pPr lvl="8"/>
            <a:endParaRPr lang="en-US" altLang="ko-KR" dirty="0"/>
          </a:p>
          <a:p>
            <a:r>
              <a:rPr lang="en-US" altLang="ko-KR" dirty="0"/>
              <a:t>Ratings increase with the movie age at the time of the rating</a:t>
            </a:r>
          </a:p>
          <a:p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89728" y="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Bellkor</a:t>
            </a:r>
            <a:r>
              <a:rPr lang="en-US" dirty="0">
                <a:solidFill>
                  <a:schemeClr val="bg1"/>
                </a:solidFill>
              </a:rPr>
              <a:t> Team]</a:t>
            </a:r>
          </a:p>
        </p:txBody>
      </p:sp>
      <p:pic>
        <p:nvPicPr>
          <p:cNvPr id="7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52" y="1097360"/>
            <a:ext cx="4032448" cy="2915350"/>
          </a:xfrm>
          <a:prstGeom prst="rect">
            <a:avLst/>
          </a:prstGeom>
        </p:spPr>
      </p:pic>
      <p:pic>
        <p:nvPicPr>
          <p:cNvPr id="8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44" y="4049688"/>
            <a:ext cx="4083196" cy="2808312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A9E3-0753-8147-8E3C-E70A8376F498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7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/>
          <a:srcRect l="9128" t="10625" r="3923" b="13254"/>
          <a:stretch>
            <a:fillRect/>
          </a:stretch>
        </p:blipFill>
        <p:spPr bwMode="auto">
          <a:xfrm>
            <a:off x="0" y="1119188"/>
            <a:ext cx="917892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5"/>
          <p:cNvSpPr>
            <a:spLocks noChangeShapeType="1"/>
          </p:cNvSpPr>
          <p:nvPr/>
        </p:nvSpPr>
        <p:spPr bwMode="auto">
          <a:xfrm flipV="1">
            <a:off x="6335713" y="5757863"/>
            <a:ext cx="730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>
            <a:normAutofit/>
          </a:bodyPr>
          <a:lstStyle/>
          <a:p>
            <a:r>
              <a:rPr lang="en-US" dirty="0"/>
              <a:t>Ratings per Movie in Training Data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3E94-A5C2-4FC4-AC7B-1607B0FD50F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26108" y="6292334"/>
            <a:ext cx="3427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Avg</a:t>
            </a:r>
            <a:r>
              <a:rPr lang="en-US" sz="2400" dirty="0"/>
              <a:t> #ratings/movie: 5627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4D6FE-2362-F04D-A8D4-BFBA61E0E7D1}" type="datetime1">
              <a:rPr lang="en-US" smtClean="0"/>
              <a:t>1/31/18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182928660"/>
      </p:ext>
    </p:extLst>
  </p:cSld>
  <p:clrMapOvr>
    <a:masterClrMapping/>
  </p:clrMapOvr>
  <p:transition advTm="31969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/>
          <a:srcRect l="8058" t="8018" r="3696" b="14445"/>
          <a:stretch>
            <a:fillRect/>
          </a:stretch>
        </p:blipFill>
        <p:spPr bwMode="auto">
          <a:xfrm>
            <a:off x="0" y="1143000"/>
            <a:ext cx="914400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Ratings per User in Training Data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4CA30D-9ABE-4985-A2C9-820604948E3F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9462" name="Line 5"/>
          <p:cNvSpPr>
            <a:spLocks noChangeShapeType="1"/>
          </p:cNvSpPr>
          <p:nvPr/>
        </p:nvSpPr>
        <p:spPr bwMode="auto">
          <a:xfrm flipV="1">
            <a:off x="4356100" y="5788025"/>
            <a:ext cx="73025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76400" y="6324600"/>
            <a:ext cx="3062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Avg</a:t>
            </a:r>
            <a:r>
              <a:rPr lang="en-US" sz="2400" dirty="0"/>
              <a:t> #ratings/user: </a:t>
            </a:r>
            <a:r>
              <a:rPr lang="en-US" sz="2400" dirty="0">
                <a:solidFill>
                  <a:srgbClr val="FF0000"/>
                </a:solidFill>
              </a:rPr>
              <a:t>208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3050-340C-284D-8861-23104058A2BE}" type="datetime1">
              <a:rPr lang="en-US" smtClean="0"/>
              <a:t>1/31/18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3553546477"/>
      </p:ext>
    </p:extLst>
  </p:cSld>
  <p:clrMapOvr>
    <a:masterClrMapping/>
  </p:clrMapOvr>
  <p:transition advTm="19204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About Movies</a:t>
            </a:r>
          </a:p>
        </p:txBody>
      </p:sp>
      <p:graphicFrame>
        <p:nvGraphicFramePr>
          <p:cNvPr id="107524" name="Group 4"/>
          <p:cNvGraphicFramePr>
            <a:graphicFrameLocks noGrp="1"/>
          </p:cNvGraphicFramePr>
          <p:nvPr/>
        </p:nvGraphicFramePr>
        <p:xfrm>
          <a:off x="533400" y="1402080"/>
          <a:ext cx="8037513" cy="2407920"/>
        </p:xfrm>
        <a:graphic>
          <a:graphicData uri="http://schemas.openxmlformats.org/drawingml/2006/table">
            <a:tbl>
              <a:tblPr rtl="1"/>
              <a:tblGrid>
                <a:gridCol w="1417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Avg rating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Loved Movies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137812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4.593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Shawshank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Redemption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133597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4.545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Lord of the Rings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Return of the King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180883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4.306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Green Mile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150676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4.460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Lord of the Rings</a:t>
                      </a:r>
                      <a:r>
                        <a:rPr kumimoji="0" lang="he-I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 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Two Towers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139050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4.415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Finding Nemo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117456 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4.504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Raiders of the Lost Ark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7549" name="Group 29"/>
          <p:cNvGraphicFramePr>
            <a:graphicFrameLocks noGrp="1"/>
          </p:cNvGraphicFramePr>
          <p:nvPr/>
        </p:nvGraphicFramePr>
        <p:xfrm>
          <a:off x="533400" y="4084320"/>
          <a:ext cx="3505200" cy="2468880"/>
        </p:xfrm>
        <a:graphic>
          <a:graphicData uri="http://schemas.openxmlformats.org/drawingml/2006/table">
            <a:tbl>
              <a:tblPr rtl="1"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Most Rated Movies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 Congeniality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Independence Day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Patriot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Day After Tomorrow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Pretty Woman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Pirates of the Caribbean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7562" name="Group 42"/>
          <p:cNvGraphicFramePr>
            <a:graphicFrameLocks noGrp="1"/>
          </p:cNvGraphicFramePr>
          <p:nvPr/>
        </p:nvGraphicFramePr>
        <p:xfrm>
          <a:off x="5181600" y="4084320"/>
          <a:ext cx="3124200" cy="2468880"/>
        </p:xfrm>
        <a:graphic>
          <a:graphicData uri="http://schemas.openxmlformats.org/drawingml/2006/table">
            <a:tbl>
              <a:tblPr rtl="1"/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Highest Variance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B2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 Royal Tenenbaums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Lost In Translation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Pearl Harbor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 Congeniality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Napolean Dynamite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Fahrenheit 9/11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A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89728" y="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Bellkor</a:t>
            </a:r>
            <a:r>
              <a:rPr lang="en-US" dirty="0">
                <a:solidFill>
                  <a:schemeClr val="bg1"/>
                </a:solidFill>
              </a:rPr>
              <a:t> Team]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7264-AC0A-4E4D-9DB9-0E9657AF8A9F}" type="datetime1">
              <a:rPr lang="en-US" smtClean="0"/>
              <a:t>1/31/18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144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7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D4DA9B8-2397-4A0B-82A3-33F0A6DF6EDE}" type="slidenum">
              <a:rPr lang="en-US" sz="1400"/>
              <a:pPr algn="r"/>
              <a:t>65</a:t>
            </a:fld>
            <a:endParaRPr lang="en-US" sz="140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Most Active Users</a:t>
            </a:r>
          </a:p>
        </p:txBody>
      </p:sp>
      <p:graphicFrame>
        <p:nvGraphicFramePr>
          <p:cNvPr id="115715" name="Group 3"/>
          <p:cNvGraphicFramePr>
            <a:graphicFrameLocks noGrp="1"/>
          </p:cNvGraphicFramePr>
          <p:nvPr>
            <p:ph idx="4294967295"/>
          </p:nvPr>
        </p:nvGraphicFramePr>
        <p:xfrm>
          <a:off x="1828800" y="1600200"/>
          <a:ext cx="6019800" cy="4525966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User 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Ratings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Mean Rating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305344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17,651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387418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17,432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2439493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1664010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15,811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2118461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14,829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1461435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9,820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1639792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9,764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1314869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9,739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89728" y="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en-US" dirty="0" err="1">
                <a:solidFill>
                  <a:schemeClr val="bg1"/>
                </a:solidFill>
              </a:rPr>
              <a:t>Bellkor</a:t>
            </a:r>
            <a:r>
              <a:rPr lang="en-US" dirty="0">
                <a:solidFill>
                  <a:schemeClr val="bg1"/>
                </a:solidFill>
              </a:rPr>
              <a:t> Team]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D0C1C-E07F-FE41-9A37-84559CB9EA6C}" type="datetime1">
              <a:rPr lang="en-US" smtClean="0"/>
              <a:t>1/31/18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</p:spTree>
    <p:extLst>
      <p:ext uri="{BB962C8B-B14F-4D97-AF65-F5344CB8AC3E}">
        <p14:creationId xmlns:p14="http://schemas.microsoft.com/office/powerpoint/2010/main" val="224275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pPr marL="118872" indent="0"/>
            <a:r>
              <a:rPr lang="en-US" dirty="0"/>
              <a:t>Modeling Local &amp; Global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Global:</a:t>
            </a:r>
          </a:p>
          <a:p>
            <a:pPr lvl="1"/>
            <a:r>
              <a:rPr lang="en-US" dirty="0"/>
              <a:t>Mean movie rating: </a:t>
            </a:r>
            <a:r>
              <a:rPr lang="en-US" b="1" dirty="0"/>
              <a:t>3.7 stars</a:t>
            </a:r>
          </a:p>
          <a:p>
            <a:pPr lvl="1"/>
            <a:r>
              <a:rPr lang="en-US" i="1" dirty="0"/>
              <a:t>The Sixth Sense</a:t>
            </a:r>
            <a:r>
              <a:rPr lang="en-US" dirty="0"/>
              <a:t> is </a:t>
            </a:r>
            <a:r>
              <a:rPr lang="en-US" b="1" dirty="0"/>
              <a:t>0.5</a:t>
            </a:r>
            <a:r>
              <a:rPr lang="en-US" dirty="0"/>
              <a:t> stars above avg.</a:t>
            </a:r>
          </a:p>
          <a:p>
            <a:pPr lvl="1"/>
            <a:r>
              <a:rPr lang="en-US" dirty="0"/>
              <a:t>Joe rates </a:t>
            </a:r>
            <a:r>
              <a:rPr lang="en-US" b="1" dirty="0"/>
              <a:t>0.2</a:t>
            </a:r>
            <a:r>
              <a:rPr lang="en-US" dirty="0"/>
              <a:t> stars below avg.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  <a:sym typeface="Symbol"/>
              </a:rPr>
              <a:t>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Baseline estimation: </a:t>
            </a:r>
            <a:br>
              <a:rPr lang="en-US" b="1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en-US" b="1" i="1" dirty="0">
                <a:solidFill>
                  <a:srgbClr val="008000"/>
                </a:solidFill>
                <a:sym typeface="Wingdings" pitchFamily="2" charset="2"/>
              </a:rPr>
              <a:t>Joe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will rate </a:t>
            </a:r>
            <a:r>
              <a:rPr lang="en-US" b="1" i="1" dirty="0">
                <a:solidFill>
                  <a:srgbClr val="008000"/>
                </a:solidFill>
              </a:rPr>
              <a:t>The Sixth Sense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4 stars</a:t>
            </a:r>
          </a:p>
          <a:p>
            <a:r>
              <a:rPr lang="en-US" b="1" dirty="0">
                <a:solidFill>
                  <a:srgbClr val="D60093"/>
                </a:solidFill>
                <a:sym typeface="Wingdings" pitchFamily="2" charset="2"/>
              </a:rPr>
              <a:t>Local neighborhood (CF/NN):</a:t>
            </a:r>
          </a:p>
          <a:p>
            <a:pPr lvl="1"/>
            <a:r>
              <a:rPr lang="en-US" i="1" dirty="0"/>
              <a:t>Joe</a:t>
            </a:r>
            <a:r>
              <a:rPr lang="en-US" dirty="0"/>
              <a:t> didn’t like related movie </a:t>
            </a:r>
            <a:r>
              <a:rPr lang="en-US" i="1" dirty="0"/>
              <a:t>Signs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sym typeface="Symbol"/>
              </a:rPr>
              <a:t> 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Final estimate:</a:t>
            </a:r>
            <a:br>
              <a:rPr lang="en-US" b="1" dirty="0">
                <a:solidFill>
                  <a:srgbClr val="0000FF"/>
                </a:solidFill>
                <a:sym typeface="Wingdings" pitchFamily="2" charset="2"/>
              </a:rPr>
            </a:br>
            <a:r>
              <a:rPr lang="en-US" b="1" i="1" dirty="0">
                <a:solidFill>
                  <a:srgbClr val="008000"/>
                </a:solidFill>
                <a:sym typeface="Wingdings" pitchFamily="2" charset="2"/>
              </a:rPr>
              <a:t>Joe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will rate </a:t>
            </a:r>
            <a:r>
              <a:rPr lang="en-US" b="1" i="1" dirty="0">
                <a:solidFill>
                  <a:srgbClr val="008000"/>
                </a:solidFill>
              </a:rPr>
              <a:t>The Sixth Sense</a:t>
            </a:r>
            <a:r>
              <a:rPr lang="en-US" b="1" dirty="0">
                <a:solidFill>
                  <a:srgbClr val="008000"/>
                </a:solidFill>
                <a:sym typeface="Wingdings" pitchFamily="2" charset="2"/>
              </a:rPr>
              <a:t> 3.8 stars</a:t>
            </a:r>
          </a:p>
          <a:p>
            <a:pPr lvl="1"/>
            <a:endParaRPr lang="en-US" b="1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2F078-F16A-544B-904F-EFB2AB3E6932}" type="datetime1">
              <a:rPr lang="en-US" smtClean="0"/>
              <a:t>1/31/18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6799" r="18333" b="2499"/>
          <a:stretch>
            <a:fillRect/>
          </a:stretch>
        </p:blipFill>
        <p:spPr bwMode="auto">
          <a:xfrm>
            <a:off x="6781800" y="1219200"/>
            <a:ext cx="9720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7" b="1324"/>
          <a:stretch>
            <a:fillRect/>
          </a:stretch>
        </p:blipFill>
        <p:spPr bwMode="auto">
          <a:xfrm>
            <a:off x="7938564" y="1237407"/>
            <a:ext cx="98371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5299" r="15334" b="200"/>
          <a:stretch>
            <a:fillRect/>
          </a:stretch>
        </p:blipFill>
        <p:spPr bwMode="auto">
          <a:xfrm>
            <a:off x="7769058" y="4419600"/>
            <a:ext cx="10207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00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>
            <a:normAutofit/>
          </a:bodyPr>
          <a:lstStyle/>
          <a:p>
            <a:r>
              <a:rPr lang="en-US" dirty="0"/>
              <a:t>Recap: Collaborative Filtering (CF)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458200" cy="5257801"/>
          </a:xfrm>
        </p:spPr>
        <p:txBody>
          <a:bodyPr/>
          <a:lstStyle/>
          <a:p>
            <a:r>
              <a:rPr lang="en-US" b="1" dirty="0"/>
              <a:t>Earliest and most popular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collaborative filtering method</a:t>
            </a:r>
          </a:p>
          <a:p>
            <a:r>
              <a:rPr lang="en-US" dirty="0"/>
              <a:t>Derive unknown ratings from those of “</a:t>
            </a:r>
            <a:r>
              <a:rPr lang="en-US" b="1" dirty="0"/>
              <a:t>similar</a:t>
            </a:r>
            <a:r>
              <a:rPr lang="en-US" dirty="0"/>
              <a:t>” movies (item-item variant)</a:t>
            </a:r>
          </a:p>
          <a:p>
            <a:r>
              <a:rPr lang="en-US" dirty="0"/>
              <a:t>Define </a:t>
            </a:r>
            <a:r>
              <a:rPr lang="en-US" b="1" dirty="0">
                <a:solidFill>
                  <a:srgbClr val="FF0066"/>
                </a:solidFill>
              </a:rPr>
              <a:t>similarity measure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0000FF"/>
                </a:solidFill>
              </a:rPr>
              <a:t>s</a:t>
            </a:r>
            <a:r>
              <a:rPr lang="en-US" b="1" i="1" baseline="-25000" dirty="0" err="1">
                <a:solidFill>
                  <a:srgbClr val="0000FF"/>
                </a:solidFill>
              </a:rPr>
              <a:t>ij</a:t>
            </a:r>
            <a:r>
              <a:rPr lang="en-US" dirty="0"/>
              <a:t> of items </a:t>
            </a:r>
            <a:r>
              <a:rPr lang="en-US" b="1" i="1" dirty="0" err="1"/>
              <a:t>i</a:t>
            </a:r>
            <a:r>
              <a:rPr lang="en-US" dirty="0"/>
              <a:t> and </a:t>
            </a:r>
            <a:r>
              <a:rPr lang="en-US" b="1" i="1" dirty="0"/>
              <a:t>j</a:t>
            </a:r>
          </a:p>
          <a:p>
            <a:r>
              <a:rPr lang="en-US" dirty="0"/>
              <a:t>Select </a:t>
            </a:r>
            <a:r>
              <a:rPr lang="en-US" b="1" i="1" dirty="0"/>
              <a:t>k</a:t>
            </a:r>
            <a:r>
              <a:rPr lang="en-US" i="1" dirty="0"/>
              <a:t>-</a:t>
            </a:r>
            <a:r>
              <a:rPr lang="en-US" dirty="0"/>
              <a:t>nearest neighbors, compute the rating </a:t>
            </a:r>
          </a:p>
          <a:p>
            <a:pPr lvl="1"/>
            <a:r>
              <a:rPr lang="en-US" b="1" i="1" dirty="0">
                <a:solidFill>
                  <a:srgbClr val="0000FF"/>
                </a:solidFill>
              </a:rPr>
              <a:t>N(</a:t>
            </a:r>
            <a:r>
              <a:rPr lang="en-US" b="1" i="1" dirty="0" err="1">
                <a:solidFill>
                  <a:srgbClr val="0000FF"/>
                </a:solidFill>
              </a:rPr>
              <a:t>i</a:t>
            </a:r>
            <a:r>
              <a:rPr lang="en-US" b="1" i="1" dirty="0">
                <a:solidFill>
                  <a:srgbClr val="0000FF"/>
                </a:solidFill>
              </a:rPr>
              <a:t>; x):</a:t>
            </a:r>
            <a:r>
              <a:rPr lang="en-US" b="1" i="1" dirty="0">
                <a:solidFill>
                  <a:srgbClr val="33CC33"/>
                </a:solidFill>
              </a:rPr>
              <a:t> </a:t>
            </a:r>
            <a:r>
              <a:rPr lang="en-US" dirty="0"/>
              <a:t>items </a:t>
            </a:r>
            <a:r>
              <a:rPr lang="en-US" u="sng" dirty="0"/>
              <a:t>most similar to </a:t>
            </a:r>
            <a:r>
              <a:rPr lang="en-US" b="1" i="1" u="sng" dirty="0" err="1"/>
              <a:t>i</a:t>
            </a:r>
            <a:r>
              <a:rPr lang="en-US" u="sng" dirty="0"/>
              <a:t> </a:t>
            </a:r>
            <a:r>
              <a:rPr lang="en-US" dirty="0"/>
              <a:t>that </a:t>
            </a:r>
            <a:r>
              <a:rPr lang="en-US" u="sng" dirty="0"/>
              <a:t>were rated by </a:t>
            </a:r>
            <a:r>
              <a:rPr lang="en-US" b="1" i="1" u="sng" dirty="0"/>
              <a:t>x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59D-79FA-6F44-B8D6-34054C2A32AD}" type="datetime1">
              <a:rPr lang="en-US" smtClean="0"/>
              <a:t>1/31/18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</a:p>
        </p:txBody>
      </p:sp>
      <p:graphicFrame>
        <p:nvGraphicFramePr>
          <p:cNvPr id="92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43541"/>
              </p:ext>
            </p:extLst>
          </p:nvPr>
        </p:nvGraphicFramePr>
        <p:xfrm>
          <a:off x="1154113" y="4876800"/>
          <a:ext cx="3990975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0" name="Equation" r:id="rId3" imgW="1244520" imgH="545760" progId="Equation.3">
                  <p:embed/>
                </p:oleObj>
              </mc:Choice>
              <mc:Fallback>
                <p:oleObj name="Equation" r:id="rId3" imgW="124452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76800"/>
                        <a:ext cx="3990975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855920" y="5486400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ij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similarity of items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xj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rating of user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on item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</a:t>
            </a:r>
          </a:p>
          <a:p>
            <a:pPr algn="just"/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N(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i;x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 of items similar to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item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that were rated by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24663720"/>
      </p:ext>
    </p:extLst>
  </p:cSld>
  <p:clrMapOvr>
    <a:masterClrMapping/>
  </p:clrMapOvr>
  <p:transition advTm="64797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Local &amp; Global Effects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 practice we get better estimates if we model deviations: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B1083-7441-9B4E-8581-660C119D289F}" type="datetime1">
              <a:rPr lang="en-US" smtClean="0"/>
              <a:t>1/31/18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381000" y="5246649"/>
            <a:ext cx="4114800" cy="1306551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l-GR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=  overall mean rating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n-CA" b="1" i="1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CA" b="1" i="1" u="none" strike="noStrike" kern="1200" cap="none" spc="0" normalizeH="0" baseline="-2500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=  rating deviation of user </a:t>
            </a:r>
            <a:r>
              <a:rPr kumimoji="0" lang="en-CA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</a:t>
            </a:r>
          </a:p>
          <a:p>
            <a:pPr marL="118872" lvl="0">
              <a:buClr>
                <a:schemeClr val="accent1"/>
              </a:buClr>
              <a:buSzPct val="80000"/>
              <a:defRPr/>
            </a:pPr>
            <a:r>
              <a:rPr lang="en-CA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 (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avg. rating of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</a:t>
            </a:r>
            <a:endParaRPr kumimoji="0" lang="en-CA" b="1" i="1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chemeClr val="accent1"/>
              </a:buClr>
              <a:buSzPct val="80000"/>
              <a:defRPr/>
            </a:pPr>
            <a:r>
              <a:rPr kumimoji="0" lang="en-CA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</a:t>
            </a:r>
            <a:r>
              <a:rPr kumimoji="0" lang="en-CA" b="1" i="1" u="none" strike="noStrike" kern="1200" cap="none" spc="0" normalizeH="0" baseline="-2500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= (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avg. rating of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movie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l-GR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μ</a:t>
            </a:r>
            <a:endParaRPr lang="en-CA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118872" lvl="0">
              <a:buClr>
                <a:schemeClr val="accent1"/>
              </a:buClr>
              <a:buSzPct val="80000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648200" y="3962400"/>
            <a:ext cx="4495800" cy="2743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/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Problems/Issues: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1)</a:t>
            </a:r>
            <a:r>
              <a:rPr lang="en-US" sz="2200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Similarity measures are “arbitrary”</a:t>
            </a:r>
            <a:br>
              <a:rPr lang="en-US" sz="2200" dirty="0">
                <a:latin typeface="Calibri" pitchFamily="34" charset="0"/>
                <a:cs typeface="Calibri" pitchFamily="34" charset="0"/>
              </a:rPr>
            </a:br>
            <a:r>
              <a:rPr lang="en-US" sz="22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2)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Pairwise similarities neglect interdependencies among users 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3)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Taking a weighted average can be restricting</a:t>
            </a:r>
          </a:p>
          <a:p>
            <a:pPr marL="118872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Solution: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sz="2200" b="1" i="1" dirty="0" err="1">
                <a:latin typeface="Calibri" pitchFamily="34" charset="0"/>
                <a:cs typeface="Calibri" pitchFamily="34" charset="0"/>
              </a:rPr>
              <a:t>s</a:t>
            </a:r>
            <a:r>
              <a:rPr lang="en-US" sz="2200" b="1" i="1" baseline="-25000" dirty="0" err="1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use </a:t>
            </a:r>
            <a:r>
              <a:rPr lang="en-US" sz="2200" b="1" i="1" dirty="0" err="1">
                <a:latin typeface="Calibri" pitchFamily="34" charset="0"/>
                <a:cs typeface="Calibri" pitchFamily="34" charset="0"/>
              </a:rPr>
              <a:t>w</a:t>
            </a:r>
            <a:r>
              <a:rPr lang="en-US" sz="2200" b="1" i="1" baseline="-25000" dirty="0" err="1">
                <a:latin typeface="Calibri" pitchFamily="34" charset="0"/>
                <a:cs typeface="Calibri" pitchFamily="34" charset="0"/>
              </a:rPr>
              <a:t>ij</a:t>
            </a:r>
            <a:r>
              <a:rPr lang="en-US" sz="2200" b="1" dirty="0">
                <a:latin typeface="Calibri" pitchFamily="34" charset="0"/>
                <a:cs typeface="Calibri" pitchFamily="34" charset="0"/>
              </a:rPr>
              <a:t> that we estimate directly from data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2688" y="2694369"/>
            <a:ext cx="60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>
                <a:latin typeface="Verdana" pitchFamily="34" charset="0"/>
              </a:rPr>
              <a:t>^</a:t>
            </a:r>
            <a:endParaRPr lang="en-US" sz="2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329235"/>
              </p:ext>
            </p:extLst>
          </p:nvPr>
        </p:nvGraphicFramePr>
        <p:xfrm>
          <a:off x="976313" y="2286000"/>
          <a:ext cx="5881687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98" name="Equation" r:id="rId3" imgW="1930320" imgH="545760" progId="Equation.3">
                  <p:embed/>
                </p:oleObj>
              </mc:Choice>
              <mc:Fallback>
                <p:oleObj name="Equation" r:id="rId3" imgW="193032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286000"/>
                        <a:ext cx="5881687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817563" y="3993254"/>
            <a:ext cx="2840037" cy="400110"/>
          </a:xfrm>
          <a:prstGeom prst="rect">
            <a:avLst/>
          </a:prstGeom>
          <a:solidFill>
            <a:srgbClr val="FFCC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baseline estimate for </a:t>
            </a:r>
            <a:r>
              <a:rPr lang="en-US" sz="2000" b="1" i="1" dirty="0" err="1"/>
              <a:t>r</a:t>
            </a:r>
            <a:r>
              <a:rPr lang="en-US" sz="2000" b="1" i="1" baseline="-25000" dirty="0" err="1"/>
              <a:t>xi</a:t>
            </a:r>
            <a:endParaRPr lang="en-US" sz="2000" b="1" i="1" dirty="0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2162176" y="3505199"/>
            <a:ext cx="0" cy="488053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201" y="4415135"/>
                <a:ext cx="2624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𝒙𝒊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𝝁</m:t>
                      </m:r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  <a:cs typeface="Arial" pitchFamily="34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4415135"/>
                <a:ext cx="2624821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5262665"/>
      </p:ext>
    </p:extLst>
  </p:cSld>
  <p:clrMapOvr>
    <a:masterClrMapping/>
  </p:clrMapOvr>
  <p:transition advTm="96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29047</TotalTime>
  <Words>4886</Words>
  <Application>Microsoft Macintosh PowerPoint</Application>
  <PresentationFormat>On-screen Show (4:3)</PresentationFormat>
  <Paragraphs>1639</Paragraphs>
  <Slides>65</Slides>
  <Notes>18</Notes>
  <HiddenSlides>7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2" baseType="lpstr">
      <vt:lpstr>굴림</vt:lpstr>
      <vt:lpstr>Arial</vt:lpstr>
      <vt:lpstr>Calibri</vt:lpstr>
      <vt:lpstr>Cambria Math</vt:lpstr>
      <vt:lpstr>Corbel</vt:lpstr>
      <vt:lpstr>HY엽서L</vt:lpstr>
      <vt:lpstr>Lucida Bright</vt:lpstr>
      <vt:lpstr>Sylfaen</vt:lpstr>
      <vt:lpstr>Symbol</vt:lpstr>
      <vt:lpstr>Times</vt:lpstr>
      <vt:lpstr>Times New Roman</vt:lpstr>
      <vt:lpstr>Verdana</vt:lpstr>
      <vt:lpstr>Wingdings</vt:lpstr>
      <vt:lpstr>Wingdings 2</vt:lpstr>
      <vt:lpstr>Module</vt:lpstr>
      <vt:lpstr>Equation</vt:lpstr>
      <vt:lpstr>Acrobat Document</vt:lpstr>
      <vt:lpstr>Recommender Systems: Latent Factor Models</vt:lpstr>
      <vt:lpstr>The Netflix Prize</vt:lpstr>
      <vt:lpstr>Competition Structure</vt:lpstr>
      <vt:lpstr>The Netflix Utility Matrix R</vt:lpstr>
      <vt:lpstr>Utility Matrix R: Evaluation</vt:lpstr>
      <vt:lpstr>BellKor Recommender System</vt:lpstr>
      <vt:lpstr>Modeling Local &amp; Global Effects</vt:lpstr>
      <vt:lpstr>Recap: Collaborative Filtering (CF)</vt:lpstr>
      <vt:lpstr>Modeling Local &amp; Global Effects</vt:lpstr>
      <vt:lpstr>Idea: Interpolation Weights wij</vt:lpstr>
      <vt:lpstr>Idea: Interpolation Weights wij</vt:lpstr>
      <vt:lpstr>Recommendations via Optimization</vt:lpstr>
      <vt:lpstr>Recommendations via Optimization</vt:lpstr>
      <vt:lpstr>Detour: Minimizing a function</vt:lpstr>
      <vt:lpstr>Interpolation Weights</vt:lpstr>
      <vt:lpstr>Interpolation Weights</vt:lpstr>
      <vt:lpstr>Performance of Various Methods</vt:lpstr>
      <vt:lpstr>Latent Factor Models (e.g., SVD)</vt:lpstr>
      <vt:lpstr>Latent Factor Models</vt:lpstr>
      <vt:lpstr>Ratings as Products of Factors</vt:lpstr>
      <vt:lpstr>Ratings as Products of Factors</vt:lpstr>
      <vt:lpstr>Ratings as Products of Factors</vt:lpstr>
      <vt:lpstr>Latent Factor Models</vt:lpstr>
      <vt:lpstr>Latent Factor Models</vt:lpstr>
      <vt:lpstr>Recap: SVD</vt:lpstr>
      <vt:lpstr>SVD: More good stuff</vt:lpstr>
      <vt:lpstr>Latent Factor Models</vt:lpstr>
      <vt:lpstr> Finding the Latent Factors</vt:lpstr>
      <vt:lpstr>Latent Factor Models</vt:lpstr>
      <vt:lpstr>Back to Our Problem</vt:lpstr>
      <vt:lpstr>Dealing with Missing Entries</vt:lpstr>
      <vt:lpstr>The Effect of Regularization</vt:lpstr>
      <vt:lpstr>The Effect of Regularization</vt:lpstr>
      <vt:lpstr>The Effect of Regularization</vt:lpstr>
      <vt:lpstr>The Effect of Regularization</vt:lpstr>
      <vt:lpstr>Stochastic Gradient Descent</vt:lpstr>
      <vt:lpstr>Stochastic Gradient Descent</vt:lpstr>
      <vt:lpstr>SGD vs. GD</vt:lpstr>
      <vt:lpstr>Stochastic Gradient Descent</vt:lpstr>
      <vt:lpstr>PowerPoint Presentation</vt:lpstr>
      <vt:lpstr>Extending Latent Factor Model to Include Biases</vt:lpstr>
      <vt:lpstr>Modeling Biases and Interactions</vt:lpstr>
      <vt:lpstr>Baseline Predictor</vt:lpstr>
      <vt:lpstr>Putting It All Together</vt:lpstr>
      <vt:lpstr>Fitting the New Model</vt:lpstr>
      <vt:lpstr>Performance of Various Methods</vt:lpstr>
      <vt:lpstr> The Netflix Challenge: 2006-09</vt:lpstr>
      <vt:lpstr>Temporal Biases Of Users</vt:lpstr>
      <vt:lpstr>Temporal Biases &amp; Factors</vt:lpstr>
      <vt:lpstr>Performance of Various Methods</vt:lpstr>
      <vt:lpstr>PowerPoint Presentation</vt:lpstr>
      <vt:lpstr>Standing on June 26th 2009</vt:lpstr>
      <vt:lpstr>The Last 30 Days</vt:lpstr>
      <vt:lpstr>24 Hours from the Deadline</vt:lpstr>
      <vt:lpstr>PowerPoint Presentation</vt:lpstr>
      <vt:lpstr>Million $ Awarded Sept 21st 2009</vt:lpstr>
      <vt:lpstr>PowerPoint Presentation</vt:lpstr>
      <vt:lpstr>Acknowledgments</vt:lpstr>
      <vt:lpstr>*****Notes from 2014******</vt:lpstr>
      <vt:lpstr>Competition Structure</vt:lpstr>
      <vt:lpstr>Data: An Exploratory Study</vt:lpstr>
      <vt:lpstr>Ratings per Movie in Training Data</vt:lpstr>
      <vt:lpstr>Ratings per User in Training Data</vt:lpstr>
      <vt:lpstr>Data About Movies</vt:lpstr>
      <vt:lpstr>Most Active Users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1601</cp:revision>
  <cp:lastPrinted>2012-01-25T16:54:23Z</cp:lastPrinted>
  <dcterms:created xsi:type="dcterms:W3CDTF">2009-06-12T17:14:38Z</dcterms:created>
  <dcterms:modified xsi:type="dcterms:W3CDTF">2018-02-01T01:16:53Z</dcterms:modified>
</cp:coreProperties>
</file>