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9"/>
  </p:notesMasterIdLst>
  <p:handoutMasterIdLst>
    <p:handoutMasterId r:id="rId60"/>
  </p:handoutMasterIdLst>
  <p:sldIdLst>
    <p:sldId id="378" r:id="rId2"/>
    <p:sldId id="256" r:id="rId3"/>
    <p:sldId id="306" r:id="rId4"/>
    <p:sldId id="308" r:id="rId5"/>
    <p:sldId id="377" r:id="rId6"/>
    <p:sldId id="311" r:id="rId7"/>
    <p:sldId id="312" r:id="rId8"/>
    <p:sldId id="360" r:id="rId9"/>
    <p:sldId id="362" r:id="rId10"/>
    <p:sldId id="363" r:id="rId11"/>
    <p:sldId id="315" r:id="rId12"/>
    <p:sldId id="316" r:id="rId13"/>
    <p:sldId id="317" r:id="rId14"/>
    <p:sldId id="318" r:id="rId15"/>
    <p:sldId id="361" r:id="rId16"/>
    <p:sldId id="365" r:id="rId17"/>
    <p:sldId id="370" r:id="rId18"/>
    <p:sldId id="371" r:id="rId19"/>
    <p:sldId id="364" r:id="rId20"/>
    <p:sldId id="320" r:id="rId21"/>
    <p:sldId id="322" r:id="rId22"/>
    <p:sldId id="323" r:id="rId23"/>
    <p:sldId id="324" r:id="rId24"/>
    <p:sldId id="325" r:id="rId25"/>
    <p:sldId id="326" r:id="rId26"/>
    <p:sldId id="328" r:id="rId27"/>
    <p:sldId id="327" r:id="rId28"/>
    <p:sldId id="379" r:id="rId29"/>
    <p:sldId id="359" r:id="rId30"/>
    <p:sldId id="329" r:id="rId31"/>
    <p:sldId id="330" r:id="rId32"/>
    <p:sldId id="331" r:id="rId33"/>
    <p:sldId id="332" r:id="rId34"/>
    <p:sldId id="333" r:id="rId35"/>
    <p:sldId id="367" r:id="rId36"/>
    <p:sldId id="335" r:id="rId37"/>
    <p:sldId id="366" r:id="rId38"/>
    <p:sldId id="336" r:id="rId39"/>
    <p:sldId id="337" r:id="rId40"/>
    <p:sldId id="338" r:id="rId41"/>
    <p:sldId id="339" r:id="rId42"/>
    <p:sldId id="340" r:id="rId43"/>
    <p:sldId id="341" r:id="rId44"/>
    <p:sldId id="342" r:id="rId45"/>
    <p:sldId id="380" r:id="rId46"/>
    <p:sldId id="368" r:id="rId47"/>
    <p:sldId id="350" r:id="rId48"/>
    <p:sldId id="351" r:id="rId49"/>
    <p:sldId id="352" r:id="rId50"/>
    <p:sldId id="353" r:id="rId51"/>
    <p:sldId id="354" r:id="rId52"/>
    <p:sldId id="382" r:id="rId53"/>
    <p:sldId id="384" r:id="rId54"/>
    <p:sldId id="386" r:id="rId55"/>
    <p:sldId id="388" r:id="rId56"/>
    <p:sldId id="389" r:id="rId57"/>
    <p:sldId id="390" r:id="rId5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0000FF"/>
    <a:srgbClr val="FF0066"/>
    <a:srgbClr val="008000"/>
    <a:srgbClr val="FF0000"/>
    <a:srgbClr val="D6009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7" autoAdjust="0"/>
    <p:restoredTop sz="91720" autoAdjust="0"/>
  </p:normalViewPr>
  <p:slideViewPr>
    <p:cSldViewPr>
      <p:cViewPr varScale="1">
        <p:scale>
          <a:sx n="99" d="100"/>
          <a:sy n="99" d="100"/>
        </p:scale>
        <p:origin x="1504" y="176"/>
      </p:cViewPr>
      <p:guideLst>
        <p:guide orient="horz" pos="2160"/>
        <p:guide pos="2880"/>
      </p:guideLst>
    </p:cSldViewPr>
  </p:slideViewPr>
  <p:notesTextViewPr>
    <p:cViewPr>
      <p:scale>
        <a:sx n="100" d="100"/>
        <a:sy n="100" d="100"/>
      </p:scale>
      <p:origin x="0" y="0"/>
    </p:cViewPr>
  </p:notesTextViewPr>
  <p:sorterViewPr>
    <p:cViewPr>
      <p:scale>
        <a:sx n="90" d="100"/>
        <a:sy n="90" d="100"/>
      </p:scale>
      <p:origin x="0" y="864"/>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1/21/18</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1/21/18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pass of </a:t>
            </a:r>
            <a:r>
              <a:rPr lang="en-US" dirty="0" err="1"/>
              <a:t>Toivonen’s</a:t>
            </a:r>
            <a:r>
              <a:rPr lang="en-US" dirty="0"/>
              <a:t> algorithm – the first full pass really – has us count all the candidate </a:t>
            </a:r>
            <a:r>
              <a:rPr lang="en-US" dirty="0" err="1"/>
              <a:t>itemsets</a:t>
            </a:r>
            <a:r>
              <a:rPr lang="en-US" dirty="0"/>
              <a:t>, including the negative border.</a:t>
            </a:r>
          </a:p>
          <a:p>
            <a:endParaRPr lang="en-US" dirty="0"/>
          </a:p>
          <a:p>
            <a:r>
              <a:rPr lang="en-US" dirty="0"/>
              <a:t>Click 1:</a:t>
            </a:r>
            <a:r>
              <a:rPr lang="en-US" baseline="0" dirty="0"/>
              <a:t> We hope no </a:t>
            </a:r>
            <a:r>
              <a:rPr lang="en-US" baseline="0" dirty="0" err="1"/>
              <a:t>itemset</a:t>
            </a:r>
            <a:r>
              <a:rPr lang="en-US" baseline="0" dirty="0"/>
              <a:t> from the negative border turns out to be frequent in the whole.  As long as there are no frequent </a:t>
            </a:r>
            <a:r>
              <a:rPr lang="en-US" baseline="0" dirty="0" err="1"/>
              <a:t>itemsets</a:t>
            </a:r>
            <a:r>
              <a:rPr lang="en-US" baseline="0" dirty="0"/>
              <a:t> in the negative border, then whatever </a:t>
            </a:r>
            <a:r>
              <a:rPr lang="en-US" baseline="0" dirty="0" err="1"/>
              <a:t>itemsets</a:t>
            </a:r>
            <a:r>
              <a:rPr lang="en-US" baseline="0" dirty="0"/>
              <a:t> are found to be frequent in the whole are the true frequent </a:t>
            </a:r>
            <a:r>
              <a:rPr lang="en-US" baseline="0" dirty="0" err="1"/>
              <a:t>itemsets</a:t>
            </a:r>
            <a:r>
              <a:rPr lang="en-US" baseline="0" dirty="0"/>
              <a:t> – no false negatives; no false positives.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54</a:t>
            </a:fld>
            <a:endParaRPr lang="en-US"/>
          </a:p>
        </p:txBody>
      </p:sp>
    </p:spTree>
    <p:extLst>
      <p:ext uri="{BB962C8B-B14F-4D97-AF65-F5344CB8AC3E}">
        <p14:creationId xmlns:p14="http://schemas.microsoft.com/office/powerpoint/2010/main" val="1452140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picture that suggests why it</a:t>
            </a:r>
            <a:r>
              <a:rPr lang="en-US" baseline="0" dirty="0"/>
              <a:t> is such a disaster if something in the negative border is frequent.  If it were just the </a:t>
            </a:r>
            <a:r>
              <a:rPr lang="en-US" baseline="0" dirty="0" err="1"/>
              <a:t>itemset</a:t>
            </a:r>
            <a:r>
              <a:rPr lang="en-US" baseline="0" dirty="0"/>
              <a:t> found frequent itself (POINT, using blue), we could just call it frequent and be done with it.  But what about all the supersets of this </a:t>
            </a:r>
            <a:r>
              <a:rPr lang="en-US" baseline="0" dirty="0" err="1"/>
              <a:t>itemset</a:t>
            </a:r>
            <a:r>
              <a:rPr lang="en-US" baseline="0" dirty="0"/>
              <a:t> (POINT).  They could also be frequent in the whole, and we didn’t count them.  So we don’t know how far up the problem goes, and we have no way to find out without starting over.</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55</a:t>
            </a:fld>
            <a:endParaRPr lang="en-US"/>
          </a:p>
        </p:txBody>
      </p:sp>
    </p:spTree>
    <p:extLst>
      <p:ext uri="{BB962C8B-B14F-4D97-AF65-F5344CB8AC3E}">
        <p14:creationId xmlns:p14="http://schemas.microsoft.com/office/powerpoint/2010/main" val="62050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close the discussion of</a:t>
            </a:r>
            <a:r>
              <a:rPr lang="en-US" baseline="0" dirty="0"/>
              <a:t> </a:t>
            </a:r>
            <a:r>
              <a:rPr lang="en-US" baseline="0" dirty="0" err="1"/>
              <a:t>Toivenen’s</a:t>
            </a:r>
            <a:r>
              <a:rPr lang="en-US" baseline="0" dirty="0"/>
              <a:t> algorithm </a:t>
            </a:r>
            <a:r>
              <a:rPr lang="en-US" dirty="0"/>
              <a:t>by proving</a:t>
            </a:r>
            <a:r>
              <a:rPr lang="en-US" baseline="0" dirty="0"/>
              <a:t> that what I said about the negative border makes sense.  That is, we want to know that if there is any </a:t>
            </a:r>
            <a:r>
              <a:rPr lang="en-US" baseline="0" dirty="0" err="1"/>
              <a:t>itemset</a:t>
            </a:r>
            <a:r>
              <a:rPr lang="en-US" baseline="0" dirty="0"/>
              <a:t> at all that is frequent in the whole, but not frequent in the sample, then there is some member of the negative border that is frequent in the whole, but not frequent in the sample.  That means if we find no members of the negative border to be frequent in the whole, then we know there are no sets at all that are frequent in the whole, but that we did not count.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56</a:t>
            </a:fld>
            <a:endParaRPr lang="en-US"/>
          </a:p>
        </p:txBody>
      </p:sp>
    </p:spTree>
    <p:extLst>
      <p:ext uri="{BB962C8B-B14F-4D97-AF65-F5344CB8AC3E}">
        <p14:creationId xmlns:p14="http://schemas.microsoft.com/office/powerpoint/2010/main" val="181612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Rot="1" noChangeAspect="1" noChangeArrowheads="1" noTextEdit="1"/>
          </p:cNvSpPr>
          <p:nvPr>
            <p:ph type="sldImg"/>
          </p:nvPr>
        </p:nvSpPr>
        <p:spPr>
          <a:xfrm>
            <a:off x="1262063" y="722313"/>
            <a:ext cx="4797425" cy="3598862"/>
          </a:xfrm>
          <a:ln/>
        </p:spPr>
      </p:sp>
      <p:sp>
        <p:nvSpPr>
          <p:cNvPr id="760835" name="Rectangle 3"/>
          <p:cNvSpPr>
            <a:spLocks noGrp="1" noChangeArrowheads="1"/>
          </p:cNvSpPr>
          <p:nvPr>
            <p:ph type="body" idx="1"/>
          </p:nvPr>
        </p:nvSpPr>
        <p:spPr>
          <a:xfrm>
            <a:off x="974726" y="4559301"/>
            <a:ext cx="5365750" cy="4319588"/>
          </a:xfrm>
        </p:spPr>
        <p:txBody>
          <a:bodyPr lIns="95018" tIns="47509" rIns="95018" bIns="47509"/>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bg1"/>
                </a:solidFill>
                <a:latin typeface="Arial" pitchFamily="34" charset="0"/>
                <a:cs typeface="Arial" pitchFamily="34" charset="0"/>
              </a:rPr>
              <a:t>If </a:t>
            </a:r>
            <a:r>
              <a:rPr lang="en-US" sz="1200" b="1" dirty="0">
                <a:solidFill>
                  <a:schemeClr val="bg1"/>
                </a:solidFill>
                <a:latin typeface="Arial" pitchFamily="34" charset="0"/>
                <a:cs typeface="Arial" pitchFamily="34" charset="0"/>
              </a:rPr>
              <a:t>confidence</a:t>
            </a:r>
            <a:r>
              <a:rPr lang="en-US" sz="1200" dirty="0">
                <a:solidFill>
                  <a:schemeClr val="bg1"/>
                </a:solidFill>
                <a:latin typeface="Arial" pitchFamily="34" charset="0"/>
                <a:cs typeface="Arial" pitchFamily="34" charset="0"/>
              </a:rPr>
              <a:t> is high then interest cannot be negative</a:t>
            </a:r>
          </a:p>
        </p:txBody>
      </p:sp>
      <p:sp>
        <p:nvSpPr>
          <p:cNvPr id="4" name="Slide Number Placeholder 3"/>
          <p:cNvSpPr>
            <a:spLocks noGrp="1"/>
          </p:cNvSpPr>
          <p:nvPr>
            <p:ph type="sldNum" sz="quarter" idx="10"/>
          </p:nvPr>
        </p:nvSpPr>
        <p:spPr/>
        <p:txBody>
          <a:bodyPr/>
          <a:lstStyle/>
          <a:p>
            <a:fld id="{EE707532-839C-41A2-9E71-D5288AEAE66A}" type="slidenum">
              <a:rPr lang="en-US" smtClean="0"/>
              <a:pPr/>
              <a:t>12</a:t>
            </a:fld>
            <a:endParaRPr lang="en-US"/>
          </a:p>
        </p:txBody>
      </p:sp>
    </p:spTree>
    <p:extLst>
      <p:ext uri="{BB962C8B-B14F-4D97-AF65-F5344CB8AC3E}">
        <p14:creationId xmlns:p14="http://schemas.microsoft.com/office/powerpoint/2010/main" val="2654966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36216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Why hash table takes full space?</a:t>
            </a:r>
            <a:endParaRPr lang="en-US" dirty="0"/>
          </a:p>
          <a:p>
            <a:r>
              <a:rPr lang="en-US" dirty="0"/>
              <a:t>We</a:t>
            </a:r>
            <a:r>
              <a:rPr lang="en-US" baseline="0" dirty="0"/>
              <a:t> want to make it as large as possible.</a:t>
            </a:r>
            <a:endParaRPr lang="en-US" dirty="0"/>
          </a:p>
          <a:p>
            <a:r>
              <a:rPr lang="en-US" dirty="0"/>
              <a:t>Why</a:t>
            </a:r>
            <a:r>
              <a:rPr lang="en-US" baseline="0" dirty="0"/>
              <a:t> hash table bigger than bitmap?</a:t>
            </a:r>
          </a:p>
          <a:p>
            <a:r>
              <a:rPr lang="en-US" baseline="0" dirty="0"/>
              <a:t>Hash table contains counts</a:t>
            </a:r>
          </a:p>
        </p:txBody>
      </p:sp>
      <p:sp>
        <p:nvSpPr>
          <p:cNvPr id="4" name="Slide Number Placeholder 3"/>
          <p:cNvSpPr>
            <a:spLocks noGrp="1"/>
          </p:cNvSpPr>
          <p:nvPr>
            <p:ph type="sldNum" sz="quarter" idx="10"/>
          </p:nvPr>
        </p:nvSpPr>
        <p:spPr/>
        <p:txBody>
          <a:bodyPr/>
          <a:lstStyle/>
          <a:p>
            <a:fld id="{EE707532-839C-41A2-9E71-D5288AEAE66A}" type="slidenum">
              <a:rPr lang="en-US" smtClean="0"/>
              <a:pPr/>
              <a:t>43</a:t>
            </a:fld>
            <a:endParaRPr lang="en-US"/>
          </a:p>
        </p:txBody>
      </p:sp>
    </p:spTree>
    <p:extLst>
      <p:ext uri="{BB962C8B-B14F-4D97-AF65-F5344CB8AC3E}">
        <p14:creationId xmlns:p14="http://schemas.microsoft.com/office/powerpoint/2010/main" val="375067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Why?</a:t>
            </a:r>
            <a:r>
              <a:rPr lang="en-US" dirty="0"/>
              <a:t> While we were able to use the triangular-matrix</a:t>
            </a:r>
          </a:p>
          <a:p>
            <a:r>
              <a:rPr lang="en-US" dirty="0"/>
              <a:t>method on the second pass of A-Priori if we wished, because the frequent items</a:t>
            </a:r>
          </a:p>
          <a:p>
            <a:r>
              <a:rPr lang="en-US" dirty="0"/>
              <a:t>could be renumbered from 1 to some m, we cannot do so for PCY. The reason</a:t>
            </a:r>
          </a:p>
          <a:p>
            <a:r>
              <a:rPr lang="en-US" dirty="0"/>
              <a:t>is that the pairs of frequent items that PCY lets us avoid counting are placed</a:t>
            </a:r>
          </a:p>
          <a:p>
            <a:r>
              <a:rPr lang="en-US" dirty="0"/>
              <a:t>randomly within the triangular matrix; they are the pairs that happen to hash</a:t>
            </a:r>
          </a:p>
          <a:p>
            <a:r>
              <a:rPr lang="en-US" dirty="0"/>
              <a:t>to an infrequent bucket on the ﬁrst pass. There is no known way of compacting</a:t>
            </a:r>
          </a:p>
          <a:p>
            <a:r>
              <a:rPr lang="en-US" dirty="0"/>
              <a:t>the matrix to avoid leaving space for the uncounted pairs.</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44</a:t>
            </a:fld>
            <a:endParaRPr lang="en-US"/>
          </a:p>
        </p:txBody>
      </p:sp>
    </p:spTree>
    <p:extLst>
      <p:ext uri="{BB962C8B-B14F-4D97-AF65-F5344CB8AC3E}">
        <p14:creationId xmlns:p14="http://schemas.microsoft.com/office/powerpoint/2010/main" val="3035286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50</a:t>
            </a:fld>
            <a:endParaRPr lang="en-US"/>
          </a:p>
        </p:txBody>
      </p:sp>
    </p:spTree>
    <p:extLst>
      <p:ext uri="{BB962C8B-B14F-4D97-AF65-F5344CB8AC3E}">
        <p14:creationId xmlns:p14="http://schemas.microsoft.com/office/powerpoint/2010/main" val="338245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we’ll discuss </a:t>
            </a:r>
            <a:r>
              <a:rPr lang="en-US" dirty="0" err="1"/>
              <a:t>Toivonen’s</a:t>
            </a:r>
            <a:r>
              <a:rPr lang="en-US" dirty="0"/>
              <a:t> algorithm, which has an entirely different approach to saving passes.</a:t>
            </a:r>
          </a:p>
          <a:p>
            <a:endParaRPr lang="en-US" dirty="0"/>
          </a:p>
          <a:p>
            <a:r>
              <a:rPr lang="en-US" dirty="0"/>
              <a:t>Click 1</a:t>
            </a:r>
          </a:p>
          <a:p>
            <a:r>
              <a:rPr lang="en-US" dirty="0"/>
              <a:t>It does, however,</a:t>
            </a:r>
            <a:r>
              <a:rPr lang="en-US" baseline="0" dirty="0"/>
              <a:t> start out just like the simple algorithm.  We take a sample and find the </a:t>
            </a:r>
            <a:r>
              <a:rPr lang="en-US" baseline="0" dirty="0" err="1"/>
              <a:t>itemsets</a:t>
            </a:r>
            <a:r>
              <a:rPr lang="en-US" baseline="0" dirty="0"/>
              <a:t> that are frequent in the sample.  It is necessary, not optional, that we lower the threshold somewhat, so that there is little chance of a false negative.  For example, we might, as we discussed earlier, use a 1% sample of the baskets, but divide the threshold by 125, and consider any </a:t>
            </a:r>
            <a:r>
              <a:rPr lang="en-US" baseline="0" dirty="0" err="1"/>
              <a:t>itemset</a:t>
            </a:r>
            <a:r>
              <a:rPr lang="en-US" baseline="0" dirty="0"/>
              <a:t> that met or exceeded that reduced support threshold to be a candidate set.</a:t>
            </a:r>
          </a:p>
          <a:p>
            <a:endParaRPr lang="en-US" baseline="0" dirty="0"/>
          </a:p>
          <a:p>
            <a:r>
              <a:rPr lang="en-US" baseline="0" dirty="0"/>
              <a:t>Click 2</a:t>
            </a:r>
          </a:p>
          <a:p>
            <a:r>
              <a:rPr lang="en-US" baseline="0" dirty="0"/>
              <a:t>It is important that the candidate </a:t>
            </a:r>
            <a:r>
              <a:rPr lang="en-US" baseline="0" dirty="0" err="1"/>
              <a:t>itemsets</a:t>
            </a:r>
            <a:r>
              <a:rPr lang="en-US" baseline="0" dirty="0"/>
              <a:t> include all those that are truly frequent in the full dataset; that is, we really hope there will be no false negatives.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52</a:t>
            </a:fld>
            <a:endParaRPr lang="en-US"/>
          </a:p>
        </p:txBody>
      </p:sp>
    </p:spTree>
    <p:extLst>
      <p:ext uri="{BB962C8B-B14F-4D97-AF65-F5344CB8AC3E}">
        <p14:creationId xmlns:p14="http://schemas.microsoft.com/office/powerpoint/2010/main" val="195648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are some examples of when sets are in the negative border.</a:t>
            </a:r>
          </a:p>
          <a:p>
            <a:endParaRPr lang="en-US" baseline="0" dirty="0"/>
          </a:p>
          <a:p>
            <a:r>
              <a:rPr lang="en-US" baseline="0" dirty="0"/>
              <a:t>Click 1:  A set of four items, ABCD, is in the negative border if it satisfies two conditions.</a:t>
            </a:r>
          </a:p>
          <a:p>
            <a:endParaRPr lang="en-US" baseline="0" dirty="0"/>
          </a:p>
          <a:p>
            <a:r>
              <a:rPr lang="en-US" baseline="0" dirty="0"/>
              <a:t>Click 2: First, it must not itself be frequent.  No set that is frequent can be in the negative border.</a:t>
            </a:r>
          </a:p>
          <a:p>
            <a:endParaRPr lang="en-US" baseline="0" dirty="0"/>
          </a:p>
          <a:p>
            <a:r>
              <a:rPr lang="en-US" baseline="0" dirty="0"/>
              <a:t>Click 3: But all of the immediate subsets, the sets that we get by deleting one of A, B, C, or D (POINT), are frequent.</a:t>
            </a:r>
          </a:p>
          <a:p>
            <a:endParaRPr lang="en-US" baseline="0" dirty="0"/>
          </a:p>
          <a:p>
            <a:r>
              <a:rPr lang="en-US" baseline="0" dirty="0"/>
              <a:t>Click 4: For another example, the singleton set containing only item A is in the negative border if and only if it is not frequent.  This set has only one immediate subset: the empty set.  Now the empty set is a subset of every basket, so the only way the empty set could not be frequent is if the support threshold is higher than the number of baskets.  But that means nothing can be frequent, and why are we bothering anyway?</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53</a:t>
            </a:fld>
            <a:endParaRPr lang="en-US"/>
          </a:p>
        </p:txBody>
      </p:sp>
    </p:spTree>
    <p:extLst>
      <p:ext uri="{BB962C8B-B14F-4D97-AF65-F5344CB8AC3E}">
        <p14:creationId xmlns:p14="http://schemas.microsoft.com/office/powerpoint/2010/main" val="65644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CB996A33-DBA5-544D-9E61-109538787A52}"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15115B-966F-E146-B9BA-F1EAE1F8E646}"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FC308D4-8E1D-CB47-847A-7F1EFBB5E8EC}" type="datetime1">
              <a:rPr lang="en-US" smtClean="0"/>
              <a:t>1/21/18</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a:t>Click to edit Master title style</a:t>
            </a:r>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C28FFAA5-DC48-4346-9015-CE87659DA8F4}" type="datetime1">
              <a:rPr lang="en-US" smtClean="0"/>
              <a:t>1/21/18</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a:t>Jure Leskovec, Stanford CS246: Mining Massive Datasets, http://cs246.stanford.edu</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369E1B9A-FB5B-8046-8386-509807927376}" type="datetime1">
              <a:rPr lang="en-US" smtClean="0"/>
              <a:t>1/21/18</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Jure Leskovec, Stanford CS246: Mining Massive Datasets, http://cs246.stanford.edu</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4E9D6A5E-422A-3A4C-AF8B-E903E5094C0F}"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a:t>Click to edit Master title style</a:t>
            </a:r>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a:t>Click to edit Master text styles</a:t>
            </a:r>
          </a:p>
        </p:txBody>
      </p:sp>
      <p:sp>
        <p:nvSpPr>
          <p:cNvPr id="4" name="Date Placeholder 3"/>
          <p:cNvSpPr>
            <a:spLocks noGrp="1"/>
          </p:cNvSpPr>
          <p:nvPr>
            <p:ph type="dt" sz="half" idx="10"/>
          </p:nvPr>
        </p:nvSpPr>
        <p:spPr/>
        <p:txBody>
          <a:bodyPr/>
          <a:lstStyle/>
          <a:p>
            <a:fld id="{1C618C91-223F-3F41-8210-39D54E7C0CEC}"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2733B2A-B7C9-144D-8E9F-50E957507149}" type="datetime1">
              <a:rPr lang="en-US" smtClean="0"/>
              <a:t>1/21/18</a:t>
            </a:fld>
            <a:endParaRPr lang="en-US"/>
          </a:p>
        </p:txBody>
      </p:sp>
      <p:sp>
        <p:nvSpPr>
          <p:cNvPr id="6" name="Footer Placeholder 5"/>
          <p:cNvSpPr>
            <a:spLocks noGrp="1"/>
          </p:cNvSpPr>
          <p:nvPr>
            <p:ph type="ftr" sz="quarter" idx="11"/>
          </p:nvPr>
        </p:nvSpPr>
        <p:spPr/>
        <p:txBody>
          <a:bodyPr/>
          <a:lstStyle/>
          <a:p>
            <a:r>
              <a:rPr lang="en-US"/>
              <a:t>Jure Leskovec, Stanford CS246: Mining Massive Datasets, http://cs246.stanford.edu</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7E44486-ECBA-334A-905E-1CD88EE75926}" type="datetime1">
              <a:rPr lang="en-US" smtClean="0"/>
              <a:t>1/21/18</a:t>
            </a:fld>
            <a:endParaRPr lang="en-US"/>
          </a:p>
        </p:txBody>
      </p:sp>
      <p:sp>
        <p:nvSpPr>
          <p:cNvPr id="8" name="Footer Placeholder 7"/>
          <p:cNvSpPr>
            <a:spLocks noGrp="1"/>
          </p:cNvSpPr>
          <p:nvPr>
            <p:ph type="ftr" sz="quarter" idx="11"/>
          </p:nvPr>
        </p:nvSpPr>
        <p:spPr/>
        <p:txBody>
          <a:bodyPr/>
          <a:lstStyle/>
          <a:p>
            <a:r>
              <a:rPr lang="en-US"/>
              <a:t>Jure Leskovec, Stanford CS246: Mining Massive Datasets, http://cs246.stanford.edu</a:t>
            </a:r>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5212573-3C41-144C-884B-1C3ECFF06E07}" type="datetime1">
              <a:rPr lang="en-US" smtClean="0"/>
              <a:t>1/21/18</a:t>
            </a:fld>
            <a:endParaRPr lang="en-US"/>
          </a:p>
        </p:txBody>
      </p:sp>
      <p:sp>
        <p:nvSpPr>
          <p:cNvPr id="4" name="Footer Placeholder 3"/>
          <p:cNvSpPr>
            <a:spLocks noGrp="1"/>
          </p:cNvSpPr>
          <p:nvPr>
            <p:ph type="ftr" sz="quarter" idx="11"/>
          </p:nvPr>
        </p:nvSpPr>
        <p:spPr/>
        <p:txBody>
          <a:bodyPr/>
          <a:lstStyle/>
          <a:p>
            <a:r>
              <a:rPr lang="en-US"/>
              <a:t>Jure Leskovec, Stanford CS246: Mining Massive Datasets, http://cs246.stanford.edu</a:t>
            </a:r>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8E3E8-4D60-9549-A74A-0D620AB33902}" type="datetime1">
              <a:rPr lang="en-US" smtClean="0"/>
              <a:t>1/21/18</a:t>
            </a:fld>
            <a:endParaRPr lang="en-US"/>
          </a:p>
        </p:txBody>
      </p:sp>
      <p:sp>
        <p:nvSpPr>
          <p:cNvPr id="3" name="Footer Placeholder 2"/>
          <p:cNvSpPr>
            <a:spLocks noGrp="1"/>
          </p:cNvSpPr>
          <p:nvPr>
            <p:ph type="ftr" sz="quarter" idx="11"/>
          </p:nvPr>
        </p:nvSpPr>
        <p:spPr/>
        <p:txBody>
          <a:bodyPr/>
          <a:lstStyle/>
          <a:p>
            <a:r>
              <a:rPr lang="en-US"/>
              <a:t>Jure Leskovec, Stanford CS246: Mining Massive Datasets, http://cs246.stanford.edu</a:t>
            </a:r>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62DC795-F169-6C46-9CEB-A63086520551}" type="datetime1">
              <a:rPr lang="en-US" smtClean="0"/>
              <a:t>1/21/18</a:t>
            </a:fld>
            <a:endParaRPr lang="en-US"/>
          </a:p>
        </p:txBody>
      </p:sp>
      <p:sp>
        <p:nvSpPr>
          <p:cNvPr id="6" name="Footer Placeholder 5"/>
          <p:cNvSpPr>
            <a:spLocks noGrp="1"/>
          </p:cNvSpPr>
          <p:nvPr>
            <p:ph type="ftr" sz="quarter" idx="11"/>
          </p:nvPr>
        </p:nvSpPr>
        <p:spPr/>
        <p:txBody>
          <a:bodyPr/>
          <a:lstStyle/>
          <a:p>
            <a:r>
              <a:rPr lang="en-US"/>
              <a:t>Jure Leskovec, Stanford CS246: Mining Massive Datasets, http://cs246.stanford.edu</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78D2CF1-2E36-904A-BC3C-C12F6FE4AE2E}" type="datetime1">
              <a:rPr lang="en-US" smtClean="0"/>
              <a:t>1/21/18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a:t>Jure Leskovec, Stanford CS246: Mining Massive Datasets, http://cs246.stanford.edu</a:t>
            </a:r>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a:t>Click to edit Master title style</a:t>
            </a:r>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3DEB5187-6586-6644-9F5E-45116814A449}" type="datetime1">
              <a:rPr lang="en-US" smtClean="0"/>
              <a:t>1/21/18</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a:t>Jure Leskovec, Stanford CS246: Mining Massive Datasets, http://cs246.stanford.edu</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youtube.com/watch?v=AGAkNiQnbjY"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143000"/>
            <a:ext cx="9144000" cy="5715000"/>
          </a:xfrm>
          <a:prstGeom prst="rect">
            <a:avLst/>
          </a:prstGeom>
          <a:solidFill>
            <a:schemeClr val="bg2"/>
          </a:solidFill>
          <a:ln w="38100">
            <a:solidFill>
              <a:schemeClr val="bg2"/>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2 Announcements</a:t>
            </a:r>
          </a:p>
        </p:txBody>
      </p:sp>
      <p:sp>
        <p:nvSpPr>
          <p:cNvPr id="3" name="Content Placeholder 2"/>
          <p:cNvSpPr>
            <a:spLocks noGrp="1"/>
          </p:cNvSpPr>
          <p:nvPr>
            <p:ph idx="1"/>
          </p:nvPr>
        </p:nvSpPr>
        <p:spPr>
          <a:xfrm>
            <a:off x="457200" y="1295400"/>
            <a:ext cx="8610600" cy="5257801"/>
          </a:xfrm>
        </p:spPr>
        <p:txBody>
          <a:bodyPr>
            <a:normAutofit/>
          </a:bodyPr>
          <a:lstStyle/>
          <a:p>
            <a:pPr marL="118872" indent="0">
              <a:buNone/>
            </a:pPr>
            <a:r>
              <a:rPr lang="en-US" b="1" dirty="0">
                <a:solidFill>
                  <a:srgbClr val="CC0066"/>
                </a:solidFill>
              </a:rPr>
              <a:t>We will be releasing HW1 today</a:t>
            </a:r>
          </a:p>
          <a:p>
            <a:r>
              <a:rPr lang="en-US" dirty="0"/>
              <a:t>It is due in 2 weeks (1/25 at 23:59pm)</a:t>
            </a:r>
          </a:p>
          <a:p>
            <a:r>
              <a:rPr lang="en-US" dirty="0"/>
              <a:t>The homework is long</a:t>
            </a:r>
          </a:p>
          <a:p>
            <a:pPr lvl="1"/>
            <a:r>
              <a:rPr lang="en-US" dirty="0"/>
              <a:t>Requires proving theorems as well as coding</a:t>
            </a:r>
          </a:p>
          <a:p>
            <a:r>
              <a:rPr lang="en-US" b="1" dirty="0"/>
              <a:t>Please start early</a:t>
            </a:r>
          </a:p>
          <a:p>
            <a:endParaRPr lang="en-US" dirty="0"/>
          </a:p>
          <a:p>
            <a:pPr marL="118872" indent="0">
              <a:buNone/>
            </a:pPr>
            <a:r>
              <a:rPr lang="en-US" b="1" dirty="0">
                <a:solidFill>
                  <a:srgbClr val="CC0066"/>
                </a:solidFill>
              </a:rPr>
              <a:t>Recitation sessions</a:t>
            </a:r>
            <a:r>
              <a:rPr lang="en-US" dirty="0">
                <a:solidFill>
                  <a:srgbClr val="CC0066"/>
                </a:solidFill>
              </a:rPr>
              <a:t>:</a:t>
            </a:r>
          </a:p>
          <a:p>
            <a:r>
              <a:rPr lang="en-US" b="1" dirty="0"/>
              <a:t>Spark Tutorial and Clinic:</a:t>
            </a:r>
            <a:r>
              <a:rPr lang="en-US" dirty="0"/>
              <a:t> </a:t>
            </a:r>
            <a:br>
              <a:rPr lang="en-US" dirty="0"/>
            </a:br>
            <a:r>
              <a:rPr lang="en-US" dirty="0"/>
              <a:t>Today 4:30-5:50pm in Skilling Auditorium</a:t>
            </a:r>
          </a:p>
          <a:p>
            <a:endParaRPr lang="en-US" dirty="0"/>
          </a:p>
          <a:p>
            <a:endParaRPr lang="en-US" dirty="0"/>
          </a:p>
        </p:txBody>
      </p:sp>
      <p:sp>
        <p:nvSpPr>
          <p:cNvPr id="4" name="Date Placeholder 3"/>
          <p:cNvSpPr>
            <a:spLocks noGrp="1"/>
          </p:cNvSpPr>
          <p:nvPr>
            <p:ph type="dt" sz="half" idx="10"/>
          </p:nvPr>
        </p:nvSpPr>
        <p:spPr/>
        <p:txBody>
          <a:bodyPr/>
          <a:lstStyle/>
          <a:p>
            <a:fld id="{B131D7AA-D4F5-854E-8C4A-8137C5A1E97D}"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a:t>
            </a:fld>
            <a:endParaRPr lang="en-US"/>
          </a:p>
        </p:txBody>
      </p:sp>
    </p:spTree>
    <p:extLst>
      <p:ext uri="{BB962C8B-B14F-4D97-AF65-F5344CB8AC3E}">
        <p14:creationId xmlns:p14="http://schemas.microsoft.com/office/powerpoint/2010/main" val="4090351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 Example: Frequent Itemsets</a:t>
            </a:r>
          </a:p>
        </p:txBody>
      </p:sp>
      <p:sp>
        <p:nvSpPr>
          <p:cNvPr id="9219" name="Rectangle 3"/>
          <p:cNvSpPr>
            <a:spLocks noGrp="1" noChangeArrowheads="1"/>
          </p:cNvSpPr>
          <p:nvPr>
            <p:ph idx="1"/>
          </p:nvPr>
        </p:nvSpPr>
        <p:spPr>
          <a:xfrm>
            <a:off x="457200" y="1866901"/>
            <a:ext cx="8229600" cy="4152899"/>
          </a:xfrm>
        </p:spPr>
        <p:txBody>
          <a:bodyPr>
            <a:normAutofit/>
          </a:bodyPr>
          <a:lstStyle/>
          <a:p>
            <a:r>
              <a:rPr lang="en-US" b="1" dirty="0"/>
              <a:t>Items</a:t>
            </a:r>
            <a:r>
              <a:rPr lang="en-US" dirty="0"/>
              <a:t> = {milk, coke, </a:t>
            </a:r>
            <a:r>
              <a:rPr lang="en-US" dirty="0" err="1"/>
              <a:t>pepsi</a:t>
            </a:r>
            <a:r>
              <a:rPr lang="en-US" dirty="0"/>
              <a:t>, beer, juice}</a:t>
            </a:r>
          </a:p>
          <a:p>
            <a:r>
              <a:rPr lang="en-US" b="1" u="sng" dirty="0">
                <a:solidFill>
                  <a:srgbClr val="0000FF"/>
                </a:solidFill>
              </a:rPr>
              <a:t>Support</a:t>
            </a:r>
            <a:r>
              <a:rPr lang="en-US" u="sng" dirty="0">
                <a:solidFill>
                  <a:srgbClr val="0000FF"/>
                </a:solidFill>
              </a:rPr>
              <a:t> </a:t>
            </a:r>
            <a:r>
              <a:rPr lang="en-US" b="1" u="sng" dirty="0">
                <a:solidFill>
                  <a:srgbClr val="0000FF"/>
                </a:solidFill>
              </a:rPr>
              <a:t>threshold</a:t>
            </a:r>
            <a:r>
              <a:rPr lang="en-US" b="1" dirty="0">
                <a:solidFill>
                  <a:srgbClr val="0000FF"/>
                </a:solidFill>
              </a:rPr>
              <a:t> </a:t>
            </a:r>
            <a:r>
              <a:rPr lang="en-US" dirty="0">
                <a:solidFill>
                  <a:srgbClr val="0000FF"/>
                </a:solidFill>
              </a:rPr>
              <a:t>= 3 baskets</a:t>
            </a:r>
          </a:p>
          <a:p>
            <a:pPr lvl="1">
              <a:buFont typeface="Monotype Sorts" pitchFamily="-107" charset="2"/>
              <a:buNone/>
            </a:pPr>
            <a:r>
              <a:rPr lang="en-US" dirty="0"/>
              <a:t>	</a:t>
            </a:r>
            <a:r>
              <a:rPr lang="en-US" b="1" dirty="0"/>
              <a:t>B</a:t>
            </a:r>
            <a:r>
              <a:rPr lang="en-US" b="1" baseline="-25000" dirty="0"/>
              <a:t>1</a:t>
            </a:r>
            <a:r>
              <a:rPr lang="en-US" dirty="0"/>
              <a:t> = {</a:t>
            </a:r>
            <a:r>
              <a:rPr lang="en-US" dirty="0" err="1"/>
              <a:t>m</a:t>
            </a:r>
            <a:r>
              <a:rPr lang="en-US" dirty="0"/>
              <a:t>, </a:t>
            </a:r>
            <a:r>
              <a:rPr lang="en-US" dirty="0" err="1"/>
              <a:t>c</a:t>
            </a:r>
            <a:r>
              <a:rPr lang="en-US" dirty="0"/>
              <a:t>, </a:t>
            </a:r>
            <a:r>
              <a:rPr lang="en-US" dirty="0" err="1"/>
              <a:t>b</a:t>
            </a:r>
            <a:r>
              <a:rPr lang="en-US" dirty="0"/>
              <a:t>}		</a:t>
            </a:r>
            <a:r>
              <a:rPr lang="en-US" b="1" dirty="0"/>
              <a:t>B</a:t>
            </a:r>
            <a:r>
              <a:rPr lang="en-US" b="1" baseline="-25000" dirty="0"/>
              <a:t>2</a:t>
            </a:r>
            <a:r>
              <a:rPr lang="en-US" dirty="0"/>
              <a:t> = {</a:t>
            </a:r>
            <a:r>
              <a:rPr lang="en-US" dirty="0" err="1"/>
              <a:t>m</a:t>
            </a:r>
            <a:r>
              <a:rPr lang="en-US" dirty="0"/>
              <a:t>, </a:t>
            </a:r>
            <a:r>
              <a:rPr lang="en-US" dirty="0" err="1"/>
              <a:t>p</a:t>
            </a:r>
            <a:r>
              <a:rPr lang="en-US" dirty="0"/>
              <a:t>, </a:t>
            </a:r>
            <a:r>
              <a:rPr lang="en-US" dirty="0" err="1"/>
              <a:t>j</a:t>
            </a:r>
            <a:r>
              <a:rPr lang="en-US" dirty="0"/>
              <a:t>}</a:t>
            </a:r>
          </a:p>
          <a:p>
            <a:pPr lvl="1">
              <a:buFont typeface="Monotype Sorts" pitchFamily="-107" charset="2"/>
              <a:buNone/>
            </a:pPr>
            <a:r>
              <a:rPr lang="en-US" b="1" dirty="0"/>
              <a:t>	B</a:t>
            </a:r>
            <a:r>
              <a:rPr lang="en-US" b="1" baseline="-25000" dirty="0"/>
              <a:t>3</a:t>
            </a:r>
            <a:r>
              <a:rPr lang="en-US" dirty="0"/>
              <a:t> = {m, b}		</a:t>
            </a:r>
            <a:r>
              <a:rPr lang="en-US" b="1" dirty="0"/>
              <a:t>B</a:t>
            </a:r>
            <a:r>
              <a:rPr lang="en-US" b="1" baseline="-25000" dirty="0"/>
              <a:t>4 </a:t>
            </a:r>
            <a:r>
              <a:rPr lang="en-US" dirty="0"/>
              <a:t>= {c, j}</a:t>
            </a:r>
          </a:p>
          <a:p>
            <a:pPr lvl="1">
              <a:buFont typeface="Monotype Sorts" pitchFamily="-107" charset="2"/>
              <a:buNone/>
            </a:pPr>
            <a:r>
              <a:rPr lang="en-US" b="1" dirty="0"/>
              <a:t>	B</a:t>
            </a:r>
            <a:r>
              <a:rPr lang="en-US" b="1" baseline="-25000" dirty="0"/>
              <a:t>5</a:t>
            </a:r>
            <a:r>
              <a:rPr lang="en-US" dirty="0"/>
              <a:t> = {</a:t>
            </a:r>
            <a:r>
              <a:rPr lang="en-US" dirty="0" err="1"/>
              <a:t>m</a:t>
            </a:r>
            <a:r>
              <a:rPr lang="en-US" dirty="0"/>
              <a:t>, </a:t>
            </a:r>
            <a:r>
              <a:rPr lang="en-US" dirty="0" err="1"/>
              <a:t>p</a:t>
            </a:r>
            <a:r>
              <a:rPr lang="en-US" dirty="0"/>
              <a:t>, </a:t>
            </a:r>
            <a:r>
              <a:rPr lang="en-US" dirty="0" err="1"/>
              <a:t>b</a:t>
            </a:r>
            <a:r>
              <a:rPr lang="en-US" dirty="0"/>
              <a:t>}		</a:t>
            </a:r>
            <a:r>
              <a:rPr lang="en-US" b="1" dirty="0"/>
              <a:t>B</a:t>
            </a:r>
            <a:r>
              <a:rPr lang="en-US" b="1" baseline="-25000" dirty="0"/>
              <a:t>6</a:t>
            </a:r>
            <a:r>
              <a:rPr lang="en-US" dirty="0"/>
              <a:t> = {</a:t>
            </a:r>
            <a:r>
              <a:rPr lang="en-US" dirty="0" err="1"/>
              <a:t>m</a:t>
            </a:r>
            <a:r>
              <a:rPr lang="en-US" dirty="0"/>
              <a:t>, </a:t>
            </a:r>
            <a:r>
              <a:rPr lang="en-US" dirty="0" err="1"/>
              <a:t>c</a:t>
            </a:r>
            <a:r>
              <a:rPr lang="en-US" dirty="0"/>
              <a:t>, </a:t>
            </a:r>
            <a:r>
              <a:rPr lang="en-US" dirty="0" err="1"/>
              <a:t>b</a:t>
            </a:r>
            <a:r>
              <a:rPr lang="en-US" dirty="0"/>
              <a:t>, </a:t>
            </a:r>
            <a:r>
              <a:rPr lang="en-US" dirty="0" err="1"/>
              <a:t>j</a:t>
            </a:r>
            <a:r>
              <a:rPr lang="en-US" dirty="0"/>
              <a:t>}</a:t>
            </a:r>
          </a:p>
          <a:p>
            <a:pPr lvl="1">
              <a:buFont typeface="Monotype Sorts" pitchFamily="-107" charset="2"/>
              <a:buNone/>
            </a:pPr>
            <a:r>
              <a:rPr lang="en-US" b="1" dirty="0"/>
              <a:t>	B</a:t>
            </a:r>
            <a:r>
              <a:rPr lang="en-US" b="1" baseline="-25000" dirty="0"/>
              <a:t>7</a:t>
            </a:r>
            <a:r>
              <a:rPr lang="en-US" dirty="0"/>
              <a:t> = {c, b, j}		</a:t>
            </a:r>
            <a:r>
              <a:rPr lang="en-US" b="1" dirty="0"/>
              <a:t>B</a:t>
            </a:r>
            <a:r>
              <a:rPr lang="en-US" b="1" baseline="-25000" dirty="0"/>
              <a:t>8</a:t>
            </a:r>
            <a:r>
              <a:rPr lang="en-US" dirty="0"/>
              <a:t> = {b, c}</a:t>
            </a:r>
          </a:p>
          <a:p>
            <a:pPr lvl="1">
              <a:buFont typeface="Monotype Sorts" pitchFamily="-107" charset="2"/>
              <a:buNone/>
            </a:pPr>
            <a:r>
              <a:rPr lang="en-US" sz="1200" dirty="0"/>
              <a:t>	</a:t>
            </a:r>
          </a:p>
          <a:p>
            <a:r>
              <a:rPr lang="en-US" b="1" dirty="0"/>
              <a:t>Frequent itemsets:</a:t>
            </a:r>
            <a:r>
              <a:rPr lang="en-US" dirty="0"/>
              <a:t> {</a:t>
            </a:r>
            <a:r>
              <a:rPr lang="en-US" dirty="0" err="1"/>
              <a:t>m</a:t>
            </a:r>
            <a:r>
              <a:rPr lang="en-US" dirty="0"/>
              <a:t>}, {</a:t>
            </a:r>
            <a:r>
              <a:rPr lang="en-US" dirty="0" err="1"/>
              <a:t>c</a:t>
            </a:r>
            <a:r>
              <a:rPr lang="en-US" dirty="0"/>
              <a:t>}, {</a:t>
            </a:r>
            <a:r>
              <a:rPr lang="en-US" dirty="0" err="1"/>
              <a:t>b</a:t>
            </a:r>
            <a:r>
              <a:rPr lang="en-US" dirty="0"/>
              <a:t>}, {</a:t>
            </a:r>
            <a:r>
              <a:rPr lang="en-US" dirty="0" err="1"/>
              <a:t>j</a:t>
            </a:r>
            <a:r>
              <a:rPr lang="en-US" dirty="0"/>
              <a:t>},</a:t>
            </a:r>
          </a:p>
        </p:txBody>
      </p:sp>
      <p:sp>
        <p:nvSpPr>
          <p:cNvPr id="22" name="Date Placeholder 21"/>
          <p:cNvSpPr>
            <a:spLocks noGrp="1"/>
          </p:cNvSpPr>
          <p:nvPr>
            <p:ph type="dt" sz="half" idx="10"/>
          </p:nvPr>
        </p:nvSpPr>
        <p:spPr/>
        <p:txBody>
          <a:bodyPr/>
          <a:lstStyle/>
          <a:p>
            <a:fld id="{C0F84E90-2C63-8048-98CF-858FC56FAA35}" type="datetime1">
              <a:rPr lang="en-US" smtClean="0"/>
              <a:t>1/21/18</a:t>
            </a:fld>
            <a:endParaRPr lang="en-US"/>
          </a:p>
        </p:txBody>
      </p:sp>
      <p:sp>
        <p:nvSpPr>
          <p:cNvPr id="23" name="Footer Placeholder 22"/>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21" name="Slide Number Placeholder 5"/>
          <p:cNvSpPr>
            <a:spLocks noGrp="1"/>
          </p:cNvSpPr>
          <p:nvPr>
            <p:ph type="sldNum" sz="quarter" idx="12"/>
          </p:nvPr>
        </p:nvSpPr>
        <p:spPr/>
        <p:txBody>
          <a:bodyPr/>
          <a:lstStyle/>
          <a:p>
            <a:fld id="{E57C42C1-B327-774E-8C66-85FDFBCFB577}" type="slidenum">
              <a:rPr lang="en-US"/>
              <a:pPr/>
              <a:t>10</a:t>
            </a:fld>
            <a:endParaRPr lang="en-US"/>
          </a:p>
        </p:txBody>
      </p:sp>
      <p:grpSp>
        <p:nvGrpSpPr>
          <p:cNvPr id="2" name="Group 24"/>
          <p:cNvGrpSpPr/>
          <p:nvPr/>
        </p:nvGrpSpPr>
        <p:grpSpPr>
          <a:xfrm>
            <a:off x="2057400" y="3352800"/>
            <a:ext cx="3124200" cy="2789238"/>
            <a:chOff x="2057400" y="3352800"/>
            <a:chExt cx="3124200" cy="2789238"/>
          </a:xfrm>
        </p:grpSpPr>
        <p:sp>
          <p:nvSpPr>
            <p:cNvPr id="9225" name="Text Box 9"/>
            <p:cNvSpPr txBox="1">
              <a:spLocks noChangeArrowheads="1"/>
            </p:cNvSpPr>
            <p:nvPr/>
          </p:nvSpPr>
          <p:spPr bwMode="auto">
            <a:xfrm>
              <a:off x="2057400" y="5562600"/>
              <a:ext cx="1646238" cy="579438"/>
            </a:xfrm>
            <a:prstGeom prst="rect">
              <a:avLst/>
            </a:prstGeom>
            <a:noFill/>
            <a:ln w="9525">
              <a:noFill/>
              <a:miter lim="800000"/>
              <a:headEnd/>
              <a:tailEnd/>
            </a:ln>
            <a:effectLst/>
          </p:spPr>
          <p:txBody>
            <a:bodyPr wrap="square">
              <a:prstTxWarp prst="textNoShape">
                <a:avLst/>
              </a:prstTxWarp>
              <a:spAutoFit/>
            </a:bodyPr>
            <a:lstStyle/>
            <a:p>
              <a:r>
                <a:rPr lang="en-US" sz="3200" dirty="0"/>
                <a:t>, {</a:t>
              </a:r>
              <a:r>
                <a:rPr lang="en-US" sz="3200" dirty="0" err="1"/>
                <a:t>b,c</a:t>
              </a:r>
              <a:r>
                <a:rPr lang="en-US" sz="3200" dirty="0"/>
                <a:t>}</a:t>
              </a:r>
            </a:p>
          </p:txBody>
        </p:sp>
        <p:sp>
          <p:nvSpPr>
            <p:cNvPr id="9227" name="Line 11"/>
            <p:cNvSpPr>
              <a:spLocks noChangeShapeType="1"/>
            </p:cNvSpPr>
            <p:nvPr/>
          </p:nvSpPr>
          <p:spPr bwMode="auto">
            <a:xfrm flipV="1">
              <a:off x="2667000" y="3352800"/>
              <a:ext cx="304800" cy="22860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28" name="Line 12"/>
            <p:cNvSpPr>
              <a:spLocks noChangeShapeType="1"/>
            </p:cNvSpPr>
            <p:nvPr/>
          </p:nvSpPr>
          <p:spPr bwMode="auto">
            <a:xfrm flipH="1" flipV="1">
              <a:off x="2438400" y="4953000"/>
              <a:ext cx="76200" cy="6858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29" name="Line 13"/>
            <p:cNvSpPr>
              <a:spLocks noChangeShapeType="1"/>
            </p:cNvSpPr>
            <p:nvPr/>
          </p:nvSpPr>
          <p:spPr bwMode="auto">
            <a:xfrm flipV="1">
              <a:off x="2819400" y="4419600"/>
              <a:ext cx="2209800" cy="12192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sp>
          <p:nvSpPr>
            <p:cNvPr id="9230" name="Line 14"/>
            <p:cNvSpPr>
              <a:spLocks noChangeShapeType="1"/>
            </p:cNvSpPr>
            <p:nvPr/>
          </p:nvSpPr>
          <p:spPr bwMode="auto">
            <a:xfrm flipV="1">
              <a:off x="2895600" y="4953000"/>
              <a:ext cx="2286000" cy="76200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3" name="Group 25"/>
          <p:cNvGrpSpPr/>
          <p:nvPr/>
        </p:nvGrpSpPr>
        <p:grpSpPr>
          <a:xfrm>
            <a:off x="2667000" y="3962400"/>
            <a:ext cx="3124200" cy="2179638"/>
            <a:chOff x="3048000" y="3886200"/>
            <a:chExt cx="3124200" cy="2179638"/>
          </a:xfrm>
        </p:grpSpPr>
        <p:sp>
          <p:nvSpPr>
            <p:cNvPr id="9226" name="Text Box 10"/>
            <p:cNvSpPr txBox="1">
              <a:spLocks noChangeArrowheads="1"/>
            </p:cNvSpPr>
            <p:nvPr/>
          </p:nvSpPr>
          <p:spPr bwMode="auto">
            <a:xfrm>
              <a:off x="3502025" y="5486400"/>
              <a:ext cx="1374775" cy="579438"/>
            </a:xfrm>
            <a:prstGeom prst="rect">
              <a:avLst/>
            </a:prstGeom>
            <a:noFill/>
            <a:ln w="9525">
              <a:noFill/>
              <a:miter lim="800000"/>
              <a:headEnd/>
              <a:tailEnd/>
            </a:ln>
            <a:effectLst/>
          </p:spPr>
          <p:txBody>
            <a:bodyPr wrap="square">
              <a:prstTxWarp prst="textNoShape">
                <a:avLst/>
              </a:prstTxWarp>
              <a:spAutoFit/>
            </a:bodyPr>
            <a:lstStyle/>
            <a:p>
              <a:r>
                <a:rPr lang="en-US" sz="3200" dirty="0"/>
                <a:t>, {</a:t>
              </a:r>
              <a:r>
                <a:rPr lang="en-US" sz="3200" dirty="0" err="1"/>
                <a:t>c,j</a:t>
              </a:r>
              <a:r>
                <a:rPr lang="en-US" sz="3200" dirty="0"/>
                <a:t>}.</a:t>
              </a:r>
            </a:p>
          </p:txBody>
        </p:sp>
        <p:sp>
          <p:nvSpPr>
            <p:cNvPr id="9233" name="Line 17"/>
            <p:cNvSpPr>
              <a:spLocks noChangeShapeType="1"/>
            </p:cNvSpPr>
            <p:nvPr/>
          </p:nvSpPr>
          <p:spPr bwMode="auto">
            <a:xfrm flipH="1" flipV="1">
              <a:off x="3048000" y="4800600"/>
              <a:ext cx="762000" cy="8382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sp>
          <p:nvSpPr>
            <p:cNvPr id="9234" name="Line 18"/>
            <p:cNvSpPr>
              <a:spLocks noChangeShapeType="1"/>
            </p:cNvSpPr>
            <p:nvPr/>
          </p:nvSpPr>
          <p:spPr bwMode="auto">
            <a:xfrm flipV="1">
              <a:off x="4115718" y="3886200"/>
              <a:ext cx="1142081" cy="17526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sp>
          <p:nvSpPr>
            <p:cNvPr id="9235" name="Line 19"/>
            <p:cNvSpPr>
              <a:spLocks noChangeShapeType="1"/>
            </p:cNvSpPr>
            <p:nvPr/>
          </p:nvSpPr>
          <p:spPr bwMode="auto">
            <a:xfrm flipV="1">
              <a:off x="4343400" y="4419600"/>
              <a:ext cx="1828800" cy="1219200"/>
            </a:xfrm>
            <a:prstGeom prst="line">
              <a:avLst/>
            </a:prstGeom>
            <a:noFill/>
            <a:ln w="9525">
              <a:solidFill>
                <a:srgbClr val="000080"/>
              </a:solidFill>
              <a:round/>
              <a:headEnd/>
              <a:tailEnd type="triangle" w="med" len="med"/>
            </a:ln>
            <a:effectLst/>
          </p:spPr>
          <p:txBody>
            <a:bodyPr>
              <a:prstTxWarp prst="textNoShape">
                <a:avLst/>
              </a:prstTxWarp>
            </a:bodyPr>
            <a:lstStyle/>
            <a:p>
              <a:endParaRPr lang="en-US"/>
            </a:p>
          </p:txBody>
        </p:sp>
      </p:grpSp>
      <p:grpSp>
        <p:nvGrpSpPr>
          <p:cNvPr id="4" name="Group 22"/>
          <p:cNvGrpSpPr>
            <a:grpSpLocks/>
          </p:cNvGrpSpPr>
          <p:nvPr/>
        </p:nvGrpSpPr>
        <p:grpSpPr bwMode="auto">
          <a:xfrm>
            <a:off x="1050925" y="3352800"/>
            <a:ext cx="4359275" cy="2797175"/>
            <a:chOff x="662" y="2112"/>
            <a:chExt cx="2746" cy="1762"/>
          </a:xfrm>
        </p:grpSpPr>
        <p:sp>
          <p:nvSpPr>
            <p:cNvPr id="9221" name="Text Box 5"/>
            <p:cNvSpPr txBox="1">
              <a:spLocks noChangeArrowheads="1"/>
            </p:cNvSpPr>
            <p:nvPr/>
          </p:nvSpPr>
          <p:spPr bwMode="auto">
            <a:xfrm>
              <a:off x="662" y="3509"/>
              <a:ext cx="797" cy="365"/>
            </a:xfrm>
            <a:prstGeom prst="rect">
              <a:avLst/>
            </a:prstGeom>
            <a:noFill/>
            <a:ln w="9525">
              <a:noFill/>
              <a:miter lim="800000"/>
              <a:headEnd/>
              <a:tailEnd/>
            </a:ln>
            <a:effectLst/>
          </p:spPr>
          <p:txBody>
            <a:bodyPr wrap="none">
              <a:prstTxWarp prst="textNoShape">
                <a:avLst/>
              </a:prstTxWarp>
              <a:spAutoFit/>
            </a:bodyPr>
            <a:lstStyle/>
            <a:p>
              <a:r>
                <a:rPr lang="en-US" sz="3200" dirty="0"/>
                <a:t>{</a:t>
              </a:r>
              <a:r>
                <a:rPr lang="en-US" sz="3200" dirty="0" err="1"/>
                <a:t>m,b</a:t>
              </a:r>
              <a:r>
                <a:rPr lang="en-US" sz="3200" dirty="0"/>
                <a:t>}</a:t>
              </a:r>
            </a:p>
          </p:txBody>
        </p:sp>
        <p:sp>
          <p:nvSpPr>
            <p:cNvPr id="9222" name="Line 6"/>
            <p:cNvSpPr>
              <a:spLocks noChangeShapeType="1"/>
            </p:cNvSpPr>
            <p:nvPr/>
          </p:nvSpPr>
          <p:spPr bwMode="auto">
            <a:xfrm flipV="1">
              <a:off x="816" y="2112"/>
              <a:ext cx="720" cy="1440"/>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23" name="Line 7"/>
            <p:cNvSpPr>
              <a:spLocks noChangeShapeType="1"/>
            </p:cNvSpPr>
            <p:nvPr/>
          </p:nvSpPr>
          <p:spPr bwMode="auto">
            <a:xfrm flipV="1">
              <a:off x="960" y="2448"/>
              <a:ext cx="576" cy="1104"/>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24" name="Line 8"/>
            <p:cNvSpPr>
              <a:spLocks noChangeShapeType="1"/>
            </p:cNvSpPr>
            <p:nvPr/>
          </p:nvSpPr>
          <p:spPr bwMode="auto">
            <a:xfrm flipV="1">
              <a:off x="1152" y="2832"/>
              <a:ext cx="2256" cy="720"/>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sp>
          <p:nvSpPr>
            <p:cNvPr id="9237" name="Line 21"/>
            <p:cNvSpPr>
              <a:spLocks noChangeShapeType="1"/>
            </p:cNvSpPr>
            <p:nvPr/>
          </p:nvSpPr>
          <p:spPr bwMode="auto">
            <a:xfrm flipV="1">
              <a:off x="1056" y="2784"/>
              <a:ext cx="576" cy="768"/>
            </a:xfrm>
            <a:prstGeom prst="line">
              <a:avLst/>
            </a:prstGeom>
            <a:noFill/>
            <a:ln w="9525">
              <a:solidFill>
                <a:srgbClr val="FF0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227465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5A4822-970E-634E-A28B-8345331BB412}" type="slidenum">
              <a:rPr lang="en-US"/>
              <a:pPr/>
              <a:t>11</a:t>
            </a:fld>
            <a:endParaRPr lang="en-US"/>
          </a:p>
        </p:txBody>
      </p:sp>
      <p:sp>
        <p:nvSpPr>
          <p:cNvPr id="60418" name="Rectangle 2"/>
          <p:cNvSpPr>
            <a:spLocks noGrp="1" noChangeArrowheads="1"/>
          </p:cNvSpPr>
          <p:nvPr>
            <p:ph type="title"/>
          </p:nvPr>
        </p:nvSpPr>
        <p:spPr/>
        <p:txBody>
          <a:bodyPr/>
          <a:lstStyle/>
          <a:p>
            <a:r>
              <a:rPr lang="en-US" dirty="0"/>
              <a:t>Association Rules</a:t>
            </a:r>
          </a:p>
        </p:txBody>
      </p:sp>
      <p:sp>
        <p:nvSpPr>
          <p:cNvPr id="60419" name="Rectangle 3"/>
          <p:cNvSpPr>
            <a:spLocks noGrp="1" noChangeArrowheads="1"/>
          </p:cNvSpPr>
          <p:nvPr>
            <p:ph type="body" idx="1"/>
          </p:nvPr>
        </p:nvSpPr>
        <p:spPr/>
        <p:txBody>
          <a:bodyPr/>
          <a:lstStyle/>
          <a:p>
            <a:r>
              <a:rPr lang="en-US" b="1" dirty="0">
                <a:solidFill>
                  <a:srgbClr val="008000"/>
                </a:solidFill>
              </a:rPr>
              <a:t>Association Rules:</a:t>
            </a:r>
            <a:br>
              <a:rPr lang="en-US" b="1" dirty="0"/>
            </a:br>
            <a:r>
              <a:rPr lang="en-US" dirty="0"/>
              <a:t>If-then rules about the contents of baskets</a:t>
            </a:r>
          </a:p>
          <a:p>
            <a:r>
              <a:rPr lang="en-US" b="1" i="1" dirty="0">
                <a:solidFill>
                  <a:srgbClr val="0000FF"/>
                </a:solidFill>
                <a:latin typeface="Times New Roman" pitchFamily="18" charset="0"/>
                <a:cs typeface="Times New Roman" pitchFamily="18" charset="0"/>
              </a:rPr>
              <a:t>{i</a:t>
            </a:r>
            <a:r>
              <a:rPr lang="en-US" b="1" i="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i="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a:t>
            </a:r>
            <a:r>
              <a:rPr lang="en-US" b="1" i="1" dirty="0" err="1">
                <a:solidFill>
                  <a:srgbClr val="0000FF"/>
                </a:solidFill>
                <a:latin typeface="Times New Roman" pitchFamily="18" charset="0"/>
                <a:cs typeface="Times New Roman" pitchFamily="18" charset="0"/>
              </a:rPr>
              <a:t>i</a:t>
            </a:r>
            <a:r>
              <a:rPr lang="en-US" b="1" i="1" baseline="-25000" dirty="0" err="1">
                <a:solidFill>
                  <a:srgbClr val="0000FF"/>
                </a:solidFill>
                <a:latin typeface="Times New Roman" pitchFamily="18" charset="0"/>
                <a:cs typeface="Times New Roman" pitchFamily="18" charset="0"/>
              </a:rPr>
              <a:t>k</a:t>
            </a:r>
            <a:r>
              <a:rPr lang="en-US" b="1" i="1" dirty="0">
                <a:solidFill>
                  <a:srgbClr val="0000FF"/>
                </a:solidFill>
                <a:latin typeface="Times New Roman" pitchFamily="18" charset="0"/>
                <a:cs typeface="Times New Roman" pitchFamily="18" charset="0"/>
              </a:rPr>
              <a:t>} → j</a:t>
            </a:r>
            <a:r>
              <a:rPr lang="en-US" i="1" dirty="0">
                <a:solidFill>
                  <a:srgbClr val="0064E2"/>
                </a:solidFill>
              </a:rPr>
              <a:t>  </a:t>
            </a:r>
            <a:r>
              <a:rPr lang="en-US" dirty="0"/>
              <a:t>means: “if a basket contains all of </a:t>
            </a:r>
            <a:r>
              <a:rPr lang="en-US" b="1" i="1" dirty="0">
                <a:latin typeface="Times New Roman" pitchFamily="18" charset="0"/>
                <a:cs typeface="Times New Roman" pitchFamily="18" charset="0"/>
              </a:rPr>
              <a:t>i</a:t>
            </a:r>
            <a:r>
              <a:rPr lang="en-US" b="1" i="1" baseline="-25000" dirty="0">
                <a:latin typeface="Times New Roman" pitchFamily="18" charset="0"/>
                <a:cs typeface="Times New Roman" pitchFamily="18" charset="0"/>
              </a:rPr>
              <a:t>1</a:t>
            </a:r>
            <a:r>
              <a:rPr lang="en-US" b="1" i="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i="1" baseline="-25000" dirty="0" err="1">
                <a:latin typeface="Times New Roman" pitchFamily="18" charset="0"/>
                <a:cs typeface="Times New Roman" pitchFamily="18" charset="0"/>
              </a:rPr>
              <a:t>k</a:t>
            </a:r>
            <a:r>
              <a:rPr lang="en-US" i="1" dirty="0"/>
              <a:t> </a:t>
            </a:r>
            <a:r>
              <a:rPr lang="en-US" dirty="0"/>
              <a:t>then it is </a:t>
            </a:r>
            <a:r>
              <a:rPr lang="en-US" b="1" i="1" dirty="0">
                <a:solidFill>
                  <a:srgbClr val="0000FF"/>
                </a:solidFill>
              </a:rPr>
              <a:t>likely</a:t>
            </a:r>
            <a:r>
              <a:rPr lang="en-US" dirty="0">
                <a:solidFill>
                  <a:srgbClr val="0000FF"/>
                </a:solidFill>
              </a:rPr>
              <a:t> </a:t>
            </a:r>
            <a:r>
              <a:rPr lang="en-US" dirty="0"/>
              <a:t>to contain </a:t>
            </a:r>
            <a:r>
              <a:rPr lang="en-US" b="1" i="1" dirty="0">
                <a:latin typeface="Times New Roman" pitchFamily="18" charset="0"/>
                <a:cs typeface="Times New Roman" pitchFamily="18" charset="0"/>
              </a:rPr>
              <a:t>j</a:t>
            </a:r>
            <a:r>
              <a:rPr lang="en-US" dirty="0"/>
              <a:t>”</a:t>
            </a:r>
          </a:p>
          <a:p>
            <a:r>
              <a:rPr lang="en-US" b="1" dirty="0">
                <a:solidFill>
                  <a:srgbClr val="D60093"/>
                </a:solidFill>
              </a:rPr>
              <a:t>In practice there are many rules, want to find significant/interesting ones!</a:t>
            </a:r>
          </a:p>
          <a:p>
            <a:r>
              <a:rPr lang="en-US" b="1" i="1" u="sng" dirty="0">
                <a:solidFill>
                  <a:srgbClr val="0000FF"/>
                </a:solidFill>
              </a:rPr>
              <a:t>Confidence</a:t>
            </a:r>
            <a:r>
              <a:rPr lang="en-US" i="1" dirty="0">
                <a:solidFill>
                  <a:srgbClr val="0000FF"/>
                </a:solidFill>
              </a:rPr>
              <a:t> </a:t>
            </a:r>
            <a:r>
              <a:rPr lang="en-US" dirty="0"/>
              <a:t>of association rule is the probability of </a:t>
            </a:r>
            <a:r>
              <a:rPr lang="en-US" b="1" i="1" dirty="0">
                <a:latin typeface="Times New Roman" pitchFamily="18" charset="0"/>
                <a:cs typeface="Times New Roman" pitchFamily="18" charset="0"/>
              </a:rPr>
              <a:t>j</a:t>
            </a:r>
            <a:r>
              <a:rPr lang="en-US" dirty="0"/>
              <a:t> given </a:t>
            </a:r>
            <a:r>
              <a:rPr lang="en-US" b="1" i="1" dirty="0">
                <a:latin typeface="Times New Roman" pitchFamily="18" charset="0"/>
                <a:cs typeface="Times New Roman" pitchFamily="18" charset="0"/>
              </a:rPr>
              <a:t>I</a:t>
            </a:r>
            <a:r>
              <a:rPr lang="en-US" b="1" dirty="0">
                <a:latin typeface="Times New Roman" pitchFamily="18" charset="0"/>
                <a:cs typeface="Times New Roman" pitchFamily="18" charset="0"/>
              </a:rPr>
              <a:t> = {</a:t>
            </a:r>
            <a:r>
              <a:rPr lang="en-US" b="1" i="1" dirty="0">
                <a:latin typeface="Times New Roman" pitchFamily="18" charset="0"/>
                <a:cs typeface="Times New Roman" pitchFamily="18" charset="0"/>
              </a:rPr>
              <a:t>i</a:t>
            </a:r>
            <a:r>
              <a:rPr lang="en-US" b="1" baseline="-25000" dirty="0">
                <a:latin typeface="Times New Roman" pitchFamily="18" charset="0"/>
                <a:cs typeface="Times New Roman" pitchFamily="18" charset="0"/>
              </a:rPr>
              <a:t>1</a:t>
            </a:r>
            <a:r>
              <a:rPr lang="en-US" b="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i="1" baseline="-25000" dirty="0" err="1">
                <a:latin typeface="Times New Roman" pitchFamily="18" charset="0"/>
                <a:cs typeface="Times New Roman" pitchFamily="18" charset="0"/>
              </a:rPr>
              <a:t>k</a:t>
            </a:r>
            <a:r>
              <a:rPr lang="en-US" b="1" dirty="0">
                <a:latin typeface="Times New Roman" pitchFamily="18" charset="0"/>
                <a:cs typeface="Times New Roman" pitchFamily="18" charset="0"/>
              </a:rPr>
              <a:t>}</a:t>
            </a:r>
          </a:p>
          <a:p>
            <a:pPr>
              <a:buNone/>
            </a:pPr>
            <a:endParaRPr lang="en-US" dirty="0"/>
          </a:p>
          <a:p>
            <a:pPr>
              <a:buNone/>
            </a:pPr>
            <a:endParaRPr lang="en-US" dirty="0"/>
          </a:p>
        </p:txBody>
      </p:sp>
      <p:graphicFrame>
        <p:nvGraphicFramePr>
          <p:cNvPr id="5" name="Object 4"/>
          <p:cNvGraphicFramePr>
            <a:graphicFrameLocks/>
          </p:cNvGraphicFramePr>
          <p:nvPr>
            <p:extLst>
              <p:ext uri="{D42A27DB-BD31-4B8C-83A1-F6EECF244321}">
                <p14:modId xmlns:p14="http://schemas.microsoft.com/office/powerpoint/2010/main" val="3669247758"/>
              </p:ext>
            </p:extLst>
          </p:nvPr>
        </p:nvGraphicFramePr>
        <p:xfrm>
          <a:off x="2065338" y="5380038"/>
          <a:ext cx="5470525" cy="1173162"/>
        </p:xfrm>
        <a:graphic>
          <a:graphicData uri="http://schemas.openxmlformats.org/presentationml/2006/ole">
            <mc:AlternateContent xmlns:mc="http://schemas.openxmlformats.org/markup-compatibility/2006">
              <mc:Choice xmlns:v="urn:schemas-microsoft-com:vml" Requires="v">
                <p:oleObj spid="_x0000_s4302" name="Equation" r:id="rId3" imgW="1841400" imgH="419040" progId="Equation.3">
                  <p:embed/>
                </p:oleObj>
              </mc:Choice>
              <mc:Fallback>
                <p:oleObj name="Equation" r:id="rId3" imgW="1841400" imgH="419040" progId="Equation.3">
                  <p:embed/>
                  <p:pic>
                    <p:nvPicPr>
                      <p:cNvPr id="0" name=""/>
                      <p:cNvPicPr>
                        <a:picLocks noChangeAspect="1" noChangeArrowheads="1"/>
                      </p:cNvPicPr>
                      <p:nvPr/>
                    </p:nvPicPr>
                    <p:blipFill>
                      <a:blip r:embed="rId4"/>
                      <a:srcRect/>
                      <a:stretch>
                        <a:fillRect/>
                      </a:stretch>
                    </p:blipFill>
                    <p:spPr bwMode="auto">
                      <a:xfrm>
                        <a:off x="2065338" y="5380038"/>
                        <a:ext cx="5470525" cy="1173162"/>
                      </a:xfrm>
                      <a:prstGeom prst="rect">
                        <a:avLst/>
                      </a:prstGeom>
                      <a:noFill/>
                    </p:spPr>
                  </p:pic>
                </p:oleObj>
              </mc:Fallback>
            </mc:AlternateContent>
          </a:graphicData>
        </a:graphic>
      </p:graphicFrame>
      <p:sp>
        <p:nvSpPr>
          <p:cNvPr id="6" name="Date Placeholder 5"/>
          <p:cNvSpPr>
            <a:spLocks noGrp="1"/>
          </p:cNvSpPr>
          <p:nvPr>
            <p:ph type="dt" sz="half" idx="10"/>
          </p:nvPr>
        </p:nvSpPr>
        <p:spPr/>
        <p:txBody>
          <a:bodyPr/>
          <a:lstStyle/>
          <a:p>
            <a:fld id="{A9B78148-3D73-5D40-8AA7-57DDCFE7E2A7}" type="datetime1">
              <a:rPr lang="en-US" smtClean="0"/>
              <a:t>1/21/18</a:t>
            </a:fld>
            <a:endParaRPr lang="en-US"/>
          </a:p>
        </p:txBody>
      </p:sp>
      <p:sp>
        <p:nvSpPr>
          <p:cNvPr id="7" name="Footer Placeholder 6"/>
          <p:cNvSpPr>
            <a:spLocks noGrp="1"/>
          </p:cNvSpPr>
          <p:nvPr>
            <p:ph type="ftr" sz="quarter" idx="11"/>
          </p:nvPr>
        </p:nvSpPr>
        <p:spPr/>
        <p:txBody>
          <a:bodyPr/>
          <a:lstStyle/>
          <a:p>
            <a:pPr>
              <a:defRPr/>
            </a:pPr>
            <a:r>
              <a:rPr lang="nn-NO"/>
              <a:t>Jure Leskovec, Stanford CS246: Mining Massive Datasets, http://cs246.stanford.edu</a:t>
            </a:r>
            <a:endParaRPr lang="en-US"/>
          </a:p>
        </p:txBody>
      </p:sp>
    </p:spTree>
    <p:extLst>
      <p:ext uri="{BB962C8B-B14F-4D97-AF65-F5344CB8AC3E}">
        <p14:creationId xmlns:p14="http://schemas.microsoft.com/office/powerpoint/2010/main" val="490720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Interesting Association Rules</a:t>
            </a:r>
          </a:p>
        </p:txBody>
      </p:sp>
      <p:sp>
        <p:nvSpPr>
          <p:cNvPr id="3" name="Content Placeholder 2"/>
          <p:cNvSpPr>
            <a:spLocks noGrp="1"/>
          </p:cNvSpPr>
          <p:nvPr>
            <p:ph idx="1"/>
          </p:nvPr>
        </p:nvSpPr>
        <p:spPr>
          <a:xfrm>
            <a:off x="457200" y="1295400"/>
            <a:ext cx="8610600" cy="5410200"/>
          </a:xfrm>
        </p:spPr>
        <p:txBody>
          <a:bodyPr>
            <a:normAutofit/>
          </a:bodyPr>
          <a:lstStyle/>
          <a:p>
            <a:r>
              <a:rPr lang="en-US" b="1" dirty="0">
                <a:solidFill>
                  <a:srgbClr val="008000"/>
                </a:solidFill>
              </a:rPr>
              <a:t>Not all high-confidence rules are interesting</a:t>
            </a:r>
          </a:p>
          <a:p>
            <a:pPr lvl="1"/>
            <a:r>
              <a:rPr lang="en-US" dirty="0"/>
              <a:t>The rule </a:t>
            </a:r>
            <a:r>
              <a:rPr lang="en-US" b="1" i="1" dirty="0">
                <a:latin typeface="Times New Roman" pitchFamily="18" charset="0"/>
                <a:cs typeface="Times New Roman" pitchFamily="18" charset="0"/>
              </a:rPr>
              <a:t>X → milk</a:t>
            </a:r>
            <a:r>
              <a:rPr lang="en-US" dirty="0"/>
              <a:t> may have high confidence for many </a:t>
            </a:r>
            <a:r>
              <a:rPr lang="en-US" dirty="0" err="1"/>
              <a:t>itemsets</a:t>
            </a:r>
            <a:r>
              <a:rPr lang="en-US" dirty="0"/>
              <a:t> </a:t>
            </a:r>
            <a:r>
              <a:rPr lang="en-US" b="1" i="1" dirty="0">
                <a:latin typeface="Times New Roman" pitchFamily="18" charset="0"/>
                <a:cs typeface="Times New Roman" pitchFamily="18" charset="0"/>
              </a:rPr>
              <a:t>X</a:t>
            </a:r>
            <a:r>
              <a:rPr lang="en-US" dirty="0"/>
              <a:t>, because milk is just purchased very often (independent of </a:t>
            </a:r>
            <a:r>
              <a:rPr lang="en-US" b="1" i="1" dirty="0">
                <a:latin typeface="Times New Roman" pitchFamily="18" charset="0"/>
                <a:cs typeface="Times New Roman" pitchFamily="18" charset="0"/>
              </a:rPr>
              <a:t>X</a:t>
            </a:r>
            <a:r>
              <a:rPr lang="en-US" dirty="0"/>
              <a:t>) and the confidence will be high</a:t>
            </a:r>
          </a:p>
          <a:p>
            <a:r>
              <a:rPr lang="en-US" b="1" u="sng" dirty="0">
                <a:solidFill>
                  <a:srgbClr val="FF0066"/>
                </a:solidFill>
              </a:rPr>
              <a:t>Interest</a:t>
            </a:r>
            <a:r>
              <a:rPr lang="en-US" dirty="0">
                <a:solidFill>
                  <a:srgbClr val="FF0066"/>
                </a:solidFill>
              </a:rPr>
              <a:t> of an association rule </a:t>
            </a:r>
            <a:r>
              <a:rPr lang="en-US" b="1" i="1" dirty="0">
                <a:solidFill>
                  <a:srgbClr val="FF0066"/>
                </a:solidFill>
                <a:latin typeface="Times New Roman" pitchFamily="18" charset="0"/>
                <a:cs typeface="Times New Roman" pitchFamily="18" charset="0"/>
              </a:rPr>
              <a:t>I → j</a:t>
            </a:r>
            <a:r>
              <a:rPr lang="en-US" dirty="0">
                <a:solidFill>
                  <a:srgbClr val="FF0066"/>
                </a:solidFill>
              </a:rPr>
              <a:t>: </a:t>
            </a:r>
            <a:br>
              <a:rPr lang="en-US" dirty="0">
                <a:solidFill>
                  <a:srgbClr val="FF0066"/>
                </a:solidFill>
              </a:rPr>
            </a:br>
            <a:r>
              <a:rPr lang="en-US" dirty="0"/>
              <a:t>difference between its confidence and the fraction of baskets that contain </a:t>
            </a:r>
            <a:r>
              <a:rPr lang="en-US" b="1" i="1" dirty="0">
                <a:latin typeface="Times New Roman" pitchFamily="18" charset="0"/>
                <a:cs typeface="Times New Roman" pitchFamily="18" charset="0"/>
              </a:rPr>
              <a:t>j</a:t>
            </a:r>
            <a:endParaRPr lang="en-US" b="1" dirty="0"/>
          </a:p>
          <a:p>
            <a:pPr lvl="1"/>
            <a:endParaRPr lang="en-US" dirty="0"/>
          </a:p>
          <a:p>
            <a:pPr lvl="1"/>
            <a:r>
              <a:rPr lang="en-US" dirty="0"/>
              <a:t>Interesting rules are those with high positive or negative interest values (usually above 0.5)</a:t>
            </a:r>
          </a:p>
        </p:txBody>
      </p:sp>
      <p:sp>
        <p:nvSpPr>
          <p:cNvPr id="4" name="Date Placeholder 3"/>
          <p:cNvSpPr>
            <a:spLocks noGrp="1"/>
          </p:cNvSpPr>
          <p:nvPr>
            <p:ph type="dt" sz="half" idx="10"/>
          </p:nvPr>
        </p:nvSpPr>
        <p:spPr/>
        <p:txBody>
          <a:bodyPr/>
          <a:lstStyle/>
          <a:p>
            <a:fld id="{C4F1BCF2-D8DA-B14F-BC22-DBAF5E0CECC5}" type="datetime1">
              <a:rPr lang="en-US" smtClean="0"/>
              <a:t>1/21/18</a:t>
            </a:fld>
            <a:endParaRPr lang="en-US"/>
          </a:p>
        </p:txBody>
      </p:sp>
      <p:sp>
        <p:nvSpPr>
          <p:cNvPr id="5" name="Footer Placeholder 4"/>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12</a:t>
            </a:fld>
            <a:endParaRPr lang="en-US"/>
          </a:p>
        </p:txBody>
      </p:sp>
      <p:graphicFrame>
        <p:nvGraphicFramePr>
          <p:cNvPr id="7" name="Object 6"/>
          <p:cNvGraphicFramePr>
            <a:graphicFrameLocks/>
          </p:cNvGraphicFramePr>
          <p:nvPr>
            <p:extLst>
              <p:ext uri="{D42A27DB-BD31-4B8C-83A1-F6EECF244321}">
                <p14:modId xmlns:p14="http://schemas.microsoft.com/office/powerpoint/2010/main" val="1436392426"/>
              </p:ext>
            </p:extLst>
          </p:nvPr>
        </p:nvGraphicFramePr>
        <p:xfrm>
          <a:off x="1257300" y="5181600"/>
          <a:ext cx="7162800" cy="609600"/>
        </p:xfrm>
        <a:graphic>
          <a:graphicData uri="http://schemas.openxmlformats.org/presentationml/2006/ole">
            <mc:AlternateContent xmlns:mc="http://schemas.openxmlformats.org/markup-compatibility/2006">
              <mc:Choice xmlns:v="urn:schemas-microsoft-com:vml" Requires="v">
                <p:oleObj spid="_x0000_s5323" name="Equation" r:id="rId4" imgW="2387520" imgH="203040" progId="Equation.3">
                  <p:embed/>
                </p:oleObj>
              </mc:Choice>
              <mc:Fallback>
                <p:oleObj name="Equation" r:id="rId4" imgW="2387520" imgH="203040" progId="Equation.3">
                  <p:embed/>
                  <p:pic>
                    <p:nvPicPr>
                      <p:cNvPr id="0" name=""/>
                      <p:cNvPicPr preferRelativeResize="0">
                        <a:picLocks noChangeAspect="1" noChangeArrowheads="1"/>
                      </p:cNvPicPr>
                      <p:nvPr/>
                    </p:nvPicPr>
                    <p:blipFill>
                      <a:blip r:embed="rId5"/>
                      <a:srcRect/>
                      <a:stretch>
                        <a:fillRect/>
                      </a:stretch>
                    </p:blipFill>
                    <p:spPr bwMode="auto">
                      <a:xfrm>
                        <a:off x="1257300" y="5181600"/>
                        <a:ext cx="7162800" cy="609600"/>
                      </a:xfrm>
                      <a:prstGeom prst="rect">
                        <a:avLst/>
                      </a:prstGeom>
                      <a:noFill/>
                    </p:spPr>
                  </p:pic>
                </p:oleObj>
              </mc:Fallback>
            </mc:AlternateContent>
          </a:graphicData>
        </a:graphic>
      </p:graphicFrame>
    </p:spTree>
    <p:extLst>
      <p:ext uri="{BB962C8B-B14F-4D97-AF65-F5344CB8AC3E}">
        <p14:creationId xmlns:p14="http://schemas.microsoft.com/office/powerpoint/2010/main" val="29734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0"/>
          <p:cNvSpPr>
            <a:spLocks noGrp="1" noChangeArrowheads="1"/>
          </p:cNvSpPr>
          <p:nvPr>
            <p:ph type="title"/>
          </p:nvPr>
        </p:nvSpPr>
        <p:spPr>
          <a:xfrm>
            <a:off x="457200" y="76200"/>
            <a:ext cx="8686800" cy="987552"/>
          </a:xfrm>
        </p:spPr>
        <p:txBody>
          <a:bodyPr>
            <a:normAutofit/>
          </a:bodyPr>
          <a:lstStyle/>
          <a:p>
            <a:r>
              <a:rPr lang="en-US" dirty="0"/>
              <a:t>Example: Confidence and Interest</a:t>
            </a:r>
          </a:p>
        </p:txBody>
      </p:sp>
      <p:sp>
        <p:nvSpPr>
          <p:cNvPr id="61443" name="Rectangle 2051"/>
          <p:cNvSpPr>
            <a:spLocks noGrp="1" noChangeArrowheads="1"/>
          </p:cNvSpPr>
          <p:nvPr>
            <p:ph idx="1"/>
          </p:nvPr>
        </p:nvSpPr>
        <p:spPr/>
        <p:txBody>
          <a:bodyPr>
            <a:normAutofit lnSpcReduction="10000"/>
          </a:bodyPr>
          <a:lstStyle/>
          <a:p>
            <a:pPr lvl="1">
              <a:buFont typeface="Monotype Sorts" pitchFamily="-107" charset="2"/>
              <a:buNone/>
            </a:pPr>
            <a:r>
              <a:rPr lang="en-US" dirty="0"/>
              <a:t>	</a:t>
            </a:r>
            <a:r>
              <a:rPr lang="en-US" b="1" dirty="0"/>
              <a:t>B</a:t>
            </a:r>
            <a:r>
              <a:rPr lang="en-US" b="1" baseline="-25000" dirty="0"/>
              <a:t>1</a:t>
            </a:r>
            <a:r>
              <a:rPr lang="en-US" b="1" dirty="0"/>
              <a:t> = {</a:t>
            </a:r>
            <a:r>
              <a:rPr lang="en-US" b="1" dirty="0" err="1"/>
              <a:t>m</a:t>
            </a:r>
            <a:r>
              <a:rPr lang="en-US" b="1" dirty="0"/>
              <a:t>, </a:t>
            </a:r>
            <a:r>
              <a:rPr lang="en-US" b="1" dirty="0" err="1"/>
              <a:t>c</a:t>
            </a:r>
            <a:r>
              <a:rPr lang="en-US" b="1" dirty="0"/>
              <a:t>, </a:t>
            </a:r>
            <a:r>
              <a:rPr lang="en-US" b="1" dirty="0" err="1"/>
              <a:t>b</a:t>
            </a:r>
            <a:r>
              <a:rPr lang="en-US" b="1" dirty="0"/>
              <a:t>}		B</a:t>
            </a:r>
            <a:r>
              <a:rPr lang="en-US" b="1" baseline="-25000" dirty="0"/>
              <a:t>2</a:t>
            </a:r>
            <a:r>
              <a:rPr lang="en-US" b="1" dirty="0"/>
              <a:t> = {</a:t>
            </a:r>
            <a:r>
              <a:rPr lang="en-US" b="1" dirty="0" err="1"/>
              <a:t>m</a:t>
            </a:r>
            <a:r>
              <a:rPr lang="en-US" b="1" dirty="0"/>
              <a:t>, </a:t>
            </a:r>
            <a:r>
              <a:rPr lang="en-US" b="1" dirty="0" err="1"/>
              <a:t>p</a:t>
            </a:r>
            <a:r>
              <a:rPr lang="en-US" b="1" dirty="0"/>
              <a:t>, </a:t>
            </a:r>
            <a:r>
              <a:rPr lang="en-US" b="1" dirty="0" err="1"/>
              <a:t>j</a:t>
            </a:r>
            <a:r>
              <a:rPr lang="en-US" b="1" dirty="0"/>
              <a:t>}</a:t>
            </a:r>
          </a:p>
          <a:p>
            <a:pPr lvl="1">
              <a:buFont typeface="Monotype Sorts" pitchFamily="-107" charset="2"/>
              <a:buNone/>
            </a:pPr>
            <a:r>
              <a:rPr lang="en-US" b="1" dirty="0"/>
              <a:t>	B</a:t>
            </a:r>
            <a:r>
              <a:rPr lang="en-US" b="1" baseline="-25000" dirty="0"/>
              <a:t>3</a:t>
            </a:r>
            <a:r>
              <a:rPr lang="en-US" b="1" dirty="0"/>
              <a:t> = {m, b}		B</a:t>
            </a:r>
            <a:r>
              <a:rPr lang="en-US" b="1" baseline="-25000" dirty="0"/>
              <a:t>4</a:t>
            </a:r>
            <a:r>
              <a:rPr lang="en-US" b="1" dirty="0"/>
              <a:t>= {c, j}</a:t>
            </a:r>
          </a:p>
          <a:p>
            <a:pPr lvl="1">
              <a:buFont typeface="Monotype Sorts" pitchFamily="-107" charset="2"/>
              <a:buNone/>
            </a:pPr>
            <a:r>
              <a:rPr lang="en-US" b="1" dirty="0"/>
              <a:t>	B</a:t>
            </a:r>
            <a:r>
              <a:rPr lang="en-US" b="1" baseline="-25000" dirty="0"/>
              <a:t>5</a:t>
            </a:r>
            <a:r>
              <a:rPr lang="en-US" b="1" dirty="0"/>
              <a:t> = {</a:t>
            </a:r>
            <a:r>
              <a:rPr lang="en-US" b="1" dirty="0" err="1"/>
              <a:t>m</a:t>
            </a:r>
            <a:r>
              <a:rPr lang="en-US" b="1" dirty="0"/>
              <a:t>, </a:t>
            </a:r>
            <a:r>
              <a:rPr lang="en-US" b="1" dirty="0" err="1"/>
              <a:t>p</a:t>
            </a:r>
            <a:r>
              <a:rPr lang="en-US" b="1" dirty="0"/>
              <a:t>, </a:t>
            </a:r>
            <a:r>
              <a:rPr lang="en-US" b="1" dirty="0" err="1"/>
              <a:t>b</a:t>
            </a:r>
            <a:r>
              <a:rPr lang="en-US" b="1" dirty="0"/>
              <a:t>}		B</a:t>
            </a:r>
            <a:r>
              <a:rPr lang="en-US" b="1" baseline="-25000" dirty="0"/>
              <a:t>6</a:t>
            </a:r>
            <a:r>
              <a:rPr lang="en-US" b="1" dirty="0"/>
              <a:t> = {</a:t>
            </a:r>
            <a:r>
              <a:rPr lang="en-US" b="1" dirty="0" err="1"/>
              <a:t>m</a:t>
            </a:r>
            <a:r>
              <a:rPr lang="en-US" b="1" dirty="0"/>
              <a:t>, </a:t>
            </a:r>
            <a:r>
              <a:rPr lang="en-US" b="1" dirty="0" err="1"/>
              <a:t>c</a:t>
            </a:r>
            <a:r>
              <a:rPr lang="en-US" b="1" dirty="0"/>
              <a:t>, </a:t>
            </a:r>
            <a:r>
              <a:rPr lang="en-US" b="1" dirty="0" err="1"/>
              <a:t>b</a:t>
            </a:r>
            <a:r>
              <a:rPr lang="en-US" b="1" dirty="0"/>
              <a:t>, </a:t>
            </a:r>
            <a:r>
              <a:rPr lang="en-US" b="1" dirty="0" err="1"/>
              <a:t>j</a:t>
            </a:r>
            <a:r>
              <a:rPr lang="en-US" b="1" dirty="0"/>
              <a:t>}</a:t>
            </a:r>
          </a:p>
          <a:p>
            <a:pPr lvl="1">
              <a:buFont typeface="Monotype Sorts" pitchFamily="-107" charset="2"/>
              <a:buNone/>
            </a:pPr>
            <a:r>
              <a:rPr lang="en-US" b="1" dirty="0"/>
              <a:t>	B</a:t>
            </a:r>
            <a:r>
              <a:rPr lang="en-US" b="1" baseline="-25000" dirty="0"/>
              <a:t>7</a:t>
            </a:r>
            <a:r>
              <a:rPr lang="en-US" b="1" dirty="0"/>
              <a:t> = {</a:t>
            </a:r>
            <a:r>
              <a:rPr lang="en-US" b="1" dirty="0" err="1"/>
              <a:t>c</a:t>
            </a:r>
            <a:r>
              <a:rPr lang="en-US" b="1" dirty="0"/>
              <a:t>, </a:t>
            </a:r>
            <a:r>
              <a:rPr lang="en-US" b="1" dirty="0" err="1"/>
              <a:t>b</a:t>
            </a:r>
            <a:r>
              <a:rPr lang="en-US" b="1" dirty="0"/>
              <a:t>, </a:t>
            </a:r>
            <a:r>
              <a:rPr lang="en-US" b="1" dirty="0" err="1"/>
              <a:t>j</a:t>
            </a:r>
            <a:r>
              <a:rPr lang="en-US" b="1" dirty="0"/>
              <a:t>}		B</a:t>
            </a:r>
            <a:r>
              <a:rPr lang="en-US" b="1" baseline="-25000" dirty="0"/>
              <a:t>8</a:t>
            </a:r>
            <a:r>
              <a:rPr lang="en-US" b="1" dirty="0"/>
              <a:t> = {</a:t>
            </a:r>
            <a:r>
              <a:rPr lang="en-US" b="1" dirty="0" err="1"/>
              <a:t>b</a:t>
            </a:r>
            <a:r>
              <a:rPr lang="en-US" b="1" dirty="0"/>
              <a:t>, </a:t>
            </a:r>
            <a:r>
              <a:rPr lang="en-US" b="1" dirty="0" err="1"/>
              <a:t>c</a:t>
            </a:r>
            <a:r>
              <a:rPr lang="en-US" b="1" dirty="0"/>
              <a:t>}</a:t>
            </a:r>
          </a:p>
          <a:p>
            <a:pPr lvl="1">
              <a:buFont typeface="Monotype Sorts" pitchFamily="-107" charset="2"/>
              <a:buNone/>
            </a:pPr>
            <a:endParaRPr lang="en-US" b="1" dirty="0"/>
          </a:p>
          <a:p>
            <a:r>
              <a:rPr lang="en-US" b="1" dirty="0"/>
              <a:t>Association rule: </a:t>
            </a:r>
            <a:r>
              <a:rPr lang="en-US" b="1" dirty="0">
                <a:solidFill>
                  <a:srgbClr val="0000FF"/>
                </a:solidFill>
              </a:rPr>
              <a:t>{m, b} </a:t>
            </a:r>
            <a:r>
              <a:rPr lang="en-US" b="1" dirty="0">
                <a:solidFill>
                  <a:srgbClr val="0000FF"/>
                </a:solidFill>
                <a:latin typeface="Lucida Sans Unicode" pitchFamily="-107" charset="-52"/>
              </a:rPr>
              <a:t>→</a:t>
            </a:r>
            <a:r>
              <a:rPr lang="en-US" b="1" dirty="0">
                <a:solidFill>
                  <a:srgbClr val="0000FF"/>
                </a:solidFill>
              </a:rPr>
              <a:t>c</a:t>
            </a:r>
          </a:p>
          <a:p>
            <a:pPr lvl="1"/>
            <a:r>
              <a:rPr lang="en-US" b="1" u="sng" dirty="0">
                <a:solidFill>
                  <a:srgbClr val="FF0066"/>
                </a:solidFill>
              </a:rPr>
              <a:t>Support </a:t>
            </a:r>
            <a:r>
              <a:rPr lang="en-US" b="1" dirty="0"/>
              <a:t>=</a:t>
            </a:r>
            <a:r>
              <a:rPr lang="en-US" dirty="0"/>
              <a:t> 2</a:t>
            </a:r>
          </a:p>
          <a:p>
            <a:pPr lvl="1"/>
            <a:r>
              <a:rPr lang="en-US" b="1" u="sng" dirty="0">
                <a:solidFill>
                  <a:srgbClr val="FF0066"/>
                </a:solidFill>
              </a:rPr>
              <a:t>Confidence</a:t>
            </a:r>
            <a:r>
              <a:rPr lang="en-US" b="1" dirty="0">
                <a:solidFill>
                  <a:srgbClr val="FF0066"/>
                </a:solidFill>
              </a:rPr>
              <a:t> </a:t>
            </a:r>
            <a:r>
              <a:rPr lang="en-US" b="1" dirty="0"/>
              <a:t>=</a:t>
            </a:r>
            <a:r>
              <a:rPr lang="en-US" dirty="0"/>
              <a:t> 2/4 = 0.5</a:t>
            </a:r>
          </a:p>
          <a:p>
            <a:pPr lvl="1"/>
            <a:r>
              <a:rPr lang="en-US" b="1" u="sng" dirty="0">
                <a:solidFill>
                  <a:srgbClr val="FF0066"/>
                </a:solidFill>
              </a:rPr>
              <a:t>Interest</a:t>
            </a:r>
            <a:r>
              <a:rPr lang="en-US" b="1" dirty="0">
                <a:solidFill>
                  <a:srgbClr val="FF0066"/>
                </a:solidFill>
              </a:rPr>
              <a:t> </a:t>
            </a:r>
            <a:r>
              <a:rPr lang="en-US" b="1" dirty="0"/>
              <a:t>=</a:t>
            </a:r>
            <a:r>
              <a:rPr lang="en-US" dirty="0"/>
              <a:t> |0.5 – 5/8| = 1/8</a:t>
            </a:r>
          </a:p>
          <a:p>
            <a:pPr lvl="2"/>
            <a:r>
              <a:rPr lang="en-US" dirty="0"/>
              <a:t>Item </a:t>
            </a:r>
            <a:r>
              <a:rPr lang="en-US" b="1" i="1" dirty="0"/>
              <a:t>c</a:t>
            </a:r>
            <a:r>
              <a:rPr lang="en-US" dirty="0"/>
              <a:t> appears in 5/8 of the baskets</a:t>
            </a:r>
          </a:p>
          <a:p>
            <a:pPr lvl="2"/>
            <a:r>
              <a:rPr lang="en-US" dirty="0"/>
              <a:t>Rule is not very interesting!</a:t>
            </a:r>
          </a:p>
          <a:p>
            <a:endParaRPr lang="en-US" dirty="0"/>
          </a:p>
        </p:txBody>
      </p:sp>
      <p:sp>
        <p:nvSpPr>
          <p:cNvPr id="6" name="Date Placeholder 5"/>
          <p:cNvSpPr>
            <a:spLocks noGrp="1"/>
          </p:cNvSpPr>
          <p:nvPr>
            <p:ph type="dt" sz="half" idx="10"/>
          </p:nvPr>
        </p:nvSpPr>
        <p:spPr/>
        <p:txBody>
          <a:bodyPr/>
          <a:lstStyle/>
          <a:p>
            <a:fld id="{C2FC3E12-9B32-7444-B62C-769537BFA8D8}" type="datetime1">
              <a:rPr lang="en-US" smtClean="0"/>
              <a:t>1/21/18</a:t>
            </a:fld>
            <a:endParaRPr lang="en-US"/>
          </a:p>
        </p:txBody>
      </p:sp>
      <p:sp>
        <p:nvSpPr>
          <p:cNvPr id="7" name="Footer Placeholder 6"/>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5" name="Slide Number Placeholder 5"/>
          <p:cNvSpPr>
            <a:spLocks noGrp="1"/>
          </p:cNvSpPr>
          <p:nvPr>
            <p:ph type="sldNum" sz="quarter" idx="12"/>
          </p:nvPr>
        </p:nvSpPr>
        <p:spPr/>
        <p:txBody>
          <a:bodyPr/>
          <a:lstStyle/>
          <a:p>
            <a:fld id="{C46AF7D1-5823-C141-BDA5-F4B22D7087FE}" type="slidenum">
              <a:rPr lang="en-US"/>
              <a:pPr/>
              <a:t>13</a:t>
            </a:fld>
            <a:endParaRPr lang="en-US"/>
          </a:p>
        </p:txBody>
      </p:sp>
    </p:spTree>
    <p:extLst>
      <p:ext uri="{BB962C8B-B14F-4D97-AF65-F5344CB8AC3E}">
        <p14:creationId xmlns:p14="http://schemas.microsoft.com/office/powerpoint/2010/main" val="521209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Finding Association Rules</a:t>
            </a:r>
          </a:p>
        </p:txBody>
      </p:sp>
      <p:sp>
        <p:nvSpPr>
          <p:cNvPr id="64515" name="Rectangle 3"/>
          <p:cNvSpPr>
            <a:spLocks noGrp="1" noChangeArrowheads="1"/>
          </p:cNvSpPr>
          <p:nvPr>
            <p:ph idx="1"/>
          </p:nvPr>
        </p:nvSpPr>
        <p:spPr>
          <a:xfrm>
            <a:off x="457200" y="1295400"/>
            <a:ext cx="8229600" cy="5257801"/>
          </a:xfrm>
        </p:spPr>
        <p:txBody>
          <a:bodyPr/>
          <a:lstStyle/>
          <a:p>
            <a:r>
              <a:rPr lang="en-US" b="1" dirty="0"/>
              <a:t>Problem:</a:t>
            </a:r>
            <a:r>
              <a:rPr lang="en-US" dirty="0"/>
              <a:t> </a:t>
            </a:r>
            <a:r>
              <a:rPr lang="en-US" b="1" dirty="0">
                <a:solidFill>
                  <a:srgbClr val="FF0066"/>
                </a:solidFill>
              </a:rPr>
              <a:t>Find all association rules with support </a:t>
            </a:r>
            <a:r>
              <a:rPr lang="en-US" b="1" dirty="0">
                <a:solidFill>
                  <a:srgbClr val="FF0066"/>
                </a:solidFill>
                <a:latin typeface="Lucida Sans Unicode" pitchFamily="-107" charset="-52"/>
              </a:rPr>
              <a:t>≥</a:t>
            </a:r>
            <a:r>
              <a:rPr lang="en-US" b="1" i="1" dirty="0">
                <a:solidFill>
                  <a:srgbClr val="FF0066"/>
                </a:solidFill>
              </a:rPr>
              <a:t>s</a:t>
            </a:r>
            <a:r>
              <a:rPr lang="en-US" b="1" dirty="0">
                <a:solidFill>
                  <a:srgbClr val="FF0066"/>
                </a:solidFill>
              </a:rPr>
              <a:t> and confidence </a:t>
            </a:r>
            <a:r>
              <a:rPr lang="en-US" b="1" dirty="0">
                <a:solidFill>
                  <a:srgbClr val="FF0066"/>
                </a:solidFill>
                <a:latin typeface="Lucida Sans Unicode" pitchFamily="-107" charset="-52"/>
              </a:rPr>
              <a:t>≥</a:t>
            </a:r>
            <a:r>
              <a:rPr lang="en-US" b="1" i="1" dirty="0">
                <a:solidFill>
                  <a:srgbClr val="FF0066"/>
                </a:solidFill>
              </a:rPr>
              <a:t>c</a:t>
            </a:r>
            <a:endParaRPr lang="en-US" b="1" dirty="0">
              <a:solidFill>
                <a:srgbClr val="FF0066"/>
              </a:solidFill>
            </a:endParaRPr>
          </a:p>
          <a:p>
            <a:pPr lvl="1"/>
            <a:r>
              <a:rPr lang="en-US" b="1" dirty="0">
                <a:solidFill>
                  <a:srgbClr val="008000"/>
                </a:solidFill>
              </a:rPr>
              <a:t>Note:</a:t>
            </a:r>
            <a:r>
              <a:rPr lang="en-US" dirty="0">
                <a:solidFill>
                  <a:schemeClr val="accent3"/>
                </a:solidFill>
              </a:rPr>
              <a:t> </a:t>
            </a:r>
            <a:r>
              <a:rPr lang="en-US" dirty="0"/>
              <a:t>Support of an association rule is the support of the set of items in the rule (left and right side)</a:t>
            </a:r>
          </a:p>
          <a:p>
            <a:r>
              <a:rPr lang="en-US" b="1" dirty="0"/>
              <a:t>Hard part: </a:t>
            </a:r>
            <a:r>
              <a:rPr lang="en-US" b="1" dirty="0">
                <a:solidFill>
                  <a:srgbClr val="0000FF"/>
                </a:solidFill>
              </a:rPr>
              <a:t>Finding the frequent </a:t>
            </a:r>
            <a:r>
              <a:rPr lang="en-US" b="1" dirty="0" err="1">
                <a:solidFill>
                  <a:srgbClr val="0000FF"/>
                </a:solidFill>
              </a:rPr>
              <a:t>itemsets</a:t>
            </a:r>
            <a:r>
              <a:rPr lang="en-US" b="1" dirty="0">
                <a:solidFill>
                  <a:srgbClr val="0000FF"/>
                </a:solidFill>
              </a:rPr>
              <a:t>!</a:t>
            </a:r>
          </a:p>
          <a:p>
            <a:pPr lvl="1"/>
            <a:r>
              <a:rPr lang="en-US" dirty="0"/>
              <a:t>If </a:t>
            </a:r>
            <a:r>
              <a:rPr lang="en-US" b="1" dirty="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dirty="0">
                <a:solidFill>
                  <a:srgbClr val="0000FF"/>
                </a:solidFill>
                <a:latin typeface="Times New Roman" pitchFamily="18" charset="0"/>
                <a:cs typeface="Times New Roman" pitchFamily="18" charset="0"/>
              </a:rPr>
              <a:t>, </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2</a:t>
            </a:r>
            <a:r>
              <a:rPr lang="en-US" b="1" dirty="0">
                <a:solidFill>
                  <a:srgbClr val="0000FF"/>
                </a:solidFill>
                <a:latin typeface="Times New Roman" pitchFamily="18" charset="0"/>
                <a:cs typeface="Times New Roman" pitchFamily="18" charset="0"/>
              </a:rPr>
              <a:t>,…, </a:t>
            </a:r>
            <a:r>
              <a:rPr lang="en-US" b="1" i="1" dirty="0" err="1">
                <a:solidFill>
                  <a:srgbClr val="0000FF"/>
                </a:solidFill>
                <a:latin typeface="Times New Roman" pitchFamily="18" charset="0"/>
                <a:cs typeface="Times New Roman" pitchFamily="18" charset="0"/>
              </a:rPr>
              <a:t>i</a:t>
            </a:r>
            <a:r>
              <a:rPr lang="en-US" b="1" i="1" baseline="-25000" dirty="0" err="1">
                <a:solidFill>
                  <a:srgbClr val="0000FF"/>
                </a:solidFill>
                <a:latin typeface="Times New Roman" pitchFamily="18" charset="0"/>
                <a:cs typeface="Times New Roman" pitchFamily="18" charset="0"/>
              </a:rPr>
              <a:t>k</a:t>
            </a:r>
            <a:r>
              <a:rPr lang="en-US" b="1" dirty="0">
                <a:solidFill>
                  <a:srgbClr val="0000FF"/>
                </a:solidFill>
                <a:latin typeface="Times New Roman" pitchFamily="18" charset="0"/>
                <a:cs typeface="Times New Roman" pitchFamily="18" charset="0"/>
              </a:rPr>
              <a:t>} → </a:t>
            </a:r>
            <a:r>
              <a:rPr lang="en-US" b="1" i="1" dirty="0">
                <a:solidFill>
                  <a:srgbClr val="0000FF"/>
                </a:solidFill>
                <a:latin typeface="Times New Roman" pitchFamily="18" charset="0"/>
                <a:cs typeface="Times New Roman" pitchFamily="18" charset="0"/>
              </a:rPr>
              <a:t>j</a:t>
            </a:r>
            <a:r>
              <a:rPr lang="en-US" dirty="0"/>
              <a:t> has high support and confidence, then both </a:t>
            </a:r>
            <a:r>
              <a:rPr lang="en-US" b="1" dirty="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 </a:t>
            </a:r>
            <a:r>
              <a:rPr lang="en-US" b="1" i="1" dirty="0" err="1">
                <a:solidFill>
                  <a:srgbClr val="0000FF"/>
                </a:solidFill>
                <a:latin typeface="Times New Roman" pitchFamily="18" charset="0"/>
                <a:cs typeface="Times New Roman" pitchFamily="18" charset="0"/>
              </a:rPr>
              <a:t>i</a:t>
            </a:r>
            <a:r>
              <a:rPr lang="en-US" b="1" i="1" baseline="-25000" dirty="0" err="1">
                <a:solidFill>
                  <a:srgbClr val="0000FF"/>
                </a:solidFill>
                <a:latin typeface="Times New Roman" pitchFamily="18" charset="0"/>
                <a:cs typeface="Times New Roman" pitchFamily="18" charset="0"/>
              </a:rPr>
              <a:t>k</a:t>
            </a:r>
            <a:r>
              <a:rPr lang="en-US" b="1" dirty="0">
                <a:solidFill>
                  <a:srgbClr val="0000FF"/>
                </a:solidFill>
                <a:latin typeface="Times New Roman" pitchFamily="18" charset="0"/>
                <a:cs typeface="Times New Roman" pitchFamily="18" charset="0"/>
              </a:rPr>
              <a:t>}</a:t>
            </a:r>
            <a:r>
              <a:rPr lang="en-US" dirty="0"/>
              <a:t> and</a:t>
            </a:r>
            <a:br>
              <a:rPr lang="en-US" dirty="0"/>
            </a:br>
            <a:r>
              <a:rPr lang="en-US" b="1" dirty="0">
                <a:solidFill>
                  <a:srgbClr val="0000FF"/>
                </a:solidFill>
                <a:latin typeface="Times New Roman" pitchFamily="18" charset="0"/>
                <a:cs typeface="Times New Roman" pitchFamily="18" charset="0"/>
              </a:rPr>
              <a:t>{</a:t>
            </a:r>
            <a:r>
              <a:rPr lang="en-US" b="1" i="1" dirty="0">
                <a:solidFill>
                  <a:srgbClr val="0000FF"/>
                </a:solidFill>
                <a:latin typeface="Times New Roman" pitchFamily="18" charset="0"/>
                <a:cs typeface="Times New Roman" pitchFamily="18" charset="0"/>
              </a:rPr>
              <a:t>i</a:t>
            </a:r>
            <a:r>
              <a:rPr lang="en-US" b="1" baseline="-25000" dirty="0">
                <a:solidFill>
                  <a:srgbClr val="0000FF"/>
                </a:solidFill>
                <a:latin typeface="Times New Roman" pitchFamily="18" charset="0"/>
                <a:cs typeface="Times New Roman" pitchFamily="18" charset="0"/>
              </a:rPr>
              <a:t>1</a:t>
            </a:r>
            <a:r>
              <a:rPr lang="en-US" b="1" i="1" dirty="0">
                <a:solidFill>
                  <a:srgbClr val="0000FF"/>
                </a:solidFill>
                <a:latin typeface="Times New Roman" pitchFamily="18" charset="0"/>
                <a:cs typeface="Times New Roman" pitchFamily="18" charset="0"/>
              </a:rPr>
              <a:t>, i</a:t>
            </a:r>
            <a:r>
              <a:rPr lang="en-US" b="1" baseline="-25000" dirty="0">
                <a:solidFill>
                  <a:srgbClr val="0000FF"/>
                </a:solidFill>
                <a:latin typeface="Times New Roman" pitchFamily="18" charset="0"/>
                <a:cs typeface="Times New Roman" pitchFamily="18" charset="0"/>
              </a:rPr>
              <a:t>2</a:t>
            </a:r>
            <a:r>
              <a:rPr lang="en-US" b="1" i="1" dirty="0">
                <a:solidFill>
                  <a:srgbClr val="0000FF"/>
                </a:solidFill>
                <a:latin typeface="Times New Roman" pitchFamily="18" charset="0"/>
                <a:cs typeface="Times New Roman" pitchFamily="18" charset="0"/>
              </a:rPr>
              <a:t>,…,</a:t>
            </a:r>
            <a:r>
              <a:rPr lang="en-US" b="1" i="1" dirty="0" err="1">
                <a:solidFill>
                  <a:srgbClr val="0000FF"/>
                </a:solidFill>
                <a:latin typeface="Times New Roman" pitchFamily="18" charset="0"/>
                <a:cs typeface="Times New Roman" pitchFamily="18" charset="0"/>
              </a:rPr>
              <a:t>i</a:t>
            </a:r>
            <a:r>
              <a:rPr lang="en-US" b="1" baseline="-25000" dirty="0" err="1">
                <a:solidFill>
                  <a:srgbClr val="0000FF"/>
                </a:solidFill>
                <a:latin typeface="Times New Roman" pitchFamily="18" charset="0"/>
                <a:cs typeface="Times New Roman" pitchFamily="18" charset="0"/>
              </a:rPr>
              <a:t>k</a:t>
            </a:r>
            <a:r>
              <a:rPr lang="en-US" b="1" i="1" dirty="0">
                <a:solidFill>
                  <a:srgbClr val="0000FF"/>
                </a:solidFill>
                <a:latin typeface="Times New Roman" pitchFamily="18" charset="0"/>
                <a:cs typeface="Times New Roman" pitchFamily="18" charset="0"/>
              </a:rPr>
              <a:t>, j</a:t>
            </a:r>
            <a:r>
              <a:rPr lang="en-US" b="1" dirty="0">
                <a:solidFill>
                  <a:srgbClr val="0000FF"/>
                </a:solidFill>
                <a:latin typeface="Times New Roman" pitchFamily="18" charset="0"/>
                <a:cs typeface="Times New Roman" pitchFamily="18" charset="0"/>
              </a:rPr>
              <a:t>}</a:t>
            </a:r>
            <a:r>
              <a:rPr lang="en-US" dirty="0">
                <a:solidFill>
                  <a:srgbClr val="0064E2"/>
                </a:solidFill>
              </a:rPr>
              <a:t> </a:t>
            </a:r>
            <a:r>
              <a:rPr lang="en-US" dirty="0"/>
              <a:t>will be “frequent”</a:t>
            </a:r>
          </a:p>
          <a:p>
            <a:pPr lvl="1"/>
            <a:endParaRPr lang="en-US" dirty="0"/>
          </a:p>
        </p:txBody>
      </p:sp>
      <p:sp>
        <p:nvSpPr>
          <p:cNvPr id="5" name="Date Placeholder 4"/>
          <p:cNvSpPr>
            <a:spLocks noGrp="1"/>
          </p:cNvSpPr>
          <p:nvPr>
            <p:ph type="dt" sz="half" idx="10"/>
          </p:nvPr>
        </p:nvSpPr>
        <p:spPr/>
        <p:txBody>
          <a:bodyPr/>
          <a:lstStyle/>
          <a:p>
            <a:fld id="{9852BE37-3E34-DC4B-882B-75AE236207DD}"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dirty="0"/>
          </a:p>
        </p:txBody>
      </p:sp>
      <p:sp>
        <p:nvSpPr>
          <p:cNvPr id="4" name="Slide Number Placeholder 5"/>
          <p:cNvSpPr>
            <a:spLocks noGrp="1"/>
          </p:cNvSpPr>
          <p:nvPr>
            <p:ph type="sldNum" sz="quarter" idx="12"/>
          </p:nvPr>
        </p:nvSpPr>
        <p:spPr/>
        <p:txBody>
          <a:bodyPr/>
          <a:lstStyle/>
          <a:p>
            <a:fld id="{4A73AEB8-D889-4241-AFAF-C3EC68452400}" type="slidenum">
              <a:rPr lang="en-US"/>
              <a:pPr/>
              <a:t>14</a:t>
            </a:fld>
            <a:endParaRPr lang="en-US"/>
          </a:p>
        </p:txBody>
      </p:sp>
      <p:graphicFrame>
        <p:nvGraphicFramePr>
          <p:cNvPr id="3" name="Object 2"/>
          <p:cNvGraphicFramePr>
            <a:graphicFrameLocks/>
          </p:cNvGraphicFramePr>
          <p:nvPr>
            <p:extLst>
              <p:ext uri="{D42A27DB-BD31-4B8C-83A1-F6EECF244321}">
                <p14:modId xmlns:p14="http://schemas.microsoft.com/office/powerpoint/2010/main" val="3100305019"/>
              </p:ext>
            </p:extLst>
          </p:nvPr>
        </p:nvGraphicFramePr>
        <p:xfrm>
          <a:off x="5334000" y="5791200"/>
          <a:ext cx="3733800" cy="838200"/>
        </p:xfrm>
        <a:graphic>
          <a:graphicData uri="http://schemas.openxmlformats.org/presentationml/2006/ole">
            <mc:AlternateContent xmlns:mc="http://schemas.openxmlformats.org/markup-compatibility/2006">
              <mc:Choice xmlns:v="urn:schemas-microsoft-com:vml" Requires="v">
                <p:oleObj spid="_x0000_s9331" name="Equation" r:id="rId3" imgW="1841400" imgH="419040" progId="Equation.3">
                  <p:embed/>
                </p:oleObj>
              </mc:Choice>
              <mc:Fallback>
                <p:oleObj name="Equation" r:id="rId3" imgW="1841400" imgH="419040"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791200"/>
                        <a:ext cx="3733800" cy="838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4976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Mining Association Rules</a:t>
            </a:r>
          </a:p>
        </p:txBody>
      </p:sp>
      <p:sp>
        <p:nvSpPr>
          <p:cNvPr id="3" name="Content Placeholder 2"/>
          <p:cNvSpPr>
            <a:spLocks noGrp="1"/>
          </p:cNvSpPr>
          <p:nvPr>
            <p:ph idx="1"/>
          </p:nvPr>
        </p:nvSpPr>
        <p:spPr/>
        <p:txBody>
          <a:bodyPr>
            <a:normAutofit/>
          </a:bodyPr>
          <a:lstStyle/>
          <a:p>
            <a:r>
              <a:rPr lang="en-US" b="1" dirty="0">
                <a:solidFill>
                  <a:srgbClr val="FF0066"/>
                </a:solidFill>
              </a:rPr>
              <a:t>Step 1:</a:t>
            </a:r>
            <a:r>
              <a:rPr lang="en-US" dirty="0">
                <a:solidFill>
                  <a:schemeClr val="accent3"/>
                </a:solidFill>
              </a:rPr>
              <a:t> </a:t>
            </a:r>
            <a:r>
              <a:rPr lang="en-US" dirty="0"/>
              <a:t>Find all frequent </a:t>
            </a:r>
            <a:r>
              <a:rPr lang="en-US" dirty="0" err="1"/>
              <a:t>itemsets</a:t>
            </a:r>
            <a:r>
              <a:rPr lang="en-US" dirty="0"/>
              <a:t> </a:t>
            </a:r>
            <a:r>
              <a:rPr lang="en-US" b="1" i="1" dirty="0">
                <a:solidFill>
                  <a:srgbClr val="0000FF"/>
                </a:solidFill>
                <a:latin typeface="Times New Roman" pitchFamily="18" charset="0"/>
                <a:cs typeface="Times New Roman" pitchFamily="18" charset="0"/>
              </a:rPr>
              <a:t>I</a:t>
            </a:r>
            <a:endParaRPr lang="en-US" b="1" dirty="0">
              <a:solidFill>
                <a:srgbClr val="0000FF"/>
              </a:solidFill>
            </a:endParaRPr>
          </a:p>
          <a:p>
            <a:pPr lvl="1"/>
            <a:r>
              <a:rPr lang="en-US" dirty="0"/>
              <a:t>(we will explain this next)</a:t>
            </a:r>
          </a:p>
          <a:p>
            <a:r>
              <a:rPr lang="en-US" b="1" dirty="0">
                <a:solidFill>
                  <a:srgbClr val="FF0066"/>
                </a:solidFill>
              </a:rPr>
              <a:t>Step 2:</a:t>
            </a:r>
            <a:r>
              <a:rPr lang="en-US" b="1" dirty="0"/>
              <a:t> Rule generation</a:t>
            </a:r>
          </a:p>
          <a:p>
            <a:pPr lvl="1"/>
            <a:r>
              <a:rPr lang="en-US" dirty="0"/>
              <a:t>For every subset </a:t>
            </a:r>
            <a:r>
              <a:rPr lang="en-US" b="1" i="1" dirty="0">
                <a:latin typeface="Times New Roman" pitchFamily="18" charset="0"/>
                <a:cs typeface="Times New Roman" pitchFamily="18" charset="0"/>
              </a:rPr>
              <a:t>A</a:t>
            </a:r>
            <a:r>
              <a:rPr lang="en-US" dirty="0"/>
              <a:t> of </a:t>
            </a:r>
            <a:r>
              <a:rPr lang="en-US" b="1" i="1" dirty="0">
                <a:latin typeface="Times New Roman" pitchFamily="18" charset="0"/>
                <a:cs typeface="Times New Roman" pitchFamily="18" charset="0"/>
              </a:rPr>
              <a:t>I</a:t>
            </a:r>
            <a:r>
              <a:rPr lang="en-US" dirty="0"/>
              <a:t>,  generate a rule </a:t>
            </a:r>
            <a:r>
              <a:rPr lang="en-US" b="1" i="1" dirty="0">
                <a:solidFill>
                  <a:srgbClr val="0000FF"/>
                </a:solidFill>
                <a:latin typeface="Times New Roman" pitchFamily="18" charset="0"/>
                <a:cs typeface="Times New Roman" pitchFamily="18" charset="0"/>
              </a:rPr>
              <a:t>A → I \ A</a:t>
            </a:r>
            <a:r>
              <a:rPr lang="en-US" b="1" i="1" dirty="0">
                <a:solidFill>
                  <a:srgbClr val="0000FF"/>
                </a:solidFill>
              </a:rPr>
              <a:t> </a:t>
            </a:r>
          </a:p>
          <a:p>
            <a:pPr lvl="2"/>
            <a:r>
              <a:rPr lang="en-US" dirty="0"/>
              <a:t>Since </a:t>
            </a:r>
            <a:r>
              <a:rPr lang="en-US" b="1" i="1" dirty="0">
                <a:latin typeface="Times New Roman" pitchFamily="18" charset="0"/>
                <a:cs typeface="Times New Roman" pitchFamily="18" charset="0"/>
              </a:rPr>
              <a:t>I</a:t>
            </a:r>
            <a:r>
              <a:rPr lang="en-US" i="1" dirty="0">
                <a:latin typeface="Times New Roman" pitchFamily="18" charset="0"/>
                <a:cs typeface="Times New Roman" pitchFamily="18" charset="0"/>
              </a:rPr>
              <a:t>  </a:t>
            </a:r>
            <a:r>
              <a:rPr lang="en-US" dirty="0"/>
              <a:t>is frequent, </a:t>
            </a:r>
            <a:r>
              <a:rPr lang="en-US" b="1" i="1" dirty="0">
                <a:latin typeface="Times New Roman" pitchFamily="18" charset="0"/>
                <a:cs typeface="Times New Roman" pitchFamily="18" charset="0"/>
              </a:rPr>
              <a:t>A</a:t>
            </a:r>
            <a:r>
              <a:rPr lang="en-US" dirty="0"/>
              <a:t> is also frequent</a:t>
            </a:r>
          </a:p>
          <a:p>
            <a:pPr lvl="2"/>
            <a:r>
              <a:rPr lang="en-US" b="1" dirty="0">
                <a:solidFill>
                  <a:srgbClr val="0000FF"/>
                </a:solidFill>
              </a:rPr>
              <a:t>Variant 1:</a:t>
            </a:r>
            <a:r>
              <a:rPr lang="en-US" dirty="0"/>
              <a:t> Single pass to compute the rule confidence</a:t>
            </a:r>
          </a:p>
          <a:p>
            <a:pPr lvl="3"/>
            <a:r>
              <a:rPr lang="en-US" dirty="0">
                <a:latin typeface="Arial" pitchFamily="34" charset="0"/>
                <a:cs typeface="Arial" pitchFamily="34" charset="0"/>
              </a:rPr>
              <a:t>confidence(</a:t>
            </a:r>
            <a:r>
              <a:rPr lang="en-US" b="1" i="1" dirty="0">
                <a:latin typeface="Arial" pitchFamily="34" charset="0"/>
                <a:cs typeface="Arial" pitchFamily="34" charset="0"/>
              </a:rPr>
              <a:t>A,B</a:t>
            </a:r>
            <a:r>
              <a:rPr lang="en-US" b="1" i="1" dirty="0">
                <a:solidFill>
                  <a:srgbClr val="0000FF"/>
                </a:solidFill>
                <a:latin typeface="Arial" pitchFamily="34" charset="0"/>
                <a:cs typeface="Arial" pitchFamily="34" charset="0"/>
              </a:rPr>
              <a:t>→</a:t>
            </a:r>
            <a:r>
              <a:rPr lang="en-US" b="1" i="1" dirty="0">
                <a:latin typeface="Arial" pitchFamily="34" charset="0"/>
                <a:cs typeface="Arial" pitchFamily="34" charset="0"/>
              </a:rPr>
              <a:t>C,D</a:t>
            </a:r>
            <a:r>
              <a:rPr lang="en-US" dirty="0">
                <a:latin typeface="Arial" pitchFamily="34" charset="0"/>
                <a:cs typeface="Arial" pitchFamily="34" charset="0"/>
              </a:rPr>
              <a:t>) = support(</a:t>
            </a:r>
            <a:r>
              <a:rPr lang="en-US" b="1" dirty="0">
                <a:latin typeface="Arial" pitchFamily="34" charset="0"/>
                <a:cs typeface="Arial" pitchFamily="34" charset="0"/>
              </a:rPr>
              <a:t>A,B,C,D</a:t>
            </a:r>
            <a:r>
              <a:rPr lang="en-US" dirty="0">
                <a:latin typeface="Arial" pitchFamily="34" charset="0"/>
                <a:cs typeface="Arial" pitchFamily="34" charset="0"/>
              </a:rPr>
              <a:t>) / support(</a:t>
            </a:r>
            <a:r>
              <a:rPr lang="en-US" b="1" dirty="0">
                <a:latin typeface="Arial" pitchFamily="34" charset="0"/>
                <a:cs typeface="Arial" pitchFamily="34" charset="0"/>
              </a:rPr>
              <a:t>A,B</a:t>
            </a:r>
            <a:r>
              <a:rPr lang="en-US" dirty="0">
                <a:latin typeface="Arial" pitchFamily="34" charset="0"/>
                <a:cs typeface="Arial" pitchFamily="34" charset="0"/>
              </a:rPr>
              <a:t>)</a:t>
            </a:r>
          </a:p>
          <a:p>
            <a:pPr lvl="2"/>
            <a:r>
              <a:rPr lang="en-US" b="1" dirty="0">
                <a:solidFill>
                  <a:srgbClr val="0000FF"/>
                </a:solidFill>
              </a:rPr>
              <a:t>Variant 2:</a:t>
            </a:r>
            <a:r>
              <a:rPr lang="en-US" b="1" dirty="0">
                <a:solidFill>
                  <a:schemeClr val="accent2"/>
                </a:solidFill>
              </a:rPr>
              <a:t> </a:t>
            </a:r>
          </a:p>
          <a:p>
            <a:pPr lvl="3"/>
            <a:r>
              <a:rPr lang="en-US" b="1" dirty="0">
                <a:solidFill>
                  <a:srgbClr val="008000"/>
                </a:solidFill>
              </a:rPr>
              <a:t>Observation:</a:t>
            </a:r>
            <a:r>
              <a:rPr lang="en-US" dirty="0"/>
              <a:t> If </a:t>
            </a:r>
            <a:r>
              <a:rPr lang="en-US" b="1" dirty="0"/>
              <a:t>A,B,C</a:t>
            </a:r>
            <a:r>
              <a:rPr lang="en-US" b="1" dirty="0">
                <a:solidFill>
                  <a:srgbClr val="0000FF"/>
                </a:solidFill>
                <a:latin typeface="Times New Roman" pitchFamily="18" charset="0"/>
                <a:cs typeface="Times New Roman" pitchFamily="18" charset="0"/>
              </a:rPr>
              <a:t>→</a:t>
            </a:r>
            <a:r>
              <a:rPr lang="en-US" b="1" dirty="0"/>
              <a:t>D</a:t>
            </a:r>
            <a:r>
              <a:rPr lang="en-US" dirty="0"/>
              <a:t> is below confidence, so is </a:t>
            </a:r>
            <a:r>
              <a:rPr lang="en-US" b="1" dirty="0"/>
              <a:t>A,B</a:t>
            </a:r>
            <a:r>
              <a:rPr lang="en-US" b="1" dirty="0">
                <a:solidFill>
                  <a:srgbClr val="0000FF"/>
                </a:solidFill>
                <a:latin typeface="Times New Roman" pitchFamily="18" charset="0"/>
                <a:cs typeface="Times New Roman" pitchFamily="18" charset="0"/>
              </a:rPr>
              <a:t>→</a:t>
            </a:r>
            <a:r>
              <a:rPr lang="en-US" b="1" dirty="0"/>
              <a:t>C,D</a:t>
            </a:r>
          </a:p>
          <a:p>
            <a:pPr lvl="3"/>
            <a:r>
              <a:rPr lang="en-US" dirty="0"/>
              <a:t>Can generate “bigger” rules from smaller ones! </a:t>
            </a:r>
          </a:p>
          <a:p>
            <a:pPr lvl="1"/>
            <a:r>
              <a:rPr lang="en-US" b="1" dirty="0">
                <a:solidFill>
                  <a:srgbClr val="0000FF"/>
                </a:solidFill>
              </a:rPr>
              <a:t>Output the rules above the confidence threshold</a:t>
            </a:r>
          </a:p>
        </p:txBody>
      </p:sp>
      <p:sp>
        <p:nvSpPr>
          <p:cNvPr id="4" name="Date Placeholder 3"/>
          <p:cNvSpPr>
            <a:spLocks noGrp="1"/>
          </p:cNvSpPr>
          <p:nvPr>
            <p:ph type="dt" sz="half" idx="10"/>
          </p:nvPr>
        </p:nvSpPr>
        <p:spPr/>
        <p:txBody>
          <a:bodyPr/>
          <a:lstStyle/>
          <a:p>
            <a:fld id="{C8ADABE8-B6FE-7647-B3DC-E63F07E35A43}"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15</a:t>
            </a:fld>
            <a:endParaRPr lang="en-US"/>
          </a:p>
        </p:txBody>
      </p:sp>
    </p:spTree>
    <p:extLst>
      <p:ext uri="{BB962C8B-B14F-4D97-AF65-F5344CB8AC3E}">
        <p14:creationId xmlns:p14="http://schemas.microsoft.com/office/powerpoint/2010/main" val="840360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295400"/>
            <a:ext cx="8610600" cy="5288280"/>
          </a:xfrm>
        </p:spPr>
        <p:txBody>
          <a:bodyPr>
            <a:normAutofit lnSpcReduction="10000"/>
          </a:bodyPr>
          <a:lstStyle/>
          <a:p>
            <a:pPr lvl="1">
              <a:buFont typeface="Monotype Sorts" pitchFamily="-107" charset="2"/>
              <a:buNone/>
            </a:pPr>
            <a:r>
              <a:rPr lang="en-US" dirty="0"/>
              <a:t>	</a:t>
            </a:r>
            <a:r>
              <a:rPr lang="en-US" b="1" dirty="0"/>
              <a:t>B</a:t>
            </a:r>
            <a:r>
              <a:rPr lang="en-US" b="1" baseline="-25000" dirty="0"/>
              <a:t>1</a:t>
            </a:r>
            <a:r>
              <a:rPr lang="en-US" b="1" dirty="0"/>
              <a:t> = {m, c, b}		B</a:t>
            </a:r>
            <a:r>
              <a:rPr lang="en-US" b="1" baseline="-25000" dirty="0"/>
              <a:t>2</a:t>
            </a:r>
            <a:r>
              <a:rPr lang="en-US" b="1" dirty="0"/>
              <a:t> = {m, p, j}</a:t>
            </a:r>
          </a:p>
          <a:p>
            <a:pPr lvl="1">
              <a:buFont typeface="Monotype Sorts" pitchFamily="-107" charset="2"/>
              <a:buNone/>
            </a:pPr>
            <a:r>
              <a:rPr lang="en-US" b="1" dirty="0"/>
              <a:t>	B</a:t>
            </a:r>
            <a:r>
              <a:rPr lang="en-US" b="1" baseline="-25000" dirty="0"/>
              <a:t>3</a:t>
            </a:r>
            <a:r>
              <a:rPr lang="en-US" b="1" dirty="0"/>
              <a:t> = {m, c, b, n}	B</a:t>
            </a:r>
            <a:r>
              <a:rPr lang="en-US" b="1" baseline="-25000" dirty="0"/>
              <a:t>4</a:t>
            </a:r>
            <a:r>
              <a:rPr lang="en-US" b="1" dirty="0"/>
              <a:t>= {c, j}</a:t>
            </a:r>
          </a:p>
          <a:p>
            <a:pPr lvl="1">
              <a:buFont typeface="Monotype Sorts" pitchFamily="-107" charset="2"/>
              <a:buNone/>
            </a:pPr>
            <a:r>
              <a:rPr lang="en-US" b="1" dirty="0"/>
              <a:t>	B</a:t>
            </a:r>
            <a:r>
              <a:rPr lang="en-US" b="1" baseline="-25000" dirty="0"/>
              <a:t>5</a:t>
            </a:r>
            <a:r>
              <a:rPr lang="en-US" b="1" dirty="0"/>
              <a:t> = {m, p, b}		B</a:t>
            </a:r>
            <a:r>
              <a:rPr lang="en-US" b="1" baseline="-25000" dirty="0"/>
              <a:t>6</a:t>
            </a:r>
            <a:r>
              <a:rPr lang="en-US" b="1" dirty="0"/>
              <a:t> = {m, c, b, j}</a:t>
            </a:r>
          </a:p>
          <a:p>
            <a:pPr lvl="1">
              <a:buFont typeface="Monotype Sorts" pitchFamily="-107" charset="2"/>
              <a:buNone/>
            </a:pPr>
            <a:r>
              <a:rPr lang="en-US" b="1" dirty="0"/>
              <a:t>	B</a:t>
            </a:r>
            <a:r>
              <a:rPr lang="en-US" b="1" baseline="-25000" dirty="0"/>
              <a:t>7</a:t>
            </a:r>
            <a:r>
              <a:rPr lang="en-US" b="1" dirty="0"/>
              <a:t> = {c, b, j}		B</a:t>
            </a:r>
            <a:r>
              <a:rPr lang="en-US" b="1" baseline="-25000" dirty="0"/>
              <a:t>8</a:t>
            </a:r>
            <a:r>
              <a:rPr lang="en-US" b="1" dirty="0"/>
              <a:t> = {b, c}</a:t>
            </a:r>
          </a:p>
          <a:p>
            <a:r>
              <a:rPr lang="en-US" b="1" dirty="0">
                <a:solidFill>
                  <a:srgbClr val="0000FF"/>
                </a:solidFill>
              </a:rPr>
              <a:t>Support threshold</a:t>
            </a:r>
            <a:r>
              <a:rPr lang="en-US" dirty="0"/>
              <a:t> </a:t>
            </a:r>
            <a:r>
              <a:rPr lang="en-US" b="1" i="1" dirty="0">
                <a:solidFill>
                  <a:srgbClr val="0000FF"/>
                </a:solidFill>
                <a:latin typeface="Times New Roman" pitchFamily="18" charset="0"/>
                <a:cs typeface="Times New Roman" pitchFamily="18" charset="0"/>
              </a:rPr>
              <a:t>s = 3</a:t>
            </a:r>
            <a:r>
              <a:rPr lang="en-US" dirty="0"/>
              <a:t>, </a:t>
            </a:r>
            <a:r>
              <a:rPr lang="en-US" b="1" dirty="0">
                <a:solidFill>
                  <a:srgbClr val="008000"/>
                </a:solidFill>
              </a:rPr>
              <a:t>confidence </a:t>
            </a:r>
            <a:r>
              <a:rPr lang="en-US" b="1" i="1" dirty="0">
                <a:solidFill>
                  <a:srgbClr val="008000"/>
                </a:solidFill>
                <a:latin typeface="Times New Roman" pitchFamily="18" charset="0"/>
                <a:cs typeface="Times New Roman" pitchFamily="18" charset="0"/>
              </a:rPr>
              <a:t>c = 0.75</a:t>
            </a:r>
          </a:p>
          <a:p>
            <a:r>
              <a:rPr lang="en-US" b="1" dirty="0">
                <a:solidFill>
                  <a:srgbClr val="FF0066"/>
                </a:solidFill>
              </a:rPr>
              <a:t>1) Frequent </a:t>
            </a:r>
            <a:r>
              <a:rPr lang="en-US" b="1" dirty="0" err="1">
                <a:solidFill>
                  <a:srgbClr val="FF0066"/>
                </a:solidFill>
              </a:rPr>
              <a:t>itemsets</a:t>
            </a:r>
            <a:r>
              <a:rPr lang="en-US" b="1" dirty="0">
                <a:solidFill>
                  <a:srgbClr val="FF0066"/>
                </a:solidFill>
              </a:rPr>
              <a:t>:</a:t>
            </a:r>
          </a:p>
          <a:p>
            <a:pPr lvl="1"/>
            <a:r>
              <a:rPr lang="en-US" b="1" dirty="0"/>
              <a:t>{</a:t>
            </a:r>
            <a:r>
              <a:rPr lang="en-US" b="1" dirty="0" err="1"/>
              <a:t>b,m</a:t>
            </a:r>
            <a:r>
              <a:rPr lang="en-US" b="1" dirty="0"/>
              <a:t>}  {</a:t>
            </a:r>
            <a:r>
              <a:rPr lang="en-US" b="1" dirty="0" err="1"/>
              <a:t>b,c</a:t>
            </a:r>
            <a:r>
              <a:rPr lang="en-US" b="1" dirty="0"/>
              <a:t>}  {</a:t>
            </a:r>
            <a:r>
              <a:rPr lang="en-US" b="1" dirty="0" err="1"/>
              <a:t>c,m</a:t>
            </a:r>
            <a:r>
              <a:rPr lang="en-US" b="1" dirty="0"/>
              <a:t>}  {</a:t>
            </a:r>
            <a:r>
              <a:rPr lang="en-US" b="1" dirty="0" err="1"/>
              <a:t>c,j</a:t>
            </a:r>
            <a:r>
              <a:rPr lang="en-US" b="1" dirty="0"/>
              <a:t>}  {</a:t>
            </a:r>
            <a:r>
              <a:rPr lang="en-US" b="1" dirty="0" err="1"/>
              <a:t>m,c,b</a:t>
            </a:r>
            <a:r>
              <a:rPr lang="en-US" b="1" dirty="0"/>
              <a:t>}</a:t>
            </a:r>
          </a:p>
          <a:p>
            <a:r>
              <a:rPr lang="en-US" b="1" dirty="0">
                <a:solidFill>
                  <a:srgbClr val="FF0066"/>
                </a:solidFill>
              </a:rPr>
              <a:t>2) Generate rules:</a:t>
            </a:r>
          </a:p>
          <a:p>
            <a:pPr lvl="1"/>
            <a:r>
              <a:rPr lang="en-US" b="1" dirty="0" err="1"/>
              <a:t>b</a:t>
            </a:r>
            <a:r>
              <a:rPr lang="en-US" b="1" dirty="0" err="1">
                <a:solidFill>
                  <a:srgbClr val="0064E2"/>
                </a:solidFill>
                <a:latin typeface="Times New Roman" pitchFamily="18" charset="0"/>
                <a:cs typeface="Times New Roman" pitchFamily="18" charset="0"/>
              </a:rPr>
              <a:t>→</a:t>
            </a:r>
            <a:r>
              <a:rPr lang="en-US" b="1" dirty="0" err="1"/>
              <a:t>m</a:t>
            </a:r>
            <a:r>
              <a:rPr lang="en-US" dirty="0"/>
              <a:t>: </a:t>
            </a:r>
            <a:r>
              <a:rPr lang="en-US" b="1" i="1" dirty="0">
                <a:latin typeface="Times New Roman" pitchFamily="18" charset="0"/>
                <a:cs typeface="Times New Roman" pitchFamily="18" charset="0"/>
              </a:rPr>
              <a:t>c</a:t>
            </a:r>
            <a:r>
              <a:rPr lang="en-US" dirty="0"/>
              <a:t>=4/6      </a:t>
            </a:r>
            <a:r>
              <a:rPr lang="en-US" b="1" dirty="0" err="1"/>
              <a:t>b</a:t>
            </a:r>
            <a:r>
              <a:rPr lang="en-US" b="1" dirty="0" err="1">
                <a:solidFill>
                  <a:srgbClr val="0064E2"/>
                </a:solidFill>
                <a:latin typeface="Times New Roman" pitchFamily="18" charset="0"/>
                <a:cs typeface="Times New Roman" pitchFamily="18" charset="0"/>
              </a:rPr>
              <a:t>→</a:t>
            </a:r>
            <a:r>
              <a:rPr lang="en-US" b="1" dirty="0" err="1"/>
              <a:t>c</a:t>
            </a:r>
            <a:r>
              <a:rPr lang="en-US" dirty="0"/>
              <a:t>: </a:t>
            </a:r>
            <a:r>
              <a:rPr lang="en-US" b="1" i="1" dirty="0">
                <a:latin typeface="Times New Roman" pitchFamily="18" charset="0"/>
                <a:cs typeface="Times New Roman" pitchFamily="18" charset="0"/>
              </a:rPr>
              <a:t>c</a:t>
            </a:r>
            <a:r>
              <a:rPr lang="en-US" dirty="0"/>
              <a:t>=5/6        </a:t>
            </a:r>
            <a:r>
              <a:rPr lang="en-US" b="1" dirty="0" err="1"/>
              <a:t>b,c</a:t>
            </a:r>
            <a:r>
              <a:rPr lang="en-US" b="1" dirty="0" err="1">
                <a:solidFill>
                  <a:srgbClr val="0064E2"/>
                </a:solidFill>
                <a:latin typeface="Times New Roman" pitchFamily="18" charset="0"/>
                <a:cs typeface="Times New Roman" pitchFamily="18" charset="0"/>
              </a:rPr>
              <a:t>→</a:t>
            </a:r>
            <a:r>
              <a:rPr lang="en-US" b="1" dirty="0" err="1"/>
              <a:t>m</a:t>
            </a:r>
            <a:r>
              <a:rPr lang="en-US" dirty="0"/>
              <a:t>: </a:t>
            </a:r>
            <a:r>
              <a:rPr lang="en-US" b="1" i="1" dirty="0">
                <a:latin typeface="Times New Roman" pitchFamily="18" charset="0"/>
                <a:cs typeface="Times New Roman" pitchFamily="18" charset="0"/>
              </a:rPr>
              <a:t>c</a:t>
            </a:r>
            <a:r>
              <a:rPr lang="en-US" dirty="0"/>
              <a:t>=3/5</a:t>
            </a:r>
            <a:endParaRPr lang="en-US" b="1" dirty="0"/>
          </a:p>
          <a:p>
            <a:pPr lvl="1"/>
            <a:r>
              <a:rPr lang="en-US" b="1" dirty="0" err="1"/>
              <a:t>m</a:t>
            </a:r>
            <a:r>
              <a:rPr lang="en-US" b="1" dirty="0" err="1">
                <a:solidFill>
                  <a:srgbClr val="0064E2"/>
                </a:solidFill>
                <a:latin typeface="Times New Roman" pitchFamily="18" charset="0"/>
                <a:cs typeface="Times New Roman" pitchFamily="18" charset="0"/>
              </a:rPr>
              <a:t>→</a:t>
            </a:r>
            <a:r>
              <a:rPr lang="en-US" b="1" dirty="0" err="1"/>
              <a:t>b</a:t>
            </a:r>
            <a:r>
              <a:rPr lang="en-US" dirty="0"/>
              <a:t>: </a:t>
            </a:r>
            <a:r>
              <a:rPr lang="en-US" b="1" i="1" dirty="0">
                <a:latin typeface="Times New Roman" pitchFamily="18" charset="0"/>
                <a:cs typeface="Times New Roman" pitchFamily="18" charset="0"/>
              </a:rPr>
              <a:t>c</a:t>
            </a:r>
            <a:r>
              <a:rPr lang="en-US" dirty="0"/>
              <a:t>=4/5	           …                   </a:t>
            </a:r>
            <a:r>
              <a:rPr lang="en-US" b="1" dirty="0" err="1"/>
              <a:t>b,m</a:t>
            </a:r>
            <a:r>
              <a:rPr lang="en-US" b="1" dirty="0" err="1">
                <a:solidFill>
                  <a:srgbClr val="0064E2"/>
                </a:solidFill>
                <a:latin typeface="Times New Roman" pitchFamily="18" charset="0"/>
                <a:cs typeface="Times New Roman" pitchFamily="18" charset="0"/>
              </a:rPr>
              <a:t>→</a:t>
            </a:r>
            <a:r>
              <a:rPr lang="en-US" b="1" dirty="0" err="1"/>
              <a:t>c</a:t>
            </a:r>
            <a:r>
              <a:rPr lang="en-US" dirty="0"/>
              <a:t>: </a:t>
            </a:r>
            <a:r>
              <a:rPr lang="en-US" b="1" i="1" dirty="0">
                <a:latin typeface="Times New Roman" pitchFamily="18" charset="0"/>
                <a:cs typeface="Times New Roman" pitchFamily="18" charset="0"/>
              </a:rPr>
              <a:t>c</a:t>
            </a:r>
            <a:r>
              <a:rPr lang="en-US" dirty="0"/>
              <a:t>=3/4	 					           </a:t>
            </a:r>
            <a:r>
              <a:rPr lang="en-US" b="1" dirty="0" err="1"/>
              <a:t>b</a:t>
            </a:r>
            <a:r>
              <a:rPr lang="en-US" b="1" dirty="0" err="1">
                <a:solidFill>
                  <a:srgbClr val="0064E2"/>
                </a:solidFill>
                <a:latin typeface="Times New Roman" pitchFamily="18" charset="0"/>
                <a:cs typeface="Times New Roman" pitchFamily="18" charset="0"/>
              </a:rPr>
              <a:t>→</a:t>
            </a:r>
            <a:r>
              <a:rPr lang="en-US" b="1" dirty="0" err="1"/>
              <a:t>c,m</a:t>
            </a:r>
            <a:r>
              <a:rPr lang="en-US" dirty="0"/>
              <a:t>: </a:t>
            </a:r>
            <a:r>
              <a:rPr lang="en-US" b="1" i="1" dirty="0">
                <a:latin typeface="Times New Roman" pitchFamily="18" charset="0"/>
                <a:cs typeface="Times New Roman" pitchFamily="18" charset="0"/>
              </a:rPr>
              <a:t>c</a:t>
            </a:r>
            <a:r>
              <a:rPr lang="en-US" dirty="0"/>
              <a:t>=3/6</a:t>
            </a:r>
          </a:p>
          <a:p>
            <a:pPr lvl="1"/>
            <a:endParaRPr lang="en-US" dirty="0"/>
          </a:p>
        </p:txBody>
      </p:sp>
      <p:sp>
        <p:nvSpPr>
          <p:cNvPr id="4" name="Date Placeholder 3"/>
          <p:cNvSpPr>
            <a:spLocks noGrp="1"/>
          </p:cNvSpPr>
          <p:nvPr>
            <p:ph type="dt" sz="half" idx="10"/>
          </p:nvPr>
        </p:nvSpPr>
        <p:spPr/>
        <p:txBody>
          <a:bodyPr/>
          <a:lstStyle/>
          <a:p>
            <a:fld id="{D8DBC28F-E41D-554A-9498-FD6CEDBF9D28}"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16</a:t>
            </a:fld>
            <a:endParaRPr lang="en-US"/>
          </a:p>
        </p:txBody>
      </p:sp>
      <p:cxnSp>
        <p:nvCxnSpPr>
          <p:cNvPr id="8" name="Straight Connector 7"/>
          <p:cNvCxnSpPr/>
          <p:nvPr/>
        </p:nvCxnSpPr>
        <p:spPr>
          <a:xfrm>
            <a:off x="1219200" y="5236464"/>
            <a:ext cx="19812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867400" y="5257800"/>
            <a:ext cx="21336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943600" y="6096000"/>
            <a:ext cx="2133600" cy="0"/>
          </a:xfrm>
          <a:prstGeom prst="line">
            <a:avLst/>
          </a:prstGeom>
          <a:ln w="28575">
            <a:solidFill>
              <a:srgbClr val="FF0000"/>
            </a:solidFill>
          </a:ln>
          <a:effectLst>
            <a:outerShdw blurRad="50800" dist="38100" dir="8100000" algn="tr"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203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Compacting the Output</a:t>
            </a:r>
          </a:p>
        </p:txBody>
      </p:sp>
      <p:sp>
        <p:nvSpPr>
          <p:cNvPr id="40963" name="Rectangle 3"/>
          <p:cNvSpPr>
            <a:spLocks noGrp="1" noChangeArrowheads="1"/>
          </p:cNvSpPr>
          <p:nvPr>
            <p:ph idx="1"/>
          </p:nvPr>
        </p:nvSpPr>
        <p:spPr/>
        <p:txBody>
          <a:bodyPr/>
          <a:lstStyle/>
          <a:p>
            <a:r>
              <a:rPr lang="en-US" b="1" dirty="0"/>
              <a:t>To reduce the number of rules we can </a:t>
            </a:r>
            <a:br>
              <a:rPr lang="en-US" b="1" dirty="0"/>
            </a:br>
            <a:r>
              <a:rPr lang="en-US" b="1" dirty="0"/>
              <a:t>post-process them and only output:</a:t>
            </a:r>
          </a:p>
          <a:p>
            <a:pPr lvl="1"/>
            <a:r>
              <a:rPr lang="en-US" b="1" dirty="0">
                <a:solidFill>
                  <a:srgbClr val="0000FF"/>
                </a:solidFill>
              </a:rPr>
              <a:t>Maximal frequent </a:t>
            </a:r>
            <a:r>
              <a:rPr lang="en-US" b="1" dirty="0" err="1">
                <a:solidFill>
                  <a:srgbClr val="0000FF"/>
                </a:solidFill>
              </a:rPr>
              <a:t>itemsets</a:t>
            </a:r>
            <a:r>
              <a:rPr lang="en-US" b="1" dirty="0">
                <a:solidFill>
                  <a:srgbClr val="0000FF"/>
                </a:solidFill>
              </a:rPr>
              <a:t>: </a:t>
            </a:r>
            <a:br>
              <a:rPr lang="en-US" b="1" dirty="0">
                <a:solidFill>
                  <a:srgbClr val="0000FF"/>
                </a:solidFill>
              </a:rPr>
            </a:br>
            <a:r>
              <a:rPr lang="en-US" dirty="0"/>
              <a:t>No immediate superset is frequent</a:t>
            </a:r>
          </a:p>
          <a:p>
            <a:pPr lvl="2"/>
            <a:r>
              <a:rPr lang="en-US" dirty="0"/>
              <a:t>Gives more pruning</a:t>
            </a:r>
          </a:p>
          <a:p>
            <a:pPr marL="457200" lvl="1" indent="0">
              <a:buNone/>
            </a:pPr>
            <a:r>
              <a:rPr lang="en-US" b="1" dirty="0"/>
              <a:t>or</a:t>
            </a:r>
          </a:p>
          <a:p>
            <a:pPr lvl="1"/>
            <a:r>
              <a:rPr lang="en-US" b="1" dirty="0">
                <a:solidFill>
                  <a:srgbClr val="0000FF"/>
                </a:solidFill>
              </a:rPr>
              <a:t>Closed </a:t>
            </a:r>
            <a:r>
              <a:rPr lang="en-US" b="1" dirty="0" err="1">
                <a:solidFill>
                  <a:srgbClr val="0000FF"/>
                </a:solidFill>
              </a:rPr>
              <a:t>itemsets</a:t>
            </a:r>
            <a:r>
              <a:rPr lang="en-US" b="1" dirty="0">
                <a:solidFill>
                  <a:srgbClr val="0000FF"/>
                </a:solidFill>
              </a:rPr>
              <a:t>:</a:t>
            </a:r>
            <a:r>
              <a:rPr lang="en-US" dirty="0">
                <a:solidFill>
                  <a:srgbClr val="0000FF"/>
                </a:solidFill>
              </a:rPr>
              <a:t> </a:t>
            </a:r>
            <a:br>
              <a:rPr lang="en-US" dirty="0">
                <a:solidFill>
                  <a:srgbClr val="0000FF"/>
                </a:solidFill>
              </a:rPr>
            </a:br>
            <a:r>
              <a:rPr lang="en-US" dirty="0"/>
              <a:t>No immediate superset has the same support (&gt; 0)</a:t>
            </a:r>
          </a:p>
          <a:p>
            <a:pPr lvl="2"/>
            <a:r>
              <a:rPr lang="en-US" dirty="0"/>
              <a:t>Stores not only frequent information, but exact supports/counts</a:t>
            </a:r>
          </a:p>
        </p:txBody>
      </p:sp>
      <p:sp>
        <p:nvSpPr>
          <p:cNvPr id="5" name="Date Placeholder 4"/>
          <p:cNvSpPr>
            <a:spLocks noGrp="1"/>
          </p:cNvSpPr>
          <p:nvPr>
            <p:ph type="dt" sz="half" idx="10"/>
          </p:nvPr>
        </p:nvSpPr>
        <p:spPr/>
        <p:txBody>
          <a:bodyPr/>
          <a:lstStyle/>
          <a:p>
            <a:fld id="{531B533A-B386-9C47-A8EF-4973B9E65D39}" type="datetime1">
              <a:rPr lang="en-US" smtClean="0"/>
              <a:t>1/21/18</a:t>
            </a:fld>
            <a:endParaRPr lang="en-US"/>
          </a:p>
        </p:txBody>
      </p:sp>
      <p:sp>
        <p:nvSpPr>
          <p:cNvPr id="6" name="Footer Placeholder 5"/>
          <p:cNvSpPr>
            <a:spLocks noGrp="1"/>
          </p:cNvSpPr>
          <p:nvPr>
            <p:ph type="ftr" sz="quarter" idx="11"/>
          </p:nvPr>
        </p:nvSpPr>
        <p:spPr/>
        <p:txBody>
          <a:bodyPr/>
          <a:lstStyle/>
          <a:p>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263A035D-B00A-6748-93F3-A63E885B0CAB}" type="slidenum">
              <a:rPr lang="en-US" smtClean="0"/>
              <a:pPr/>
              <a:t>17</a:t>
            </a:fld>
            <a:endParaRPr lang="en-US"/>
          </a:p>
        </p:txBody>
      </p:sp>
    </p:spTree>
    <p:extLst>
      <p:ext uri="{BB962C8B-B14F-4D97-AF65-F5344CB8AC3E}">
        <p14:creationId xmlns:p14="http://schemas.microsoft.com/office/powerpoint/2010/main" val="506078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a:t>Example: Maximal/Closed</a:t>
            </a:r>
          </a:p>
        </p:txBody>
      </p:sp>
      <p:sp>
        <p:nvSpPr>
          <p:cNvPr id="41987" name="Rectangle 3"/>
          <p:cNvSpPr>
            <a:spLocks noGrp="1" noChangeArrowheads="1"/>
          </p:cNvSpPr>
          <p:nvPr>
            <p:ph idx="1"/>
          </p:nvPr>
        </p:nvSpPr>
        <p:spPr>
          <a:xfrm>
            <a:off x="684212" y="1591055"/>
            <a:ext cx="8229600" cy="5257801"/>
          </a:xfrm>
        </p:spPr>
        <p:txBody>
          <a:bodyPr/>
          <a:lstStyle/>
          <a:p>
            <a:pPr>
              <a:buFont typeface="Monotype Sorts" pitchFamily="-107" charset="2"/>
              <a:buNone/>
            </a:pPr>
            <a:r>
              <a:rPr lang="en-US" dirty="0">
                <a:solidFill>
                  <a:srgbClr val="0000FF"/>
                </a:solidFill>
              </a:rPr>
              <a:t>	</a:t>
            </a:r>
            <a:r>
              <a:rPr lang="en-US" b="1" dirty="0">
                <a:solidFill>
                  <a:srgbClr val="0000FF"/>
                </a:solidFill>
              </a:rPr>
              <a:t>Support	  Maximal(s=3)	Closed</a:t>
            </a:r>
          </a:p>
          <a:p>
            <a:pPr>
              <a:buFont typeface="Monotype Sorts" pitchFamily="-107" charset="2"/>
              <a:buNone/>
            </a:pPr>
            <a:r>
              <a:rPr lang="en-US" b="1" dirty="0"/>
              <a:t>A</a:t>
            </a:r>
            <a:r>
              <a:rPr lang="en-US" dirty="0"/>
              <a:t>		4		No		  No</a:t>
            </a:r>
          </a:p>
          <a:p>
            <a:pPr>
              <a:buFont typeface="Monotype Sorts" pitchFamily="-107" charset="2"/>
              <a:buNone/>
            </a:pPr>
            <a:r>
              <a:rPr lang="en-US" b="1" dirty="0"/>
              <a:t>B</a:t>
            </a:r>
            <a:r>
              <a:rPr lang="en-US" dirty="0"/>
              <a:t>		5		No		  Yes</a:t>
            </a:r>
            <a:endParaRPr lang="en-US" b="1" dirty="0"/>
          </a:p>
          <a:p>
            <a:pPr>
              <a:buFont typeface="Monotype Sorts" pitchFamily="-107" charset="2"/>
              <a:buNone/>
            </a:pPr>
            <a:r>
              <a:rPr lang="en-US" b="1" dirty="0"/>
              <a:t>C</a:t>
            </a:r>
            <a:r>
              <a:rPr lang="en-US" dirty="0"/>
              <a:t>		3		No		  No</a:t>
            </a:r>
          </a:p>
          <a:p>
            <a:pPr>
              <a:buFont typeface="Monotype Sorts" pitchFamily="-107" charset="2"/>
              <a:buNone/>
            </a:pPr>
            <a:r>
              <a:rPr lang="en-US" b="1" dirty="0"/>
              <a:t>AB</a:t>
            </a:r>
            <a:r>
              <a:rPr lang="en-US" dirty="0"/>
              <a:t>	4		Yes		  Yes</a:t>
            </a:r>
          </a:p>
          <a:p>
            <a:pPr>
              <a:buFont typeface="Monotype Sorts" pitchFamily="-107" charset="2"/>
              <a:buNone/>
            </a:pPr>
            <a:r>
              <a:rPr lang="en-US" b="1" dirty="0"/>
              <a:t>AC</a:t>
            </a:r>
            <a:r>
              <a:rPr lang="en-US" dirty="0"/>
              <a:t>	2		No		  No</a:t>
            </a:r>
          </a:p>
          <a:p>
            <a:pPr>
              <a:buFont typeface="Monotype Sorts" pitchFamily="-107" charset="2"/>
              <a:buNone/>
            </a:pPr>
            <a:r>
              <a:rPr lang="en-US" b="1" dirty="0"/>
              <a:t>BC</a:t>
            </a:r>
            <a:r>
              <a:rPr lang="en-US" dirty="0"/>
              <a:t>	3		Yes		  Yes</a:t>
            </a:r>
          </a:p>
          <a:p>
            <a:pPr>
              <a:buFont typeface="Monotype Sorts" pitchFamily="-107" charset="2"/>
              <a:buNone/>
            </a:pPr>
            <a:r>
              <a:rPr lang="en-US" b="1" dirty="0"/>
              <a:t>ABC</a:t>
            </a:r>
            <a:r>
              <a:rPr lang="en-US" dirty="0"/>
              <a:t>	2		No		  Yes</a:t>
            </a:r>
          </a:p>
        </p:txBody>
      </p:sp>
      <p:sp>
        <p:nvSpPr>
          <p:cNvPr id="17" name="Date Placeholder 16"/>
          <p:cNvSpPr>
            <a:spLocks noGrp="1"/>
          </p:cNvSpPr>
          <p:nvPr>
            <p:ph type="dt" sz="half" idx="10"/>
          </p:nvPr>
        </p:nvSpPr>
        <p:spPr/>
        <p:txBody>
          <a:bodyPr/>
          <a:lstStyle/>
          <a:p>
            <a:fld id="{3E17A694-F1A4-EA46-A530-3C1D75C8DCF5}" type="datetime1">
              <a:rPr lang="en-US" smtClean="0"/>
              <a:t>1/21/18</a:t>
            </a:fld>
            <a:endParaRPr lang="en-US"/>
          </a:p>
        </p:txBody>
      </p:sp>
      <p:sp>
        <p:nvSpPr>
          <p:cNvPr id="18" name="Footer Placeholder 17"/>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16" name="Slide Number Placeholder 5"/>
          <p:cNvSpPr>
            <a:spLocks noGrp="1"/>
          </p:cNvSpPr>
          <p:nvPr>
            <p:ph type="sldNum" sz="quarter" idx="12"/>
          </p:nvPr>
        </p:nvSpPr>
        <p:spPr/>
        <p:txBody>
          <a:bodyPr/>
          <a:lstStyle/>
          <a:p>
            <a:fld id="{066ECBB2-C50D-7949-BA96-DF962D1E4F31}" type="slidenum">
              <a:rPr lang="en-US"/>
              <a:pPr/>
              <a:t>18</a:t>
            </a:fld>
            <a:endParaRPr lang="en-US"/>
          </a:p>
        </p:txBody>
      </p:sp>
      <p:grpSp>
        <p:nvGrpSpPr>
          <p:cNvPr id="2" name="Group 6"/>
          <p:cNvGrpSpPr>
            <a:grpSpLocks/>
          </p:cNvGrpSpPr>
          <p:nvPr/>
        </p:nvGrpSpPr>
        <p:grpSpPr bwMode="auto">
          <a:xfrm>
            <a:off x="4057649" y="1219200"/>
            <a:ext cx="4070350" cy="1676400"/>
            <a:chOff x="2592" y="864"/>
            <a:chExt cx="2564" cy="1056"/>
          </a:xfrm>
        </p:grpSpPr>
        <p:sp>
          <p:nvSpPr>
            <p:cNvPr id="41988" name="Text Box 4"/>
            <p:cNvSpPr txBox="1">
              <a:spLocks noChangeArrowheads="1"/>
            </p:cNvSpPr>
            <p:nvPr/>
          </p:nvSpPr>
          <p:spPr bwMode="auto">
            <a:xfrm>
              <a:off x="4212" y="864"/>
              <a:ext cx="944"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Frequent, but</a:t>
              </a:r>
            </a:p>
            <a:p>
              <a:r>
                <a:rPr lang="en-US" dirty="0">
                  <a:solidFill>
                    <a:srgbClr val="008000"/>
                  </a:solidFill>
                </a:rPr>
                <a:t>superset BC</a:t>
              </a:r>
            </a:p>
            <a:p>
              <a:r>
                <a:rPr lang="en-US" dirty="0">
                  <a:solidFill>
                    <a:srgbClr val="008000"/>
                  </a:solidFill>
                </a:rPr>
                <a:t>also frequent.</a:t>
              </a:r>
            </a:p>
          </p:txBody>
        </p:sp>
        <p:sp>
          <p:nvSpPr>
            <p:cNvPr id="41989" name="Line 5"/>
            <p:cNvSpPr>
              <a:spLocks noChangeShapeType="1"/>
            </p:cNvSpPr>
            <p:nvPr/>
          </p:nvSpPr>
          <p:spPr bwMode="auto">
            <a:xfrm flipH="1">
              <a:off x="2592" y="1296"/>
              <a:ext cx="1632" cy="624"/>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3" name="Group 9"/>
          <p:cNvGrpSpPr>
            <a:grpSpLocks/>
          </p:cNvGrpSpPr>
          <p:nvPr/>
        </p:nvGrpSpPr>
        <p:grpSpPr bwMode="auto">
          <a:xfrm>
            <a:off x="4037012" y="2393950"/>
            <a:ext cx="4344988" cy="1382713"/>
            <a:chOff x="2640" y="1721"/>
            <a:chExt cx="2737" cy="871"/>
          </a:xfrm>
        </p:grpSpPr>
        <p:sp>
          <p:nvSpPr>
            <p:cNvPr id="41991" name="Text Box 7"/>
            <p:cNvSpPr txBox="1">
              <a:spLocks noChangeArrowheads="1"/>
            </p:cNvSpPr>
            <p:nvPr/>
          </p:nvSpPr>
          <p:spPr bwMode="auto">
            <a:xfrm>
              <a:off x="4250" y="1721"/>
              <a:ext cx="1127"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Frequent, and</a:t>
              </a:r>
            </a:p>
            <a:p>
              <a:r>
                <a:rPr lang="en-US" dirty="0">
                  <a:solidFill>
                    <a:srgbClr val="008000"/>
                  </a:solidFill>
                </a:rPr>
                <a:t>its only superset,</a:t>
              </a:r>
            </a:p>
            <a:p>
              <a:r>
                <a:rPr lang="en-US" dirty="0">
                  <a:solidFill>
                    <a:srgbClr val="008000"/>
                  </a:solidFill>
                </a:rPr>
                <a:t>ABC, not freq.</a:t>
              </a:r>
            </a:p>
          </p:txBody>
        </p:sp>
        <p:sp>
          <p:nvSpPr>
            <p:cNvPr id="41992" name="Line 8"/>
            <p:cNvSpPr>
              <a:spLocks noChangeShapeType="1"/>
            </p:cNvSpPr>
            <p:nvPr/>
          </p:nvSpPr>
          <p:spPr bwMode="auto">
            <a:xfrm flipH="1">
              <a:off x="2640" y="1968"/>
              <a:ext cx="1584" cy="624"/>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4" name="Group 12"/>
          <p:cNvGrpSpPr>
            <a:grpSpLocks/>
          </p:cNvGrpSpPr>
          <p:nvPr/>
        </p:nvGrpSpPr>
        <p:grpSpPr bwMode="auto">
          <a:xfrm>
            <a:off x="5962653" y="3428998"/>
            <a:ext cx="2513014" cy="679450"/>
            <a:chOff x="3888" y="2400"/>
            <a:chExt cx="1583" cy="428"/>
          </a:xfrm>
        </p:grpSpPr>
        <p:sp>
          <p:nvSpPr>
            <p:cNvPr id="41994" name="Text Box 10"/>
            <p:cNvSpPr txBox="1">
              <a:spLocks noChangeArrowheads="1"/>
            </p:cNvSpPr>
            <p:nvPr/>
          </p:nvSpPr>
          <p:spPr bwMode="auto">
            <a:xfrm>
              <a:off x="4262" y="2421"/>
              <a:ext cx="1209" cy="407"/>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Superset BC</a:t>
              </a:r>
            </a:p>
            <a:p>
              <a:r>
                <a:rPr lang="en-US" dirty="0">
                  <a:solidFill>
                    <a:srgbClr val="008000"/>
                  </a:solidFill>
                </a:rPr>
                <a:t>has same support.</a:t>
              </a:r>
            </a:p>
          </p:txBody>
        </p:sp>
        <p:sp>
          <p:nvSpPr>
            <p:cNvPr id="41995" name="Line 11"/>
            <p:cNvSpPr>
              <a:spLocks noChangeShapeType="1"/>
            </p:cNvSpPr>
            <p:nvPr/>
          </p:nvSpPr>
          <p:spPr bwMode="auto">
            <a:xfrm flipH="1" flipV="1">
              <a:off x="3888" y="2400"/>
              <a:ext cx="336" cy="288"/>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grpSp>
        <p:nvGrpSpPr>
          <p:cNvPr id="5" name="Group 15"/>
          <p:cNvGrpSpPr>
            <a:grpSpLocks/>
          </p:cNvGrpSpPr>
          <p:nvPr/>
        </p:nvGrpSpPr>
        <p:grpSpPr bwMode="auto">
          <a:xfrm>
            <a:off x="6191253" y="4191000"/>
            <a:ext cx="2243139" cy="923925"/>
            <a:chOff x="3984" y="3024"/>
            <a:chExt cx="1413" cy="582"/>
          </a:xfrm>
        </p:grpSpPr>
        <p:sp>
          <p:nvSpPr>
            <p:cNvPr id="41997" name="Text Box 13"/>
            <p:cNvSpPr txBox="1">
              <a:spLocks noChangeArrowheads="1"/>
            </p:cNvSpPr>
            <p:nvPr/>
          </p:nvSpPr>
          <p:spPr bwMode="auto">
            <a:xfrm>
              <a:off x="4310" y="3024"/>
              <a:ext cx="1087" cy="582"/>
            </a:xfrm>
            <a:prstGeom prst="rect">
              <a:avLst/>
            </a:prstGeom>
            <a:noFill/>
            <a:ln w="9525">
              <a:noFill/>
              <a:miter lim="800000"/>
              <a:headEnd/>
              <a:tailEnd/>
            </a:ln>
            <a:effectLst/>
          </p:spPr>
          <p:txBody>
            <a:bodyPr wrap="none">
              <a:prstTxWarp prst="textNoShape">
                <a:avLst/>
              </a:prstTxWarp>
              <a:spAutoFit/>
            </a:bodyPr>
            <a:lstStyle/>
            <a:p>
              <a:r>
                <a:rPr lang="en-US" dirty="0">
                  <a:solidFill>
                    <a:srgbClr val="008000"/>
                  </a:solidFill>
                </a:rPr>
                <a:t>Its only super-</a:t>
              </a:r>
            </a:p>
            <a:p>
              <a:r>
                <a:rPr lang="en-US" dirty="0">
                  <a:solidFill>
                    <a:srgbClr val="008000"/>
                  </a:solidFill>
                </a:rPr>
                <a:t>set, ABC, has</a:t>
              </a:r>
            </a:p>
            <a:p>
              <a:r>
                <a:rPr lang="en-US" dirty="0">
                  <a:solidFill>
                    <a:srgbClr val="008000"/>
                  </a:solidFill>
                </a:rPr>
                <a:t>smaller support.</a:t>
              </a:r>
            </a:p>
          </p:txBody>
        </p:sp>
        <p:sp>
          <p:nvSpPr>
            <p:cNvPr id="41998" name="Line 14"/>
            <p:cNvSpPr>
              <a:spLocks noChangeShapeType="1"/>
            </p:cNvSpPr>
            <p:nvPr/>
          </p:nvSpPr>
          <p:spPr bwMode="auto">
            <a:xfrm flipH="1">
              <a:off x="3984" y="3408"/>
              <a:ext cx="288" cy="0"/>
            </a:xfrm>
            <a:prstGeom prst="line">
              <a:avLst/>
            </a:prstGeom>
            <a:noFill/>
            <a:ln w="9525">
              <a:solidFill>
                <a:srgbClr val="008000"/>
              </a:solidFill>
              <a:round/>
              <a:headEnd/>
              <a:tailEnd type="triangle" w="med" len="med"/>
            </a:ln>
            <a:effectLst/>
          </p:spPr>
          <p:txBody>
            <a:bodyPr>
              <a:prstTxWarp prst="textNoShape">
                <a:avLst/>
              </a:prstTxWarp>
            </a:bodyPr>
            <a:lstStyle/>
            <a:p>
              <a:endParaRPr lang="en-US"/>
            </a:p>
          </p:txBody>
        </p:sp>
      </p:grpSp>
    </p:spTree>
    <p:extLst>
      <p:ext uri="{BB962C8B-B14F-4D97-AF65-F5344CB8AC3E}">
        <p14:creationId xmlns:p14="http://schemas.microsoft.com/office/powerpoint/2010/main" val="325751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br>
              <a:rPr lang="en-US" dirty="0"/>
            </a:br>
            <a:r>
              <a:rPr lang="en-US" dirty="0"/>
              <a:t>Finding Frequent </a:t>
            </a:r>
            <a:r>
              <a:rPr lang="en-US" dirty="0" err="1"/>
              <a:t>Itemsets</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382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8077200" cy="3581400"/>
          </a:xfrm>
        </p:spPr>
        <p:txBody>
          <a:bodyPr anchor="b">
            <a:normAutofit/>
          </a:bodyPr>
          <a:lstStyle/>
          <a:p>
            <a:r>
              <a:rPr lang="en-US" sz="4800" dirty="0"/>
              <a:t>Frequent </a:t>
            </a:r>
            <a:r>
              <a:rPr lang="en-US" sz="4800" dirty="0" err="1"/>
              <a:t>Itemset</a:t>
            </a:r>
            <a:r>
              <a:rPr lang="en-US" sz="4800" dirty="0"/>
              <a:t> Mining &amp; Association Rules</a:t>
            </a:r>
          </a:p>
        </p:txBody>
      </p:sp>
      <p:sp>
        <p:nvSpPr>
          <p:cNvPr id="7" name="TextBox 6"/>
          <p:cNvSpPr txBox="1"/>
          <p:nvPr/>
        </p:nvSpPr>
        <p:spPr>
          <a:xfrm>
            <a:off x="762000" y="5257800"/>
            <a:ext cx="6705600" cy="1323439"/>
          </a:xfrm>
          <a:prstGeom prst="rect">
            <a:avLst/>
          </a:prstGeom>
          <a:noFill/>
        </p:spPr>
        <p:txBody>
          <a:bodyPr wrap="square" rtlCol="0">
            <a:spAutoFit/>
          </a:bodyPr>
          <a:lstStyle/>
          <a:p>
            <a:r>
              <a:rPr lang="en-US" sz="2400" dirty="0"/>
              <a:t>CS246: Mining Massive Datasets</a:t>
            </a:r>
          </a:p>
          <a:p>
            <a:r>
              <a:rPr lang="en-US" sz="2400" dirty="0"/>
              <a:t>Jure Leskovec, </a:t>
            </a:r>
            <a:r>
              <a:rPr lang="en-US" sz="2000" dirty="0"/>
              <a:t>Stanford University</a:t>
            </a:r>
          </a:p>
          <a:p>
            <a:r>
              <a:rPr lang="en-US" sz="3200" dirty="0"/>
              <a:t>http://cs246.stanford.edu</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dirty="0" err="1"/>
              <a:t>Itemsets</a:t>
            </a:r>
            <a:r>
              <a:rPr lang="en-US" dirty="0"/>
              <a:t>: Computation Model</a:t>
            </a:r>
          </a:p>
        </p:txBody>
      </p:sp>
      <p:sp>
        <p:nvSpPr>
          <p:cNvPr id="62467" name="Rectangle 1027"/>
          <p:cNvSpPr>
            <a:spLocks noGrp="1" noChangeArrowheads="1"/>
          </p:cNvSpPr>
          <p:nvPr>
            <p:ph idx="1"/>
          </p:nvPr>
        </p:nvSpPr>
        <p:spPr>
          <a:xfrm>
            <a:off x="457200" y="1295400"/>
            <a:ext cx="8229600" cy="4994701"/>
          </a:xfrm>
        </p:spPr>
        <p:txBody>
          <a:bodyPr>
            <a:normAutofit lnSpcReduction="10000"/>
          </a:bodyPr>
          <a:lstStyle/>
          <a:p>
            <a:r>
              <a:rPr lang="en-US" b="1" dirty="0">
                <a:solidFill>
                  <a:srgbClr val="0000FF"/>
                </a:solidFill>
              </a:rPr>
              <a:t>Back to finding frequent </a:t>
            </a:r>
            <a:r>
              <a:rPr lang="en-US" b="1" dirty="0" err="1">
                <a:solidFill>
                  <a:srgbClr val="0000FF"/>
                </a:solidFill>
              </a:rPr>
              <a:t>itemsets</a:t>
            </a:r>
            <a:endParaRPr lang="en-US" b="1" dirty="0">
              <a:solidFill>
                <a:srgbClr val="0000FF"/>
              </a:solidFill>
            </a:endParaRPr>
          </a:p>
          <a:p>
            <a:r>
              <a:rPr lang="en-US" dirty="0"/>
              <a:t>Typically, data is kept in flat files </a:t>
            </a:r>
            <a:br>
              <a:rPr lang="en-US" dirty="0"/>
            </a:br>
            <a:r>
              <a:rPr lang="en-US" dirty="0"/>
              <a:t>rather than in a database system:</a:t>
            </a:r>
          </a:p>
          <a:p>
            <a:pPr lvl="1"/>
            <a:r>
              <a:rPr lang="en-US" dirty="0"/>
              <a:t>Stored on disk</a:t>
            </a:r>
          </a:p>
          <a:p>
            <a:pPr lvl="1"/>
            <a:r>
              <a:rPr lang="en-US" dirty="0"/>
              <a:t>Stored basket-by-basket</a:t>
            </a:r>
          </a:p>
          <a:p>
            <a:pPr lvl="1"/>
            <a:r>
              <a:rPr lang="en-US" dirty="0"/>
              <a:t>Baskets are </a:t>
            </a:r>
            <a:r>
              <a:rPr lang="en-US" b="1" dirty="0">
                <a:solidFill>
                  <a:srgbClr val="FF0066"/>
                </a:solidFill>
              </a:rPr>
              <a:t>small</a:t>
            </a:r>
            <a:r>
              <a:rPr lang="en-US" dirty="0">
                <a:solidFill>
                  <a:srgbClr val="FF0066"/>
                </a:solidFill>
              </a:rPr>
              <a:t> </a:t>
            </a:r>
            <a:r>
              <a:rPr lang="en-US" dirty="0"/>
              <a:t>but we have </a:t>
            </a:r>
            <a:br>
              <a:rPr lang="en-US" dirty="0"/>
            </a:br>
            <a:r>
              <a:rPr lang="en-US" dirty="0"/>
              <a:t>many baskets and many items</a:t>
            </a:r>
          </a:p>
          <a:p>
            <a:pPr lvl="2"/>
            <a:r>
              <a:rPr lang="en-US" dirty="0"/>
              <a:t>Expand baskets into pairs, triples, etc. </a:t>
            </a:r>
            <a:br>
              <a:rPr lang="en-US" dirty="0"/>
            </a:br>
            <a:r>
              <a:rPr lang="en-US" dirty="0"/>
              <a:t>as you read baskets</a:t>
            </a:r>
          </a:p>
          <a:p>
            <a:pPr lvl="2"/>
            <a:r>
              <a:rPr lang="en-US" dirty="0"/>
              <a:t>Use </a:t>
            </a:r>
            <a:r>
              <a:rPr lang="en-US" b="1" i="1" dirty="0">
                <a:solidFill>
                  <a:srgbClr val="FF0066"/>
                </a:solidFill>
              </a:rPr>
              <a:t>k</a:t>
            </a:r>
            <a:r>
              <a:rPr lang="en-US" dirty="0"/>
              <a:t> nested loops to generate all </a:t>
            </a:r>
            <a:br>
              <a:rPr lang="en-US" dirty="0"/>
            </a:br>
            <a:r>
              <a:rPr lang="en-US" dirty="0"/>
              <a:t>sets of size </a:t>
            </a:r>
            <a:r>
              <a:rPr lang="en-US" b="1" i="1" dirty="0">
                <a:solidFill>
                  <a:srgbClr val="FF0066"/>
                </a:solidFill>
              </a:rPr>
              <a:t>k</a:t>
            </a:r>
          </a:p>
        </p:txBody>
      </p:sp>
      <p:sp>
        <p:nvSpPr>
          <p:cNvPr id="5" name="Date Placeholder 4"/>
          <p:cNvSpPr>
            <a:spLocks noGrp="1"/>
          </p:cNvSpPr>
          <p:nvPr>
            <p:ph type="dt" sz="half" idx="10"/>
          </p:nvPr>
        </p:nvSpPr>
        <p:spPr/>
        <p:txBody>
          <a:bodyPr/>
          <a:lstStyle/>
          <a:p>
            <a:fld id="{F38E7536-552F-4840-AA12-98E70086A8A3}"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A91B5FDD-C4CF-AF44-9F0E-8B7B5F21FA79}" type="slidenum">
              <a:rPr lang="en-US"/>
              <a:pPr/>
              <a:t>20</a:t>
            </a:fld>
            <a:endParaRPr lang="en-US"/>
          </a:p>
        </p:txBody>
      </p:sp>
      <p:grpSp>
        <p:nvGrpSpPr>
          <p:cNvPr id="2" name="Group 1"/>
          <p:cNvGrpSpPr/>
          <p:nvPr/>
        </p:nvGrpSpPr>
        <p:grpSpPr>
          <a:xfrm>
            <a:off x="7278846" y="1371600"/>
            <a:ext cx="1371600" cy="4419600"/>
            <a:chOff x="7467600" y="2057400"/>
            <a:chExt cx="1371600" cy="4419600"/>
          </a:xfrm>
        </p:grpSpPr>
        <p:sp>
          <p:nvSpPr>
            <p:cNvPr id="7" name="Rectangle 3"/>
            <p:cNvSpPr>
              <a:spLocks noChangeArrowheads="1"/>
            </p:cNvSpPr>
            <p:nvPr/>
          </p:nvSpPr>
          <p:spPr bwMode="auto">
            <a:xfrm>
              <a:off x="7467600" y="2057400"/>
              <a:ext cx="1371600" cy="4419600"/>
            </a:xfrm>
            <a:prstGeom prst="rect">
              <a:avLst/>
            </a:prstGeom>
            <a:solidFill>
              <a:srgbClr val="FFFF99">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8" name="Line 4"/>
            <p:cNvSpPr>
              <a:spLocks noChangeShapeType="1"/>
            </p:cNvSpPr>
            <p:nvPr/>
          </p:nvSpPr>
          <p:spPr bwMode="auto">
            <a:xfrm>
              <a:off x="7467600" y="2286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9" name="Line 5"/>
            <p:cNvSpPr>
              <a:spLocks noChangeShapeType="1"/>
            </p:cNvSpPr>
            <p:nvPr/>
          </p:nvSpPr>
          <p:spPr bwMode="auto">
            <a:xfrm>
              <a:off x="7467600" y="2514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0" name="Line 6"/>
            <p:cNvSpPr>
              <a:spLocks noChangeShapeType="1"/>
            </p:cNvSpPr>
            <p:nvPr/>
          </p:nvSpPr>
          <p:spPr bwMode="auto">
            <a:xfrm>
              <a:off x="7467600" y="48006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1" name="Line 7"/>
            <p:cNvSpPr>
              <a:spLocks noChangeShapeType="1"/>
            </p:cNvSpPr>
            <p:nvPr/>
          </p:nvSpPr>
          <p:spPr bwMode="auto">
            <a:xfrm>
              <a:off x="7467600" y="27432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2" name="Line 8"/>
            <p:cNvSpPr>
              <a:spLocks noChangeShapeType="1"/>
            </p:cNvSpPr>
            <p:nvPr/>
          </p:nvSpPr>
          <p:spPr bwMode="auto">
            <a:xfrm>
              <a:off x="7467600" y="32004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3" name="Line 9"/>
            <p:cNvSpPr>
              <a:spLocks noChangeShapeType="1"/>
            </p:cNvSpPr>
            <p:nvPr/>
          </p:nvSpPr>
          <p:spPr bwMode="auto">
            <a:xfrm>
              <a:off x="7467600" y="2971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 name="Line 10"/>
            <p:cNvSpPr>
              <a:spLocks noChangeShapeType="1"/>
            </p:cNvSpPr>
            <p:nvPr/>
          </p:nvSpPr>
          <p:spPr bwMode="auto">
            <a:xfrm>
              <a:off x="7467600" y="4572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 name="Line 11"/>
            <p:cNvSpPr>
              <a:spLocks noChangeShapeType="1"/>
            </p:cNvSpPr>
            <p:nvPr/>
          </p:nvSpPr>
          <p:spPr bwMode="auto">
            <a:xfrm>
              <a:off x="7467600" y="43434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 name="Line 12"/>
            <p:cNvSpPr>
              <a:spLocks noChangeShapeType="1"/>
            </p:cNvSpPr>
            <p:nvPr/>
          </p:nvSpPr>
          <p:spPr bwMode="auto">
            <a:xfrm>
              <a:off x="7467600" y="4114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7" name="Line 13"/>
            <p:cNvSpPr>
              <a:spLocks noChangeShapeType="1"/>
            </p:cNvSpPr>
            <p:nvPr/>
          </p:nvSpPr>
          <p:spPr bwMode="auto">
            <a:xfrm>
              <a:off x="7467600" y="38862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8" name="Line 14"/>
            <p:cNvSpPr>
              <a:spLocks noChangeShapeType="1"/>
            </p:cNvSpPr>
            <p:nvPr/>
          </p:nvSpPr>
          <p:spPr bwMode="auto">
            <a:xfrm>
              <a:off x="7467600" y="3657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9" name="Line 15"/>
            <p:cNvSpPr>
              <a:spLocks noChangeShapeType="1"/>
            </p:cNvSpPr>
            <p:nvPr/>
          </p:nvSpPr>
          <p:spPr bwMode="auto">
            <a:xfrm>
              <a:off x="7467600" y="3429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 name="Text Box 16"/>
            <p:cNvSpPr txBox="1">
              <a:spLocks noChangeArrowheads="1"/>
            </p:cNvSpPr>
            <p:nvPr/>
          </p:nvSpPr>
          <p:spPr bwMode="auto">
            <a:xfrm>
              <a:off x="7772400" y="3429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1" name="Text Box 17"/>
            <p:cNvSpPr txBox="1">
              <a:spLocks noChangeArrowheads="1"/>
            </p:cNvSpPr>
            <p:nvPr/>
          </p:nvSpPr>
          <p:spPr bwMode="auto">
            <a:xfrm>
              <a:off x="7772400" y="3200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2" name="Text Box 18"/>
            <p:cNvSpPr txBox="1">
              <a:spLocks noChangeArrowheads="1"/>
            </p:cNvSpPr>
            <p:nvPr/>
          </p:nvSpPr>
          <p:spPr bwMode="auto">
            <a:xfrm>
              <a:off x="7772400" y="2971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3" name="Text Box 19"/>
            <p:cNvSpPr txBox="1">
              <a:spLocks noChangeArrowheads="1"/>
            </p:cNvSpPr>
            <p:nvPr/>
          </p:nvSpPr>
          <p:spPr bwMode="auto">
            <a:xfrm>
              <a:off x="7772400" y="2743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4" name="Text Box 20"/>
            <p:cNvSpPr txBox="1">
              <a:spLocks noChangeArrowheads="1"/>
            </p:cNvSpPr>
            <p:nvPr/>
          </p:nvSpPr>
          <p:spPr bwMode="auto">
            <a:xfrm>
              <a:off x="7772400" y="2514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5" name="Text Box 21"/>
            <p:cNvSpPr txBox="1">
              <a:spLocks noChangeArrowheads="1"/>
            </p:cNvSpPr>
            <p:nvPr/>
          </p:nvSpPr>
          <p:spPr bwMode="auto">
            <a:xfrm>
              <a:off x="7772400" y="2286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6" name="Text Box 22"/>
            <p:cNvSpPr txBox="1">
              <a:spLocks noChangeArrowheads="1"/>
            </p:cNvSpPr>
            <p:nvPr/>
          </p:nvSpPr>
          <p:spPr bwMode="auto">
            <a:xfrm>
              <a:off x="7772400" y="2057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7" name="Text Box 23"/>
            <p:cNvSpPr txBox="1">
              <a:spLocks noChangeArrowheads="1"/>
            </p:cNvSpPr>
            <p:nvPr/>
          </p:nvSpPr>
          <p:spPr bwMode="auto">
            <a:xfrm>
              <a:off x="7772400" y="3886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8" name="Text Box 24"/>
            <p:cNvSpPr txBox="1">
              <a:spLocks noChangeArrowheads="1"/>
            </p:cNvSpPr>
            <p:nvPr/>
          </p:nvSpPr>
          <p:spPr bwMode="auto">
            <a:xfrm>
              <a:off x="7772400" y="4572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9" name="Text Box 25"/>
            <p:cNvSpPr txBox="1">
              <a:spLocks noChangeArrowheads="1"/>
            </p:cNvSpPr>
            <p:nvPr/>
          </p:nvSpPr>
          <p:spPr bwMode="auto">
            <a:xfrm>
              <a:off x="7772400" y="4343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0" name="Text Box 26"/>
            <p:cNvSpPr txBox="1">
              <a:spLocks noChangeArrowheads="1"/>
            </p:cNvSpPr>
            <p:nvPr/>
          </p:nvSpPr>
          <p:spPr bwMode="auto">
            <a:xfrm>
              <a:off x="7772400" y="4114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1" name="Text Box 27"/>
            <p:cNvSpPr txBox="1">
              <a:spLocks noChangeArrowheads="1"/>
            </p:cNvSpPr>
            <p:nvPr/>
          </p:nvSpPr>
          <p:spPr bwMode="auto">
            <a:xfrm>
              <a:off x="7772400" y="3657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8" name="Text Box 34"/>
            <p:cNvSpPr txBox="1">
              <a:spLocks noChangeArrowheads="1"/>
            </p:cNvSpPr>
            <p:nvPr/>
          </p:nvSpPr>
          <p:spPr bwMode="auto">
            <a:xfrm>
              <a:off x="7680325" y="5289550"/>
              <a:ext cx="563563" cy="366713"/>
            </a:xfrm>
            <a:prstGeom prst="rect">
              <a:avLst/>
            </a:prstGeom>
            <a:noFill/>
            <a:ln w="9525">
              <a:noFill/>
              <a:miter lim="800000"/>
              <a:headEnd/>
              <a:tailEnd/>
            </a:ln>
            <a:effectLst/>
          </p:spPr>
          <p:txBody>
            <a:bodyPr wrap="none">
              <a:prstTxWarp prst="textNoShape">
                <a:avLst/>
              </a:prstTxWarp>
              <a:spAutoFit/>
            </a:bodyPr>
            <a:lstStyle/>
            <a:p>
              <a:r>
                <a:rPr lang="en-US" sz="1800"/>
                <a:t>Etc.</a:t>
              </a:r>
            </a:p>
          </p:txBody>
        </p:sp>
      </p:grpSp>
      <p:sp>
        <p:nvSpPr>
          <p:cNvPr id="39" name="Text Box 35"/>
          <p:cNvSpPr txBox="1">
            <a:spLocks noChangeArrowheads="1"/>
          </p:cNvSpPr>
          <p:nvPr/>
        </p:nvSpPr>
        <p:spPr bwMode="auto">
          <a:xfrm>
            <a:off x="6669246" y="5791200"/>
            <a:ext cx="2474754" cy="738664"/>
          </a:xfrm>
          <a:prstGeom prst="rect">
            <a:avLst/>
          </a:prstGeom>
          <a:noFill/>
          <a:ln w="9525">
            <a:noFill/>
            <a:miter lim="800000"/>
            <a:headEnd/>
            <a:tailEnd/>
          </a:ln>
          <a:effectLst/>
        </p:spPr>
        <p:txBody>
          <a:bodyPr wrap="square">
            <a:prstTxWarp prst="textNoShape">
              <a:avLst/>
            </a:prstTxWarp>
            <a:spAutoFit/>
          </a:bodyPr>
          <a:lstStyle/>
          <a:p>
            <a:pPr algn="ctr"/>
            <a:r>
              <a:rPr lang="en-US" sz="1400" dirty="0">
                <a:solidFill>
                  <a:srgbClr val="008000"/>
                </a:solidFill>
                <a:latin typeface="Arial" pitchFamily="34" charset="0"/>
                <a:cs typeface="Arial" pitchFamily="34" charset="0"/>
              </a:rPr>
              <a:t>Items are positive integers, and boundaries between baskets are –1.</a:t>
            </a:r>
          </a:p>
        </p:txBody>
      </p:sp>
      <p:sp>
        <p:nvSpPr>
          <p:cNvPr id="3" name="TextBox 2"/>
          <p:cNvSpPr txBox="1"/>
          <p:nvPr/>
        </p:nvSpPr>
        <p:spPr>
          <a:xfrm>
            <a:off x="0" y="6096000"/>
            <a:ext cx="6629400" cy="584775"/>
          </a:xfrm>
          <a:prstGeom prst="rect">
            <a:avLst/>
          </a:prstGeom>
          <a:noFill/>
        </p:spPr>
        <p:txBody>
          <a:bodyPr wrap="square" rtlCol="0">
            <a:spAutoFit/>
          </a:bodyPr>
          <a:lstStyle/>
          <a:p>
            <a:r>
              <a:rPr lang="en-US" sz="1600" b="1" dirty="0">
                <a:solidFill>
                  <a:srgbClr val="008000"/>
                </a:solidFill>
                <a:latin typeface="Arial" pitchFamily="34" charset="0"/>
                <a:cs typeface="Arial" pitchFamily="34" charset="0"/>
              </a:rPr>
              <a:t>Note: </a:t>
            </a:r>
            <a:r>
              <a:rPr lang="en-US" sz="1600" dirty="0">
                <a:solidFill>
                  <a:srgbClr val="008000"/>
                </a:solidFill>
                <a:latin typeface="Arial" pitchFamily="34" charset="0"/>
                <a:cs typeface="Arial" pitchFamily="34" charset="0"/>
              </a:rPr>
              <a:t>We want to find frequent </a:t>
            </a:r>
            <a:r>
              <a:rPr lang="en-US" sz="1600" dirty="0" err="1">
                <a:solidFill>
                  <a:srgbClr val="008000"/>
                </a:solidFill>
                <a:latin typeface="Arial" pitchFamily="34" charset="0"/>
                <a:cs typeface="Arial" pitchFamily="34" charset="0"/>
              </a:rPr>
              <a:t>itemsets</a:t>
            </a:r>
            <a:r>
              <a:rPr lang="en-US" sz="1600" dirty="0">
                <a:solidFill>
                  <a:srgbClr val="008000"/>
                </a:solidFill>
                <a:latin typeface="Arial" pitchFamily="34" charset="0"/>
                <a:cs typeface="Arial" pitchFamily="34" charset="0"/>
              </a:rPr>
              <a:t>. To find them, we have to count them. To count them, we have to enumerate them.</a:t>
            </a:r>
          </a:p>
        </p:txBody>
      </p:sp>
    </p:spTree>
    <p:extLst>
      <p:ext uri="{BB962C8B-B14F-4D97-AF65-F5344CB8AC3E}">
        <p14:creationId xmlns:p14="http://schemas.microsoft.com/office/powerpoint/2010/main" val="769125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242078-E153-5941-87B9-D48B4E93B2AD}" type="slidenum">
              <a:rPr lang="en-US"/>
              <a:pPr/>
              <a:t>21</a:t>
            </a:fld>
            <a:endParaRPr lang="en-US"/>
          </a:p>
        </p:txBody>
      </p:sp>
      <p:sp>
        <p:nvSpPr>
          <p:cNvPr id="76802" name="Rectangle 2"/>
          <p:cNvSpPr>
            <a:spLocks noGrp="1" noChangeArrowheads="1"/>
          </p:cNvSpPr>
          <p:nvPr>
            <p:ph type="title"/>
          </p:nvPr>
        </p:nvSpPr>
        <p:spPr/>
        <p:txBody>
          <a:bodyPr/>
          <a:lstStyle/>
          <a:p>
            <a:r>
              <a:rPr lang="en-US" dirty="0"/>
              <a:t>Computation Model</a:t>
            </a:r>
          </a:p>
        </p:txBody>
      </p:sp>
      <p:sp>
        <p:nvSpPr>
          <p:cNvPr id="76803" name="Rectangle 3"/>
          <p:cNvSpPr>
            <a:spLocks noGrp="1" noChangeArrowheads="1"/>
          </p:cNvSpPr>
          <p:nvPr>
            <p:ph type="body" idx="1"/>
          </p:nvPr>
        </p:nvSpPr>
        <p:spPr>
          <a:xfrm>
            <a:off x="457200" y="1295400"/>
            <a:ext cx="6553200" cy="5257801"/>
          </a:xfrm>
        </p:spPr>
        <p:txBody>
          <a:bodyPr/>
          <a:lstStyle/>
          <a:p>
            <a:r>
              <a:rPr lang="en-US" dirty="0"/>
              <a:t>The true cost of mining disk-resident data is usually the </a:t>
            </a:r>
            <a:r>
              <a:rPr lang="en-US" b="1" dirty="0">
                <a:solidFill>
                  <a:srgbClr val="008000"/>
                </a:solidFill>
              </a:rPr>
              <a:t>number of disk I/</a:t>
            </a:r>
            <a:r>
              <a:rPr lang="en-US" b="1" dirty="0" err="1">
                <a:solidFill>
                  <a:srgbClr val="008000"/>
                </a:solidFill>
              </a:rPr>
              <a:t>Os</a:t>
            </a:r>
            <a:endParaRPr lang="en-US" b="1" dirty="0">
              <a:solidFill>
                <a:srgbClr val="008000"/>
              </a:solidFill>
            </a:endParaRPr>
          </a:p>
          <a:p>
            <a:pPr lvl="8"/>
            <a:endParaRPr lang="en-US" dirty="0"/>
          </a:p>
          <a:p>
            <a:r>
              <a:rPr lang="en-US" dirty="0"/>
              <a:t>In practice, association-rule algorithms read the data in </a:t>
            </a:r>
            <a:r>
              <a:rPr lang="en-US" b="1" i="1" dirty="0">
                <a:solidFill>
                  <a:srgbClr val="0000FF"/>
                </a:solidFill>
              </a:rPr>
              <a:t>passes</a:t>
            </a:r>
            <a:r>
              <a:rPr lang="en-US" dirty="0">
                <a:solidFill>
                  <a:srgbClr val="0000FF"/>
                </a:solidFill>
              </a:rPr>
              <a:t> </a:t>
            </a:r>
            <a:r>
              <a:rPr lang="en-US" dirty="0"/>
              <a:t>–  all baskets read in turn</a:t>
            </a:r>
          </a:p>
          <a:p>
            <a:pPr lvl="8"/>
            <a:endParaRPr lang="en-US" dirty="0"/>
          </a:p>
          <a:p>
            <a:r>
              <a:rPr lang="en-US" dirty="0"/>
              <a:t>We measure the cost by the </a:t>
            </a:r>
            <a:r>
              <a:rPr lang="en-US" b="1" dirty="0">
                <a:solidFill>
                  <a:srgbClr val="FF0066"/>
                </a:solidFill>
              </a:rPr>
              <a:t>number of passes</a:t>
            </a:r>
            <a:r>
              <a:rPr lang="en-US" b="1" dirty="0">
                <a:solidFill>
                  <a:srgbClr val="CC0066"/>
                </a:solidFill>
              </a:rPr>
              <a:t> </a:t>
            </a:r>
            <a:r>
              <a:rPr lang="en-US" dirty="0"/>
              <a:t>an algorithm makes over the data</a:t>
            </a:r>
          </a:p>
        </p:txBody>
      </p:sp>
      <p:sp>
        <p:nvSpPr>
          <p:cNvPr id="5" name="Date Placeholder 4"/>
          <p:cNvSpPr>
            <a:spLocks noGrp="1"/>
          </p:cNvSpPr>
          <p:nvPr>
            <p:ph type="dt" sz="half" idx="10"/>
          </p:nvPr>
        </p:nvSpPr>
        <p:spPr/>
        <p:txBody>
          <a:bodyPr/>
          <a:lstStyle/>
          <a:p>
            <a:fld id="{700977EB-350B-9643-9910-C7175513484C}"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grpSp>
        <p:nvGrpSpPr>
          <p:cNvPr id="7" name="Group 6"/>
          <p:cNvGrpSpPr/>
          <p:nvPr/>
        </p:nvGrpSpPr>
        <p:grpSpPr>
          <a:xfrm>
            <a:off x="7315200" y="1371600"/>
            <a:ext cx="1371600" cy="4419600"/>
            <a:chOff x="7467600" y="2057400"/>
            <a:chExt cx="1371600" cy="4419600"/>
          </a:xfrm>
        </p:grpSpPr>
        <p:sp>
          <p:nvSpPr>
            <p:cNvPr id="8" name="Rectangle 3"/>
            <p:cNvSpPr>
              <a:spLocks noChangeArrowheads="1"/>
            </p:cNvSpPr>
            <p:nvPr/>
          </p:nvSpPr>
          <p:spPr bwMode="auto">
            <a:xfrm>
              <a:off x="7467600" y="2057400"/>
              <a:ext cx="1371600" cy="4419600"/>
            </a:xfrm>
            <a:prstGeom prst="rect">
              <a:avLst/>
            </a:prstGeom>
            <a:solidFill>
              <a:srgbClr val="FFFF99">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9" name="Line 4"/>
            <p:cNvSpPr>
              <a:spLocks noChangeShapeType="1"/>
            </p:cNvSpPr>
            <p:nvPr/>
          </p:nvSpPr>
          <p:spPr bwMode="auto">
            <a:xfrm>
              <a:off x="7467600" y="2286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0" name="Line 5"/>
            <p:cNvSpPr>
              <a:spLocks noChangeShapeType="1"/>
            </p:cNvSpPr>
            <p:nvPr/>
          </p:nvSpPr>
          <p:spPr bwMode="auto">
            <a:xfrm>
              <a:off x="7467600" y="2514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1" name="Line 6"/>
            <p:cNvSpPr>
              <a:spLocks noChangeShapeType="1"/>
            </p:cNvSpPr>
            <p:nvPr/>
          </p:nvSpPr>
          <p:spPr bwMode="auto">
            <a:xfrm>
              <a:off x="7467600" y="48006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2" name="Line 7"/>
            <p:cNvSpPr>
              <a:spLocks noChangeShapeType="1"/>
            </p:cNvSpPr>
            <p:nvPr/>
          </p:nvSpPr>
          <p:spPr bwMode="auto">
            <a:xfrm>
              <a:off x="7467600" y="27432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3" name="Line 8"/>
            <p:cNvSpPr>
              <a:spLocks noChangeShapeType="1"/>
            </p:cNvSpPr>
            <p:nvPr/>
          </p:nvSpPr>
          <p:spPr bwMode="auto">
            <a:xfrm>
              <a:off x="7467600" y="32004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4" name="Line 9"/>
            <p:cNvSpPr>
              <a:spLocks noChangeShapeType="1"/>
            </p:cNvSpPr>
            <p:nvPr/>
          </p:nvSpPr>
          <p:spPr bwMode="auto">
            <a:xfrm>
              <a:off x="7467600" y="2971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 name="Line 10"/>
            <p:cNvSpPr>
              <a:spLocks noChangeShapeType="1"/>
            </p:cNvSpPr>
            <p:nvPr/>
          </p:nvSpPr>
          <p:spPr bwMode="auto">
            <a:xfrm>
              <a:off x="7467600" y="4572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6" name="Line 11"/>
            <p:cNvSpPr>
              <a:spLocks noChangeShapeType="1"/>
            </p:cNvSpPr>
            <p:nvPr/>
          </p:nvSpPr>
          <p:spPr bwMode="auto">
            <a:xfrm>
              <a:off x="7467600" y="43434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7" name="Line 12"/>
            <p:cNvSpPr>
              <a:spLocks noChangeShapeType="1"/>
            </p:cNvSpPr>
            <p:nvPr/>
          </p:nvSpPr>
          <p:spPr bwMode="auto">
            <a:xfrm>
              <a:off x="7467600" y="41148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 name="Line 13"/>
            <p:cNvSpPr>
              <a:spLocks noChangeShapeType="1"/>
            </p:cNvSpPr>
            <p:nvPr/>
          </p:nvSpPr>
          <p:spPr bwMode="auto">
            <a:xfrm>
              <a:off x="7467600" y="3886200"/>
              <a:ext cx="13716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 name="Line 14"/>
            <p:cNvSpPr>
              <a:spLocks noChangeShapeType="1"/>
            </p:cNvSpPr>
            <p:nvPr/>
          </p:nvSpPr>
          <p:spPr bwMode="auto">
            <a:xfrm>
              <a:off x="7467600" y="36576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 name="Line 15"/>
            <p:cNvSpPr>
              <a:spLocks noChangeShapeType="1"/>
            </p:cNvSpPr>
            <p:nvPr/>
          </p:nvSpPr>
          <p:spPr bwMode="auto">
            <a:xfrm>
              <a:off x="7467600" y="3429000"/>
              <a:ext cx="13716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 name="Text Box 16"/>
            <p:cNvSpPr txBox="1">
              <a:spLocks noChangeArrowheads="1"/>
            </p:cNvSpPr>
            <p:nvPr/>
          </p:nvSpPr>
          <p:spPr bwMode="auto">
            <a:xfrm>
              <a:off x="7772400" y="3429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2" name="Text Box 17"/>
            <p:cNvSpPr txBox="1">
              <a:spLocks noChangeArrowheads="1"/>
            </p:cNvSpPr>
            <p:nvPr/>
          </p:nvSpPr>
          <p:spPr bwMode="auto">
            <a:xfrm>
              <a:off x="7772400" y="3200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3" name="Text Box 18"/>
            <p:cNvSpPr txBox="1">
              <a:spLocks noChangeArrowheads="1"/>
            </p:cNvSpPr>
            <p:nvPr/>
          </p:nvSpPr>
          <p:spPr bwMode="auto">
            <a:xfrm>
              <a:off x="7772400" y="2971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4" name="Text Box 19"/>
            <p:cNvSpPr txBox="1">
              <a:spLocks noChangeArrowheads="1"/>
            </p:cNvSpPr>
            <p:nvPr/>
          </p:nvSpPr>
          <p:spPr bwMode="auto">
            <a:xfrm>
              <a:off x="7772400" y="2743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5" name="Text Box 20"/>
            <p:cNvSpPr txBox="1">
              <a:spLocks noChangeArrowheads="1"/>
            </p:cNvSpPr>
            <p:nvPr/>
          </p:nvSpPr>
          <p:spPr bwMode="auto">
            <a:xfrm>
              <a:off x="7772400" y="2514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6" name="Text Box 21"/>
            <p:cNvSpPr txBox="1">
              <a:spLocks noChangeArrowheads="1"/>
            </p:cNvSpPr>
            <p:nvPr/>
          </p:nvSpPr>
          <p:spPr bwMode="auto">
            <a:xfrm>
              <a:off x="7772400" y="2286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7" name="Text Box 22"/>
            <p:cNvSpPr txBox="1">
              <a:spLocks noChangeArrowheads="1"/>
            </p:cNvSpPr>
            <p:nvPr/>
          </p:nvSpPr>
          <p:spPr bwMode="auto">
            <a:xfrm>
              <a:off x="7772400" y="2057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8" name="Text Box 23"/>
            <p:cNvSpPr txBox="1">
              <a:spLocks noChangeArrowheads="1"/>
            </p:cNvSpPr>
            <p:nvPr/>
          </p:nvSpPr>
          <p:spPr bwMode="auto">
            <a:xfrm>
              <a:off x="7772400" y="38862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29" name="Text Box 24"/>
            <p:cNvSpPr txBox="1">
              <a:spLocks noChangeArrowheads="1"/>
            </p:cNvSpPr>
            <p:nvPr/>
          </p:nvSpPr>
          <p:spPr bwMode="auto">
            <a:xfrm>
              <a:off x="7772400" y="45720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0" name="Text Box 25"/>
            <p:cNvSpPr txBox="1">
              <a:spLocks noChangeArrowheads="1"/>
            </p:cNvSpPr>
            <p:nvPr/>
          </p:nvSpPr>
          <p:spPr bwMode="auto">
            <a:xfrm>
              <a:off x="7772400" y="43434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1" name="Text Box 26"/>
            <p:cNvSpPr txBox="1">
              <a:spLocks noChangeArrowheads="1"/>
            </p:cNvSpPr>
            <p:nvPr/>
          </p:nvSpPr>
          <p:spPr bwMode="auto">
            <a:xfrm>
              <a:off x="7772400" y="41148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2" name="Text Box 27"/>
            <p:cNvSpPr txBox="1">
              <a:spLocks noChangeArrowheads="1"/>
            </p:cNvSpPr>
            <p:nvPr/>
          </p:nvSpPr>
          <p:spPr bwMode="auto">
            <a:xfrm>
              <a:off x="7772400" y="3657600"/>
              <a:ext cx="501650" cy="274638"/>
            </a:xfrm>
            <a:prstGeom prst="rect">
              <a:avLst/>
            </a:prstGeom>
            <a:noFill/>
            <a:ln w="9525">
              <a:noFill/>
              <a:miter lim="800000"/>
              <a:headEnd/>
              <a:tailEnd/>
            </a:ln>
            <a:effectLst/>
          </p:spPr>
          <p:txBody>
            <a:bodyPr wrap="none">
              <a:prstTxWarp prst="textNoShape">
                <a:avLst/>
              </a:prstTxWarp>
              <a:spAutoFit/>
            </a:bodyPr>
            <a:lstStyle/>
            <a:p>
              <a:r>
                <a:rPr lang="en-US" sz="1200"/>
                <a:t>Item</a:t>
              </a:r>
            </a:p>
          </p:txBody>
        </p:sp>
        <p:sp>
          <p:nvSpPr>
            <p:cNvPr id="33" name="Text Box 34"/>
            <p:cNvSpPr txBox="1">
              <a:spLocks noChangeArrowheads="1"/>
            </p:cNvSpPr>
            <p:nvPr/>
          </p:nvSpPr>
          <p:spPr bwMode="auto">
            <a:xfrm>
              <a:off x="7680325" y="5289550"/>
              <a:ext cx="563563" cy="366713"/>
            </a:xfrm>
            <a:prstGeom prst="rect">
              <a:avLst/>
            </a:prstGeom>
            <a:noFill/>
            <a:ln w="9525">
              <a:noFill/>
              <a:miter lim="800000"/>
              <a:headEnd/>
              <a:tailEnd/>
            </a:ln>
            <a:effectLst/>
          </p:spPr>
          <p:txBody>
            <a:bodyPr wrap="none">
              <a:prstTxWarp prst="textNoShape">
                <a:avLst/>
              </a:prstTxWarp>
              <a:spAutoFit/>
            </a:bodyPr>
            <a:lstStyle/>
            <a:p>
              <a:r>
                <a:rPr lang="en-US" sz="1800"/>
                <a:t>Etc.</a:t>
              </a:r>
            </a:p>
          </p:txBody>
        </p:sp>
      </p:grpSp>
      <p:sp>
        <p:nvSpPr>
          <p:cNvPr id="34" name="Text Box 35"/>
          <p:cNvSpPr txBox="1">
            <a:spLocks noChangeArrowheads="1"/>
          </p:cNvSpPr>
          <p:nvPr/>
        </p:nvSpPr>
        <p:spPr bwMode="auto">
          <a:xfrm>
            <a:off x="6705600" y="5791200"/>
            <a:ext cx="2474754" cy="738664"/>
          </a:xfrm>
          <a:prstGeom prst="rect">
            <a:avLst/>
          </a:prstGeom>
          <a:noFill/>
          <a:ln w="9525">
            <a:noFill/>
            <a:miter lim="800000"/>
            <a:headEnd/>
            <a:tailEnd/>
          </a:ln>
          <a:effectLst/>
        </p:spPr>
        <p:txBody>
          <a:bodyPr wrap="square">
            <a:prstTxWarp prst="textNoShape">
              <a:avLst/>
            </a:prstTxWarp>
            <a:spAutoFit/>
          </a:bodyPr>
          <a:lstStyle/>
          <a:p>
            <a:pPr algn="ctr"/>
            <a:r>
              <a:rPr lang="en-US" sz="1400" dirty="0">
                <a:solidFill>
                  <a:srgbClr val="008000"/>
                </a:solidFill>
                <a:latin typeface="Arial" pitchFamily="34" charset="0"/>
                <a:cs typeface="Arial" pitchFamily="34" charset="0"/>
              </a:rPr>
              <a:t>Items are positive integers, and boundaries between baskets are –1.</a:t>
            </a:r>
          </a:p>
        </p:txBody>
      </p:sp>
    </p:spTree>
    <p:extLst>
      <p:ext uri="{BB962C8B-B14F-4D97-AF65-F5344CB8AC3E}">
        <p14:creationId xmlns:p14="http://schemas.microsoft.com/office/powerpoint/2010/main" val="1614195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FBB878-EFE4-C045-A5BC-3ECD20FE6A34}" type="slidenum">
              <a:rPr lang="en-US"/>
              <a:pPr/>
              <a:t>22</a:t>
            </a:fld>
            <a:endParaRPr lang="en-US"/>
          </a:p>
        </p:txBody>
      </p:sp>
      <p:sp>
        <p:nvSpPr>
          <p:cNvPr id="63490" name="Rectangle 1026"/>
          <p:cNvSpPr>
            <a:spLocks noGrp="1" noChangeArrowheads="1"/>
          </p:cNvSpPr>
          <p:nvPr>
            <p:ph type="title"/>
          </p:nvPr>
        </p:nvSpPr>
        <p:spPr/>
        <p:txBody>
          <a:bodyPr/>
          <a:lstStyle/>
          <a:p>
            <a:r>
              <a:rPr lang="en-US"/>
              <a:t>Main-Memory Bottleneck</a:t>
            </a:r>
          </a:p>
        </p:txBody>
      </p:sp>
      <p:sp>
        <p:nvSpPr>
          <p:cNvPr id="63491" name="Rectangle 1027"/>
          <p:cNvSpPr>
            <a:spLocks noGrp="1" noChangeArrowheads="1"/>
          </p:cNvSpPr>
          <p:nvPr>
            <p:ph type="body" idx="1"/>
          </p:nvPr>
        </p:nvSpPr>
        <p:spPr/>
        <p:txBody>
          <a:bodyPr>
            <a:normAutofit/>
          </a:bodyPr>
          <a:lstStyle/>
          <a:p>
            <a:r>
              <a:rPr lang="en-US" dirty="0">
                <a:solidFill>
                  <a:srgbClr val="FF0066"/>
                </a:solidFill>
              </a:rPr>
              <a:t>For many frequent-itemset algorithms, </a:t>
            </a:r>
            <a:br>
              <a:rPr lang="en-US" dirty="0">
                <a:solidFill>
                  <a:srgbClr val="FF0066"/>
                </a:solidFill>
              </a:rPr>
            </a:br>
            <a:r>
              <a:rPr lang="en-US" b="1" dirty="0">
                <a:solidFill>
                  <a:srgbClr val="FF0066"/>
                </a:solidFill>
              </a:rPr>
              <a:t>main-memory</a:t>
            </a:r>
            <a:r>
              <a:rPr lang="en-US" dirty="0">
                <a:solidFill>
                  <a:srgbClr val="FF0066"/>
                </a:solidFill>
              </a:rPr>
              <a:t> is the critical resource</a:t>
            </a:r>
          </a:p>
          <a:p>
            <a:pPr lvl="1"/>
            <a:r>
              <a:rPr lang="en-US" dirty="0"/>
              <a:t>As we read baskets, we need to count </a:t>
            </a:r>
            <a:br>
              <a:rPr lang="en-US" dirty="0"/>
            </a:br>
            <a:r>
              <a:rPr lang="en-US" dirty="0"/>
              <a:t>something, e.g., occurrences of pairs of items</a:t>
            </a:r>
          </a:p>
          <a:p>
            <a:pPr lvl="1"/>
            <a:r>
              <a:rPr lang="en-US" dirty="0"/>
              <a:t>The number of different things we can count </a:t>
            </a:r>
            <a:br>
              <a:rPr lang="en-US" dirty="0"/>
            </a:br>
            <a:r>
              <a:rPr lang="en-US" dirty="0"/>
              <a:t>is limited by main memory</a:t>
            </a:r>
          </a:p>
          <a:p>
            <a:pPr lvl="1"/>
            <a:r>
              <a:rPr lang="en-US" dirty="0"/>
              <a:t>Swapping counts in/out is a disaster</a:t>
            </a:r>
          </a:p>
          <a:p>
            <a:pPr lvl="1">
              <a:buNone/>
            </a:pPr>
            <a:endParaRPr lang="en-US" dirty="0"/>
          </a:p>
        </p:txBody>
      </p:sp>
      <p:sp>
        <p:nvSpPr>
          <p:cNvPr id="5" name="Date Placeholder 4"/>
          <p:cNvSpPr>
            <a:spLocks noGrp="1"/>
          </p:cNvSpPr>
          <p:nvPr>
            <p:ph type="dt" sz="half" idx="10"/>
          </p:nvPr>
        </p:nvSpPr>
        <p:spPr/>
        <p:txBody>
          <a:bodyPr/>
          <a:lstStyle/>
          <a:p>
            <a:fld id="{2D330F06-1ED1-F44E-8991-FDD88D25C229}"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Tree>
    <p:extLst>
      <p:ext uri="{BB962C8B-B14F-4D97-AF65-F5344CB8AC3E}">
        <p14:creationId xmlns:p14="http://schemas.microsoft.com/office/powerpoint/2010/main" val="4111211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26"/>
          <p:cNvSpPr>
            <a:spLocks noGrp="1" noChangeArrowheads="1"/>
          </p:cNvSpPr>
          <p:nvPr>
            <p:ph type="title"/>
          </p:nvPr>
        </p:nvSpPr>
        <p:spPr/>
        <p:txBody>
          <a:bodyPr/>
          <a:lstStyle/>
          <a:p>
            <a:r>
              <a:rPr lang="en-US"/>
              <a:t>Finding Frequent Pairs</a:t>
            </a:r>
          </a:p>
        </p:txBody>
      </p:sp>
      <p:sp>
        <p:nvSpPr>
          <p:cNvPr id="65539" name="Rectangle 1027"/>
          <p:cNvSpPr>
            <a:spLocks noGrp="1" noChangeArrowheads="1"/>
          </p:cNvSpPr>
          <p:nvPr>
            <p:ph idx="1"/>
          </p:nvPr>
        </p:nvSpPr>
        <p:spPr>
          <a:xfrm>
            <a:off x="457200" y="1295400"/>
            <a:ext cx="8686800" cy="5410200"/>
          </a:xfrm>
        </p:spPr>
        <p:txBody>
          <a:bodyPr>
            <a:normAutofit/>
          </a:bodyPr>
          <a:lstStyle/>
          <a:p>
            <a:r>
              <a:rPr lang="en-US" b="1" dirty="0"/>
              <a:t>The hardest problem often turns out to be finding the frequent</a:t>
            </a:r>
            <a:r>
              <a:rPr lang="en-US" b="1" dirty="0">
                <a:solidFill>
                  <a:srgbClr val="0000FF"/>
                </a:solidFill>
              </a:rPr>
              <a:t> pairs </a:t>
            </a:r>
            <a:r>
              <a:rPr lang="en-US" b="1" dirty="0"/>
              <a:t>of items </a:t>
            </a:r>
            <a:r>
              <a:rPr lang="en-US" b="1" i="1" dirty="0">
                <a:latin typeface="Times New Roman" pitchFamily="18" charset="0"/>
                <a:cs typeface="Times New Roman" pitchFamily="18" charset="0"/>
              </a:rPr>
              <a:t>{i</a:t>
            </a:r>
            <a:r>
              <a:rPr lang="en-US" b="1" i="1" baseline="-25000" dirty="0">
                <a:latin typeface="Times New Roman" pitchFamily="18" charset="0"/>
                <a:cs typeface="Times New Roman" pitchFamily="18" charset="0"/>
              </a:rPr>
              <a:t>1</a:t>
            </a:r>
            <a:r>
              <a:rPr lang="en-US" b="1" i="1" dirty="0">
                <a:latin typeface="Times New Roman" pitchFamily="18" charset="0"/>
                <a:cs typeface="Times New Roman" pitchFamily="18" charset="0"/>
              </a:rPr>
              <a:t>, i</a:t>
            </a:r>
            <a:r>
              <a:rPr lang="en-US" b="1" i="1" baseline="-25000" dirty="0">
                <a:latin typeface="Times New Roman" pitchFamily="18" charset="0"/>
                <a:cs typeface="Times New Roman" pitchFamily="18" charset="0"/>
              </a:rPr>
              <a:t>2</a:t>
            </a:r>
            <a:r>
              <a:rPr lang="en-US" b="1" i="1" dirty="0">
                <a:latin typeface="Times New Roman" pitchFamily="18" charset="0"/>
                <a:cs typeface="Times New Roman" pitchFamily="18" charset="0"/>
              </a:rPr>
              <a:t>}</a:t>
            </a:r>
          </a:p>
          <a:p>
            <a:pPr lvl="1"/>
            <a:r>
              <a:rPr lang="en-US" b="1" dirty="0">
                <a:solidFill>
                  <a:srgbClr val="0000FF"/>
                </a:solidFill>
              </a:rPr>
              <a:t>Why?</a:t>
            </a:r>
            <a:r>
              <a:rPr lang="en-US" dirty="0"/>
              <a:t> Freq. pairs are common, freq. triples are rare</a:t>
            </a:r>
          </a:p>
          <a:p>
            <a:pPr lvl="2"/>
            <a:r>
              <a:rPr lang="en-US" b="1" dirty="0">
                <a:solidFill>
                  <a:srgbClr val="0000FF"/>
                </a:solidFill>
              </a:rPr>
              <a:t>Why?</a:t>
            </a:r>
            <a:r>
              <a:rPr lang="en-US" dirty="0"/>
              <a:t> Probability of being frequent drops exponentially </a:t>
            </a:r>
            <a:br>
              <a:rPr lang="en-US" dirty="0"/>
            </a:br>
            <a:r>
              <a:rPr lang="en-US" dirty="0"/>
              <a:t>with size; number of sets grows more slowly with size</a:t>
            </a:r>
          </a:p>
          <a:p>
            <a:r>
              <a:rPr lang="en-US" b="1" dirty="0">
                <a:solidFill>
                  <a:srgbClr val="008000"/>
                </a:solidFill>
              </a:rPr>
              <a:t>Let’s first concentrate on pairs, then extend to larger sets</a:t>
            </a:r>
          </a:p>
          <a:p>
            <a:r>
              <a:rPr lang="en-US" b="1" dirty="0">
                <a:solidFill>
                  <a:srgbClr val="D60093"/>
                </a:solidFill>
              </a:rPr>
              <a:t>The approach:</a:t>
            </a:r>
          </a:p>
          <a:p>
            <a:pPr lvl="1"/>
            <a:r>
              <a:rPr lang="en-US" dirty="0"/>
              <a:t>We always need to generate all the </a:t>
            </a:r>
            <a:r>
              <a:rPr lang="en-US" dirty="0" err="1"/>
              <a:t>itemsets</a:t>
            </a:r>
            <a:endParaRPr lang="en-US" dirty="0"/>
          </a:p>
          <a:p>
            <a:pPr lvl="1"/>
            <a:r>
              <a:rPr lang="en-US" dirty="0"/>
              <a:t>But we would only like to count (keep track) of those </a:t>
            </a:r>
            <a:r>
              <a:rPr lang="en-US" dirty="0" err="1"/>
              <a:t>itemsets</a:t>
            </a:r>
            <a:r>
              <a:rPr lang="en-US" dirty="0"/>
              <a:t> that in the end turn out to be frequent</a:t>
            </a:r>
          </a:p>
        </p:txBody>
      </p:sp>
      <p:sp>
        <p:nvSpPr>
          <p:cNvPr id="5" name="Date Placeholder 4"/>
          <p:cNvSpPr>
            <a:spLocks noGrp="1"/>
          </p:cNvSpPr>
          <p:nvPr>
            <p:ph type="dt" sz="half" idx="10"/>
          </p:nvPr>
        </p:nvSpPr>
        <p:spPr/>
        <p:txBody>
          <a:bodyPr/>
          <a:lstStyle/>
          <a:p>
            <a:fld id="{727D0B1F-B509-D14C-80DD-3CC48C6062BF}"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7A007BCD-372D-804D-8985-53E195A801AF}" type="slidenum">
              <a:rPr lang="en-US"/>
              <a:pPr/>
              <a:t>23</a:t>
            </a:fld>
            <a:endParaRPr lang="en-US"/>
          </a:p>
        </p:txBody>
      </p:sp>
    </p:spTree>
    <p:extLst>
      <p:ext uri="{BB962C8B-B14F-4D97-AF65-F5344CB8AC3E}">
        <p14:creationId xmlns:p14="http://schemas.microsoft.com/office/powerpoint/2010/main" val="86794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5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Naïve Algorithm</a:t>
            </a:r>
          </a:p>
        </p:txBody>
      </p:sp>
      <p:sp>
        <p:nvSpPr>
          <p:cNvPr id="15363" name="Rectangle 3"/>
          <p:cNvSpPr>
            <a:spLocks noGrp="1" noChangeArrowheads="1"/>
          </p:cNvSpPr>
          <p:nvPr>
            <p:ph idx="1"/>
          </p:nvPr>
        </p:nvSpPr>
        <p:spPr>
          <a:xfrm>
            <a:off x="457200" y="1295400"/>
            <a:ext cx="8229600" cy="5334000"/>
          </a:xfrm>
        </p:spPr>
        <p:txBody>
          <a:bodyPr>
            <a:normAutofit/>
          </a:bodyPr>
          <a:lstStyle/>
          <a:p>
            <a:r>
              <a:rPr lang="en-US" b="1" dirty="0">
                <a:solidFill>
                  <a:srgbClr val="008000"/>
                </a:solidFill>
              </a:rPr>
              <a:t>Naïve approach to finding frequent pairs</a:t>
            </a:r>
          </a:p>
          <a:p>
            <a:r>
              <a:rPr lang="en-US" dirty="0"/>
              <a:t>Read file once, counting in main memory </a:t>
            </a:r>
            <a:br>
              <a:rPr lang="en-US" dirty="0"/>
            </a:br>
            <a:r>
              <a:rPr lang="en-US" dirty="0"/>
              <a:t>the occurrences of each pair:</a:t>
            </a:r>
          </a:p>
          <a:p>
            <a:pPr lvl="1"/>
            <a:r>
              <a:rPr lang="en-US" dirty="0"/>
              <a:t>From each basket of </a:t>
            </a:r>
            <a:r>
              <a:rPr lang="en-US" b="1" i="1" dirty="0"/>
              <a:t>n</a:t>
            </a:r>
            <a:r>
              <a:rPr lang="en-US" dirty="0"/>
              <a:t> items, generate its </a:t>
            </a:r>
            <a:br>
              <a:rPr lang="en-US" dirty="0"/>
            </a:br>
            <a:r>
              <a:rPr lang="en-US" b="1" i="1" dirty="0"/>
              <a:t>n(n-1)/2</a:t>
            </a:r>
            <a:r>
              <a:rPr lang="en-US" dirty="0"/>
              <a:t> pairs by two nested loops</a:t>
            </a:r>
          </a:p>
          <a:p>
            <a:r>
              <a:rPr lang="en-US" b="1" dirty="0">
                <a:solidFill>
                  <a:srgbClr val="0000FF"/>
                </a:solidFill>
              </a:rPr>
              <a:t>Fails if (#items)</a:t>
            </a:r>
            <a:r>
              <a:rPr lang="en-US" b="1" baseline="30000" dirty="0">
                <a:solidFill>
                  <a:srgbClr val="0000FF"/>
                </a:solidFill>
              </a:rPr>
              <a:t>2</a:t>
            </a:r>
            <a:r>
              <a:rPr lang="en-US" b="1" dirty="0">
                <a:solidFill>
                  <a:srgbClr val="0000FF"/>
                </a:solidFill>
              </a:rPr>
              <a:t> exceeds main memory</a:t>
            </a:r>
          </a:p>
          <a:p>
            <a:pPr lvl="1"/>
            <a:r>
              <a:rPr lang="en-US" b="1" dirty="0">
                <a:solidFill>
                  <a:srgbClr val="FF0066"/>
                </a:solidFill>
              </a:rPr>
              <a:t>Remember:</a:t>
            </a:r>
            <a:r>
              <a:rPr lang="en-US" dirty="0"/>
              <a:t> #items can be </a:t>
            </a:r>
            <a:br>
              <a:rPr lang="en-US" dirty="0"/>
            </a:br>
            <a:r>
              <a:rPr lang="en-US" dirty="0"/>
              <a:t>100K (Wal-Mart) or 10B (Web pages)</a:t>
            </a:r>
          </a:p>
          <a:p>
            <a:pPr lvl="2"/>
            <a:r>
              <a:rPr lang="en-US" dirty="0"/>
              <a:t>Suppose 10</a:t>
            </a:r>
            <a:r>
              <a:rPr lang="en-US" baseline="30000" dirty="0"/>
              <a:t>5</a:t>
            </a:r>
            <a:r>
              <a:rPr lang="en-US" dirty="0"/>
              <a:t> items, counts are 4-byte integers</a:t>
            </a:r>
          </a:p>
          <a:p>
            <a:pPr lvl="2"/>
            <a:r>
              <a:rPr lang="en-US" dirty="0"/>
              <a:t>Number of pairs of items: 10</a:t>
            </a:r>
            <a:r>
              <a:rPr lang="en-US" baseline="30000" dirty="0"/>
              <a:t>5</a:t>
            </a:r>
            <a:r>
              <a:rPr lang="en-US" dirty="0"/>
              <a:t>(10</a:t>
            </a:r>
            <a:r>
              <a:rPr lang="en-US" baseline="30000" dirty="0"/>
              <a:t>5</a:t>
            </a:r>
            <a:r>
              <a:rPr lang="en-US" dirty="0"/>
              <a:t>-1)/2 </a:t>
            </a:r>
            <a:r>
              <a:rPr lang="en-US" dirty="0">
                <a:sym typeface="Symbol"/>
              </a:rPr>
              <a:t></a:t>
            </a:r>
            <a:r>
              <a:rPr lang="en-US" dirty="0"/>
              <a:t> 5*10</a:t>
            </a:r>
            <a:r>
              <a:rPr lang="en-US" baseline="30000" dirty="0"/>
              <a:t>9</a:t>
            </a:r>
            <a:endParaRPr lang="en-US" dirty="0"/>
          </a:p>
          <a:p>
            <a:pPr lvl="2"/>
            <a:r>
              <a:rPr lang="en-US" dirty="0"/>
              <a:t>Therefore, 2*10</a:t>
            </a:r>
            <a:r>
              <a:rPr lang="en-US" baseline="30000" dirty="0"/>
              <a:t>10</a:t>
            </a:r>
            <a:r>
              <a:rPr lang="en-US" dirty="0"/>
              <a:t> (20 gigabytes) of memory needed</a:t>
            </a:r>
          </a:p>
        </p:txBody>
      </p:sp>
      <p:sp>
        <p:nvSpPr>
          <p:cNvPr id="5" name="Date Placeholder 4"/>
          <p:cNvSpPr>
            <a:spLocks noGrp="1"/>
          </p:cNvSpPr>
          <p:nvPr>
            <p:ph type="dt" sz="half" idx="10"/>
          </p:nvPr>
        </p:nvSpPr>
        <p:spPr/>
        <p:txBody>
          <a:bodyPr/>
          <a:lstStyle/>
          <a:p>
            <a:fld id="{EE3357AC-79E9-B045-8CD6-672FEB1B517B}"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B0537500-718E-CE42-A244-804D488297BF}" type="slidenum">
              <a:rPr lang="en-US"/>
              <a:pPr/>
              <a:t>24</a:t>
            </a:fld>
            <a:endParaRPr lang="en-US"/>
          </a:p>
        </p:txBody>
      </p:sp>
    </p:spTree>
    <p:extLst>
      <p:ext uri="{BB962C8B-B14F-4D97-AF65-F5344CB8AC3E}">
        <p14:creationId xmlns:p14="http://schemas.microsoft.com/office/powerpoint/2010/main" val="411392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Counting Pairs in Memory</a:t>
            </a:r>
          </a:p>
        </p:txBody>
      </p:sp>
      <p:sp>
        <p:nvSpPr>
          <p:cNvPr id="3" name="Content Placeholder 2"/>
          <p:cNvSpPr>
            <a:spLocks noGrp="1"/>
          </p:cNvSpPr>
          <p:nvPr>
            <p:ph idx="1"/>
          </p:nvPr>
        </p:nvSpPr>
        <p:spPr>
          <a:xfrm>
            <a:off x="457200" y="1295400"/>
            <a:ext cx="8458200" cy="5562600"/>
          </a:xfrm>
        </p:spPr>
        <p:txBody>
          <a:bodyPr>
            <a:normAutofit/>
          </a:bodyPr>
          <a:lstStyle/>
          <a:p>
            <a:pPr marL="118872" indent="0">
              <a:buNone/>
            </a:pPr>
            <a:r>
              <a:rPr lang="en-US" b="1" dirty="0">
                <a:solidFill>
                  <a:srgbClr val="008000"/>
                </a:solidFill>
              </a:rPr>
              <a:t>Two approaches:</a:t>
            </a:r>
          </a:p>
          <a:p>
            <a:r>
              <a:rPr lang="en-US" b="1" dirty="0">
                <a:solidFill>
                  <a:srgbClr val="0000FF"/>
                </a:solidFill>
              </a:rPr>
              <a:t>Approach 1:</a:t>
            </a:r>
            <a:r>
              <a:rPr lang="en-US" b="1" dirty="0">
                <a:solidFill>
                  <a:schemeClr val="accent2"/>
                </a:solidFill>
              </a:rPr>
              <a:t> </a:t>
            </a:r>
            <a:r>
              <a:rPr lang="en-US" dirty="0"/>
              <a:t>Count all pairs using a matrix</a:t>
            </a:r>
          </a:p>
          <a:p>
            <a:r>
              <a:rPr lang="en-US" b="1" dirty="0">
                <a:solidFill>
                  <a:srgbClr val="FF0066"/>
                </a:solidFill>
              </a:rPr>
              <a:t>Approach 2:</a:t>
            </a:r>
            <a:r>
              <a:rPr lang="en-US" dirty="0"/>
              <a:t> Keep a table of triples [</a:t>
            </a:r>
            <a:r>
              <a:rPr lang="en-US" i="1" dirty="0" err="1"/>
              <a:t>i</a:t>
            </a:r>
            <a:r>
              <a:rPr lang="en-US" dirty="0"/>
              <a:t>,</a:t>
            </a:r>
            <a:r>
              <a:rPr lang="en-US" i="1" dirty="0"/>
              <a:t> j</a:t>
            </a:r>
            <a:r>
              <a:rPr lang="en-US" dirty="0"/>
              <a:t>,</a:t>
            </a:r>
            <a:r>
              <a:rPr lang="en-US" i="1" dirty="0"/>
              <a:t> c</a:t>
            </a:r>
            <a:r>
              <a:rPr lang="en-US" dirty="0"/>
              <a:t>] = “the count of the pair of items {</a:t>
            </a:r>
            <a:r>
              <a:rPr lang="en-US" i="1" dirty="0" err="1"/>
              <a:t>i</a:t>
            </a:r>
            <a:r>
              <a:rPr lang="en-US" dirty="0"/>
              <a:t>, </a:t>
            </a:r>
            <a:r>
              <a:rPr lang="en-US" i="1" dirty="0"/>
              <a:t>j</a:t>
            </a:r>
            <a:r>
              <a:rPr lang="en-US" dirty="0"/>
              <a:t>} is </a:t>
            </a:r>
            <a:r>
              <a:rPr lang="en-US" i="1" dirty="0"/>
              <a:t>c</a:t>
            </a:r>
            <a:r>
              <a:rPr lang="en-US" dirty="0"/>
              <a:t>.”</a:t>
            </a:r>
          </a:p>
          <a:p>
            <a:pPr lvl="1"/>
            <a:r>
              <a:rPr lang="en-US" dirty="0"/>
              <a:t>If integers and item ids are 4 bytes, we need approximately 12 bytes for pairs with count &gt; 0</a:t>
            </a:r>
          </a:p>
          <a:p>
            <a:pPr lvl="1"/>
            <a:r>
              <a:rPr lang="en-US" dirty="0"/>
              <a:t>Plus some additional overhead for the </a:t>
            </a:r>
            <a:r>
              <a:rPr lang="en-US" dirty="0" err="1"/>
              <a:t>hashtable</a:t>
            </a:r>
            <a:endParaRPr lang="en-US" dirty="0"/>
          </a:p>
        </p:txBody>
      </p:sp>
      <p:sp>
        <p:nvSpPr>
          <p:cNvPr id="4" name="Date Placeholder 3"/>
          <p:cNvSpPr>
            <a:spLocks noGrp="1"/>
          </p:cNvSpPr>
          <p:nvPr>
            <p:ph type="dt" sz="half" idx="10"/>
          </p:nvPr>
        </p:nvSpPr>
        <p:spPr/>
        <p:txBody>
          <a:bodyPr/>
          <a:lstStyle/>
          <a:p>
            <a:fld id="{74D6CD02-5EFA-5B4B-A467-75F4D0900FF9}" type="datetime1">
              <a:rPr lang="en-US" smtClean="0"/>
              <a:t>1/21/18</a:t>
            </a:fld>
            <a:endParaRPr lang="en-US"/>
          </a:p>
        </p:txBody>
      </p:sp>
      <p:sp>
        <p:nvSpPr>
          <p:cNvPr id="5" name="Footer Placeholder 4"/>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25</a:t>
            </a:fld>
            <a:endParaRPr lang="en-US"/>
          </a:p>
        </p:txBody>
      </p:sp>
    </p:spTree>
    <p:extLst>
      <p:ext uri="{BB962C8B-B14F-4D97-AF65-F5344CB8AC3E}">
        <p14:creationId xmlns:p14="http://schemas.microsoft.com/office/powerpoint/2010/main" val="203732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title"/>
          </p:nvPr>
        </p:nvSpPr>
        <p:spPr/>
        <p:txBody>
          <a:bodyPr>
            <a:normAutofit/>
          </a:bodyPr>
          <a:lstStyle/>
          <a:p>
            <a:pPr lvl="0"/>
            <a:r>
              <a:rPr lang="en-US" dirty="0">
                <a:solidFill>
                  <a:srgbClr val="FFC800"/>
                </a:solidFill>
                <a:ea typeface="ＭＳ Ｐゴシック" pitchFamily="-107" charset="-128"/>
                <a:cs typeface="ＭＳ Ｐゴシック" pitchFamily="-107" charset="-128"/>
              </a:rPr>
              <a:t>Comparing the 2 Approaches</a:t>
            </a:r>
            <a:endParaRPr lang="en-US" dirty="0"/>
          </a:p>
        </p:txBody>
      </p:sp>
      <p:sp>
        <p:nvSpPr>
          <p:cNvPr id="19" name="Date Placeholder 18"/>
          <p:cNvSpPr>
            <a:spLocks noGrp="1"/>
          </p:cNvSpPr>
          <p:nvPr>
            <p:ph type="dt" sz="half" idx="10"/>
          </p:nvPr>
        </p:nvSpPr>
        <p:spPr/>
        <p:txBody>
          <a:bodyPr/>
          <a:lstStyle/>
          <a:p>
            <a:fld id="{DAE272E2-482A-9B4C-A8FF-137E438521DB}" type="datetime1">
              <a:rPr lang="en-US" smtClean="0"/>
              <a:t>1/21/18</a:t>
            </a:fld>
            <a:endParaRPr lang="en-US"/>
          </a:p>
        </p:txBody>
      </p:sp>
      <p:sp>
        <p:nvSpPr>
          <p:cNvPr id="20" name="Footer Placeholder 19"/>
          <p:cNvSpPr>
            <a:spLocks noGrp="1"/>
          </p:cNvSpPr>
          <p:nvPr>
            <p:ph type="ftr" sz="quarter" idx="11"/>
          </p:nvPr>
        </p:nvSpPr>
        <p:spPr/>
        <p:txBody>
          <a:bodyPr/>
          <a:lstStyle/>
          <a:p>
            <a:r>
              <a:rPr lang="nn-NO"/>
              <a:t>Jure Leskovec, Stanford CS246: Mining Massive Datasets, http://cs246.stanford.edu</a:t>
            </a:r>
            <a:endParaRPr lang="en-US"/>
          </a:p>
        </p:txBody>
      </p:sp>
      <p:sp>
        <p:nvSpPr>
          <p:cNvPr id="17" name="Slide Number Placeholder 3"/>
          <p:cNvSpPr>
            <a:spLocks noGrp="1"/>
          </p:cNvSpPr>
          <p:nvPr>
            <p:ph type="sldNum" sz="quarter" idx="12"/>
          </p:nvPr>
        </p:nvSpPr>
        <p:spPr/>
        <p:txBody>
          <a:bodyPr/>
          <a:lstStyle/>
          <a:p>
            <a:fld id="{8DB1F193-A4C8-584F-92E1-BB8FD6ED4FFB}" type="slidenum">
              <a:rPr lang="en-US"/>
              <a:pPr/>
              <a:t>26</a:t>
            </a:fld>
            <a:endParaRPr lang="en-US"/>
          </a:p>
        </p:txBody>
      </p:sp>
      <p:sp>
        <p:nvSpPr>
          <p:cNvPr id="84994" name="AutoShape 2"/>
          <p:cNvSpPr>
            <a:spLocks noChangeArrowheads="1"/>
          </p:cNvSpPr>
          <p:nvPr/>
        </p:nvSpPr>
        <p:spPr bwMode="auto">
          <a:xfrm>
            <a:off x="1219200" y="1600200"/>
            <a:ext cx="3352800" cy="33528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r>
              <a:rPr lang="en-US" sz="1800" dirty="0"/>
              <a:t>4 bytes per pair</a:t>
            </a:r>
          </a:p>
        </p:txBody>
      </p:sp>
      <p:sp>
        <p:nvSpPr>
          <p:cNvPr id="84995" name="Text Box 3"/>
          <p:cNvSpPr txBox="1">
            <a:spLocks noChangeArrowheads="1"/>
          </p:cNvSpPr>
          <p:nvPr/>
        </p:nvSpPr>
        <p:spPr bwMode="auto">
          <a:xfrm>
            <a:off x="1458441" y="5105400"/>
            <a:ext cx="2247988" cy="400110"/>
          </a:xfrm>
          <a:prstGeom prst="rect">
            <a:avLst/>
          </a:prstGeom>
          <a:noFill/>
          <a:ln w="9525">
            <a:noFill/>
            <a:miter lim="800000"/>
            <a:headEnd/>
            <a:tailEnd/>
          </a:ln>
          <a:effectLst/>
        </p:spPr>
        <p:txBody>
          <a:bodyPr wrap="none">
            <a:prstTxWarp prst="textNoShape">
              <a:avLst/>
            </a:prstTxWarp>
            <a:spAutoFit/>
          </a:bodyPr>
          <a:lstStyle/>
          <a:p>
            <a:r>
              <a:rPr lang="en-US" sz="2000" b="1" dirty="0">
                <a:solidFill>
                  <a:srgbClr val="0000FF"/>
                </a:solidFill>
                <a:latin typeface="Arial" pitchFamily="34" charset="0"/>
                <a:cs typeface="Arial" pitchFamily="34" charset="0"/>
              </a:rPr>
              <a:t>Triangular Matrix</a:t>
            </a:r>
          </a:p>
        </p:txBody>
      </p:sp>
      <p:sp>
        <p:nvSpPr>
          <p:cNvPr id="84996" name="Text Box 4"/>
          <p:cNvSpPr txBox="1">
            <a:spLocks noChangeArrowheads="1"/>
          </p:cNvSpPr>
          <p:nvPr/>
        </p:nvSpPr>
        <p:spPr bwMode="auto">
          <a:xfrm>
            <a:off x="5999931" y="5115480"/>
            <a:ext cx="1010469" cy="400110"/>
          </a:xfrm>
          <a:prstGeom prst="rect">
            <a:avLst/>
          </a:prstGeom>
          <a:noFill/>
          <a:ln w="9525">
            <a:noFill/>
            <a:miter lim="800000"/>
            <a:headEnd/>
            <a:tailEnd/>
          </a:ln>
          <a:effectLst/>
        </p:spPr>
        <p:txBody>
          <a:bodyPr wrap="none">
            <a:prstTxWarp prst="textNoShape">
              <a:avLst/>
            </a:prstTxWarp>
            <a:spAutoFit/>
          </a:bodyPr>
          <a:lstStyle/>
          <a:p>
            <a:r>
              <a:rPr lang="en-US" sz="2000" b="1" dirty="0">
                <a:solidFill>
                  <a:srgbClr val="0000FF"/>
                </a:solidFill>
                <a:latin typeface="Arial" pitchFamily="34" charset="0"/>
                <a:cs typeface="Arial" pitchFamily="34" charset="0"/>
              </a:rPr>
              <a:t>Triples</a:t>
            </a:r>
          </a:p>
        </p:txBody>
      </p:sp>
      <p:sp>
        <p:nvSpPr>
          <p:cNvPr id="84997" name="AutoShape 5"/>
          <p:cNvSpPr>
            <a:spLocks noChangeArrowheads="1"/>
          </p:cNvSpPr>
          <p:nvPr/>
        </p:nvSpPr>
        <p:spPr bwMode="auto">
          <a:xfrm>
            <a:off x="5181600" y="1600200"/>
            <a:ext cx="3352800" cy="33528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r>
              <a:rPr lang="en-US" sz="1800"/>
              <a:t>12 per</a:t>
            </a:r>
          </a:p>
          <a:p>
            <a:pPr algn="ctr"/>
            <a:r>
              <a:rPr lang="en-US" sz="1800"/>
              <a:t>occurring pair</a:t>
            </a:r>
          </a:p>
        </p:txBody>
      </p:sp>
      <p:sp>
        <p:nvSpPr>
          <p:cNvPr id="84998" name="Oval 6"/>
          <p:cNvSpPr>
            <a:spLocks noChangeArrowheads="1"/>
          </p:cNvSpPr>
          <p:nvPr/>
        </p:nvSpPr>
        <p:spPr bwMode="auto">
          <a:xfrm>
            <a:off x="7239000" y="4038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4999" name="Oval 7"/>
          <p:cNvSpPr>
            <a:spLocks noChangeArrowheads="1"/>
          </p:cNvSpPr>
          <p:nvPr/>
        </p:nvSpPr>
        <p:spPr bwMode="auto">
          <a:xfrm>
            <a:off x="6324600" y="4495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0" name="Oval 8"/>
          <p:cNvSpPr>
            <a:spLocks noChangeArrowheads="1"/>
          </p:cNvSpPr>
          <p:nvPr/>
        </p:nvSpPr>
        <p:spPr bwMode="auto">
          <a:xfrm>
            <a:off x="6400800" y="31242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1" name="Oval 9"/>
          <p:cNvSpPr>
            <a:spLocks noChangeArrowheads="1"/>
          </p:cNvSpPr>
          <p:nvPr/>
        </p:nvSpPr>
        <p:spPr bwMode="auto">
          <a:xfrm>
            <a:off x="5486400" y="2590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2" name="Oval 10"/>
          <p:cNvSpPr>
            <a:spLocks noChangeArrowheads="1"/>
          </p:cNvSpPr>
          <p:nvPr/>
        </p:nvSpPr>
        <p:spPr bwMode="auto">
          <a:xfrm>
            <a:off x="6858000" y="3733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3" name="Oval 11"/>
          <p:cNvSpPr>
            <a:spLocks noChangeArrowheads="1"/>
          </p:cNvSpPr>
          <p:nvPr/>
        </p:nvSpPr>
        <p:spPr bwMode="auto">
          <a:xfrm>
            <a:off x="7162800" y="45720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4" name="Oval 12"/>
          <p:cNvSpPr>
            <a:spLocks noChangeArrowheads="1"/>
          </p:cNvSpPr>
          <p:nvPr/>
        </p:nvSpPr>
        <p:spPr bwMode="auto">
          <a:xfrm>
            <a:off x="5562600" y="46482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5" name="Oval 13"/>
          <p:cNvSpPr>
            <a:spLocks noChangeArrowheads="1"/>
          </p:cNvSpPr>
          <p:nvPr/>
        </p:nvSpPr>
        <p:spPr bwMode="auto">
          <a:xfrm>
            <a:off x="5791200" y="35814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6" name="Oval 14"/>
          <p:cNvSpPr>
            <a:spLocks noChangeArrowheads="1"/>
          </p:cNvSpPr>
          <p:nvPr/>
        </p:nvSpPr>
        <p:spPr bwMode="auto">
          <a:xfrm>
            <a:off x="5943600" y="29718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7" name="Oval 15"/>
          <p:cNvSpPr>
            <a:spLocks noChangeArrowheads="1"/>
          </p:cNvSpPr>
          <p:nvPr/>
        </p:nvSpPr>
        <p:spPr bwMode="auto">
          <a:xfrm>
            <a:off x="5334000" y="2133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85008" name="Oval 16"/>
          <p:cNvSpPr>
            <a:spLocks noChangeArrowheads="1"/>
          </p:cNvSpPr>
          <p:nvPr/>
        </p:nvSpPr>
        <p:spPr bwMode="auto">
          <a:xfrm>
            <a:off x="5334000" y="3276600"/>
            <a:ext cx="152400" cy="1524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82241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approaches</a:t>
            </a:r>
          </a:p>
        </p:txBody>
      </p:sp>
      <p:sp>
        <p:nvSpPr>
          <p:cNvPr id="3" name="Content Placeholder 2"/>
          <p:cNvSpPr>
            <a:spLocks noGrp="1"/>
          </p:cNvSpPr>
          <p:nvPr>
            <p:ph idx="1"/>
          </p:nvPr>
        </p:nvSpPr>
        <p:spPr>
          <a:xfrm>
            <a:off x="457200" y="1295400"/>
            <a:ext cx="8229600" cy="5562600"/>
          </a:xfrm>
        </p:spPr>
        <p:txBody>
          <a:bodyPr>
            <a:normAutofit fontScale="92500" lnSpcReduction="20000"/>
          </a:bodyPr>
          <a:lstStyle/>
          <a:p>
            <a:r>
              <a:rPr lang="en-US" b="1" dirty="0">
                <a:solidFill>
                  <a:srgbClr val="0000FF"/>
                </a:solidFill>
              </a:rPr>
              <a:t>Approach 1: Triangular Matrix</a:t>
            </a:r>
          </a:p>
          <a:p>
            <a:pPr lvl="1"/>
            <a:r>
              <a:rPr lang="en-US" b="1" dirty="0"/>
              <a:t>n</a:t>
            </a:r>
            <a:r>
              <a:rPr lang="en-US" dirty="0"/>
              <a:t> = total number items</a:t>
            </a:r>
            <a:endParaRPr lang="en-US" i="1" dirty="0"/>
          </a:p>
          <a:p>
            <a:pPr lvl="1"/>
            <a:r>
              <a:rPr lang="en-US" dirty="0"/>
              <a:t>Count pair of items {</a:t>
            </a:r>
            <a:r>
              <a:rPr lang="en-US" i="1" dirty="0" err="1"/>
              <a:t>i</a:t>
            </a:r>
            <a:r>
              <a:rPr lang="en-US" dirty="0"/>
              <a:t>, </a:t>
            </a:r>
            <a:r>
              <a:rPr lang="en-US" i="1" dirty="0"/>
              <a:t>j</a:t>
            </a:r>
            <a:r>
              <a:rPr lang="en-US" dirty="0"/>
              <a:t>} only if </a:t>
            </a:r>
            <a:r>
              <a:rPr lang="en-US" i="1" dirty="0" err="1"/>
              <a:t>i</a:t>
            </a:r>
            <a:r>
              <a:rPr lang="en-US" dirty="0"/>
              <a:t>&lt;</a:t>
            </a:r>
            <a:r>
              <a:rPr lang="en-US" i="1" dirty="0"/>
              <a:t>j</a:t>
            </a:r>
            <a:endParaRPr lang="en-US" dirty="0"/>
          </a:p>
          <a:p>
            <a:pPr lvl="1"/>
            <a:r>
              <a:rPr lang="en-US" dirty="0"/>
              <a:t>Keep pair counts in lexicographic order:</a:t>
            </a:r>
          </a:p>
          <a:p>
            <a:pPr lvl="2"/>
            <a:r>
              <a:rPr lang="en-US" dirty="0">
                <a:solidFill>
                  <a:srgbClr val="008000"/>
                </a:solidFill>
              </a:rPr>
              <a:t>{1,2}, {1,3},…, {1,</a:t>
            </a:r>
            <a:r>
              <a:rPr lang="en-US" i="1" dirty="0">
                <a:solidFill>
                  <a:srgbClr val="008000"/>
                </a:solidFill>
              </a:rPr>
              <a:t>n</a:t>
            </a:r>
            <a:r>
              <a:rPr lang="en-US" dirty="0">
                <a:solidFill>
                  <a:srgbClr val="008000"/>
                </a:solidFill>
              </a:rPr>
              <a:t>}, {2,3}, {2,4},…,{2,</a:t>
            </a:r>
            <a:r>
              <a:rPr lang="en-US" i="1" dirty="0">
                <a:solidFill>
                  <a:srgbClr val="008000"/>
                </a:solidFill>
              </a:rPr>
              <a:t>n</a:t>
            </a:r>
            <a:r>
              <a:rPr lang="en-US" dirty="0">
                <a:solidFill>
                  <a:srgbClr val="008000"/>
                </a:solidFill>
              </a:rPr>
              <a:t>}, {3,4},…</a:t>
            </a:r>
          </a:p>
          <a:p>
            <a:pPr lvl="1"/>
            <a:r>
              <a:rPr lang="en-US" dirty="0"/>
              <a:t>Pair {</a:t>
            </a:r>
            <a:r>
              <a:rPr lang="en-US" i="1" dirty="0" err="1"/>
              <a:t>i</a:t>
            </a:r>
            <a:r>
              <a:rPr lang="en-US" dirty="0"/>
              <a:t>, </a:t>
            </a:r>
            <a:r>
              <a:rPr lang="en-US" i="1" dirty="0"/>
              <a:t>j</a:t>
            </a:r>
            <a:r>
              <a:rPr lang="en-US" dirty="0"/>
              <a:t>} is at position: </a:t>
            </a:r>
            <a:r>
              <a:rPr lang="en-US" b="1" dirty="0">
                <a:solidFill>
                  <a:srgbClr val="008000"/>
                </a:solidFill>
              </a:rPr>
              <a:t>(</a:t>
            </a:r>
            <a:r>
              <a:rPr lang="en-US" b="1" i="1" dirty="0" err="1">
                <a:solidFill>
                  <a:srgbClr val="008000"/>
                </a:solidFill>
              </a:rPr>
              <a:t>i</a:t>
            </a:r>
            <a:r>
              <a:rPr lang="en-US" b="1" dirty="0">
                <a:solidFill>
                  <a:srgbClr val="008000"/>
                </a:solidFill>
              </a:rPr>
              <a:t> –1)(</a:t>
            </a:r>
            <a:r>
              <a:rPr lang="sl-SI" b="1" i="1" dirty="0">
                <a:solidFill>
                  <a:srgbClr val="008000"/>
                </a:solidFill>
              </a:rPr>
              <a:t>j</a:t>
            </a:r>
            <a:r>
              <a:rPr lang="en-US" b="1" dirty="0">
                <a:solidFill>
                  <a:srgbClr val="008000"/>
                </a:solidFill>
              </a:rPr>
              <a:t>– </a:t>
            </a:r>
            <a:r>
              <a:rPr lang="sl-SI" b="1" i="1">
                <a:solidFill>
                  <a:srgbClr val="008000"/>
                </a:solidFill>
              </a:rPr>
              <a:t>i</a:t>
            </a:r>
            <a:r>
              <a:rPr lang="en-US" b="1">
                <a:solidFill>
                  <a:srgbClr val="008000"/>
                </a:solidFill>
              </a:rPr>
              <a:t>) </a:t>
            </a:r>
            <a:r>
              <a:rPr lang="en-US" b="1" dirty="0">
                <a:solidFill>
                  <a:srgbClr val="008000"/>
                </a:solidFill>
              </a:rPr>
              <a:t>+ </a:t>
            </a:r>
            <a:r>
              <a:rPr lang="en-US" b="1" i="1" dirty="0">
                <a:solidFill>
                  <a:srgbClr val="008000"/>
                </a:solidFill>
              </a:rPr>
              <a:t>j</a:t>
            </a:r>
            <a:r>
              <a:rPr lang="en-US" b="1" dirty="0">
                <a:solidFill>
                  <a:srgbClr val="008000"/>
                </a:solidFill>
              </a:rPr>
              <a:t> –</a:t>
            </a:r>
            <a:r>
              <a:rPr lang="en-US" b="1" i="1" dirty="0">
                <a:solidFill>
                  <a:srgbClr val="008000"/>
                </a:solidFill>
              </a:rPr>
              <a:t>1</a:t>
            </a:r>
          </a:p>
          <a:p>
            <a:pPr lvl="1"/>
            <a:r>
              <a:rPr lang="en-US" dirty="0"/>
              <a:t>Total number of pairs </a:t>
            </a:r>
            <a:r>
              <a:rPr lang="en-US" b="1" i="1" dirty="0"/>
              <a:t>n</a:t>
            </a:r>
            <a:r>
              <a:rPr lang="en-US" b="1" dirty="0"/>
              <a:t>(</a:t>
            </a:r>
            <a:r>
              <a:rPr lang="en-US" b="1" i="1" dirty="0"/>
              <a:t>n</a:t>
            </a:r>
            <a:r>
              <a:rPr lang="en-US" b="1" dirty="0"/>
              <a:t> –1)/2</a:t>
            </a:r>
            <a:r>
              <a:rPr lang="en-US" dirty="0"/>
              <a:t>; total bytes= O</a:t>
            </a:r>
            <a:r>
              <a:rPr lang="en-US" b="1" dirty="0"/>
              <a:t>(</a:t>
            </a:r>
            <a:r>
              <a:rPr lang="en-US" b="1" i="1" dirty="0"/>
              <a:t>n</a:t>
            </a:r>
            <a:r>
              <a:rPr lang="en-US" b="1" baseline="30000" dirty="0"/>
              <a:t>2</a:t>
            </a:r>
            <a:r>
              <a:rPr lang="en-US" b="1" dirty="0"/>
              <a:t>)</a:t>
            </a:r>
          </a:p>
          <a:p>
            <a:pPr lvl="1"/>
            <a:r>
              <a:rPr lang="en-US" b="1" dirty="0">
                <a:solidFill>
                  <a:srgbClr val="0000FF"/>
                </a:solidFill>
              </a:rPr>
              <a:t>Triangular Matrix</a:t>
            </a:r>
            <a:r>
              <a:rPr lang="en-US" dirty="0"/>
              <a:t> requires 4 bytes per pair</a:t>
            </a:r>
          </a:p>
          <a:p>
            <a:pPr lvl="5"/>
            <a:endParaRPr lang="en-US" dirty="0"/>
          </a:p>
          <a:p>
            <a:r>
              <a:rPr lang="en-US" b="1" dirty="0">
                <a:solidFill>
                  <a:srgbClr val="FF0066"/>
                </a:solidFill>
              </a:rPr>
              <a:t>Approach 2</a:t>
            </a:r>
            <a:r>
              <a:rPr lang="en-US" dirty="0">
                <a:solidFill>
                  <a:schemeClr val="accent3"/>
                </a:solidFill>
              </a:rPr>
              <a:t> </a:t>
            </a:r>
            <a:r>
              <a:rPr lang="en-US" dirty="0"/>
              <a:t>uses </a:t>
            </a:r>
            <a:r>
              <a:rPr lang="en-US" b="1" dirty="0"/>
              <a:t>12</a:t>
            </a:r>
            <a:r>
              <a:rPr lang="en-US" b="1" i="1" dirty="0"/>
              <a:t> bytes</a:t>
            </a:r>
            <a:r>
              <a:rPr lang="en-US" dirty="0"/>
              <a:t> per occurring pair </a:t>
            </a:r>
            <a:br>
              <a:rPr lang="en-US" dirty="0"/>
            </a:br>
            <a:r>
              <a:rPr lang="en-US" i="1" dirty="0"/>
              <a:t>(but only for pairs with count &gt; 0)</a:t>
            </a:r>
          </a:p>
          <a:p>
            <a:pPr lvl="5"/>
            <a:endParaRPr lang="en-US" dirty="0"/>
          </a:p>
          <a:p>
            <a:r>
              <a:rPr lang="en-US" dirty="0"/>
              <a:t>Approach 2 beats Approach 1 if less than </a:t>
            </a:r>
            <a:r>
              <a:rPr lang="en-US" b="1" dirty="0"/>
              <a:t>1/3</a:t>
            </a:r>
            <a:r>
              <a:rPr lang="en-US" dirty="0"/>
              <a:t> of </a:t>
            </a:r>
            <a:br>
              <a:rPr lang="en-US" dirty="0"/>
            </a:br>
            <a:r>
              <a:rPr lang="en-US" dirty="0"/>
              <a:t>possible pairs actually occur</a:t>
            </a:r>
          </a:p>
        </p:txBody>
      </p:sp>
      <p:sp>
        <p:nvSpPr>
          <p:cNvPr id="4" name="Date Placeholder 3"/>
          <p:cNvSpPr>
            <a:spLocks noGrp="1"/>
          </p:cNvSpPr>
          <p:nvPr>
            <p:ph type="dt" sz="half" idx="10"/>
          </p:nvPr>
        </p:nvSpPr>
        <p:spPr/>
        <p:txBody>
          <a:bodyPr/>
          <a:lstStyle/>
          <a:p>
            <a:fld id="{33E9E8CE-2572-E748-8C4B-CA05882E28D4}" type="datetime1">
              <a:rPr lang="en-US" smtClean="0"/>
              <a:t>1/21/18</a:t>
            </a:fld>
            <a:endParaRPr lang="en-US"/>
          </a:p>
        </p:txBody>
      </p:sp>
      <p:sp>
        <p:nvSpPr>
          <p:cNvPr id="5" name="Footer Placeholder 4"/>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27</a:t>
            </a:fld>
            <a:endParaRPr lang="en-US"/>
          </a:p>
        </p:txBody>
      </p:sp>
      <p:sp>
        <p:nvSpPr>
          <p:cNvPr id="7" name="AutoShape 2"/>
          <p:cNvSpPr>
            <a:spLocks noChangeArrowheads="1"/>
          </p:cNvSpPr>
          <p:nvPr/>
        </p:nvSpPr>
        <p:spPr bwMode="auto">
          <a:xfrm>
            <a:off x="7638143" y="1143000"/>
            <a:ext cx="1524000" cy="1371600"/>
          </a:xfrm>
          <a:prstGeom prst="rtTriangle">
            <a:avLst/>
          </a:prstGeom>
          <a:solidFill>
            <a:srgbClr val="FFCC00">
              <a:alpha val="50000"/>
            </a:srgbClr>
          </a:solidFill>
          <a:ln w="9525">
            <a:solidFill>
              <a:schemeClr val="tx1"/>
            </a:solidFill>
            <a:miter lim="800000"/>
            <a:headEnd/>
            <a:tailEnd/>
          </a:ln>
          <a:effectLst/>
        </p:spPr>
        <p:txBody>
          <a:bodyPr wrap="none" anchor="ctr">
            <a:prstTxWarp prst="textNoShape">
              <a:avLst/>
            </a:prstTxWarp>
          </a:bodyPr>
          <a:lstStyle/>
          <a:p>
            <a:pPr algn="ctr"/>
            <a:endParaRPr lang="en-US" sz="1800" dirty="0"/>
          </a:p>
        </p:txBody>
      </p:sp>
    </p:spTree>
    <p:extLst>
      <p:ext uri="{BB962C8B-B14F-4D97-AF65-F5344CB8AC3E}">
        <p14:creationId xmlns:p14="http://schemas.microsoft.com/office/powerpoint/2010/main" val="424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approaches</a:t>
            </a:r>
          </a:p>
        </p:txBody>
      </p:sp>
      <p:sp>
        <p:nvSpPr>
          <p:cNvPr id="3" name="Content Placeholder 2"/>
          <p:cNvSpPr>
            <a:spLocks noGrp="1"/>
          </p:cNvSpPr>
          <p:nvPr>
            <p:ph idx="1"/>
          </p:nvPr>
        </p:nvSpPr>
        <p:spPr>
          <a:xfrm>
            <a:off x="457200" y="1295400"/>
            <a:ext cx="8229600" cy="5562600"/>
          </a:xfrm>
        </p:spPr>
        <p:txBody>
          <a:bodyPr>
            <a:normAutofit fontScale="92500" lnSpcReduction="20000"/>
          </a:bodyPr>
          <a:lstStyle/>
          <a:p>
            <a:r>
              <a:rPr lang="en-US" b="1" dirty="0">
                <a:solidFill>
                  <a:srgbClr val="0000FF"/>
                </a:solidFill>
              </a:rPr>
              <a:t>Approach 1: Triangular Matrix</a:t>
            </a:r>
          </a:p>
          <a:p>
            <a:pPr lvl="1"/>
            <a:r>
              <a:rPr lang="en-US" b="1" dirty="0"/>
              <a:t>n</a:t>
            </a:r>
            <a:r>
              <a:rPr lang="en-US" dirty="0"/>
              <a:t> = total number items</a:t>
            </a:r>
            <a:endParaRPr lang="en-US" i="1" dirty="0"/>
          </a:p>
          <a:p>
            <a:pPr lvl="1"/>
            <a:r>
              <a:rPr lang="en-US" dirty="0"/>
              <a:t>Count pair of items {</a:t>
            </a:r>
            <a:r>
              <a:rPr lang="en-US" i="1" dirty="0" err="1"/>
              <a:t>i</a:t>
            </a:r>
            <a:r>
              <a:rPr lang="en-US" dirty="0"/>
              <a:t>, </a:t>
            </a:r>
            <a:r>
              <a:rPr lang="en-US" i="1" dirty="0"/>
              <a:t>j</a:t>
            </a:r>
            <a:r>
              <a:rPr lang="en-US" dirty="0"/>
              <a:t>} only if </a:t>
            </a:r>
            <a:r>
              <a:rPr lang="en-US" i="1" dirty="0" err="1"/>
              <a:t>i</a:t>
            </a:r>
            <a:r>
              <a:rPr lang="en-US" dirty="0"/>
              <a:t>&lt;</a:t>
            </a:r>
            <a:r>
              <a:rPr lang="en-US" i="1" dirty="0"/>
              <a:t>j</a:t>
            </a:r>
            <a:endParaRPr lang="en-US" dirty="0"/>
          </a:p>
          <a:p>
            <a:pPr lvl="1"/>
            <a:r>
              <a:rPr lang="en-US" dirty="0"/>
              <a:t>Keep pair counts in lexicographic order:</a:t>
            </a:r>
          </a:p>
          <a:p>
            <a:pPr lvl="2"/>
            <a:r>
              <a:rPr lang="en-US" dirty="0">
                <a:solidFill>
                  <a:srgbClr val="008000"/>
                </a:solidFill>
              </a:rPr>
              <a:t>{1,2}, {1,3},…, {1,</a:t>
            </a:r>
            <a:r>
              <a:rPr lang="en-US" i="1" dirty="0">
                <a:solidFill>
                  <a:srgbClr val="008000"/>
                </a:solidFill>
              </a:rPr>
              <a:t>n</a:t>
            </a:r>
            <a:r>
              <a:rPr lang="en-US" dirty="0">
                <a:solidFill>
                  <a:srgbClr val="008000"/>
                </a:solidFill>
              </a:rPr>
              <a:t>}, {2,3}, {2,4},…,{2,</a:t>
            </a:r>
            <a:r>
              <a:rPr lang="en-US" i="1" dirty="0">
                <a:solidFill>
                  <a:srgbClr val="008000"/>
                </a:solidFill>
              </a:rPr>
              <a:t>n</a:t>
            </a:r>
            <a:r>
              <a:rPr lang="en-US" dirty="0">
                <a:solidFill>
                  <a:srgbClr val="008000"/>
                </a:solidFill>
              </a:rPr>
              <a:t>}, {3,4},…</a:t>
            </a:r>
          </a:p>
          <a:p>
            <a:pPr lvl="1"/>
            <a:r>
              <a:rPr lang="en-US" dirty="0"/>
              <a:t>Pair {</a:t>
            </a:r>
            <a:r>
              <a:rPr lang="en-US" i="1" dirty="0" err="1"/>
              <a:t>i</a:t>
            </a:r>
            <a:r>
              <a:rPr lang="en-US" dirty="0"/>
              <a:t>, </a:t>
            </a:r>
            <a:r>
              <a:rPr lang="en-US" i="1" dirty="0"/>
              <a:t>j</a:t>
            </a:r>
            <a:r>
              <a:rPr lang="en-US" dirty="0"/>
              <a:t>} is at position </a:t>
            </a:r>
            <a:r>
              <a:rPr lang="en-US" dirty="0">
                <a:solidFill>
                  <a:srgbClr val="008000"/>
                </a:solidFill>
              </a:rPr>
              <a:t>(</a:t>
            </a:r>
            <a:r>
              <a:rPr lang="en-US" i="1" dirty="0" err="1">
                <a:solidFill>
                  <a:srgbClr val="008000"/>
                </a:solidFill>
              </a:rPr>
              <a:t>i</a:t>
            </a:r>
            <a:r>
              <a:rPr lang="en-US" dirty="0">
                <a:solidFill>
                  <a:srgbClr val="008000"/>
                </a:solidFill>
              </a:rPr>
              <a:t> –1)(</a:t>
            </a:r>
            <a:r>
              <a:rPr lang="en-US" i="1" dirty="0">
                <a:solidFill>
                  <a:srgbClr val="008000"/>
                </a:solidFill>
              </a:rPr>
              <a:t>n</a:t>
            </a:r>
            <a:r>
              <a:rPr lang="en-US" dirty="0">
                <a:solidFill>
                  <a:srgbClr val="008000"/>
                </a:solidFill>
              </a:rPr>
              <a:t>– </a:t>
            </a:r>
            <a:r>
              <a:rPr lang="en-US" i="1" dirty="0" err="1">
                <a:solidFill>
                  <a:srgbClr val="008000"/>
                </a:solidFill>
              </a:rPr>
              <a:t>i</a:t>
            </a:r>
            <a:r>
              <a:rPr lang="en-US" dirty="0">
                <a:solidFill>
                  <a:srgbClr val="008000"/>
                </a:solidFill>
              </a:rPr>
              <a:t>/2) + </a:t>
            </a:r>
            <a:r>
              <a:rPr lang="en-US" i="1" dirty="0">
                <a:solidFill>
                  <a:srgbClr val="008000"/>
                </a:solidFill>
              </a:rPr>
              <a:t>j</a:t>
            </a:r>
            <a:r>
              <a:rPr lang="en-US" dirty="0">
                <a:solidFill>
                  <a:srgbClr val="008000"/>
                </a:solidFill>
              </a:rPr>
              <a:t> –</a:t>
            </a:r>
            <a:r>
              <a:rPr lang="en-US" i="1" dirty="0">
                <a:solidFill>
                  <a:srgbClr val="008000"/>
                </a:solidFill>
              </a:rPr>
              <a:t>1</a:t>
            </a:r>
          </a:p>
          <a:p>
            <a:pPr lvl="1"/>
            <a:r>
              <a:rPr lang="en-US" dirty="0"/>
              <a:t>Total number of pairs </a:t>
            </a:r>
            <a:r>
              <a:rPr lang="en-US" b="1" i="1" dirty="0"/>
              <a:t>n</a:t>
            </a:r>
            <a:r>
              <a:rPr lang="en-US" b="1" dirty="0"/>
              <a:t>(</a:t>
            </a:r>
            <a:r>
              <a:rPr lang="en-US" b="1" i="1" dirty="0"/>
              <a:t>n</a:t>
            </a:r>
            <a:r>
              <a:rPr lang="en-US" b="1" dirty="0"/>
              <a:t> –1)/2</a:t>
            </a:r>
            <a:r>
              <a:rPr lang="en-US" dirty="0"/>
              <a:t>; total bytes= </a:t>
            </a:r>
            <a:r>
              <a:rPr lang="en-US" b="1" dirty="0"/>
              <a:t>2</a:t>
            </a:r>
            <a:r>
              <a:rPr lang="en-US" b="1" i="1" dirty="0"/>
              <a:t>n</a:t>
            </a:r>
            <a:r>
              <a:rPr lang="en-US" b="1" baseline="30000" dirty="0"/>
              <a:t>2</a:t>
            </a:r>
            <a:endParaRPr lang="en-US" b="1" dirty="0"/>
          </a:p>
          <a:p>
            <a:pPr lvl="1"/>
            <a:r>
              <a:rPr lang="en-US" b="1" dirty="0">
                <a:solidFill>
                  <a:srgbClr val="0000FF"/>
                </a:solidFill>
              </a:rPr>
              <a:t>Triangular Matrix</a:t>
            </a:r>
            <a:r>
              <a:rPr lang="en-US" dirty="0"/>
              <a:t> requires 4 bytes per pair</a:t>
            </a:r>
          </a:p>
          <a:p>
            <a:pPr lvl="5"/>
            <a:endParaRPr lang="en-US" dirty="0"/>
          </a:p>
          <a:p>
            <a:r>
              <a:rPr lang="en-US" b="1" dirty="0">
                <a:solidFill>
                  <a:srgbClr val="FF0066"/>
                </a:solidFill>
              </a:rPr>
              <a:t>Approach 2</a:t>
            </a:r>
            <a:r>
              <a:rPr lang="en-US" dirty="0">
                <a:solidFill>
                  <a:schemeClr val="accent3"/>
                </a:solidFill>
              </a:rPr>
              <a:t> </a:t>
            </a:r>
            <a:r>
              <a:rPr lang="en-US" dirty="0"/>
              <a:t>uses </a:t>
            </a:r>
            <a:r>
              <a:rPr lang="en-US" b="1" dirty="0"/>
              <a:t>12</a:t>
            </a:r>
            <a:r>
              <a:rPr lang="en-US" b="1" i="1" dirty="0"/>
              <a:t> bytes</a:t>
            </a:r>
            <a:r>
              <a:rPr lang="en-US" dirty="0"/>
              <a:t> per occurring pair </a:t>
            </a:r>
            <a:br>
              <a:rPr lang="en-US" dirty="0"/>
            </a:br>
            <a:r>
              <a:rPr lang="en-US" i="1" dirty="0"/>
              <a:t>(but only for pairs with count &gt; 0)</a:t>
            </a:r>
          </a:p>
          <a:p>
            <a:pPr lvl="5"/>
            <a:endParaRPr lang="en-US" dirty="0"/>
          </a:p>
          <a:p>
            <a:r>
              <a:rPr lang="en-US" dirty="0"/>
              <a:t>Approach 2 beats Approach 1 if less than </a:t>
            </a:r>
            <a:r>
              <a:rPr lang="en-US" b="1" dirty="0"/>
              <a:t>1/3</a:t>
            </a:r>
            <a:r>
              <a:rPr lang="en-US" dirty="0"/>
              <a:t> of </a:t>
            </a:r>
            <a:br>
              <a:rPr lang="en-US" dirty="0"/>
            </a:br>
            <a:r>
              <a:rPr lang="en-US" dirty="0"/>
              <a:t>possible pairs actually occur</a:t>
            </a:r>
          </a:p>
        </p:txBody>
      </p:sp>
      <p:sp>
        <p:nvSpPr>
          <p:cNvPr id="4" name="Date Placeholder 3"/>
          <p:cNvSpPr>
            <a:spLocks noGrp="1"/>
          </p:cNvSpPr>
          <p:nvPr>
            <p:ph type="dt" sz="half" idx="10"/>
          </p:nvPr>
        </p:nvSpPr>
        <p:spPr/>
        <p:txBody>
          <a:bodyPr/>
          <a:lstStyle/>
          <a:p>
            <a:fld id="{FE6D1DCB-B639-034E-A87C-598BF04DA806}" type="datetime1">
              <a:rPr lang="en-US" smtClean="0"/>
              <a:t>1/21/18</a:t>
            </a:fld>
            <a:endParaRPr lang="en-US"/>
          </a:p>
        </p:txBody>
      </p:sp>
      <p:sp>
        <p:nvSpPr>
          <p:cNvPr id="5" name="Footer Placeholder 4"/>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28</a:t>
            </a:fld>
            <a:endParaRPr lang="en-US"/>
          </a:p>
        </p:txBody>
      </p:sp>
      <p:sp>
        <p:nvSpPr>
          <p:cNvPr id="7" name="Rounded Rectangle 6"/>
          <p:cNvSpPr/>
          <p:nvPr/>
        </p:nvSpPr>
        <p:spPr>
          <a:xfrm>
            <a:off x="1371600" y="2286000"/>
            <a:ext cx="5867400" cy="3505200"/>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t>Problem is if we have too many items so the pairs </a:t>
            </a:r>
            <a:br>
              <a:rPr lang="en-US" sz="3600" b="1" dirty="0"/>
            </a:br>
            <a:r>
              <a:rPr lang="en-US" sz="3600" b="1" dirty="0"/>
              <a:t>do not fit into memory.</a:t>
            </a:r>
          </a:p>
          <a:p>
            <a:pPr algn="ctr"/>
            <a:endParaRPr lang="en-US" sz="1000" b="1" dirty="0"/>
          </a:p>
          <a:p>
            <a:pPr algn="ctr"/>
            <a:r>
              <a:rPr lang="en-US" sz="4000" b="1" dirty="0"/>
              <a:t>Can we do better?</a:t>
            </a:r>
          </a:p>
        </p:txBody>
      </p:sp>
    </p:spTree>
    <p:extLst>
      <p:ext uri="{BB962C8B-B14F-4D97-AF65-F5344CB8AC3E}">
        <p14:creationId xmlns:p14="http://schemas.microsoft.com/office/powerpoint/2010/main" val="137206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br>
              <a:rPr lang="en-US" dirty="0"/>
            </a:br>
            <a:r>
              <a:rPr lang="en-US" dirty="0"/>
              <a:t>A-Priori Algorithm</a:t>
            </a:r>
          </a:p>
        </p:txBody>
      </p:sp>
      <p:sp>
        <p:nvSpPr>
          <p:cNvPr id="8" name="Subtitle 7"/>
          <p:cNvSpPr>
            <a:spLocks noGrp="1"/>
          </p:cNvSpPr>
          <p:nvPr>
            <p:ph type="subTitle" idx="1"/>
          </p:nvPr>
        </p:nvSpPr>
        <p:spPr>
          <a:xfrm>
            <a:off x="685800" y="4977384"/>
            <a:ext cx="8077200" cy="1499616"/>
          </a:xfrm>
        </p:spPr>
        <p:txBody>
          <a:bodyPr>
            <a:normAutofit/>
          </a:bodyPr>
          <a:lstStyle/>
          <a:p>
            <a:pPr marL="342900" indent="-342900">
              <a:buFont typeface="Arial" charset="0"/>
              <a:buChar char="•"/>
            </a:pPr>
            <a:r>
              <a:rPr lang="en-US" sz="2400" dirty="0">
                <a:solidFill>
                  <a:srgbClr val="FF9900"/>
                </a:solidFill>
              </a:rPr>
              <a:t>Monotonicity of “Frequent”</a:t>
            </a:r>
          </a:p>
          <a:p>
            <a:pPr marL="342900" indent="-342900">
              <a:buFont typeface="Arial" charset="0"/>
              <a:buChar char="•"/>
            </a:pPr>
            <a:r>
              <a:rPr lang="en-US" sz="2400" dirty="0">
                <a:solidFill>
                  <a:srgbClr val="FF9900"/>
                </a:solidFill>
              </a:rPr>
              <a:t>Notion of Candidate Pairs</a:t>
            </a:r>
          </a:p>
          <a:p>
            <a:pPr marL="342900" indent="-342900">
              <a:buFont typeface="Arial" charset="0"/>
              <a:buChar char="•"/>
            </a:pPr>
            <a:r>
              <a:rPr lang="en-US" sz="2400" dirty="0">
                <a:solidFill>
                  <a:srgbClr val="FF9900"/>
                </a:solidFill>
              </a:rPr>
              <a:t>Extension to Larger </a:t>
            </a:r>
            <a:r>
              <a:rPr lang="en-US" sz="2400" dirty="0" err="1">
                <a:solidFill>
                  <a:srgbClr val="FF9900"/>
                </a:solidFill>
              </a:rPr>
              <a:t>Itemsets</a:t>
            </a:r>
            <a:endParaRPr lang="en-US" sz="2400" dirty="0"/>
          </a:p>
        </p:txBody>
      </p:sp>
    </p:spTree>
    <p:extLst>
      <p:ext uri="{BB962C8B-B14F-4D97-AF65-F5344CB8AC3E}">
        <p14:creationId xmlns:p14="http://schemas.microsoft.com/office/powerpoint/2010/main" val="341901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10" name="Rectangle 2"/>
          <p:cNvSpPr>
            <a:spLocks noGrp="1" noChangeArrowheads="1"/>
          </p:cNvSpPr>
          <p:nvPr>
            <p:ph type="title"/>
          </p:nvPr>
        </p:nvSpPr>
        <p:spPr/>
        <p:txBody>
          <a:bodyPr>
            <a:normAutofit/>
          </a:bodyPr>
          <a:lstStyle/>
          <a:p>
            <a:r>
              <a:rPr lang="en-US" dirty="0"/>
              <a:t>Association Rule Discovery</a:t>
            </a:r>
          </a:p>
        </p:txBody>
      </p:sp>
      <p:sp>
        <p:nvSpPr>
          <p:cNvPr id="759811" name="Rectangle 3"/>
          <p:cNvSpPr>
            <a:spLocks noGrp="1" noChangeArrowheads="1"/>
          </p:cNvSpPr>
          <p:nvPr>
            <p:ph idx="1"/>
          </p:nvPr>
        </p:nvSpPr>
        <p:spPr>
          <a:xfrm>
            <a:off x="457200" y="1295400"/>
            <a:ext cx="8686800" cy="5334000"/>
          </a:xfrm>
        </p:spPr>
        <p:txBody>
          <a:bodyPr>
            <a:normAutofit fontScale="92500"/>
          </a:bodyPr>
          <a:lstStyle/>
          <a:p>
            <a:pPr marL="342900" indent="-342900">
              <a:buNone/>
            </a:pPr>
            <a:r>
              <a:rPr lang="en-US" sz="3500" b="1" dirty="0">
                <a:solidFill>
                  <a:srgbClr val="0000FF"/>
                </a:solidFill>
              </a:rPr>
              <a:t>Supermarket shelf management –</a:t>
            </a:r>
            <a:br>
              <a:rPr lang="en-US" sz="3500" b="1" dirty="0">
                <a:solidFill>
                  <a:srgbClr val="0000FF"/>
                </a:solidFill>
              </a:rPr>
            </a:br>
            <a:r>
              <a:rPr lang="en-US" sz="3500" b="1" dirty="0">
                <a:solidFill>
                  <a:srgbClr val="0000FF"/>
                </a:solidFill>
              </a:rPr>
              <a:t>Market-basket model:</a:t>
            </a:r>
          </a:p>
          <a:p>
            <a:pPr marL="450342" indent="-285750"/>
            <a:r>
              <a:rPr lang="en-US" b="1" dirty="0">
                <a:solidFill>
                  <a:srgbClr val="FF0066"/>
                </a:solidFill>
              </a:rPr>
              <a:t>Goal:</a:t>
            </a:r>
            <a:r>
              <a:rPr lang="en-US" dirty="0"/>
              <a:t> Identify items that are bought together by sufficiently many customers</a:t>
            </a:r>
          </a:p>
          <a:p>
            <a:pPr marL="450342" indent="-285750"/>
            <a:r>
              <a:rPr lang="en-US" b="1" dirty="0">
                <a:solidFill>
                  <a:srgbClr val="FF0066"/>
                </a:solidFill>
              </a:rPr>
              <a:t>Approach:</a:t>
            </a:r>
            <a:r>
              <a:rPr lang="en-US" dirty="0"/>
              <a:t> Process the sales data collected with barcode scanners to find dependencies among items</a:t>
            </a:r>
          </a:p>
          <a:p>
            <a:pPr marL="450342" indent="-285750"/>
            <a:r>
              <a:rPr lang="en-US" b="1" dirty="0">
                <a:solidFill>
                  <a:srgbClr val="FF0066"/>
                </a:solidFill>
              </a:rPr>
              <a:t>A classic rule:</a:t>
            </a:r>
          </a:p>
          <a:p>
            <a:pPr marL="877824" lvl="1"/>
            <a:r>
              <a:rPr lang="en-US" dirty="0"/>
              <a:t>If someone buys diaper and milk, then he/she is </a:t>
            </a:r>
            <a:br>
              <a:rPr lang="en-US" dirty="0"/>
            </a:br>
            <a:r>
              <a:rPr lang="en-US" dirty="0"/>
              <a:t>likely to buy beer</a:t>
            </a:r>
          </a:p>
          <a:p>
            <a:pPr marL="877824" lvl="1"/>
            <a:r>
              <a:rPr lang="en-US" dirty="0"/>
              <a:t>Don’t be surprised if you find six-packs next to diapers!</a:t>
            </a:r>
          </a:p>
        </p:txBody>
      </p:sp>
      <p:sp>
        <p:nvSpPr>
          <p:cNvPr id="6" name="Date Placeholder 5"/>
          <p:cNvSpPr>
            <a:spLocks noGrp="1"/>
          </p:cNvSpPr>
          <p:nvPr>
            <p:ph type="dt" sz="half" idx="10"/>
          </p:nvPr>
        </p:nvSpPr>
        <p:spPr/>
        <p:txBody>
          <a:bodyPr/>
          <a:lstStyle/>
          <a:p>
            <a:fld id="{2455030D-1A5A-F14A-B88A-658D1B6116E6}" type="datetime1">
              <a:rPr lang="en-US" smtClean="0"/>
              <a:t>1/21/18</a:t>
            </a:fld>
            <a:endParaRPr lang="en-US"/>
          </a:p>
        </p:txBody>
      </p:sp>
      <p:sp>
        <p:nvSpPr>
          <p:cNvPr id="8" name="Footer Placeholder 7"/>
          <p:cNvSpPr>
            <a:spLocks noGrp="1"/>
          </p:cNvSpPr>
          <p:nvPr>
            <p:ph type="ftr" sz="quarter" idx="11"/>
          </p:nvPr>
        </p:nvSpPr>
        <p:spPr/>
        <p:txBody>
          <a:bodyPr/>
          <a:lstStyle/>
          <a:p>
            <a:r>
              <a:rPr lang="en-US"/>
              <a:t>Jure Leskovec, Stanford CS246: Mining Massive Datasets, http://cs246.stanford.edu</a:t>
            </a:r>
          </a:p>
        </p:txBody>
      </p:sp>
      <p:sp>
        <p:nvSpPr>
          <p:cNvPr id="7" name="Slide Number Placeholder 6"/>
          <p:cNvSpPr>
            <a:spLocks noGrp="1"/>
          </p:cNvSpPr>
          <p:nvPr>
            <p:ph type="sldNum" sz="quarter" idx="12"/>
          </p:nvPr>
        </p:nvSpPr>
        <p:spPr/>
        <p:txBody>
          <a:bodyPr/>
          <a:lstStyle/>
          <a:p>
            <a:fld id="{19B12225-5612-419B-A8D5-4B8EEE4C217E}" type="slidenum">
              <a:rPr lang="en-US" smtClean="0"/>
              <a:pPr/>
              <a:t>3</a:t>
            </a:fld>
            <a:endParaRPr lang="en-US"/>
          </a:p>
        </p:txBody>
      </p:sp>
    </p:spTree>
    <p:extLst>
      <p:ext uri="{BB962C8B-B14F-4D97-AF65-F5344CB8AC3E}">
        <p14:creationId xmlns:p14="http://schemas.microsoft.com/office/powerpoint/2010/main" val="1179472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A-Priori Algorithm – (1)</a:t>
            </a:r>
          </a:p>
        </p:txBody>
      </p:sp>
      <p:sp>
        <p:nvSpPr>
          <p:cNvPr id="16387" name="Rectangle 3"/>
          <p:cNvSpPr>
            <a:spLocks noGrp="1" noChangeArrowheads="1"/>
          </p:cNvSpPr>
          <p:nvPr>
            <p:ph idx="1"/>
          </p:nvPr>
        </p:nvSpPr>
        <p:spPr>
          <a:xfrm>
            <a:off x="457200" y="1295400"/>
            <a:ext cx="8229600" cy="5334000"/>
          </a:xfrm>
        </p:spPr>
        <p:txBody>
          <a:bodyPr>
            <a:normAutofit/>
          </a:bodyPr>
          <a:lstStyle/>
          <a:p>
            <a:r>
              <a:rPr lang="en-US" dirty="0"/>
              <a:t>A </a:t>
            </a:r>
            <a:r>
              <a:rPr lang="en-US" b="1" dirty="0"/>
              <a:t>two-pass</a:t>
            </a:r>
            <a:r>
              <a:rPr lang="en-US" dirty="0"/>
              <a:t> approach called </a:t>
            </a:r>
            <a:br>
              <a:rPr lang="en-US" dirty="0"/>
            </a:br>
            <a:r>
              <a:rPr lang="en-US" b="1" i="1" dirty="0">
                <a:solidFill>
                  <a:srgbClr val="0000FF"/>
                </a:solidFill>
              </a:rPr>
              <a:t>A-Priori</a:t>
            </a:r>
            <a:r>
              <a:rPr lang="en-US" i="1" dirty="0">
                <a:solidFill>
                  <a:srgbClr val="0064E2"/>
                </a:solidFill>
              </a:rPr>
              <a:t> </a:t>
            </a:r>
            <a:r>
              <a:rPr lang="en-US" dirty="0"/>
              <a:t>limits the need for </a:t>
            </a:r>
            <a:br>
              <a:rPr lang="en-US" dirty="0"/>
            </a:br>
            <a:r>
              <a:rPr lang="en-US" dirty="0"/>
              <a:t>main memory</a:t>
            </a:r>
          </a:p>
          <a:p>
            <a:r>
              <a:rPr lang="en-US" b="1" dirty="0">
                <a:solidFill>
                  <a:srgbClr val="008000"/>
                </a:solidFill>
              </a:rPr>
              <a:t>Key idea:</a:t>
            </a:r>
            <a:r>
              <a:rPr lang="en-US" b="1" dirty="0"/>
              <a:t> </a:t>
            </a:r>
            <a:r>
              <a:rPr lang="en-US" b="1" i="1" dirty="0" err="1">
                <a:solidFill>
                  <a:srgbClr val="FF0066"/>
                </a:solidFill>
              </a:rPr>
              <a:t>monotonicity</a:t>
            </a:r>
            <a:endParaRPr lang="en-US" b="1" dirty="0">
              <a:solidFill>
                <a:srgbClr val="FF0066"/>
              </a:solidFill>
            </a:endParaRPr>
          </a:p>
          <a:p>
            <a:pPr lvl="1"/>
            <a:r>
              <a:rPr lang="en-US" dirty="0"/>
              <a:t>If a set of items </a:t>
            </a:r>
            <a:r>
              <a:rPr lang="en-US" b="1" i="1" dirty="0">
                <a:latin typeface="Times New Roman" pitchFamily="18" charset="0"/>
                <a:cs typeface="Times New Roman" pitchFamily="18" charset="0"/>
              </a:rPr>
              <a:t>I</a:t>
            </a:r>
            <a:r>
              <a:rPr lang="en-US" dirty="0"/>
              <a:t> appears at </a:t>
            </a:r>
            <a:br>
              <a:rPr lang="en-US" dirty="0"/>
            </a:br>
            <a:r>
              <a:rPr lang="en-US" dirty="0"/>
              <a:t>least </a:t>
            </a:r>
            <a:r>
              <a:rPr lang="en-US" b="1" i="1" dirty="0">
                <a:latin typeface="Times New Roman" pitchFamily="18" charset="0"/>
                <a:cs typeface="Times New Roman" pitchFamily="18" charset="0"/>
              </a:rPr>
              <a:t>s</a:t>
            </a:r>
            <a:r>
              <a:rPr lang="en-US" dirty="0"/>
              <a:t> times, so does every </a:t>
            </a:r>
            <a:r>
              <a:rPr lang="en-US" b="1" dirty="0"/>
              <a:t>subset </a:t>
            </a:r>
            <a:r>
              <a:rPr lang="en-US" b="1" i="1" dirty="0">
                <a:latin typeface="Times New Roman" pitchFamily="18" charset="0"/>
                <a:cs typeface="Times New Roman" pitchFamily="18" charset="0"/>
              </a:rPr>
              <a:t>J</a:t>
            </a:r>
            <a:r>
              <a:rPr lang="en-US" dirty="0"/>
              <a:t> of </a:t>
            </a:r>
            <a:r>
              <a:rPr lang="en-US" b="1" i="1" dirty="0">
                <a:latin typeface="Times New Roman" pitchFamily="18" charset="0"/>
                <a:cs typeface="Times New Roman" pitchFamily="18" charset="0"/>
              </a:rPr>
              <a:t>I</a:t>
            </a:r>
            <a:endParaRPr lang="en-US" dirty="0"/>
          </a:p>
          <a:p>
            <a:r>
              <a:rPr lang="en-US" b="1" dirty="0">
                <a:solidFill>
                  <a:srgbClr val="008000"/>
                </a:solidFill>
              </a:rPr>
              <a:t>Contrapositive for pairs:</a:t>
            </a:r>
            <a:r>
              <a:rPr lang="en-US" dirty="0">
                <a:solidFill>
                  <a:srgbClr val="008000"/>
                </a:solidFill>
              </a:rPr>
              <a:t> </a:t>
            </a:r>
            <a:br>
              <a:rPr lang="en-US" dirty="0">
                <a:solidFill>
                  <a:srgbClr val="008000"/>
                </a:solidFill>
              </a:rPr>
            </a:br>
            <a:r>
              <a:rPr lang="en-US" dirty="0"/>
              <a:t>If item</a:t>
            </a:r>
            <a:r>
              <a:rPr lang="en-US" i="1" dirty="0"/>
              <a:t> </a:t>
            </a:r>
            <a:r>
              <a:rPr lang="en-US" b="1" i="1" dirty="0" err="1">
                <a:latin typeface="Times New Roman" pitchFamily="18" charset="0"/>
                <a:cs typeface="Times New Roman" pitchFamily="18" charset="0"/>
              </a:rPr>
              <a:t>i</a:t>
            </a:r>
            <a:r>
              <a:rPr lang="en-US" dirty="0"/>
              <a:t> does not appear in </a:t>
            </a:r>
            <a:r>
              <a:rPr lang="en-US" b="1" i="1" dirty="0">
                <a:latin typeface="Times New Roman" pitchFamily="18" charset="0"/>
                <a:cs typeface="Times New Roman" pitchFamily="18" charset="0"/>
              </a:rPr>
              <a:t>s</a:t>
            </a:r>
            <a:r>
              <a:rPr lang="en-US" dirty="0"/>
              <a:t> baskets, then no pair including </a:t>
            </a:r>
            <a:r>
              <a:rPr lang="en-US" b="1" i="1" dirty="0" err="1">
                <a:latin typeface="Times New Roman" pitchFamily="18" charset="0"/>
                <a:cs typeface="Times New Roman" pitchFamily="18" charset="0"/>
              </a:rPr>
              <a:t>i</a:t>
            </a:r>
            <a:r>
              <a:rPr lang="en-US" dirty="0"/>
              <a:t> can appear in </a:t>
            </a:r>
            <a:r>
              <a:rPr lang="en-US" b="1" i="1" dirty="0">
                <a:latin typeface="Times New Roman" pitchFamily="18" charset="0"/>
                <a:cs typeface="Times New Roman" pitchFamily="18" charset="0"/>
              </a:rPr>
              <a:t>s</a:t>
            </a:r>
            <a:r>
              <a:rPr lang="en-US" dirty="0"/>
              <a:t> baskets</a:t>
            </a:r>
          </a:p>
          <a:p>
            <a:pPr lvl="8"/>
            <a:endParaRPr lang="en-US" dirty="0"/>
          </a:p>
          <a:p>
            <a:r>
              <a:rPr lang="en-US" b="1" dirty="0">
                <a:solidFill>
                  <a:srgbClr val="FF0066"/>
                </a:solidFill>
              </a:rPr>
              <a:t>So, how does A-Priori find freq. pairs?</a:t>
            </a:r>
          </a:p>
        </p:txBody>
      </p:sp>
      <p:sp>
        <p:nvSpPr>
          <p:cNvPr id="5" name="Date Placeholder 4"/>
          <p:cNvSpPr>
            <a:spLocks noGrp="1"/>
          </p:cNvSpPr>
          <p:nvPr>
            <p:ph type="dt" sz="half" idx="10"/>
          </p:nvPr>
        </p:nvSpPr>
        <p:spPr/>
        <p:txBody>
          <a:bodyPr/>
          <a:lstStyle/>
          <a:p>
            <a:fld id="{D977AF52-92F9-4243-AFCC-C88159111217}"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86E2A82A-E784-FD40-8FA8-E1A2CD5D41F7}" type="slidenum">
              <a:rPr lang="en-US"/>
              <a:pPr/>
              <a:t>30</a:t>
            </a:fld>
            <a:endParaRPr lang="en-US"/>
          </a:p>
        </p:txBody>
      </p:sp>
      <p:pic>
        <p:nvPicPr>
          <p:cNvPr id="57346" name="Picture 2" descr="File:FrequentItems.png"/>
          <p:cNvPicPr>
            <a:picLocks noChangeAspect="1" noChangeArrowheads="1"/>
          </p:cNvPicPr>
          <p:nvPr/>
        </p:nvPicPr>
        <p:blipFill>
          <a:blip r:embed="rId2" cstate="print"/>
          <a:srcRect/>
          <a:stretch>
            <a:fillRect/>
          </a:stretch>
        </p:blipFill>
        <p:spPr bwMode="auto">
          <a:xfrm>
            <a:off x="5668406" y="1295400"/>
            <a:ext cx="3475594" cy="2514600"/>
          </a:xfrm>
          <a:prstGeom prst="rect">
            <a:avLst/>
          </a:prstGeom>
          <a:noFill/>
        </p:spPr>
      </p:pic>
    </p:spTree>
    <p:extLst>
      <p:ext uri="{BB962C8B-B14F-4D97-AF65-F5344CB8AC3E}">
        <p14:creationId xmlns:p14="http://schemas.microsoft.com/office/powerpoint/2010/main" val="2323592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A-Priori Algorithm – (2)</a:t>
            </a:r>
          </a:p>
        </p:txBody>
      </p:sp>
      <mc:AlternateContent xmlns:mc="http://schemas.openxmlformats.org/markup-compatibility/2006" xmlns:a14="http://schemas.microsoft.com/office/drawing/2010/main">
        <mc:Choice Requires="a14">
          <p:sp>
            <p:nvSpPr>
              <p:cNvPr id="17411" name="Rectangle 3"/>
              <p:cNvSpPr>
                <a:spLocks noGrp="1" noChangeArrowheads="1"/>
              </p:cNvSpPr>
              <p:nvPr>
                <p:ph idx="1"/>
              </p:nvPr>
            </p:nvSpPr>
            <p:spPr>
              <a:xfrm>
                <a:off x="457200" y="1295400"/>
                <a:ext cx="8686800" cy="5410200"/>
              </a:xfrm>
            </p:spPr>
            <p:txBody>
              <a:bodyPr>
                <a:normAutofit fontScale="92500" lnSpcReduction="10000"/>
              </a:bodyPr>
              <a:lstStyle/>
              <a:p>
                <a:r>
                  <a:rPr lang="en-US" b="1" dirty="0">
                    <a:solidFill>
                      <a:srgbClr val="FF0066"/>
                    </a:solidFill>
                  </a:rPr>
                  <a:t>Pass 1:</a:t>
                </a:r>
                <a:r>
                  <a:rPr lang="en-US" dirty="0">
                    <a:solidFill>
                      <a:srgbClr val="CC0066"/>
                    </a:solidFill>
                  </a:rPr>
                  <a:t> </a:t>
                </a:r>
                <a:r>
                  <a:rPr lang="en-US" dirty="0"/>
                  <a:t>Read baskets and count in main memory </a:t>
                </a:r>
                <a:br>
                  <a:rPr lang="en-US" dirty="0"/>
                </a:br>
                <a:r>
                  <a:rPr lang="en-US" dirty="0"/>
                  <a:t>the occurrences of each </a:t>
                </a:r>
                <a:r>
                  <a:rPr lang="en-US" b="1" dirty="0">
                    <a:solidFill>
                      <a:srgbClr val="FF0066"/>
                    </a:solidFill>
                  </a:rPr>
                  <a:t>individual item</a:t>
                </a:r>
              </a:p>
              <a:p>
                <a:pPr lvl="2"/>
                <a:r>
                  <a:rPr lang="en-US" dirty="0"/>
                  <a:t>Requires only memory proportional to #items</a:t>
                </a:r>
              </a:p>
              <a:p>
                <a:pPr lvl="8"/>
                <a:endParaRPr lang="en-US" b="1" dirty="0">
                  <a:solidFill>
                    <a:srgbClr val="008000"/>
                  </a:solidFill>
                </a:endParaRPr>
              </a:p>
              <a:p>
                <a:r>
                  <a:rPr lang="en-US" b="1" dirty="0">
                    <a:solidFill>
                      <a:srgbClr val="008000"/>
                    </a:solidFill>
                  </a:rPr>
                  <a:t>Items that appear </a:t>
                </a:r>
                <a14:m>
                  <m:oMath xmlns:m="http://schemas.openxmlformats.org/officeDocument/2006/math">
                    <m:r>
                      <a:rPr lang="en-US" b="1" i="1" smtClean="0">
                        <a:solidFill>
                          <a:srgbClr val="008000"/>
                        </a:solidFill>
                        <a:latin typeface="Cambria Math"/>
                      </a:rPr>
                      <m:t>≥</m:t>
                    </m:r>
                    <m:r>
                      <a:rPr lang="en-US" b="1" i="1" smtClean="0">
                        <a:solidFill>
                          <a:srgbClr val="008000"/>
                        </a:solidFill>
                        <a:latin typeface="Cambria Math"/>
                      </a:rPr>
                      <m:t>𝒔</m:t>
                    </m:r>
                  </m:oMath>
                </a14:m>
                <a:r>
                  <a:rPr lang="en-US" b="1" dirty="0">
                    <a:solidFill>
                      <a:srgbClr val="008000"/>
                    </a:solidFill>
                  </a:rPr>
                  <a:t> times are the </a:t>
                </a:r>
                <a:r>
                  <a:rPr lang="en-US" b="1" u="sng" dirty="0">
                    <a:solidFill>
                      <a:srgbClr val="008000"/>
                    </a:solidFill>
                  </a:rPr>
                  <a:t>frequent items</a:t>
                </a:r>
              </a:p>
              <a:p>
                <a:pPr lvl="8"/>
                <a:endParaRPr lang="en-US" b="1" u="sng" dirty="0">
                  <a:solidFill>
                    <a:srgbClr val="008000"/>
                  </a:solidFill>
                </a:endParaRPr>
              </a:p>
              <a:p>
                <a:r>
                  <a:rPr lang="en-US" b="1" dirty="0">
                    <a:solidFill>
                      <a:srgbClr val="0000FF"/>
                    </a:solidFill>
                  </a:rPr>
                  <a:t>Pass 2:</a:t>
                </a:r>
                <a:r>
                  <a:rPr lang="en-US" dirty="0">
                    <a:solidFill>
                      <a:srgbClr val="0000FF"/>
                    </a:solidFill>
                  </a:rPr>
                  <a:t> </a:t>
                </a:r>
                <a:r>
                  <a:rPr lang="en-US" dirty="0"/>
                  <a:t>Read baskets again and count in main memory </a:t>
                </a:r>
                <a:r>
                  <a:rPr lang="en-US" u="sng" dirty="0"/>
                  <a:t>only</a:t>
                </a:r>
                <a:r>
                  <a:rPr lang="en-US" dirty="0"/>
                  <a:t> those pairs where both elements </a:t>
                </a:r>
                <a:br>
                  <a:rPr lang="en-US" dirty="0"/>
                </a:br>
                <a:r>
                  <a:rPr lang="en-US" dirty="0"/>
                  <a:t>are frequent (from Pass 1)</a:t>
                </a:r>
              </a:p>
              <a:p>
                <a:pPr lvl="1"/>
                <a:r>
                  <a:rPr lang="en-US" dirty="0"/>
                  <a:t>Requires memory proportional to square of </a:t>
                </a:r>
                <a:r>
                  <a:rPr lang="en-US" b="1" dirty="0">
                    <a:solidFill>
                      <a:srgbClr val="008000"/>
                    </a:solidFill>
                  </a:rPr>
                  <a:t>frequent</a:t>
                </a:r>
                <a:r>
                  <a:rPr lang="en-US" dirty="0">
                    <a:solidFill>
                      <a:srgbClr val="008000"/>
                    </a:solidFill>
                  </a:rPr>
                  <a:t> </a:t>
                </a:r>
                <a:r>
                  <a:rPr lang="en-US" dirty="0"/>
                  <a:t>items only (for counts)</a:t>
                </a:r>
              </a:p>
              <a:p>
                <a:pPr lvl="1"/>
                <a:r>
                  <a:rPr lang="en-US" dirty="0"/>
                  <a:t>Plus a list of the frequent items (so you know what must be counted)</a:t>
                </a:r>
              </a:p>
              <a:p>
                <a:endParaRPr lang="en-US" dirty="0"/>
              </a:p>
            </p:txBody>
          </p:sp>
        </mc:Choice>
        <mc:Fallback xmlns="">
          <p:sp>
            <p:nvSpPr>
              <p:cNvPr id="17411" name="Rectangle 3"/>
              <p:cNvSpPr>
                <a:spLocks noGrp="1" noRot="1" noChangeAspect="1" noMove="1" noResize="1" noEditPoints="1" noAdjustHandles="1" noChangeArrowheads="1" noChangeShapeType="1" noTextEdit="1"/>
              </p:cNvSpPr>
              <p:nvPr>
                <p:ph idx="1"/>
              </p:nvPr>
            </p:nvSpPr>
            <p:spPr>
              <a:xfrm>
                <a:off x="457200" y="1295400"/>
                <a:ext cx="8686800" cy="5410200"/>
              </a:xfrm>
              <a:blipFill rotWithShape="1">
                <a:blip r:embed="rId2"/>
                <a:stretch>
                  <a:fillRect t="-1466" r="-1404"/>
                </a:stretch>
              </a:blipFill>
            </p:spPr>
            <p:txBody>
              <a:bodyPr/>
              <a:lstStyle/>
              <a:p>
                <a:r>
                  <a:rPr lang="en-US">
                    <a:noFill/>
                  </a:rPr>
                  <a:t> </a:t>
                </a:r>
              </a:p>
            </p:txBody>
          </p:sp>
        </mc:Fallback>
      </mc:AlternateContent>
      <p:sp>
        <p:nvSpPr>
          <p:cNvPr id="5" name="Date Placeholder 4"/>
          <p:cNvSpPr>
            <a:spLocks noGrp="1"/>
          </p:cNvSpPr>
          <p:nvPr>
            <p:ph type="dt" sz="half" idx="10"/>
          </p:nvPr>
        </p:nvSpPr>
        <p:spPr/>
        <p:txBody>
          <a:bodyPr/>
          <a:lstStyle/>
          <a:p>
            <a:fld id="{14E1C09A-B464-6E48-A084-F1BBC6DBD03B}"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AB5CAA87-5E5F-6947-A72F-81B1DEEA0FCC}" type="slidenum">
              <a:rPr lang="en-US"/>
              <a:pPr/>
              <a:t>31</a:t>
            </a:fld>
            <a:endParaRPr lang="en-US"/>
          </a:p>
        </p:txBody>
      </p:sp>
    </p:spTree>
    <p:extLst>
      <p:ext uri="{BB962C8B-B14F-4D97-AF65-F5344CB8AC3E}">
        <p14:creationId xmlns:p14="http://schemas.microsoft.com/office/powerpoint/2010/main" val="1154068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3DD2B718-B030-CB4D-810E-36A44B749976}" type="slidenum">
              <a:rPr lang="en-US"/>
              <a:pPr/>
              <a:t>32</a:t>
            </a:fld>
            <a:endParaRPr lang="en-US"/>
          </a:p>
        </p:txBody>
      </p:sp>
      <p:sp>
        <p:nvSpPr>
          <p:cNvPr id="19458" name="Rectangle 2"/>
          <p:cNvSpPr>
            <a:spLocks noGrp="1" noChangeArrowheads="1"/>
          </p:cNvSpPr>
          <p:nvPr>
            <p:ph type="title"/>
          </p:nvPr>
        </p:nvSpPr>
        <p:spPr>
          <a:xfrm>
            <a:off x="457200" y="76200"/>
            <a:ext cx="8458200" cy="990600"/>
          </a:xfrm>
        </p:spPr>
        <p:txBody>
          <a:bodyPr>
            <a:normAutofit/>
          </a:bodyPr>
          <a:lstStyle/>
          <a:p>
            <a:r>
              <a:rPr lang="en-US" dirty="0"/>
              <a:t>Main-Memory: Picture of A-Priori</a:t>
            </a:r>
          </a:p>
        </p:txBody>
      </p:sp>
      <p:sp>
        <p:nvSpPr>
          <p:cNvPr id="19459" name="Rectangle 3"/>
          <p:cNvSpPr>
            <a:spLocks noChangeArrowheads="1"/>
          </p:cNvSpPr>
          <p:nvPr/>
        </p:nvSpPr>
        <p:spPr bwMode="auto">
          <a:xfrm>
            <a:off x="2209800" y="1524000"/>
            <a:ext cx="20574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a:latin typeface="Arial" pitchFamily="34" charset="0"/>
              <a:cs typeface="Arial" pitchFamily="34" charset="0"/>
            </a:endParaRPr>
          </a:p>
        </p:txBody>
      </p:sp>
      <p:sp>
        <p:nvSpPr>
          <p:cNvPr id="19460" name="Rectangle 4"/>
          <p:cNvSpPr>
            <a:spLocks noChangeArrowheads="1"/>
          </p:cNvSpPr>
          <p:nvPr/>
        </p:nvSpPr>
        <p:spPr bwMode="auto">
          <a:xfrm>
            <a:off x="5257800" y="1524000"/>
            <a:ext cx="19812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a:latin typeface="Arial" pitchFamily="34" charset="0"/>
              <a:cs typeface="Arial" pitchFamily="34" charset="0"/>
            </a:endParaRPr>
          </a:p>
        </p:txBody>
      </p:sp>
      <p:sp>
        <p:nvSpPr>
          <p:cNvPr id="19461" name="Rectangle 5"/>
          <p:cNvSpPr>
            <a:spLocks noChangeArrowheads="1"/>
          </p:cNvSpPr>
          <p:nvPr/>
        </p:nvSpPr>
        <p:spPr bwMode="auto">
          <a:xfrm>
            <a:off x="2286000" y="1600200"/>
            <a:ext cx="1905000" cy="6858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Item counts</a:t>
            </a:r>
          </a:p>
        </p:txBody>
      </p:sp>
      <p:sp>
        <p:nvSpPr>
          <p:cNvPr id="19463" name="Text Box 7"/>
          <p:cNvSpPr txBox="1">
            <a:spLocks noChangeArrowheads="1"/>
          </p:cNvSpPr>
          <p:nvPr/>
        </p:nvSpPr>
        <p:spPr bwMode="auto">
          <a:xfrm>
            <a:off x="2649105" y="47244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1</a:t>
            </a:r>
          </a:p>
        </p:txBody>
      </p:sp>
      <p:sp>
        <p:nvSpPr>
          <p:cNvPr id="19464" name="Text Box 8"/>
          <p:cNvSpPr txBox="1">
            <a:spLocks noChangeArrowheads="1"/>
          </p:cNvSpPr>
          <p:nvPr/>
        </p:nvSpPr>
        <p:spPr bwMode="auto">
          <a:xfrm>
            <a:off x="5697105" y="47244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dirty="0">
                <a:latin typeface="Arial" pitchFamily="34" charset="0"/>
                <a:cs typeface="Arial" pitchFamily="34" charset="0"/>
              </a:rPr>
              <a:t>Pass 2</a:t>
            </a:r>
          </a:p>
        </p:txBody>
      </p:sp>
      <p:sp>
        <p:nvSpPr>
          <p:cNvPr id="19465" name="Rectangle 9"/>
          <p:cNvSpPr>
            <a:spLocks noChangeArrowheads="1"/>
          </p:cNvSpPr>
          <p:nvPr/>
        </p:nvSpPr>
        <p:spPr bwMode="auto">
          <a:xfrm>
            <a:off x="5334000" y="1600200"/>
            <a:ext cx="1828800" cy="4572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Frequent items</a:t>
            </a:r>
          </a:p>
        </p:txBody>
      </p:sp>
      <p:sp>
        <p:nvSpPr>
          <p:cNvPr id="19466" name="Line 10"/>
          <p:cNvSpPr>
            <a:spLocks noChangeShapeType="1"/>
          </p:cNvSpPr>
          <p:nvPr/>
        </p:nvSpPr>
        <p:spPr bwMode="auto">
          <a:xfrm flipV="1">
            <a:off x="4172712" y="2057400"/>
            <a:ext cx="1161288" cy="219456"/>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9469" name="Line 13"/>
          <p:cNvSpPr>
            <a:spLocks noChangeShapeType="1"/>
          </p:cNvSpPr>
          <p:nvPr/>
        </p:nvSpPr>
        <p:spPr bwMode="auto">
          <a:xfrm>
            <a:off x="4191000" y="1600200"/>
            <a:ext cx="1143000" cy="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3" name="Date Placeholder 12"/>
          <p:cNvSpPr>
            <a:spLocks noGrp="1"/>
          </p:cNvSpPr>
          <p:nvPr>
            <p:ph type="dt" sz="half" idx="10"/>
          </p:nvPr>
        </p:nvSpPr>
        <p:spPr/>
        <p:txBody>
          <a:bodyPr/>
          <a:lstStyle/>
          <a:p>
            <a:fld id="{4745AE5C-6438-1C4A-95D3-166D537D1AE3}" type="datetime1">
              <a:rPr lang="en-US" smtClean="0"/>
              <a:t>1/21/18</a:t>
            </a:fld>
            <a:endParaRPr lang="en-US"/>
          </a:p>
        </p:txBody>
      </p:sp>
      <p:sp>
        <p:nvSpPr>
          <p:cNvPr id="14" name="Footer Placeholder 13"/>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2" name="TextBox 1"/>
          <p:cNvSpPr txBox="1"/>
          <p:nvPr/>
        </p:nvSpPr>
        <p:spPr>
          <a:xfrm rot="16200000">
            <a:off x="1233891" y="3087469"/>
            <a:ext cx="1582484" cy="369332"/>
          </a:xfrm>
          <a:prstGeom prst="rect">
            <a:avLst/>
          </a:prstGeom>
          <a:noFill/>
        </p:spPr>
        <p:txBody>
          <a:bodyPr wrap="none" rtlCol="0">
            <a:spAutoFit/>
          </a:bodyPr>
          <a:lstStyle/>
          <a:p>
            <a:r>
              <a:rPr lang="en-US" dirty="0">
                <a:solidFill>
                  <a:srgbClr val="008000"/>
                </a:solidFill>
                <a:latin typeface="Arial" pitchFamily="34" charset="0"/>
                <a:cs typeface="Arial" pitchFamily="34" charset="0"/>
              </a:rPr>
              <a:t>Main memory</a:t>
            </a:r>
          </a:p>
        </p:txBody>
      </p:sp>
      <p:sp>
        <p:nvSpPr>
          <p:cNvPr id="17" name="Rectangle 9"/>
          <p:cNvSpPr>
            <a:spLocks noChangeArrowheads="1"/>
          </p:cNvSpPr>
          <p:nvPr/>
        </p:nvSpPr>
        <p:spPr bwMode="auto">
          <a:xfrm>
            <a:off x="5334000" y="2162556"/>
            <a:ext cx="1828800" cy="2180844"/>
          </a:xfrm>
          <a:prstGeom prst="rect">
            <a:avLst/>
          </a:prstGeom>
          <a:solidFill>
            <a:schemeClr val="accent1">
              <a:lumMod val="60000"/>
              <a:lumOff val="40000"/>
            </a:schemeClr>
          </a:solidFill>
          <a:ln w="9525">
            <a:solidFill>
              <a:schemeClr val="tx1"/>
            </a:solidFill>
            <a:miter lim="800000"/>
            <a:headEnd/>
            <a:tailEnd/>
          </a:ln>
          <a:effectLst/>
        </p:spPr>
        <p:txBody>
          <a:bodyPr wrap="square" anchor="ctr">
            <a:prstTxWarp prst="textNoShape">
              <a:avLst/>
            </a:prstTxWarp>
          </a:bodyPr>
          <a:lstStyle/>
          <a:p>
            <a:pPr algn="ctr"/>
            <a:r>
              <a:rPr lang="en-US" dirty="0">
                <a:latin typeface="Arial" pitchFamily="34" charset="0"/>
                <a:cs typeface="Arial" pitchFamily="34" charset="0"/>
              </a:rPr>
              <a:t>Counts of </a:t>
            </a:r>
            <a:br>
              <a:rPr lang="en-US" dirty="0">
                <a:latin typeface="Arial" pitchFamily="34" charset="0"/>
                <a:cs typeface="Arial" pitchFamily="34" charset="0"/>
              </a:rPr>
            </a:br>
            <a:r>
              <a:rPr lang="en-US" dirty="0">
                <a:latin typeface="Arial" pitchFamily="34" charset="0"/>
                <a:cs typeface="Arial" pitchFamily="34" charset="0"/>
              </a:rPr>
              <a:t>pairs of frequent items (candidate pairs)</a:t>
            </a:r>
          </a:p>
        </p:txBody>
      </p:sp>
      <p:sp>
        <p:nvSpPr>
          <p:cNvPr id="3" name="TextBox 2"/>
          <p:cNvSpPr txBox="1"/>
          <p:nvPr/>
        </p:nvSpPr>
        <p:spPr>
          <a:xfrm>
            <a:off x="132109" y="6321623"/>
            <a:ext cx="9011891" cy="307777"/>
          </a:xfrm>
          <a:prstGeom prst="rect">
            <a:avLst/>
          </a:prstGeom>
          <a:noFill/>
        </p:spPr>
        <p:txBody>
          <a:bodyPr wrap="none" rtlCol="0">
            <a:spAutoFit/>
          </a:bodyPr>
          <a:lstStyle/>
          <a:p>
            <a:r>
              <a:rPr lang="en-US" sz="1400" dirty="0">
                <a:solidFill>
                  <a:srgbClr val="008000"/>
                </a:solidFill>
                <a:latin typeface="Arial" pitchFamily="34" charset="0"/>
                <a:cs typeface="Arial" pitchFamily="34" charset="0"/>
              </a:rPr>
              <a:t>Green box represents the amount of available main memory. Smaller boxes represent how the memory is used.</a:t>
            </a:r>
          </a:p>
        </p:txBody>
      </p:sp>
    </p:spTree>
    <p:extLst>
      <p:ext uri="{BB962C8B-B14F-4D97-AF65-F5344CB8AC3E}">
        <p14:creationId xmlns:p14="http://schemas.microsoft.com/office/powerpoint/2010/main" val="267590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Detail for A-Priori</a:t>
            </a:r>
          </a:p>
        </p:txBody>
      </p:sp>
      <p:sp>
        <p:nvSpPr>
          <p:cNvPr id="80899" name="Rectangle 3"/>
          <p:cNvSpPr>
            <a:spLocks noGrp="1" noChangeArrowheads="1"/>
          </p:cNvSpPr>
          <p:nvPr>
            <p:ph idx="1"/>
          </p:nvPr>
        </p:nvSpPr>
        <p:spPr>
          <a:xfrm>
            <a:off x="457200" y="1295400"/>
            <a:ext cx="4724400" cy="5410200"/>
          </a:xfrm>
        </p:spPr>
        <p:txBody>
          <a:bodyPr>
            <a:normAutofit lnSpcReduction="10000"/>
          </a:bodyPr>
          <a:lstStyle/>
          <a:p>
            <a:r>
              <a:rPr lang="en-US" dirty="0"/>
              <a:t>You can use the triangular matrix method with </a:t>
            </a:r>
            <a:r>
              <a:rPr lang="en-US" b="1" i="1" dirty="0">
                <a:solidFill>
                  <a:srgbClr val="FF0066"/>
                </a:solidFill>
              </a:rPr>
              <a:t>n</a:t>
            </a:r>
            <a:r>
              <a:rPr lang="en-US" dirty="0"/>
              <a:t> = number of frequent items</a:t>
            </a:r>
          </a:p>
          <a:p>
            <a:pPr lvl="1"/>
            <a:r>
              <a:rPr lang="en-US" dirty="0"/>
              <a:t>May save space compared with storing triples</a:t>
            </a:r>
          </a:p>
          <a:p>
            <a:r>
              <a:rPr lang="en-US" b="1" dirty="0">
                <a:solidFill>
                  <a:srgbClr val="FF0066"/>
                </a:solidFill>
              </a:rPr>
              <a:t>Trick:</a:t>
            </a:r>
            <a:r>
              <a:rPr lang="en-US" dirty="0">
                <a:solidFill>
                  <a:schemeClr val="tx2"/>
                </a:solidFill>
              </a:rPr>
              <a:t> </a:t>
            </a:r>
            <a:r>
              <a:rPr lang="en-US" dirty="0"/>
              <a:t>re-number frequent items 1,2,… and keep a table relating new numbers to original item numbers</a:t>
            </a:r>
          </a:p>
        </p:txBody>
      </p:sp>
      <p:sp>
        <p:nvSpPr>
          <p:cNvPr id="5" name="Date Placeholder 4"/>
          <p:cNvSpPr>
            <a:spLocks noGrp="1"/>
          </p:cNvSpPr>
          <p:nvPr>
            <p:ph type="dt" sz="half" idx="10"/>
          </p:nvPr>
        </p:nvSpPr>
        <p:spPr/>
        <p:txBody>
          <a:bodyPr/>
          <a:lstStyle/>
          <a:p>
            <a:fld id="{D19D455C-4261-0E4C-B1C3-66119D72F2F2}"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D2B69686-EE27-574E-89D1-19391BBDE0F1}" type="slidenum">
              <a:rPr lang="en-US"/>
              <a:pPr/>
              <a:t>33</a:t>
            </a:fld>
            <a:endParaRPr lang="en-US"/>
          </a:p>
        </p:txBody>
      </p:sp>
      <p:sp>
        <p:nvSpPr>
          <p:cNvPr id="7" name="Rectangle 3"/>
          <p:cNvSpPr>
            <a:spLocks noChangeArrowheads="1"/>
          </p:cNvSpPr>
          <p:nvPr/>
        </p:nvSpPr>
        <p:spPr bwMode="auto">
          <a:xfrm>
            <a:off x="5257800" y="2167128"/>
            <a:ext cx="1523999"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Arial" pitchFamily="34" charset="0"/>
              <a:cs typeface="Arial" pitchFamily="34" charset="0"/>
            </a:endParaRPr>
          </a:p>
        </p:txBody>
      </p:sp>
      <p:sp>
        <p:nvSpPr>
          <p:cNvPr id="8" name="Rectangle 4"/>
          <p:cNvSpPr>
            <a:spLocks noChangeArrowheads="1"/>
          </p:cNvSpPr>
          <p:nvPr/>
        </p:nvSpPr>
        <p:spPr bwMode="auto">
          <a:xfrm>
            <a:off x="7029450" y="2167128"/>
            <a:ext cx="1981200" cy="3124200"/>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Arial" pitchFamily="34" charset="0"/>
              <a:cs typeface="Arial" pitchFamily="34" charset="0"/>
            </a:endParaRPr>
          </a:p>
        </p:txBody>
      </p:sp>
      <p:sp>
        <p:nvSpPr>
          <p:cNvPr id="9" name="Rectangle 5"/>
          <p:cNvSpPr>
            <a:spLocks noChangeArrowheads="1"/>
          </p:cNvSpPr>
          <p:nvPr/>
        </p:nvSpPr>
        <p:spPr bwMode="auto">
          <a:xfrm>
            <a:off x="5334000" y="2243328"/>
            <a:ext cx="1371600" cy="6858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atin typeface="Arial" pitchFamily="34" charset="0"/>
                <a:cs typeface="Arial" pitchFamily="34" charset="0"/>
              </a:rPr>
              <a:t>Item counts</a:t>
            </a:r>
          </a:p>
        </p:txBody>
      </p:sp>
      <p:sp>
        <p:nvSpPr>
          <p:cNvPr id="10" name="Text Box 6"/>
          <p:cNvSpPr txBox="1">
            <a:spLocks noChangeArrowheads="1"/>
          </p:cNvSpPr>
          <p:nvPr/>
        </p:nvSpPr>
        <p:spPr bwMode="auto">
          <a:xfrm>
            <a:off x="5550068" y="5334000"/>
            <a:ext cx="11608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latin typeface="Arial" pitchFamily="34" charset="0"/>
                <a:cs typeface="Arial" pitchFamily="34" charset="0"/>
              </a:rPr>
              <a:t>Pass 1</a:t>
            </a:r>
          </a:p>
        </p:txBody>
      </p:sp>
      <p:sp>
        <p:nvSpPr>
          <p:cNvPr id="11" name="Text Box 7"/>
          <p:cNvSpPr txBox="1">
            <a:spLocks noChangeArrowheads="1"/>
          </p:cNvSpPr>
          <p:nvPr/>
        </p:nvSpPr>
        <p:spPr bwMode="auto">
          <a:xfrm>
            <a:off x="7592002" y="5326273"/>
            <a:ext cx="11608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latin typeface="Arial" pitchFamily="34" charset="0"/>
                <a:cs typeface="Arial" pitchFamily="34" charset="0"/>
              </a:rPr>
              <a:t>Pass 2</a:t>
            </a:r>
          </a:p>
        </p:txBody>
      </p:sp>
      <p:sp>
        <p:nvSpPr>
          <p:cNvPr id="12" name="Rectangle 8"/>
          <p:cNvSpPr>
            <a:spLocks noChangeArrowheads="1"/>
          </p:cNvSpPr>
          <p:nvPr/>
        </p:nvSpPr>
        <p:spPr bwMode="auto">
          <a:xfrm>
            <a:off x="7105650" y="2243328"/>
            <a:ext cx="1828800" cy="914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latin typeface="Arial" pitchFamily="34" charset="0"/>
              <a:cs typeface="Arial" pitchFamily="34" charset="0"/>
            </a:endParaRPr>
          </a:p>
        </p:txBody>
      </p:sp>
      <p:sp>
        <p:nvSpPr>
          <p:cNvPr id="13" name="Line 9"/>
          <p:cNvSpPr>
            <a:spLocks noChangeShapeType="1"/>
          </p:cNvSpPr>
          <p:nvPr/>
        </p:nvSpPr>
        <p:spPr bwMode="auto">
          <a:xfrm>
            <a:off x="6705600" y="2929128"/>
            <a:ext cx="400050" cy="22860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14" name="Text Box 10"/>
          <p:cNvSpPr txBox="1">
            <a:spLocks noChangeArrowheads="1"/>
          </p:cNvSpPr>
          <p:nvPr/>
        </p:nvSpPr>
        <p:spPr bwMode="auto">
          <a:xfrm>
            <a:off x="7105650" y="3462528"/>
            <a:ext cx="1828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a:latin typeface="Arial" pitchFamily="34" charset="0"/>
                <a:cs typeface="Arial" pitchFamily="34" charset="0"/>
              </a:rPr>
              <a:t>Counts of pairs of frequent items</a:t>
            </a:r>
          </a:p>
        </p:txBody>
      </p:sp>
      <p:sp>
        <p:nvSpPr>
          <p:cNvPr id="15" name="Line 11"/>
          <p:cNvSpPr>
            <a:spLocks noChangeShapeType="1"/>
          </p:cNvSpPr>
          <p:nvPr/>
        </p:nvSpPr>
        <p:spPr bwMode="auto">
          <a:xfrm>
            <a:off x="6710962" y="2243328"/>
            <a:ext cx="394687" cy="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Arial" pitchFamily="34" charset="0"/>
              <a:cs typeface="Arial" pitchFamily="34" charset="0"/>
            </a:endParaRPr>
          </a:p>
        </p:txBody>
      </p:sp>
      <p:sp>
        <p:nvSpPr>
          <p:cNvPr id="16" name="Line 12"/>
          <p:cNvSpPr>
            <a:spLocks noChangeShapeType="1"/>
          </p:cNvSpPr>
          <p:nvPr/>
        </p:nvSpPr>
        <p:spPr bwMode="auto">
          <a:xfrm>
            <a:off x="8172450" y="2243328"/>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Arial" pitchFamily="34" charset="0"/>
              <a:cs typeface="Arial" pitchFamily="34" charset="0"/>
            </a:endParaRPr>
          </a:p>
        </p:txBody>
      </p:sp>
      <p:sp>
        <p:nvSpPr>
          <p:cNvPr id="2" name="TextBox 1"/>
          <p:cNvSpPr txBox="1"/>
          <p:nvPr/>
        </p:nvSpPr>
        <p:spPr>
          <a:xfrm>
            <a:off x="7087362" y="2331196"/>
            <a:ext cx="1123950" cy="646331"/>
          </a:xfrm>
          <a:prstGeom prst="rect">
            <a:avLst/>
          </a:prstGeom>
          <a:noFill/>
        </p:spPr>
        <p:txBody>
          <a:bodyPr wrap="square" rtlCol="0">
            <a:spAutoFit/>
          </a:bodyPr>
          <a:lstStyle/>
          <a:p>
            <a:pPr algn="ctr"/>
            <a:r>
              <a:rPr lang="en-US" dirty="0">
                <a:latin typeface="Arial" pitchFamily="34" charset="0"/>
                <a:cs typeface="Arial" pitchFamily="34" charset="0"/>
              </a:rPr>
              <a:t>Frequent items</a:t>
            </a:r>
          </a:p>
        </p:txBody>
      </p:sp>
      <p:sp>
        <p:nvSpPr>
          <p:cNvPr id="3" name="TextBox 2"/>
          <p:cNvSpPr txBox="1"/>
          <p:nvPr/>
        </p:nvSpPr>
        <p:spPr>
          <a:xfrm>
            <a:off x="8248446" y="2237232"/>
            <a:ext cx="620683" cy="923330"/>
          </a:xfrm>
          <a:prstGeom prst="rect">
            <a:avLst/>
          </a:prstGeom>
          <a:noFill/>
        </p:spPr>
        <p:txBody>
          <a:bodyPr wrap="none" rtlCol="0">
            <a:spAutoFit/>
          </a:bodyPr>
          <a:lstStyle/>
          <a:p>
            <a:pPr algn="ctr"/>
            <a:r>
              <a:rPr lang="en-US" dirty="0">
                <a:latin typeface="Arial" pitchFamily="34" charset="0"/>
                <a:cs typeface="Arial" pitchFamily="34" charset="0"/>
              </a:rPr>
              <a:t>Old</a:t>
            </a:r>
            <a:br>
              <a:rPr lang="en-US" dirty="0">
                <a:latin typeface="Arial" pitchFamily="34" charset="0"/>
                <a:cs typeface="Arial" pitchFamily="34" charset="0"/>
              </a:rPr>
            </a:br>
            <a:r>
              <a:rPr lang="en-US" dirty="0">
                <a:latin typeface="Arial" pitchFamily="34" charset="0"/>
                <a:cs typeface="Arial" pitchFamily="34" charset="0"/>
              </a:rPr>
              <a:t>item</a:t>
            </a:r>
            <a:br>
              <a:rPr lang="en-US" dirty="0">
                <a:latin typeface="Arial" pitchFamily="34" charset="0"/>
                <a:cs typeface="Arial" pitchFamily="34" charset="0"/>
              </a:rPr>
            </a:br>
            <a:r>
              <a:rPr lang="en-US" dirty="0">
                <a:latin typeface="Arial" pitchFamily="34" charset="0"/>
                <a:cs typeface="Arial" pitchFamily="34" charset="0"/>
              </a:rPr>
              <a:t>IDs</a:t>
            </a:r>
          </a:p>
        </p:txBody>
      </p:sp>
      <p:sp>
        <p:nvSpPr>
          <p:cNvPr id="19" name="TextBox 18"/>
          <p:cNvSpPr txBox="1"/>
          <p:nvPr/>
        </p:nvSpPr>
        <p:spPr>
          <a:xfrm rot="16200000">
            <a:off x="4662892" y="4053292"/>
            <a:ext cx="1582484" cy="369332"/>
          </a:xfrm>
          <a:prstGeom prst="rect">
            <a:avLst/>
          </a:prstGeom>
          <a:noFill/>
        </p:spPr>
        <p:txBody>
          <a:bodyPr wrap="none" rtlCol="0">
            <a:spAutoFit/>
          </a:bodyPr>
          <a:lstStyle/>
          <a:p>
            <a:r>
              <a:rPr lang="en-US" dirty="0">
                <a:solidFill>
                  <a:srgbClr val="008000"/>
                </a:solidFill>
                <a:latin typeface="Arial" pitchFamily="34" charset="0"/>
                <a:cs typeface="Arial" pitchFamily="34" charset="0"/>
              </a:rPr>
              <a:t>Main memory</a:t>
            </a:r>
          </a:p>
        </p:txBody>
      </p:sp>
      <p:sp>
        <p:nvSpPr>
          <p:cNvPr id="20" name="Rectangle 5"/>
          <p:cNvSpPr>
            <a:spLocks noChangeArrowheads="1"/>
          </p:cNvSpPr>
          <p:nvPr/>
        </p:nvSpPr>
        <p:spPr bwMode="auto">
          <a:xfrm>
            <a:off x="7086600" y="3200400"/>
            <a:ext cx="1847850" cy="1981200"/>
          </a:xfrm>
          <a:prstGeom prst="rect">
            <a:avLst/>
          </a:prstGeom>
          <a:solidFill>
            <a:schemeClr val="accent1">
              <a:lumMod val="60000"/>
              <a:lumOff val="40000"/>
            </a:schemeClr>
          </a:solidFill>
          <a:ln w="9525">
            <a:solidFill>
              <a:schemeClr val="tx1"/>
            </a:solidFill>
            <a:miter lim="800000"/>
            <a:headEnd/>
            <a:tailEnd/>
          </a:ln>
          <a:effectLst/>
          <a:extLst/>
        </p:spPr>
        <p:txBody>
          <a:bodyPr wrap="none" anchor="ctr"/>
          <a:lstStyle/>
          <a:p>
            <a:pPr algn="ctr"/>
            <a:r>
              <a:rPr lang="en-US" dirty="0">
                <a:latin typeface="Arial" pitchFamily="34" charset="0"/>
                <a:cs typeface="Arial" pitchFamily="34" charset="0"/>
              </a:rPr>
              <a:t>Counts of </a:t>
            </a:r>
            <a:br>
              <a:rPr lang="en-US" dirty="0">
                <a:latin typeface="Arial" pitchFamily="34" charset="0"/>
                <a:cs typeface="Arial" pitchFamily="34" charset="0"/>
              </a:rPr>
            </a:br>
            <a:r>
              <a:rPr lang="en-US" dirty="0">
                <a:latin typeface="Arial" pitchFamily="34" charset="0"/>
                <a:cs typeface="Arial" pitchFamily="34" charset="0"/>
              </a:rPr>
              <a:t>pairs of </a:t>
            </a:r>
            <a:br>
              <a:rPr lang="en-US" dirty="0">
                <a:latin typeface="Arial" pitchFamily="34" charset="0"/>
                <a:cs typeface="Arial" pitchFamily="34" charset="0"/>
              </a:rPr>
            </a:br>
            <a:r>
              <a:rPr lang="en-US" dirty="0">
                <a:latin typeface="Arial" pitchFamily="34" charset="0"/>
                <a:cs typeface="Arial" pitchFamily="34" charset="0"/>
              </a:rPr>
              <a:t>frequent items</a:t>
            </a:r>
          </a:p>
        </p:txBody>
      </p:sp>
    </p:spTree>
    <p:extLst>
      <p:ext uri="{BB962C8B-B14F-4D97-AF65-F5344CB8AC3E}">
        <p14:creationId xmlns:p14="http://schemas.microsoft.com/office/powerpoint/2010/main" val="3795036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F88805-0685-9347-AD4E-7559ADF5DFC2}" type="slidenum">
              <a:rPr lang="en-US"/>
              <a:pPr/>
              <a:t>34</a:t>
            </a:fld>
            <a:endParaRPr lang="en-US"/>
          </a:p>
        </p:txBody>
      </p:sp>
      <p:sp>
        <p:nvSpPr>
          <p:cNvPr id="81922" name="Rectangle 2"/>
          <p:cNvSpPr>
            <a:spLocks noGrp="1" noChangeArrowheads="1"/>
          </p:cNvSpPr>
          <p:nvPr>
            <p:ph type="title"/>
          </p:nvPr>
        </p:nvSpPr>
        <p:spPr/>
        <p:txBody>
          <a:bodyPr/>
          <a:lstStyle/>
          <a:p>
            <a:r>
              <a:rPr lang="en-US"/>
              <a:t>Frequent Triples, Etc.</a:t>
            </a:r>
          </a:p>
        </p:txBody>
      </p:sp>
      <p:sp>
        <p:nvSpPr>
          <p:cNvPr id="81923" name="Rectangle 3"/>
          <p:cNvSpPr>
            <a:spLocks noGrp="1" noChangeArrowheads="1"/>
          </p:cNvSpPr>
          <p:nvPr>
            <p:ph type="body" idx="1"/>
          </p:nvPr>
        </p:nvSpPr>
        <p:spPr/>
        <p:txBody>
          <a:bodyPr/>
          <a:lstStyle/>
          <a:p>
            <a:r>
              <a:rPr lang="en-US" b="1" dirty="0"/>
              <a:t>For each </a:t>
            </a:r>
            <a:r>
              <a:rPr lang="en-US" b="1" i="1" dirty="0">
                <a:solidFill>
                  <a:srgbClr val="FF0066"/>
                </a:solidFill>
              </a:rPr>
              <a:t>k</a:t>
            </a:r>
            <a:r>
              <a:rPr lang="en-US" b="1" dirty="0"/>
              <a:t>, we construct two sets of</a:t>
            </a:r>
            <a:br>
              <a:rPr lang="en-US" b="1" dirty="0"/>
            </a:br>
            <a:r>
              <a:rPr lang="en-US" b="1" i="1" dirty="0">
                <a:solidFill>
                  <a:srgbClr val="FF0066"/>
                </a:solidFill>
              </a:rPr>
              <a:t>k</a:t>
            </a:r>
            <a:r>
              <a:rPr lang="en-US" b="1" dirty="0">
                <a:solidFill>
                  <a:srgbClr val="FF0066"/>
                </a:solidFill>
              </a:rPr>
              <a:t>-</a:t>
            </a:r>
            <a:r>
              <a:rPr lang="en-US" b="1" i="1" dirty="0" err="1">
                <a:solidFill>
                  <a:srgbClr val="FF0066"/>
                </a:solidFill>
              </a:rPr>
              <a:t>tuples</a:t>
            </a:r>
            <a:r>
              <a:rPr lang="en-US" i="1" dirty="0">
                <a:solidFill>
                  <a:srgbClr val="0064E2"/>
                </a:solidFill>
              </a:rPr>
              <a:t>  </a:t>
            </a:r>
            <a:r>
              <a:rPr lang="en-US" dirty="0"/>
              <a:t>(sets of size </a:t>
            </a:r>
            <a:r>
              <a:rPr lang="en-US" i="1" dirty="0"/>
              <a:t>k</a:t>
            </a:r>
            <a:r>
              <a:rPr lang="en-US" dirty="0"/>
              <a:t>):</a:t>
            </a:r>
          </a:p>
          <a:p>
            <a:pPr lvl="1"/>
            <a:r>
              <a:rPr lang="en-US" b="1" i="1" dirty="0"/>
              <a:t>C</a:t>
            </a:r>
            <a:r>
              <a:rPr lang="en-US" b="1" i="1" baseline="-25000" dirty="0"/>
              <a:t>k</a:t>
            </a:r>
            <a:r>
              <a:rPr lang="en-US" i="1" baseline="-25000" dirty="0"/>
              <a:t> </a:t>
            </a:r>
            <a:r>
              <a:rPr lang="en-US" dirty="0"/>
              <a:t>= </a:t>
            </a:r>
            <a:r>
              <a:rPr lang="en-US" b="1" i="1" dirty="0">
                <a:solidFill>
                  <a:srgbClr val="FF0066"/>
                </a:solidFill>
              </a:rPr>
              <a:t>candidate</a:t>
            </a:r>
            <a:r>
              <a:rPr lang="en-US" b="1" i="1" dirty="0">
                <a:solidFill>
                  <a:srgbClr val="0064E2"/>
                </a:solidFill>
              </a:rPr>
              <a:t> </a:t>
            </a:r>
            <a:r>
              <a:rPr lang="en-US" b="1" i="1" dirty="0"/>
              <a:t>k-</a:t>
            </a:r>
            <a:r>
              <a:rPr lang="en-US" b="1" i="1" dirty="0" err="1"/>
              <a:t>tuples</a:t>
            </a:r>
            <a:r>
              <a:rPr lang="en-US" dirty="0"/>
              <a:t> = those that might be frequent sets (support </a:t>
            </a:r>
            <a:r>
              <a:rPr lang="en-US" b="1" u="sng" dirty="0"/>
              <a:t>&gt;</a:t>
            </a:r>
            <a:r>
              <a:rPr lang="en-US" b="1" dirty="0"/>
              <a:t> s</a:t>
            </a:r>
            <a:r>
              <a:rPr lang="en-US" dirty="0"/>
              <a:t>) based on information from the pass for </a:t>
            </a:r>
            <a:r>
              <a:rPr lang="en-US" b="1" i="1" dirty="0"/>
              <a:t>k</a:t>
            </a:r>
            <a:r>
              <a:rPr lang="en-US" b="1" dirty="0"/>
              <a:t>–1</a:t>
            </a:r>
          </a:p>
          <a:p>
            <a:pPr lvl="1"/>
            <a:r>
              <a:rPr lang="en-US" b="1" i="1" dirty="0" err="1"/>
              <a:t>L</a:t>
            </a:r>
            <a:r>
              <a:rPr lang="en-US" b="1" i="1" baseline="-25000" dirty="0" err="1"/>
              <a:t>k</a:t>
            </a:r>
            <a:r>
              <a:rPr lang="en-US" dirty="0"/>
              <a:t> = the set of truly frequent</a:t>
            </a:r>
            <a:r>
              <a:rPr lang="en-US" b="1" dirty="0"/>
              <a:t> </a:t>
            </a:r>
            <a:r>
              <a:rPr lang="en-US" b="1" i="1" dirty="0"/>
              <a:t>k</a:t>
            </a:r>
            <a:r>
              <a:rPr lang="en-US" dirty="0"/>
              <a:t>-</a:t>
            </a:r>
            <a:r>
              <a:rPr lang="en-US" dirty="0" err="1"/>
              <a:t>tuples</a:t>
            </a:r>
            <a:endParaRPr lang="en-US" dirty="0"/>
          </a:p>
        </p:txBody>
      </p:sp>
      <p:sp>
        <p:nvSpPr>
          <p:cNvPr id="5" name="Date Placeholder 4"/>
          <p:cNvSpPr>
            <a:spLocks noGrp="1"/>
          </p:cNvSpPr>
          <p:nvPr>
            <p:ph type="dt" sz="half" idx="10"/>
          </p:nvPr>
        </p:nvSpPr>
        <p:spPr/>
        <p:txBody>
          <a:bodyPr/>
          <a:lstStyle/>
          <a:p>
            <a:fld id="{FA1D5251-1D0E-E546-B179-A02BDBC7A63E}"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50" name="Text Box 2"/>
          <p:cNvSpPr txBox="1">
            <a:spLocks noChangeArrowheads="1"/>
          </p:cNvSpPr>
          <p:nvPr/>
        </p:nvSpPr>
        <p:spPr bwMode="auto">
          <a:xfrm>
            <a:off x="9302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1</a:t>
            </a:r>
          </a:p>
        </p:txBody>
      </p:sp>
      <p:sp>
        <p:nvSpPr>
          <p:cNvPr id="51" name="Text Box 3"/>
          <p:cNvSpPr txBox="1">
            <a:spLocks noChangeArrowheads="1"/>
          </p:cNvSpPr>
          <p:nvPr/>
        </p:nvSpPr>
        <p:spPr bwMode="auto">
          <a:xfrm>
            <a:off x="2606675" y="5911850"/>
            <a:ext cx="397866" cy="369332"/>
          </a:xfrm>
          <a:prstGeom prst="rect">
            <a:avLst/>
          </a:prstGeom>
          <a:noFill/>
          <a:ln w="9525">
            <a:noFill/>
            <a:miter lim="800000"/>
            <a:headEnd/>
            <a:tailEnd/>
          </a:ln>
          <a:effectLst/>
        </p:spPr>
        <p:txBody>
          <a:bodyPr wrap="none">
            <a:spAutoFit/>
          </a:bodyPr>
          <a:lstStyle/>
          <a:p>
            <a:r>
              <a:rPr lang="en-US" sz="1800" dirty="0">
                <a:latin typeface="Arial" pitchFamily="34" charset="0"/>
                <a:cs typeface="Arial" pitchFamily="34" charset="0"/>
              </a:rPr>
              <a:t>L</a:t>
            </a:r>
            <a:r>
              <a:rPr lang="en-US" sz="1800" baseline="-25000" dirty="0">
                <a:latin typeface="Arial" pitchFamily="34" charset="0"/>
                <a:cs typeface="Arial" pitchFamily="34" charset="0"/>
              </a:rPr>
              <a:t>1</a:t>
            </a:r>
          </a:p>
        </p:txBody>
      </p:sp>
      <p:sp>
        <p:nvSpPr>
          <p:cNvPr id="52" name="Text Box 4"/>
          <p:cNvSpPr txBox="1">
            <a:spLocks noChangeArrowheads="1"/>
          </p:cNvSpPr>
          <p:nvPr/>
        </p:nvSpPr>
        <p:spPr bwMode="auto">
          <a:xfrm>
            <a:off x="45116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2</a:t>
            </a:r>
          </a:p>
        </p:txBody>
      </p:sp>
      <p:sp>
        <p:nvSpPr>
          <p:cNvPr id="53" name="Text Box 5"/>
          <p:cNvSpPr txBox="1">
            <a:spLocks noChangeArrowheads="1"/>
          </p:cNvSpPr>
          <p:nvPr/>
        </p:nvSpPr>
        <p:spPr bwMode="auto">
          <a:xfrm>
            <a:off x="6111875" y="5911850"/>
            <a:ext cx="397866"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L</a:t>
            </a:r>
            <a:r>
              <a:rPr lang="en-US" sz="1800" baseline="-25000">
                <a:latin typeface="Arial" pitchFamily="34" charset="0"/>
                <a:cs typeface="Arial" pitchFamily="34" charset="0"/>
              </a:rPr>
              <a:t>2</a:t>
            </a:r>
          </a:p>
        </p:txBody>
      </p:sp>
      <p:sp>
        <p:nvSpPr>
          <p:cNvPr id="54" name="Text Box 6"/>
          <p:cNvSpPr txBox="1">
            <a:spLocks noChangeArrowheads="1"/>
          </p:cNvSpPr>
          <p:nvPr/>
        </p:nvSpPr>
        <p:spPr bwMode="auto">
          <a:xfrm>
            <a:off x="8093075" y="5911850"/>
            <a:ext cx="436338" cy="369332"/>
          </a:xfrm>
          <a:prstGeom prst="rect">
            <a:avLst/>
          </a:prstGeom>
          <a:noFill/>
          <a:ln w="9525">
            <a:noFill/>
            <a:miter lim="800000"/>
            <a:headEnd/>
            <a:tailEnd/>
          </a:ln>
          <a:effectLst/>
        </p:spPr>
        <p:txBody>
          <a:bodyPr wrap="none">
            <a:spAutoFit/>
          </a:bodyPr>
          <a:lstStyle/>
          <a:p>
            <a:r>
              <a:rPr lang="en-US" sz="1800">
                <a:latin typeface="Arial" pitchFamily="34" charset="0"/>
                <a:cs typeface="Arial" pitchFamily="34" charset="0"/>
              </a:rPr>
              <a:t>C</a:t>
            </a:r>
            <a:r>
              <a:rPr lang="en-US" sz="1800" baseline="-25000">
                <a:latin typeface="Arial" pitchFamily="34" charset="0"/>
                <a:cs typeface="Arial" pitchFamily="34" charset="0"/>
              </a:rPr>
              <a:t>3</a:t>
            </a:r>
          </a:p>
        </p:txBody>
      </p:sp>
      <p:sp>
        <p:nvSpPr>
          <p:cNvPr id="55" name="AutoShape 7"/>
          <p:cNvSpPr>
            <a:spLocks noChangeArrowheads="1"/>
          </p:cNvSpPr>
          <p:nvPr/>
        </p:nvSpPr>
        <p:spPr bwMode="auto">
          <a:xfrm rot="16200000">
            <a:off x="1540668" y="568245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p:spPr>
        <p:txBody>
          <a:bodyPr vert="eaVert" wrap="none" anchor="ctr"/>
          <a:lstStyle/>
          <a:p>
            <a:pPr algn="ctr"/>
            <a:r>
              <a:rPr lang="en-US" sz="1800" dirty="0">
                <a:latin typeface="Arial" pitchFamily="34" charset="0"/>
                <a:cs typeface="Arial" pitchFamily="34" charset="0"/>
              </a:rPr>
              <a:t>Filter</a:t>
            </a:r>
          </a:p>
        </p:txBody>
      </p:sp>
      <p:sp>
        <p:nvSpPr>
          <p:cNvPr id="56" name="AutoShape 8"/>
          <p:cNvSpPr>
            <a:spLocks noChangeArrowheads="1"/>
          </p:cNvSpPr>
          <p:nvPr/>
        </p:nvSpPr>
        <p:spPr bwMode="auto">
          <a:xfrm rot="16200000">
            <a:off x="5045868" y="5682457"/>
            <a:ext cx="912813" cy="762000"/>
          </a:xfrm>
          <a:custGeom>
            <a:avLst/>
            <a:gdLst>
              <a:gd name="G0" fmla="+- 7312 0 0"/>
              <a:gd name="G1" fmla="+- 21600 0 7312"/>
              <a:gd name="G2" fmla="*/ 7312 1 2"/>
              <a:gd name="G3" fmla="+- 21600 0 G2"/>
              <a:gd name="G4" fmla="+/ 7312 21600 2"/>
              <a:gd name="G5" fmla="+/ G1 0 2"/>
              <a:gd name="G6" fmla="*/ 21600 21600 7312"/>
              <a:gd name="G7" fmla="*/ G6 1 2"/>
              <a:gd name="G8" fmla="+- 21600 0 G7"/>
              <a:gd name="G9" fmla="*/ 21600 1 2"/>
              <a:gd name="G10" fmla="+- 7312 0 G9"/>
              <a:gd name="G11" fmla="?: G10 G8 0"/>
              <a:gd name="G12" fmla="?: G10 G7 21600"/>
              <a:gd name="T0" fmla="*/ 17944 w 21600"/>
              <a:gd name="T1" fmla="*/ 10800 h 21600"/>
              <a:gd name="T2" fmla="*/ 10800 w 21600"/>
              <a:gd name="T3" fmla="*/ 21600 h 21600"/>
              <a:gd name="T4" fmla="*/ 3656 w 21600"/>
              <a:gd name="T5" fmla="*/ 10800 h 21600"/>
              <a:gd name="T6" fmla="*/ 10800 w 21600"/>
              <a:gd name="T7" fmla="*/ 0 h 21600"/>
              <a:gd name="T8" fmla="*/ 5456 w 21600"/>
              <a:gd name="T9" fmla="*/ 5456 h 21600"/>
              <a:gd name="T10" fmla="*/ 16144 w 21600"/>
              <a:gd name="T11" fmla="*/ 16144 h 21600"/>
            </a:gdLst>
            <a:ahLst/>
            <a:cxnLst>
              <a:cxn ang="0">
                <a:pos x="T0" y="T1"/>
              </a:cxn>
              <a:cxn ang="0">
                <a:pos x="T2" y="T3"/>
              </a:cxn>
              <a:cxn ang="0">
                <a:pos x="T4" y="T5"/>
              </a:cxn>
              <a:cxn ang="0">
                <a:pos x="T6" y="T7"/>
              </a:cxn>
            </a:cxnLst>
            <a:rect l="T8" t="T9" r="T10" b="T11"/>
            <a:pathLst>
              <a:path w="21600" h="21600">
                <a:moveTo>
                  <a:pt x="0" y="0"/>
                </a:moveTo>
                <a:lnTo>
                  <a:pt x="7312" y="21600"/>
                </a:lnTo>
                <a:lnTo>
                  <a:pt x="14288" y="21600"/>
                </a:lnTo>
                <a:lnTo>
                  <a:pt x="21600" y="0"/>
                </a:lnTo>
                <a:close/>
              </a:path>
            </a:pathLst>
          </a:custGeom>
          <a:solidFill>
            <a:srgbClr val="FFCC00">
              <a:alpha val="50000"/>
            </a:srgbClr>
          </a:solidFill>
          <a:ln w="9525">
            <a:solidFill>
              <a:schemeClr val="tx1"/>
            </a:solidFill>
            <a:miter lim="800000"/>
            <a:headEnd/>
            <a:tailEnd/>
          </a:ln>
          <a:effectLst/>
        </p:spPr>
        <p:txBody>
          <a:bodyPr vert="eaVert" wrap="none" anchor="ctr"/>
          <a:lstStyle/>
          <a:p>
            <a:pPr algn="ctr"/>
            <a:r>
              <a:rPr lang="en-US" sz="1800">
                <a:latin typeface="Arial" pitchFamily="34" charset="0"/>
                <a:cs typeface="Arial" pitchFamily="34" charset="0"/>
              </a:rPr>
              <a:t>Filter</a:t>
            </a:r>
          </a:p>
        </p:txBody>
      </p:sp>
      <p:sp>
        <p:nvSpPr>
          <p:cNvPr id="57" name="Rectangle 9"/>
          <p:cNvSpPr>
            <a:spLocks noChangeArrowheads="1"/>
          </p:cNvSpPr>
          <p:nvPr/>
        </p:nvSpPr>
        <p:spPr bwMode="auto">
          <a:xfrm>
            <a:off x="6721475" y="5759450"/>
            <a:ext cx="1143000" cy="609600"/>
          </a:xfrm>
          <a:prstGeom prst="rect">
            <a:avLst/>
          </a:prstGeom>
          <a:solidFill>
            <a:srgbClr val="99CCFF">
              <a:alpha val="50000"/>
            </a:srgbClr>
          </a:solidFill>
          <a:ln w="9525">
            <a:solidFill>
              <a:schemeClr val="tx1"/>
            </a:solidFill>
            <a:miter lim="800000"/>
            <a:headEnd/>
            <a:tailEnd/>
          </a:ln>
          <a:effectLst/>
        </p:spPr>
        <p:txBody>
          <a:bodyPr wrap="none" anchor="ctr"/>
          <a:lstStyle/>
          <a:p>
            <a:pPr algn="ctr"/>
            <a:r>
              <a:rPr lang="en-US" sz="1800">
                <a:latin typeface="Arial" pitchFamily="34" charset="0"/>
                <a:cs typeface="Arial" pitchFamily="34" charset="0"/>
              </a:rPr>
              <a:t>Construct</a:t>
            </a:r>
          </a:p>
        </p:txBody>
      </p:sp>
      <p:sp>
        <p:nvSpPr>
          <p:cNvPr id="58" name="Rectangle 10"/>
          <p:cNvSpPr>
            <a:spLocks noChangeArrowheads="1"/>
          </p:cNvSpPr>
          <p:nvPr/>
        </p:nvSpPr>
        <p:spPr bwMode="auto">
          <a:xfrm>
            <a:off x="3140075" y="5759450"/>
            <a:ext cx="1143000" cy="609600"/>
          </a:xfrm>
          <a:prstGeom prst="rect">
            <a:avLst/>
          </a:prstGeom>
          <a:solidFill>
            <a:srgbClr val="99CCFF">
              <a:alpha val="50000"/>
            </a:srgbClr>
          </a:solidFill>
          <a:ln w="9525">
            <a:solidFill>
              <a:schemeClr val="tx1"/>
            </a:solidFill>
            <a:miter lim="800000"/>
            <a:headEnd/>
            <a:tailEnd/>
          </a:ln>
          <a:effectLst/>
        </p:spPr>
        <p:txBody>
          <a:bodyPr wrap="none" anchor="ctr"/>
          <a:lstStyle/>
          <a:p>
            <a:pPr algn="ctr"/>
            <a:r>
              <a:rPr lang="en-US" sz="1800">
                <a:latin typeface="Arial" pitchFamily="34" charset="0"/>
                <a:cs typeface="Arial" pitchFamily="34" charset="0"/>
              </a:rPr>
              <a:t>Construct</a:t>
            </a:r>
          </a:p>
        </p:txBody>
      </p:sp>
      <p:sp>
        <p:nvSpPr>
          <p:cNvPr id="63" name="Line 16"/>
          <p:cNvSpPr>
            <a:spLocks noChangeShapeType="1"/>
          </p:cNvSpPr>
          <p:nvPr/>
        </p:nvSpPr>
        <p:spPr bwMode="auto">
          <a:xfrm>
            <a:off x="1387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4" name="Line 17"/>
          <p:cNvSpPr>
            <a:spLocks noChangeShapeType="1"/>
          </p:cNvSpPr>
          <p:nvPr/>
        </p:nvSpPr>
        <p:spPr bwMode="auto">
          <a:xfrm>
            <a:off x="23780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5" name="Line 18"/>
          <p:cNvSpPr>
            <a:spLocks noChangeShapeType="1"/>
          </p:cNvSpPr>
          <p:nvPr/>
        </p:nvSpPr>
        <p:spPr bwMode="auto">
          <a:xfrm>
            <a:off x="2911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6" name="Line 19"/>
          <p:cNvSpPr>
            <a:spLocks noChangeShapeType="1"/>
          </p:cNvSpPr>
          <p:nvPr/>
        </p:nvSpPr>
        <p:spPr bwMode="auto">
          <a:xfrm>
            <a:off x="58832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7" name="Line 20"/>
          <p:cNvSpPr>
            <a:spLocks noChangeShapeType="1"/>
          </p:cNvSpPr>
          <p:nvPr/>
        </p:nvSpPr>
        <p:spPr bwMode="auto">
          <a:xfrm>
            <a:off x="48926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8" name="Line 21"/>
          <p:cNvSpPr>
            <a:spLocks noChangeShapeType="1"/>
          </p:cNvSpPr>
          <p:nvPr/>
        </p:nvSpPr>
        <p:spPr bwMode="auto">
          <a:xfrm>
            <a:off x="42830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69" name="Line 22"/>
          <p:cNvSpPr>
            <a:spLocks noChangeShapeType="1"/>
          </p:cNvSpPr>
          <p:nvPr/>
        </p:nvSpPr>
        <p:spPr bwMode="auto">
          <a:xfrm>
            <a:off x="78644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70" name="Line 23"/>
          <p:cNvSpPr>
            <a:spLocks noChangeShapeType="1"/>
          </p:cNvSpPr>
          <p:nvPr/>
        </p:nvSpPr>
        <p:spPr bwMode="auto">
          <a:xfrm>
            <a:off x="64928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71" name="Line 24"/>
          <p:cNvSpPr>
            <a:spLocks noChangeShapeType="1"/>
          </p:cNvSpPr>
          <p:nvPr/>
        </p:nvSpPr>
        <p:spPr bwMode="auto">
          <a:xfrm>
            <a:off x="8550275" y="6064250"/>
            <a:ext cx="228600"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nvGrpSpPr>
          <p:cNvPr id="72" name="Group 34"/>
          <p:cNvGrpSpPr>
            <a:grpSpLocks/>
          </p:cNvGrpSpPr>
          <p:nvPr/>
        </p:nvGrpSpPr>
        <p:grpSpPr bwMode="auto">
          <a:xfrm>
            <a:off x="838200" y="4572000"/>
            <a:ext cx="736600" cy="1339850"/>
            <a:chOff x="326" y="260"/>
            <a:chExt cx="464" cy="844"/>
          </a:xfrm>
        </p:grpSpPr>
        <p:sp>
          <p:nvSpPr>
            <p:cNvPr id="73" name="Text Box 25"/>
            <p:cNvSpPr txBox="1">
              <a:spLocks noChangeArrowheads="1"/>
            </p:cNvSpPr>
            <p:nvPr/>
          </p:nvSpPr>
          <p:spPr bwMode="auto">
            <a:xfrm>
              <a:off x="326" y="260"/>
              <a:ext cx="464" cy="407"/>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All</a:t>
              </a:r>
            </a:p>
            <a:p>
              <a:pPr algn="ctr"/>
              <a:r>
                <a:rPr lang="en-US" sz="1800" dirty="0">
                  <a:solidFill>
                    <a:srgbClr val="008000"/>
                  </a:solidFill>
                  <a:latin typeface="Arial" pitchFamily="34" charset="0"/>
                  <a:cs typeface="Arial" pitchFamily="34" charset="0"/>
                </a:rPr>
                <a:t>items</a:t>
              </a:r>
            </a:p>
          </p:txBody>
        </p:sp>
        <p:sp>
          <p:nvSpPr>
            <p:cNvPr id="74" name="Line 26"/>
            <p:cNvSpPr>
              <a:spLocks noChangeShapeType="1"/>
            </p:cNvSpPr>
            <p:nvPr/>
          </p:nvSpPr>
          <p:spPr bwMode="auto">
            <a:xfrm flipH="1">
              <a:off x="480" y="720"/>
              <a:ext cx="48" cy="384"/>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75" name="Group 35"/>
          <p:cNvGrpSpPr>
            <a:grpSpLocks/>
          </p:cNvGrpSpPr>
          <p:nvPr/>
        </p:nvGrpSpPr>
        <p:grpSpPr bwMode="auto">
          <a:xfrm>
            <a:off x="3216275" y="4311650"/>
            <a:ext cx="1004888" cy="1447800"/>
            <a:chOff x="1824" y="96"/>
            <a:chExt cx="633" cy="912"/>
          </a:xfrm>
        </p:grpSpPr>
        <p:sp>
          <p:nvSpPr>
            <p:cNvPr id="76" name="Text Box 27"/>
            <p:cNvSpPr txBox="1">
              <a:spLocks noChangeArrowheads="1"/>
            </p:cNvSpPr>
            <p:nvPr/>
          </p:nvSpPr>
          <p:spPr bwMode="auto">
            <a:xfrm>
              <a:off x="1824" y="96"/>
              <a:ext cx="633" cy="582"/>
            </a:xfrm>
            <a:prstGeom prst="rect">
              <a:avLst/>
            </a:prstGeom>
            <a:noFill/>
            <a:ln w="9525">
              <a:noFill/>
              <a:miter lim="800000"/>
              <a:headEnd/>
              <a:tailEnd/>
            </a:ln>
            <a:effectLst/>
          </p:spPr>
          <p:txBody>
            <a:bodyPr wrap="none">
              <a:spAutoFit/>
            </a:bodyPr>
            <a:lstStyle/>
            <a:p>
              <a:pPr algn="ctr"/>
              <a:r>
                <a:rPr lang="en-US" sz="1800">
                  <a:solidFill>
                    <a:srgbClr val="008000"/>
                  </a:solidFill>
                  <a:latin typeface="Arial" pitchFamily="34" charset="0"/>
                  <a:cs typeface="Arial" pitchFamily="34" charset="0"/>
                </a:rPr>
                <a:t>All pairs</a:t>
              </a:r>
            </a:p>
            <a:p>
              <a:pPr algn="ctr"/>
              <a:r>
                <a:rPr lang="en-US" sz="1800">
                  <a:solidFill>
                    <a:srgbClr val="008000"/>
                  </a:solidFill>
                  <a:latin typeface="Arial" pitchFamily="34" charset="0"/>
                  <a:cs typeface="Arial" pitchFamily="34" charset="0"/>
                </a:rPr>
                <a:t>of items</a:t>
              </a:r>
            </a:p>
            <a:p>
              <a:pPr algn="ctr"/>
              <a:r>
                <a:rPr lang="en-US" sz="1800">
                  <a:solidFill>
                    <a:srgbClr val="008000"/>
                  </a:solidFill>
                  <a:latin typeface="Arial" pitchFamily="34" charset="0"/>
                  <a:cs typeface="Arial" pitchFamily="34" charset="0"/>
                </a:rPr>
                <a:t>from L</a:t>
              </a:r>
              <a:r>
                <a:rPr lang="en-US" sz="1800" baseline="-25000">
                  <a:solidFill>
                    <a:srgbClr val="008000"/>
                  </a:solidFill>
                  <a:latin typeface="Arial" pitchFamily="34" charset="0"/>
                  <a:cs typeface="Arial" pitchFamily="34" charset="0"/>
                </a:rPr>
                <a:t>1</a:t>
              </a:r>
            </a:p>
          </p:txBody>
        </p:sp>
        <p:sp>
          <p:nvSpPr>
            <p:cNvPr id="77" name="Line 28"/>
            <p:cNvSpPr>
              <a:spLocks noChangeShapeType="1"/>
            </p:cNvSpPr>
            <p:nvPr/>
          </p:nvSpPr>
          <p:spPr bwMode="auto">
            <a:xfrm flipH="1">
              <a:off x="2112" y="672"/>
              <a:ext cx="48"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78" name="Group 36"/>
          <p:cNvGrpSpPr>
            <a:grpSpLocks/>
          </p:cNvGrpSpPr>
          <p:nvPr/>
        </p:nvGrpSpPr>
        <p:grpSpPr bwMode="auto">
          <a:xfrm>
            <a:off x="4953000" y="4419600"/>
            <a:ext cx="1063625" cy="1263650"/>
            <a:chOff x="2918" y="164"/>
            <a:chExt cx="670" cy="796"/>
          </a:xfrm>
        </p:grpSpPr>
        <p:sp>
          <p:nvSpPr>
            <p:cNvPr id="79" name="Text Box 30"/>
            <p:cNvSpPr txBox="1">
              <a:spLocks noChangeArrowheads="1"/>
            </p:cNvSpPr>
            <p:nvPr/>
          </p:nvSpPr>
          <p:spPr bwMode="auto">
            <a:xfrm>
              <a:off x="2918" y="164"/>
              <a:ext cx="670" cy="404"/>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Count</a:t>
              </a:r>
            </a:p>
            <a:p>
              <a:pPr algn="ctr"/>
              <a:r>
                <a:rPr lang="en-US" sz="1800" dirty="0">
                  <a:solidFill>
                    <a:srgbClr val="008000"/>
                  </a:solidFill>
                  <a:latin typeface="Arial" pitchFamily="34" charset="0"/>
                  <a:cs typeface="Arial" pitchFamily="34" charset="0"/>
                </a:rPr>
                <a:t>the pairs</a:t>
              </a:r>
            </a:p>
          </p:txBody>
        </p:sp>
        <p:sp>
          <p:nvSpPr>
            <p:cNvPr id="80" name="Line 31"/>
            <p:cNvSpPr>
              <a:spLocks noChangeShapeType="1"/>
            </p:cNvSpPr>
            <p:nvPr/>
          </p:nvSpPr>
          <p:spPr bwMode="auto">
            <a:xfrm flipH="1">
              <a:off x="3168" y="624"/>
              <a:ext cx="96"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81" name="Group 37"/>
          <p:cNvGrpSpPr>
            <a:grpSpLocks/>
          </p:cNvGrpSpPr>
          <p:nvPr/>
        </p:nvGrpSpPr>
        <p:grpSpPr bwMode="auto">
          <a:xfrm>
            <a:off x="6781803" y="4495800"/>
            <a:ext cx="1171576" cy="1263650"/>
            <a:chOff x="4070" y="212"/>
            <a:chExt cx="738" cy="796"/>
          </a:xfrm>
        </p:grpSpPr>
        <p:sp>
          <p:nvSpPr>
            <p:cNvPr id="82" name="Text Box 32"/>
            <p:cNvSpPr txBox="1">
              <a:spLocks noChangeArrowheads="1"/>
            </p:cNvSpPr>
            <p:nvPr/>
          </p:nvSpPr>
          <p:spPr bwMode="auto">
            <a:xfrm>
              <a:off x="4070" y="212"/>
              <a:ext cx="738" cy="407"/>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To be</a:t>
              </a:r>
            </a:p>
            <a:p>
              <a:pPr algn="ctr"/>
              <a:r>
                <a:rPr lang="en-US" sz="1800" dirty="0">
                  <a:solidFill>
                    <a:srgbClr val="008000"/>
                  </a:solidFill>
                  <a:latin typeface="Arial" pitchFamily="34" charset="0"/>
                  <a:cs typeface="Arial" pitchFamily="34" charset="0"/>
                </a:rPr>
                <a:t>explained</a:t>
              </a:r>
            </a:p>
          </p:txBody>
        </p:sp>
        <p:sp>
          <p:nvSpPr>
            <p:cNvPr id="83" name="Line 33"/>
            <p:cNvSpPr>
              <a:spLocks noChangeShapeType="1"/>
            </p:cNvSpPr>
            <p:nvPr/>
          </p:nvSpPr>
          <p:spPr bwMode="auto">
            <a:xfrm flipH="1">
              <a:off x="4368" y="672"/>
              <a:ext cx="48" cy="336"/>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grpSp>
        <p:nvGrpSpPr>
          <p:cNvPr id="84" name="Group 40"/>
          <p:cNvGrpSpPr>
            <a:grpSpLocks/>
          </p:cNvGrpSpPr>
          <p:nvPr/>
        </p:nvGrpSpPr>
        <p:grpSpPr bwMode="auto">
          <a:xfrm>
            <a:off x="1692275" y="4387850"/>
            <a:ext cx="1122363" cy="1371600"/>
            <a:chOff x="864" y="144"/>
            <a:chExt cx="707" cy="864"/>
          </a:xfrm>
        </p:grpSpPr>
        <p:sp>
          <p:nvSpPr>
            <p:cNvPr id="85" name="Text Box 38"/>
            <p:cNvSpPr txBox="1">
              <a:spLocks noChangeArrowheads="1"/>
            </p:cNvSpPr>
            <p:nvPr/>
          </p:nvSpPr>
          <p:spPr bwMode="auto">
            <a:xfrm>
              <a:off x="864" y="144"/>
              <a:ext cx="707" cy="404"/>
            </a:xfrm>
            <a:prstGeom prst="rect">
              <a:avLst/>
            </a:prstGeom>
            <a:noFill/>
            <a:ln w="9525">
              <a:noFill/>
              <a:miter lim="800000"/>
              <a:headEnd/>
              <a:tailEnd/>
            </a:ln>
            <a:effectLst/>
          </p:spPr>
          <p:txBody>
            <a:bodyPr wrap="none">
              <a:spAutoFit/>
            </a:bodyPr>
            <a:lstStyle/>
            <a:p>
              <a:pPr algn="ctr"/>
              <a:r>
                <a:rPr lang="en-US" sz="1800" dirty="0">
                  <a:solidFill>
                    <a:srgbClr val="008000"/>
                  </a:solidFill>
                  <a:latin typeface="Arial" pitchFamily="34" charset="0"/>
                  <a:cs typeface="Arial" pitchFamily="34" charset="0"/>
                </a:rPr>
                <a:t>Count</a:t>
              </a:r>
            </a:p>
            <a:p>
              <a:pPr algn="ctr"/>
              <a:r>
                <a:rPr lang="en-US" sz="1800" dirty="0">
                  <a:solidFill>
                    <a:srgbClr val="008000"/>
                  </a:solidFill>
                  <a:latin typeface="Arial" pitchFamily="34" charset="0"/>
                  <a:cs typeface="Arial" pitchFamily="34" charset="0"/>
                </a:rPr>
                <a:t>the items</a:t>
              </a:r>
            </a:p>
          </p:txBody>
        </p:sp>
        <p:sp>
          <p:nvSpPr>
            <p:cNvPr id="86" name="Line 39"/>
            <p:cNvSpPr>
              <a:spLocks noChangeShapeType="1"/>
            </p:cNvSpPr>
            <p:nvPr/>
          </p:nvSpPr>
          <p:spPr bwMode="auto">
            <a:xfrm flipH="1">
              <a:off x="1056" y="528"/>
              <a:ext cx="96" cy="480"/>
            </a:xfrm>
            <a:prstGeom prst="line">
              <a:avLst/>
            </a:prstGeom>
            <a:noFill/>
            <a:ln w="9525">
              <a:solidFill>
                <a:schemeClr val="tx1"/>
              </a:solidFill>
              <a:round/>
              <a:headEnd/>
              <a:tailEnd type="triangle" w="med" len="med"/>
            </a:ln>
            <a:effectLst/>
          </p:spPr>
          <p:txBody>
            <a:bodyPr/>
            <a:lstStyle/>
            <a:p>
              <a:pPr algn="ctr"/>
              <a:endParaRPr lang="en-US">
                <a:solidFill>
                  <a:srgbClr val="008000"/>
                </a:solidFill>
                <a:latin typeface="Arial" pitchFamily="34" charset="0"/>
                <a:cs typeface="Arial" pitchFamily="34" charset="0"/>
              </a:endParaRPr>
            </a:p>
          </p:txBody>
        </p:sp>
      </p:grpSp>
    </p:spTree>
    <p:extLst>
      <p:ext uri="{BB962C8B-B14F-4D97-AF65-F5344CB8AC3E}">
        <p14:creationId xmlns:p14="http://schemas.microsoft.com/office/powerpoint/2010/main" val="262913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b="1" dirty="0">
                <a:solidFill>
                  <a:srgbClr val="0000FF"/>
                </a:solidFill>
              </a:rPr>
              <a:t>Hypothetical steps of the A-Priori algorithm</a:t>
            </a:r>
          </a:p>
          <a:p>
            <a:pPr lvl="1"/>
            <a:r>
              <a:rPr lang="en-US" dirty="0"/>
              <a:t>C</a:t>
            </a:r>
            <a:r>
              <a:rPr lang="en-US" baseline="-25000" dirty="0"/>
              <a:t>1</a:t>
            </a:r>
            <a:r>
              <a:rPr lang="en-US" dirty="0"/>
              <a:t> = { {b} {c} {j} {m} {n} {p} }</a:t>
            </a:r>
          </a:p>
          <a:p>
            <a:pPr lvl="1"/>
            <a:r>
              <a:rPr lang="en-US" dirty="0"/>
              <a:t>Count the support of </a:t>
            </a:r>
            <a:r>
              <a:rPr lang="en-US" dirty="0" err="1"/>
              <a:t>itemsets</a:t>
            </a:r>
            <a:r>
              <a:rPr lang="en-US" dirty="0"/>
              <a:t> in C</a:t>
            </a:r>
            <a:r>
              <a:rPr lang="en-US" baseline="-25000" dirty="0"/>
              <a:t>1</a:t>
            </a:r>
          </a:p>
          <a:p>
            <a:pPr lvl="1"/>
            <a:r>
              <a:rPr lang="en-US" dirty="0"/>
              <a:t>Prune non-frequent: L</a:t>
            </a:r>
            <a:r>
              <a:rPr lang="en-US" baseline="-25000" dirty="0"/>
              <a:t>1</a:t>
            </a:r>
            <a:r>
              <a:rPr lang="en-US" dirty="0"/>
              <a:t> = { b, c, j, m }</a:t>
            </a:r>
          </a:p>
          <a:p>
            <a:pPr lvl="1"/>
            <a:r>
              <a:rPr lang="en-US" dirty="0"/>
              <a:t>Generate C</a:t>
            </a:r>
            <a:r>
              <a:rPr lang="en-US" baseline="-25000" dirty="0"/>
              <a:t>2</a:t>
            </a:r>
            <a:r>
              <a:rPr lang="en-US" dirty="0"/>
              <a:t> = { {</a:t>
            </a:r>
            <a:r>
              <a:rPr lang="en-US" dirty="0" err="1"/>
              <a:t>b,c</a:t>
            </a:r>
            <a:r>
              <a:rPr lang="en-US" dirty="0"/>
              <a:t>} {</a:t>
            </a:r>
            <a:r>
              <a:rPr lang="en-US" dirty="0" err="1"/>
              <a:t>b,j</a:t>
            </a:r>
            <a:r>
              <a:rPr lang="en-US" dirty="0"/>
              <a:t>} {</a:t>
            </a:r>
            <a:r>
              <a:rPr lang="en-US" dirty="0" err="1"/>
              <a:t>b,m</a:t>
            </a:r>
            <a:r>
              <a:rPr lang="en-US" dirty="0"/>
              <a:t>} {</a:t>
            </a:r>
            <a:r>
              <a:rPr lang="en-US" dirty="0" err="1"/>
              <a:t>c,j</a:t>
            </a:r>
            <a:r>
              <a:rPr lang="en-US" dirty="0"/>
              <a:t>} {</a:t>
            </a:r>
            <a:r>
              <a:rPr lang="en-US" dirty="0" err="1"/>
              <a:t>c,m</a:t>
            </a:r>
            <a:r>
              <a:rPr lang="en-US" dirty="0"/>
              <a:t>} {</a:t>
            </a:r>
            <a:r>
              <a:rPr lang="en-US" dirty="0" err="1"/>
              <a:t>j,m</a:t>
            </a:r>
            <a:r>
              <a:rPr lang="en-US" dirty="0"/>
              <a:t>} }</a:t>
            </a:r>
          </a:p>
          <a:p>
            <a:pPr lvl="1"/>
            <a:r>
              <a:rPr lang="en-US" dirty="0"/>
              <a:t>Count the support of </a:t>
            </a:r>
            <a:r>
              <a:rPr lang="en-US" dirty="0" err="1"/>
              <a:t>itemsets</a:t>
            </a:r>
            <a:r>
              <a:rPr lang="en-US" dirty="0"/>
              <a:t> in C</a:t>
            </a:r>
            <a:r>
              <a:rPr lang="en-US" baseline="-25000" dirty="0"/>
              <a:t>2</a:t>
            </a:r>
          </a:p>
          <a:p>
            <a:pPr lvl="1"/>
            <a:r>
              <a:rPr lang="en-US" dirty="0"/>
              <a:t>Prune non-frequent: L</a:t>
            </a:r>
            <a:r>
              <a:rPr lang="en-US" baseline="-25000" dirty="0"/>
              <a:t>2</a:t>
            </a:r>
            <a:r>
              <a:rPr lang="en-US" dirty="0"/>
              <a:t> = { {</a:t>
            </a:r>
            <a:r>
              <a:rPr lang="en-US" dirty="0" err="1"/>
              <a:t>b,m</a:t>
            </a:r>
            <a:r>
              <a:rPr lang="en-US" dirty="0"/>
              <a:t>} {</a:t>
            </a:r>
            <a:r>
              <a:rPr lang="en-US" dirty="0" err="1"/>
              <a:t>b,c</a:t>
            </a:r>
            <a:r>
              <a:rPr lang="en-US" dirty="0"/>
              <a:t>}  {</a:t>
            </a:r>
            <a:r>
              <a:rPr lang="en-US" dirty="0" err="1"/>
              <a:t>c,m</a:t>
            </a:r>
            <a:r>
              <a:rPr lang="en-US" dirty="0"/>
              <a:t>}  {</a:t>
            </a:r>
            <a:r>
              <a:rPr lang="en-US" dirty="0" err="1"/>
              <a:t>c,j</a:t>
            </a:r>
            <a:r>
              <a:rPr lang="en-US" dirty="0"/>
              <a:t>} }</a:t>
            </a:r>
          </a:p>
          <a:p>
            <a:pPr lvl="1"/>
            <a:r>
              <a:rPr lang="en-US" dirty="0"/>
              <a:t>Generate C</a:t>
            </a:r>
            <a:r>
              <a:rPr lang="en-US" baseline="-25000" dirty="0"/>
              <a:t>3</a:t>
            </a:r>
            <a:r>
              <a:rPr lang="en-US" dirty="0"/>
              <a:t> = { {</a:t>
            </a:r>
            <a:r>
              <a:rPr lang="en-US" dirty="0" err="1"/>
              <a:t>b,c,m</a:t>
            </a:r>
            <a:r>
              <a:rPr lang="en-US" dirty="0"/>
              <a:t>} {</a:t>
            </a:r>
            <a:r>
              <a:rPr lang="en-US" dirty="0" err="1"/>
              <a:t>b,c,j</a:t>
            </a:r>
            <a:r>
              <a:rPr lang="en-US" dirty="0"/>
              <a:t>} {</a:t>
            </a:r>
            <a:r>
              <a:rPr lang="en-US" dirty="0" err="1"/>
              <a:t>b,m,j</a:t>
            </a:r>
            <a:r>
              <a:rPr lang="en-US" dirty="0"/>
              <a:t>} {</a:t>
            </a:r>
            <a:r>
              <a:rPr lang="en-US" dirty="0" err="1"/>
              <a:t>c,m,j</a:t>
            </a:r>
            <a:r>
              <a:rPr lang="en-US" dirty="0"/>
              <a:t>} }</a:t>
            </a:r>
          </a:p>
          <a:p>
            <a:pPr lvl="1"/>
            <a:r>
              <a:rPr lang="en-US" dirty="0"/>
              <a:t>Count the support of </a:t>
            </a:r>
            <a:r>
              <a:rPr lang="en-US" dirty="0" err="1"/>
              <a:t>itemsets</a:t>
            </a:r>
            <a:r>
              <a:rPr lang="en-US" dirty="0"/>
              <a:t> in C</a:t>
            </a:r>
            <a:r>
              <a:rPr lang="en-US" baseline="-25000" dirty="0"/>
              <a:t>3</a:t>
            </a:r>
          </a:p>
          <a:p>
            <a:pPr lvl="1"/>
            <a:r>
              <a:rPr lang="en-US" dirty="0"/>
              <a:t>Prune non-frequent: L</a:t>
            </a:r>
            <a:r>
              <a:rPr lang="en-US" baseline="-25000" dirty="0"/>
              <a:t>3</a:t>
            </a:r>
            <a:r>
              <a:rPr lang="en-US" dirty="0"/>
              <a:t> = { {</a:t>
            </a:r>
            <a:r>
              <a:rPr lang="en-US" dirty="0" err="1"/>
              <a:t>b,c,m</a:t>
            </a:r>
            <a:r>
              <a:rPr lang="en-US" dirty="0"/>
              <a:t>} }</a:t>
            </a:r>
          </a:p>
          <a:p>
            <a:pPr lvl="1"/>
            <a:endParaRPr lang="en-US" dirty="0"/>
          </a:p>
          <a:p>
            <a:endParaRPr lang="en-US" dirty="0"/>
          </a:p>
        </p:txBody>
      </p:sp>
      <p:sp>
        <p:nvSpPr>
          <p:cNvPr id="4" name="Date Placeholder 3"/>
          <p:cNvSpPr>
            <a:spLocks noGrp="1"/>
          </p:cNvSpPr>
          <p:nvPr>
            <p:ph type="dt" sz="half" idx="10"/>
          </p:nvPr>
        </p:nvSpPr>
        <p:spPr/>
        <p:txBody>
          <a:bodyPr/>
          <a:lstStyle/>
          <a:p>
            <a:fld id="{81EA826C-E3D9-1B4E-838B-BCAB8687652C}"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35</a:t>
            </a:fld>
            <a:endParaRPr lang="en-US"/>
          </a:p>
        </p:txBody>
      </p:sp>
      <p:sp>
        <p:nvSpPr>
          <p:cNvPr id="8" name="Rectangle 7"/>
          <p:cNvSpPr/>
          <p:nvPr/>
        </p:nvSpPr>
        <p:spPr>
          <a:xfrm>
            <a:off x="5105400" y="0"/>
            <a:ext cx="4038600" cy="1169551"/>
          </a:xfrm>
          <a:prstGeom prst="rect">
            <a:avLst/>
          </a:prstGeom>
          <a:solidFill>
            <a:schemeClr val="bg1"/>
          </a:solidFill>
        </p:spPr>
        <p:txBody>
          <a:bodyPr wrap="square">
            <a:spAutoFit/>
          </a:bodyPr>
          <a:lstStyle/>
          <a:p>
            <a:r>
              <a:rPr lang="en-US" sz="1400" b="1" dirty="0">
                <a:solidFill>
                  <a:srgbClr val="008000"/>
                </a:solidFill>
                <a:latin typeface="Arial" pitchFamily="34" charset="0"/>
                <a:cs typeface="Arial" pitchFamily="34" charset="0"/>
              </a:rPr>
              <a:t>**</a:t>
            </a:r>
            <a:r>
              <a:rPr lang="en-US" sz="1400" dirty="0">
                <a:solidFill>
                  <a:srgbClr val="008000"/>
                </a:solidFill>
                <a:latin typeface="Arial" pitchFamily="34" charset="0"/>
                <a:cs typeface="Arial" pitchFamily="34" charset="0"/>
              </a:rPr>
              <a:t> Note here we generate new candidates by generating </a:t>
            </a:r>
            <a:r>
              <a:rPr lang="en-US" sz="1400" dirty="0" err="1">
                <a:solidFill>
                  <a:srgbClr val="008000"/>
                </a:solidFill>
                <a:latin typeface="Arial" pitchFamily="34" charset="0"/>
                <a:cs typeface="Arial" pitchFamily="34" charset="0"/>
              </a:rPr>
              <a:t>C</a:t>
            </a:r>
            <a:r>
              <a:rPr lang="en-US" sz="1400" baseline="-25000" dirty="0" err="1">
                <a:solidFill>
                  <a:srgbClr val="008000"/>
                </a:solidFill>
                <a:latin typeface="Arial" pitchFamily="34" charset="0"/>
                <a:cs typeface="Arial" pitchFamily="34" charset="0"/>
              </a:rPr>
              <a:t>k</a:t>
            </a:r>
            <a:r>
              <a:rPr lang="en-US" sz="1400" dirty="0">
                <a:solidFill>
                  <a:srgbClr val="008000"/>
                </a:solidFill>
                <a:latin typeface="Arial" pitchFamily="34" charset="0"/>
                <a:cs typeface="Arial" pitchFamily="34" charset="0"/>
              </a:rPr>
              <a:t> from L</a:t>
            </a:r>
            <a:r>
              <a:rPr lang="en-US" sz="1400" baseline="-25000" dirty="0">
                <a:solidFill>
                  <a:srgbClr val="008000"/>
                </a:solidFill>
                <a:latin typeface="Arial" pitchFamily="34" charset="0"/>
                <a:cs typeface="Arial" pitchFamily="34" charset="0"/>
              </a:rPr>
              <a:t>k-1</a:t>
            </a:r>
            <a:r>
              <a:rPr lang="en-US" sz="1400" dirty="0">
                <a:solidFill>
                  <a:srgbClr val="008000"/>
                </a:solidFill>
                <a:latin typeface="Arial" pitchFamily="34" charset="0"/>
                <a:cs typeface="Arial" pitchFamily="34" charset="0"/>
              </a:rPr>
              <a:t> and L</a:t>
            </a:r>
            <a:r>
              <a:rPr lang="en-US" sz="1400" baseline="-25000" dirty="0">
                <a:solidFill>
                  <a:srgbClr val="008000"/>
                </a:solidFill>
                <a:latin typeface="Arial" pitchFamily="34" charset="0"/>
                <a:cs typeface="Arial" pitchFamily="34" charset="0"/>
              </a:rPr>
              <a:t>1</a:t>
            </a:r>
            <a:r>
              <a:rPr lang="en-US" sz="1400" dirty="0">
                <a:solidFill>
                  <a:srgbClr val="008000"/>
                </a:solidFill>
                <a:latin typeface="Arial" pitchFamily="34" charset="0"/>
                <a:cs typeface="Arial" pitchFamily="34" charset="0"/>
              </a:rPr>
              <a:t>.</a:t>
            </a:r>
            <a:br>
              <a:rPr lang="en-US" sz="1400" dirty="0">
                <a:solidFill>
                  <a:srgbClr val="008000"/>
                </a:solidFill>
                <a:latin typeface="Arial" pitchFamily="34" charset="0"/>
                <a:cs typeface="Arial" pitchFamily="34" charset="0"/>
              </a:rPr>
            </a:br>
            <a:r>
              <a:rPr lang="en-US" sz="1400" dirty="0">
                <a:solidFill>
                  <a:srgbClr val="008000"/>
                </a:solidFill>
                <a:latin typeface="Arial" pitchFamily="34" charset="0"/>
                <a:cs typeface="Arial" pitchFamily="34" charset="0"/>
              </a:rPr>
              <a:t> But that one can be more careful with candidate generation. For example, in C</a:t>
            </a:r>
            <a:r>
              <a:rPr lang="en-US" sz="1400" baseline="-25000" dirty="0">
                <a:solidFill>
                  <a:srgbClr val="008000"/>
                </a:solidFill>
                <a:latin typeface="Arial" pitchFamily="34" charset="0"/>
                <a:cs typeface="Arial" pitchFamily="34" charset="0"/>
              </a:rPr>
              <a:t>3</a:t>
            </a:r>
            <a:r>
              <a:rPr lang="en-US" sz="1400" dirty="0">
                <a:solidFill>
                  <a:srgbClr val="008000"/>
                </a:solidFill>
                <a:latin typeface="Arial" pitchFamily="34" charset="0"/>
                <a:cs typeface="Arial" pitchFamily="34" charset="0"/>
              </a:rPr>
              <a:t> we know {</a:t>
            </a:r>
            <a:r>
              <a:rPr lang="en-US" sz="1400" dirty="0" err="1">
                <a:solidFill>
                  <a:srgbClr val="008000"/>
                </a:solidFill>
                <a:latin typeface="Arial" pitchFamily="34" charset="0"/>
                <a:cs typeface="Arial" pitchFamily="34" charset="0"/>
              </a:rPr>
              <a:t>b,m,j</a:t>
            </a:r>
            <a:r>
              <a:rPr lang="en-US" sz="1400" dirty="0">
                <a:solidFill>
                  <a:srgbClr val="008000"/>
                </a:solidFill>
                <a:latin typeface="Arial" pitchFamily="34" charset="0"/>
                <a:cs typeface="Arial" pitchFamily="34" charset="0"/>
              </a:rPr>
              <a:t>} cannot be frequent since {</a:t>
            </a:r>
            <a:r>
              <a:rPr lang="en-US" sz="1400" dirty="0" err="1">
                <a:solidFill>
                  <a:srgbClr val="008000"/>
                </a:solidFill>
                <a:latin typeface="Arial" pitchFamily="34" charset="0"/>
                <a:cs typeface="Arial" pitchFamily="34" charset="0"/>
              </a:rPr>
              <a:t>m,j</a:t>
            </a:r>
            <a:r>
              <a:rPr lang="en-US" sz="1400" dirty="0">
                <a:solidFill>
                  <a:srgbClr val="008000"/>
                </a:solidFill>
                <a:latin typeface="Arial" pitchFamily="34" charset="0"/>
                <a:cs typeface="Arial" pitchFamily="34" charset="0"/>
              </a:rPr>
              <a:t>} is not frequent</a:t>
            </a:r>
          </a:p>
        </p:txBody>
      </p:sp>
      <p:cxnSp>
        <p:nvCxnSpPr>
          <p:cNvPr id="11" name="Straight Connector 10"/>
          <p:cNvCxnSpPr/>
          <p:nvPr/>
        </p:nvCxnSpPr>
        <p:spPr>
          <a:xfrm>
            <a:off x="4648200" y="5486400"/>
            <a:ext cx="2895600" cy="0"/>
          </a:xfrm>
          <a:prstGeom prst="line">
            <a:avLst/>
          </a:prstGeom>
          <a:ln w="28575">
            <a:solidFill>
              <a:srgbClr val="008000"/>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5405735"/>
            <a:ext cx="425116" cy="461665"/>
          </a:xfrm>
          <a:prstGeom prst="rect">
            <a:avLst/>
          </a:prstGeom>
          <a:noFill/>
        </p:spPr>
        <p:txBody>
          <a:bodyPr wrap="none" rtlCol="0">
            <a:spAutoFit/>
          </a:bodyPr>
          <a:lstStyle/>
          <a:p>
            <a:r>
              <a:rPr lang="en-US" sz="2400" b="1" dirty="0">
                <a:solidFill>
                  <a:srgbClr val="008000"/>
                </a:solidFill>
                <a:latin typeface="Arial" pitchFamily="34" charset="0"/>
                <a:cs typeface="Arial" pitchFamily="34" charset="0"/>
              </a:rPr>
              <a:t>**</a:t>
            </a:r>
          </a:p>
        </p:txBody>
      </p:sp>
    </p:spTree>
    <p:extLst>
      <p:ext uri="{BB962C8B-B14F-4D97-AF65-F5344CB8AC3E}">
        <p14:creationId xmlns:p14="http://schemas.microsoft.com/office/powerpoint/2010/main" val="3961039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686800" cy="987552"/>
          </a:xfrm>
        </p:spPr>
        <p:txBody>
          <a:bodyPr>
            <a:normAutofit/>
          </a:bodyPr>
          <a:lstStyle/>
          <a:p>
            <a:r>
              <a:rPr lang="en-US" dirty="0"/>
              <a:t>A-Priori for All Frequent </a:t>
            </a:r>
            <a:r>
              <a:rPr lang="en-US" dirty="0" err="1"/>
              <a:t>Itemsets</a:t>
            </a:r>
            <a:endParaRPr lang="en-US" dirty="0"/>
          </a:p>
        </p:txBody>
      </p:sp>
      <p:sp>
        <p:nvSpPr>
          <p:cNvPr id="83971" name="Rectangle 3"/>
          <p:cNvSpPr>
            <a:spLocks noGrp="1" noChangeArrowheads="1"/>
          </p:cNvSpPr>
          <p:nvPr>
            <p:ph idx="1"/>
          </p:nvPr>
        </p:nvSpPr>
        <p:spPr>
          <a:xfrm>
            <a:off x="457200" y="1295400"/>
            <a:ext cx="8534400" cy="5486400"/>
          </a:xfrm>
        </p:spPr>
        <p:txBody>
          <a:bodyPr>
            <a:normAutofit fontScale="92500" lnSpcReduction="10000"/>
          </a:bodyPr>
          <a:lstStyle/>
          <a:p>
            <a:r>
              <a:rPr lang="en-US" dirty="0"/>
              <a:t>One pass for each </a:t>
            </a:r>
            <a:r>
              <a:rPr lang="en-US" b="1" i="1" dirty="0"/>
              <a:t>k</a:t>
            </a:r>
            <a:r>
              <a:rPr lang="en-US" i="1" dirty="0"/>
              <a:t> </a:t>
            </a:r>
            <a:r>
              <a:rPr lang="en-US" dirty="0"/>
              <a:t>(</a:t>
            </a:r>
            <a:r>
              <a:rPr lang="en-US" dirty="0" err="1"/>
              <a:t>itemset</a:t>
            </a:r>
            <a:r>
              <a:rPr lang="en-US" dirty="0"/>
              <a:t> size)</a:t>
            </a:r>
            <a:endParaRPr lang="en-US" i="1" dirty="0"/>
          </a:p>
          <a:p>
            <a:r>
              <a:rPr lang="en-US" dirty="0"/>
              <a:t>Needs room in main memory to count </a:t>
            </a:r>
            <a:br>
              <a:rPr lang="en-US" dirty="0"/>
            </a:br>
            <a:r>
              <a:rPr lang="en-US" dirty="0"/>
              <a:t>each candidate </a:t>
            </a:r>
            <a:r>
              <a:rPr lang="en-US" b="1" i="1" dirty="0"/>
              <a:t>k</a:t>
            </a:r>
            <a:r>
              <a:rPr lang="en-US" dirty="0"/>
              <a:t>–tuple</a:t>
            </a:r>
          </a:p>
          <a:p>
            <a:r>
              <a:rPr lang="en-US" dirty="0"/>
              <a:t>For typical market-basket data and reasonable support (e.g., 1%), </a:t>
            </a:r>
            <a:r>
              <a:rPr lang="en-US" b="1" i="1" dirty="0"/>
              <a:t>k</a:t>
            </a:r>
            <a:r>
              <a:rPr lang="en-US" b="1" dirty="0"/>
              <a:t> = 2</a:t>
            </a:r>
            <a:r>
              <a:rPr lang="en-US" dirty="0"/>
              <a:t> requires the most memory</a:t>
            </a:r>
          </a:p>
          <a:p>
            <a:pPr lvl="8"/>
            <a:endParaRPr lang="en-US" b="1" dirty="0">
              <a:solidFill>
                <a:srgbClr val="D60093"/>
              </a:solidFill>
            </a:endParaRPr>
          </a:p>
          <a:p>
            <a:r>
              <a:rPr lang="en-US" b="1" dirty="0">
                <a:solidFill>
                  <a:srgbClr val="D60093"/>
                </a:solidFill>
              </a:rPr>
              <a:t>Many possible extensions:</a:t>
            </a:r>
          </a:p>
          <a:p>
            <a:pPr lvl="1"/>
            <a:r>
              <a:rPr lang="en-US" dirty="0">
                <a:solidFill>
                  <a:srgbClr val="0000FF"/>
                </a:solidFill>
              </a:rPr>
              <a:t>Association rules with intervals: </a:t>
            </a:r>
          </a:p>
          <a:p>
            <a:pPr lvl="2"/>
            <a:r>
              <a:rPr lang="en-US" dirty="0"/>
              <a:t>For example: Men over 65 have 2 cars</a:t>
            </a:r>
          </a:p>
          <a:p>
            <a:pPr lvl="1"/>
            <a:r>
              <a:rPr lang="en-US" dirty="0">
                <a:solidFill>
                  <a:srgbClr val="0000FF"/>
                </a:solidFill>
              </a:rPr>
              <a:t>Association rules when items are in a taxonomy</a:t>
            </a:r>
          </a:p>
          <a:p>
            <a:pPr lvl="2"/>
            <a:r>
              <a:rPr lang="en-US" dirty="0"/>
              <a:t>Bread, Butter </a:t>
            </a:r>
            <a:r>
              <a:rPr lang="en-US" dirty="0">
                <a:solidFill>
                  <a:srgbClr val="0064E2"/>
                </a:solidFill>
                <a:latin typeface="Times New Roman" pitchFamily="18" charset="0"/>
                <a:cs typeface="Times New Roman" pitchFamily="18" charset="0"/>
              </a:rPr>
              <a:t>→ </a:t>
            </a:r>
            <a:r>
              <a:rPr lang="en-US" dirty="0" err="1"/>
              <a:t>FruitJam</a:t>
            </a:r>
            <a:endParaRPr lang="en-US" dirty="0"/>
          </a:p>
          <a:p>
            <a:pPr lvl="2"/>
            <a:r>
              <a:rPr lang="en-US" dirty="0" err="1"/>
              <a:t>BakedGoods</a:t>
            </a:r>
            <a:r>
              <a:rPr lang="en-US" dirty="0"/>
              <a:t>, </a:t>
            </a:r>
            <a:r>
              <a:rPr lang="en-US" dirty="0" err="1"/>
              <a:t>MilkProduct</a:t>
            </a:r>
            <a:r>
              <a:rPr lang="en-US" dirty="0"/>
              <a:t> </a:t>
            </a:r>
            <a:r>
              <a:rPr lang="en-US" dirty="0">
                <a:solidFill>
                  <a:srgbClr val="0064E2"/>
                </a:solidFill>
                <a:latin typeface="Times New Roman" pitchFamily="18" charset="0"/>
                <a:cs typeface="Times New Roman" pitchFamily="18" charset="0"/>
              </a:rPr>
              <a:t>→ </a:t>
            </a:r>
            <a:r>
              <a:rPr lang="en-US" dirty="0" err="1"/>
              <a:t>PreservedGoods</a:t>
            </a:r>
            <a:endParaRPr lang="en-US" dirty="0"/>
          </a:p>
          <a:p>
            <a:pPr lvl="1"/>
            <a:r>
              <a:rPr lang="en-US" dirty="0">
                <a:solidFill>
                  <a:srgbClr val="0000FF"/>
                </a:solidFill>
              </a:rPr>
              <a:t>Lower the support </a:t>
            </a:r>
            <a:r>
              <a:rPr lang="en-US" b="1" i="1" dirty="0">
                <a:solidFill>
                  <a:srgbClr val="0000FF"/>
                </a:solidFill>
              </a:rPr>
              <a:t>s</a:t>
            </a:r>
            <a:r>
              <a:rPr lang="en-US" dirty="0">
                <a:solidFill>
                  <a:srgbClr val="0000FF"/>
                </a:solidFill>
              </a:rPr>
              <a:t> as </a:t>
            </a:r>
            <a:r>
              <a:rPr lang="en-US" dirty="0" err="1">
                <a:solidFill>
                  <a:srgbClr val="0000FF"/>
                </a:solidFill>
              </a:rPr>
              <a:t>itemset</a:t>
            </a:r>
            <a:r>
              <a:rPr lang="en-US" dirty="0">
                <a:solidFill>
                  <a:srgbClr val="0000FF"/>
                </a:solidFill>
              </a:rPr>
              <a:t> gets bigger</a:t>
            </a:r>
            <a:endParaRPr lang="en-US" dirty="0"/>
          </a:p>
          <a:p>
            <a:endParaRPr lang="en-US" dirty="0"/>
          </a:p>
        </p:txBody>
      </p:sp>
      <p:sp>
        <p:nvSpPr>
          <p:cNvPr id="5" name="Date Placeholder 4"/>
          <p:cNvSpPr>
            <a:spLocks noGrp="1"/>
          </p:cNvSpPr>
          <p:nvPr>
            <p:ph type="dt" sz="half" idx="10"/>
          </p:nvPr>
        </p:nvSpPr>
        <p:spPr/>
        <p:txBody>
          <a:bodyPr/>
          <a:lstStyle/>
          <a:p>
            <a:fld id="{41D405E5-5BBD-CF4D-BA44-7257043D51B4}" type="datetime1">
              <a:rPr lang="en-US" smtClean="0"/>
              <a:t>1/21/18</a:t>
            </a:fld>
            <a:endParaRPr lang="en-US"/>
          </a:p>
        </p:txBody>
      </p:sp>
      <p:sp>
        <p:nvSpPr>
          <p:cNvPr id="6" name="Footer Placeholder 5"/>
          <p:cNvSpPr>
            <a:spLocks noGrp="1"/>
          </p:cNvSpPr>
          <p:nvPr>
            <p:ph type="ftr" sz="quarter" idx="11"/>
          </p:nvPr>
        </p:nvSpPr>
        <p:spPr/>
        <p:txBody>
          <a:bodyPr/>
          <a:lstStyle/>
          <a:p>
            <a:r>
              <a:rPr lang="en-US"/>
              <a:t>Jure Leskovec, Stanford CS246: Mining Massive Datasets, http://cs246.stanford.edu</a:t>
            </a:r>
          </a:p>
        </p:txBody>
      </p:sp>
      <p:sp>
        <p:nvSpPr>
          <p:cNvPr id="4" name="Slide Number Placeholder 5"/>
          <p:cNvSpPr>
            <a:spLocks noGrp="1"/>
          </p:cNvSpPr>
          <p:nvPr>
            <p:ph type="sldNum" sz="quarter" idx="12"/>
          </p:nvPr>
        </p:nvSpPr>
        <p:spPr/>
        <p:txBody>
          <a:bodyPr/>
          <a:lstStyle/>
          <a:p>
            <a:fld id="{264A41F8-00CB-4FD6-B982-6869CAC3BAD5}" type="slidenum">
              <a:rPr lang="en-US"/>
              <a:pPr/>
              <a:t>36</a:t>
            </a:fld>
            <a:endParaRPr lang="en-US"/>
          </a:p>
        </p:txBody>
      </p:sp>
    </p:spTree>
    <p:extLst>
      <p:ext uri="{BB962C8B-B14F-4D97-AF65-F5344CB8AC3E}">
        <p14:creationId xmlns:p14="http://schemas.microsoft.com/office/powerpoint/2010/main" val="560607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3355848"/>
            <a:ext cx="8229600" cy="1673352"/>
          </a:xfrm>
        </p:spPr>
        <p:txBody>
          <a:bodyPr/>
          <a:lstStyle/>
          <a:p>
            <a:br>
              <a:rPr lang="en-US" dirty="0"/>
            </a:br>
            <a:r>
              <a:rPr lang="en-US" dirty="0"/>
              <a:t>PCY (Park-Chen-Yu) Algorithm</a:t>
            </a:r>
          </a:p>
        </p:txBody>
      </p:sp>
      <p:sp>
        <p:nvSpPr>
          <p:cNvPr id="8" name="Subtitle 7"/>
          <p:cNvSpPr>
            <a:spLocks noGrp="1"/>
          </p:cNvSpPr>
          <p:nvPr>
            <p:ph type="subTitle" idx="1"/>
          </p:nvPr>
        </p:nvSpPr>
        <p:spPr>
          <a:xfrm>
            <a:off x="685800" y="4977384"/>
            <a:ext cx="8077200" cy="1499616"/>
          </a:xfrm>
        </p:spPr>
        <p:txBody>
          <a:bodyPr>
            <a:normAutofit/>
          </a:bodyPr>
          <a:lstStyle/>
          <a:p>
            <a:pPr marL="342900" indent="-342900">
              <a:buFont typeface="Arial" charset="0"/>
              <a:buChar char="•"/>
            </a:pPr>
            <a:r>
              <a:rPr lang="en-US" sz="2400" dirty="0">
                <a:solidFill>
                  <a:srgbClr val="FF9900"/>
                </a:solidFill>
              </a:rPr>
              <a:t>Improvement to A-Priori</a:t>
            </a:r>
          </a:p>
          <a:p>
            <a:pPr marL="342900" indent="-342900">
              <a:buFont typeface="Arial" charset="0"/>
              <a:buChar char="•"/>
            </a:pPr>
            <a:r>
              <a:rPr lang="en-US" sz="2400" dirty="0">
                <a:solidFill>
                  <a:srgbClr val="FF9900"/>
                </a:solidFill>
              </a:rPr>
              <a:t>Exploits Empty Memory on First Pass</a:t>
            </a:r>
          </a:p>
          <a:p>
            <a:pPr marL="342900" indent="-342900">
              <a:buFont typeface="Arial" charset="0"/>
              <a:buChar char="•"/>
            </a:pPr>
            <a:r>
              <a:rPr lang="en-US" sz="2400" dirty="0">
                <a:solidFill>
                  <a:srgbClr val="FF9900"/>
                </a:solidFill>
              </a:rPr>
              <a:t>Frequent Buckets</a:t>
            </a:r>
            <a:endParaRPr lang="en-US" sz="2400" dirty="0"/>
          </a:p>
        </p:txBody>
      </p:sp>
    </p:spTree>
    <p:extLst>
      <p:ext uri="{BB962C8B-B14F-4D97-AF65-F5344CB8AC3E}">
        <p14:creationId xmlns:p14="http://schemas.microsoft.com/office/powerpoint/2010/main" val="2156195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PCY (Park-Chen-Yu) Algorithm</a:t>
            </a:r>
          </a:p>
        </p:txBody>
      </p:sp>
      <p:sp>
        <p:nvSpPr>
          <p:cNvPr id="3" name="Content Placeholder 2"/>
          <p:cNvSpPr>
            <a:spLocks noGrp="1"/>
          </p:cNvSpPr>
          <p:nvPr>
            <p:ph idx="1"/>
          </p:nvPr>
        </p:nvSpPr>
        <p:spPr>
          <a:xfrm>
            <a:off x="457200" y="1295400"/>
            <a:ext cx="8229600" cy="5562600"/>
          </a:xfrm>
        </p:spPr>
        <p:txBody>
          <a:bodyPr>
            <a:normAutofit lnSpcReduction="10000"/>
          </a:bodyPr>
          <a:lstStyle/>
          <a:p>
            <a:r>
              <a:rPr lang="en-US" b="1" dirty="0">
                <a:solidFill>
                  <a:srgbClr val="FF0066"/>
                </a:solidFill>
              </a:rPr>
              <a:t>Observation: </a:t>
            </a:r>
            <a:br>
              <a:rPr lang="en-US" b="1" dirty="0">
                <a:solidFill>
                  <a:srgbClr val="FF0066"/>
                </a:solidFill>
              </a:rPr>
            </a:br>
            <a:r>
              <a:rPr lang="en-US" dirty="0"/>
              <a:t>In pass 1 of A-Priori, most memory is idle</a:t>
            </a:r>
          </a:p>
          <a:p>
            <a:pPr lvl="1"/>
            <a:r>
              <a:rPr lang="en-US" dirty="0"/>
              <a:t>We store only individual item counts</a:t>
            </a:r>
          </a:p>
          <a:p>
            <a:pPr lvl="1"/>
            <a:r>
              <a:rPr lang="en-US" b="1" dirty="0">
                <a:solidFill>
                  <a:srgbClr val="0000FF"/>
                </a:solidFill>
              </a:rPr>
              <a:t>Can we use the idle memory to reduce </a:t>
            </a:r>
            <a:br>
              <a:rPr lang="en-US" b="1" dirty="0">
                <a:solidFill>
                  <a:srgbClr val="0000FF"/>
                </a:solidFill>
              </a:rPr>
            </a:br>
            <a:r>
              <a:rPr lang="en-US" b="1" dirty="0">
                <a:solidFill>
                  <a:srgbClr val="0000FF"/>
                </a:solidFill>
              </a:rPr>
              <a:t>memory required in pass 2?</a:t>
            </a:r>
          </a:p>
          <a:p>
            <a:pPr lvl="7"/>
            <a:endParaRPr lang="en-US" b="1" dirty="0">
              <a:solidFill>
                <a:srgbClr val="0000FF"/>
              </a:solidFill>
            </a:endParaRPr>
          </a:p>
          <a:p>
            <a:r>
              <a:rPr lang="en-US" b="1" dirty="0">
                <a:solidFill>
                  <a:srgbClr val="FF0066"/>
                </a:solidFill>
              </a:rPr>
              <a:t>Pass 1 of PCY:</a:t>
            </a:r>
            <a:r>
              <a:rPr lang="en-US" dirty="0">
                <a:solidFill>
                  <a:schemeClr val="accent3"/>
                </a:solidFill>
              </a:rPr>
              <a:t> </a:t>
            </a:r>
            <a:r>
              <a:rPr lang="en-US" dirty="0"/>
              <a:t>In addition to item counts, maintain a hash table with as many </a:t>
            </a:r>
            <a:br>
              <a:rPr lang="en-US" dirty="0"/>
            </a:br>
            <a:r>
              <a:rPr lang="en-US" dirty="0"/>
              <a:t>buckets as fit in memory </a:t>
            </a:r>
          </a:p>
          <a:p>
            <a:pPr lvl="1">
              <a:lnSpc>
                <a:spcPct val="90000"/>
              </a:lnSpc>
            </a:pPr>
            <a:r>
              <a:rPr lang="en-US" dirty="0"/>
              <a:t>Keep a </a:t>
            </a:r>
            <a:r>
              <a:rPr lang="en-US" b="1" dirty="0"/>
              <a:t>count</a:t>
            </a:r>
            <a:r>
              <a:rPr lang="en-US" dirty="0"/>
              <a:t> for each bucket into which </a:t>
            </a:r>
            <a:br>
              <a:rPr lang="en-US" dirty="0"/>
            </a:br>
            <a:r>
              <a:rPr lang="en-US" b="1" dirty="0"/>
              <a:t>pairs</a:t>
            </a:r>
            <a:r>
              <a:rPr lang="en-US" dirty="0"/>
              <a:t> of items are </a:t>
            </a:r>
            <a:r>
              <a:rPr lang="en-US" b="1" dirty="0"/>
              <a:t>hashed</a:t>
            </a:r>
          </a:p>
          <a:p>
            <a:pPr lvl="2">
              <a:lnSpc>
                <a:spcPct val="90000"/>
              </a:lnSpc>
            </a:pPr>
            <a:r>
              <a:rPr lang="en-US" b="1" dirty="0">
                <a:solidFill>
                  <a:srgbClr val="FF0066"/>
                </a:solidFill>
              </a:rPr>
              <a:t>For each bucket just keep the count, not the actual </a:t>
            </a:r>
            <a:br>
              <a:rPr lang="en-US" b="1" dirty="0">
                <a:solidFill>
                  <a:srgbClr val="FF0066"/>
                </a:solidFill>
              </a:rPr>
            </a:br>
            <a:r>
              <a:rPr lang="en-US" b="1" dirty="0">
                <a:solidFill>
                  <a:srgbClr val="FF0066"/>
                </a:solidFill>
              </a:rPr>
              <a:t>pairs that hash to the bucket!</a:t>
            </a:r>
            <a:endParaRPr lang="en-US" b="1" dirty="0"/>
          </a:p>
        </p:txBody>
      </p:sp>
      <p:sp>
        <p:nvSpPr>
          <p:cNvPr id="4" name="Date Placeholder 3"/>
          <p:cNvSpPr>
            <a:spLocks noGrp="1"/>
          </p:cNvSpPr>
          <p:nvPr>
            <p:ph type="dt" sz="half" idx="10"/>
          </p:nvPr>
        </p:nvSpPr>
        <p:spPr/>
        <p:txBody>
          <a:bodyPr/>
          <a:lstStyle/>
          <a:p>
            <a:fld id="{F6500F92-262A-7A4F-B2F9-6951B724E24B}" type="datetime1">
              <a:rPr lang="en-US" smtClean="0"/>
              <a:t>1/21/18</a:t>
            </a:fld>
            <a:endParaRPr lang="en-US"/>
          </a:p>
        </p:txBody>
      </p:sp>
      <p:sp>
        <p:nvSpPr>
          <p:cNvPr id="5" name="Footer Placeholder 4"/>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6" name="Slide Number Placeholder 5"/>
          <p:cNvSpPr>
            <a:spLocks noGrp="1"/>
          </p:cNvSpPr>
          <p:nvPr>
            <p:ph type="sldNum" sz="quarter" idx="12"/>
          </p:nvPr>
        </p:nvSpPr>
        <p:spPr/>
        <p:txBody>
          <a:bodyPr/>
          <a:lstStyle/>
          <a:p>
            <a:fld id="{8ACF4755-8703-664B-BCD2-DDFADF26E571}" type="slidenum">
              <a:rPr lang="en-US" smtClean="0"/>
              <a:pPr/>
              <a:t>38</a:t>
            </a:fld>
            <a:endParaRPr lang="en-US"/>
          </a:p>
        </p:txBody>
      </p:sp>
    </p:spTree>
    <p:extLst>
      <p:ext uri="{BB962C8B-B14F-4D97-AF65-F5344CB8AC3E}">
        <p14:creationId xmlns:p14="http://schemas.microsoft.com/office/powerpoint/2010/main" val="128030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PCY Algorithm – First Pass  </a:t>
            </a:r>
            <a:endParaRPr lang="en-US" dirty="0"/>
          </a:p>
        </p:txBody>
      </p:sp>
      <p:sp>
        <p:nvSpPr>
          <p:cNvPr id="26627" name="Rectangle 3"/>
          <p:cNvSpPr>
            <a:spLocks noGrp="1" noChangeArrowheads="1"/>
          </p:cNvSpPr>
          <p:nvPr>
            <p:ph idx="1"/>
          </p:nvPr>
        </p:nvSpPr>
        <p:spPr>
          <a:xfrm>
            <a:off x="457200" y="1295400"/>
            <a:ext cx="8686800" cy="5410200"/>
          </a:xfrm>
        </p:spPr>
        <p:txBody>
          <a:bodyPr>
            <a:normAutofit/>
          </a:bodyPr>
          <a:lstStyle/>
          <a:p>
            <a:pPr marL="210312" indent="0">
              <a:buNone/>
            </a:pPr>
            <a:r>
              <a:rPr lang="en-US" sz="2400" dirty="0">
                <a:latin typeface="Courier New" pitchFamily="49" charset="0"/>
                <a:cs typeface="Courier New" pitchFamily="49" charset="0"/>
              </a:rPr>
              <a:t>FOR (each basket) :</a:t>
            </a:r>
          </a:p>
          <a:p>
            <a:pPr marL="210312" indent="0">
              <a:buNone/>
            </a:pPr>
            <a:r>
              <a:rPr lang="en-US" sz="2400" dirty="0">
                <a:latin typeface="Courier New" pitchFamily="49" charset="0"/>
                <a:cs typeface="Courier New" pitchFamily="49" charset="0"/>
              </a:rPr>
              <a:t>	FOR (each item in the basket) :</a:t>
            </a:r>
          </a:p>
          <a:p>
            <a:pPr marL="210312" indent="0">
              <a:buNone/>
            </a:pPr>
            <a:r>
              <a:rPr lang="en-US" sz="2400" dirty="0">
                <a:latin typeface="Courier New" pitchFamily="49" charset="0"/>
                <a:cs typeface="Courier New" pitchFamily="49" charset="0"/>
              </a:rPr>
              <a:t>		add 1 to item’s count;</a:t>
            </a:r>
          </a:p>
          <a:p>
            <a:pPr marL="210312" indent="0">
              <a:buNone/>
            </a:pPr>
            <a:r>
              <a:rPr lang="en-US" sz="2400" dirty="0">
                <a:latin typeface="Courier New" pitchFamily="49" charset="0"/>
                <a:cs typeface="Courier New" pitchFamily="49" charset="0"/>
              </a:rPr>
              <a:t>	FOR (each pair of items) :</a:t>
            </a:r>
          </a:p>
          <a:p>
            <a:pPr marL="210312" indent="0">
              <a:buNone/>
            </a:pPr>
            <a:r>
              <a:rPr lang="en-US" sz="2400" dirty="0">
                <a:latin typeface="Courier New" pitchFamily="49" charset="0"/>
                <a:cs typeface="Courier New" pitchFamily="49" charset="0"/>
              </a:rPr>
              <a:t>		hash the pair to a bucket;</a:t>
            </a:r>
          </a:p>
          <a:p>
            <a:pPr marL="210312" indent="0">
              <a:buNone/>
            </a:pPr>
            <a:r>
              <a:rPr lang="en-US" sz="2400" dirty="0">
                <a:latin typeface="Courier New" pitchFamily="49" charset="0"/>
                <a:cs typeface="Courier New" pitchFamily="49" charset="0"/>
              </a:rPr>
              <a:t>		add 1 to the count for that bucket;</a:t>
            </a:r>
          </a:p>
          <a:p>
            <a:pPr lvl="8"/>
            <a:endParaRPr lang="en-US" sz="800" dirty="0"/>
          </a:p>
          <a:p>
            <a:r>
              <a:rPr lang="en-US" b="1" dirty="0"/>
              <a:t>Few things to note:</a:t>
            </a:r>
          </a:p>
          <a:p>
            <a:pPr lvl="1"/>
            <a:r>
              <a:rPr lang="en-US" dirty="0"/>
              <a:t>Pairs of items need to be generated from the input file; they are not present in the file</a:t>
            </a:r>
          </a:p>
          <a:p>
            <a:pPr lvl="1"/>
            <a:r>
              <a:rPr lang="en-US" dirty="0"/>
              <a:t>We are not just interested in the presence of a pair, but we need to see whether it is present at least </a:t>
            </a:r>
            <a:r>
              <a:rPr lang="en-US" b="1" i="1" dirty="0"/>
              <a:t>s</a:t>
            </a:r>
            <a:r>
              <a:rPr lang="en-US" dirty="0"/>
              <a:t> (support) times</a:t>
            </a:r>
          </a:p>
          <a:p>
            <a:endParaRPr lang="en-US" dirty="0"/>
          </a:p>
        </p:txBody>
      </p:sp>
      <p:sp>
        <p:nvSpPr>
          <p:cNvPr id="5" name="Date Placeholder 4"/>
          <p:cNvSpPr>
            <a:spLocks noGrp="1"/>
          </p:cNvSpPr>
          <p:nvPr>
            <p:ph type="dt" sz="half" idx="10"/>
          </p:nvPr>
        </p:nvSpPr>
        <p:spPr/>
        <p:txBody>
          <a:bodyPr/>
          <a:lstStyle/>
          <a:p>
            <a:fld id="{44005108-F82F-844C-AFE5-11C8BF1D718F}" type="datetime1">
              <a:rPr lang="en-US" smtClean="0"/>
              <a:t>1/21/18</a:t>
            </a:fld>
            <a:endParaRPr lang="en-US"/>
          </a:p>
        </p:txBody>
      </p:sp>
      <p:sp>
        <p:nvSpPr>
          <p:cNvPr id="6" name="Footer Placeholder 5"/>
          <p:cNvSpPr>
            <a:spLocks noGrp="1"/>
          </p:cNvSpPr>
          <p:nvPr>
            <p:ph type="ftr" sz="quarter" idx="11"/>
          </p:nvPr>
        </p:nvSpPr>
        <p:spPr/>
        <p:txBody>
          <a:bodyPr/>
          <a:lstStyle/>
          <a:p>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26C93B73-63DB-FA49-9D56-55CDD439EC99}" type="slidenum">
              <a:rPr lang="en-US" smtClean="0"/>
              <a:pPr/>
              <a:t>39</a:t>
            </a:fld>
            <a:endParaRPr lang="en-US"/>
          </a:p>
        </p:txBody>
      </p:sp>
      <p:sp>
        <p:nvSpPr>
          <p:cNvPr id="2" name="Left Brace 1"/>
          <p:cNvSpPr/>
          <p:nvPr/>
        </p:nvSpPr>
        <p:spPr>
          <a:xfrm>
            <a:off x="990600" y="2514600"/>
            <a:ext cx="152400" cy="990600"/>
          </a:xfrm>
          <a:prstGeom prst="leftBrace">
            <a:avLst/>
          </a:prstGeom>
          <a:ln w="28575">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xtBox 2"/>
          <p:cNvSpPr txBox="1"/>
          <p:nvPr/>
        </p:nvSpPr>
        <p:spPr>
          <a:xfrm>
            <a:off x="228600" y="2590800"/>
            <a:ext cx="714298" cy="923330"/>
          </a:xfrm>
          <a:prstGeom prst="rect">
            <a:avLst/>
          </a:prstGeom>
          <a:noFill/>
        </p:spPr>
        <p:txBody>
          <a:bodyPr wrap="square" rtlCol="0">
            <a:spAutoFit/>
          </a:bodyPr>
          <a:lstStyle/>
          <a:p>
            <a:pPr algn="ctr"/>
            <a:r>
              <a:rPr lang="en-US" b="1" dirty="0">
                <a:solidFill>
                  <a:srgbClr val="008000"/>
                </a:solidFill>
                <a:latin typeface="Arial" pitchFamily="34" charset="0"/>
                <a:cs typeface="Arial" pitchFamily="34" charset="0"/>
              </a:rPr>
              <a:t>New in PCY</a:t>
            </a:r>
          </a:p>
        </p:txBody>
      </p:sp>
    </p:spTree>
    <p:extLst>
      <p:ext uri="{BB962C8B-B14F-4D97-AF65-F5344CB8AC3E}">
        <p14:creationId xmlns:p14="http://schemas.microsoft.com/office/powerpoint/2010/main" val="48839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Market-Basket Model</a:t>
            </a:r>
          </a:p>
        </p:txBody>
      </p:sp>
      <p:sp>
        <p:nvSpPr>
          <p:cNvPr id="3" name="Content Placeholder 2"/>
          <p:cNvSpPr>
            <a:spLocks noGrp="1"/>
          </p:cNvSpPr>
          <p:nvPr>
            <p:ph idx="1"/>
          </p:nvPr>
        </p:nvSpPr>
        <p:spPr>
          <a:xfrm>
            <a:off x="457200" y="1295400"/>
            <a:ext cx="8229600" cy="5486400"/>
          </a:xfrm>
        </p:spPr>
        <p:txBody>
          <a:bodyPr>
            <a:normAutofit/>
          </a:bodyPr>
          <a:lstStyle/>
          <a:p>
            <a:r>
              <a:rPr lang="en-US" dirty="0"/>
              <a:t>A </a:t>
            </a:r>
            <a:r>
              <a:rPr lang="en-US" b="1" dirty="0"/>
              <a:t>large set</a:t>
            </a:r>
            <a:r>
              <a:rPr lang="en-US" dirty="0"/>
              <a:t> of </a:t>
            </a:r>
            <a:r>
              <a:rPr lang="en-US" b="1" dirty="0">
                <a:solidFill>
                  <a:srgbClr val="FF0066"/>
                </a:solidFill>
              </a:rPr>
              <a:t>items</a:t>
            </a:r>
            <a:endParaRPr lang="en-US" b="1" dirty="0"/>
          </a:p>
          <a:p>
            <a:pPr lvl="1"/>
            <a:r>
              <a:rPr lang="en-US" dirty="0"/>
              <a:t>e.g., things sold in a </a:t>
            </a:r>
            <a:br>
              <a:rPr lang="en-US" dirty="0"/>
            </a:br>
            <a:r>
              <a:rPr lang="en-US" dirty="0"/>
              <a:t>supermarket</a:t>
            </a:r>
          </a:p>
          <a:p>
            <a:r>
              <a:rPr lang="en-US" dirty="0"/>
              <a:t>A </a:t>
            </a:r>
            <a:r>
              <a:rPr lang="en-US" b="1" dirty="0"/>
              <a:t>large set</a:t>
            </a:r>
            <a:r>
              <a:rPr lang="en-US" dirty="0"/>
              <a:t> of </a:t>
            </a:r>
            <a:r>
              <a:rPr lang="en-US" b="1" dirty="0">
                <a:solidFill>
                  <a:srgbClr val="FF0066"/>
                </a:solidFill>
              </a:rPr>
              <a:t>baskets</a:t>
            </a:r>
            <a:r>
              <a:rPr lang="en-US" dirty="0"/>
              <a:t> </a:t>
            </a:r>
          </a:p>
          <a:p>
            <a:pPr lvl="1"/>
            <a:r>
              <a:rPr lang="en-US" dirty="0"/>
              <a:t>Each basket is a </a:t>
            </a:r>
            <a:br>
              <a:rPr lang="en-US" dirty="0"/>
            </a:br>
            <a:r>
              <a:rPr lang="en-US" b="1" dirty="0"/>
              <a:t>small subset of items</a:t>
            </a:r>
          </a:p>
          <a:p>
            <a:pPr lvl="2"/>
            <a:r>
              <a:rPr lang="en-US" dirty="0"/>
              <a:t>e.g., the things one </a:t>
            </a:r>
            <a:br>
              <a:rPr lang="en-US" dirty="0"/>
            </a:br>
            <a:r>
              <a:rPr lang="en-US" dirty="0"/>
              <a:t>customer buys on one day</a:t>
            </a:r>
          </a:p>
          <a:p>
            <a:r>
              <a:rPr lang="en-US" b="1" dirty="0">
                <a:solidFill>
                  <a:srgbClr val="0000FF"/>
                </a:solidFill>
              </a:rPr>
              <a:t>Discover </a:t>
            </a:r>
            <a:r>
              <a:rPr lang="en-US" b="1" dirty="0">
                <a:solidFill>
                  <a:srgbClr val="D60093"/>
                </a:solidFill>
              </a:rPr>
              <a:t>association rules:</a:t>
            </a:r>
            <a:br>
              <a:rPr lang="en-US" dirty="0">
                <a:solidFill>
                  <a:srgbClr val="D60093"/>
                </a:solidFill>
              </a:rPr>
            </a:br>
            <a:r>
              <a:rPr lang="en-US" dirty="0"/>
              <a:t>People who bought {</a:t>
            </a:r>
            <a:r>
              <a:rPr lang="en-US" dirty="0" err="1"/>
              <a:t>x,y,z</a:t>
            </a:r>
            <a:r>
              <a:rPr lang="en-US" dirty="0"/>
              <a:t>} tend to buy {</a:t>
            </a:r>
            <a:r>
              <a:rPr lang="en-US" dirty="0" err="1"/>
              <a:t>v,w</a:t>
            </a:r>
            <a:r>
              <a:rPr lang="en-US" dirty="0"/>
              <a:t>}</a:t>
            </a:r>
          </a:p>
          <a:p>
            <a:pPr lvl="2"/>
            <a:r>
              <a:rPr lang="en-US" dirty="0"/>
              <a:t>Amazon!</a:t>
            </a:r>
          </a:p>
          <a:p>
            <a:pPr lvl="8"/>
            <a:endParaRPr lang="en-US" dirty="0"/>
          </a:p>
          <a:p>
            <a:endParaRPr lang="en-US" dirty="0"/>
          </a:p>
          <a:p>
            <a:pPr lvl="8"/>
            <a:endParaRPr lang="en-US" dirty="0"/>
          </a:p>
        </p:txBody>
      </p:sp>
      <p:sp>
        <p:nvSpPr>
          <p:cNvPr id="4" name="Date Placeholder 3"/>
          <p:cNvSpPr>
            <a:spLocks noGrp="1"/>
          </p:cNvSpPr>
          <p:nvPr>
            <p:ph type="dt" sz="half" idx="10"/>
          </p:nvPr>
        </p:nvSpPr>
        <p:spPr/>
        <p:txBody>
          <a:bodyPr/>
          <a:lstStyle/>
          <a:p>
            <a:fld id="{886E48FA-F612-474B-83AB-2B1213EAD941}"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4</a:t>
            </a:fld>
            <a:endParaRPr lang="en-US"/>
          </a:p>
        </p:txBody>
      </p:sp>
      <p:sp>
        <p:nvSpPr>
          <p:cNvPr id="7" name="Text Box 5"/>
          <p:cNvSpPr txBox="1">
            <a:spLocks noChangeArrowheads="1"/>
          </p:cNvSpPr>
          <p:nvPr/>
        </p:nvSpPr>
        <p:spPr bwMode="auto">
          <a:xfrm>
            <a:off x="5811837" y="3976687"/>
            <a:ext cx="3035575" cy="984885"/>
          </a:xfrm>
          <a:prstGeom prst="rect">
            <a:avLst/>
          </a:prstGeom>
          <a:solidFill>
            <a:srgbClr val="CCCCFF"/>
          </a:solidFill>
          <a:ln w="9525">
            <a:noFill/>
            <a:miter lim="800000"/>
            <a:headEnd/>
            <a:tailEnd/>
          </a:ln>
          <a:effectLst>
            <a:outerShdw dist="107763" dir="2700000" algn="ctr" rotWithShape="0">
              <a:schemeClr val="bg2"/>
            </a:outerShdw>
          </a:effectLst>
        </p:spPr>
        <p:txBody>
          <a:bodyPr wrap="none">
            <a:spAutoFit/>
          </a:bodyPr>
          <a:lstStyle/>
          <a:p>
            <a:r>
              <a:rPr lang="en-US" sz="2000" b="1" dirty="0">
                <a:latin typeface="Arial" pitchFamily="34" charset="0"/>
                <a:cs typeface="Arial" pitchFamily="34" charset="0"/>
              </a:rPr>
              <a:t>Rules Discovered:</a:t>
            </a:r>
          </a:p>
          <a:p>
            <a:r>
              <a:rPr lang="en-US" sz="2000" b="0" dirty="0">
                <a:latin typeface="Times New Roman" pitchFamily="18" charset="0"/>
              </a:rPr>
              <a:t>    </a:t>
            </a:r>
            <a:r>
              <a:rPr lang="en-US" sz="1800" dirty="0">
                <a:solidFill>
                  <a:srgbClr val="CC0000"/>
                </a:solidFill>
                <a:latin typeface="Tahoma" pitchFamily="34" charset="0"/>
              </a:rPr>
              <a:t>{Milk} --&gt; {Coke}</a:t>
            </a:r>
          </a:p>
          <a:p>
            <a:r>
              <a:rPr lang="en-US" sz="1800" dirty="0">
                <a:solidFill>
                  <a:srgbClr val="CC0000"/>
                </a:solidFill>
                <a:latin typeface="Tahoma" pitchFamily="34" charset="0"/>
              </a:rPr>
              <a:t>    {Diaper, Milk} --&gt; {Beer}</a:t>
            </a:r>
            <a:endParaRPr lang="en-US" sz="2400" b="0" dirty="0">
              <a:latin typeface="Times New Roman" pitchFamily="18" charset="0"/>
            </a:endParaRPr>
          </a:p>
        </p:txBody>
      </p:sp>
      <p:graphicFrame>
        <p:nvGraphicFramePr>
          <p:cNvPr id="21506" name="Object 2"/>
          <p:cNvGraphicFramePr>
            <a:graphicFrameLocks noChangeAspect="1"/>
          </p:cNvGraphicFramePr>
          <p:nvPr>
            <p:extLst>
              <p:ext uri="{D42A27DB-BD31-4B8C-83A1-F6EECF244321}">
                <p14:modId xmlns:p14="http://schemas.microsoft.com/office/powerpoint/2010/main" val="191355592"/>
              </p:ext>
            </p:extLst>
          </p:nvPr>
        </p:nvGraphicFramePr>
        <p:xfrm>
          <a:off x="5564188" y="1646238"/>
          <a:ext cx="3686175" cy="1865312"/>
        </p:xfrm>
        <a:graphic>
          <a:graphicData uri="http://schemas.openxmlformats.org/presentationml/2006/ole">
            <mc:AlternateContent xmlns:mc="http://schemas.openxmlformats.org/markup-compatibility/2006">
              <mc:Choice xmlns:v="urn:schemas-microsoft-com:vml" Requires="v">
                <p:oleObj spid="_x0000_s3274" name="Document" r:id="rId3" imgW="3937000" imgH="1993900" progId="Word.Document.8">
                  <p:embed/>
                </p:oleObj>
              </mc:Choice>
              <mc:Fallback>
                <p:oleObj name="Document" r:id="rId3" imgW="3937000" imgH="1993900" progId="Word.Document.8">
                  <p:embed/>
                  <p:pic>
                    <p:nvPicPr>
                      <p:cNvPr id="0" name=""/>
                      <p:cNvPicPr>
                        <a:picLocks noChangeAspect="1" noChangeArrowheads="1"/>
                      </p:cNvPicPr>
                      <p:nvPr/>
                    </p:nvPicPr>
                    <p:blipFill>
                      <a:blip r:embed="rId4"/>
                      <a:srcRect/>
                      <a:stretch>
                        <a:fillRect/>
                      </a:stretch>
                    </p:blipFill>
                    <p:spPr bwMode="auto">
                      <a:xfrm>
                        <a:off x="5564188" y="1646238"/>
                        <a:ext cx="3686175" cy="1865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749925" y="1143000"/>
            <a:ext cx="784189" cy="369332"/>
          </a:xfrm>
          <a:prstGeom prst="rect">
            <a:avLst/>
          </a:prstGeom>
          <a:noFill/>
        </p:spPr>
        <p:txBody>
          <a:bodyPr wrap="none" rtlCol="0">
            <a:spAutoFit/>
          </a:bodyPr>
          <a:lstStyle/>
          <a:p>
            <a:r>
              <a:rPr lang="en-US" b="1" dirty="0"/>
              <a:t>Input:</a:t>
            </a:r>
          </a:p>
        </p:txBody>
      </p:sp>
      <p:sp>
        <p:nvSpPr>
          <p:cNvPr id="10" name="TextBox 9"/>
          <p:cNvSpPr txBox="1"/>
          <p:nvPr/>
        </p:nvSpPr>
        <p:spPr>
          <a:xfrm>
            <a:off x="5749925" y="3593068"/>
            <a:ext cx="974947" cy="369332"/>
          </a:xfrm>
          <a:prstGeom prst="rect">
            <a:avLst/>
          </a:prstGeom>
          <a:noFill/>
        </p:spPr>
        <p:txBody>
          <a:bodyPr wrap="none" rtlCol="0">
            <a:spAutoFit/>
          </a:bodyPr>
          <a:lstStyle/>
          <a:p>
            <a:r>
              <a:rPr lang="en-US" b="1" dirty="0"/>
              <a:t>Output:</a:t>
            </a:r>
          </a:p>
        </p:txBody>
      </p:sp>
    </p:spTree>
    <p:extLst>
      <p:ext uri="{BB962C8B-B14F-4D97-AF65-F5344CB8AC3E}">
        <p14:creationId xmlns:p14="http://schemas.microsoft.com/office/powerpoint/2010/main" val="223359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about Buckets</a:t>
            </a:r>
          </a:p>
        </p:txBody>
      </p:sp>
      <p:sp>
        <p:nvSpPr>
          <p:cNvPr id="3" name="Content Placeholder 2"/>
          <p:cNvSpPr>
            <a:spLocks noGrp="1"/>
          </p:cNvSpPr>
          <p:nvPr>
            <p:ph idx="1"/>
          </p:nvPr>
        </p:nvSpPr>
        <p:spPr>
          <a:xfrm>
            <a:off x="457200" y="1295400"/>
            <a:ext cx="8610600" cy="5410200"/>
          </a:xfrm>
        </p:spPr>
        <p:txBody>
          <a:bodyPr>
            <a:normAutofit fontScale="92500" lnSpcReduction="10000"/>
          </a:bodyPr>
          <a:lstStyle/>
          <a:p>
            <a:r>
              <a:rPr lang="en-US" b="1" dirty="0">
                <a:solidFill>
                  <a:srgbClr val="FF0066"/>
                </a:solidFill>
              </a:rPr>
              <a:t>Observation:</a:t>
            </a:r>
            <a:r>
              <a:rPr lang="en-US" b="1" dirty="0"/>
              <a:t> If a bucket contains a </a:t>
            </a:r>
            <a:r>
              <a:rPr lang="en-US" b="1" dirty="0">
                <a:solidFill>
                  <a:srgbClr val="0000FF"/>
                </a:solidFill>
              </a:rPr>
              <a:t>frequent pair</a:t>
            </a:r>
            <a:r>
              <a:rPr lang="en-US" b="1" dirty="0"/>
              <a:t>, then the bucket is surely </a:t>
            </a:r>
            <a:r>
              <a:rPr lang="en-US" b="1" dirty="0">
                <a:solidFill>
                  <a:srgbClr val="0000FF"/>
                </a:solidFill>
              </a:rPr>
              <a:t>frequent</a:t>
            </a:r>
          </a:p>
          <a:p>
            <a:r>
              <a:rPr lang="en-US" dirty="0"/>
              <a:t>However, even without any frequent pair, </a:t>
            </a:r>
            <a:br>
              <a:rPr lang="en-US" dirty="0"/>
            </a:br>
            <a:r>
              <a:rPr lang="en-US" dirty="0"/>
              <a:t>a bucket can still be frequent </a:t>
            </a:r>
            <a:r>
              <a:rPr lang="en-US" dirty="0">
                <a:sym typeface="Wingdings" pitchFamily="2" charset="2"/>
              </a:rPr>
              <a:t> </a:t>
            </a:r>
          </a:p>
          <a:p>
            <a:pPr lvl="1"/>
            <a:r>
              <a:rPr lang="en-US" dirty="0"/>
              <a:t>So, we cannot use the hash to eliminate any </a:t>
            </a:r>
            <a:br>
              <a:rPr lang="en-US" dirty="0"/>
            </a:br>
            <a:r>
              <a:rPr lang="en-US" dirty="0"/>
              <a:t>member (pair) of a “frequent” bucket</a:t>
            </a:r>
          </a:p>
          <a:p>
            <a:r>
              <a:rPr lang="en-US" b="1" dirty="0">
                <a:solidFill>
                  <a:srgbClr val="FF0066"/>
                </a:solidFill>
              </a:rPr>
              <a:t>But, for a bucket with total count less than </a:t>
            </a:r>
            <a:r>
              <a:rPr lang="en-US" b="1" i="1" dirty="0">
                <a:solidFill>
                  <a:srgbClr val="FF0066"/>
                </a:solidFill>
                <a:latin typeface="Times New Roman" pitchFamily="18" charset="0"/>
                <a:cs typeface="Times New Roman" pitchFamily="18" charset="0"/>
              </a:rPr>
              <a:t>s</a:t>
            </a:r>
            <a:r>
              <a:rPr lang="en-US" b="1" dirty="0">
                <a:solidFill>
                  <a:srgbClr val="FF0066"/>
                </a:solidFill>
              </a:rPr>
              <a:t>, </a:t>
            </a:r>
            <a:br>
              <a:rPr lang="en-US" b="1" dirty="0">
                <a:solidFill>
                  <a:srgbClr val="FF0066"/>
                </a:solidFill>
              </a:rPr>
            </a:br>
            <a:r>
              <a:rPr lang="en-US" b="1" dirty="0">
                <a:solidFill>
                  <a:srgbClr val="FF0066"/>
                </a:solidFill>
              </a:rPr>
              <a:t>none of its pairs can be frequent </a:t>
            </a:r>
            <a:r>
              <a:rPr lang="en-US" b="1" dirty="0">
                <a:solidFill>
                  <a:srgbClr val="FF0066"/>
                </a:solidFill>
                <a:sym typeface="Wingdings" pitchFamily="2" charset="2"/>
              </a:rPr>
              <a:t></a:t>
            </a:r>
            <a:endParaRPr lang="en-US" b="1" dirty="0">
              <a:solidFill>
                <a:srgbClr val="FF0066"/>
              </a:solidFill>
            </a:endParaRPr>
          </a:p>
          <a:p>
            <a:pPr lvl="1"/>
            <a:r>
              <a:rPr lang="en-US" dirty="0"/>
              <a:t>Pairs that hash to this bucket can be eliminated as candidates (even if the pair consists of 2 frequent items)</a:t>
            </a:r>
          </a:p>
          <a:p>
            <a:pPr lvl="8"/>
            <a:endParaRPr lang="en-US" b="1" dirty="0"/>
          </a:p>
          <a:p>
            <a:r>
              <a:rPr lang="en-US" b="1" dirty="0">
                <a:solidFill>
                  <a:srgbClr val="008000"/>
                </a:solidFill>
              </a:rPr>
              <a:t>Pass 2:</a:t>
            </a:r>
            <a:r>
              <a:rPr lang="en-US" dirty="0">
                <a:solidFill>
                  <a:srgbClr val="008000"/>
                </a:solidFill>
              </a:rPr>
              <a:t> </a:t>
            </a:r>
            <a:br>
              <a:rPr lang="en-US" dirty="0"/>
            </a:br>
            <a:r>
              <a:rPr lang="en-US" dirty="0"/>
              <a:t>Only count pairs that hash to frequent buckets</a:t>
            </a:r>
          </a:p>
          <a:p>
            <a:endParaRPr lang="en-US" b="1" dirty="0"/>
          </a:p>
        </p:txBody>
      </p:sp>
      <p:sp>
        <p:nvSpPr>
          <p:cNvPr id="4" name="Date Placeholder 3"/>
          <p:cNvSpPr>
            <a:spLocks noGrp="1"/>
          </p:cNvSpPr>
          <p:nvPr>
            <p:ph type="dt" sz="half" idx="10"/>
          </p:nvPr>
        </p:nvSpPr>
        <p:spPr/>
        <p:txBody>
          <a:bodyPr/>
          <a:lstStyle/>
          <a:p>
            <a:fld id="{F90739B4-4BCD-D444-AA49-E742DA197A70}"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40</a:t>
            </a:fld>
            <a:endParaRPr lang="en-US"/>
          </a:p>
        </p:txBody>
      </p:sp>
    </p:spTree>
    <p:extLst>
      <p:ext uri="{BB962C8B-B14F-4D97-AF65-F5344CB8AC3E}">
        <p14:creationId xmlns:p14="http://schemas.microsoft.com/office/powerpoint/2010/main" val="117448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76200"/>
            <a:ext cx="8686800" cy="987552"/>
          </a:xfrm>
        </p:spPr>
        <p:txBody>
          <a:bodyPr>
            <a:normAutofit/>
          </a:bodyPr>
          <a:lstStyle/>
          <a:p>
            <a:r>
              <a:rPr lang="en-US" dirty="0"/>
              <a:t>PCY Algorithm – Between Passes</a:t>
            </a:r>
          </a:p>
        </p:txBody>
      </p:sp>
      <p:sp>
        <p:nvSpPr>
          <p:cNvPr id="27651" name="Rectangle 3"/>
          <p:cNvSpPr>
            <a:spLocks noGrp="1" noChangeArrowheads="1"/>
          </p:cNvSpPr>
          <p:nvPr>
            <p:ph idx="1"/>
          </p:nvPr>
        </p:nvSpPr>
        <p:spPr/>
        <p:txBody>
          <a:bodyPr/>
          <a:lstStyle/>
          <a:p>
            <a:r>
              <a:rPr lang="en-US" b="1" dirty="0">
                <a:solidFill>
                  <a:srgbClr val="0000FF"/>
                </a:solidFill>
              </a:rPr>
              <a:t>Replace the buckets by a </a:t>
            </a:r>
            <a:r>
              <a:rPr lang="en-US" b="1" dirty="0">
                <a:solidFill>
                  <a:srgbClr val="008000"/>
                </a:solidFill>
              </a:rPr>
              <a:t>bit-vector</a:t>
            </a:r>
            <a:r>
              <a:rPr lang="en-US" b="1" dirty="0">
                <a:solidFill>
                  <a:srgbClr val="0000FF"/>
                </a:solidFill>
              </a:rPr>
              <a:t>:</a:t>
            </a:r>
          </a:p>
          <a:p>
            <a:pPr lvl="1"/>
            <a:r>
              <a:rPr lang="en-US" b="1" dirty="0"/>
              <a:t>1</a:t>
            </a:r>
            <a:r>
              <a:rPr lang="en-US" dirty="0"/>
              <a:t> means the bucket count exceeded the support </a:t>
            </a:r>
            <a:r>
              <a:rPr lang="en-US" b="1" i="1" dirty="0">
                <a:latin typeface="Times New Roman" pitchFamily="18" charset="0"/>
                <a:cs typeface="Times New Roman" pitchFamily="18" charset="0"/>
              </a:rPr>
              <a:t>s</a:t>
            </a:r>
            <a:r>
              <a:rPr lang="en-US" dirty="0"/>
              <a:t> </a:t>
            </a:r>
            <a:br>
              <a:rPr lang="en-US" dirty="0"/>
            </a:br>
            <a:r>
              <a:rPr lang="en-US" dirty="0"/>
              <a:t>(call it a </a:t>
            </a:r>
            <a:r>
              <a:rPr lang="en-US" b="1" dirty="0">
                <a:solidFill>
                  <a:srgbClr val="FF0066"/>
                </a:solidFill>
              </a:rPr>
              <a:t>frequent bucket</a:t>
            </a:r>
            <a:r>
              <a:rPr lang="en-US" dirty="0"/>
              <a:t>); </a:t>
            </a:r>
            <a:r>
              <a:rPr lang="en-US" b="1" dirty="0"/>
              <a:t>0</a:t>
            </a:r>
            <a:r>
              <a:rPr lang="en-US" dirty="0"/>
              <a:t> means it did not</a:t>
            </a:r>
          </a:p>
          <a:p>
            <a:pPr lvl="8"/>
            <a:endParaRPr lang="en-US" dirty="0"/>
          </a:p>
          <a:p>
            <a:r>
              <a:rPr lang="en-US" b="1" dirty="0"/>
              <a:t>4-byte integer counts are replaced by bits, </a:t>
            </a:r>
            <a:br>
              <a:rPr lang="en-US" b="1" dirty="0"/>
            </a:br>
            <a:r>
              <a:rPr lang="en-US" b="1" dirty="0"/>
              <a:t>so the bit-vector requires 1/32 of memory</a:t>
            </a:r>
          </a:p>
          <a:p>
            <a:pPr lvl="8"/>
            <a:endParaRPr lang="en-US" dirty="0"/>
          </a:p>
          <a:p>
            <a:r>
              <a:rPr lang="en-US" dirty="0"/>
              <a:t>Also, decide which items are frequent </a:t>
            </a:r>
            <a:br>
              <a:rPr lang="en-US" dirty="0"/>
            </a:br>
            <a:r>
              <a:rPr lang="en-US" dirty="0"/>
              <a:t>and list them for the second pass</a:t>
            </a:r>
          </a:p>
        </p:txBody>
      </p:sp>
      <p:sp>
        <p:nvSpPr>
          <p:cNvPr id="5" name="Date Placeholder 4"/>
          <p:cNvSpPr>
            <a:spLocks noGrp="1"/>
          </p:cNvSpPr>
          <p:nvPr>
            <p:ph type="dt" sz="half" idx="10"/>
          </p:nvPr>
        </p:nvSpPr>
        <p:spPr/>
        <p:txBody>
          <a:bodyPr/>
          <a:lstStyle/>
          <a:p>
            <a:fld id="{D9D06441-61FF-FE4F-85AD-5430E71028BC}"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588610B8-7040-E44D-972F-C35A155A273E}" type="slidenum">
              <a:rPr lang="en-US"/>
              <a:pPr/>
              <a:t>41</a:t>
            </a:fld>
            <a:endParaRPr lang="en-US"/>
          </a:p>
        </p:txBody>
      </p:sp>
    </p:spTree>
    <p:extLst>
      <p:ext uri="{BB962C8B-B14F-4D97-AF65-F5344CB8AC3E}">
        <p14:creationId xmlns:p14="http://schemas.microsoft.com/office/powerpoint/2010/main" val="1805372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D3E4C6-3387-F448-B07B-9D874378C17F}" type="slidenum">
              <a:rPr lang="en-US"/>
              <a:pPr/>
              <a:t>42</a:t>
            </a:fld>
            <a:endParaRPr lang="en-US"/>
          </a:p>
        </p:txBody>
      </p:sp>
      <p:sp>
        <p:nvSpPr>
          <p:cNvPr id="29698" name="Rectangle 2"/>
          <p:cNvSpPr>
            <a:spLocks noGrp="1" noChangeArrowheads="1"/>
          </p:cNvSpPr>
          <p:nvPr>
            <p:ph type="title"/>
          </p:nvPr>
        </p:nvSpPr>
        <p:spPr/>
        <p:txBody>
          <a:bodyPr/>
          <a:lstStyle/>
          <a:p>
            <a:r>
              <a:rPr lang="en-US"/>
              <a:t>PCY Algorithm – Pass 2</a:t>
            </a:r>
          </a:p>
        </p:txBody>
      </p:sp>
      <p:sp>
        <p:nvSpPr>
          <p:cNvPr id="29699" name="Rectangle 3"/>
          <p:cNvSpPr>
            <a:spLocks noGrp="1" noChangeArrowheads="1"/>
          </p:cNvSpPr>
          <p:nvPr>
            <p:ph type="body" idx="1"/>
          </p:nvPr>
        </p:nvSpPr>
        <p:spPr/>
        <p:txBody>
          <a:bodyPr/>
          <a:lstStyle/>
          <a:p>
            <a:pPr marL="609600" indent="-609600"/>
            <a:r>
              <a:rPr lang="en-US" dirty="0"/>
              <a:t>Count all pairs </a:t>
            </a:r>
            <a:r>
              <a:rPr lang="en-US" b="1" i="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j}</a:t>
            </a:r>
            <a:r>
              <a:rPr lang="en-US" dirty="0"/>
              <a:t> that meet the </a:t>
            </a:r>
            <a:br>
              <a:rPr lang="en-US" dirty="0"/>
            </a:br>
            <a:r>
              <a:rPr lang="en-US" dirty="0"/>
              <a:t>conditions for being a </a:t>
            </a:r>
            <a:r>
              <a:rPr lang="en-US" b="1" dirty="0">
                <a:solidFill>
                  <a:srgbClr val="FF0066"/>
                </a:solidFill>
              </a:rPr>
              <a:t>candidate pair</a:t>
            </a:r>
            <a:r>
              <a:rPr lang="en-US" dirty="0">
                <a:solidFill>
                  <a:srgbClr val="FF0066"/>
                </a:solidFill>
              </a:rPr>
              <a:t>:</a:t>
            </a:r>
          </a:p>
          <a:p>
            <a:pPr marL="990600" lvl="1" indent="-533400">
              <a:buFont typeface="Monotype Sorts" pitchFamily="-107" charset="2"/>
              <a:buAutoNum type="arabicPeriod"/>
            </a:pPr>
            <a:r>
              <a:rPr lang="en-US" b="1" dirty="0"/>
              <a:t> </a:t>
            </a:r>
            <a:r>
              <a:rPr lang="en-US" dirty="0"/>
              <a:t>Both </a:t>
            </a:r>
            <a:r>
              <a:rPr lang="en-US" b="1" i="1" dirty="0" err="1">
                <a:latin typeface="Times New Roman" pitchFamily="18" charset="0"/>
                <a:cs typeface="Times New Roman" pitchFamily="18" charset="0"/>
              </a:rPr>
              <a:t>i</a:t>
            </a:r>
            <a:r>
              <a:rPr lang="en-US" dirty="0"/>
              <a:t> and </a:t>
            </a:r>
            <a:r>
              <a:rPr lang="en-US" b="1" i="1" dirty="0">
                <a:latin typeface="Times New Roman" pitchFamily="18" charset="0"/>
                <a:cs typeface="Times New Roman" pitchFamily="18" charset="0"/>
              </a:rPr>
              <a:t>j</a:t>
            </a:r>
            <a:r>
              <a:rPr lang="en-US" i="1" dirty="0">
                <a:latin typeface="Times New Roman" pitchFamily="18" charset="0"/>
                <a:cs typeface="Times New Roman" pitchFamily="18" charset="0"/>
              </a:rPr>
              <a:t> </a:t>
            </a:r>
            <a:r>
              <a:rPr lang="en-US" dirty="0"/>
              <a:t>are frequent items</a:t>
            </a:r>
          </a:p>
          <a:p>
            <a:pPr marL="990600" lvl="1" indent="-533400">
              <a:buFont typeface="Monotype Sorts" pitchFamily="-107" charset="2"/>
              <a:buAutoNum type="arabicPeriod"/>
            </a:pPr>
            <a:r>
              <a:rPr lang="en-US" b="1" dirty="0"/>
              <a:t> </a:t>
            </a:r>
            <a:r>
              <a:rPr lang="en-US" dirty="0"/>
              <a:t>The pair </a:t>
            </a:r>
            <a:r>
              <a:rPr lang="en-US" b="1" i="1" dirty="0">
                <a:latin typeface="Times New Roman" pitchFamily="18" charset="0"/>
                <a:cs typeface="Times New Roman" pitchFamily="18" charset="0"/>
              </a:rPr>
              <a:t>{</a:t>
            </a:r>
            <a:r>
              <a:rPr lang="en-US" b="1" i="1" dirty="0" err="1">
                <a:latin typeface="Times New Roman" pitchFamily="18" charset="0"/>
                <a:cs typeface="Times New Roman" pitchFamily="18" charset="0"/>
              </a:rPr>
              <a:t>i</a:t>
            </a:r>
            <a:r>
              <a:rPr lang="en-US" b="1" i="1" dirty="0">
                <a:latin typeface="Times New Roman" pitchFamily="18" charset="0"/>
                <a:cs typeface="Times New Roman" pitchFamily="18" charset="0"/>
              </a:rPr>
              <a:t>, j}</a:t>
            </a:r>
            <a:r>
              <a:rPr lang="en-US" dirty="0"/>
              <a:t> hashes to a bucket whose bit in the bit vector is </a:t>
            </a:r>
            <a:r>
              <a:rPr lang="en-US" b="1" dirty="0"/>
              <a:t>1</a:t>
            </a:r>
            <a:r>
              <a:rPr lang="en-US" dirty="0"/>
              <a:t> (i.e., a </a:t>
            </a:r>
            <a:r>
              <a:rPr lang="en-US" b="1" dirty="0"/>
              <a:t>frequent bucket</a:t>
            </a:r>
            <a:r>
              <a:rPr lang="en-US" dirty="0"/>
              <a:t>)</a:t>
            </a:r>
          </a:p>
          <a:p>
            <a:pPr marL="2490216" lvl="8" indent="-533400">
              <a:buFont typeface="Monotype Sorts" pitchFamily="-107" charset="2"/>
              <a:buAutoNum type="arabicPeriod"/>
            </a:pPr>
            <a:endParaRPr lang="en-US" dirty="0"/>
          </a:p>
          <a:p>
            <a:pPr marL="697992" indent="-533400"/>
            <a:r>
              <a:rPr lang="en-US" b="1" dirty="0">
                <a:solidFill>
                  <a:srgbClr val="0000FF"/>
                </a:solidFill>
              </a:rPr>
              <a:t>Both conditions are necessary for the </a:t>
            </a:r>
            <a:br>
              <a:rPr lang="en-US" b="1" dirty="0">
                <a:solidFill>
                  <a:srgbClr val="0000FF"/>
                </a:solidFill>
              </a:rPr>
            </a:br>
            <a:r>
              <a:rPr lang="en-US" b="1" dirty="0">
                <a:solidFill>
                  <a:srgbClr val="0000FF"/>
                </a:solidFill>
              </a:rPr>
              <a:t>pair to have a chance of being frequent</a:t>
            </a:r>
          </a:p>
        </p:txBody>
      </p:sp>
      <p:sp>
        <p:nvSpPr>
          <p:cNvPr id="5" name="Date Placeholder 4"/>
          <p:cNvSpPr>
            <a:spLocks noGrp="1"/>
          </p:cNvSpPr>
          <p:nvPr>
            <p:ph type="dt" sz="half" idx="10"/>
          </p:nvPr>
        </p:nvSpPr>
        <p:spPr/>
        <p:txBody>
          <a:bodyPr/>
          <a:lstStyle/>
          <a:p>
            <a:fld id="{336B63B3-A0DD-A046-B5AC-0066DF3B8359}"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Tree>
    <p:extLst>
      <p:ext uri="{BB962C8B-B14F-4D97-AF65-F5344CB8AC3E}">
        <p14:creationId xmlns:p14="http://schemas.microsoft.com/office/powerpoint/2010/main" val="14897716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0989ABA3-1660-6142-BA9E-2606C6D6A960}" type="slidenum">
              <a:rPr lang="en-US"/>
              <a:pPr/>
              <a:t>43</a:t>
            </a:fld>
            <a:endParaRPr lang="en-US"/>
          </a:p>
        </p:txBody>
      </p:sp>
      <p:sp>
        <p:nvSpPr>
          <p:cNvPr id="10242" name="Rectangle 2"/>
          <p:cNvSpPr>
            <a:spLocks noGrp="1" noChangeArrowheads="1"/>
          </p:cNvSpPr>
          <p:nvPr>
            <p:ph type="title"/>
          </p:nvPr>
        </p:nvSpPr>
        <p:spPr/>
        <p:txBody>
          <a:bodyPr/>
          <a:lstStyle/>
          <a:p>
            <a:r>
              <a:rPr lang="en-US" dirty="0"/>
              <a:t>Main-Memory: Picture of PCY</a:t>
            </a:r>
          </a:p>
        </p:txBody>
      </p:sp>
      <p:sp>
        <p:nvSpPr>
          <p:cNvPr id="10243" name="Rectangle 3"/>
          <p:cNvSpPr>
            <a:spLocks noChangeArrowheads="1"/>
          </p:cNvSpPr>
          <p:nvPr/>
        </p:nvSpPr>
        <p:spPr bwMode="auto">
          <a:xfrm>
            <a:off x="2209800" y="2362200"/>
            <a:ext cx="20574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Hash</a:t>
            </a:r>
          </a:p>
          <a:p>
            <a:pPr algn="ctr"/>
            <a:r>
              <a:rPr lang="en-US" dirty="0">
                <a:latin typeface="Arial" pitchFamily="34" charset="0"/>
                <a:cs typeface="Arial" pitchFamily="34" charset="0"/>
              </a:rPr>
              <a:t>table</a:t>
            </a:r>
          </a:p>
        </p:txBody>
      </p:sp>
      <p:sp>
        <p:nvSpPr>
          <p:cNvPr id="10244" name="Rectangle 4"/>
          <p:cNvSpPr>
            <a:spLocks noChangeArrowheads="1"/>
          </p:cNvSpPr>
          <p:nvPr/>
        </p:nvSpPr>
        <p:spPr bwMode="auto">
          <a:xfrm>
            <a:off x="5257800" y="2362200"/>
            <a:ext cx="1981200" cy="3124200"/>
          </a:xfrm>
          <a:prstGeom prst="rect">
            <a:avLst/>
          </a:prstGeom>
          <a:solidFill>
            <a:srgbClr val="CCFFCC"/>
          </a:solidFill>
          <a:ln w="9525">
            <a:solidFill>
              <a:schemeClr val="tx1"/>
            </a:solidFill>
            <a:miter lim="800000"/>
            <a:headEnd/>
            <a:tailEnd/>
          </a:ln>
          <a:effectLst/>
        </p:spPr>
        <p:txBody>
          <a:bodyPr wrap="none" anchor="ctr">
            <a:prstTxWarp prst="textNoShape">
              <a:avLst/>
            </a:prstTxWarp>
          </a:bodyPr>
          <a:lstStyle/>
          <a:p>
            <a:pPr algn="ctr"/>
            <a:endParaRPr lang="en-US">
              <a:latin typeface="Arial" pitchFamily="34" charset="0"/>
              <a:cs typeface="Arial" pitchFamily="34" charset="0"/>
            </a:endParaRPr>
          </a:p>
        </p:txBody>
      </p:sp>
      <p:sp>
        <p:nvSpPr>
          <p:cNvPr id="10245" name="Rectangle 5"/>
          <p:cNvSpPr>
            <a:spLocks noChangeArrowheads="1"/>
          </p:cNvSpPr>
          <p:nvPr/>
        </p:nvSpPr>
        <p:spPr bwMode="auto">
          <a:xfrm>
            <a:off x="2286000" y="2438400"/>
            <a:ext cx="1905000" cy="6858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Item counts</a:t>
            </a:r>
          </a:p>
        </p:txBody>
      </p:sp>
      <p:sp>
        <p:nvSpPr>
          <p:cNvPr id="10246" name="Rectangle 6"/>
          <p:cNvSpPr>
            <a:spLocks noChangeArrowheads="1"/>
          </p:cNvSpPr>
          <p:nvPr/>
        </p:nvSpPr>
        <p:spPr bwMode="auto">
          <a:xfrm>
            <a:off x="5334000" y="3048000"/>
            <a:ext cx="1828800" cy="3810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Bitmap</a:t>
            </a:r>
          </a:p>
        </p:txBody>
      </p:sp>
      <p:sp>
        <p:nvSpPr>
          <p:cNvPr id="10247" name="Text Box 7"/>
          <p:cNvSpPr txBox="1">
            <a:spLocks noChangeArrowheads="1"/>
          </p:cNvSpPr>
          <p:nvPr/>
        </p:nvSpPr>
        <p:spPr bwMode="auto">
          <a:xfrm>
            <a:off x="2590800" y="55626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dirty="0">
                <a:latin typeface="Arial" pitchFamily="34" charset="0"/>
                <a:cs typeface="Arial" pitchFamily="34" charset="0"/>
              </a:rPr>
              <a:t>Pass 1</a:t>
            </a:r>
          </a:p>
        </p:txBody>
      </p:sp>
      <p:sp>
        <p:nvSpPr>
          <p:cNvPr id="10248" name="Text Box 8"/>
          <p:cNvSpPr txBox="1">
            <a:spLocks noChangeArrowheads="1"/>
          </p:cNvSpPr>
          <p:nvPr/>
        </p:nvSpPr>
        <p:spPr bwMode="auto">
          <a:xfrm>
            <a:off x="5638800" y="5562600"/>
            <a:ext cx="1160895" cy="461665"/>
          </a:xfrm>
          <a:prstGeom prst="rect">
            <a:avLst/>
          </a:prstGeom>
          <a:noFill/>
          <a:ln w="9525">
            <a:noFill/>
            <a:miter lim="800000"/>
            <a:headEnd/>
            <a:tailEnd/>
          </a:ln>
          <a:effectLst/>
        </p:spPr>
        <p:txBody>
          <a:bodyPr wrap="none">
            <a:prstTxWarp prst="textNoShape">
              <a:avLst/>
            </a:prstTxWarp>
            <a:spAutoFit/>
          </a:bodyPr>
          <a:lstStyle/>
          <a:p>
            <a:r>
              <a:rPr lang="en-US" sz="2400" b="1">
                <a:latin typeface="Arial" pitchFamily="34" charset="0"/>
                <a:cs typeface="Arial" pitchFamily="34" charset="0"/>
              </a:rPr>
              <a:t>Pass 2</a:t>
            </a:r>
          </a:p>
        </p:txBody>
      </p:sp>
      <p:sp>
        <p:nvSpPr>
          <p:cNvPr id="10249" name="Rectangle 9"/>
          <p:cNvSpPr>
            <a:spLocks noChangeArrowheads="1"/>
          </p:cNvSpPr>
          <p:nvPr/>
        </p:nvSpPr>
        <p:spPr bwMode="auto">
          <a:xfrm>
            <a:off x="5334000" y="2438400"/>
            <a:ext cx="1828800" cy="533400"/>
          </a:xfrm>
          <a:prstGeom prst="rect">
            <a:avLst/>
          </a:prstGeom>
          <a:solidFill>
            <a:srgbClr val="99CCFF"/>
          </a:solidFill>
          <a:ln w="9525">
            <a:solidFill>
              <a:schemeClr val="tx1"/>
            </a:solidFill>
            <a:miter lim="800000"/>
            <a:headEnd/>
            <a:tailEnd/>
          </a:ln>
          <a:effectLst/>
        </p:spPr>
        <p:txBody>
          <a:bodyPr wrap="none" anchor="ctr">
            <a:prstTxWarp prst="textNoShape">
              <a:avLst/>
            </a:prstTxWarp>
          </a:bodyPr>
          <a:lstStyle/>
          <a:p>
            <a:pPr algn="ctr"/>
            <a:r>
              <a:rPr lang="en-US">
                <a:latin typeface="Arial" pitchFamily="34" charset="0"/>
                <a:cs typeface="Arial" pitchFamily="34" charset="0"/>
              </a:rPr>
              <a:t>Frequent items</a:t>
            </a:r>
          </a:p>
        </p:txBody>
      </p:sp>
      <p:sp>
        <p:nvSpPr>
          <p:cNvPr id="10250" name="Line 10"/>
          <p:cNvSpPr>
            <a:spLocks noChangeShapeType="1"/>
          </p:cNvSpPr>
          <p:nvPr/>
        </p:nvSpPr>
        <p:spPr bwMode="auto">
          <a:xfrm flipV="1">
            <a:off x="4191000" y="2971800"/>
            <a:ext cx="1143000" cy="15240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0251" name="Line 11"/>
          <p:cNvSpPr>
            <a:spLocks noChangeShapeType="1"/>
          </p:cNvSpPr>
          <p:nvPr/>
        </p:nvSpPr>
        <p:spPr bwMode="auto">
          <a:xfrm flipV="1">
            <a:off x="4205601" y="3429000"/>
            <a:ext cx="1128399" cy="1981200"/>
          </a:xfrm>
          <a:prstGeom prst="line">
            <a:avLst/>
          </a:prstGeom>
          <a:noFill/>
          <a:ln w="19050">
            <a:solidFill>
              <a:srgbClr val="008000"/>
            </a:solidFill>
            <a:round/>
            <a:headEnd/>
            <a:tailEnd/>
          </a:ln>
          <a:effectLst/>
        </p:spPr>
        <p:txBody>
          <a:bodyPr wrap="none" anchor="ctr">
            <a:prstTxWarp prst="textNoShape">
              <a:avLst/>
            </a:prstTxWarp>
          </a:bodyPr>
          <a:lstStyle/>
          <a:p>
            <a:endParaRPr lang="en-US">
              <a:latin typeface="Arial" pitchFamily="34" charset="0"/>
              <a:cs typeface="Arial" pitchFamily="34" charset="0"/>
            </a:endParaRPr>
          </a:p>
        </p:txBody>
      </p:sp>
      <p:sp>
        <p:nvSpPr>
          <p:cNvPr id="10253" name="Line 13"/>
          <p:cNvSpPr>
            <a:spLocks noChangeShapeType="1"/>
          </p:cNvSpPr>
          <p:nvPr/>
        </p:nvSpPr>
        <p:spPr bwMode="auto">
          <a:xfrm>
            <a:off x="4191000" y="2438400"/>
            <a:ext cx="1143000" cy="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10254" name="Line 14"/>
          <p:cNvSpPr>
            <a:spLocks noChangeShapeType="1"/>
          </p:cNvSpPr>
          <p:nvPr/>
        </p:nvSpPr>
        <p:spPr bwMode="auto">
          <a:xfrm flipV="1">
            <a:off x="4191000" y="3048000"/>
            <a:ext cx="1143000" cy="152400"/>
          </a:xfrm>
          <a:prstGeom prst="line">
            <a:avLst/>
          </a:prstGeom>
          <a:noFill/>
          <a:ln w="19050">
            <a:solidFill>
              <a:srgbClr val="008000"/>
            </a:solidFill>
            <a:round/>
            <a:headEnd/>
            <a:tailEnd/>
          </a:ln>
          <a:effectLst/>
        </p:spPr>
        <p:txBody>
          <a:bodyPr>
            <a:prstTxWarp prst="textNoShape">
              <a:avLst/>
            </a:prstTxWarp>
          </a:bodyPr>
          <a:lstStyle/>
          <a:p>
            <a:endParaRPr lang="en-US">
              <a:latin typeface="Arial" pitchFamily="34" charset="0"/>
              <a:cs typeface="Arial" pitchFamily="34" charset="0"/>
            </a:endParaRPr>
          </a:p>
        </p:txBody>
      </p:sp>
      <p:sp>
        <p:nvSpPr>
          <p:cNvPr id="16" name="Date Placeholder 15"/>
          <p:cNvSpPr>
            <a:spLocks noGrp="1"/>
          </p:cNvSpPr>
          <p:nvPr>
            <p:ph type="dt" sz="half" idx="10"/>
          </p:nvPr>
        </p:nvSpPr>
        <p:spPr/>
        <p:txBody>
          <a:bodyPr/>
          <a:lstStyle/>
          <a:p>
            <a:fld id="{04E0AEDD-ACA8-2E45-8FAE-0292B0CA5325}" type="datetime1">
              <a:rPr lang="en-US" smtClean="0"/>
              <a:t>1/21/18</a:t>
            </a:fld>
            <a:endParaRPr lang="en-US"/>
          </a:p>
        </p:txBody>
      </p:sp>
      <p:sp>
        <p:nvSpPr>
          <p:cNvPr id="17" name="Footer Placeholder 16"/>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19" name="Rectangle 6"/>
          <p:cNvSpPr>
            <a:spLocks noChangeArrowheads="1"/>
          </p:cNvSpPr>
          <p:nvPr/>
        </p:nvSpPr>
        <p:spPr bwMode="auto">
          <a:xfrm>
            <a:off x="2286000" y="3200400"/>
            <a:ext cx="1919601" cy="2209800"/>
          </a:xfrm>
          <a:prstGeom prst="rect">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Hash table</a:t>
            </a:r>
            <a:br>
              <a:rPr lang="en-US" dirty="0">
                <a:latin typeface="Arial" pitchFamily="34" charset="0"/>
                <a:cs typeface="Arial" pitchFamily="34" charset="0"/>
              </a:rPr>
            </a:br>
            <a:r>
              <a:rPr lang="en-US" dirty="0">
                <a:latin typeface="Arial" pitchFamily="34" charset="0"/>
                <a:cs typeface="Arial" pitchFamily="34" charset="0"/>
              </a:rPr>
              <a:t>for pairs</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20" name="TextBox 19"/>
          <p:cNvSpPr txBox="1"/>
          <p:nvPr/>
        </p:nvSpPr>
        <p:spPr>
          <a:xfrm rot="16200000">
            <a:off x="1146024" y="3737091"/>
            <a:ext cx="1582484" cy="369332"/>
          </a:xfrm>
          <a:prstGeom prst="rect">
            <a:avLst/>
          </a:prstGeom>
          <a:noFill/>
        </p:spPr>
        <p:txBody>
          <a:bodyPr wrap="none" rtlCol="0">
            <a:spAutoFit/>
          </a:bodyPr>
          <a:lstStyle/>
          <a:p>
            <a:r>
              <a:rPr lang="en-US" dirty="0">
                <a:solidFill>
                  <a:srgbClr val="008000"/>
                </a:solidFill>
                <a:latin typeface="Arial" pitchFamily="34" charset="0"/>
                <a:cs typeface="Arial" pitchFamily="34" charset="0"/>
              </a:rPr>
              <a:t>Main memory</a:t>
            </a:r>
          </a:p>
        </p:txBody>
      </p:sp>
      <p:sp>
        <p:nvSpPr>
          <p:cNvPr id="21" name="Rectangle 6"/>
          <p:cNvSpPr>
            <a:spLocks noChangeArrowheads="1"/>
          </p:cNvSpPr>
          <p:nvPr/>
        </p:nvSpPr>
        <p:spPr bwMode="auto">
          <a:xfrm>
            <a:off x="5334000" y="3505200"/>
            <a:ext cx="1828800" cy="1828800"/>
          </a:xfrm>
          <a:prstGeom prst="rect">
            <a:avLst/>
          </a:prstGeom>
          <a:solidFill>
            <a:schemeClr val="accent1">
              <a:lumMod val="60000"/>
              <a:lumOff val="40000"/>
            </a:schemeClr>
          </a:solidFill>
          <a:ln w="9525">
            <a:solidFill>
              <a:schemeClr val="tx1"/>
            </a:solidFill>
            <a:miter lim="800000"/>
            <a:headEnd/>
            <a:tailEnd/>
          </a:ln>
          <a:effectLst/>
        </p:spPr>
        <p:txBody>
          <a:bodyPr wrap="none" anchor="ctr">
            <a:prstTxWarp prst="textNoShape">
              <a:avLst/>
            </a:prstTxWarp>
          </a:bodyPr>
          <a:lstStyle/>
          <a:p>
            <a:pPr algn="ctr"/>
            <a:r>
              <a:rPr lang="en-US" dirty="0">
                <a:latin typeface="Arial" pitchFamily="34" charset="0"/>
                <a:cs typeface="Arial" pitchFamily="34" charset="0"/>
              </a:rPr>
              <a:t>Counts of</a:t>
            </a:r>
          </a:p>
          <a:p>
            <a:pPr algn="ctr"/>
            <a:r>
              <a:rPr lang="en-US" dirty="0">
                <a:latin typeface="Arial" pitchFamily="34" charset="0"/>
                <a:cs typeface="Arial" pitchFamily="34" charset="0"/>
              </a:rPr>
              <a:t>candidate</a:t>
            </a:r>
          </a:p>
          <a:p>
            <a:pPr algn="ctr"/>
            <a:r>
              <a:rPr lang="en-US" dirty="0">
                <a:latin typeface="Arial" pitchFamily="34" charset="0"/>
                <a:cs typeface="Arial" pitchFamily="34" charset="0"/>
              </a:rPr>
              <a:t>pairs</a:t>
            </a:r>
          </a:p>
        </p:txBody>
      </p:sp>
    </p:spTree>
    <p:extLst>
      <p:ext uri="{BB962C8B-B14F-4D97-AF65-F5344CB8AC3E}">
        <p14:creationId xmlns:p14="http://schemas.microsoft.com/office/powerpoint/2010/main" val="3708688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70B264A-BCBB-5040-B462-25D6635FCCFD}" type="slidenum">
              <a:rPr lang="en-US"/>
              <a:pPr/>
              <a:t>44</a:t>
            </a:fld>
            <a:endParaRPr lang="en-US"/>
          </a:p>
        </p:txBody>
      </p:sp>
      <p:sp>
        <p:nvSpPr>
          <p:cNvPr id="25602" name="Rectangle 2"/>
          <p:cNvSpPr>
            <a:spLocks noGrp="1" noChangeArrowheads="1"/>
          </p:cNvSpPr>
          <p:nvPr>
            <p:ph type="title"/>
          </p:nvPr>
        </p:nvSpPr>
        <p:spPr/>
        <p:txBody>
          <a:bodyPr/>
          <a:lstStyle/>
          <a:p>
            <a:r>
              <a:rPr lang="en-US" dirty="0"/>
              <a:t>Main-Memory Details</a:t>
            </a:r>
          </a:p>
        </p:txBody>
      </p:sp>
      <p:sp>
        <p:nvSpPr>
          <p:cNvPr id="25603" name="Rectangle 3"/>
          <p:cNvSpPr>
            <a:spLocks noGrp="1" noChangeArrowheads="1"/>
          </p:cNvSpPr>
          <p:nvPr>
            <p:ph type="body" idx="1"/>
          </p:nvPr>
        </p:nvSpPr>
        <p:spPr/>
        <p:txBody>
          <a:bodyPr/>
          <a:lstStyle/>
          <a:p>
            <a:r>
              <a:rPr lang="en-US" b="1" dirty="0">
                <a:solidFill>
                  <a:srgbClr val="D60093"/>
                </a:solidFill>
              </a:rPr>
              <a:t>Buckets require a few bytes each:</a:t>
            </a:r>
          </a:p>
          <a:p>
            <a:pPr lvl="1"/>
            <a:r>
              <a:rPr lang="en-US" b="1" dirty="0">
                <a:solidFill>
                  <a:srgbClr val="0000FF"/>
                </a:solidFill>
              </a:rPr>
              <a:t>Note:</a:t>
            </a:r>
            <a:r>
              <a:rPr lang="en-US" dirty="0">
                <a:solidFill>
                  <a:srgbClr val="0064E2"/>
                </a:solidFill>
              </a:rPr>
              <a:t> </a:t>
            </a:r>
            <a:r>
              <a:rPr lang="en-US" dirty="0"/>
              <a:t>we do not have to count past </a:t>
            </a:r>
            <a:r>
              <a:rPr lang="en-US" b="1" i="1" dirty="0">
                <a:latin typeface="Times New Roman" pitchFamily="18" charset="0"/>
                <a:cs typeface="Times New Roman" pitchFamily="18" charset="0"/>
              </a:rPr>
              <a:t>s</a:t>
            </a:r>
            <a:endParaRPr lang="en-US" b="1" dirty="0"/>
          </a:p>
          <a:p>
            <a:pPr lvl="1"/>
            <a:r>
              <a:rPr lang="en-US" dirty="0"/>
              <a:t>#buckets is </a:t>
            </a:r>
            <a:r>
              <a:rPr lang="en-US" i="1" dirty="0"/>
              <a:t>O(main-memory size)</a:t>
            </a:r>
          </a:p>
          <a:p>
            <a:pPr lvl="8"/>
            <a:endParaRPr lang="en-US" dirty="0"/>
          </a:p>
          <a:p>
            <a:r>
              <a:rPr lang="en-US" dirty="0"/>
              <a:t>On second pass, a table of </a:t>
            </a:r>
            <a:r>
              <a:rPr lang="en-US" dirty="0">
                <a:solidFill>
                  <a:srgbClr val="0000FF"/>
                </a:solidFill>
              </a:rPr>
              <a:t>(item, item, count) </a:t>
            </a:r>
            <a:r>
              <a:rPr lang="en-US" dirty="0"/>
              <a:t>triples is essential (we cannot use triangular matrix approach)</a:t>
            </a:r>
          </a:p>
          <a:p>
            <a:pPr lvl="1"/>
            <a:r>
              <a:rPr lang="en-US" dirty="0"/>
              <a:t>Thus, hash table must eliminate approx. 2/3 </a:t>
            </a:r>
            <a:br>
              <a:rPr lang="en-US" dirty="0"/>
            </a:br>
            <a:r>
              <a:rPr lang="en-US" dirty="0"/>
              <a:t>of the candidate pairs for PCY to beat A-Priori</a:t>
            </a:r>
          </a:p>
        </p:txBody>
      </p:sp>
      <p:sp>
        <p:nvSpPr>
          <p:cNvPr id="5" name="Date Placeholder 4"/>
          <p:cNvSpPr>
            <a:spLocks noGrp="1"/>
          </p:cNvSpPr>
          <p:nvPr>
            <p:ph type="dt" sz="half" idx="10"/>
          </p:nvPr>
        </p:nvSpPr>
        <p:spPr/>
        <p:txBody>
          <a:bodyPr/>
          <a:lstStyle/>
          <a:p>
            <a:fld id="{7161F977-E7F9-C64B-AAB7-32C89416A318}"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Tree>
    <p:extLst>
      <p:ext uri="{BB962C8B-B14F-4D97-AF65-F5344CB8AC3E}">
        <p14:creationId xmlns:p14="http://schemas.microsoft.com/office/powerpoint/2010/main" val="2708042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Extensions to A-Priori</a:t>
            </a:r>
          </a:p>
        </p:txBody>
      </p:sp>
      <p:sp>
        <p:nvSpPr>
          <p:cNvPr id="3" name="Content Placeholder 2"/>
          <p:cNvSpPr>
            <a:spLocks noGrp="1"/>
          </p:cNvSpPr>
          <p:nvPr>
            <p:ph idx="1"/>
          </p:nvPr>
        </p:nvSpPr>
        <p:spPr>
          <a:xfrm>
            <a:off x="76200" y="1295400"/>
            <a:ext cx="9067800" cy="5257801"/>
          </a:xfrm>
        </p:spPr>
        <p:txBody>
          <a:bodyPr/>
          <a:lstStyle/>
          <a:p>
            <a:r>
              <a:rPr lang="en-US" dirty="0"/>
              <a:t>The MMDS book covers several other extensions beyond the PCY idea: “</a:t>
            </a:r>
            <a:r>
              <a:rPr lang="en-US" b="1" dirty="0"/>
              <a:t>Multistage</a:t>
            </a:r>
            <a:r>
              <a:rPr lang="en-US" dirty="0"/>
              <a:t>” and “</a:t>
            </a:r>
            <a:r>
              <a:rPr lang="en-US" b="1" dirty="0" err="1"/>
              <a:t>Multihash</a:t>
            </a:r>
            <a:r>
              <a:rPr lang="en-US" dirty="0"/>
              <a:t>”</a:t>
            </a:r>
          </a:p>
          <a:p>
            <a:endParaRPr lang="en-US" dirty="0"/>
          </a:p>
          <a:p>
            <a:r>
              <a:rPr lang="en-US" dirty="0"/>
              <a:t>For reading on your own, Sect. 6.4 of MMDS</a:t>
            </a:r>
          </a:p>
          <a:p>
            <a:endParaRPr lang="en-US" dirty="0"/>
          </a:p>
          <a:p>
            <a:r>
              <a:rPr lang="en-US" b="1" dirty="0">
                <a:solidFill>
                  <a:srgbClr val="00B050"/>
                </a:solidFill>
              </a:rPr>
              <a:t>Recommended video</a:t>
            </a:r>
            <a:r>
              <a:rPr lang="en-US" dirty="0">
                <a:solidFill>
                  <a:srgbClr val="00B050"/>
                </a:solidFill>
              </a:rPr>
              <a:t> </a:t>
            </a:r>
            <a:r>
              <a:rPr lang="en-US" dirty="0"/>
              <a:t>(starting about 10:10): </a:t>
            </a:r>
            <a:r>
              <a:rPr lang="en-US" dirty="0">
                <a:hlinkClick r:id="rId2"/>
              </a:rPr>
              <a:t>https://www.youtube.com/watch?v=AGAkNiQnbjY</a:t>
            </a:r>
            <a:r>
              <a:rPr lang="en-US" dirty="0"/>
              <a:t> </a:t>
            </a:r>
          </a:p>
        </p:txBody>
      </p:sp>
      <p:sp>
        <p:nvSpPr>
          <p:cNvPr id="4" name="Slide Number Placeholder 3"/>
          <p:cNvSpPr>
            <a:spLocks noGrp="1"/>
          </p:cNvSpPr>
          <p:nvPr>
            <p:ph type="sldNum" sz="quarter" idx="12"/>
          </p:nvPr>
        </p:nvSpPr>
        <p:spPr/>
        <p:txBody>
          <a:bodyPr/>
          <a:lstStyle/>
          <a:p>
            <a:fld id="{19B12225-5612-419B-A8D5-4B8EEE4C217E}" type="slidenum">
              <a:rPr lang="en-US" smtClean="0"/>
              <a:pPr/>
              <a:t>45</a:t>
            </a:fld>
            <a:endParaRPr lang="en-US" dirty="0"/>
          </a:p>
        </p:txBody>
      </p:sp>
      <p:sp>
        <p:nvSpPr>
          <p:cNvPr id="5" name="Date Placeholder 4"/>
          <p:cNvSpPr>
            <a:spLocks noGrp="1"/>
          </p:cNvSpPr>
          <p:nvPr>
            <p:ph type="dt" sz="half" idx="10"/>
          </p:nvPr>
        </p:nvSpPr>
        <p:spPr/>
        <p:txBody>
          <a:bodyPr/>
          <a:lstStyle/>
          <a:p>
            <a:fld id="{B01A3303-2202-FE41-8959-8A146C560599}" type="datetime1">
              <a:rPr lang="en-US" smtClean="0"/>
              <a:t>1/21/18</a:t>
            </a:fld>
            <a:endParaRPr lang="en-US"/>
          </a:p>
        </p:txBody>
      </p:sp>
      <p:sp>
        <p:nvSpPr>
          <p:cNvPr id="6" name="Footer Placeholder 5"/>
          <p:cNvSpPr>
            <a:spLocks noGrp="1"/>
          </p:cNvSpPr>
          <p:nvPr>
            <p:ph type="ftr" sz="quarter" idx="11"/>
          </p:nvPr>
        </p:nvSpPr>
        <p:spPr/>
        <p:txBody>
          <a:bodyPr/>
          <a:lstStyle/>
          <a:p>
            <a:r>
              <a:rPr lang="en-US"/>
              <a:t>Jure Leskovec, Stanford CS246: Mining Massive Datasets, http://cs246.stanford.edu</a:t>
            </a:r>
          </a:p>
        </p:txBody>
      </p:sp>
    </p:spTree>
    <p:extLst>
      <p:ext uri="{BB962C8B-B14F-4D97-AF65-F5344CB8AC3E}">
        <p14:creationId xmlns:p14="http://schemas.microsoft.com/office/powerpoint/2010/main" val="616887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a:t>Frequent </a:t>
            </a:r>
            <a:r>
              <a:rPr lang="en-US" dirty="0" err="1"/>
              <a:t>Itemsets</a:t>
            </a:r>
            <a:r>
              <a:rPr lang="en-US" dirty="0"/>
              <a:t> </a:t>
            </a:r>
            <a:br>
              <a:rPr lang="en-US" dirty="0"/>
            </a:br>
            <a:r>
              <a:rPr lang="en-US" dirty="0"/>
              <a:t>in </a:t>
            </a:r>
            <a:r>
              <a:rPr lang="en-US" u="sng" dirty="0"/>
              <a:t>&lt;</a:t>
            </a:r>
            <a:r>
              <a:rPr lang="en-US" dirty="0"/>
              <a:t> 2 Passes</a:t>
            </a:r>
          </a:p>
        </p:txBody>
      </p:sp>
      <p:sp>
        <p:nvSpPr>
          <p:cNvPr id="3" name="Subtitle 2"/>
          <p:cNvSpPr>
            <a:spLocks noGrp="1"/>
          </p:cNvSpPr>
          <p:nvPr>
            <p:ph type="subTitle" idx="1"/>
          </p:nvPr>
        </p:nvSpPr>
        <p:spPr>
          <a:xfrm>
            <a:off x="685800" y="5129784"/>
            <a:ext cx="8077200" cy="1499616"/>
          </a:xfrm>
        </p:spPr>
        <p:txBody>
          <a:bodyPr>
            <a:normAutofit/>
          </a:bodyPr>
          <a:lstStyle/>
          <a:p>
            <a:pPr marL="342900" indent="-342900">
              <a:buFont typeface="Arial" charset="0"/>
              <a:buChar char="•"/>
            </a:pPr>
            <a:r>
              <a:rPr lang="en-US" sz="2400" dirty="0">
                <a:solidFill>
                  <a:srgbClr val="FF9900"/>
                </a:solidFill>
              </a:rPr>
              <a:t>Simple Algorithm</a:t>
            </a:r>
          </a:p>
          <a:p>
            <a:pPr marL="342900" indent="-342900">
              <a:buFont typeface="Arial" charset="0"/>
              <a:buChar char="•"/>
            </a:pPr>
            <a:r>
              <a:rPr lang="en-US" sz="2400" dirty="0" err="1">
                <a:solidFill>
                  <a:srgbClr val="FF9900"/>
                </a:solidFill>
              </a:rPr>
              <a:t>Savasere-Omiecinski</a:t>
            </a:r>
            <a:r>
              <a:rPr lang="en-US" sz="2400" dirty="0">
                <a:solidFill>
                  <a:srgbClr val="FF9900"/>
                </a:solidFill>
              </a:rPr>
              <a:t>- </a:t>
            </a:r>
            <a:r>
              <a:rPr lang="en-US" sz="2400" dirty="0" err="1">
                <a:solidFill>
                  <a:srgbClr val="FF9900"/>
                </a:solidFill>
              </a:rPr>
              <a:t>Navathe</a:t>
            </a:r>
            <a:r>
              <a:rPr lang="en-US" sz="2400" dirty="0">
                <a:solidFill>
                  <a:srgbClr val="FF9900"/>
                </a:solidFill>
              </a:rPr>
              <a:t> (SON) Algorithm</a:t>
            </a:r>
          </a:p>
          <a:p>
            <a:pPr marL="342900" indent="-342900">
              <a:buFont typeface="Arial" charset="0"/>
              <a:buChar char="•"/>
            </a:pPr>
            <a:r>
              <a:rPr lang="en-US" sz="2400" dirty="0" err="1">
                <a:solidFill>
                  <a:srgbClr val="FF9900"/>
                </a:solidFill>
              </a:rPr>
              <a:t>Toivonen’s</a:t>
            </a:r>
            <a:r>
              <a:rPr lang="en-US" sz="2400" dirty="0">
                <a:solidFill>
                  <a:srgbClr val="FF9900"/>
                </a:solidFill>
              </a:rPr>
              <a:t> Algorithm</a:t>
            </a:r>
            <a:endParaRPr lang="en-US" sz="2400" dirty="0"/>
          </a:p>
        </p:txBody>
      </p:sp>
    </p:spTree>
    <p:extLst>
      <p:ext uri="{BB962C8B-B14F-4D97-AF65-F5344CB8AC3E}">
        <p14:creationId xmlns:p14="http://schemas.microsoft.com/office/powerpoint/2010/main" val="751424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dirty="0"/>
              <a:t>Frequent </a:t>
            </a:r>
            <a:r>
              <a:rPr lang="en-US" dirty="0" err="1"/>
              <a:t>Itemsets</a:t>
            </a:r>
            <a:r>
              <a:rPr lang="en-US" dirty="0"/>
              <a:t> in </a:t>
            </a:r>
            <a:r>
              <a:rPr lang="en-US" u="sng" dirty="0"/>
              <a:t>&lt;</a:t>
            </a:r>
            <a:r>
              <a:rPr lang="en-US" dirty="0"/>
              <a:t> 2 Passes</a:t>
            </a:r>
          </a:p>
        </p:txBody>
      </p:sp>
      <p:sp>
        <p:nvSpPr>
          <p:cNvPr id="16387" name="Rectangle 3"/>
          <p:cNvSpPr>
            <a:spLocks noGrp="1" noChangeArrowheads="1"/>
          </p:cNvSpPr>
          <p:nvPr>
            <p:ph idx="1"/>
          </p:nvPr>
        </p:nvSpPr>
        <p:spPr/>
        <p:txBody>
          <a:bodyPr>
            <a:normAutofit lnSpcReduction="10000"/>
          </a:bodyPr>
          <a:lstStyle/>
          <a:p>
            <a:r>
              <a:rPr lang="en-US" dirty="0"/>
              <a:t>A-Priori, PCY, etc., take </a:t>
            </a:r>
            <a:r>
              <a:rPr lang="en-US" i="1" dirty="0"/>
              <a:t>k</a:t>
            </a:r>
            <a:r>
              <a:rPr lang="en-US" dirty="0"/>
              <a:t>  passes to find frequent itemsets of size </a:t>
            </a:r>
            <a:r>
              <a:rPr lang="en-US" i="1" dirty="0"/>
              <a:t>k</a:t>
            </a:r>
          </a:p>
          <a:p>
            <a:pPr lvl="8"/>
            <a:endParaRPr lang="en-US" i="1" dirty="0"/>
          </a:p>
          <a:p>
            <a:r>
              <a:rPr lang="en-US" b="1" dirty="0">
                <a:solidFill>
                  <a:srgbClr val="0000FF"/>
                </a:solidFill>
              </a:rPr>
              <a:t>Can we use fewer passes?</a:t>
            </a:r>
          </a:p>
          <a:p>
            <a:pPr lvl="8"/>
            <a:endParaRPr lang="en-US" dirty="0"/>
          </a:p>
          <a:p>
            <a:r>
              <a:rPr lang="en-US" b="1" dirty="0"/>
              <a:t>Use 2 or fewer passes for all sizes, </a:t>
            </a:r>
            <a:br>
              <a:rPr lang="en-US" b="1" dirty="0"/>
            </a:br>
            <a:r>
              <a:rPr lang="en-US" b="1" dirty="0">
                <a:solidFill>
                  <a:srgbClr val="CC0066"/>
                </a:solidFill>
              </a:rPr>
              <a:t>but may miss some frequent itemsets</a:t>
            </a:r>
          </a:p>
          <a:p>
            <a:pPr lvl="1"/>
            <a:r>
              <a:rPr lang="en-US" dirty="0"/>
              <a:t>Random sampling</a:t>
            </a:r>
          </a:p>
          <a:p>
            <a:pPr lvl="2"/>
            <a:r>
              <a:rPr lang="en-US" dirty="0">
                <a:solidFill>
                  <a:schemeClr val="accent1">
                    <a:lumMod val="75000"/>
                  </a:schemeClr>
                </a:solidFill>
              </a:rPr>
              <a:t>Do not sneer</a:t>
            </a:r>
            <a:r>
              <a:rPr lang="en-US" dirty="0"/>
              <a:t>; “random sample” is often a cure for the problem of having too large a dataset.</a:t>
            </a:r>
          </a:p>
          <a:p>
            <a:pPr lvl="1"/>
            <a:r>
              <a:rPr lang="en-US" dirty="0"/>
              <a:t>SON (</a:t>
            </a:r>
            <a:r>
              <a:rPr lang="en-US" dirty="0" err="1"/>
              <a:t>Savasere</a:t>
            </a:r>
            <a:r>
              <a:rPr lang="en-US" dirty="0"/>
              <a:t>, </a:t>
            </a:r>
            <a:r>
              <a:rPr lang="en-US" dirty="0" err="1"/>
              <a:t>Omiecinski</a:t>
            </a:r>
            <a:r>
              <a:rPr lang="en-US" dirty="0"/>
              <a:t>, and </a:t>
            </a:r>
            <a:r>
              <a:rPr lang="en-US" dirty="0" err="1"/>
              <a:t>Navathe</a:t>
            </a:r>
            <a:r>
              <a:rPr lang="en-US" dirty="0"/>
              <a:t>)</a:t>
            </a:r>
          </a:p>
          <a:p>
            <a:pPr lvl="1"/>
            <a:r>
              <a:rPr lang="en-US" dirty="0" err="1"/>
              <a:t>Toivonen</a:t>
            </a:r>
            <a:endParaRPr lang="en-US" dirty="0"/>
          </a:p>
        </p:txBody>
      </p:sp>
      <p:sp>
        <p:nvSpPr>
          <p:cNvPr id="5" name="Date Placeholder 4"/>
          <p:cNvSpPr>
            <a:spLocks noGrp="1"/>
          </p:cNvSpPr>
          <p:nvPr>
            <p:ph type="dt" sz="half" idx="10"/>
          </p:nvPr>
        </p:nvSpPr>
        <p:spPr/>
        <p:txBody>
          <a:bodyPr/>
          <a:lstStyle/>
          <a:p>
            <a:fld id="{56DF46C9-FD4D-6741-A85C-399B6E90843F}"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61618210-A399-924D-A6B3-276F7A388EC0}" type="slidenum">
              <a:rPr lang="en-US"/>
              <a:pPr/>
              <a:t>47</a:t>
            </a:fld>
            <a:endParaRPr lang="en-US"/>
          </a:p>
        </p:txBody>
      </p:sp>
    </p:spTree>
    <p:extLst>
      <p:ext uri="{BB962C8B-B14F-4D97-AF65-F5344CB8AC3E}">
        <p14:creationId xmlns:p14="http://schemas.microsoft.com/office/powerpoint/2010/main" val="1550443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a:t>Random Sampling (1)</a:t>
            </a:r>
          </a:p>
        </p:txBody>
      </p:sp>
      <p:sp>
        <p:nvSpPr>
          <p:cNvPr id="17411" name="Rectangle 3"/>
          <p:cNvSpPr>
            <a:spLocks noGrp="1" noChangeArrowheads="1"/>
          </p:cNvSpPr>
          <p:nvPr>
            <p:ph idx="1"/>
          </p:nvPr>
        </p:nvSpPr>
        <p:spPr/>
        <p:txBody>
          <a:bodyPr/>
          <a:lstStyle/>
          <a:p>
            <a:r>
              <a:rPr lang="en-US" b="1" dirty="0">
                <a:solidFill>
                  <a:srgbClr val="CC0066"/>
                </a:solidFill>
              </a:rPr>
              <a:t>Take a random sample of the market baskets</a:t>
            </a:r>
          </a:p>
          <a:p>
            <a:pPr lvl="8"/>
            <a:endParaRPr lang="en-US" b="1" dirty="0"/>
          </a:p>
          <a:p>
            <a:r>
              <a:rPr lang="en-US" b="1" dirty="0"/>
              <a:t>Run a-priori or one of its improvements</a:t>
            </a:r>
            <a:br>
              <a:rPr lang="en-US" b="1" dirty="0"/>
            </a:br>
            <a:r>
              <a:rPr lang="en-US" b="1" dirty="0"/>
              <a:t>in main memory</a:t>
            </a:r>
          </a:p>
          <a:p>
            <a:pPr lvl="1"/>
            <a:r>
              <a:rPr lang="en-US" dirty="0"/>
              <a:t>So we don’t pay for disk I/O each </a:t>
            </a:r>
            <a:br>
              <a:rPr lang="en-US" dirty="0"/>
            </a:br>
            <a:r>
              <a:rPr lang="en-US" dirty="0"/>
              <a:t>time we increase the size of itemsets</a:t>
            </a:r>
          </a:p>
          <a:p>
            <a:pPr lvl="1"/>
            <a:r>
              <a:rPr lang="en-US" dirty="0"/>
              <a:t>Reduce support threshold </a:t>
            </a:r>
            <a:br>
              <a:rPr lang="en-US" dirty="0"/>
            </a:br>
            <a:r>
              <a:rPr lang="en-US" dirty="0"/>
              <a:t>proportionally </a:t>
            </a:r>
            <a:br>
              <a:rPr lang="en-US" dirty="0"/>
            </a:br>
            <a:r>
              <a:rPr lang="en-US" dirty="0"/>
              <a:t>to match the sample size</a:t>
            </a:r>
          </a:p>
          <a:p>
            <a:pPr lvl="2"/>
            <a:r>
              <a:rPr lang="en-US" dirty="0">
                <a:solidFill>
                  <a:srgbClr val="00B050"/>
                </a:solidFill>
              </a:rPr>
              <a:t>Example</a:t>
            </a:r>
            <a:r>
              <a:rPr lang="en-US" dirty="0"/>
              <a:t>: if your sample is 1/100 of the baskets, use  </a:t>
            </a:r>
            <a:r>
              <a:rPr lang="en-US" i="1" dirty="0"/>
              <a:t>s</a:t>
            </a:r>
            <a:r>
              <a:rPr lang="en-US" dirty="0"/>
              <a:t>/100 as your support threshold instead of </a:t>
            </a:r>
            <a:r>
              <a:rPr lang="en-US" i="1" dirty="0"/>
              <a:t>s</a:t>
            </a:r>
            <a:r>
              <a:rPr lang="en-US" dirty="0"/>
              <a:t>.</a:t>
            </a:r>
          </a:p>
          <a:p>
            <a:pPr lvl="2"/>
            <a:endParaRPr lang="en-US" dirty="0"/>
          </a:p>
        </p:txBody>
      </p:sp>
      <p:sp>
        <p:nvSpPr>
          <p:cNvPr id="5" name="Date Placeholder 4"/>
          <p:cNvSpPr>
            <a:spLocks noGrp="1"/>
          </p:cNvSpPr>
          <p:nvPr>
            <p:ph type="dt" sz="half" idx="10"/>
          </p:nvPr>
        </p:nvSpPr>
        <p:spPr/>
        <p:txBody>
          <a:bodyPr/>
          <a:lstStyle/>
          <a:p>
            <a:fld id="{E64A2B0B-F861-3C49-A543-70F16645A5A9}"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ABBA7DB4-E824-D84E-8F55-C115E3C4F9F6}" type="slidenum">
              <a:rPr lang="en-US"/>
              <a:pPr/>
              <a:t>48</a:t>
            </a:fld>
            <a:endParaRPr lang="en-US"/>
          </a:p>
        </p:txBody>
      </p:sp>
      <p:sp>
        <p:nvSpPr>
          <p:cNvPr id="7" name="Rectangle 3"/>
          <p:cNvSpPr>
            <a:spLocks noChangeArrowheads="1"/>
          </p:cNvSpPr>
          <p:nvPr/>
        </p:nvSpPr>
        <p:spPr bwMode="auto">
          <a:xfrm>
            <a:off x="7543800" y="2743200"/>
            <a:ext cx="1524000" cy="2743200"/>
          </a:xfrm>
          <a:prstGeom prst="rect">
            <a:avLst/>
          </a:prstGeom>
          <a:solidFill>
            <a:srgbClr val="FFCC00">
              <a:alpha val="50000"/>
            </a:srgbClr>
          </a:solidFill>
          <a:ln w="9525">
            <a:solidFill>
              <a:schemeClr val="tx1"/>
            </a:solidFill>
            <a:miter lim="800000"/>
            <a:headEnd/>
            <a:tailEnd/>
          </a:ln>
          <a:effectLst/>
        </p:spPr>
        <p:txBody>
          <a:bodyPr wrap="none" anchor="ctr"/>
          <a:lstStyle/>
          <a:p>
            <a:pPr algn="ctr"/>
            <a:endParaRPr lang="en-US">
              <a:latin typeface="Arial" pitchFamily="34" charset="0"/>
              <a:cs typeface="Arial" pitchFamily="34" charset="0"/>
            </a:endParaRPr>
          </a:p>
        </p:txBody>
      </p:sp>
      <p:sp>
        <p:nvSpPr>
          <p:cNvPr id="8" name="Line 4"/>
          <p:cNvSpPr>
            <a:spLocks noChangeShapeType="1"/>
          </p:cNvSpPr>
          <p:nvPr/>
        </p:nvSpPr>
        <p:spPr bwMode="auto">
          <a:xfrm>
            <a:off x="7543800" y="4038600"/>
            <a:ext cx="1524000" cy="0"/>
          </a:xfrm>
          <a:prstGeom prst="line">
            <a:avLst/>
          </a:prstGeom>
          <a:noFill/>
          <a:ln w="9525">
            <a:solidFill>
              <a:schemeClr val="tx1"/>
            </a:solidFill>
            <a:round/>
            <a:headEnd/>
            <a:tailEnd/>
          </a:ln>
          <a:effectLst/>
        </p:spPr>
        <p:txBody>
          <a:bodyPr/>
          <a:lstStyle/>
          <a:p>
            <a:endParaRPr lang="en-US">
              <a:latin typeface="Arial" pitchFamily="34" charset="0"/>
              <a:cs typeface="Arial" pitchFamily="34" charset="0"/>
            </a:endParaRPr>
          </a:p>
        </p:txBody>
      </p:sp>
      <p:sp>
        <p:nvSpPr>
          <p:cNvPr id="9" name="Text Box 7"/>
          <p:cNvSpPr txBox="1">
            <a:spLocks noChangeArrowheads="1"/>
          </p:cNvSpPr>
          <p:nvPr/>
        </p:nvSpPr>
        <p:spPr bwMode="auto">
          <a:xfrm>
            <a:off x="7790891" y="2836840"/>
            <a:ext cx="979755" cy="923330"/>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Copy of</a:t>
            </a:r>
          </a:p>
          <a:p>
            <a:r>
              <a:rPr lang="en-US" dirty="0">
                <a:latin typeface="Arial" pitchFamily="34" charset="0"/>
                <a:cs typeface="Arial" pitchFamily="34" charset="0"/>
              </a:rPr>
              <a:t>sample</a:t>
            </a:r>
          </a:p>
          <a:p>
            <a:r>
              <a:rPr lang="en-US" dirty="0">
                <a:latin typeface="Arial" pitchFamily="34" charset="0"/>
                <a:cs typeface="Arial" pitchFamily="34" charset="0"/>
              </a:rPr>
              <a:t>baskets</a:t>
            </a:r>
          </a:p>
        </p:txBody>
      </p:sp>
      <p:sp>
        <p:nvSpPr>
          <p:cNvPr id="10" name="Text Box 8"/>
          <p:cNvSpPr txBox="1">
            <a:spLocks noChangeArrowheads="1"/>
          </p:cNvSpPr>
          <p:nvPr/>
        </p:nvSpPr>
        <p:spPr bwMode="auto">
          <a:xfrm>
            <a:off x="7848600" y="4343400"/>
            <a:ext cx="864339" cy="923330"/>
          </a:xfrm>
          <a:prstGeom prst="rect">
            <a:avLst/>
          </a:prstGeom>
          <a:noFill/>
          <a:ln w="9525">
            <a:noFill/>
            <a:miter lim="800000"/>
            <a:headEnd/>
            <a:tailEnd/>
          </a:ln>
          <a:effectLst/>
        </p:spPr>
        <p:txBody>
          <a:bodyPr wrap="none">
            <a:spAutoFit/>
          </a:bodyPr>
          <a:lstStyle/>
          <a:p>
            <a:r>
              <a:rPr lang="en-US" dirty="0">
                <a:latin typeface="Arial" pitchFamily="34" charset="0"/>
                <a:cs typeface="Arial" pitchFamily="34" charset="0"/>
              </a:rPr>
              <a:t>Space</a:t>
            </a:r>
          </a:p>
          <a:p>
            <a:r>
              <a:rPr lang="en-US" dirty="0">
                <a:latin typeface="Arial" pitchFamily="34" charset="0"/>
                <a:cs typeface="Arial" pitchFamily="34" charset="0"/>
              </a:rPr>
              <a:t>  for</a:t>
            </a:r>
          </a:p>
          <a:p>
            <a:r>
              <a:rPr lang="en-US" dirty="0">
                <a:latin typeface="Arial" pitchFamily="34" charset="0"/>
                <a:cs typeface="Arial" pitchFamily="34" charset="0"/>
              </a:rPr>
              <a:t>counts</a:t>
            </a:r>
          </a:p>
        </p:txBody>
      </p:sp>
      <p:sp>
        <p:nvSpPr>
          <p:cNvPr id="12" name="TextBox 11"/>
          <p:cNvSpPr txBox="1"/>
          <p:nvPr/>
        </p:nvSpPr>
        <p:spPr>
          <a:xfrm rot="16200000">
            <a:off x="6480024" y="3905081"/>
            <a:ext cx="1582484" cy="369332"/>
          </a:xfrm>
          <a:prstGeom prst="rect">
            <a:avLst/>
          </a:prstGeom>
          <a:noFill/>
        </p:spPr>
        <p:txBody>
          <a:bodyPr wrap="none" rtlCol="0">
            <a:spAutoFit/>
          </a:bodyPr>
          <a:lstStyle/>
          <a:p>
            <a:r>
              <a:rPr lang="en-US" dirty="0">
                <a:solidFill>
                  <a:srgbClr val="008000"/>
                </a:solidFill>
                <a:latin typeface="Arial" pitchFamily="34" charset="0"/>
                <a:cs typeface="Arial" pitchFamily="34" charset="0"/>
              </a:rPr>
              <a:t>Main memory</a:t>
            </a:r>
          </a:p>
        </p:txBody>
      </p:sp>
    </p:spTree>
    <p:extLst>
      <p:ext uri="{BB962C8B-B14F-4D97-AF65-F5344CB8AC3E}">
        <p14:creationId xmlns:p14="http://schemas.microsoft.com/office/powerpoint/2010/main" val="9546907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Random Sampling (2)</a:t>
            </a:r>
          </a:p>
        </p:txBody>
      </p:sp>
      <p:sp>
        <p:nvSpPr>
          <p:cNvPr id="39939" name="Rectangle 3"/>
          <p:cNvSpPr>
            <a:spLocks noGrp="1" noChangeArrowheads="1"/>
          </p:cNvSpPr>
          <p:nvPr>
            <p:ph idx="1"/>
          </p:nvPr>
        </p:nvSpPr>
        <p:spPr>
          <a:xfrm>
            <a:off x="457200" y="1295400"/>
            <a:ext cx="8229600" cy="5257801"/>
          </a:xfrm>
        </p:spPr>
        <p:txBody>
          <a:bodyPr/>
          <a:lstStyle/>
          <a:p>
            <a:r>
              <a:rPr lang="en-US" b="1" dirty="0">
                <a:solidFill>
                  <a:srgbClr val="008000"/>
                </a:solidFill>
              </a:rPr>
              <a:t>To avoid false positives:</a:t>
            </a:r>
            <a:r>
              <a:rPr lang="en-US" dirty="0">
                <a:solidFill>
                  <a:srgbClr val="008000"/>
                </a:solidFill>
              </a:rPr>
              <a:t> </a:t>
            </a:r>
            <a:r>
              <a:rPr lang="en-US" dirty="0"/>
              <a:t>Optionally, verify that the candidate pairs are truly frequent in the entire data set by a second pass</a:t>
            </a:r>
          </a:p>
          <a:p>
            <a:pPr>
              <a:buNone/>
            </a:pPr>
            <a:endParaRPr lang="en-US" dirty="0"/>
          </a:p>
          <a:p>
            <a:r>
              <a:rPr lang="en-US" b="1" dirty="0"/>
              <a:t>But you don’t catch sets frequent in the whole but not in the sample</a:t>
            </a:r>
          </a:p>
          <a:p>
            <a:pPr lvl="1"/>
            <a:r>
              <a:rPr lang="en-US" dirty="0"/>
              <a:t>Smaller threshold, e.g., </a:t>
            </a:r>
            <a:r>
              <a:rPr lang="en-US" i="1" dirty="0"/>
              <a:t>s</a:t>
            </a:r>
            <a:r>
              <a:rPr lang="en-US" dirty="0"/>
              <a:t>/125, helps catch more truly frequent </a:t>
            </a:r>
            <a:r>
              <a:rPr lang="en-US" dirty="0" err="1"/>
              <a:t>itemsets</a:t>
            </a:r>
            <a:endParaRPr lang="en-US" dirty="0"/>
          </a:p>
          <a:p>
            <a:pPr lvl="2"/>
            <a:r>
              <a:rPr lang="en-US" dirty="0"/>
              <a:t>But requires more space</a:t>
            </a:r>
          </a:p>
          <a:p>
            <a:pPr lvl="1"/>
            <a:endParaRPr lang="en-US" dirty="0"/>
          </a:p>
        </p:txBody>
      </p:sp>
      <p:sp>
        <p:nvSpPr>
          <p:cNvPr id="5" name="Date Placeholder 4"/>
          <p:cNvSpPr>
            <a:spLocks noGrp="1"/>
          </p:cNvSpPr>
          <p:nvPr>
            <p:ph type="dt" sz="half" idx="10"/>
          </p:nvPr>
        </p:nvSpPr>
        <p:spPr/>
        <p:txBody>
          <a:bodyPr/>
          <a:lstStyle/>
          <a:p>
            <a:fld id="{DD3C2457-22FE-0F4E-B910-088100FDCC24}"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40E93F0E-EC53-F64A-9111-512080B6BAFB}" type="slidenum">
              <a:rPr lang="en-US"/>
              <a:pPr/>
              <a:t>49</a:t>
            </a:fld>
            <a:endParaRPr lang="en-US"/>
          </a:p>
        </p:txBody>
      </p:sp>
    </p:spTree>
    <p:extLst>
      <p:ext uri="{BB962C8B-B14F-4D97-AF65-F5344CB8AC3E}">
        <p14:creationId xmlns:p14="http://schemas.microsoft.com/office/powerpoint/2010/main" val="3053039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generally</a:t>
            </a:r>
          </a:p>
        </p:txBody>
      </p:sp>
      <p:sp>
        <p:nvSpPr>
          <p:cNvPr id="3" name="Content Placeholder 2"/>
          <p:cNvSpPr>
            <a:spLocks noGrp="1"/>
          </p:cNvSpPr>
          <p:nvPr>
            <p:ph idx="1"/>
          </p:nvPr>
        </p:nvSpPr>
        <p:spPr/>
        <p:txBody>
          <a:bodyPr/>
          <a:lstStyle/>
          <a:p>
            <a:r>
              <a:rPr lang="en-US" b="1" dirty="0">
                <a:solidFill>
                  <a:srgbClr val="00B0F0"/>
                </a:solidFill>
              </a:rPr>
              <a:t>A general many-to-many mapping (association) between two kinds of things</a:t>
            </a:r>
          </a:p>
          <a:p>
            <a:pPr lvl="1"/>
            <a:r>
              <a:rPr lang="en-US" dirty="0"/>
              <a:t>But we ask about connections among “items”, </a:t>
            </a:r>
            <a:br>
              <a:rPr lang="en-US" dirty="0"/>
            </a:br>
            <a:r>
              <a:rPr lang="en-US" dirty="0"/>
              <a:t>not “baskets”</a:t>
            </a:r>
          </a:p>
          <a:p>
            <a:r>
              <a:rPr lang="en-US" b="1" dirty="0">
                <a:solidFill>
                  <a:srgbClr val="FF0066"/>
                </a:solidFill>
              </a:rPr>
              <a:t>Items and baskets are abstract:</a:t>
            </a:r>
          </a:p>
          <a:p>
            <a:pPr lvl="1"/>
            <a:r>
              <a:rPr lang="en-US" b="1" dirty="0"/>
              <a:t>For example:</a:t>
            </a:r>
          </a:p>
          <a:p>
            <a:pPr lvl="2"/>
            <a:r>
              <a:rPr lang="en-US" dirty="0"/>
              <a:t>Items/baskets can be products/shopping basket</a:t>
            </a:r>
          </a:p>
          <a:p>
            <a:pPr lvl="2"/>
            <a:r>
              <a:rPr lang="en-US" dirty="0"/>
              <a:t>Items/baskets can be words/documents</a:t>
            </a:r>
          </a:p>
          <a:p>
            <a:pPr lvl="2"/>
            <a:r>
              <a:rPr lang="en-US" dirty="0"/>
              <a:t>Items/baskets can be </a:t>
            </a:r>
            <a:r>
              <a:rPr lang="en-US" dirty="0" err="1"/>
              <a:t>basepairs</a:t>
            </a:r>
            <a:r>
              <a:rPr lang="en-US" dirty="0"/>
              <a:t>/genes</a:t>
            </a:r>
          </a:p>
          <a:p>
            <a:pPr lvl="2"/>
            <a:r>
              <a:rPr lang="en-US" dirty="0"/>
              <a:t>Items/baskets can be drugs/patients</a:t>
            </a:r>
          </a:p>
        </p:txBody>
      </p:sp>
      <p:sp>
        <p:nvSpPr>
          <p:cNvPr id="4" name="Date Placeholder 3"/>
          <p:cNvSpPr>
            <a:spLocks noGrp="1"/>
          </p:cNvSpPr>
          <p:nvPr>
            <p:ph type="dt" sz="half" idx="10"/>
          </p:nvPr>
        </p:nvSpPr>
        <p:spPr/>
        <p:txBody>
          <a:bodyPr/>
          <a:lstStyle/>
          <a:p>
            <a:fld id="{5425A46B-20A9-344D-B6BB-9744F563568E}"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5</a:t>
            </a:fld>
            <a:endParaRPr lang="en-US"/>
          </a:p>
        </p:txBody>
      </p:sp>
    </p:spTree>
    <p:extLst>
      <p:ext uri="{BB962C8B-B14F-4D97-AF65-F5344CB8AC3E}">
        <p14:creationId xmlns:p14="http://schemas.microsoft.com/office/powerpoint/2010/main" val="13173993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F07011-3B0C-C441-87FE-E9B0CC79B725}" type="slidenum">
              <a:rPr lang="en-US"/>
              <a:pPr/>
              <a:t>50</a:t>
            </a:fld>
            <a:endParaRPr lang="en-US"/>
          </a:p>
        </p:txBody>
      </p:sp>
      <p:sp>
        <p:nvSpPr>
          <p:cNvPr id="19458" name="Rectangle 2"/>
          <p:cNvSpPr>
            <a:spLocks noGrp="1" noChangeArrowheads="1"/>
          </p:cNvSpPr>
          <p:nvPr>
            <p:ph type="title"/>
          </p:nvPr>
        </p:nvSpPr>
        <p:spPr/>
        <p:txBody>
          <a:bodyPr/>
          <a:lstStyle/>
          <a:p>
            <a:r>
              <a:rPr lang="en-US"/>
              <a:t>SON Algorithm – (1)</a:t>
            </a:r>
          </a:p>
        </p:txBody>
      </p:sp>
      <p:sp>
        <p:nvSpPr>
          <p:cNvPr id="19459" name="Rectangle 3"/>
          <p:cNvSpPr>
            <a:spLocks noGrp="1" noChangeArrowheads="1"/>
          </p:cNvSpPr>
          <p:nvPr>
            <p:ph type="body" idx="1"/>
          </p:nvPr>
        </p:nvSpPr>
        <p:spPr/>
        <p:txBody>
          <a:bodyPr/>
          <a:lstStyle/>
          <a:p>
            <a:r>
              <a:rPr lang="en-US" b="1" dirty="0">
                <a:solidFill>
                  <a:srgbClr val="008000"/>
                </a:solidFill>
              </a:rPr>
              <a:t>SON Algorithm: </a:t>
            </a:r>
            <a:r>
              <a:rPr lang="en-US" dirty="0"/>
              <a:t>Repeatedly read small subsets of the baskets into main memory and run an in-memory algorithm to find all frequent itemsets</a:t>
            </a:r>
          </a:p>
          <a:p>
            <a:pPr lvl="1"/>
            <a:r>
              <a:rPr lang="en-US" b="1" dirty="0"/>
              <a:t>Note:</a:t>
            </a:r>
            <a:r>
              <a:rPr lang="en-US" dirty="0"/>
              <a:t> we are not sampling, but processing the entire file in memory-sized chunks</a:t>
            </a:r>
          </a:p>
          <a:p>
            <a:pPr lvl="8"/>
            <a:endParaRPr lang="en-US" dirty="0"/>
          </a:p>
          <a:p>
            <a:r>
              <a:rPr lang="en-US" dirty="0"/>
              <a:t>An itemset becomes a </a:t>
            </a:r>
            <a:r>
              <a:rPr lang="en-US" b="1" dirty="0"/>
              <a:t>candidate</a:t>
            </a:r>
            <a:r>
              <a:rPr lang="en-US" dirty="0"/>
              <a:t> if it is found to be frequent in </a:t>
            </a:r>
            <a:r>
              <a:rPr lang="en-US" b="1" i="1" dirty="0">
                <a:solidFill>
                  <a:srgbClr val="0064E2"/>
                </a:solidFill>
              </a:rPr>
              <a:t>any</a:t>
            </a:r>
            <a:r>
              <a:rPr lang="en-US" dirty="0"/>
              <a:t> one or more subsets of the baskets.</a:t>
            </a:r>
          </a:p>
        </p:txBody>
      </p:sp>
      <p:sp>
        <p:nvSpPr>
          <p:cNvPr id="5" name="Date Placeholder 4"/>
          <p:cNvSpPr>
            <a:spLocks noGrp="1"/>
          </p:cNvSpPr>
          <p:nvPr>
            <p:ph type="dt" sz="half" idx="10"/>
          </p:nvPr>
        </p:nvSpPr>
        <p:spPr/>
        <p:txBody>
          <a:bodyPr/>
          <a:lstStyle/>
          <a:p>
            <a:fld id="{1A310306-847D-DB44-8C45-FC99DFAF0FE9}"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Tree>
    <p:extLst>
      <p:ext uri="{BB962C8B-B14F-4D97-AF65-F5344CB8AC3E}">
        <p14:creationId xmlns:p14="http://schemas.microsoft.com/office/powerpoint/2010/main" val="349396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5B977B-2A2B-984D-9268-14D03BA0046C}" type="slidenum">
              <a:rPr lang="en-US"/>
              <a:pPr/>
              <a:t>51</a:t>
            </a:fld>
            <a:endParaRPr lang="en-US"/>
          </a:p>
        </p:txBody>
      </p:sp>
      <p:sp>
        <p:nvSpPr>
          <p:cNvPr id="20482" name="Rectangle 2"/>
          <p:cNvSpPr>
            <a:spLocks noGrp="1" noChangeArrowheads="1"/>
          </p:cNvSpPr>
          <p:nvPr>
            <p:ph type="title"/>
          </p:nvPr>
        </p:nvSpPr>
        <p:spPr/>
        <p:txBody>
          <a:bodyPr/>
          <a:lstStyle/>
          <a:p>
            <a:r>
              <a:rPr lang="en-US"/>
              <a:t>SON Algorithm – (2)</a:t>
            </a:r>
          </a:p>
        </p:txBody>
      </p:sp>
      <p:sp>
        <p:nvSpPr>
          <p:cNvPr id="20483" name="Rectangle 3"/>
          <p:cNvSpPr>
            <a:spLocks noGrp="1" noChangeArrowheads="1"/>
          </p:cNvSpPr>
          <p:nvPr>
            <p:ph type="body" idx="1"/>
          </p:nvPr>
        </p:nvSpPr>
        <p:spPr/>
        <p:txBody>
          <a:bodyPr/>
          <a:lstStyle/>
          <a:p>
            <a:r>
              <a:rPr lang="en-US" dirty="0"/>
              <a:t>On a </a:t>
            </a:r>
            <a:r>
              <a:rPr lang="en-US" b="1" dirty="0"/>
              <a:t>second pass</a:t>
            </a:r>
            <a:r>
              <a:rPr lang="en-US" dirty="0"/>
              <a:t>, count all the candidate itemsets and determine which are frequent in the entire set</a:t>
            </a:r>
          </a:p>
          <a:p>
            <a:pPr lvl="8"/>
            <a:endParaRPr lang="en-US" dirty="0"/>
          </a:p>
          <a:p>
            <a:r>
              <a:rPr lang="en-US" b="1" dirty="0">
                <a:solidFill>
                  <a:srgbClr val="D60093"/>
                </a:solidFill>
              </a:rPr>
              <a:t>Key “monotonicity” idea:</a:t>
            </a:r>
            <a:r>
              <a:rPr lang="en-US" dirty="0"/>
              <a:t> An itemset cannot be frequent in the entire set of baskets unless it is frequent in at least one subset</a:t>
            </a:r>
          </a:p>
        </p:txBody>
      </p:sp>
      <p:sp>
        <p:nvSpPr>
          <p:cNvPr id="5" name="Date Placeholder 4"/>
          <p:cNvSpPr>
            <a:spLocks noGrp="1"/>
          </p:cNvSpPr>
          <p:nvPr>
            <p:ph type="dt" sz="half" idx="10"/>
          </p:nvPr>
        </p:nvSpPr>
        <p:spPr/>
        <p:txBody>
          <a:bodyPr/>
          <a:lstStyle/>
          <a:p>
            <a:fld id="{7DC07AA0-1DB7-794A-9764-FFA157159898}"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Tree>
    <p:extLst>
      <p:ext uri="{BB962C8B-B14F-4D97-AF65-F5344CB8AC3E}">
        <p14:creationId xmlns:p14="http://schemas.microsoft.com/office/powerpoint/2010/main" val="2385702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44C3630-4514-4056-A6BC-D1CB59277CC0}" type="slidenum">
              <a:rPr lang="en-US"/>
              <a:pPr/>
              <a:t>52</a:t>
            </a:fld>
            <a:endParaRPr lang="en-US"/>
          </a:p>
        </p:txBody>
      </p:sp>
      <p:sp>
        <p:nvSpPr>
          <p:cNvPr id="21506" name="Rectangle 2"/>
          <p:cNvSpPr>
            <a:spLocks noGrp="1" noChangeArrowheads="1"/>
          </p:cNvSpPr>
          <p:nvPr>
            <p:ph type="title"/>
          </p:nvPr>
        </p:nvSpPr>
        <p:spPr/>
        <p:txBody>
          <a:bodyPr/>
          <a:lstStyle/>
          <a:p>
            <a:r>
              <a:rPr lang="en-US" dirty="0" err="1"/>
              <a:t>Toivonen’s</a:t>
            </a:r>
            <a:r>
              <a:rPr lang="en-US" dirty="0"/>
              <a:t> Algorithm: Intro</a:t>
            </a:r>
          </a:p>
        </p:txBody>
      </p:sp>
      <p:sp>
        <p:nvSpPr>
          <p:cNvPr id="21507" name="Rectangle 3"/>
          <p:cNvSpPr>
            <a:spLocks noGrp="1" noChangeArrowheads="1"/>
          </p:cNvSpPr>
          <p:nvPr>
            <p:ph type="body" idx="1"/>
          </p:nvPr>
        </p:nvSpPr>
        <p:spPr>
          <a:xfrm>
            <a:off x="457200" y="1295400"/>
            <a:ext cx="8481060" cy="5562600"/>
          </a:xfrm>
        </p:spPr>
        <p:txBody>
          <a:bodyPr>
            <a:normAutofit lnSpcReduction="10000"/>
          </a:bodyPr>
          <a:lstStyle/>
          <a:p>
            <a:pPr marL="118872" indent="0">
              <a:buNone/>
            </a:pPr>
            <a:r>
              <a:rPr lang="en-US" sz="3900" b="1" dirty="0">
                <a:solidFill>
                  <a:srgbClr val="CC0066"/>
                </a:solidFill>
              </a:rPr>
              <a:t>Pass 1:</a:t>
            </a:r>
          </a:p>
          <a:p>
            <a:r>
              <a:rPr lang="en-US" b="1" dirty="0"/>
              <a:t>Start with a random sample, but lower the threshold slightly for the sample:</a:t>
            </a:r>
          </a:p>
          <a:p>
            <a:pPr lvl="1"/>
            <a:r>
              <a:rPr lang="en-US" b="1" dirty="0">
                <a:solidFill>
                  <a:srgbClr val="33CC33"/>
                </a:solidFill>
              </a:rPr>
              <a:t>Example</a:t>
            </a:r>
            <a:r>
              <a:rPr lang="en-US" b="1" dirty="0"/>
              <a:t>:</a:t>
            </a:r>
            <a:r>
              <a:rPr lang="en-US" dirty="0"/>
              <a:t> if the sample is 1% of the baskets, use </a:t>
            </a:r>
            <a:r>
              <a:rPr lang="en-US" i="1" dirty="0"/>
              <a:t>s</a:t>
            </a:r>
            <a:r>
              <a:rPr lang="en-US" dirty="0"/>
              <a:t>/125 as the support threshold rather than </a:t>
            </a:r>
            <a:r>
              <a:rPr lang="en-US" i="1" dirty="0"/>
              <a:t>s</a:t>
            </a:r>
            <a:r>
              <a:rPr lang="en-US" dirty="0"/>
              <a:t>/100</a:t>
            </a:r>
          </a:p>
          <a:p>
            <a:r>
              <a:rPr lang="en-US" dirty="0"/>
              <a:t>Find frequent </a:t>
            </a:r>
            <a:r>
              <a:rPr lang="en-US" dirty="0" err="1"/>
              <a:t>itemsets</a:t>
            </a:r>
            <a:r>
              <a:rPr lang="en-US" dirty="0"/>
              <a:t> in the sample</a:t>
            </a:r>
          </a:p>
          <a:p>
            <a:r>
              <a:rPr lang="en-US" dirty="0"/>
              <a:t>Add to the </a:t>
            </a:r>
            <a:r>
              <a:rPr lang="en-US" dirty="0" err="1"/>
              <a:t>itemsets</a:t>
            </a:r>
            <a:r>
              <a:rPr lang="en-US" dirty="0"/>
              <a:t> that are frequent in the sample the </a:t>
            </a:r>
            <a:r>
              <a:rPr lang="en-US" b="1" dirty="0">
                <a:solidFill>
                  <a:srgbClr val="CC0066"/>
                </a:solidFill>
              </a:rPr>
              <a:t>negative border </a:t>
            </a:r>
            <a:r>
              <a:rPr lang="en-US" dirty="0"/>
              <a:t>of these </a:t>
            </a:r>
            <a:r>
              <a:rPr lang="en-US" dirty="0" err="1"/>
              <a:t>itemsets</a:t>
            </a:r>
            <a:r>
              <a:rPr lang="en-US" dirty="0"/>
              <a:t>:</a:t>
            </a:r>
          </a:p>
          <a:p>
            <a:pPr lvl="1"/>
            <a:r>
              <a:rPr lang="en-US" b="1" dirty="0">
                <a:solidFill>
                  <a:srgbClr val="CC0066"/>
                </a:solidFill>
              </a:rPr>
              <a:t>Negative border: </a:t>
            </a:r>
            <a:r>
              <a:rPr lang="en-US" dirty="0"/>
              <a:t>An </a:t>
            </a:r>
            <a:r>
              <a:rPr lang="en-US" dirty="0" err="1"/>
              <a:t>itemset</a:t>
            </a:r>
            <a:r>
              <a:rPr lang="en-US" dirty="0"/>
              <a:t> is in the negative border if it is </a:t>
            </a:r>
            <a:r>
              <a:rPr lang="en-US" dirty="0">
                <a:solidFill>
                  <a:srgbClr val="00B050"/>
                </a:solidFill>
              </a:rPr>
              <a:t>not</a:t>
            </a:r>
            <a:r>
              <a:rPr lang="en-US" dirty="0"/>
              <a:t> frequent in the sample, but </a:t>
            </a:r>
            <a:r>
              <a:rPr lang="en-US" i="1" dirty="0">
                <a:solidFill>
                  <a:srgbClr val="00B050"/>
                </a:solidFill>
              </a:rPr>
              <a:t>all</a:t>
            </a:r>
            <a:r>
              <a:rPr lang="en-US" dirty="0"/>
              <a:t> its immediate subsets are</a:t>
            </a:r>
          </a:p>
          <a:p>
            <a:pPr lvl="2"/>
            <a:r>
              <a:rPr lang="en-US" dirty="0">
                <a:solidFill>
                  <a:srgbClr val="0000FF"/>
                </a:solidFill>
              </a:rPr>
              <a:t>Immediate subset</a:t>
            </a:r>
            <a:r>
              <a:rPr lang="en-US" dirty="0"/>
              <a:t> = “delete exactly one element”</a:t>
            </a:r>
          </a:p>
          <a:p>
            <a:endParaRPr lang="en-US" b="1" dirty="0"/>
          </a:p>
        </p:txBody>
      </p:sp>
      <p:sp>
        <p:nvSpPr>
          <p:cNvPr id="2" name="Date Placeholder 1"/>
          <p:cNvSpPr>
            <a:spLocks noGrp="1"/>
          </p:cNvSpPr>
          <p:nvPr>
            <p:ph type="dt" sz="half" idx="10"/>
          </p:nvPr>
        </p:nvSpPr>
        <p:spPr/>
        <p:txBody>
          <a:bodyPr/>
          <a:lstStyle/>
          <a:p>
            <a:fld id="{9696023B-94C1-844F-97CA-ED7F53B5204B}" type="datetime1">
              <a:rPr lang="en-US" smtClean="0"/>
              <a:t>1/21/18</a:t>
            </a:fld>
            <a:endParaRPr lang="en-US"/>
          </a:p>
        </p:txBody>
      </p:sp>
      <p:sp>
        <p:nvSpPr>
          <p:cNvPr id="3" name="Footer Placeholder 2"/>
          <p:cNvSpPr>
            <a:spLocks noGrp="1"/>
          </p:cNvSpPr>
          <p:nvPr>
            <p:ph type="ftr" sz="quarter" idx="11"/>
          </p:nvPr>
        </p:nvSpPr>
        <p:spPr/>
        <p:txBody>
          <a:bodyPr/>
          <a:lstStyle/>
          <a:p>
            <a:r>
              <a:rPr lang="en-US"/>
              <a:t>Jure Leskovec, Stanford CS246: Mining Massive Datasets, http://cs246.stanford.edu</a:t>
            </a:r>
          </a:p>
        </p:txBody>
      </p:sp>
    </p:spTree>
    <p:extLst>
      <p:ext uri="{BB962C8B-B14F-4D97-AF65-F5344CB8AC3E}">
        <p14:creationId xmlns:p14="http://schemas.microsoft.com/office/powerpoint/2010/main" val="18764883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FB4F74-CDB4-4A5A-8567-A59190431086}" type="slidenum">
              <a:rPr lang="en-US" smtClean="0"/>
              <a:pPr/>
              <a:t>53</a:t>
            </a:fld>
            <a:endParaRPr lang="en-US"/>
          </a:p>
        </p:txBody>
      </p:sp>
      <p:sp>
        <p:nvSpPr>
          <p:cNvPr id="36866" name="Rectangle 2"/>
          <p:cNvSpPr>
            <a:spLocks noGrp="1" noChangeArrowheads="1"/>
          </p:cNvSpPr>
          <p:nvPr>
            <p:ph type="title"/>
          </p:nvPr>
        </p:nvSpPr>
        <p:spPr>
          <a:xfrm>
            <a:off x="685800" y="0"/>
            <a:ext cx="7772400" cy="1143000"/>
          </a:xfrm>
        </p:spPr>
        <p:txBody>
          <a:bodyPr/>
          <a:lstStyle/>
          <a:p>
            <a:r>
              <a:rPr lang="en-US">
                <a:solidFill>
                  <a:srgbClr val="92D050"/>
                </a:solidFill>
              </a:rPr>
              <a:t>Example</a:t>
            </a:r>
            <a:r>
              <a:rPr lang="en-US"/>
              <a:t>: Negative Border</a:t>
            </a:r>
            <a:endParaRPr lang="en-US" dirty="0"/>
          </a:p>
        </p:txBody>
      </p:sp>
      <p:sp>
        <p:nvSpPr>
          <p:cNvPr id="36867" name="Rectangle 3"/>
          <p:cNvSpPr>
            <a:spLocks noGrp="1" noChangeArrowheads="1"/>
          </p:cNvSpPr>
          <p:nvPr>
            <p:ph type="body" idx="1"/>
          </p:nvPr>
        </p:nvSpPr>
        <p:spPr>
          <a:xfrm>
            <a:off x="381000" y="1295400"/>
            <a:ext cx="8610600" cy="5562600"/>
          </a:xfrm>
        </p:spPr>
        <p:txBody>
          <a:bodyPr>
            <a:normAutofit/>
          </a:bodyPr>
          <a:lstStyle/>
          <a:p>
            <a:pPr marL="457200" indent="-457200"/>
            <a:r>
              <a:rPr lang="en-US" dirty="0"/>
              <a:t>{</a:t>
            </a:r>
            <a:r>
              <a:rPr lang="en-US" i="1" dirty="0"/>
              <a:t>A</a:t>
            </a:r>
            <a:r>
              <a:rPr lang="en-US" dirty="0"/>
              <a:t>,</a:t>
            </a:r>
            <a:r>
              <a:rPr lang="en-US" i="1" dirty="0"/>
              <a:t>B</a:t>
            </a:r>
            <a:r>
              <a:rPr lang="en-US" dirty="0"/>
              <a:t>,</a:t>
            </a:r>
            <a:r>
              <a:rPr lang="en-US" i="1" dirty="0"/>
              <a:t>C</a:t>
            </a:r>
            <a:r>
              <a:rPr lang="en-US" dirty="0"/>
              <a:t>,</a:t>
            </a:r>
            <a:r>
              <a:rPr lang="en-US" i="1" dirty="0"/>
              <a:t>D</a:t>
            </a:r>
            <a:r>
              <a:rPr lang="en-US" dirty="0"/>
              <a:t>} is in the negative border if and only if:</a:t>
            </a:r>
          </a:p>
          <a:p>
            <a:pPr marL="990600" lvl="1" indent="-533400">
              <a:buFont typeface="Monotype Sorts" pitchFamily="2" charset="2"/>
              <a:buAutoNum type="arabicPeriod"/>
            </a:pPr>
            <a:r>
              <a:rPr lang="en-US" dirty="0"/>
              <a:t>It is not frequent in the sample, but</a:t>
            </a:r>
          </a:p>
          <a:p>
            <a:pPr marL="990600" lvl="1" indent="-533400">
              <a:buFont typeface="Monotype Sorts" pitchFamily="2" charset="2"/>
              <a:buAutoNum type="arabicPeriod"/>
            </a:pPr>
            <a:r>
              <a:rPr lang="en-US" dirty="0"/>
              <a:t>All of {</a:t>
            </a:r>
            <a:r>
              <a:rPr lang="en-US" i="1" dirty="0"/>
              <a:t>A</a:t>
            </a:r>
            <a:r>
              <a:rPr lang="en-US" dirty="0"/>
              <a:t>,</a:t>
            </a:r>
            <a:r>
              <a:rPr lang="en-US" i="1" dirty="0"/>
              <a:t>B</a:t>
            </a:r>
            <a:r>
              <a:rPr lang="en-US" dirty="0"/>
              <a:t>,</a:t>
            </a:r>
            <a:r>
              <a:rPr lang="en-US" i="1" dirty="0"/>
              <a:t>C</a:t>
            </a:r>
            <a:r>
              <a:rPr lang="en-US" dirty="0"/>
              <a:t>}, {</a:t>
            </a:r>
            <a:r>
              <a:rPr lang="en-US" i="1" dirty="0"/>
              <a:t>B</a:t>
            </a:r>
            <a:r>
              <a:rPr lang="en-US" dirty="0"/>
              <a:t>,</a:t>
            </a:r>
            <a:r>
              <a:rPr lang="en-US" i="1" dirty="0"/>
              <a:t>C</a:t>
            </a:r>
            <a:r>
              <a:rPr lang="en-US" dirty="0"/>
              <a:t>,</a:t>
            </a:r>
            <a:r>
              <a:rPr lang="en-US" i="1" dirty="0"/>
              <a:t>D</a:t>
            </a:r>
            <a:r>
              <a:rPr lang="en-US" dirty="0"/>
              <a:t>}, {</a:t>
            </a:r>
            <a:r>
              <a:rPr lang="en-US" i="1" dirty="0"/>
              <a:t>A</a:t>
            </a:r>
            <a:r>
              <a:rPr lang="en-US" dirty="0"/>
              <a:t>,</a:t>
            </a:r>
            <a:r>
              <a:rPr lang="en-US" i="1" dirty="0"/>
              <a:t>C</a:t>
            </a:r>
            <a:r>
              <a:rPr lang="en-US" dirty="0"/>
              <a:t>,</a:t>
            </a:r>
            <a:r>
              <a:rPr lang="en-US" i="1" dirty="0"/>
              <a:t>D</a:t>
            </a:r>
            <a:r>
              <a:rPr lang="en-US" dirty="0"/>
              <a:t>}, and {</a:t>
            </a:r>
            <a:r>
              <a:rPr lang="en-US" i="1" dirty="0"/>
              <a:t>A</a:t>
            </a:r>
            <a:r>
              <a:rPr lang="en-US" dirty="0"/>
              <a:t>,</a:t>
            </a:r>
            <a:r>
              <a:rPr lang="en-US" i="1" dirty="0"/>
              <a:t>B</a:t>
            </a:r>
            <a:r>
              <a:rPr lang="en-US" dirty="0"/>
              <a:t>,</a:t>
            </a:r>
            <a:r>
              <a:rPr lang="en-US" i="1" dirty="0"/>
              <a:t>D</a:t>
            </a:r>
            <a:r>
              <a:rPr lang="en-US" dirty="0"/>
              <a:t>} are.</a:t>
            </a:r>
          </a:p>
          <a:p>
            <a:pPr marL="699516" indent="-342900"/>
            <a:endParaRPr lang="en-US" dirty="0">
              <a:solidFill>
                <a:schemeClr val="accent1">
                  <a:lumMod val="75000"/>
                </a:schemeClr>
              </a:solidFill>
            </a:endParaRPr>
          </a:p>
        </p:txBody>
      </p:sp>
      <p:sp>
        <p:nvSpPr>
          <p:cNvPr id="6" name="Date Placeholder 5"/>
          <p:cNvSpPr>
            <a:spLocks noGrp="1"/>
          </p:cNvSpPr>
          <p:nvPr>
            <p:ph type="dt" sz="half" idx="10"/>
          </p:nvPr>
        </p:nvSpPr>
        <p:spPr/>
        <p:txBody>
          <a:bodyPr/>
          <a:lstStyle/>
          <a:p>
            <a:fld id="{14857E55-E5B9-3D45-A8FA-241D95EC2688}" type="datetime1">
              <a:rPr lang="en-US" smtClean="0"/>
              <a:t>1/21/18</a:t>
            </a:fld>
            <a:endParaRPr lang="en-US"/>
          </a:p>
        </p:txBody>
      </p:sp>
      <p:sp>
        <p:nvSpPr>
          <p:cNvPr id="7" name="Footer Placeholder 6"/>
          <p:cNvSpPr>
            <a:spLocks noGrp="1"/>
          </p:cNvSpPr>
          <p:nvPr>
            <p:ph type="ftr" sz="quarter" idx="11"/>
          </p:nvPr>
        </p:nvSpPr>
        <p:spPr/>
        <p:txBody>
          <a:bodyPr/>
          <a:lstStyle/>
          <a:p>
            <a:r>
              <a:rPr lang="en-US"/>
              <a:t>Jure Leskovec, Stanford CS246: Mining Massive Datasets, http://cs246.stanford.edu</a:t>
            </a:r>
          </a:p>
        </p:txBody>
      </p:sp>
      <p:sp>
        <p:nvSpPr>
          <p:cNvPr id="10" name="Text Box 3"/>
          <p:cNvSpPr txBox="1">
            <a:spLocks noChangeArrowheads="1"/>
          </p:cNvSpPr>
          <p:nvPr/>
        </p:nvSpPr>
        <p:spPr bwMode="auto">
          <a:xfrm>
            <a:off x="838200" y="3976687"/>
            <a:ext cx="16589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p>
          <a:p>
            <a:endParaRPr lang="en-US" dirty="0"/>
          </a:p>
          <a:p>
            <a:r>
              <a:rPr lang="en-US" dirty="0" err="1"/>
              <a:t>tripletons</a:t>
            </a:r>
            <a:endParaRPr lang="en-US" dirty="0"/>
          </a:p>
          <a:p>
            <a:endParaRPr lang="en-US" dirty="0"/>
          </a:p>
          <a:p>
            <a:r>
              <a:rPr lang="en-US" dirty="0"/>
              <a:t>doubletons</a:t>
            </a:r>
          </a:p>
          <a:p>
            <a:endParaRPr lang="en-US" dirty="0"/>
          </a:p>
          <a:p>
            <a:r>
              <a:rPr lang="en-US" dirty="0"/>
              <a:t>singletons</a:t>
            </a:r>
          </a:p>
        </p:txBody>
      </p:sp>
      <p:sp>
        <p:nvSpPr>
          <p:cNvPr id="11" name="Freeform 4"/>
          <p:cNvSpPr>
            <a:spLocks/>
          </p:cNvSpPr>
          <p:nvPr/>
        </p:nvSpPr>
        <p:spPr bwMode="auto">
          <a:xfrm>
            <a:off x="2759075" y="4119562"/>
            <a:ext cx="5803900" cy="1181100"/>
          </a:xfrm>
          <a:custGeom>
            <a:avLst/>
            <a:gdLst>
              <a:gd name="T0" fmla="*/ 0 w 3656"/>
              <a:gd name="T1" fmla="*/ 696 h 744"/>
              <a:gd name="T2" fmla="*/ 96 w 3656"/>
              <a:gd name="T3" fmla="*/ 264 h 744"/>
              <a:gd name="T4" fmla="*/ 384 w 3656"/>
              <a:gd name="T5" fmla="*/ 24 h 744"/>
              <a:gd name="T6" fmla="*/ 912 w 3656"/>
              <a:gd name="T7" fmla="*/ 120 h 744"/>
              <a:gd name="T8" fmla="*/ 1056 w 3656"/>
              <a:gd name="T9" fmla="*/ 552 h 744"/>
              <a:gd name="T10" fmla="*/ 1440 w 3656"/>
              <a:gd name="T11" fmla="*/ 600 h 744"/>
              <a:gd name="T12" fmla="*/ 1680 w 3656"/>
              <a:gd name="T13" fmla="*/ 264 h 744"/>
              <a:gd name="T14" fmla="*/ 2112 w 3656"/>
              <a:gd name="T15" fmla="*/ 264 h 744"/>
              <a:gd name="T16" fmla="*/ 2400 w 3656"/>
              <a:gd name="T17" fmla="*/ 408 h 744"/>
              <a:gd name="T18" fmla="*/ 2928 w 3656"/>
              <a:gd name="T19" fmla="*/ 456 h 744"/>
              <a:gd name="T20" fmla="*/ 3264 w 3656"/>
              <a:gd name="T21" fmla="*/ 648 h 744"/>
              <a:gd name="T22" fmla="*/ 3600 w 3656"/>
              <a:gd name="T23" fmla="*/ 696 h 744"/>
              <a:gd name="T24" fmla="*/ 3600 w 3656"/>
              <a:gd name="T25" fmla="*/ 74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6" h="744">
                <a:moveTo>
                  <a:pt x="0" y="696"/>
                </a:moveTo>
                <a:cubicBezTo>
                  <a:pt x="16" y="536"/>
                  <a:pt x="32" y="376"/>
                  <a:pt x="96" y="264"/>
                </a:cubicBezTo>
                <a:cubicBezTo>
                  <a:pt x="160" y="152"/>
                  <a:pt x="248" y="48"/>
                  <a:pt x="384" y="24"/>
                </a:cubicBezTo>
                <a:cubicBezTo>
                  <a:pt x="520" y="0"/>
                  <a:pt x="800" y="32"/>
                  <a:pt x="912" y="120"/>
                </a:cubicBezTo>
                <a:cubicBezTo>
                  <a:pt x="1024" y="208"/>
                  <a:pt x="968" y="472"/>
                  <a:pt x="1056" y="552"/>
                </a:cubicBezTo>
                <a:cubicBezTo>
                  <a:pt x="1144" y="632"/>
                  <a:pt x="1336" y="648"/>
                  <a:pt x="1440" y="600"/>
                </a:cubicBezTo>
                <a:cubicBezTo>
                  <a:pt x="1544" y="552"/>
                  <a:pt x="1568" y="320"/>
                  <a:pt x="1680" y="264"/>
                </a:cubicBezTo>
                <a:cubicBezTo>
                  <a:pt x="1792" y="208"/>
                  <a:pt x="1992" y="240"/>
                  <a:pt x="2112" y="264"/>
                </a:cubicBezTo>
                <a:cubicBezTo>
                  <a:pt x="2232" y="288"/>
                  <a:pt x="2264" y="376"/>
                  <a:pt x="2400" y="408"/>
                </a:cubicBezTo>
                <a:cubicBezTo>
                  <a:pt x="2536" y="440"/>
                  <a:pt x="2784" y="416"/>
                  <a:pt x="2928" y="456"/>
                </a:cubicBezTo>
                <a:cubicBezTo>
                  <a:pt x="3072" y="496"/>
                  <a:pt x="3152" y="608"/>
                  <a:pt x="3264" y="648"/>
                </a:cubicBezTo>
                <a:cubicBezTo>
                  <a:pt x="3376" y="688"/>
                  <a:pt x="3544" y="680"/>
                  <a:pt x="3600" y="696"/>
                </a:cubicBezTo>
                <a:cubicBezTo>
                  <a:pt x="3656" y="712"/>
                  <a:pt x="3600" y="736"/>
                  <a:pt x="3600" y="744"/>
                </a:cubicBezTo>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6"/>
          <p:cNvSpPr>
            <a:spLocks/>
          </p:cNvSpPr>
          <p:nvPr/>
        </p:nvSpPr>
        <p:spPr bwMode="auto">
          <a:xfrm>
            <a:off x="2632075" y="3852862"/>
            <a:ext cx="5842000" cy="1066800"/>
          </a:xfrm>
          <a:custGeom>
            <a:avLst/>
            <a:gdLst>
              <a:gd name="T0" fmla="*/ 32 w 3680"/>
              <a:gd name="T1" fmla="*/ 336 h 672"/>
              <a:gd name="T2" fmla="*/ 32 w 3680"/>
              <a:gd name="T3" fmla="*/ 288 h 672"/>
              <a:gd name="T4" fmla="*/ 224 w 3680"/>
              <a:gd name="T5" fmla="*/ 48 h 672"/>
              <a:gd name="T6" fmla="*/ 608 w 3680"/>
              <a:gd name="T7" fmla="*/ 0 h 672"/>
              <a:gd name="T8" fmla="*/ 944 w 3680"/>
              <a:gd name="T9" fmla="*/ 48 h 672"/>
              <a:gd name="T10" fmla="*/ 1136 w 3680"/>
              <a:gd name="T11" fmla="*/ 192 h 672"/>
              <a:gd name="T12" fmla="*/ 1232 w 3680"/>
              <a:gd name="T13" fmla="*/ 384 h 672"/>
              <a:gd name="T14" fmla="*/ 1280 w 3680"/>
              <a:gd name="T15" fmla="*/ 528 h 672"/>
              <a:gd name="T16" fmla="*/ 1472 w 3680"/>
              <a:gd name="T17" fmla="*/ 528 h 672"/>
              <a:gd name="T18" fmla="*/ 1568 w 3680"/>
              <a:gd name="T19" fmla="*/ 288 h 672"/>
              <a:gd name="T20" fmla="*/ 1808 w 3680"/>
              <a:gd name="T21" fmla="*/ 192 h 672"/>
              <a:gd name="T22" fmla="*/ 2288 w 3680"/>
              <a:gd name="T23" fmla="*/ 288 h 672"/>
              <a:gd name="T24" fmla="*/ 2432 w 3680"/>
              <a:gd name="T25" fmla="*/ 336 h 672"/>
              <a:gd name="T26" fmla="*/ 2768 w 3680"/>
              <a:gd name="T27" fmla="*/ 384 h 672"/>
              <a:gd name="T28" fmla="*/ 3056 w 3680"/>
              <a:gd name="T29" fmla="*/ 432 h 672"/>
              <a:gd name="T30" fmla="*/ 3296 w 3680"/>
              <a:gd name="T31" fmla="*/ 624 h 672"/>
              <a:gd name="T32" fmla="*/ 3680 w 3680"/>
              <a:gd name="T33"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0" h="672">
                <a:moveTo>
                  <a:pt x="32" y="336"/>
                </a:moveTo>
                <a:cubicBezTo>
                  <a:pt x="16" y="336"/>
                  <a:pt x="0" y="336"/>
                  <a:pt x="32" y="288"/>
                </a:cubicBezTo>
                <a:cubicBezTo>
                  <a:pt x="64" y="240"/>
                  <a:pt x="128" y="96"/>
                  <a:pt x="224" y="48"/>
                </a:cubicBezTo>
                <a:cubicBezTo>
                  <a:pt x="320" y="0"/>
                  <a:pt x="488" y="0"/>
                  <a:pt x="608" y="0"/>
                </a:cubicBezTo>
                <a:cubicBezTo>
                  <a:pt x="728" y="0"/>
                  <a:pt x="856" y="16"/>
                  <a:pt x="944" y="48"/>
                </a:cubicBezTo>
                <a:cubicBezTo>
                  <a:pt x="1032" y="80"/>
                  <a:pt x="1088" y="136"/>
                  <a:pt x="1136" y="192"/>
                </a:cubicBezTo>
                <a:cubicBezTo>
                  <a:pt x="1184" y="248"/>
                  <a:pt x="1208" y="328"/>
                  <a:pt x="1232" y="384"/>
                </a:cubicBezTo>
                <a:cubicBezTo>
                  <a:pt x="1256" y="440"/>
                  <a:pt x="1240" y="504"/>
                  <a:pt x="1280" y="528"/>
                </a:cubicBezTo>
                <a:cubicBezTo>
                  <a:pt x="1320" y="552"/>
                  <a:pt x="1424" y="568"/>
                  <a:pt x="1472" y="528"/>
                </a:cubicBezTo>
                <a:cubicBezTo>
                  <a:pt x="1520" y="488"/>
                  <a:pt x="1512" y="344"/>
                  <a:pt x="1568" y="288"/>
                </a:cubicBezTo>
                <a:cubicBezTo>
                  <a:pt x="1624" y="232"/>
                  <a:pt x="1688" y="192"/>
                  <a:pt x="1808" y="192"/>
                </a:cubicBezTo>
                <a:cubicBezTo>
                  <a:pt x="1928" y="192"/>
                  <a:pt x="2184" y="264"/>
                  <a:pt x="2288" y="288"/>
                </a:cubicBezTo>
                <a:cubicBezTo>
                  <a:pt x="2392" y="312"/>
                  <a:pt x="2352" y="320"/>
                  <a:pt x="2432" y="336"/>
                </a:cubicBezTo>
                <a:cubicBezTo>
                  <a:pt x="2512" y="352"/>
                  <a:pt x="2664" y="368"/>
                  <a:pt x="2768" y="384"/>
                </a:cubicBezTo>
                <a:cubicBezTo>
                  <a:pt x="2872" y="400"/>
                  <a:pt x="2968" y="392"/>
                  <a:pt x="3056" y="432"/>
                </a:cubicBezTo>
                <a:cubicBezTo>
                  <a:pt x="3144" y="472"/>
                  <a:pt x="3192" y="584"/>
                  <a:pt x="3296" y="624"/>
                </a:cubicBezTo>
                <a:cubicBezTo>
                  <a:pt x="3400" y="664"/>
                  <a:pt x="3540" y="668"/>
                  <a:pt x="3680" y="672"/>
                </a:cubicBezTo>
              </a:path>
            </a:pathLst>
          </a:cu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8"/>
          <p:cNvSpPr txBox="1">
            <a:spLocks noChangeArrowheads="1"/>
          </p:cNvSpPr>
          <p:nvPr/>
        </p:nvSpPr>
        <p:spPr bwMode="auto">
          <a:xfrm>
            <a:off x="4572000" y="3124200"/>
            <a:ext cx="2347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Negative Border</a:t>
            </a:r>
          </a:p>
        </p:txBody>
      </p:sp>
      <p:sp>
        <p:nvSpPr>
          <p:cNvPr id="14" name="Line 9"/>
          <p:cNvSpPr>
            <a:spLocks noChangeShapeType="1"/>
          </p:cNvSpPr>
          <p:nvPr/>
        </p:nvSpPr>
        <p:spPr bwMode="auto">
          <a:xfrm>
            <a:off x="5426075" y="3624262"/>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10"/>
          <p:cNvSpPr>
            <a:spLocks noChangeShapeType="1"/>
          </p:cNvSpPr>
          <p:nvPr/>
        </p:nvSpPr>
        <p:spPr bwMode="auto">
          <a:xfrm>
            <a:off x="2759075" y="6138862"/>
            <a:ext cx="571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11"/>
          <p:cNvSpPr>
            <a:spLocks noChangeShapeType="1"/>
          </p:cNvSpPr>
          <p:nvPr/>
        </p:nvSpPr>
        <p:spPr bwMode="auto">
          <a:xfrm flipV="1">
            <a:off x="2759075" y="5148262"/>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2"/>
          <p:cNvSpPr>
            <a:spLocks noChangeShapeType="1"/>
          </p:cNvSpPr>
          <p:nvPr/>
        </p:nvSpPr>
        <p:spPr bwMode="auto">
          <a:xfrm>
            <a:off x="8474075" y="5224462"/>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Rectangle 14"/>
          <p:cNvSpPr>
            <a:spLocks noChangeArrowheads="1"/>
          </p:cNvSpPr>
          <p:nvPr/>
        </p:nvSpPr>
        <p:spPr bwMode="auto">
          <a:xfrm>
            <a:off x="2759075" y="5224462"/>
            <a:ext cx="5715000" cy="914400"/>
          </a:xfrm>
          <a:prstGeom prst="rect">
            <a:avLst/>
          </a:prstGeom>
          <a:solidFill>
            <a:srgbClr val="00FF00"/>
          </a:solidFill>
          <a:ln w="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Frequent Itemsets</a:t>
            </a:r>
          </a:p>
          <a:p>
            <a:pPr algn="ctr"/>
            <a:r>
              <a:rPr lang="en-US"/>
              <a:t>from Sample</a:t>
            </a:r>
          </a:p>
        </p:txBody>
      </p:sp>
    </p:spTree>
    <p:extLst>
      <p:ext uri="{BB962C8B-B14F-4D97-AF65-F5344CB8AC3E}">
        <p14:creationId xmlns:p14="http://schemas.microsoft.com/office/powerpoint/2010/main" val="17971686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AE4D6FF-D54C-4A9F-9E45-5CF2F525A094}" type="slidenum">
              <a:rPr lang="en-US"/>
              <a:pPr/>
              <a:t>54</a:t>
            </a:fld>
            <a:endParaRPr lang="en-US"/>
          </a:p>
        </p:txBody>
      </p:sp>
      <p:sp>
        <p:nvSpPr>
          <p:cNvPr id="23554" name="Rectangle 2"/>
          <p:cNvSpPr>
            <a:spLocks noGrp="1" noChangeArrowheads="1"/>
          </p:cNvSpPr>
          <p:nvPr>
            <p:ph type="title"/>
          </p:nvPr>
        </p:nvSpPr>
        <p:spPr/>
        <p:txBody>
          <a:bodyPr/>
          <a:lstStyle/>
          <a:p>
            <a:r>
              <a:rPr lang="en-US" dirty="0" err="1"/>
              <a:t>Toivonen’s</a:t>
            </a:r>
            <a:r>
              <a:rPr lang="en-US" dirty="0"/>
              <a:t> Algorithm</a:t>
            </a:r>
          </a:p>
        </p:txBody>
      </p:sp>
      <p:sp>
        <p:nvSpPr>
          <p:cNvPr id="23555" name="Rectangle 3"/>
          <p:cNvSpPr>
            <a:spLocks noGrp="1" noChangeArrowheads="1"/>
          </p:cNvSpPr>
          <p:nvPr>
            <p:ph type="body" idx="1"/>
          </p:nvPr>
        </p:nvSpPr>
        <p:spPr>
          <a:xfrm>
            <a:off x="457200" y="1295400"/>
            <a:ext cx="8534400" cy="5562600"/>
          </a:xfrm>
        </p:spPr>
        <p:txBody>
          <a:bodyPr>
            <a:normAutofit fontScale="85000" lnSpcReduction="20000"/>
          </a:bodyPr>
          <a:lstStyle/>
          <a:p>
            <a:r>
              <a:rPr lang="en-US" b="1" dirty="0"/>
              <a:t>Pass 1:</a:t>
            </a:r>
          </a:p>
          <a:p>
            <a:pPr lvl="1"/>
            <a:r>
              <a:rPr lang="en-US" dirty="0"/>
              <a:t>Start as in the SON algorithm, but lower the threshold slightly for the sample</a:t>
            </a:r>
          </a:p>
          <a:p>
            <a:pPr lvl="1"/>
            <a:r>
              <a:rPr lang="en-US" dirty="0"/>
              <a:t>Add to the </a:t>
            </a:r>
            <a:r>
              <a:rPr lang="en-US" dirty="0" err="1"/>
              <a:t>itemsets</a:t>
            </a:r>
            <a:r>
              <a:rPr lang="en-US" dirty="0"/>
              <a:t> that are frequent in the sample the </a:t>
            </a:r>
            <a:r>
              <a:rPr lang="en-US" b="1" dirty="0">
                <a:solidFill>
                  <a:srgbClr val="CC0066"/>
                </a:solidFill>
              </a:rPr>
              <a:t>negative border </a:t>
            </a:r>
            <a:r>
              <a:rPr lang="en-US" dirty="0"/>
              <a:t>of these </a:t>
            </a:r>
            <a:r>
              <a:rPr lang="en-US" dirty="0" err="1"/>
              <a:t>itemsets</a:t>
            </a:r>
            <a:endParaRPr lang="en-US" dirty="0"/>
          </a:p>
          <a:p>
            <a:r>
              <a:rPr lang="en-US" b="1" dirty="0"/>
              <a:t>Pass 2:</a:t>
            </a:r>
            <a:r>
              <a:rPr lang="en-US" dirty="0"/>
              <a:t> </a:t>
            </a:r>
          </a:p>
          <a:p>
            <a:pPr lvl="1"/>
            <a:r>
              <a:rPr lang="en-US" dirty="0"/>
              <a:t>Count all </a:t>
            </a:r>
            <a:r>
              <a:rPr lang="en-US" b="1" dirty="0"/>
              <a:t>candidate frequent </a:t>
            </a:r>
            <a:r>
              <a:rPr lang="en-US" b="1" dirty="0" err="1"/>
              <a:t>itemsets</a:t>
            </a:r>
            <a:r>
              <a:rPr lang="en-US" b="1" dirty="0"/>
              <a:t> from the first pass</a:t>
            </a:r>
            <a:r>
              <a:rPr lang="en-US" dirty="0"/>
              <a:t>, and also count sets in their </a:t>
            </a:r>
            <a:r>
              <a:rPr lang="en-US" b="1" dirty="0"/>
              <a:t>negative border</a:t>
            </a:r>
          </a:p>
          <a:p>
            <a:pPr lvl="8"/>
            <a:endParaRPr lang="en-US" dirty="0"/>
          </a:p>
          <a:p>
            <a:r>
              <a:rPr lang="en-US" dirty="0"/>
              <a:t>If no </a:t>
            </a:r>
            <a:r>
              <a:rPr lang="en-US" dirty="0" err="1"/>
              <a:t>itemset</a:t>
            </a:r>
            <a:r>
              <a:rPr lang="en-US" dirty="0"/>
              <a:t> from the negative border turns out to be frequent, then we found </a:t>
            </a:r>
            <a:r>
              <a:rPr lang="en-US" i="1" dirty="0">
                <a:solidFill>
                  <a:srgbClr val="33CC33"/>
                </a:solidFill>
              </a:rPr>
              <a:t>all</a:t>
            </a:r>
            <a:r>
              <a:rPr lang="en-US" dirty="0"/>
              <a:t> the frequent </a:t>
            </a:r>
            <a:r>
              <a:rPr lang="en-US" dirty="0" err="1"/>
              <a:t>itemsets</a:t>
            </a:r>
            <a:r>
              <a:rPr lang="en-US" dirty="0"/>
              <a:t>.</a:t>
            </a:r>
          </a:p>
          <a:p>
            <a:pPr lvl="1"/>
            <a:r>
              <a:rPr lang="en-US" dirty="0"/>
              <a:t>What if we find that something in the negative border is frequent?</a:t>
            </a:r>
          </a:p>
          <a:p>
            <a:pPr lvl="2"/>
            <a:r>
              <a:rPr lang="en-US" dirty="0"/>
              <a:t>We must start over again with another sample!</a:t>
            </a:r>
          </a:p>
          <a:p>
            <a:pPr lvl="2"/>
            <a:r>
              <a:rPr lang="en-US" dirty="0"/>
              <a:t>Try to choose the support threshold so the probability of failure is low, while the number of </a:t>
            </a:r>
            <a:r>
              <a:rPr lang="en-US" dirty="0" err="1"/>
              <a:t>itemsets</a:t>
            </a:r>
            <a:r>
              <a:rPr lang="en-US" dirty="0"/>
              <a:t> checked on the second pass fits in main-memory.</a:t>
            </a:r>
          </a:p>
          <a:p>
            <a:endParaRPr lang="en-US" dirty="0"/>
          </a:p>
        </p:txBody>
      </p:sp>
      <p:sp>
        <p:nvSpPr>
          <p:cNvPr id="2" name="Date Placeholder 1"/>
          <p:cNvSpPr>
            <a:spLocks noGrp="1"/>
          </p:cNvSpPr>
          <p:nvPr>
            <p:ph type="dt" sz="half" idx="10"/>
          </p:nvPr>
        </p:nvSpPr>
        <p:spPr/>
        <p:txBody>
          <a:bodyPr/>
          <a:lstStyle/>
          <a:p>
            <a:fld id="{1557F168-FB05-674E-9637-EB2C7789312C}" type="datetime1">
              <a:rPr lang="en-US" smtClean="0"/>
              <a:t>1/21/18</a:t>
            </a:fld>
            <a:endParaRPr lang="en-US"/>
          </a:p>
        </p:txBody>
      </p:sp>
      <p:sp>
        <p:nvSpPr>
          <p:cNvPr id="3" name="Footer Placeholder 2"/>
          <p:cNvSpPr>
            <a:spLocks noGrp="1"/>
          </p:cNvSpPr>
          <p:nvPr>
            <p:ph type="ftr" sz="quarter" idx="11"/>
          </p:nvPr>
        </p:nvSpPr>
        <p:spPr/>
        <p:txBody>
          <a:bodyPr/>
          <a:lstStyle/>
          <a:p>
            <a:r>
              <a:rPr lang="en-US"/>
              <a:t>Jure Leskovec, Stanford CS246: Mining Massive Datasets, http://cs246.stanford.edu</a:t>
            </a:r>
          </a:p>
        </p:txBody>
      </p:sp>
    </p:spTree>
    <p:extLst>
      <p:ext uri="{BB962C8B-B14F-4D97-AF65-F5344CB8AC3E}">
        <p14:creationId xmlns:p14="http://schemas.microsoft.com/office/powerpoint/2010/main" val="72174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555">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555">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2"/>
          </p:nvPr>
        </p:nvSpPr>
        <p:spPr/>
        <p:txBody>
          <a:bodyPr/>
          <a:lstStyle/>
          <a:p>
            <a:fld id="{5E559DAC-3AF0-4B36-BD03-E49168FA528C}" type="slidenum">
              <a:rPr lang="en-US"/>
              <a:pPr/>
              <a:t>55</a:t>
            </a:fld>
            <a:endParaRPr lang="en-US"/>
          </a:p>
        </p:txBody>
      </p:sp>
      <p:sp>
        <p:nvSpPr>
          <p:cNvPr id="57346" name="Rectangle 2"/>
          <p:cNvSpPr>
            <a:spLocks noGrp="1" noChangeArrowheads="1"/>
          </p:cNvSpPr>
          <p:nvPr>
            <p:ph type="title"/>
          </p:nvPr>
        </p:nvSpPr>
        <p:spPr>
          <a:xfrm>
            <a:off x="457199" y="0"/>
            <a:ext cx="8686799" cy="1066800"/>
          </a:xfrm>
        </p:spPr>
        <p:txBody>
          <a:bodyPr>
            <a:normAutofit fontScale="90000"/>
          </a:bodyPr>
          <a:lstStyle/>
          <a:p>
            <a:r>
              <a:rPr lang="en-US" sz="4000" dirty="0"/>
              <a:t>If Something in the Negative Border Is Frequent </a:t>
            </a:r>
            <a:r>
              <a:rPr lang="en-US" dirty="0"/>
              <a:t>. . .</a:t>
            </a:r>
          </a:p>
        </p:txBody>
      </p:sp>
      <p:sp>
        <p:nvSpPr>
          <p:cNvPr id="57347" name="Text Box 3"/>
          <p:cNvSpPr txBox="1">
            <a:spLocks noChangeArrowheads="1"/>
          </p:cNvSpPr>
          <p:nvPr/>
        </p:nvSpPr>
        <p:spPr bwMode="auto">
          <a:xfrm>
            <a:off x="517525" y="2928938"/>
            <a:ext cx="165893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    …</a:t>
            </a:r>
          </a:p>
          <a:p>
            <a:endParaRPr lang="en-US"/>
          </a:p>
          <a:p>
            <a:r>
              <a:rPr lang="en-US"/>
              <a:t>tripletons</a:t>
            </a:r>
          </a:p>
          <a:p>
            <a:endParaRPr lang="en-US"/>
          </a:p>
          <a:p>
            <a:r>
              <a:rPr lang="en-US"/>
              <a:t>doubletons</a:t>
            </a:r>
          </a:p>
          <a:p>
            <a:endParaRPr lang="en-US"/>
          </a:p>
          <a:p>
            <a:r>
              <a:rPr lang="en-US"/>
              <a:t>singletons</a:t>
            </a:r>
          </a:p>
        </p:txBody>
      </p:sp>
      <p:sp>
        <p:nvSpPr>
          <p:cNvPr id="57348" name="Freeform 4"/>
          <p:cNvSpPr>
            <a:spLocks/>
          </p:cNvSpPr>
          <p:nvPr/>
        </p:nvSpPr>
        <p:spPr bwMode="auto">
          <a:xfrm>
            <a:off x="2438400" y="3467100"/>
            <a:ext cx="5803900" cy="1181100"/>
          </a:xfrm>
          <a:custGeom>
            <a:avLst/>
            <a:gdLst>
              <a:gd name="T0" fmla="*/ 0 w 3656"/>
              <a:gd name="T1" fmla="*/ 696 h 744"/>
              <a:gd name="T2" fmla="*/ 96 w 3656"/>
              <a:gd name="T3" fmla="*/ 264 h 744"/>
              <a:gd name="T4" fmla="*/ 384 w 3656"/>
              <a:gd name="T5" fmla="*/ 24 h 744"/>
              <a:gd name="T6" fmla="*/ 912 w 3656"/>
              <a:gd name="T7" fmla="*/ 120 h 744"/>
              <a:gd name="T8" fmla="*/ 1056 w 3656"/>
              <a:gd name="T9" fmla="*/ 552 h 744"/>
              <a:gd name="T10" fmla="*/ 1440 w 3656"/>
              <a:gd name="T11" fmla="*/ 600 h 744"/>
              <a:gd name="T12" fmla="*/ 1680 w 3656"/>
              <a:gd name="T13" fmla="*/ 264 h 744"/>
              <a:gd name="T14" fmla="*/ 2112 w 3656"/>
              <a:gd name="T15" fmla="*/ 264 h 744"/>
              <a:gd name="T16" fmla="*/ 2400 w 3656"/>
              <a:gd name="T17" fmla="*/ 408 h 744"/>
              <a:gd name="T18" fmla="*/ 2928 w 3656"/>
              <a:gd name="T19" fmla="*/ 456 h 744"/>
              <a:gd name="T20" fmla="*/ 3264 w 3656"/>
              <a:gd name="T21" fmla="*/ 648 h 744"/>
              <a:gd name="T22" fmla="*/ 3600 w 3656"/>
              <a:gd name="T23" fmla="*/ 696 h 744"/>
              <a:gd name="T24" fmla="*/ 3600 w 3656"/>
              <a:gd name="T25" fmla="*/ 744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56" h="744">
                <a:moveTo>
                  <a:pt x="0" y="696"/>
                </a:moveTo>
                <a:cubicBezTo>
                  <a:pt x="16" y="536"/>
                  <a:pt x="32" y="376"/>
                  <a:pt x="96" y="264"/>
                </a:cubicBezTo>
                <a:cubicBezTo>
                  <a:pt x="160" y="152"/>
                  <a:pt x="248" y="48"/>
                  <a:pt x="384" y="24"/>
                </a:cubicBezTo>
                <a:cubicBezTo>
                  <a:pt x="520" y="0"/>
                  <a:pt x="800" y="32"/>
                  <a:pt x="912" y="120"/>
                </a:cubicBezTo>
                <a:cubicBezTo>
                  <a:pt x="1024" y="208"/>
                  <a:pt x="968" y="472"/>
                  <a:pt x="1056" y="552"/>
                </a:cubicBezTo>
                <a:cubicBezTo>
                  <a:pt x="1144" y="632"/>
                  <a:pt x="1336" y="648"/>
                  <a:pt x="1440" y="600"/>
                </a:cubicBezTo>
                <a:cubicBezTo>
                  <a:pt x="1544" y="552"/>
                  <a:pt x="1568" y="320"/>
                  <a:pt x="1680" y="264"/>
                </a:cubicBezTo>
                <a:cubicBezTo>
                  <a:pt x="1792" y="208"/>
                  <a:pt x="1992" y="240"/>
                  <a:pt x="2112" y="264"/>
                </a:cubicBezTo>
                <a:cubicBezTo>
                  <a:pt x="2232" y="288"/>
                  <a:pt x="2264" y="376"/>
                  <a:pt x="2400" y="408"/>
                </a:cubicBezTo>
                <a:cubicBezTo>
                  <a:pt x="2536" y="440"/>
                  <a:pt x="2784" y="416"/>
                  <a:pt x="2928" y="456"/>
                </a:cubicBezTo>
                <a:cubicBezTo>
                  <a:pt x="3072" y="496"/>
                  <a:pt x="3152" y="608"/>
                  <a:pt x="3264" y="648"/>
                </a:cubicBezTo>
                <a:cubicBezTo>
                  <a:pt x="3376" y="688"/>
                  <a:pt x="3544" y="680"/>
                  <a:pt x="3600" y="696"/>
                </a:cubicBezTo>
                <a:cubicBezTo>
                  <a:pt x="3656" y="712"/>
                  <a:pt x="3600" y="736"/>
                  <a:pt x="3600" y="744"/>
                </a:cubicBezTo>
              </a:path>
            </a:pathLst>
          </a:custGeom>
          <a:solidFill>
            <a:srgbClr val="00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49" name="Freeform 5"/>
          <p:cNvSpPr>
            <a:spLocks/>
          </p:cNvSpPr>
          <p:nvPr/>
        </p:nvSpPr>
        <p:spPr bwMode="auto">
          <a:xfrm>
            <a:off x="2311400" y="3200400"/>
            <a:ext cx="5842000" cy="1066800"/>
          </a:xfrm>
          <a:custGeom>
            <a:avLst/>
            <a:gdLst>
              <a:gd name="T0" fmla="*/ 32 w 3680"/>
              <a:gd name="T1" fmla="*/ 336 h 672"/>
              <a:gd name="T2" fmla="*/ 32 w 3680"/>
              <a:gd name="T3" fmla="*/ 288 h 672"/>
              <a:gd name="T4" fmla="*/ 224 w 3680"/>
              <a:gd name="T5" fmla="*/ 48 h 672"/>
              <a:gd name="T6" fmla="*/ 608 w 3680"/>
              <a:gd name="T7" fmla="*/ 0 h 672"/>
              <a:gd name="T8" fmla="*/ 944 w 3680"/>
              <a:gd name="T9" fmla="*/ 48 h 672"/>
              <a:gd name="T10" fmla="*/ 1136 w 3680"/>
              <a:gd name="T11" fmla="*/ 192 h 672"/>
              <a:gd name="T12" fmla="*/ 1232 w 3680"/>
              <a:gd name="T13" fmla="*/ 384 h 672"/>
              <a:gd name="T14" fmla="*/ 1280 w 3680"/>
              <a:gd name="T15" fmla="*/ 528 h 672"/>
              <a:gd name="T16" fmla="*/ 1472 w 3680"/>
              <a:gd name="T17" fmla="*/ 528 h 672"/>
              <a:gd name="T18" fmla="*/ 1568 w 3680"/>
              <a:gd name="T19" fmla="*/ 288 h 672"/>
              <a:gd name="T20" fmla="*/ 1808 w 3680"/>
              <a:gd name="T21" fmla="*/ 192 h 672"/>
              <a:gd name="T22" fmla="*/ 2288 w 3680"/>
              <a:gd name="T23" fmla="*/ 288 h 672"/>
              <a:gd name="T24" fmla="*/ 2432 w 3680"/>
              <a:gd name="T25" fmla="*/ 336 h 672"/>
              <a:gd name="T26" fmla="*/ 2768 w 3680"/>
              <a:gd name="T27" fmla="*/ 384 h 672"/>
              <a:gd name="T28" fmla="*/ 3056 w 3680"/>
              <a:gd name="T29" fmla="*/ 432 h 672"/>
              <a:gd name="T30" fmla="*/ 3296 w 3680"/>
              <a:gd name="T31" fmla="*/ 624 h 672"/>
              <a:gd name="T32" fmla="*/ 3680 w 3680"/>
              <a:gd name="T33" fmla="*/ 672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0" h="672">
                <a:moveTo>
                  <a:pt x="32" y="336"/>
                </a:moveTo>
                <a:cubicBezTo>
                  <a:pt x="16" y="336"/>
                  <a:pt x="0" y="336"/>
                  <a:pt x="32" y="288"/>
                </a:cubicBezTo>
                <a:cubicBezTo>
                  <a:pt x="64" y="240"/>
                  <a:pt x="128" y="96"/>
                  <a:pt x="224" y="48"/>
                </a:cubicBezTo>
                <a:cubicBezTo>
                  <a:pt x="320" y="0"/>
                  <a:pt x="488" y="0"/>
                  <a:pt x="608" y="0"/>
                </a:cubicBezTo>
                <a:cubicBezTo>
                  <a:pt x="728" y="0"/>
                  <a:pt x="856" y="16"/>
                  <a:pt x="944" y="48"/>
                </a:cubicBezTo>
                <a:cubicBezTo>
                  <a:pt x="1032" y="80"/>
                  <a:pt x="1088" y="136"/>
                  <a:pt x="1136" y="192"/>
                </a:cubicBezTo>
                <a:cubicBezTo>
                  <a:pt x="1184" y="248"/>
                  <a:pt x="1208" y="328"/>
                  <a:pt x="1232" y="384"/>
                </a:cubicBezTo>
                <a:cubicBezTo>
                  <a:pt x="1256" y="440"/>
                  <a:pt x="1240" y="504"/>
                  <a:pt x="1280" y="528"/>
                </a:cubicBezTo>
                <a:cubicBezTo>
                  <a:pt x="1320" y="552"/>
                  <a:pt x="1424" y="568"/>
                  <a:pt x="1472" y="528"/>
                </a:cubicBezTo>
                <a:cubicBezTo>
                  <a:pt x="1520" y="488"/>
                  <a:pt x="1512" y="344"/>
                  <a:pt x="1568" y="288"/>
                </a:cubicBezTo>
                <a:cubicBezTo>
                  <a:pt x="1624" y="232"/>
                  <a:pt x="1688" y="192"/>
                  <a:pt x="1808" y="192"/>
                </a:cubicBezTo>
                <a:cubicBezTo>
                  <a:pt x="1928" y="192"/>
                  <a:pt x="2184" y="264"/>
                  <a:pt x="2288" y="288"/>
                </a:cubicBezTo>
                <a:cubicBezTo>
                  <a:pt x="2392" y="312"/>
                  <a:pt x="2352" y="320"/>
                  <a:pt x="2432" y="336"/>
                </a:cubicBezTo>
                <a:cubicBezTo>
                  <a:pt x="2512" y="352"/>
                  <a:pt x="2664" y="368"/>
                  <a:pt x="2768" y="384"/>
                </a:cubicBezTo>
                <a:cubicBezTo>
                  <a:pt x="2872" y="400"/>
                  <a:pt x="2968" y="392"/>
                  <a:pt x="3056" y="432"/>
                </a:cubicBezTo>
                <a:cubicBezTo>
                  <a:pt x="3144" y="472"/>
                  <a:pt x="3192" y="584"/>
                  <a:pt x="3296" y="624"/>
                </a:cubicBezTo>
                <a:cubicBezTo>
                  <a:pt x="3400" y="664"/>
                  <a:pt x="3540" y="668"/>
                  <a:pt x="3680" y="672"/>
                </a:cubicBezTo>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0" name="Text Box 6"/>
          <p:cNvSpPr txBox="1">
            <a:spLocks noChangeArrowheads="1"/>
          </p:cNvSpPr>
          <p:nvPr/>
        </p:nvSpPr>
        <p:spPr bwMode="auto">
          <a:xfrm>
            <a:off x="6796088" y="3048000"/>
            <a:ext cx="2347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Negative Border</a:t>
            </a:r>
          </a:p>
        </p:txBody>
      </p:sp>
      <p:sp>
        <p:nvSpPr>
          <p:cNvPr id="57351" name="Line 7"/>
          <p:cNvSpPr>
            <a:spLocks noChangeShapeType="1"/>
          </p:cNvSpPr>
          <p:nvPr/>
        </p:nvSpPr>
        <p:spPr bwMode="auto">
          <a:xfrm flipH="1">
            <a:off x="6324600" y="3505200"/>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2" name="Line 8"/>
          <p:cNvSpPr>
            <a:spLocks noChangeShapeType="1"/>
          </p:cNvSpPr>
          <p:nvPr/>
        </p:nvSpPr>
        <p:spPr bwMode="auto">
          <a:xfrm>
            <a:off x="2438400" y="5486400"/>
            <a:ext cx="5715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3" name="Line 9"/>
          <p:cNvSpPr>
            <a:spLocks noChangeShapeType="1"/>
          </p:cNvSpPr>
          <p:nvPr/>
        </p:nvSpPr>
        <p:spPr bwMode="auto">
          <a:xfrm flipV="1">
            <a:off x="2438400" y="44958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4" name="Line 10"/>
          <p:cNvSpPr>
            <a:spLocks noChangeShapeType="1"/>
          </p:cNvSpPr>
          <p:nvPr/>
        </p:nvSpPr>
        <p:spPr bwMode="auto">
          <a:xfrm>
            <a:off x="8153400" y="45720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5" name="Rectangle 11"/>
          <p:cNvSpPr>
            <a:spLocks noChangeArrowheads="1"/>
          </p:cNvSpPr>
          <p:nvPr/>
        </p:nvSpPr>
        <p:spPr bwMode="auto">
          <a:xfrm>
            <a:off x="2438400" y="4572000"/>
            <a:ext cx="5715000" cy="914400"/>
          </a:xfrm>
          <a:prstGeom prst="rect">
            <a:avLst/>
          </a:prstGeom>
          <a:solidFill>
            <a:srgbClr val="00FF00"/>
          </a:solidFill>
          <a:ln w="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Frequent Itemsets</a:t>
            </a:r>
          </a:p>
          <a:p>
            <a:pPr algn="ctr"/>
            <a:r>
              <a:rPr lang="en-US"/>
              <a:t>from Sample</a:t>
            </a:r>
          </a:p>
        </p:txBody>
      </p:sp>
      <p:sp>
        <p:nvSpPr>
          <p:cNvPr id="57356" name="Line 12"/>
          <p:cNvSpPr>
            <a:spLocks noChangeShapeType="1"/>
          </p:cNvSpPr>
          <p:nvPr/>
        </p:nvSpPr>
        <p:spPr bwMode="auto">
          <a:xfrm flipH="1" flipV="1">
            <a:off x="3048000" y="2743200"/>
            <a:ext cx="304800" cy="762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7" name="Line 13"/>
          <p:cNvSpPr>
            <a:spLocks noChangeShapeType="1"/>
          </p:cNvSpPr>
          <p:nvPr/>
        </p:nvSpPr>
        <p:spPr bwMode="auto">
          <a:xfrm flipH="1" flipV="1">
            <a:off x="3200400" y="2743200"/>
            <a:ext cx="152400" cy="685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8" name="Line 14"/>
          <p:cNvSpPr>
            <a:spLocks noChangeShapeType="1"/>
          </p:cNvSpPr>
          <p:nvPr/>
        </p:nvSpPr>
        <p:spPr bwMode="auto">
          <a:xfrm flipH="1" flipV="1">
            <a:off x="3352800" y="2743200"/>
            <a:ext cx="0" cy="6858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9" name="Line 15"/>
          <p:cNvSpPr>
            <a:spLocks noChangeShapeType="1"/>
          </p:cNvSpPr>
          <p:nvPr/>
        </p:nvSpPr>
        <p:spPr bwMode="auto">
          <a:xfrm flipV="1">
            <a:off x="3352800" y="2743200"/>
            <a:ext cx="152400" cy="762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0" name="Text Box 16"/>
          <p:cNvSpPr txBox="1">
            <a:spLocks noChangeArrowheads="1"/>
          </p:cNvSpPr>
          <p:nvPr/>
        </p:nvSpPr>
        <p:spPr bwMode="auto">
          <a:xfrm>
            <a:off x="3505200" y="1981200"/>
            <a:ext cx="31845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We broke through the</a:t>
            </a:r>
          </a:p>
          <a:p>
            <a:r>
              <a:rPr lang="en-US"/>
              <a:t>negative border.  How</a:t>
            </a:r>
          </a:p>
          <a:p>
            <a:r>
              <a:rPr lang="en-US"/>
              <a:t>far does the problem</a:t>
            </a:r>
          </a:p>
          <a:p>
            <a:r>
              <a:rPr lang="en-US"/>
              <a:t>        go?</a:t>
            </a:r>
          </a:p>
        </p:txBody>
      </p:sp>
      <p:sp>
        <p:nvSpPr>
          <p:cNvPr id="2" name="Date Placeholder 1"/>
          <p:cNvSpPr>
            <a:spLocks noGrp="1"/>
          </p:cNvSpPr>
          <p:nvPr>
            <p:ph type="dt" sz="half" idx="10"/>
          </p:nvPr>
        </p:nvSpPr>
        <p:spPr/>
        <p:txBody>
          <a:bodyPr/>
          <a:lstStyle/>
          <a:p>
            <a:fld id="{102C0535-6AF1-1D47-BCDA-C210C1CE33BD}" type="datetime1">
              <a:rPr lang="en-US" smtClean="0"/>
              <a:t>1/21/18</a:t>
            </a:fld>
            <a:endParaRPr lang="en-US"/>
          </a:p>
        </p:txBody>
      </p:sp>
      <p:sp>
        <p:nvSpPr>
          <p:cNvPr id="3" name="Footer Placeholder 2"/>
          <p:cNvSpPr>
            <a:spLocks noGrp="1"/>
          </p:cNvSpPr>
          <p:nvPr>
            <p:ph type="ftr" sz="quarter" idx="11"/>
          </p:nvPr>
        </p:nvSpPr>
        <p:spPr/>
        <p:txBody>
          <a:bodyPr/>
          <a:lstStyle/>
          <a:p>
            <a:r>
              <a:rPr lang="en-US"/>
              <a:t>Jure Leskovec, Stanford CS246: Mining Massive Datasets, http://cs246.stanford.edu</a:t>
            </a:r>
          </a:p>
        </p:txBody>
      </p:sp>
    </p:spTree>
    <p:extLst>
      <p:ext uri="{BB962C8B-B14F-4D97-AF65-F5344CB8AC3E}">
        <p14:creationId xmlns:p14="http://schemas.microsoft.com/office/powerpoint/2010/main" val="8533061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Theorem:</a:t>
            </a:r>
            <a:endParaRPr lang="en-US" dirty="0"/>
          </a:p>
        </p:txBody>
      </p:sp>
      <p:sp>
        <p:nvSpPr>
          <p:cNvPr id="37891" name="Rectangle 3"/>
          <p:cNvSpPr>
            <a:spLocks noGrp="1" noChangeArrowheads="1"/>
          </p:cNvSpPr>
          <p:nvPr>
            <p:ph type="body" idx="1"/>
          </p:nvPr>
        </p:nvSpPr>
        <p:spPr>
          <a:xfrm>
            <a:off x="457200" y="1295400"/>
            <a:ext cx="8686800" cy="5562600"/>
          </a:xfrm>
        </p:spPr>
        <p:txBody>
          <a:bodyPr>
            <a:normAutofit fontScale="85000" lnSpcReduction="10000"/>
          </a:bodyPr>
          <a:lstStyle/>
          <a:p>
            <a:r>
              <a:rPr lang="en-US" dirty="0"/>
              <a:t>If there is an </a:t>
            </a:r>
            <a:r>
              <a:rPr lang="en-US" dirty="0" err="1"/>
              <a:t>itemset</a:t>
            </a:r>
            <a:r>
              <a:rPr lang="en-US" dirty="0"/>
              <a:t> </a:t>
            </a:r>
            <a:r>
              <a:rPr lang="en-US" i="1" dirty="0"/>
              <a:t>S</a:t>
            </a:r>
            <a:r>
              <a:rPr lang="en-US" dirty="0"/>
              <a:t> that is frequent in full data, but not frequent in any sample, then the negative border contains at least one </a:t>
            </a:r>
            <a:r>
              <a:rPr lang="en-US" dirty="0" err="1"/>
              <a:t>itemset</a:t>
            </a:r>
            <a:r>
              <a:rPr lang="en-US" dirty="0"/>
              <a:t> that is frequent in the whole.</a:t>
            </a:r>
          </a:p>
          <a:p>
            <a:pPr lvl="1"/>
            <a:endParaRPr lang="en-US" dirty="0"/>
          </a:p>
          <a:p>
            <a:pPr marL="118872" indent="0">
              <a:buNone/>
            </a:pPr>
            <a:r>
              <a:rPr lang="en-US" b="1" dirty="0">
                <a:solidFill>
                  <a:srgbClr val="CC0066"/>
                </a:solidFill>
              </a:rPr>
              <a:t>Proof by contradiction:</a:t>
            </a:r>
          </a:p>
          <a:p>
            <a:r>
              <a:rPr lang="en-US" dirty="0"/>
              <a:t>Suppose not; i.e.;</a:t>
            </a:r>
          </a:p>
          <a:p>
            <a:pPr marL="971550" lvl="1" indent="-514350">
              <a:buFont typeface="+mj-lt"/>
              <a:buAutoNum type="arabicPeriod"/>
            </a:pPr>
            <a:r>
              <a:rPr lang="en-US" dirty="0"/>
              <a:t>There is an </a:t>
            </a:r>
            <a:r>
              <a:rPr lang="en-US" dirty="0" err="1"/>
              <a:t>itemset</a:t>
            </a:r>
            <a:r>
              <a:rPr lang="en-US" dirty="0"/>
              <a:t> </a:t>
            </a:r>
            <a:r>
              <a:rPr lang="en-US" i="1" dirty="0"/>
              <a:t>S</a:t>
            </a:r>
            <a:r>
              <a:rPr lang="en-US" dirty="0"/>
              <a:t> frequent in the full data but not frequent in the sample, and</a:t>
            </a:r>
          </a:p>
          <a:p>
            <a:pPr marL="971550" lvl="1" indent="-514350">
              <a:buFont typeface="+mj-lt"/>
              <a:buAutoNum type="arabicPeriod"/>
            </a:pPr>
            <a:r>
              <a:rPr lang="en-US" dirty="0"/>
              <a:t>Nothing in the negative border is frequent in the full data</a:t>
            </a:r>
          </a:p>
          <a:p>
            <a:r>
              <a:rPr lang="en-US" dirty="0"/>
              <a:t>Let </a:t>
            </a:r>
            <a:r>
              <a:rPr lang="en-US" i="1" dirty="0"/>
              <a:t>T</a:t>
            </a:r>
            <a:r>
              <a:rPr lang="en-US" dirty="0"/>
              <a:t> be a </a:t>
            </a:r>
            <a:r>
              <a:rPr lang="en-US" dirty="0">
                <a:solidFill>
                  <a:srgbClr val="CC0066"/>
                </a:solidFill>
              </a:rPr>
              <a:t>smallest</a:t>
            </a:r>
            <a:r>
              <a:rPr lang="en-US" dirty="0"/>
              <a:t> subset of </a:t>
            </a:r>
            <a:r>
              <a:rPr lang="en-US" i="1" dirty="0"/>
              <a:t>S</a:t>
            </a:r>
            <a:r>
              <a:rPr lang="en-US" dirty="0"/>
              <a:t> that is not frequent in the sample (but every subset of T is)</a:t>
            </a:r>
          </a:p>
          <a:p>
            <a:r>
              <a:rPr lang="en-US" i="1" dirty="0"/>
              <a:t>T</a:t>
            </a:r>
            <a:r>
              <a:rPr lang="en-US" dirty="0"/>
              <a:t> is frequent in the whole (</a:t>
            </a:r>
            <a:r>
              <a:rPr lang="en-US" i="1" dirty="0"/>
              <a:t>S</a:t>
            </a:r>
            <a:r>
              <a:rPr lang="en-US" dirty="0"/>
              <a:t> is frequent + monotonicity).</a:t>
            </a:r>
          </a:p>
          <a:p>
            <a:r>
              <a:rPr lang="en-US" dirty="0"/>
              <a:t>But then </a:t>
            </a:r>
            <a:r>
              <a:rPr lang="en-US" i="1" dirty="0"/>
              <a:t>T</a:t>
            </a:r>
            <a:r>
              <a:rPr lang="en-US" dirty="0"/>
              <a:t> is in the negative border (contradiction)</a:t>
            </a:r>
          </a:p>
          <a:p>
            <a:endParaRPr lang="en-US" dirty="0"/>
          </a:p>
        </p:txBody>
      </p:sp>
      <p:sp>
        <p:nvSpPr>
          <p:cNvPr id="4" name="Slide Number Placeholder 5"/>
          <p:cNvSpPr>
            <a:spLocks noGrp="1"/>
          </p:cNvSpPr>
          <p:nvPr>
            <p:ph type="sldNum" sz="quarter" idx="12"/>
          </p:nvPr>
        </p:nvSpPr>
        <p:spPr/>
        <p:txBody>
          <a:bodyPr/>
          <a:lstStyle/>
          <a:p>
            <a:fld id="{061EE907-8830-4A14-BDA1-DC6F105A3A26}" type="slidenum">
              <a:rPr lang="en-US" smtClean="0"/>
              <a:pPr/>
              <a:t>56</a:t>
            </a:fld>
            <a:endParaRPr lang="en-US"/>
          </a:p>
        </p:txBody>
      </p:sp>
      <p:sp>
        <p:nvSpPr>
          <p:cNvPr id="6" name="Date Placeholder 5"/>
          <p:cNvSpPr>
            <a:spLocks noGrp="1"/>
          </p:cNvSpPr>
          <p:nvPr>
            <p:ph type="dt" sz="half" idx="10"/>
          </p:nvPr>
        </p:nvSpPr>
        <p:spPr/>
        <p:txBody>
          <a:bodyPr/>
          <a:lstStyle/>
          <a:p>
            <a:fld id="{9D4F0E51-9787-084D-91A9-FB3732C0B63B}" type="datetime1">
              <a:rPr lang="en-US" smtClean="0"/>
              <a:t>1/21/18</a:t>
            </a:fld>
            <a:endParaRPr lang="en-US"/>
          </a:p>
        </p:txBody>
      </p:sp>
      <p:sp>
        <p:nvSpPr>
          <p:cNvPr id="7" name="Footer Placeholder 6"/>
          <p:cNvSpPr>
            <a:spLocks noGrp="1"/>
          </p:cNvSpPr>
          <p:nvPr>
            <p:ph type="ftr" sz="quarter" idx="11"/>
          </p:nvPr>
        </p:nvSpPr>
        <p:spPr/>
        <p:txBody>
          <a:bodyPr/>
          <a:lstStyle/>
          <a:p>
            <a:r>
              <a:rPr lang="en-US"/>
              <a:t>Jure Leskovec, Stanford CS246: Mining Massive Datasets, http://cs246.stanford.edu</a:t>
            </a:r>
          </a:p>
        </p:txBody>
      </p:sp>
    </p:spTree>
    <p:extLst>
      <p:ext uri="{BB962C8B-B14F-4D97-AF65-F5344CB8AC3E}">
        <p14:creationId xmlns:p14="http://schemas.microsoft.com/office/powerpoint/2010/main" val="568187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Rectangle 6"/>
          <p:cNvSpPr/>
          <p:nvPr/>
        </p:nvSpPr>
        <p:spPr>
          <a:xfrm>
            <a:off x="0" y="0"/>
            <a:ext cx="9144000" cy="1219200"/>
          </a:xfrm>
          <a:prstGeom prst="rect">
            <a:avLst/>
          </a:prstGeom>
          <a:solidFill>
            <a:srgbClr val="FF0000"/>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dirty="0">
                <a:solidFill>
                  <a:schemeClr val="bg1"/>
                </a:solidFill>
              </a:rPr>
              <a:t>*****Notes from 2017******</a:t>
            </a:r>
          </a:p>
        </p:txBody>
      </p:sp>
      <p:sp>
        <p:nvSpPr>
          <p:cNvPr id="8" name="Content Placeholder 7"/>
          <p:cNvSpPr>
            <a:spLocks noGrp="1"/>
          </p:cNvSpPr>
          <p:nvPr>
            <p:ph idx="1"/>
          </p:nvPr>
        </p:nvSpPr>
        <p:spPr/>
        <p:txBody>
          <a:bodyPr/>
          <a:lstStyle/>
          <a:p>
            <a:r>
              <a:rPr lang="en-US" dirty="0"/>
              <a:t>Finished here. Had to hurry too much</a:t>
            </a:r>
          </a:p>
          <a:p>
            <a:r>
              <a:rPr lang="en-US" dirty="0"/>
              <a:t>Find another 5min to save to finish</a:t>
            </a:r>
          </a:p>
          <a:p>
            <a:r>
              <a:rPr lang="en-US" dirty="0"/>
              <a:t>Negative border was not </a:t>
            </a:r>
            <a:r>
              <a:rPr lang="en-US"/>
              <a:t>explained well</a:t>
            </a:r>
            <a:endParaRPr lang="en-US" dirty="0"/>
          </a:p>
          <a:p>
            <a:endParaRPr lang="en-US" dirty="0"/>
          </a:p>
          <a:p>
            <a:endParaRPr lang="en-US" dirty="0"/>
          </a:p>
        </p:txBody>
      </p:sp>
      <p:sp>
        <p:nvSpPr>
          <p:cNvPr id="4" name="Date Placeholder 3"/>
          <p:cNvSpPr>
            <a:spLocks noGrp="1"/>
          </p:cNvSpPr>
          <p:nvPr>
            <p:ph type="dt" sz="half" idx="10"/>
          </p:nvPr>
        </p:nvSpPr>
        <p:spPr/>
        <p:txBody>
          <a:bodyPr/>
          <a:lstStyle/>
          <a:p>
            <a:fld id="{0BEC4249-967D-4140-8A7B-9A5D7CA441BB}"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57</a:t>
            </a:fld>
            <a:endParaRPr lang="en-US"/>
          </a:p>
        </p:txBody>
      </p:sp>
    </p:spTree>
    <p:extLst>
      <p:ext uri="{BB962C8B-B14F-4D97-AF65-F5344CB8AC3E}">
        <p14:creationId xmlns:p14="http://schemas.microsoft.com/office/powerpoint/2010/main" val="104752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Applications – (1)</a:t>
            </a:r>
          </a:p>
        </p:txBody>
      </p:sp>
      <p:sp>
        <p:nvSpPr>
          <p:cNvPr id="10243" name="Rectangle 3"/>
          <p:cNvSpPr>
            <a:spLocks noGrp="1" noChangeArrowheads="1"/>
          </p:cNvSpPr>
          <p:nvPr>
            <p:ph idx="1"/>
          </p:nvPr>
        </p:nvSpPr>
        <p:spPr>
          <a:xfrm>
            <a:off x="457200" y="1295400"/>
            <a:ext cx="8534400" cy="5257801"/>
          </a:xfrm>
        </p:spPr>
        <p:txBody>
          <a:bodyPr>
            <a:normAutofit/>
          </a:bodyPr>
          <a:lstStyle/>
          <a:p>
            <a:r>
              <a:rPr lang="en-US" b="1" dirty="0">
                <a:solidFill>
                  <a:srgbClr val="FF0066"/>
                </a:solidFill>
              </a:rPr>
              <a:t>Items</a:t>
            </a:r>
            <a:r>
              <a:rPr lang="en-US" dirty="0">
                <a:solidFill>
                  <a:schemeClr val="tx2"/>
                </a:solidFill>
              </a:rPr>
              <a:t> </a:t>
            </a:r>
            <a:r>
              <a:rPr lang="en-US" dirty="0"/>
              <a:t>= products; </a:t>
            </a:r>
            <a:r>
              <a:rPr lang="en-US" b="1" dirty="0">
                <a:solidFill>
                  <a:srgbClr val="0000FF"/>
                </a:solidFill>
              </a:rPr>
              <a:t>Baskets</a:t>
            </a:r>
            <a:r>
              <a:rPr lang="en-US" dirty="0">
                <a:solidFill>
                  <a:srgbClr val="0000FF"/>
                </a:solidFill>
              </a:rPr>
              <a:t> </a:t>
            </a:r>
            <a:r>
              <a:rPr lang="en-US" dirty="0"/>
              <a:t>= sets of products someone bought in one trip to the store</a:t>
            </a:r>
          </a:p>
          <a:p>
            <a:r>
              <a:rPr lang="en-US" b="1" dirty="0">
                <a:solidFill>
                  <a:srgbClr val="FF0066"/>
                </a:solidFill>
              </a:rPr>
              <a:t>Real market baskets:</a:t>
            </a:r>
            <a:r>
              <a:rPr lang="en-US" dirty="0"/>
              <a:t> Chain stores keep TBs of data about what customers buy together</a:t>
            </a:r>
          </a:p>
          <a:p>
            <a:pPr lvl="1"/>
            <a:r>
              <a:rPr lang="en-US" dirty="0"/>
              <a:t>Tells how typical customers navigate stores, lets them position tempting items:</a:t>
            </a:r>
          </a:p>
          <a:p>
            <a:pPr lvl="2"/>
            <a:r>
              <a:rPr lang="en-US" dirty="0"/>
              <a:t>Apocryphal story of “diapers and beer” discovery</a:t>
            </a:r>
          </a:p>
          <a:p>
            <a:pPr lvl="2"/>
            <a:r>
              <a:rPr lang="en-US" dirty="0"/>
              <a:t>Used to position potato chips between diapers and beer to enhance sales of potato chips</a:t>
            </a:r>
          </a:p>
          <a:p>
            <a:r>
              <a:rPr lang="en-US" b="1" dirty="0">
                <a:solidFill>
                  <a:srgbClr val="0000FF"/>
                </a:solidFill>
              </a:rPr>
              <a:t>Amazon’s people who bought </a:t>
            </a:r>
            <a:r>
              <a:rPr lang="en-US" b="1" i="1" dirty="0">
                <a:solidFill>
                  <a:srgbClr val="0000FF"/>
                </a:solidFill>
              </a:rPr>
              <a:t>X</a:t>
            </a:r>
            <a:r>
              <a:rPr lang="en-US" b="1" dirty="0">
                <a:solidFill>
                  <a:srgbClr val="0000FF"/>
                </a:solidFill>
              </a:rPr>
              <a:t> also bought </a:t>
            </a:r>
            <a:r>
              <a:rPr lang="en-US" b="1" i="1" dirty="0">
                <a:solidFill>
                  <a:srgbClr val="0000FF"/>
                </a:solidFill>
              </a:rPr>
              <a:t>Y</a:t>
            </a:r>
          </a:p>
        </p:txBody>
      </p:sp>
      <p:sp>
        <p:nvSpPr>
          <p:cNvPr id="5" name="Date Placeholder 4"/>
          <p:cNvSpPr>
            <a:spLocks noGrp="1"/>
          </p:cNvSpPr>
          <p:nvPr>
            <p:ph type="dt" sz="half" idx="10"/>
          </p:nvPr>
        </p:nvSpPr>
        <p:spPr/>
        <p:txBody>
          <a:bodyPr/>
          <a:lstStyle/>
          <a:p>
            <a:fld id="{DCE0F0D0-BC3A-4D4E-A528-A359BED26304}"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82FA90F5-2266-0245-B835-28A12AD72AE7}" type="slidenum">
              <a:rPr lang="en-US"/>
              <a:pPr/>
              <a:t>6</a:t>
            </a:fld>
            <a:endParaRPr lang="en-US"/>
          </a:p>
        </p:txBody>
      </p:sp>
    </p:spTree>
    <p:extLst>
      <p:ext uri="{BB962C8B-B14F-4D97-AF65-F5344CB8AC3E}">
        <p14:creationId xmlns:p14="http://schemas.microsoft.com/office/powerpoint/2010/main" val="227842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Applications – (2)</a:t>
            </a:r>
          </a:p>
        </p:txBody>
      </p:sp>
      <p:sp>
        <p:nvSpPr>
          <p:cNvPr id="11267" name="Rectangle 3"/>
          <p:cNvSpPr>
            <a:spLocks noGrp="1" noChangeArrowheads="1"/>
          </p:cNvSpPr>
          <p:nvPr>
            <p:ph idx="1"/>
          </p:nvPr>
        </p:nvSpPr>
        <p:spPr>
          <a:xfrm>
            <a:off x="457200" y="1295400"/>
            <a:ext cx="8534400" cy="5410200"/>
          </a:xfrm>
        </p:spPr>
        <p:txBody>
          <a:bodyPr>
            <a:normAutofit/>
          </a:bodyPr>
          <a:lstStyle/>
          <a:p>
            <a:r>
              <a:rPr lang="en-US" b="1" dirty="0">
                <a:solidFill>
                  <a:srgbClr val="0000FF"/>
                </a:solidFill>
              </a:rPr>
              <a:t>Baskets</a:t>
            </a:r>
            <a:r>
              <a:rPr lang="en-US" dirty="0">
                <a:solidFill>
                  <a:srgbClr val="0000FF"/>
                </a:solidFill>
              </a:rPr>
              <a:t> </a:t>
            </a:r>
            <a:r>
              <a:rPr lang="en-US" dirty="0"/>
              <a:t>= sentences; </a:t>
            </a:r>
            <a:r>
              <a:rPr lang="en-US" b="1" dirty="0">
                <a:solidFill>
                  <a:srgbClr val="FF0066"/>
                </a:solidFill>
              </a:rPr>
              <a:t>Items</a:t>
            </a:r>
            <a:r>
              <a:rPr lang="en-US" dirty="0">
                <a:solidFill>
                  <a:srgbClr val="FF0066"/>
                </a:solidFill>
              </a:rPr>
              <a:t> </a:t>
            </a:r>
            <a:r>
              <a:rPr lang="en-US" dirty="0"/>
              <a:t>= documents in which those sentences appear</a:t>
            </a:r>
          </a:p>
          <a:p>
            <a:pPr lvl="1"/>
            <a:r>
              <a:rPr lang="en-US" dirty="0"/>
              <a:t>Items that appear together too often could represent plagiarism</a:t>
            </a:r>
          </a:p>
          <a:p>
            <a:pPr lvl="1"/>
            <a:r>
              <a:rPr lang="en-US" dirty="0"/>
              <a:t>Notice items do not have to be “in” baskets</a:t>
            </a:r>
          </a:p>
          <a:p>
            <a:pPr lvl="8"/>
            <a:endParaRPr lang="en-US" dirty="0"/>
          </a:p>
          <a:p>
            <a:r>
              <a:rPr lang="en-US" b="1" dirty="0">
                <a:solidFill>
                  <a:srgbClr val="0000FF"/>
                </a:solidFill>
              </a:rPr>
              <a:t>Baskets</a:t>
            </a:r>
            <a:r>
              <a:rPr lang="en-US" dirty="0">
                <a:solidFill>
                  <a:srgbClr val="0000FF"/>
                </a:solidFill>
              </a:rPr>
              <a:t> </a:t>
            </a:r>
            <a:r>
              <a:rPr lang="en-US" dirty="0"/>
              <a:t>= patients; </a:t>
            </a:r>
            <a:r>
              <a:rPr lang="en-US" b="1" dirty="0">
                <a:solidFill>
                  <a:srgbClr val="FF0066"/>
                </a:solidFill>
              </a:rPr>
              <a:t>Items</a:t>
            </a:r>
            <a:r>
              <a:rPr lang="en-US" dirty="0">
                <a:solidFill>
                  <a:srgbClr val="FF0066"/>
                </a:solidFill>
              </a:rPr>
              <a:t> </a:t>
            </a:r>
            <a:r>
              <a:rPr lang="en-US" dirty="0"/>
              <a:t>= drugs &amp; side-effects</a:t>
            </a:r>
          </a:p>
          <a:p>
            <a:pPr lvl="1"/>
            <a:r>
              <a:rPr lang="en-US" dirty="0"/>
              <a:t>Has been used to detect combinations </a:t>
            </a:r>
            <a:br>
              <a:rPr lang="en-US" dirty="0"/>
            </a:br>
            <a:r>
              <a:rPr lang="en-US" dirty="0"/>
              <a:t>of drugs that result in particular side-effects</a:t>
            </a:r>
          </a:p>
          <a:p>
            <a:pPr lvl="1"/>
            <a:r>
              <a:rPr lang="en-US" b="1" dirty="0">
                <a:solidFill>
                  <a:srgbClr val="008000"/>
                </a:solidFill>
              </a:rPr>
              <a:t>But requires extension:</a:t>
            </a:r>
            <a:r>
              <a:rPr lang="en-US" dirty="0"/>
              <a:t> Absence of an item </a:t>
            </a:r>
            <a:br>
              <a:rPr lang="en-US" dirty="0"/>
            </a:br>
            <a:r>
              <a:rPr lang="en-US" dirty="0"/>
              <a:t>needs to be observed as well as presence</a:t>
            </a:r>
          </a:p>
        </p:txBody>
      </p:sp>
      <p:sp>
        <p:nvSpPr>
          <p:cNvPr id="5" name="Date Placeholder 4"/>
          <p:cNvSpPr>
            <a:spLocks noGrp="1"/>
          </p:cNvSpPr>
          <p:nvPr>
            <p:ph type="dt" sz="half" idx="10"/>
          </p:nvPr>
        </p:nvSpPr>
        <p:spPr/>
        <p:txBody>
          <a:bodyPr/>
          <a:lstStyle/>
          <a:p>
            <a:fld id="{C4C9122F-B8FE-9744-9B05-5E784CC55664}" type="datetime1">
              <a:rPr lang="en-US" smtClean="0"/>
              <a:t>1/21/18</a:t>
            </a:fld>
            <a:endParaRPr lang="en-US"/>
          </a:p>
        </p:txBody>
      </p:sp>
      <p:sp>
        <p:nvSpPr>
          <p:cNvPr id="6" name="Footer Placeholder 5"/>
          <p:cNvSpPr>
            <a:spLocks noGrp="1"/>
          </p:cNvSpPr>
          <p:nvPr>
            <p:ph type="ftr" sz="quarter" idx="11"/>
          </p:nvPr>
        </p:nvSpPr>
        <p:spPr/>
        <p:txBody>
          <a:bodyPr/>
          <a:lstStyle/>
          <a:p>
            <a:pPr>
              <a:defRPr/>
            </a:pPr>
            <a:r>
              <a:rPr lang="nn-NO"/>
              <a:t>Jure Leskovec, Stanford CS246: Mining Massive Datasets, http://cs246.stanford.edu</a:t>
            </a:r>
            <a:endParaRPr lang="en-US"/>
          </a:p>
        </p:txBody>
      </p:sp>
      <p:sp>
        <p:nvSpPr>
          <p:cNvPr id="4" name="Slide Number Placeholder 5"/>
          <p:cNvSpPr>
            <a:spLocks noGrp="1"/>
          </p:cNvSpPr>
          <p:nvPr>
            <p:ph type="sldNum" sz="quarter" idx="12"/>
          </p:nvPr>
        </p:nvSpPr>
        <p:spPr/>
        <p:txBody>
          <a:bodyPr/>
          <a:lstStyle/>
          <a:p>
            <a:fld id="{20D08DF6-8590-6A4A-B5D7-ED3B678B48D0}" type="slidenum">
              <a:rPr lang="en-US"/>
              <a:pPr/>
              <a:t>7</a:t>
            </a:fld>
            <a:endParaRPr lang="en-US"/>
          </a:p>
        </p:txBody>
      </p:sp>
    </p:spTree>
    <p:extLst>
      <p:ext uri="{BB962C8B-B14F-4D97-AF65-F5344CB8AC3E}">
        <p14:creationId xmlns:p14="http://schemas.microsoft.com/office/powerpoint/2010/main" val="299855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type="body" idx="1"/>
          </p:nvPr>
        </p:nvSpPr>
        <p:spPr>
          <a:xfrm>
            <a:off x="740664" y="2743200"/>
            <a:ext cx="8250936" cy="3886200"/>
          </a:xfrm>
        </p:spPr>
        <p:txBody>
          <a:bodyPr>
            <a:normAutofit/>
          </a:bodyPr>
          <a:lstStyle/>
          <a:p>
            <a:r>
              <a:rPr lang="en-US" sz="3200" b="1" u="sng" dirty="0">
                <a:solidFill>
                  <a:schemeClr val="tx1"/>
                </a:solidFill>
              </a:rPr>
              <a:t>First: Define</a:t>
            </a:r>
          </a:p>
          <a:p>
            <a:pPr lvl="1"/>
            <a:r>
              <a:rPr lang="en-US" sz="2400" b="1" dirty="0">
                <a:solidFill>
                  <a:schemeClr val="tx1"/>
                </a:solidFill>
              </a:rPr>
              <a:t>Frequent </a:t>
            </a:r>
            <a:r>
              <a:rPr lang="en-US" sz="2400" b="1" dirty="0" err="1">
                <a:solidFill>
                  <a:schemeClr val="tx1"/>
                </a:solidFill>
              </a:rPr>
              <a:t>itemsets</a:t>
            </a:r>
            <a:endParaRPr lang="en-US" sz="2400" b="1" dirty="0">
              <a:solidFill>
                <a:schemeClr val="tx1"/>
              </a:solidFill>
            </a:endParaRPr>
          </a:p>
          <a:p>
            <a:pPr lvl="1"/>
            <a:r>
              <a:rPr lang="en-US" sz="2400" b="1" dirty="0">
                <a:solidFill>
                  <a:schemeClr val="tx1"/>
                </a:solidFill>
              </a:rPr>
              <a:t>Association rules:</a:t>
            </a:r>
          </a:p>
          <a:p>
            <a:pPr lvl="1"/>
            <a:r>
              <a:rPr lang="en-US" sz="2400" b="1" dirty="0">
                <a:solidFill>
                  <a:schemeClr val="tx1"/>
                </a:solidFill>
              </a:rPr>
              <a:t>	</a:t>
            </a:r>
            <a:r>
              <a:rPr lang="en-US" sz="2000" dirty="0">
                <a:solidFill>
                  <a:schemeClr val="tx1"/>
                </a:solidFill>
              </a:rPr>
              <a:t>Confidence, Support, Interestingness</a:t>
            </a:r>
          </a:p>
          <a:p>
            <a:r>
              <a:rPr lang="en-US" sz="3200" b="1" u="sng" dirty="0">
                <a:solidFill>
                  <a:schemeClr val="tx1"/>
                </a:solidFill>
              </a:rPr>
              <a:t>Then: Algorithms for finding frequent </a:t>
            </a:r>
            <a:r>
              <a:rPr lang="en-US" sz="3200" b="1" u="sng" dirty="0" err="1">
                <a:solidFill>
                  <a:schemeClr val="tx1"/>
                </a:solidFill>
              </a:rPr>
              <a:t>itemsets</a:t>
            </a:r>
            <a:endParaRPr lang="en-US" sz="3200" b="1" u="sng" dirty="0">
              <a:solidFill>
                <a:schemeClr val="tx1"/>
              </a:solidFill>
            </a:endParaRPr>
          </a:p>
          <a:p>
            <a:pPr lvl="1"/>
            <a:r>
              <a:rPr lang="en-US" sz="2400" b="1" dirty="0">
                <a:solidFill>
                  <a:schemeClr val="tx1"/>
                </a:solidFill>
              </a:rPr>
              <a:t>Finding frequent pairs</a:t>
            </a:r>
          </a:p>
          <a:p>
            <a:pPr lvl="1"/>
            <a:r>
              <a:rPr lang="en-US" sz="2400" b="1" dirty="0">
                <a:solidFill>
                  <a:schemeClr val="tx1"/>
                </a:solidFill>
              </a:rPr>
              <a:t>A-Priori algorithm</a:t>
            </a:r>
          </a:p>
          <a:p>
            <a:pPr lvl="1"/>
            <a:r>
              <a:rPr lang="en-US" sz="2400" b="1" dirty="0">
                <a:solidFill>
                  <a:schemeClr val="tx1"/>
                </a:solidFill>
              </a:rPr>
              <a:t>PCY algorithm</a:t>
            </a:r>
          </a:p>
        </p:txBody>
      </p:sp>
      <p:sp>
        <p:nvSpPr>
          <p:cNvPr id="4" name="Date Placeholder 3"/>
          <p:cNvSpPr>
            <a:spLocks noGrp="1"/>
          </p:cNvSpPr>
          <p:nvPr>
            <p:ph type="dt" sz="half" idx="10"/>
          </p:nvPr>
        </p:nvSpPr>
        <p:spPr/>
        <p:txBody>
          <a:bodyPr/>
          <a:lstStyle/>
          <a:p>
            <a:fld id="{36539B80-6896-684D-A101-8D67D61A46B1}" type="datetime1">
              <a:rPr lang="en-US" smtClean="0"/>
              <a:t>1/21/18</a:t>
            </a:fld>
            <a:endParaRPr lang="en-US"/>
          </a:p>
        </p:txBody>
      </p:sp>
      <p:sp>
        <p:nvSpPr>
          <p:cNvPr id="5" name="Footer Placeholder 4"/>
          <p:cNvSpPr>
            <a:spLocks noGrp="1"/>
          </p:cNvSpPr>
          <p:nvPr>
            <p:ph type="ftr" sz="quarter" idx="11"/>
          </p:nvPr>
        </p:nvSpPr>
        <p:spPr/>
        <p:txBody>
          <a:bodyPr/>
          <a:lstStyle/>
          <a:p>
            <a:r>
              <a:rPr lang="en-US"/>
              <a:t>Jure Leskovec, Stanford CS246: Mining Massive Datasets, http://cs246.stanford.edu</a:t>
            </a:r>
          </a:p>
        </p:txBody>
      </p:sp>
      <p:sp>
        <p:nvSpPr>
          <p:cNvPr id="6" name="Slide Number Placeholder 5"/>
          <p:cNvSpPr>
            <a:spLocks noGrp="1"/>
          </p:cNvSpPr>
          <p:nvPr>
            <p:ph type="sldNum" sz="quarter" idx="12"/>
          </p:nvPr>
        </p:nvSpPr>
        <p:spPr/>
        <p:txBody>
          <a:bodyPr/>
          <a:lstStyle/>
          <a:p>
            <a:fld id="{19B12225-5612-419B-A8D5-4B8EEE4C217E}" type="slidenum">
              <a:rPr lang="en-US" smtClean="0"/>
              <a:pPr/>
              <a:t>8</a:t>
            </a:fld>
            <a:endParaRPr lang="en-US"/>
          </a:p>
        </p:txBody>
      </p:sp>
    </p:spTree>
    <p:extLst>
      <p:ext uri="{BB962C8B-B14F-4D97-AF65-F5344CB8AC3E}">
        <p14:creationId xmlns:p14="http://schemas.microsoft.com/office/powerpoint/2010/main" val="3847302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 Itemsets</a:t>
            </a:r>
          </a:p>
        </p:txBody>
      </p:sp>
      <p:sp>
        <p:nvSpPr>
          <p:cNvPr id="3" name="Content Placeholder 2"/>
          <p:cNvSpPr>
            <a:spLocks noGrp="1"/>
          </p:cNvSpPr>
          <p:nvPr>
            <p:ph idx="1"/>
          </p:nvPr>
        </p:nvSpPr>
        <p:spPr>
          <a:xfrm>
            <a:off x="457200" y="1295400"/>
            <a:ext cx="8229600" cy="5410200"/>
          </a:xfrm>
        </p:spPr>
        <p:txBody>
          <a:bodyPr>
            <a:normAutofit/>
          </a:bodyPr>
          <a:lstStyle/>
          <a:p>
            <a:r>
              <a:rPr lang="en-US" b="1" dirty="0">
                <a:solidFill>
                  <a:srgbClr val="008000"/>
                </a:solidFill>
              </a:rPr>
              <a:t>Simplest question:</a:t>
            </a:r>
            <a:r>
              <a:rPr lang="en-US" dirty="0">
                <a:solidFill>
                  <a:srgbClr val="008000"/>
                </a:solidFill>
              </a:rPr>
              <a:t> </a:t>
            </a:r>
            <a:r>
              <a:rPr lang="en-US" dirty="0"/>
              <a:t>Find sets of items that appear together “frequently” in baskets</a:t>
            </a:r>
          </a:p>
          <a:p>
            <a:r>
              <a:rPr lang="en-US" b="1" i="1" dirty="0">
                <a:solidFill>
                  <a:srgbClr val="0000FF"/>
                </a:solidFill>
              </a:rPr>
              <a:t>Support</a:t>
            </a:r>
            <a:r>
              <a:rPr lang="en-US" dirty="0">
                <a:solidFill>
                  <a:srgbClr val="0000FF"/>
                </a:solidFill>
              </a:rPr>
              <a:t> </a:t>
            </a:r>
            <a:r>
              <a:rPr lang="en-US" dirty="0"/>
              <a:t>for </a:t>
            </a:r>
            <a:r>
              <a:rPr lang="en-US" dirty="0" err="1"/>
              <a:t>itemset</a:t>
            </a:r>
            <a:r>
              <a:rPr lang="en-US" dirty="0"/>
              <a:t> </a:t>
            </a:r>
            <a:r>
              <a:rPr lang="en-US" b="1" i="1" dirty="0">
                <a:latin typeface="Times New Roman" pitchFamily="18" charset="0"/>
                <a:cs typeface="Times New Roman" pitchFamily="18" charset="0"/>
              </a:rPr>
              <a:t>I</a:t>
            </a:r>
            <a:r>
              <a:rPr lang="en-US" i="1" dirty="0"/>
              <a:t>:</a:t>
            </a:r>
            <a:r>
              <a:rPr lang="en-US" dirty="0"/>
              <a:t> Number of baskets containing all items in </a:t>
            </a:r>
            <a:r>
              <a:rPr lang="en-US" b="1" i="1" dirty="0">
                <a:latin typeface="Times New Roman" pitchFamily="18" charset="0"/>
                <a:cs typeface="Times New Roman" pitchFamily="18" charset="0"/>
              </a:rPr>
              <a:t>I</a:t>
            </a:r>
            <a:endParaRPr lang="en-US" b="1" dirty="0"/>
          </a:p>
          <a:p>
            <a:pPr lvl="1"/>
            <a:r>
              <a:rPr lang="en-US" sz="2400" dirty="0">
                <a:solidFill>
                  <a:schemeClr val="bg1">
                    <a:lumMod val="50000"/>
                  </a:schemeClr>
                </a:solidFill>
              </a:rPr>
              <a:t>(Often expressed as a fraction </a:t>
            </a:r>
            <a:br>
              <a:rPr lang="en-US" sz="2400" dirty="0">
                <a:solidFill>
                  <a:schemeClr val="bg1">
                    <a:lumMod val="50000"/>
                  </a:schemeClr>
                </a:solidFill>
              </a:rPr>
            </a:br>
            <a:r>
              <a:rPr lang="en-US" sz="2400" dirty="0">
                <a:solidFill>
                  <a:schemeClr val="bg1">
                    <a:lumMod val="50000"/>
                  </a:schemeClr>
                </a:solidFill>
              </a:rPr>
              <a:t>of the total number of baskets)</a:t>
            </a:r>
          </a:p>
          <a:p>
            <a:r>
              <a:rPr lang="en-US" dirty="0"/>
              <a:t>Given a </a:t>
            </a:r>
            <a:r>
              <a:rPr lang="en-US" b="1" i="1" dirty="0">
                <a:solidFill>
                  <a:srgbClr val="0000FF"/>
                </a:solidFill>
              </a:rPr>
              <a:t>support threshold </a:t>
            </a:r>
            <a:r>
              <a:rPr lang="en-US" b="1" i="1" dirty="0">
                <a:solidFill>
                  <a:srgbClr val="0000FF"/>
                </a:solidFill>
                <a:latin typeface="Times New Roman" pitchFamily="18" charset="0"/>
                <a:cs typeface="Times New Roman" pitchFamily="18" charset="0"/>
              </a:rPr>
              <a:t>s</a:t>
            </a:r>
            <a:r>
              <a:rPr lang="en-US" dirty="0"/>
              <a:t>, </a:t>
            </a:r>
            <a:br>
              <a:rPr lang="en-US" dirty="0"/>
            </a:br>
            <a:r>
              <a:rPr lang="en-US" dirty="0"/>
              <a:t>then sets of items that appear </a:t>
            </a:r>
            <a:br>
              <a:rPr lang="en-US" dirty="0"/>
            </a:br>
            <a:r>
              <a:rPr lang="en-US" dirty="0"/>
              <a:t>in at least </a:t>
            </a:r>
            <a:r>
              <a:rPr lang="en-US" b="1" i="1" dirty="0">
                <a:latin typeface="Times New Roman" pitchFamily="18" charset="0"/>
                <a:cs typeface="Times New Roman" pitchFamily="18" charset="0"/>
              </a:rPr>
              <a:t>s</a:t>
            </a:r>
            <a:r>
              <a:rPr lang="en-US" dirty="0"/>
              <a:t> baskets are called </a:t>
            </a:r>
            <a:br>
              <a:rPr lang="en-US" dirty="0"/>
            </a:br>
            <a:r>
              <a:rPr lang="en-US" b="1" i="1" dirty="0">
                <a:solidFill>
                  <a:srgbClr val="FF0066"/>
                </a:solidFill>
              </a:rPr>
              <a:t>frequent itemsets</a:t>
            </a:r>
            <a:endParaRPr lang="en-US" b="1" dirty="0">
              <a:solidFill>
                <a:srgbClr val="FF0066"/>
              </a:solidFill>
            </a:endParaRPr>
          </a:p>
          <a:p>
            <a:endParaRPr lang="en-US" dirty="0"/>
          </a:p>
        </p:txBody>
      </p:sp>
      <p:sp>
        <p:nvSpPr>
          <p:cNvPr id="4" name="Date Placeholder 3"/>
          <p:cNvSpPr>
            <a:spLocks noGrp="1"/>
          </p:cNvSpPr>
          <p:nvPr>
            <p:ph type="dt" sz="half" idx="10"/>
          </p:nvPr>
        </p:nvSpPr>
        <p:spPr/>
        <p:txBody>
          <a:bodyPr/>
          <a:lstStyle/>
          <a:p>
            <a:fld id="{D185F91A-5BFB-C248-AED1-32E6A1A200C2}" type="datetime1">
              <a:rPr lang="en-US" smtClean="0"/>
              <a:t>1/21/18</a:t>
            </a:fld>
            <a:endParaRPr lang="en-US"/>
          </a:p>
        </p:txBody>
      </p:sp>
      <p:sp>
        <p:nvSpPr>
          <p:cNvPr id="5" name="Footer Placeholder 4"/>
          <p:cNvSpPr>
            <a:spLocks noGrp="1"/>
          </p:cNvSpPr>
          <p:nvPr>
            <p:ph type="ftr" sz="quarter" idx="11"/>
          </p:nvPr>
        </p:nvSpPr>
        <p:spPr/>
        <p:txBody>
          <a:bodyPr/>
          <a:lstStyle/>
          <a:p>
            <a:pPr>
              <a:defRPr/>
            </a:pPr>
            <a:r>
              <a:rPr lang="nn-NO" dirty="0"/>
              <a:t>Jure Leskovec, Stanford CS246: Mining Massive Datasets, http://cs246.stanford.edu</a:t>
            </a:r>
            <a:endParaRPr lang="en-US" dirty="0"/>
          </a:p>
        </p:txBody>
      </p:sp>
      <p:sp>
        <p:nvSpPr>
          <p:cNvPr id="6" name="Slide Number Placeholder 5"/>
          <p:cNvSpPr>
            <a:spLocks noGrp="1"/>
          </p:cNvSpPr>
          <p:nvPr>
            <p:ph type="sldNum" sz="quarter" idx="12"/>
          </p:nvPr>
        </p:nvSpPr>
        <p:spPr/>
        <p:txBody>
          <a:bodyPr/>
          <a:lstStyle/>
          <a:p>
            <a:fld id="{8ACF4755-8703-664B-BCD2-DDFADF26E571}" type="slidenum">
              <a:rPr lang="en-US" smtClean="0"/>
              <a:pPr/>
              <a:t>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182740411"/>
              </p:ext>
            </p:extLst>
          </p:nvPr>
        </p:nvGraphicFramePr>
        <p:xfrm>
          <a:off x="6008214" y="3200400"/>
          <a:ext cx="3108354" cy="1600200"/>
        </p:xfrm>
        <a:graphic>
          <a:graphicData uri="http://schemas.openxmlformats.org/presentationml/2006/ole">
            <mc:AlternateContent xmlns:mc="http://schemas.openxmlformats.org/markup-compatibility/2006">
              <mc:Choice xmlns:v="urn:schemas-microsoft-com:vml" Requires="v">
                <p:oleObj spid="_x0000_s8352" name="Document" r:id="rId3" imgW="3821430" imgH="2001946" progId="Word.Document.8">
                  <p:embed/>
                </p:oleObj>
              </mc:Choice>
              <mc:Fallback>
                <p:oleObj name="Document" r:id="rId3" imgW="3821430" imgH="200194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8214" y="3200400"/>
                        <a:ext cx="3108354" cy="1600200"/>
                      </a:xfrm>
                      <a:prstGeom prst="rect">
                        <a:avLst/>
                      </a:prstGeom>
                      <a:noFill/>
                      <a:ln>
                        <a:noFill/>
                      </a:ln>
                    </p:spPr>
                  </p:pic>
                </p:oleObj>
              </mc:Fallback>
            </mc:AlternateContent>
          </a:graphicData>
        </a:graphic>
      </p:graphicFrame>
      <p:sp>
        <p:nvSpPr>
          <p:cNvPr id="8" name="TextBox 7"/>
          <p:cNvSpPr txBox="1"/>
          <p:nvPr/>
        </p:nvSpPr>
        <p:spPr>
          <a:xfrm>
            <a:off x="6705601" y="4724400"/>
            <a:ext cx="2133599" cy="646331"/>
          </a:xfrm>
          <a:prstGeom prst="rect">
            <a:avLst/>
          </a:prstGeom>
          <a:noFill/>
        </p:spPr>
        <p:txBody>
          <a:bodyPr wrap="square" rtlCol="0">
            <a:spAutoFit/>
          </a:bodyPr>
          <a:lstStyle/>
          <a:p>
            <a:r>
              <a:rPr lang="en-US" dirty="0">
                <a:latin typeface="Arial" pitchFamily="34" charset="0"/>
                <a:cs typeface="Arial" pitchFamily="34" charset="0"/>
              </a:rPr>
              <a:t>Support of </a:t>
            </a:r>
            <a:br>
              <a:rPr lang="en-US" dirty="0">
                <a:latin typeface="Arial" pitchFamily="34" charset="0"/>
                <a:cs typeface="Arial" pitchFamily="34" charset="0"/>
              </a:rPr>
            </a:br>
            <a:r>
              <a:rPr lang="en-US" dirty="0">
                <a:latin typeface="Arial" pitchFamily="34" charset="0"/>
                <a:cs typeface="Arial" pitchFamily="34" charset="0"/>
              </a:rPr>
              <a:t>{Beer, Bread} = 2</a:t>
            </a:r>
          </a:p>
        </p:txBody>
      </p:sp>
    </p:spTree>
    <p:extLst>
      <p:ext uri="{BB962C8B-B14F-4D97-AF65-F5344CB8AC3E}">
        <p14:creationId xmlns:p14="http://schemas.microsoft.com/office/powerpoint/2010/main" val="43679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27532</TotalTime>
  <Words>4360</Words>
  <Application>Microsoft Macintosh PowerPoint</Application>
  <PresentationFormat>On-screen Show (4:3)</PresentationFormat>
  <Paragraphs>735</Paragraphs>
  <Slides>57</Slides>
  <Notes>12</Notes>
  <HiddenSlides>2</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73" baseType="lpstr">
      <vt:lpstr>ＭＳ Ｐゴシック</vt:lpstr>
      <vt:lpstr>Arial</vt:lpstr>
      <vt:lpstr>Calibri</vt:lpstr>
      <vt:lpstr>Cambria Math</vt:lpstr>
      <vt:lpstr>Corbel</vt:lpstr>
      <vt:lpstr>Courier New</vt:lpstr>
      <vt:lpstr>Lucida Sans Unicode</vt:lpstr>
      <vt:lpstr>Monotype Sorts</vt:lpstr>
      <vt:lpstr>Symbol</vt:lpstr>
      <vt:lpstr>Tahoma</vt:lpstr>
      <vt:lpstr>Times New Roman</vt:lpstr>
      <vt:lpstr>Wingdings</vt:lpstr>
      <vt:lpstr>Wingdings 2</vt:lpstr>
      <vt:lpstr>Module</vt:lpstr>
      <vt:lpstr>Document</vt:lpstr>
      <vt:lpstr>Equation</vt:lpstr>
      <vt:lpstr>2 Announcements</vt:lpstr>
      <vt:lpstr>Frequent Itemset Mining &amp; Association Rules</vt:lpstr>
      <vt:lpstr>Association Rule Discovery</vt:lpstr>
      <vt:lpstr>The Market-Basket Model</vt:lpstr>
      <vt:lpstr>More generally</vt:lpstr>
      <vt:lpstr>Applications – (1)</vt:lpstr>
      <vt:lpstr>Applications – (2)</vt:lpstr>
      <vt:lpstr>Outline</vt:lpstr>
      <vt:lpstr>Frequent Itemsets</vt:lpstr>
      <vt:lpstr> Example: Frequent Itemsets</vt:lpstr>
      <vt:lpstr>Association Rules</vt:lpstr>
      <vt:lpstr>Interesting Association Rules</vt:lpstr>
      <vt:lpstr>Example: Confidence and Interest</vt:lpstr>
      <vt:lpstr>Finding Association Rules</vt:lpstr>
      <vt:lpstr>Mining Association Rules</vt:lpstr>
      <vt:lpstr>Example</vt:lpstr>
      <vt:lpstr>Compacting the Output</vt:lpstr>
      <vt:lpstr>Example: Maximal/Closed</vt:lpstr>
      <vt:lpstr> Finding Frequent Itemsets</vt:lpstr>
      <vt:lpstr>Itemsets: Computation Model</vt:lpstr>
      <vt:lpstr>Computation Model</vt:lpstr>
      <vt:lpstr>Main-Memory Bottleneck</vt:lpstr>
      <vt:lpstr>Finding Frequent Pairs</vt:lpstr>
      <vt:lpstr>Naïve Algorithm</vt:lpstr>
      <vt:lpstr>Counting Pairs in Memory</vt:lpstr>
      <vt:lpstr>Comparing the 2 Approaches</vt:lpstr>
      <vt:lpstr>Comparing the two approaches</vt:lpstr>
      <vt:lpstr>Comparing the two approaches</vt:lpstr>
      <vt:lpstr> A-Priori Algorithm</vt:lpstr>
      <vt:lpstr>A-Priori Algorithm – (1)</vt:lpstr>
      <vt:lpstr>A-Priori Algorithm – (2)</vt:lpstr>
      <vt:lpstr>Main-Memory: Picture of A-Priori</vt:lpstr>
      <vt:lpstr>Detail for A-Priori</vt:lpstr>
      <vt:lpstr>Frequent Triples, Etc.</vt:lpstr>
      <vt:lpstr>Example</vt:lpstr>
      <vt:lpstr>A-Priori for All Frequent Itemsets</vt:lpstr>
      <vt:lpstr> PCY (Park-Chen-Yu) Algorithm</vt:lpstr>
      <vt:lpstr>PCY (Park-Chen-Yu) Algorithm</vt:lpstr>
      <vt:lpstr>PCY Algorithm – First Pass  </vt:lpstr>
      <vt:lpstr>Observations about Buckets</vt:lpstr>
      <vt:lpstr>PCY Algorithm – Between Passes</vt:lpstr>
      <vt:lpstr>PCY Algorithm – Pass 2</vt:lpstr>
      <vt:lpstr>Main-Memory: Picture of PCY</vt:lpstr>
      <vt:lpstr>Main-Memory Details</vt:lpstr>
      <vt:lpstr>More Extensions to A-Priori</vt:lpstr>
      <vt:lpstr>Frequent Itemsets  in &lt; 2 Passes</vt:lpstr>
      <vt:lpstr>Frequent Itemsets in &lt; 2 Passes</vt:lpstr>
      <vt:lpstr>Random Sampling (1)</vt:lpstr>
      <vt:lpstr>Random Sampling (2)</vt:lpstr>
      <vt:lpstr>SON Algorithm – (1)</vt:lpstr>
      <vt:lpstr>SON Algorithm – (2)</vt:lpstr>
      <vt:lpstr>Toivonen’s Algorithm: Intro</vt:lpstr>
      <vt:lpstr>Example: Negative Border</vt:lpstr>
      <vt:lpstr>Toivonen’s Algorithm</vt:lpstr>
      <vt:lpstr>If Something in the Negative Border Is Frequent . . .</vt:lpstr>
      <vt:lpstr>Theorem:</vt:lpstr>
      <vt:lpstr>*****Notes from 2017******</vt:lpstr>
    </vt:vector>
  </TitlesOfParts>
  <Company>Carnegie Mellon University</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Jure Leskovec</cp:lastModifiedBy>
  <cp:revision>1315</cp:revision>
  <cp:lastPrinted>2011-10-20T04:01:43Z</cp:lastPrinted>
  <dcterms:created xsi:type="dcterms:W3CDTF">2009-06-12T17:14:38Z</dcterms:created>
  <dcterms:modified xsi:type="dcterms:W3CDTF">2018-01-22T02:33:14Z</dcterms:modified>
</cp:coreProperties>
</file>