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9"/>
  </p:notesMasterIdLst>
  <p:handoutMasterIdLst>
    <p:handoutMasterId r:id="rId70"/>
  </p:handoutMasterIdLst>
  <p:sldIdLst>
    <p:sldId id="256" r:id="rId2"/>
    <p:sldId id="443" r:id="rId3"/>
    <p:sldId id="471" r:id="rId4"/>
    <p:sldId id="470" r:id="rId5"/>
    <p:sldId id="468" r:id="rId6"/>
    <p:sldId id="478" r:id="rId7"/>
    <p:sldId id="445" r:id="rId8"/>
    <p:sldId id="454" r:id="rId9"/>
    <p:sldId id="449" r:id="rId10"/>
    <p:sldId id="450" r:id="rId11"/>
    <p:sldId id="451" r:id="rId12"/>
    <p:sldId id="452" r:id="rId13"/>
    <p:sldId id="455" r:id="rId14"/>
    <p:sldId id="501" r:id="rId15"/>
    <p:sldId id="441" r:id="rId16"/>
    <p:sldId id="397" r:id="rId17"/>
    <p:sldId id="483" r:id="rId18"/>
    <p:sldId id="456" r:id="rId19"/>
    <p:sldId id="400" r:id="rId20"/>
    <p:sldId id="309" r:id="rId21"/>
    <p:sldId id="308" r:id="rId22"/>
    <p:sldId id="482" r:id="rId23"/>
    <p:sldId id="481" r:id="rId24"/>
    <p:sldId id="479" r:id="rId25"/>
    <p:sldId id="480" r:id="rId26"/>
    <p:sldId id="484" r:id="rId27"/>
    <p:sldId id="485" r:id="rId28"/>
    <p:sldId id="466" r:id="rId29"/>
    <p:sldId id="459" r:id="rId30"/>
    <p:sldId id="465" r:id="rId31"/>
    <p:sldId id="462" r:id="rId32"/>
    <p:sldId id="409" r:id="rId33"/>
    <p:sldId id="463" r:id="rId34"/>
    <p:sldId id="345" r:id="rId35"/>
    <p:sldId id="347" r:id="rId36"/>
    <p:sldId id="348" r:id="rId37"/>
    <p:sldId id="349" r:id="rId38"/>
    <p:sldId id="350" r:id="rId39"/>
    <p:sldId id="486" r:id="rId40"/>
    <p:sldId id="354" r:id="rId41"/>
    <p:sldId id="359" r:id="rId42"/>
    <p:sldId id="361" r:id="rId43"/>
    <p:sldId id="487" r:id="rId44"/>
    <p:sldId id="488" r:id="rId45"/>
    <p:sldId id="356" r:id="rId46"/>
    <p:sldId id="357" r:id="rId47"/>
    <p:sldId id="358" r:id="rId48"/>
    <p:sldId id="364" r:id="rId49"/>
    <p:sldId id="489" r:id="rId50"/>
    <p:sldId id="494" r:id="rId51"/>
    <p:sldId id="491" r:id="rId52"/>
    <p:sldId id="495" r:id="rId53"/>
    <p:sldId id="492" r:id="rId54"/>
    <p:sldId id="497" r:id="rId55"/>
    <p:sldId id="498" r:id="rId56"/>
    <p:sldId id="499" r:id="rId57"/>
    <p:sldId id="439" r:id="rId58"/>
    <p:sldId id="380" r:id="rId59"/>
    <p:sldId id="379" r:id="rId60"/>
    <p:sldId id="430" r:id="rId61"/>
    <p:sldId id="432" r:id="rId62"/>
    <p:sldId id="467" r:id="rId63"/>
    <p:sldId id="435" r:id="rId64"/>
    <p:sldId id="436" r:id="rId65"/>
    <p:sldId id="437" r:id="rId66"/>
    <p:sldId id="433" r:id="rId67"/>
    <p:sldId id="500" r:id="rId6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8000"/>
    <a:srgbClr val="D60093"/>
    <a:srgbClr val="CC0066"/>
    <a:srgbClr val="FF00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0" autoAdjust="0"/>
    <p:restoredTop sz="93312" autoAdjust="0"/>
  </p:normalViewPr>
  <p:slideViewPr>
    <p:cSldViewPr>
      <p:cViewPr varScale="1">
        <p:scale>
          <a:sx n="101" d="100"/>
          <a:sy n="101" d="100"/>
        </p:scale>
        <p:origin x="13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AF4A99-25E1-44F9-90C0-EA66CF00B3B6}" type="doc">
      <dgm:prSet loTypeId="urn:microsoft.com/office/officeart/2005/8/layout/lProcess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8448BA-C9A8-43EB-A9DB-A0137196E3B9}">
      <dgm:prSet phldrT="[Text]" custT="1"/>
      <dgm:spPr/>
      <dgm:t>
        <a:bodyPr/>
        <a:lstStyle/>
        <a:p>
          <a:r>
            <a:rPr lang="en-US" sz="2400" b="1" dirty="0"/>
            <a:t>High dim. data</a:t>
          </a:r>
        </a:p>
      </dgm:t>
    </dgm:pt>
    <dgm:pt modelId="{3A37FA3F-0269-460F-ACCD-01DD513605A2}" type="parTrans" cxnId="{721BA034-D2BB-4F5E-AD28-4CD4B0B4FA35}">
      <dgm:prSet/>
      <dgm:spPr/>
      <dgm:t>
        <a:bodyPr/>
        <a:lstStyle/>
        <a:p>
          <a:endParaRPr lang="en-US"/>
        </a:p>
      </dgm:t>
    </dgm:pt>
    <dgm:pt modelId="{20234B47-CD57-4C94-B27A-16836C4AA9A8}" type="sibTrans" cxnId="{721BA034-D2BB-4F5E-AD28-4CD4B0B4FA35}">
      <dgm:prSet/>
      <dgm:spPr/>
      <dgm:t>
        <a:bodyPr/>
        <a:lstStyle/>
        <a:p>
          <a:endParaRPr lang="en-US"/>
        </a:p>
      </dgm:t>
    </dgm:pt>
    <dgm:pt modelId="{E9F388D8-C9C2-45F4-B532-779E8C2CB5E8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Locality sensitive hashing</a:t>
          </a:r>
        </a:p>
      </dgm:t>
    </dgm:pt>
    <dgm:pt modelId="{F2F7FB25-05F2-4ED0-B376-8372ACCE43FB}" type="parTrans" cxnId="{95C3269C-8E66-454E-90E4-64EBD4DB49A5}">
      <dgm:prSet/>
      <dgm:spPr/>
      <dgm:t>
        <a:bodyPr/>
        <a:lstStyle/>
        <a:p>
          <a:endParaRPr lang="en-US"/>
        </a:p>
      </dgm:t>
    </dgm:pt>
    <dgm:pt modelId="{1AE97BAD-F576-4336-A510-388E6942CDAC}" type="sibTrans" cxnId="{95C3269C-8E66-454E-90E4-64EBD4DB49A5}">
      <dgm:prSet/>
      <dgm:spPr/>
      <dgm:t>
        <a:bodyPr/>
        <a:lstStyle/>
        <a:p>
          <a:endParaRPr lang="en-US"/>
        </a:p>
      </dgm:t>
    </dgm:pt>
    <dgm:pt modelId="{E12CEE09-DEBB-4435-B911-A40A12F7930D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Clustering</a:t>
          </a:r>
        </a:p>
      </dgm:t>
    </dgm:pt>
    <dgm:pt modelId="{A642C0CA-D97F-4EA3-928C-13F990F569A1}" type="parTrans" cxnId="{751DC194-11AC-4068-BA1C-4404C839BDBA}">
      <dgm:prSet/>
      <dgm:spPr/>
      <dgm:t>
        <a:bodyPr/>
        <a:lstStyle/>
        <a:p>
          <a:endParaRPr lang="en-US"/>
        </a:p>
      </dgm:t>
    </dgm:pt>
    <dgm:pt modelId="{CF3DF39F-9248-4761-840A-28F131DA740D}" type="sibTrans" cxnId="{751DC194-11AC-4068-BA1C-4404C839BDBA}">
      <dgm:prSet/>
      <dgm:spPr/>
      <dgm:t>
        <a:bodyPr/>
        <a:lstStyle/>
        <a:p>
          <a:endParaRPr lang="en-US"/>
        </a:p>
      </dgm:t>
    </dgm:pt>
    <dgm:pt modelId="{5FC74589-1769-4EB4-9E51-9D82632D2E02}">
      <dgm:prSet phldrT="[Text]" custT="1"/>
      <dgm:spPr/>
      <dgm:t>
        <a:bodyPr/>
        <a:lstStyle/>
        <a:p>
          <a:r>
            <a:rPr lang="en-US" sz="2400" b="1" dirty="0"/>
            <a:t>Graph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4D0CCF7E-4481-42D2-95B3-0CB4029368E1}" type="parTrans" cxnId="{EA2FD3B8-722B-4877-B8F1-EEA7710C1B84}">
      <dgm:prSet/>
      <dgm:spPr/>
      <dgm:t>
        <a:bodyPr/>
        <a:lstStyle/>
        <a:p>
          <a:endParaRPr lang="en-US"/>
        </a:p>
      </dgm:t>
    </dgm:pt>
    <dgm:pt modelId="{8EB806C9-A9BC-450F-B9C3-AC2ED6D3AF68}" type="sibTrans" cxnId="{EA2FD3B8-722B-4877-B8F1-EEA7710C1B84}">
      <dgm:prSet/>
      <dgm:spPr/>
      <dgm:t>
        <a:bodyPr/>
        <a:lstStyle/>
        <a:p>
          <a:endParaRPr lang="en-US"/>
        </a:p>
      </dgm:t>
    </dgm:pt>
    <dgm:pt modelId="{B8FE7A32-1B20-4D46-8242-6C91907A490E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6CD367E-951E-4F4B-BFC7-6603B931690A}" type="parTrans" cxnId="{35679A9F-A9C0-40B5-BA5C-B5D89AD516EE}">
      <dgm:prSet/>
      <dgm:spPr/>
      <dgm:t>
        <a:bodyPr/>
        <a:lstStyle/>
        <a:p>
          <a:endParaRPr lang="en-US"/>
        </a:p>
      </dgm:t>
    </dgm:pt>
    <dgm:pt modelId="{03DB6E86-A49B-4AF5-9791-CBACA4C5335D}" type="sibTrans" cxnId="{35679A9F-A9C0-40B5-BA5C-B5D89AD516EE}">
      <dgm:prSet/>
      <dgm:spPr/>
      <dgm:t>
        <a:bodyPr/>
        <a:lstStyle/>
        <a:p>
          <a:endParaRPr lang="en-US"/>
        </a:p>
      </dgm:t>
    </dgm:pt>
    <dgm:pt modelId="{EFD7AB2D-81E2-448E-B54E-4F3622AF7EF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Network Analysis</a:t>
          </a:r>
        </a:p>
      </dgm:t>
    </dgm:pt>
    <dgm:pt modelId="{36574C9A-C9D9-41B3-A499-07AB4199CF7F}" type="parTrans" cxnId="{E8E1CBC2-E886-44D5-B930-C0A4D16118C4}">
      <dgm:prSet/>
      <dgm:spPr/>
      <dgm:t>
        <a:bodyPr/>
        <a:lstStyle/>
        <a:p>
          <a:endParaRPr lang="en-US"/>
        </a:p>
      </dgm:t>
    </dgm:pt>
    <dgm:pt modelId="{0FFBD1E1-7F1E-48F7-8092-88463CF1F65B}" type="sibTrans" cxnId="{E8E1CBC2-E886-44D5-B930-C0A4D16118C4}">
      <dgm:prSet/>
      <dgm:spPr/>
      <dgm:t>
        <a:bodyPr/>
        <a:lstStyle/>
        <a:p>
          <a:endParaRPr lang="en-US"/>
        </a:p>
      </dgm:t>
    </dgm:pt>
    <dgm:pt modelId="{A0A9AC20-5EC1-4862-BFC8-870928838544}">
      <dgm:prSet phldrT="[Text]" custT="1"/>
      <dgm:spPr/>
      <dgm:t>
        <a:bodyPr/>
        <a:lstStyle/>
        <a:p>
          <a:r>
            <a:rPr lang="en-US" sz="2400" b="1" dirty="0"/>
            <a:t>Infinite </a:t>
          </a:r>
          <a:br>
            <a:rPr lang="en-US" sz="2400" b="1" dirty="0"/>
          </a:br>
          <a:r>
            <a:rPr lang="en-US" sz="2400" b="1" dirty="0"/>
            <a:t>data</a:t>
          </a:r>
        </a:p>
      </dgm:t>
    </dgm:pt>
    <dgm:pt modelId="{69D52F25-6ACE-45DA-A9E8-1893E3A26C8C}" type="parTrans" cxnId="{E39A2E7D-4B01-443C-A093-8728A9F528A1}">
      <dgm:prSet/>
      <dgm:spPr/>
      <dgm:t>
        <a:bodyPr/>
        <a:lstStyle/>
        <a:p>
          <a:endParaRPr lang="en-US"/>
        </a:p>
      </dgm:t>
    </dgm:pt>
    <dgm:pt modelId="{FF5EAA6B-D3D9-4221-A79F-E9B4930D1CEF}" type="sibTrans" cxnId="{E39A2E7D-4B01-443C-A093-8728A9F528A1}">
      <dgm:prSet/>
      <dgm:spPr/>
      <dgm:t>
        <a:bodyPr/>
        <a:lstStyle/>
        <a:p>
          <a:endParaRPr lang="en-US"/>
        </a:p>
      </dgm:t>
    </dgm:pt>
    <dgm:pt modelId="{6856B0CF-FE68-485F-BF49-CA4A93F4F38C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Filtering data streams</a:t>
          </a:r>
        </a:p>
      </dgm:t>
    </dgm:pt>
    <dgm:pt modelId="{B52856D9-283B-499D-AE83-3A1B0694F8DA}" type="parTrans" cxnId="{1151B3DC-BFA5-46C2-A674-0EE40A938C5A}">
      <dgm:prSet/>
      <dgm:spPr/>
      <dgm:t>
        <a:bodyPr/>
        <a:lstStyle/>
        <a:p>
          <a:endParaRPr lang="en-US"/>
        </a:p>
      </dgm:t>
    </dgm:pt>
    <dgm:pt modelId="{60145AD2-C0A0-4426-8839-F8800D94963F}" type="sibTrans" cxnId="{1151B3DC-BFA5-46C2-A674-0EE40A938C5A}">
      <dgm:prSet/>
      <dgm:spPr/>
      <dgm:t>
        <a:bodyPr/>
        <a:lstStyle/>
        <a:p>
          <a:endParaRPr lang="en-US"/>
        </a:p>
      </dgm:t>
    </dgm:pt>
    <dgm:pt modelId="{5DA147F9-347F-4A9B-99C6-4679CBA742BD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Web advertising</a:t>
          </a:r>
        </a:p>
      </dgm:t>
    </dgm:pt>
    <dgm:pt modelId="{0DD651B9-CD26-4B12-B47E-A345F5C781A5}" type="parTrans" cxnId="{D2E71B6A-2ED0-4063-83D4-B7F1634C0332}">
      <dgm:prSet/>
      <dgm:spPr/>
      <dgm:t>
        <a:bodyPr/>
        <a:lstStyle/>
        <a:p>
          <a:endParaRPr lang="en-US"/>
        </a:p>
      </dgm:t>
    </dgm:pt>
    <dgm:pt modelId="{A279CC5C-DF39-4624-BFA5-ADC04410EA91}" type="sibTrans" cxnId="{D2E71B6A-2ED0-4063-83D4-B7F1634C0332}">
      <dgm:prSet/>
      <dgm:spPr/>
      <dgm:t>
        <a:bodyPr/>
        <a:lstStyle/>
        <a:p>
          <a:endParaRPr lang="en-US"/>
        </a:p>
      </dgm:t>
    </dgm:pt>
    <dgm:pt modelId="{91B14D9B-61DF-4421-AF43-318BB0021BDF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Dimensionality reduction</a:t>
          </a:r>
        </a:p>
      </dgm:t>
    </dgm:pt>
    <dgm:pt modelId="{6B1A9D79-1E1A-438E-9974-41204E573EDC}" type="parTrans" cxnId="{CDF2CC16-ED87-4552-8B18-DAAA2A151437}">
      <dgm:prSet/>
      <dgm:spPr/>
      <dgm:t>
        <a:bodyPr/>
        <a:lstStyle/>
        <a:p>
          <a:endParaRPr lang="en-US"/>
        </a:p>
      </dgm:t>
    </dgm:pt>
    <dgm:pt modelId="{5E874D73-6215-4109-909C-386CFCBBE123}" type="sibTrans" cxnId="{CDF2CC16-ED87-4552-8B18-DAAA2A151437}">
      <dgm:prSet/>
      <dgm:spPr/>
      <dgm:t>
        <a:bodyPr/>
        <a:lstStyle/>
        <a:p>
          <a:endParaRPr lang="en-US"/>
        </a:p>
      </dgm:t>
    </dgm:pt>
    <dgm:pt modelId="{FF0CDCCC-6F78-4064-A419-5EC5C753206F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Spam Detection</a:t>
          </a:r>
        </a:p>
      </dgm:t>
    </dgm:pt>
    <dgm:pt modelId="{C96EA5C7-A653-4A83-8F75-8585A07C9C8F}" type="parTrans" cxnId="{CD174D1A-F576-42A5-8360-9F1F6FB5C8D5}">
      <dgm:prSet/>
      <dgm:spPr/>
      <dgm:t>
        <a:bodyPr/>
        <a:lstStyle/>
        <a:p>
          <a:endParaRPr lang="en-US"/>
        </a:p>
      </dgm:t>
    </dgm:pt>
    <dgm:pt modelId="{8E668476-E60C-485B-B9C7-8F9496C26DF3}" type="sibTrans" cxnId="{CD174D1A-F576-42A5-8360-9F1F6FB5C8D5}">
      <dgm:prSet/>
      <dgm:spPr/>
      <dgm:t>
        <a:bodyPr/>
        <a:lstStyle/>
        <a:p>
          <a:endParaRPr lang="en-US"/>
        </a:p>
      </dgm:t>
    </dgm:pt>
    <dgm:pt modelId="{06D87D35-A66C-427C-B6DB-AF958D65D6B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Queries on streams</a:t>
          </a:r>
        </a:p>
      </dgm:t>
    </dgm:pt>
    <dgm:pt modelId="{9A4B31E9-014C-4B63-A219-5A63A8ACB829}" type="parTrans" cxnId="{03033C8E-546A-4636-B996-DCA3A7F5D692}">
      <dgm:prSet/>
      <dgm:spPr/>
      <dgm:t>
        <a:bodyPr/>
        <a:lstStyle/>
        <a:p>
          <a:endParaRPr lang="en-US"/>
        </a:p>
      </dgm:t>
    </dgm:pt>
    <dgm:pt modelId="{AC1F3899-4696-4923-97F3-8D3FBB96254A}" type="sibTrans" cxnId="{03033C8E-546A-4636-B996-DCA3A7F5D692}">
      <dgm:prSet/>
      <dgm:spPr/>
      <dgm:t>
        <a:bodyPr/>
        <a:lstStyle/>
        <a:p>
          <a:endParaRPr lang="en-US"/>
        </a:p>
      </dgm:t>
    </dgm:pt>
    <dgm:pt modelId="{EA22DC01-B1C3-4425-86ED-5B66953397A8}">
      <dgm:prSet phldrT="[Text]" custT="1"/>
      <dgm:spPr/>
      <dgm:t>
        <a:bodyPr/>
        <a:lstStyle/>
        <a:p>
          <a:r>
            <a:rPr lang="en-US" sz="2400" b="1" dirty="0"/>
            <a:t>Machine learning</a:t>
          </a:r>
        </a:p>
      </dgm:t>
    </dgm:pt>
    <dgm:pt modelId="{5D0A80B1-3E50-448A-A64D-AD1355ED3022}" type="parTrans" cxnId="{6DB72DBE-E82A-47EF-ACEA-E04B7B517F26}">
      <dgm:prSet/>
      <dgm:spPr/>
      <dgm:t>
        <a:bodyPr/>
        <a:lstStyle/>
        <a:p>
          <a:endParaRPr lang="en-US"/>
        </a:p>
      </dgm:t>
    </dgm:pt>
    <dgm:pt modelId="{A9D991C7-41FC-48B5-87C1-98EB407695FE}" type="sibTrans" cxnId="{6DB72DBE-E82A-47EF-ACEA-E04B7B517F26}">
      <dgm:prSet/>
      <dgm:spPr/>
      <dgm:t>
        <a:bodyPr/>
        <a:lstStyle/>
        <a:p>
          <a:endParaRPr lang="en-US"/>
        </a:p>
      </dgm:t>
    </dgm:pt>
    <dgm:pt modelId="{BC15291E-510A-4A20-8D69-B0F2ACBA3CC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SVM</a:t>
          </a:r>
        </a:p>
      </dgm:t>
    </dgm:pt>
    <dgm:pt modelId="{DDAF1636-99A0-4E4C-BF8B-7A50EC838E24}" type="parTrans" cxnId="{53D00FBE-0B8C-44B8-BD7B-FF723D810987}">
      <dgm:prSet/>
      <dgm:spPr/>
      <dgm:t>
        <a:bodyPr/>
        <a:lstStyle/>
        <a:p>
          <a:endParaRPr lang="en-US"/>
        </a:p>
      </dgm:t>
    </dgm:pt>
    <dgm:pt modelId="{25F65FF3-A145-4450-BC4A-2BD6189C0F89}" type="sibTrans" cxnId="{53D00FBE-0B8C-44B8-BD7B-FF723D810987}">
      <dgm:prSet/>
      <dgm:spPr/>
      <dgm:t>
        <a:bodyPr/>
        <a:lstStyle/>
        <a:p>
          <a:endParaRPr lang="en-US"/>
        </a:p>
      </dgm:t>
    </dgm:pt>
    <dgm:pt modelId="{86AB53FA-67D7-4EE7-8555-3EE8EB6FA4C8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Decision Trees</a:t>
          </a:r>
        </a:p>
      </dgm:t>
    </dgm:pt>
    <dgm:pt modelId="{EA03EBDD-B26B-4044-993F-F3F8F5C83B54}" type="parTrans" cxnId="{6723F50B-AA47-4273-81EA-65E1F5EA34FA}">
      <dgm:prSet/>
      <dgm:spPr/>
      <dgm:t>
        <a:bodyPr/>
        <a:lstStyle/>
        <a:p>
          <a:endParaRPr lang="en-US"/>
        </a:p>
      </dgm:t>
    </dgm:pt>
    <dgm:pt modelId="{AD9FF113-925C-46F3-AC17-3E3C7A57FE37}" type="sibTrans" cxnId="{6723F50B-AA47-4273-81EA-65E1F5EA34FA}">
      <dgm:prSet/>
      <dgm:spPr/>
      <dgm:t>
        <a:bodyPr/>
        <a:lstStyle/>
        <a:p>
          <a:endParaRPr lang="en-US"/>
        </a:p>
      </dgm:t>
    </dgm:pt>
    <dgm:pt modelId="{67EC18BA-DB21-4AAD-BE8A-067C85A9B73E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dirty="0" err="1">
              <a:latin typeface="Calibri" pitchFamily="34" charset="0"/>
              <a:cs typeface="Calibri" pitchFamily="34" charset="0"/>
            </a:rPr>
            <a:t>kNN</a:t>
          </a:r>
          <a:endParaRPr lang="en-US" sz="1800" dirty="0">
            <a:latin typeface="Calibri" pitchFamily="34" charset="0"/>
            <a:cs typeface="Calibri" pitchFamily="34" charset="0"/>
          </a:endParaRPr>
        </a:p>
      </dgm:t>
    </dgm:pt>
    <dgm:pt modelId="{8918E5B2-4513-4EC4-8164-E88158F78E11}" type="parTrans" cxnId="{090367F2-2F9D-429E-8090-D374C3282399}">
      <dgm:prSet/>
      <dgm:spPr/>
      <dgm:t>
        <a:bodyPr/>
        <a:lstStyle/>
        <a:p>
          <a:endParaRPr lang="en-US"/>
        </a:p>
      </dgm:t>
    </dgm:pt>
    <dgm:pt modelId="{FAC02AF5-6F72-4EED-98CA-D68C7F3B5D5A}" type="sibTrans" cxnId="{090367F2-2F9D-429E-8090-D374C3282399}">
      <dgm:prSet/>
      <dgm:spPr/>
      <dgm:t>
        <a:bodyPr/>
        <a:lstStyle/>
        <a:p>
          <a:endParaRPr lang="en-US"/>
        </a:p>
      </dgm:t>
    </dgm:pt>
    <dgm:pt modelId="{7D17D413-1C96-46A5-9E85-72C6636AE3C5}">
      <dgm:prSet phldrT="[Text]" custT="1"/>
      <dgm:spPr/>
      <dgm:t>
        <a:bodyPr/>
        <a:lstStyle/>
        <a:p>
          <a:r>
            <a:rPr lang="en-US" sz="2400" b="1" dirty="0"/>
            <a:t>Apps</a:t>
          </a:r>
        </a:p>
      </dgm:t>
    </dgm:pt>
    <dgm:pt modelId="{91A59BF2-53A7-4244-ADC4-8913701DE4BA}" type="parTrans" cxnId="{D9E35F5C-9C04-4B00-BAD8-AD36F1DD39DE}">
      <dgm:prSet/>
      <dgm:spPr/>
      <dgm:t>
        <a:bodyPr/>
        <a:lstStyle/>
        <a:p>
          <a:endParaRPr lang="en-US"/>
        </a:p>
      </dgm:t>
    </dgm:pt>
    <dgm:pt modelId="{06AA36B4-E14B-4E14-B273-C8197A0B582E}" type="sibTrans" cxnId="{D9E35F5C-9C04-4B00-BAD8-AD36F1DD39DE}">
      <dgm:prSet/>
      <dgm:spPr/>
      <dgm:t>
        <a:bodyPr/>
        <a:lstStyle/>
        <a:p>
          <a:endParaRPr lang="en-US"/>
        </a:p>
      </dgm:t>
    </dgm:pt>
    <dgm:pt modelId="{A9A35E3D-01EA-46C6-AED8-865E91E9D6C9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Recommender systems</a:t>
          </a:r>
        </a:p>
      </dgm:t>
    </dgm:pt>
    <dgm:pt modelId="{0C34515A-9947-4AC4-8E07-6D77FB8F1E95}" type="parTrans" cxnId="{5018CE96-E6CC-471E-9B9C-30F70F6B8CE7}">
      <dgm:prSet/>
      <dgm:spPr/>
      <dgm:t>
        <a:bodyPr/>
        <a:lstStyle/>
        <a:p>
          <a:endParaRPr lang="en-US"/>
        </a:p>
      </dgm:t>
    </dgm:pt>
    <dgm:pt modelId="{3C0EBF76-BD27-4964-B79F-79CC6413DFD1}" type="sibTrans" cxnId="{5018CE96-E6CC-471E-9B9C-30F70F6B8CE7}">
      <dgm:prSet/>
      <dgm:spPr/>
      <dgm:t>
        <a:bodyPr/>
        <a:lstStyle/>
        <a:p>
          <a:endParaRPr lang="en-US"/>
        </a:p>
      </dgm:t>
    </dgm:pt>
    <dgm:pt modelId="{A5325020-A43F-4DC5-B91A-865612236E1B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Association Rules</a:t>
          </a:r>
        </a:p>
      </dgm:t>
    </dgm:pt>
    <dgm:pt modelId="{B397B1E6-BB15-4DF4-B38A-02A5DF7C7E5D}" type="parTrans" cxnId="{0949B049-F928-4520-A037-C172C962E0C9}">
      <dgm:prSet/>
      <dgm:spPr/>
      <dgm:t>
        <a:bodyPr/>
        <a:lstStyle/>
        <a:p>
          <a:endParaRPr lang="en-US"/>
        </a:p>
      </dgm:t>
    </dgm:pt>
    <dgm:pt modelId="{E5885318-4367-4D45-A1BC-C2768E0C5F2B}" type="sibTrans" cxnId="{0949B049-F928-4520-A037-C172C962E0C9}">
      <dgm:prSet/>
      <dgm:spPr/>
      <dgm:t>
        <a:bodyPr/>
        <a:lstStyle/>
        <a:p>
          <a:endParaRPr lang="en-US"/>
        </a:p>
      </dgm:t>
    </dgm:pt>
    <dgm:pt modelId="{63784350-6FB5-4F39-A0AA-A76D20385A1A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solidFill>
          <a:srgbClr val="333399"/>
        </a:solidFill>
      </dgm:spPr>
      <dgm:t>
        <a:bodyPr/>
        <a:lstStyle/>
        <a:p>
          <a:r>
            <a:rPr lang="en-US" sz="1800" dirty="0">
              <a:latin typeface="Calibri" pitchFamily="34" charset="0"/>
              <a:cs typeface="Calibri" pitchFamily="34" charset="0"/>
            </a:rPr>
            <a:t>Duplicate document detection</a:t>
          </a:r>
        </a:p>
      </dgm:t>
    </dgm:pt>
    <dgm:pt modelId="{02F99CF5-BE6F-4557-8BB4-68B7181CCBA5}" type="parTrans" cxnId="{CDAE2543-0EE1-4B34-B52E-A8EEEA699492}">
      <dgm:prSet/>
      <dgm:spPr/>
      <dgm:t>
        <a:bodyPr/>
        <a:lstStyle/>
        <a:p>
          <a:endParaRPr lang="en-US"/>
        </a:p>
      </dgm:t>
    </dgm:pt>
    <dgm:pt modelId="{E47CBEBB-6EFF-43F4-952B-B6C93B5E9493}" type="sibTrans" cxnId="{CDAE2543-0EE1-4B34-B52E-A8EEEA699492}">
      <dgm:prSet/>
      <dgm:spPr/>
      <dgm:t>
        <a:bodyPr/>
        <a:lstStyle/>
        <a:p>
          <a:endParaRPr lang="en-US"/>
        </a:p>
      </dgm:t>
    </dgm:pt>
    <dgm:pt modelId="{5473F14B-8F21-412E-B8DE-EADF32D6F521}" type="pres">
      <dgm:prSet presAssocID="{7DAF4A99-25E1-44F9-90C0-EA66CF00B3B6}" presName="theList" presStyleCnt="0">
        <dgm:presLayoutVars>
          <dgm:dir/>
          <dgm:animLvl val="lvl"/>
          <dgm:resizeHandles val="exact"/>
        </dgm:presLayoutVars>
      </dgm:prSet>
      <dgm:spPr/>
    </dgm:pt>
    <dgm:pt modelId="{C0D74A84-CA9B-4A55-82D3-C4473BCAB74F}" type="pres">
      <dgm:prSet presAssocID="{B28448BA-C9A8-43EB-A9DB-A0137196E3B9}" presName="compNode" presStyleCnt="0"/>
      <dgm:spPr/>
    </dgm:pt>
    <dgm:pt modelId="{F5FB40AB-A8F0-43CC-AED2-A0B6D3491F03}" type="pres">
      <dgm:prSet presAssocID="{B28448BA-C9A8-43EB-A9DB-A0137196E3B9}" presName="aNode" presStyleLbl="bgShp" presStyleIdx="0" presStyleCnt="5"/>
      <dgm:spPr/>
    </dgm:pt>
    <dgm:pt modelId="{189EA2CD-99B4-4604-BDBC-34AEB91058A9}" type="pres">
      <dgm:prSet presAssocID="{B28448BA-C9A8-43EB-A9DB-A0137196E3B9}" presName="textNode" presStyleLbl="bgShp" presStyleIdx="0" presStyleCnt="5"/>
      <dgm:spPr/>
    </dgm:pt>
    <dgm:pt modelId="{051CD919-C14E-4FF7-A82B-674D57B30AF8}" type="pres">
      <dgm:prSet presAssocID="{B28448BA-C9A8-43EB-A9DB-A0137196E3B9}" presName="compChildNode" presStyleCnt="0"/>
      <dgm:spPr/>
    </dgm:pt>
    <dgm:pt modelId="{151EFC3A-4B26-48D8-87A4-D28DC0264B02}" type="pres">
      <dgm:prSet presAssocID="{B28448BA-C9A8-43EB-A9DB-A0137196E3B9}" presName="theInnerList" presStyleCnt="0"/>
      <dgm:spPr/>
    </dgm:pt>
    <dgm:pt modelId="{D6B8C86D-B5C5-4707-BB1C-60E6EB9E4EBA}" type="pres">
      <dgm:prSet presAssocID="{E9F388D8-C9C2-45F4-B532-779E8C2CB5E8}" presName="childNode" presStyleLbl="node1" presStyleIdx="0" presStyleCnt="15">
        <dgm:presLayoutVars>
          <dgm:bulletEnabled val="1"/>
        </dgm:presLayoutVars>
      </dgm:prSet>
      <dgm:spPr/>
    </dgm:pt>
    <dgm:pt modelId="{FEA7308F-F292-4734-BC92-11C7BB5AF5E5}" type="pres">
      <dgm:prSet presAssocID="{E9F388D8-C9C2-45F4-B532-779E8C2CB5E8}" presName="aSpace2" presStyleCnt="0"/>
      <dgm:spPr/>
    </dgm:pt>
    <dgm:pt modelId="{20F65450-B565-4F6E-8CBD-65CD2502E3B0}" type="pres">
      <dgm:prSet presAssocID="{E12CEE09-DEBB-4435-B911-A40A12F7930D}" presName="childNode" presStyleLbl="node1" presStyleIdx="1" presStyleCnt="15">
        <dgm:presLayoutVars>
          <dgm:bulletEnabled val="1"/>
        </dgm:presLayoutVars>
      </dgm:prSet>
      <dgm:spPr/>
    </dgm:pt>
    <dgm:pt modelId="{1943ED51-E95A-4F6E-A717-80400DEEEE20}" type="pres">
      <dgm:prSet presAssocID="{E12CEE09-DEBB-4435-B911-A40A12F7930D}" presName="aSpace2" presStyleCnt="0"/>
      <dgm:spPr/>
    </dgm:pt>
    <dgm:pt modelId="{80F88CB8-4B64-4172-B897-E8F8383812F7}" type="pres">
      <dgm:prSet presAssocID="{91B14D9B-61DF-4421-AF43-318BB0021BDF}" presName="childNode" presStyleLbl="node1" presStyleIdx="2" presStyleCnt="15">
        <dgm:presLayoutVars>
          <dgm:bulletEnabled val="1"/>
        </dgm:presLayoutVars>
      </dgm:prSet>
      <dgm:spPr/>
    </dgm:pt>
    <dgm:pt modelId="{DC9EA69A-B885-4DA4-818F-1748672594CF}" type="pres">
      <dgm:prSet presAssocID="{B28448BA-C9A8-43EB-A9DB-A0137196E3B9}" presName="aSpace" presStyleCnt="0"/>
      <dgm:spPr/>
    </dgm:pt>
    <dgm:pt modelId="{3A6F3D38-6FA6-469E-B3C3-234BD62E4CCA}" type="pres">
      <dgm:prSet presAssocID="{5FC74589-1769-4EB4-9E51-9D82632D2E02}" presName="compNode" presStyleCnt="0"/>
      <dgm:spPr/>
    </dgm:pt>
    <dgm:pt modelId="{C1CD2EAA-2E66-4BDA-BB6E-F99B46E1B919}" type="pres">
      <dgm:prSet presAssocID="{5FC74589-1769-4EB4-9E51-9D82632D2E02}" presName="aNode" presStyleLbl="bgShp" presStyleIdx="1" presStyleCnt="5"/>
      <dgm:spPr/>
    </dgm:pt>
    <dgm:pt modelId="{727186A0-986E-40DF-85B7-ACC6191E0924}" type="pres">
      <dgm:prSet presAssocID="{5FC74589-1769-4EB4-9E51-9D82632D2E02}" presName="textNode" presStyleLbl="bgShp" presStyleIdx="1" presStyleCnt="5"/>
      <dgm:spPr/>
    </dgm:pt>
    <dgm:pt modelId="{F4329E4E-5431-4760-B147-9E77700EF61A}" type="pres">
      <dgm:prSet presAssocID="{5FC74589-1769-4EB4-9E51-9D82632D2E02}" presName="compChildNode" presStyleCnt="0"/>
      <dgm:spPr/>
    </dgm:pt>
    <dgm:pt modelId="{B5C22EF8-EBFA-4704-BF77-C1B26E178B0D}" type="pres">
      <dgm:prSet presAssocID="{5FC74589-1769-4EB4-9E51-9D82632D2E02}" presName="theInnerList" presStyleCnt="0"/>
      <dgm:spPr/>
    </dgm:pt>
    <dgm:pt modelId="{EFE71110-9F14-440A-945D-9BFF90054013}" type="pres">
      <dgm:prSet presAssocID="{B8FE7A32-1B20-4D46-8242-6C91907A490E}" presName="childNode" presStyleLbl="node1" presStyleIdx="3" presStyleCnt="15">
        <dgm:presLayoutVars>
          <dgm:bulletEnabled val="1"/>
        </dgm:presLayoutVars>
      </dgm:prSet>
      <dgm:spPr/>
    </dgm:pt>
    <dgm:pt modelId="{35EA0CEB-E637-4D3C-96EF-C8D3B04060F2}" type="pres">
      <dgm:prSet presAssocID="{B8FE7A32-1B20-4D46-8242-6C91907A490E}" presName="aSpace2" presStyleCnt="0"/>
      <dgm:spPr/>
    </dgm:pt>
    <dgm:pt modelId="{9E190C18-AEDE-45E1-8A46-924B1190ACB6}" type="pres">
      <dgm:prSet presAssocID="{EFD7AB2D-81E2-448E-B54E-4F3622AF7EF9}" presName="childNode" presStyleLbl="node1" presStyleIdx="4" presStyleCnt="15">
        <dgm:presLayoutVars>
          <dgm:bulletEnabled val="1"/>
        </dgm:presLayoutVars>
      </dgm:prSet>
      <dgm:spPr/>
    </dgm:pt>
    <dgm:pt modelId="{1E1AD27B-2438-4D0B-AB02-AF912F764D09}" type="pres">
      <dgm:prSet presAssocID="{EFD7AB2D-81E2-448E-B54E-4F3622AF7EF9}" presName="aSpace2" presStyleCnt="0"/>
      <dgm:spPr/>
    </dgm:pt>
    <dgm:pt modelId="{EB498954-62A4-422D-9DE3-1FA74DD1D37F}" type="pres">
      <dgm:prSet presAssocID="{FF0CDCCC-6F78-4064-A419-5EC5C753206F}" presName="childNode" presStyleLbl="node1" presStyleIdx="5" presStyleCnt="15">
        <dgm:presLayoutVars>
          <dgm:bulletEnabled val="1"/>
        </dgm:presLayoutVars>
      </dgm:prSet>
      <dgm:spPr/>
    </dgm:pt>
    <dgm:pt modelId="{BB3C6D49-326B-48DE-AC1D-9DC877BB01DD}" type="pres">
      <dgm:prSet presAssocID="{5FC74589-1769-4EB4-9E51-9D82632D2E02}" presName="aSpace" presStyleCnt="0"/>
      <dgm:spPr/>
    </dgm:pt>
    <dgm:pt modelId="{EF090B29-38A2-4F08-90FA-7BB67BE8B3E2}" type="pres">
      <dgm:prSet presAssocID="{A0A9AC20-5EC1-4862-BFC8-870928838544}" presName="compNode" presStyleCnt="0"/>
      <dgm:spPr/>
    </dgm:pt>
    <dgm:pt modelId="{9A6AB0E7-12CE-4F4C-9194-CFD62AA0E26B}" type="pres">
      <dgm:prSet presAssocID="{A0A9AC20-5EC1-4862-BFC8-870928838544}" presName="aNode" presStyleLbl="bgShp" presStyleIdx="2" presStyleCnt="5"/>
      <dgm:spPr/>
    </dgm:pt>
    <dgm:pt modelId="{4735A497-84C1-49AD-B2D7-A0E2E20F2536}" type="pres">
      <dgm:prSet presAssocID="{A0A9AC20-5EC1-4862-BFC8-870928838544}" presName="textNode" presStyleLbl="bgShp" presStyleIdx="2" presStyleCnt="5"/>
      <dgm:spPr/>
    </dgm:pt>
    <dgm:pt modelId="{5235814C-D240-476B-A6EA-F820ADA9F290}" type="pres">
      <dgm:prSet presAssocID="{A0A9AC20-5EC1-4862-BFC8-870928838544}" presName="compChildNode" presStyleCnt="0"/>
      <dgm:spPr/>
    </dgm:pt>
    <dgm:pt modelId="{F8C87951-0BEC-442E-BD13-E67FB71AC42B}" type="pres">
      <dgm:prSet presAssocID="{A0A9AC20-5EC1-4862-BFC8-870928838544}" presName="theInnerList" presStyleCnt="0"/>
      <dgm:spPr/>
    </dgm:pt>
    <dgm:pt modelId="{DECF7DEE-4FD4-4CE5-AEDF-10353AC11531}" type="pres">
      <dgm:prSet presAssocID="{6856B0CF-FE68-485F-BF49-CA4A93F4F38C}" presName="childNode" presStyleLbl="node1" presStyleIdx="6" presStyleCnt="15">
        <dgm:presLayoutVars>
          <dgm:bulletEnabled val="1"/>
        </dgm:presLayoutVars>
      </dgm:prSet>
      <dgm:spPr/>
    </dgm:pt>
    <dgm:pt modelId="{739A0DE6-D28A-493F-A1CB-4B3CCAC72873}" type="pres">
      <dgm:prSet presAssocID="{6856B0CF-FE68-485F-BF49-CA4A93F4F38C}" presName="aSpace2" presStyleCnt="0"/>
      <dgm:spPr/>
    </dgm:pt>
    <dgm:pt modelId="{02FBE83C-F7E3-4AC9-9A61-66BF67D7D8B6}" type="pres">
      <dgm:prSet presAssocID="{5DA147F9-347F-4A9B-99C6-4679CBA742BD}" presName="childNode" presStyleLbl="node1" presStyleIdx="7" presStyleCnt="15">
        <dgm:presLayoutVars>
          <dgm:bulletEnabled val="1"/>
        </dgm:presLayoutVars>
      </dgm:prSet>
      <dgm:spPr/>
    </dgm:pt>
    <dgm:pt modelId="{87C5B8B3-4388-4867-AA6C-4B2D717EAAF2}" type="pres">
      <dgm:prSet presAssocID="{5DA147F9-347F-4A9B-99C6-4679CBA742BD}" presName="aSpace2" presStyleCnt="0"/>
      <dgm:spPr/>
    </dgm:pt>
    <dgm:pt modelId="{1EC52667-0754-4666-9083-6E56A0F9B67B}" type="pres">
      <dgm:prSet presAssocID="{06D87D35-A66C-427C-B6DB-AF958D65D6B3}" presName="childNode" presStyleLbl="node1" presStyleIdx="8" presStyleCnt="15">
        <dgm:presLayoutVars>
          <dgm:bulletEnabled val="1"/>
        </dgm:presLayoutVars>
      </dgm:prSet>
      <dgm:spPr/>
    </dgm:pt>
    <dgm:pt modelId="{9C67C073-8031-4FB8-83D0-BB3987979FB7}" type="pres">
      <dgm:prSet presAssocID="{A0A9AC20-5EC1-4862-BFC8-870928838544}" presName="aSpace" presStyleCnt="0"/>
      <dgm:spPr/>
    </dgm:pt>
    <dgm:pt modelId="{3D53649F-3A9D-48AC-B3B4-F9359FF49907}" type="pres">
      <dgm:prSet presAssocID="{EA22DC01-B1C3-4425-86ED-5B66953397A8}" presName="compNode" presStyleCnt="0"/>
      <dgm:spPr/>
    </dgm:pt>
    <dgm:pt modelId="{18B77C7D-672C-4358-9CA6-BD8FA6E2302A}" type="pres">
      <dgm:prSet presAssocID="{EA22DC01-B1C3-4425-86ED-5B66953397A8}" presName="aNode" presStyleLbl="bgShp" presStyleIdx="3" presStyleCnt="5"/>
      <dgm:spPr/>
    </dgm:pt>
    <dgm:pt modelId="{AB95B1F2-DB60-4BC5-81D3-1FA274FF69C7}" type="pres">
      <dgm:prSet presAssocID="{EA22DC01-B1C3-4425-86ED-5B66953397A8}" presName="textNode" presStyleLbl="bgShp" presStyleIdx="3" presStyleCnt="5"/>
      <dgm:spPr/>
    </dgm:pt>
    <dgm:pt modelId="{9D4EF955-0664-47BE-890F-75DA470A2A2E}" type="pres">
      <dgm:prSet presAssocID="{EA22DC01-B1C3-4425-86ED-5B66953397A8}" presName="compChildNode" presStyleCnt="0"/>
      <dgm:spPr/>
    </dgm:pt>
    <dgm:pt modelId="{CCD58064-6258-410C-B1E0-023DF3946A43}" type="pres">
      <dgm:prSet presAssocID="{EA22DC01-B1C3-4425-86ED-5B66953397A8}" presName="theInnerList" presStyleCnt="0"/>
      <dgm:spPr/>
    </dgm:pt>
    <dgm:pt modelId="{204F3481-2F4C-45A5-A0A1-C088684F0126}" type="pres">
      <dgm:prSet presAssocID="{BC15291E-510A-4A20-8D69-B0F2ACBA3CC6}" presName="childNode" presStyleLbl="node1" presStyleIdx="9" presStyleCnt="15">
        <dgm:presLayoutVars>
          <dgm:bulletEnabled val="1"/>
        </dgm:presLayoutVars>
      </dgm:prSet>
      <dgm:spPr/>
    </dgm:pt>
    <dgm:pt modelId="{B768FAA9-E2C4-4A6B-82D8-EF54C53E14D8}" type="pres">
      <dgm:prSet presAssocID="{BC15291E-510A-4A20-8D69-B0F2ACBA3CC6}" presName="aSpace2" presStyleCnt="0"/>
      <dgm:spPr/>
    </dgm:pt>
    <dgm:pt modelId="{0F3CAB81-CF76-498F-9619-BAF8144FA3C3}" type="pres">
      <dgm:prSet presAssocID="{86AB53FA-67D7-4EE7-8555-3EE8EB6FA4C8}" presName="childNode" presStyleLbl="node1" presStyleIdx="10" presStyleCnt="15">
        <dgm:presLayoutVars>
          <dgm:bulletEnabled val="1"/>
        </dgm:presLayoutVars>
      </dgm:prSet>
      <dgm:spPr/>
    </dgm:pt>
    <dgm:pt modelId="{0E0C811E-F3C5-4F24-A485-437F0C0EAD6A}" type="pres">
      <dgm:prSet presAssocID="{86AB53FA-67D7-4EE7-8555-3EE8EB6FA4C8}" presName="aSpace2" presStyleCnt="0"/>
      <dgm:spPr/>
    </dgm:pt>
    <dgm:pt modelId="{80762C44-FA02-441A-8A8D-FC00E4F372F1}" type="pres">
      <dgm:prSet presAssocID="{67EC18BA-DB21-4AAD-BE8A-067C85A9B73E}" presName="childNode" presStyleLbl="node1" presStyleIdx="11" presStyleCnt="15">
        <dgm:presLayoutVars>
          <dgm:bulletEnabled val="1"/>
        </dgm:presLayoutVars>
      </dgm:prSet>
      <dgm:spPr/>
    </dgm:pt>
    <dgm:pt modelId="{1EEF13C7-AF43-4380-A8A5-F72A5D476D05}" type="pres">
      <dgm:prSet presAssocID="{EA22DC01-B1C3-4425-86ED-5B66953397A8}" presName="aSpace" presStyleCnt="0"/>
      <dgm:spPr/>
    </dgm:pt>
    <dgm:pt modelId="{0618492F-D453-4601-9C36-8CE6AA153D1B}" type="pres">
      <dgm:prSet presAssocID="{7D17D413-1C96-46A5-9E85-72C6636AE3C5}" presName="compNode" presStyleCnt="0"/>
      <dgm:spPr/>
    </dgm:pt>
    <dgm:pt modelId="{5A591EE2-4B7B-40DB-B051-D75F7BFEDDD6}" type="pres">
      <dgm:prSet presAssocID="{7D17D413-1C96-46A5-9E85-72C6636AE3C5}" presName="aNode" presStyleLbl="bgShp" presStyleIdx="4" presStyleCnt="5"/>
      <dgm:spPr/>
    </dgm:pt>
    <dgm:pt modelId="{34BAB90F-F3E5-4FFB-A339-2946D1CD0CCB}" type="pres">
      <dgm:prSet presAssocID="{7D17D413-1C96-46A5-9E85-72C6636AE3C5}" presName="textNode" presStyleLbl="bgShp" presStyleIdx="4" presStyleCnt="5"/>
      <dgm:spPr/>
    </dgm:pt>
    <dgm:pt modelId="{BA794F96-F89B-483A-BF3A-9118CA9CCDA4}" type="pres">
      <dgm:prSet presAssocID="{7D17D413-1C96-46A5-9E85-72C6636AE3C5}" presName="compChildNode" presStyleCnt="0"/>
      <dgm:spPr/>
    </dgm:pt>
    <dgm:pt modelId="{76BCF6F8-619E-4477-AF5E-3CC45345624F}" type="pres">
      <dgm:prSet presAssocID="{7D17D413-1C96-46A5-9E85-72C6636AE3C5}" presName="theInnerList" presStyleCnt="0"/>
      <dgm:spPr/>
    </dgm:pt>
    <dgm:pt modelId="{F0B767F2-4C7E-481B-967C-8FE0CB529397}" type="pres">
      <dgm:prSet presAssocID="{A9A35E3D-01EA-46C6-AED8-865E91E9D6C9}" presName="childNode" presStyleLbl="node1" presStyleIdx="12" presStyleCnt="15">
        <dgm:presLayoutVars>
          <dgm:bulletEnabled val="1"/>
        </dgm:presLayoutVars>
      </dgm:prSet>
      <dgm:spPr/>
    </dgm:pt>
    <dgm:pt modelId="{B342BD1C-A54C-4F1C-A099-03A03E61088D}" type="pres">
      <dgm:prSet presAssocID="{A9A35E3D-01EA-46C6-AED8-865E91E9D6C9}" presName="aSpace2" presStyleCnt="0"/>
      <dgm:spPr/>
    </dgm:pt>
    <dgm:pt modelId="{6F277C00-29F7-4ECD-8C97-37788C7BA770}" type="pres">
      <dgm:prSet presAssocID="{A5325020-A43F-4DC5-B91A-865612236E1B}" presName="childNode" presStyleLbl="node1" presStyleIdx="13" presStyleCnt="15">
        <dgm:presLayoutVars>
          <dgm:bulletEnabled val="1"/>
        </dgm:presLayoutVars>
      </dgm:prSet>
      <dgm:spPr/>
    </dgm:pt>
    <dgm:pt modelId="{3945A699-1DD4-41EF-B849-687FF56CB987}" type="pres">
      <dgm:prSet presAssocID="{A5325020-A43F-4DC5-B91A-865612236E1B}" presName="aSpace2" presStyleCnt="0"/>
      <dgm:spPr/>
    </dgm:pt>
    <dgm:pt modelId="{6C9EBB1C-8DC1-467B-832A-DCA29AD54F62}" type="pres">
      <dgm:prSet presAssocID="{63784350-6FB5-4F39-A0AA-A76D20385A1A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ECFFCF01-16F8-4984-9A67-A7434A24DBAE}" type="presOf" srcId="{5FC74589-1769-4EB4-9E51-9D82632D2E02}" destId="{727186A0-986E-40DF-85B7-ACC6191E0924}" srcOrd="1" destOrd="0" presId="urn:microsoft.com/office/officeart/2005/8/layout/lProcess2"/>
    <dgm:cxn modelId="{2BC26304-38F0-445D-AE41-3A37BCFA49C0}" type="presOf" srcId="{B8FE7A32-1B20-4D46-8242-6C91907A490E}" destId="{EFE71110-9F14-440A-945D-9BFF90054013}" srcOrd="0" destOrd="0" presId="urn:microsoft.com/office/officeart/2005/8/layout/lProcess2"/>
    <dgm:cxn modelId="{51954F0A-D86B-4E87-B59A-0BC67301C500}" type="presOf" srcId="{EA22DC01-B1C3-4425-86ED-5B66953397A8}" destId="{AB95B1F2-DB60-4BC5-81D3-1FA274FF69C7}" srcOrd="1" destOrd="0" presId="urn:microsoft.com/office/officeart/2005/8/layout/lProcess2"/>
    <dgm:cxn modelId="{6723F50B-AA47-4273-81EA-65E1F5EA34FA}" srcId="{EA22DC01-B1C3-4425-86ED-5B66953397A8}" destId="{86AB53FA-67D7-4EE7-8555-3EE8EB6FA4C8}" srcOrd="1" destOrd="0" parTransId="{EA03EBDD-B26B-4044-993F-F3F8F5C83B54}" sibTransId="{AD9FF113-925C-46F3-AC17-3E3C7A57FE37}"/>
    <dgm:cxn modelId="{CDF2CC16-ED87-4552-8B18-DAAA2A151437}" srcId="{B28448BA-C9A8-43EB-A9DB-A0137196E3B9}" destId="{91B14D9B-61DF-4421-AF43-318BB0021BDF}" srcOrd="2" destOrd="0" parTransId="{6B1A9D79-1E1A-438E-9974-41204E573EDC}" sibTransId="{5E874D73-6215-4109-909C-386CFCBBE123}"/>
    <dgm:cxn modelId="{CD174D1A-F576-42A5-8360-9F1F6FB5C8D5}" srcId="{5FC74589-1769-4EB4-9E51-9D82632D2E02}" destId="{FF0CDCCC-6F78-4064-A419-5EC5C753206F}" srcOrd="2" destOrd="0" parTransId="{C96EA5C7-A653-4A83-8F75-8585A07C9C8F}" sibTransId="{8E668476-E60C-485B-B9C7-8F9496C26DF3}"/>
    <dgm:cxn modelId="{7357A128-EC9F-4D5C-B736-EB7D6F761B43}" type="presOf" srcId="{5DA147F9-347F-4A9B-99C6-4679CBA742BD}" destId="{02FBE83C-F7E3-4AC9-9A61-66BF67D7D8B6}" srcOrd="0" destOrd="0" presId="urn:microsoft.com/office/officeart/2005/8/layout/lProcess2"/>
    <dgm:cxn modelId="{60DB6929-CDB2-4E16-95A9-9A0494A92074}" type="presOf" srcId="{EA22DC01-B1C3-4425-86ED-5B66953397A8}" destId="{18B77C7D-672C-4358-9CA6-BD8FA6E2302A}" srcOrd="0" destOrd="0" presId="urn:microsoft.com/office/officeart/2005/8/layout/lProcess2"/>
    <dgm:cxn modelId="{721BA034-D2BB-4F5E-AD28-4CD4B0B4FA35}" srcId="{7DAF4A99-25E1-44F9-90C0-EA66CF00B3B6}" destId="{B28448BA-C9A8-43EB-A9DB-A0137196E3B9}" srcOrd="0" destOrd="0" parTransId="{3A37FA3F-0269-460F-ACCD-01DD513605A2}" sibTransId="{20234B47-CD57-4C94-B27A-16836C4AA9A8}"/>
    <dgm:cxn modelId="{F3163A37-3AE2-467C-BD38-3FE504E967A2}" type="presOf" srcId="{67EC18BA-DB21-4AAD-BE8A-067C85A9B73E}" destId="{80762C44-FA02-441A-8A8D-FC00E4F372F1}" srcOrd="0" destOrd="0" presId="urn:microsoft.com/office/officeart/2005/8/layout/lProcess2"/>
    <dgm:cxn modelId="{D4CFB93A-5F16-4E47-84B2-79DE4EA0903D}" type="presOf" srcId="{A0A9AC20-5EC1-4862-BFC8-870928838544}" destId="{9A6AB0E7-12CE-4F4C-9194-CFD62AA0E26B}" srcOrd="0" destOrd="0" presId="urn:microsoft.com/office/officeart/2005/8/layout/lProcess2"/>
    <dgm:cxn modelId="{CDAE2543-0EE1-4B34-B52E-A8EEEA699492}" srcId="{7D17D413-1C96-46A5-9E85-72C6636AE3C5}" destId="{63784350-6FB5-4F39-A0AA-A76D20385A1A}" srcOrd="2" destOrd="0" parTransId="{02F99CF5-BE6F-4557-8BB4-68B7181CCBA5}" sibTransId="{E47CBEBB-6EFF-43F4-952B-B6C93B5E9493}"/>
    <dgm:cxn modelId="{A998F044-8FDD-4CE8-95A1-4D927DE91897}" type="presOf" srcId="{91B14D9B-61DF-4421-AF43-318BB0021BDF}" destId="{80F88CB8-4B64-4172-B897-E8F8383812F7}" srcOrd="0" destOrd="0" presId="urn:microsoft.com/office/officeart/2005/8/layout/lProcess2"/>
    <dgm:cxn modelId="{0949B049-F928-4520-A037-C172C962E0C9}" srcId="{7D17D413-1C96-46A5-9E85-72C6636AE3C5}" destId="{A5325020-A43F-4DC5-B91A-865612236E1B}" srcOrd="1" destOrd="0" parTransId="{B397B1E6-BB15-4DF4-B38A-02A5DF7C7E5D}" sibTransId="{E5885318-4367-4D45-A1BC-C2768E0C5F2B}"/>
    <dgm:cxn modelId="{762CB34A-B7BB-4F03-8AEE-D8F5A066DAA2}" type="presOf" srcId="{86AB53FA-67D7-4EE7-8555-3EE8EB6FA4C8}" destId="{0F3CAB81-CF76-498F-9619-BAF8144FA3C3}" srcOrd="0" destOrd="0" presId="urn:microsoft.com/office/officeart/2005/8/layout/lProcess2"/>
    <dgm:cxn modelId="{38A8835B-72EC-411C-B725-1E76378A592C}" type="presOf" srcId="{E12CEE09-DEBB-4435-B911-A40A12F7930D}" destId="{20F65450-B565-4F6E-8CBD-65CD2502E3B0}" srcOrd="0" destOrd="0" presId="urn:microsoft.com/office/officeart/2005/8/layout/lProcess2"/>
    <dgm:cxn modelId="{D9E35F5C-9C04-4B00-BAD8-AD36F1DD39DE}" srcId="{7DAF4A99-25E1-44F9-90C0-EA66CF00B3B6}" destId="{7D17D413-1C96-46A5-9E85-72C6636AE3C5}" srcOrd="4" destOrd="0" parTransId="{91A59BF2-53A7-4244-ADC4-8913701DE4BA}" sibTransId="{06AA36B4-E14B-4E14-B273-C8197A0B582E}"/>
    <dgm:cxn modelId="{2A2D6A5E-7EBE-425D-AE13-7806B7102077}" type="presOf" srcId="{A9A35E3D-01EA-46C6-AED8-865E91E9D6C9}" destId="{F0B767F2-4C7E-481B-967C-8FE0CB529397}" srcOrd="0" destOrd="0" presId="urn:microsoft.com/office/officeart/2005/8/layout/lProcess2"/>
    <dgm:cxn modelId="{D2E71B6A-2ED0-4063-83D4-B7F1634C0332}" srcId="{A0A9AC20-5EC1-4862-BFC8-870928838544}" destId="{5DA147F9-347F-4A9B-99C6-4679CBA742BD}" srcOrd="1" destOrd="0" parTransId="{0DD651B9-CD26-4B12-B47E-A345F5C781A5}" sibTransId="{A279CC5C-DF39-4624-BFA5-ADC04410EA91}"/>
    <dgm:cxn modelId="{F5D81D7B-D725-4952-932B-22EA350225C2}" type="presOf" srcId="{A0A9AC20-5EC1-4862-BFC8-870928838544}" destId="{4735A497-84C1-49AD-B2D7-A0E2E20F2536}" srcOrd="1" destOrd="0" presId="urn:microsoft.com/office/officeart/2005/8/layout/lProcess2"/>
    <dgm:cxn modelId="{E39A2E7D-4B01-443C-A093-8728A9F528A1}" srcId="{7DAF4A99-25E1-44F9-90C0-EA66CF00B3B6}" destId="{A0A9AC20-5EC1-4862-BFC8-870928838544}" srcOrd="2" destOrd="0" parTransId="{69D52F25-6ACE-45DA-A9E8-1893E3A26C8C}" sibTransId="{FF5EAA6B-D3D9-4221-A79F-E9B4930D1CEF}"/>
    <dgm:cxn modelId="{03033C8E-546A-4636-B996-DCA3A7F5D692}" srcId="{A0A9AC20-5EC1-4862-BFC8-870928838544}" destId="{06D87D35-A66C-427C-B6DB-AF958D65D6B3}" srcOrd="2" destOrd="0" parTransId="{9A4B31E9-014C-4B63-A219-5A63A8ACB829}" sibTransId="{AC1F3899-4696-4923-97F3-8D3FBB96254A}"/>
    <dgm:cxn modelId="{C6D9E08E-67C9-45FF-AE9A-737F8243E159}" type="presOf" srcId="{FF0CDCCC-6F78-4064-A419-5EC5C753206F}" destId="{EB498954-62A4-422D-9DE3-1FA74DD1D37F}" srcOrd="0" destOrd="0" presId="urn:microsoft.com/office/officeart/2005/8/layout/lProcess2"/>
    <dgm:cxn modelId="{A06BFD8E-9EFF-4EC8-8F6A-EF438C19CE2A}" type="presOf" srcId="{BC15291E-510A-4A20-8D69-B0F2ACBA3CC6}" destId="{204F3481-2F4C-45A5-A0A1-C088684F0126}" srcOrd="0" destOrd="0" presId="urn:microsoft.com/office/officeart/2005/8/layout/lProcess2"/>
    <dgm:cxn modelId="{751DC194-11AC-4068-BA1C-4404C839BDBA}" srcId="{B28448BA-C9A8-43EB-A9DB-A0137196E3B9}" destId="{E12CEE09-DEBB-4435-B911-A40A12F7930D}" srcOrd="1" destOrd="0" parTransId="{A642C0CA-D97F-4EA3-928C-13F990F569A1}" sibTransId="{CF3DF39F-9248-4761-840A-28F131DA740D}"/>
    <dgm:cxn modelId="{5018CE96-E6CC-471E-9B9C-30F70F6B8CE7}" srcId="{7D17D413-1C96-46A5-9E85-72C6636AE3C5}" destId="{A9A35E3D-01EA-46C6-AED8-865E91E9D6C9}" srcOrd="0" destOrd="0" parTransId="{0C34515A-9947-4AC4-8E07-6D77FB8F1E95}" sibTransId="{3C0EBF76-BD27-4964-B79F-79CC6413DFD1}"/>
    <dgm:cxn modelId="{95C3269C-8E66-454E-90E4-64EBD4DB49A5}" srcId="{B28448BA-C9A8-43EB-A9DB-A0137196E3B9}" destId="{E9F388D8-C9C2-45F4-B532-779E8C2CB5E8}" srcOrd="0" destOrd="0" parTransId="{F2F7FB25-05F2-4ED0-B376-8372ACCE43FB}" sibTransId="{1AE97BAD-F576-4336-A510-388E6942CDAC}"/>
    <dgm:cxn modelId="{C3342E9D-E24E-4DAA-AAFA-C8A6E228D1A0}" type="presOf" srcId="{6856B0CF-FE68-485F-BF49-CA4A93F4F38C}" destId="{DECF7DEE-4FD4-4CE5-AEDF-10353AC11531}" srcOrd="0" destOrd="0" presId="urn:microsoft.com/office/officeart/2005/8/layout/lProcess2"/>
    <dgm:cxn modelId="{35679A9F-A9C0-40B5-BA5C-B5D89AD516EE}" srcId="{5FC74589-1769-4EB4-9E51-9D82632D2E02}" destId="{B8FE7A32-1B20-4D46-8242-6C91907A490E}" srcOrd="0" destOrd="0" parTransId="{86CD367E-951E-4F4B-BFC7-6603B931690A}" sibTransId="{03DB6E86-A49B-4AF5-9791-CBACA4C5335D}"/>
    <dgm:cxn modelId="{286571A2-CBBB-41C2-A100-9D30255B4006}" type="presOf" srcId="{E9F388D8-C9C2-45F4-B532-779E8C2CB5E8}" destId="{D6B8C86D-B5C5-4707-BB1C-60E6EB9E4EBA}" srcOrd="0" destOrd="0" presId="urn:microsoft.com/office/officeart/2005/8/layout/lProcess2"/>
    <dgm:cxn modelId="{0C3F2AA5-37C9-446D-889F-7D9CE30AC47B}" type="presOf" srcId="{63784350-6FB5-4F39-A0AA-A76D20385A1A}" destId="{6C9EBB1C-8DC1-467B-832A-DCA29AD54F62}" srcOrd="0" destOrd="0" presId="urn:microsoft.com/office/officeart/2005/8/layout/lProcess2"/>
    <dgm:cxn modelId="{96A78BB8-D8C9-48D9-AD40-D00DE30F4E47}" type="presOf" srcId="{7D17D413-1C96-46A5-9E85-72C6636AE3C5}" destId="{5A591EE2-4B7B-40DB-B051-D75F7BFEDDD6}" srcOrd="0" destOrd="0" presId="urn:microsoft.com/office/officeart/2005/8/layout/lProcess2"/>
    <dgm:cxn modelId="{EA2FD3B8-722B-4877-B8F1-EEA7710C1B84}" srcId="{7DAF4A99-25E1-44F9-90C0-EA66CF00B3B6}" destId="{5FC74589-1769-4EB4-9E51-9D82632D2E02}" srcOrd="1" destOrd="0" parTransId="{4D0CCF7E-4481-42D2-95B3-0CB4029368E1}" sibTransId="{8EB806C9-A9BC-450F-B9C3-AC2ED6D3AF68}"/>
    <dgm:cxn modelId="{53D00FBE-0B8C-44B8-BD7B-FF723D810987}" srcId="{EA22DC01-B1C3-4425-86ED-5B66953397A8}" destId="{BC15291E-510A-4A20-8D69-B0F2ACBA3CC6}" srcOrd="0" destOrd="0" parTransId="{DDAF1636-99A0-4E4C-BF8B-7A50EC838E24}" sibTransId="{25F65FF3-A145-4450-BC4A-2BD6189C0F89}"/>
    <dgm:cxn modelId="{6DB72DBE-E82A-47EF-ACEA-E04B7B517F26}" srcId="{7DAF4A99-25E1-44F9-90C0-EA66CF00B3B6}" destId="{EA22DC01-B1C3-4425-86ED-5B66953397A8}" srcOrd="3" destOrd="0" parTransId="{5D0A80B1-3E50-448A-A64D-AD1355ED3022}" sibTransId="{A9D991C7-41FC-48B5-87C1-98EB407695FE}"/>
    <dgm:cxn modelId="{786343C0-ADEE-485D-9FD7-2489DA81BBF7}" type="presOf" srcId="{A5325020-A43F-4DC5-B91A-865612236E1B}" destId="{6F277C00-29F7-4ECD-8C97-37788C7BA770}" srcOrd="0" destOrd="0" presId="urn:microsoft.com/office/officeart/2005/8/layout/lProcess2"/>
    <dgm:cxn modelId="{E8E1CBC2-E886-44D5-B930-C0A4D16118C4}" srcId="{5FC74589-1769-4EB4-9E51-9D82632D2E02}" destId="{EFD7AB2D-81E2-448E-B54E-4F3622AF7EF9}" srcOrd="1" destOrd="0" parTransId="{36574C9A-C9D9-41B3-A499-07AB4199CF7F}" sibTransId="{0FFBD1E1-7F1E-48F7-8092-88463CF1F65B}"/>
    <dgm:cxn modelId="{47A1AFC6-DAE6-4385-9FC2-2688215FFD01}" type="presOf" srcId="{EFD7AB2D-81E2-448E-B54E-4F3622AF7EF9}" destId="{9E190C18-AEDE-45E1-8A46-924B1190ACB6}" srcOrd="0" destOrd="0" presId="urn:microsoft.com/office/officeart/2005/8/layout/lProcess2"/>
    <dgm:cxn modelId="{A9C4A8D6-E1E7-4047-8187-0A88998D3066}" type="presOf" srcId="{5FC74589-1769-4EB4-9E51-9D82632D2E02}" destId="{C1CD2EAA-2E66-4BDA-BB6E-F99B46E1B919}" srcOrd="0" destOrd="0" presId="urn:microsoft.com/office/officeart/2005/8/layout/lProcess2"/>
    <dgm:cxn modelId="{00B707D9-F7B2-4E44-B102-77C5E741CB3D}" type="presOf" srcId="{7D17D413-1C96-46A5-9E85-72C6636AE3C5}" destId="{34BAB90F-F3E5-4FFB-A339-2946D1CD0CCB}" srcOrd="1" destOrd="0" presId="urn:microsoft.com/office/officeart/2005/8/layout/lProcess2"/>
    <dgm:cxn modelId="{1151B3DC-BFA5-46C2-A674-0EE40A938C5A}" srcId="{A0A9AC20-5EC1-4862-BFC8-870928838544}" destId="{6856B0CF-FE68-485F-BF49-CA4A93F4F38C}" srcOrd="0" destOrd="0" parTransId="{B52856D9-283B-499D-AE83-3A1B0694F8DA}" sibTransId="{60145AD2-C0A0-4426-8839-F8800D94963F}"/>
    <dgm:cxn modelId="{C953FADE-CD17-4DF0-83A6-EF8CE0F9D33F}" type="presOf" srcId="{06D87D35-A66C-427C-B6DB-AF958D65D6B3}" destId="{1EC52667-0754-4666-9083-6E56A0F9B67B}" srcOrd="0" destOrd="0" presId="urn:microsoft.com/office/officeart/2005/8/layout/lProcess2"/>
    <dgm:cxn modelId="{090367F2-2F9D-429E-8090-D374C3282399}" srcId="{EA22DC01-B1C3-4425-86ED-5B66953397A8}" destId="{67EC18BA-DB21-4AAD-BE8A-067C85A9B73E}" srcOrd="2" destOrd="0" parTransId="{8918E5B2-4513-4EC4-8164-E88158F78E11}" sibTransId="{FAC02AF5-6F72-4EED-98CA-D68C7F3B5D5A}"/>
    <dgm:cxn modelId="{6ED2BEF2-3311-4488-BCEA-FCD66306DFA7}" type="presOf" srcId="{7DAF4A99-25E1-44F9-90C0-EA66CF00B3B6}" destId="{5473F14B-8F21-412E-B8DE-EADF32D6F521}" srcOrd="0" destOrd="0" presId="urn:microsoft.com/office/officeart/2005/8/layout/lProcess2"/>
    <dgm:cxn modelId="{16E10DF4-D4F7-4EBD-A056-7C6C16C2F38B}" type="presOf" srcId="{B28448BA-C9A8-43EB-A9DB-A0137196E3B9}" destId="{189EA2CD-99B4-4604-BDBC-34AEB91058A9}" srcOrd="1" destOrd="0" presId="urn:microsoft.com/office/officeart/2005/8/layout/lProcess2"/>
    <dgm:cxn modelId="{9C11A9F8-C4A3-49D7-8FDB-9C8A46A985AC}" type="presOf" srcId="{B28448BA-C9A8-43EB-A9DB-A0137196E3B9}" destId="{F5FB40AB-A8F0-43CC-AED2-A0B6D3491F03}" srcOrd="0" destOrd="0" presId="urn:microsoft.com/office/officeart/2005/8/layout/lProcess2"/>
    <dgm:cxn modelId="{8BBCC796-CDE2-4047-9ECE-8D8A9B99FAD0}" type="presParOf" srcId="{5473F14B-8F21-412E-B8DE-EADF32D6F521}" destId="{C0D74A84-CA9B-4A55-82D3-C4473BCAB74F}" srcOrd="0" destOrd="0" presId="urn:microsoft.com/office/officeart/2005/8/layout/lProcess2"/>
    <dgm:cxn modelId="{161CF457-1770-4F71-8EFC-11814D5EB742}" type="presParOf" srcId="{C0D74A84-CA9B-4A55-82D3-C4473BCAB74F}" destId="{F5FB40AB-A8F0-43CC-AED2-A0B6D3491F03}" srcOrd="0" destOrd="0" presId="urn:microsoft.com/office/officeart/2005/8/layout/lProcess2"/>
    <dgm:cxn modelId="{BF575377-E369-4AAE-AB8F-6562B33A530C}" type="presParOf" srcId="{C0D74A84-CA9B-4A55-82D3-C4473BCAB74F}" destId="{189EA2CD-99B4-4604-BDBC-34AEB91058A9}" srcOrd="1" destOrd="0" presId="urn:microsoft.com/office/officeart/2005/8/layout/lProcess2"/>
    <dgm:cxn modelId="{5F76818D-36D7-4F22-A27B-341E39609FE5}" type="presParOf" srcId="{C0D74A84-CA9B-4A55-82D3-C4473BCAB74F}" destId="{051CD919-C14E-4FF7-A82B-674D57B30AF8}" srcOrd="2" destOrd="0" presId="urn:microsoft.com/office/officeart/2005/8/layout/lProcess2"/>
    <dgm:cxn modelId="{B6C2BD2B-60AA-46E6-A29E-122947F21F1B}" type="presParOf" srcId="{051CD919-C14E-4FF7-A82B-674D57B30AF8}" destId="{151EFC3A-4B26-48D8-87A4-D28DC0264B02}" srcOrd="0" destOrd="0" presId="urn:microsoft.com/office/officeart/2005/8/layout/lProcess2"/>
    <dgm:cxn modelId="{DDBDB741-B70F-4AB1-9F31-3C1625F273C9}" type="presParOf" srcId="{151EFC3A-4B26-48D8-87A4-D28DC0264B02}" destId="{D6B8C86D-B5C5-4707-BB1C-60E6EB9E4EBA}" srcOrd="0" destOrd="0" presId="urn:microsoft.com/office/officeart/2005/8/layout/lProcess2"/>
    <dgm:cxn modelId="{32D77E3C-528C-4BD0-B9A0-0D6DEF99208D}" type="presParOf" srcId="{151EFC3A-4B26-48D8-87A4-D28DC0264B02}" destId="{FEA7308F-F292-4734-BC92-11C7BB5AF5E5}" srcOrd="1" destOrd="0" presId="urn:microsoft.com/office/officeart/2005/8/layout/lProcess2"/>
    <dgm:cxn modelId="{7C10D60B-9DE5-4D7E-AC9E-28367B2ACA73}" type="presParOf" srcId="{151EFC3A-4B26-48D8-87A4-D28DC0264B02}" destId="{20F65450-B565-4F6E-8CBD-65CD2502E3B0}" srcOrd="2" destOrd="0" presId="urn:microsoft.com/office/officeart/2005/8/layout/lProcess2"/>
    <dgm:cxn modelId="{F899D649-637A-45BF-898B-A1249D6A5ABC}" type="presParOf" srcId="{151EFC3A-4B26-48D8-87A4-D28DC0264B02}" destId="{1943ED51-E95A-4F6E-A717-80400DEEEE20}" srcOrd="3" destOrd="0" presId="urn:microsoft.com/office/officeart/2005/8/layout/lProcess2"/>
    <dgm:cxn modelId="{F30077C4-88EC-4115-9872-D41C4FB630E4}" type="presParOf" srcId="{151EFC3A-4B26-48D8-87A4-D28DC0264B02}" destId="{80F88CB8-4B64-4172-B897-E8F8383812F7}" srcOrd="4" destOrd="0" presId="urn:microsoft.com/office/officeart/2005/8/layout/lProcess2"/>
    <dgm:cxn modelId="{725DAEFA-3358-4431-AF86-C6F0E2CC9914}" type="presParOf" srcId="{5473F14B-8F21-412E-B8DE-EADF32D6F521}" destId="{DC9EA69A-B885-4DA4-818F-1748672594CF}" srcOrd="1" destOrd="0" presId="urn:microsoft.com/office/officeart/2005/8/layout/lProcess2"/>
    <dgm:cxn modelId="{CABC9362-7251-42AD-AC56-CC62AF76E7F2}" type="presParOf" srcId="{5473F14B-8F21-412E-B8DE-EADF32D6F521}" destId="{3A6F3D38-6FA6-469E-B3C3-234BD62E4CCA}" srcOrd="2" destOrd="0" presId="urn:microsoft.com/office/officeart/2005/8/layout/lProcess2"/>
    <dgm:cxn modelId="{BE0DA4E2-34AA-4B8F-ACA5-FFA681A84F03}" type="presParOf" srcId="{3A6F3D38-6FA6-469E-B3C3-234BD62E4CCA}" destId="{C1CD2EAA-2E66-4BDA-BB6E-F99B46E1B919}" srcOrd="0" destOrd="0" presId="urn:microsoft.com/office/officeart/2005/8/layout/lProcess2"/>
    <dgm:cxn modelId="{E72963E8-E743-457C-B285-5D0C03786F04}" type="presParOf" srcId="{3A6F3D38-6FA6-469E-B3C3-234BD62E4CCA}" destId="{727186A0-986E-40DF-85B7-ACC6191E0924}" srcOrd="1" destOrd="0" presId="urn:microsoft.com/office/officeart/2005/8/layout/lProcess2"/>
    <dgm:cxn modelId="{A7D0BE3A-BE7C-42CD-BE76-06E7D0E88DA9}" type="presParOf" srcId="{3A6F3D38-6FA6-469E-B3C3-234BD62E4CCA}" destId="{F4329E4E-5431-4760-B147-9E77700EF61A}" srcOrd="2" destOrd="0" presId="urn:microsoft.com/office/officeart/2005/8/layout/lProcess2"/>
    <dgm:cxn modelId="{B255EDAD-610D-41C4-9844-746E31A88EE5}" type="presParOf" srcId="{F4329E4E-5431-4760-B147-9E77700EF61A}" destId="{B5C22EF8-EBFA-4704-BF77-C1B26E178B0D}" srcOrd="0" destOrd="0" presId="urn:microsoft.com/office/officeart/2005/8/layout/lProcess2"/>
    <dgm:cxn modelId="{62E2E8AB-3FF9-49B3-817A-0DC0A3EBB7FD}" type="presParOf" srcId="{B5C22EF8-EBFA-4704-BF77-C1B26E178B0D}" destId="{EFE71110-9F14-440A-945D-9BFF90054013}" srcOrd="0" destOrd="0" presId="urn:microsoft.com/office/officeart/2005/8/layout/lProcess2"/>
    <dgm:cxn modelId="{11D574B2-499E-4530-B38E-E02B42457B6C}" type="presParOf" srcId="{B5C22EF8-EBFA-4704-BF77-C1B26E178B0D}" destId="{35EA0CEB-E637-4D3C-96EF-C8D3B04060F2}" srcOrd="1" destOrd="0" presId="urn:microsoft.com/office/officeart/2005/8/layout/lProcess2"/>
    <dgm:cxn modelId="{F4F00268-F79B-4252-9657-B7E90093CB47}" type="presParOf" srcId="{B5C22EF8-EBFA-4704-BF77-C1B26E178B0D}" destId="{9E190C18-AEDE-45E1-8A46-924B1190ACB6}" srcOrd="2" destOrd="0" presId="urn:microsoft.com/office/officeart/2005/8/layout/lProcess2"/>
    <dgm:cxn modelId="{BBE7E126-9231-4CD5-A223-3BDEEB9BA9DE}" type="presParOf" srcId="{B5C22EF8-EBFA-4704-BF77-C1B26E178B0D}" destId="{1E1AD27B-2438-4D0B-AB02-AF912F764D09}" srcOrd="3" destOrd="0" presId="urn:microsoft.com/office/officeart/2005/8/layout/lProcess2"/>
    <dgm:cxn modelId="{ECB731B5-4534-44C2-A3F3-7D911154BD14}" type="presParOf" srcId="{B5C22EF8-EBFA-4704-BF77-C1B26E178B0D}" destId="{EB498954-62A4-422D-9DE3-1FA74DD1D37F}" srcOrd="4" destOrd="0" presId="urn:microsoft.com/office/officeart/2005/8/layout/lProcess2"/>
    <dgm:cxn modelId="{A167C93E-9E4E-49C3-A60A-15396C4ACC7B}" type="presParOf" srcId="{5473F14B-8F21-412E-B8DE-EADF32D6F521}" destId="{BB3C6D49-326B-48DE-AC1D-9DC877BB01DD}" srcOrd="3" destOrd="0" presId="urn:microsoft.com/office/officeart/2005/8/layout/lProcess2"/>
    <dgm:cxn modelId="{AD388390-521B-4BE5-B24E-FB16750B1EEF}" type="presParOf" srcId="{5473F14B-8F21-412E-B8DE-EADF32D6F521}" destId="{EF090B29-38A2-4F08-90FA-7BB67BE8B3E2}" srcOrd="4" destOrd="0" presId="urn:microsoft.com/office/officeart/2005/8/layout/lProcess2"/>
    <dgm:cxn modelId="{DBCC7A7A-CC99-4BDF-98D7-0FBF13A8F25A}" type="presParOf" srcId="{EF090B29-38A2-4F08-90FA-7BB67BE8B3E2}" destId="{9A6AB0E7-12CE-4F4C-9194-CFD62AA0E26B}" srcOrd="0" destOrd="0" presId="urn:microsoft.com/office/officeart/2005/8/layout/lProcess2"/>
    <dgm:cxn modelId="{24F16597-28B6-415F-A358-DB98D0D555F4}" type="presParOf" srcId="{EF090B29-38A2-4F08-90FA-7BB67BE8B3E2}" destId="{4735A497-84C1-49AD-B2D7-A0E2E20F2536}" srcOrd="1" destOrd="0" presId="urn:microsoft.com/office/officeart/2005/8/layout/lProcess2"/>
    <dgm:cxn modelId="{0A334A08-28E6-4497-AC92-DB521CA0C8B2}" type="presParOf" srcId="{EF090B29-38A2-4F08-90FA-7BB67BE8B3E2}" destId="{5235814C-D240-476B-A6EA-F820ADA9F290}" srcOrd="2" destOrd="0" presId="urn:microsoft.com/office/officeart/2005/8/layout/lProcess2"/>
    <dgm:cxn modelId="{5995FEF7-31EC-4475-B3EC-76CC287F4D5C}" type="presParOf" srcId="{5235814C-D240-476B-A6EA-F820ADA9F290}" destId="{F8C87951-0BEC-442E-BD13-E67FB71AC42B}" srcOrd="0" destOrd="0" presId="urn:microsoft.com/office/officeart/2005/8/layout/lProcess2"/>
    <dgm:cxn modelId="{2F8FDC40-C556-4B7B-84F8-3E19A87F6767}" type="presParOf" srcId="{F8C87951-0BEC-442E-BD13-E67FB71AC42B}" destId="{DECF7DEE-4FD4-4CE5-AEDF-10353AC11531}" srcOrd="0" destOrd="0" presId="urn:microsoft.com/office/officeart/2005/8/layout/lProcess2"/>
    <dgm:cxn modelId="{7508E8E8-4820-4E59-ACF2-41C6378442E2}" type="presParOf" srcId="{F8C87951-0BEC-442E-BD13-E67FB71AC42B}" destId="{739A0DE6-D28A-493F-A1CB-4B3CCAC72873}" srcOrd="1" destOrd="0" presId="urn:microsoft.com/office/officeart/2005/8/layout/lProcess2"/>
    <dgm:cxn modelId="{7719794E-93CC-427B-A4CB-B864AA7155E9}" type="presParOf" srcId="{F8C87951-0BEC-442E-BD13-E67FB71AC42B}" destId="{02FBE83C-F7E3-4AC9-9A61-66BF67D7D8B6}" srcOrd="2" destOrd="0" presId="urn:microsoft.com/office/officeart/2005/8/layout/lProcess2"/>
    <dgm:cxn modelId="{DF759989-F7AC-48DF-990B-7B70D502065B}" type="presParOf" srcId="{F8C87951-0BEC-442E-BD13-E67FB71AC42B}" destId="{87C5B8B3-4388-4867-AA6C-4B2D717EAAF2}" srcOrd="3" destOrd="0" presId="urn:microsoft.com/office/officeart/2005/8/layout/lProcess2"/>
    <dgm:cxn modelId="{101056E5-716B-4F7A-8368-5C20B51A07A0}" type="presParOf" srcId="{F8C87951-0BEC-442E-BD13-E67FB71AC42B}" destId="{1EC52667-0754-4666-9083-6E56A0F9B67B}" srcOrd="4" destOrd="0" presId="urn:microsoft.com/office/officeart/2005/8/layout/lProcess2"/>
    <dgm:cxn modelId="{ED6B0EAB-0585-4855-95CD-0F22E5348642}" type="presParOf" srcId="{5473F14B-8F21-412E-B8DE-EADF32D6F521}" destId="{9C67C073-8031-4FB8-83D0-BB3987979FB7}" srcOrd="5" destOrd="0" presId="urn:microsoft.com/office/officeart/2005/8/layout/lProcess2"/>
    <dgm:cxn modelId="{E2761FC9-EB8D-429A-BAC4-494A0B365247}" type="presParOf" srcId="{5473F14B-8F21-412E-B8DE-EADF32D6F521}" destId="{3D53649F-3A9D-48AC-B3B4-F9359FF49907}" srcOrd="6" destOrd="0" presId="urn:microsoft.com/office/officeart/2005/8/layout/lProcess2"/>
    <dgm:cxn modelId="{7A9A2B52-B27D-4E27-8DA7-ED1C9A2FFA11}" type="presParOf" srcId="{3D53649F-3A9D-48AC-B3B4-F9359FF49907}" destId="{18B77C7D-672C-4358-9CA6-BD8FA6E2302A}" srcOrd="0" destOrd="0" presId="urn:microsoft.com/office/officeart/2005/8/layout/lProcess2"/>
    <dgm:cxn modelId="{842BF580-99F6-4611-9763-AE9923B0CB1D}" type="presParOf" srcId="{3D53649F-3A9D-48AC-B3B4-F9359FF49907}" destId="{AB95B1F2-DB60-4BC5-81D3-1FA274FF69C7}" srcOrd="1" destOrd="0" presId="urn:microsoft.com/office/officeart/2005/8/layout/lProcess2"/>
    <dgm:cxn modelId="{B567D9EB-1411-457D-9842-6A7BD2075664}" type="presParOf" srcId="{3D53649F-3A9D-48AC-B3B4-F9359FF49907}" destId="{9D4EF955-0664-47BE-890F-75DA470A2A2E}" srcOrd="2" destOrd="0" presId="urn:microsoft.com/office/officeart/2005/8/layout/lProcess2"/>
    <dgm:cxn modelId="{5174CF1A-59A6-4077-91AC-E61762D21B04}" type="presParOf" srcId="{9D4EF955-0664-47BE-890F-75DA470A2A2E}" destId="{CCD58064-6258-410C-B1E0-023DF3946A43}" srcOrd="0" destOrd="0" presId="urn:microsoft.com/office/officeart/2005/8/layout/lProcess2"/>
    <dgm:cxn modelId="{76C174F9-9235-42ED-9D4F-746C4834DF1C}" type="presParOf" srcId="{CCD58064-6258-410C-B1E0-023DF3946A43}" destId="{204F3481-2F4C-45A5-A0A1-C088684F0126}" srcOrd="0" destOrd="0" presId="urn:microsoft.com/office/officeart/2005/8/layout/lProcess2"/>
    <dgm:cxn modelId="{6E99F985-05FD-4228-8FBE-C78389937DC3}" type="presParOf" srcId="{CCD58064-6258-410C-B1E0-023DF3946A43}" destId="{B768FAA9-E2C4-4A6B-82D8-EF54C53E14D8}" srcOrd="1" destOrd="0" presId="urn:microsoft.com/office/officeart/2005/8/layout/lProcess2"/>
    <dgm:cxn modelId="{6D2466CB-F8E3-4831-A6B8-25CAB34909F7}" type="presParOf" srcId="{CCD58064-6258-410C-B1E0-023DF3946A43}" destId="{0F3CAB81-CF76-498F-9619-BAF8144FA3C3}" srcOrd="2" destOrd="0" presId="urn:microsoft.com/office/officeart/2005/8/layout/lProcess2"/>
    <dgm:cxn modelId="{74326A1B-FC28-447B-8350-57F9AE20E21E}" type="presParOf" srcId="{CCD58064-6258-410C-B1E0-023DF3946A43}" destId="{0E0C811E-F3C5-4F24-A485-437F0C0EAD6A}" srcOrd="3" destOrd="0" presId="urn:microsoft.com/office/officeart/2005/8/layout/lProcess2"/>
    <dgm:cxn modelId="{49941AF4-CA06-4889-85D6-6DD98D2DD2CA}" type="presParOf" srcId="{CCD58064-6258-410C-B1E0-023DF3946A43}" destId="{80762C44-FA02-441A-8A8D-FC00E4F372F1}" srcOrd="4" destOrd="0" presId="urn:microsoft.com/office/officeart/2005/8/layout/lProcess2"/>
    <dgm:cxn modelId="{F0D6AD8D-67C7-40F1-8513-B523A0967F21}" type="presParOf" srcId="{5473F14B-8F21-412E-B8DE-EADF32D6F521}" destId="{1EEF13C7-AF43-4380-A8A5-F72A5D476D05}" srcOrd="7" destOrd="0" presId="urn:microsoft.com/office/officeart/2005/8/layout/lProcess2"/>
    <dgm:cxn modelId="{0D3FAC14-1BD1-44A9-9B50-B29FA6CFE258}" type="presParOf" srcId="{5473F14B-8F21-412E-B8DE-EADF32D6F521}" destId="{0618492F-D453-4601-9C36-8CE6AA153D1B}" srcOrd="8" destOrd="0" presId="urn:microsoft.com/office/officeart/2005/8/layout/lProcess2"/>
    <dgm:cxn modelId="{B788709F-0524-44CB-8776-31F2CA6C03E9}" type="presParOf" srcId="{0618492F-D453-4601-9C36-8CE6AA153D1B}" destId="{5A591EE2-4B7B-40DB-B051-D75F7BFEDDD6}" srcOrd="0" destOrd="0" presId="urn:microsoft.com/office/officeart/2005/8/layout/lProcess2"/>
    <dgm:cxn modelId="{54986E37-F887-4EBA-A68B-BAECCC4DB826}" type="presParOf" srcId="{0618492F-D453-4601-9C36-8CE6AA153D1B}" destId="{34BAB90F-F3E5-4FFB-A339-2946D1CD0CCB}" srcOrd="1" destOrd="0" presId="urn:microsoft.com/office/officeart/2005/8/layout/lProcess2"/>
    <dgm:cxn modelId="{18C55C7D-D063-478B-8736-0EF63C47167C}" type="presParOf" srcId="{0618492F-D453-4601-9C36-8CE6AA153D1B}" destId="{BA794F96-F89B-483A-BF3A-9118CA9CCDA4}" srcOrd="2" destOrd="0" presId="urn:microsoft.com/office/officeart/2005/8/layout/lProcess2"/>
    <dgm:cxn modelId="{8E74EC32-E962-4143-93B6-B42DE454A74F}" type="presParOf" srcId="{BA794F96-F89B-483A-BF3A-9118CA9CCDA4}" destId="{76BCF6F8-619E-4477-AF5E-3CC45345624F}" srcOrd="0" destOrd="0" presId="urn:microsoft.com/office/officeart/2005/8/layout/lProcess2"/>
    <dgm:cxn modelId="{34DDC6F3-7270-4566-B46B-09920A121B75}" type="presParOf" srcId="{76BCF6F8-619E-4477-AF5E-3CC45345624F}" destId="{F0B767F2-4C7E-481B-967C-8FE0CB529397}" srcOrd="0" destOrd="0" presId="urn:microsoft.com/office/officeart/2005/8/layout/lProcess2"/>
    <dgm:cxn modelId="{055D4CEC-AA0A-4CDD-9AFB-3B855E724888}" type="presParOf" srcId="{76BCF6F8-619E-4477-AF5E-3CC45345624F}" destId="{B342BD1C-A54C-4F1C-A099-03A03E61088D}" srcOrd="1" destOrd="0" presId="urn:microsoft.com/office/officeart/2005/8/layout/lProcess2"/>
    <dgm:cxn modelId="{B6DD3A76-33AA-4690-8865-3DA2BC838B34}" type="presParOf" srcId="{76BCF6F8-619E-4477-AF5E-3CC45345624F}" destId="{6F277C00-29F7-4ECD-8C97-37788C7BA770}" srcOrd="2" destOrd="0" presId="urn:microsoft.com/office/officeart/2005/8/layout/lProcess2"/>
    <dgm:cxn modelId="{690B6B03-BC83-43A1-A20F-24011EE66252}" type="presParOf" srcId="{76BCF6F8-619E-4477-AF5E-3CC45345624F}" destId="{3945A699-1DD4-41EF-B849-687FF56CB987}" srcOrd="3" destOrd="0" presId="urn:microsoft.com/office/officeart/2005/8/layout/lProcess2"/>
    <dgm:cxn modelId="{AC50EDF9-FE56-4AEE-8984-B79D2AE1043D}" type="presParOf" srcId="{76BCF6F8-619E-4477-AF5E-3CC45345624F}" destId="{6C9EBB1C-8DC1-467B-832A-DCA29AD54F62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B40AB-A8F0-43CC-AED2-A0B6D3491F03}">
      <dsp:nvSpPr>
        <dsp:cNvPr id="0" name=""/>
        <dsp:cNvSpPr/>
      </dsp:nvSpPr>
      <dsp:spPr>
        <a:xfrm>
          <a:off x="4665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High dim. data</a:t>
          </a:r>
        </a:p>
      </dsp:txBody>
      <dsp:txXfrm>
        <a:off x="4665" y="0"/>
        <a:ext cx="1637258" cy="1577340"/>
      </dsp:txXfrm>
    </dsp:sp>
    <dsp:sp modelId="{D6B8C86D-B5C5-4707-BB1C-60E6EB9E4EBA}">
      <dsp:nvSpPr>
        <dsp:cNvPr id="0" name=""/>
        <dsp:cNvSpPr/>
      </dsp:nvSpPr>
      <dsp:spPr>
        <a:xfrm>
          <a:off x="168391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Locality sensitive hashing</a:t>
          </a:r>
        </a:p>
      </dsp:txBody>
      <dsp:txXfrm>
        <a:off x="198645" y="1608043"/>
        <a:ext cx="1249298" cy="972439"/>
      </dsp:txXfrm>
    </dsp:sp>
    <dsp:sp modelId="{20F65450-B565-4F6E-8CBD-65CD2502E3B0}">
      <dsp:nvSpPr>
        <dsp:cNvPr id="0" name=""/>
        <dsp:cNvSpPr/>
      </dsp:nvSpPr>
      <dsp:spPr>
        <a:xfrm>
          <a:off x="168391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Clustering</a:t>
          </a:r>
        </a:p>
      </dsp:txBody>
      <dsp:txXfrm>
        <a:off x="198645" y="2799905"/>
        <a:ext cx="1249298" cy="972439"/>
      </dsp:txXfrm>
    </dsp:sp>
    <dsp:sp modelId="{80F88CB8-4B64-4172-B897-E8F8383812F7}">
      <dsp:nvSpPr>
        <dsp:cNvPr id="0" name=""/>
        <dsp:cNvSpPr/>
      </dsp:nvSpPr>
      <dsp:spPr>
        <a:xfrm>
          <a:off x="168391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7500"/>
                <a:satMod val="137000"/>
              </a:schemeClr>
            </a:gs>
            <a:gs pos="55000">
              <a:schemeClr val="accent3">
                <a:shade val="69000"/>
                <a:satMod val="137000"/>
              </a:schemeClr>
            </a:gs>
            <a:gs pos="100000">
              <a:schemeClr val="accent3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Dimensionality reduction</a:t>
          </a:r>
        </a:p>
      </dsp:txBody>
      <dsp:txXfrm>
        <a:off x="198645" y="3991767"/>
        <a:ext cx="1249298" cy="972439"/>
      </dsp:txXfrm>
    </dsp:sp>
    <dsp:sp modelId="{C1CD2EAA-2E66-4BDA-BB6E-F99B46E1B919}">
      <dsp:nvSpPr>
        <dsp:cNvPr id="0" name=""/>
        <dsp:cNvSpPr/>
      </dsp:nvSpPr>
      <dsp:spPr>
        <a:xfrm>
          <a:off x="1764718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Graph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1764718" y="0"/>
        <a:ext cx="1637258" cy="1577340"/>
      </dsp:txXfrm>
    </dsp:sp>
    <dsp:sp modelId="{EFE71110-9F14-440A-945D-9BFF90054013}">
      <dsp:nvSpPr>
        <dsp:cNvPr id="0" name=""/>
        <dsp:cNvSpPr/>
      </dsp:nvSpPr>
      <dsp:spPr>
        <a:xfrm>
          <a:off x="1928444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PageRank,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SimRank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1958698" y="1608043"/>
        <a:ext cx="1249298" cy="972439"/>
      </dsp:txXfrm>
    </dsp:sp>
    <dsp:sp modelId="{9E190C18-AEDE-45E1-8A46-924B1190ACB6}">
      <dsp:nvSpPr>
        <dsp:cNvPr id="0" name=""/>
        <dsp:cNvSpPr/>
      </dsp:nvSpPr>
      <dsp:spPr>
        <a:xfrm>
          <a:off x="1928444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Network Analysis</a:t>
          </a:r>
        </a:p>
      </dsp:txBody>
      <dsp:txXfrm>
        <a:off x="1958698" y="2799905"/>
        <a:ext cx="1249298" cy="972439"/>
      </dsp:txXfrm>
    </dsp:sp>
    <dsp:sp modelId="{EB498954-62A4-422D-9DE3-1FA74DD1D37F}">
      <dsp:nvSpPr>
        <dsp:cNvPr id="0" name=""/>
        <dsp:cNvSpPr/>
      </dsp:nvSpPr>
      <dsp:spPr>
        <a:xfrm>
          <a:off x="1928444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7500"/>
                <a:satMod val="137000"/>
              </a:schemeClr>
            </a:gs>
            <a:gs pos="55000">
              <a:schemeClr val="accent2">
                <a:shade val="69000"/>
                <a:satMod val="137000"/>
              </a:schemeClr>
            </a:gs>
            <a:gs pos="100000">
              <a:schemeClr val="accent2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Spam Detection</a:t>
          </a:r>
        </a:p>
      </dsp:txBody>
      <dsp:txXfrm>
        <a:off x="1958698" y="3991767"/>
        <a:ext cx="1249298" cy="972439"/>
      </dsp:txXfrm>
    </dsp:sp>
    <dsp:sp modelId="{9A6AB0E7-12CE-4F4C-9194-CFD62AA0E26B}">
      <dsp:nvSpPr>
        <dsp:cNvPr id="0" name=""/>
        <dsp:cNvSpPr/>
      </dsp:nvSpPr>
      <dsp:spPr>
        <a:xfrm>
          <a:off x="3524770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Infinite </a:t>
          </a:r>
          <a:br>
            <a:rPr lang="en-US" sz="2400" b="1" kern="1200" dirty="0"/>
          </a:br>
          <a:r>
            <a:rPr lang="en-US" sz="2400" b="1" kern="1200" dirty="0"/>
            <a:t>data</a:t>
          </a:r>
        </a:p>
      </dsp:txBody>
      <dsp:txXfrm>
        <a:off x="3524770" y="0"/>
        <a:ext cx="1637258" cy="1577340"/>
      </dsp:txXfrm>
    </dsp:sp>
    <dsp:sp modelId="{DECF7DEE-4FD4-4CE5-AEDF-10353AC11531}">
      <dsp:nvSpPr>
        <dsp:cNvPr id="0" name=""/>
        <dsp:cNvSpPr/>
      </dsp:nvSpPr>
      <dsp:spPr>
        <a:xfrm>
          <a:off x="3688496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Filtering data streams</a:t>
          </a:r>
        </a:p>
      </dsp:txBody>
      <dsp:txXfrm>
        <a:off x="3718750" y="1608043"/>
        <a:ext cx="1249298" cy="972439"/>
      </dsp:txXfrm>
    </dsp:sp>
    <dsp:sp modelId="{02FBE83C-F7E3-4AC9-9A61-66BF67D7D8B6}">
      <dsp:nvSpPr>
        <dsp:cNvPr id="0" name=""/>
        <dsp:cNvSpPr/>
      </dsp:nvSpPr>
      <dsp:spPr>
        <a:xfrm>
          <a:off x="3688496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Web advertising</a:t>
          </a:r>
        </a:p>
      </dsp:txBody>
      <dsp:txXfrm>
        <a:off x="3718750" y="2799905"/>
        <a:ext cx="1249298" cy="972439"/>
      </dsp:txXfrm>
    </dsp:sp>
    <dsp:sp modelId="{1EC52667-0754-4666-9083-6E56A0F9B67B}">
      <dsp:nvSpPr>
        <dsp:cNvPr id="0" name=""/>
        <dsp:cNvSpPr/>
      </dsp:nvSpPr>
      <dsp:spPr>
        <a:xfrm>
          <a:off x="3688496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7500"/>
                <a:satMod val="137000"/>
              </a:schemeClr>
            </a:gs>
            <a:gs pos="55000">
              <a:schemeClr val="accent4">
                <a:shade val="69000"/>
                <a:satMod val="137000"/>
              </a:schemeClr>
            </a:gs>
            <a:gs pos="100000">
              <a:schemeClr val="accent4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Queries on streams</a:t>
          </a:r>
        </a:p>
      </dsp:txBody>
      <dsp:txXfrm>
        <a:off x="3718750" y="3991767"/>
        <a:ext cx="1249298" cy="972439"/>
      </dsp:txXfrm>
    </dsp:sp>
    <dsp:sp modelId="{18B77C7D-672C-4358-9CA6-BD8FA6E2302A}">
      <dsp:nvSpPr>
        <dsp:cNvPr id="0" name=""/>
        <dsp:cNvSpPr/>
      </dsp:nvSpPr>
      <dsp:spPr>
        <a:xfrm>
          <a:off x="5284823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Machine learning</a:t>
          </a:r>
        </a:p>
      </dsp:txBody>
      <dsp:txXfrm>
        <a:off x="5284823" y="0"/>
        <a:ext cx="1637258" cy="1577340"/>
      </dsp:txXfrm>
    </dsp:sp>
    <dsp:sp modelId="{204F3481-2F4C-45A5-A0A1-C088684F0126}">
      <dsp:nvSpPr>
        <dsp:cNvPr id="0" name=""/>
        <dsp:cNvSpPr/>
      </dsp:nvSpPr>
      <dsp:spPr>
        <a:xfrm>
          <a:off x="5448549" y="1577789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SVM</a:t>
          </a:r>
        </a:p>
      </dsp:txBody>
      <dsp:txXfrm>
        <a:off x="5478803" y="1608043"/>
        <a:ext cx="1249298" cy="972439"/>
      </dsp:txXfrm>
    </dsp:sp>
    <dsp:sp modelId="{0F3CAB81-CF76-498F-9619-BAF8144FA3C3}">
      <dsp:nvSpPr>
        <dsp:cNvPr id="0" name=""/>
        <dsp:cNvSpPr/>
      </dsp:nvSpPr>
      <dsp:spPr>
        <a:xfrm>
          <a:off x="5448549" y="2769651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Decision Trees</a:t>
          </a:r>
        </a:p>
      </dsp:txBody>
      <dsp:txXfrm>
        <a:off x="5478803" y="2799905"/>
        <a:ext cx="1249298" cy="972439"/>
      </dsp:txXfrm>
    </dsp:sp>
    <dsp:sp modelId="{80762C44-FA02-441A-8A8D-FC00E4F372F1}">
      <dsp:nvSpPr>
        <dsp:cNvPr id="0" name=""/>
        <dsp:cNvSpPr/>
      </dsp:nvSpPr>
      <dsp:spPr>
        <a:xfrm>
          <a:off x="5448549" y="3961513"/>
          <a:ext cx="1309806" cy="103294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7500"/>
                <a:satMod val="137000"/>
              </a:schemeClr>
            </a:gs>
            <a:gs pos="55000">
              <a:schemeClr val="accent5">
                <a:shade val="69000"/>
                <a:satMod val="137000"/>
              </a:schemeClr>
            </a:gs>
            <a:gs pos="100000">
              <a:schemeClr val="accent5"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Perceptron, </a:t>
          </a:r>
          <a:r>
            <a:rPr lang="en-US" sz="1800" kern="1200" dirty="0" err="1">
              <a:latin typeface="Calibri" pitchFamily="34" charset="0"/>
              <a:cs typeface="Calibri" pitchFamily="34" charset="0"/>
            </a:rPr>
            <a:t>kNN</a:t>
          </a:r>
          <a:endParaRPr lang="en-US" sz="1800" kern="1200" dirty="0">
            <a:latin typeface="Calibri" pitchFamily="34" charset="0"/>
            <a:cs typeface="Calibri" pitchFamily="34" charset="0"/>
          </a:endParaRPr>
        </a:p>
      </dsp:txBody>
      <dsp:txXfrm>
        <a:off x="5478803" y="3991767"/>
        <a:ext cx="1249298" cy="972439"/>
      </dsp:txXfrm>
    </dsp:sp>
    <dsp:sp modelId="{5A591EE2-4B7B-40DB-B051-D75F7BFEDDD6}">
      <dsp:nvSpPr>
        <dsp:cNvPr id="0" name=""/>
        <dsp:cNvSpPr/>
      </dsp:nvSpPr>
      <dsp:spPr>
        <a:xfrm>
          <a:off x="7044876" y="0"/>
          <a:ext cx="1637258" cy="525780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Apps</a:t>
          </a:r>
        </a:p>
      </dsp:txBody>
      <dsp:txXfrm>
        <a:off x="7044876" y="0"/>
        <a:ext cx="1637258" cy="1577340"/>
      </dsp:txXfrm>
    </dsp:sp>
    <dsp:sp modelId="{F0B767F2-4C7E-481B-967C-8FE0CB529397}">
      <dsp:nvSpPr>
        <dsp:cNvPr id="0" name=""/>
        <dsp:cNvSpPr/>
      </dsp:nvSpPr>
      <dsp:spPr>
        <a:xfrm>
          <a:off x="7208601" y="1577789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Recommender systems</a:t>
          </a:r>
        </a:p>
      </dsp:txBody>
      <dsp:txXfrm>
        <a:off x="7238855" y="1608043"/>
        <a:ext cx="1249298" cy="972439"/>
      </dsp:txXfrm>
    </dsp:sp>
    <dsp:sp modelId="{6F277C00-29F7-4ECD-8C97-37788C7BA770}">
      <dsp:nvSpPr>
        <dsp:cNvPr id="0" name=""/>
        <dsp:cNvSpPr/>
      </dsp:nvSpPr>
      <dsp:spPr>
        <a:xfrm>
          <a:off x="7208601" y="2769651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Association Rules</a:t>
          </a:r>
        </a:p>
      </dsp:txBody>
      <dsp:txXfrm>
        <a:off x="7238855" y="2799905"/>
        <a:ext cx="1249298" cy="972439"/>
      </dsp:txXfrm>
    </dsp:sp>
    <dsp:sp modelId="{6C9EBB1C-8DC1-467B-832A-DCA29AD54F62}">
      <dsp:nvSpPr>
        <dsp:cNvPr id="0" name=""/>
        <dsp:cNvSpPr/>
      </dsp:nvSpPr>
      <dsp:spPr>
        <a:xfrm>
          <a:off x="7208601" y="3961513"/>
          <a:ext cx="1309806" cy="1032947"/>
        </a:xfrm>
        <a:prstGeom prst="roundRect">
          <a:avLst>
            <a:gd name="adj" fmla="val 10000"/>
          </a:avLst>
        </a:prstGeom>
        <a:solidFill>
          <a:srgbClr val="333399"/>
        </a:soli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itchFamily="34" charset="0"/>
              <a:cs typeface="Calibri" pitchFamily="34" charset="0"/>
            </a:rPr>
            <a:t>Duplicate document detection</a:t>
          </a:r>
        </a:p>
      </dsp:txBody>
      <dsp:txXfrm>
        <a:off x="7238855" y="3991767"/>
        <a:ext cx="1249298" cy="972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60475" y="722313"/>
            <a:ext cx="4797425" cy="3598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6" y="4559301"/>
            <a:ext cx="5365750" cy="4319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27" tIns="47512" rIns="95027" bIns="47512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1A16BB-2513-471D-9B09-24E0566F1FA6}" type="slidenum">
              <a:rPr lang="en-GB"/>
              <a:pPr/>
              <a:t>38</a:t>
            </a:fld>
            <a:endParaRPr lang="en-GB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4143900" y="9120731"/>
            <a:ext cx="3171300" cy="48047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6723" tIns="48174" rIns="96723" bIns="48174" anchor="b"/>
          <a:lstStyle/>
          <a:p>
            <a:pPr algn="r">
              <a:tabLst>
                <a:tab pos="0" algn="l"/>
                <a:tab pos="948549" algn="l"/>
                <a:tab pos="1897097" algn="l"/>
                <a:tab pos="2845646" algn="l"/>
                <a:tab pos="3794195" algn="l"/>
                <a:tab pos="4742744" algn="l"/>
                <a:tab pos="5691293" algn="l"/>
                <a:tab pos="6639842" algn="l"/>
                <a:tab pos="7588390" algn="l"/>
                <a:tab pos="8536938" algn="l"/>
                <a:tab pos="9485487" algn="l"/>
                <a:tab pos="10434036" algn="l"/>
              </a:tabLst>
            </a:pPr>
            <a:fld id="{2199D9A9-8D96-4916-B172-08B625A940CF}" type="slidenum">
              <a:rPr lang="en-GB" sz="1300">
                <a:solidFill>
                  <a:srgbClr val="7D7D7D"/>
                </a:solidFill>
              </a:rPr>
              <a:pPr algn="r">
                <a:tabLst>
                  <a:tab pos="0" algn="l"/>
                  <a:tab pos="948549" algn="l"/>
                  <a:tab pos="1897097" algn="l"/>
                  <a:tab pos="2845646" algn="l"/>
                  <a:tab pos="3794195" algn="l"/>
                  <a:tab pos="4742744" algn="l"/>
                  <a:tab pos="5691293" algn="l"/>
                  <a:tab pos="6639842" algn="l"/>
                  <a:tab pos="7588390" algn="l"/>
                  <a:tab pos="8536938" algn="l"/>
                  <a:tab pos="9485487" algn="l"/>
                  <a:tab pos="10434036" algn="l"/>
                </a:tabLst>
              </a:pPr>
              <a:t>38</a:t>
            </a:fld>
            <a:endParaRPr lang="en-GB" sz="1300" dirty="0">
              <a:solidFill>
                <a:srgbClr val="7D7D7D"/>
              </a:solidFill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32731" y="719887"/>
            <a:ext cx="4851394" cy="360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855" tIns="47428" rIns="94855" bIns="47428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348" y="4562007"/>
            <a:ext cx="5852160" cy="43209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96723" tIns="48174" rIns="96723" bIns="48174"/>
          <a:lstStyle/>
          <a:p>
            <a:pPr>
              <a:lnSpc>
                <a:spcPct val="98000"/>
              </a:lnSpc>
              <a:spcBef>
                <a:spcPts val="700"/>
              </a:spcBef>
              <a:spcAft>
                <a:spcPts val="207"/>
              </a:spcAft>
              <a:tabLst>
                <a:tab pos="0" algn="l"/>
                <a:tab pos="948549" algn="l"/>
                <a:tab pos="1897097" algn="l"/>
                <a:tab pos="2845646" algn="l"/>
                <a:tab pos="3794195" algn="l"/>
                <a:tab pos="4742744" algn="l"/>
                <a:tab pos="5691293" algn="l"/>
                <a:tab pos="6639842" algn="l"/>
                <a:tab pos="7588390" algn="l"/>
                <a:tab pos="8536938" algn="l"/>
                <a:tab pos="9485487" algn="l"/>
                <a:tab pos="10434036" algn="l"/>
              </a:tabLst>
            </a:pPr>
            <a:endParaRPr lang="en-GB" sz="1900" dirty="0">
              <a:latin typeface="Helvetica" charset="0"/>
              <a:cs typeface="Arial Unicode MS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0C485A-9E77-4B47-8382-45B6215E6AB4}" type="slidenum">
              <a:rPr lang="en-US"/>
              <a:pPr/>
              <a:t>43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5198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79BA58-2EF6-4CF0-B254-DF8BFD9A320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6F8CDA7-E52B-494C-B389-F38CB4400DB8}" type="slidenum">
              <a:rPr lang="en-GB"/>
              <a:pPr/>
              <a:t>47</a:t>
            </a:fld>
            <a:endParaRPr lang="en-GB"/>
          </a:p>
        </p:txBody>
      </p:sp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1232731" y="719887"/>
            <a:ext cx="4851394" cy="3601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4855" tIns="47428" rIns="94855" bIns="47428" anchor="ctr"/>
          <a:lstStyle/>
          <a:p>
            <a:endParaRPr lang="en-US"/>
          </a:p>
        </p:txBody>
      </p:sp>
      <p:sp>
        <p:nvSpPr>
          <p:cNvPr id="399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32348" y="4562007"/>
            <a:ext cx="5852160" cy="43209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272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NOT a modified version</a:t>
            </a:r>
            <a:r>
              <a:rPr lang="en-US" baseline="0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>
                <a:ea typeface="ＭＳ Ｐゴシック" charset="-128"/>
                <a:cs typeface="ＭＳ Ｐゴシック" charset="-128"/>
              </a:rPr>
              <a:t>of Hadoop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18931A2-CD2E-0F4D-8CC5-BC0B3844A36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632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23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CCAC6-C470-D946-AEBB-B8526FF92A74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A3B4-9B6D-EA4C-84FB-4B3C4D168043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A7C83-C57B-0843-9482-D13E58ECDB34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039B0053-B344-9540-82E6-E8B8E86C52DC}" type="datetime1">
              <a:rPr lang="en-US" smtClean="0"/>
              <a:t>1/21/18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EB2A04A-1EBA-3846-A2B4-30449D942642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AB28D-17BF-3E4D-8186-12B40FA58415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8A256-0EE8-F04D-9BD7-83013F6B63B5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941D9-0B0C-8046-BF1F-58579B0E1628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6581C-406D-9E42-9729-88F4CFA9ABC9}" type="datetime1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26FF2-D37F-F947-B75A-2A1564918635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B41E-F514-7B41-989B-A8C5F9D8B34D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ADD7-DFBE-D14C-B580-E59FC3F46BF8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23F723F-1439-E246-8DB5-45BBF77CA51F}" type="datetime1">
              <a:rPr lang="en-US" smtClean="0"/>
              <a:t>1/21/18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D0AEEB58-21E7-1341-8162-BF662690392E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mds.org/" TargetMode="External"/><Relationship Id="rId2" Type="http://schemas.openxmlformats.org/officeDocument/2006/relationships/hyperlink" Target="http://cs246.stanford.ed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s246-win1718-staff@lists.stanford.edu" TargetMode="External"/><Relationship Id="rId2" Type="http://schemas.openxmlformats.org/officeDocument/2006/relationships/hyperlink" Target="https://piazza.com/class#winter2018/cs24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nford.edu/class/cs224w/submit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radiance.com/service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snap.stanford.edu/apply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cs246.stanford.edu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581400"/>
          </a:xfrm>
        </p:spPr>
        <p:txBody>
          <a:bodyPr anchor="b">
            <a:normAutofit/>
          </a:bodyPr>
          <a:lstStyle/>
          <a:p>
            <a:r>
              <a:rPr lang="en-US" sz="4800" dirty="0"/>
              <a:t>CS246:Mining Massive Datasets Intro &amp; </a:t>
            </a:r>
            <a:r>
              <a:rPr lang="en-US" sz="4800" dirty="0" err="1"/>
              <a:t>MapReduce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6705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CS246: Mining Massive Datasets</a:t>
            </a:r>
          </a:p>
          <a:p>
            <a:r>
              <a:rPr lang="en-US" sz="2400" dirty="0"/>
              <a:t>Jure Leskovec, </a:t>
            </a:r>
            <a:r>
              <a:rPr lang="en-US" sz="2000" dirty="0"/>
              <a:t>Stanford University</a:t>
            </a:r>
          </a:p>
          <a:p>
            <a:r>
              <a:rPr lang="en-US" sz="3200" dirty="0"/>
              <a:t>http://cs246.stanford.edu</a:t>
            </a:r>
          </a:p>
        </p:txBody>
      </p:sp>
      <p:pic>
        <p:nvPicPr>
          <p:cNvPr id="5" name="Picture 6" descr="http://asia.stanford.edu/images/StanfordSeal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60" y="5166360"/>
            <a:ext cx="1691640" cy="169164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We will learn to </a:t>
            </a:r>
            <a:r>
              <a:rPr lang="en-US" b="1" dirty="0">
                <a:solidFill>
                  <a:srgbClr val="0000FF"/>
                </a:solidFill>
              </a:rPr>
              <a:t>solve real-world problems:</a:t>
            </a:r>
          </a:p>
          <a:p>
            <a:pPr lvl="1"/>
            <a:r>
              <a:rPr lang="en-US" dirty="0"/>
              <a:t>Recommender systems</a:t>
            </a:r>
          </a:p>
          <a:p>
            <a:pPr lvl="1"/>
            <a:r>
              <a:rPr lang="en-US" dirty="0"/>
              <a:t>Market Basket Analysis</a:t>
            </a:r>
          </a:p>
          <a:p>
            <a:pPr lvl="1"/>
            <a:r>
              <a:rPr lang="en-US" dirty="0"/>
              <a:t>Spam detection</a:t>
            </a:r>
          </a:p>
          <a:p>
            <a:pPr lvl="1"/>
            <a:r>
              <a:rPr lang="en-US" dirty="0"/>
              <a:t>Duplicate document detection</a:t>
            </a:r>
          </a:p>
          <a:p>
            <a:r>
              <a:rPr lang="en-US" b="1" dirty="0"/>
              <a:t>We will learn </a:t>
            </a:r>
            <a:r>
              <a:rPr lang="en-US" b="1" dirty="0">
                <a:solidFill>
                  <a:srgbClr val="0000FF"/>
                </a:solidFill>
              </a:rPr>
              <a:t>various “tools”:</a:t>
            </a:r>
          </a:p>
          <a:p>
            <a:pPr lvl="1"/>
            <a:r>
              <a:rPr lang="en-US" dirty="0"/>
              <a:t>Linear algebra (SVD, Rec. Sys., Communities)</a:t>
            </a:r>
          </a:p>
          <a:p>
            <a:pPr lvl="1"/>
            <a:r>
              <a:rPr lang="en-US" dirty="0"/>
              <a:t>Optimization (stochastic gradient descent)</a:t>
            </a:r>
          </a:p>
          <a:p>
            <a:pPr lvl="1"/>
            <a:r>
              <a:rPr lang="en-US" dirty="0"/>
              <a:t>Dynamic programming (frequent </a:t>
            </a:r>
            <a:r>
              <a:rPr lang="en-US" dirty="0" err="1"/>
              <a:t>itemsets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Hashing (LSH, Bloom filters)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C08B1-8A6B-E14C-B1FF-B69C37878447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6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the Class Fits Together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08886"/>
              </p:ext>
            </p:extLst>
          </p:nvPr>
        </p:nvGraphicFramePr>
        <p:xfrm>
          <a:off x="228600" y="1295400"/>
          <a:ext cx="86868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9E84-8DCB-AA4C-B387-30A9C605BF72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98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F9334-128B-414D-BA12-1BF7F25449E4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46" name="Picture 6" descr="http://1.bp.blogspot.com/-i3DMgAzrd78/Tc5rsrBeTtI/AAAAAAAABrQ/5-iQRRIwkMA/s1600/barbeque.bm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2875"/>
            <a:ext cx="4600575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4843545" y="2817967"/>
            <a:ext cx="686687" cy="551849"/>
            <a:chOff x="4756539" y="2886375"/>
            <a:chExt cx="686687" cy="551849"/>
          </a:xfrm>
        </p:grpSpPr>
        <p:sp>
          <p:nvSpPr>
            <p:cNvPr id="7" name="TextBox 6"/>
            <p:cNvSpPr txBox="1"/>
            <p:nvPr/>
          </p:nvSpPr>
          <p:spPr>
            <a:xfrm rot="1171103">
              <a:off x="4798498" y="2886375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Calibri" pitchFamily="34" charset="0"/>
                  <a:cs typeface="Calibri" pitchFamily="34" charset="0"/>
                </a:rPr>
                <a:t>   I </a:t>
              </a:r>
              <a:r>
                <a:rPr lang="en-US" dirty="0">
                  <a:solidFill>
                    <a:srgbClr val="FF0066"/>
                  </a:solidFill>
                  <a:latin typeface="Calibri" pitchFamily="34" charset="0"/>
                  <a:cs typeface="Calibri" pitchFamily="34" charset="0"/>
                  <a:sym typeface="Webdings"/>
                </a:rPr>
                <a:t>♥ </a:t>
              </a:r>
              <a:endParaRPr lang="en-US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171103">
              <a:off x="4756539" y="3068892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66"/>
                  </a:solidFill>
                  <a:latin typeface="Calibri" pitchFamily="34" charset="0"/>
                  <a:cs typeface="Calibri" pitchFamily="34" charset="0"/>
                </a:rPr>
                <a:t>data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048299" y="5867400"/>
            <a:ext cx="70759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00FF"/>
                </a:solidFill>
                <a:latin typeface="+mj-lt"/>
                <a:cs typeface="Arial" pitchFamily="34" charset="0"/>
              </a:rPr>
              <a:t>How do you want that data?</a:t>
            </a:r>
          </a:p>
        </p:txBody>
      </p:sp>
    </p:spTree>
    <p:extLst>
      <p:ext uri="{BB962C8B-B14F-4D97-AF65-F5344CB8AC3E}">
        <p14:creationId xmlns:p14="http://schemas.microsoft.com/office/powerpoint/2010/main" val="23338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2800"/>
            <a:ext cx="8077200" cy="1673352"/>
          </a:xfrm>
        </p:spPr>
        <p:txBody>
          <a:bodyPr/>
          <a:lstStyle/>
          <a:p>
            <a:r>
              <a:rPr lang="en-US" dirty="0"/>
              <a:t>Course Logistics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7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"/>
          <p:cNvSpPr txBox="1"/>
          <p:nvPr/>
        </p:nvSpPr>
        <p:spPr>
          <a:xfrm>
            <a:off x="1518047" y="1404092"/>
            <a:ext cx="72200" cy="585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321457">
              <a:lnSpc>
                <a:spcPts val="1969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pPr>
            <a:endParaRPr sz="844"/>
          </a:p>
          <a:p>
            <a:pPr defTabSz="321457">
              <a:lnSpc>
                <a:spcPts val="1969"/>
              </a:lnSpc>
              <a:defRPr sz="1200" b="0">
                <a:latin typeface="Times"/>
                <a:ea typeface="Times"/>
                <a:cs typeface="Times"/>
                <a:sym typeface="Times"/>
              </a:defRPr>
            </a:pPr>
            <a:endParaRPr sz="844"/>
          </a:p>
        </p:txBody>
      </p:sp>
      <p:pic>
        <p:nvPicPr>
          <p:cNvPr id="120" name="NOsN66yA8aKKWhmMItC-fGNpgWVWHPTJlvsziBAiIK8e4SJmXlIKWqLmnXkMFdSQbyd7DIdLR8bJdR7B3VbYRRSkmMtXr9qrsviHRb1lpE_nDOI36O2MmECNH0_a4dPLUlU4pUsz.jpg" descr="NOsN66yA8aKKWhmMItC-fGNpgWVWHPTJlvsziBAiIK8e4SJmXlIKWqLmnXkMFdSQbyd7DIdLR8bJdR7B3VbYRRSkmMtXr9qrsviHRb1lpE_nDOI36O2MmECNH0_a4dPLUlU4pUsz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461" y="660797"/>
            <a:ext cx="1260604" cy="1260604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Daniel"/>
          <p:cNvSpPr txBox="1"/>
          <p:nvPr/>
        </p:nvSpPr>
        <p:spPr>
          <a:xfrm>
            <a:off x="3385324" y="2036448"/>
            <a:ext cx="50013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Daniel</a:t>
            </a:r>
          </a:p>
        </p:txBody>
      </p:sp>
      <p:pic>
        <p:nvPicPr>
          <p:cNvPr id="122" name="7dXZUb52ljQoN627xtf6Kqm5GH3tN7z6u4EEfDNyZZQ4QPUAZ1JnamMbBMN-LpaNoXT_OAgSW7tophzZKfiNspjhkZ5yVMf89pFiU3Mul7h_CRWFJ67njmPQYgv3Gxu87bdDcar1.jpg" descr="7dXZUb52ljQoN627xtf6Kqm5GH3tN7z6u4EEfDNyZZQ4QPUAZ1JnamMbBMN-LpaNoXT_OAgSW7tophzZKfiNspjhkZ5yVMf89pFiU3Mul7h_CRWFJ67njmPQYgv3Gxu87bdDcar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22950" y="660797"/>
            <a:ext cx="1260604" cy="126060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Kush"/>
          <p:cNvSpPr txBox="1"/>
          <p:nvPr/>
        </p:nvSpPr>
        <p:spPr>
          <a:xfrm>
            <a:off x="5351070" y="2036448"/>
            <a:ext cx="40556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Kush</a:t>
            </a:r>
          </a:p>
        </p:txBody>
      </p:sp>
      <p:pic>
        <p:nvPicPr>
          <p:cNvPr id="124" name="simNcxxBMizu5hHpOZUZd66cc86IlozokRvYHrZaKYV_Vc_H6tnu5YX2qX-k_ceLIosD1NniZGFijvoGHA6sFQ8Q3FBKMaGZUMdsDl9PWpZjh9KtmwAKncIyLud97Oq2F1OmYNmz.jpg" descr="simNcxxBMizu5hHpOZUZd66cc86IlozokRvYHrZaKYV_Vc_H6tnu5YX2qX-k_ceLIosD1NniZGFijvoGHA6sFQ8Q3FBKMaGZUMdsDl9PWpZjh9KtmwAKncIyLud97Oq2F1OmYNmz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88336" y="611684"/>
            <a:ext cx="1839516" cy="2848570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Qijia"/>
          <p:cNvSpPr txBox="1"/>
          <p:nvPr/>
        </p:nvSpPr>
        <p:spPr>
          <a:xfrm>
            <a:off x="7337952" y="3572354"/>
            <a:ext cx="38472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Qijia</a:t>
            </a:r>
          </a:p>
        </p:txBody>
      </p:sp>
      <p:pic>
        <p:nvPicPr>
          <p:cNvPr id="126" name="RapIS08Ap00GS7_R7sE38DOsfhRMa7kQknqVNRk-fdrJQ5tSy6zXk8uZUCovbh4ZimvN1T3sP3oHdwoGZBAMpfFf41OYIUNMXPt0RQ4Wz8pqys5RAqwi7dw-W7LkHFLpQw5VP37g.jpg" descr="RapIS08Ap00GS7_R7sE38DOsfhRMa7kQknqVNRk-fdrJQ5tSy6zXk8uZUCovbh4ZimvN1T3sP3oHdwoGZBAMpfFf41OYIUNMXPt0RQ4Wz8pqys5RAqwi7dw-W7LkHFLpQw5VP37g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98951" y="635613"/>
            <a:ext cx="1571626" cy="157162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Dylan"/>
          <p:cNvSpPr txBox="1"/>
          <p:nvPr/>
        </p:nvSpPr>
        <p:spPr>
          <a:xfrm>
            <a:off x="1364890" y="2326663"/>
            <a:ext cx="461666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Dylan</a:t>
            </a:r>
          </a:p>
        </p:txBody>
      </p:sp>
      <p:pic>
        <p:nvPicPr>
          <p:cNvPr id="128" name="vryCz3l-umYEgXRdpsyu1LjfkRVV5R6pOHq7T4BjhV_M_9MJ2mOno5G8F5JYG-GzLAdP0Swy7CluSdOT-_U8HakF8LEaa78H7hspM-DiL-j9JzboESfQyIw7DD3sccxCsOOuSgOb.jpg" descr="vryCz3l-umYEgXRdpsyu1LjfkRVV5R6pOHq7T4BjhV_M_9MJ2mOno5G8F5JYG-GzLAdP0Swy7CluSdOT-_U8HakF8LEaa78H7hspM-DiL-j9JzboESfQyIw7DD3sccxCsOOuSgOb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0921" y="2922868"/>
            <a:ext cx="1303735" cy="1303735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anyam"/>
          <p:cNvSpPr txBox="1"/>
          <p:nvPr/>
        </p:nvSpPr>
        <p:spPr>
          <a:xfrm>
            <a:off x="1235779" y="4358167"/>
            <a:ext cx="620363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Sanyam</a:t>
            </a:r>
          </a:p>
        </p:txBody>
      </p:sp>
      <p:pic>
        <p:nvPicPr>
          <p:cNvPr id="130" name="5sW313k0UCj7kccW3skiFt-Jy5dhikLgyTvWAoShR-Tt8T0rCE5zM2E255r5HIbH42VMhG4gG5TcjmQ2dFgltYiJybeF6n25_Dt609KvkJOWF8BSujmdZ7iE58zDNRbMCCb91obS.jpg" descr="5sW313k0UCj7kccW3skiFt-Jy5dhikLgyTvWAoShR-Tt8T0rCE5zM2E255r5HIbH42VMhG4gG5TcjmQ2dFgltYiJybeF6n25_Dt609KvkJOWF8BSujmdZ7iE58zDNRbMCCb91obS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25927" y="2643188"/>
            <a:ext cx="1571626" cy="1571625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Praty"/>
          <p:cNvSpPr txBox="1"/>
          <p:nvPr/>
        </p:nvSpPr>
        <p:spPr>
          <a:xfrm>
            <a:off x="3603558" y="4358167"/>
            <a:ext cx="43441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Praty</a:t>
            </a:r>
          </a:p>
        </p:txBody>
      </p:sp>
      <p:pic>
        <p:nvPicPr>
          <p:cNvPr id="132" name="lJcQ7bMxNrs9WXB_HW66CXeW2zLQncnZ_xUiCoSC6yZgVEmDb0dzA79MydyW7fFgqyXOmPOna6I7guVZ6fve9DJVFsvG247p9d_v6AEf6GET0YRwzbXRDRAsb41gui-oJ7pSXSB7.jpg" descr="lJcQ7bMxNrs9WXB_HW66CXeW2zLQncnZ_xUiCoSC6yZgVEmDb0dzA79MydyW7fFgqyXOmPOna6I7guVZ6fve9DJVFsvG247p9d_v6AEf6GET0YRwzbXRDRAsb41gui-oJ7pSXSB7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52572" y="2625786"/>
            <a:ext cx="1680744" cy="168074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Ansh"/>
          <p:cNvSpPr txBox="1"/>
          <p:nvPr/>
        </p:nvSpPr>
        <p:spPr>
          <a:xfrm>
            <a:off x="5394728" y="4358167"/>
            <a:ext cx="411972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Ansh</a:t>
            </a:r>
          </a:p>
        </p:txBody>
      </p:sp>
      <p:pic>
        <p:nvPicPr>
          <p:cNvPr id="134" name="_kiDmT7sEEhRhXPTxM7pMQ01USKkGSskZBaqXiF46FFwslqMuXGwEKnAeqHXIPOk-8qQ-SpSf7yAyjItXgJcEvdI6KcuoN39repTguz4CW93hGh4R5EA9ctgob5Z1wSSC-Jwe6QF.jpg" descr="_kiDmT7sEEhRhXPTxM7pMQ01USKkGSskZBaqXiF46FFwslqMuXGwEKnAeqHXIPOk-8qQ-SpSf7yAyjItXgJcEvdI6KcuoN39repTguz4CW93hGh4R5EA9ctgob5Z1wSSC-Jwe6QF.jp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7005340" y="4129981"/>
            <a:ext cx="1471925" cy="147192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Hiroto"/>
          <p:cNvSpPr txBox="1"/>
          <p:nvPr/>
        </p:nvSpPr>
        <p:spPr>
          <a:xfrm>
            <a:off x="7385651" y="5724409"/>
            <a:ext cx="50174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Hiroto</a:t>
            </a:r>
          </a:p>
        </p:txBody>
      </p:sp>
      <p:pic>
        <p:nvPicPr>
          <p:cNvPr id="136" name="V5KaKF87Da-GjlS8gh6al6Bx-Spf1chQNnPcsTTybjDO_5wq8BYsGhxUkhQlRQQHdjWoKXmtrBmnzo9gJG1iI67OWhCDHubp5ghwKibpfMrxXTUKN6-021UMqMTaXpw_zXPRnLS-.jpg" descr="V5KaKF87Da-GjlS8gh6al6Bx-Spf1chQNnPcsTTybjDO_5wq8BYsGhxUkhQlRQQHdjWoKXmtrBmnzo9gJG1iI67OWhCDHubp5ghwKibpfMrxXTUKN6-021UMqMTaXpw_zXPRnLS-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37181" y="4768454"/>
            <a:ext cx="1197779" cy="1471925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en"/>
          <p:cNvSpPr txBox="1"/>
          <p:nvPr/>
        </p:nvSpPr>
        <p:spPr>
          <a:xfrm>
            <a:off x="3601291" y="6295909"/>
            <a:ext cx="327014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Sen</a:t>
            </a:r>
          </a:p>
        </p:txBody>
      </p:sp>
      <p:pic>
        <p:nvPicPr>
          <p:cNvPr id="138" name="YARd2cV_7yRdN_p2DkP552o81R8wIe3QiyFRE90bWjvsEkifmE92C0B2kPCwkc5v_s27VA085MoDFJmx9h8F8kXYqvEvhYOx3Qd_r_xn5mqL23hRMCKype2jOlQuBz6IxArLzhXV.jpg" descr="YARd2cV_7yRdN_p2DkP552o81R8wIe3QiyFRE90bWjvsEkifmE92C0B2kPCwkc5v_s27VA085MoDFJmx9h8F8kXYqvEvhYOx3Qd_r_xn5mqL23hRMCKype2jOlQuBz6IxArLzhXV.jp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072115" y="4676736"/>
            <a:ext cx="1296071" cy="172809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Heather"/>
          <p:cNvSpPr txBox="1"/>
          <p:nvPr/>
        </p:nvSpPr>
        <p:spPr>
          <a:xfrm>
            <a:off x="5273094" y="6458000"/>
            <a:ext cx="618760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Heather</a:t>
            </a:r>
          </a:p>
        </p:txBody>
      </p:sp>
      <p:pic>
        <p:nvPicPr>
          <p:cNvPr id="140" name="6CuG-CIqEUk1DQMlBHAeX149FZOcOBMFAEHTdPAWQ6Ws8YluBwm1zoRH2FsJ80MNQnem66QPifk7uD626ID-r6Nz-_vEvjx6AnyR8ChiK4UCrTUMQzaEV_-rn6A89PRkiaq3Nm3n.jpg" descr="6CuG-CIqEUk1DQMlBHAeX149FZOcOBMFAEHTdPAWQ6Ws8YluBwm1zoRH2FsJ80MNQnem66QPifk7uD626ID-r6Nz-_vEvjx6AnyR8ChiK4UCrTUMQzaEV_-rn6A89PRkiaq3Nm3n.jp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956826" y="4774392"/>
            <a:ext cx="1471925" cy="147192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Jessica"/>
          <p:cNvSpPr txBox="1"/>
          <p:nvPr/>
        </p:nvSpPr>
        <p:spPr>
          <a:xfrm>
            <a:off x="1265771" y="6389671"/>
            <a:ext cx="532198" cy="2669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r>
              <a:rPr sz="1266"/>
              <a:t>Jessica</a:t>
            </a:r>
          </a:p>
        </p:txBody>
      </p:sp>
    </p:spTree>
    <p:extLst>
      <p:ext uri="{BB962C8B-B14F-4D97-AF65-F5344CB8AC3E}">
        <p14:creationId xmlns:p14="http://schemas.microsoft.com/office/powerpoint/2010/main" val="79981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CS246 Course Staff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Office hours:</a:t>
            </a:r>
          </a:p>
          <a:p>
            <a:pPr lvl="1"/>
            <a:r>
              <a:rPr lang="en-US" dirty="0"/>
              <a:t>See course website for TA office hours</a:t>
            </a:r>
          </a:p>
          <a:p>
            <a:pPr lvl="2"/>
            <a:r>
              <a:rPr lang="en-US" b="1" dirty="0"/>
              <a:t>We start Office Hours next week</a:t>
            </a:r>
          </a:p>
          <a:p>
            <a:pPr lvl="1"/>
            <a:r>
              <a:rPr lang="en-US" b="1" dirty="0"/>
              <a:t>Jure:</a:t>
            </a:r>
            <a:r>
              <a:rPr lang="en-US" dirty="0"/>
              <a:t> Tuesdays 9-10am, Gates 418</a:t>
            </a:r>
          </a:p>
          <a:p>
            <a:pPr lvl="1"/>
            <a:r>
              <a:rPr lang="en-US" dirty="0"/>
              <a:t>For SCPD students we will use </a:t>
            </a:r>
            <a:r>
              <a:rPr lang="en-US" b="1" dirty="0"/>
              <a:t>Google Hangout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6B230-E087-9946-AAA2-9C868AB6B3CD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27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Course website: </a:t>
            </a:r>
            <a:r>
              <a:rPr lang="en-US" b="1" dirty="0">
                <a:hlinkClick r:id="rId2"/>
              </a:rPr>
              <a:t>http://cs246.stanford.edu</a:t>
            </a:r>
            <a:endParaRPr lang="en-US" b="1" dirty="0"/>
          </a:p>
          <a:p>
            <a:pPr lvl="1"/>
            <a:r>
              <a:rPr lang="en-US" dirty="0"/>
              <a:t>Lecture slides (at least 30min before the lecture)</a:t>
            </a:r>
          </a:p>
          <a:p>
            <a:pPr lvl="1"/>
            <a:r>
              <a:rPr lang="en-US" dirty="0" err="1"/>
              <a:t>Homeworks</a:t>
            </a:r>
            <a:r>
              <a:rPr lang="en-US" dirty="0"/>
              <a:t>, solutions, readings</a:t>
            </a:r>
          </a:p>
          <a:p>
            <a:pPr lvl="8"/>
            <a:endParaRPr lang="en-US" b="1" dirty="0"/>
          </a:p>
          <a:p>
            <a:r>
              <a:rPr lang="en-US" b="1" dirty="0"/>
              <a:t>Class textbook:</a:t>
            </a: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Mining of Massive Datasets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by A. </a:t>
            </a:r>
            <a:r>
              <a:rPr lang="en-US" dirty="0" err="1"/>
              <a:t>Rajaraman</a:t>
            </a:r>
            <a:r>
              <a:rPr lang="en-US" dirty="0"/>
              <a:t>, J. Ullman, and J. Leskovec</a:t>
            </a:r>
          </a:p>
          <a:p>
            <a:pPr lvl="1"/>
            <a:r>
              <a:rPr lang="en-US" b="1" dirty="0"/>
              <a:t>Sold by Cambridge Uni. Press but available for free at </a:t>
            </a:r>
            <a:r>
              <a:rPr lang="en-US" b="1" dirty="0">
                <a:hlinkClick r:id="rId3"/>
              </a:rPr>
              <a:t>http://mmds.org</a:t>
            </a:r>
            <a:endParaRPr lang="en-US" b="1" dirty="0"/>
          </a:p>
          <a:p>
            <a:pPr lvl="8"/>
            <a:endParaRPr lang="en-US" dirty="0"/>
          </a:p>
          <a:p>
            <a:r>
              <a:rPr lang="en-US" b="1" dirty="0"/>
              <a:t>MOOC:</a:t>
            </a:r>
            <a:r>
              <a:rPr lang="en-US" dirty="0"/>
              <a:t> </a:t>
            </a:r>
            <a:r>
              <a:rPr lang="en-US" sz="1800" u="sng" dirty="0" err="1">
                <a:solidFill>
                  <a:srgbClr val="0070C0"/>
                </a:solidFill>
              </a:rPr>
              <a:t>www.youtube.com</a:t>
            </a:r>
            <a:r>
              <a:rPr lang="en-US" sz="1800" u="sng" dirty="0">
                <a:solidFill>
                  <a:srgbClr val="0070C0"/>
                </a:solidFill>
              </a:rPr>
              <a:t> /channel/UC_Oao2FYkLAUlUVkBfze4jg/videos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DFB7B-962E-3D4A-8939-D91922FC64C6}" type="datetime1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94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Tutorials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Spark tutorial and help session:</a:t>
            </a:r>
            <a:r>
              <a:rPr lang="en-US" dirty="0">
                <a:solidFill>
                  <a:srgbClr val="FF0066"/>
                </a:solidFill>
              </a:rPr>
              <a:t> </a:t>
            </a:r>
          </a:p>
          <a:p>
            <a:pPr lvl="1"/>
            <a:r>
              <a:rPr lang="en-US" dirty="0"/>
              <a:t>Thursday, January 11, from 4:30-5:50 pm in Skilling Auditorium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Review of linear algebra and proof techniques</a:t>
            </a:r>
            <a:r>
              <a:rPr lang="en-US" dirty="0">
                <a:solidFill>
                  <a:srgbClr val="FF0066"/>
                </a:solidFill>
              </a:rPr>
              <a:t> </a:t>
            </a:r>
          </a:p>
          <a:p>
            <a:pPr lvl="1"/>
            <a:r>
              <a:rPr lang="en-US" dirty="0"/>
              <a:t>Tuesday, January 16 from 4:30-5:50 pm in Skilling Auditorium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Review of probability:</a:t>
            </a:r>
          </a:p>
          <a:p>
            <a:pPr lvl="1"/>
            <a:r>
              <a:rPr lang="en-US" dirty="0"/>
              <a:t>Thursday, January 18 from 4:30-5:50 pm in Skilling Auditorium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66835-4BD3-1148-BF22-7CE9FB28A2A4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791498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Logistics: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Piazza Q&amp;A website:</a:t>
            </a:r>
          </a:p>
          <a:p>
            <a:pPr lvl="1"/>
            <a:r>
              <a:rPr lang="en-US" dirty="0">
                <a:hlinkClick r:id="rId2"/>
              </a:rPr>
              <a:t>https://piazza.com/class - winter2018/cs246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Use Piazza for all questions and public communication</a:t>
            </a:r>
          </a:p>
          <a:p>
            <a:pPr lvl="3"/>
            <a:r>
              <a:rPr lang="en-US" dirty="0"/>
              <a:t>Search the forum before asking a question</a:t>
            </a:r>
          </a:p>
          <a:p>
            <a:pPr lvl="3"/>
            <a:r>
              <a:rPr lang="en-US" dirty="0"/>
              <a:t>Please tag your posts and please no one-liners</a:t>
            </a:r>
            <a:endParaRPr lang="sl-SI" dirty="0"/>
          </a:p>
          <a:p>
            <a:pPr lvl="8"/>
            <a:endParaRPr lang="en-US" b="1" dirty="0">
              <a:solidFill>
                <a:srgbClr val="FF0066"/>
              </a:solidFill>
            </a:endParaRPr>
          </a:p>
          <a:p>
            <a:r>
              <a:rPr lang="en-US" b="1" dirty="0">
                <a:solidFill>
                  <a:srgbClr val="FF0066"/>
                </a:solidFill>
              </a:rPr>
              <a:t>For e-mailing course staff always use:</a:t>
            </a:r>
          </a:p>
          <a:p>
            <a:pPr lvl="1"/>
            <a:r>
              <a:rPr lang="en-US" dirty="0">
                <a:hlinkClick r:id="rId3"/>
              </a:rPr>
              <a:t>cs246-win1718-staff@lists.stanford.edu</a:t>
            </a:r>
            <a:r>
              <a:rPr lang="en-US" dirty="0"/>
              <a:t> </a:t>
            </a:r>
          </a:p>
          <a:p>
            <a:r>
              <a:rPr lang="en-US" b="1" dirty="0">
                <a:solidFill>
                  <a:srgbClr val="0000FF"/>
                </a:solidFill>
              </a:rPr>
              <a:t>We will post course announcements to Piazza (make sure you check it regularly)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1230-D85B-A644-B07F-839451E52FE5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61722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8000"/>
                </a:solidFill>
              </a:rPr>
              <a:t>Auditors are welcome to sit-in &amp; audit the class</a:t>
            </a:r>
          </a:p>
        </p:txBody>
      </p:sp>
    </p:spTree>
    <p:extLst>
      <p:ext uri="{BB962C8B-B14F-4D97-AF65-F5344CB8AC3E}">
        <p14:creationId xmlns:p14="http://schemas.microsoft.com/office/powerpoint/2010/main" val="504355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Work for the Course: </a:t>
            </a:r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4 longer </a:t>
            </a:r>
            <a:r>
              <a:rPr lang="en-US" b="1" dirty="0" err="1">
                <a:solidFill>
                  <a:srgbClr val="FF0066"/>
                </a:solidFill>
              </a:rPr>
              <a:t>homeworks</a:t>
            </a:r>
            <a:r>
              <a:rPr lang="en-US" b="1" dirty="0">
                <a:solidFill>
                  <a:srgbClr val="FF0066"/>
                </a:solidFill>
              </a:rPr>
              <a:t>:</a:t>
            </a:r>
            <a:r>
              <a:rPr lang="en-US" b="1" dirty="0"/>
              <a:t> 40%</a:t>
            </a:r>
          </a:p>
          <a:p>
            <a:pPr lvl="1"/>
            <a:r>
              <a:rPr lang="en-US" dirty="0"/>
              <a:t>Four major assignments, involving programming, proofs, algorithm development.</a:t>
            </a:r>
          </a:p>
          <a:p>
            <a:pPr lvl="1"/>
            <a:r>
              <a:rPr lang="en-US" dirty="0"/>
              <a:t>“Warmup” assignment, called “HW0,” to introduce everyone to Spark </a:t>
            </a:r>
            <a:r>
              <a:rPr lang="en-US" dirty="0">
                <a:sym typeface="Wingdings" pitchFamily="2" charset="2"/>
              </a:rPr>
              <a:t>has just been posted</a:t>
            </a:r>
          </a:p>
          <a:p>
            <a:pPr lvl="1"/>
            <a:r>
              <a:rPr lang="en-US" dirty="0"/>
              <a:t>Assignments take lots of time (+20h).</a:t>
            </a:r>
            <a:r>
              <a:rPr lang="en-US" b="1" dirty="0"/>
              <a:t> Start early!!</a:t>
            </a:r>
          </a:p>
          <a:p>
            <a:r>
              <a:rPr lang="en-US" b="1" dirty="0">
                <a:solidFill>
                  <a:srgbClr val="FF0066"/>
                </a:solidFill>
              </a:rPr>
              <a:t>How to submit?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Homework write-up:</a:t>
            </a:r>
            <a:endParaRPr lang="en-US" dirty="0">
              <a:solidFill>
                <a:srgbClr val="0000FF"/>
              </a:solidFill>
            </a:endParaRPr>
          </a:p>
          <a:p>
            <a:pPr lvl="2"/>
            <a:r>
              <a:rPr lang="en-US" dirty="0"/>
              <a:t>Submit via </a:t>
            </a:r>
            <a:r>
              <a:rPr lang="en-US" dirty="0" err="1"/>
              <a:t>Gradescope.com</a:t>
            </a:r>
            <a:endParaRPr lang="en-US" dirty="0"/>
          </a:p>
          <a:p>
            <a:pPr lvl="2"/>
            <a:r>
              <a:rPr lang="en-US" dirty="0"/>
              <a:t>Course code: MKYXN5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Everyone uploads code:</a:t>
            </a:r>
          </a:p>
          <a:p>
            <a:pPr lvl="2"/>
            <a:r>
              <a:rPr lang="en-US" dirty="0"/>
              <a:t>Put all the code for 1 question into 1 file and</a:t>
            </a:r>
            <a:br>
              <a:rPr lang="en-US" dirty="0"/>
            </a:br>
            <a:r>
              <a:rPr lang="en-US" dirty="0"/>
              <a:t>submit at: </a:t>
            </a:r>
            <a:r>
              <a:rPr lang="en-US" dirty="0">
                <a:hlinkClick r:id="rId2"/>
              </a:rPr>
              <a:t>http://snap.stanford.edu/submit/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D24F-3013-B646-A3D7-D289F8D8C679}" type="datetime1">
              <a:rPr lang="en-US" smtClean="0"/>
              <a:t>1/21/18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5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305800" cy="1673352"/>
          </a:xfrm>
        </p:spPr>
        <p:txBody>
          <a:bodyPr>
            <a:noAutofit/>
          </a:bodyPr>
          <a:lstStyle/>
          <a:p>
            <a:r>
              <a:rPr lang="en-US" dirty="0"/>
              <a:t>What is Data Mining?</a:t>
            </a:r>
            <a:br>
              <a:rPr lang="en-US" dirty="0"/>
            </a:br>
            <a:r>
              <a:rPr lang="en-US" dirty="0"/>
              <a:t>Knowledge discovery from data</a:t>
            </a:r>
            <a:br>
              <a:rPr lang="en-US" dirty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848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Calendar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Homework schedule:</a:t>
            </a:r>
          </a:p>
          <a:p>
            <a:pPr lvl="8"/>
            <a:endParaRPr lang="en-US" b="1" dirty="0">
              <a:solidFill>
                <a:schemeClr val="accent3"/>
              </a:solidFill>
            </a:endParaRPr>
          </a:p>
          <a:p>
            <a:pPr marL="2048256" lvl="8" indent="0">
              <a:buNone/>
            </a:pPr>
            <a:endParaRPr lang="en-US" sz="500" b="1" dirty="0">
              <a:solidFill>
                <a:schemeClr val="accent3"/>
              </a:solidFill>
            </a:endParaRPr>
          </a:p>
          <a:p>
            <a:pPr marL="2048256" lvl="8" indent="0">
              <a:buNone/>
            </a:pPr>
            <a:endParaRPr lang="en-US" sz="500" b="1" dirty="0">
              <a:solidFill>
                <a:schemeClr val="accent3"/>
              </a:solidFill>
            </a:endParaRPr>
          </a:p>
          <a:p>
            <a:pPr marL="2048256" lvl="8" indent="0">
              <a:buNone/>
            </a:pPr>
            <a:endParaRPr lang="en-US" sz="500" b="1" dirty="0">
              <a:solidFill>
                <a:schemeClr val="accent3"/>
              </a:solidFill>
            </a:endParaRPr>
          </a:p>
          <a:p>
            <a:pPr marL="2048256" lvl="8" indent="0">
              <a:buNone/>
            </a:pPr>
            <a:endParaRPr lang="en-US" sz="500" b="1" dirty="0">
              <a:solidFill>
                <a:schemeClr val="accent3"/>
              </a:solidFill>
            </a:endParaRPr>
          </a:p>
          <a:p>
            <a:pPr marL="118872" indent="0">
              <a:buNone/>
            </a:pPr>
            <a:endParaRPr lang="en-US" sz="500" b="1" dirty="0">
              <a:solidFill>
                <a:schemeClr val="accent3"/>
              </a:solidFill>
            </a:endParaRPr>
          </a:p>
          <a:p>
            <a:pPr marL="118872" indent="0">
              <a:buNone/>
            </a:pPr>
            <a:endParaRPr lang="en-US" b="1" dirty="0">
              <a:solidFill>
                <a:schemeClr val="accent3"/>
              </a:solidFill>
            </a:endParaRPr>
          </a:p>
          <a:p>
            <a:pPr marL="118872" indent="0">
              <a:buNone/>
            </a:pPr>
            <a:endParaRPr lang="en-US" b="1" dirty="0">
              <a:solidFill>
                <a:schemeClr val="accent3"/>
              </a:solidFill>
            </a:endParaRPr>
          </a:p>
          <a:p>
            <a:pPr marL="118872" indent="0">
              <a:buNone/>
            </a:pPr>
            <a:endParaRPr lang="en-US" b="1" dirty="0">
              <a:solidFill>
                <a:schemeClr val="accent3"/>
              </a:solidFill>
            </a:endParaRPr>
          </a:p>
          <a:p>
            <a:pPr marL="118872" indent="0">
              <a:buNone/>
            </a:pPr>
            <a:endParaRPr lang="en-US" b="1" dirty="0">
              <a:solidFill>
                <a:schemeClr val="accent3"/>
              </a:solidFill>
            </a:endParaRPr>
          </a:p>
          <a:p>
            <a:pPr marL="118872" indent="0">
              <a:buNone/>
            </a:pPr>
            <a:endParaRPr lang="en-US" b="1" dirty="0">
              <a:solidFill>
                <a:schemeClr val="accent3"/>
              </a:solidFill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Two late periods for HWs for the quarter:</a:t>
            </a:r>
          </a:p>
          <a:p>
            <a:pPr lvl="2"/>
            <a:r>
              <a:rPr lang="en-US" b="1" dirty="0"/>
              <a:t>Late period expires on the following Tuesday 23:59 PT</a:t>
            </a:r>
          </a:p>
          <a:p>
            <a:pPr lvl="2"/>
            <a:r>
              <a:rPr lang="en-US" b="1" dirty="0"/>
              <a:t>Can use max 1 late period per HW</a:t>
            </a: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465237903"/>
              </p:ext>
            </p:extLst>
          </p:nvPr>
        </p:nvGraphicFramePr>
        <p:xfrm>
          <a:off x="990600" y="2066925"/>
          <a:ext cx="6172200" cy="27336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Date (23:59 PT)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Out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In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Today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HW0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01/11, Thu 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HW1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01/25, Thu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HW2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HW0, HW1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02/08, Thu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HW3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HW2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02/22, Thu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HW4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HW3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03/08, Thu</a:t>
                      </a: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Arial" pitchFamily="34" charset="0"/>
                        <a:ea typeface="Tahoma" pitchFamily="34" charset="0"/>
                        <a:cs typeface="Arial" pitchFamily="34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HW4</a:t>
                      </a: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3B381-436B-5E46-8DEA-3F1AA75C48AD}" type="datetime1">
              <a:rPr lang="en-US" smtClean="0"/>
              <a:t>1/21/18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for the Course: </a:t>
            </a:r>
            <a:r>
              <a:rPr lang="en-US" dirty="0" err="1"/>
              <a:t>Gradiance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Short weekly </a:t>
            </a:r>
            <a:r>
              <a:rPr lang="en-US" b="1" dirty="0" err="1">
                <a:solidFill>
                  <a:srgbClr val="FF0066"/>
                </a:solidFill>
              </a:rPr>
              <a:t>Gradiance</a:t>
            </a:r>
            <a:r>
              <a:rPr lang="en-US" b="1" dirty="0">
                <a:solidFill>
                  <a:srgbClr val="FF0066"/>
                </a:solidFill>
              </a:rPr>
              <a:t> quizzes: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/>
              <a:t>20%</a:t>
            </a:r>
          </a:p>
          <a:p>
            <a:pPr lvl="1"/>
            <a:r>
              <a:rPr lang="en-US" dirty="0"/>
              <a:t>Quizzes are posted every </a:t>
            </a:r>
            <a:r>
              <a:rPr lang="en-US" b="1" dirty="0"/>
              <a:t>Tuesday</a:t>
            </a:r>
          </a:p>
          <a:p>
            <a:pPr lvl="1"/>
            <a:r>
              <a:rPr lang="en-US" dirty="0"/>
              <a:t>Due 9 days later on </a:t>
            </a:r>
            <a:r>
              <a:rPr lang="en-US" b="1" dirty="0"/>
              <a:t>Thursday 23:59 PT.</a:t>
            </a:r>
            <a:r>
              <a:rPr lang="en-US" dirty="0"/>
              <a:t> </a:t>
            </a:r>
            <a:r>
              <a:rPr lang="en-US" b="1" dirty="0">
                <a:solidFill>
                  <a:srgbClr val="FF0066"/>
                </a:solidFill>
              </a:rPr>
              <a:t>No late days! </a:t>
            </a:r>
          </a:p>
          <a:p>
            <a:pPr lvl="2"/>
            <a:r>
              <a:rPr lang="en-US" dirty="0"/>
              <a:t>First quiz has already been posted</a:t>
            </a:r>
          </a:p>
          <a:p>
            <a:pPr lvl="1"/>
            <a:r>
              <a:rPr lang="en-US" dirty="0"/>
              <a:t>To register on </a:t>
            </a:r>
            <a:r>
              <a:rPr lang="en-US" dirty="0" err="1"/>
              <a:t>Gradiance</a:t>
            </a:r>
            <a:r>
              <a:rPr lang="en-US" dirty="0"/>
              <a:t> please use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SUNetID</a:t>
            </a:r>
            <a:r>
              <a:rPr lang="en-US" sz="2400" dirty="0"/>
              <a:t> </a:t>
            </a:r>
            <a:br>
              <a:rPr lang="en-US" dirty="0"/>
            </a:br>
            <a:r>
              <a:rPr lang="en-US" dirty="0"/>
              <a:t>or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&lt;legal first name&gt;_&lt;legal last name&gt;</a:t>
            </a:r>
            <a:r>
              <a:rPr lang="en-US" dirty="0"/>
              <a:t> for username</a:t>
            </a:r>
          </a:p>
          <a:p>
            <a:pPr lvl="3"/>
            <a:r>
              <a:rPr lang="en-US" dirty="0"/>
              <a:t>We have to be able to match your </a:t>
            </a:r>
            <a:r>
              <a:rPr lang="en-US" dirty="0" err="1"/>
              <a:t>Gradiance</a:t>
            </a:r>
            <a:r>
              <a:rPr lang="en-US" dirty="0"/>
              <a:t> ID and </a:t>
            </a:r>
            <a:r>
              <a:rPr lang="en-US" dirty="0" err="1"/>
              <a:t>SUNetId</a:t>
            </a:r>
            <a:endParaRPr lang="en-US" dirty="0"/>
          </a:p>
          <a:p>
            <a:pPr lvl="2"/>
            <a:r>
              <a:rPr lang="en-US" dirty="0"/>
              <a:t>Sign up at </a:t>
            </a:r>
            <a:r>
              <a:rPr lang="en-US" dirty="0">
                <a:hlinkClick r:id="rId2"/>
              </a:rPr>
              <a:t>www.gradiance.com/services</a:t>
            </a:r>
            <a:r>
              <a:rPr lang="en-US" dirty="0"/>
              <a:t> and enter class </a:t>
            </a:r>
            <a:r>
              <a:rPr lang="fi-FI" b="1" dirty="0"/>
              <a:t>79D9D7F3</a:t>
            </a:r>
          </a:p>
          <a:p>
            <a:pPr lvl="2"/>
            <a:endParaRPr lang="fi-FI" b="1" dirty="0"/>
          </a:p>
          <a:p>
            <a:pPr lvl="1"/>
            <a:r>
              <a:rPr lang="en-US" dirty="0"/>
              <a:t>As many submissions as you like, your score is based on the </a:t>
            </a:r>
            <a:r>
              <a:rPr lang="en-US" b="1" dirty="0"/>
              <a:t>most recent</a:t>
            </a:r>
            <a:r>
              <a:rPr lang="en-US" dirty="0"/>
              <a:t> submission</a:t>
            </a:r>
          </a:p>
          <a:p>
            <a:pPr lvl="1"/>
            <a:r>
              <a:rPr lang="en-US" dirty="0"/>
              <a:t>After the due date, you can see the solutions to all problems by looking at one of your submissions, so you </a:t>
            </a:r>
            <a:r>
              <a:rPr lang="en-US" dirty="0">
                <a:solidFill>
                  <a:srgbClr val="00B050"/>
                </a:solidFill>
              </a:rPr>
              <a:t>must</a:t>
            </a:r>
            <a:r>
              <a:rPr lang="en-US" dirty="0"/>
              <a:t> try at least once</a:t>
            </a:r>
            <a:endParaRPr lang="fi-FI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C86AD-8997-EA44-9848-EFC35968C779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395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for the Course: </a:t>
            </a:r>
            <a:r>
              <a:rPr lang="en-US" dirty="0" err="1"/>
              <a:t>Gradiance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 should work each of the implied problems before answering the multiple-choice questions.</a:t>
            </a:r>
          </a:p>
          <a:p>
            <a:pPr lvl="4"/>
            <a:endParaRPr lang="en-US" dirty="0"/>
          </a:p>
          <a:p>
            <a:r>
              <a:rPr lang="en-US" dirty="0"/>
              <a:t>That way, if you have to repeat the work to get 100%, you will have available what you need for the questions you have solved correctly, and the process can go quickly.</a:t>
            </a: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Note</a:t>
            </a:r>
            <a:r>
              <a:rPr lang="en-US" dirty="0"/>
              <a:t>: There is a 10-minute delay between submissions, to protect against people who randomly fire off guesses.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B7E26-987D-A642-9B39-3809C1A2C6D7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87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for the Course: Final Exam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Final exam:</a:t>
            </a:r>
            <a:r>
              <a:rPr lang="en-US" b="1" dirty="0"/>
              <a:t> 40%</a:t>
            </a:r>
          </a:p>
          <a:p>
            <a:pPr lvl="1"/>
            <a:r>
              <a:rPr lang="en-US" b="1" dirty="0"/>
              <a:t>Tuesday, March 20 </a:t>
            </a:r>
            <a:r>
              <a:rPr lang="en-US" dirty="0"/>
              <a:t>3:30pm-6:30pm</a:t>
            </a:r>
          </a:p>
          <a:p>
            <a:pPr lvl="1"/>
            <a:r>
              <a:rPr lang="en-US" dirty="0"/>
              <a:t>There is no alternative final, but if you truly have a conflict, we can arrange for you to take the exam immediately after the regular final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Extra credit:</a:t>
            </a:r>
            <a:r>
              <a:rPr lang="en-US" b="1" dirty="0"/>
              <a:t> </a:t>
            </a:r>
            <a:r>
              <a:rPr lang="en-US" dirty="0"/>
              <a:t>Up to 1% of your grade </a:t>
            </a:r>
          </a:p>
          <a:p>
            <a:pPr lvl="1"/>
            <a:r>
              <a:rPr lang="en-US" dirty="0"/>
              <a:t>For participating in Piazza discussions</a:t>
            </a:r>
          </a:p>
          <a:p>
            <a:pPr lvl="2"/>
            <a:r>
              <a:rPr lang="en-US" dirty="0"/>
              <a:t>Especially valuable are answers to questions posed by other students</a:t>
            </a:r>
          </a:p>
          <a:p>
            <a:pPr lvl="1"/>
            <a:r>
              <a:rPr lang="en-US" dirty="0"/>
              <a:t>Reporting bugs in course materials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89EF4-D41C-184C-A175-C2724550DCAA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Programming</a:t>
            </a:r>
            <a:r>
              <a:rPr lang="en-US" dirty="0"/>
              <a:t>:  Python or Java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Basic Algorithms</a:t>
            </a:r>
            <a:r>
              <a:rPr lang="en-US" dirty="0"/>
              <a:t>: CS161 is surely sufficient</a:t>
            </a:r>
          </a:p>
          <a:p>
            <a:r>
              <a:rPr lang="en-US" dirty="0">
                <a:solidFill>
                  <a:srgbClr val="00B0F0"/>
                </a:solidFill>
              </a:rPr>
              <a:t>Probability:</a:t>
            </a:r>
            <a:r>
              <a:rPr lang="en-US" dirty="0"/>
              <a:t> e.g., CS109 or Stat116</a:t>
            </a:r>
          </a:p>
          <a:p>
            <a:pPr lvl="1"/>
            <a:r>
              <a:rPr lang="en-US" dirty="0"/>
              <a:t>There will be a review session and a review doc is linked from the class home page</a:t>
            </a:r>
          </a:p>
          <a:p>
            <a:r>
              <a:rPr lang="en-US" dirty="0">
                <a:solidFill>
                  <a:srgbClr val="00B0F0"/>
                </a:solidFill>
              </a:rPr>
              <a:t>Linear algebra:</a:t>
            </a:r>
            <a:endParaRPr lang="en-US" dirty="0"/>
          </a:p>
          <a:p>
            <a:pPr lvl="1"/>
            <a:r>
              <a:rPr lang="en-US" dirty="0"/>
              <a:t>Another review doc + review session is available</a:t>
            </a:r>
          </a:p>
          <a:p>
            <a:r>
              <a:rPr lang="en-US" dirty="0">
                <a:solidFill>
                  <a:srgbClr val="00B0F0"/>
                </a:solidFill>
              </a:rPr>
              <a:t>Multivariable calculus</a:t>
            </a:r>
            <a:endParaRPr lang="en-US" dirty="0"/>
          </a:p>
          <a:p>
            <a:r>
              <a:rPr lang="en-US" dirty="0">
                <a:solidFill>
                  <a:srgbClr val="00B0F0"/>
                </a:solidFill>
              </a:rPr>
              <a:t>Database systems </a:t>
            </a:r>
            <a:r>
              <a:rPr lang="en-US" dirty="0"/>
              <a:t>(SQL, relational algebra):</a:t>
            </a:r>
          </a:p>
          <a:p>
            <a:pPr lvl="1"/>
            <a:r>
              <a:rPr lang="en-US" dirty="0"/>
              <a:t>CS145 is sufficient by not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58A08-9BA7-7341-9C38-EC71081C33A7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82294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If I Don’t Know All This Stuff?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Each of the topics listed is important for a small part of the course:</a:t>
            </a:r>
          </a:p>
          <a:p>
            <a:pPr lvl="1"/>
            <a:r>
              <a:rPr lang="en-US" dirty="0"/>
              <a:t>If you are missing an item of background, you could consider just-in-time learning of the needed material</a:t>
            </a:r>
          </a:p>
          <a:p>
            <a:pPr lvl="8"/>
            <a:endParaRPr lang="en-US" dirty="0"/>
          </a:p>
          <a:p>
            <a:r>
              <a:rPr lang="en-US" b="1" dirty="0"/>
              <a:t>The exception is programming:</a:t>
            </a:r>
          </a:p>
          <a:p>
            <a:pPr lvl="1"/>
            <a:r>
              <a:rPr lang="en-US" dirty="0"/>
              <a:t>To do well in this course, you really need to be comfortable with writing code in Python or 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B9A4F-045B-4842-AD55-869F4FA78A20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37327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We’ll follow the standard CS Dept. approach: </a:t>
            </a:r>
            <a:r>
              <a:rPr lang="en-US" dirty="0"/>
              <a:t>You can get help, but you </a:t>
            </a:r>
            <a:r>
              <a:rPr lang="en-US" i="1" dirty="0">
                <a:solidFill>
                  <a:srgbClr val="FF0000"/>
                </a:solidFill>
              </a:rPr>
              <a:t>MUST</a:t>
            </a:r>
            <a:r>
              <a:rPr lang="en-US" dirty="0"/>
              <a:t> acknowledge the help on the work you hand in</a:t>
            </a:r>
          </a:p>
          <a:p>
            <a:pPr lvl="8"/>
            <a:endParaRPr lang="en-US" dirty="0"/>
          </a:p>
          <a:p>
            <a:r>
              <a:rPr lang="en-US" dirty="0"/>
              <a:t>Failure to acknowledge your sources is a </a:t>
            </a:r>
            <a:r>
              <a:rPr lang="en-US" i="1" dirty="0">
                <a:solidFill>
                  <a:srgbClr val="FF0000"/>
                </a:solidFill>
              </a:rPr>
              <a:t>violation of the Honor Code</a:t>
            </a:r>
            <a:endParaRPr lang="en-US" dirty="0"/>
          </a:p>
          <a:p>
            <a:pPr lvl="8"/>
            <a:endParaRPr lang="en-US" dirty="0"/>
          </a:p>
          <a:p>
            <a:r>
              <a:rPr lang="en-US" dirty="0"/>
              <a:t>We use MOSS to check the originality of your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5295A-1456-D64A-A77D-D868C71D15F4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604775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Honor Code –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/>
              <a:t>You can talk to others about the algorithm(s) to be used to solve a homework problem;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As long as you then mention their name(s) on the work you submit</a:t>
            </a:r>
          </a:p>
          <a:p>
            <a:r>
              <a:rPr lang="en-US" b="1" dirty="0"/>
              <a:t>You should not use code of others or be looking at code of others when you write your own:</a:t>
            </a:r>
          </a:p>
          <a:p>
            <a:pPr lvl="1"/>
            <a:r>
              <a:rPr lang="en-US" dirty="0"/>
              <a:t>You can talk to people but have to write your own solution/code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If you fail to mention your sources, MOSS will catch you, and you will be charged with an HC violation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684A7-6B36-BC4A-8DA4-8826539694A4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20744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CS246H: </a:t>
            </a:r>
            <a:r>
              <a:rPr lang="en-US" dirty="0" err="1"/>
              <a:t>SparkLabs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CS246H </a:t>
            </a:r>
            <a:r>
              <a:rPr lang="en-US" dirty="0">
                <a:solidFill>
                  <a:srgbClr val="0000FF"/>
                </a:solidFill>
              </a:rPr>
              <a:t>covers practical aspects of Spark and other distributed computing architectures</a:t>
            </a:r>
          </a:p>
          <a:p>
            <a:pPr lvl="1"/>
            <a:r>
              <a:rPr lang="en-US" dirty="0"/>
              <a:t>HDFS, Combiners, </a:t>
            </a:r>
            <a:r>
              <a:rPr lang="en-US" dirty="0" err="1"/>
              <a:t>Partitioners</a:t>
            </a:r>
            <a:r>
              <a:rPr lang="en-US" dirty="0"/>
              <a:t>, Hive, Pig, </a:t>
            </a:r>
            <a:r>
              <a:rPr lang="en-US" dirty="0" err="1"/>
              <a:t>Hbase</a:t>
            </a:r>
            <a:r>
              <a:rPr lang="en-US" dirty="0"/>
              <a:t>, …</a:t>
            </a:r>
          </a:p>
          <a:p>
            <a:pPr lvl="1"/>
            <a:r>
              <a:rPr lang="en-US" dirty="0"/>
              <a:t>1 unit course, optional </a:t>
            </a:r>
            <a:r>
              <a:rPr lang="en-US" dirty="0" err="1"/>
              <a:t>homeworks</a:t>
            </a:r>
            <a:endParaRPr lang="en-US" dirty="0"/>
          </a:p>
          <a:p>
            <a:r>
              <a:rPr lang="en-US" b="1" dirty="0"/>
              <a:t>CS246H runs (somewhat) parallel to CS246</a:t>
            </a:r>
          </a:p>
          <a:p>
            <a:pPr lvl="1"/>
            <a:r>
              <a:rPr lang="en-US" dirty="0"/>
              <a:t>CS246 discusses theory and algorithms</a:t>
            </a:r>
          </a:p>
          <a:p>
            <a:pPr lvl="1"/>
            <a:r>
              <a:rPr lang="en-US" dirty="0"/>
              <a:t>CS246H tells you how to implement them</a:t>
            </a:r>
          </a:p>
          <a:p>
            <a:r>
              <a:rPr lang="en-US" b="1" dirty="0"/>
              <a:t>Instructor:</a:t>
            </a:r>
            <a:r>
              <a:rPr lang="en-US" dirty="0"/>
              <a:t> Daniel Templeton (</a:t>
            </a:r>
            <a:r>
              <a:rPr lang="en-US" dirty="0" err="1"/>
              <a:t>Cloudera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CS246H lectures are recorded (available via SCPD)</a:t>
            </a:r>
          </a:p>
          <a:p>
            <a:pPr lvl="1"/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A493E-1351-C646-98D5-A8283DFA0B08}" type="datetime1">
              <a:rPr lang="en-US" smtClean="0"/>
              <a:t>1/21/18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20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after the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CS341:</a:t>
            </a:r>
            <a:r>
              <a:rPr lang="en-US" dirty="0">
                <a:solidFill>
                  <a:srgbClr val="FF0066"/>
                </a:solidFill>
              </a:rPr>
              <a:t> Project in Data Mining (Spring 2018)</a:t>
            </a:r>
          </a:p>
          <a:p>
            <a:pPr lvl="1"/>
            <a:r>
              <a:rPr lang="en-US" dirty="0"/>
              <a:t>Research project on big data</a:t>
            </a:r>
          </a:p>
          <a:p>
            <a:pPr lvl="1"/>
            <a:r>
              <a:rPr lang="en-US" dirty="0"/>
              <a:t>Groups of 3 students</a:t>
            </a:r>
          </a:p>
          <a:p>
            <a:pPr lvl="1"/>
            <a:r>
              <a:rPr lang="en-US" dirty="0"/>
              <a:t>We provide interesting data, computing resources (Amazon EC2) and mentoring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My group has RA positions open:</a:t>
            </a:r>
          </a:p>
          <a:p>
            <a:pPr lvl="1"/>
            <a:r>
              <a:rPr lang="en-US" b="1" dirty="0"/>
              <a:t>See </a:t>
            </a:r>
            <a:r>
              <a:rPr lang="en-US" dirty="0">
                <a:hlinkClick r:id="rId2"/>
              </a:rPr>
              <a:t>http://snap.stanford.edu/apply/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C2846-9A0C-764E-8DB1-629182E3E940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0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http://www.isgtw.org/sites/default/files/PopularScience_DataIsPowe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94" y="209491"/>
            <a:ext cx="4062412" cy="549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FBE9E-1945-BE43-AF4A-F61A70269AC0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366" y="5859959"/>
            <a:ext cx="88152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</a:rPr>
              <a:t>Data contains value and knowledge</a:t>
            </a:r>
          </a:p>
        </p:txBody>
      </p:sp>
    </p:spTree>
    <p:extLst>
      <p:ext uri="{BB962C8B-B14F-4D97-AF65-F5344CB8AC3E}">
        <p14:creationId xmlns:p14="http://schemas.microsoft.com/office/powerpoint/2010/main" val="22165165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CS246 is fast paced!</a:t>
            </a:r>
          </a:p>
          <a:p>
            <a:pPr lvl="1"/>
            <a:r>
              <a:rPr lang="en-US" dirty="0"/>
              <a:t>Requires programming maturity</a:t>
            </a:r>
          </a:p>
          <a:p>
            <a:pPr lvl="1"/>
            <a:r>
              <a:rPr lang="en-US" dirty="0"/>
              <a:t>Strong math skills</a:t>
            </a:r>
          </a:p>
          <a:p>
            <a:pPr lvl="2"/>
            <a:r>
              <a:rPr lang="en-US" dirty="0"/>
              <a:t>SCPD students tend to be rusty on math/theory</a:t>
            </a:r>
          </a:p>
          <a:p>
            <a:r>
              <a:rPr lang="en-US" b="1" dirty="0"/>
              <a:t>Course time commitment:</a:t>
            </a:r>
          </a:p>
          <a:p>
            <a:pPr lvl="1"/>
            <a:r>
              <a:rPr lang="en-US" dirty="0" err="1"/>
              <a:t>Homeworks</a:t>
            </a:r>
            <a:r>
              <a:rPr lang="en-US" dirty="0"/>
              <a:t> take +20h</a:t>
            </a:r>
          </a:p>
          <a:p>
            <a:pPr lvl="1"/>
            <a:r>
              <a:rPr lang="en-US" dirty="0" err="1"/>
              <a:t>Gradiance</a:t>
            </a:r>
            <a:r>
              <a:rPr lang="en-US" dirty="0"/>
              <a:t> </a:t>
            </a:r>
            <a:r>
              <a:rPr lang="en-US" dirty="0" err="1"/>
              <a:t>quizes</a:t>
            </a:r>
            <a:r>
              <a:rPr lang="en-US" dirty="0"/>
              <a:t> take about 1-2h</a:t>
            </a:r>
          </a:p>
          <a:p>
            <a:r>
              <a:rPr lang="en-US" dirty="0"/>
              <a:t>Form study groups</a:t>
            </a:r>
          </a:p>
          <a:p>
            <a:pPr lvl="8"/>
            <a:endParaRPr lang="en-US" b="1" dirty="0">
              <a:solidFill>
                <a:srgbClr val="0000FF"/>
              </a:solidFill>
            </a:endParaRPr>
          </a:p>
          <a:p>
            <a:r>
              <a:rPr lang="en-US" sz="3600" b="1" dirty="0">
                <a:solidFill>
                  <a:srgbClr val="FF0066"/>
                </a:solidFill>
              </a:rPr>
              <a:t>It’s going to be </a:t>
            </a:r>
            <a:r>
              <a:rPr lang="en-US" sz="3600" b="1" u="sng" dirty="0">
                <a:solidFill>
                  <a:srgbClr val="FF0066"/>
                </a:solidFill>
              </a:rPr>
              <a:t>fun</a:t>
            </a:r>
            <a:r>
              <a:rPr lang="en-US" sz="3600" b="1" dirty="0">
                <a:solidFill>
                  <a:srgbClr val="FF0066"/>
                </a:solidFill>
              </a:rPr>
              <a:t> and </a:t>
            </a:r>
            <a:r>
              <a:rPr lang="en-US" sz="3600" b="1" u="sng" dirty="0">
                <a:solidFill>
                  <a:srgbClr val="FF0066"/>
                </a:solidFill>
              </a:rPr>
              <a:t>hard</a:t>
            </a:r>
            <a:r>
              <a:rPr lang="en-US" sz="3600" b="1" dirty="0">
                <a:solidFill>
                  <a:srgbClr val="FF0066"/>
                </a:solidFill>
              </a:rPr>
              <a:t> work. </a:t>
            </a:r>
            <a:r>
              <a:rPr lang="en-US" sz="3600" b="1" dirty="0">
                <a:solidFill>
                  <a:srgbClr val="FF0066"/>
                </a:solidFill>
                <a:sym typeface="Wingdings" pitchFamily="2" charset="2"/>
              </a:rPr>
              <a:t></a:t>
            </a:r>
            <a:endParaRPr lang="en-US" sz="3600" b="1" dirty="0">
              <a:solidFill>
                <a:srgbClr val="FF0066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B3E48-8570-3540-93CF-32E0E0A15FD2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3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 To-do items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4 to-do items for you: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Register to Piazza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Register to </a:t>
            </a:r>
            <a:r>
              <a:rPr lang="en-US" b="1" dirty="0" err="1">
                <a:solidFill>
                  <a:srgbClr val="0000FF"/>
                </a:solidFill>
              </a:rPr>
              <a:t>Gradescope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Register to </a:t>
            </a:r>
            <a:r>
              <a:rPr lang="en-US" b="1" dirty="0" err="1">
                <a:solidFill>
                  <a:srgbClr val="0000FF"/>
                </a:solidFill>
                <a:sym typeface="Wingdings" pitchFamily="2" charset="2"/>
              </a:rPr>
              <a:t>Gradiance</a:t>
            </a:r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 and complete the first quiz</a:t>
            </a:r>
          </a:p>
          <a:p>
            <a:pPr lvl="2"/>
            <a:r>
              <a:rPr lang="en-US" b="1" dirty="0">
                <a:sym typeface="Wingdings" pitchFamily="2" charset="2"/>
              </a:rPr>
              <a:t>Use your </a:t>
            </a:r>
            <a:r>
              <a:rPr lang="en-US" b="1" dirty="0" err="1">
                <a:sym typeface="Wingdings" pitchFamily="2" charset="2"/>
              </a:rPr>
              <a:t>SUNet</a:t>
            </a:r>
            <a:r>
              <a:rPr lang="en-US" b="1" dirty="0">
                <a:sym typeface="Wingdings" pitchFamily="2" charset="2"/>
              </a:rPr>
              <a:t> ID to register! </a:t>
            </a:r>
            <a:r>
              <a:rPr lang="en-US" dirty="0">
                <a:sym typeface="Wingdings" pitchFamily="2" charset="2"/>
              </a:rPr>
              <a:t>(so we can match grading records)</a:t>
            </a:r>
          </a:p>
          <a:p>
            <a:pPr lvl="2"/>
            <a:r>
              <a:rPr lang="en-US" dirty="0">
                <a:sym typeface="Wingdings" pitchFamily="2" charset="2"/>
              </a:rPr>
              <a:t>Complete the first quiz (it is already posted)</a:t>
            </a:r>
          </a:p>
          <a:p>
            <a:pPr lvl="1"/>
            <a:r>
              <a:rPr lang="en-US" b="1" dirty="0">
                <a:solidFill>
                  <a:srgbClr val="0000FF"/>
                </a:solidFill>
                <a:sym typeface="Wingdings" pitchFamily="2" charset="2"/>
              </a:rPr>
              <a:t>Complete HW0</a:t>
            </a:r>
          </a:p>
          <a:p>
            <a:pPr lvl="2"/>
            <a:r>
              <a:rPr lang="en-US" dirty="0">
                <a:sym typeface="Wingdings" pitchFamily="2" charset="2"/>
              </a:rPr>
              <a:t>HW0 should take you about 1-2 hours to complete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(Note this is a “toy” homework to get you started. Real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homeworks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sym typeface="Wingdings" pitchFamily="2" charset="2"/>
              </a:rPr>
              <a:t> will be much more challenging and longer)</a:t>
            </a:r>
          </a:p>
          <a:p>
            <a:pPr lvl="2"/>
            <a:endParaRPr lang="en-US" dirty="0">
              <a:sym typeface="Wingdings" pitchFamily="2" charset="2"/>
            </a:endParaRPr>
          </a:p>
          <a:p>
            <a:r>
              <a:rPr lang="en-US" b="1" dirty="0">
                <a:sym typeface="Wingdings" pitchFamily="2" charset="2"/>
              </a:rPr>
              <a:t>Additional details/instructions at </a:t>
            </a:r>
            <a:r>
              <a:rPr lang="en-US" b="1" dirty="0">
                <a:sym typeface="Wingdings" pitchFamily="2" charset="2"/>
                <a:hlinkClick r:id="rId2"/>
              </a:rPr>
              <a:t>http://cs246.stanford.edu</a:t>
            </a:r>
            <a:r>
              <a:rPr lang="en-US" b="1" dirty="0">
                <a:sym typeface="Wingdings" pitchFamily="2" charset="2"/>
              </a:rPr>
              <a:t> 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7CEDE-DADB-4D49-B0BF-A4BCB955AB08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371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Distributed Computing for Data Mining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77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C33DD-447F-FD48-B887-504734D32F00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026" name="Picture 2" descr="http://www.filecluster.com/reviews/wp-content/uploads/2008/11/server_rac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5" y="1"/>
            <a:ext cx="94326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587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Large-scale computing</a:t>
            </a:r>
            <a:r>
              <a:rPr lang="en-US" dirty="0">
                <a:solidFill>
                  <a:srgbClr val="0000FF"/>
                </a:solidFill>
              </a:rPr>
              <a:t> for </a:t>
            </a:r>
            <a:r>
              <a:rPr lang="en-US" b="1" dirty="0">
                <a:solidFill>
                  <a:srgbClr val="0000FF"/>
                </a:solidFill>
              </a:rPr>
              <a:t>data mining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problems on </a:t>
            </a:r>
            <a:r>
              <a:rPr lang="en-US" b="1" u="sng" dirty="0">
                <a:solidFill>
                  <a:srgbClr val="0000FF"/>
                </a:solidFill>
              </a:rPr>
              <a:t>commodity hardware</a:t>
            </a:r>
          </a:p>
          <a:p>
            <a:r>
              <a:rPr lang="en-US" b="1" dirty="0"/>
              <a:t>Challenges: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How do you distribute computation?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How can we make it easy to write distributed programs?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Machines fail:</a:t>
            </a:r>
          </a:p>
          <a:p>
            <a:pPr lvl="2"/>
            <a:r>
              <a:rPr lang="en-US" dirty="0"/>
              <a:t>One server may stay up 3 years (1,000 days)</a:t>
            </a:r>
          </a:p>
          <a:p>
            <a:pPr lvl="2"/>
            <a:r>
              <a:rPr lang="en-US" dirty="0"/>
              <a:t>If you have 1,000 servers, expect to loose 1/day</a:t>
            </a:r>
          </a:p>
          <a:p>
            <a:pPr lvl="2"/>
            <a:r>
              <a:rPr lang="en-US" dirty="0"/>
              <a:t>With 1M machines 1,000 machines fail every day!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94FC7-7ABF-1846-80B1-72A831931A9B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0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Idea and a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562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Issue: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Copying data over a network takes time</a:t>
            </a:r>
          </a:p>
          <a:p>
            <a:r>
              <a:rPr lang="en-US" b="1" dirty="0">
                <a:solidFill>
                  <a:srgbClr val="008000"/>
                </a:solidFill>
              </a:rPr>
              <a:t>Idea:</a:t>
            </a:r>
          </a:p>
          <a:p>
            <a:pPr lvl="1"/>
            <a:r>
              <a:rPr lang="en-US" dirty="0"/>
              <a:t>Bring computation to data</a:t>
            </a:r>
          </a:p>
          <a:p>
            <a:pPr lvl="1"/>
            <a:r>
              <a:rPr lang="en-US" dirty="0"/>
              <a:t>Store files multiple times for reliability</a:t>
            </a:r>
          </a:p>
          <a:p>
            <a:r>
              <a:rPr lang="en-US" b="1" dirty="0">
                <a:solidFill>
                  <a:srgbClr val="0000FF"/>
                </a:solidFill>
              </a:rPr>
              <a:t>Spark/Hadoop</a:t>
            </a:r>
            <a:r>
              <a:rPr lang="en-US" dirty="0">
                <a:solidFill>
                  <a:srgbClr val="0000FF"/>
                </a:solidFill>
              </a:rPr>
              <a:t> address these problems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Storage Infrastructure – File system</a:t>
            </a:r>
          </a:p>
          <a:p>
            <a:pPr lvl="2"/>
            <a:r>
              <a:rPr lang="en-US" dirty="0"/>
              <a:t>Google: GFS. </a:t>
            </a:r>
            <a:r>
              <a:rPr lang="en-US" dirty="0" err="1"/>
              <a:t>Hadoop</a:t>
            </a:r>
            <a:r>
              <a:rPr lang="en-US" dirty="0"/>
              <a:t>: HDFS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Programming model</a:t>
            </a:r>
          </a:p>
          <a:p>
            <a:pPr lvl="2"/>
            <a:r>
              <a:rPr lang="en-US" dirty="0"/>
              <a:t>MapReduce</a:t>
            </a:r>
          </a:p>
          <a:p>
            <a:pPr lvl="2"/>
            <a:r>
              <a:rPr lang="en-US" dirty="0"/>
              <a:t>Spark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51CC-4A6E-C845-A233-FD8779583868}" type="datetime1">
              <a:rPr lang="en-US" smtClean="0"/>
              <a:t>1/21/18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Infrastructure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Problem:</a:t>
            </a:r>
          </a:p>
          <a:p>
            <a:pPr lvl="1"/>
            <a:r>
              <a:rPr lang="en-US" dirty="0"/>
              <a:t>If nodes fail, how to store data persistently? </a:t>
            </a:r>
          </a:p>
          <a:p>
            <a:r>
              <a:rPr lang="en-US" b="1" dirty="0">
                <a:solidFill>
                  <a:srgbClr val="008000"/>
                </a:solidFill>
              </a:rPr>
              <a:t>Answer: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Distributed File System</a:t>
            </a:r>
          </a:p>
          <a:p>
            <a:pPr lvl="2"/>
            <a:r>
              <a:rPr lang="en-US" dirty="0"/>
              <a:t>Provides global file namespace</a:t>
            </a:r>
          </a:p>
          <a:p>
            <a:r>
              <a:rPr lang="en-US" b="1" dirty="0">
                <a:solidFill>
                  <a:srgbClr val="008000"/>
                </a:solidFill>
              </a:rPr>
              <a:t>Typical usage pattern:</a:t>
            </a:r>
          </a:p>
          <a:p>
            <a:pPr lvl="1"/>
            <a:r>
              <a:rPr lang="en-US" dirty="0"/>
              <a:t>Huge files (100s of GB to TB)</a:t>
            </a:r>
          </a:p>
          <a:p>
            <a:pPr lvl="1"/>
            <a:r>
              <a:rPr lang="en-US" dirty="0"/>
              <a:t>Data is rarely updated in place</a:t>
            </a:r>
          </a:p>
          <a:p>
            <a:pPr lvl="1"/>
            <a:r>
              <a:rPr lang="en-US" dirty="0"/>
              <a:t>Reads and appends are common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F973D-CF0C-844C-9425-8F5CBF8F3F97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2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uiExpand="1" build="p" bldLvl="2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Distributed File System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Chunk servers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File is split into contiguous chunks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Typically each chunk is 16-64MB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Each chunk replicated (usually 2x or 3x)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Try to keep replicas in different racks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</a:rPr>
              <a:t>Master node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a.k.a. Name Node in </a:t>
            </a:r>
            <a:r>
              <a:rPr lang="en-US" dirty="0" err="1"/>
              <a:t>Hadoop’s</a:t>
            </a:r>
            <a:r>
              <a:rPr lang="en-US" dirty="0"/>
              <a:t> HDFS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Stores metadata about where files are stored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Might be replicated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Client library for file access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Talks to master to find chunk servers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Connects directly to chunk servers to access data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445C-41E7-4C40-B5E3-FFB9F7DD284F}" type="datetime1">
              <a:rPr lang="en-US" smtClean="0"/>
              <a:t>1/21/18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13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3" name="Rectangle 5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Distributed File System</a:t>
            </a:r>
          </a:p>
        </p:txBody>
      </p:sp>
      <p:sp>
        <p:nvSpPr>
          <p:cNvPr id="71" name="Content Placeholder 70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2514600"/>
          </a:xfrm>
        </p:spPr>
        <p:txBody>
          <a:bodyPr>
            <a:normAutofit/>
          </a:bodyPr>
          <a:lstStyle/>
          <a:p>
            <a:r>
              <a:rPr lang="en-GB" b="1" dirty="0"/>
              <a:t>Reliable distributed file system</a:t>
            </a:r>
            <a:endParaRPr lang="en-GB" dirty="0"/>
          </a:p>
          <a:p>
            <a:r>
              <a:rPr lang="en-GB" dirty="0"/>
              <a:t>Data kept in “chunks” spread across machines</a:t>
            </a:r>
          </a:p>
          <a:p>
            <a:r>
              <a:rPr lang="en-GB" dirty="0"/>
              <a:t>Each chunk </a:t>
            </a:r>
            <a:r>
              <a:rPr lang="en-GB" b="1" dirty="0">
                <a:solidFill>
                  <a:srgbClr val="008000"/>
                </a:solidFill>
              </a:rPr>
              <a:t>replicated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/>
              <a:t>on different machines </a:t>
            </a:r>
          </a:p>
          <a:p>
            <a:pPr lvl="1"/>
            <a:r>
              <a:rPr lang="en-GB" dirty="0"/>
              <a:t>Seamless recovery from disk or machine failure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1147762" y="3962400"/>
            <a:ext cx="520700" cy="498475"/>
            <a:chOff x="528" y="2160"/>
            <a:chExt cx="328" cy="314"/>
          </a:xfrm>
        </p:grpSpPr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1757362" y="3957638"/>
            <a:ext cx="552450" cy="498475"/>
            <a:chOff x="912" y="2157"/>
            <a:chExt cx="348" cy="314"/>
          </a:xfrm>
        </p:grpSpPr>
        <p:sp>
          <p:nvSpPr>
            <p:cNvPr id="11290" name="AutoShape 26"/>
            <p:cNvSpPr>
              <a:spLocks noChangeArrowheads="1"/>
            </p:cNvSpPr>
            <p:nvPr/>
          </p:nvSpPr>
          <p:spPr bwMode="auto">
            <a:xfrm>
              <a:off x="912" y="2157"/>
              <a:ext cx="34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1" name="AutoShape 27"/>
            <p:cNvSpPr>
              <a:spLocks noChangeArrowheads="1"/>
            </p:cNvSpPr>
            <p:nvPr/>
          </p:nvSpPr>
          <p:spPr bwMode="auto">
            <a:xfrm>
              <a:off x="918" y="2157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757362" y="4498975"/>
            <a:ext cx="531813" cy="498475"/>
            <a:chOff x="912" y="2498"/>
            <a:chExt cx="335" cy="314"/>
          </a:xfrm>
        </p:grpSpPr>
        <p:sp>
          <p:nvSpPr>
            <p:cNvPr id="11293" name="AutoShape 29"/>
            <p:cNvSpPr>
              <a:spLocks noChangeArrowheads="1"/>
            </p:cNvSpPr>
            <p:nvPr/>
          </p:nvSpPr>
          <p:spPr bwMode="auto">
            <a:xfrm>
              <a:off x="912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4" name="Text Box 30"/>
            <p:cNvSpPr txBox="1">
              <a:spLocks noChangeArrowheads="1"/>
            </p:cNvSpPr>
            <p:nvPr/>
          </p:nvSpPr>
          <p:spPr bwMode="auto">
            <a:xfrm>
              <a:off x="912" y="2498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147762" y="4495800"/>
            <a:ext cx="520700" cy="498475"/>
            <a:chOff x="528" y="2496"/>
            <a:chExt cx="328" cy="314"/>
          </a:xfrm>
        </p:grpSpPr>
        <p:sp>
          <p:nvSpPr>
            <p:cNvPr id="11296" name="AutoShape 32"/>
            <p:cNvSpPr>
              <a:spLocks noChangeArrowheads="1"/>
            </p:cNvSpPr>
            <p:nvPr/>
          </p:nvSpPr>
          <p:spPr bwMode="auto">
            <a:xfrm>
              <a:off x="528" y="2496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533" y="2496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298" name="AutoShape 34"/>
          <p:cNvSpPr>
            <a:spLocks noChangeArrowheads="1"/>
          </p:cNvSpPr>
          <p:nvPr/>
        </p:nvSpPr>
        <p:spPr bwMode="auto">
          <a:xfrm>
            <a:off x="1047750" y="38862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AutoShape 35"/>
          <p:cNvSpPr>
            <a:spLocks noChangeArrowheads="1"/>
          </p:cNvSpPr>
          <p:nvPr/>
        </p:nvSpPr>
        <p:spPr bwMode="auto">
          <a:xfrm rot="16200000">
            <a:off x="1443371" y="4402451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buClr>
                <a:srgbClr val="009999"/>
              </a:buClr>
              <a:buFont typeface="TradeGothic" pitchFamily="32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Chunk server 1</a:t>
            </a:r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5465822" y="4419600"/>
            <a:ext cx="550863" cy="393700"/>
            <a:chOff x="3099" y="2165"/>
            <a:chExt cx="347" cy="248"/>
          </a:xfrm>
        </p:grpSpPr>
        <p:sp>
          <p:nvSpPr>
            <p:cNvPr id="1130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92D05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273" cy="24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5459760" y="3970338"/>
            <a:ext cx="558800" cy="498475"/>
            <a:chOff x="3487" y="2165"/>
            <a:chExt cx="352" cy="314"/>
          </a:xfrm>
        </p:grpSpPr>
        <p:sp>
          <p:nvSpPr>
            <p:cNvPr id="1130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0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306" name="AutoShape 42"/>
          <p:cNvSpPr>
            <a:spLocks noChangeArrowheads="1"/>
          </p:cNvSpPr>
          <p:nvPr/>
        </p:nvSpPr>
        <p:spPr bwMode="auto">
          <a:xfrm>
            <a:off x="4780373" y="38862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07" name="AutoShape 43"/>
          <p:cNvSpPr>
            <a:spLocks noChangeArrowheads="1"/>
          </p:cNvSpPr>
          <p:nvPr/>
        </p:nvSpPr>
        <p:spPr bwMode="auto">
          <a:xfrm rot="16200000">
            <a:off x="5186250" y="4410389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Chunk server 3</a:t>
            </a:r>
          </a:p>
        </p:txBody>
      </p: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3586162" y="3962400"/>
            <a:ext cx="520700" cy="498475"/>
            <a:chOff x="2064" y="2160"/>
            <a:chExt cx="328" cy="314"/>
          </a:xfrm>
        </p:grpSpPr>
        <p:sp>
          <p:nvSpPr>
            <p:cNvPr id="11309" name="AutoShape 45"/>
            <p:cNvSpPr>
              <a:spLocks noChangeArrowheads="1"/>
            </p:cNvSpPr>
            <p:nvPr/>
          </p:nvSpPr>
          <p:spPr bwMode="auto">
            <a:xfrm>
              <a:off x="2064" y="2160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FF99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0" name="AutoShape 46"/>
            <p:cNvSpPr>
              <a:spLocks noChangeArrowheads="1"/>
            </p:cNvSpPr>
            <p:nvPr/>
          </p:nvSpPr>
          <p:spPr bwMode="auto">
            <a:xfrm>
              <a:off x="2069" y="2160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1</a:t>
              </a:r>
            </a:p>
          </p:txBody>
        </p:sp>
      </p:grpSp>
      <p:grpSp>
        <p:nvGrpSpPr>
          <p:cNvPr id="9" name="Group 47"/>
          <p:cNvGrpSpPr>
            <a:grpSpLocks/>
          </p:cNvGrpSpPr>
          <p:nvPr/>
        </p:nvGrpSpPr>
        <p:grpSpPr bwMode="auto">
          <a:xfrm>
            <a:off x="3586162" y="4498975"/>
            <a:ext cx="531813" cy="498475"/>
            <a:chOff x="2064" y="2498"/>
            <a:chExt cx="335" cy="314"/>
          </a:xfrm>
        </p:grpSpPr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2064" y="2498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00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3" name="Text Box 49"/>
            <p:cNvSpPr txBox="1">
              <a:spLocks noChangeArrowheads="1"/>
            </p:cNvSpPr>
            <p:nvPr/>
          </p:nvSpPr>
          <p:spPr bwMode="auto">
            <a:xfrm>
              <a:off x="2064" y="2498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3</a:t>
              </a:r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6562" y="4503738"/>
            <a:ext cx="520700" cy="498475"/>
            <a:chOff x="1680" y="2501"/>
            <a:chExt cx="328" cy="314"/>
          </a:xfrm>
        </p:grpSpPr>
        <p:sp>
          <p:nvSpPr>
            <p:cNvPr id="11315" name="AutoShape 51"/>
            <p:cNvSpPr>
              <a:spLocks noChangeArrowheads="1"/>
            </p:cNvSpPr>
            <p:nvPr/>
          </p:nvSpPr>
          <p:spPr bwMode="auto">
            <a:xfrm>
              <a:off x="1680" y="2501"/>
              <a:ext cx="329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16" name="AutoShape 52"/>
            <p:cNvSpPr>
              <a:spLocks noChangeArrowheads="1"/>
            </p:cNvSpPr>
            <p:nvPr/>
          </p:nvSpPr>
          <p:spPr bwMode="auto">
            <a:xfrm>
              <a:off x="1685" y="2501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11317" name="AutoShape 53"/>
          <p:cNvSpPr>
            <a:spLocks noChangeArrowheads="1"/>
          </p:cNvSpPr>
          <p:nvPr/>
        </p:nvSpPr>
        <p:spPr bwMode="auto">
          <a:xfrm>
            <a:off x="2876550" y="3886200"/>
            <a:ext cx="1319212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318" name="AutoShape 54"/>
          <p:cNvSpPr>
            <a:spLocks noChangeArrowheads="1"/>
          </p:cNvSpPr>
          <p:nvPr/>
        </p:nvSpPr>
        <p:spPr bwMode="auto">
          <a:xfrm rot="16200000">
            <a:off x="3302334" y="4411975"/>
            <a:ext cx="427979" cy="1485921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Chunk server 2</a:t>
            </a:r>
          </a:p>
        </p:txBody>
      </p:sp>
      <p:sp>
        <p:nvSpPr>
          <p:cNvPr id="11319" name="AutoShape 55"/>
          <p:cNvSpPr>
            <a:spLocks noChangeArrowheads="1"/>
          </p:cNvSpPr>
          <p:nvPr/>
        </p:nvSpPr>
        <p:spPr bwMode="auto">
          <a:xfrm>
            <a:off x="6316847" y="4191000"/>
            <a:ext cx="638175" cy="606425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3600" b="1" dirty="0">
                <a:solidFill>
                  <a:srgbClr val="7D7D7D"/>
                </a:solidFill>
                <a:latin typeface="TradeGothic" pitchFamily="32" charset="0"/>
              </a:rPr>
              <a:t>…</a:t>
            </a:r>
          </a:p>
        </p:txBody>
      </p:sp>
      <p:grpSp>
        <p:nvGrpSpPr>
          <p:cNvPr id="11" name="Group 60"/>
          <p:cNvGrpSpPr>
            <a:grpSpLocks/>
          </p:cNvGrpSpPr>
          <p:nvPr/>
        </p:nvGrpSpPr>
        <p:grpSpPr bwMode="auto">
          <a:xfrm>
            <a:off x="4869047" y="3962400"/>
            <a:ext cx="531813" cy="498475"/>
            <a:chOff x="3504" y="2496"/>
            <a:chExt cx="335" cy="314"/>
          </a:xfrm>
        </p:grpSpPr>
        <p:sp>
          <p:nvSpPr>
            <p:cNvPr id="11325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26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12" name="Group 22"/>
          <p:cNvGrpSpPr>
            <a:grpSpLocks/>
          </p:cNvGrpSpPr>
          <p:nvPr/>
        </p:nvGrpSpPr>
        <p:grpSpPr bwMode="auto">
          <a:xfrm>
            <a:off x="2976748" y="3962400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74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13" name="Group 22"/>
          <p:cNvGrpSpPr>
            <a:grpSpLocks/>
          </p:cNvGrpSpPr>
          <p:nvPr/>
        </p:nvGrpSpPr>
        <p:grpSpPr bwMode="auto">
          <a:xfrm>
            <a:off x="4875744" y="4425006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77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045028" y="5410200"/>
            <a:ext cx="6922633" cy="5334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Bring computation directly to the data!</a:t>
            </a:r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7058025" y="3970338"/>
            <a:ext cx="549275" cy="498475"/>
            <a:chOff x="3099" y="2165"/>
            <a:chExt cx="346" cy="314"/>
          </a:xfrm>
        </p:grpSpPr>
        <p:sp>
          <p:nvSpPr>
            <p:cNvPr id="81" name="AutoShape 37"/>
            <p:cNvSpPr>
              <a:spLocks noChangeArrowheads="1"/>
            </p:cNvSpPr>
            <p:nvPr/>
          </p:nvSpPr>
          <p:spPr bwMode="auto">
            <a:xfrm>
              <a:off x="3099" y="2165"/>
              <a:ext cx="347" cy="248"/>
            </a:xfrm>
            <a:prstGeom prst="roundRect">
              <a:avLst>
                <a:gd name="adj" fmla="val 403"/>
              </a:avLst>
            </a:prstGeom>
            <a:solidFill>
              <a:srgbClr val="FFFF0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AutoShape 38"/>
            <p:cNvSpPr>
              <a:spLocks noChangeArrowheads="1"/>
            </p:cNvSpPr>
            <p:nvPr/>
          </p:nvSpPr>
          <p:spPr bwMode="auto">
            <a:xfrm>
              <a:off x="3105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grpSp>
        <p:nvGrpSpPr>
          <p:cNvPr id="15" name="Group 39"/>
          <p:cNvGrpSpPr>
            <a:grpSpLocks/>
          </p:cNvGrpSpPr>
          <p:nvPr/>
        </p:nvGrpSpPr>
        <p:grpSpPr bwMode="auto">
          <a:xfrm>
            <a:off x="7673975" y="3970338"/>
            <a:ext cx="558800" cy="498475"/>
            <a:chOff x="3487" y="2165"/>
            <a:chExt cx="352" cy="314"/>
          </a:xfrm>
        </p:grpSpPr>
        <p:sp>
          <p:nvSpPr>
            <p:cNvPr id="84" name="AutoShape 40"/>
            <p:cNvSpPr>
              <a:spLocks noChangeArrowheads="1"/>
            </p:cNvSpPr>
            <p:nvPr/>
          </p:nvSpPr>
          <p:spPr bwMode="auto">
            <a:xfrm>
              <a:off x="3487" y="2165"/>
              <a:ext cx="353" cy="248"/>
            </a:xfrm>
            <a:prstGeom prst="roundRect">
              <a:avLst>
                <a:gd name="adj" fmla="val 40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AutoShape 41"/>
            <p:cNvSpPr>
              <a:spLocks noChangeArrowheads="1"/>
            </p:cNvSpPr>
            <p:nvPr/>
          </p:nvSpPr>
          <p:spPr bwMode="auto">
            <a:xfrm>
              <a:off x="3493" y="2165"/>
              <a:ext cx="315" cy="315"/>
            </a:xfrm>
            <a:prstGeom prst="roundRect">
              <a:avLst>
                <a:gd name="adj" fmla="val 403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5</a:t>
              </a:r>
            </a:p>
          </p:txBody>
        </p:sp>
      </p:grpSp>
      <p:sp>
        <p:nvSpPr>
          <p:cNvPr id="86" name="AutoShape 42"/>
          <p:cNvSpPr>
            <a:spLocks noChangeArrowheads="1"/>
          </p:cNvSpPr>
          <p:nvPr/>
        </p:nvSpPr>
        <p:spPr bwMode="auto">
          <a:xfrm>
            <a:off x="6994588" y="3886200"/>
            <a:ext cx="1319213" cy="1069975"/>
          </a:xfrm>
          <a:prstGeom prst="roundRect">
            <a:avLst>
              <a:gd name="adj" fmla="val 148"/>
            </a:avLst>
          </a:prstGeom>
          <a:noFill/>
          <a:ln w="28440">
            <a:solidFill>
              <a:srgbClr val="009999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AutoShape 43"/>
          <p:cNvSpPr>
            <a:spLocks noChangeArrowheads="1"/>
          </p:cNvSpPr>
          <p:nvPr/>
        </p:nvSpPr>
        <p:spPr bwMode="auto">
          <a:xfrm rot="16200000">
            <a:off x="7400465" y="4393557"/>
            <a:ext cx="427979" cy="1519584"/>
          </a:xfrm>
          <a:prstGeom prst="roundRect">
            <a:avLst>
              <a:gd name="adj" fmla="val 370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eaVert" wrap="none" lIns="90000" tIns="46800" rIns="90000" bIns="46800">
            <a:spAutoFit/>
          </a:bodyPr>
          <a:lstStyle/>
          <a:p>
            <a:pPr rtl="1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009999"/>
                </a:solidFill>
                <a:latin typeface="TradeGothic" pitchFamily="32" charset="0"/>
              </a:rPr>
              <a:t>Chunk server N</a:t>
            </a:r>
          </a:p>
        </p:txBody>
      </p: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7700962" y="4495800"/>
            <a:ext cx="531813" cy="498475"/>
            <a:chOff x="3504" y="2496"/>
            <a:chExt cx="335" cy="314"/>
          </a:xfrm>
        </p:grpSpPr>
        <p:sp>
          <p:nvSpPr>
            <p:cNvPr id="89" name="AutoShape 61"/>
            <p:cNvSpPr>
              <a:spLocks noChangeArrowheads="1"/>
            </p:cNvSpPr>
            <p:nvPr/>
          </p:nvSpPr>
          <p:spPr bwMode="auto">
            <a:xfrm>
              <a:off x="3504" y="2496"/>
              <a:ext cx="336" cy="248"/>
            </a:xfrm>
            <a:prstGeom prst="roundRect">
              <a:avLst>
                <a:gd name="adj" fmla="val 403"/>
              </a:avLst>
            </a:prstGeom>
            <a:solidFill>
              <a:srgbClr val="C0C0C0"/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Text Box 62"/>
            <p:cNvSpPr txBox="1">
              <a:spLocks noChangeArrowheads="1"/>
            </p:cNvSpPr>
            <p:nvPr/>
          </p:nvSpPr>
          <p:spPr bwMode="auto">
            <a:xfrm>
              <a:off x="3504" y="2496"/>
              <a:ext cx="336" cy="31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>
                  <a:solidFill>
                    <a:srgbClr val="7D7D7D"/>
                  </a:solidFill>
                  <a:latin typeface="TradeGothic" pitchFamily="32" charset="0"/>
                </a:rPr>
                <a:t>C</a:t>
              </a:r>
              <a:r>
                <a:rPr lang="en-GB" baseline="-25000">
                  <a:solidFill>
                    <a:srgbClr val="7D7D7D"/>
                  </a:solidFill>
                  <a:latin typeface="TradeGothic" pitchFamily="32" charset="0"/>
                </a:rPr>
                <a:t>2</a:t>
              </a:r>
            </a:p>
          </p:txBody>
        </p: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7089959" y="4425006"/>
            <a:ext cx="522288" cy="393700"/>
            <a:chOff x="528" y="2160"/>
            <a:chExt cx="329" cy="248"/>
          </a:xfrm>
          <a:solidFill>
            <a:schemeClr val="accent3"/>
          </a:solidFill>
        </p:grpSpPr>
        <p:sp>
          <p:nvSpPr>
            <p:cNvPr id="92" name="AutoShape 23"/>
            <p:cNvSpPr>
              <a:spLocks noChangeArrowheads="1"/>
            </p:cNvSpPr>
            <p:nvPr/>
          </p:nvSpPr>
          <p:spPr bwMode="auto">
            <a:xfrm>
              <a:off x="528" y="2160"/>
              <a:ext cx="329" cy="248"/>
            </a:xfrm>
            <a:prstGeom prst="roundRect">
              <a:avLst>
                <a:gd name="adj" fmla="val 403"/>
              </a:avLst>
            </a:prstGeom>
            <a:grp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AutoShape 24"/>
            <p:cNvSpPr>
              <a:spLocks noChangeArrowheads="1"/>
            </p:cNvSpPr>
            <p:nvPr/>
          </p:nvSpPr>
          <p:spPr bwMode="auto">
            <a:xfrm>
              <a:off x="533" y="2160"/>
              <a:ext cx="315" cy="245"/>
            </a:xfrm>
            <a:prstGeom prst="roundRect">
              <a:avLst>
                <a:gd name="adj" fmla="val 403"/>
              </a:avLst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square" lIns="90000" tIns="46800" rIns="90000" bIns="64080">
              <a:spAutoFit/>
            </a:bodyPr>
            <a:lstStyle/>
            <a:p>
              <a: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dirty="0">
                  <a:solidFill>
                    <a:srgbClr val="7D7D7D"/>
                  </a:solidFill>
                  <a:latin typeface="TradeGothic" pitchFamily="32" charset="0"/>
                </a:rPr>
                <a:t>D</a:t>
              </a:r>
              <a:r>
                <a:rPr lang="en-GB" baseline="-25000" dirty="0">
                  <a:solidFill>
                    <a:srgbClr val="7D7D7D"/>
                  </a:solidFill>
                  <a:latin typeface="TradeGothic" pitchFamily="32" charset="0"/>
                </a:rPr>
                <a:t>0</a:t>
              </a:r>
            </a:p>
          </p:txBody>
        </p:sp>
      </p:grp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6253-5DDD-6749-B85B-218D081C4B0A}" type="datetime1">
              <a:rPr lang="en-US" smtClean="0"/>
              <a:t>1/21/18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066800" y="6096000"/>
            <a:ext cx="6922633" cy="533400"/>
          </a:xfrm>
          <a:prstGeom prst="rect">
            <a:avLst/>
          </a:prstGeom>
          <a:solidFill>
            <a:srgbClr val="008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Chunk servers also serve as compute servers</a:t>
            </a:r>
          </a:p>
        </p:txBody>
      </p:sp>
    </p:spTree>
    <p:extLst>
      <p:ext uri="{BB962C8B-B14F-4D97-AF65-F5344CB8AC3E}">
        <p14:creationId xmlns:p14="http://schemas.microsoft.com/office/powerpoint/2010/main" val="145715577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MapReduce is a </a:t>
            </a:r>
            <a:r>
              <a:rPr lang="en-US" b="1" dirty="0">
                <a:solidFill>
                  <a:srgbClr val="00B050"/>
                </a:solidFill>
              </a:rPr>
              <a:t>style of programming</a:t>
            </a:r>
            <a:r>
              <a:rPr lang="en-US" b="1" dirty="0"/>
              <a:t> designed for: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Easy parallel programming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Invisible management of hardware and software failures</a:t>
            </a:r>
          </a:p>
          <a:p>
            <a:pPr marL="925830" lvl="1" indent="-514350">
              <a:buFont typeface="+mj-lt"/>
              <a:buAutoNum type="arabicPeriod"/>
            </a:pPr>
            <a:r>
              <a:rPr lang="en-US" dirty="0"/>
              <a:t>Easy management of very-large-scale data</a:t>
            </a:r>
          </a:p>
          <a:p>
            <a:pPr marL="925830" lvl="1" indent="-51435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It has several </a:t>
            </a:r>
            <a:r>
              <a:rPr lang="en-US" dirty="0">
                <a:solidFill>
                  <a:srgbClr val="00B050"/>
                </a:solidFill>
              </a:rPr>
              <a:t>implementations</a:t>
            </a:r>
            <a:r>
              <a:rPr lang="en-US" dirty="0"/>
              <a:t>, including Hadoop, Spark (used in this class), </a:t>
            </a:r>
            <a:r>
              <a:rPr lang="en-US" dirty="0" err="1"/>
              <a:t>Flink</a:t>
            </a:r>
            <a:r>
              <a:rPr lang="en-US" dirty="0"/>
              <a:t>, and the original Google implementation just called “MapReduce”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672F-09C9-C847-BF2D-97FB5B51BC1B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12986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66"/>
                </a:solidFill>
              </a:rPr>
              <a:t>But to extract the knowledge data needs to be</a:t>
            </a:r>
          </a:p>
          <a:p>
            <a:pPr lvl="1"/>
            <a:r>
              <a:rPr lang="en-US" sz="3200" b="1" dirty="0"/>
              <a:t>Stored (systems)</a:t>
            </a:r>
          </a:p>
          <a:p>
            <a:pPr lvl="1"/>
            <a:r>
              <a:rPr lang="en-US" sz="3200" b="1" dirty="0"/>
              <a:t>Managed (databases)</a:t>
            </a:r>
          </a:p>
          <a:p>
            <a:pPr lvl="1"/>
            <a:r>
              <a:rPr lang="en-US" sz="3200" b="1" dirty="0"/>
              <a:t>And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>
                <a:solidFill>
                  <a:srgbClr val="0000FF"/>
                </a:solidFill>
              </a:rPr>
              <a:t>ANALYZED</a:t>
            </a:r>
            <a:r>
              <a:rPr lang="en-US" sz="3200" b="1" dirty="0">
                <a:solidFill>
                  <a:srgbClr val="FF0066"/>
                </a:solidFill>
              </a:rPr>
              <a:t> </a:t>
            </a:r>
            <a:r>
              <a:rPr lang="en-US" sz="3200" b="1" dirty="0">
                <a:sym typeface="Wingdings" pitchFamily="2" charset="2"/>
              </a:rPr>
              <a:t> this class</a:t>
            </a:r>
            <a:endParaRPr lang="en-US" sz="3200" b="1" dirty="0"/>
          </a:p>
          <a:p>
            <a:pPr lvl="8"/>
            <a:endParaRPr lang="en-US" b="1" dirty="0">
              <a:solidFill>
                <a:srgbClr val="0000FF"/>
              </a:solidFill>
            </a:endParaRPr>
          </a:p>
          <a:p>
            <a:pPr marL="118872" indent="0" algn="ctr">
              <a:buNone/>
            </a:pPr>
            <a:r>
              <a:rPr lang="en-US" sz="4000" b="1" dirty="0">
                <a:solidFill>
                  <a:srgbClr val="0000FF"/>
                </a:solidFill>
              </a:rPr>
              <a:t>Data Mining ≈ Big Data ≈ </a:t>
            </a:r>
            <a:br>
              <a:rPr lang="en-US" sz="4000" b="1" dirty="0">
                <a:solidFill>
                  <a:srgbClr val="0000FF"/>
                </a:solidFill>
              </a:rPr>
            </a:br>
            <a:r>
              <a:rPr lang="en-US" sz="4000" b="1" dirty="0">
                <a:solidFill>
                  <a:srgbClr val="0000FF"/>
                </a:solidFill>
              </a:rPr>
              <a:t>Predictive Analytics ≈ Data Science</a:t>
            </a:r>
          </a:p>
          <a:p>
            <a:endParaRPr lang="en-US" sz="3600" b="1" dirty="0">
              <a:solidFill>
                <a:srgbClr val="0000FF"/>
              </a:solidFill>
            </a:endParaRPr>
          </a:p>
          <a:p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4D6CE-84C5-034B-930C-0CE4DD0F97E6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031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4876797"/>
          </a:xfrm>
        </p:spPr>
        <p:txBody>
          <a:bodyPr>
            <a:normAutofit fontScale="92500" lnSpcReduction="20000"/>
          </a:bodyPr>
          <a:lstStyle/>
          <a:p>
            <a:pPr marL="118872" indent="0">
              <a:buNone/>
            </a:pPr>
            <a:r>
              <a:rPr lang="en-US" b="1" dirty="0"/>
              <a:t>3 steps of MapReduce</a:t>
            </a:r>
          </a:p>
          <a:p>
            <a:r>
              <a:rPr lang="en-US" b="1" dirty="0">
                <a:solidFill>
                  <a:srgbClr val="0000FF"/>
                </a:solidFill>
              </a:rPr>
              <a:t>Map:</a:t>
            </a:r>
          </a:p>
          <a:p>
            <a:pPr lvl="1"/>
            <a:r>
              <a:rPr lang="en-US" dirty="0"/>
              <a:t>Apply a user-written </a:t>
            </a:r>
            <a:r>
              <a:rPr lang="en-US" i="1" dirty="0">
                <a:solidFill>
                  <a:srgbClr val="FF0000"/>
                </a:solidFill>
              </a:rPr>
              <a:t>Map function </a:t>
            </a:r>
            <a:r>
              <a:rPr lang="en-US" dirty="0"/>
              <a:t>to each input element</a:t>
            </a:r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Mapper</a:t>
            </a:r>
            <a:r>
              <a:rPr lang="en-US" dirty="0"/>
              <a:t> applies the Map function to a single element</a:t>
            </a:r>
          </a:p>
          <a:p>
            <a:pPr lvl="3"/>
            <a:r>
              <a:rPr lang="en-US" dirty="0"/>
              <a:t>Many mappers grouped in a </a:t>
            </a:r>
            <a:r>
              <a:rPr lang="en-US" i="1" dirty="0">
                <a:solidFill>
                  <a:srgbClr val="FF0000"/>
                </a:solidFill>
              </a:rPr>
              <a:t>Map task</a:t>
            </a:r>
            <a:r>
              <a:rPr lang="en-US" dirty="0"/>
              <a:t> (the unit of parallelism)</a:t>
            </a:r>
          </a:p>
          <a:p>
            <a:pPr lvl="1"/>
            <a:r>
              <a:rPr lang="en-US" dirty="0"/>
              <a:t>The output of the Map function is a set of 0, 1, or more </a:t>
            </a:r>
            <a:r>
              <a:rPr lang="en-US" i="1" dirty="0">
                <a:solidFill>
                  <a:srgbClr val="FF0000"/>
                </a:solidFill>
              </a:rPr>
              <a:t>key-value pairs</a:t>
            </a:r>
            <a:r>
              <a:rPr lang="en-US" dirty="0"/>
              <a:t>.</a:t>
            </a:r>
          </a:p>
          <a:p>
            <a:r>
              <a:rPr lang="en-US" b="1" dirty="0">
                <a:solidFill>
                  <a:srgbClr val="0000FF"/>
                </a:solidFill>
              </a:rPr>
              <a:t>Group by key: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Sort and shuffle</a:t>
            </a:r>
          </a:p>
          <a:p>
            <a:pPr lvl="1"/>
            <a:r>
              <a:rPr lang="en-US" dirty="0"/>
              <a:t>System sorts all the key-value pairs by key, and</a:t>
            </a:r>
            <a:br>
              <a:rPr lang="en-US" dirty="0"/>
            </a:br>
            <a:r>
              <a:rPr lang="en-US" dirty="0"/>
              <a:t>outputs key-(list of values) pairs</a:t>
            </a:r>
          </a:p>
          <a:p>
            <a:r>
              <a:rPr lang="en-US" b="1" dirty="0">
                <a:solidFill>
                  <a:srgbClr val="0000FF"/>
                </a:solidFill>
              </a:rPr>
              <a:t>Reduce:</a:t>
            </a:r>
          </a:p>
          <a:p>
            <a:pPr lvl="1"/>
            <a:r>
              <a:rPr lang="en-US" dirty="0"/>
              <a:t>User-written </a:t>
            </a:r>
            <a:r>
              <a:rPr lang="en-US" i="1" dirty="0">
                <a:solidFill>
                  <a:srgbClr val="FF0000"/>
                </a:solidFill>
              </a:rPr>
              <a:t>Reduce function</a:t>
            </a:r>
            <a:r>
              <a:rPr lang="en-US" dirty="0"/>
              <a:t> is applied to each </a:t>
            </a:r>
            <a:br>
              <a:rPr lang="en-US" dirty="0"/>
            </a:br>
            <a:r>
              <a:rPr lang="en-US" dirty="0"/>
              <a:t>key-(list of values)</a:t>
            </a:r>
          </a:p>
        </p:txBody>
      </p:sp>
      <p:sp>
        <p:nvSpPr>
          <p:cNvPr id="4" name="Rectangle 3"/>
          <p:cNvSpPr/>
          <p:nvPr/>
        </p:nvSpPr>
        <p:spPr>
          <a:xfrm>
            <a:off x="76200" y="6095999"/>
            <a:ext cx="8915400" cy="68580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Outline stays the same, </a:t>
            </a:r>
            <a:r>
              <a:rPr lang="en-US" sz="2400" b="1" dirty="0"/>
              <a:t>Map </a:t>
            </a:r>
            <a:r>
              <a:rPr lang="en-US" sz="2400" dirty="0"/>
              <a:t>and </a:t>
            </a:r>
            <a:r>
              <a:rPr lang="en-US" sz="2400" b="1" dirty="0"/>
              <a:t>Reduce </a:t>
            </a:r>
            <a:r>
              <a:rPr lang="en-US" sz="2400" dirty="0"/>
              <a:t>change to fit the problem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C7D0-ADFE-A245-965A-1EFF6F8B9314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36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Map-Reduce: A diagram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5609-D050-F645-85DF-0863F0883DCB}" type="datetime1">
              <a:rPr lang="en-US" smtClean="0"/>
              <a:t>1/21/18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4" name="Picture 6" descr="index-auto-0007-0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8210" y="1219200"/>
            <a:ext cx="7844790" cy="54102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32410" y="17526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MAP:</a:t>
            </a:r>
          </a:p>
          <a:p>
            <a:pPr algn="ctr"/>
            <a:r>
              <a:rPr lang="en-US" sz="1400" dirty="0"/>
              <a:t>Read input and produces a set of key-value pairs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232410" y="3429000"/>
            <a:ext cx="1672590" cy="13716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by key:</a:t>
            </a:r>
          </a:p>
          <a:p>
            <a:pPr algn="ctr"/>
            <a:r>
              <a:rPr lang="en-US" sz="1400" dirty="0"/>
              <a:t>Collect all pairs with same key</a:t>
            </a:r>
          </a:p>
          <a:p>
            <a:pPr algn="ctr"/>
            <a:r>
              <a:rPr lang="en-US" sz="1200" b="1" dirty="0"/>
              <a:t>(Hash merge, Shuffle, Sort, Partition)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2410" y="4953000"/>
            <a:ext cx="167259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Reduce:</a:t>
            </a:r>
          </a:p>
          <a:p>
            <a:pPr algn="ctr"/>
            <a:r>
              <a:rPr lang="en-US" sz="1400" dirty="0"/>
              <a:t>Collect all values belonging to the key and output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820696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Map-Reduce: In Parallel</a:t>
            </a:r>
          </a:p>
        </p:txBody>
      </p:sp>
      <p:pic>
        <p:nvPicPr>
          <p:cNvPr id="2050" name="Picture 2" descr="http://labs.google.com/papers/mapreduce-osdi04-slides/index-auto-0008-0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1600"/>
            <a:ext cx="6800850" cy="4705351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666BC-D1AE-E54D-82BA-13D1673871D9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091535"/>
            <a:ext cx="7848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0000FF"/>
                </a:solidFill>
              </a:rPr>
              <a:t>All phases are distributed with many tasks doing the work</a:t>
            </a:r>
          </a:p>
        </p:txBody>
      </p:sp>
    </p:spTree>
    <p:extLst>
      <p:ext uri="{BB962C8B-B14F-4D97-AF65-F5344CB8AC3E}">
        <p14:creationId xmlns:p14="http://schemas.microsoft.com/office/powerpoint/2010/main" val="24811568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44A2-DC88-401B-8D29-A16364728A37}" type="slidenum">
              <a:rPr lang="en-US"/>
              <a:pPr/>
              <a:t>43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 Pattern</a:t>
            </a: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407514" y="2526268"/>
            <a:ext cx="457200" cy="457200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407514" y="3212068"/>
            <a:ext cx="457200" cy="457200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5160114" y="2678668"/>
            <a:ext cx="457200" cy="4572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407514" y="3897868"/>
            <a:ext cx="457200" cy="457200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407514" y="4583668"/>
            <a:ext cx="457200" cy="457200"/>
          </a:xfrm>
          <a:prstGeom prst="rect">
            <a:avLst/>
          </a:prstGeom>
          <a:solidFill>
            <a:srgbClr val="FF99CC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5160114" y="3516868"/>
            <a:ext cx="457200" cy="4572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5160114" y="4355068"/>
            <a:ext cx="457200" cy="457200"/>
          </a:xfrm>
          <a:prstGeom prst="rect">
            <a:avLst/>
          </a:prstGeom>
          <a:solidFill>
            <a:srgbClr val="CC99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2188314" y="275486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2188314" y="344066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>
            <a:off x="2188314" y="412646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2188314" y="4812268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3864714" y="2754868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3864714" y="2754868"/>
            <a:ext cx="12954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 flipV="1">
            <a:off x="3864714" y="2831068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3864714" y="3440668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3864714" y="4126468"/>
            <a:ext cx="1295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 flipV="1">
            <a:off x="3864714" y="4659868"/>
            <a:ext cx="1295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>
            <a:off x="5617314" y="290726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5617314" y="374546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5617314" y="4583668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3255114" y="5345668"/>
            <a:ext cx="10166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Mappers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5007714" y="5345668"/>
            <a:ext cx="10618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Reducers</a:t>
            </a:r>
          </a:p>
        </p:txBody>
      </p:sp>
      <p:sp>
        <p:nvSpPr>
          <p:cNvPr id="30745" name="Text Box 25"/>
          <p:cNvSpPr txBox="1">
            <a:spLocks noChangeArrowheads="1"/>
          </p:cNvSpPr>
          <p:nvPr/>
        </p:nvSpPr>
        <p:spPr bwMode="auto">
          <a:xfrm>
            <a:off x="1181839" y="3474006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Input</a:t>
            </a: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6896839" y="3474006"/>
            <a:ext cx="8755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Output</a:t>
            </a:r>
          </a:p>
        </p:txBody>
      </p:sp>
      <p:sp>
        <p:nvSpPr>
          <p:cNvPr id="30747" name="Line 27"/>
          <p:cNvSpPr>
            <a:spLocks noChangeShapeType="1"/>
          </p:cNvSpPr>
          <p:nvPr/>
        </p:nvSpPr>
        <p:spPr bwMode="auto">
          <a:xfrm>
            <a:off x="3864714" y="2754868"/>
            <a:ext cx="1295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8" name="Line 28"/>
          <p:cNvSpPr>
            <a:spLocks noChangeShapeType="1"/>
          </p:cNvSpPr>
          <p:nvPr/>
        </p:nvSpPr>
        <p:spPr bwMode="auto">
          <a:xfrm>
            <a:off x="3864714" y="3440668"/>
            <a:ext cx="1295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Line 29"/>
          <p:cNvSpPr>
            <a:spLocks noChangeShapeType="1"/>
          </p:cNvSpPr>
          <p:nvPr/>
        </p:nvSpPr>
        <p:spPr bwMode="auto">
          <a:xfrm flipV="1">
            <a:off x="3864714" y="2907268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V="1">
            <a:off x="3864714" y="3745468"/>
            <a:ext cx="1295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 flipV="1">
            <a:off x="3864714" y="2983468"/>
            <a:ext cx="12954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 flipV="1">
            <a:off x="3864714" y="3821668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3788514" y="1840468"/>
            <a:ext cx="11039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key-value</a:t>
            </a:r>
          </a:p>
          <a:p>
            <a:r>
              <a:rPr lang="en-US" dirty="0"/>
              <a:t>    pairs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31A8-EBEE-D347-8C39-A79DA8F2213E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8611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Example: Word Counting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Example MapReduce task:</a:t>
            </a:r>
          </a:p>
          <a:p>
            <a:r>
              <a:rPr lang="en-US" dirty="0"/>
              <a:t>We have a huge text document</a:t>
            </a:r>
          </a:p>
          <a:p>
            <a:r>
              <a:rPr lang="en-US" dirty="0"/>
              <a:t>Count the number of times each </a:t>
            </a:r>
            <a:br>
              <a:rPr lang="en-US" dirty="0"/>
            </a:br>
            <a:r>
              <a:rPr lang="en-US" dirty="0"/>
              <a:t>distinct word appears in the file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Many applications of this:</a:t>
            </a:r>
          </a:p>
          <a:p>
            <a:pPr lvl="1"/>
            <a:r>
              <a:rPr lang="en-US" dirty="0"/>
              <a:t>Analyze web server logs to find popular URLs</a:t>
            </a:r>
          </a:p>
          <a:p>
            <a:pPr lvl="1"/>
            <a:r>
              <a:rPr lang="en-US" dirty="0"/>
              <a:t>Statistical machine translation:</a:t>
            </a:r>
          </a:p>
          <a:p>
            <a:pPr lvl="2"/>
            <a:r>
              <a:rPr lang="en-US" dirty="0"/>
              <a:t>Need to count number of times every 5-word sequence occurs in a large corpus of documents</a:t>
            </a:r>
          </a:p>
          <a:p>
            <a:pPr lvl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0E464-5160-3847-8B1B-4CB2CEB4CD15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4571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MapReduce</a:t>
            </a:r>
            <a:r>
              <a:rPr lang="en-US" dirty="0"/>
              <a:t>: Word Counting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3468468"/>
            <a:ext cx="1600200" cy="2627531"/>
          </a:xfrm>
          <a:prstGeom prst="rect">
            <a:avLst/>
          </a:prstGeom>
          <a:ln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1100" dirty="0">
                <a:latin typeface="Arial Narrow" pitchFamily="34" charset="0"/>
                <a:cs typeface="Arial" pitchFamily="34" charset="0"/>
              </a:rPr>
              <a:t>The crew of the space shuttle Endeavor recently returned to Earth as ambassadors, harbingers of a new era of space exploration. Scientists at NASA are saying that the recent assembly of the </a:t>
            </a:r>
            <a:r>
              <a:rPr lang="en-US" sz="1100" dirty="0" err="1">
                <a:latin typeface="Arial Narrow" pitchFamily="34" charset="0"/>
                <a:cs typeface="Arial" pitchFamily="34" charset="0"/>
              </a:rPr>
              <a:t>Dextre</a:t>
            </a:r>
            <a:r>
              <a:rPr lang="en-US" sz="1100" dirty="0">
                <a:latin typeface="Arial Narrow" pitchFamily="34" charset="0"/>
                <a:cs typeface="Arial" pitchFamily="34" charset="0"/>
              </a:rPr>
              <a:t> bot is the first step in a long-term space-based man/</a:t>
            </a:r>
            <a:r>
              <a:rPr lang="en-US" sz="1100" dirty="0" err="1">
                <a:latin typeface="Arial Narrow" pitchFamily="34" charset="0"/>
                <a:cs typeface="Arial" pitchFamily="34" charset="0"/>
              </a:rPr>
              <a:t>mache</a:t>
            </a:r>
            <a:r>
              <a:rPr lang="en-US" sz="1100" dirty="0">
                <a:latin typeface="Arial Narrow" pitchFamily="34" charset="0"/>
                <a:cs typeface="Arial" pitchFamily="34" charset="0"/>
              </a:rPr>
              <a:t> partnership. '"The work we're doing now -- the robotics we're doing -- is what we're going to need ……………………..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04800" y="610766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Big document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1788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(of,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(Endeavor,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….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1600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(crew, 1)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(the, 1)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141204" y="3468469"/>
            <a:ext cx="1600200" cy="25908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(crew, 2)</a:t>
            </a:r>
          </a:p>
          <a:p>
            <a:pPr algn="ctr"/>
            <a:r>
              <a:rPr lang="en-US" dirty="0"/>
              <a:t>(space, 1)</a:t>
            </a:r>
          </a:p>
          <a:p>
            <a:pPr algn="ctr"/>
            <a:r>
              <a:rPr lang="en-US" dirty="0"/>
              <a:t>(the, 3)</a:t>
            </a:r>
          </a:p>
          <a:p>
            <a:pPr algn="ctr"/>
            <a:r>
              <a:rPr lang="en-US" dirty="0"/>
              <a:t>(shuttle, 1)</a:t>
            </a:r>
          </a:p>
          <a:p>
            <a:pPr algn="ctr"/>
            <a:r>
              <a:rPr lang="en-US" dirty="0"/>
              <a:t>(recently, 1)</a:t>
            </a:r>
          </a:p>
          <a:p>
            <a:pPr algn="ctr"/>
            <a:r>
              <a:rPr lang="en-US" dirty="0"/>
              <a:t>…</a:t>
            </a:r>
          </a:p>
        </p:txBody>
      </p:sp>
      <p:sp>
        <p:nvSpPr>
          <p:cNvPr id="55" name="Rectangle 54"/>
          <p:cNvSpPr/>
          <p:nvPr/>
        </p:nvSpPr>
        <p:spPr>
          <a:xfrm>
            <a:off x="21788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MAP:</a:t>
            </a:r>
          </a:p>
          <a:p>
            <a:pPr algn="ctr"/>
            <a:r>
              <a:rPr lang="en-US" sz="1400" dirty="0"/>
              <a:t>Read input and produces a set of key-value pairs</a:t>
            </a:r>
            <a:endParaRPr lang="en-US" b="1" dirty="0"/>
          </a:p>
        </p:txBody>
      </p:sp>
      <p:sp>
        <p:nvSpPr>
          <p:cNvPr id="56" name="Rectangle 55"/>
          <p:cNvSpPr/>
          <p:nvPr/>
        </p:nvSpPr>
        <p:spPr>
          <a:xfrm>
            <a:off x="41600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Group by key:</a:t>
            </a:r>
          </a:p>
          <a:p>
            <a:pPr algn="ctr"/>
            <a:r>
              <a:rPr lang="en-US" sz="1400" dirty="0"/>
              <a:t>Collect all pairs with same key</a:t>
            </a:r>
            <a:endParaRPr lang="en-US" b="1" dirty="0"/>
          </a:p>
        </p:txBody>
      </p:sp>
      <p:sp>
        <p:nvSpPr>
          <p:cNvPr id="57" name="Rectangle 56"/>
          <p:cNvSpPr/>
          <p:nvPr/>
        </p:nvSpPr>
        <p:spPr>
          <a:xfrm>
            <a:off x="6141204" y="2057400"/>
            <a:ext cx="1600200" cy="1143000"/>
          </a:xfrm>
          <a:prstGeom prst="rect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Reduce:</a:t>
            </a:r>
          </a:p>
          <a:p>
            <a:pPr algn="ctr"/>
            <a:r>
              <a:rPr lang="en-US" sz="1400" dirty="0"/>
              <a:t>Collect all values belonging to the key and output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012196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Provided by the programmer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019800" y="1411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Provided by the programmer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252907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343400" y="6107668"/>
            <a:ext cx="142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(key, value)</a:t>
            </a:r>
          </a:p>
        </p:txBody>
      </p:sp>
      <p:grpSp>
        <p:nvGrpSpPr>
          <p:cNvPr id="3" name="Group 68"/>
          <p:cNvGrpSpPr/>
          <p:nvPr/>
        </p:nvGrpSpPr>
        <p:grpSpPr>
          <a:xfrm>
            <a:off x="8001000" y="3200400"/>
            <a:ext cx="762000" cy="3200400"/>
            <a:chOff x="8001000" y="1752600"/>
            <a:chExt cx="762000" cy="3200400"/>
          </a:xfrm>
        </p:grpSpPr>
        <p:sp>
          <p:nvSpPr>
            <p:cNvPr id="64" name="TextBox 63"/>
            <p:cNvSpPr txBox="1"/>
            <p:nvPr/>
          </p:nvSpPr>
          <p:spPr>
            <a:xfrm rot="16200000">
              <a:off x="7070789" y="2911411"/>
              <a:ext cx="2686954" cy="369332"/>
            </a:xfrm>
            <a:prstGeom prst="rect">
              <a:avLst/>
            </a:prstGeom>
            <a:noFill/>
            <a:ln cmpd="sng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Sequentially read the data</a:t>
              </a:r>
            </a:p>
          </p:txBody>
        </p:sp>
        <p:sp>
          <p:nvSpPr>
            <p:cNvPr id="67" name="Down Arrow 66"/>
            <p:cNvSpPr/>
            <p:nvPr/>
          </p:nvSpPr>
          <p:spPr>
            <a:xfrm>
              <a:off x="8001000" y="1752600"/>
              <a:ext cx="762000" cy="3200400"/>
            </a:xfrm>
            <a:prstGeom prst="downArrow">
              <a:avLst/>
            </a:prstGeom>
            <a:ln cmpd="sng"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7119681" y="3059689"/>
              <a:ext cx="2542684" cy="369332"/>
            </a:xfrm>
            <a:prstGeom prst="rect">
              <a:avLst/>
            </a:prstGeom>
            <a:noFill/>
            <a:ln cmpd="sng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Only  </a:t>
              </a:r>
              <a:r>
                <a:rPr lang="en-US" dirty="0">
                  <a:solidFill>
                    <a:schemeClr val="bg1"/>
                  </a:solidFill>
                </a:rPr>
                <a:t>  sequential    reads</a:t>
              </a:r>
            </a:p>
          </p:txBody>
        </p:sp>
      </p:grpSp>
      <p:grpSp>
        <p:nvGrpSpPr>
          <p:cNvPr id="4" name="Group 76"/>
          <p:cNvGrpSpPr/>
          <p:nvPr/>
        </p:nvGrpSpPr>
        <p:grpSpPr>
          <a:xfrm>
            <a:off x="2102665" y="4056286"/>
            <a:ext cx="1707335" cy="1104600"/>
            <a:chOff x="179559" y="4370559"/>
            <a:chExt cx="1707335" cy="1104600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10494" y="49385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6" name="Group 80"/>
          <p:cNvGrpSpPr/>
          <p:nvPr/>
        </p:nvGrpSpPr>
        <p:grpSpPr>
          <a:xfrm>
            <a:off x="4114800" y="4371984"/>
            <a:ext cx="1707335" cy="782628"/>
            <a:chOff x="179559" y="4627743"/>
            <a:chExt cx="1707335" cy="782628"/>
          </a:xfrm>
        </p:grpSpPr>
        <p:cxnSp>
          <p:nvCxnSpPr>
            <p:cNvPr id="82" name="Straight Connector 81"/>
            <p:cNvCxnSpPr/>
            <p:nvPr/>
          </p:nvCxnSpPr>
          <p:spPr>
            <a:xfrm>
              <a:off x="179559" y="540878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210494" y="4627743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7" name="Group 84"/>
          <p:cNvGrpSpPr/>
          <p:nvPr/>
        </p:nvGrpSpPr>
        <p:grpSpPr>
          <a:xfrm>
            <a:off x="152400" y="4021245"/>
            <a:ext cx="1707335" cy="1104600"/>
            <a:chOff x="179559" y="4370559"/>
            <a:chExt cx="1707335" cy="1104600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179559" y="547357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10494" y="4916281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10494" y="4370559"/>
              <a:ext cx="1676400" cy="1588"/>
            </a:xfrm>
            <a:prstGeom prst="line">
              <a:avLst/>
            </a:prstGeom>
            <a:ln cmpd="sng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8" name="Group 97"/>
          <p:cNvGrpSpPr/>
          <p:nvPr/>
        </p:nvGrpSpPr>
        <p:grpSpPr>
          <a:xfrm>
            <a:off x="3810000" y="3886200"/>
            <a:ext cx="228600" cy="1600200"/>
            <a:chOff x="3810000" y="4114800"/>
            <a:chExt cx="228600" cy="1600200"/>
          </a:xfrm>
        </p:grpSpPr>
        <p:cxnSp>
          <p:nvCxnSpPr>
            <p:cNvPr id="90" name="Straight Connector 89"/>
            <p:cNvCxnSpPr/>
            <p:nvPr/>
          </p:nvCxnSpPr>
          <p:spPr>
            <a:xfrm rot="16200000" flipH="1">
              <a:off x="3619500" y="4381500"/>
              <a:ext cx="6858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3505200" y="5181600"/>
              <a:ext cx="914400" cy="1524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3657600" y="4953000"/>
              <a:ext cx="5334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3733800" y="4495800"/>
              <a:ext cx="381000" cy="228600"/>
            </a:xfrm>
            <a:prstGeom prst="line">
              <a:avLst/>
            </a:prstGeom>
            <a:ln cmpd="sng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E4941-68AA-544F-8ED6-FF5F7514B982}" type="datetime1">
              <a:rPr lang="en-US" smtClean="0"/>
              <a:t>1/21/18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54" grpId="0" animBg="1"/>
      <p:bldP spid="55" grpId="0" animBg="1"/>
      <p:bldP spid="56" grpId="0" animBg="1"/>
      <p:bldP spid="57" grpId="0" animBg="1"/>
      <p:bldP spid="58" grpId="0"/>
      <p:bldP spid="59" grpId="0"/>
      <p:bldP spid="60" grpId="0"/>
      <p:bldP spid="65" grpId="0"/>
      <p:bldP spid="6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Count Using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2057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map(key, value):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document name; value: text of the document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word w in value:</a:t>
            </a:r>
          </a:p>
          <a:p>
            <a:pPr>
              <a:buFont typeface="Wingdings" pitchFamily="2" charset="2"/>
              <a:buNone/>
            </a:pPr>
            <a:r>
              <a:rPr lang="en-US" sz="2000" dirty="0">
                <a:latin typeface="Courier New" pitchFamily="49" charset="0"/>
                <a:cs typeface="Courier New" pitchFamily="49" charset="0"/>
              </a:rPr>
              <a:t>		emit(w, 1)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609600" y="3810000"/>
            <a:ext cx="7772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Courier New" pitchFamily="49" charset="0"/>
                <a:cs typeface="Courier New" pitchFamily="49" charset="0"/>
              </a:rPr>
              <a:t>reduce(key, values):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// key: a word; value: an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iterator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 over counts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result = 0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for each count v in values: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	result += v</a:t>
            </a:r>
          </a:p>
          <a:p>
            <a:r>
              <a:rPr lang="en-US" sz="2000" dirty="0">
                <a:latin typeface="Courier New" pitchFamily="49" charset="0"/>
                <a:cs typeface="Courier New" pitchFamily="49" charset="0"/>
              </a:rPr>
              <a:t>	emit(key, result)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BC85F-EA7F-6A4A-8587-AA4EF5369B21}" type="datetime1">
              <a:rPr lang="en-US" smtClean="0"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0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  <p:bldP spid="8909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MapReduce</a:t>
            </a:r>
            <a:r>
              <a:rPr lang="en-GB" dirty="0"/>
              <a:t>: Environment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GB" b="1" dirty="0" err="1">
                <a:solidFill>
                  <a:srgbClr val="0000FF"/>
                </a:solidFill>
              </a:rPr>
              <a:t>MapReduce</a:t>
            </a:r>
            <a:r>
              <a:rPr lang="en-GB" b="1" dirty="0">
                <a:solidFill>
                  <a:srgbClr val="0000FF"/>
                </a:solidFill>
              </a:rPr>
              <a:t> environment takes care of:</a:t>
            </a:r>
          </a:p>
          <a:p>
            <a:r>
              <a:rPr lang="en-GB" b="1" dirty="0">
                <a:solidFill>
                  <a:srgbClr val="008000"/>
                </a:solidFill>
              </a:rPr>
              <a:t>Partitioning</a:t>
            </a:r>
            <a:r>
              <a:rPr lang="en-GB" dirty="0">
                <a:solidFill>
                  <a:srgbClr val="008000"/>
                </a:solidFill>
              </a:rPr>
              <a:t> </a:t>
            </a:r>
            <a:r>
              <a:rPr lang="en-GB" dirty="0"/>
              <a:t>the input data</a:t>
            </a:r>
          </a:p>
          <a:p>
            <a:r>
              <a:rPr lang="en-GB" b="1" dirty="0">
                <a:solidFill>
                  <a:srgbClr val="008000"/>
                </a:solidFill>
              </a:rPr>
              <a:t>Scheduling</a:t>
            </a:r>
            <a:r>
              <a:rPr lang="en-GB" dirty="0"/>
              <a:t> the program’s execution across a </a:t>
            </a:r>
            <a:br>
              <a:rPr lang="en-GB" dirty="0"/>
            </a:br>
            <a:r>
              <a:rPr lang="en-GB" dirty="0"/>
              <a:t>set of machines</a:t>
            </a:r>
          </a:p>
          <a:p>
            <a:r>
              <a:rPr lang="en-GB" dirty="0"/>
              <a:t>Performing the </a:t>
            </a:r>
            <a:r>
              <a:rPr lang="en-GB" b="1" dirty="0">
                <a:solidFill>
                  <a:srgbClr val="0000FF"/>
                </a:solidFill>
              </a:rPr>
              <a:t>group by key</a:t>
            </a:r>
            <a:r>
              <a:rPr lang="en-GB" dirty="0"/>
              <a:t> step</a:t>
            </a:r>
          </a:p>
          <a:p>
            <a:pPr lvl="1"/>
            <a:r>
              <a:rPr lang="en-GB" dirty="0"/>
              <a:t>In practice this is is the bottleneck</a:t>
            </a:r>
          </a:p>
          <a:p>
            <a:r>
              <a:rPr lang="en-GB" dirty="0"/>
              <a:t>Handling machine </a:t>
            </a:r>
            <a:r>
              <a:rPr lang="en-GB" b="1" dirty="0">
                <a:solidFill>
                  <a:srgbClr val="008000"/>
                </a:solidFill>
              </a:rPr>
              <a:t>failures</a:t>
            </a:r>
          </a:p>
          <a:p>
            <a:r>
              <a:rPr lang="en-GB" dirty="0"/>
              <a:t>Managing required inter-machine </a:t>
            </a:r>
            <a:r>
              <a:rPr lang="en-GB" b="1" dirty="0">
                <a:solidFill>
                  <a:srgbClr val="008000"/>
                </a:solidFill>
              </a:rPr>
              <a:t>communication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B7F0-1932-524B-AB55-4029798EFFE8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1904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Dealing with Failures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Map worker failure</a:t>
            </a:r>
          </a:p>
          <a:p>
            <a:pPr lvl="1"/>
            <a:r>
              <a:rPr lang="en-US" dirty="0"/>
              <a:t>Map tasks completed or in-progress at </a:t>
            </a:r>
            <a:br>
              <a:rPr lang="en-US" dirty="0"/>
            </a:br>
            <a:r>
              <a:rPr lang="en-US" dirty="0"/>
              <a:t>worker are reset to idle and rescheduled</a:t>
            </a:r>
          </a:p>
          <a:p>
            <a:pPr lvl="1"/>
            <a:r>
              <a:rPr lang="en-US" dirty="0"/>
              <a:t>Reduce workers are notified when map task is rescheduled on another worker</a:t>
            </a:r>
          </a:p>
          <a:p>
            <a:r>
              <a:rPr lang="en-US" b="1" dirty="0">
                <a:solidFill>
                  <a:srgbClr val="FF0066"/>
                </a:solidFill>
              </a:rPr>
              <a:t>Reduce worker failure</a:t>
            </a:r>
          </a:p>
          <a:p>
            <a:pPr lvl="1"/>
            <a:r>
              <a:rPr lang="en-US" dirty="0"/>
              <a:t>Only in-progress tasks are reset to idle and the reduce task is restarted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C184-53E3-7842-805B-5DC7087DD727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6591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Spark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2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>
            <a:noAutofit/>
          </a:bodyPr>
          <a:lstStyle/>
          <a:p>
            <a:r>
              <a:rPr lang="en-US" sz="4400" dirty="0"/>
              <a:t>Good news: Demand for Data Mining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85850"/>
            <a:ext cx="7808964" cy="569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8B5C2-B472-8546-BB59-285BF7E9CAC4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86700333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MapReduce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Two major limitations of MapReduce:  </a:t>
            </a:r>
          </a:p>
          <a:p>
            <a:pPr lvl="1"/>
            <a:r>
              <a:rPr lang="en-US" dirty="0"/>
              <a:t>Difficultly of programming directly in MR </a:t>
            </a:r>
          </a:p>
          <a:p>
            <a:pPr lvl="2"/>
            <a:r>
              <a:rPr lang="en-US" dirty="0"/>
              <a:t>Many problems aren’t easily described as map-reduce</a:t>
            </a:r>
          </a:p>
          <a:p>
            <a:pPr lvl="1"/>
            <a:r>
              <a:rPr lang="en-US" dirty="0"/>
              <a:t>Performance bottlenecks, or batch not fitting the use cases </a:t>
            </a:r>
          </a:p>
          <a:p>
            <a:pPr lvl="2"/>
            <a:r>
              <a:rPr lang="en-US" dirty="0"/>
              <a:t>Persistence to disk typically slower than in-memory work</a:t>
            </a:r>
          </a:p>
          <a:p>
            <a:pPr lvl="2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In short, MR doesn’t compose well for large applications</a:t>
            </a:r>
          </a:p>
          <a:p>
            <a:pPr lvl="1"/>
            <a:r>
              <a:rPr lang="en-US" dirty="0"/>
              <a:t>Many times one needs to chain multiple map-reduce steps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DE3F7-C222-0A4A-99AE-2783E0255C0F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488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Data-Flow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MapReduce uses two “ranks” of tasks:</a:t>
            </a:r>
            <a:r>
              <a:rPr lang="en-US" dirty="0">
                <a:solidFill>
                  <a:srgbClr val="FF0066"/>
                </a:solidFill>
              </a:rPr>
              <a:t> </a:t>
            </a:r>
            <a:br>
              <a:rPr lang="en-US" dirty="0">
                <a:solidFill>
                  <a:srgbClr val="FF0066"/>
                </a:solidFill>
              </a:rPr>
            </a:br>
            <a:r>
              <a:rPr lang="en-US" dirty="0"/>
              <a:t>One for Map the second for Reduce</a:t>
            </a:r>
          </a:p>
          <a:p>
            <a:pPr lvl="1"/>
            <a:r>
              <a:rPr lang="en-US" dirty="0"/>
              <a:t>Data flows from the first rank to the second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Data-Flow Systems generalize this in two ways: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 any number of tasks/ranks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Allow functions other than Map and Reduce</a:t>
            </a:r>
          </a:p>
          <a:p>
            <a:pPr lvl="1"/>
            <a:r>
              <a:rPr lang="en-US" dirty="0"/>
              <a:t>As long as data flow is in one direction only, we can have the blocking property and allow recovery of tasks rather than whole jobs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4EBB2-83F8-2445-8CCF-69B5FC99501C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2132132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Spark: Most Popular </a:t>
            </a:r>
            <a:r>
              <a:rPr lang="en-US"/>
              <a:t>Data-Flow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Expressive computing system, not limited to the map-reduce model</a:t>
            </a:r>
          </a:p>
          <a:p>
            <a:pPr lvl="8"/>
            <a:endParaRPr lang="en-US" dirty="0"/>
          </a:p>
          <a:p>
            <a:r>
              <a:rPr lang="en-US" b="1" dirty="0"/>
              <a:t>Additions to MapReduce model: </a:t>
            </a:r>
          </a:p>
          <a:p>
            <a:pPr lvl="1"/>
            <a:r>
              <a:rPr lang="en-US" dirty="0"/>
              <a:t>Fast data sharing </a:t>
            </a:r>
          </a:p>
          <a:p>
            <a:pPr lvl="2"/>
            <a:r>
              <a:rPr lang="en-US" dirty="0"/>
              <a:t>Avoids saving intermediate results to disk</a:t>
            </a:r>
          </a:p>
          <a:p>
            <a:pPr lvl="2"/>
            <a:r>
              <a:rPr lang="en-US" dirty="0"/>
              <a:t>Caches data for repetitive queries </a:t>
            </a:r>
            <a:r>
              <a:rPr lang="en-US" sz="2000" dirty="0"/>
              <a:t>(e.g. for machine learning)</a:t>
            </a:r>
          </a:p>
          <a:p>
            <a:pPr lvl="1"/>
            <a:r>
              <a:rPr lang="en-US" dirty="0"/>
              <a:t>General execution graphs (DAGs)</a:t>
            </a:r>
          </a:p>
          <a:p>
            <a:pPr lvl="1"/>
            <a:r>
              <a:rPr lang="en-US" dirty="0"/>
              <a:t>Richer functions than just map and reduce</a:t>
            </a:r>
          </a:p>
          <a:p>
            <a:pPr lvl="8"/>
            <a:endParaRPr lang="en-US" sz="1400" dirty="0"/>
          </a:p>
          <a:p>
            <a:r>
              <a:rPr lang="en-US" dirty="0"/>
              <a:t>Compatible with Hadoop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B9C6A-19C0-2640-8B32-D2E4DC948E70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8537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Spark: RDD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b="1" dirty="0"/>
              <a:t>Key concept </a:t>
            </a:r>
            <a:r>
              <a:rPr lang="en-US" b="1" i="1" dirty="0">
                <a:solidFill>
                  <a:srgbClr val="FF0000"/>
                </a:solidFill>
              </a:rPr>
              <a:t>Resilient Distributed Dataset </a:t>
            </a:r>
            <a:r>
              <a:rPr lang="en-US" b="1" dirty="0"/>
              <a:t>(RDD)</a:t>
            </a:r>
          </a:p>
          <a:p>
            <a:pPr lvl="1"/>
            <a:r>
              <a:rPr lang="en-US" dirty="0"/>
              <a:t>Partitioned collection of records</a:t>
            </a:r>
          </a:p>
          <a:p>
            <a:pPr lvl="2"/>
            <a:r>
              <a:rPr lang="en-US" dirty="0"/>
              <a:t>Generalizes (key-value) pairs</a:t>
            </a:r>
          </a:p>
          <a:p>
            <a:r>
              <a:rPr lang="en-US" dirty="0"/>
              <a:t>Spread across the cluster, Read-only</a:t>
            </a:r>
          </a:p>
          <a:p>
            <a:r>
              <a:rPr lang="en-US" dirty="0"/>
              <a:t>Caching dataset in memory</a:t>
            </a:r>
          </a:p>
          <a:p>
            <a:pPr lvl="1"/>
            <a:r>
              <a:rPr lang="en-US" dirty="0"/>
              <a:t>Different storage levels available</a:t>
            </a:r>
          </a:p>
          <a:p>
            <a:pPr lvl="1"/>
            <a:r>
              <a:rPr lang="en-US" dirty="0"/>
              <a:t>Fallback to disk possible</a:t>
            </a:r>
          </a:p>
          <a:p>
            <a:pPr lvl="8"/>
            <a:endParaRPr lang="en-US" dirty="0"/>
          </a:p>
          <a:p>
            <a:r>
              <a:rPr lang="en-US" dirty="0"/>
              <a:t>RDDs can be created from Hadoop, or by transforming other RDDs (you can stack RDDs)</a:t>
            </a:r>
          </a:p>
          <a:p>
            <a:pPr lvl="8"/>
            <a:endParaRPr lang="en-US" dirty="0"/>
          </a:p>
          <a:p>
            <a:r>
              <a:rPr lang="en-US" dirty="0"/>
              <a:t>RDDs are best suited for applications that apply the same operation to all elements of a dataset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E512-A4B8-3A42-9B54-958039394058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84628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RDD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Transformations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build RDDs through deterministic operations on other RDDs:</a:t>
            </a:r>
          </a:p>
          <a:p>
            <a:pPr lvl="1"/>
            <a:r>
              <a:rPr lang="en-US" dirty="0"/>
              <a:t>Transformations include </a:t>
            </a:r>
            <a:r>
              <a:rPr lang="en-US" i="1" dirty="0"/>
              <a:t>map</a:t>
            </a:r>
            <a:r>
              <a:rPr lang="en-US" dirty="0"/>
              <a:t>, </a:t>
            </a:r>
            <a:r>
              <a:rPr lang="en-US" i="1" dirty="0"/>
              <a:t>filter</a:t>
            </a:r>
            <a:r>
              <a:rPr lang="en-US" dirty="0"/>
              <a:t>, </a:t>
            </a:r>
            <a:r>
              <a:rPr lang="en-US" i="1" dirty="0"/>
              <a:t>join, union, intersection, distinct</a:t>
            </a:r>
          </a:p>
          <a:p>
            <a:pPr lvl="1"/>
            <a:r>
              <a:rPr lang="en-US" b="1" dirty="0"/>
              <a:t>Lazy evaluation:</a:t>
            </a:r>
            <a:r>
              <a:rPr lang="en-US" dirty="0"/>
              <a:t> Nothing computed until an action requires it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Actions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to return value or export data</a:t>
            </a:r>
          </a:p>
          <a:p>
            <a:pPr lvl="1"/>
            <a:r>
              <a:rPr lang="en-US" dirty="0"/>
              <a:t>Actions include </a:t>
            </a:r>
            <a:r>
              <a:rPr lang="en-US" i="1" dirty="0"/>
              <a:t>count</a:t>
            </a:r>
            <a:r>
              <a:rPr lang="en-US" dirty="0"/>
              <a:t>, </a:t>
            </a:r>
            <a:r>
              <a:rPr lang="en-US" i="1" dirty="0"/>
              <a:t>collect</a:t>
            </a:r>
            <a:r>
              <a:rPr lang="en-US" dirty="0"/>
              <a:t>, </a:t>
            </a:r>
            <a:r>
              <a:rPr lang="en-US" i="1" dirty="0"/>
              <a:t>reduce, save</a:t>
            </a:r>
          </a:p>
          <a:p>
            <a:pPr lvl="1"/>
            <a:r>
              <a:rPr lang="en-US" dirty="0"/>
              <a:t>Actions can be applied to RDDs; actions force calculations and return values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2C31B-822E-8C42-9EFD-DFFC56F5A100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5525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074297" y="1228117"/>
            <a:ext cx="8374503" cy="3490679"/>
            <a:chOff x="4800600" y="1771650"/>
            <a:chExt cx="6565355" cy="2836835"/>
          </a:xfrm>
        </p:grpSpPr>
        <p:sp>
          <p:nvSpPr>
            <p:cNvPr id="171" name="Rounded Rectangle 170"/>
            <p:cNvSpPr/>
            <p:nvPr/>
          </p:nvSpPr>
          <p:spPr>
            <a:xfrm>
              <a:off x="4800600" y="1771650"/>
              <a:ext cx="4114800" cy="2836835"/>
            </a:xfrm>
            <a:prstGeom prst="roundRect">
              <a:avLst>
                <a:gd name="adj" fmla="val 11363"/>
              </a:avLst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4920436" y="1877762"/>
              <a:ext cx="1330397" cy="990905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Rounded Rectangle 172"/>
            <p:cNvSpPr/>
            <p:nvPr/>
          </p:nvSpPr>
          <p:spPr>
            <a:xfrm>
              <a:off x="4920436" y="2996811"/>
              <a:ext cx="2837903" cy="1504713"/>
            </a:xfrm>
            <a:prstGeom prst="roundRect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dash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0" name="Rounded Rectangle 179"/>
            <p:cNvSpPr/>
            <p:nvPr/>
          </p:nvSpPr>
          <p:spPr>
            <a:xfrm>
              <a:off x="7076249" y="3154700"/>
              <a:ext cx="430535" cy="1096909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1" name="Rounded Rectangle 180"/>
            <p:cNvSpPr/>
            <p:nvPr/>
          </p:nvSpPr>
          <p:spPr>
            <a:xfrm>
              <a:off x="7144361" y="3218101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2" name="Rounded Rectangle 181"/>
            <p:cNvSpPr/>
            <p:nvPr/>
          </p:nvSpPr>
          <p:spPr>
            <a:xfrm>
              <a:off x="7144361" y="3478963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3" name="Rounded Rectangle 182"/>
            <p:cNvSpPr/>
            <p:nvPr/>
          </p:nvSpPr>
          <p:spPr>
            <a:xfrm>
              <a:off x="7144361" y="3731884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4" name="Rounded Rectangle 183"/>
            <p:cNvSpPr/>
            <p:nvPr/>
          </p:nvSpPr>
          <p:spPr>
            <a:xfrm>
              <a:off x="7144361" y="3992746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5" name="Rounded Rectangle 184"/>
            <p:cNvSpPr/>
            <p:nvPr/>
          </p:nvSpPr>
          <p:spPr>
            <a:xfrm>
              <a:off x="5688622" y="1953913"/>
              <a:ext cx="430535" cy="82502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6" name="Rounded Rectangle 185"/>
            <p:cNvSpPr/>
            <p:nvPr/>
          </p:nvSpPr>
          <p:spPr>
            <a:xfrm>
              <a:off x="5756734" y="2011958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7" name="Rounded Rectangle 186"/>
            <p:cNvSpPr/>
            <p:nvPr/>
          </p:nvSpPr>
          <p:spPr>
            <a:xfrm>
              <a:off x="5756734" y="2272819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8" name="Rounded Rectangle 187"/>
            <p:cNvSpPr/>
            <p:nvPr/>
          </p:nvSpPr>
          <p:spPr>
            <a:xfrm>
              <a:off x="5756734" y="2520833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89" name="Rounded Rectangle 188"/>
            <p:cNvSpPr/>
            <p:nvPr/>
          </p:nvSpPr>
          <p:spPr>
            <a:xfrm>
              <a:off x="7076249" y="1958278"/>
              <a:ext cx="430535" cy="82502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90" name="Rounded Rectangle 189"/>
            <p:cNvSpPr/>
            <p:nvPr/>
          </p:nvSpPr>
          <p:spPr>
            <a:xfrm>
              <a:off x="7144361" y="2016323"/>
              <a:ext cx="295992" cy="189969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7144361" y="2277185"/>
              <a:ext cx="295992" cy="189969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92" name="Rounded Rectangle 191"/>
            <p:cNvSpPr/>
            <p:nvPr/>
          </p:nvSpPr>
          <p:spPr>
            <a:xfrm>
              <a:off x="7144361" y="2525199"/>
              <a:ext cx="295992" cy="189969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93" name="Rounded Rectangle 192"/>
            <p:cNvSpPr/>
            <p:nvPr/>
          </p:nvSpPr>
          <p:spPr>
            <a:xfrm>
              <a:off x="8362982" y="2637171"/>
              <a:ext cx="430535" cy="825026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94" name="Rounded Rectangle 193"/>
            <p:cNvSpPr/>
            <p:nvPr/>
          </p:nvSpPr>
          <p:spPr>
            <a:xfrm>
              <a:off x="8431095" y="2695217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95" name="Rounded Rectangle 194"/>
            <p:cNvSpPr/>
            <p:nvPr/>
          </p:nvSpPr>
          <p:spPr>
            <a:xfrm>
              <a:off x="8431095" y="2956079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96" name="Rounded Rectangle 195"/>
            <p:cNvSpPr/>
            <p:nvPr/>
          </p:nvSpPr>
          <p:spPr>
            <a:xfrm>
              <a:off x="8431095" y="3204092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97" name="Straight Arrow Connector 196"/>
            <p:cNvCxnSpPr>
              <a:stCxn id="190" idx="3"/>
              <a:endCxn id="194" idx="1"/>
            </p:cNvCxnSpPr>
            <p:nvPr/>
          </p:nvCxnSpPr>
          <p:spPr>
            <a:xfrm>
              <a:off x="7440353" y="2111308"/>
              <a:ext cx="990741" cy="67889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198" name="Straight Arrow Connector 197"/>
            <p:cNvCxnSpPr>
              <a:stCxn id="191" idx="3"/>
              <a:endCxn id="195" idx="1"/>
            </p:cNvCxnSpPr>
            <p:nvPr/>
          </p:nvCxnSpPr>
          <p:spPr>
            <a:xfrm>
              <a:off x="7440353" y="2372170"/>
              <a:ext cx="990741" cy="67889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199" name="Straight Arrow Connector 198"/>
            <p:cNvCxnSpPr>
              <a:stCxn id="192" idx="3"/>
              <a:endCxn id="196" idx="1"/>
            </p:cNvCxnSpPr>
            <p:nvPr/>
          </p:nvCxnSpPr>
          <p:spPr>
            <a:xfrm>
              <a:off x="7440353" y="2620184"/>
              <a:ext cx="990741" cy="67889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0" name="Straight Arrow Connector 199"/>
            <p:cNvCxnSpPr>
              <a:stCxn id="187" idx="3"/>
              <a:endCxn id="191" idx="1"/>
            </p:cNvCxnSpPr>
            <p:nvPr/>
          </p:nvCxnSpPr>
          <p:spPr>
            <a:xfrm>
              <a:off x="6052726" y="2367805"/>
              <a:ext cx="1091634" cy="436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1" name="Straight Arrow Connector 200"/>
            <p:cNvCxnSpPr>
              <a:stCxn id="186" idx="3"/>
              <a:endCxn id="190" idx="1"/>
            </p:cNvCxnSpPr>
            <p:nvPr/>
          </p:nvCxnSpPr>
          <p:spPr>
            <a:xfrm>
              <a:off x="6052726" y="2106943"/>
              <a:ext cx="1091634" cy="436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3" name="Straight Arrow Connector 202"/>
            <p:cNvCxnSpPr>
              <a:stCxn id="181" idx="3"/>
              <a:endCxn id="194" idx="1"/>
            </p:cNvCxnSpPr>
            <p:nvPr/>
          </p:nvCxnSpPr>
          <p:spPr>
            <a:xfrm flipV="1">
              <a:off x="7440353" y="2790201"/>
              <a:ext cx="990742" cy="52288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4" name="Straight Arrow Connector 203"/>
            <p:cNvCxnSpPr>
              <a:stCxn id="188" idx="3"/>
              <a:endCxn id="192" idx="1"/>
            </p:cNvCxnSpPr>
            <p:nvPr/>
          </p:nvCxnSpPr>
          <p:spPr>
            <a:xfrm>
              <a:off x="6052726" y="2615818"/>
              <a:ext cx="1091634" cy="436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5" name="Straight Arrow Connector 204"/>
            <p:cNvCxnSpPr>
              <a:stCxn id="183" idx="3"/>
              <a:endCxn id="194" idx="1"/>
            </p:cNvCxnSpPr>
            <p:nvPr/>
          </p:nvCxnSpPr>
          <p:spPr>
            <a:xfrm flipV="1">
              <a:off x="7440353" y="2790202"/>
              <a:ext cx="990742" cy="103666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9" name="Straight Arrow Connector 208"/>
            <p:cNvCxnSpPr>
              <a:stCxn id="181" idx="3"/>
              <a:endCxn id="195" idx="1"/>
            </p:cNvCxnSpPr>
            <p:nvPr/>
          </p:nvCxnSpPr>
          <p:spPr>
            <a:xfrm flipV="1">
              <a:off x="7440353" y="3051063"/>
              <a:ext cx="990742" cy="26202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0" name="Straight Arrow Connector 209"/>
            <p:cNvCxnSpPr>
              <a:stCxn id="182" idx="3"/>
              <a:endCxn id="195" idx="1"/>
            </p:cNvCxnSpPr>
            <p:nvPr/>
          </p:nvCxnSpPr>
          <p:spPr>
            <a:xfrm flipV="1">
              <a:off x="7440353" y="3051063"/>
              <a:ext cx="990742" cy="522884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1" name="Straight Arrow Connector 210"/>
            <p:cNvCxnSpPr>
              <a:stCxn id="183" idx="3"/>
              <a:endCxn id="195" idx="1"/>
            </p:cNvCxnSpPr>
            <p:nvPr/>
          </p:nvCxnSpPr>
          <p:spPr>
            <a:xfrm flipV="1">
              <a:off x="7440353" y="3051063"/>
              <a:ext cx="990742" cy="77580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2" name="Straight Arrow Connector 211"/>
            <p:cNvCxnSpPr>
              <a:stCxn id="184" idx="3"/>
              <a:endCxn id="195" idx="1"/>
            </p:cNvCxnSpPr>
            <p:nvPr/>
          </p:nvCxnSpPr>
          <p:spPr>
            <a:xfrm flipV="1">
              <a:off x="7440353" y="3051063"/>
              <a:ext cx="990742" cy="103666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3" name="Straight Arrow Connector 212"/>
            <p:cNvCxnSpPr>
              <a:stCxn id="182" idx="3"/>
              <a:endCxn id="194" idx="1"/>
            </p:cNvCxnSpPr>
            <p:nvPr/>
          </p:nvCxnSpPr>
          <p:spPr>
            <a:xfrm flipV="1">
              <a:off x="7440353" y="2790202"/>
              <a:ext cx="990742" cy="78374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4" name="Straight Arrow Connector 213"/>
            <p:cNvCxnSpPr>
              <a:stCxn id="187" idx="3"/>
              <a:endCxn id="192" idx="1"/>
            </p:cNvCxnSpPr>
            <p:nvPr/>
          </p:nvCxnSpPr>
          <p:spPr>
            <a:xfrm>
              <a:off x="6052726" y="2367805"/>
              <a:ext cx="1091634" cy="25237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5" name="Straight Arrow Connector 214"/>
            <p:cNvCxnSpPr>
              <a:stCxn id="187" idx="3"/>
              <a:endCxn id="190" idx="1"/>
            </p:cNvCxnSpPr>
            <p:nvPr/>
          </p:nvCxnSpPr>
          <p:spPr>
            <a:xfrm flipV="1">
              <a:off x="6052726" y="2111308"/>
              <a:ext cx="1091634" cy="256496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6" name="Straight Arrow Connector 215"/>
            <p:cNvCxnSpPr>
              <a:stCxn id="188" idx="3"/>
              <a:endCxn id="191" idx="1"/>
            </p:cNvCxnSpPr>
            <p:nvPr/>
          </p:nvCxnSpPr>
          <p:spPr>
            <a:xfrm flipV="1">
              <a:off x="6052726" y="2372170"/>
              <a:ext cx="1091634" cy="243647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7" name="Straight Arrow Connector 216"/>
            <p:cNvCxnSpPr>
              <a:stCxn id="186" idx="3"/>
              <a:endCxn id="192" idx="1"/>
            </p:cNvCxnSpPr>
            <p:nvPr/>
          </p:nvCxnSpPr>
          <p:spPr>
            <a:xfrm>
              <a:off x="6052726" y="2106942"/>
              <a:ext cx="1091634" cy="513242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8" name="Straight Arrow Connector 217"/>
            <p:cNvCxnSpPr>
              <a:stCxn id="184" idx="3"/>
              <a:endCxn id="194" idx="1"/>
            </p:cNvCxnSpPr>
            <p:nvPr/>
          </p:nvCxnSpPr>
          <p:spPr>
            <a:xfrm flipV="1">
              <a:off x="7440353" y="2790201"/>
              <a:ext cx="990742" cy="129752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19" name="Straight Arrow Connector 218"/>
            <p:cNvCxnSpPr>
              <a:stCxn id="181" idx="3"/>
              <a:endCxn id="196" idx="1"/>
            </p:cNvCxnSpPr>
            <p:nvPr/>
          </p:nvCxnSpPr>
          <p:spPr>
            <a:xfrm flipV="1">
              <a:off x="7440353" y="3299076"/>
              <a:ext cx="990742" cy="1401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20" name="Straight Arrow Connector 219"/>
            <p:cNvCxnSpPr>
              <a:stCxn id="182" idx="3"/>
              <a:endCxn id="196" idx="1"/>
            </p:cNvCxnSpPr>
            <p:nvPr/>
          </p:nvCxnSpPr>
          <p:spPr>
            <a:xfrm flipV="1">
              <a:off x="7440353" y="3299076"/>
              <a:ext cx="990742" cy="274871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21" name="Straight Arrow Connector 220"/>
            <p:cNvCxnSpPr>
              <a:stCxn id="183" idx="3"/>
              <a:endCxn id="196" idx="1"/>
            </p:cNvCxnSpPr>
            <p:nvPr/>
          </p:nvCxnSpPr>
          <p:spPr>
            <a:xfrm flipV="1">
              <a:off x="7440353" y="3299076"/>
              <a:ext cx="990742" cy="527793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22" name="Straight Arrow Connector 221"/>
            <p:cNvCxnSpPr>
              <a:stCxn id="184" idx="3"/>
              <a:endCxn id="196" idx="1"/>
            </p:cNvCxnSpPr>
            <p:nvPr/>
          </p:nvCxnSpPr>
          <p:spPr>
            <a:xfrm flipV="1">
              <a:off x="7440353" y="3299076"/>
              <a:ext cx="990742" cy="788655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sp>
          <p:nvSpPr>
            <p:cNvPr id="223" name="TextBox 222"/>
            <p:cNvSpPr txBox="1"/>
            <p:nvPr/>
          </p:nvSpPr>
          <p:spPr>
            <a:xfrm>
              <a:off x="7865973" y="3727892"/>
              <a:ext cx="447005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join</a:t>
              </a: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6583661" y="4173112"/>
              <a:ext cx="509523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filter</a:t>
              </a: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6266306" y="2626058"/>
              <a:ext cx="842947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 err="1">
                  <a:solidFill>
                    <a:sysClr val="windowText" lastClr="000000"/>
                  </a:solidFill>
                  <a:latin typeface="Arial"/>
                  <a:cs typeface="Arial"/>
                </a:rPr>
                <a:t>groupBy</a:t>
              </a: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226" name="Straight Arrow Connector 225"/>
            <p:cNvCxnSpPr>
              <a:stCxn id="188" idx="3"/>
              <a:endCxn id="190" idx="1"/>
            </p:cNvCxnSpPr>
            <p:nvPr/>
          </p:nvCxnSpPr>
          <p:spPr>
            <a:xfrm flipV="1">
              <a:off x="6052726" y="2111309"/>
              <a:ext cx="1091634" cy="50451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27" name="Straight Arrow Connector 226"/>
            <p:cNvCxnSpPr>
              <a:stCxn id="186" idx="3"/>
              <a:endCxn id="191" idx="1"/>
            </p:cNvCxnSpPr>
            <p:nvPr/>
          </p:nvCxnSpPr>
          <p:spPr>
            <a:xfrm>
              <a:off x="6052726" y="2106942"/>
              <a:ext cx="1091634" cy="265228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sp>
          <p:nvSpPr>
            <p:cNvPr id="234" name="TextBox 233"/>
            <p:cNvSpPr txBox="1"/>
            <p:nvPr/>
          </p:nvSpPr>
          <p:spPr>
            <a:xfrm>
              <a:off x="8107209" y="4233093"/>
              <a:ext cx="793254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/>
                  <a:cs typeface="Arial"/>
                </a:rPr>
                <a:t>Stage 3</a:t>
              </a: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4926010" y="2575814"/>
              <a:ext cx="793255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algn="ctr" defTabSz="816411">
                <a:defRPr/>
              </a:pPr>
              <a:r>
                <a:rPr lang="en-US" sz="1425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/>
                  <a:cs typeface="Arial"/>
                </a:rPr>
                <a:t>Stage 1</a:t>
              </a: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5005740" y="4213017"/>
              <a:ext cx="793254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>
                      <a:lumMod val="50000"/>
                      <a:lumOff val="50000"/>
                    </a:sysClr>
                  </a:solidFill>
                  <a:latin typeface="Arial"/>
                  <a:cs typeface="Arial"/>
                </a:rPr>
                <a:t>Stage 2</a:t>
              </a: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5396255" y="1871319"/>
              <a:ext cx="338001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chemeClr val="accent2"/>
                  </a:solidFill>
                  <a:latin typeface="Arial"/>
                  <a:cs typeface="Arial"/>
                </a:rPr>
                <a:t>A:</a:t>
              </a: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6766349" y="1834566"/>
              <a:ext cx="338001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chemeClr val="accent2"/>
                  </a:solidFill>
                  <a:latin typeface="Arial"/>
                  <a:cs typeface="Arial"/>
                </a:rPr>
                <a:t>B:</a:t>
              </a:r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4933354" y="3018011"/>
              <a:ext cx="347619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chemeClr val="accent2"/>
                  </a:solidFill>
                  <a:latin typeface="Arial"/>
                  <a:cs typeface="Arial"/>
                </a:rPr>
                <a:t>C:</a:t>
              </a:r>
            </a:p>
          </p:txBody>
        </p:sp>
        <p:sp>
          <p:nvSpPr>
            <p:cNvPr id="240" name="TextBox 239"/>
            <p:cNvSpPr txBox="1"/>
            <p:nvPr/>
          </p:nvSpPr>
          <p:spPr>
            <a:xfrm>
              <a:off x="5784083" y="3018011"/>
              <a:ext cx="347619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algn="r" defTabSz="816411">
                <a:defRPr/>
              </a:pPr>
              <a:r>
                <a:rPr lang="en-US" sz="1425" kern="0" dirty="0">
                  <a:solidFill>
                    <a:schemeClr val="accent2"/>
                  </a:solidFill>
                  <a:latin typeface="Arial"/>
                  <a:cs typeface="Arial"/>
                </a:rPr>
                <a:t>D:</a:t>
              </a:r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6788713" y="3011609"/>
              <a:ext cx="338001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chemeClr val="accent2"/>
                  </a:solidFill>
                  <a:latin typeface="Arial"/>
                  <a:cs typeface="Arial"/>
                </a:rPr>
                <a:t>E:</a:t>
              </a:r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8116179" y="2378633"/>
              <a:ext cx="328383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rgbClr val="333399"/>
                  </a:solidFill>
                  <a:latin typeface="Arial"/>
                  <a:cs typeface="Arial"/>
                </a:rPr>
                <a:t>F: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9459990" y="4344781"/>
              <a:ext cx="298898" cy="193066"/>
            </a:xfrm>
            <a:prstGeom prst="roundRect">
              <a:avLst/>
            </a:prstGeom>
            <a:gradFill rotWithShape="1">
              <a:gsLst>
                <a:gs pos="0">
                  <a:sysClr val="windowText" lastClr="000000">
                    <a:tint val="100000"/>
                    <a:shade val="100000"/>
                    <a:satMod val="130000"/>
                  </a:sysClr>
                </a:gs>
                <a:gs pos="100000">
                  <a:sysClr val="windowText" lastClr="000000">
                    <a:tint val="50000"/>
                    <a:shade val="100000"/>
                    <a:satMod val="350000"/>
                  </a:sysClr>
                </a:gs>
              </a:gsLst>
              <a:lin ang="16200000" scaled="0"/>
            </a:gradFill>
            <a:ln w="9525" cap="flat" cmpd="sng" algn="ctr">
              <a:solidFill>
                <a:sysClr val="windowText" lastClr="000000">
                  <a:shade val="95000"/>
                  <a:satMod val="105000"/>
                </a:sysClr>
              </a:solidFill>
              <a:prstDash val="solid"/>
            </a:ln>
            <a:effectLst/>
          </p:spPr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9756772" y="4293545"/>
              <a:ext cx="1609183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= cached partition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467035" y="3709818"/>
              <a:ext cx="342614" cy="449093"/>
              <a:chOff x="10623631" y="3732904"/>
              <a:chExt cx="571867" cy="777635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0623631" y="3732904"/>
                <a:ext cx="571867" cy="777635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 defTabSz="816411">
                  <a:defRPr/>
                </a:pPr>
                <a:endPara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2" name="Rounded Rectangle 81"/>
              <p:cNvSpPr/>
              <p:nvPr/>
            </p:nvSpPr>
            <p:spPr>
              <a:xfrm>
                <a:off x="10714103" y="3811193"/>
                <a:ext cx="393163" cy="256219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1">
                  <a:defRPr/>
                </a:pPr>
                <a:endParaRPr lang="en-US" sz="1425" kern="0" dirty="0">
                  <a:solidFill>
                    <a:sysClr val="window" lastClr="FFFFFF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83" name="Rounded Rectangle 82"/>
              <p:cNvSpPr/>
              <p:nvPr/>
            </p:nvSpPr>
            <p:spPr>
              <a:xfrm>
                <a:off x="10714106" y="4163030"/>
                <a:ext cx="393157" cy="256219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816411">
                  <a:defRPr/>
                </a:pPr>
                <a:endParaRPr lang="en-US" sz="1425" kern="0" dirty="0">
                  <a:solidFill>
                    <a:sysClr val="window" lastClr="FFFFFF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9820525" y="3771951"/>
              <a:ext cx="717913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= RDD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142231" y="3154700"/>
              <a:ext cx="430535" cy="1096909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6210343" y="3218101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210343" y="3478963"/>
              <a:ext cx="295992" cy="189969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6210343" y="3731884"/>
              <a:ext cx="295992" cy="189969"/>
            </a:xfrm>
            <a:prstGeom prst="roundRect">
              <a:avLst/>
            </a:prstGeom>
            <a:ln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6210343" y="3992746"/>
              <a:ext cx="295992" cy="189969"/>
            </a:xfrm>
            <a:prstGeom prst="roundRect">
              <a:avLst/>
            </a:prstGeom>
            <a:ln/>
            <a:effectLst/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202" name="Straight Arrow Connector 201"/>
            <p:cNvCxnSpPr>
              <a:stCxn id="90" idx="3"/>
              <a:endCxn id="182" idx="1"/>
            </p:cNvCxnSpPr>
            <p:nvPr/>
          </p:nvCxnSpPr>
          <p:spPr>
            <a:xfrm>
              <a:off x="6506336" y="3573947"/>
              <a:ext cx="6380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6" name="Straight Arrow Connector 205"/>
            <p:cNvCxnSpPr>
              <a:stCxn id="89" idx="3"/>
              <a:endCxn id="181" idx="1"/>
            </p:cNvCxnSpPr>
            <p:nvPr/>
          </p:nvCxnSpPr>
          <p:spPr>
            <a:xfrm>
              <a:off x="6506336" y="3313085"/>
              <a:ext cx="6380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7" name="Straight Arrow Connector 206"/>
            <p:cNvCxnSpPr>
              <a:stCxn id="91" idx="3"/>
              <a:endCxn id="183" idx="1"/>
            </p:cNvCxnSpPr>
            <p:nvPr/>
          </p:nvCxnSpPr>
          <p:spPr>
            <a:xfrm>
              <a:off x="6506336" y="3826868"/>
              <a:ext cx="6380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208" name="Straight Arrow Connector 207"/>
            <p:cNvCxnSpPr>
              <a:stCxn id="92" idx="3"/>
              <a:endCxn id="184" idx="1"/>
            </p:cNvCxnSpPr>
            <p:nvPr/>
          </p:nvCxnSpPr>
          <p:spPr>
            <a:xfrm>
              <a:off x="6506336" y="4087730"/>
              <a:ext cx="638025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sp>
          <p:nvSpPr>
            <p:cNvPr id="97" name="Rounded Rectangle 96"/>
            <p:cNvSpPr/>
            <p:nvPr/>
          </p:nvSpPr>
          <p:spPr>
            <a:xfrm>
              <a:off x="5221651" y="3154700"/>
              <a:ext cx="430535" cy="1096909"/>
            </a:xfrm>
            <a:prstGeom prst="round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5289764" y="3218101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5289764" y="3478963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00" name="Rounded Rectangle 99"/>
            <p:cNvSpPr/>
            <p:nvPr/>
          </p:nvSpPr>
          <p:spPr>
            <a:xfrm>
              <a:off x="5289764" y="3731884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5289764" y="3992746"/>
              <a:ext cx="295992" cy="189969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81641" tIns="40821" rIns="81641" bIns="40821" rtlCol="0" anchor="ctr"/>
            <a:lstStyle/>
            <a:p>
              <a:pPr algn="ctr" defTabSz="816411">
                <a:defRPr/>
              </a:pPr>
              <a:endParaRPr lang="en-US" sz="1425" kern="0" dirty="0">
                <a:solidFill>
                  <a:sysClr val="window" lastClr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02" name="Straight Arrow Connector 101"/>
            <p:cNvCxnSpPr>
              <a:stCxn id="99" idx="3"/>
              <a:endCxn id="90" idx="1"/>
            </p:cNvCxnSpPr>
            <p:nvPr/>
          </p:nvCxnSpPr>
          <p:spPr>
            <a:xfrm>
              <a:off x="5585755" y="3573947"/>
              <a:ext cx="6245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103" name="Straight Arrow Connector 102"/>
            <p:cNvCxnSpPr>
              <a:stCxn id="98" idx="3"/>
              <a:endCxn id="89" idx="1"/>
            </p:cNvCxnSpPr>
            <p:nvPr/>
          </p:nvCxnSpPr>
          <p:spPr>
            <a:xfrm>
              <a:off x="5585755" y="3313085"/>
              <a:ext cx="6245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104" name="Straight Arrow Connector 103"/>
            <p:cNvCxnSpPr>
              <a:stCxn id="100" idx="3"/>
              <a:endCxn id="91" idx="1"/>
            </p:cNvCxnSpPr>
            <p:nvPr/>
          </p:nvCxnSpPr>
          <p:spPr>
            <a:xfrm>
              <a:off x="5585755" y="3826868"/>
              <a:ext cx="6245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cxnSp>
          <p:nvCxnSpPr>
            <p:cNvPr id="105" name="Straight Arrow Connector 104"/>
            <p:cNvCxnSpPr>
              <a:stCxn id="101" idx="3"/>
              <a:endCxn id="92" idx="1"/>
            </p:cNvCxnSpPr>
            <p:nvPr/>
          </p:nvCxnSpPr>
          <p:spPr>
            <a:xfrm>
              <a:off x="5585755" y="4087730"/>
              <a:ext cx="624588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/>
              <a:tailEnd type="triangle" w="lg" len="lg"/>
            </a:ln>
            <a:effectLst/>
          </p:spPr>
        </p:cxnSp>
        <p:sp>
          <p:nvSpPr>
            <p:cNvPr id="110" name="TextBox 109"/>
            <p:cNvSpPr txBox="1"/>
            <p:nvPr/>
          </p:nvSpPr>
          <p:spPr>
            <a:xfrm>
              <a:off x="5687078" y="4170894"/>
              <a:ext cx="519141" cy="301730"/>
            </a:xfrm>
            <a:prstGeom prst="rect">
              <a:avLst/>
            </a:prstGeom>
            <a:noFill/>
          </p:spPr>
          <p:txBody>
            <a:bodyPr wrap="none" lIns="81641" tIns="40821" rIns="81641" bIns="40821" rtlCol="0">
              <a:spAutoFit/>
            </a:bodyPr>
            <a:lstStyle/>
            <a:p>
              <a:pPr defTabSz="816411">
                <a:defRPr/>
              </a:pPr>
              <a:r>
                <a:rPr lang="en-US" sz="1425" kern="0" dirty="0">
                  <a:solidFill>
                    <a:sysClr val="windowText" lastClr="000000"/>
                  </a:solidFill>
                  <a:latin typeface="Arial"/>
                  <a:cs typeface="Arial"/>
                </a:rPr>
                <a:t>map</a:t>
              </a:r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 Scheduler: General </a:t>
            </a:r>
            <a:r>
              <a:rPr lang="sl-SI" dirty="0"/>
              <a:t>DAGs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72470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Supports general task graphs</a:t>
            </a:r>
          </a:p>
          <a:p>
            <a:r>
              <a:rPr lang="en-US" dirty="0"/>
              <a:t>Pipelines functions where possible</a:t>
            </a:r>
          </a:p>
          <a:p>
            <a:r>
              <a:rPr lang="en-US" dirty="0"/>
              <a:t>Cache-aware data reuse &amp; locality</a:t>
            </a:r>
          </a:p>
          <a:p>
            <a:r>
              <a:rPr lang="en-US" dirty="0"/>
              <a:t>Partitioning-aware to avoid shuffles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7238B-3E22-C247-A7F7-3C93587DCCF6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6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Data Analytics Software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82A03-A455-9746-A929-B3D7A1883788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17337" b="10194"/>
          <a:stretch/>
        </p:blipFill>
        <p:spPr>
          <a:xfrm>
            <a:off x="0" y="1902150"/>
            <a:ext cx="9144000" cy="396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813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Problems Suited for </a:t>
            </a:r>
            <a:br>
              <a:rPr lang="en-US" dirty="0"/>
            </a:b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937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Host size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Suppose we have a large web corpus</a:t>
            </a:r>
          </a:p>
          <a:p>
            <a:r>
              <a:rPr lang="en-US" dirty="0"/>
              <a:t>Look at the metadata file</a:t>
            </a:r>
          </a:p>
          <a:p>
            <a:pPr lvl="1"/>
            <a:r>
              <a:rPr lang="en-US" dirty="0"/>
              <a:t>Lines of the form: (URL, size, date, …)</a:t>
            </a:r>
          </a:p>
          <a:p>
            <a:r>
              <a:rPr lang="en-US" b="1" dirty="0"/>
              <a:t>For each host, find the total number of bytes</a:t>
            </a:r>
          </a:p>
          <a:p>
            <a:pPr lvl="1"/>
            <a:r>
              <a:rPr lang="en-US" dirty="0"/>
              <a:t>That is, the sum of the page sizes for all URLs from that particular host</a:t>
            </a:r>
          </a:p>
          <a:p>
            <a:pPr lvl="8"/>
            <a:endParaRPr lang="en-US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Other examples: </a:t>
            </a:r>
          </a:p>
          <a:p>
            <a:pPr lvl="1"/>
            <a:r>
              <a:rPr lang="en-US" dirty="0"/>
              <a:t>Link analysis and graph processing</a:t>
            </a:r>
          </a:p>
          <a:p>
            <a:pPr lvl="1"/>
            <a:r>
              <a:rPr lang="en-US" dirty="0"/>
              <a:t>Machine Learning algorithms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4B1DC-58E0-1F4F-9913-8A5FC45BEEC7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28855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Language Model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Statistical machine translation:</a:t>
            </a:r>
          </a:p>
          <a:p>
            <a:pPr lvl="1"/>
            <a:r>
              <a:rPr lang="en-US" dirty="0"/>
              <a:t>Need to count number of times every 5-word sequence occurs in a large corpus of documents</a:t>
            </a:r>
          </a:p>
          <a:p>
            <a:pPr lvl="8"/>
            <a:endParaRPr lang="en-US" dirty="0"/>
          </a:p>
          <a:p>
            <a:r>
              <a:rPr lang="en-US" b="1" dirty="0"/>
              <a:t>Very easy with </a:t>
            </a:r>
            <a:r>
              <a:rPr lang="en-US" b="1" dirty="0" err="1"/>
              <a:t>MapReduce</a:t>
            </a:r>
            <a:r>
              <a:rPr lang="en-US" b="1" dirty="0"/>
              <a:t>:</a:t>
            </a:r>
          </a:p>
          <a:p>
            <a:pPr lvl="1"/>
            <a:r>
              <a:rPr lang="en-US" b="1" dirty="0"/>
              <a:t>Map: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Extract (5-word sequence, count) from document</a:t>
            </a:r>
          </a:p>
          <a:p>
            <a:pPr lvl="1"/>
            <a:r>
              <a:rPr lang="en-US" b="1" dirty="0"/>
              <a:t>Reduce: </a:t>
            </a:r>
          </a:p>
          <a:p>
            <a:pPr lvl="2"/>
            <a:r>
              <a:rPr lang="en-US" dirty="0"/>
              <a:t>Combine the counts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CBE78-8D21-814B-B7D9-328B3A785949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8132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Course Is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Data mining</a:t>
            </a:r>
            <a:r>
              <a:rPr lang="en-US" b="1" dirty="0"/>
              <a:t> = extraction of actionable information from (usually) very large datasets, is the subject of extreme hype, </a:t>
            </a:r>
            <a:br>
              <a:rPr lang="en-US" b="1" dirty="0"/>
            </a:br>
            <a:r>
              <a:rPr lang="en-US" b="1" dirty="0"/>
              <a:t>fear, and interest</a:t>
            </a:r>
          </a:p>
          <a:p>
            <a:pPr lvl="8"/>
            <a:endParaRPr lang="en-US" dirty="0"/>
          </a:p>
          <a:p>
            <a:r>
              <a:rPr lang="en-US" dirty="0"/>
              <a:t>It’s not all about machine learning</a:t>
            </a:r>
          </a:p>
          <a:p>
            <a:r>
              <a:rPr lang="en-US" dirty="0"/>
              <a:t>But some of it is</a:t>
            </a:r>
          </a:p>
          <a:p>
            <a:pPr lvl="8"/>
            <a:endParaRPr lang="en-US" dirty="0"/>
          </a:p>
          <a:p>
            <a:r>
              <a:rPr lang="en-US" dirty="0"/>
              <a:t>Emphasis in CS246 on algorithms that </a:t>
            </a:r>
            <a:r>
              <a:rPr lang="en-US" b="1" dirty="0">
                <a:solidFill>
                  <a:srgbClr val="0070C0"/>
                </a:solidFill>
              </a:rPr>
              <a:t>scale</a:t>
            </a:r>
            <a:endParaRPr lang="en-US" b="1" dirty="0"/>
          </a:p>
          <a:p>
            <a:pPr lvl="1"/>
            <a:r>
              <a:rPr lang="en-US" dirty="0"/>
              <a:t>Parallelization often essential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7356-7135-734A-9688-BF1CBD31AE25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</p:spTree>
    <p:extLst>
      <p:ext uri="{BB962C8B-B14F-4D97-AF65-F5344CB8AC3E}">
        <p14:creationId xmlns:p14="http://schemas.microsoft.com/office/powerpoint/2010/main" val="198051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Join By Map-Reduce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1"/>
            <a:ext cx="8229600" cy="2133600"/>
          </a:xfrm>
        </p:spPr>
        <p:txBody>
          <a:bodyPr/>
          <a:lstStyle/>
          <a:p>
            <a:r>
              <a:rPr lang="en-US" b="1" dirty="0"/>
              <a:t>Compute the natural join </a:t>
            </a:r>
            <a:r>
              <a:rPr lang="en-US" b="1" i="1" dirty="0"/>
              <a:t>R(A,B) </a:t>
            </a:r>
            <a:r>
              <a:rPr lang="en-US" b="1" dirty="0"/>
              <a:t>⋈</a:t>
            </a:r>
            <a:r>
              <a:rPr lang="en-US" b="1" i="1" dirty="0"/>
              <a:t> S(B,C)</a:t>
            </a:r>
          </a:p>
          <a:p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S</a:t>
            </a:r>
            <a:r>
              <a:rPr lang="en-US" dirty="0"/>
              <a:t> are each stored in files</a:t>
            </a:r>
          </a:p>
          <a:p>
            <a:r>
              <a:rPr lang="en-US" dirty="0"/>
              <a:t>Tuples are pairs </a:t>
            </a:r>
            <a:r>
              <a:rPr lang="en-US" i="1" dirty="0"/>
              <a:t>(</a:t>
            </a:r>
            <a:r>
              <a:rPr lang="en-US" i="1" dirty="0" err="1"/>
              <a:t>a,b</a:t>
            </a:r>
            <a:r>
              <a:rPr lang="en-US" i="1" dirty="0"/>
              <a:t>)</a:t>
            </a:r>
            <a:r>
              <a:rPr lang="en-US" dirty="0"/>
              <a:t> or </a:t>
            </a:r>
            <a:r>
              <a:rPr lang="en-US" i="1" dirty="0"/>
              <a:t>(</a:t>
            </a:r>
            <a:r>
              <a:rPr lang="en-US" i="1" dirty="0" err="1"/>
              <a:t>b,c</a:t>
            </a:r>
            <a:r>
              <a:rPr lang="en-US" i="1" dirty="0"/>
              <a:t>)</a:t>
            </a:r>
          </a:p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EB824-E9F5-F749-A993-617257E30EA0}" type="datetime1">
              <a:rPr lang="en-US" smtClean="0"/>
              <a:t>1/21/18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Jure Leskovec, Stanford CS246: Mining Massive Datasets, http://cs246.stanford.edu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999675"/>
              </p:ext>
            </p:extLst>
          </p:nvPr>
        </p:nvGraphicFramePr>
        <p:xfrm>
          <a:off x="304800" y="3581400"/>
          <a:ext cx="2209800" cy="185420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875983"/>
              </p:ext>
            </p:extLst>
          </p:nvPr>
        </p:nvGraphicFramePr>
        <p:xfrm>
          <a:off x="3810000" y="3657600"/>
          <a:ext cx="2209800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667000" y="4038600"/>
            <a:ext cx="6960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⋈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93815"/>
              </p:ext>
            </p:extLst>
          </p:nvPr>
        </p:nvGraphicFramePr>
        <p:xfrm>
          <a:off x="6705600" y="3657600"/>
          <a:ext cx="2209800" cy="1483360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baseline="-25000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6085776" y="4064000"/>
            <a:ext cx="5004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26154" y="55626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4022" y="525780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356119593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Map-Reduce Join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10600" cy="5257801"/>
          </a:xfrm>
        </p:spPr>
        <p:txBody>
          <a:bodyPr/>
          <a:lstStyle/>
          <a:p>
            <a:r>
              <a:rPr lang="en-US" b="1" dirty="0"/>
              <a:t>Use a hash function </a:t>
            </a:r>
            <a:r>
              <a:rPr lang="en-US" b="1" i="1" dirty="0"/>
              <a:t>h</a:t>
            </a:r>
            <a:r>
              <a:rPr lang="en-US" b="1" dirty="0"/>
              <a:t> from B-values to </a:t>
            </a:r>
            <a:r>
              <a:rPr lang="en-US" b="1" i="1" dirty="0"/>
              <a:t>1...k</a:t>
            </a:r>
          </a:p>
          <a:p>
            <a:r>
              <a:rPr lang="en-US" b="1" dirty="0">
                <a:solidFill>
                  <a:srgbClr val="FF0066"/>
                </a:solidFill>
              </a:rPr>
              <a:t>A Map process turns:</a:t>
            </a:r>
          </a:p>
          <a:p>
            <a:pPr lvl="1"/>
            <a:r>
              <a:rPr lang="en-US" dirty="0"/>
              <a:t>Each input tuple </a:t>
            </a:r>
            <a:r>
              <a:rPr lang="en-US" i="1" dirty="0"/>
              <a:t>R(</a:t>
            </a:r>
            <a:r>
              <a:rPr lang="en-US" i="1" dirty="0" err="1"/>
              <a:t>a,b</a:t>
            </a:r>
            <a:r>
              <a:rPr lang="en-US" i="1" dirty="0"/>
              <a:t>)</a:t>
            </a:r>
            <a:r>
              <a:rPr lang="en-US" dirty="0"/>
              <a:t> into key-value pair </a:t>
            </a:r>
            <a:r>
              <a:rPr lang="en-US" i="1" dirty="0"/>
              <a:t>(b,(</a:t>
            </a:r>
            <a:r>
              <a:rPr lang="en-US" i="1" dirty="0" err="1"/>
              <a:t>a,R</a:t>
            </a:r>
            <a:r>
              <a:rPr lang="en-US" i="1" dirty="0"/>
              <a:t>))</a:t>
            </a:r>
          </a:p>
          <a:p>
            <a:pPr lvl="1"/>
            <a:r>
              <a:rPr lang="en-US" dirty="0"/>
              <a:t>Each input tuple </a:t>
            </a:r>
            <a:r>
              <a:rPr lang="en-US" i="1" dirty="0"/>
              <a:t>S(</a:t>
            </a:r>
            <a:r>
              <a:rPr lang="en-US" i="1" dirty="0" err="1"/>
              <a:t>b,c</a:t>
            </a:r>
            <a:r>
              <a:rPr lang="en-US" i="1" dirty="0"/>
              <a:t>)</a:t>
            </a:r>
            <a:r>
              <a:rPr lang="en-US" dirty="0"/>
              <a:t> into </a:t>
            </a:r>
            <a:r>
              <a:rPr lang="en-US" i="1" dirty="0"/>
              <a:t>(b,(</a:t>
            </a:r>
            <a:r>
              <a:rPr lang="en-US" i="1" dirty="0" err="1"/>
              <a:t>c,S</a:t>
            </a:r>
            <a:r>
              <a:rPr lang="en-US" i="1" dirty="0"/>
              <a:t>))</a:t>
            </a:r>
          </a:p>
          <a:p>
            <a:pPr lvl="8"/>
            <a:endParaRPr lang="en-US" dirty="0"/>
          </a:p>
          <a:p>
            <a:r>
              <a:rPr lang="en-US" b="1" dirty="0"/>
              <a:t>Map processes</a:t>
            </a:r>
            <a:r>
              <a:rPr lang="en-US" dirty="0"/>
              <a:t> send each key-value pair with key </a:t>
            </a:r>
            <a:r>
              <a:rPr lang="en-US" i="1" dirty="0"/>
              <a:t>b</a:t>
            </a:r>
            <a:r>
              <a:rPr lang="en-US" dirty="0"/>
              <a:t> to Reduce process </a:t>
            </a:r>
            <a:r>
              <a:rPr lang="en-US" i="1" dirty="0"/>
              <a:t>h(b)</a:t>
            </a:r>
            <a:endParaRPr lang="en-US" dirty="0"/>
          </a:p>
          <a:p>
            <a:pPr lvl="1"/>
            <a:r>
              <a:rPr lang="en-US" dirty="0" err="1"/>
              <a:t>Hadoop</a:t>
            </a:r>
            <a:r>
              <a:rPr lang="en-US" dirty="0"/>
              <a:t> does this automatically; just tell it what </a:t>
            </a:r>
            <a:r>
              <a:rPr lang="en-US" i="1" dirty="0"/>
              <a:t>k</a:t>
            </a:r>
            <a:r>
              <a:rPr lang="en-US" dirty="0"/>
              <a:t> is.</a:t>
            </a:r>
          </a:p>
          <a:p>
            <a:r>
              <a:rPr lang="en-US" dirty="0"/>
              <a:t>Each </a:t>
            </a:r>
            <a:r>
              <a:rPr lang="en-US" b="1" dirty="0"/>
              <a:t>Reduce process</a:t>
            </a:r>
            <a:r>
              <a:rPr lang="en-US" dirty="0"/>
              <a:t> matches all the pairs </a:t>
            </a:r>
            <a:r>
              <a:rPr lang="en-US" i="1" dirty="0"/>
              <a:t>(b,(</a:t>
            </a:r>
            <a:r>
              <a:rPr lang="en-US" i="1" dirty="0" err="1"/>
              <a:t>a,R</a:t>
            </a:r>
            <a:r>
              <a:rPr lang="en-US" i="1" dirty="0"/>
              <a:t>))</a:t>
            </a:r>
            <a:r>
              <a:rPr lang="en-US" dirty="0"/>
              <a:t> with all </a:t>
            </a:r>
            <a:r>
              <a:rPr lang="en-US" i="1" dirty="0"/>
              <a:t>(b,(</a:t>
            </a:r>
            <a:r>
              <a:rPr lang="en-US" i="1" dirty="0" err="1"/>
              <a:t>c,S</a:t>
            </a:r>
            <a:r>
              <a:rPr lang="en-US" i="1" dirty="0"/>
              <a:t>)) </a:t>
            </a:r>
            <a:r>
              <a:rPr lang="en-US" dirty="0"/>
              <a:t>and outputs </a:t>
            </a:r>
            <a:r>
              <a:rPr lang="en-US" i="1" dirty="0"/>
              <a:t>(</a:t>
            </a:r>
            <a:r>
              <a:rPr lang="en-US" i="1" dirty="0" err="1"/>
              <a:t>a,b,c</a:t>
            </a:r>
            <a:r>
              <a:rPr lang="en-US" i="1" dirty="0"/>
              <a:t>)</a:t>
            </a:r>
            <a:r>
              <a:rPr lang="en-US" dirty="0"/>
              <a:t>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61949-AA54-4D42-AE48-0B1B4B751498}" type="datetime1">
              <a:rPr lang="en-US" smtClean="0"/>
              <a:t>1/21/18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47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90678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NOT suitable for </a:t>
            </a:r>
            <a:r>
              <a:rPr lang="en-US" dirty="0" err="1"/>
              <a:t>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MapReduce</a:t>
            </a:r>
            <a:r>
              <a:rPr lang="en-US" b="1" dirty="0">
                <a:solidFill>
                  <a:srgbClr val="0000FF"/>
                </a:solidFill>
              </a:rPr>
              <a:t> is great for: </a:t>
            </a:r>
          </a:p>
          <a:p>
            <a:pPr lvl="1"/>
            <a:r>
              <a:rPr lang="en-US" dirty="0"/>
              <a:t>Problems that require sequential data access</a:t>
            </a:r>
          </a:p>
          <a:p>
            <a:pPr lvl="1"/>
            <a:r>
              <a:rPr lang="en-US" dirty="0"/>
              <a:t>Large batch jobs (</a:t>
            </a:r>
            <a:r>
              <a:rPr lang="en-US" b="1" dirty="0"/>
              <a:t>not</a:t>
            </a:r>
            <a:r>
              <a:rPr lang="en-US" dirty="0"/>
              <a:t> interactive, real-time)</a:t>
            </a:r>
          </a:p>
          <a:p>
            <a:pPr lvl="8"/>
            <a:endParaRPr lang="en-US" dirty="0"/>
          </a:p>
          <a:p>
            <a:r>
              <a:rPr lang="en-US" b="1" dirty="0" err="1">
                <a:solidFill>
                  <a:srgbClr val="FF0066"/>
                </a:solidFill>
              </a:rPr>
              <a:t>MapReduce</a:t>
            </a:r>
            <a:r>
              <a:rPr lang="en-US" b="1" dirty="0">
                <a:solidFill>
                  <a:srgbClr val="FF0066"/>
                </a:solidFill>
              </a:rPr>
              <a:t> is inefficient for problems where random (or irregular) access to data required:</a:t>
            </a:r>
          </a:p>
          <a:p>
            <a:pPr lvl="1"/>
            <a:r>
              <a:rPr lang="en-US" b="1" dirty="0"/>
              <a:t>Graphs</a:t>
            </a:r>
          </a:p>
          <a:p>
            <a:pPr lvl="1"/>
            <a:r>
              <a:rPr lang="en-US" dirty="0"/>
              <a:t>Interdependent data </a:t>
            </a:r>
          </a:p>
          <a:p>
            <a:pPr lvl="2"/>
            <a:r>
              <a:rPr lang="en-US" dirty="0"/>
              <a:t>Machine learning</a:t>
            </a:r>
          </a:p>
          <a:p>
            <a:pPr lvl="2"/>
            <a:r>
              <a:rPr lang="en-US" dirty="0"/>
              <a:t>Comparisons of many pairs of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58FE-FA8A-4644-BE2D-5C9338B23C9E}" type="datetime1">
              <a:rPr lang="en-US" smtClean="0"/>
              <a:t>1/21/18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42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Measures for Algorithms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/>
            <a:r>
              <a:rPr lang="en-US" b="1" dirty="0">
                <a:solidFill>
                  <a:srgbClr val="008000"/>
                </a:solidFill>
              </a:rPr>
              <a:t>In </a:t>
            </a:r>
            <a:r>
              <a:rPr lang="en-US" b="1" dirty="0" err="1">
                <a:solidFill>
                  <a:srgbClr val="008000"/>
                </a:solidFill>
              </a:rPr>
              <a:t>MapReduce</a:t>
            </a:r>
            <a:r>
              <a:rPr lang="en-US" b="1" dirty="0">
                <a:solidFill>
                  <a:srgbClr val="008000"/>
                </a:solidFill>
              </a:rPr>
              <a:t> we quantify the cost of an algorithm using 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i="1" dirty="0">
                <a:solidFill>
                  <a:srgbClr val="FF0066"/>
                </a:solidFill>
              </a:rPr>
              <a:t>Communication cost</a:t>
            </a:r>
            <a:r>
              <a:rPr lang="en-US" dirty="0"/>
              <a:t>  = total I/O of all processes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i="1" dirty="0">
                <a:solidFill>
                  <a:srgbClr val="FF0066"/>
                </a:solidFill>
              </a:rPr>
              <a:t>Elapsed communication cost</a:t>
            </a:r>
            <a:r>
              <a:rPr lang="en-US" dirty="0"/>
              <a:t> = max of I/O along any path</a:t>
            </a:r>
          </a:p>
          <a:p>
            <a:pPr marL="609600" indent="-609600">
              <a:buFont typeface="Monotype Sorts" pitchFamily="2" charset="2"/>
              <a:buAutoNum type="arabicPeriod"/>
            </a:pPr>
            <a:r>
              <a:rPr lang="en-US" dirty="0"/>
              <a:t>(</a:t>
            </a:r>
            <a:r>
              <a:rPr lang="en-US" i="1" dirty="0">
                <a:solidFill>
                  <a:srgbClr val="FF0066"/>
                </a:solidFill>
              </a:rPr>
              <a:t>Elapsed</a:t>
            </a:r>
            <a:r>
              <a:rPr lang="en-US" dirty="0"/>
              <a:t>) </a:t>
            </a:r>
            <a:r>
              <a:rPr lang="en-US" i="1" dirty="0">
                <a:solidFill>
                  <a:srgbClr val="FF0066"/>
                </a:solidFill>
              </a:rPr>
              <a:t>computation cost</a:t>
            </a:r>
            <a:r>
              <a:rPr lang="en-US" dirty="0"/>
              <a:t> analogous, but count only running time of processes</a:t>
            </a:r>
          </a:p>
          <a:p>
            <a:pPr marL="609600" indent="-609600"/>
            <a:endParaRPr lang="en-US" sz="500" dirty="0"/>
          </a:p>
          <a:p>
            <a:pPr marL="609600" indent="-609600"/>
            <a:endParaRPr lang="en-US" sz="500" dirty="0"/>
          </a:p>
          <a:p>
            <a:pPr marL="609600" indent="-609600"/>
            <a:endParaRPr lang="en-US" sz="500" dirty="0"/>
          </a:p>
          <a:p>
            <a:pPr marL="609600" indent="-609600"/>
            <a:endParaRPr lang="en-US" sz="500" dirty="0"/>
          </a:p>
          <a:p>
            <a:pPr marL="292608" lvl="1" indent="0"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Note that here the big-O notation is not the most useful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(adding more machines is always an option)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803BA-BC29-A447-AF85-68F3E7A0214E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38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Cost Measures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For a map-reduce algorithm: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Communication cost 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input file size + 2 </a:t>
            </a:r>
            <a:r>
              <a:rPr lang="en-US" dirty="0">
                <a:sym typeface="Symbol" pitchFamily="18" charset="2"/>
              </a:rPr>
              <a:t></a:t>
            </a:r>
            <a:r>
              <a:rPr lang="en-US" dirty="0"/>
              <a:t> (sum of the sizes of all files passed from Map processes to Reduce processes) + the sum of the output sizes of the Reduce processes.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Elapsed communication cost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is the sum of the largest input + output for any map process, plus the same for any reduce process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7490A-6B50-D64A-9F62-2597F1632124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4845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Cost Measures Mean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Either the I/O (communication) or processing (computation) cost dominates</a:t>
            </a:r>
          </a:p>
          <a:p>
            <a:pPr lvl="1"/>
            <a:r>
              <a:rPr lang="en-US" dirty="0"/>
              <a:t>Ignore one or the other</a:t>
            </a:r>
          </a:p>
          <a:p>
            <a:endParaRPr lang="en-US" dirty="0"/>
          </a:p>
          <a:p>
            <a:r>
              <a:rPr lang="en-US" dirty="0"/>
              <a:t>Total cost tells what you pay in rent from </a:t>
            </a:r>
            <a:br>
              <a:rPr lang="en-US" dirty="0"/>
            </a:br>
            <a:r>
              <a:rPr lang="en-US" dirty="0"/>
              <a:t>your friendly neighborhood cloud</a:t>
            </a:r>
          </a:p>
          <a:p>
            <a:endParaRPr lang="en-US" dirty="0"/>
          </a:p>
          <a:p>
            <a:r>
              <a:rPr lang="en-US" dirty="0"/>
              <a:t>Elapsed cost is wall-clock time using parallelism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FF4CE-ED94-6741-A940-D10185354324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24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Map-Reduce Join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Total communication cost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= O(|R|+|S|+|R ⋈ S|)</a:t>
            </a:r>
          </a:p>
          <a:p>
            <a:r>
              <a:rPr lang="en-US" b="1" dirty="0">
                <a:solidFill>
                  <a:srgbClr val="0000FF"/>
                </a:solidFill>
              </a:rPr>
              <a:t>Elapsed communication cost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O(s)</a:t>
            </a:r>
          </a:p>
          <a:p>
            <a:pPr lvl="1"/>
            <a:r>
              <a:rPr lang="en-US" dirty="0"/>
              <a:t>We’re going to pick </a:t>
            </a:r>
            <a:r>
              <a:rPr lang="en-US" b="1" i="1" dirty="0"/>
              <a:t>k</a:t>
            </a:r>
            <a:r>
              <a:rPr lang="en-US" dirty="0"/>
              <a:t> and the number of Map processes so that the I/O limit </a:t>
            </a:r>
            <a:r>
              <a:rPr lang="en-US" b="1" i="1" dirty="0"/>
              <a:t>s</a:t>
            </a:r>
            <a:r>
              <a:rPr lang="en-US" dirty="0"/>
              <a:t> is respected</a:t>
            </a:r>
          </a:p>
          <a:p>
            <a:pPr lvl="1"/>
            <a:r>
              <a:rPr lang="en-US" dirty="0"/>
              <a:t>We put a limit </a:t>
            </a:r>
            <a:r>
              <a:rPr lang="en-US" b="1" i="1" dirty="0"/>
              <a:t>s</a:t>
            </a:r>
            <a:r>
              <a:rPr lang="en-US" dirty="0"/>
              <a:t> on the amount of input or output that any one process can have. </a:t>
            </a:r>
            <a:r>
              <a:rPr lang="en-US" b="1" i="1" dirty="0"/>
              <a:t>s</a:t>
            </a:r>
            <a:r>
              <a:rPr lang="en-US" b="1" dirty="0"/>
              <a:t> could be:</a:t>
            </a:r>
          </a:p>
          <a:p>
            <a:pPr lvl="2"/>
            <a:r>
              <a:rPr lang="en-US" dirty="0"/>
              <a:t>What fits in main memory</a:t>
            </a:r>
          </a:p>
          <a:p>
            <a:pPr lvl="2"/>
            <a:r>
              <a:rPr lang="en-US" dirty="0"/>
              <a:t>What fits on local disk</a:t>
            </a:r>
          </a:p>
          <a:p>
            <a:r>
              <a:rPr lang="en-US" dirty="0"/>
              <a:t>With proper indexes, computation cost is linear in the input + output size</a:t>
            </a:r>
          </a:p>
          <a:p>
            <a:pPr lvl="1"/>
            <a:r>
              <a:rPr lang="en-US" dirty="0"/>
              <a:t>So computation cost is like comm. cost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F45D-244C-7848-8F5A-81D3EB0B268B}" type="datetime1">
              <a:rPr lang="en-US" smtClean="0"/>
              <a:t>1/21/18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233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CS246: Mining massive datasets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8872" indent="0" algn="ctr">
              <a:buNone/>
            </a:pPr>
            <a:r>
              <a:rPr lang="en-US" sz="8800" b="1" dirty="0"/>
              <a:t>Grab a handout at the back of the room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2E6D-F4A8-F844-A27B-B364F5787209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74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Mining Methods</a:t>
            </a:r>
          </a:p>
        </p:txBody>
      </p:sp>
      <p:sp>
        <p:nvSpPr>
          <p:cNvPr id="73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66"/>
                </a:solidFill>
              </a:rPr>
              <a:t>Descriptive methods</a:t>
            </a:r>
          </a:p>
          <a:p>
            <a:pPr lvl="1"/>
            <a:r>
              <a:rPr lang="en-US" dirty="0"/>
              <a:t>Find human-interpretable patterns that </a:t>
            </a:r>
            <a:br>
              <a:rPr lang="en-US" dirty="0"/>
            </a:br>
            <a:r>
              <a:rPr lang="en-US" dirty="0"/>
              <a:t>describe the data</a:t>
            </a:r>
          </a:p>
          <a:p>
            <a:pPr lvl="2"/>
            <a:r>
              <a:rPr lang="en-US" b="1" dirty="0"/>
              <a:t>Example:</a:t>
            </a:r>
            <a:r>
              <a:rPr lang="en-US" dirty="0"/>
              <a:t> Clustering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FF0066"/>
                </a:solidFill>
              </a:rPr>
              <a:t>Predictive methods</a:t>
            </a:r>
          </a:p>
          <a:p>
            <a:pPr lvl="1"/>
            <a:r>
              <a:rPr lang="en-US" dirty="0"/>
              <a:t>Use some variables to predict unknown </a:t>
            </a:r>
            <a:br>
              <a:rPr lang="en-US" dirty="0"/>
            </a:br>
            <a:r>
              <a:rPr lang="en-US" dirty="0"/>
              <a:t>or future values of other variables</a:t>
            </a:r>
          </a:p>
          <a:p>
            <a:pPr lvl="2"/>
            <a:r>
              <a:rPr lang="en-US" b="1" dirty="0"/>
              <a:t>Example:</a:t>
            </a:r>
            <a:r>
              <a:rPr lang="en-US" dirty="0"/>
              <a:t> Recommender systems</a:t>
            </a:r>
          </a:p>
          <a:p>
            <a:endParaRPr lang="en-US" dirty="0"/>
          </a:p>
          <a:p>
            <a:pPr lvl="2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399A-0AA4-5E48-8B98-E1A5B53D8B98}" type="datetime1">
              <a:rPr lang="en-US" smtClean="0"/>
              <a:t>1/21/18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1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7" name="Rectangle 5"/>
          <p:cNvSpPr>
            <a:spLocks noGrp="1" noChangeArrowheads="1"/>
          </p:cNvSpPr>
          <p:nvPr>
            <p:ph type="title"/>
          </p:nvPr>
        </p:nvSpPr>
        <p:spPr/>
        <p:txBody>
          <a:bodyPr lIns="0" rIns="0">
            <a:normAutofit/>
          </a:bodyPr>
          <a:lstStyle/>
          <a:p>
            <a:r>
              <a:rPr lang="en-US" dirty="0"/>
              <a:t>This Class: CS246</a:t>
            </a:r>
          </a:p>
        </p:txBody>
      </p:sp>
      <p:sp>
        <p:nvSpPr>
          <p:cNvPr id="658434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This combines best of machine learning, statistics, artificial intelligence, databases but more stress on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Scalability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(big data)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Algorithms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Computing architectures</a:t>
            </a:r>
          </a:p>
          <a:p>
            <a:pPr lvl="1"/>
            <a:r>
              <a:rPr lang="en-US" dirty="0"/>
              <a:t>Automation for handling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large data</a:t>
            </a:r>
          </a:p>
          <a:p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9C00E-492C-C143-B226-FEDDD319C6C0}" type="datetime1">
              <a:rPr lang="en-US" smtClean="0"/>
              <a:t>1/21/18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14" name="Oval 3"/>
          <p:cNvSpPr>
            <a:spLocks noChangeArrowheads="1"/>
          </p:cNvSpPr>
          <p:nvPr/>
        </p:nvSpPr>
        <p:spPr bwMode="auto">
          <a:xfrm>
            <a:off x="6019800" y="4445000"/>
            <a:ext cx="2057400" cy="21082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5334000" y="2768600"/>
            <a:ext cx="2057400" cy="2108200"/>
          </a:xfrm>
          <a:prstGeom prst="ellipse">
            <a:avLst/>
          </a:prstGeom>
          <a:solidFill>
            <a:srgbClr val="CC33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7010400" y="2844800"/>
            <a:ext cx="2057400" cy="21082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7039441" y="3406170"/>
            <a:ext cx="2057400" cy="7848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0" r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0" dirty="0"/>
              <a:t>Machine</a:t>
            </a:r>
          </a:p>
          <a:p>
            <a:pPr algn="ctr">
              <a:spcBef>
                <a:spcPct val="50000"/>
              </a:spcBef>
            </a:pPr>
            <a:r>
              <a:rPr lang="en-US" sz="1800" b="0" dirty="0"/>
              <a:t>Learning</a:t>
            </a: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5562600" y="3362325"/>
            <a:ext cx="1371600" cy="6463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Theory,</a:t>
            </a:r>
            <a:br>
              <a:rPr lang="en-US" dirty="0"/>
            </a:br>
            <a:r>
              <a:rPr lang="en-US" dirty="0"/>
              <a:t>Algorithms</a:t>
            </a:r>
          </a:p>
        </p:txBody>
      </p:sp>
      <p:sp>
        <p:nvSpPr>
          <p:cNvPr id="19" name="Oval 12"/>
          <p:cNvSpPr>
            <a:spLocks noChangeArrowheads="1"/>
          </p:cNvSpPr>
          <p:nvPr/>
        </p:nvSpPr>
        <p:spPr bwMode="auto">
          <a:xfrm>
            <a:off x="6307667" y="4055532"/>
            <a:ext cx="1504950" cy="1543050"/>
          </a:xfrm>
          <a:prstGeom prst="ellipse">
            <a:avLst/>
          </a:prstGeom>
          <a:solidFill>
            <a:srgbClr val="66CCFF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r>
              <a:rPr lang="en-US" sz="1800"/>
              <a:t>Data Mining</a:t>
            </a: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6477000" y="5588000"/>
            <a:ext cx="1447800" cy="641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0"/>
              <a:t>Database systems</a:t>
            </a:r>
          </a:p>
        </p:txBody>
      </p:sp>
    </p:spTree>
    <p:extLst>
      <p:ext uri="{BB962C8B-B14F-4D97-AF65-F5344CB8AC3E}">
        <p14:creationId xmlns:p14="http://schemas.microsoft.com/office/powerpoint/2010/main" val="1072781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/>
              <a:t>We will learn to </a:t>
            </a:r>
            <a:r>
              <a:rPr lang="en-US" b="1" dirty="0">
                <a:solidFill>
                  <a:srgbClr val="0000FF"/>
                </a:solidFill>
              </a:rPr>
              <a:t>mine different types of data:</a:t>
            </a:r>
          </a:p>
          <a:p>
            <a:pPr lvl="1"/>
            <a:r>
              <a:rPr lang="en-US" dirty="0"/>
              <a:t>Data is high dimensional</a:t>
            </a:r>
          </a:p>
          <a:p>
            <a:pPr lvl="1"/>
            <a:r>
              <a:rPr lang="en-US" dirty="0"/>
              <a:t>Data is a graph</a:t>
            </a:r>
          </a:p>
          <a:p>
            <a:pPr lvl="1"/>
            <a:r>
              <a:rPr lang="en-US" dirty="0"/>
              <a:t>Data is infinite/never-ending</a:t>
            </a:r>
          </a:p>
          <a:p>
            <a:pPr lvl="1"/>
            <a:r>
              <a:rPr lang="en-US" dirty="0"/>
              <a:t>Data is labeled</a:t>
            </a:r>
          </a:p>
          <a:p>
            <a:r>
              <a:rPr lang="en-US" b="1" dirty="0"/>
              <a:t>We will learn to </a:t>
            </a:r>
            <a:r>
              <a:rPr lang="en-US" b="1" dirty="0">
                <a:solidFill>
                  <a:srgbClr val="0000FF"/>
                </a:solidFill>
              </a:rPr>
              <a:t>use different models of computation:</a:t>
            </a:r>
          </a:p>
          <a:p>
            <a:pPr lvl="1"/>
            <a:r>
              <a:rPr lang="en-US" dirty="0" err="1"/>
              <a:t>MapReduce</a:t>
            </a:r>
            <a:endParaRPr lang="en-US" dirty="0"/>
          </a:p>
          <a:p>
            <a:pPr lvl="1"/>
            <a:r>
              <a:rPr lang="en-US" dirty="0"/>
              <a:t>Streams and online algorithms</a:t>
            </a:r>
          </a:p>
          <a:p>
            <a:pPr lvl="1"/>
            <a:r>
              <a:rPr lang="en-US" dirty="0"/>
              <a:t>Single machine in-memory</a:t>
            </a:r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AAC2-C9A3-5240-890B-993865F7996E}" type="datetime1">
              <a:rPr lang="en-US" smtClean="0"/>
              <a:t>1/21/18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Jure Leskovec, Stanford CS246: Mining Massive Datasets, http://cs246.stanford.edu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58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28560</TotalTime>
  <Words>4202</Words>
  <Application>Microsoft Macintosh PowerPoint</Application>
  <PresentationFormat>On-screen Show (4:3)</PresentationFormat>
  <Paragraphs>819</Paragraphs>
  <Slides>67</Slides>
  <Notes>9</Notes>
  <HiddenSlides>2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84" baseType="lpstr">
      <vt:lpstr>Arial Unicode MS</vt:lpstr>
      <vt:lpstr>ＭＳ Ｐゴシック</vt:lpstr>
      <vt:lpstr>Arial</vt:lpstr>
      <vt:lpstr>Arial Narrow</vt:lpstr>
      <vt:lpstr>Calibri</vt:lpstr>
      <vt:lpstr>Corbel</vt:lpstr>
      <vt:lpstr>Courier New</vt:lpstr>
      <vt:lpstr>Helvetica</vt:lpstr>
      <vt:lpstr>Monotype Sorts</vt:lpstr>
      <vt:lpstr>Symbol</vt:lpstr>
      <vt:lpstr>Tahoma</vt:lpstr>
      <vt:lpstr>Times</vt:lpstr>
      <vt:lpstr>TradeGothic</vt:lpstr>
      <vt:lpstr>Webdings</vt:lpstr>
      <vt:lpstr>Wingdings</vt:lpstr>
      <vt:lpstr>Wingdings 2</vt:lpstr>
      <vt:lpstr>Module</vt:lpstr>
      <vt:lpstr>CS246:Mining Massive Datasets Intro &amp; MapReduce</vt:lpstr>
      <vt:lpstr>What is Data Mining? Knowledge discovery from data </vt:lpstr>
      <vt:lpstr>PowerPoint Presentation</vt:lpstr>
      <vt:lpstr>Data Mining</vt:lpstr>
      <vt:lpstr>Good news: Demand for Data Mining</vt:lpstr>
      <vt:lpstr>What This Course Is About</vt:lpstr>
      <vt:lpstr>Data Mining Methods</vt:lpstr>
      <vt:lpstr>This Class: CS246</vt:lpstr>
      <vt:lpstr>What will we learn?</vt:lpstr>
      <vt:lpstr>What will we learn?</vt:lpstr>
      <vt:lpstr>How the Class Fits Together</vt:lpstr>
      <vt:lpstr>PowerPoint Presentation</vt:lpstr>
      <vt:lpstr>Course Logistics</vt:lpstr>
      <vt:lpstr>PowerPoint Presentation</vt:lpstr>
      <vt:lpstr>CS246 Course Staff</vt:lpstr>
      <vt:lpstr>Resources</vt:lpstr>
      <vt:lpstr>Special Tutorials</vt:lpstr>
      <vt:lpstr>Logistics: Communication</vt:lpstr>
      <vt:lpstr>Work for the Course: Homeworks</vt:lpstr>
      <vt:lpstr>Homework Calendar</vt:lpstr>
      <vt:lpstr>Work for the Course: Gradiance</vt:lpstr>
      <vt:lpstr>Work for the Course: Gradiance</vt:lpstr>
      <vt:lpstr>Work for the Course: Final Exam</vt:lpstr>
      <vt:lpstr>Prerequisites</vt:lpstr>
      <vt:lpstr>What If I Don’t Know All This Stuff?</vt:lpstr>
      <vt:lpstr>Honor Code</vt:lpstr>
      <vt:lpstr>Honor Code – (2)</vt:lpstr>
      <vt:lpstr>CS246H: SparkLabs</vt:lpstr>
      <vt:lpstr>What’s after the class</vt:lpstr>
      <vt:lpstr>Final Thoughts</vt:lpstr>
      <vt:lpstr>4 To-do items</vt:lpstr>
      <vt:lpstr>Distributed Computing for Data Mining</vt:lpstr>
      <vt:lpstr>PowerPoint Presentation</vt:lpstr>
      <vt:lpstr>Large-scale Computing</vt:lpstr>
      <vt:lpstr>An Idea and a Solution</vt:lpstr>
      <vt:lpstr>Storage Infrastructure</vt:lpstr>
      <vt:lpstr>Distributed File System</vt:lpstr>
      <vt:lpstr>Distributed File System</vt:lpstr>
      <vt:lpstr>Programming Model</vt:lpstr>
      <vt:lpstr>MapReduce: Overview</vt:lpstr>
      <vt:lpstr>Map-Reduce: A diagram</vt:lpstr>
      <vt:lpstr>Map-Reduce: In Parallel</vt:lpstr>
      <vt:lpstr>MapReduce Pattern</vt:lpstr>
      <vt:lpstr>Example: Word Counting</vt:lpstr>
      <vt:lpstr>MapReduce: Word Counting</vt:lpstr>
      <vt:lpstr>Word Count Using MapReduce</vt:lpstr>
      <vt:lpstr>MapReduce: Environment</vt:lpstr>
      <vt:lpstr>Dealing with Failures</vt:lpstr>
      <vt:lpstr>Spark</vt:lpstr>
      <vt:lpstr>Problems with MapReduce</vt:lpstr>
      <vt:lpstr>Data-Flow Systems</vt:lpstr>
      <vt:lpstr>Spark: Most Popular Data-Flow System</vt:lpstr>
      <vt:lpstr>Spark: RDD</vt:lpstr>
      <vt:lpstr>Spark RDD Operations</vt:lpstr>
      <vt:lpstr>Task Scheduler: General DAGs</vt:lpstr>
      <vt:lpstr>Data Analytics Software Stack</vt:lpstr>
      <vt:lpstr>Problems Suited for  MapReduce</vt:lpstr>
      <vt:lpstr>Example: Host size</vt:lpstr>
      <vt:lpstr>Example: Language Model</vt:lpstr>
      <vt:lpstr>Example: Join By Map-Reduce</vt:lpstr>
      <vt:lpstr>Map-Reduce Join</vt:lpstr>
      <vt:lpstr>Problems NOT suitable for MapReduce</vt:lpstr>
      <vt:lpstr>Cost Measures for Algorithms</vt:lpstr>
      <vt:lpstr>Example: Cost Measures</vt:lpstr>
      <vt:lpstr>What Cost Measures Mean</vt:lpstr>
      <vt:lpstr>Cost of Map-Reduce Join</vt:lpstr>
      <vt:lpstr>CS246: Mining massive datasets</vt:lpstr>
    </vt:vector>
  </TitlesOfParts>
  <Company>Carnegie Mellon University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Jure Leskovec</cp:lastModifiedBy>
  <cp:revision>1390</cp:revision>
  <cp:lastPrinted>2018-01-09T20:20:55Z</cp:lastPrinted>
  <dcterms:created xsi:type="dcterms:W3CDTF">2009-06-12T17:14:38Z</dcterms:created>
  <dcterms:modified xsi:type="dcterms:W3CDTF">2018-01-22T02:29:08Z</dcterms:modified>
</cp:coreProperties>
</file>