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xml" ContentType="application/vnd.openxmlformats-officedocument.presentationml.tags+xml"/>
  <Override PartName="/ppt/notesSlides/notesSlide3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3.xml" ContentType="application/vnd.openxmlformats-officedocument.presentationml.notesSlide+xml"/>
  <Override PartName="/ppt/tags/tag4.xml" ContentType="application/vnd.openxmlformats-officedocument.presentationml.tags+xml"/>
  <Override PartName="/ppt/notesSlides/notesSlide34.xml" ContentType="application/vnd.openxmlformats-officedocument.presentationml.notesSlide+xml"/>
  <Override PartName="/ppt/tags/tag5.xml" ContentType="application/vnd.openxmlformats-officedocument.presentationml.tags+xml"/>
  <Override PartName="/ppt/notesSlides/notesSlide35.xml" ContentType="application/vnd.openxmlformats-officedocument.presentationml.notesSlide+xml"/>
  <Override PartName="/ppt/tags/tag6.xml" ContentType="application/vnd.openxmlformats-officedocument.presentationml.tags+xml"/>
  <Override PartName="/ppt/notesSlides/notesSlide3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Lst>
  <p:notesMasterIdLst>
    <p:notesMasterId r:id="rId114"/>
  </p:notesMasterIdLst>
  <p:handoutMasterIdLst>
    <p:handoutMasterId r:id="rId115"/>
  </p:handoutMasterIdLst>
  <p:sldIdLst>
    <p:sldId id="470" r:id="rId2"/>
    <p:sldId id="503" r:id="rId3"/>
    <p:sldId id="504" r:id="rId4"/>
    <p:sldId id="505" r:id="rId5"/>
    <p:sldId id="506" r:id="rId6"/>
    <p:sldId id="507" r:id="rId7"/>
    <p:sldId id="508" r:id="rId8"/>
    <p:sldId id="509" r:id="rId9"/>
    <p:sldId id="510" r:id="rId10"/>
    <p:sldId id="511" r:id="rId11"/>
    <p:sldId id="512" r:id="rId12"/>
    <p:sldId id="471" r:id="rId13"/>
    <p:sldId id="495" r:id="rId14"/>
    <p:sldId id="496" r:id="rId15"/>
    <p:sldId id="497" r:id="rId16"/>
    <p:sldId id="498" r:id="rId17"/>
    <p:sldId id="499" r:id="rId18"/>
    <p:sldId id="500" r:id="rId19"/>
    <p:sldId id="501" r:id="rId20"/>
    <p:sldId id="502" r:id="rId21"/>
    <p:sldId id="469" r:id="rId22"/>
    <p:sldId id="488" r:id="rId23"/>
    <p:sldId id="489" r:id="rId24"/>
    <p:sldId id="490" r:id="rId25"/>
    <p:sldId id="491" r:id="rId26"/>
    <p:sldId id="492" r:id="rId27"/>
    <p:sldId id="493" r:id="rId28"/>
    <p:sldId id="494" r:id="rId29"/>
    <p:sldId id="468" r:id="rId30"/>
    <p:sldId id="270" r:id="rId31"/>
    <p:sldId id="540" r:id="rId32"/>
    <p:sldId id="541" r:id="rId33"/>
    <p:sldId id="271" r:id="rId34"/>
    <p:sldId id="272" r:id="rId35"/>
    <p:sldId id="273" r:id="rId36"/>
    <p:sldId id="467" r:id="rId37"/>
    <p:sldId id="256" r:id="rId38"/>
    <p:sldId id="257" r:id="rId39"/>
    <p:sldId id="472" r:id="rId40"/>
    <p:sldId id="473" r:id="rId41"/>
    <p:sldId id="474" r:id="rId42"/>
    <p:sldId id="475" r:id="rId43"/>
    <p:sldId id="476" r:id="rId44"/>
    <p:sldId id="263" r:id="rId45"/>
    <p:sldId id="264" r:id="rId46"/>
    <p:sldId id="265" r:id="rId47"/>
    <p:sldId id="266" r:id="rId48"/>
    <p:sldId id="267" r:id="rId49"/>
    <p:sldId id="268" r:id="rId50"/>
    <p:sldId id="466" r:id="rId51"/>
    <p:sldId id="477" r:id="rId52"/>
    <p:sldId id="478" r:id="rId53"/>
    <p:sldId id="479" r:id="rId54"/>
    <p:sldId id="480" r:id="rId55"/>
    <p:sldId id="481" r:id="rId56"/>
    <p:sldId id="482" r:id="rId57"/>
    <p:sldId id="483" r:id="rId58"/>
    <p:sldId id="484" r:id="rId59"/>
    <p:sldId id="485" r:id="rId60"/>
    <p:sldId id="486" r:id="rId61"/>
    <p:sldId id="487" r:id="rId62"/>
    <p:sldId id="465" r:id="rId63"/>
    <p:sldId id="513" r:id="rId64"/>
    <p:sldId id="526" r:id="rId65"/>
    <p:sldId id="527" r:id="rId66"/>
    <p:sldId id="543" r:id="rId67"/>
    <p:sldId id="542" r:id="rId68"/>
    <p:sldId id="529" r:id="rId69"/>
    <p:sldId id="530" r:id="rId70"/>
    <p:sldId id="531" r:id="rId71"/>
    <p:sldId id="532" r:id="rId72"/>
    <p:sldId id="533" r:id="rId73"/>
    <p:sldId id="514" r:id="rId74"/>
    <p:sldId id="515" r:id="rId75"/>
    <p:sldId id="516" r:id="rId76"/>
    <p:sldId id="517" r:id="rId77"/>
    <p:sldId id="518" r:id="rId78"/>
    <p:sldId id="519" r:id="rId79"/>
    <p:sldId id="520" r:id="rId80"/>
    <p:sldId id="521" r:id="rId81"/>
    <p:sldId id="522" r:id="rId82"/>
    <p:sldId id="523" r:id="rId83"/>
    <p:sldId id="524" r:id="rId84"/>
    <p:sldId id="525" r:id="rId85"/>
    <p:sldId id="464" r:id="rId86"/>
    <p:sldId id="534" r:id="rId87"/>
    <p:sldId id="535" r:id="rId88"/>
    <p:sldId id="536" r:id="rId89"/>
    <p:sldId id="537" r:id="rId90"/>
    <p:sldId id="538" r:id="rId91"/>
    <p:sldId id="539" r:id="rId92"/>
    <p:sldId id="460" r:id="rId93"/>
    <p:sldId id="258" r:id="rId94"/>
    <p:sldId id="259" r:id="rId95"/>
    <p:sldId id="260" r:id="rId96"/>
    <p:sldId id="261" r:id="rId97"/>
    <p:sldId id="262" r:id="rId98"/>
    <p:sldId id="459" r:id="rId99"/>
    <p:sldId id="427" r:id="rId100"/>
    <p:sldId id="431" r:id="rId101"/>
    <p:sldId id="432" r:id="rId102"/>
    <p:sldId id="439" r:id="rId103"/>
    <p:sldId id="440" r:id="rId104"/>
    <p:sldId id="441" r:id="rId105"/>
    <p:sldId id="446" r:id="rId106"/>
    <p:sldId id="447" r:id="rId107"/>
    <p:sldId id="452" r:id="rId108"/>
    <p:sldId id="453" r:id="rId109"/>
    <p:sldId id="454" r:id="rId110"/>
    <p:sldId id="455" r:id="rId111"/>
    <p:sldId id="456" r:id="rId112"/>
    <p:sldId id="458" r:id="rId11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FF"/>
    <a:srgbClr val="008000"/>
    <a:srgbClr val="D60093"/>
    <a:srgbClr val="FF0000"/>
    <a:srgbClr val="CC0066"/>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46" autoAdjust="0"/>
    <p:restoredTop sz="86145" autoAdjust="0"/>
  </p:normalViewPr>
  <p:slideViewPr>
    <p:cSldViewPr>
      <p:cViewPr varScale="1">
        <p:scale>
          <a:sx n="98" d="100"/>
          <a:sy n="98" d="100"/>
        </p:scale>
        <p:origin x="1864" y="192"/>
      </p:cViewPr>
      <p:guideLst>
        <p:guide orient="horz" pos="2160"/>
        <p:guide pos="2880"/>
      </p:guideLst>
    </p:cSldViewPr>
  </p:slideViewPr>
  <p:notesTextViewPr>
    <p:cViewPr>
      <p:scale>
        <a:sx n="100" d="100"/>
        <a:sy n="100" d="100"/>
      </p:scale>
      <p:origin x="0" y="0"/>
    </p:cViewPr>
  </p:notesTextViewPr>
  <p:sorterViewPr>
    <p:cViewPr>
      <p:scale>
        <a:sx n="51" d="100"/>
        <a:sy n="51" d="100"/>
      </p:scale>
      <p:origin x="0" y="3768"/>
    </p:cViewPr>
  </p:sorterViewPr>
  <p:notesViewPr>
    <p:cSldViewPr>
      <p:cViewPr varScale="1">
        <p:scale>
          <a:sx n="53" d="100"/>
          <a:sy n="53" d="100"/>
        </p:scale>
        <p:origin x="-1836" y="-8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30" tIns="45715" rIns="91430" bIns="45715" rtlCol="0"/>
          <a:lstStyle>
            <a:lvl1pPr algn="r">
              <a:defRPr sz="1200"/>
            </a:lvl1pPr>
          </a:lstStyle>
          <a:p>
            <a:fld id="{D3E28C4F-4FE9-4D22-93D8-487A4D01D983}" type="datetimeFigureOut">
              <a:rPr lang="en-US" smtClean="0"/>
              <a:pPr/>
              <a:t>3/15/18</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30" tIns="45715" rIns="91430" bIns="45715" rtlCol="0" anchor="b"/>
          <a:lstStyle>
            <a:lvl1pPr algn="r">
              <a:defRPr sz="1200"/>
            </a:lvl1pPr>
          </a:lstStyle>
          <a:p>
            <a:fld id="{BD5F390F-F66B-4732-9C46-6C80D0575FA0}" type="slidenum">
              <a:rPr lang="en-US" smtClean="0"/>
              <a:pPr/>
              <a:t>‹#›</a:t>
            </a:fld>
            <a:endParaRPr lang="en-US"/>
          </a:p>
        </p:txBody>
      </p:sp>
    </p:spTree>
    <p:extLst>
      <p:ext uri="{BB962C8B-B14F-4D97-AF65-F5344CB8AC3E}">
        <p14:creationId xmlns:p14="http://schemas.microsoft.com/office/powerpoint/2010/main" val="706496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1" tIns="48326" rIns="96651" bIns="48326" rtlCol="0"/>
          <a:lstStyle>
            <a:lvl1pPr algn="l">
              <a:defRPr sz="13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1" tIns="48326" rIns="96651" bIns="48326" rtlCol="0"/>
          <a:lstStyle>
            <a:lvl1pPr algn="r">
              <a:defRPr sz="1300"/>
            </a:lvl1pPr>
          </a:lstStyle>
          <a:p>
            <a:fld id="{EE18CB36-612C-4E4A-AC83-E89476AEC2BF}" type="datetimeFigureOut">
              <a:rPr lang="en-US" smtClean="0"/>
              <a:pPr/>
              <a:t>3/15/18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1" tIns="48326" rIns="96651" bIns="48326"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6" rIns="96651" bIns="483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51" tIns="48326" rIns="96651" bIns="48326"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51" tIns="48326" rIns="96651" bIns="48326" rtlCol="0" anchor="b"/>
          <a:lstStyle>
            <a:lvl1pPr algn="r">
              <a:defRPr sz="1300"/>
            </a:lvl1pPr>
          </a:lstStyle>
          <a:p>
            <a:fld id="{EE707532-839C-41A2-9E71-D5288AEAE66A}" type="slidenum">
              <a:rPr lang="en-US" smtClean="0"/>
              <a:pPr/>
              <a:t>‹#›</a:t>
            </a:fld>
            <a:endParaRPr lang="en-US"/>
          </a:p>
        </p:txBody>
      </p:sp>
    </p:spTree>
    <p:extLst>
      <p:ext uri="{BB962C8B-B14F-4D97-AF65-F5344CB8AC3E}">
        <p14:creationId xmlns:p14="http://schemas.microsoft.com/office/powerpoint/2010/main" val="278664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743540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139452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955668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519451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39502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335672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530333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173776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726243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542859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a:t>Have 3 concepts in the user-by-movie example</a:t>
            </a:r>
            <a:endParaRPr/>
          </a:p>
          <a:p>
            <a:pPr marL="457200" lvl="0" indent="-317500" rtl="0">
              <a:spcBef>
                <a:spcPts val="0"/>
              </a:spcBef>
              <a:spcAft>
                <a:spcPts val="0"/>
              </a:spcAft>
              <a:buSzPts val="1400"/>
              <a:buChar char="-"/>
            </a:pPr>
            <a:r>
              <a:rPr lang="en"/>
              <a:t>“Strength”: how important a particular concept is in determining final rating</a:t>
            </a:r>
            <a:endParaRPr/>
          </a:p>
          <a:p>
            <a:pPr marL="457200" lvl="0" indent="-317500" rtl="0">
              <a:spcBef>
                <a:spcPts val="0"/>
              </a:spcBef>
              <a:spcAft>
                <a:spcPts val="0"/>
              </a:spcAft>
              <a:buSzPts val="1400"/>
              <a:buChar char="-"/>
            </a:pPr>
            <a:r>
              <a:rPr lang="en"/>
              <a:t>Change of basis: a</a:t>
            </a:r>
            <a:r>
              <a:rPr lang="en" baseline="-25000"/>
              <a:t>i</a:t>
            </a:r>
            <a:r>
              <a:rPr lang="en"/>
              <a:t>*v</a:t>
            </a:r>
            <a:r>
              <a:rPr lang="en" baseline="-25000"/>
              <a:t>1</a:t>
            </a:r>
            <a:r>
              <a:rPr lang="en"/>
              <a:t> </a:t>
            </a:r>
            <a:r>
              <a:rPr lang="en">
                <a:solidFill>
                  <a:schemeClr val="dk1"/>
                </a:solidFill>
              </a:rPr>
              <a:t>gives projection of user i’s rating on “sci-fi” axis for example so we can argue about similarity of users in latent space</a:t>
            </a:r>
            <a:endParaRPr/>
          </a:p>
          <a:p>
            <a:pPr marL="0" lvl="0" indent="0" rtl="0">
              <a:lnSpc>
                <a:spcPct val="115000"/>
              </a:lnSpc>
              <a:spcBef>
                <a:spcPts val="0"/>
              </a:spcBef>
              <a:spcAft>
                <a:spcPts val="1600"/>
              </a:spcAft>
              <a:buNone/>
            </a:pPr>
            <a:endParaRPr/>
          </a:p>
        </p:txBody>
      </p:sp>
    </p:spTree>
    <p:extLst>
      <p:ext uri="{BB962C8B-B14F-4D97-AF65-F5344CB8AC3E}">
        <p14:creationId xmlns:p14="http://schemas.microsoft.com/office/powerpoint/2010/main" val="50821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510345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374892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a:t>No orthogonality can give redundant features</a:t>
            </a:r>
            <a:endParaRPr/>
          </a:p>
          <a:p>
            <a:pPr marL="457200" lvl="0" indent="-317500">
              <a:spcBef>
                <a:spcPts val="0"/>
              </a:spcBef>
              <a:spcAft>
                <a:spcPts val="0"/>
              </a:spcAft>
              <a:buSzPts val="1400"/>
              <a:buChar char="-"/>
            </a:pPr>
            <a:r>
              <a:rPr lang="en"/>
              <a:t>Direction of maximum variance if no outlier</a:t>
            </a:r>
            <a:endParaRPr/>
          </a:p>
        </p:txBody>
      </p:sp>
    </p:spTree>
    <p:extLst>
      <p:ext uri="{BB962C8B-B14F-4D97-AF65-F5344CB8AC3E}">
        <p14:creationId xmlns:p14="http://schemas.microsoft.com/office/powerpoint/2010/main" val="897165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a:t>Item profile: vector of features</a:t>
            </a:r>
            <a:endParaRPr/>
          </a:p>
          <a:p>
            <a:pPr marL="457200" lvl="0" indent="-317500">
              <a:spcBef>
                <a:spcPts val="0"/>
              </a:spcBef>
              <a:spcAft>
                <a:spcPts val="0"/>
              </a:spcAft>
              <a:buSzPts val="1400"/>
              <a:buChar char="-"/>
            </a:pPr>
            <a:r>
              <a:rPr lang="en"/>
              <a:t>User profile: weighted average of rated item profiles</a:t>
            </a:r>
            <a:endParaRPr/>
          </a:p>
        </p:txBody>
      </p:sp>
    </p:spTree>
    <p:extLst>
      <p:ext uri="{BB962C8B-B14F-4D97-AF65-F5344CB8AC3E}">
        <p14:creationId xmlns:p14="http://schemas.microsoft.com/office/powerpoint/2010/main" val="4259961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a:t>Exploit quality judgements of </a:t>
            </a:r>
            <a:r>
              <a:rPr lang="en" i="1"/>
              <a:t>other users</a:t>
            </a:r>
            <a:endParaRPr i="1"/>
          </a:p>
          <a:p>
            <a:pPr marL="457200" lvl="0" indent="-317500" rtl="0">
              <a:spcBef>
                <a:spcPts val="0"/>
              </a:spcBef>
              <a:spcAft>
                <a:spcPts val="0"/>
              </a:spcAft>
              <a:buSzPts val="1400"/>
              <a:buChar char="-"/>
            </a:pPr>
            <a:r>
              <a:rPr lang="en"/>
              <a:t>Prediction is weighted average of ratings given by “neighboring users” (who have rated the item)</a:t>
            </a:r>
            <a:endParaRPr/>
          </a:p>
        </p:txBody>
      </p:sp>
    </p:spTree>
    <p:extLst>
      <p:ext uri="{BB962C8B-B14F-4D97-AF65-F5344CB8AC3E}">
        <p14:creationId xmlns:p14="http://schemas.microsoft.com/office/powerpoint/2010/main" val="2045001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lnSpc>
                <a:spcPct val="115000"/>
              </a:lnSpc>
              <a:spcBef>
                <a:spcPts val="0"/>
              </a:spcBef>
              <a:spcAft>
                <a:spcPts val="0"/>
              </a:spcAft>
              <a:buSzPts val="1100"/>
              <a:buChar char="-"/>
            </a:pPr>
            <a:r>
              <a:rPr lang="en"/>
              <a:t>p</a:t>
            </a:r>
            <a:r>
              <a:rPr lang="en" baseline="-25000"/>
              <a:t>x</a:t>
            </a:r>
            <a:r>
              <a:rPr lang="en"/>
              <a:t> : user(x)-by-factor;  q</a:t>
            </a:r>
            <a:r>
              <a:rPr lang="en" baseline="-25000"/>
              <a:t>i</a:t>
            </a:r>
            <a:r>
              <a:rPr lang="en"/>
              <a:t>: item(i)-by-factor</a:t>
            </a:r>
            <a:endParaRPr/>
          </a:p>
          <a:p>
            <a:pPr marL="457200" lvl="0" indent="-298450" rtl="0">
              <a:lnSpc>
                <a:spcPct val="115000"/>
              </a:lnSpc>
              <a:spcBef>
                <a:spcPts val="0"/>
              </a:spcBef>
              <a:spcAft>
                <a:spcPts val="0"/>
              </a:spcAft>
              <a:buSzPts val="1100"/>
              <a:buChar char="-"/>
            </a:pPr>
            <a:r>
              <a:rPr lang="en"/>
              <a:t>No orthogonality constraint on P, Q</a:t>
            </a:r>
            <a:endParaRPr/>
          </a:p>
          <a:p>
            <a:pPr marL="0" lvl="0" indent="0" rtl="0">
              <a:spcBef>
                <a:spcPts val="1600"/>
              </a:spcBef>
              <a:spcAft>
                <a:spcPts val="0"/>
              </a:spcAft>
              <a:buNone/>
            </a:pPr>
            <a:endParaRPr/>
          </a:p>
        </p:txBody>
      </p:sp>
    </p:spTree>
    <p:extLst>
      <p:ext uri="{BB962C8B-B14F-4D97-AF65-F5344CB8AC3E}">
        <p14:creationId xmlns:p14="http://schemas.microsoft.com/office/powerpoint/2010/main" val="118645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a:t>b</a:t>
            </a:r>
            <a:r>
              <a:rPr lang="en" baseline="-25000"/>
              <a:t>x</a:t>
            </a:r>
            <a:r>
              <a:rPr lang="en"/>
              <a:t>: bias for user x; b</a:t>
            </a:r>
            <a:r>
              <a:rPr lang="en" baseline="-25000"/>
              <a:t>i</a:t>
            </a:r>
            <a:r>
              <a:rPr lang="en"/>
              <a:t>: bias for iterm i</a:t>
            </a:r>
            <a:endParaRPr/>
          </a:p>
        </p:txBody>
      </p:sp>
    </p:spTree>
    <p:extLst>
      <p:ext uri="{BB962C8B-B14F-4D97-AF65-F5344CB8AC3E}">
        <p14:creationId xmlns:p14="http://schemas.microsoft.com/office/powerpoint/2010/main" val="41168172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87682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68290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17091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02823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890307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a:t>
            </a:r>
            <a:r>
              <a:rPr lang="en-US" baseline="0" dirty="0"/>
              <a:t> to the learning ensemble this will usually gives us higher performance.</a:t>
            </a:r>
            <a:endParaRPr lang="en-US" dirty="0"/>
          </a:p>
        </p:txBody>
      </p:sp>
      <p:sp>
        <p:nvSpPr>
          <p:cNvPr id="4" name="Slide Number Placeholder 3"/>
          <p:cNvSpPr>
            <a:spLocks noGrp="1"/>
          </p:cNvSpPr>
          <p:nvPr>
            <p:ph type="sldNum" sz="quarter" idx="10"/>
          </p:nvPr>
        </p:nvSpPr>
        <p:spPr/>
        <p:txBody>
          <a:bodyPr/>
          <a:lstStyle/>
          <a:p>
            <a:fld id="{8F6CE12C-E701-9840-A2D5-DE37D9EB89B5}" type="slidenum">
              <a:rPr lang="en-US" smtClean="0"/>
              <a:t>61</a:t>
            </a:fld>
            <a:endParaRPr lang="en-US"/>
          </a:p>
        </p:txBody>
      </p:sp>
    </p:spTree>
    <p:extLst>
      <p:ext uri="{BB962C8B-B14F-4D97-AF65-F5344CB8AC3E}">
        <p14:creationId xmlns:p14="http://schemas.microsoft.com/office/powerpoint/2010/main" val="2726695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E12E2-CBCB-8949-B786-1296F8FAF190}" type="slidenum">
              <a:rPr lang="en-US" smtClean="0"/>
              <a:t>91</a:t>
            </a:fld>
            <a:endParaRPr lang="en-US"/>
          </a:p>
        </p:txBody>
      </p:sp>
    </p:spTree>
    <p:extLst>
      <p:ext uri="{BB962C8B-B14F-4D97-AF65-F5344CB8AC3E}">
        <p14:creationId xmlns:p14="http://schemas.microsoft.com/office/powerpoint/2010/main" val="40259375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SPLIT</a:t>
            </a:r>
          </a:p>
        </p:txBody>
      </p:sp>
      <p:sp>
        <p:nvSpPr>
          <p:cNvPr id="4" name="Slide Number Placeholder 3"/>
          <p:cNvSpPr>
            <a:spLocks noGrp="1"/>
          </p:cNvSpPr>
          <p:nvPr>
            <p:ph type="sldNum" sz="quarter" idx="10"/>
          </p:nvPr>
        </p:nvSpPr>
        <p:spPr/>
        <p:txBody>
          <a:bodyPr/>
          <a:lstStyle/>
          <a:p>
            <a:fld id="{616CE8D9-87EB-4539-BE67-9A8ACD06B17A}" type="slidenum">
              <a:rPr lang="en-US" smtClean="0"/>
              <a:pPr/>
              <a:t>102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Previously, a set of docs A covered c if at least one of the docs in A contained c</a:t>
            </a:r>
          </a:p>
          <a:p>
            <a:endParaRPr lang="en-US" baseline="0" dirty="0"/>
          </a:p>
          <a:p>
            <a:r>
              <a:rPr lang="en-US" baseline="0" dirty="0"/>
              <a:t>Now  we have a probabilistic notion of document </a:t>
            </a:r>
            <a:r>
              <a:rPr lang="en-US" baseline="0" dirty="0" err="1"/>
              <a:t>covg</a:t>
            </a:r>
            <a:r>
              <a:rPr lang="en-US" baseline="0" dirty="0"/>
              <a:t>, so we’ll define set </a:t>
            </a:r>
            <a:r>
              <a:rPr lang="en-US" baseline="0" dirty="0" err="1"/>
              <a:t>covg</a:t>
            </a:r>
            <a:r>
              <a:rPr lang="en-US" baseline="0" dirty="0"/>
              <a:t> in the analogous way.</a:t>
            </a:r>
          </a:p>
        </p:txBody>
      </p:sp>
      <p:sp>
        <p:nvSpPr>
          <p:cNvPr id="4" name="Slide Number Placeholder 3"/>
          <p:cNvSpPr>
            <a:spLocks noGrp="1"/>
          </p:cNvSpPr>
          <p:nvPr>
            <p:ph type="sldNum" sz="quarter" idx="10"/>
          </p:nvPr>
        </p:nvSpPr>
        <p:spPr/>
        <p:txBody>
          <a:bodyPr/>
          <a:lstStyle/>
          <a:p>
            <a:fld id="{B69A94CD-0983-40FB-8DC3-0ED9446DE2CF}" type="slidenum">
              <a:rPr lang="en-US" smtClean="0"/>
              <a:pPr/>
              <a:t>105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370B7B-C750-404F-99BB-626DFF5FD677}" type="slidenum">
              <a:rPr lang="en-US"/>
              <a:pPr/>
              <a:t>107</a:t>
            </a:fld>
            <a:endParaRPr lang="en-US"/>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108</a:t>
            </a:fld>
            <a:endParaRPr lang="en-US"/>
          </a:p>
        </p:txBody>
      </p:sp>
    </p:spTree>
    <p:extLst>
      <p:ext uri="{BB962C8B-B14F-4D97-AF65-F5344CB8AC3E}">
        <p14:creationId xmlns:p14="http://schemas.microsoft.com/office/powerpoint/2010/main" val="23722583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C36579-E697-44E6-9927-C1D7FD5ED5DA}" type="slidenum">
              <a:rPr lang="en-US"/>
              <a:pPr/>
              <a:t>109</a:t>
            </a:fld>
            <a:endParaRPr lang="en-US"/>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32C5C0-E64A-4CC1-9ED7-33E6A1658DE9}" type="slidenum">
              <a:rPr lang="en-US"/>
              <a:pPr/>
              <a:t>111</a:t>
            </a:fld>
            <a:endParaRPr lang="en-US"/>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pPr lvl="1"/>
            <a:r>
              <a:rPr lang="en-US" dirty="0"/>
              <a:t>If that removes it from the top, pick next sensor</a:t>
            </a:r>
          </a:p>
          <a:p>
            <a:pPr lvl="1"/>
            <a:r>
              <a:rPr lang="en-US" dirty="0"/>
              <a:t>Continue until top remains unchanged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214850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78854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711702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218089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07112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84813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54861CD3-4B8D-DE4A-BC02-3AB10A904500}" type="datetime1">
              <a:rPr lang="en-US" smtClean="0"/>
              <a:t>3/15/18</a:t>
            </a:fld>
            <a:endParaRPr lang="en-US"/>
          </a:p>
        </p:txBody>
      </p:sp>
      <p:sp>
        <p:nvSpPr>
          <p:cNvPr id="5" name="Footer Placeholder 4"/>
          <p:cNvSpPr>
            <a:spLocks noGrp="1"/>
          </p:cNvSpPr>
          <p:nvPr>
            <p:ph type="ftr" sz="quarter" idx="11"/>
          </p:nvPr>
        </p:nvSpPr>
        <p:spPr/>
        <p:txBody>
          <a:bodyPr/>
          <a:lstStyle/>
          <a:p>
            <a:r>
              <a:rPr lang="en-US"/>
              <a:t>Jure Leskovec, Stanford CS246: Mining Massive Datasets, http://cs246.stanford.edu</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extLst>
      <p:ext uri="{BB962C8B-B14F-4D97-AF65-F5344CB8AC3E}">
        <p14:creationId xmlns:p14="http://schemas.microsoft.com/office/powerpoint/2010/main" val="217075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503BA0D-F324-FB4E-9DA3-81AF04445105}" type="datetime1">
              <a:rPr lang="en-US" smtClean="0"/>
              <a:t>3/15/18</a:t>
            </a:fld>
            <a:endParaRPr lang="en-US"/>
          </a:p>
        </p:txBody>
      </p:sp>
      <p:sp>
        <p:nvSpPr>
          <p:cNvPr id="5" name="Footer Placeholder 4"/>
          <p:cNvSpPr>
            <a:spLocks noGrp="1"/>
          </p:cNvSpPr>
          <p:nvPr>
            <p:ph type="ftr" sz="quarter" idx="11"/>
          </p:nvPr>
        </p:nvSpPr>
        <p:spPr/>
        <p:txBody>
          <a:bodyPr/>
          <a:lstStyle/>
          <a:p>
            <a:r>
              <a:rPr lang="en-US"/>
              <a:t>Jure Leskovec, Stanford CS246: Mining Massive Datasets, http://cs246.stanford.edu</a:t>
            </a:r>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extLst>
      <p:ext uri="{BB962C8B-B14F-4D97-AF65-F5344CB8AC3E}">
        <p14:creationId xmlns:p14="http://schemas.microsoft.com/office/powerpoint/2010/main" val="138604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C3F70D-610A-E647-9AEA-2D5FA23CF2F0}" type="datetime1">
              <a:rPr lang="en-US" smtClean="0"/>
              <a:t>3/15/18</a:t>
            </a:fld>
            <a:endParaRPr lang="en-US"/>
          </a:p>
        </p:txBody>
      </p:sp>
      <p:sp>
        <p:nvSpPr>
          <p:cNvPr id="5" name="Footer Placeholder 4"/>
          <p:cNvSpPr>
            <a:spLocks noGrp="1"/>
          </p:cNvSpPr>
          <p:nvPr>
            <p:ph type="ftr" sz="quarter" idx="11"/>
          </p:nvPr>
        </p:nvSpPr>
        <p:spPr/>
        <p:txBody>
          <a:bodyPr/>
          <a:lstStyle/>
          <a:p>
            <a:r>
              <a:rPr lang="en-US"/>
              <a:t>Jure Leskovec, Stanford CS246: Mining Massive Datasets, http://cs246.stanford.edu</a:t>
            </a:r>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extLst>
      <p:ext uri="{BB962C8B-B14F-4D97-AF65-F5344CB8AC3E}">
        <p14:creationId xmlns:p14="http://schemas.microsoft.com/office/powerpoint/2010/main" val="4143293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4231913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FBAC6B7-2F8B-4949-BA36-585317137137}" type="datetime1">
              <a:rPr lang="en-US" smtClean="0"/>
              <a:t>3/15/18</a:t>
            </a:fld>
            <a:endParaRPr lang="en-US"/>
          </a:p>
        </p:txBody>
      </p:sp>
      <p:sp>
        <p:nvSpPr>
          <p:cNvPr id="5" name="Footer Placeholder 4"/>
          <p:cNvSpPr>
            <a:spLocks noGrp="1"/>
          </p:cNvSpPr>
          <p:nvPr>
            <p:ph type="ftr" sz="quarter" idx="11"/>
          </p:nvPr>
        </p:nvSpPr>
        <p:spPr/>
        <p:txBody>
          <a:bodyPr/>
          <a:lstStyle/>
          <a:p>
            <a:r>
              <a:rPr lang="en-US"/>
              <a:t>Jure Leskovec, Stanford CS246: Mining Massive Datasets, http://cs246.stanford.edu</a:t>
            </a:r>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extLst>
      <p:ext uri="{BB962C8B-B14F-4D97-AF65-F5344CB8AC3E}">
        <p14:creationId xmlns:p14="http://schemas.microsoft.com/office/powerpoint/2010/main" val="4087719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DA4681E9-9203-094F-B590-7BC1E88865CF}" type="datetime1">
              <a:rPr lang="en-US" smtClean="0"/>
              <a:t>3/15/18</a:t>
            </a:fld>
            <a:endParaRPr lang="en-US"/>
          </a:p>
        </p:txBody>
      </p:sp>
      <p:sp>
        <p:nvSpPr>
          <p:cNvPr id="5" name="Footer Placeholder 4"/>
          <p:cNvSpPr>
            <a:spLocks noGrp="1"/>
          </p:cNvSpPr>
          <p:nvPr>
            <p:ph type="ftr" sz="quarter" idx="11"/>
          </p:nvPr>
        </p:nvSpPr>
        <p:spPr/>
        <p:txBody>
          <a:bodyPr/>
          <a:lstStyle/>
          <a:p>
            <a:r>
              <a:rPr lang="en-US"/>
              <a:t>Jure Leskovec, Stanford CS246: Mining Massive Datasets, http://cs246.stanford.edu</a:t>
            </a:r>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extLst>
      <p:ext uri="{BB962C8B-B14F-4D97-AF65-F5344CB8AC3E}">
        <p14:creationId xmlns:p14="http://schemas.microsoft.com/office/powerpoint/2010/main" val="1006441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DF90598-A99B-2D48-A99A-D56874BD8590}" type="datetime1">
              <a:rPr lang="en-US" smtClean="0"/>
              <a:t>3/15/18</a:t>
            </a:fld>
            <a:endParaRPr lang="en-US"/>
          </a:p>
        </p:txBody>
      </p:sp>
      <p:sp>
        <p:nvSpPr>
          <p:cNvPr id="6" name="Footer Placeholder 5"/>
          <p:cNvSpPr>
            <a:spLocks noGrp="1"/>
          </p:cNvSpPr>
          <p:nvPr>
            <p:ph type="ftr" sz="quarter" idx="11"/>
          </p:nvPr>
        </p:nvSpPr>
        <p:spPr/>
        <p:txBody>
          <a:bodyPr/>
          <a:lstStyle/>
          <a:p>
            <a:r>
              <a:rPr lang="en-US"/>
              <a:t>Jure Leskovec, Stanford CS246: Mining Massive Datasets, http://cs246.stanford.edu</a:t>
            </a:r>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Tree>
    <p:extLst>
      <p:ext uri="{BB962C8B-B14F-4D97-AF65-F5344CB8AC3E}">
        <p14:creationId xmlns:p14="http://schemas.microsoft.com/office/powerpoint/2010/main" val="2061832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922DB45-998F-4B4E-99AE-BCAD5084A500}" type="datetime1">
              <a:rPr lang="en-US" smtClean="0"/>
              <a:t>3/15/18</a:t>
            </a:fld>
            <a:endParaRPr lang="en-US"/>
          </a:p>
        </p:txBody>
      </p:sp>
      <p:sp>
        <p:nvSpPr>
          <p:cNvPr id="8" name="Footer Placeholder 7"/>
          <p:cNvSpPr>
            <a:spLocks noGrp="1"/>
          </p:cNvSpPr>
          <p:nvPr>
            <p:ph type="ftr" sz="quarter" idx="11"/>
          </p:nvPr>
        </p:nvSpPr>
        <p:spPr/>
        <p:txBody>
          <a:bodyPr/>
          <a:lstStyle/>
          <a:p>
            <a:r>
              <a:rPr lang="en-US"/>
              <a:t>Jure Leskovec, Stanford CS246: Mining Massive Datasets, http://cs246.stanford.edu</a:t>
            </a:r>
          </a:p>
        </p:txBody>
      </p:sp>
      <p:sp>
        <p:nvSpPr>
          <p:cNvPr id="9" name="Slide Number Placeholder 8"/>
          <p:cNvSpPr>
            <a:spLocks noGrp="1"/>
          </p:cNvSpPr>
          <p:nvPr>
            <p:ph type="sldNum" sz="quarter" idx="12"/>
          </p:nvPr>
        </p:nvSpPr>
        <p:spPr/>
        <p:txBody>
          <a:bodyPr/>
          <a:lstStyle/>
          <a:p>
            <a:fld id="{19B12225-5612-419B-A8D5-4B8EEE4C217E}" type="slidenum">
              <a:rPr lang="en-US" smtClean="0"/>
              <a:pPr/>
              <a:t>‹#›</a:t>
            </a:fld>
            <a:endParaRPr lang="en-US"/>
          </a:p>
        </p:txBody>
      </p:sp>
    </p:spTree>
    <p:extLst>
      <p:ext uri="{BB962C8B-B14F-4D97-AF65-F5344CB8AC3E}">
        <p14:creationId xmlns:p14="http://schemas.microsoft.com/office/powerpoint/2010/main" val="2301313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24C5F5F-E394-0340-B940-7CFCB022FBB0}" type="datetime1">
              <a:rPr lang="en-US" smtClean="0"/>
              <a:t>3/15/18</a:t>
            </a:fld>
            <a:endParaRPr lang="en-US"/>
          </a:p>
        </p:txBody>
      </p:sp>
      <p:sp>
        <p:nvSpPr>
          <p:cNvPr id="4" name="Footer Placeholder 3"/>
          <p:cNvSpPr>
            <a:spLocks noGrp="1"/>
          </p:cNvSpPr>
          <p:nvPr>
            <p:ph type="ftr" sz="quarter" idx="11"/>
          </p:nvPr>
        </p:nvSpPr>
        <p:spPr/>
        <p:txBody>
          <a:bodyPr/>
          <a:lstStyle/>
          <a:p>
            <a:r>
              <a:rPr lang="en-US"/>
              <a:t>Jure Leskovec, Stanford CS246: Mining Massive Datasets, http://cs246.stanford.edu</a:t>
            </a:r>
          </a:p>
        </p:txBody>
      </p:sp>
      <p:sp>
        <p:nvSpPr>
          <p:cNvPr id="5" name="Slide Number Placeholder 4"/>
          <p:cNvSpPr>
            <a:spLocks noGrp="1"/>
          </p:cNvSpPr>
          <p:nvPr>
            <p:ph type="sldNum" sz="quarter" idx="12"/>
          </p:nvPr>
        </p:nvSpPr>
        <p:spPr/>
        <p:txBody>
          <a:bodyPr/>
          <a:lstStyle/>
          <a:p>
            <a:fld id="{19B12225-5612-419B-A8D5-4B8EEE4C217E}" type="slidenum">
              <a:rPr lang="en-US" smtClean="0"/>
              <a:pPr/>
              <a:t>‹#›</a:t>
            </a:fld>
            <a:endParaRPr lang="en-US"/>
          </a:p>
        </p:txBody>
      </p:sp>
    </p:spTree>
    <p:extLst>
      <p:ext uri="{BB962C8B-B14F-4D97-AF65-F5344CB8AC3E}">
        <p14:creationId xmlns:p14="http://schemas.microsoft.com/office/powerpoint/2010/main" val="222216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AA1AF2-0F03-9045-91C7-230B9E782A03}" type="datetime1">
              <a:rPr lang="en-US" smtClean="0"/>
              <a:t>3/15/18</a:t>
            </a:fld>
            <a:endParaRPr lang="en-US"/>
          </a:p>
        </p:txBody>
      </p:sp>
      <p:sp>
        <p:nvSpPr>
          <p:cNvPr id="3" name="Footer Placeholder 2"/>
          <p:cNvSpPr>
            <a:spLocks noGrp="1"/>
          </p:cNvSpPr>
          <p:nvPr>
            <p:ph type="ftr" sz="quarter" idx="11"/>
          </p:nvPr>
        </p:nvSpPr>
        <p:spPr/>
        <p:txBody>
          <a:bodyPr/>
          <a:lstStyle/>
          <a:p>
            <a:r>
              <a:rPr lang="en-US"/>
              <a:t>Jure Leskovec, Stanford CS246: Mining Massive Datasets, http://cs246.stanford.edu</a:t>
            </a:r>
          </a:p>
        </p:txBody>
      </p:sp>
      <p:sp>
        <p:nvSpPr>
          <p:cNvPr id="4" name="Slide Number Placeholder 3"/>
          <p:cNvSpPr>
            <a:spLocks noGrp="1"/>
          </p:cNvSpPr>
          <p:nvPr>
            <p:ph type="sldNum" sz="quarter" idx="12"/>
          </p:nvPr>
        </p:nvSpPr>
        <p:spPr/>
        <p:txBody>
          <a:bodyPr/>
          <a:lstStyle/>
          <a:p>
            <a:fld id="{19B12225-5612-419B-A8D5-4B8EEE4C217E}" type="slidenum">
              <a:rPr lang="en-US" smtClean="0"/>
              <a:pPr/>
              <a:t>‹#›</a:t>
            </a:fld>
            <a:endParaRPr lang="en-US"/>
          </a:p>
        </p:txBody>
      </p:sp>
    </p:spTree>
    <p:extLst>
      <p:ext uri="{BB962C8B-B14F-4D97-AF65-F5344CB8AC3E}">
        <p14:creationId xmlns:p14="http://schemas.microsoft.com/office/powerpoint/2010/main" val="2648577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2630A8E1-A170-E24E-BB47-080ACFF47DAF}" type="datetime1">
              <a:rPr lang="en-US" smtClean="0"/>
              <a:t>3/15/18</a:t>
            </a:fld>
            <a:endParaRPr lang="en-US"/>
          </a:p>
        </p:txBody>
      </p:sp>
      <p:sp>
        <p:nvSpPr>
          <p:cNvPr id="6" name="Footer Placeholder 5"/>
          <p:cNvSpPr>
            <a:spLocks noGrp="1"/>
          </p:cNvSpPr>
          <p:nvPr>
            <p:ph type="ftr" sz="quarter" idx="11"/>
          </p:nvPr>
        </p:nvSpPr>
        <p:spPr/>
        <p:txBody>
          <a:bodyPr/>
          <a:lstStyle/>
          <a:p>
            <a:r>
              <a:rPr lang="en-US"/>
              <a:t>Jure Leskovec, Stanford CS246: Mining Massive Datasets, http://cs246.stanford.edu</a:t>
            </a:r>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Tree>
    <p:extLst>
      <p:ext uri="{BB962C8B-B14F-4D97-AF65-F5344CB8AC3E}">
        <p14:creationId xmlns:p14="http://schemas.microsoft.com/office/powerpoint/2010/main" val="392073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3DE06947-5125-C740-B76C-89C287055C4A}" type="datetime1">
              <a:rPr lang="en-US" smtClean="0"/>
              <a:t>3/15/18</a:t>
            </a:fld>
            <a:endParaRPr lang="en-US"/>
          </a:p>
        </p:txBody>
      </p:sp>
      <p:sp>
        <p:nvSpPr>
          <p:cNvPr id="6" name="Footer Placeholder 5"/>
          <p:cNvSpPr>
            <a:spLocks noGrp="1"/>
          </p:cNvSpPr>
          <p:nvPr>
            <p:ph type="ftr" sz="quarter" idx="11"/>
          </p:nvPr>
        </p:nvSpPr>
        <p:spPr/>
        <p:txBody>
          <a:bodyPr/>
          <a:lstStyle/>
          <a:p>
            <a:r>
              <a:rPr lang="en-US"/>
              <a:t>Jure Leskovec, Stanford CS246: Mining Massive Datasets, http://cs246.stanford.edu</a:t>
            </a:r>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Tree>
    <p:extLst>
      <p:ext uri="{BB962C8B-B14F-4D97-AF65-F5344CB8AC3E}">
        <p14:creationId xmlns:p14="http://schemas.microsoft.com/office/powerpoint/2010/main" val="3427014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9DECB-DE64-DC41-8FB9-0F09A7B0BF38}" type="datetime1">
              <a:rPr lang="en-US" smtClean="0"/>
              <a:t>3/15/18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Jure Leskovec, Stanford CS246: Mining Massive Datasets, http://cs246.stanford.edu</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12225-5612-419B-A8D5-4B8EEE4C217E}" type="slidenum">
              <a:rPr lang="en-US" smtClean="0"/>
              <a:pPr/>
              <a:t>‹#›</a:t>
            </a:fld>
            <a:endParaRPr lang="en-US"/>
          </a:p>
        </p:txBody>
      </p:sp>
    </p:spTree>
    <p:extLst>
      <p:ext uri="{BB962C8B-B14F-4D97-AF65-F5344CB8AC3E}">
        <p14:creationId xmlns:p14="http://schemas.microsoft.com/office/powerpoint/2010/main" val="301490990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20.png"/></Relationships>
</file>

<file path=ppt/slides/_rels/slide103.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104.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3.e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notesSlide" Target="../notesSlides/notesSlide33.xml"/></Relationships>
</file>

<file path=ppt/slides/_rels/slide106.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4.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0.pn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90.png"/><Relationship Id="rId5" Type="http://schemas.openxmlformats.org/officeDocument/2006/relationships/image" Target="../media/image380.png"/><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media/image42.png"/><Relationship Id="rId5" Type="http://schemas.openxmlformats.org/officeDocument/2006/relationships/image" Target="NULL"/><Relationship Id="rId10" Type="http://schemas.openxmlformats.org/officeDocument/2006/relationships/image" Target="../media/image41.png"/><Relationship Id="rId4" Type="http://schemas.openxmlformats.org/officeDocument/2006/relationships/image" Target="NULL"/><Relationship Id="rId9" Type="http://schemas.openxmlformats.org/officeDocument/2006/relationships/image" Target="NULL"/></Relationships>
</file>

<file path=ppt/slides/_rels/slide54.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3.wmf"/><Relationship Id="rId4" Type="http://schemas.openxmlformats.org/officeDocument/2006/relationships/oleObject" Target="../embeddings/oleObject1.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5.wmf"/></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9CAAC-E74D-FD42-AA48-7EC8EF8CB229}"/>
              </a:ext>
            </a:extLst>
          </p:cNvPr>
          <p:cNvSpPr>
            <a:spLocks noGrp="1"/>
          </p:cNvSpPr>
          <p:nvPr>
            <p:ph type="title"/>
          </p:nvPr>
        </p:nvSpPr>
        <p:spPr/>
        <p:txBody>
          <a:bodyPr/>
          <a:lstStyle/>
          <a:p>
            <a:r>
              <a:rPr lang="en-US" dirty="0"/>
              <a:t>MapReduce and Frequent </a:t>
            </a:r>
            <a:r>
              <a:rPr lang="en-US" dirty="0" err="1"/>
              <a:t>Itemsets</a:t>
            </a:r>
            <a:r>
              <a:rPr lang="en-US" dirty="0"/>
              <a:t> Mining</a:t>
            </a:r>
          </a:p>
        </p:txBody>
      </p:sp>
      <p:sp>
        <p:nvSpPr>
          <p:cNvPr id="3" name="Text Placeholder 2">
            <a:extLst>
              <a:ext uri="{FF2B5EF4-FFF2-40B4-BE49-F238E27FC236}">
                <a16:creationId xmlns:a16="http://schemas.microsoft.com/office/drawing/2014/main" id="{2B68F012-2753-4646-9C26-BBC522C0FAE6}"/>
              </a:ext>
            </a:extLst>
          </p:cNvPr>
          <p:cNvSpPr>
            <a:spLocks noGrp="1"/>
          </p:cNvSpPr>
          <p:nvPr>
            <p:ph type="body" idx="1"/>
          </p:nvPr>
        </p:nvSpPr>
        <p:spPr/>
        <p:txBody>
          <a:bodyPr/>
          <a:lstStyle/>
          <a:p>
            <a:r>
              <a:rPr lang="en-US" dirty="0" err="1"/>
              <a:t>Kushaagra</a:t>
            </a:r>
            <a:r>
              <a:rPr lang="en-US" dirty="0"/>
              <a:t> Goyal</a:t>
            </a:r>
          </a:p>
        </p:txBody>
      </p:sp>
      <p:sp>
        <p:nvSpPr>
          <p:cNvPr id="4" name="Slide Number Placeholder 3">
            <a:extLst>
              <a:ext uri="{FF2B5EF4-FFF2-40B4-BE49-F238E27FC236}">
                <a16:creationId xmlns:a16="http://schemas.microsoft.com/office/drawing/2014/main" id="{3263FB09-8A36-D248-99B6-B3CD441F29C5}"/>
              </a:ext>
            </a:extLst>
          </p:cNvPr>
          <p:cNvSpPr>
            <a:spLocks noGrp="1"/>
          </p:cNvSpPr>
          <p:nvPr>
            <p:ph type="sldNum" sz="quarter" idx="12"/>
          </p:nvPr>
        </p:nvSpPr>
        <p:spPr/>
        <p:txBody>
          <a:bodyPr/>
          <a:lstStyle/>
          <a:p>
            <a:fld id="{19B12225-5612-419B-A8D5-4B8EEE4C217E}" type="slidenum">
              <a:rPr lang="en-US" smtClean="0"/>
              <a:pPr/>
              <a:t>1</a:t>
            </a:fld>
            <a:endParaRPr lang="en-US"/>
          </a:p>
        </p:txBody>
      </p:sp>
    </p:spTree>
    <p:extLst>
      <p:ext uri="{BB962C8B-B14F-4D97-AF65-F5344CB8AC3E}">
        <p14:creationId xmlns:p14="http://schemas.microsoft.com/office/powerpoint/2010/main" val="3753159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Shape 100"/>
          <p:cNvPicPr preferRelativeResize="0"/>
          <p:nvPr/>
        </p:nvPicPr>
        <p:blipFill>
          <a:blip r:embed="rId3">
            <a:alphaModFix/>
          </a:blip>
          <a:stretch>
            <a:fillRect/>
          </a:stretch>
        </p:blipFill>
        <p:spPr>
          <a:xfrm>
            <a:off x="1275801" y="956851"/>
            <a:ext cx="6592399" cy="4944299"/>
          </a:xfrm>
          <a:prstGeom prst="rect">
            <a:avLst/>
          </a:prstGeom>
          <a:noFill/>
          <a:ln>
            <a:noFill/>
          </a:ln>
        </p:spPr>
      </p:pic>
    </p:spTree>
    <p:extLst>
      <p:ext uri="{BB962C8B-B14F-4D97-AF65-F5344CB8AC3E}">
        <p14:creationId xmlns:p14="http://schemas.microsoft.com/office/powerpoint/2010/main" val="2484658993"/>
      </p:ext>
    </p:extLst>
  </p:cSld>
  <p:clrMapOvr>
    <a:masterClrMapping/>
  </p:clrMapOvr>
  <p:transition spd="med"/>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457200" y="1318591"/>
            <a:ext cx="6310920" cy="2827215"/>
          </a:xfrm>
          <a:prstGeom prst="rect">
            <a:avLst/>
          </a:prstGeom>
          <a:solidFill>
            <a:schemeClr val="accent1">
              <a:lumMod val="20000"/>
              <a:lumOff val="80000"/>
            </a:schemeClr>
          </a:solidFill>
          <a:ln w="38100">
            <a:solidFill>
              <a:srgbClr val="FFC000"/>
            </a:solidFill>
          </a:ln>
        </p:spPr>
        <p:style>
          <a:lnRef idx="1">
            <a:schemeClr val="dk1"/>
          </a:lnRef>
          <a:fillRef idx="0">
            <a:schemeClr val="dk1"/>
          </a:fillRef>
          <a:effectRef idx="0">
            <a:schemeClr val="dk1"/>
          </a:effectRef>
          <a:fontRef idx="minor">
            <a:schemeClr val="tx1"/>
          </a:fontRef>
        </p:style>
        <p:txBody>
          <a:bodyPr rtlCol="0" anchor="ctr"/>
          <a:lstStyle/>
          <a:p>
            <a:endParaRPr lang="en-US" sz="2400" b="1" dirty="0">
              <a:latin typeface="Arial" pitchFamily="34" charset="0"/>
              <a:cs typeface="Arial" pitchFamily="34" charset="0"/>
            </a:endParaRPr>
          </a:p>
        </p:txBody>
      </p:sp>
      <p:sp>
        <p:nvSpPr>
          <p:cNvPr id="2" name="Title 1"/>
          <p:cNvSpPr>
            <a:spLocks noGrp="1"/>
          </p:cNvSpPr>
          <p:nvPr>
            <p:ph type="title"/>
          </p:nvPr>
        </p:nvSpPr>
        <p:spPr/>
        <p:txBody>
          <a:bodyPr/>
          <a:lstStyle/>
          <a:p>
            <a:r>
              <a:rPr lang="en-US" dirty="0"/>
              <a:t>Simple Greedy Heuristic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686800" cy="5257801"/>
              </a:xfrm>
            </p:spPr>
            <p:txBody>
              <a:bodyPr>
                <a:normAutofit/>
              </a:bodyPr>
              <a:lstStyle/>
              <a:p>
                <a:pPr marL="118872" indent="0">
                  <a:buNone/>
                </a:pPr>
                <a:r>
                  <a:rPr lang="en-US" b="1" dirty="0">
                    <a:solidFill>
                      <a:srgbClr val="D60093"/>
                    </a:solidFill>
                  </a:rPr>
                  <a:t>Simple Heuristic: Greedy Algorithm:</a:t>
                </a:r>
              </a:p>
              <a:p>
                <a:r>
                  <a:rPr lang="en-US" dirty="0">
                    <a:solidFill>
                      <a:srgbClr val="008000"/>
                    </a:solidFill>
                  </a:rPr>
                  <a:t>Start with </a:t>
                </a:r>
                <a14:m>
                  <m:oMath xmlns:m="http://schemas.openxmlformats.org/officeDocument/2006/math">
                    <m:r>
                      <a:rPr lang="en-US" b="1" i="1" dirty="0" smtClean="0">
                        <a:solidFill>
                          <a:srgbClr val="008000"/>
                        </a:solidFill>
                        <a:latin typeface="Cambria Math"/>
                        <a:cs typeface="Times New Roman" pitchFamily="18" charset="0"/>
                      </a:rPr>
                      <m:t>𝑨</m:t>
                    </m:r>
                    <m:r>
                      <a:rPr lang="en-US" b="1" i="1" baseline="-25000" dirty="0" smtClean="0">
                        <a:solidFill>
                          <a:srgbClr val="008000"/>
                        </a:solidFill>
                        <a:latin typeface="Cambria Math"/>
                        <a:cs typeface="Times New Roman" pitchFamily="18" charset="0"/>
                      </a:rPr>
                      <m:t>𝟎</m:t>
                    </m:r>
                    <m:r>
                      <a:rPr lang="en-US" b="1" i="1" dirty="0" smtClean="0">
                        <a:solidFill>
                          <a:srgbClr val="008000"/>
                        </a:solidFill>
                        <a:latin typeface="Cambria Math"/>
                        <a:cs typeface="Times New Roman" pitchFamily="18" charset="0"/>
                      </a:rPr>
                      <m:t>={ }</m:t>
                    </m:r>
                  </m:oMath>
                </a14:m>
                <a:endParaRPr lang="en-US" b="1" i="1" dirty="0">
                  <a:solidFill>
                    <a:srgbClr val="008000"/>
                  </a:solidFill>
                  <a:latin typeface="Times New Roman" pitchFamily="18" charset="0"/>
                  <a:cs typeface="Times New Roman" pitchFamily="18" charset="0"/>
                </a:endParaRPr>
              </a:p>
              <a:p>
                <a:r>
                  <a:rPr lang="en-US" dirty="0">
                    <a:solidFill>
                      <a:srgbClr val="008000"/>
                    </a:solidFill>
                  </a:rPr>
                  <a:t>For </a:t>
                </a:r>
                <a14:m>
                  <m:oMath xmlns:m="http://schemas.openxmlformats.org/officeDocument/2006/math">
                    <m:r>
                      <a:rPr lang="en-US" b="1" i="1" dirty="0" smtClean="0">
                        <a:solidFill>
                          <a:srgbClr val="008000"/>
                        </a:solidFill>
                        <a:latin typeface="Cambria Math"/>
                        <a:cs typeface="Times New Roman" pitchFamily="18" charset="0"/>
                      </a:rPr>
                      <m:t>𝒊</m:t>
                    </m:r>
                    <m:r>
                      <a:rPr lang="en-US" b="1" i="1" dirty="0" smtClean="0">
                        <a:solidFill>
                          <a:srgbClr val="008000"/>
                        </a:solidFill>
                        <a:latin typeface="Cambria Math"/>
                        <a:cs typeface="Times New Roman" pitchFamily="18" charset="0"/>
                      </a:rPr>
                      <m:t>=</m:t>
                    </m:r>
                    <m:r>
                      <a:rPr lang="en-US" b="1" i="1" dirty="0" smtClean="0">
                        <a:solidFill>
                          <a:srgbClr val="008000"/>
                        </a:solidFill>
                        <a:latin typeface="Cambria Math"/>
                        <a:cs typeface="Times New Roman" pitchFamily="18" charset="0"/>
                      </a:rPr>
                      <m:t>𝟏</m:t>
                    </m:r>
                    <m:r>
                      <a:rPr lang="en-US" b="1" i="1" dirty="0" smtClean="0">
                        <a:solidFill>
                          <a:srgbClr val="008000"/>
                        </a:solidFill>
                        <a:latin typeface="Cambria Math"/>
                        <a:cs typeface="Times New Roman" pitchFamily="18" charset="0"/>
                      </a:rPr>
                      <m:t>…</m:t>
                    </m:r>
                    <m:r>
                      <a:rPr lang="en-US" b="1" i="1" dirty="0" smtClean="0">
                        <a:solidFill>
                          <a:srgbClr val="008000"/>
                        </a:solidFill>
                        <a:latin typeface="Cambria Math"/>
                        <a:cs typeface="Times New Roman" pitchFamily="18" charset="0"/>
                      </a:rPr>
                      <m:t>𝒌</m:t>
                    </m:r>
                  </m:oMath>
                </a14:m>
                <a:endParaRPr lang="en-US" b="1" i="1" dirty="0">
                  <a:solidFill>
                    <a:srgbClr val="008000"/>
                  </a:solidFill>
                  <a:latin typeface="Times New Roman" pitchFamily="18" charset="0"/>
                  <a:cs typeface="Times New Roman" pitchFamily="18" charset="0"/>
                </a:endParaRPr>
              </a:p>
              <a:p>
                <a:pPr lvl="1"/>
                <a:r>
                  <a:rPr lang="en-US" dirty="0">
                    <a:solidFill>
                      <a:srgbClr val="008000"/>
                    </a:solidFill>
                  </a:rPr>
                  <a:t>Find set </a:t>
                </a:r>
                <a14:m>
                  <m:oMath xmlns:m="http://schemas.openxmlformats.org/officeDocument/2006/math">
                    <m:r>
                      <a:rPr lang="en-US" b="1" i="1" dirty="0" smtClean="0">
                        <a:solidFill>
                          <a:srgbClr val="008000"/>
                        </a:solidFill>
                        <a:latin typeface="Cambria Math"/>
                        <a:cs typeface="Times New Roman" pitchFamily="18" charset="0"/>
                      </a:rPr>
                      <m:t>𝒅</m:t>
                    </m:r>
                  </m:oMath>
                </a14:m>
                <a:r>
                  <a:rPr lang="en-US" dirty="0">
                    <a:solidFill>
                      <a:srgbClr val="008000"/>
                    </a:solidFill>
                  </a:rPr>
                  <a:t> that </a:t>
                </a:r>
                <a14:m>
                  <m:oMath xmlns:m="http://schemas.openxmlformats.org/officeDocument/2006/math">
                    <m:r>
                      <a:rPr lang="en-US" b="1" i="0" dirty="0" smtClean="0">
                        <a:solidFill>
                          <a:srgbClr val="008000"/>
                        </a:solidFill>
                        <a:latin typeface="Cambria Math"/>
                        <a:cs typeface="Times New Roman" pitchFamily="18" charset="0"/>
                      </a:rPr>
                      <m:t>𝐦𝐚𝐱</m:t>
                    </m:r>
                    <m:r>
                      <a:rPr lang="en-US" b="1" i="1" dirty="0" smtClean="0">
                        <a:solidFill>
                          <a:srgbClr val="008000"/>
                        </a:solidFill>
                        <a:latin typeface="Cambria Math"/>
                        <a:cs typeface="Times New Roman" pitchFamily="18" charset="0"/>
                      </a:rPr>
                      <m:t>⁡</m:t>
                    </m:r>
                    <m:r>
                      <a:rPr lang="en-US" b="1" i="1" dirty="0" smtClean="0">
                        <a:solidFill>
                          <a:srgbClr val="008000"/>
                        </a:solidFill>
                        <a:latin typeface="Cambria Math"/>
                        <a:cs typeface="Times New Roman" pitchFamily="18" charset="0"/>
                      </a:rPr>
                      <m:t>𝑭</m:t>
                    </m:r>
                    <m:r>
                      <a:rPr lang="en-US" b="1" i="1" dirty="0" smtClean="0">
                        <a:solidFill>
                          <a:srgbClr val="008000"/>
                        </a:solidFill>
                        <a:latin typeface="Cambria Math"/>
                        <a:cs typeface="Times New Roman" pitchFamily="18" charset="0"/>
                      </a:rPr>
                      <m:t>(</m:t>
                    </m:r>
                    <m:sSub>
                      <m:sSubPr>
                        <m:ctrlPr>
                          <a:rPr lang="en-US" b="1" i="1" dirty="0" smtClean="0">
                            <a:solidFill>
                              <a:srgbClr val="008000"/>
                            </a:solidFill>
                            <a:latin typeface="Cambria Math" panose="02040503050406030204" pitchFamily="18" charset="0"/>
                            <a:cs typeface="Times New Roman" pitchFamily="18" charset="0"/>
                          </a:rPr>
                        </m:ctrlPr>
                      </m:sSubPr>
                      <m:e>
                        <m:r>
                          <a:rPr lang="en-US" b="1" i="1" dirty="0" smtClean="0">
                            <a:solidFill>
                              <a:srgbClr val="008000"/>
                            </a:solidFill>
                            <a:latin typeface="Cambria Math"/>
                            <a:cs typeface="Times New Roman" pitchFamily="18" charset="0"/>
                          </a:rPr>
                          <m:t>𝑨</m:t>
                        </m:r>
                      </m:e>
                      <m:sub>
                        <m:r>
                          <a:rPr lang="en-US" b="1" i="1" dirty="0" smtClean="0">
                            <a:solidFill>
                              <a:srgbClr val="008000"/>
                            </a:solidFill>
                            <a:latin typeface="Cambria Math"/>
                            <a:cs typeface="Times New Roman" pitchFamily="18" charset="0"/>
                          </a:rPr>
                          <m:t>𝒊</m:t>
                        </m:r>
                        <m:r>
                          <a:rPr lang="en-US" b="1" i="1" dirty="0" smtClean="0">
                            <a:solidFill>
                              <a:srgbClr val="008000"/>
                            </a:solidFill>
                            <a:latin typeface="Cambria Math"/>
                            <a:cs typeface="Times New Roman" pitchFamily="18" charset="0"/>
                          </a:rPr>
                          <m:t>−</m:t>
                        </m:r>
                        <m:r>
                          <a:rPr lang="en-US" b="1" i="1" dirty="0" smtClean="0">
                            <a:solidFill>
                              <a:srgbClr val="008000"/>
                            </a:solidFill>
                            <a:latin typeface="Cambria Math"/>
                            <a:cs typeface="Times New Roman" pitchFamily="18" charset="0"/>
                          </a:rPr>
                          <m:t>𝟏</m:t>
                        </m:r>
                      </m:sub>
                    </m:sSub>
                    <m:r>
                      <a:rPr lang="en-US" b="1" i="1" dirty="0" smtClean="0">
                        <a:solidFill>
                          <a:srgbClr val="008000"/>
                        </a:solidFill>
                        <a:latin typeface="Cambria Math"/>
                        <a:cs typeface="Times New Roman" pitchFamily="18" charset="0"/>
                      </a:rPr>
                      <m:t>∪{</m:t>
                    </m:r>
                    <m:r>
                      <a:rPr lang="en-US" b="1" i="1" dirty="0" smtClean="0">
                        <a:solidFill>
                          <a:srgbClr val="008000"/>
                        </a:solidFill>
                        <a:latin typeface="Cambria Math"/>
                        <a:cs typeface="Times New Roman" pitchFamily="18" charset="0"/>
                        <a:sym typeface="Symbol"/>
                      </a:rPr>
                      <m:t>𝒅</m:t>
                    </m:r>
                    <m:r>
                      <a:rPr lang="en-US" b="1" i="1" dirty="0" smtClean="0">
                        <a:solidFill>
                          <a:srgbClr val="008000"/>
                        </a:solidFill>
                        <a:latin typeface="Cambria Math"/>
                        <a:cs typeface="Times New Roman" pitchFamily="18" charset="0"/>
                      </a:rPr>
                      <m:t>})</m:t>
                    </m:r>
                  </m:oMath>
                </a14:m>
                <a:endParaRPr lang="en-US" b="1" i="1" dirty="0">
                  <a:solidFill>
                    <a:srgbClr val="008000"/>
                  </a:solidFill>
                  <a:latin typeface="Times New Roman" pitchFamily="18" charset="0"/>
                  <a:cs typeface="Times New Roman" pitchFamily="18" charset="0"/>
                </a:endParaRPr>
              </a:p>
              <a:p>
                <a:pPr lvl="1"/>
                <a:r>
                  <a:rPr lang="en-US" dirty="0">
                    <a:solidFill>
                      <a:srgbClr val="008000"/>
                    </a:solidFill>
                  </a:rPr>
                  <a:t>Let</a:t>
                </a:r>
                <a:r>
                  <a:rPr lang="en-US" i="1" baseline="-25000" dirty="0">
                    <a:solidFill>
                      <a:srgbClr val="008000"/>
                    </a:solidFill>
                  </a:rPr>
                  <a:t> </a:t>
                </a:r>
                <a:r>
                  <a:rPr lang="en-US" dirty="0">
                    <a:solidFill>
                      <a:srgbClr val="008000"/>
                    </a:solidFill>
                  </a:rPr>
                  <a:t> </a:t>
                </a:r>
                <a14:m>
                  <m:oMath xmlns:m="http://schemas.openxmlformats.org/officeDocument/2006/math">
                    <m:sSub>
                      <m:sSubPr>
                        <m:ctrlPr>
                          <a:rPr lang="en-US" b="1" i="1" dirty="0" smtClean="0">
                            <a:solidFill>
                              <a:srgbClr val="008000"/>
                            </a:solidFill>
                            <a:latin typeface="Cambria Math" panose="02040503050406030204" pitchFamily="18" charset="0"/>
                            <a:cs typeface="Times New Roman" pitchFamily="18" charset="0"/>
                          </a:rPr>
                        </m:ctrlPr>
                      </m:sSubPr>
                      <m:e>
                        <m:r>
                          <a:rPr lang="en-US" b="1" i="1" dirty="0" smtClean="0">
                            <a:solidFill>
                              <a:srgbClr val="008000"/>
                            </a:solidFill>
                            <a:latin typeface="Cambria Math"/>
                            <a:cs typeface="Times New Roman" pitchFamily="18" charset="0"/>
                          </a:rPr>
                          <m:t>𝑨</m:t>
                        </m:r>
                      </m:e>
                      <m:sub>
                        <m:r>
                          <a:rPr lang="en-US" b="1" i="1" dirty="0" smtClean="0">
                            <a:solidFill>
                              <a:srgbClr val="008000"/>
                            </a:solidFill>
                            <a:latin typeface="Cambria Math"/>
                            <a:cs typeface="Times New Roman" pitchFamily="18" charset="0"/>
                          </a:rPr>
                          <m:t>𝒊</m:t>
                        </m:r>
                      </m:sub>
                    </m:sSub>
                    <m:r>
                      <a:rPr lang="en-US" b="1" i="1" dirty="0" smtClean="0">
                        <a:solidFill>
                          <a:srgbClr val="008000"/>
                        </a:solidFill>
                        <a:latin typeface="Cambria Math"/>
                        <a:cs typeface="Times New Roman" pitchFamily="18" charset="0"/>
                      </a:rPr>
                      <m:t>=</m:t>
                    </m:r>
                    <m:sSub>
                      <m:sSubPr>
                        <m:ctrlPr>
                          <a:rPr lang="en-US" b="1" i="1" dirty="0" smtClean="0">
                            <a:solidFill>
                              <a:srgbClr val="008000"/>
                            </a:solidFill>
                            <a:latin typeface="Cambria Math" panose="02040503050406030204" pitchFamily="18" charset="0"/>
                            <a:cs typeface="Times New Roman" pitchFamily="18" charset="0"/>
                          </a:rPr>
                        </m:ctrlPr>
                      </m:sSubPr>
                      <m:e>
                        <m:r>
                          <a:rPr lang="en-US" b="1" i="1" dirty="0" smtClean="0">
                            <a:solidFill>
                              <a:srgbClr val="008000"/>
                            </a:solidFill>
                            <a:latin typeface="Cambria Math"/>
                            <a:cs typeface="Times New Roman" pitchFamily="18" charset="0"/>
                          </a:rPr>
                          <m:t>𝑨</m:t>
                        </m:r>
                      </m:e>
                      <m:sub>
                        <m:r>
                          <a:rPr lang="en-US" b="1" i="1" dirty="0" smtClean="0">
                            <a:solidFill>
                              <a:srgbClr val="008000"/>
                            </a:solidFill>
                            <a:latin typeface="Cambria Math"/>
                            <a:cs typeface="Times New Roman" pitchFamily="18" charset="0"/>
                          </a:rPr>
                          <m:t>𝒊</m:t>
                        </m:r>
                        <m:r>
                          <a:rPr lang="en-US" b="1" i="1" dirty="0" smtClean="0">
                            <a:solidFill>
                              <a:srgbClr val="008000"/>
                            </a:solidFill>
                            <a:latin typeface="Cambria Math"/>
                            <a:cs typeface="Times New Roman" pitchFamily="18" charset="0"/>
                          </a:rPr>
                          <m:t>−</m:t>
                        </m:r>
                        <m:r>
                          <a:rPr lang="en-US" b="1" i="1" dirty="0" smtClean="0">
                            <a:solidFill>
                              <a:srgbClr val="008000"/>
                            </a:solidFill>
                            <a:latin typeface="Cambria Math"/>
                            <a:cs typeface="Times New Roman" pitchFamily="18" charset="0"/>
                          </a:rPr>
                          <m:t>𝟏</m:t>
                        </m:r>
                        <m:r>
                          <a:rPr lang="en-US" b="1" i="1" dirty="0" smtClean="0">
                            <a:solidFill>
                              <a:srgbClr val="008000"/>
                            </a:solidFill>
                            <a:latin typeface="Cambria Math"/>
                            <a:cs typeface="Times New Roman" pitchFamily="18" charset="0"/>
                          </a:rPr>
                          <m:t> </m:t>
                        </m:r>
                      </m:sub>
                    </m:sSub>
                    <m:r>
                      <a:rPr lang="en-US" b="1" i="1" dirty="0" smtClean="0">
                        <a:solidFill>
                          <a:srgbClr val="008000"/>
                        </a:solidFill>
                        <a:latin typeface="Cambria Math"/>
                        <a:cs typeface="Times New Roman" pitchFamily="18" charset="0"/>
                        <a:sym typeface="Symbol"/>
                      </a:rPr>
                      <m:t> </m:t>
                    </m:r>
                    <m:r>
                      <a:rPr lang="en-US" b="1" i="1" dirty="0" smtClean="0">
                        <a:solidFill>
                          <a:srgbClr val="008000"/>
                        </a:solidFill>
                        <a:latin typeface="Cambria Math"/>
                        <a:cs typeface="Times New Roman" pitchFamily="18" charset="0"/>
                      </a:rPr>
                      <m:t>{</m:t>
                    </m:r>
                    <m:r>
                      <a:rPr lang="en-US" b="1" i="1" dirty="0" smtClean="0">
                        <a:solidFill>
                          <a:srgbClr val="008000"/>
                        </a:solidFill>
                        <a:latin typeface="Cambria Math"/>
                        <a:cs typeface="Times New Roman" pitchFamily="18" charset="0"/>
                      </a:rPr>
                      <m:t>𝒅</m:t>
                    </m:r>
                    <m:r>
                      <a:rPr lang="en-US" b="1" i="1" dirty="0" smtClean="0">
                        <a:solidFill>
                          <a:srgbClr val="008000"/>
                        </a:solidFill>
                        <a:latin typeface="Cambria Math"/>
                        <a:cs typeface="Times New Roman" pitchFamily="18" charset="0"/>
                      </a:rPr>
                      <m:t>}</m:t>
                    </m:r>
                  </m:oMath>
                </a14:m>
                <a:endParaRPr lang="en-US" b="1" i="1" dirty="0">
                  <a:solidFill>
                    <a:srgbClr val="008000"/>
                  </a:solidFill>
                  <a:latin typeface="Times New Roman" pitchFamily="18" charset="0"/>
                  <a:cs typeface="Times New Roman" pitchFamily="18" charset="0"/>
                </a:endParaRPr>
              </a:p>
              <a:p>
                <a:pPr marL="3657600" lvl="8" indent="0">
                  <a:buNone/>
                </a:pPr>
                <a:endParaRPr lang="en-US" dirty="0"/>
              </a:p>
              <a:p>
                <a:pPr marL="3657600" lvl="8" indent="0">
                  <a:buNone/>
                </a:pPr>
                <a:endParaRPr lang="en-US" dirty="0"/>
              </a:p>
              <a:p>
                <a:r>
                  <a:rPr lang="en-US" b="1" dirty="0">
                    <a:solidFill>
                      <a:srgbClr val="0000FF"/>
                    </a:solidFill>
                  </a:rPr>
                  <a:t>Example:</a:t>
                </a:r>
              </a:p>
              <a:p>
                <a:pPr lvl="1"/>
                <a:r>
                  <a:rPr lang="en-US" sz="2400" dirty="0" err="1"/>
                  <a:t>Eval</a:t>
                </a:r>
                <a:r>
                  <a:rPr lang="en-US" sz="2400" dirty="0"/>
                  <a:t>. </a:t>
                </a:r>
                <a14:m>
                  <m:oMath xmlns:m="http://schemas.openxmlformats.org/officeDocument/2006/math">
                    <m:r>
                      <a:rPr lang="en-US" sz="2400" b="1" i="1" dirty="0" smtClean="0">
                        <a:latin typeface="Cambria Math"/>
                      </a:rPr>
                      <m:t>𝑭</m:t>
                    </m:r>
                    <m:d>
                      <m:dPr>
                        <m:ctrlPr>
                          <a:rPr lang="en-US" sz="2400" b="1" i="1" dirty="0" smtClean="0">
                            <a:latin typeface="Cambria Math" panose="02040503050406030204" pitchFamily="18" charset="0"/>
                          </a:rPr>
                        </m:ctrlPr>
                      </m:dPr>
                      <m:e>
                        <m:d>
                          <m:dPr>
                            <m:begChr m:val="{"/>
                            <m:endChr m:val="}"/>
                            <m:ctrlPr>
                              <a:rPr lang="en-US" sz="2400" b="1" i="1" dirty="0" smtClean="0">
                                <a:latin typeface="Cambria Math" panose="02040503050406030204" pitchFamily="18" charset="0"/>
                              </a:rPr>
                            </m:ctrlPr>
                          </m:dPr>
                          <m:e>
                            <m:sSub>
                              <m:sSubPr>
                                <m:ctrlPr>
                                  <a:rPr lang="en-US" sz="2400" b="1" i="1" dirty="0" smtClean="0">
                                    <a:latin typeface="Cambria Math" panose="02040503050406030204" pitchFamily="18" charset="0"/>
                                  </a:rPr>
                                </m:ctrlPr>
                              </m:sSubPr>
                              <m:e>
                                <m:r>
                                  <a:rPr lang="en-US" sz="2400" b="1" i="1" dirty="0" smtClean="0">
                                    <a:latin typeface="Cambria Math"/>
                                  </a:rPr>
                                  <m:t>𝒅</m:t>
                                </m:r>
                              </m:e>
                              <m:sub>
                                <m:r>
                                  <a:rPr lang="en-US" sz="2400" b="1" i="1" dirty="0" smtClean="0">
                                    <a:latin typeface="Cambria Math"/>
                                  </a:rPr>
                                  <m:t>𝟏</m:t>
                                </m:r>
                              </m:sub>
                            </m:sSub>
                          </m:e>
                        </m:d>
                      </m:e>
                    </m:d>
                    <m:r>
                      <a:rPr lang="en-US" sz="2400" b="1" i="1" dirty="0" smtClean="0">
                        <a:latin typeface="Cambria Math"/>
                      </a:rPr>
                      <m:t>,…, </m:t>
                    </m:r>
                    <m:r>
                      <a:rPr lang="en-US" sz="2400" b="1" i="1" dirty="0" smtClean="0">
                        <a:latin typeface="Cambria Math"/>
                      </a:rPr>
                      <m:t>𝑭</m:t>
                    </m:r>
                    <m:r>
                      <a:rPr lang="en-US" sz="2400" b="1" i="1" dirty="0" smtClean="0">
                        <a:latin typeface="Cambria Math"/>
                      </a:rPr>
                      <m:t>({</m:t>
                    </m:r>
                    <m:sSub>
                      <m:sSubPr>
                        <m:ctrlPr>
                          <a:rPr lang="en-US" sz="2400" b="1" i="1" dirty="0" smtClean="0">
                            <a:latin typeface="Cambria Math" panose="02040503050406030204" pitchFamily="18" charset="0"/>
                          </a:rPr>
                        </m:ctrlPr>
                      </m:sSubPr>
                      <m:e>
                        <m:r>
                          <a:rPr lang="en-US" sz="2400" b="1" i="1" dirty="0" smtClean="0">
                            <a:latin typeface="Cambria Math"/>
                          </a:rPr>
                          <m:t>𝒅</m:t>
                        </m:r>
                      </m:e>
                      <m:sub>
                        <m:r>
                          <a:rPr lang="en-US" sz="2400" b="1" i="1" dirty="0" smtClean="0">
                            <a:latin typeface="Cambria Math"/>
                          </a:rPr>
                          <m:t>𝒎</m:t>
                        </m:r>
                      </m:sub>
                    </m:sSub>
                    <m:r>
                      <a:rPr lang="en-US" sz="2400" b="1" i="1" dirty="0" smtClean="0">
                        <a:latin typeface="Cambria Math"/>
                      </a:rPr>
                      <m:t>})</m:t>
                    </m:r>
                  </m:oMath>
                </a14:m>
                <a:r>
                  <a:rPr lang="en-US" sz="2400" dirty="0"/>
                  <a:t>, pick best (say </a:t>
                </a:r>
                <a14:m>
                  <m:oMath xmlns:m="http://schemas.openxmlformats.org/officeDocument/2006/math">
                    <m:sSub>
                      <m:sSubPr>
                        <m:ctrlPr>
                          <a:rPr lang="en-US" sz="2400" b="1" i="1" dirty="0">
                            <a:latin typeface="Cambria Math" panose="02040503050406030204" pitchFamily="18" charset="0"/>
                          </a:rPr>
                        </m:ctrlPr>
                      </m:sSubPr>
                      <m:e>
                        <m:r>
                          <a:rPr lang="en-US" sz="2400" b="1" i="1" dirty="0" smtClean="0">
                            <a:latin typeface="Cambria Math"/>
                          </a:rPr>
                          <m:t>𝒅</m:t>
                        </m:r>
                      </m:e>
                      <m:sub>
                        <m:r>
                          <a:rPr lang="en-US" sz="2400" b="1" i="1" dirty="0">
                            <a:latin typeface="Cambria Math"/>
                          </a:rPr>
                          <m:t>𝟏</m:t>
                        </m:r>
                      </m:sub>
                    </m:sSub>
                  </m:oMath>
                </a14:m>
                <a:r>
                  <a:rPr lang="en-US" sz="2400" dirty="0"/>
                  <a:t>)</a:t>
                </a:r>
              </a:p>
              <a:p>
                <a:pPr lvl="1"/>
                <a:r>
                  <a:rPr lang="en-US" sz="2400" dirty="0" err="1"/>
                  <a:t>Eval</a:t>
                </a:r>
                <a:r>
                  <a:rPr lang="en-US" sz="2400" dirty="0"/>
                  <a:t>. </a:t>
                </a:r>
                <a14:m>
                  <m:oMath xmlns:m="http://schemas.openxmlformats.org/officeDocument/2006/math">
                    <m:r>
                      <a:rPr lang="en-US" sz="2400" b="1" i="1" dirty="0" smtClean="0">
                        <a:latin typeface="Cambria Math"/>
                      </a:rPr>
                      <m:t>𝑭</m:t>
                    </m:r>
                    <m:d>
                      <m:dPr>
                        <m:ctrlPr>
                          <a:rPr lang="en-US" sz="2400" b="1" i="1" dirty="0" smtClean="0">
                            <a:latin typeface="Cambria Math" panose="02040503050406030204" pitchFamily="18" charset="0"/>
                          </a:rPr>
                        </m:ctrlPr>
                      </m:dPr>
                      <m:e>
                        <m:d>
                          <m:dPr>
                            <m:begChr m:val="{"/>
                            <m:endChr m:val="}"/>
                            <m:ctrlPr>
                              <a:rPr lang="en-US" sz="2400" b="1" i="1" dirty="0" smtClean="0">
                                <a:latin typeface="Cambria Math" panose="02040503050406030204" pitchFamily="18" charset="0"/>
                              </a:rPr>
                            </m:ctrlPr>
                          </m:dPr>
                          <m:e>
                            <m:sSub>
                              <m:sSubPr>
                                <m:ctrlPr>
                                  <a:rPr lang="en-US" sz="2400" b="1" i="1" dirty="0" smtClean="0">
                                    <a:latin typeface="Cambria Math" panose="02040503050406030204" pitchFamily="18" charset="0"/>
                                  </a:rPr>
                                </m:ctrlPr>
                              </m:sSubPr>
                              <m:e>
                                <m:r>
                                  <a:rPr lang="en-US" sz="2400" b="1" i="1" dirty="0" smtClean="0">
                                    <a:latin typeface="Cambria Math"/>
                                  </a:rPr>
                                  <m:t>𝒅</m:t>
                                </m:r>
                              </m:e>
                              <m:sub>
                                <m:r>
                                  <a:rPr lang="en-US" sz="2400" b="1" i="1" dirty="0" smtClean="0">
                                    <a:latin typeface="Cambria Math"/>
                                  </a:rPr>
                                  <m:t>𝟏</m:t>
                                </m:r>
                              </m:sub>
                            </m:sSub>
                            <m:r>
                              <a:rPr lang="en-US" sz="2400" b="1" i="1" dirty="0" smtClean="0">
                                <a:latin typeface="Cambria Math"/>
                              </a:rPr>
                              <m:t>}∪{</m:t>
                            </m:r>
                            <m:sSub>
                              <m:sSubPr>
                                <m:ctrlPr>
                                  <a:rPr lang="en-US" sz="2400" b="1" i="1" dirty="0" smtClean="0">
                                    <a:latin typeface="Cambria Math" panose="02040503050406030204" pitchFamily="18" charset="0"/>
                                  </a:rPr>
                                </m:ctrlPr>
                              </m:sSubPr>
                              <m:e>
                                <m:r>
                                  <a:rPr lang="en-US" sz="2400" b="1" i="1" dirty="0" smtClean="0">
                                    <a:latin typeface="Cambria Math"/>
                                  </a:rPr>
                                  <m:t>𝒅</m:t>
                                </m:r>
                              </m:e>
                              <m:sub>
                                <m:r>
                                  <a:rPr lang="en-US" sz="2400" b="1" i="1" dirty="0" smtClean="0">
                                    <a:latin typeface="Cambria Math"/>
                                  </a:rPr>
                                  <m:t>𝟐</m:t>
                                </m:r>
                              </m:sub>
                            </m:sSub>
                          </m:e>
                        </m:d>
                      </m:e>
                    </m:d>
                    <m:r>
                      <a:rPr lang="en-US" sz="2400" b="1" i="1" dirty="0" smtClean="0">
                        <a:latin typeface="Cambria Math"/>
                      </a:rPr>
                      <m:t>,…, </m:t>
                    </m:r>
                    <m:r>
                      <a:rPr lang="en-US" sz="2400" b="1" i="1" dirty="0" smtClean="0">
                        <a:latin typeface="Cambria Math"/>
                      </a:rPr>
                      <m:t>𝑭</m:t>
                    </m:r>
                    <m:r>
                      <a:rPr lang="en-US" sz="2400" b="1" i="1" dirty="0" smtClean="0">
                        <a:latin typeface="Cambria Math"/>
                      </a:rPr>
                      <m:t>({</m:t>
                    </m:r>
                    <m:sSub>
                      <m:sSubPr>
                        <m:ctrlPr>
                          <a:rPr lang="en-US" sz="2400" b="1" i="1" dirty="0" smtClean="0">
                            <a:latin typeface="Cambria Math" panose="02040503050406030204" pitchFamily="18" charset="0"/>
                          </a:rPr>
                        </m:ctrlPr>
                      </m:sSubPr>
                      <m:e>
                        <m:r>
                          <a:rPr lang="en-US" sz="2400" b="1" i="1" dirty="0" smtClean="0">
                            <a:latin typeface="Cambria Math"/>
                          </a:rPr>
                          <m:t>𝒅</m:t>
                        </m:r>
                      </m:e>
                      <m:sub>
                        <m:r>
                          <a:rPr lang="en-US" sz="2400" b="1" i="1" dirty="0" smtClean="0">
                            <a:latin typeface="Cambria Math"/>
                          </a:rPr>
                          <m:t>𝟏</m:t>
                        </m:r>
                      </m:sub>
                    </m:sSub>
                    <m:r>
                      <a:rPr lang="en-US" sz="2400" b="1" i="1" dirty="0">
                        <a:latin typeface="Cambria Math"/>
                      </a:rPr>
                      <m:t>}∪{</m:t>
                    </m:r>
                    <m:sSub>
                      <m:sSubPr>
                        <m:ctrlPr>
                          <a:rPr lang="en-US" sz="2400" b="1" i="1" dirty="0" smtClean="0">
                            <a:latin typeface="Cambria Math" panose="02040503050406030204" pitchFamily="18" charset="0"/>
                          </a:rPr>
                        </m:ctrlPr>
                      </m:sSubPr>
                      <m:e>
                        <m:r>
                          <a:rPr lang="en-US" sz="2400" b="1" i="1" dirty="0" smtClean="0">
                            <a:latin typeface="Cambria Math"/>
                          </a:rPr>
                          <m:t>𝒅</m:t>
                        </m:r>
                      </m:e>
                      <m:sub>
                        <m:r>
                          <a:rPr lang="en-US" sz="2400" b="1" i="1" dirty="0" smtClean="0">
                            <a:latin typeface="Cambria Math"/>
                          </a:rPr>
                          <m:t>𝒎</m:t>
                        </m:r>
                      </m:sub>
                    </m:sSub>
                    <m:r>
                      <a:rPr lang="en-US" sz="2400" b="1" i="1" dirty="0" smtClean="0">
                        <a:latin typeface="Cambria Math"/>
                      </a:rPr>
                      <m:t>})</m:t>
                    </m:r>
                  </m:oMath>
                </a14:m>
                <a:r>
                  <a:rPr lang="en-US" sz="2400" dirty="0"/>
                  <a:t>, pick best (say </a:t>
                </a:r>
                <a14:m>
                  <m:oMath xmlns:m="http://schemas.openxmlformats.org/officeDocument/2006/math">
                    <m:sSub>
                      <m:sSubPr>
                        <m:ctrlPr>
                          <a:rPr lang="en-US" sz="2400" b="1" i="1" dirty="0">
                            <a:latin typeface="Cambria Math" panose="02040503050406030204" pitchFamily="18" charset="0"/>
                          </a:rPr>
                        </m:ctrlPr>
                      </m:sSubPr>
                      <m:e>
                        <m:r>
                          <a:rPr lang="en-US" sz="2400" b="1" i="1" dirty="0" smtClean="0">
                            <a:latin typeface="Cambria Math"/>
                          </a:rPr>
                          <m:t>𝒅</m:t>
                        </m:r>
                      </m:e>
                      <m:sub>
                        <m:r>
                          <a:rPr lang="en-US" sz="2400" b="1" i="1" dirty="0" smtClean="0">
                            <a:latin typeface="Cambria Math"/>
                          </a:rPr>
                          <m:t>𝟐</m:t>
                        </m:r>
                      </m:sub>
                    </m:sSub>
                  </m:oMath>
                </a14:m>
                <a:r>
                  <a:rPr lang="en-US" sz="2400" dirty="0"/>
                  <a:t>)</a:t>
                </a:r>
              </a:p>
              <a:p>
                <a:pPr lvl="1"/>
                <a:r>
                  <a:rPr lang="en-US" sz="2400" dirty="0" err="1"/>
                  <a:t>Eval</a:t>
                </a:r>
                <a:r>
                  <a:rPr lang="en-US" sz="2400" dirty="0"/>
                  <a:t>. </a:t>
                </a:r>
                <a14:m>
                  <m:oMath xmlns:m="http://schemas.openxmlformats.org/officeDocument/2006/math">
                    <m:r>
                      <a:rPr lang="en-US" sz="2400" b="1" i="1" dirty="0" smtClean="0">
                        <a:latin typeface="Cambria Math"/>
                      </a:rPr>
                      <m:t>𝑭</m:t>
                    </m:r>
                    <m:r>
                      <a:rPr lang="en-US" sz="2400" b="1" i="1" dirty="0" smtClean="0">
                        <a:latin typeface="Cambria Math"/>
                      </a:rPr>
                      <m:t>(</m:t>
                    </m:r>
                    <m:sSub>
                      <m:sSubPr>
                        <m:ctrlPr>
                          <a:rPr lang="en-US" sz="2400" b="1" i="1" dirty="0" smtClean="0">
                            <a:latin typeface="Cambria Math" panose="02040503050406030204" pitchFamily="18" charset="0"/>
                          </a:rPr>
                        </m:ctrlPr>
                      </m:sSubPr>
                      <m:e>
                        <m:r>
                          <a:rPr lang="en-US" sz="2400" b="1" i="1" dirty="0" smtClean="0">
                            <a:latin typeface="Cambria Math"/>
                          </a:rPr>
                          <m:t>{</m:t>
                        </m:r>
                        <m:r>
                          <a:rPr lang="en-US" sz="2400" b="1" i="1" dirty="0" smtClean="0">
                            <a:latin typeface="Cambria Math"/>
                          </a:rPr>
                          <m:t>𝒅</m:t>
                        </m:r>
                      </m:e>
                      <m:sub>
                        <m:r>
                          <a:rPr lang="en-US" sz="2400" b="1" i="1" dirty="0" smtClean="0">
                            <a:latin typeface="Cambria Math"/>
                          </a:rPr>
                          <m:t>𝟏</m:t>
                        </m:r>
                      </m:sub>
                    </m:sSub>
                    <m:r>
                      <a:rPr lang="en-US" sz="2400" b="1" i="1" dirty="0" err="1" smtClean="0">
                        <a:latin typeface="Cambria Math"/>
                      </a:rPr>
                      <m:t>,</m:t>
                    </m:r>
                    <m:sSub>
                      <m:sSubPr>
                        <m:ctrlPr>
                          <a:rPr lang="en-US" sz="2400" b="1" i="1" dirty="0" smtClean="0">
                            <a:latin typeface="Cambria Math" panose="02040503050406030204" pitchFamily="18" charset="0"/>
                          </a:rPr>
                        </m:ctrlPr>
                      </m:sSubPr>
                      <m:e>
                        <m:r>
                          <a:rPr lang="en-US" sz="2400" b="1" i="1" dirty="0" smtClean="0">
                            <a:latin typeface="Cambria Math"/>
                          </a:rPr>
                          <m:t>𝒅</m:t>
                        </m:r>
                      </m:e>
                      <m:sub>
                        <m:r>
                          <a:rPr lang="en-US" sz="2400" b="1" i="1" dirty="0" smtClean="0">
                            <a:latin typeface="Cambria Math"/>
                          </a:rPr>
                          <m:t>𝟐</m:t>
                        </m:r>
                      </m:sub>
                    </m:sSub>
                    <m:r>
                      <a:rPr lang="en-US" sz="2400" b="1" i="1" dirty="0">
                        <a:latin typeface="Cambria Math"/>
                      </a:rPr>
                      <m:t>}∪{</m:t>
                    </m:r>
                    <m:sSub>
                      <m:sSubPr>
                        <m:ctrlPr>
                          <a:rPr lang="en-US" sz="2400" b="1" i="1" dirty="0" smtClean="0">
                            <a:latin typeface="Cambria Math" panose="02040503050406030204" pitchFamily="18" charset="0"/>
                          </a:rPr>
                        </m:ctrlPr>
                      </m:sSubPr>
                      <m:e>
                        <m:r>
                          <a:rPr lang="en-US" sz="2400" b="1" i="1" dirty="0" smtClean="0">
                            <a:latin typeface="Cambria Math"/>
                          </a:rPr>
                          <m:t>𝒅</m:t>
                        </m:r>
                      </m:e>
                      <m:sub>
                        <m:r>
                          <a:rPr lang="en-US" sz="2400" b="1" i="1" dirty="0" smtClean="0">
                            <a:latin typeface="Cambria Math"/>
                          </a:rPr>
                          <m:t>𝟑</m:t>
                        </m:r>
                      </m:sub>
                    </m:sSub>
                    <m:r>
                      <a:rPr lang="en-US" sz="2400" b="1" i="1" dirty="0" smtClean="0">
                        <a:latin typeface="Cambria Math"/>
                      </a:rPr>
                      <m:t>}),…, </m:t>
                    </m:r>
                    <m:r>
                      <a:rPr lang="en-US" sz="2400" b="1" i="1" dirty="0" smtClean="0">
                        <a:latin typeface="Cambria Math"/>
                      </a:rPr>
                      <m:t>𝑭</m:t>
                    </m:r>
                    <m:r>
                      <a:rPr lang="en-US" sz="2400" b="1" i="1" dirty="0" smtClean="0">
                        <a:latin typeface="Cambria Math"/>
                      </a:rPr>
                      <m:t>({</m:t>
                    </m:r>
                    <m:sSub>
                      <m:sSubPr>
                        <m:ctrlPr>
                          <a:rPr lang="en-US" sz="2400" b="1" i="1" dirty="0" smtClean="0">
                            <a:latin typeface="Cambria Math" panose="02040503050406030204" pitchFamily="18" charset="0"/>
                          </a:rPr>
                        </m:ctrlPr>
                      </m:sSubPr>
                      <m:e>
                        <m:r>
                          <a:rPr lang="en-US" sz="2400" b="1" i="1" dirty="0" smtClean="0">
                            <a:latin typeface="Cambria Math"/>
                          </a:rPr>
                          <m:t>𝒅</m:t>
                        </m:r>
                      </m:e>
                      <m:sub>
                        <m:r>
                          <a:rPr lang="en-US" sz="2400" b="1" i="1" dirty="0" smtClean="0">
                            <a:latin typeface="Cambria Math"/>
                          </a:rPr>
                          <m:t>𝟏</m:t>
                        </m:r>
                      </m:sub>
                    </m:sSub>
                    <m:r>
                      <a:rPr lang="en-US" sz="2400" b="1" i="1" dirty="0" err="1" smtClean="0">
                        <a:latin typeface="Cambria Math"/>
                      </a:rPr>
                      <m:t>,</m:t>
                    </m:r>
                    <m:sSub>
                      <m:sSubPr>
                        <m:ctrlPr>
                          <a:rPr lang="en-US" sz="2400" b="1" i="1" dirty="0" smtClean="0">
                            <a:latin typeface="Cambria Math" panose="02040503050406030204" pitchFamily="18" charset="0"/>
                          </a:rPr>
                        </m:ctrlPr>
                      </m:sSubPr>
                      <m:e>
                        <m:r>
                          <a:rPr lang="en-US" sz="2400" b="1" i="1" dirty="0" smtClean="0">
                            <a:latin typeface="Cambria Math"/>
                          </a:rPr>
                          <m:t>𝒅</m:t>
                        </m:r>
                      </m:e>
                      <m:sub>
                        <m:r>
                          <a:rPr lang="en-US" sz="2400" b="1" i="1" dirty="0" smtClean="0">
                            <a:latin typeface="Cambria Math"/>
                          </a:rPr>
                          <m:t>𝟐</m:t>
                        </m:r>
                      </m:sub>
                    </m:sSub>
                    <m:r>
                      <a:rPr lang="en-US" sz="2400" b="1" i="1" dirty="0">
                        <a:latin typeface="Cambria Math"/>
                      </a:rPr>
                      <m:t>}∪{</m:t>
                    </m:r>
                    <m:sSub>
                      <m:sSubPr>
                        <m:ctrlPr>
                          <a:rPr lang="en-US" sz="2400" b="1" i="1" dirty="0" smtClean="0">
                            <a:latin typeface="Cambria Math" panose="02040503050406030204" pitchFamily="18" charset="0"/>
                          </a:rPr>
                        </m:ctrlPr>
                      </m:sSubPr>
                      <m:e>
                        <m:r>
                          <a:rPr lang="en-US" sz="2400" b="1" i="1" dirty="0" smtClean="0">
                            <a:latin typeface="Cambria Math"/>
                          </a:rPr>
                          <m:t>𝒅</m:t>
                        </m:r>
                      </m:e>
                      <m:sub>
                        <m:r>
                          <a:rPr lang="en-US" sz="2400" b="1" i="1" dirty="0" smtClean="0">
                            <a:latin typeface="Cambria Math"/>
                          </a:rPr>
                          <m:t>𝒎</m:t>
                        </m:r>
                      </m:sub>
                    </m:sSub>
                    <m:r>
                      <a:rPr lang="en-US" sz="2400" b="1" i="1" dirty="0" smtClean="0">
                        <a:latin typeface="Cambria Math"/>
                      </a:rPr>
                      <m:t>})</m:t>
                    </m:r>
                  </m:oMath>
                </a14:m>
                <a:r>
                  <a:rPr lang="en-US" sz="2400" dirty="0"/>
                  <a:t>, pick best</a:t>
                </a:r>
              </a:p>
              <a:p>
                <a:pPr lvl="1"/>
                <a:r>
                  <a:rPr lang="en-US" sz="2400" dirty="0"/>
                  <a:t>And so 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686800" cy="5257801"/>
              </a:xfrm>
              <a:blipFill>
                <a:blip r:embed="rId2"/>
                <a:stretch>
                  <a:fillRect l="-1316" t="-1687"/>
                </a:stretch>
              </a:blipFill>
            </p:spPr>
            <p:txBody>
              <a:bodyPr/>
              <a:lstStyle/>
              <a:p>
                <a:r>
                  <a:rPr lang="en-US">
                    <a:noFill/>
                  </a:rPr>
                  <a:t> </a:t>
                </a:r>
              </a:p>
            </p:txBody>
          </p:sp>
        </mc:Fallback>
      </mc:AlternateContent>
      <p:sp>
        <p:nvSpPr>
          <p:cNvPr id="50" name="Slide Number Placeholder 49"/>
          <p:cNvSpPr>
            <a:spLocks noGrp="1"/>
          </p:cNvSpPr>
          <p:nvPr>
            <p:ph type="sldNum" sz="quarter" idx="12"/>
          </p:nvPr>
        </p:nvSpPr>
        <p:spPr/>
        <p:txBody>
          <a:bodyPr/>
          <a:lstStyle/>
          <a:p>
            <a:fld id="{19B12225-5612-419B-A8D5-4B8EEE4C217E}" type="slidenum">
              <a:rPr lang="en-US" smtClean="0"/>
              <a:pPr/>
              <a:t>100</a:t>
            </a:fld>
            <a:endParaRPr lang="en-US"/>
          </a:p>
        </p:txBody>
      </p:sp>
      <mc:AlternateContent xmlns:mc="http://schemas.openxmlformats.org/markup-compatibility/2006" xmlns:a14="http://schemas.microsoft.com/office/drawing/2010/main">
        <mc:Choice Requires="a14">
          <p:sp>
            <p:nvSpPr>
              <p:cNvPr id="40" name="Rectangle 39"/>
              <p:cNvSpPr/>
              <p:nvPr/>
            </p:nvSpPr>
            <p:spPr>
              <a:xfrm>
                <a:off x="7086600" y="3581400"/>
                <a:ext cx="1941236" cy="832023"/>
              </a:xfrm>
              <a:prstGeom prst="rect">
                <a:avLst/>
              </a:prstGeom>
            </p:spPr>
            <p:txBody>
              <a:bodyPr wrap="none">
                <a:spAutoFit/>
              </a:bodyPr>
              <a:lstStyle/>
              <a:p>
                <a:pPr marL="118872" indent="0">
                  <a:buNone/>
                </a:pPr>
                <a14:m>
                  <m:oMathPara xmlns:m="http://schemas.openxmlformats.org/officeDocument/2006/math">
                    <m:oMathParaPr>
                      <m:jc m:val="centerGroup"/>
                    </m:oMathParaPr>
                    <m:oMath xmlns:m="http://schemas.openxmlformats.org/officeDocument/2006/math">
                      <m:r>
                        <a:rPr lang="en-US" b="1" i="1">
                          <a:solidFill>
                            <a:srgbClr val="0000FF"/>
                          </a:solidFill>
                          <a:latin typeface="Cambria Math"/>
                        </a:rPr>
                        <m:t>𝑭</m:t>
                      </m:r>
                      <m:d>
                        <m:dPr>
                          <m:ctrlPr>
                            <a:rPr lang="en-US" b="1" i="1">
                              <a:solidFill>
                                <a:srgbClr val="0000FF"/>
                              </a:solidFill>
                              <a:latin typeface="Cambria Math" panose="02040503050406030204" pitchFamily="18" charset="0"/>
                            </a:rPr>
                          </m:ctrlPr>
                        </m:dPr>
                        <m:e>
                          <m:r>
                            <a:rPr lang="en-US" b="1" i="1">
                              <a:solidFill>
                                <a:srgbClr val="0000FF"/>
                              </a:solidFill>
                              <a:latin typeface="Cambria Math"/>
                            </a:rPr>
                            <m:t>𝑨</m:t>
                          </m:r>
                        </m:e>
                      </m:d>
                      <m:r>
                        <a:rPr lang="en-US" b="1" i="1">
                          <a:solidFill>
                            <a:srgbClr val="0000FF"/>
                          </a:solidFill>
                          <a:latin typeface="Cambria Math"/>
                        </a:rPr>
                        <m:t>=</m:t>
                      </m:r>
                      <m:d>
                        <m:dPr>
                          <m:begChr m:val="|"/>
                          <m:endChr m:val="|"/>
                          <m:ctrlPr>
                            <a:rPr lang="en-US" b="1" i="1">
                              <a:solidFill>
                                <a:srgbClr val="0000FF"/>
                              </a:solidFill>
                              <a:latin typeface="Cambria Math" panose="02040503050406030204" pitchFamily="18" charset="0"/>
                            </a:rPr>
                          </m:ctrlPr>
                        </m:dPr>
                        <m:e>
                          <m:nary>
                            <m:naryPr>
                              <m:chr m:val="⋃"/>
                              <m:supHide m:val="on"/>
                              <m:ctrlPr>
                                <a:rPr lang="en-US" b="1" i="1">
                                  <a:solidFill>
                                    <a:srgbClr val="0000FF"/>
                                  </a:solidFill>
                                  <a:latin typeface="Cambria Math" panose="02040503050406030204" pitchFamily="18" charset="0"/>
                                </a:rPr>
                              </m:ctrlPr>
                            </m:naryPr>
                            <m:sub>
                              <m:r>
                                <m:rPr>
                                  <m:brk m:alnAt="7"/>
                                </m:rPr>
                                <a:rPr lang="en-US" b="1" i="1">
                                  <a:solidFill>
                                    <a:srgbClr val="0000FF"/>
                                  </a:solidFill>
                                  <a:latin typeface="Cambria Math"/>
                                </a:rPr>
                                <m:t>𝒅</m:t>
                              </m:r>
                              <m:r>
                                <a:rPr lang="en-US" b="1" i="1">
                                  <a:solidFill>
                                    <a:srgbClr val="0000FF"/>
                                  </a:solidFill>
                                  <a:latin typeface="Cambria Math"/>
                                </a:rPr>
                                <m:t>∈</m:t>
                              </m:r>
                              <m:r>
                                <a:rPr lang="en-US" b="1" i="1">
                                  <a:solidFill>
                                    <a:srgbClr val="0000FF"/>
                                  </a:solidFill>
                                  <a:latin typeface="Cambria Math"/>
                                </a:rPr>
                                <m:t>𝑨</m:t>
                              </m:r>
                            </m:sub>
                            <m:sup/>
                            <m:e>
                              <m:sSub>
                                <m:sSubPr>
                                  <m:ctrlPr>
                                    <a:rPr lang="en-US" b="1" i="1">
                                      <a:solidFill>
                                        <a:srgbClr val="0000FF"/>
                                      </a:solidFill>
                                      <a:latin typeface="Cambria Math" panose="02040503050406030204" pitchFamily="18" charset="0"/>
                                    </a:rPr>
                                  </m:ctrlPr>
                                </m:sSubPr>
                                <m:e>
                                  <m:r>
                                    <a:rPr lang="en-US" b="1" i="1">
                                      <a:solidFill>
                                        <a:srgbClr val="0000FF"/>
                                      </a:solidFill>
                                      <a:latin typeface="Cambria Math"/>
                                    </a:rPr>
                                    <m:t>𝑿</m:t>
                                  </m:r>
                                </m:e>
                                <m:sub>
                                  <m:r>
                                    <a:rPr lang="en-US" b="1" i="1">
                                      <a:solidFill>
                                        <a:srgbClr val="0000FF"/>
                                      </a:solidFill>
                                      <a:latin typeface="Cambria Math"/>
                                    </a:rPr>
                                    <m:t>𝒅</m:t>
                                  </m:r>
                                </m:sub>
                              </m:sSub>
                            </m:e>
                          </m:nary>
                        </m:e>
                      </m:d>
                    </m:oMath>
                  </m:oMathPara>
                </a14:m>
                <a:endParaRPr lang="en-US" b="1" dirty="0">
                  <a:solidFill>
                    <a:srgbClr val="0000FF"/>
                  </a:solidFill>
                </a:endParaRPr>
              </a:p>
            </p:txBody>
          </p:sp>
        </mc:Choice>
        <mc:Fallback xmlns="">
          <p:sp>
            <p:nvSpPr>
              <p:cNvPr id="40" name="Rectangle 39"/>
              <p:cNvSpPr>
                <a:spLocks noRot="1" noChangeAspect="1" noMove="1" noResize="1" noEditPoints="1" noAdjustHandles="1" noChangeArrowheads="1" noChangeShapeType="1" noTextEdit="1"/>
              </p:cNvSpPr>
              <p:nvPr/>
            </p:nvSpPr>
            <p:spPr>
              <a:xfrm>
                <a:off x="7086600" y="3581400"/>
                <a:ext cx="1941236" cy="832023"/>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419179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57200" y="1325217"/>
            <a:ext cx="7854696" cy="1524000"/>
          </a:xfrm>
          <a:prstGeom prst="rect">
            <a:avLst/>
          </a:prstGeom>
          <a:solidFill>
            <a:schemeClr val="accent1">
              <a:lumMod val="20000"/>
              <a:lumOff val="80000"/>
            </a:schemeClr>
          </a:solidFill>
          <a:ln w="38100">
            <a:solidFill>
              <a:srgbClr val="FFC000"/>
            </a:solidFill>
          </a:ln>
        </p:spPr>
        <p:style>
          <a:lnRef idx="1">
            <a:schemeClr val="dk1"/>
          </a:lnRef>
          <a:fillRef idx="0">
            <a:schemeClr val="dk1"/>
          </a:fillRef>
          <a:effectRef idx="0">
            <a:schemeClr val="dk1"/>
          </a:effectRef>
          <a:fontRef idx="minor">
            <a:schemeClr val="tx1"/>
          </a:fontRef>
        </p:style>
        <p:txBody>
          <a:bodyPr rtlCol="0" anchor="ctr"/>
          <a:lstStyle/>
          <a:p>
            <a:endParaRPr lang="en-US" sz="2400" b="1" dirty="0">
              <a:latin typeface="Arial" pitchFamily="34" charset="0"/>
              <a:cs typeface="Arial" pitchFamily="34" charset="0"/>
            </a:endParaRPr>
          </a:p>
        </p:txBody>
      </p:sp>
      <p:sp>
        <p:nvSpPr>
          <p:cNvPr id="2" name="Title 1"/>
          <p:cNvSpPr>
            <a:spLocks noGrp="1"/>
          </p:cNvSpPr>
          <p:nvPr>
            <p:ph type="title"/>
          </p:nvPr>
        </p:nvSpPr>
        <p:spPr/>
        <p:txBody>
          <a:bodyPr/>
          <a:lstStyle/>
          <a:p>
            <a:r>
              <a:rPr lang="en-US" dirty="0"/>
              <a:t>Approximation Guarantee</a:t>
            </a:r>
          </a:p>
        </p:txBody>
      </p:sp>
      <p:sp>
        <p:nvSpPr>
          <p:cNvPr id="3" name="Content Placeholder 2"/>
          <p:cNvSpPr>
            <a:spLocks noGrp="1"/>
          </p:cNvSpPr>
          <p:nvPr>
            <p:ph idx="1"/>
          </p:nvPr>
        </p:nvSpPr>
        <p:spPr>
          <a:xfrm>
            <a:off x="457200" y="1295400"/>
            <a:ext cx="8610600" cy="5257801"/>
          </a:xfrm>
        </p:spPr>
        <p:txBody>
          <a:bodyPr>
            <a:normAutofit/>
          </a:bodyPr>
          <a:lstStyle/>
          <a:p>
            <a:r>
              <a:rPr lang="en-US" b="1" u="sng" dirty="0">
                <a:solidFill>
                  <a:srgbClr val="008000"/>
                </a:solidFill>
              </a:rPr>
              <a:t>Greedy</a:t>
            </a:r>
            <a:r>
              <a:rPr lang="en-US" b="1" dirty="0">
                <a:solidFill>
                  <a:srgbClr val="008000"/>
                </a:solidFill>
              </a:rPr>
              <a:t> produces a solution </a:t>
            </a:r>
            <a:r>
              <a:rPr lang="en-US" b="1" i="1" dirty="0">
                <a:solidFill>
                  <a:srgbClr val="008000"/>
                </a:solidFill>
              </a:rPr>
              <a:t>A</a:t>
            </a:r>
            <a:r>
              <a:rPr lang="en-US" b="1" dirty="0">
                <a:solidFill>
                  <a:srgbClr val="008000"/>
                </a:solidFill>
              </a:rPr>
              <a:t> </a:t>
            </a:r>
            <a:br>
              <a:rPr lang="en-US" b="1" dirty="0">
                <a:solidFill>
                  <a:srgbClr val="008000"/>
                </a:solidFill>
              </a:rPr>
            </a:br>
            <a:r>
              <a:rPr lang="en-US" b="1" dirty="0">
                <a:solidFill>
                  <a:srgbClr val="008000"/>
                </a:solidFill>
              </a:rPr>
              <a:t>where: </a:t>
            </a:r>
            <a:r>
              <a:rPr lang="en-US" b="1" i="1" dirty="0">
                <a:solidFill>
                  <a:srgbClr val="008000"/>
                </a:solidFill>
              </a:rPr>
              <a:t>F(A) </a:t>
            </a:r>
            <a:r>
              <a:rPr lang="en-US" b="1" i="1" dirty="0">
                <a:solidFill>
                  <a:srgbClr val="008000"/>
                </a:solidFill>
                <a:sym typeface="Symbol"/>
              </a:rPr>
              <a:t> </a:t>
            </a:r>
            <a:r>
              <a:rPr lang="en-US" b="1" i="1" dirty="0">
                <a:solidFill>
                  <a:srgbClr val="008000"/>
                </a:solidFill>
              </a:rPr>
              <a:t>(1-1/e)*OPT</a:t>
            </a:r>
            <a:r>
              <a:rPr lang="en-US" b="1" dirty="0">
                <a:solidFill>
                  <a:srgbClr val="008000"/>
                </a:solidFill>
              </a:rPr>
              <a:t>    </a:t>
            </a:r>
            <a:r>
              <a:rPr lang="en-US" dirty="0">
                <a:solidFill>
                  <a:srgbClr val="008000"/>
                </a:solidFill>
              </a:rPr>
              <a:t>(</a:t>
            </a:r>
            <a:r>
              <a:rPr lang="en-US" i="1" dirty="0">
                <a:solidFill>
                  <a:srgbClr val="008000"/>
                </a:solidFill>
              </a:rPr>
              <a:t>F(A) </a:t>
            </a:r>
            <a:r>
              <a:rPr lang="en-US" b="1" i="1" dirty="0">
                <a:solidFill>
                  <a:srgbClr val="008000"/>
                </a:solidFill>
                <a:sym typeface="Symbol"/>
              </a:rPr>
              <a:t> </a:t>
            </a:r>
            <a:r>
              <a:rPr lang="en-US" i="1" dirty="0">
                <a:solidFill>
                  <a:srgbClr val="008000"/>
                </a:solidFill>
              </a:rPr>
              <a:t>0.63*OPT</a:t>
            </a:r>
            <a:r>
              <a:rPr lang="en-US" dirty="0">
                <a:solidFill>
                  <a:srgbClr val="008000"/>
                </a:solidFill>
              </a:rPr>
              <a:t>)</a:t>
            </a:r>
            <a:br>
              <a:rPr lang="en-US" dirty="0">
                <a:solidFill>
                  <a:srgbClr val="008000"/>
                </a:solidFill>
              </a:rPr>
            </a:br>
            <a:r>
              <a:rPr lang="en-US" sz="2000" dirty="0">
                <a:solidFill>
                  <a:schemeClr val="bg1">
                    <a:lumMod val="50000"/>
                  </a:schemeClr>
                </a:solidFill>
              </a:rPr>
              <a:t>[</a:t>
            </a:r>
            <a:r>
              <a:rPr lang="en-US" sz="2000" dirty="0" err="1">
                <a:solidFill>
                  <a:schemeClr val="bg1">
                    <a:lumMod val="50000"/>
                  </a:schemeClr>
                </a:solidFill>
              </a:rPr>
              <a:t>Nemhauser</a:t>
            </a:r>
            <a:r>
              <a:rPr lang="en-US" sz="2000" dirty="0">
                <a:solidFill>
                  <a:schemeClr val="bg1">
                    <a:lumMod val="50000"/>
                  </a:schemeClr>
                </a:solidFill>
              </a:rPr>
              <a:t>, Fisher, Wolsey ’78]</a:t>
            </a:r>
          </a:p>
          <a:p>
            <a:endParaRPr lang="en-US" sz="2000" dirty="0">
              <a:solidFill>
                <a:schemeClr val="bg1">
                  <a:lumMod val="50000"/>
                </a:schemeClr>
              </a:solidFill>
            </a:endParaRPr>
          </a:p>
          <a:p>
            <a:r>
              <a:rPr lang="en-US" b="1" dirty="0">
                <a:solidFill>
                  <a:srgbClr val="0000FF"/>
                </a:solidFill>
              </a:rPr>
              <a:t>Claim holds for functions F</a:t>
            </a:r>
            <a:r>
              <a:rPr lang="en-US" b="1" i="1" dirty="0">
                <a:solidFill>
                  <a:srgbClr val="0000FF"/>
                </a:solidFill>
              </a:rPr>
              <a:t>(·)</a:t>
            </a:r>
            <a:r>
              <a:rPr lang="en-US" b="1" dirty="0">
                <a:solidFill>
                  <a:srgbClr val="0000FF"/>
                </a:solidFill>
              </a:rPr>
              <a:t> with 2 properties:</a:t>
            </a:r>
          </a:p>
          <a:p>
            <a:pPr lvl="1"/>
            <a:r>
              <a:rPr lang="en-US" b="1" i="1" dirty="0">
                <a:solidFill>
                  <a:srgbClr val="D60093"/>
                </a:solidFill>
              </a:rPr>
              <a:t>F</a:t>
            </a:r>
            <a:r>
              <a:rPr lang="en-US" b="1" dirty="0">
                <a:solidFill>
                  <a:srgbClr val="D60093"/>
                </a:solidFill>
              </a:rPr>
              <a:t> is monotone:</a:t>
            </a:r>
            <a:r>
              <a:rPr lang="en-US" b="1" dirty="0"/>
              <a:t> </a:t>
            </a:r>
            <a:r>
              <a:rPr lang="en-US" sz="2200" dirty="0"/>
              <a:t>(adding more docs doesn’t decrease coverage)</a:t>
            </a:r>
            <a:br>
              <a:rPr lang="en-US" sz="2200" b="1" dirty="0"/>
            </a:br>
            <a:r>
              <a:rPr lang="en-US" dirty="0"/>
              <a:t>if </a:t>
            </a:r>
            <a:r>
              <a:rPr lang="en-US" b="1" dirty="0"/>
              <a:t>A</a:t>
            </a:r>
            <a:r>
              <a:rPr lang="en-US" b="1" i="1" dirty="0">
                <a:sym typeface="Symbol"/>
              </a:rPr>
              <a:t>  </a:t>
            </a:r>
            <a:r>
              <a:rPr lang="en-US" b="1" i="1" dirty="0"/>
              <a:t>B</a:t>
            </a:r>
            <a:r>
              <a:rPr lang="en-US" dirty="0"/>
              <a:t> then </a:t>
            </a:r>
            <a:r>
              <a:rPr lang="en-US" b="1" i="1" dirty="0"/>
              <a:t>F</a:t>
            </a:r>
            <a:r>
              <a:rPr lang="en-US" b="1" dirty="0"/>
              <a:t>(A) </a:t>
            </a:r>
            <a:r>
              <a:rPr lang="en-US" b="1" dirty="0">
                <a:sym typeface="Symbol"/>
              </a:rPr>
              <a:t> </a:t>
            </a:r>
            <a:r>
              <a:rPr lang="en-US" b="1" i="1" dirty="0">
                <a:sym typeface="Symbol"/>
              </a:rPr>
              <a:t>F</a:t>
            </a:r>
            <a:r>
              <a:rPr lang="en-US" b="1" dirty="0"/>
              <a:t>(B)</a:t>
            </a:r>
            <a:r>
              <a:rPr lang="en-US" dirty="0"/>
              <a:t> and </a:t>
            </a:r>
            <a:r>
              <a:rPr lang="en-US" b="1" dirty="0"/>
              <a:t>F</a:t>
            </a:r>
            <a:r>
              <a:rPr lang="en-US" b="1" i="1" dirty="0"/>
              <a:t>({})=</a:t>
            </a:r>
            <a:r>
              <a:rPr lang="en-US" b="1" dirty="0"/>
              <a:t>0</a:t>
            </a:r>
          </a:p>
          <a:p>
            <a:pPr lvl="1"/>
            <a:r>
              <a:rPr lang="en-US" b="1" i="1" dirty="0">
                <a:solidFill>
                  <a:srgbClr val="D60093"/>
                </a:solidFill>
              </a:rPr>
              <a:t>F</a:t>
            </a:r>
            <a:r>
              <a:rPr lang="en-US" b="1" dirty="0">
                <a:solidFill>
                  <a:srgbClr val="D60093"/>
                </a:solidFill>
              </a:rPr>
              <a:t> is </a:t>
            </a:r>
            <a:r>
              <a:rPr lang="en-US" b="1" dirty="0" err="1">
                <a:solidFill>
                  <a:srgbClr val="D60093"/>
                </a:solidFill>
              </a:rPr>
              <a:t>submodular</a:t>
            </a:r>
            <a:r>
              <a:rPr lang="en-US" b="1" dirty="0">
                <a:solidFill>
                  <a:srgbClr val="D60093"/>
                </a:solidFill>
              </a:rPr>
              <a:t>:</a:t>
            </a:r>
            <a:br>
              <a:rPr lang="en-US" sz="2200" dirty="0">
                <a:solidFill>
                  <a:srgbClr val="D60093"/>
                </a:solidFill>
              </a:rPr>
            </a:br>
            <a:r>
              <a:rPr lang="en-US" dirty="0"/>
              <a:t>adding an element to a set gives less improvement </a:t>
            </a:r>
            <a:br>
              <a:rPr lang="en-US" dirty="0"/>
            </a:br>
            <a:r>
              <a:rPr lang="en-US" dirty="0"/>
              <a:t>than adding it to one of its subsets</a:t>
            </a:r>
          </a:p>
        </p:txBody>
      </p:sp>
      <p:sp>
        <p:nvSpPr>
          <p:cNvPr id="10" name="Slide Number Placeholder 9"/>
          <p:cNvSpPr>
            <a:spLocks noGrp="1"/>
          </p:cNvSpPr>
          <p:nvPr>
            <p:ph type="sldNum" sz="quarter" idx="12"/>
          </p:nvPr>
        </p:nvSpPr>
        <p:spPr/>
        <p:txBody>
          <a:bodyPr/>
          <a:lstStyle/>
          <a:p>
            <a:fld id="{19B12225-5612-419B-A8D5-4B8EEE4C217E}" type="slidenum">
              <a:rPr lang="en-US" smtClean="0"/>
              <a:pPr/>
              <a:t>101</a:t>
            </a:fld>
            <a:endParaRPr lang="en-US"/>
          </a:p>
        </p:txBody>
      </p:sp>
    </p:spTree>
    <p:extLst>
      <p:ext uri="{BB962C8B-B14F-4D97-AF65-F5344CB8AC3E}">
        <p14:creationId xmlns:p14="http://schemas.microsoft.com/office/powerpoint/2010/main" val="65181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7010400" y="3633255"/>
            <a:ext cx="1524000" cy="1295400"/>
          </a:xfrm>
          <a:prstGeom prst="ellipse">
            <a:avLst/>
          </a:prstGeom>
          <a:solidFill>
            <a:schemeClr val="accent3">
              <a:alpha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4" name="Chord 33"/>
          <p:cNvSpPr/>
          <p:nvPr/>
        </p:nvSpPr>
        <p:spPr>
          <a:xfrm rot="10456855">
            <a:off x="6524382" y="3761289"/>
            <a:ext cx="762000" cy="989017"/>
          </a:xfrm>
          <a:prstGeom prst="chord">
            <a:avLst>
              <a:gd name="adj1" fmla="val 6586920"/>
              <a:gd name="adj2" fmla="val 16429128"/>
            </a:avLst>
          </a:prstGeom>
          <a:solidFill>
            <a:schemeClr val="bg1"/>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err="1"/>
              <a:t>Submodularity</a:t>
            </a:r>
            <a:r>
              <a:rPr lang="en-US" dirty="0"/>
              <a:t> Definition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i="1" dirty="0"/>
                  <a:t>F</a:t>
                </a:r>
                <a:r>
                  <a:rPr lang="en-US" b="1" i="1" dirty="0">
                    <a:solidFill>
                      <a:srgbClr val="0000FF"/>
                    </a:solidFill>
                  </a:rPr>
                  <a:t>(·)</a:t>
                </a:r>
                <a:r>
                  <a:rPr lang="en-US" sz="3200" dirty="0"/>
                  <a:t> is </a:t>
                </a:r>
                <a:r>
                  <a:rPr lang="en-US" sz="3200" b="1" dirty="0">
                    <a:solidFill>
                      <a:srgbClr val="D60093"/>
                    </a:solidFill>
                  </a:rPr>
                  <a:t>submodular</a:t>
                </a:r>
                <a:r>
                  <a:rPr lang="en-US" sz="3200" dirty="0"/>
                  <a:t>: </a:t>
                </a:r>
                <a:r>
                  <a:rPr lang="en-US" b="1" i="1" dirty="0"/>
                  <a:t>A</a:t>
                </a:r>
                <a:r>
                  <a:rPr lang="en-US" sz="3200" b="1" i="1" dirty="0"/>
                  <a:t> </a:t>
                </a:r>
                <a:r>
                  <a:rPr lang="en-US" sz="3200" b="1" dirty="0">
                    <a:latin typeface="Times New Roman"/>
                    <a:cs typeface="Times New Roman"/>
                    <a:sym typeface="Symbol"/>
                  </a:rPr>
                  <a:t></a:t>
                </a:r>
                <a:r>
                  <a:rPr lang="en-US" sz="3200" b="1" i="1" dirty="0">
                    <a:latin typeface="Times New Roman"/>
                    <a:cs typeface="Times New Roman"/>
                    <a:sym typeface="Symbol"/>
                  </a:rPr>
                  <a:t> </a:t>
                </a:r>
                <a:r>
                  <a:rPr lang="en-US" sz="3200" b="1" i="1" dirty="0"/>
                  <a:t>B</a:t>
                </a:r>
                <a:r>
                  <a:rPr lang="en-US" sz="3200" b="1" dirty="0"/>
                  <a:t> </a:t>
                </a:r>
              </a:p>
              <a:p>
                <a:pPr marL="342900" lvl="1" indent="-342900">
                  <a:buFont typeface="Arial" pitchFamily="34" charset="0"/>
                  <a:buChar char="•"/>
                </a:pPr>
                <a:endParaRPr lang="en-US" sz="3200" dirty="0"/>
              </a:p>
              <a:p>
                <a:pPr lvl="4"/>
                <a:endParaRPr lang="en-US" sz="1100" dirty="0"/>
              </a:p>
              <a:p>
                <a:pPr lvl="4"/>
                <a:endParaRPr lang="en-US" sz="1700" dirty="0"/>
              </a:p>
              <a:p>
                <a:pPr lvl="1"/>
                <a:endParaRPr lang="en-US" sz="1100" dirty="0"/>
              </a:p>
              <a:p>
                <a:r>
                  <a:rPr lang="en-US" b="1" dirty="0">
                    <a:solidFill>
                      <a:srgbClr val="0000FF"/>
                    </a:solidFill>
                  </a:rPr>
                  <a:t>Natural example:</a:t>
                </a:r>
              </a:p>
              <a:p>
                <a:pPr lvl="1"/>
                <a:r>
                  <a:rPr lang="en-US" dirty="0"/>
                  <a:t>Sets </a:t>
                </a:r>
                <a14:m>
                  <m:oMath xmlns:m="http://schemas.openxmlformats.org/officeDocument/2006/math">
                    <m:r>
                      <a:rPr lang="en-US" b="0" i="1" dirty="0" smtClean="0">
                        <a:latin typeface="Cambria Math" panose="02040503050406030204" pitchFamily="18" charset="0"/>
                      </a:rPr>
                      <m:t>𝑑</m:t>
                    </m:r>
                    <m:r>
                      <a:rPr lang="en-US" i="1" baseline="-25000" dirty="0">
                        <a:latin typeface="Cambria Math"/>
                      </a:rPr>
                      <m:t>1</m:t>
                    </m:r>
                    <m:r>
                      <a:rPr lang="en-US" i="1" dirty="0">
                        <a:latin typeface="Cambria Math"/>
                      </a:rPr>
                      <m:t>, …,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𝑑</m:t>
                        </m:r>
                      </m:e>
                      <m:sub>
                        <m:r>
                          <a:rPr lang="en-US" i="1" dirty="0">
                            <a:latin typeface="Cambria Math"/>
                          </a:rPr>
                          <m:t>𝑚</m:t>
                        </m:r>
                      </m:sub>
                    </m:sSub>
                    <m:r>
                      <a:rPr lang="en-US" i="1" dirty="0">
                        <a:latin typeface="Cambria Math"/>
                      </a:rPr>
                      <m:t> </m:t>
                    </m:r>
                  </m:oMath>
                </a14:m>
                <a:endParaRPr lang="en-US" dirty="0"/>
              </a:p>
              <a:p>
                <a:pPr lvl="1"/>
                <a14:m>
                  <m:oMath xmlns:m="http://schemas.openxmlformats.org/officeDocument/2006/math">
                    <m:r>
                      <a:rPr lang="en-US" i="1">
                        <a:latin typeface="Cambria Math"/>
                      </a:rPr>
                      <m:t>𝐹</m:t>
                    </m:r>
                    <m:d>
                      <m:dPr>
                        <m:ctrlPr>
                          <a:rPr lang="en-US" i="1">
                            <a:latin typeface="Cambria Math" panose="02040503050406030204" pitchFamily="18" charset="0"/>
                          </a:rPr>
                        </m:ctrlPr>
                      </m:dPr>
                      <m:e>
                        <m:r>
                          <a:rPr lang="en-US" i="1">
                            <a:latin typeface="Cambria Math"/>
                          </a:rPr>
                          <m:t>𝐴</m:t>
                        </m:r>
                      </m:e>
                    </m:d>
                    <m:r>
                      <a:rPr lang="en-US" i="1">
                        <a:latin typeface="Cambria Math"/>
                      </a:rPr>
                      <m:t>=</m:t>
                    </m:r>
                    <m:d>
                      <m:dPr>
                        <m:begChr m:val="|"/>
                        <m:endChr m:val="|"/>
                        <m:ctrlPr>
                          <a:rPr lang="en-US" i="1">
                            <a:latin typeface="Cambria Math" panose="02040503050406030204" pitchFamily="18" charset="0"/>
                          </a:rPr>
                        </m:ctrlPr>
                      </m:dPr>
                      <m:e>
                        <m:nary>
                          <m:naryPr>
                            <m:chr m:val="⋃"/>
                            <m:supHide m:val="on"/>
                            <m:ctrlPr>
                              <a:rPr lang="en-US" i="1">
                                <a:latin typeface="Cambria Math" panose="02040503050406030204" pitchFamily="18" charset="0"/>
                              </a:rPr>
                            </m:ctrlPr>
                          </m:naryPr>
                          <m:sub>
                            <m:r>
                              <a:rPr lang="en-US" b="0" i="1" smtClean="0">
                                <a:latin typeface="Cambria Math" panose="02040503050406030204" pitchFamily="18" charset="0"/>
                              </a:rPr>
                              <m:t>𝑖</m:t>
                            </m:r>
                            <m:r>
                              <a:rPr lang="en-US" i="1">
                                <a:latin typeface="Cambria Math"/>
                                <a:ea typeface="Cambria Math"/>
                              </a:rPr>
                              <m:t>∈</m:t>
                            </m:r>
                            <m:r>
                              <a:rPr lang="en-US" i="1">
                                <a:latin typeface="Cambria Math"/>
                                <a:ea typeface="Cambria Math"/>
                              </a:rPr>
                              <m:t>𝐴</m:t>
                            </m:r>
                          </m:sub>
                          <m:sup/>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e>
                        </m:nary>
                      </m:e>
                    </m:d>
                  </m:oMath>
                </a14:m>
                <a:r>
                  <a:rPr lang="en-US" dirty="0"/>
                  <a:t>    </a:t>
                </a:r>
                <a:br>
                  <a:rPr lang="en-US" dirty="0"/>
                </a:br>
                <a:r>
                  <a:rPr lang="en-US" sz="2400" b="1" dirty="0">
                    <a:solidFill>
                      <a:schemeClr val="bg1">
                        <a:lumMod val="50000"/>
                      </a:schemeClr>
                    </a:solidFill>
                  </a:rPr>
                  <a:t>(size of the covered area)</a:t>
                </a:r>
              </a:p>
              <a:p>
                <a:pPr lvl="1"/>
                <a:r>
                  <a:rPr lang="en-US" b="1" u="sng" dirty="0"/>
                  <a:t>Claim:</a:t>
                </a:r>
                <a:r>
                  <a:rPr lang="en-US" b="1" dirty="0"/>
                  <a:t> </a:t>
                </a:r>
                <a:br>
                  <a:rPr lang="en-US" b="1" dirty="0"/>
                </a:br>
                <a14:m>
                  <m:oMath xmlns:m="http://schemas.openxmlformats.org/officeDocument/2006/math">
                    <m:r>
                      <a:rPr lang="en-US" b="1" i="1" dirty="0">
                        <a:latin typeface="Cambria Math"/>
                      </a:rPr>
                      <m:t>𝑭</m:t>
                    </m:r>
                    <m:r>
                      <a:rPr lang="en-US" b="1" i="1" dirty="0">
                        <a:latin typeface="Cambria Math"/>
                      </a:rPr>
                      <m:t>(</m:t>
                    </m:r>
                    <m:r>
                      <a:rPr lang="en-US" b="1" i="1" dirty="0">
                        <a:latin typeface="Cambria Math"/>
                      </a:rPr>
                      <m:t>𝑨</m:t>
                    </m:r>
                    <m:r>
                      <a:rPr lang="en-US" b="1" i="1" dirty="0">
                        <a:latin typeface="Cambria Math"/>
                      </a:rPr>
                      <m:t>)</m:t>
                    </m:r>
                  </m:oMath>
                </a14:m>
                <a:r>
                  <a:rPr lang="en-US" b="1" dirty="0"/>
                  <a:t> is </a:t>
                </a:r>
                <a:r>
                  <a:rPr lang="en-US" b="1" dirty="0" err="1"/>
                  <a:t>submodular</a:t>
                </a:r>
                <a:r>
                  <a:rPr lang="en-US" b="1" dirty="0"/>
                  <a:t>!</a:t>
                </a:r>
                <a:endParaRPr lang="en-US" dirty="0"/>
              </a:p>
              <a:p>
                <a:pPr lvl="5"/>
                <a:endParaRPr lang="en-US" i="1" baseline="-25000" dirty="0"/>
              </a:p>
              <a:p>
                <a:pPr lvl="5">
                  <a:buNone/>
                </a:pPr>
                <a:endParaRPr lang="en-US" sz="1300" i="1"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t="-964"/>
                </a:stretch>
              </a:blipFill>
            </p:spPr>
            <p:txBody>
              <a:bodyPr/>
              <a:lstStyle/>
              <a:p>
                <a:r>
                  <a:rPr lang="en-US">
                    <a:noFill/>
                  </a:rPr>
                  <a:t> </a:t>
                </a:r>
              </a:p>
            </p:txBody>
          </p:sp>
        </mc:Fallback>
      </mc:AlternateContent>
      <p:sp>
        <p:nvSpPr>
          <p:cNvPr id="32" name="Slide Number Placeholder 31"/>
          <p:cNvSpPr>
            <a:spLocks noGrp="1"/>
          </p:cNvSpPr>
          <p:nvPr>
            <p:ph type="sldNum" sz="quarter" idx="12"/>
          </p:nvPr>
        </p:nvSpPr>
        <p:spPr/>
        <p:txBody>
          <a:bodyPr/>
          <a:lstStyle/>
          <a:p>
            <a:fld id="{53419295-6A14-4438-990C-DFD155296145}" type="slidenum">
              <a:rPr lang="en-US" smtClean="0"/>
              <a:pPr/>
              <a:t>102</a:t>
            </a:fld>
            <a:endParaRPr lang="en-US" dirty="0"/>
          </a:p>
        </p:txBody>
      </p:sp>
      <p:grpSp>
        <p:nvGrpSpPr>
          <p:cNvPr id="12" name="Group 30"/>
          <p:cNvGrpSpPr/>
          <p:nvPr/>
        </p:nvGrpSpPr>
        <p:grpSpPr>
          <a:xfrm>
            <a:off x="5309298" y="3718371"/>
            <a:ext cx="1965960" cy="1257300"/>
            <a:chOff x="5504800" y="5571516"/>
            <a:chExt cx="1965960" cy="1257300"/>
          </a:xfrm>
        </p:grpSpPr>
        <p:sp>
          <p:nvSpPr>
            <p:cNvPr id="4" name="Oval 3"/>
            <p:cNvSpPr/>
            <p:nvPr/>
          </p:nvSpPr>
          <p:spPr>
            <a:xfrm>
              <a:off x="5504800" y="5571516"/>
              <a:ext cx="1237827" cy="800100"/>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5504800" y="5971566"/>
              <a:ext cx="1383453" cy="857250"/>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6305747" y="5571516"/>
              <a:ext cx="1165013" cy="1104900"/>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Left-Right Arrow 10"/>
          <p:cNvSpPr/>
          <p:nvPr/>
        </p:nvSpPr>
        <p:spPr>
          <a:xfrm flipV="1">
            <a:off x="5181600" y="3520314"/>
            <a:ext cx="1905000" cy="91440"/>
          </a:xfrm>
          <a:prstGeom prst="leftRightArrow">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eft-Right Arrow 12"/>
          <p:cNvSpPr/>
          <p:nvPr/>
        </p:nvSpPr>
        <p:spPr>
          <a:xfrm>
            <a:off x="5411734" y="5152894"/>
            <a:ext cx="2648600" cy="91440"/>
          </a:xfrm>
          <a:prstGeom prst="leftRightArrow">
            <a:avLst/>
          </a:prstGeom>
          <a:solidFill>
            <a:schemeClr val="accent2">
              <a:alpha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 name="TextBox 13"/>
          <p:cNvSpPr txBox="1"/>
          <p:nvPr/>
        </p:nvSpPr>
        <p:spPr>
          <a:xfrm>
            <a:off x="4724400" y="3276600"/>
            <a:ext cx="436338" cy="584775"/>
          </a:xfrm>
          <a:prstGeom prst="rect">
            <a:avLst/>
          </a:prstGeom>
          <a:noFill/>
        </p:spPr>
        <p:txBody>
          <a:bodyPr wrap="none" rtlCol="0">
            <a:spAutoFit/>
          </a:bodyPr>
          <a:lstStyle/>
          <a:p>
            <a:r>
              <a:rPr lang="en-US" sz="3200" i="1" dirty="0">
                <a:latin typeface="Times New Roman" pitchFamily="18" charset="0"/>
                <a:cs typeface="Times New Roman" pitchFamily="18" charset="0"/>
              </a:rPr>
              <a:t>A</a:t>
            </a:r>
          </a:p>
        </p:txBody>
      </p:sp>
      <p:sp>
        <p:nvSpPr>
          <p:cNvPr id="15" name="TextBox 14"/>
          <p:cNvSpPr txBox="1"/>
          <p:nvPr/>
        </p:nvSpPr>
        <p:spPr>
          <a:xfrm>
            <a:off x="5012334" y="4796719"/>
            <a:ext cx="434734" cy="584775"/>
          </a:xfrm>
          <a:prstGeom prst="rect">
            <a:avLst/>
          </a:prstGeom>
          <a:noFill/>
        </p:spPr>
        <p:txBody>
          <a:bodyPr wrap="none" rtlCol="0">
            <a:spAutoFit/>
          </a:bodyPr>
          <a:lstStyle/>
          <a:p>
            <a:r>
              <a:rPr lang="en-US" sz="3200" i="1" dirty="0">
                <a:latin typeface="Times New Roman" pitchFamily="18" charset="0"/>
                <a:cs typeface="Times New Roman" pitchFamily="18" charset="0"/>
              </a:rPr>
              <a:t>B</a:t>
            </a:r>
          </a:p>
        </p:txBody>
      </p:sp>
      <p:sp>
        <p:nvSpPr>
          <p:cNvPr id="16" name="TextBox 15"/>
          <p:cNvSpPr txBox="1"/>
          <p:nvPr/>
        </p:nvSpPr>
        <p:spPr>
          <a:xfrm>
            <a:off x="8552800" y="3933696"/>
            <a:ext cx="389850" cy="584775"/>
          </a:xfrm>
          <a:prstGeom prst="rect">
            <a:avLst/>
          </a:prstGeom>
          <a:noFill/>
        </p:spPr>
        <p:txBody>
          <a:bodyPr wrap="none" rtlCol="0">
            <a:spAutoFit/>
          </a:bodyPr>
          <a:lstStyle/>
          <a:p>
            <a:r>
              <a:rPr lang="en-US" sz="3200" i="1" dirty="0">
                <a:latin typeface="Times New Roman" pitchFamily="18" charset="0"/>
                <a:cs typeface="Times New Roman" pitchFamily="18" charset="0"/>
              </a:rPr>
              <a:t>d</a:t>
            </a:r>
            <a:endParaRPr lang="en-US" sz="3200" i="1" baseline="-25000" dirty="0">
              <a:latin typeface="Times New Roman" pitchFamily="18" charset="0"/>
              <a:cs typeface="Times New Roman" pitchFamily="18" charset="0"/>
            </a:endParaRPr>
          </a:p>
        </p:txBody>
      </p:sp>
      <p:sp>
        <p:nvSpPr>
          <p:cNvPr id="37" name="Oval 36"/>
          <p:cNvSpPr/>
          <p:nvPr/>
        </p:nvSpPr>
        <p:spPr>
          <a:xfrm>
            <a:off x="6993534" y="5286984"/>
            <a:ext cx="1524000" cy="1295400"/>
          </a:xfrm>
          <a:prstGeom prst="ellipse">
            <a:avLst/>
          </a:prstGeom>
          <a:solidFill>
            <a:schemeClr val="accent3">
              <a:alpha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38" name="Group 36"/>
          <p:cNvGrpSpPr/>
          <p:nvPr/>
        </p:nvGrpSpPr>
        <p:grpSpPr>
          <a:xfrm>
            <a:off x="6832896" y="5311347"/>
            <a:ext cx="1116229" cy="1394253"/>
            <a:chOff x="7078362" y="5418438"/>
            <a:chExt cx="1116229" cy="1394253"/>
          </a:xfrm>
        </p:grpSpPr>
        <p:sp>
          <p:nvSpPr>
            <p:cNvPr id="39" name="Chord 38"/>
            <p:cNvSpPr/>
            <p:nvPr/>
          </p:nvSpPr>
          <p:spPr>
            <a:xfrm rot="10800000">
              <a:off x="7078362" y="5418438"/>
              <a:ext cx="1066800" cy="642552"/>
            </a:xfrm>
            <a:prstGeom prst="chord">
              <a:avLst>
                <a:gd name="adj1" fmla="val 1062590"/>
                <a:gd name="adj2" fmla="val 21334730"/>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Chord 39"/>
            <p:cNvSpPr/>
            <p:nvPr/>
          </p:nvSpPr>
          <p:spPr>
            <a:xfrm rot="10800000">
              <a:off x="7127791" y="5869456"/>
              <a:ext cx="1066800" cy="943235"/>
            </a:xfrm>
            <a:prstGeom prst="chord">
              <a:avLst>
                <a:gd name="adj1" fmla="val 208361"/>
                <a:gd name="adj2" fmla="val 20637430"/>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30"/>
          <p:cNvGrpSpPr/>
          <p:nvPr/>
        </p:nvGrpSpPr>
        <p:grpSpPr>
          <a:xfrm>
            <a:off x="5296123" y="5448300"/>
            <a:ext cx="1965960" cy="1257300"/>
            <a:chOff x="5504800" y="5571516"/>
            <a:chExt cx="1965960" cy="1257300"/>
          </a:xfrm>
        </p:grpSpPr>
        <p:sp>
          <p:nvSpPr>
            <p:cNvPr id="43" name="Oval 42"/>
            <p:cNvSpPr/>
            <p:nvPr/>
          </p:nvSpPr>
          <p:spPr>
            <a:xfrm>
              <a:off x="5504800" y="5571516"/>
              <a:ext cx="1237827" cy="800100"/>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nvSpPr>
          <p:spPr>
            <a:xfrm>
              <a:off x="5504800" y="5971566"/>
              <a:ext cx="1383453" cy="857250"/>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p:cNvSpPr/>
            <p:nvPr/>
          </p:nvSpPr>
          <p:spPr>
            <a:xfrm>
              <a:off x="6305747" y="5571516"/>
              <a:ext cx="1165013" cy="1104900"/>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29"/>
          <p:cNvGrpSpPr/>
          <p:nvPr/>
        </p:nvGrpSpPr>
        <p:grpSpPr>
          <a:xfrm>
            <a:off x="5299657" y="5292811"/>
            <a:ext cx="2651370" cy="1412789"/>
            <a:chOff x="5502030" y="5416027"/>
            <a:chExt cx="2651370" cy="1412789"/>
          </a:xfrm>
        </p:grpSpPr>
        <p:sp>
          <p:nvSpPr>
            <p:cNvPr id="49" name="Oval 48"/>
            <p:cNvSpPr/>
            <p:nvPr/>
          </p:nvSpPr>
          <p:spPr>
            <a:xfrm>
              <a:off x="6988387" y="5857266"/>
              <a:ext cx="1165013" cy="971550"/>
            </a:xfrm>
            <a:prstGeom prst="ellipse">
              <a:avLst/>
            </a:prstGeom>
            <a:solidFill>
              <a:schemeClr val="accent2">
                <a:alpha val="2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0" name="Oval 49"/>
            <p:cNvSpPr/>
            <p:nvPr/>
          </p:nvSpPr>
          <p:spPr>
            <a:xfrm>
              <a:off x="7010400" y="5416027"/>
              <a:ext cx="1092200" cy="650789"/>
            </a:xfrm>
            <a:prstGeom prst="ellipse">
              <a:avLst/>
            </a:prstGeom>
            <a:solidFill>
              <a:schemeClr val="accent2">
                <a:alpha val="2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1" name="Oval 50"/>
            <p:cNvSpPr/>
            <p:nvPr/>
          </p:nvSpPr>
          <p:spPr>
            <a:xfrm>
              <a:off x="5502030" y="5569440"/>
              <a:ext cx="1237827" cy="800100"/>
            </a:xfrm>
            <a:prstGeom prst="ellipse">
              <a:avLst/>
            </a:prstGeom>
            <a:solidFill>
              <a:schemeClr val="accent2">
                <a:alpha val="2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2" name="Oval 51"/>
            <p:cNvSpPr/>
            <p:nvPr/>
          </p:nvSpPr>
          <p:spPr>
            <a:xfrm>
              <a:off x="5502030" y="5969490"/>
              <a:ext cx="1383453" cy="857250"/>
            </a:xfrm>
            <a:prstGeom prst="ellipse">
              <a:avLst/>
            </a:prstGeom>
            <a:solidFill>
              <a:schemeClr val="accent2">
                <a:alpha val="2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3" name="Oval 52"/>
            <p:cNvSpPr/>
            <p:nvPr/>
          </p:nvSpPr>
          <p:spPr>
            <a:xfrm>
              <a:off x="6302977" y="5569440"/>
              <a:ext cx="1165013" cy="1104900"/>
            </a:xfrm>
            <a:prstGeom prst="ellipse">
              <a:avLst/>
            </a:prstGeom>
            <a:solidFill>
              <a:schemeClr val="accent2">
                <a:alpha val="2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sp>
        <p:nvSpPr>
          <p:cNvPr id="54" name="TextBox 53"/>
          <p:cNvSpPr txBox="1"/>
          <p:nvPr/>
        </p:nvSpPr>
        <p:spPr>
          <a:xfrm>
            <a:off x="8593734" y="5558719"/>
            <a:ext cx="389850" cy="584775"/>
          </a:xfrm>
          <a:prstGeom prst="rect">
            <a:avLst/>
          </a:prstGeom>
          <a:noFill/>
        </p:spPr>
        <p:txBody>
          <a:bodyPr wrap="none" rtlCol="0">
            <a:spAutoFit/>
          </a:bodyPr>
          <a:lstStyle/>
          <a:p>
            <a:r>
              <a:rPr lang="en-US" sz="3200" i="1" dirty="0">
                <a:latin typeface="Times New Roman" pitchFamily="18" charset="0"/>
                <a:cs typeface="Times New Roman" pitchFamily="18" charset="0"/>
              </a:rPr>
              <a:t>d</a:t>
            </a:r>
          </a:p>
        </p:txBody>
      </p:sp>
      <p:grpSp>
        <p:nvGrpSpPr>
          <p:cNvPr id="41" name="Group 28"/>
          <p:cNvGrpSpPr/>
          <p:nvPr/>
        </p:nvGrpSpPr>
        <p:grpSpPr>
          <a:xfrm>
            <a:off x="609598" y="2179427"/>
            <a:ext cx="8001001" cy="1026300"/>
            <a:chOff x="533398" y="2789027"/>
            <a:chExt cx="8001001" cy="1026300"/>
          </a:xfrm>
        </p:grpSpPr>
        <p:sp>
          <p:nvSpPr>
            <p:cNvPr id="46" name="TextBox 45"/>
            <p:cNvSpPr txBox="1"/>
            <p:nvPr/>
          </p:nvSpPr>
          <p:spPr>
            <a:xfrm>
              <a:off x="533398" y="3445995"/>
              <a:ext cx="3962402" cy="369332"/>
            </a:xfrm>
            <a:prstGeom prst="rect">
              <a:avLst/>
            </a:prstGeom>
            <a:noFill/>
          </p:spPr>
          <p:txBody>
            <a:bodyPr wrap="square" rtlCol="0">
              <a:spAutoFit/>
            </a:bodyPr>
            <a:lstStyle/>
            <a:p>
              <a:pPr algn="ctr"/>
              <a:r>
                <a:rPr lang="en-US" dirty="0">
                  <a:latin typeface="+mj-lt"/>
                </a:rPr>
                <a:t>Gain of adding </a:t>
              </a:r>
              <a:r>
                <a:rPr lang="en-US" b="1" dirty="0">
                  <a:latin typeface="+mj-lt"/>
                </a:rPr>
                <a:t>d</a:t>
              </a:r>
              <a:r>
                <a:rPr lang="en-US" dirty="0">
                  <a:latin typeface="+mj-lt"/>
                </a:rPr>
                <a:t> to a small set</a:t>
              </a:r>
              <a:endParaRPr lang="en-US" i="1" dirty="0">
                <a:latin typeface="Times New Roman" pitchFamily="18" charset="0"/>
                <a:cs typeface="Times New Roman" pitchFamily="18" charset="0"/>
              </a:endParaRPr>
            </a:p>
          </p:txBody>
        </p:sp>
        <p:sp>
          <p:nvSpPr>
            <p:cNvPr id="47" name="TextBox 46"/>
            <p:cNvSpPr txBox="1"/>
            <p:nvPr/>
          </p:nvSpPr>
          <p:spPr>
            <a:xfrm>
              <a:off x="4565925" y="3445561"/>
              <a:ext cx="3810000" cy="369332"/>
            </a:xfrm>
            <a:prstGeom prst="rect">
              <a:avLst/>
            </a:prstGeom>
            <a:noFill/>
          </p:spPr>
          <p:txBody>
            <a:bodyPr wrap="square" rtlCol="0">
              <a:spAutoFit/>
            </a:bodyPr>
            <a:lstStyle/>
            <a:p>
              <a:pPr algn="ctr"/>
              <a:r>
                <a:rPr lang="en-US" dirty="0">
                  <a:latin typeface="+mj-lt"/>
                </a:rPr>
                <a:t>Gain of adding </a:t>
              </a:r>
              <a:r>
                <a:rPr lang="en-US" b="1" dirty="0">
                  <a:latin typeface="+mj-lt"/>
                </a:rPr>
                <a:t>d</a:t>
              </a:r>
              <a:r>
                <a:rPr lang="en-US" dirty="0">
                  <a:latin typeface="+mj-lt"/>
                </a:rPr>
                <a:t> to a large set</a:t>
              </a:r>
              <a:endParaRPr lang="en-US" i="1" dirty="0">
                <a:latin typeface="Times New Roman" pitchFamily="18" charset="0"/>
                <a:cs typeface="Times New Roman" pitchFamily="18" charset="0"/>
              </a:endParaRPr>
            </a:p>
          </p:txBody>
        </p:sp>
        <p:sp>
          <p:nvSpPr>
            <p:cNvPr id="55" name="Rectangle 54"/>
            <p:cNvSpPr/>
            <p:nvPr/>
          </p:nvSpPr>
          <p:spPr>
            <a:xfrm>
              <a:off x="914399" y="2789027"/>
              <a:ext cx="7620000" cy="646331"/>
            </a:xfrm>
            <a:prstGeom prst="rect">
              <a:avLst/>
            </a:prstGeom>
          </p:spPr>
          <p:txBody>
            <a:bodyPr wrap="square">
              <a:spAutoFit/>
            </a:bodyPr>
            <a:lstStyle/>
            <a:p>
              <a:pPr>
                <a:buNone/>
              </a:pPr>
              <a:r>
                <a:rPr lang="en-US" sz="3600" b="1" i="1" dirty="0">
                  <a:latin typeface="Calibri" pitchFamily="34" charset="0"/>
                  <a:cs typeface="Times New Roman" pitchFamily="18" charset="0"/>
                </a:rPr>
                <a:t>  F(A </a:t>
              </a:r>
              <a:r>
                <a:rPr lang="en-US" sz="3600" b="1" i="1" dirty="0">
                  <a:latin typeface="Calibri" pitchFamily="34" charset="0"/>
                  <a:cs typeface="Times New Roman" pitchFamily="18" charset="0"/>
                  <a:sym typeface="Symbol"/>
                </a:rPr>
                <a:t> </a:t>
              </a:r>
              <a:r>
                <a:rPr lang="en-US" sz="3600" b="1" i="1" dirty="0">
                  <a:latin typeface="Calibri" pitchFamily="34" charset="0"/>
                  <a:cs typeface="Times New Roman" pitchFamily="18" charset="0"/>
                </a:rPr>
                <a:t>d) – F(A)   ≥  F(B </a:t>
              </a:r>
              <a:r>
                <a:rPr lang="en-US" sz="3600" b="1" i="1" dirty="0">
                  <a:latin typeface="Calibri" pitchFamily="34" charset="0"/>
                  <a:cs typeface="Times New Roman" pitchFamily="18" charset="0"/>
                  <a:sym typeface="Symbol"/>
                </a:rPr>
                <a:t> </a:t>
              </a:r>
              <a:r>
                <a:rPr lang="en-US" sz="3600" b="1" i="1" dirty="0">
                  <a:latin typeface="Calibri" pitchFamily="34" charset="0"/>
                  <a:cs typeface="Times New Roman" pitchFamily="18" charset="0"/>
                </a:rPr>
                <a:t>d) – F(B)</a:t>
              </a:r>
            </a:p>
          </p:txBody>
        </p:sp>
        <p:sp>
          <p:nvSpPr>
            <p:cNvPr id="56" name="Right Brace 55"/>
            <p:cNvSpPr/>
            <p:nvPr/>
          </p:nvSpPr>
          <p:spPr>
            <a:xfrm rot="5400000">
              <a:off x="2474314" y="1753638"/>
              <a:ext cx="152401" cy="3276600"/>
            </a:xfrm>
            <a:prstGeom prst="rightBrace">
              <a:avLst>
                <a:gd name="adj1" fmla="val 40248"/>
                <a:gd name="adj2" fmla="val 5047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dirty="0">
                <a:solidFill>
                  <a:srgbClr val="008000"/>
                </a:solidFill>
              </a:endParaRPr>
            </a:p>
          </p:txBody>
        </p:sp>
        <p:sp>
          <p:nvSpPr>
            <p:cNvPr id="57" name="Right Brace 56"/>
            <p:cNvSpPr/>
            <p:nvPr/>
          </p:nvSpPr>
          <p:spPr>
            <a:xfrm rot="16200000" flipH="1">
              <a:off x="6196710" y="1804290"/>
              <a:ext cx="78276" cy="3175296"/>
            </a:xfrm>
            <a:prstGeom prst="rightBrace">
              <a:avLst>
                <a:gd name="adj1" fmla="val 40248"/>
                <a:gd name="adj2" fmla="val 5047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dirty="0">
                <a:solidFill>
                  <a:srgbClr val="008000"/>
                </a:solidFill>
              </a:endParaRPr>
            </a:p>
          </p:txBody>
        </p:sp>
      </p:grpSp>
    </p:spTree>
    <p:custDataLst>
      <p:tags r:id="rId1"/>
    </p:custDataLst>
    <p:extLst>
      <p:ext uri="{BB962C8B-B14F-4D97-AF65-F5344CB8AC3E}">
        <p14:creationId xmlns:p14="http://schemas.microsoft.com/office/powerpoint/2010/main" val="19906534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34" grpId="0" animBg="1"/>
      <p:bldP spid="11" grpId="0" animBg="1"/>
      <p:bldP spid="13" grpId="0" animBg="1"/>
      <p:bldP spid="14" grpId="0"/>
      <p:bldP spid="15" grpId="0"/>
      <p:bldP spid="16" grpId="0"/>
      <p:bldP spid="16" grpId="1"/>
      <p:bldP spid="37" grpId="0" animBg="1"/>
      <p:bldP spid="5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Submodularity</a:t>
            </a:r>
            <a:r>
              <a:rPr lang="en-US" dirty="0"/>
              <a:t> &amp; Concavity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610600" cy="5257801"/>
              </a:xfrm>
            </p:spPr>
            <p:txBody>
              <a:bodyPr/>
              <a:lstStyle/>
              <a:p>
                <a:r>
                  <a:rPr lang="en-US" b="1" dirty="0">
                    <a:solidFill>
                      <a:srgbClr val="008000"/>
                    </a:solidFill>
                  </a:rPr>
                  <a:t>Marginal gain: </a:t>
                </a:r>
                <a:endParaRPr lang="en-US" b="1" i="1" dirty="0">
                  <a:latin typeface="Cambria Math"/>
                </a:endParaRPr>
              </a:p>
              <a:p>
                <a:pPr marL="118872" indent="0">
                  <a:buNone/>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smtClean="0">
                              <a:latin typeface="Cambria Math"/>
                            </a:rPr>
                            <m:t>𝚫</m:t>
                          </m:r>
                        </m:e>
                        <m:sub>
                          <m:r>
                            <a:rPr lang="en-US" b="1" i="1" smtClean="0">
                              <a:latin typeface="Cambria Math"/>
                            </a:rPr>
                            <m:t>𝑭</m:t>
                          </m:r>
                        </m:sub>
                      </m:sSub>
                      <m:d>
                        <m:dPr>
                          <m:ctrlPr>
                            <a:rPr lang="en-US" b="1" i="1" smtClean="0">
                              <a:latin typeface="Cambria Math" panose="02040503050406030204" pitchFamily="18" charset="0"/>
                            </a:rPr>
                          </m:ctrlPr>
                        </m:dPr>
                        <m:e>
                          <m:r>
                            <a:rPr lang="en-US" b="1" i="1" smtClean="0">
                              <a:latin typeface="Cambria Math"/>
                            </a:rPr>
                            <m:t>𝒅</m:t>
                          </m:r>
                        </m:e>
                        <m:e>
                          <m:r>
                            <a:rPr lang="en-US" b="1" i="1" smtClean="0">
                              <a:latin typeface="Cambria Math"/>
                            </a:rPr>
                            <m:t>𝑨</m:t>
                          </m:r>
                        </m:e>
                      </m:d>
                      <m:r>
                        <a:rPr lang="en-US" b="1" i="1" smtClean="0">
                          <a:latin typeface="Cambria Math"/>
                        </a:rPr>
                        <m:t>=</m:t>
                      </m:r>
                      <m:r>
                        <a:rPr lang="en-US" b="1" i="1" smtClean="0">
                          <a:latin typeface="Cambria Math"/>
                        </a:rPr>
                        <m:t>𝑭</m:t>
                      </m:r>
                      <m:d>
                        <m:dPr>
                          <m:ctrlPr>
                            <a:rPr lang="en-US" b="1" i="1" smtClean="0">
                              <a:latin typeface="Cambria Math" panose="02040503050406030204" pitchFamily="18" charset="0"/>
                            </a:rPr>
                          </m:ctrlPr>
                        </m:dPr>
                        <m:e>
                          <m:r>
                            <a:rPr lang="en-US" b="1" i="1" smtClean="0">
                              <a:latin typeface="Cambria Math"/>
                            </a:rPr>
                            <m:t>𝑨</m:t>
                          </m:r>
                          <m:r>
                            <a:rPr lang="en-US" b="1" i="1" smtClean="0">
                              <a:latin typeface="Cambria Math"/>
                            </a:rPr>
                            <m:t>∪</m:t>
                          </m:r>
                          <m:r>
                            <a:rPr lang="en-US" b="1" i="1" smtClean="0">
                              <a:latin typeface="Cambria Math" panose="02040503050406030204" pitchFamily="18" charset="0"/>
                            </a:rPr>
                            <m:t>𝒅</m:t>
                          </m:r>
                        </m:e>
                      </m:d>
                      <m:r>
                        <a:rPr lang="en-US" b="1" i="1" smtClean="0">
                          <a:latin typeface="Cambria Math"/>
                        </a:rPr>
                        <m:t>−</m:t>
                      </m:r>
                      <m:r>
                        <a:rPr lang="en-US" b="1" i="1" smtClean="0">
                          <a:latin typeface="Cambria Math"/>
                        </a:rPr>
                        <m:t>𝑭</m:t>
                      </m:r>
                      <m:r>
                        <a:rPr lang="en-US" b="1" i="1" smtClean="0">
                          <a:latin typeface="Cambria Math"/>
                        </a:rPr>
                        <m:t>(</m:t>
                      </m:r>
                      <m:r>
                        <a:rPr lang="en-US" b="1" i="1" smtClean="0">
                          <a:latin typeface="Cambria Math"/>
                        </a:rPr>
                        <m:t>𝑨</m:t>
                      </m:r>
                      <m:r>
                        <a:rPr lang="en-US" b="1" i="1" smtClean="0">
                          <a:latin typeface="Cambria Math"/>
                        </a:rPr>
                        <m:t>)</m:t>
                      </m:r>
                    </m:oMath>
                  </m:oMathPara>
                </a14:m>
                <a:endParaRPr lang="en-US" dirty="0"/>
              </a:p>
              <a:p>
                <a:r>
                  <a:rPr lang="en-US" b="1" dirty="0" err="1">
                    <a:solidFill>
                      <a:srgbClr val="D60093"/>
                    </a:solidFill>
                  </a:rPr>
                  <a:t>Submodular</a:t>
                </a:r>
                <a:r>
                  <a:rPr lang="en-US" b="1" dirty="0">
                    <a:solidFill>
                      <a:srgbClr val="D60093"/>
                    </a:solidFill>
                  </a:rPr>
                  <a:t>:</a:t>
                </a:r>
                <a:br>
                  <a:rPr lang="en-US" b="1" dirty="0">
                    <a:solidFill>
                      <a:srgbClr val="D60093"/>
                    </a:solidFill>
                  </a:rPr>
                </a:br>
                <a14:m>
                  <m:oMath xmlns:m="http://schemas.openxmlformats.org/officeDocument/2006/math">
                    <m:r>
                      <a:rPr lang="en-US" b="1" i="1" dirty="0" smtClean="0">
                        <a:latin typeface="Cambria Math"/>
                        <a:cs typeface="Times New Roman" pitchFamily="18" charset="0"/>
                      </a:rPr>
                      <m:t>𝑭</m:t>
                    </m:r>
                    <m:d>
                      <m:dPr>
                        <m:ctrlPr>
                          <a:rPr lang="en-US" b="1" i="1" dirty="0" smtClean="0">
                            <a:latin typeface="Cambria Math" panose="02040503050406030204" pitchFamily="18" charset="0"/>
                            <a:cs typeface="Times New Roman" pitchFamily="18" charset="0"/>
                          </a:rPr>
                        </m:ctrlPr>
                      </m:dPr>
                      <m:e>
                        <m:r>
                          <a:rPr lang="en-US" b="1" i="1" dirty="0" smtClean="0">
                            <a:latin typeface="Cambria Math"/>
                            <a:cs typeface="Times New Roman" pitchFamily="18" charset="0"/>
                          </a:rPr>
                          <m:t>𝑨</m:t>
                        </m:r>
                        <m:r>
                          <a:rPr lang="en-US" b="1" i="1" dirty="0" smtClean="0">
                            <a:latin typeface="Cambria Math"/>
                            <a:cs typeface="Times New Roman" pitchFamily="18" charset="0"/>
                          </a:rPr>
                          <m:t>∪</m:t>
                        </m:r>
                        <m:r>
                          <a:rPr lang="en-US" b="1" i="1" dirty="0" smtClean="0">
                            <a:latin typeface="Cambria Math"/>
                            <a:cs typeface="Times New Roman" pitchFamily="18" charset="0"/>
                          </a:rPr>
                          <m:t>𝒅</m:t>
                        </m:r>
                      </m:e>
                    </m:d>
                    <m:r>
                      <a:rPr lang="en-US" b="1" i="1" dirty="0" smtClean="0">
                        <a:latin typeface="Cambria Math"/>
                        <a:cs typeface="Times New Roman" pitchFamily="18" charset="0"/>
                      </a:rPr>
                      <m:t>−</m:t>
                    </m:r>
                    <m:r>
                      <a:rPr lang="en-US" b="1" i="1" dirty="0">
                        <a:latin typeface="Cambria Math"/>
                        <a:cs typeface="Times New Roman" pitchFamily="18" charset="0"/>
                      </a:rPr>
                      <m:t>𝑭</m:t>
                    </m:r>
                    <m:d>
                      <m:dPr>
                        <m:ctrlPr>
                          <a:rPr lang="en-US" b="1" i="1" dirty="0">
                            <a:latin typeface="Cambria Math" panose="02040503050406030204" pitchFamily="18" charset="0"/>
                            <a:cs typeface="Times New Roman" pitchFamily="18" charset="0"/>
                          </a:rPr>
                        </m:ctrlPr>
                      </m:dPr>
                      <m:e>
                        <m:r>
                          <a:rPr lang="en-US" b="1" i="1" dirty="0">
                            <a:latin typeface="Cambria Math"/>
                            <a:cs typeface="Times New Roman" pitchFamily="18" charset="0"/>
                          </a:rPr>
                          <m:t>𝑨</m:t>
                        </m:r>
                      </m:e>
                    </m:d>
                    <m:r>
                      <a:rPr lang="en-US" b="1" i="1" dirty="0" smtClean="0">
                        <a:latin typeface="Cambria Math"/>
                        <a:cs typeface="Times New Roman" pitchFamily="18" charset="0"/>
                      </a:rPr>
                      <m:t>≥</m:t>
                    </m:r>
                    <m:r>
                      <a:rPr lang="en-US" b="1" i="1" dirty="0">
                        <a:latin typeface="Cambria Math"/>
                        <a:cs typeface="Times New Roman" pitchFamily="18" charset="0"/>
                      </a:rPr>
                      <m:t>𝑭</m:t>
                    </m:r>
                    <m:d>
                      <m:dPr>
                        <m:ctrlPr>
                          <a:rPr lang="en-US" b="1" i="1" dirty="0">
                            <a:latin typeface="Cambria Math" panose="02040503050406030204" pitchFamily="18" charset="0"/>
                            <a:cs typeface="Times New Roman" pitchFamily="18" charset="0"/>
                          </a:rPr>
                        </m:ctrlPr>
                      </m:dPr>
                      <m:e>
                        <m:r>
                          <a:rPr lang="en-US" b="1" i="1" dirty="0">
                            <a:latin typeface="Cambria Math"/>
                            <a:cs typeface="Times New Roman" pitchFamily="18" charset="0"/>
                          </a:rPr>
                          <m:t>𝑩</m:t>
                        </m:r>
                        <m:r>
                          <a:rPr lang="en-US" b="1" i="1" dirty="0" smtClean="0">
                            <a:latin typeface="Cambria Math"/>
                            <a:cs typeface="Times New Roman" pitchFamily="18" charset="0"/>
                          </a:rPr>
                          <m:t>∪</m:t>
                        </m:r>
                        <m:r>
                          <a:rPr lang="en-US" b="1" i="1" dirty="0" smtClean="0">
                            <a:latin typeface="Cambria Math"/>
                            <a:cs typeface="Times New Roman" pitchFamily="18" charset="0"/>
                          </a:rPr>
                          <m:t>𝒅</m:t>
                        </m:r>
                      </m:e>
                    </m:d>
                    <m:r>
                      <a:rPr lang="en-US" b="1" i="1" dirty="0" smtClean="0">
                        <a:latin typeface="Cambria Math"/>
                        <a:cs typeface="Times New Roman" pitchFamily="18" charset="0"/>
                      </a:rPr>
                      <m:t>−</m:t>
                    </m:r>
                    <m:r>
                      <a:rPr lang="en-US" b="1" i="1" dirty="0" smtClean="0">
                        <a:latin typeface="Cambria Math"/>
                        <a:cs typeface="Times New Roman" pitchFamily="18" charset="0"/>
                      </a:rPr>
                      <m:t>𝑭</m:t>
                    </m:r>
                    <m:r>
                      <a:rPr lang="en-US" b="1" i="1" dirty="0">
                        <a:latin typeface="Cambria Math"/>
                        <a:cs typeface="Times New Roman" pitchFamily="18" charset="0"/>
                      </a:rPr>
                      <m:t>(</m:t>
                    </m:r>
                    <m:r>
                      <a:rPr lang="en-US" b="1" i="1" dirty="0">
                        <a:latin typeface="Cambria Math"/>
                        <a:cs typeface="Times New Roman" pitchFamily="18" charset="0"/>
                      </a:rPr>
                      <m:t>𝑩</m:t>
                    </m:r>
                    <m:r>
                      <a:rPr lang="en-US" b="1" i="1" dirty="0">
                        <a:latin typeface="Cambria Math"/>
                        <a:cs typeface="Times New Roman" pitchFamily="18" charset="0"/>
                      </a:rPr>
                      <m:t>)</m:t>
                    </m:r>
                  </m:oMath>
                </a14:m>
                <a:endParaRPr lang="en-US" dirty="0"/>
              </a:p>
              <a:p>
                <a:r>
                  <a:rPr lang="en-US" b="1" dirty="0">
                    <a:solidFill>
                      <a:srgbClr val="0000FF"/>
                    </a:solidFill>
                  </a:rPr>
                  <a:t>Concavity:</a:t>
                </a:r>
                <a:br>
                  <a:rPr lang="en-US" b="1" dirty="0"/>
                </a:br>
                <a14:m>
                  <m:oMath xmlns:m="http://schemas.openxmlformats.org/officeDocument/2006/math">
                    <m:r>
                      <a:rPr lang="en-US" b="1" i="1" smtClean="0">
                        <a:latin typeface="Cambria Math"/>
                      </a:rPr>
                      <m:t>𝒇</m:t>
                    </m:r>
                    <m:d>
                      <m:dPr>
                        <m:ctrlPr>
                          <a:rPr lang="en-US" b="1" i="1" smtClean="0">
                            <a:latin typeface="Cambria Math" panose="02040503050406030204" pitchFamily="18" charset="0"/>
                          </a:rPr>
                        </m:ctrlPr>
                      </m:dPr>
                      <m:e>
                        <m:r>
                          <a:rPr lang="en-US" b="1" i="1" smtClean="0">
                            <a:latin typeface="Cambria Math"/>
                          </a:rPr>
                          <m:t>𝒂</m:t>
                        </m:r>
                        <m:r>
                          <a:rPr lang="en-US" b="1" i="1" smtClean="0">
                            <a:latin typeface="Cambria Math"/>
                          </a:rPr>
                          <m:t>+</m:t>
                        </m:r>
                        <m:r>
                          <a:rPr lang="en-US" b="1" i="1" smtClean="0">
                            <a:latin typeface="Cambria Math"/>
                          </a:rPr>
                          <m:t>𝒅</m:t>
                        </m:r>
                      </m:e>
                    </m:d>
                    <m:r>
                      <a:rPr lang="en-US" b="1" i="1" smtClean="0">
                        <a:latin typeface="Cambria Math"/>
                      </a:rPr>
                      <m:t>−</m:t>
                    </m:r>
                    <m:r>
                      <a:rPr lang="en-US" b="1" i="1" smtClean="0">
                        <a:latin typeface="Cambria Math"/>
                      </a:rPr>
                      <m:t>𝒇</m:t>
                    </m:r>
                    <m:d>
                      <m:dPr>
                        <m:ctrlPr>
                          <a:rPr lang="en-US" b="1" i="1" smtClean="0">
                            <a:latin typeface="Cambria Math" panose="02040503050406030204" pitchFamily="18" charset="0"/>
                          </a:rPr>
                        </m:ctrlPr>
                      </m:dPr>
                      <m:e>
                        <m:r>
                          <a:rPr lang="en-US" b="1" i="1" smtClean="0">
                            <a:latin typeface="Cambria Math"/>
                          </a:rPr>
                          <m:t>𝒂</m:t>
                        </m:r>
                      </m:e>
                    </m:d>
                    <m:r>
                      <a:rPr lang="en-US" b="1" i="1" smtClean="0">
                        <a:latin typeface="Cambria Math"/>
                      </a:rPr>
                      <m:t>≥</m:t>
                    </m:r>
                    <m:r>
                      <a:rPr lang="en-US" b="1" i="1" smtClean="0">
                        <a:latin typeface="Cambria Math"/>
                      </a:rPr>
                      <m:t>𝒇</m:t>
                    </m:r>
                    <m:d>
                      <m:dPr>
                        <m:ctrlPr>
                          <a:rPr lang="en-US" b="1" i="1" smtClean="0">
                            <a:latin typeface="Cambria Math" panose="02040503050406030204" pitchFamily="18" charset="0"/>
                          </a:rPr>
                        </m:ctrlPr>
                      </m:dPr>
                      <m:e>
                        <m:r>
                          <a:rPr lang="en-US" b="1" i="1" smtClean="0">
                            <a:latin typeface="Cambria Math"/>
                          </a:rPr>
                          <m:t>𝒃</m:t>
                        </m:r>
                        <m:r>
                          <a:rPr lang="en-US" b="1" i="1" smtClean="0">
                            <a:latin typeface="Cambria Math"/>
                          </a:rPr>
                          <m:t>+</m:t>
                        </m:r>
                        <m:r>
                          <a:rPr lang="en-US" b="1" i="1" smtClean="0">
                            <a:latin typeface="Cambria Math"/>
                          </a:rPr>
                          <m:t>𝒅</m:t>
                        </m:r>
                      </m:e>
                    </m:d>
                    <m:r>
                      <a:rPr lang="en-US" b="1" i="1" smtClean="0">
                        <a:latin typeface="Cambria Math"/>
                      </a:rPr>
                      <m:t>−</m:t>
                    </m:r>
                    <m:r>
                      <a:rPr lang="en-US" b="1" i="1" smtClean="0">
                        <a:latin typeface="Cambria Math"/>
                      </a:rPr>
                      <m:t>𝒇</m:t>
                    </m:r>
                    <m:r>
                      <a:rPr lang="en-US" b="1" i="1" smtClean="0">
                        <a:latin typeface="Cambria Math"/>
                      </a:rPr>
                      <m:t>(</m:t>
                    </m:r>
                    <m:r>
                      <a:rPr lang="en-US" b="1" i="1" smtClean="0">
                        <a:latin typeface="Cambria Math"/>
                      </a:rPr>
                      <m:t>𝒃</m:t>
                    </m:r>
                    <m:r>
                      <a:rPr lang="en-US" b="1" i="1" smtClean="0">
                        <a:latin typeface="Cambria Math"/>
                      </a:rPr>
                      <m:t>)</m:t>
                    </m:r>
                  </m:oMath>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610600" cy="5257801"/>
              </a:xfrm>
              <a:blipFill>
                <a:blip r:embed="rId2"/>
                <a:stretch>
                  <a:fillRect t="-482"/>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19B12225-5612-419B-A8D5-4B8EEE4C217E}" type="slidenum">
              <a:rPr lang="en-US" smtClean="0"/>
              <a:pPr/>
              <a:t>103</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8065371" y="2286000"/>
                <a:ext cx="107862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cs typeface="Arial" pitchFamily="34" charset="0"/>
                        </a:rPr>
                        <m:t>𝐴</m:t>
                      </m:r>
                      <m:r>
                        <a:rPr lang="en-US" sz="2400" b="0" i="1" smtClean="0">
                          <a:latin typeface="Cambria Math"/>
                          <a:cs typeface="Arial" pitchFamily="34" charset="0"/>
                        </a:rPr>
                        <m:t>⊆</m:t>
                      </m:r>
                      <m:r>
                        <a:rPr lang="en-US" sz="2400" b="0" i="1" smtClean="0">
                          <a:latin typeface="Cambria Math"/>
                          <a:cs typeface="Arial" pitchFamily="34" charset="0"/>
                        </a:rPr>
                        <m:t>𝐵</m:t>
                      </m:r>
                    </m:oMath>
                  </m:oMathPara>
                </a14:m>
                <a:endParaRPr lang="en-US" sz="2400" dirty="0">
                  <a:latin typeface="Arial" pitchFamily="34" charset="0"/>
                  <a:cs typeface="Arial"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8065371" y="2286000"/>
                <a:ext cx="1078629" cy="46166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077200" y="3500735"/>
                <a:ext cx="102387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cs typeface="Arial" pitchFamily="34" charset="0"/>
                        </a:rPr>
                        <m:t>𝑎</m:t>
                      </m:r>
                      <m:r>
                        <a:rPr lang="en-US" sz="2400" b="0" i="1" smtClean="0">
                          <a:latin typeface="Cambria Math"/>
                          <a:cs typeface="Arial" pitchFamily="34" charset="0"/>
                        </a:rPr>
                        <m:t>≤</m:t>
                      </m:r>
                      <m:r>
                        <a:rPr lang="en-US" sz="2400" b="0" i="1" smtClean="0">
                          <a:latin typeface="Cambria Math"/>
                          <a:cs typeface="Arial" pitchFamily="34" charset="0"/>
                        </a:rPr>
                        <m:t>𝑏</m:t>
                      </m:r>
                    </m:oMath>
                  </m:oMathPara>
                </a14:m>
                <a:endParaRPr lang="en-US" sz="2400" dirty="0">
                  <a:latin typeface="Arial" pitchFamily="34" charset="0"/>
                  <a:cs typeface="Arial"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8077200" y="3500735"/>
                <a:ext cx="1023870" cy="461665"/>
              </a:xfrm>
              <a:prstGeom prst="rect">
                <a:avLst/>
              </a:prstGeom>
              <a:blipFill rotWithShape="1">
                <a:blip r:embed="rId4"/>
                <a:stretch>
                  <a:fillRect b="-1316"/>
                </a:stretch>
              </a:blipFill>
            </p:spPr>
            <p:txBody>
              <a:bodyPr/>
              <a:lstStyle/>
              <a:p>
                <a:r>
                  <a:rPr lang="en-US">
                    <a:noFill/>
                  </a:rPr>
                  <a:t> </a:t>
                </a:r>
              </a:p>
            </p:txBody>
          </p:sp>
        </mc:Fallback>
      </mc:AlternateContent>
      <p:grpSp>
        <p:nvGrpSpPr>
          <p:cNvPr id="11" name="Group 10"/>
          <p:cNvGrpSpPr/>
          <p:nvPr/>
        </p:nvGrpSpPr>
        <p:grpSpPr>
          <a:xfrm>
            <a:off x="2009805" y="4495800"/>
            <a:ext cx="5505450" cy="2180511"/>
            <a:chOff x="6604589" y="1485375"/>
            <a:chExt cx="2901403" cy="1512894"/>
          </a:xfrm>
        </p:grpSpPr>
        <p:cxnSp>
          <p:nvCxnSpPr>
            <p:cNvPr id="12" name="Straight Connector 11"/>
            <p:cNvCxnSpPr/>
            <p:nvPr/>
          </p:nvCxnSpPr>
          <p:spPr>
            <a:xfrm rot="5400000">
              <a:off x="5958324" y="2241822"/>
              <a:ext cx="15128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604589" y="2892718"/>
              <a:ext cx="2901403" cy="46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rot="16200000">
            <a:off x="1505293" y="5317736"/>
            <a:ext cx="977181" cy="400110"/>
          </a:xfrm>
          <a:prstGeom prst="rect">
            <a:avLst/>
          </a:prstGeom>
          <a:noFill/>
        </p:spPr>
        <p:txBody>
          <a:bodyPr wrap="square" rtlCol="0">
            <a:spAutoFit/>
          </a:bodyPr>
          <a:lstStyle/>
          <a:p>
            <a:pPr algn="ctr"/>
            <a:r>
              <a:rPr lang="en-US" sz="2000" b="1" dirty="0">
                <a:solidFill>
                  <a:srgbClr val="008000"/>
                </a:solidFill>
                <a:latin typeface="Arial" pitchFamily="34" charset="0"/>
                <a:cs typeface="Arial" pitchFamily="34" charset="0"/>
              </a:rPr>
              <a:t>F(A)</a:t>
            </a:r>
          </a:p>
        </p:txBody>
      </p:sp>
      <p:sp>
        <p:nvSpPr>
          <p:cNvPr id="15" name="TextBox 14"/>
          <p:cNvSpPr txBox="1"/>
          <p:nvPr/>
        </p:nvSpPr>
        <p:spPr>
          <a:xfrm>
            <a:off x="6934201" y="6468452"/>
            <a:ext cx="1371600" cy="400110"/>
          </a:xfrm>
          <a:prstGeom prst="rect">
            <a:avLst/>
          </a:prstGeom>
          <a:noFill/>
        </p:spPr>
        <p:txBody>
          <a:bodyPr wrap="square" rtlCol="0">
            <a:spAutoFit/>
          </a:bodyPr>
          <a:lstStyle/>
          <a:p>
            <a:r>
              <a:rPr lang="en-US" sz="2000" b="1" dirty="0">
                <a:solidFill>
                  <a:srgbClr val="008000"/>
                </a:solidFill>
                <a:latin typeface="Arial" pitchFamily="34" charset="0"/>
                <a:cs typeface="Arial" pitchFamily="34" charset="0"/>
              </a:rPr>
              <a:t>|A|</a:t>
            </a:r>
          </a:p>
        </p:txBody>
      </p:sp>
      <p:sp>
        <p:nvSpPr>
          <p:cNvPr id="16" name="Freeform 15"/>
          <p:cNvSpPr/>
          <p:nvPr/>
        </p:nvSpPr>
        <p:spPr>
          <a:xfrm>
            <a:off x="2221648" y="4724400"/>
            <a:ext cx="3721952" cy="1802200"/>
          </a:xfrm>
          <a:custGeom>
            <a:avLst/>
            <a:gdLst>
              <a:gd name="connsiteX0" fmla="*/ 0 w 5892800"/>
              <a:gd name="connsiteY0" fmla="*/ 2556934 h 2556934"/>
              <a:gd name="connsiteX1" fmla="*/ 846667 w 5892800"/>
              <a:gd name="connsiteY1" fmla="*/ 1320800 h 2556934"/>
              <a:gd name="connsiteX2" fmla="*/ 2099734 w 5892800"/>
              <a:gd name="connsiteY2" fmla="*/ 524934 h 2556934"/>
              <a:gd name="connsiteX3" fmla="*/ 3488267 w 5892800"/>
              <a:gd name="connsiteY3" fmla="*/ 186267 h 2556934"/>
              <a:gd name="connsiteX4" fmla="*/ 5892800 w 5892800"/>
              <a:gd name="connsiteY4" fmla="*/ 0 h 2556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2800" h="2556934">
                <a:moveTo>
                  <a:pt x="0" y="2556934"/>
                </a:moveTo>
                <a:cubicBezTo>
                  <a:pt x="248355" y="2108200"/>
                  <a:pt x="496711" y="1659467"/>
                  <a:pt x="846667" y="1320800"/>
                </a:cubicBezTo>
                <a:cubicBezTo>
                  <a:pt x="1196623" y="982133"/>
                  <a:pt x="1659467" y="714023"/>
                  <a:pt x="2099734" y="524934"/>
                </a:cubicBezTo>
                <a:cubicBezTo>
                  <a:pt x="2540001" y="335845"/>
                  <a:pt x="2856089" y="273756"/>
                  <a:pt x="3488267" y="186267"/>
                </a:cubicBezTo>
                <a:cubicBezTo>
                  <a:pt x="4120445" y="98778"/>
                  <a:pt x="5466645" y="33867"/>
                  <a:pt x="5892800" y="0"/>
                </a:cubicBezTo>
              </a:path>
            </a:pathLst>
          </a:custGeom>
          <a:ln w="2857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4054386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Submodularity</a:t>
            </a:r>
            <a:r>
              <a:rPr lang="en-US" dirty="0"/>
              <a:t>: Useful Fact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0" dirty="0"/>
                  <a:t>Let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a:rPr>
                          <m:t>𝑭</m:t>
                        </m:r>
                      </m:e>
                      <m:sub>
                        <m:r>
                          <a:rPr lang="en-US" b="1" i="1" smtClean="0">
                            <a:latin typeface="Cambria Math"/>
                          </a:rPr>
                          <m:t>𝟏</m:t>
                        </m:r>
                      </m:sub>
                    </m:sSub>
                    <m:r>
                      <a:rPr lang="en-US" b="1" i="1" smtClean="0">
                        <a:latin typeface="Cambria Math"/>
                      </a:rPr>
                      <m:t>…</m:t>
                    </m:r>
                    <m:sSub>
                      <m:sSubPr>
                        <m:ctrlPr>
                          <a:rPr lang="en-US" b="1" i="1" smtClean="0">
                            <a:latin typeface="Cambria Math" panose="02040503050406030204" pitchFamily="18" charset="0"/>
                          </a:rPr>
                        </m:ctrlPr>
                      </m:sSubPr>
                      <m:e>
                        <m:r>
                          <a:rPr lang="en-US" b="1" i="1" smtClean="0">
                            <a:latin typeface="Cambria Math"/>
                          </a:rPr>
                          <m:t>𝑭</m:t>
                        </m:r>
                      </m:e>
                      <m:sub>
                        <m:r>
                          <a:rPr lang="en-US" b="1" i="1" smtClean="0">
                            <a:latin typeface="Cambria Math"/>
                          </a:rPr>
                          <m:t>𝒎</m:t>
                        </m:r>
                      </m:sub>
                    </m:sSub>
                  </m:oMath>
                </a14:m>
                <a:r>
                  <a:rPr lang="en-US" dirty="0"/>
                  <a:t> be </a:t>
                </a:r>
                <a:r>
                  <a:rPr lang="en-US" b="1" dirty="0" err="1">
                    <a:solidFill>
                      <a:srgbClr val="D60093"/>
                    </a:solidFill>
                  </a:rPr>
                  <a:t>submodular</a:t>
                </a:r>
                <a:r>
                  <a:rPr lang="en-US" dirty="0">
                    <a:solidFill>
                      <a:srgbClr val="D60093"/>
                    </a:solidFill>
                  </a:rPr>
                  <a:t> </a:t>
                </a:r>
                <a:r>
                  <a:rPr lang="en-US" dirty="0"/>
                  <a:t>and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a:rPr>
                          <m:t>𝝀</m:t>
                        </m:r>
                      </m:e>
                      <m:sub>
                        <m:r>
                          <a:rPr lang="en-US" b="1" i="1" smtClean="0">
                            <a:latin typeface="Cambria Math"/>
                          </a:rPr>
                          <m:t>𝟏</m:t>
                        </m:r>
                      </m:sub>
                    </m:sSub>
                    <m:r>
                      <a:rPr lang="en-US" b="1" i="1" smtClean="0">
                        <a:latin typeface="Cambria Math"/>
                      </a:rPr>
                      <m:t>…</m:t>
                    </m:r>
                    <m:sSub>
                      <m:sSubPr>
                        <m:ctrlPr>
                          <a:rPr lang="en-US" b="1" i="1" smtClean="0">
                            <a:latin typeface="Cambria Math" panose="02040503050406030204" pitchFamily="18" charset="0"/>
                          </a:rPr>
                        </m:ctrlPr>
                      </m:sSubPr>
                      <m:e>
                        <m:r>
                          <a:rPr lang="en-US" b="1" i="1" smtClean="0">
                            <a:latin typeface="Cambria Math"/>
                          </a:rPr>
                          <m:t>𝝀</m:t>
                        </m:r>
                      </m:e>
                      <m:sub>
                        <m:r>
                          <a:rPr lang="en-US" b="1" i="1" smtClean="0">
                            <a:latin typeface="Cambria Math"/>
                          </a:rPr>
                          <m:t>𝒎</m:t>
                        </m:r>
                      </m:sub>
                    </m:sSub>
                    <m:r>
                      <a:rPr lang="en-US" b="1" i="1" smtClean="0">
                        <a:latin typeface="Cambria Math"/>
                      </a:rPr>
                      <m:t>&gt;</m:t>
                    </m:r>
                    <m:r>
                      <a:rPr lang="en-US" b="1" i="1" smtClean="0">
                        <a:latin typeface="Cambria Math"/>
                      </a:rPr>
                      <m:t>𝟎</m:t>
                    </m:r>
                  </m:oMath>
                </a14:m>
                <a:r>
                  <a:rPr lang="en-US" dirty="0"/>
                  <a:t> then </a:t>
                </a:r>
                <a14:m>
                  <m:oMath xmlns:m="http://schemas.openxmlformats.org/officeDocument/2006/math">
                    <m:r>
                      <a:rPr lang="en-US" b="1" i="1" smtClean="0">
                        <a:solidFill>
                          <a:srgbClr val="D60093"/>
                        </a:solidFill>
                        <a:latin typeface="Cambria Math"/>
                      </a:rPr>
                      <m:t>𝑭</m:t>
                    </m:r>
                    <m:d>
                      <m:dPr>
                        <m:ctrlPr>
                          <a:rPr lang="en-US" b="1" i="1" smtClean="0">
                            <a:solidFill>
                              <a:srgbClr val="D60093"/>
                            </a:solidFill>
                            <a:latin typeface="Cambria Math" panose="02040503050406030204" pitchFamily="18" charset="0"/>
                          </a:rPr>
                        </m:ctrlPr>
                      </m:dPr>
                      <m:e>
                        <m:r>
                          <a:rPr lang="en-US" b="1" i="1" smtClean="0">
                            <a:solidFill>
                              <a:srgbClr val="D60093"/>
                            </a:solidFill>
                            <a:latin typeface="Cambria Math"/>
                          </a:rPr>
                          <m:t>𝑨</m:t>
                        </m:r>
                      </m:e>
                    </m:d>
                    <m:r>
                      <a:rPr lang="en-US" b="1" i="1" smtClean="0">
                        <a:solidFill>
                          <a:srgbClr val="D60093"/>
                        </a:solidFill>
                        <a:latin typeface="Cambria Math"/>
                      </a:rPr>
                      <m:t>=</m:t>
                    </m:r>
                    <m:nary>
                      <m:naryPr>
                        <m:chr m:val="∑"/>
                        <m:ctrlPr>
                          <a:rPr lang="en-US" b="1" i="1" smtClean="0">
                            <a:solidFill>
                              <a:srgbClr val="D60093"/>
                            </a:solidFill>
                            <a:latin typeface="Cambria Math" panose="02040503050406030204" pitchFamily="18" charset="0"/>
                          </a:rPr>
                        </m:ctrlPr>
                      </m:naryPr>
                      <m:sub>
                        <m:r>
                          <a:rPr lang="en-US" b="1" i="1" smtClean="0">
                            <a:solidFill>
                              <a:srgbClr val="D60093"/>
                            </a:solidFill>
                            <a:latin typeface="Cambria Math"/>
                          </a:rPr>
                          <m:t>𝒊</m:t>
                        </m:r>
                      </m:sub>
                      <m:sup>
                        <m:r>
                          <a:rPr lang="en-US" b="1" i="1" smtClean="0">
                            <a:solidFill>
                              <a:srgbClr val="D60093"/>
                            </a:solidFill>
                            <a:latin typeface="Cambria Math"/>
                          </a:rPr>
                          <m:t>𝒎</m:t>
                        </m:r>
                      </m:sup>
                      <m:e>
                        <m:sSub>
                          <m:sSubPr>
                            <m:ctrlPr>
                              <a:rPr lang="en-US" b="1" i="1">
                                <a:solidFill>
                                  <a:srgbClr val="D60093"/>
                                </a:solidFill>
                                <a:latin typeface="Cambria Math" panose="02040503050406030204" pitchFamily="18" charset="0"/>
                              </a:rPr>
                            </m:ctrlPr>
                          </m:sSubPr>
                          <m:e>
                            <m:r>
                              <a:rPr lang="en-US" b="1" i="1">
                                <a:solidFill>
                                  <a:srgbClr val="D60093"/>
                                </a:solidFill>
                                <a:latin typeface="Cambria Math"/>
                              </a:rPr>
                              <m:t>𝝀</m:t>
                            </m:r>
                          </m:e>
                          <m:sub>
                            <m:r>
                              <a:rPr lang="en-US" b="1" i="1">
                                <a:solidFill>
                                  <a:srgbClr val="D60093"/>
                                </a:solidFill>
                                <a:latin typeface="Cambria Math"/>
                              </a:rPr>
                              <m:t>𝒊</m:t>
                            </m:r>
                          </m:sub>
                        </m:sSub>
                        <m:sSub>
                          <m:sSubPr>
                            <m:ctrlPr>
                              <a:rPr lang="en-US" b="1" i="1">
                                <a:solidFill>
                                  <a:srgbClr val="D60093"/>
                                </a:solidFill>
                                <a:latin typeface="Cambria Math" panose="02040503050406030204" pitchFamily="18" charset="0"/>
                              </a:rPr>
                            </m:ctrlPr>
                          </m:sSubPr>
                          <m:e>
                            <m:r>
                              <a:rPr lang="en-US" b="1" i="1">
                                <a:solidFill>
                                  <a:srgbClr val="D60093"/>
                                </a:solidFill>
                                <a:latin typeface="Cambria Math"/>
                              </a:rPr>
                              <m:t>𝑭</m:t>
                            </m:r>
                          </m:e>
                          <m:sub>
                            <m:r>
                              <a:rPr lang="en-US" b="1" i="1">
                                <a:solidFill>
                                  <a:srgbClr val="D60093"/>
                                </a:solidFill>
                                <a:latin typeface="Cambria Math"/>
                              </a:rPr>
                              <m:t>𝒊</m:t>
                            </m:r>
                          </m:sub>
                        </m:sSub>
                        <m:d>
                          <m:dPr>
                            <m:ctrlPr>
                              <a:rPr lang="en-US" b="1" i="1">
                                <a:solidFill>
                                  <a:srgbClr val="D60093"/>
                                </a:solidFill>
                                <a:latin typeface="Cambria Math" panose="02040503050406030204" pitchFamily="18" charset="0"/>
                              </a:rPr>
                            </m:ctrlPr>
                          </m:dPr>
                          <m:e>
                            <m:r>
                              <a:rPr lang="en-US" b="1" i="1">
                                <a:solidFill>
                                  <a:srgbClr val="D60093"/>
                                </a:solidFill>
                                <a:latin typeface="Cambria Math"/>
                              </a:rPr>
                              <m:t>𝑨</m:t>
                            </m:r>
                          </m:e>
                        </m:d>
                      </m:e>
                    </m:nary>
                  </m:oMath>
                </a14:m>
                <a:r>
                  <a:rPr lang="en-US" b="1" dirty="0">
                    <a:solidFill>
                      <a:srgbClr val="D60093"/>
                    </a:solidFill>
                  </a:rPr>
                  <a:t> is </a:t>
                </a:r>
                <a:r>
                  <a:rPr lang="en-US" b="1" dirty="0" err="1">
                    <a:solidFill>
                      <a:srgbClr val="D60093"/>
                    </a:solidFill>
                  </a:rPr>
                  <a:t>submodular</a:t>
                </a:r>
                <a:endParaRPr lang="en-US" b="1" dirty="0">
                  <a:solidFill>
                    <a:srgbClr val="D60093"/>
                  </a:solidFill>
                </a:endParaRPr>
              </a:p>
              <a:p>
                <a:pPr lvl="1"/>
                <a:r>
                  <a:rPr lang="en-US" b="1" dirty="0" err="1">
                    <a:solidFill>
                      <a:srgbClr val="0000FF"/>
                    </a:solidFill>
                  </a:rPr>
                  <a:t>Submodularity</a:t>
                </a:r>
                <a:r>
                  <a:rPr lang="en-US" b="1" dirty="0">
                    <a:solidFill>
                      <a:srgbClr val="0000FF"/>
                    </a:solidFill>
                  </a:rPr>
                  <a:t> is closed under non-negative linear combinations!</a:t>
                </a:r>
              </a:p>
              <a:p>
                <a:pPr lvl="8"/>
                <a:endParaRPr lang="en-US" b="1" dirty="0"/>
              </a:p>
              <a:p>
                <a:r>
                  <a:rPr lang="en-US" b="1" dirty="0"/>
                  <a:t>This is an extremely useful fact:</a:t>
                </a:r>
              </a:p>
              <a:p>
                <a:pPr lvl="1"/>
                <a:r>
                  <a:rPr lang="en-US" b="1" dirty="0">
                    <a:solidFill>
                      <a:srgbClr val="008000"/>
                    </a:solidFill>
                  </a:rPr>
                  <a:t>Average of </a:t>
                </a:r>
                <a:r>
                  <a:rPr lang="en-US" b="1" dirty="0" err="1">
                    <a:solidFill>
                      <a:srgbClr val="008000"/>
                    </a:solidFill>
                  </a:rPr>
                  <a:t>submodular</a:t>
                </a:r>
                <a:r>
                  <a:rPr lang="en-US" b="1" dirty="0">
                    <a:solidFill>
                      <a:srgbClr val="008000"/>
                    </a:solidFill>
                  </a:rPr>
                  <a:t> functions is </a:t>
                </a:r>
                <a:r>
                  <a:rPr lang="en-US" b="1" dirty="0" err="1">
                    <a:solidFill>
                      <a:srgbClr val="008000"/>
                    </a:solidFill>
                  </a:rPr>
                  <a:t>submodular</a:t>
                </a:r>
                <a:r>
                  <a:rPr lang="en-US" b="1" dirty="0">
                    <a:solidFill>
                      <a:srgbClr val="008000"/>
                    </a:solidFill>
                  </a:rPr>
                  <a:t>: </a:t>
                </a:r>
                <a14:m>
                  <m:oMath xmlns:m="http://schemas.openxmlformats.org/officeDocument/2006/math">
                    <m:r>
                      <a:rPr lang="en-US" b="1" i="1">
                        <a:solidFill>
                          <a:srgbClr val="008000"/>
                        </a:solidFill>
                        <a:latin typeface="Cambria Math"/>
                      </a:rPr>
                      <m:t>𝑭</m:t>
                    </m:r>
                    <m:d>
                      <m:dPr>
                        <m:ctrlPr>
                          <a:rPr lang="en-US" b="1" i="1">
                            <a:solidFill>
                              <a:srgbClr val="008000"/>
                            </a:solidFill>
                            <a:latin typeface="Cambria Math" panose="02040503050406030204" pitchFamily="18" charset="0"/>
                          </a:rPr>
                        </m:ctrlPr>
                      </m:dPr>
                      <m:e>
                        <m:r>
                          <a:rPr lang="en-US" b="1" i="1">
                            <a:solidFill>
                              <a:srgbClr val="008000"/>
                            </a:solidFill>
                            <a:latin typeface="Cambria Math"/>
                          </a:rPr>
                          <m:t>𝑨</m:t>
                        </m:r>
                      </m:e>
                    </m:d>
                    <m:r>
                      <a:rPr lang="en-US" b="1" i="1">
                        <a:solidFill>
                          <a:srgbClr val="008000"/>
                        </a:solidFill>
                        <a:latin typeface="Cambria Math"/>
                      </a:rPr>
                      <m:t>=</m:t>
                    </m:r>
                    <m:nary>
                      <m:naryPr>
                        <m:chr m:val="∑"/>
                        <m:supHide m:val="on"/>
                        <m:ctrlPr>
                          <a:rPr lang="en-US" b="1" i="1">
                            <a:solidFill>
                              <a:srgbClr val="008000"/>
                            </a:solidFill>
                            <a:latin typeface="Cambria Math" panose="02040503050406030204" pitchFamily="18" charset="0"/>
                          </a:rPr>
                        </m:ctrlPr>
                      </m:naryPr>
                      <m:sub>
                        <m:r>
                          <a:rPr lang="en-US" b="1" i="1">
                            <a:solidFill>
                              <a:srgbClr val="008000"/>
                            </a:solidFill>
                            <a:latin typeface="Cambria Math"/>
                          </a:rPr>
                          <m:t>𝒊</m:t>
                        </m:r>
                      </m:sub>
                      <m:sup/>
                      <m:e>
                        <m:r>
                          <a:rPr lang="en-US" b="1" i="1" smtClean="0">
                            <a:solidFill>
                              <a:srgbClr val="008000"/>
                            </a:solidFill>
                            <a:latin typeface="Cambria Math"/>
                          </a:rPr>
                          <m:t>𝑷</m:t>
                        </m:r>
                        <m:d>
                          <m:dPr>
                            <m:ctrlPr>
                              <a:rPr lang="en-US" b="1" i="1" smtClean="0">
                                <a:solidFill>
                                  <a:srgbClr val="008000"/>
                                </a:solidFill>
                                <a:latin typeface="Cambria Math" panose="02040503050406030204" pitchFamily="18" charset="0"/>
                              </a:rPr>
                            </m:ctrlPr>
                          </m:dPr>
                          <m:e>
                            <m:r>
                              <a:rPr lang="en-US" b="1" i="1" smtClean="0">
                                <a:solidFill>
                                  <a:srgbClr val="008000"/>
                                </a:solidFill>
                                <a:latin typeface="Cambria Math"/>
                              </a:rPr>
                              <m:t>𝒊</m:t>
                            </m:r>
                          </m:e>
                        </m:d>
                        <m:r>
                          <a:rPr lang="en-US" b="1" i="1" smtClean="0">
                            <a:solidFill>
                              <a:srgbClr val="008000"/>
                            </a:solidFill>
                            <a:latin typeface="Cambria Math"/>
                          </a:rPr>
                          <m:t>⋅</m:t>
                        </m:r>
                        <m:sSub>
                          <m:sSubPr>
                            <m:ctrlPr>
                              <a:rPr lang="en-US" b="1" i="1">
                                <a:solidFill>
                                  <a:srgbClr val="008000"/>
                                </a:solidFill>
                                <a:latin typeface="Cambria Math" panose="02040503050406030204" pitchFamily="18" charset="0"/>
                              </a:rPr>
                            </m:ctrlPr>
                          </m:sSubPr>
                          <m:e>
                            <m:r>
                              <a:rPr lang="en-US" b="1" i="1">
                                <a:solidFill>
                                  <a:srgbClr val="008000"/>
                                </a:solidFill>
                                <a:latin typeface="Cambria Math"/>
                              </a:rPr>
                              <m:t>𝑭</m:t>
                            </m:r>
                          </m:e>
                          <m:sub>
                            <m:r>
                              <a:rPr lang="en-US" b="1" i="1">
                                <a:solidFill>
                                  <a:srgbClr val="008000"/>
                                </a:solidFill>
                                <a:latin typeface="Cambria Math"/>
                              </a:rPr>
                              <m:t>𝒊</m:t>
                            </m:r>
                          </m:sub>
                        </m:sSub>
                        <m:d>
                          <m:dPr>
                            <m:ctrlPr>
                              <a:rPr lang="en-US" b="1" i="1">
                                <a:solidFill>
                                  <a:srgbClr val="008000"/>
                                </a:solidFill>
                                <a:latin typeface="Cambria Math" panose="02040503050406030204" pitchFamily="18" charset="0"/>
                              </a:rPr>
                            </m:ctrlPr>
                          </m:dPr>
                          <m:e>
                            <m:r>
                              <a:rPr lang="en-US" b="1" i="1">
                                <a:solidFill>
                                  <a:srgbClr val="008000"/>
                                </a:solidFill>
                                <a:latin typeface="Cambria Math"/>
                              </a:rPr>
                              <m:t>𝑨</m:t>
                            </m:r>
                          </m:e>
                        </m:d>
                      </m:e>
                    </m:nary>
                  </m:oMath>
                </a14:m>
                <a:endParaRPr lang="en-US" b="1" dirty="0"/>
              </a:p>
              <a:p>
                <a:pPr lvl="1"/>
                <a:r>
                  <a:rPr lang="en-US" b="1" dirty="0" err="1"/>
                  <a:t>Multicriterion</a:t>
                </a:r>
                <a:r>
                  <a:rPr lang="en-US" b="1" dirty="0"/>
                  <a:t> optimization: </a:t>
                </a:r>
                <a14:m>
                  <m:oMath xmlns:m="http://schemas.openxmlformats.org/officeDocument/2006/math">
                    <m:r>
                      <a:rPr lang="en-US" b="1" i="1">
                        <a:solidFill>
                          <a:srgbClr val="008000"/>
                        </a:solidFill>
                        <a:latin typeface="Cambria Math"/>
                      </a:rPr>
                      <m:t>𝑭</m:t>
                    </m:r>
                    <m:d>
                      <m:dPr>
                        <m:ctrlPr>
                          <a:rPr lang="en-US" b="1" i="1">
                            <a:solidFill>
                              <a:srgbClr val="008000"/>
                            </a:solidFill>
                            <a:latin typeface="Cambria Math" panose="02040503050406030204" pitchFamily="18" charset="0"/>
                          </a:rPr>
                        </m:ctrlPr>
                      </m:dPr>
                      <m:e>
                        <m:r>
                          <a:rPr lang="en-US" b="1" i="1">
                            <a:solidFill>
                              <a:srgbClr val="008000"/>
                            </a:solidFill>
                            <a:latin typeface="Cambria Math"/>
                          </a:rPr>
                          <m:t>𝑨</m:t>
                        </m:r>
                      </m:e>
                    </m:d>
                    <m:r>
                      <a:rPr lang="en-US" b="1" i="1">
                        <a:solidFill>
                          <a:srgbClr val="008000"/>
                        </a:solidFill>
                        <a:latin typeface="Cambria Math"/>
                      </a:rPr>
                      <m:t>=</m:t>
                    </m:r>
                    <m:nary>
                      <m:naryPr>
                        <m:chr m:val="∑"/>
                        <m:supHide m:val="on"/>
                        <m:ctrlPr>
                          <a:rPr lang="en-US" b="1" i="1">
                            <a:solidFill>
                              <a:srgbClr val="008000"/>
                            </a:solidFill>
                            <a:latin typeface="Cambria Math" panose="02040503050406030204" pitchFamily="18" charset="0"/>
                          </a:rPr>
                        </m:ctrlPr>
                      </m:naryPr>
                      <m:sub>
                        <m:r>
                          <a:rPr lang="en-US" b="1" i="1">
                            <a:solidFill>
                              <a:srgbClr val="008000"/>
                            </a:solidFill>
                            <a:latin typeface="Cambria Math"/>
                          </a:rPr>
                          <m:t>𝒊</m:t>
                        </m:r>
                      </m:sub>
                      <m:sup/>
                      <m:e>
                        <m:sSub>
                          <m:sSubPr>
                            <m:ctrlPr>
                              <a:rPr lang="en-US" b="1" i="1">
                                <a:solidFill>
                                  <a:srgbClr val="008000"/>
                                </a:solidFill>
                                <a:latin typeface="Cambria Math" panose="02040503050406030204" pitchFamily="18" charset="0"/>
                              </a:rPr>
                            </m:ctrlPr>
                          </m:sSubPr>
                          <m:e>
                            <m:r>
                              <a:rPr lang="en-US" b="1" i="1">
                                <a:solidFill>
                                  <a:srgbClr val="008000"/>
                                </a:solidFill>
                                <a:latin typeface="Cambria Math"/>
                              </a:rPr>
                              <m:t>𝝀</m:t>
                            </m:r>
                          </m:e>
                          <m:sub>
                            <m:r>
                              <a:rPr lang="en-US" b="1" i="1">
                                <a:solidFill>
                                  <a:srgbClr val="008000"/>
                                </a:solidFill>
                                <a:latin typeface="Cambria Math"/>
                              </a:rPr>
                              <m:t>𝒊</m:t>
                            </m:r>
                          </m:sub>
                        </m:sSub>
                        <m:sSub>
                          <m:sSubPr>
                            <m:ctrlPr>
                              <a:rPr lang="en-US" b="1" i="1">
                                <a:solidFill>
                                  <a:srgbClr val="008000"/>
                                </a:solidFill>
                                <a:latin typeface="Cambria Math" panose="02040503050406030204" pitchFamily="18" charset="0"/>
                              </a:rPr>
                            </m:ctrlPr>
                          </m:sSubPr>
                          <m:e>
                            <m:r>
                              <a:rPr lang="en-US" b="1" i="1">
                                <a:solidFill>
                                  <a:srgbClr val="008000"/>
                                </a:solidFill>
                                <a:latin typeface="Cambria Math"/>
                              </a:rPr>
                              <m:t>𝑭</m:t>
                            </m:r>
                          </m:e>
                          <m:sub>
                            <m:r>
                              <a:rPr lang="en-US" b="1" i="1">
                                <a:solidFill>
                                  <a:srgbClr val="008000"/>
                                </a:solidFill>
                                <a:latin typeface="Cambria Math"/>
                              </a:rPr>
                              <m:t>𝒊</m:t>
                            </m:r>
                          </m:sub>
                        </m:sSub>
                        <m:d>
                          <m:dPr>
                            <m:ctrlPr>
                              <a:rPr lang="en-US" b="1" i="1">
                                <a:solidFill>
                                  <a:srgbClr val="008000"/>
                                </a:solidFill>
                                <a:latin typeface="Cambria Math" panose="02040503050406030204" pitchFamily="18" charset="0"/>
                              </a:rPr>
                            </m:ctrlPr>
                          </m:dPr>
                          <m:e>
                            <m:r>
                              <a:rPr lang="en-US" b="1" i="1">
                                <a:solidFill>
                                  <a:srgbClr val="008000"/>
                                </a:solidFill>
                                <a:latin typeface="Cambria Math"/>
                              </a:rPr>
                              <m:t>𝑨</m:t>
                            </m:r>
                          </m:e>
                        </m:d>
                      </m:e>
                    </m:nary>
                  </m:oMath>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580"/>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19B12225-5612-419B-A8D5-4B8EEE4C217E}" type="slidenum">
              <a:rPr lang="en-US" smtClean="0"/>
              <a:pPr/>
              <a:t>104</a:t>
            </a:fld>
            <a:endParaRPr lang="en-US"/>
          </a:p>
        </p:txBody>
      </p:sp>
    </p:spTree>
    <p:extLst>
      <p:ext uri="{BB962C8B-B14F-4D97-AF65-F5344CB8AC3E}">
        <p14:creationId xmlns:p14="http://schemas.microsoft.com/office/powerpoint/2010/main" val="40756804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Probabilistic Set Cover</a:t>
            </a:r>
          </a:p>
        </p:txBody>
      </p:sp>
      <p:sp>
        <p:nvSpPr>
          <p:cNvPr id="3" name="Content Placeholder 2"/>
          <p:cNvSpPr>
            <a:spLocks noGrp="1"/>
          </p:cNvSpPr>
          <p:nvPr>
            <p:ph idx="1"/>
          </p:nvPr>
        </p:nvSpPr>
        <p:spPr>
          <a:xfrm>
            <a:off x="457200" y="1295400"/>
            <a:ext cx="8686800" cy="5257801"/>
          </a:xfrm>
        </p:spPr>
        <p:txBody>
          <a:bodyPr>
            <a:normAutofit/>
          </a:bodyPr>
          <a:lstStyle/>
          <a:p>
            <a:r>
              <a:rPr lang="en-US" b="1" dirty="0">
                <a:solidFill>
                  <a:srgbClr val="0000FF"/>
                </a:solidFill>
              </a:rPr>
              <a:t>Document coverage function:</a:t>
            </a:r>
          </a:p>
          <a:p>
            <a:pPr>
              <a:buNone/>
            </a:pPr>
            <a:r>
              <a:rPr lang="en-US" dirty="0"/>
              <a:t>		                </a:t>
            </a:r>
            <a:r>
              <a:rPr lang="en-US" b="1" dirty="0"/>
              <a:t>probability</a:t>
            </a:r>
            <a:r>
              <a:rPr lang="en-US" dirty="0"/>
              <a:t> document </a:t>
            </a:r>
            <a:r>
              <a:rPr lang="en-US" b="1" dirty="0"/>
              <a:t>d</a:t>
            </a:r>
            <a:r>
              <a:rPr lang="en-US" dirty="0"/>
              <a:t> covers</a:t>
            </a:r>
            <a:br>
              <a:rPr lang="en-US" dirty="0"/>
            </a:br>
            <a:r>
              <a:rPr lang="en-US" dirty="0"/>
              <a:t>                     concept </a:t>
            </a:r>
            <a:r>
              <a:rPr lang="en-US" b="1" dirty="0"/>
              <a:t>c</a:t>
            </a:r>
          </a:p>
          <a:p>
            <a:pPr lvl="2"/>
            <a:r>
              <a:rPr lang="en-US" b="1" dirty="0" err="1"/>
              <a:t>Cover</a:t>
            </a:r>
            <a:r>
              <a:rPr lang="en-US" b="1" baseline="-25000" dirty="0" err="1"/>
              <a:t>d</a:t>
            </a:r>
            <a:r>
              <a:rPr lang="en-US" b="1" dirty="0"/>
              <a:t>(c)</a:t>
            </a:r>
            <a:r>
              <a:rPr lang="en-US" dirty="0"/>
              <a:t> can also model how relevant is concept </a:t>
            </a:r>
            <a:r>
              <a:rPr lang="en-US" b="1" dirty="0"/>
              <a:t>c</a:t>
            </a:r>
            <a:r>
              <a:rPr lang="en-US" dirty="0"/>
              <a:t> for user </a:t>
            </a:r>
            <a:r>
              <a:rPr lang="en-US" b="1" dirty="0"/>
              <a:t>u</a:t>
            </a:r>
          </a:p>
          <a:p>
            <a:r>
              <a:rPr lang="en-US" b="1" dirty="0">
                <a:solidFill>
                  <a:srgbClr val="0000FF"/>
                </a:solidFill>
              </a:rPr>
              <a:t>Set coverage function:</a:t>
            </a:r>
          </a:p>
          <a:p>
            <a:pPr lvl="2"/>
            <a:endParaRPr lang="en-US" b="1" dirty="0">
              <a:solidFill>
                <a:srgbClr val="0000FF"/>
              </a:solidFill>
            </a:endParaRPr>
          </a:p>
          <a:p>
            <a:pPr lvl="3"/>
            <a:endParaRPr lang="en-US" b="1" dirty="0"/>
          </a:p>
          <a:p>
            <a:pPr lvl="1"/>
            <a:r>
              <a:rPr lang="en-US" dirty="0"/>
              <a:t>Prob. that at least one document in </a:t>
            </a:r>
            <a:r>
              <a:rPr lang="en-US" b="1" dirty="0"/>
              <a:t>A</a:t>
            </a:r>
            <a:r>
              <a:rPr lang="en-US" dirty="0"/>
              <a:t> covers </a:t>
            </a:r>
            <a:r>
              <a:rPr lang="en-US" b="1" dirty="0"/>
              <a:t>c</a:t>
            </a:r>
          </a:p>
          <a:p>
            <a:r>
              <a:rPr lang="en-US" b="1" dirty="0">
                <a:solidFill>
                  <a:srgbClr val="D60093"/>
                </a:solidFill>
              </a:rPr>
              <a:t>Objective:</a:t>
            </a:r>
          </a:p>
          <a:p>
            <a:pPr lvl="1"/>
            <a:endParaRPr lang="en-US" dirty="0"/>
          </a:p>
          <a:p>
            <a:pPr>
              <a:buNone/>
            </a:pPr>
            <a:endParaRPr lang="en-US" sz="2400" dirty="0"/>
          </a:p>
          <a:p>
            <a:pPr>
              <a:buNone/>
            </a:pPr>
            <a:endParaRPr lang="en-US" sz="2400" dirty="0"/>
          </a:p>
        </p:txBody>
      </p:sp>
      <p:sp>
        <p:nvSpPr>
          <p:cNvPr id="7" name="Slide Number Placeholder 6"/>
          <p:cNvSpPr>
            <a:spLocks noGrp="1"/>
          </p:cNvSpPr>
          <p:nvPr>
            <p:ph type="sldNum" sz="quarter" idx="12"/>
          </p:nvPr>
        </p:nvSpPr>
        <p:spPr/>
        <p:txBody>
          <a:bodyPr/>
          <a:lstStyle/>
          <a:p>
            <a:fld id="{19B12225-5612-419B-A8D5-4B8EEE4C217E}" type="slidenum">
              <a:rPr lang="en-US" smtClean="0"/>
              <a:pPr/>
              <a:t>105</a:t>
            </a:fld>
            <a:endParaRPr lang="en-US"/>
          </a:p>
        </p:txBody>
      </p:sp>
      <p:pic>
        <p:nvPicPr>
          <p:cNvPr id="9" name="Picture 8" descr="TP_tmp.bmp"/>
          <p:cNvPicPr>
            <a:picLocks noChangeAspect="1"/>
          </p:cNvPicPr>
          <p:nvPr>
            <p:custDataLst>
              <p:tags r:id="rId1"/>
            </p:custDataLst>
          </p:nvPr>
        </p:nvPicPr>
        <p:blipFill>
          <a:blip r:embed="rId5" cstate="print">
            <a:clrChange>
              <a:clrFrom>
                <a:srgbClr val="FFFFFF"/>
              </a:clrFrom>
              <a:clrTo>
                <a:srgbClr val="FFFFFF">
                  <a:alpha val="0"/>
                </a:srgbClr>
              </a:clrTo>
            </a:clrChange>
          </a:blip>
          <a:stretch>
            <a:fillRect/>
          </a:stretch>
        </p:blipFill>
        <p:spPr>
          <a:xfrm>
            <a:off x="914400" y="1914940"/>
            <a:ext cx="1656593" cy="371060"/>
          </a:xfrm>
          <a:prstGeom prst="rect">
            <a:avLst/>
          </a:prstGeom>
          <a:noFill/>
        </p:spPr>
      </p:pic>
      <p:pic>
        <p:nvPicPr>
          <p:cNvPr id="15" name="Picture 14" descr="TP_tmp.bmp"/>
          <p:cNvPicPr>
            <a:picLocks noChangeAspect="1"/>
          </p:cNvPicPr>
          <p:nvPr>
            <p:custDataLst>
              <p:tags r:id="rId2"/>
            </p:custDataLst>
          </p:nvPr>
        </p:nvPicPr>
        <p:blipFill>
          <a:blip r:embed="rId6" cstate="print">
            <a:clrChange>
              <a:clrFrom>
                <a:srgbClr val="FFFFFF"/>
              </a:clrFrom>
              <a:clrTo>
                <a:srgbClr val="FFFFFF">
                  <a:alpha val="0"/>
                </a:srgbClr>
              </a:clrTo>
            </a:clrChange>
          </a:blip>
          <a:stretch>
            <a:fillRect/>
          </a:stretch>
        </p:blipFill>
        <p:spPr bwMode="auto">
          <a:xfrm>
            <a:off x="1782418" y="3458907"/>
            <a:ext cx="5211417" cy="782735"/>
          </a:xfrm>
          <a:prstGeom prst="rect">
            <a:avLst/>
          </a:prstGeom>
          <a:noFill/>
          <a:ln/>
          <a:effectLst/>
        </p:spPr>
      </p:pic>
      <p:pic>
        <p:nvPicPr>
          <p:cNvPr id="17" name="Picture 16"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200" y="5715000"/>
            <a:ext cx="5715000" cy="872936"/>
          </a:xfrm>
          <a:prstGeom prst="rect">
            <a:avLst/>
          </a:prstGeom>
        </p:spPr>
      </p:pic>
      <p:grpSp>
        <p:nvGrpSpPr>
          <p:cNvPr id="4" name="Group 3"/>
          <p:cNvGrpSpPr/>
          <p:nvPr/>
        </p:nvGrpSpPr>
        <p:grpSpPr>
          <a:xfrm>
            <a:off x="4546601" y="5181600"/>
            <a:ext cx="2997199" cy="606425"/>
            <a:chOff x="4546601" y="4842064"/>
            <a:chExt cx="2997199" cy="606425"/>
          </a:xfrm>
        </p:grpSpPr>
        <p:sp>
          <p:nvSpPr>
            <p:cNvPr id="18" name="Rectangle 17"/>
            <p:cNvSpPr/>
            <p:nvPr/>
          </p:nvSpPr>
          <p:spPr bwMode="auto">
            <a:xfrm>
              <a:off x="7010400" y="4918264"/>
              <a:ext cx="76200" cy="381000"/>
            </a:xfrm>
            <a:prstGeom prst="rect">
              <a:avLst/>
            </a:prstGeom>
            <a:solidFill>
              <a:srgbClr val="3366FF"/>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19" name="Rectangle 18"/>
            <p:cNvSpPr/>
            <p:nvPr/>
          </p:nvSpPr>
          <p:spPr bwMode="auto">
            <a:xfrm>
              <a:off x="7162800" y="4842064"/>
              <a:ext cx="76200" cy="457200"/>
            </a:xfrm>
            <a:prstGeom prst="rect">
              <a:avLst/>
            </a:prstGeom>
            <a:solidFill>
              <a:srgbClr val="3366FF"/>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20" name="Rectangle 19"/>
            <p:cNvSpPr/>
            <p:nvPr/>
          </p:nvSpPr>
          <p:spPr bwMode="auto">
            <a:xfrm>
              <a:off x="7315200" y="5070664"/>
              <a:ext cx="76200" cy="228600"/>
            </a:xfrm>
            <a:prstGeom prst="rect">
              <a:avLst/>
            </a:prstGeom>
            <a:solidFill>
              <a:srgbClr val="3366FF"/>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23" name="Rectangle 22"/>
            <p:cNvSpPr/>
            <p:nvPr/>
          </p:nvSpPr>
          <p:spPr bwMode="auto">
            <a:xfrm>
              <a:off x="7467600" y="4918264"/>
              <a:ext cx="76200" cy="381000"/>
            </a:xfrm>
            <a:prstGeom prst="rect">
              <a:avLst/>
            </a:prstGeom>
            <a:solidFill>
              <a:srgbClr val="3366FF"/>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24" name="Freeform 23"/>
            <p:cNvSpPr/>
            <p:nvPr/>
          </p:nvSpPr>
          <p:spPr>
            <a:xfrm>
              <a:off x="4546601" y="5146864"/>
              <a:ext cx="635000" cy="301625"/>
            </a:xfrm>
            <a:custGeom>
              <a:avLst/>
              <a:gdLst>
                <a:gd name="connsiteX0" fmla="*/ 904875 w 904875"/>
                <a:gd name="connsiteY0" fmla="*/ 15875 h 301625"/>
                <a:gd name="connsiteX1" fmla="*/ 317500 w 904875"/>
                <a:gd name="connsiteY1" fmla="*/ 31750 h 301625"/>
                <a:gd name="connsiteX2" fmla="*/ 0 w 904875"/>
                <a:gd name="connsiteY2" fmla="*/ 301625 h 301625"/>
              </a:gdLst>
              <a:ahLst/>
              <a:cxnLst>
                <a:cxn ang="0">
                  <a:pos x="connsiteX0" y="connsiteY0"/>
                </a:cxn>
                <a:cxn ang="0">
                  <a:pos x="connsiteX1" y="connsiteY1"/>
                </a:cxn>
                <a:cxn ang="0">
                  <a:pos x="connsiteX2" y="connsiteY2"/>
                </a:cxn>
              </a:cxnLst>
              <a:rect l="l" t="t" r="r" b="b"/>
              <a:pathLst>
                <a:path w="904875" h="301625">
                  <a:moveTo>
                    <a:pt x="904875" y="15875"/>
                  </a:moveTo>
                  <a:cubicBezTo>
                    <a:pt x="686593" y="0"/>
                    <a:pt x="468312" y="-15875"/>
                    <a:pt x="317500" y="31750"/>
                  </a:cubicBezTo>
                  <a:cubicBezTo>
                    <a:pt x="166688" y="79375"/>
                    <a:pt x="0" y="301625"/>
                    <a:pt x="0" y="301625"/>
                  </a:cubicBezTo>
                </a:path>
              </a:pathLst>
            </a:custGeom>
            <a:ln w="28575" cmpd="sng">
              <a:solidFill>
                <a:schemeClr val="tx1"/>
              </a:solidFill>
              <a:headEnd type="none"/>
              <a:tailEnd type="triangle"/>
            </a:ln>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25" name="Rectangle 24"/>
            <p:cNvSpPr/>
            <p:nvPr/>
          </p:nvSpPr>
          <p:spPr>
            <a:xfrm>
              <a:off x="5181600" y="4994464"/>
              <a:ext cx="1864400" cy="369332"/>
            </a:xfrm>
            <a:prstGeom prst="rect">
              <a:avLst/>
            </a:prstGeom>
          </p:spPr>
          <p:txBody>
            <a:bodyPr wrap="none">
              <a:spAutoFit/>
            </a:bodyPr>
            <a:lstStyle/>
            <a:p>
              <a:r>
                <a:rPr lang="en-US" kern="0" dirty="0">
                  <a:solidFill>
                    <a:srgbClr val="000000"/>
                  </a:solidFill>
                  <a:latin typeface="Tahoma"/>
                </a:rPr>
                <a:t>concept weights</a:t>
              </a:r>
              <a:endParaRPr lang="en-US" dirty="0"/>
            </a:p>
          </p:txBody>
        </p:sp>
      </p:grpSp>
    </p:spTree>
    <p:extLst>
      <p:ext uri="{BB962C8B-B14F-4D97-AF65-F5344CB8AC3E}">
        <p14:creationId xmlns:p14="http://schemas.microsoft.com/office/powerpoint/2010/main" val="43388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Optimizing F(A)</a:t>
            </a:r>
          </a:p>
        </p:txBody>
      </p:sp>
      <p:sp>
        <p:nvSpPr>
          <p:cNvPr id="3" name="Content Placeholder 2"/>
          <p:cNvSpPr>
            <a:spLocks noGrp="1"/>
          </p:cNvSpPr>
          <p:nvPr>
            <p:ph idx="1"/>
          </p:nvPr>
        </p:nvSpPr>
        <p:spPr/>
        <p:txBody>
          <a:bodyPr/>
          <a:lstStyle/>
          <a:p>
            <a:endParaRPr lang="en-US" dirty="0"/>
          </a:p>
          <a:p>
            <a:endParaRPr lang="en-US" dirty="0"/>
          </a:p>
          <a:p>
            <a:endParaRPr lang="en-US" dirty="0"/>
          </a:p>
          <a:p>
            <a:r>
              <a:rPr lang="en-US" dirty="0"/>
              <a:t>The objective function is also </a:t>
            </a:r>
            <a:r>
              <a:rPr lang="en-US" b="1" dirty="0" err="1">
                <a:solidFill>
                  <a:srgbClr val="0000FF"/>
                </a:solidFill>
              </a:rPr>
              <a:t>submodular</a:t>
            </a:r>
            <a:endParaRPr lang="en-US" dirty="0">
              <a:solidFill>
                <a:srgbClr val="0000FF"/>
              </a:solidFill>
            </a:endParaRPr>
          </a:p>
          <a:p>
            <a:pPr lvl="1"/>
            <a:r>
              <a:rPr lang="en-US" dirty="0"/>
              <a:t>Intuitive </a:t>
            </a:r>
            <a:r>
              <a:rPr lang="en-US" b="1" dirty="0">
                <a:solidFill>
                  <a:srgbClr val="0070C0"/>
                </a:solidFill>
              </a:rPr>
              <a:t>diminishing returns </a:t>
            </a:r>
            <a:r>
              <a:rPr lang="en-US" dirty="0"/>
              <a:t>property</a:t>
            </a:r>
          </a:p>
          <a:p>
            <a:pPr lvl="1"/>
            <a:r>
              <a:rPr lang="en-US" dirty="0"/>
              <a:t>Greedy algorithm leads to a (1 – 1/e) ~ 63% approximation, i.e., a </a:t>
            </a:r>
            <a:r>
              <a:rPr lang="en-US" b="1" dirty="0">
                <a:solidFill>
                  <a:srgbClr val="0070C0"/>
                </a:solidFill>
              </a:rPr>
              <a:t>near-optimal</a:t>
            </a:r>
            <a:r>
              <a:rPr lang="en-US" dirty="0"/>
              <a:t> solution</a:t>
            </a:r>
          </a:p>
        </p:txBody>
      </p:sp>
      <p:sp>
        <p:nvSpPr>
          <p:cNvPr id="6" name="Slide Number Placeholder 5"/>
          <p:cNvSpPr>
            <a:spLocks noGrp="1"/>
          </p:cNvSpPr>
          <p:nvPr>
            <p:ph type="sldNum" sz="quarter" idx="12"/>
          </p:nvPr>
        </p:nvSpPr>
        <p:spPr/>
        <p:txBody>
          <a:bodyPr/>
          <a:lstStyle/>
          <a:p>
            <a:fld id="{19B12225-5612-419B-A8D5-4B8EEE4C217E}" type="slidenum">
              <a:rPr lang="en-US" smtClean="0"/>
              <a:pPr/>
              <a:t>106</a:t>
            </a:fld>
            <a:endParaRPr lang="en-US"/>
          </a:p>
        </p:txBody>
      </p:sp>
      <p:pic>
        <p:nvPicPr>
          <p:cNvPr id="7" name="Picture 6"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524000"/>
            <a:ext cx="6485331" cy="990600"/>
          </a:xfrm>
          <a:prstGeom prst="rect">
            <a:avLst/>
          </a:prstGeom>
        </p:spPr>
      </p:pic>
    </p:spTree>
    <p:extLst>
      <p:ext uri="{BB962C8B-B14F-4D97-AF65-F5344CB8AC3E}">
        <p14:creationId xmlns:p14="http://schemas.microsoft.com/office/powerpoint/2010/main" val="343144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normAutofit/>
          </a:bodyPr>
          <a:lstStyle/>
          <a:p>
            <a:r>
              <a:rPr lang="en-US" dirty="0"/>
              <a:t>Speeding up Greedy</a:t>
            </a:r>
          </a:p>
        </p:txBody>
      </p:sp>
      <mc:AlternateContent xmlns:mc="http://schemas.openxmlformats.org/markup-compatibility/2006" xmlns:a14="http://schemas.microsoft.com/office/drawing/2010/main">
        <mc:Choice Requires="a14">
          <p:sp>
            <p:nvSpPr>
              <p:cNvPr id="245763" name="Rectangle 3"/>
              <p:cNvSpPr>
                <a:spLocks noGrp="1" noChangeArrowheads="1"/>
              </p:cNvSpPr>
              <p:nvPr>
                <p:ph idx="1"/>
              </p:nvPr>
            </p:nvSpPr>
            <p:spPr>
              <a:xfrm>
                <a:off x="3133725" y="1295400"/>
                <a:ext cx="5857875" cy="5410200"/>
              </a:xfrm>
            </p:spPr>
            <p:txBody>
              <a:bodyPr>
                <a:normAutofit/>
              </a:bodyPr>
              <a:lstStyle/>
              <a:p>
                <a:r>
                  <a:rPr lang="en-US" b="1" dirty="0">
                    <a:solidFill>
                      <a:srgbClr val="D60093"/>
                    </a:solidFill>
                  </a:rPr>
                  <a:t>Greedy</a:t>
                </a:r>
                <a:r>
                  <a:rPr lang="en-US" dirty="0">
                    <a:solidFill>
                      <a:srgbClr val="D60093"/>
                    </a:solidFill>
                  </a:rPr>
                  <a:t> algorithm is </a:t>
                </a:r>
                <a:r>
                  <a:rPr lang="en-US" b="1" dirty="0">
                    <a:solidFill>
                      <a:srgbClr val="D60093"/>
                    </a:solidFill>
                  </a:rPr>
                  <a:t>slow!</a:t>
                </a:r>
              </a:p>
              <a:p>
                <a:pPr lvl="1"/>
                <a:r>
                  <a:rPr lang="en-US" dirty="0"/>
                  <a:t>At each iteration we need to </a:t>
                </a:r>
                <a:br>
                  <a:rPr lang="en-US" dirty="0"/>
                </a:br>
                <a:r>
                  <a:rPr lang="en-US" dirty="0"/>
                  <a:t>re-evaluate marginal gains of </a:t>
                </a:r>
                <a:br>
                  <a:rPr lang="en-US" dirty="0"/>
                </a:br>
                <a:r>
                  <a:rPr lang="en-US" b="1" dirty="0"/>
                  <a:t>all remaining documents</a:t>
                </a:r>
              </a:p>
              <a:p>
                <a:pPr lvl="1"/>
                <a:r>
                  <a:rPr lang="en-US" b="1" dirty="0"/>
                  <a:t>Runtime </a:t>
                </a:r>
                <a14:m>
                  <m:oMath xmlns:m="http://schemas.openxmlformats.org/officeDocument/2006/math">
                    <m:r>
                      <a:rPr lang="en-US" b="1" i="1" dirty="0" smtClean="0">
                        <a:latin typeface="Cambria Math"/>
                      </a:rPr>
                      <m:t>𝑶</m:t>
                    </m:r>
                    <m:r>
                      <a:rPr lang="en-US" b="1" i="1" dirty="0" smtClean="0">
                        <a:latin typeface="Cambria Math"/>
                      </a:rPr>
                      <m:t>(|</m:t>
                    </m:r>
                    <m:r>
                      <a:rPr lang="en-US" b="1" i="1" dirty="0" smtClean="0">
                        <a:latin typeface="Cambria Math"/>
                      </a:rPr>
                      <m:t>𝑫</m:t>
                    </m:r>
                    <m:r>
                      <a:rPr lang="en-US" b="1" i="1" dirty="0" smtClean="0">
                        <a:latin typeface="Cambria Math"/>
                      </a:rPr>
                      <m:t>|·</m:t>
                    </m:r>
                    <m:r>
                      <a:rPr lang="en-US" b="1" i="1" dirty="0" smtClean="0">
                        <a:latin typeface="Cambria Math"/>
                      </a:rPr>
                      <m:t>𝑲</m:t>
                    </m:r>
                    <m:r>
                      <a:rPr lang="en-US" b="1" i="1" dirty="0" smtClean="0">
                        <a:latin typeface="Cambria Math"/>
                      </a:rPr>
                      <m:t>)</m:t>
                    </m:r>
                  </m:oMath>
                </a14:m>
                <a:r>
                  <a:rPr lang="en-US" b="1" dirty="0"/>
                  <a:t> </a:t>
                </a:r>
                <a:r>
                  <a:rPr lang="en-US" sz="2600" b="1" dirty="0"/>
                  <a:t>for </a:t>
                </a:r>
                <a:br>
                  <a:rPr lang="en-US" sz="2600" b="1" dirty="0"/>
                </a:br>
                <a:r>
                  <a:rPr lang="en-US" sz="2600" b="1" dirty="0"/>
                  <a:t>selecting </a:t>
                </a:r>
                <a14:m>
                  <m:oMath xmlns:m="http://schemas.openxmlformats.org/officeDocument/2006/math">
                    <m:r>
                      <a:rPr lang="en-US" sz="2600" b="1" i="1" dirty="0" smtClean="0">
                        <a:latin typeface="Cambria Math"/>
                      </a:rPr>
                      <m:t>𝑲</m:t>
                    </m:r>
                  </m:oMath>
                </a14:m>
                <a:r>
                  <a:rPr lang="en-US" sz="2600" b="1" dirty="0"/>
                  <a:t> documents out of the set of </a:t>
                </a:r>
                <a14:m>
                  <m:oMath xmlns:m="http://schemas.openxmlformats.org/officeDocument/2006/math">
                    <m:r>
                      <a:rPr lang="en-US" sz="2600" b="1" i="1" dirty="0" smtClean="0">
                        <a:latin typeface="Cambria Math"/>
                      </a:rPr>
                      <m:t>𝑫</m:t>
                    </m:r>
                  </m:oMath>
                </a14:m>
                <a:r>
                  <a:rPr lang="en-US" sz="2600" b="1" dirty="0"/>
                  <a:t> of them</a:t>
                </a:r>
              </a:p>
            </p:txBody>
          </p:sp>
        </mc:Choice>
        <mc:Fallback xmlns="">
          <p:sp>
            <p:nvSpPr>
              <p:cNvPr id="245763" name="Rectangle 3"/>
              <p:cNvSpPr>
                <a:spLocks noGrp="1" noRot="1" noChangeAspect="1" noMove="1" noResize="1" noEditPoints="1" noAdjustHandles="1" noChangeArrowheads="1" noChangeShapeType="1" noTextEdit="1"/>
              </p:cNvSpPr>
              <p:nvPr>
                <p:ph idx="1"/>
              </p:nvPr>
            </p:nvSpPr>
            <p:spPr>
              <a:xfrm>
                <a:off x="3133725" y="1295400"/>
                <a:ext cx="5857875" cy="5410200"/>
              </a:xfrm>
              <a:blipFill>
                <a:blip r:embed="rId4"/>
                <a:stretch>
                  <a:fillRect l="-1732" t="-1639"/>
                </a:stretch>
              </a:blipFill>
            </p:spPr>
            <p:txBody>
              <a:bodyPr/>
              <a:lstStyle/>
              <a:p>
                <a:r>
                  <a:rPr lang="en-US">
                    <a:noFill/>
                  </a:rPr>
                  <a:t> </a:t>
                </a:r>
              </a:p>
            </p:txBody>
          </p:sp>
        </mc:Fallback>
      </mc:AlternateContent>
      <p:sp>
        <p:nvSpPr>
          <p:cNvPr id="52" name="Slide Number Placeholder 51"/>
          <p:cNvSpPr>
            <a:spLocks noGrp="1"/>
          </p:cNvSpPr>
          <p:nvPr>
            <p:ph type="sldNum" sz="quarter" idx="12"/>
          </p:nvPr>
        </p:nvSpPr>
        <p:spPr/>
        <p:txBody>
          <a:bodyPr/>
          <a:lstStyle/>
          <a:p>
            <a:fld id="{0B668D9F-E5F4-4610-B068-11DD93A3F1C5}" type="slidenum">
              <a:rPr lang="en-US" smtClean="0"/>
              <a:pPr/>
              <a:t>107</a:t>
            </a:fld>
            <a:endParaRPr lang="en-US" dirty="0"/>
          </a:p>
        </p:txBody>
      </p:sp>
      <p:sp>
        <p:nvSpPr>
          <p:cNvPr id="245764" name="Rectangle 4"/>
          <p:cNvSpPr>
            <a:spLocks noChangeArrowheads="1"/>
          </p:cNvSpPr>
          <p:nvPr/>
        </p:nvSpPr>
        <p:spPr bwMode="auto">
          <a:xfrm>
            <a:off x="854075" y="2743200"/>
            <a:ext cx="762000" cy="381000"/>
          </a:xfrm>
          <a:prstGeom prst="rect">
            <a:avLst/>
          </a:prstGeom>
          <a:noFill/>
          <a:ln w="9525">
            <a:solidFill>
              <a:schemeClr val="tx1"/>
            </a:solidFill>
            <a:miter lim="800000"/>
            <a:headEnd/>
            <a:tailEnd/>
          </a:ln>
          <a:effectLst/>
        </p:spPr>
        <p:txBody>
          <a:bodyPr wrap="none" anchor="ctr"/>
          <a:lstStyle/>
          <a:p>
            <a:endParaRPr lang="en-US"/>
          </a:p>
        </p:txBody>
      </p:sp>
      <p:sp>
        <p:nvSpPr>
          <p:cNvPr id="245765" name="Rectangle 5"/>
          <p:cNvSpPr>
            <a:spLocks noChangeArrowheads="1"/>
          </p:cNvSpPr>
          <p:nvPr/>
        </p:nvSpPr>
        <p:spPr bwMode="auto">
          <a:xfrm>
            <a:off x="854075" y="3276600"/>
            <a:ext cx="762000" cy="381000"/>
          </a:xfrm>
          <a:prstGeom prst="rect">
            <a:avLst/>
          </a:prstGeom>
          <a:noFill/>
          <a:ln w="9525">
            <a:solidFill>
              <a:schemeClr val="tx1"/>
            </a:solidFill>
            <a:miter lim="800000"/>
            <a:headEnd/>
            <a:tailEnd/>
          </a:ln>
          <a:effectLst/>
        </p:spPr>
        <p:txBody>
          <a:bodyPr wrap="none" anchor="ctr"/>
          <a:lstStyle/>
          <a:p>
            <a:endParaRPr lang="en-US"/>
          </a:p>
        </p:txBody>
      </p:sp>
      <p:sp>
        <p:nvSpPr>
          <p:cNvPr id="245766" name="Rectangle 6"/>
          <p:cNvSpPr>
            <a:spLocks noChangeArrowheads="1"/>
          </p:cNvSpPr>
          <p:nvPr/>
        </p:nvSpPr>
        <p:spPr bwMode="auto">
          <a:xfrm>
            <a:off x="854075" y="3810000"/>
            <a:ext cx="762000" cy="381000"/>
          </a:xfrm>
          <a:prstGeom prst="rect">
            <a:avLst/>
          </a:prstGeom>
          <a:noFill/>
          <a:ln w="9525">
            <a:solidFill>
              <a:schemeClr val="tx1"/>
            </a:solidFill>
            <a:miter lim="800000"/>
            <a:headEnd/>
            <a:tailEnd/>
          </a:ln>
          <a:effectLst/>
        </p:spPr>
        <p:txBody>
          <a:bodyPr wrap="none" anchor="ctr"/>
          <a:lstStyle/>
          <a:p>
            <a:endParaRPr lang="en-US"/>
          </a:p>
        </p:txBody>
      </p:sp>
      <p:sp>
        <p:nvSpPr>
          <p:cNvPr id="245767" name="Text Box 7"/>
          <p:cNvSpPr txBox="1">
            <a:spLocks noChangeArrowheads="1"/>
          </p:cNvSpPr>
          <p:nvPr/>
        </p:nvSpPr>
        <p:spPr bwMode="auto">
          <a:xfrm>
            <a:off x="533400" y="2705100"/>
            <a:ext cx="285750" cy="366713"/>
          </a:xfrm>
          <a:prstGeom prst="rect">
            <a:avLst/>
          </a:prstGeom>
          <a:noFill/>
          <a:ln w="9525">
            <a:noFill/>
            <a:miter lim="800000"/>
            <a:headEnd/>
            <a:tailEnd/>
          </a:ln>
          <a:effectLst/>
        </p:spPr>
        <p:txBody>
          <a:bodyPr wrap="none">
            <a:spAutoFit/>
          </a:bodyPr>
          <a:lstStyle/>
          <a:p>
            <a:r>
              <a:rPr lang="en-US">
                <a:latin typeface="Times New Roman" pitchFamily="18" charset="0"/>
              </a:rPr>
              <a:t>a</a:t>
            </a:r>
          </a:p>
        </p:txBody>
      </p:sp>
      <p:sp>
        <p:nvSpPr>
          <p:cNvPr id="245768" name="Text Box 8"/>
          <p:cNvSpPr txBox="1">
            <a:spLocks noChangeArrowheads="1"/>
          </p:cNvSpPr>
          <p:nvPr/>
        </p:nvSpPr>
        <p:spPr bwMode="auto">
          <a:xfrm>
            <a:off x="542925" y="3278188"/>
            <a:ext cx="298450" cy="366712"/>
          </a:xfrm>
          <a:prstGeom prst="rect">
            <a:avLst/>
          </a:prstGeom>
          <a:noFill/>
          <a:ln w="9525">
            <a:noFill/>
            <a:miter lim="800000"/>
            <a:headEnd/>
            <a:tailEnd/>
          </a:ln>
          <a:effectLst/>
        </p:spPr>
        <p:txBody>
          <a:bodyPr wrap="none">
            <a:spAutoFit/>
          </a:bodyPr>
          <a:lstStyle/>
          <a:p>
            <a:r>
              <a:rPr lang="en-US">
                <a:latin typeface="Times New Roman" pitchFamily="18" charset="0"/>
              </a:rPr>
              <a:t>b</a:t>
            </a:r>
          </a:p>
        </p:txBody>
      </p:sp>
      <p:sp>
        <p:nvSpPr>
          <p:cNvPr id="245769" name="Text Box 9"/>
          <p:cNvSpPr txBox="1">
            <a:spLocks noChangeArrowheads="1"/>
          </p:cNvSpPr>
          <p:nvPr/>
        </p:nvSpPr>
        <p:spPr bwMode="auto">
          <a:xfrm>
            <a:off x="542925" y="3811588"/>
            <a:ext cx="285750" cy="366712"/>
          </a:xfrm>
          <a:prstGeom prst="rect">
            <a:avLst/>
          </a:prstGeom>
          <a:noFill/>
          <a:ln w="9525">
            <a:noFill/>
            <a:miter lim="800000"/>
            <a:headEnd/>
            <a:tailEnd/>
          </a:ln>
          <a:effectLst/>
        </p:spPr>
        <p:txBody>
          <a:bodyPr wrap="none">
            <a:spAutoFit/>
          </a:bodyPr>
          <a:lstStyle/>
          <a:p>
            <a:r>
              <a:rPr lang="en-US">
                <a:latin typeface="Times New Roman" pitchFamily="18" charset="0"/>
              </a:rPr>
              <a:t>c</a:t>
            </a:r>
          </a:p>
        </p:txBody>
      </p:sp>
      <p:sp>
        <p:nvSpPr>
          <p:cNvPr id="245783" name="Rectangle 23"/>
          <p:cNvSpPr>
            <a:spLocks noChangeArrowheads="1"/>
          </p:cNvSpPr>
          <p:nvPr/>
        </p:nvSpPr>
        <p:spPr bwMode="auto">
          <a:xfrm>
            <a:off x="846138" y="4343400"/>
            <a:ext cx="762000" cy="381000"/>
          </a:xfrm>
          <a:prstGeom prst="rect">
            <a:avLst/>
          </a:prstGeom>
          <a:noFill/>
          <a:ln w="9525">
            <a:solidFill>
              <a:schemeClr val="tx1"/>
            </a:solidFill>
            <a:miter lim="800000"/>
            <a:headEnd/>
            <a:tailEnd/>
          </a:ln>
          <a:effectLst/>
        </p:spPr>
        <p:txBody>
          <a:bodyPr wrap="none" anchor="ctr"/>
          <a:lstStyle/>
          <a:p>
            <a:endParaRPr lang="en-US"/>
          </a:p>
        </p:txBody>
      </p:sp>
      <p:sp>
        <p:nvSpPr>
          <p:cNvPr id="245784" name="Text Box 24"/>
          <p:cNvSpPr txBox="1">
            <a:spLocks noChangeArrowheads="1"/>
          </p:cNvSpPr>
          <p:nvPr/>
        </p:nvSpPr>
        <p:spPr bwMode="auto">
          <a:xfrm>
            <a:off x="534988" y="4344988"/>
            <a:ext cx="298450" cy="366712"/>
          </a:xfrm>
          <a:prstGeom prst="rect">
            <a:avLst/>
          </a:prstGeom>
          <a:noFill/>
          <a:ln w="9525">
            <a:noFill/>
            <a:miter lim="800000"/>
            <a:headEnd/>
            <a:tailEnd/>
          </a:ln>
          <a:effectLst/>
        </p:spPr>
        <p:txBody>
          <a:bodyPr wrap="none">
            <a:spAutoFit/>
          </a:bodyPr>
          <a:lstStyle/>
          <a:p>
            <a:r>
              <a:rPr lang="en-US">
                <a:latin typeface="Times New Roman" pitchFamily="18" charset="0"/>
              </a:rPr>
              <a:t>d</a:t>
            </a:r>
          </a:p>
        </p:txBody>
      </p:sp>
      <p:sp>
        <p:nvSpPr>
          <p:cNvPr id="245786" name="Rectangle 26"/>
          <p:cNvSpPr>
            <a:spLocks noChangeArrowheads="1"/>
          </p:cNvSpPr>
          <p:nvPr/>
        </p:nvSpPr>
        <p:spPr bwMode="auto">
          <a:xfrm>
            <a:off x="844550" y="4343400"/>
            <a:ext cx="541338" cy="381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45787" name="Rectangle 27"/>
          <p:cNvSpPr>
            <a:spLocks noChangeArrowheads="1"/>
          </p:cNvSpPr>
          <p:nvPr/>
        </p:nvSpPr>
        <p:spPr bwMode="auto">
          <a:xfrm>
            <a:off x="852488" y="2743200"/>
            <a:ext cx="671512" cy="381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45788" name="Rectangle 28"/>
          <p:cNvSpPr>
            <a:spLocks noChangeArrowheads="1"/>
          </p:cNvSpPr>
          <p:nvPr/>
        </p:nvSpPr>
        <p:spPr bwMode="auto">
          <a:xfrm>
            <a:off x="852488" y="3276600"/>
            <a:ext cx="366712" cy="381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45789" name="Rectangle 29"/>
          <p:cNvSpPr>
            <a:spLocks noChangeArrowheads="1"/>
          </p:cNvSpPr>
          <p:nvPr/>
        </p:nvSpPr>
        <p:spPr bwMode="auto">
          <a:xfrm>
            <a:off x="852488" y="3810000"/>
            <a:ext cx="152400" cy="381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45790" name="Text Box 30"/>
          <p:cNvSpPr txBox="1">
            <a:spLocks noChangeArrowheads="1"/>
          </p:cNvSpPr>
          <p:nvPr/>
        </p:nvSpPr>
        <p:spPr bwMode="auto">
          <a:xfrm>
            <a:off x="566841" y="2030969"/>
            <a:ext cx="1545616" cy="646331"/>
          </a:xfrm>
          <a:prstGeom prst="rect">
            <a:avLst/>
          </a:prstGeom>
          <a:noFill/>
          <a:ln w="9525">
            <a:noFill/>
            <a:miter lim="800000"/>
            <a:headEnd/>
            <a:tailEnd/>
          </a:ln>
          <a:effectLst/>
        </p:spPr>
        <p:txBody>
          <a:bodyPr wrap="none">
            <a:spAutoFit/>
          </a:bodyPr>
          <a:lstStyle/>
          <a:p>
            <a:pPr algn="ctr"/>
            <a:r>
              <a:rPr lang="en-US" dirty="0"/>
              <a:t>Marginal gain:</a:t>
            </a:r>
            <a:br>
              <a:rPr lang="en-US" dirty="0"/>
            </a:br>
            <a:r>
              <a:rPr lang="en-US" b="1" dirty="0"/>
              <a:t>F(</a:t>
            </a:r>
            <a:r>
              <a:rPr lang="en-US" b="1" dirty="0" err="1"/>
              <a:t>A</a:t>
            </a:r>
            <a:r>
              <a:rPr lang="en-US" b="1" dirty="0" err="1">
                <a:sym typeface="Symbol"/>
              </a:rPr>
              <a:t>x</a:t>
            </a:r>
            <a:r>
              <a:rPr lang="en-US" b="1" dirty="0"/>
              <a:t>)-F(A)</a:t>
            </a:r>
          </a:p>
        </p:txBody>
      </p:sp>
      <p:sp>
        <p:nvSpPr>
          <p:cNvPr id="245795" name="Rectangle 35"/>
          <p:cNvSpPr>
            <a:spLocks noChangeArrowheads="1"/>
          </p:cNvSpPr>
          <p:nvPr/>
        </p:nvSpPr>
        <p:spPr bwMode="auto">
          <a:xfrm>
            <a:off x="838200" y="2743200"/>
            <a:ext cx="685800" cy="381000"/>
          </a:xfrm>
          <a:prstGeom prst="rect">
            <a:avLst/>
          </a:prstGeom>
          <a:solidFill>
            <a:srgbClr val="FF6600"/>
          </a:solidFill>
          <a:ln w="9525">
            <a:solidFill>
              <a:schemeClr val="tx1"/>
            </a:solidFill>
            <a:miter lim="800000"/>
            <a:headEnd/>
            <a:tailEnd/>
          </a:ln>
          <a:effectLst/>
        </p:spPr>
        <p:txBody>
          <a:bodyPr wrap="none" anchor="ctr"/>
          <a:lstStyle/>
          <a:p>
            <a:endParaRPr lang="en-US"/>
          </a:p>
        </p:txBody>
      </p:sp>
      <p:sp>
        <p:nvSpPr>
          <p:cNvPr id="245798" name="Rectangle 38"/>
          <p:cNvSpPr>
            <a:spLocks noChangeArrowheads="1"/>
          </p:cNvSpPr>
          <p:nvPr/>
        </p:nvSpPr>
        <p:spPr bwMode="auto">
          <a:xfrm>
            <a:off x="844550" y="4876800"/>
            <a:ext cx="762000" cy="381000"/>
          </a:xfrm>
          <a:prstGeom prst="rect">
            <a:avLst/>
          </a:prstGeom>
          <a:noFill/>
          <a:ln w="9525">
            <a:solidFill>
              <a:schemeClr val="tx1"/>
            </a:solidFill>
            <a:miter lim="800000"/>
            <a:headEnd/>
            <a:tailEnd/>
          </a:ln>
          <a:effectLst/>
        </p:spPr>
        <p:txBody>
          <a:bodyPr wrap="none" anchor="ctr"/>
          <a:lstStyle/>
          <a:p>
            <a:endParaRPr lang="en-US"/>
          </a:p>
        </p:txBody>
      </p:sp>
      <p:sp>
        <p:nvSpPr>
          <p:cNvPr id="245799" name="Text Box 39"/>
          <p:cNvSpPr txBox="1">
            <a:spLocks noChangeArrowheads="1"/>
          </p:cNvSpPr>
          <p:nvPr/>
        </p:nvSpPr>
        <p:spPr bwMode="auto">
          <a:xfrm>
            <a:off x="533400" y="4878388"/>
            <a:ext cx="285750" cy="366712"/>
          </a:xfrm>
          <a:prstGeom prst="rect">
            <a:avLst/>
          </a:prstGeom>
          <a:noFill/>
          <a:ln w="9525">
            <a:noFill/>
            <a:miter lim="800000"/>
            <a:headEnd/>
            <a:tailEnd/>
          </a:ln>
          <a:effectLst/>
        </p:spPr>
        <p:txBody>
          <a:bodyPr wrap="none">
            <a:spAutoFit/>
          </a:bodyPr>
          <a:lstStyle/>
          <a:p>
            <a:r>
              <a:rPr lang="en-US">
                <a:latin typeface="Times New Roman" pitchFamily="18" charset="0"/>
              </a:rPr>
              <a:t>e</a:t>
            </a:r>
          </a:p>
        </p:txBody>
      </p:sp>
      <p:sp>
        <p:nvSpPr>
          <p:cNvPr id="245800" name="Rectangle 40"/>
          <p:cNvSpPr>
            <a:spLocks noChangeArrowheads="1"/>
          </p:cNvSpPr>
          <p:nvPr/>
        </p:nvSpPr>
        <p:spPr bwMode="auto">
          <a:xfrm>
            <a:off x="842963" y="4876800"/>
            <a:ext cx="300037" cy="381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45803" name="Text Box 43"/>
          <p:cNvSpPr txBox="1">
            <a:spLocks noChangeArrowheads="1"/>
          </p:cNvSpPr>
          <p:nvPr/>
        </p:nvSpPr>
        <p:spPr bwMode="auto">
          <a:xfrm>
            <a:off x="668632" y="1524000"/>
            <a:ext cx="1143262" cy="461665"/>
          </a:xfrm>
          <a:prstGeom prst="rect">
            <a:avLst/>
          </a:prstGeom>
          <a:noFill/>
          <a:ln w="9525">
            <a:noFill/>
            <a:miter lim="800000"/>
            <a:headEnd/>
            <a:tailEnd/>
          </a:ln>
          <a:effectLst/>
        </p:spPr>
        <p:txBody>
          <a:bodyPr wrap="none">
            <a:spAutoFit/>
          </a:bodyPr>
          <a:lstStyle/>
          <a:p>
            <a:pPr algn="ctr"/>
            <a:r>
              <a:rPr lang="en-US" sz="2400" b="1" dirty="0">
                <a:solidFill>
                  <a:srgbClr val="0000FF"/>
                </a:solidFill>
              </a:rPr>
              <a:t>Greedy</a:t>
            </a:r>
          </a:p>
        </p:txBody>
      </p:sp>
      <p:sp>
        <p:nvSpPr>
          <p:cNvPr id="245792" name="Rectangle 32"/>
          <p:cNvSpPr>
            <a:spLocks noChangeArrowheads="1"/>
          </p:cNvSpPr>
          <p:nvPr/>
        </p:nvSpPr>
        <p:spPr bwMode="auto">
          <a:xfrm>
            <a:off x="838200" y="4343400"/>
            <a:ext cx="228600" cy="381000"/>
          </a:xfrm>
          <a:prstGeom prst="rect">
            <a:avLst/>
          </a:prstGeom>
          <a:solidFill>
            <a:srgbClr val="FFCC66"/>
          </a:solidFill>
          <a:ln w="9525">
            <a:solidFill>
              <a:schemeClr val="tx1"/>
            </a:solidFill>
            <a:miter lim="800000"/>
            <a:headEnd/>
            <a:tailEnd/>
          </a:ln>
          <a:effectLst/>
        </p:spPr>
        <p:txBody>
          <a:bodyPr wrap="none" anchor="ctr"/>
          <a:lstStyle/>
          <a:p>
            <a:endParaRPr lang="en-US"/>
          </a:p>
        </p:txBody>
      </p:sp>
      <p:sp>
        <p:nvSpPr>
          <p:cNvPr id="245793" name="Rectangle 33"/>
          <p:cNvSpPr>
            <a:spLocks noChangeArrowheads="1"/>
          </p:cNvSpPr>
          <p:nvPr/>
        </p:nvSpPr>
        <p:spPr bwMode="auto">
          <a:xfrm>
            <a:off x="848133" y="3276600"/>
            <a:ext cx="340259" cy="381000"/>
          </a:xfrm>
          <a:prstGeom prst="rect">
            <a:avLst/>
          </a:prstGeom>
          <a:solidFill>
            <a:srgbClr val="FFCC66"/>
          </a:solidFill>
          <a:ln w="9525">
            <a:solidFill>
              <a:schemeClr val="tx1"/>
            </a:solidFill>
            <a:miter lim="800000"/>
            <a:headEnd/>
            <a:tailEnd/>
          </a:ln>
          <a:effectLst/>
        </p:spPr>
        <p:txBody>
          <a:bodyPr wrap="none" anchor="ctr"/>
          <a:lstStyle/>
          <a:p>
            <a:endParaRPr lang="en-US"/>
          </a:p>
        </p:txBody>
      </p:sp>
      <p:sp>
        <p:nvSpPr>
          <p:cNvPr id="245794" name="Rectangle 34"/>
          <p:cNvSpPr>
            <a:spLocks noChangeArrowheads="1"/>
          </p:cNvSpPr>
          <p:nvPr/>
        </p:nvSpPr>
        <p:spPr bwMode="auto">
          <a:xfrm>
            <a:off x="848133" y="3810000"/>
            <a:ext cx="76200" cy="381000"/>
          </a:xfrm>
          <a:prstGeom prst="rect">
            <a:avLst/>
          </a:prstGeom>
          <a:solidFill>
            <a:srgbClr val="FFCC66"/>
          </a:solidFill>
          <a:ln w="9525">
            <a:solidFill>
              <a:schemeClr val="tx1"/>
            </a:solidFill>
            <a:miter lim="800000"/>
            <a:headEnd/>
            <a:tailEnd/>
          </a:ln>
          <a:effectLst/>
        </p:spPr>
        <p:txBody>
          <a:bodyPr wrap="none" anchor="ctr"/>
          <a:lstStyle/>
          <a:p>
            <a:endParaRPr lang="en-US"/>
          </a:p>
        </p:txBody>
      </p:sp>
      <p:sp>
        <p:nvSpPr>
          <p:cNvPr id="245801" name="Rectangle 41"/>
          <p:cNvSpPr>
            <a:spLocks noChangeArrowheads="1"/>
          </p:cNvSpPr>
          <p:nvPr/>
        </p:nvSpPr>
        <p:spPr bwMode="auto">
          <a:xfrm>
            <a:off x="838200" y="4876800"/>
            <a:ext cx="153987" cy="381000"/>
          </a:xfrm>
          <a:prstGeom prst="rect">
            <a:avLst/>
          </a:prstGeom>
          <a:solidFill>
            <a:srgbClr val="FFCC66"/>
          </a:solidFill>
          <a:ln w="9525">
            <a:solidFill>
              <a:schemeClr val="tx1"/>
            </a:solidFill>
            <a:miter lim="800000"/>
            <a:headEnd/>
            <a:tailEnd/>
          </a:ln>
          <a:effectLst/>
        </p:spPr>
        <p:txBody>
          <a:bodyPr wrap="none" anchor="ctr"/>
          <a:lstStyle/>
          <a:p>
            <a:endParaRPr lang="en-US"/>
          </a:p>
        </p:txBody>
      </p:sp>
      <p:sp>
        <p:nvSpPr>
          <p:cNvPr id="245796" name="Rectangle 36"/>
          <p:cNvSpPr>
            <a:spLocks noChangeArrowheads="1"/>
          </p:cNvSpPr>
          <p:nvPr/>
        </p:nvSpPr>
        <p:spPr bwMode="auto">
          <a:xfrm>
            <a:off x="831650" y="3276600"/>
            <a:ext cx="358366" cy="381000"/>
          </a:xfrm>
          <a:prstGeom prst="rect">
            <a:avLst/>
          </a:prstGeom>
          <a:solidFill>
            <a:srgbClr val="FF6600"/>
          </a:solidFill>
          <a:ln w="9525">
            <a:solidFill>
              <a:schemeClr val="tx1"/>
            </a:solidFill>
            <a:miter lim="800000"/>
            <a:headEnd/>
            <a:tailEnd/>
          </a:ln>
          <a:effectLst/>
        </p:spPr>
        <p:txBody>
          <a:bodyPr wrap="none" anchor="ctr"/>
          <a:lstStyle/>
          <a:p>
            <a:endParaRPr lang="en-US"/>
          </a:p>
        </p:txBody>
      </p:sp>
      <p:sp>
        <p:nvSpPr>
          <p:cNvPr id="49" name="TextBox 48"/>
          <p:cNvSpPr txBox="1"/>
          <p:nvPr/>
        </p:nvSpPr>
        <p:spPr>
          <a:xfrm>
            <a:off x="152400" y="5486400"/>
            <a:ext cx="2971800" cy="646331"/>
          </a:xfrm>
          <a:prstGeom prst="rect">
            <a:avLst/>
          </a:prstGeom>
          <a:noFill/>
        </p:spPr>
        <p:txBody>
          <a:bodyPr wrap="square" rtlCol="0">
            <a:spAutoFit/>
          </a:bodyPr>
          <a:lstStyle/>
          <a:p>
            <a:pPr algn="ctr"/>
            <a:r>
              <a:rPr lang="en-US" b="1" dirty="0"/>
              <a:t>Add document with </a:t>
            </a:r>
            <a:br>
              <a:rPr lang="en-US" b="1" dirty="0"/>
            </a:br>
            <a:r>
              <a:rPr lang="en-US" b="1" dirty="0"/>
              <a:t>highest marginal gain</a:t>
            </a:r>
          </a:p>
        </p:txBody>
      </p:sp>
    </p:spTree>
    <p:custDataLst>
      <p:tags r:id="rId1"/>
    </p:custDataLst>
    <p:extLst>
      <p:ext uri="{BB962C8B-B14F-4D97-AF65-F5344CB8AC3E}">
        <p14:creationId xmlns:p14="http://schemas.microsoft.com/office/powerpoint/2010/main" val="183860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57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7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7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8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578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58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79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45788"/>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45789"/>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4578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4580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579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579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4579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580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579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245794"/>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45792"/>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458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build="p"/>
      <p:bldP spid="245786" grpId="0" animBg="1"/>
      <p:bldP spid="245786" grpId="1" animBg="1"/>
      <p:bldP spid="245787" grpId="0" animBg="1"/>
      <p:bldP spid="245788" grpId="0" animBg="1"/>
      <p:bldP spid="245788" grpId="1" animBg="1"/>
      <p:bldP spid="245789" grpId="0" animBg="1"/>
      <p:bldP spid="245789" grpId="1" animBg="1"/>
      <p:bldP spid="245795" grpId="0" animBg="1"/>
      <p:bldP spid="245800" grpId="0" animBg="1"/>
      <p:bldP spid="245800" grpId="1" animBg="1"/>
      <p:bldP spid="245792" grpId="0" animBg="1"/>
      <p:bldP spid="245792" grpId="1" animBg="1"/>
      <p:bldP spid="245793" grpId="0" animBg="1"/>
      <p:bldP spid="245794" grpId="0" animBg="1"/>
      <p:bldP spid="245794" grpId="1" animBg="1"/>
      <p:bldP spid="245801" grpId="0" animBg="1"/>
      <p:bldP spid="245801" grpId="1" animBg="1"/>
      <p:bldP spid="245796"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p:txBody>
          <a:bodyPr>
            <a:normAutofit/>
          </a:bodyPr>
          <a:lstStyle/>
          <a:p>
            <a:r>
              <a:rPr lang="en-US" dirty="0"/>
              <a:t>Speeding up Greedy</a:t>
            </a:r>
          </a:p>
        </p:txBody>
      </p:sp>
      <mc:AlternateContent xmlns:mc="http://schemas.openxmlformats.org/markup-compatibility/2006" xmlns:a14="http://schemas.microsoft.com/office/drawing/2010/main">
        <mc:Choice Requires="a14">
          <p:sp>
            <p:nvSpPr>
              <p:cNvPr id="1445891" name="Rectangle 3"/>
              <p:cNvSpPr>
                <a:spLocks noGrp="1" noChangeArrowheads="1"/>
              </p:cNvSpPr>
              <p:nvPr>
                <p:ph idx="1"/>
              </p:nvPr>
            </p:nvSpPr>
            <p:spPr>
              <a:xfrm>
                <a:off x="457200" y="1295400"/>
                <a:ext cx="8610600" cy="5410200"/>
              </a:xfrm>
            </p:spPr>
            <p:txBody>
              <a:bodyPr>
                <a:normAutofit/>
              </a:bodyPr>
              <a:lstStyle/>
              <a:p>
                <a:pPr>
                  <a:lnSpc>
                    <a:spcPct val="90000"/>
                  </a:lnSpc>
                </a:pPr>
                <a:r>
                  <a:rPr lang="en-US" b="1" dirty="0">
                    <a:solidFill>
                      <a:srgbClr val="7030A0"/>
                    </a:solidFill>
                  </a:rPr>
                  <a:t>In round </a:t>
                </a:r>
                <a14:m>
                  <m:oMath xmlns:m="http://schemas.openxmlformats.org/officeDocument/2006/math">
                    <m:r>
                      <a:rPr lang="en-US" b="1" i="1" dirty="0" smtClean="0">
                        <a:solidFill>
                          <a:srgbClr val="7030A0"/>
                        </a:solidFill>
                        <a:latin typeface="Cambria Math"/>
                      </a:rPr>
                      <m:t>𝒊</m:t>
                    </m:r>
                  </m:oMath>
                </a14:m>
                <a:r>
                  <a:rPr lang="en-US" b="1" dirty="0">
                    <a:solidFill>
                      <a:srgbClr val="7030A0"/>
                    </a:solidFill>
                  </a:rPr>
                  <a:t>:</a:t>
                </a:r>
                <a:r>
                  <a:rPr lang="en-US" b="1" dirty="0">
                    <a:solidFill>
                      <a:schemeClr val="accent4"/>
                    </a:solidFill>
                  </a:rPr>
                  <a:t> </a:t>
                </a:r>
                <a:r>
                  <a:rPr lang="en-US" dirty="0"/>
                  <a:t>So far we have </a:t>
                </a:r>
                <a14:m>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a:rPr>
                          <m:t>𝑨</m:t>
                        </m:r>
                      </m:e>
                      <m:sub>
                        <m:r>
                          <a:rPr lang="en-US" b="1" i="1" dirty="0" smtClean="0">
                            <a:latin typeface="Cambria Math"/>
                          </a:rPr>
                          <m:t>𝒊</m:t>
                        </m:r>
                        <m:r>
                          <a:rPr lang="en-US" b="1" i="1" dirty="0" smtClean="0">
                            <a:latin typeface="Cambria Math"/>
                          </a:rPr>
                          <m:t>−</m:t>
                        </m:r>
                        <m:r>
                          <a:rPr lang="en-US" b="1" i="1" dirty="0" smtClean="0">
                            <a:latin typeface="Cambria Math"/>
                          </a:rPr>
                          <m:t>𝟏</m:t>
                        </m:r>
                      </m:sub>
                    </m:sSub>
                    <m:r>
                      <a:rPr lang="en-US" b="1" i="1" dirty="0">
                        <a:latin typeface="Cambria Math"/>
                      </a:rPr>
                      <m:t> = {</m:t>
                    </m:r>
                    <m:sSub>
                      <m:sSubPr>
                        <m:ctrlPr>
                          <a:rPr lang="en-US" b="1" i="1" dirty="0" smtClean="0">
                            <a:latin typeface="Cambria Math" panose="02040503050406030204" pitchFamily="18" charset="0"/>
                          </a:rPr>
                        </m:ctrlPr>
                      </m:sSubPr>
                      <m:e>
                        <m:r>
                          <a:rPr lang="en-US" b="1" i="1" dirty="0" smtClean="0">
                            <a:latin typeface="Cambria Math"/>
                          </a:rPr>
                          <m:t>𝒅</m:t>
                        </m:r>
                      </m:e>
                      <m:sub>
                        <m:r>
                          <a:rPr lang="en-US" b="1" i="1" dirty="0" smtClean="0">
                            <a:latin typeface="Cambria Math"/>
                          </a:rPr>
                          <m:t>𝟏</m:t>
                        </m:r>
                      </m:sub>
                    </m:sSub>
                    <m:r>
                      <a:rPr lang="en-US" b="1" i="1" dirty="0">
                        <a:latin typeface="Cambria Math"/>
                      </a:rPr>
                      <m:t>,…,</m:t>
                    </m:r>
                    <m:sSub>
                      <m:sSubPr>
                        <m:ctrlPr>
                          <a:rPr lang="en-US" b="1" i="1" dirty="0" smtClean="0">
                            <a:latin typeface="Cambria Math" panose="02040503050406030204" pitchFamily="18" charset="0"/>
                          </a:rPr>
                        </m:ctrlPr>
                      </m:sSubPr>
                      <m:e>
                        <m:r>
                          <a:rPr lang="en-US" b="1" i="1" dirty="0" smtClean="0">
                            <a:latin typeface="Cambria Math"/>
                          </a:rPr>
                          <m:t>𝒅</m:t>
                        </m:r>
                      </m:e>
                      <m:sub>
                        <m:r>
                          <a:rPr lang="en-US" b="1" i="1" dirty="0" smtClean="0">
                            <a:latin typeface="Cambria Math"/>
                          </a:rPr>
                          <m:t>𝒊</m:t>
                        </m:r>
                        <m:r>
                          <a:rPr lang="en-US" b="1" i="1" dirty="0" smtClean="0">
                            <a:latin typeface="Cambria Math"/>
                          </a:rPr>
                          <m:t>−</m:t>
                        </m:r>
                        <m:r>
                          <a:rPr lang="en-US" b="1" i="1" dirty="0" smtClean="0">
                            <a:latin typeface="Cambria Math"/>
                          </a:rPr>
                          <m:t>𝟏</m:t>
                        </m:r>
                      </m:sub>
                    </m:sSub>
                    <m:r>
                      <a:rPr lang="en-US" b="1" i="1" dirty="0">
                        <a:latin typeface="Cambria Math"/>
                      </a:rPr>
                      <m:t>}</m:t>
                    </m:r>
                  </m:oMath>
                </a14:m>
                <a:endParaRPr lang="en-US" b="1" dirty="0"/>
              </a:p>
              <a:p>
                <a:pPr lvl="1">
                  <a:lnSpc>
                    <a:spcPct val="90000"/>
                  </a:lnSpc>
                </a:pPr>
                <a:r>
                  <a:rPr lang="en-US" dirty="0"/>
                  <a:t>Now we pick </a:t>
                </a:r>
                <a14:m>
                  <m:oMath xmlns:m="http://schemas.openxmlformats.org/officeDocument/2006/math">
                    <m:sSub>
                      <m:sSubPr>
                        <m:ctrlPr>
                          <a:rPr lang="en-US" b="1" i="1" dirty="0" smtClean="0">
                            <a:latin typeface="Cambria Math" panose="02040503050406030204" pitchFamily="18" charset="0"/>
                          </a:rPr>
                        </m:ctrlPr>
                      </m:sSubPr>
                      <m:e>
                        <m:r>
                          <a:rPr lang="en-US" b="1" i="0" dirty="0" smtClean="0">
                            <a:latin typeface="Cambria Math"/>
                          </a:rPr>
                          <m:t>𝐝</m:t>
                        </m:r>
                      </m:e>
                      <m:sub>
                        <m:r>
                          <a:rPr lang="en-US" b="1" i="1" dirty="0" smtClean="0">
                            <a:latin typeface="Cambria Math"/>
                          </a:rPr>
                          <m:t>𝒊</m:t>
                        </m:r>
                      </m:sub>
                    </m:sSub>
                    <m:r>
                      <a:rPr lang="en-US" b="1" i="1" dirty="0" smtClean="0">
                        <a:latin typeface="Cambria Math"/>
                      </a:rPr>
                      <m:t>=</m:t>
                    </m:r>
                    <m:func>
                      <m:funcPr>
                        <m:ctrlPr>
                          <a:rPr lang="en-US" b="1" i="1" dirty="0" smtClean="0">
                            <a:latin typeface="Cambria Math" panose="02040503050406030204" pitchFamily="18" charset="0"/>
                          </a:rPr>
                        </m:ctrlPr>
                      </m:funcPr>
                      <m:fName>
                        <m:r>
                          <a:rPr lang="en-US" b="1" i="0" dirty="0" err="1" smtClean="0">
                            <a:latin typeface="Cambria Math"/>
                          </a:rPr>
                          <m:t>𝐚𝐫𝐠</m:t>
                        </m:r>
                      </m:fName>
                      <m:e>
                        <m:func>
                          <m:funcPr>
                            <m:ctrlPr>
                              <a:rPr lang="en-US" b="1" i="1" dirty="0" smtClean="0">
                                <a:latin typeface="Cambria Math" panose="02040503050406030204" pitchFamily="18" charset="0"/>
                              </a:rPr>
                            </m:ctrlPr>
                          </m:funcPr>
                          <m:fName>
                            <m:limLow>
                              <m:limLowPr>
                                <m:ctrlPr>
                                  <a:rPr lang="en-US" b="1" i="1" dirty="0" smtClean="0">
                                    <a:latin typeface="Cambria Math" panose="02040503050406030204" pitchFamily="18" charset="0"/>
                                  </a:rPr>
                                </m:ctrlPr>
                              </m:limLowPr>
                              <m:e>
                                <m:r>
                                  <a:rPr lang="en-US" b="1" i="0" dirty="0" smtClean="0">
                                    <a:latin typeface="Cambria Math"/>
                                  </a:rPr>
                                  <m:t>𝐦𝐚𝐱</m:t>
                                </m:r>
                              </m:e>
                              <m:lim>
                                <m:r>
                                  <a:rPr lang="en-US" b="1" i="1" dirty="0" smtClean="0">
                                    <a:latin typeface="Cambria Math"/>
                                  </a:rPr>
                                  <m:t>𝒅</m:t>
                                </m:r>
                                <m:r>
                                  <a:rPr lang="en-US" b="1" i="1" dirty="0" smtClean="0">
                                    <a:latin typeface="Cambria Math"/>
                                  </a:rPr>
                                  <m:t>∈</m:t>
                                </m:r>
                                <m:r>
                                  <a:rPr lang="en-US" b="1" i="1" dirty="0" smtClean="0">
                                    <a:latin typeface="Cambria Math"/>
                                  </a:rPr>
                                  <m:t>𝑽</m:t>
                                </m:r>
                              </m:lim>
                            </m:limLow>
                          </m:fName>
                          <m:e>
                            <m:r>
                              <a:rPr lang="en-US" b="1" i="1" dirty="0" smtClean="0">
                                <a:latin typeface="Cambria Math"/>
                              </a:rPr>
                              <m:t>𝑭</m:t>
                            </m:r>
                            <m:r>
                              <a:rPr lang="en-US" b="1" i="1" dirty="0">
                                <a:latin typeface="Cambria Math"/>
                              </a:rPr>
                              <m:t>(</m:t>
                            </m:r>
                            <m:sSub>
                              <m:sSubPr>
                                <m:ctrlPr>
                                  <a:rPr lang="en-US" b="1" i="1" dirty="0" smtClean="0">
                                    <a:latin typeface="Cambria Math" panose="02040503050406030204" pitchFamily="18" charset="0"/>
                                  </a:rPr>
                                </m:ctrlPr>
                              </m:sSubPr>
                              <m:e>
                                <m:r>
                                  <a:rPr lang="en-US" b="1" i="1" dirty="0" smtClean="0">
                                    <a:latin typeface="Cambria Math"/>
                                  </a:rPr>
                                  <m:t>𝑨</m:t>
                                </m:r>
                              </m:e>
                              <m:sub>
                                <m:r>
                                  <a:rPr lang="en-US" b="1" i="1" dirty="0">
                                    <a:latin typeface="Cambria Math"/>
                                  </a:rPr>
                                  <m:t>𝒊</m:t>
                                </m:r>
                                <m:r>
                                  <a:rPr lang="en-US" b="1" i="1" dirty="0" smtClean="0">
                                    <a:latin typeface="Cambria Math"/>
                                  </a:rPr>
                                  <m:t>−</m:t>
                                </m:r>
                                <m:r>
                                  <a:rPr lang="en-US" b="1" i="1" dirty="0" smtClean="0">
                                    <a:latin typeface="Cambria Math"/>
                                  </a:rPr>
                                  <m:t>𝟏</m:t>
                                </m:r>
                              </m:sub>
                            </m:sSub>
                            <m:r>
                              <a:rPr lang="en-US" b="1" i="1" dirty="0" smtClean="0">
                                <a:latin typeface="Cambria Math"/>
                              </a:rPr>
                              <m:t>∪</m:t>
                            </m:r>
                            <m:r>
                              <a:rPr lang="en-US" b="1" i="1" dirty="0">
                                <a:latin typeface="Cambria Math"/>
                              </a:rPr>
                              <m:t> {</m:t>
                            </m:r>
                            <m:r>
                              <a:rPr lang="en-US" b="1" i="1" dirty="0" smtClean="0">
                                <a:latin typeface="Cambria Math"/>
                              </a:rPr>
                              <m:t>𝒅</m:t>
                            </m:r>
                            <m:r>
                              <a:rPr lang="en-US" b="1" i="1" dirty="0">
                                <a:latin typeface="Cambria Math"/>
                              </a:rPr>
                              <m:t>}) −</m:t>
                            </m:r>
                            <m:r>
                              <a:rPr lang="en-US" b="1" i="1" dirty="0" smtClean="0">
                                <a:latin typeface="Cambria Math"/>
                              </a:rPr>
                              <m:t>𝑭</m:t>
                            </m:r>
                            <m:r>
                              <a:rPr lang="en-US" b="1" i="1" dirty="0">
                                <a:latin typeface="Cambria Math"/>
                              </a:rPr>
                              <m:t>(</m:t>
                            </m:r>
                            <m:sSub>
                              <m:sSubPr>
                                <m:ctrlPr>
                                  <a:rPr lang="en-US" b="1" i="1" dirty="0" smtClean="0">
                                    <a:latin typeface="Cambria Math" panose="02040503050406030204" pitchFamily="18" charset="0"/>
                                  </a:rPr>
                                </m:ctrlPr>
                              </m:sSubPr>
                              <m:e>
                                <m:r>
                                  <a:rPr lang="en-US" b="1" i="1" dirty="0" smtClean="0">
                                    <a:latin typeface="Cambria Math"/>
                                  </a:rPr>
                                  <m:t>𝑨</m:t>
                                </m:r>
                              </m:e>
                              <m:sub>
                                <m:r>
                                  <a:rPr lang="en-US" b="1" i="1" dirty="0" smtClean="0">
                                    <a:latin typeface="Cambria Math"/>
                                  </a:rPr>
                                  <m:t>𝒊</m:t>
                                </m:r>
                                <m:r>
                                  <a:rPr lang="en-US" b="1" i="1" dirty="0" smtClean="0">
                                    <a:latin typeface="Cambria Math"/>
                                  </a:rPr>
                                  <m:t>−</m:t>
                                </m:r>
                                <m:r>
                                  <a:rPr lang="en-US" b="1" i="1" dirty="0" smtClean="0">
                                    <a:latin typeface="Cambria Math"/>
                                  </a:rPr>
                                  <m:t>𝟏</m:t>
                                </m:r>
                              </m:sub>
                            </m:sSub>
                            <m:r>
                              <a:rPr lang="en-US" b="1" i="1" dirty="0">
                                <a:latin typeface="Cambria Math"/>
                              </a:rPr>
                              <m:t>)</m:t>
                            </m:r>
                          </m:e>
                        </m:func>
                      </m:e>
                    </m:func>
                  </m:oMath>
                </a14:m>
                <a:endParaRPr lang="en-US" b="1" dirty="0"/>
              </a:p>
              <a:p>
                <a:pPr lvl="2">
                  <a:lnSpc>
                    <a:spcPct val="90000"/>
                  </a:lnSpc>
                </a:pPr>
                <a:r>
                  <a:rPr lang="en-US" dirty="0"/>
                  <a:t>Greedy algorithm </a:t>
                </a:r>
                <a:r>
                  <a:rPr lang="en-US" b="1" dirty="0"/>
                  <a:t>maximizes the “marginal benefit” </a:t>
                </a:r>
                <a:br>
                  <a:rPr lang="en-US" b="1" dirty="0"/>
                </a:br>
                <a14:m>
                  <m:oMath xmlns:m="http://schemas.openxmlformats.org/officeDocument/2006/math">
                    <m:sSub>
                      <m:sSubPr>
                        <m:ctrlPr>
                          <a:rPr lang="en-US" b="1" i="1" dirty="0" smtClean="0">
                            <a:latin typeface="Cambria Math" panose="02040503050406030204" pitchFamily="18" charset="0"/>
                            <a:sym typeface="Symbol" pitchFamily="18" charset="2"/>
                          </a:rPr>
                        </m:ctrlPr>
                      </m:sSubPr>
                      <m:e>
                        <m:r>
                          <a:rPr lang="en-US" b="1" i="0" dirty="0" smtClean="0">
                            <a:latin typeface="Cambria Math"/>
                            <a:sym typeface="Symbol" pitchFamily="18" charset="2"/>
                          </a:rPr>
                          <m:t>𝚫</m:t>
                        </m:r>
                      </m:e>
                      <m:sub>
                        <m:r>
                          <a:rPr lang="en-US" b="1" i="1" dirty="0" smtClean="0">
                            <a:latin typeface="Cambria Math"/>
                            <a:sym typeface="Symbol" pitchFamily="18" charset="2"/>
                          </a:rPr>
                          <m:t>𝒊</m:t>
                        </m:r>
                      </m:sub>
                    </m:sSub>
                    <m:d>
                      <m:dPr>
                        <m:ctrlPr>
                          <a:rPr lang="en-US" b="1" i="1" dirty="0" smtClean="0">
                            <a:latin typeface="Cambria Math" panose="02040503050406030204" pitchFamily="18" charset="0"/>
                            <a:sym typeface="Symbol" pitchFamily="18" charset="2"/>
                          </a:rPr>
                        </m:ctrlPr>
                      </m:dPr>
                      <m:e>
                        <m:r>
                          <a:rPr lang="en-US" b="1" i="1" dirty="0" smtClean="0">
                            <a:latin typeface="Cambria Math"/>
                            <a:sym typeface="Symbol" pitchFamily="18" charset="2"/>
                          </a:rPr>
                          <m:t>𝒅</m:t>
                        </m:r>
                      </m:e>
                    </m:d>
                    <m:r>
                      <a:rPr lang="en-US" b="1" i="1" dirty="0">
                        <a:latin typeface="Cambria Math"/>
                      </a:rPr>
                      <m:t> </m:t>
                    </m:r>
                    <m:r>
                      <a:rPr lang="en-US" b="1" i="1" dirty="0" smtClean="0">
                        <a:solidFill>
                          <a:srgbClr val="008000"/>
                        </a:solidFill>
                        <a:latin typeface="Cambria Math"/>
                      </a:rPr>
                      <m:t>=</m:t>
                    </m:r>
                    <m:r>
                      <a:rPr lang="en-US" b="1" i="1" dirty="0" smtClean="0">
                        <a:solidFill>
                          <a:srgbClr val="008000"/>
                        </a:solidFill>
                        <a:latin typeface="Cambria Math"/>
                      </a:rPr>
                      <m:t>𝑭</m:t>
                    </m:r>
                    <m:r>
                      <a:rPr lang="en-US" b="1" i="1" dirty="0" smtClean="0">
                        <a:solidFill>
                          <a:srgbClr val="008000"/>
                        </a:solidFill>
                        <a:latin typeface="Cambria Math"/>
                      </a:rPr>
                      <m:t>(</m:t>
                    </m:r>
                    <m:sSub>
                      <m:sSubPr>
                        <m:ctrlPr>
                          <a:rPr lang="en-US" b="1" i="1" dirty="0" smtClean="0">
                            <a:solidFill>
                              <a:srgbClr val="008000"/>
                            </a:solidFill>
                            <a:latin typeface="Cambria Math" panose="02040503050406030204" pitchFamily="18" charset="0"/>
                          </a:rPr>
                        </m:ctrlPr>
                      </m:sSubPr>
                      <m:e>
                        <m:r>
                          <a:rPr lang="en-US" b="1" i="1" dirty="0" smtClean="0">
                            <a:solidFill>
                              <a:srgbClr val="008000"/>
                            </a:solidFill>
                            <a:latin typeface="Cambria Math"/>
                          </a:rPr>
                          <m:t>𝑨</m:t>
                        </m:r>
                      </m:e>
                      <m:sub>
                        <m:r>
                          <a:rPr lang="en-US" b="1" i="1" dirty="0" smtClean="0">
                            <a:solidFill>
                              <a:srgbClr val="008000"/>
                            </a:solidFill>
                            <a:latin typeface="Cambria Math"/>
                          </a:rPr>
                          <m:t>𝒊</m:t>
                        </m:r>
                        <m:r>
                          <a:rPr lang="en-US" b="1" i="1" dirty="0" smtClean="0">
                            <a:solidFill>
                              <a:srgbClr val="008000"/>
                            </a:solidFill>
                            <a:latin typeface="Cambria Math"/>
                          </a:rPr>
                          <m:t>−</m:t>
                        </m:r>
                        <m:r>
                          <a:rPr lang="en-US" b="1" i="1" dirty="0" smtClean="0">
                            <a:solidFill>
                              <a:srgbClr val="008000"/>
                            </a:solidFill>
                            <a:latin typeface="Cambria Math"/>
                          </a:rPr>
                          <m:t>𝟏</m:t>
                        </m:r>
                      </m:sub>
                    </m:sSub>
                    <m:r>
                      <a:rPr lang="en-US" b="1" i="1" dirty="0" smtClean="0">
                        <a:solidFill>
                          <a:srgbClr val="008000"/>
                        </a:solidFill>
                        <a:latin typeface="Cambria Math"/>
                      </a:rPr>
                      <m:t>∪ {</m:t>
                    </m:r>
                    <m:r>
                      <a:rPr lang="en-US" b="1" i="1" dirty="0" smtClean="0">
                        <a:solidFill>
                          <a:srgbClr val="008000"/>
                        </a:solidFill>
                        <a:latin typeface="Cambria Math"/>
                      </a:rPr>
                      <m:t>𝒅</m:t>
                    </m:r>
                    <m:r>
                      <a:rPr lang="en-US" b="1" i="1" dirty="0" smtClean="0">
                        <a:solidFill>
                          <a:srgbClr val="008000"/>
                        </a:solidFill>
                        <a:latin typeface="Cambria Math"/>
                      </a:rPr>
                      <m:t>}) −</m:t>
                    </m:r>
                    <m:r>
                      <a:rPr lang="en-US" b="1" i="1" dirty="0" smtClean="0">
                        <a:solidFill>
                          <a:srgbClr val="008000"/>
                        </a:solidFill>
                        <a:latin typeface="Cambria Math"/>
                      </a:rPr>
                      <m:t>𝑭</m:t>
                    </m:r>
                    <m:r>
                      <a:rPr lang="en-US" b="1" i="1" dirty="0" smtClean="0">
                        <a:solidFill>
                          <a:srgbClr val="008000"/>
                        </a:solidFill>
                        <a:latin typeface="Cambria Math"/>
                      </a:rPr>
                      <m:t>(</m:t>
                    </m:r>
                    <m:sSub>
                      <m:sSubPr>
                        <m:ctrlPr>
                          <a:rPr lang="en-US" b="1" i="1" dirty="0" smtClean="0">
                            <a:solidFill>
                              <a:srgbClr val="008000"/>
                            </a:solidFill>
                            <a:latin typeface="Cambria Math" panose="02040503050406030204" pitchFamily="18" charset="0"/>
                          </a:rPr>
                        </m:ctrlPr>
                      </m:sSubPr>
                      <m:e>
                        <m:r>
                          <a:rPr lang="en-US" b="1" i="1" dirty="0" smtClean="0">
                            <a:solidFill>
                              <a:srgbClr val="008000"/>
                            </a:solidFill>
                            <a:latin typeface="Cambria Math"/>
                          </a:rPr>
                          <m:t>𝑨</m:t>
                        </m:r>
                      </m:e>
                      <m:sub>
                        <m:r>
                          <a:rPr lang="en-US" b="1" i="1" dirty="0" smtClean="0">
                            <a:solidFill>
                              <a:srgbClr val="008000"/>
                            </a:solidFill>
                            <a:latin typeface="Cambria Math"/>
                          </a:rPr>
                          <m:t>𝒊</m:t>
                        </m:r>
                        <m:r>
                          <a:rPr lang="en-US" b="1" i="1" dirty="0" smtClean="0">
                            <a:solidFill>
                              <a:srgbClr val="008000"/>
                            </a:solidFill>
                            <a:latin typeface="Cambria Math"/>
                          </a:rPr>
                          <m:t>−</m:t>
                        </m:r>
                        <m:r>
                          <a:rPr lang="en-US" b="1" i="1" dirty="0" smtClean="0">
                            <a:solidFill>
                              <a:srgbClr val="008000"/>
                            </a:solidFill>
                            <a:latin typeface="Cambria Math"/>
                          </a:rPr>
                          <m:t>𝟏</m:t>
                        </m:r>
                      </m:sub>
                    </m:sSub>
                    <m:r>
                      <a:rPr lang="en-US" b="1" i="1" dirty="0" smtClean="0">
                        <a:solidFill>
                          <a:srgbClr val="008000"/>
                        </a:solidFill>
                        <a:latin typeface="Cambria Math"/>
                      </a:rPr>
                      <m:t>)</m:t>
                    </m:r>
                  </m:oMath>
                </a14:m>
                <a:endParaRPr lang="en-US" b="1" dirty="0">
                  <a:solidFill>
                    <a:srgbClr val="008000"/>
                  </a:solidFill>
                </a:endParaRPr>
              </a:p>
              <a:p>
                <a:pPr lvl="2">
                  <a:lnSpc>
                    <a:spcPct val="90000"/>
                  </a:lnSpc>
                </a:pPr>
                <a:endParaRPr lang="en-US" sz="1100" dirty="0">
                  <a:solidFill>
                    <a:schemeClr val="accent3"/>
                  </a:solidFill>
                </a:endParaRPr>
              </a:p>
              <a:p>
                <a:pPr>
                  <a:lnSpc>
                    <a:spcPct val="90000"/>
                  </a:lnSpc>
                </a:pPr>
                <a:r>
                  <a:rPr lang="en-US" b="1" dirty="0">
                    <a:solidFill>
                      <a:srgbClr val="0000FF"/>
                    </a:solidFill>
                  </a:rPr>
                  <a:t>By </a:t>
                </a:r>
                <a:r>
                  <a:rPr lang="en-US" b="1" dirty="0" err="1">
                    <a:solidFill>
                      <a:srgbClr val="0000FF"/>
                    </a:solidFill>
                  </a:rPr>
                  <a:t>submodularity</a:t>
                </a:r>
                <a:r>
                  <a:rPr lang="en-US" b="1" dirty="0">
                    <a:solidFill>
                      <a:srgbClr val="0000FF"/>
                    </a:solidFill>
                  </a:rPr>
                  <a:t> property:</a:t>
                </a:r>
              </a:p>
              <a:p>
                <a:pPr marL="457200" lvl="1" indent="0">
                  <a:lnSpc>
                    <a:spcPct val="90000"/>
                  </a:lnSpc>
                  <a:buNone/>
                </a:pPr>
                <a:r>
                  <a:rPr lang="en-US" dirty="0"/>
                  <a:t> </a:t>
                </a:r>
                <a14:m>
                  <m:oMath xmlns:m="http://schemas.openxmlformats.org/officeDocument/2006/math">
                    <m:r>
                      <a:rPr lang="en-US" b="0" i="1" smtClean="0">
                        <a:latin typeface="Cambria Math"/>
                      </a:rPr>
                      <m:t>𝐹</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a:rPr>
                              <m:t>𝐴</m:t>
                            </m:r>
                          </m:e>
                          <m:sub>
                            <m:r>
                              <a:rPr lang="en-US" i="1">
                                <a:latin typeface="Cambria Math"/>
                              </a:rPr>
                              <m:t>𝑖</m:t>
                            </m:r>
                          </m:sub>
                        </m:sSub>
                        <m:r>
                          <a:rPr lang="en-US" i="1">
                            <a:latin typeface="Cambria Math"/>
                          </a:rPr>
                          <m:t>∪</m:t>
                        </m:r>
                        <m:d>
                          <m:dPr>
                            <m:begChr m:val="{"/>
                            <m:endChr m:val="}"/>
                            <m:ctrlPr>
                              <a:rPr lang="en-US" i="1">
                                <a:latin typeface="Cambria Math" panose="02040503050406030204" pitchFamily="18" charset="0"/>
                              </a:rPr>
                            </m:ctrlPr>
                          </m:dPr>
                          <m:e>
                            <m:r>
                              <a:rPr lang="en-US" b="0" i="1" smtClean="0">
                                <a:latin typeface="Cambria Math"/>
                              </a:rPr>
                              <m:t>𝑑</m:t>
                            </m:r>
                          </m:e>
                        </m:d>
                      </m:e>
                    </m:d>
                    <m:r>
                      <a:rPr lang="en-US" i="1">
                        <a:latin typeface="Cambria Math"/>
                      </a:rPr>
                      <m:t>−</m:t>
                    </m:r>
                    <m:r>
                      <a:rPr lang="en-US" b="0" i="1" smtClean="0">
                        <a:latin typeface="Cambria Math"/>
                      </a:rPr>
                      <m:t>𝐹</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a:rPr>
                              <m:t>𝐴</m:t>
                            </m:r>
                          </m:e>
                          <m:sub>
                            <m:r>
                              <a:rPr lang="en-US" i="1">
                                <a:latin typeface="Cambria Math"/>
                              </a:rPr>
                              <m:t>𝑖</m:t>
                            </m:r>
                          </m:sub>
                        </m:sSub>
                      </m:e>
                    </m:d>
                    <m:r>
                      <a:rPr lang="en-US" i="1">
                        <a:latin typeface="Cambria Math"/>
                      </a:rPr>
                      <m:t>≥</m:t>
                    </m:r>
                    <m:r>
                      <a:rPr lang="en-US" b="0" i="1" smtClean="0">
                        <a:latin typeface="Cambria Math"/>
                      </a:rPr>
                      <m:t>𝐹</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a:rPr>
                              <m:t>𝐴</m:t>
                            </m:r>
                          </m:e>
                          <m:sub>
                            <m:r>
                              <a:rPr lang="en-US" i="1">
                                <a:latin typeface="Cambria Math"/>
                              </a:rPr>
                              <m:t>𝑗</m:t>
                            </m:r>
                          </m:sub>
                        </m:sSub>
                        <m:r>
                          <a:rPr lang="en-US" i="1">
                            <a:latin typeface="Cambria Math"/>
                          </a:rPr>
                          <m:t>∪</m:t>
                        </m:r>
                        <m:d>
                          <m:dPr>
                            <m:begChr m:val="{"/>
                            <m:endChr m:val="}"/>
                            <m:ctrlPr>
                              <a:rPr lang="en-US" i="1">
                                <a:latin typeface="Cambria Math" panose="02040503050406030204" pitchFamily="18" charset="0"/>
                              </a:rPr>
                            </m:ctrlPr>
                          </m:dPr>
                          <m:e>
                            <m:r>
                              <a:rPr lang="en-US" b="0" i="1" smtClean="0">
                                <a:latin typeface="Cambria Math"/>
                              </a:rPr>
                              <m:t>𝑑</m:t>
                            </m:r>
                          </m:e>
                        </m:d>
                      </m:e>
                    </m:d>
                    <m:r>
                      <a:rPr lang="en-US" i="1">
                        <a:latin typeface="Cambria Math"/>
                      </a:rPr>
                      <m:t>−</m:t>
                    </m:r>
                    <m:r>
                      <a:rPr lang="en-US" b="0" i="1" smtClean="0">
                        <a:latin typeface="Cambria Math"/>
                      </a:rPr>
                      <m:t>𝐹</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a:rPr>
                              <m:t>𝐴</m:t>
                            </m:r>
                          </m:e>
                          <m:sub>
                            <m:r>
                              <a:rPr lang="en-US" i="1">
                                <a:latin typeface="Cambria Math"/>
                              </a:rPr>
                              <m:t>𝑗</m:t>
                            </m:r>
                          </m:sub>
                        </m:sSub>
                      </m:e>
                    </m:d>
                  </m:oMath>
                </a14:m>
                <a:r>
                  <a:rPr lang="en-US" dirty="0"/>
                  <a:t> for </a:t>
                </a:r>
                <a14:m>
                  <m:oMath xmlns:m="http://schemas.openxmlformats.org/officeDocument/2006/math">
                    <m:r>
                      <a:rPr lang="en-US" i="1" dirty="0" smtClean="0">
                        <a:latin typeface="Cambria Math"/>
                      </a:rPr>
                      <m:t>𝑖</m:t>
                    </m:r>
                    <m:r>
                      <a:rPr lang="en-US" b="0" i="1" dirty="0" smtClean="0">
                        <a:latin typeface="Cambria Math"/>
                      </a:rPr>
                      <m:t>&lt;</m:t>
                    </m:r>
                    <m:r>
                      <a:rPr lang="en-US" i="1" dirty="0" smtClean="0">
                        <a:latin typeface="Cambria Math"/>
                      </a:rPr>
                      <m:t>𝑗</m:t>
                    </m:r>
                  </m:oMath>
                </a14:m>
                <a:endParaRPr lang="en-US" dirty="0"/>
              </a:p>
              <a:p>
                <a:pPr lvl="8">
                  <a:lnSpc>
                    <a:spcPct val="90000"/>
                  </a:lnSpc>
                </a:pPr>
                <a:endParaRPr lang="en-US" sz="1000" b="1" dirty="0">
                  <a:solidFill>
                    <a:schemeClr val="accent2"/>
                  </a:solidFill>
                </a:endParaRPr>
              </a:p>
              <a:p>
                <a:pPr>
                  <a:lnSpc>
                    <a:spcPct val="90000"/>
                  </a:lnSpc>
                </a:pPr>
                <a:r>
                  <a:rPr lang="en-US" b="1" dirty="0">
                    <a:solidFill>
                      <a:srgbClr val="D60093"/>
                    </a:solidFill>
                  </a:rPr>
                  <a:t>Observation: By </a:t>
                </a:r>
                <a:r>
                  <a:rPr lang="en-US" b="1" dirty="0" err="1">
                    <a:solidFill>
                      <a:srgbClr val="D60093"/>
                    </a:solidFill>
                  </a:rPr>
                  <a:t>submodularity</a:t>
                </a:r>
                <a:r>
                  <a:rPr lang="en-US" b="1" dirty="0">
                    <a:solidFill>
                      <a:srgbClr val="D60093"/>
                    </a:solidFill>
                  </a:rPr>
                  <a:t>:</a:t>
                </a:r>
                <a:r>
                  <a:rPr lang="en-US" dirty="0"/>
                  <a:t> </a:t>
                </a:r>
                <a:br>
                  <a:rPr lang="en-US" dirty="0"/>
                </a:br>
                <a:r>
                  <a:rPr lang="en-US" b="1" dirty="0"/>
                  <a:t>For every </a:t>
                </a:r>
                <a14:m>
                  <m:oMath xmlns:m="http://schemas.openxmlformats.org/officeDocument/2006/math">
                    <m:r>
                      <a:rPr lang="en-US" b="1" i="1" dirty="0" smtClean="0">
                        <a:latin typeface="Cambria Math"/>
                      </a:rPr>
                      <m:t>𝒅</m:t>
                    </m:r>
                    <m:r>
                      <a:rPr lang="en-US" b="1" i="1" dirty="0" smtClean="0">
                        <a:latin typeface="Cambria Math"/>
                      </a:rPr>
                      <m:t>∈</m:t>
                    </m:r>
                    <m:r>
                      <a:rPr lang="en-US" b="1" i="1" dirty="0" smtClean="0">
                        <a:latin typeface="Cambria Math"/>
                      </a:rPr>
                      <m:t>𝑫</m:t>
                    </m:r>
                  </m:oMath>
                </a14:m>
                <a:r>
                  <a:rPr lang="en-US" b="1" dirty="0"/>
                  <a:t>  </a:t>
                </a:r>
                <a:br>
                  <a:rPr lang="en-US" b="1" dirty="0"/>
                </a:br>
                <a14:m>
                  <m:oMath xmlns:m="http://schemas.openxmlformats.org/officeDocument/2006/math">
                    <m:sSub>
                      <m:sSubPr>
                        <m:ctrlPr>
                          <a:rPr lang="en-US" b="1" i="1" dirty="0" smtClean="0">
                            <a:latin typeface="Cambria Math" panose="02040503050406030204" pitchFamily="18" charset="0"/>
                            <a:sym typeface="Symbol" pitchFamily="18" charset="2"/>
                          </a:rPr>
                        </m:ctrlPr>
                      </m:sSubPr>
                      <m:e>
                        <m:r>
                          <a:rPr lang="en-US" b="1" i="0" dirty="0" smtClean="0">
                            <a:latin typeface="Cambria Math"/>
                            <a:sym typeface="Symbol" pitchFamily="18" charset="2"/>
                          </a:rPr>
                          <m:t>𝚫</m:t>
                        </m:r>
                      </m:e>
                      <m:sub>
                        <m:r>
                          <a:rPr lang="en-US" b="1" i="1" dirty="0" smtClean="0">
                            <a:latin typeface="Cambria Math"/>
                            <a:sym typeface="Symbol" pitchFamily="18" charset="2"/>
                          </a:rPr>
                          <m:t>𝒊</m:t>
                        </m:r>
                      </m:sub>
                    </m:sSub>
                    <m:r>
                      <a:rPr lang="en-US" b="1" i="1" dirty="0" smtClean="0">
                        <a:latin typeface="Cambria Math"/>
                        <a:sym typeface="Symbol" pitchFamily="18" charset="2"/>
                      </a:rPr>
                      <m:t>(</m:t>
                    </m:r>
                    <m:r>
                      <a:rPr lang="en-US" b="1" i="1" dirty="0" smtClean="0">
                        <a:latin typeface="Cambria Math"/>
                        <a:sym typeface="Symbol" pitchFamily="18" charset="2"/>
                      </a:rPr>
                      <m:t>𝒅</m:t>
                    </m:r>
                    <m:r>
                      <a:rPr lang="en-US" b="1" i="1" dirty="0" smtClean="0">
                        <a:latin typeface="Cambria Math"/>
                        <a:sym typeface="Symbol" pitchFamily="18" charset="2"/>
                      </a:rPr>
                      <m:t>)≥</m:t>
                    </m:r>
                    <m:sSub>
                      <m:sSubPr>
                        <m:ctrlPr>
                          <a:rPr lang="en-US" b="1" i="1" dirty="0" smtClean="0">
                            <a:latin typeface="Cambria Math" panose="02040503050406030204" pitchFamily="18" charset="0"/>
                            <a:sym typeface="Symbol" pitchFamily="18" charset="2"/>
                          </a:rPr>
                        </m:ctrlPr>
                      </m:sSubPr>
                      <m:e>
                        <m:r>
                          <a:rPr lang="en-US" b="1" i="0" dirty="0" smtClean="0">
                            <a:latin typeface="Cambria Math"/>
                          </a:rPr>
                          <m:t>𝚫</m:t>
                        </m:r>
                      </m:e>
                      <m:sub>
                        <m:r>
                          <a:rPr lang="en-US" b="1" i="1" dirty="0" smtClean="0">
                            <a:latin typeface="Cambria Math"/>
                          </a:rPr>
                          <m:t>𝒋</m:t>
                        </m:r>
                      </m:sub>
                    </m:sSub>
                    <m:r>
                      <a:rPr lang="en-US" b="1" i="1" dirty="0" smtClean="0">
                        <a:latin typeface="Cambria Math"/>
                      </a:rPr>
                      <m:t>(</m:t>
                    </m:r>
                    <m:r>
                      <a:rPr lang="en-US" b="1" i="1" dirty="0" smtClean="0">
                        <a:latin typeface="Cambria Math"/>
                      </a:rPr>
                      <m:t>𝒅</m:t>
                    </m:r>
                    <m:r>
                      <a:rPr lang="en-US" b="1" i="1" dirty="0" smtClean="0">
                        <a:latin typeface="Cambria Math"/>
                      </a:rPr>
                      <m:t>)</m:t>
                    </m:r>
                  </m:oMath>
                </a14:m>
                <a:r>
                  <a:rPr lang="en-US" b="1" dirty="0"/>
                  <a:t>  for </a:t>
                </a:r>
                <a14:m>
                  <m:oMath xmlns:m="http://schemas.openxmlformats.org/officeDocument/2006/math">
                    <m:r>
                      <a:rPr lang="en-US" b="1" i="1" dirty="0" smtClean="0">
                        <a:latin typeface="Cambria Math"/>
                      </a:rPr>
                      <m:t>𝒊</m:t>
                    </m:r>
                    <m:r>
                      <a:rPr lang="en-US" b="1" i="1" dirty="0" smtClean="0">
                        <a:latin typeface="Cambria Math"/>
                      </a:rPr>
                      <m:t>&lt; </m:t>
                    </m:r>
                    <m:r>
                      <a:rPr lang="en-US" b="1" i="1" dirty="0">
                        <a:latin typeface="Cambria Math"/>
                      </a:rPr>
                      <m:t>𝒋</m:t>
                    </m:r>
                  </m:oMath>
                </a14:m>
                <a:r>
                  <a:rPr lang="en-US" b="1" dirty="0"/>
                  <a:t> since </a:t>
                </a:r>
                <a14:m>
                  <m:oMath xmlns:m="http://schemas.openxmlformats.org/officeDocument/2006/math">
                    <m:r>
                      <a:rPr lang="en-US" b="1" i="1" dirty="0" smtClean="0">
                        <a:latin typeface="Cambria Math"/>
                      </a:rPr>
                      <m:t>𝑨</m:t>
                    </m:r>
                    <m:r>
                      <a:rPr lang="en-US" b="1" i="1" baseline="-25000" dirty="0" err="1" smtClean="0">
                        <a:latin typeface="Cambria Math"/>
                      </a:rPr>
                      <m:t>𝒊</m:t>
                    </m:r>
                    <m:r>
                      <a:rPr lang="en-US" b="1" i="1" baseline="-25000" dirty="0" smtClean="0">
                        <a:latin typeface="Cambria Math"/>
                      </a:rPr>
                      <m:t> </m:t>
                    </m:r>
                    <m:r>
                      <a:rPr lang="en-US" b="1" i="1" dirty="0" err="1" smtClean="0">
                        <a:latin typeface="Cambria Math"/>
                        <a:sym typeface="Symbol"/>
                      </a:rPr>
                      <m:t></m:t>
                    </m:r>
                    <m:r>
                      <a:rPr lang="en-US" b="1" i="1" dirty="0" smtClean="0">
                        <a:latin typeface="Cambria Math"/>
                        <a:sym typeface="Symbol"/>
                      </a:rPr>
                      <m:t> </m:t>
                    </m:r>
                    <m:sSub>
                      <m:sSubPr>
                        <m:ctrlPr>
                          <a:rPr lang="en-US" b="1" i="1" dirty="0" smtClean="0">
                            <a:latin typeface="Cambria Math" panose="02040503050406030204" pitchFamily="18" charset="0"/>
                            <a:sym typeface="Symbol"/>
                          </a:rPr>
                        </m:ctrlPr>
                      </m:sSubPr>
                      <m:e>
                        <m:r>
                          <a:rPr lang="en-US" b="1" i="1" dirty="0" smtClean="0">
                            <a:latin typeface="Cambria Math"/>
                            <a:sym typeface="Symbol"/>
                          </a:rPr>
                          <m:t>𝑨</m:t>
                        </m:r>
                      </m:e>
                      <m:sub>
                        <m:r>
                          <a:rPr lang="en-US" b="1" i="1" dirty="0" smtClean="0">
                            <a:latin typeface="Cambria Math"/>
                            <a:sym typeface="Symbol"/>
                          </a:rPr>
                          <m:t>𝒋</m:t>
                        </m:r>
                      </m:sub>
                    </m:sSub>
                  </m:oMath>
                </a14:m>
                <a:endParaRPr lang="en-US" b="1" baseline="-25000" dirty="0">
                  <a:sym typeface="Symbol"/>
                </a:endParaRPr>
              </a:p>
              <a:p>
                <a:pPr lvl="8">
                  <a:lnSpc>
                    <a:spcPct val="90000"/>
                  </a:lnSpc>
                </a:pPr>
                <a:endParaRPr lang="en-US" baseline="-25000" dirty="0"/>
              </a:p>
              <a:p>
                <a:pPr>
                  <a:lnSpc>
                    <a:spcPct val="90000"/>
                  </a:lnSpc>
                </a:pPr>
                <a:r>
                  <a:rPr lang="en-US" b="1" dirty="0">
                    <a:solidFill>
                      <a:srgbClr val="FF0066"/>
                    </a:solidFill>
                  </a:rPr>
                  <a:t>Marginal benefits </a:t>
                </a:r>
                <a14:m>
                  <m:oMath xmlns:m="http://schemas.openxmlformats.org/officeDocument/2006/math">
                    <m:sSub>
                      <m:sSubPr>
                        <m:ctrlPr>
                          <a:rPr lang="en-US" b="1" i="1" dirty="0" smtClean="0">
                            <a:solidFill>
                              <a:srgbClr val="FF0066"/>
                            </a:solidFill>
                            <a:latin typeface="Cambria Math" panose="02040503050406030204" pitchFamily="18" charset="0"/>
                          </a:rPr>
                        </m:ctrlPr>
                      </m:sSubPr>
                      <m:e>
                        <m:r>
                          <a:rPr lang="en-US" b="1" i="0" dirty="0" smtClean="0">
                            <a:solidFill>
                              <a:srgbClr val="FF0066"/>
                            </a:solidFill>
                            <a:latin typeface="Cambria Math"/>
                          </a:rPr>
                          <m:t>𝚫</m:t>
                        </m:r>
                      </m:e>
                      <m:sub>
                        <m:r>
                          <a:rPr lang="en-US" b="1" i="1" dirty="0" smtClean="0">
                            <a:solidFill>
                              <a:srgbClr val="FF0066"/>
                            </a:solidFill>
                            <a:latin typeface="Cambria Math"/>
                          </a:rPr>
                          <m:t>𝒊</m:t>
                        </m:r>
                      </m:sub>
                    </m:sSub>
                    <m:r>
                      <a:rPr lang="sl-SI" b="1" i="1" dirty="0" smtClean="0">
                        <a:solidFill>
                          <a:srgbClr val="FF0066"/>
                        </a:solidFill>
                        <a:latin typeface="Cambria Math"/>
                      </a:rPr>
                      <m:t>(</m:t>
                    </m:r>
                    <m:r>
                      <a:rPr lang="en-US" b="1" i="1" dirty="0" smtClean="0">
                        <a:solidFill>
                          <a:srgbClr val="FF0066"/>
                        </a:solidFill>
                        <a:latin typeface="Cambria Math"/>
                      </a:rPr>
                      <m:t>𝒅</m:t>
                    </m:r>
                    <m:r>
                      <a:rPr lang="sl-SI" b="1" i="1" dirty="0" smtClean="0">
                        <a:solidFill>
                          <a:srgbClr val="FF0066"/>
                        </a:solidFill>
                        <a:latin typeface="Cambria Math"/>
                      </a:rPr>
                      <m:t>)</m:t>
                    </m:r>
                  </m:oMath>
                </a14:m>
                <a:r>
                  <a:rPr lang="sl-SI" b="1" dirty="0">
                    <a:solidFill>
                      <a:srgbClr val="FF0066"/>
                    </a:solidFill>
                  </a:rPr>
                  <a:t> </a:t>
                </a:r>
                <a:r>
                  <a:rPr lang="en-US" b="1" dirty="0">
                    <a:solidFill>
                      <a:srgbClr val="FF0066"/>
                    </a:solidFill>
                  </a:rPr>
                  <a:t>only shrink!</a:t>
                </a:r>
                <a:br>
                  <a:rPr lang="en-US" b="1" dirty="0">
                    <a:solidFill>
                      <a:srgbClr val="FF0066"/>
                    </a:solidFill>
                  </a:rPr>
                </a:br>
                <a:r>
                  <a:rPr lang="en-US" sz="2800" b="1" dirty="0">
                    <a:solidFill>
                      <a:srgbClr val="FF0066"/>
                    </a:solidFill>
                  </a:rPr>
                  <a:t>(as </a:t>
                </a:r>
                <a:r>
                  <a:rPr lang="en-US" sz="2800" b="1" i="1" dirty="0" err="1">
                    <a:solidFill>
                      <a:srgbClr val="FF0066"/>
                    </a:solidFill>
                  </a:rPr>
                  <a:t>i</a:t>
                </a:r>
                <a:r>
                  <a:rPr lang="en-US" sz="2800" b="1" dirty="0">
                    <a:solidFill>
                      <a:srgbClr val="FF0066"/>
                    </a:solidFill>
                  </a:rPr>
                  <a:t> grows)</a:t>
                </a:r>
                <a:endParaRPr lang="en-US" sz="2000" b="1" dirty="0">
                  <a:solidFill>
                    <a:srgbClr val="FF0066"/>
                  </a:solidFill>
                </a:endParaRPr>
              </a:p>
            </p:txBody>
          </p:sp>
        </mc:Choice>
        <mc:Fallback xmlns="">
          <p:sp>
            <p:nvSpPr>
              <p:cNvPr id="1445891" name="Rectangle 3"/>
              <p:cNvSpPr>
                <a:spLocks noGrp="1" noRot="1" noChangeAspect="1" noMove="1" noResize="1" noEditPoints="1" noAdjustHandles="1" noChangeArrowheads="1" noChangeShapeType="1" noTextEdit="1"/>
              </p:cNvSpPr>
              <p:nvPr>
                <p:ph idx="1"/>
              </p:nvPr>
            </p:nvSpPr>
            <p:spPr>
              <a:xfrm>
                <a:off x="457200" y="1295400"/>
                <a:ext cx="8610600" cy="5410200"/>
              </a:xfrm>
              <a:blipFill>
                <a:blip r:embed="rId4"/>
                <a:stretch>
                  <a:fillRect l="-1327" t="-1639" b="-2810"/>
                </a:stretch>
              </a:blipFill>
            </p:spPr>
            <p:txBody>
              <a:bodyPr/>
              <a:lstStyle/>
              <a:p>
                <a:r>
                  <a:rPr lang="en-US">
                    <a:noFill/>
                  </a:rPr>
                  <a:t> </a:t>
                </a:r>
              </a:p>
            </p:txBody>
          </p:sp>
        </mc:Fallback>
      </mc:AlternateContent>
      <p:sp>
        <p:nvSpPr>
          <p:cNvPr id="92162" name="Slide Number Placeholder 5"/>
          <p:cNvSpPr>
            <a:spLocks noGrp="1"/>
          </p:cNvSpPr>
          <p:nvPr>
            <p:ph type="sldNum" sz="quarter" idx="12"/>
          </p:nvPr>
        </p:nvSpPr>
        <p:spPr>
          <a:noFill/>
        </p:spPr>
        <p:txBody>
          <a:bodyPr/>
          <a:lstStyle/>
          <a:p>
            <a:fld id="{E6353049-198D-4D98-93FB-A3817472908F}" type="slidenum">
              <a:rPr lang="en-US"/>
              <a:pPr/>
              <a:t>108</a:t>
            </a:fld>
            <a:endParaRPr lang="en-US"/>
          </a:p>
        </p:txBody>
      </p:sp>
      <p:sp>
        <p:nvSpPr>
          <p:cNvPr id="1445892" name="Rectangle 23"/>
          <p:cNvSpPr>
            <a:spLocks noChangeArrowheads="1"/>
          </p:cNvSpPr>
          <p:nvPr/>
        </p:nvSpPr>
        <p:spPr bwMode="auto">
          <a:xfrm>
            <a:off x="8159686" y="5791200"/>
            <a:ext cx="762000" cy="381000"/>
          </a:xfrm>
          <a:prstGeom prst="rect">
            <a:avLst/>
          </a:prstGeom>
          <a:noFill/>
          <a:ln w="9525">
            <a:solidFill>
              <a:schemeClr val="tx1"/>
            </a:solidFill>
            <a:miter lim="800000"/>
            <a:headEnd/>
            <a:tailEnd/>
          </a:ln>
        </p:spPr>
        <p:txBody>
          <a:bodyPr wrap="none" anchor="ctr"/>
          <a:lstStyle/>
          <a:p>
            <a:pPr algn="l"/>
            <a:endParaRPr lang="en-US" sz="1800">
              <a:latin typeface="Arial" pitchFamily="34" charset="0"/>
              <a:cs typeface="Arial" pitchFamily="34" charset="0"/>
            </a:endParaRPr>
          </a:p>
        </p:txBody>
      </p:sp>
      <p:sp>
        <p:nvSpPr>
          <p:cNvPr id="1445893" name="Text Box 24"/>
          <p:cNvSpPr txBox="1">
            <a:spLocks noChangeArrowheads="1"/>
          </p:cNvSpPr>
          <p:nvPr/>
        </p:nvSpPr>
        <p:spPr bwMode="auto">
          <a:xfrm>
            <a:off x="7848536" y="5792788"/>
            <a:ext cx="312906" cy="369332"/>
          </a:xfrm>
          <a:prstGeom prst="rect">
            <a:avLst/>
          </a:prstGeom>
          <a:noFill/>
          <a:ln w="9525">
            <a:noFill/>
            <a:miter lim="800000"/>
            <a:headEnd/>
            <a:tailEnd/>
          </a:ln>
        </p:spPr>
        <p:txBody>
          <a:bodyPr wrap="none">
            <a:spAutoFit/>
          </a:bodyPr>
          <a:lstStyle/>
          <a:p>
            <a:pPr algn="l"/>
            <a:r>
              <a:rPr lang="en-US" b="1" dirty="0">
                <a:latin typeface="Times New Roman" pitchFamily="18" charset="0"/>
                <a:cs typeface="Arial" pitchFamily="34" charset="0"/>
              </a:rPr>
              <a:t>d</a:t>
            </a:r>
            <a:endParaRPr lang="en-US" sz="1800" b="1" dirty="0">
              <a:latin typeface="Times New Roman" pitchFamily="18" charset="0"/>
              <a:cs typeface="Arial" pitchFamily="34" charset="0"/>
            </a:endParaRPr>
          </a:p>
        </p:txBody>
      </p:sp>
      <p:sp>
        <p:nvSpPr>
          <p:cNvPr id="7" name="Rectangle 26"/>
          <p:cNvSpPr>
            <a:spLocks noChangeArrowheads="1"/>
          </p:cNvSpPr>
          <p:nvPr/>
        </p:nvSpPr>
        <p:spPr bwMode="auto">
          <a:xfrm>
            <a:off x="8158098" y="5791200"/>
            <a:ext cx="541338" cy="381000"/>
          </a:xfrm>
          <a:prstGeom prst="rect">
            <a:avLst/>
          </a:prstGeom>
          <a:solidFill>
            <a:schemeClr val="accent2"/>
          </a:solidFill>
          <a:ln w="9525">
            <a:solidFill>
              <a:schemeClr val="tx1"/>
            </a:solidFill>
            <a:miter lim="800000"/>
            <a:headEnd/>
            <a:tailEnd/>
          </a:ln>
        </p:spPr>
        <p:txBody>
          <a:bodyPr wrap="none" anchor="ctr"/>
          <a:lstStyle/>
          <a:p>
            <a:pPr algn="l"/>
            <a:endParaRPr lang="en-US" sz="1800">
              <a:latin typeface="Arial" pitchFamily="34" charset="0"/>
              <a:cs typeface="Arial" pitchFamily="34" charset="0"/>
            </a:endParaRPr>
          </a:p>
        </p:txBody>
      </p:sp>
      <p:sp>
        <p:nvSpPr>
          <p:cNvPr id="8" name="Rectangle 32"/>
          <p:cNvSpPr>
            <a:spLocks noChangeArrowheads="1"/>
          </p:cNvSpPr>
          <p:nvPr/>
        </p:nvSpPr>
        <p:spPr bwMode="auto">
          <a:xfrm>
            <a:off x="8151748" y="5791200"/>
            <a:ext cx="228600" cy="381000"/>
          </a:xfrm>
          <a:prstGeom prst="rect">
            <a:avLst/>
          </a:prstGeom>
          <a:solidFill>
            <a:srgbClr val="008000"/>
          </a:solidFill>
          <a:ln w="9525">
            <a:solidFill>
              <a:schemeClr val="tx1"/>
            </a:solidFill>
            <a:miter lim="800000"/>
            <a:headEnd/>
            <a:tailEnd/>
          </a:ln>
        </p:spPr>
        <p:txBody>
          <a:bodyPr wrap="none" anchor="ctr"/>
          <a:lstStyle/>
          <a:p>
            <a:pPr algn="l"/>
            <a:endParaRPr lang="en-US" sz="1800">
              <a:latin typeface="Arial" pitchFamily="34" charset="0"/>
              <a:cs typeface="Arial" pitchFamily="34" charset="0"/>
            </a:endParaRPr>
          </a:p>
        </p:txBody>
      </p:sp>
      <p:sp>
        <p:nvSpPr>
          <p:cNvPr id="1445896" name="Text Box 30"/>
          <p:cNvSpPr txBox="1">
            <a:spLocks noChangeArrowheads="1"/>
          </p:cNvSpPr>
          <p:nvPr/>
        </p:nvSpPr>
        <p:spPr bwMode="auto">
          <a:xfrm>
            <a:off x="7620000" y="5334000"/>
            <a:ext cx="663964" cy="369332"/>
          </a:xfrm>
          <a:prstGeom prst="rect">
            <a:avLst/>
          </a:prstGeom>
          <a:noFill/>
          <a:ln w="9525">
            <a:noFill/>
            <a:miter lim="800000"/>
            <a:headEnd/>
            <a:tailEnd/>
          </a:ln>
        </p:spPr>
        <p:txBody>
          <a:bodyPr wrap="none">
            <a:spAutoFit/>
          </a:bodyPr>
          <a:lstStyle/>
          <a:p>
            <a:pPr algn="l"/>
            <a:r>
              <a:rPr lang="en-US" b="1" dirty="0">
                <a:solidFill>
                  <a:srgbClr val="0000FF"/>
                </a:solidFill>
                <a:latin typeface="Symbol" pitchFamily="18" charset="2"/>
                <a:cs typeface="Arial" pitchFamily="34" charset="0"/>
                <a:sym typeface="Symbol" pitchFamily="18" charset="2"/>
              </a:rPr>
              <a:t></a:t>
            </a:r>
            <a:r>
              <a:rPr lang="en-US" b="1" baseline="-25000" dirty="0" err="1">
                <a:solidFill>
                  <a:srgbClr val="0000FF"/>
                </a:solidFill>
                <a:latin typeface="Arial" pitchFamily="34" charset="0"/>
                <a:cs typeface="Arial" pitchFamily="34" charset="0"/>
                <a:sym typeface="Symbol" pitchFamily="18" charset="2"/>
              </a:rPr>
              <a:t>i</a:t>
            </a:r>
            <a:r>
              <a:rPr lang="en-US" sz="1800" b="1" dirty="0">
                <a:solidFill>
                  <a:srgbClr val="0000FF"/>
                </a:solidFill>
                <a:latin typeface="Arial" pitchFamily="34" charset="0"/>
                <a:cs typeface="Arial" pitchFamily="34" charset="0"/>
              </a:rPr>
              <a:t>(d)</a:t>
            </a:r>
          </a:p>
        </p:txBody>
      </p:sp>
      <p:sp>
        <p:nvSpPr>
          <p:cNvPr id="1445898" name="Rectangle 10"/>
          <p:cNvSpPr>
            <a:spLocks noChangeArrowheads="1"/>
          </p:cNvSpPr>
          <p:nvPr/>
        </p:nvSpPr>
        <p:spPr bwMode="auto">
          <a:xfrm>
            <a:off x="8269287" y="5343525"/>
            <a:ext cx="912429" cy="369332"/>
          </a:xfrm>
          <a:prstGeom prst="rect">
            <a:avLst/>
          </a:prstGeom>
          <a:noFill/>
          <a:ln w="38100">
            <a:noFill/>
            <a:miter lim="800000"/>
            <a:headEnd/>
            <a:tailEnd/>
          </a:ln>
        </p:spPr>
        <p:txBody>
          <a:bodyPr wrap="none">
            <a:spAutoFit/>
          </a:bodyPr>
          <a:lstStyle/>
          <a:p>
            <a:r>
              <a:rPr lang="en-US" dirty="0">
                <a:latin typeface="cmsy10" pitchFamily="34" charset="0"/>
                <a:sym typeface="Symbol"/>
              </a:rPr>
              <a:t></a:t>
            </a:r>
            <a:r>
              <a:rPr lang="en-US" sz="1800" dirty="0">
                <a:latin typeface="Arial" pitchFamily="34" charset="0"/>
                <a:cs typeface="Arial" pitchFamily="34" charset="0"/>
              </a:rPr>
              <a:t> </a:t>
            </a:r>
            <a:r>
              <a:rPr lang="en-US" b="1" dirty="0">
                <a:solidFill>
                  <a:srgbClr val="008000"/>
                </a:solidFill>
                <a:latin typeface="Symbol" pitchFamily="18" charset="2"/>
                <a:cs typeface="Arial" pitchFamily="34" charset="0"/>
                <a:sym typeface="Symbol" pitchFamily="18" charset="2"/>
              </a:rPr>
              <a:t></a:t>
            </a:r>
            <a:r>
              <a:rPr lang="en-US" b="1" dirty="0">
                <a:solidFill>
                  <a:schemeClr val="accent2"/>
                </a:solidFill>
                <a:latin typeface="Symbol" pitchFamily="18" charset="2"/>
                <a:cs typeface="Arial" pitchFamily="34" charset="0"/>
                <a:sym typeface="Symbol" pitchFamily="18" charset="2"/>
              </a:rPr>
              <a:t> </a:t>
            </a:r>
            <a:r>
              <a:rPr lang="en-US" b="1" baseline="-25000" dirty="0">
                <a:solidFill>
                  <a:srgbClr val="008300"/>
                </a:solidFill>
                <a:latin typeface="Arial" pitchFamily="34" charset="0"/>
                <a:cs typeface="Arial" pitchFamily="34" charset="0"/>
                <a:sym typeface="Symbol" pitchFamily="18" charset="2"/>
              </a:rPr>
              <a:t>j</a:t>
            </a:r>
            <a:r>
              <a:rPr lang="en-US" sz="1800" b="1" dirty="0">
                <a:solidFill>
                  <a:srgbClr val="008300"/>
                </a:solidFill>
                <a:latin typeface="Arial" pitchFamily="34" charset="0"/>
                <a:cs typeface="Arial" pitchFamily="34" charset="0"/>
              </a:rPr>
              <a:t>(d)</a:t>
            </a:r>
          </a:p>
        </p:txBody>
      </p:sp>
      <p:sp>
        <p:nvSpPr>
          <p:cNvPr id="13" name="TextBox 12"/>
          <p:cNvSpPr txBox="1"/>
          <p:nvPr/>
        </p:nvSpPr>
        <p:spPr>
          <a:xfrm>
            <a:off x="6810551" y="0"/>
            <a:ext cx="2333459" cy="338554"/>
          </a:xfrm>
          <a:prstGeom prst="rect">
            <a:avLst/>
          </a:prstGeom>
          <a:noFill/>
        </p:spPr>
        <p:txBody>
          <a:bodyPr wrap="none" rtlCol="0">
            <a:spAutoFit/>
          </a:bodyPr>
          <a:lstStyle/>
          <a:p>
            <a:pPr algn="r"/>
            <a:r>
              <a:rPr lang="en-US" sz="1600" dirty="0">
                <a:solidFill>
                  <a:schemeClr val="bg1"/>
                </a:solidFill>
              </a:rPr>
              <a:t>[</a:t>
            </a:r>
            <a:r>
              <a:rPr lang="en-US" sz="1600" dirty="0" err="1">
                <a:solidFill>
                  <a:schemeClr val="bg1"/>
                </a:solidFill>
              </a:rPr>
              <a:t>Leskovec</a:t>
            </a:r>
            <a:r>
              <a:rPr lang="en-US" sz="1600" dirty="0">
                <a:solidFill>
                  <a:schemeClr val="bg1"/>
                </a:solidFill>
              </a:rPr>
              <a:t> et al., KDD ’07]</a:t>
            </a:r>
          </a:p>
        </p:txBody>
      </p:sp>
      <p:sp>
        <p:nvSpPr>
          <p:cNvPr id="2" name="TextBox 1"/>
          <p:cNvSpPr txBox="1"/>
          <p:nvPr/>
        </p:nvSpPr>
        <p:spPr>
          <a:xfrm>
            <a:off x="5105400" y="6135469"/>
            <a:ext cx="4032068" cy="584775"/>
          </a:xfrm>
          <a:prstGeom prst="rect">
            <a:avLst/>
          </a:prstGeom>
          <a:noFill/>
        </p:spPr>
        <p:txBody>
          <a:bodyPr wrap="square" rtlCol="0">
            <a:spAutoFit/>
          </a:bodyPr>
          <a:lstStyle/>
          <a:p>
            <a:pPr algn="r"/>
            <a:r>
              <a:rPr lang="en-US" sz="1600" dirty="0">
                <a:solidFill>
                  <a:srgbClr val="008000"/>
                </a:solidFill>
                <a:latin typeface="Arial" pitchFamily="34" charset="0"/>
                <a:cs typeface="Arial" pitchFamily="34" charset="0"/>
              </a:rPr>
              <a:t>Selecting document </a:t>
            </a:r>
            <a:r>
              <a:rPr lang="en-US" sz="1600" b="1" i="1" dirty="0">
                <a:solidFill>
                  <a:srgbClr val="008000"/>
                </a:solidFill>
                <a:latin typeface="Arial" pitchFamily="34" charset="0"/>
                <a:cs typeface="Arial" pitchFamily="34" charset="0"/>
              </a:rPr>
              <a:t>d</a:t>
            </a:r>
            <a:r>
              <a:rPr lang="en-US" sz="1600" dirty="0">
                <a:solidFill>
                  <a:srgbClr val="008000"/>
                </a:solidFill>
                <a:latin typeface="Arial" pitchFamily="34" charset="0"/>
                <a:cs typeface="Arial" pitchFamily="34" charset="0"/>
              </a:rPr>
              <a:t> in step </a:t>
            </a:r>
            <a:r>
              <a:rPr lang="en-US" sz="1600" b="1" i="1" dirty="0" err="1">
                <a:solidFill>
                  <a:srgbClr val="008000"/>
                </a:solidFill>
                <a:latin typeface="Arial" pitchFamily="34" charset="0"/>
                <a:cs typeface="Arial" pitchFamily="34" charset="0"/>
              </a:rPr>
              <a:t>i</a:t>
            </a:r>
            <a:r>
              <a:rPr lang="en-US" sz="1600" dirty="0">
                <a:solidFill>
                  <a:srgbClr val="008000"/>
                </a:solidFill>
                <a:latin typeface="Arial" pitchFamily="34" charset="0"/>
                <a:cs typeface="Arial" pitchFamily="34" charset="0"/>
              </a:rPr>
              <a:t> covers more words than selecting </a:t>
            </a:r>
            <a:r>
              <a:rPr lang="en-US" sz="1600" b="1" i="1" dirty="0">
                <a:solidFill>
                  <a:srgbClr val="008000"/>
                </a:solidFill>
                <a:latin typeface="Arial" pitchFamily="34" charset="0"/>
                <a:cs typeface="Arial" pitchFamily="34" charset="0"/>
              </a:rPr>
              <a:t>d</a:t>
            </a:r>
            <a:r>
              <a:rPr lang="en-US" sz="1600" dirty="0">
                <a:solidFill>
                  <a:srgbClr val="008000"/>
                </a:solidFill>
                <a:latin typeface="Arial" pitchFamily="34" charset="0"/>
                <a:cs typeface="Arial" pitchFamily="34" charset="0"/>
              </a:rPr>
              <a:t> at step </a:t>
            </a:r>
            <a:r>
              <a:rPr lang="en-US" sz="1600" b="1" i="1" dirty="0">
                <a:solidFill>
                  <a:srgbClr val="008000"/>
                </a:solidFill>
                <a:latin typeface="Arial" pitchFamily="34" charset="0"/>
                <a:cs typeface="Arial" pitchFamily="34" charset="0"/>
              </a:rPr>
              <a:t>j</a:t>
            </a:r>
            <a:r>
              <a:rPr lang="en-US" sz="1600" dirty="0">
                <a:solidFill>
                  <a:srgbClr val="008000"/>
                </a:solidFill>
                <a:latin typeface="Arial" pitchFamily="34" charset="0"/>
                <a:cs typeface="Arial" pitchFamily="34" charset="0"/>
              </a:rPr>
              <a:t> (j&gt;i)</a:t>
            </a:r>
          </a:p>
        </p:txBody>
      </p:sp>
    </p:spTree>
    <p:custDataLst>
      <p:tags r:id="rId1"/>
    </p:custDataLst>
    <p:extLst>
      <p:ext uri="{BB962C8B-B14F-4D97-AF65-F5344CB8AC3E}">
        <p14:creationId xmlns:p14="http://schemas.microsoft.com/office/powerpoint/2010/main" val="20951634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58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4589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458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4589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45896" grpId="0"/>
      <p:bldP spid="1445898" grpId="0"/>
      <p:bldP spid="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r>
              <a:rPr lang="en-US" dirty="0"/>
              <a:t>Lazy Greedy</a:t>
            </a:r>
          </a:p>
        </p:txBody>
      </p:sp>
      <p:sp>
        <p:nvSpPr>
          <p:cNvPr id="269315" name="Rectangle 3"/>
          <p:cNvSpPr>
            <a:spLocks noGrp="1" noChangeArrowheads="1"/>
          </p:cNvSpPr>
          <p:nvPr>
            <p:ph idx="1"/>
          </p:nvPr>
        </p:nvSpPr>
        <p:spPr>
          <a:xfrm>
            <a:off x="457200" y="1295400"/>
            <a:ext cx="5867400" cy="5257801"/>
          </a:xfrm>
        </p:spPr>
        <p:txBody>
          <a:bodyPr/>
          <a:lstStyle/>
          <a:p>
            <a:r>
              <a:rPr lang="en-US" b="1" dirty="0">
                <a:solidFill>
                  <a:srgbClr val="0000FF"/>
                </a:solidFill>
              </a:rPr>
              <a:t>Idea: </a:t>
            </a:r>
          </a:p>
          <a:p>
            <a:pPr lvl="1"/>
            <a:r>
              <a:rPr lang="en-US" dirty="0"/>
              <a:t>Use </a:t>
            </a:r>
            <a:r>
              <a:rPr lang="en-US" b="1" dirty="0">
                <a:solidFill>
                  <a:srgbClr val="0000FF"/>
                </a:solidFill>
                <a:latin typeface="Symbol" pitchFamily="18" charset="2"/>
                <a:cs typeface="Arial" pitchFamily="34" charset="0"/>
                <a:sym typeface="Symbol" pitchFamily="18" charset="2"/>
              </a:rPr>
              <a:t></a:t>
            </a:r>
            <a:r>
              <a:rPr lang="en-US" i="1" baseline="-25000" dirty="0" err="1">
                <a:sym typeface="Symbol"/>
              </a:rPr>
              <a:t>i</a:t>
            </a:r>
            <a:r>
              <a:rPr lang="en-US" i="1" dirty="0">
                <a:sym typeface="Symbol"/>
              </a:rPr>
              <a:t> </a:t>
            </a:r>
            <a:r>
              <a:rPr lang="en-US" dirty="0">
                <a:sym typeface="Symbol"/>
              </a:rPr>
              <a:t>as upper-bound on </a:t>
            </a:r>
            <a:r>
              <a:rPr lang="en-US" b="1" dirty="0">
                <a:solidFill>
                  <a:srgbClr val="0000FF"/>
                </a:solidFill>
                <a:latin typeface="Symbol" pitchFamily="18" charset="2"/>
                <a:cs typeface="Arial" pitchFamily="34" charset="0"/>
                <a:sym typeface="Symbol" pitchFamily="18" charset="2"/>
              </a:rPr>
              <a:t></a:t>
            </a:r>
            <a:r>
              <a:rPr lang="en-US" i="1" baseline="-25000" dirty="0">
                <a:sym typeface="Symbol"/>
              </a:rPr>
              <a:t>j</a:t>
            </a:r>
            <a:r>
              <a:rPr lang="en-US" baseline="-25000" dirty="0">
                <a:sym typeface="Symbol"/>
              </a:rPr>
              <a:t>  </a:t>
            </a:r>
            <a:r>
              <a:rPr lang="en-US" dirty="0">
                <a:sym typeface="Symbol"/>
              </a:rPr>
              <a:t>(</a:t>
            </a:r>
            <a:r>
              <a:rPr lang="en-US" i="1" dirty="0">
                <a:sym typeface="Symbol"/>
              </a:rPr>
              <a:t>j &gt; </a:t>
            </a:r>
            <a:r>
              <a:rPr lang="en-US" i="1" dirty="0" err="1">
                <a:sym typeface="Symbol"/>
              </a:rPr>
              <a:t>i</a:t>
            </a:r>
            <a:r>
              <a:rPr lang="en-US" dirty="0">
                <a:sym typeface="Symbol"/>
              </a:rPr>
              <a:t>)</a:t>
            </a:r>
            <a:endParaRPr lang="en-US" b="1" dirty="0">
              <a:solidFill>
                <a:schemeClr val="accent2"/>
              </a:solidFill>
            </a:endParaRPr>
          </a:p>
          <a:p>
            <a:r>
              <a:rPr lang="en-US" b="1" u="sng" dirty="0">
                <a:solidFill>
                  <a:srgbClr val="C00000"/>
                </a:solidFill>
              </a:rPr>
              <a:t>Lazy</a:t>
            </a:r>
            <a:r>
              <a:rPr lang="en-US" b="1" dirty="0">
                <a:solidFill>
                  <a:srgbClr val="C00000"/>
                </a:solidFill>
              </a:rPr>
              <a:t> Greedy</a:t>
            </a:r>
            <a:r>
              <a:rPr lang="en-US" b="1" dirty="0"/>
              <a:t>:</a:t>
            </a:r>
          </a:p>
          <a:p>
            <a:pPr lvl="1"/>
            <a:r>
              <a:rPr lang="en-US" dirty="0"/>
              <a:t>Keep an ordered list of marginal benefits </a:t>
            </a:r>
            <a:r>
              <a:rPr lang="en-US" b="1" dirty="0">
                <a:solidFill>
                  <a:srgbClr val="0000FF"/>
                </a:solidFill>
                <a:latin typeface="Symbol" pitchFamily="18" charset="2"/>
                <a:cs typeface="Arial" pitchFamily="34" charset="0"/>
                <a:sym typeface="Symbol" pitchFamily="18" charset="2"/>
              </a:rPr>
              <a:t></a:t>
            </a:r>
            <a:r>
              <a:rPr lang="en-US" i="1" baseline="-25000" dirty="0" err="1">
                <a:sym typeface="Symbol"/>
              </a:rPr>
              <a:t>i</a:t>
            </a:r>
            <a:r>
              <a:rPr lang="en-US" dirty="0"/>
              <a:t> from previous iteration</a:t>
            </a:r>
          </a:p>
          <a:p>
            <a:pPr lvl="1"/>
            <a:r>
              <a:rPr lang="en-US" dirty="0"/>
              <a:t>Re-evaluate </a:t>
            </a:r>
            <a:r>
              <a:rPr lang="en-US" b="1" dirty="0">
                <a:solidFill>
                  <a:srgbClr val="0000FF"/>
                </a:solidFill>
                <a:latin typeface="Symbol" pitchFamily="18" charset="2"/>
                <a:cs typeface="Arial" pitchFamily="34" charset="0"/>
                <a:sym typeface="Symbol" pitchFamily="18" charset="2"/>
              </a:rPr>
              <a:t></a:t>
            </a:r>
            <a:r>
              <a:rPr lang="en-US" i="1" baseline="-25000" dirty="0" err="1">
                <a:sym typeface="Symbol"/>
              </a:rPr>
              <a:t>i</a:t>
            </a:r>
            <a:r>
              <a:rPr lang="en-US" dirty="0"/>
              <a:t> </a:t>
            </a:r>
            <a:r>
              <a:rPr lang="en-US" dirty="0">
                <a:solidFill>
                  <a:srgbClr val="CC0000"/>
                </a:solidFill>
              </a:rPr>
              <a:t>only </a:t>
            </a:r>
            <a:r>
              <a:rPr lang="en-US" dirty="0"/>
              <a:t>for top element</a:t>
            </a:r>
          </a:p>
          <a:p>
            <a:pPr lvl="1"/>
            <a:r>
              <a:rPr lang="en-US" dirty="0"/>
              <a:t>Re-sort and prune</a:t>
            </a:r>
          </a:p>
        </p:txBody>
      </p:sp>
      <p:sp>
        <p:nvSpPr>
          <p:cNvPr id="39" name="Slide Number Placeholder 38"/>
          <p:cNvSpPr>
            <a:spLocks noGrp="1"/>
          </p:cNvSpPr>
          <p:nvPr>
            <p:ph type="sldNum" sz="quarter" idx="12"/>
          </p:nvPr>
        </p:nvSpPr>
        <p:spPr/>
        <p:txBody>
          <a:bodyPr/>
          <a:lstStyle/>
          <a:p>
            <a:endParaRPr lang="en-US" dirty="0"/>
          </a:p>
          <a:p>
            <a:fld id="{0B668D9F-E5F4-4610-B068-11DD93A3F1C5}" type="slidenum">
              <a:rPr lang="en-US" smtClean="0"/>
              <a:pPr/>
              <a:t>109</a:t>
            </a:fld>
            <a:endParaRPr lang="en-US" dirty="0"/>
          </a:p>
        </p:txBody>
      </p:sp>
      <p:sp>
        <p:nvSpPr>
          <p:cNvPr id="269321" name="Rectangle 9"/>
          <p:cNvSpPr>
            <a:spLocks noChangeArrowheads="1"/>
          </p:cNvSpPr>
          <p:nvPr/>
        </p:nvSpPr>
        <p:spPr bwMode="auto">
          <a:xfrm>
            <a:off x="6836973" y="2514600"/>
            <a:ext cx="762000" cy="381000"/>
          </a:xfrm>
          <a:prstGeom prst="rect">
            <a:avLst/>
          </a:prstGeom>
          <a:noFill/>
          <a:ln w="9525">
            <a:solidFill>
              <a:schemeClr val="tx1"/>
            </a:solidFill>
            <a:miter lim="800000"/>
            <a:headEnd/>
            <a:tailEnd/>
          </a:ln>
          <a:effectLst/>
        </p:spPr>
        <p:txBody>
          <a:bodyPr wrap="none" anchor="ctr"/>
          <a:lstStyle/>
          <a:p>
            <a:endParaRPr lang="en-US"/>
          </a:p>
        </p:txBody>
      </p:sp>
      <p:sp>
        <p:nvSpPr>
          <p:cNvPr id="269322" name="Rectangle 10"/>
          <p:cNvSpPr>
            <a:spLocks noChangeArrowheads="1"/>
          </p:cNvSpPr>
          <p:nvPr/>
        </p:nvSpPr>
        <p:spPr bwMode="auto">
          <a:xfrm>
            <a:off x="6836973" y="3048000"/>
            <a:ext cx="762000" cy="381000"/>
          </a:xfrm>
          <a:prstGeom prst="rect">
            <a:avLst/>
          </a:prstGeom>
          <a:noFill/>
          <a:ln w="9525">
            <a:solidFill>
              <a:schemeClr val="tx1"/>
            </a:solidFill>
            <a:miter lim="800000"/>
            <a:headEnd/>
            <a:tailEnd/>
          </a:ln>
          <a:effectLst/>
        </p:spPr>
        <p:txBody>
          <a:bodyPr wrap="none" anchor="ctr"/>
          <a:lstStyle/>
          <a:p>
            <a:endParaRPr lang="en-US"/>
          </a:p>
        </p:txBody>
      </p:sp>
      <p:sp>
        <p:nvSpPr>
          <p:cNvPr id="269323" name="Rectangle 11"/>
          <p:cNvSpPr>
            <a:spLocks noChangeArrowheads="1"/>
          </p:cNvSpPr>
          <p:nvPr/>
        </p:nvSpPr>
        <p:spPr bwMode="auto">
          <a:xfrm>
            <a:off x="6836973" y="3581400"/>
            <a:ext cx="762000" cy="381000"/>
          </a:xfrm>
          <a:prstGeom prst="rect">
            <a:avLst/>
          </a:prstGeom>
          <a:noFill/>
          <a:ln w="9525">
            <a:solidFill>
              <a:schemeClr val="tx1"/>
            </a:solidFill>
            <a:miter lim="800000"/>
            <a:headEnd/>
            <a:tailEnd/>
          </a:ln>
          <a:effectLst/>
        </p:spPr>
        <p:txBody>
          <a:bodyPr wrap="none" anchor="ctr"/>
          <a:lstStyle/>
          <a:p>
            <a:endParaRPr lang="en-US"/>
          </a:p>
        </p:txBody>
      </p:sp>
      <p:sp>
        <p:nvSpPr>
          <p:cNvPr id="269324" name="Text Box 12"/>
          <p:cNvSpPr txBox="1">
            <a:spLocks noChangeArrowheads="1"/>
          </p:cNvSpPr>
          <p:nvPr/>
        </p:nvSpPr>
        <p:spPr bwMode="auto">
          <a:xfrm>
            <a:off x="6516298" y="2476500"/>
            <a:ext cx="285750" cy="366713"/>
          </a:xfrm>
          <a:prstGeom prst="rect">
            <a:avLst/>
          </a:prstGeom>
          <a:noFill/>
          <a:ln w="9525">
            <a:noFill/>
            <a:miter lim="800000"/>
            <a:headEnd/>
            <a:tailEnd/>
          </a:ln>
          <a:effectLst/>
        </p:spPr>
        <p:txBody>
          <a:bodyPr wrap="none">
            <a:spAutoFit/>
          </a:bodyPr>
          <a:lstStyle/>
          <a:p>
            <a:r>
              <a:rPr lang="en-US">
                <a:latin typeface="Times New Roman" pitchFamily="18" charset="0"/>
              </a:rPr>
              <a:t>a</a:t>
            </a:r>
          </a:p>
        </p:txBody>
      </p:sp>
      <p:sp>
        <p:nvSpPr>
          <p:cNvPr id="269325" name="Text Box 13"/>
          <p:cNvSpPr txBox="1">
            <a:spLocks noChangeArrowheads="1"/>
          </p:cNvSpPr>
          <p:nvPr/>
        </p:nvSpPr>
        <p:spPr bwMode="auto">
          <a:xfrm>
            <a:off x="6525823" y="3049588"/>
            <a:ext cx="298450" cy="366712"/>
          </a:xfrm>
          <a:prstGeom prst="rect">
            <a:avLst/>
          </a:prstGeom>
          <a:noFill/>
          <a:ln w="9525">
            <a:noFill/>
            <a:miter lim="800000"/>
            <a:headEnd/>
            <a:tailEnd/>
          </a:ln>
          <a:effectLst/>
        </p:spPr>
        <p:txBody>
          <a:bodyPr wrap="none">
            <a:spAutoFit/>
          </a:bodyPr>
          <a:lstStyle/>
          <a:p>
            <a:r>
              <a:rPr lang="en-US">
                <a:latin typeface="Times New Roman" pitchFamily="18" charset="0"/>
              </a:rPr>
              <a:t>b</a:t>
            </a:r>
          </a:p>
        </p:txBody>
      </p:sp>
      <p:sp>
        <p:nvSpPr>
          <p:cNvPr id="269326" name="Text Box 14"/>
          <p:cNvSpPr txBox="1">
            <a:spLocks noChangeArrowheads="1"/>
          </p:cNvSpPr>
          <p:nvPr/>
        </p:nvSpPr>
        <p:spPr bwMode="auto">
          <a:xfrm>
            <a:off x="6525823" y="3582988"/>
            <a:ext cx="285750" cy="366712"/>
          </a:xfrm>
          <a:prstGeom prst="rect">
            <a:avLst/>
          </a:prstGeom>
          <a:noFill/>
          <a:ln w="9525">
            <a:noFill/>
            <a:miter lim="800000"/>
            <a:headEnd/>
            <a:tailEnd/>
          </a:ln>
          <a:effectLst/>
        </p:spPr>
        <p:txBody>
          <a:bodyPr wrap="none">
            <a:spAutoFit/>
          </a:bodyPr>
          <a:lstStyle/>
          <a:p>
            <a:r>
              <a:rPr lang="en-US">
                <a:latin typeface="Times New Roman" pitchFamily="18" charset="0"/>
              </a:rPr>
              <a:t>c</a:t>
            </a:r>
          </a:p>
        </p:txBody>
      </p:sp>
      <p:sp>
        <p:nvSpPr>
          <p:cNvPr id="269335" name="Rectangle 23"/>
          <p:cNvSpPr>
            <a:spLocks noChangeArrowheads="1"/>
          </p:cNvSpPr>
          <p:nvPr/>
        </p:nvSpPr>
        <p:spPr bwMode="auto">
          <a:xfrm>
            <a:off x="6829036" y="4114800"/>
            <a:ext cx="762000" cy="381000"/>
          </a:xfrm>
          <a:prstGeom prst="rect">
            <a:avLst/>
          </a:prstGeom>
          <a:noFill/>
          <a:ln w="9525">
            <a:solidFill>
              <a:schemeClr val="tx1"/>
            </a:solidFill>
            <a:miter lim="800000"/>
            <a:headEnd/>
            <a:tailEnd/>
          </a:ln>
          <a:effectLst/>
        </p:spPr>
        <p:txBody>
          <a:bodyPr wrap="none" anchor="ctr"/>
          <a:lstStyle/>
          <a:p>
            <a:endParaRPr lang="en-US"/>
          </a:p>
        </p:txBody>
      </p:sp>
      <p:sp>
        <p:nvSpPr>
          <p:cNvPr id="269336" name="Text Box 24"/>
          <p:cNvSpPr txBox="1">
            <a:spLocks noChangeArrowheads="1"/>
          </p:cNvSpPr>
          <p:nvPr/>
        </p:nvSpPr>
        <p:spPr bwMode="auto">
          <a:xfrm>
            <a:off x="6517886" y="4116388"/>
            <a:ext cx="298450" cy="366712"/>
          </a:xfrm>
          <a:prstGeom prst="rect">
            <a:avLst/>
          </a:prstGeom>
          <a:noFill/>
          <a:ln w="9525">
            <a:noFill/>
            <a:miter lim="800000"/>
            <a:headEnd/>
            <a:tailEnd/>
          </a:ln>
          <a:effectLst/>
        </p:spPr>
        <p:txBody>
          <a:bodyPr wrap="none">
            <a:spAutoFit/>
          </a:bodyPr>
          <a:lstStyle/>
          <a:p>
            <a:r>
              <a:rPr lang="en-US">
                <a:latin typeface="Times New Roman" pitchFamily="18" charset="0"/>
              </a:rPr>
              <a:t>d</a:t>
            </a:r>
          </a:p>
        </p:txBody>
      </p:sp>
      <p:sp>
        <p:nvSpPr>
          <p:cNvPr id="269338" name="Rectangle 26"/>
          <p:cNvSpPr>
            <a:spLocks noChangeArrowheads="1"/>
          </p:cNvSpPr>
          <p:nvPr/>
        </p:nvSpPr>
        <p:spPr bwMode="auto">
          <a:xfrm>
            <a:off x="6827448" y="4114800"/>
            <a:ext cx="541338" cy="381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9339" name="Rectangle 27"/>
          <p:cNvSpPr>
            <a:spLocks noChangeArrowheads="1"/>
          </p:cNvSpPr>
          <p:nvPr/>
        </p:nvSpPr>
        <p:spPr bwMode="auto">
          <a:xfrm>
            <a:off x="6835386" y="2514600"/>
            <a:ext cx="671512" cy="381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9340" name="Rectangle 28"/>
          <p:cNvSpPr>
            <a:spLocks noChangeArrowheads="1"/>
          </p:cNvSpPr>
          <p:nvPr/>
        </p:nvSpPr>
        <p:spPr bwMode="auto">
          <a:xfrm>
            <a:off x="6835386" y="3048000"/>
            <a:ext cx="366712" cy="381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9341" name="Rectangle 29"/>
          <p:cNvSpPr>
            <a:spLocks noChangeArrowheads="1"/>
          </p:cNvSpPr>
          <p:nvPr/>
        </p:nvSpPr>
        <p:spPr bwMode="auto">
          <a:xfrm>
            <a:off x="6835386" y="3581400"/>
            <a:ext cx="152400" cy="381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9350" name="Rectangle 38"/>
          <p:cNvSpPr>
            <a:spLocks noChangeArrowheads="1"/>
          </p:cNvSpPr>
          <p:nvPr/>
        </p:nvSpPr>
        <p:spPr bwMode="auto">
          <a:xfrm>
            <a:off x="6827448" y="4648200"/>
            <a:ext cx="762000" cy="381000"/>
          </a:xfrm>
          <a:prstGeom prst="rect">
            <a:avLst/>
          </a:prstGeom>
          <a:noFill/>
          <a:ln w="9525">
            <a:solidFill>
              <a:schemeClr val="tx1"/>
            </a:solidFill>
            <a:miter lim="800000"/>
            <a:headEnd/>
            <a:tailEnd/>
          </a:ln>
          <a:effectLst/>
        </p:spPr>
        <p:txBody>
          <a:bodyPr wrap="none" anchor="ctr"/>
          <a:lstStyle/>
          <a:p>
            <a:endParaRPr lang="en-US"/>
          </a:p>
        </p:txBody>
      </p:sp>
      <p:sp>
        <p:nvSpPr>
          <p:cNvPr id="269351" name="Text Box 39"/>
          <p:cNvSpPr txBox="1">
            <a:spLocks noChangeArrowheads="1"/>
          </p:cNvSpPr>
          <p:nvPr/>
        </p:nvSpPr>
        <p:spPr bwMode="auto">
          <a:xfrm>
            <a:off x="6516298" y="4649788"/>
            <a:ext cx="285750" cy="366712"/>
          </a:xfrm>
          <a:prstGeom prst="rect">
            <a:avLst/>
          </a:prstGeom>
          <a:noFill/>
          <a:ln w="9525">
            <a:noFill/>
            <a:miter lim="800000"/>
            <a:headEnd/>
            <a:tailEnd/>
          </a:ln>
          <a:effectLst/>
        </p:spPr>
        <p:txBody>
          <a:bodyPr wrap="none">
            <a:spAutoFit/>
          </a:bodyPr>
          <a:lstStyle/>
          <a:p>
            <a:r>
              <a:rPr lang="en-US">
                <a:latin typeface="Times New Roman" pitchFamily="18" charset="0"/>
              </a:rPr>
              <a:t>e</a:t>
            </a:r>
          </a:p>
        </p:txBody>
      </p:sp>
      <p:sp>
        <p:nvSpPr>
          <p:cNvPr id="269352" name="Rectangle 40"/>
          <p:cNvSpPr>
            <a:spLocks noChangeArrowheads="1"/>
          </p:cNvSpPr>
          <p:nvPr/>
        </p:nvSpPr>
        <p:spPr bwMode="auto">
          <a:xfrm>
            <a:off x="6825861" y="4648200"/>
            <a:ext cx="300037" cy="381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9360" name="Rectangle 48"/>
          <p:cNvSpPr>
            <a:spLocks noChangeArrowheads="1"/>
          </p:cNvSpPr>
          <p:nvPr/>
        </p:nvSpPr>
        <p:spPr bwMode="auto">
          <a:xfrm>
            <a:off x="6821098" y="2514600"/>
            <a:ext cx="685800" cy="381000"/>
          </a:xfrm>
          <a:prstGeom prst="rect">
            <a:avLst/>
          </a:prstGeom>
          <a:solidFill>
            <a:srgbClr val="FF6600"/>
          </a:solidFill>
          <a:ln w="9525">
            <a:solidFill>
              <a:schemeClr val="tx1"/>
            </a:solidFill>
            <a:miter lim="800000"/>
            <a:headEnd/>
            <a:tailEnd/>
          </a:ln>
          <a:effectLst/>
        </p:spPr>
        <p:txBody>
          <a:bodyPr wrap="none" anchor="ctr"/>
          <a:lstStyle/>
          <a:p>
            <a:endParaRPr lang="en-US"/>
          </a:p>
        </p:txBody>
      </p:sp>
      <p:sp>
        <p:nvSpPr>
          <p:cNvPr id="40" name="TextBox 39"/>
          <p:cNvSpPr txBox="1"/>
          <p:nvPr/>
        </p:nvSpPr>
        <p:spPr>
          <a:xfrm>
            <a:off x="6810551" y="0"/>
            <a:ext cx="2333459" cy="338554"/>
          </a:xfrm>
          <a:prstGeom prst="rect">
            <a:avLst/>
          </a:prstGeom>
          <a:noFill/>
        </p:spPr>
        <p:txBody>
          <a:bodyPr wrap="none" rtlCol="0">
            <a:spAutoFit/>
          </a:bodyPr>
          <a:lstStyle/>
          <a:p>
            <a:pPr algn="r"/>
            <a:r>
              <a:rPr lang="en-US" sz="1600" dirty="0">
                <a:solidFill>
                  <a:schemeClr val="bg1"/>
                </a:solidFill>
              </a:rPr>
              <a:t>[</a:t>
            </a:r>
            <a:r>
              <a:rPr lang="en-US" sz="1600" dirty="0" err="1">
                <a:solidFill>
                  <a:schemeClr val="bg1"/>
                </a:solidFill>
              </a:rPr>
              <a:t>Leskovec</a:t>
            </a:r>
            <a:r>
              <a:rPr lang="en-US" sz="1600" dirty="0">
                <a:solidFill>
                  <a:schemeClr val="bg1"/>
                </a:solidFill>
              </a:rPr>
              <a:t> et al., KDD ’07]</a:t>
            </a:r>
          </a:p>
        </p:txBody>
      </p:sp>
      <p:sp>
        <p:nvSpPr>
          <p:cNvPr id="43" name="Rectangle 42"/>
          <p:cNvSpPr/>
          <p:nvPr/>
        </p:nvSpPr>
        <p:spPr>
          <a:xfrm>
            <a:off x="914400" y="5830669"/>
            <a:ext cx="7620000" cy="646331"/>
          </a:xfrm>
          <a:prstGeom prst="rect">
            <a:avLst/>
          </a:prstGeom>
        </p:spPr>
        <p:txBody>
          <a:bodyPr wrap="square">
            <a:spAutoFit/>
          </a:bodyPr>
          <a:lstStyle/>
          <a:p>
            <a:pPr>
              <a:buNone/>
            </a:pPr>
            <a:r>
              <a:rPr lang="en-US" sz="3600" i="1" dirty="0">
                <a:latin typeface="Calibri" pitchFamily="34" charset="0"/>
                <a:cs typeface="Times New Roman" pitchFamily="18" charset="0"/>
              </a:rPr>
              <a:t>F(A </a:t>
            </a:r>
            <a:r>
              <a:rPr lang="en-US" sz="3600" i="1" dirty="0">
                <a:latin typeface="Calibri" pitchFamily="34" charset="0"/>
                <a:cs typeface="Times New Roman" pitchFamily="18" charset="0"/>
                <a:sym typeface="Symbol"/>
              </a:rPr>
              <a:t> </a:t>
            </a:r>
            <a:r>
              <a:rPr lang="en-US" sz="3600" i="1" dirty="0">
                <a:latin typeface="Calibri" pitchFamily="34" charset="0"/>
                <a:cs typeface="Times New Roman" pitchFamily="18" charset="0"/>
              </a:rPr>
              <a:t>{d}) – F(A)   ≥  F(B </a:t>
            </a:r>
            <a:r>
              <a:rPr lang="en-US" sz="3600" i="1" dirty="0">
                <a:latin typeface="Calibri" pitchFamily="34" charset="0"/>
                <a:cs typeface="Times New Roman" pitchFamily="18" charset="0"/>
                <a:sym typeface="Symbol"/>
              </a:rPr>
              <a:t> </a:t>
            </a:r>
            <a:r>
              <a:rPr lang="en-US" sz="3600" i="1" dirty="0">
                <a:latin typeface="Calibri" pitchFamily="34" charset="0"/>
                <a:cs typeface="Times New Roman" pitchFamily="18" charset="0"/>
              </a:rPr>
              <a:t>{d}) – F(B)</a:t>
            </a:r>
          </a:p>
        </p:txBody>
      </p:sp>
      <p:sp>
        <p:nvSpPr>
          <p:cNvPr id="2" name="TextBox 1"/>
          <p:cNvSpPr txBox="1"/>
          <p:nvPr/>
        </p:nvSpPr>
        <p:spPr>
          <a:xfrm>
            <a:off x="8077200" y="2526268"/>
            <a:ext cx="840295" cy="369332"/>
          </a:xfrm>
          <a:prstGeom prst="rect">
            <a:avLst/>
          </a:prstGeom>
          <a:noFill/>
        </p:spPr>
        <p:txBody>
          <a:bodyPr wrap="none" rtlCol="0">
            <a:spAutoFit/>
          </a:bodyPr>
          <a:lstStyle/>
          <a:p>
            <a:r>
              <a:rPr lang="en-US" dirty="0">
                <a:latin typeface="Arial" pitchFamily="34" charset="0"/>
                <a:cs typeface="Arial" pitchFamily="34" charset="0"/>
              </a:rPr>
              <a:t>A</a:t>
            </a:r>
            <a:r>
              <a:rPr lang="en-US" baseline="-25000" dirty="0">
                <a:latin typeface="Arial" pitchFamily="34" charset="0"/>
                <a:cs typeface="Arial" pitchFamily="34" charset="0"/>
              </a:rPr>
              <a:t>1</a:t>
            </a:r>
            <a:r>
              <a:rPr lang="en-US" dirty="0">
                <a:latin typeface="Arial" pitchFamily="34" charset="0"/>
                <a:cs typeface="Arial" pitchFamily="34" charset="0"/>
              </a:rPr>
              <a:t>={a}</a:t>
            </a:r>
          </a:p>
        </p:txBody>
      </p:sp>
      <p:sp>
        <p:nvSpPr>
          <p:cNvPr id="28" name="Rectangle 27"/>
          <p:cNvSpPr/>
          <p:nvPr/>
        </p:nvSpPr>
        <p:spPr>
          <a:xfrm>
            <a:off x="8001000" y="6096000"/>
            <a:ext cx="793807" cy="369332"/>
          </a:xfrm>
          <a:prstGeom prst="rect">
            <a:avLst/>
          </a:prstGeom>
        </p:spPr>
        <p:txBody>
          <a:bodyPr wrap="none">
            <a:spAutoFit/>
          </a:bodyPr>
          <a:lstStyle/>
          <a:p>
            <a:r>
              <a:rPr lang="en-US" b="1" i="1" dirty="0"/>
              <a:t>A </a:t>
            </a:r>
            <a:r>
              <a:rPr lang="en-US" b="1" dirty="0">
                <a:latin typeface="Times New Roman"/>
                <a:cs typeface="Times New Roman"/>
                <a:sym typeface="Symbol"/>
              </a:rPr>
              <a:t></a:t>
            </a:r>
            <a:r>
              <a:rPr lang="en-US" b="1" i="1" dirty="0">
                <a:latin typeface="Times New Roman"/>
                <a:cs typeface="Times New Roman"/>
                <a:sym typeface="Symbol"/>
              </a:rPr>
              <a:t> </a:t>
            </a:r>
            <a:r>
              <a:rPr lang="en-US" b="1" i="1" dirty="0"/>
              <a:t>B</a:t>
            </a:r>
            <a:r>
              <a:rPr lang="en-US" b="1" dirty="0"/>
              <a:t> </a:t>
            </a:r>
            <a:endParaRPr lang="en-US" dirty="0"/>
          </a:p>
        </p:txBody>
      </p:sp>
      <p:sp>
        <p:nvSpPr>
          <p:cNvPr id="29" name="Text Box 30"/>
          <p:cNvSpPr txBox="1">
            <a:spLocks noChangeArrowheads="1"/>
          </p:cNvSpPr>
          <p:nvPr/>
        </p:nvSpPr>
        <p:spPr bwMode="auto">
          <a:xfrm>
            <a:off x="6440098" y="1828800"/>
            <a:ext cx="1800493" cy="646331"/>
          </a:xfrm>
          <a:prstGeom prst="rect">
            <a:avLst/>
          </a:prstGeom>
          <a:noFill/>
          <a:ln w="9525">
            <a:noFill/>
            <a:miter lim="800000"/>
            <a:headEnd/>
            <a:tailEnd/>
          </a:ln>
          <a:effectLst/>
        </p:spPr>
        <p:txBody>
          <a:bodyPr wrap="none">
            <a:spAutoFit/>
          </a:bodyPr>
          <a:lstStyle/>
          <a:p>
            <a:r>
              <a:rPr lang="en-US" dirty="0"/>
              <a:t>Upper bound on</a:t>
            </a:r>
            <a:br>
              <a:rPr lang="en-US" dirty="0"/>
            </a:br>
            <a:r>
              <a:rPr lang="en-US" dirty="0"/>
              <a:t>Marginal gain </a:t>
            </a:r>
            <a:r>
              <a:rPr lang="en-US" b="1" dirty="0">
                <a:solidFill>
                  <a:srgbClr val="0000FF"/>
                </a:solidFill>
                <a:latin typeface="Symbol" pitchFamily="18" charset="2"/>
                <a:cs typeface="Arial" pitchFamily="34" charset="0"/>
                <a:sym typeface="Symbol" pitchFamily="18" charset="2"/>
              </a:rPr>
              <a:t></a:t>
            </a:r>
            <a:r>
              <a:rPr lang="en-US" i="1" baseline="-25000" dirty="0">
                <a:sym typeface="Symbol"/>
              </a:rPr>
              <a:t>1</a:t>
            </a:r>
            <a:endParaRPr lang="en-US" dirty="0"/>
          </a:p>
        </p:txBody>
      </p:sp>
    </p:spTree>
    <p:custDataLst>
      <p:tags r:id="rId1"/>
    </p:custDataLst>
    <p:extLst>
      <p:ext uri="{BB962C8B-B14F-4D97-AF65-F5344CB8AC3E}">
        <p14:creationId xmlns:p14="http://schemas.microsoft.com/office/powerpoint/2010/main" val="333438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9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93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93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93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93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93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38" grpId="0" animBg="1"/>
      <p:bldP spid="269339" grpId="0" animBg="1"/>
      <p:bldP spid="269340" grpId="0" animBg="1"/>
      <p:bldP spid="269341" grpId="0" animBg="1"/>
      <p:bldP spid="269352" grpId="0" animBg="1"/>
      <p:bldP spid="269360"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28600"/>
            <a:ext cx="8520600" cy="572700"/>
          </a:xfrm>
          <a:prstGeom prst="rect">
            <a:avLst/>
          </a:prstGeom>
        </p:spPr>
        <p:txBody>
          <a:bodyPr spcFirstLastPara="1" vert="horz" wrap="square" lIns="91425" tIns="91425" rIns="91425" bIns="91425" rtlCol="0" anchor="t" anchorCtr="0">
            <a:noAutofit/>
          </a:bodyPr>
          <a:lstStyle/>
          <a:p>
            <a:pPr>
              <a:spcBef>
                <a:spcPts val="0"/>
              </a:spcBef>
            </a:pPr>
            <a:r>
              <a:rPr lang="en-GB" dirty="0"/>
              <a:t>All (Or Most) Frequent </a:t>
            </a:r>
            <a:r>
              <a:rPr lang="en-GB" dirty="0" err="1"/>
              <a:t>Itemsets</a:t>
            </a:r>
            <a:endParaRPr dirty="0"/>
          </a:p>
        </p:txBody>
      </p:sp>
      <p:sp>
        <p:nvSpPr>
          <p:cNvPr id="106" name="Shape 106"/>
          <p:cNvSpPr txBox="1">
            <a:spLocks noGrp="1"/>
          </p:cNvSpPr>
          <p:nvPr>
            <p:ph type="body" idx="1"/>
          </p:nvPr>
        </p:nvSpPr>
        <p:spPr>
          <a:xfrm>
            <a:off x="457200" y="1143000"/>
            <a:ext cx="8520600" cy="3416400"/>
          </a:xfrm>
          <a:prstGeom prst="rect">
            <a:avLst/>
          </a:prstGeom>
        </p:spPr>
        <p:txBody>
          <a:bodyPr spcFirstLastPara="1" vert="horz" wrap="square" lIns="91425" tIns="91425" rIns="91425" bIns="91425" rtlCol="0" anchor="t" anchorCtr="0">
            <a:noAutofit/>
          </a:bodyPr>
          <a:lstStyle/>
          <a:p>
            <a:pPr marL="457200" indent="-342900">
              <a:spcBef>
                <a:spcPts val="0"/>
              </a:spcBef>
              <a:buSzPts val="1800"/>
              <a:buChar char="●"/>
            </a:pPr>
            <a:r>
              <a:rPr lang="en-GB" dirty="0"/>
              <a:t>Handle Large Datasets</a:t>
            </a:r>
            <a:endParaRPr dirty="0"/>
          </a:p>
          <a:p>
            <a:pPr marL="457200" indent="-342900">
              <a:spcBef>
                <a:spcPts val="0"/>
              </a:spcBef>
              <a:buSzPts val="1800"/>
              <a:buChar char="●"/>
            </a:pPr>
            <a:r>
              <a:rPr lang="en-GB" dirty="0"/>
              <a:t>Simple Algorithm</a:t>
            </a:r>
            <a:endParaRPr dirty="0"/>
          </a:p>
          <a:p>
            <a:pPr marL="914400" lvl="1" indent="-317500">
              <a:spcBef>
                <a:spcPts val="0"/>
              </a:spcBef>
              <a:buSzPts val="1400"/>
              <a:buChar char="○"/>
            </a:pPr>
            <a:r>
              <a:rPr lang="en-GB" dirty="0"/>
              <a:t>Sample from all baskets</a:t>
            </a:r>
            <a:endParaRPr dirty="0"/>
          </a:p>
          <a:p>
            <a:pPr marL="914400" lvl="1" indent="-317500">
              <a:spcBef>
                <a:spcPts val="0"/>
              </a:spcBef>
              <a:buSzPts val="1400"/>
              <a:buChar char="○"/>
            </a:pPr>
            <a:r>
              <a:rPr lang="en-GB" dirty="0"/>
              <a:t>Run A-Priori/PCY in main memory with lower threshold</a:t>
            </a:r>
            <a:endParaRPr dirty="0"/>
          </a:p>
          <a:p>
            <a:pPr marL="914400" lvl="1" indent="-317500">
              <a:spcBef>
                <a:spcPts val="0"/>
              </a:spcBef>
              <a:buSzPts val="1400"/>
              <a:buChar char="○"/>
            </a:pPr>
            <a:r>
              <a:rPr lang="en-GB" dirty="0"/>
              <a:t>No guarantee</a:t>
            </a:r>
            <a:endParaRPr dirty="0"/>
          </a:p>
          <a:p>
            <a:pPr marL="457200" indent="-342900">
              <a:spcBef>
                <a:spcPts val="0"/>
              </a:spcBef>
              <a:buSzPts val="1800"/>
              <a:buChar char="●"/>
            </a:pPr>
            <a:r>
              <a:rPr lang="en-GB" dirty="0"/>
              <a:t>SON Algorithm</a:t>
            </a:r>
            <a:endParaRPr dirty="0"/>
          </a:p>
          <a:p>
            <a:pPr marL="914400" lvl="1" indent="-317500">
              <a:spcBef>
                <a:spcPts val="0"/>
              </a:spcBef>
              <a:buSzPts val="1400"/>
              <a:buChar char="○"/>
            </a:pPr>
            <a:r>
              <a:rPr lang="en-GB" dirty="0"/>
              <a:t>Partition baskets into subsets</a:t>
            </a:r>
            <a:endParaRPr dirty="0"/>
          </a:p>
          <a:p>
            <a:pPr marL="914400" lvl="1" indent="-317500">
              <a:spcBef>
                <a:spcPts val="0"/>
              </a:spcBef>
              <a:buSzPts val="1400"/>
              <a:buChar char="○"/>
            </a:pPr>
            <a:r>
              <a:rPr lang="en-GB" dirty="0"/>
              <a:t>Frequent in the whole =&gt; frequent in at least one subset</a:t>
            </a:r>
            <a:endParaRPr dirty="0"/>
          </a:p>
          <a:p>
            <a:pPr marL="457200" indent="-342900">
              <a:spcBef>
                <a:spcPts val="0"/>
              </a:spcBef>
              <a:buSzPts val="1800"/>
              <a:buChar char="●"/>
            </a:pPr>
            <a:r>
              <a:rPr lang="en-GB" dirty="0" err="1"/>
              <a:t>Toivonen’s</a:t>
            </a:r>
            <a:r>
              <a:rPr lang="en-GB" dirty="0"/>
              <a:t> Algorithm</a:t>
            </a:r>
            <a:endParaRPr dirty="0"/>
          </a:p>
          <a:p>
            <a:pPr marL="914400" lvl="1" indent="-317500">
              <a:spcBef>
                <a:spcPts val="0"/>
              </a:spcBef>
              <a:buSzPts val="1400"/>
              <a:buChar char="○"/>
            </a:pPr>
            <a:r>
              <a:rPr lang="en-GB" dirty="0"/>
              <a:t>Negative Border - not frequent in the sample but all immediate subsets are</a:t>
            </a:r>
            <a:endParaRPr dirty="0"/>
          </a:p>
          <a:p>
            <a:pPr marL="914400" lvl="1" indent="-317500">
              <a:spcBef>
                <a:spcPts val="0"/>
              </a:spcBef>
              <a:buSzPts val="1400"/>
              <a:buChar char="○"/>
            </a:pPr>
            <a:r>
              <a:rPr lang="en-GB" dirty="0"/>
              <a:t>Pass 2 - Count frequent </a:t>
            </a:r>
            <a:r>
              <a:rPr lang="en-GB" dirty="0" err="1"/>
              <a:t>itemsets</a:t>
            </a:r>
            <a:r>
              <a:rPr lang="en-GB" dirty="0"/>
              <a:t> and sets in their negative border</a:t>
            </a:r>
            <a:endParaRPr dirty="0"/>
          </a:p>
          <a:p>
            <a:pPr marL="914400" lvl="1" indent="-317500">
              <a:spcBef>
                <a:spcPts val="0"/>
              </a:spcBef>
              <a:buSzPts val="1400"/>
              <a:buChar char="○"/>
            </a:pPr>
            <a:r>
              <a:rPr lang="en-GB" dirty="0"/>
              <a:t>What guarantee?</a:t>
            </a:r>
            <a:endParaRPr dirty="0"/>
          </a:p>
        </p:txBody>
      </p:sp>
    </p:spTree>
    <p:extLst>
      <p:ext uri="{BB962C8B-B14F-4D97-AF65-F5344CB8AC3E}">
        <p14:creationId xmlns:p14="http://schemas.microsoft.com/office/powerpoint/2010/main" val="4226237832"/>
      </p:ext>
    </p:extLst>
  </p:cSld>
  <p:clrMapOvr>
    <a:masterClrMapping/>
  </p:clrMapOvr>
  <p:transition spd="med"/>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r>
              <a:rPr lang="en-US" dirty="0"/>
              <a:t>Lazy Greedy</a:t>
            </a:r>
          </a:p>
        </p:txBody>
      </p:sp>
      <p:sp>
        <p:nvSpPr>
          <p:cNvPr id="271402" name="Rectangle 42"/>
          <p:cNvSpPr>
            <a:spLocks noGrp="1" noChangeArrowheads="1"/>
          </p:cNvSpPr>
          <p:nvPr>
            <p:ph idx="1"/>
          </p:nvPr>
        </p:nvSpPr>
        <p:spPr>
          <a:xfrm>
            <a:off x="457200" y="1295400"/>
            <a:ext cx="5867400" cy="5257801"/>
          </a:xfrm>
          <a:noFill/>
          <a:ln/>
        </p:spPr>
        <p:txBody>
          <a:bodyPr/>
          <a:lstStyle/>
          <a:p>
            <a:r>
              <a:rPr lang="en-US" b="1" dirty="0">
                <a:solidFill>
                  <a:srgbClr val="0000FF"/>
                </a:solidFill>
              </a:rPr>
              <a:t>Idea: </a:t>
            </a:r>
          </a:p>
          <a:p>
            <a:pPr lvl="1"/>
            <a:r>
              <a:rPr lang="en-US" dirty="0"/>
              <a:t>Use </a:t>
            </a:r>
            <a:r>
              <a:rPr lang="en-US" b="1" dirty="0">
                <a:solidFill>
                  <a:srgbClr val="0000FF"/>
                </a:solidFill>
                <a:latin typeface="Symbol" pitchFamily="18" charset="2"/>
                <a:cs typeface="Arial" pitchFamily="34" charset="0"/>
                <a:sym typeface="Symbol" pitchFamily="18" charset="2"/>
              </a:rPr>
              <a:t></a:t>
            </a:r>
            <a:r>
              <a:rPr lang="en-US" i="1" baseline="-25000" dirty="0" err="1">
                <a:sym typeface="Symbol"/>
              </a:rPr>
              <a:t>i</a:t>
            </a:r>
            <a:r>
              <a:rPr lang="en-US" i="1" dirty="0">
                <a:sym typeface="Symbol"/>
              </a:rPr>
              <a:t> </a:t>
            </a:r>
            <a:r>
              <a:rPr lang="en-US" dirty="0">
                <a:sym typeface="Symbol"/>
              </a:rPr>
              <a:t>as upper-bound on </a:t>
            </a:r>
            <a:r>
              <a:rPr lang="en-US" b="1" dirty="0">
                <a:solidFill>
                  <a:srgbClr val="0000FF"/>
                </a:solidFill>
                <a:latin typeface="Symbol" pitchFamily="18" charset="2"/>
                <a:cs typeface="Arial" pitchFamily="34" charset="0"/>
                <a:sym typeface="Symbol" pitchFamily="18" charset="2"/>
              </a:rPr>
              <a:t></a:t>
            </a:r>
            <a:r>
              <a:rPr lang="en-US" i="1" baseline="-25000" dirty="0">
                <a:sym typeface="Symbol"/>
              </a:rPr>
              <a:t>j</a:t>
            </a:r>
            <a:r>
              <a:rPr lang="en-US" baseline="-25000" dirty="0">
                <a:sym typeface="Symbol"/>
              </a:rPr>
              <a:t>  </a:t>
            </a:r>
            <a:r>
              <a:rPr lang="en-US" dirty="0">
                <a:sym typeface="Symbol"/>
              </a:rPr>
              <a:t>(</a:t>
            </a:r>
            <a:r>
              <a:rPr lang="en-US" i="1" dirty="0">
                <a:sym typeface="Symbol"/>
              </a:rPr>
              <a:t>j &gt; </a:t>
            </a:r>
            <a:r>
              <a:rPr lang="en-US" i="1" dirty="0" err="1">
                <a:sym typeface="Symbol"/>
              </a:rPr>
              <a:t>i</a:t>
            </a:r>
            <a:r>
              <a:rPr lang="en-US" dirty="0">
                <a:sym typeface="Symbol"/>
              </a:rPr>
              <a:t>)</a:t>
            </a:r>
            <a:endParaRPr lang="en-US" b="1" dirty="0">
              <a:solidFill>
                <a:schemeClr val="accent2"/>
              </a:solidFill>
            </a:endParaRPr>
          </a:p>
          <a:p>
            <a:r>
              <a:rPr lang="en-US" b="1" u="sng" dirty="0">
                <a:solidFill>
                  <a:srgbClr val="C00000"/>
                </a:solidFill>
              </a:rPr>
              <a:t>Lazy</a:t>
            </a:r>
            <a:r>
              <a:rPr lang="en-US" b="1" dirty="0">
                <a:solidFill>
                  <a:srgbClr val="C00000"/>
                </a:solidFill>
              </a:rPr>
              <a:t> Greedy</a:t>
            </a:r>
            <a:r>
              <a:rPr lang="en-US" b="1" dirty="0"/>
              <a:t>:</a:t>
            </a:r>
          </a:p>
          <a:p>
            <a:pPr lvl="1"/>
            <a:r>
              <a:rPr lang="en-US" dirty="0"/>
              <a:t>Keep an ordered list of marginal benefits </a:t>
            </a:r>
            <a:r>
              <a:rPr lang="en-US" b="1" dirty="0">
                <a:solidFill>
                  <a:srgbClr val="0000FF"/>
                </a:solidFill>
                <a:latin typeface="Symbol" pitchFamily="18" charset="2"/>
                <a:cs typeface="Arial" pitchFamily="34" charset="0"/>
                <a:sym typeface="Symbol" pitchFamily="18" charset="2"/>
              </a:rPr>
              <a:t></a:t>
            </a:r>
            <a:r>
              <a:rPr lang="en-US" i="1" baseline="-25000" dirty="0" err="1">
                <a:sym typeface="Symbol"/>
              </a:rPr>
              <a:t>i</a:t>
            </a:r>
            <a:r>
              <a:rPr lang="en-US" dirty="0"/>
              <a:t> from previous iteration</a:t>
            </a:r>
          </a:p>
          <a:p>
            <a:pPr lvl="1"/>
            <a:r>
              <a:rPr lang="en-US" dirty="0"/>
              <a:t>Re-evaluate </a:t>
            </a:r>
            <a:r>
              <a:rPr lang="en-US" b="1" dirty="0">
                <a:solidFill>
                  <a:srgbClr val="0000FF"/>
                </a:solidFill>
                <a:latin typeface="Symbol" pitchFamily="18" charset="2"/>
                <a:cs typeface="Arial" pitchFamily="34" charset="0"/>
                <a:sym typeface="Symbol" pitchFamily="18" charset="2"/>
              </a:rPr>
              <a:t></a:t>
            </a:r>
            <a:r>
              <a:rPr lang="en-US" i="1" baseline="-25000" dirty="0" err="1">
                <a:sym typeface="Symbol"/>
              </a:rPr>
              <a:t>i</a:t>
            </a:r>
            <a:r>
              <a:rPr lang="en-US" dirty="0"/>
              <a:t> </a:t>
            </a:r>
            <a:r>
              <a:rPr lang="en-US" dirty="0">
                <a:solidFill>
                  <a:srgbClr val="CC0000"/>
                </a:solidFill>
              </a:rPr>
              <a:t>only </a:t>
            </a:r>
            <a:r>
              <a:rPr lang="en-US" dirty="0"/>
              <a:t>for top element</a:t>
            </a:r>
          </a:p>
          <a:p>
            <a:pPr lvl="1"/>
            <a:r>
              <a:rPr lang="en-US" dirty="0"/>
              <a:t>Re-sort and prune</a:t>
            </a:r>
          </a:p>
        </p:txBody>
      </p:sp>
      <p:sp>
        <p:nvSpPr>
          <p:cNvPr id="43" name="Slide Number Placeholder 42"/>
          <p:cNvSpPr>
            <a:spLocks noGrp="1"/>
          </p:cNvSpPr>
          <p:nvPr>
            <p:ph type="sldNum" sz="quarter" idx="12"/>
          </p:nvPr>
        </p:nvSpPr>
        <p:spPr/>
        <p:txBody>
          <a:bodyPr/>
          <a:lstStyle/>
          <a:p>
            <a:fld id="{0B668D9F-E5F4-4610-B068-11DD93A3F1C5}" type="slidenum">
              <a:rPr lang="en-US" smtClean="0"/>
              <a:pPr/>
              <a:t>110</a:t>
            </a:fld>
            <a:endParaRPr lang="en-US" dirty="0"/>
          </a:p>
        </p:txBody>
      </p:sp>
      <p:sp>
        <p:nvSpPr>
          <p:cNvPr id="271369" name="Rectangle 9"/>
          <p:cNvSpPr>
            <a:spLocks noChangeArrowheads="1"/>
          </p:cNvSpPr>
          <p:nvPr/>
        </p:nvSpPr>
        <p:spPr bwMode="auto">
          <a:xfrm>
            <a:off x="6836973" y="2514600"/>
            <a:ext cx="762000" cy="381000"/>
          </a:xfrm>
          <a:prstGeom prst="rect">
            <a:avLst/>
          </a:prstGeom>
          <a:noFill/>
          <a:ln w="9525">
            <a:solidFill>
              <a:schemeClr val="tx1"/>
            </a:solidFill>
            <a:miter lim="800000"/>
            <a:headEnd/>
            <a:tailEnd/>
          </a:ln>
          <a:effectLst/>
        </p:spPr>
        <p:txBody>
          <a:bodyPr wrap="none" anchor="ctr"/>
          <a:lstStyle/>
          <a:p>
            <a:endParaRPr lang="en-US"/>
          </a:p>
        </p:txBody>
      </p:sp>
      <p:sp>
        <p:nvSpPr>
          <p:cNvPr id="271372" name="Text Box 12"/>
          <p:cNvSpPr txBox="1">
            <a:spLocks noChangeArrowheads="1"/>
          </p:cNvSpPr>
          <p:nvPr/>
        </p:nvSpPr>
        <p:spPr bwMode="auto">
          <a:xfrm>
            <a:off x="6516298" y="2476500"/>
            <a:ext cx="285750" cy="366713"/>
          </a:xfrm>
          <a:prstGeom prst="rect">
            <a:avLst/>
          </a:prstGeom>
          <a:noFill/>
          <a:ln w="9525">
            <a:noFill/>
            <a:miter lim="800000"/>
            <a:headEnd/>
            <a:tailEnd/>
          </a:ln>
          <a:effectLst/>
        </p:spPr>
        <p:txBody>
          <a:bodyPr wrap="none">
            <a:spAutoFit/>
          </a:bodyPr>
          <a:lstStyle/>
          <a:p>
            <a:r>
              <a:rPr lang="en-US">
                <a:latin typeface="Times New Roman" pitchFamily="18" charset="0"/>
              </a:rPr>
              <a:t>a</a:t>
            </a:r>
          </a:p>
        </p:txBody>
      </p:sp>
      <p:grpSp>
        <p:nvGrpSpPr>
          <p:cNvPr id="2" name="Group 36"/>
          <p:cNvGrpSpPr>
            <a:grpSpLocks/>
          </p:cNvGrpSpPr>
          <p:nvPr/>
        </p:nvGrpSpPr>
        <p:grpSpPr bwMode="auto">
          <a:xfrm>
            <a:off x="6517886" y="4114800"/>
            <a:ext cx="1073150" cy="381000"/>
            <a:chOff x="3889" y="2592"/>
            <a:chExt cx="676" cy="240"/>
          </a:xfrm>
        </p:grpSpPr>
        <p:sp>
          <p:nvSpPr>
            <p:cNvPr id="271383" name="Rectangle 23"/>
            <p:cNvSpPr>
              <a:spLocks noChangeArrowheads="1"/>
            </p:cNvSpPr>
            <p:nvPr/>
          </p:nvSpPr>
          <p:spPr bwMode="auto">
            <a:xfrm>
              <a:off x="4085" y="2592"/>
              <a:ext cx="480" cy="240"/>
            </a:xfrm>
            <a:prstGeom prst="rect">
              <a:avLst/>
            </a:prstGeom>
            <a:noFill/>
            <a:ln w="9525">
              <a:solidFill>
                <a:schemeClr val="tx1"/>
              </a:solidFill>
              <a:miter lim="800000"/>
              <a:headEnd/>
              <a:tailEnd/>
            </a:ln>
            <a:effectLst/>
          </p:spPr>
          <p:txBody>
            <a:bodyPr wrap="none" anchor="ctr"/>
            <a:lstStyle/>
            <a:p>
              <a:endParaRPr lang="en-US"/>
            </a:p>
          </p:txBody>
        </p:sp>
        <p:sp>
          <p:nvSpPr>
            <p:cNvPr id="271384" name="Text Box 24"/>
            <p:cNvSpPr txBox="1">
              <a:spLocks noChangeArrowheads="1"/>
            </p:cNvSpPr>
            <p:nvPr/>
          </p:nvSpPr>
          <p:spPr bwMode="auto">
            <a:xfrm>
              <a:off x="3889" y="2593"/>
              <a:ext cx="188" cy="231"/>
            </a:xfrm>
            <a:prstGeom prst="rect">
              <a:avLst/>
            </a:prstGeom>
            <a:noFill/>
            <a:ln w="9525">
              <a:noFill/>
              <a:miter lim="800000"/>
              <a:headEnd/>
              <a:tailEnd/>
            </a:ln>
            <a:effectLst/>
          </p:spPr>
          <p:txBody>
            <a:bodyPr wrap="none">
              <a:spAutoFit/>
            </a:bodyPr>
            <a:lstStyle/>
            <a:p>
              <a:r>
                <a:rPr lang="en-US">
                  <a:latin typeface="Times New Roman" pitchFamily="18" charset="0"/>
                </a:rPr>
                <a:t>d</a:t>
              </a:r>
            </a:p>
          </p:txBody>
        </p:sp>
        <p:sp>
          <p:nvSpPr>
            <p:cNvPr id="271386" name="Rectangle 26"/>
            <p:cNvSpPr>
              <a:spLocks noChangeArrowheads="1"/>
            </p:cNvSpPr>
            <p:nvPr/>
          </p:nvSpPr>
          <p:spPr bwMode="auto">
            <a:xfrm>
              <a:off x="4084" y="2592"/>
              <a:ext cx="341" cy="24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271387" name="Rectangle 27"/>
          <p:cNvSpPr>
            <a:spLocks noChangeArrowheads="1"/>
          </p:cNvSpPr>
          <p:nvPr/>
        </p:nvSpPr>
        <p:spPr bwMode="auto">
          <a:xfrm>
            <a:off x="6835386" y="2514600"/>
            <a:ext cx="671512" cy="381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3" name="Group 38"/>
          <p:cNvGrpSpPr>
            <a:grpSpLocks/>
          </p:cNvGrpSpPr>
          <p:nvPr/>
        </p:nvGrpSpPr>
        <p:grpSpPr bwMode="auto">
          <a:xfrm>
            <a:off x="6525823" y="3048000"/>
            <a:ext cx="1073150" cy="381000"/>
            <a:chOff x="3894" y="1920"/>
            <a:chExt cx="676" cy="240"/>
          </a:xfrm>
        </p:grpSpPr>
        <p:sp>
          <p:nvSpPr>
            <p:cNvPr id="271370" name="Rectangle 10"/>
            <p:cNvSpPr>
              <a:spLocks noChangeArrowheads="1"/>
            </p:cNvSpPr>
            <p:nvPr/>
          </p:nvSpPr>
          <p:spPr bwMode="auto">
            <a:xfrm>
              <a:off x="4090" y="1920"/>
              <a:ext cx="480" cy="240"/>
            </a:xfrm>
            <a:prstGeom prst="rect">
              <a:avLst/>
            </a:prstGeom>
            <a:noFill/>
            <a:ln w="9525">
              <a:solidFill>
                <a:schemeClr val="tx1"/>
              </a:solidFill>
              <a:miter lim="800000"/>
              <a:headEnd/>
              <a:tailEnd/>
            </a:ln>
            <a:effectLst/>
          </p:spPr>
          <p:txBody>
            <a:bodyPr wrap="none" anchor="ctr"/>
            <a:lstStyle/>
            <a:p>
              <a:endParaRPr lang="en-US"/>
            </a:p>
          </p:txBody>
        </p:sp>
        <p:sp>
          <p:nvSpPr>
            <p:cNvPr id="271373" name="Text Box 13"/>
            <p:cNvSpPr txBox="1">
              <a:spLocks noChangeArrowheads="1"/>
            </p:cNvSpPr>
            <p:nvPr/>
          </p:nvSpPr>
          <p:spPr bwMode="auto">
            <a:xfrm>
              <a:off x="3894" y="1921"/>
              <a:ext cx="188" cy="231"/>
            </a:xfrm>
            <a:prstGeom prst="rect">
              <a:avLst/>
            </a:prstGeom>
            <a:noFill/>
            <a:ln w="9525">
              <a:noFill/>
              <a:miter lim="800000"/>
              <a:headEnd/>
              <a:tailEnd/>
            </a:ln>
            <a:effectLst/>
          </p:spPr>
          <p:txBody>
            <a:bodyPr wrap="none">
              <a:spAutoFit/>
            </a:bodyPr>
            <a:lstStyle/>
            <a:p>
              <a:r>
                <a:rPr lang="en-US">
                  <a:latin typeface="Times New Roman" pitchFamily="18" charset="0"/>
                </a:rPr>
                <a:t>b</a:t>
              </a:r>
            </a:p>
          </p:txBody>
        </p:sp>
        <p:sp>
          <p:nvSpPr>
            <p:cNvPr id="271388" name="Rectangle 28"/>
            <p:cNvSpPr>
              <a:spLocks noChangeArrowheads="1"/>
            </p:cNvSpPr>
            <p:nvPr/>
          </p:nvSpPr>
          <p:spPr bwMode="auto">
            <a:xfrm>
              <a:off x="4089" y="1920"/>
              <a:ext cx="231" cy="24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grpSp>
        <p:nvGrpSpPr>
          <p:cNvPr id="4" name="Group 37"/>
          <p:cNvGrpSpPr>
            <a:grpSpLocks/>
          </p:cNvGrpSpPr>
          <p:nvPr/>
        </p:nvGrpSpPr>
        <p:grpSpPr bwMode="auto">
          <a:xfrm>
            <a:off x="6525823" y="3581400"/>
            <a:ext cx="1073150" cy="381000"/>
            <a:chOff x="3894" y="2256"/>
            <a:chExt cx="676" cy="240"/>
          </a:xfrm>
        </p:grpSpPr>
        <p:sp>
          <p:nvSpPr>
            <p:cNvPr id="271371" name="Rectangle 11"/>
            <p:cNvSpPr>
              <a:spLocks noChangeArrowheads="1"/>
            </p:cNvSpPr>
            <p:nvPr/>
          </p:nvSpPr>
          <p:spPr bwMode="auto">
            <a:xfrm>
              <a:off x="4090" y="2256"/>
              <a:ext cx="480" cy="240"/>
            </a:xfrm>
            <a:prstGeom prst="rect">
              <a:avLst/>
            </a:prstGeom>
            <a:noFill/>
            <a:ln w="9525">
              <a:solidFill>
                <a:schemeClr val="tx1"/>
              </a:solidFill>
              <a:miter lim="800000"/>
              <a:headEnd/>
              <a:tailEnd/>
            </a:ln>
            <a:effectLst/>
          </p:spPr>
          <p:txBody>
            <a:bodyPr wrap="none" anchor="ctr"/>
            <a:lstStyle/>
            <a:p>
              <a:endParaRPr lang="en-US"/>
            </a:p>
          </p:txBody>
        </p:sp>
        <p:sp>
          <p:nvSpPr>
            <p:cNvPr id="271374" name="Text Box 14"/>
            <p:cNvSpPr txBox="1">
              <a:spLocks noChangeArrowheads="1"/>
            </p:cNvSpPr>
            <p:nvPr/>
          </p:nvSpPr>
          <p:spPr bwMode="auto">
            <a:xfrm>
              <a:off x="3894" y="2257"/>
              <a:ext cx="180" cy="231"/>
            </a:xfrm>
            <a:prstGeom prst="rect">
              <a:avLst/>
            </a:prstGeom>
            <a:noFill/>
            <a:ln w="9525">
              <a:noFill/>
              <a:miter lim="800000"/>
              <a:headEnd/>
              <a:tailEnd/>
            </a:ln>
            <a:effectLst/>
          </p:spPr>
          <p:txBody>
            <a:bodyPr wrap="none">
              <a:spAutoFit/>
            </a:bodyPr>
            <a:lstStyle/>
            <a:p>
              <a:r>
                <a:rPr lang="en-US">
                  <a:latin typeface="Times New Roman" pitchFamily="18" charset="0"/>
                </a:rPr>
                <a:t>c</a:t>
              </a:r>
            </a:p>
          </p:txBody>
        </p:sp>
        <p:sp>
          <p:nvSpPr>
            <p:cNvPr id="271389" name="Rectangle 29"/>
            <p:cNvSpPr>
              <a:spLocks noChangeArrowheads="1"/>
            </p:cNvSpPr>
            <p:nvPr/>
          </p:nvSpPr>
          <p:spPr bwMode="auto">
            <a:xfrm>
              <a:off x="4089" y="2256"/>
              <a:ext cx="96" cy="24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grpSp>
        <p:nvGrpSpPr>
          <p:cNvPr id="5" name="Group 35"/>
          <p:cNvGrpSpPr>
            <a:grpSpLocks/>
          </p:cNvGrpSpPr>
          <p:nvPr/>
        </p:nvGrpSpPr>
        <p:grpSpPr bwMode="auto">
          <a:xfrm>
            <a:off x="6516298" y="4648200"/>
            <a:ext cx="1073150" cy="381000"/>
            <a:chOff x="3888" y="2928"/>
            <a:chExt cx="676" cy="240"/>
          </a:xfrm>
        </p:grpSpPr>
        <p:sp>
          <p:nvSpPr>
            <p:cNvPr id="271391" name="Rectangle 31"/>
            <p:cNvSpPr>
              <a:spLocks noChangeArrowheads="1"/>
            </p:cNvSpPr>
            <p:nvPr/>
          </p:nvSpPr>
          <p:spPr bwMode="auto">
            <a:xfrm>
              <a:off x="4084" y="2928"/>
              <a:ext cx="480" cy="240"/>
            </a:xfrm>
            <a:prstGeom prst="rect">
              <a:avLst/>
            </a:prstGeom>
            <a:noFill/>
            <a:ln w="9525">
              <a:solidFill>
                <a:schemeClr val="tx1"/>
              </a:solidFill>
              <a:miter lim="800000"/>
              <a:headEnd/>
              <a:tailEnd/>
            </a:ln>
            <a:effectLst/>
          </p:spPr>
          <p:txBody>
            <a:bodyPr wrap="none" anchor="ctr"/>
            <a:lstStyle/>
            <a:p>
              <a:endParaRPr lang="en-US"/>
            </a:p>
          </p:txBody>
        </p:sp>
        <p:sp>
          <p:nvSpPr>
            <p:cNvPr id="271392" name="Text Box 32"/>
            <p:cNvSpPr txBox="1">
              <a:spLocks noChangeArrowheads="1"/>
            </p:cNvSpPr>
            <p:nvPr/>
          </p:nvSpPr>
          <p:spPr bwMode="auto">
            <a:xfrm>
              <a:off x="3888" y="2929"/>
              <a:ext cx="180" cy="231"/>
            </a:xfrm>
            <a:prstGeom prst="rect">
              <a:avLst/>
            </a:prstGeom>
            <a:noFill/>
            <a:ln w="9525">
              <a:noFill/>
              <a:miter lim="800000"/>
              <a:headEnd/>
              <a:tailEnd/>
            </a:ln>
            <a:effectLst/>
          </p:spPr>
          <p:txBody>
            <a:bodyPr wrap="none">
              <a:spAutoFit/>
            </a:bodyPr>
            <a:lstStyle/>
            <a:p>
              <a:r>
                <a:rPr lang="en-US">
                  <a:latin typeface="Times New Roman" pitchFamily="18" charset="0"/>
                </a:rPr>
                <a:t>e</a:t>
              </a:r>
            </a:p>
          </p:txBody>
        </p:sp>
        <p:sp>
          <p:nvSpPr>
            <p:cNvPr id="271393" name="Rectangle 33"/>
            <p:cNvSpPr>
              <a:spLocks noChangeArrowheads="1"/>
            </p:cNvSpPr>
            <p:nvPr/>
          </p:nvSpPr>
          <p:spPr bwMode="auto">
            <a:xfrm>
              <a:off x="4083" y="2928"/>
              <a:ext cx="189" cy="24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271400" name="Rectangle 40"/>
          <p:cNvSpPr>
            <a:spLocks noChangeArrowheads="1"/>
          </p:cNvSpPr>
          <p:nvPr/>
        </p:nvSpPr>
        <p:spPr bwMode="auto">
          <a:xfrm>
            <a:off x="6821098" y="2514600"/>
            <a:ext cx="685800" cy="381000"/>
          </a:xfrm>
          <a:prstGeom prst="rect">
            <a:avLst/>
          </a:prstGeom>
          <a:solidFill>
            <a:srgbClr val="FF6600"/>
          </a:solidFill>
          <a:ln w="9525">
            <a:solidFill>
              <a:schemeClr val="tx1"/>
            </a:solidFill>
            <a:miter lim="800000"/>
            <a:headEnd/>
            <a:tailEnd/>
          </a:ln>
          <a:effectLst/>
        </p:spPr>
        <p:txBody>
          <a:bodyPr wrap="none" anchor="ctr"/>
          <a:lstStyle/>
          <a:p>
            <a:endParaRPr lang="en-US"/>
          </a:p>
        </p:txBody>
      </p:sp>
      <p:sp>
        <p:nvSpPr>
          <p:cNvPr id="45" name="TextBox 44"/>
          <p:cNvSpPr txBox="1"/>
          <p:nvPr/>
        </p:nvSpPr>
        <p:spPr>
          <a:xfrm>
            <a:off x="6810551" y="0"/>
            <a:ext cx="2333459" cy="338554"/>
          </a:xfrm>
          <a:prstGeom prst="rect">
            <a:avLst/>
          </a:prstGeom>
          <a:noFill/>
        </p:spPr>
        <p:txBody>
          <a:bodyPr wrap="none" rtlCol="0">
            <a:spAutoFit/>
          </a:bodyPr>
          <a:lstStyle/>
          <a:p>
            <a:pPr algn="r"/>
            <a:r>
              <a:rPr lang="en-US" sz="1600" dirty="0">
                <a:solidFill>
                  <a:schemeClr val="bg1"/>
                </a:solidFill>
              </a:rPr>
              <a:t>[</a:t>
            </a:r>
            <a:r>
              <a:rPr lang="en-US" sz="1600" dirty="0" err="1">
                <a:solidFill>
                  <a:schemeClr val="bg1"/>
                </a:solidFill>
              </a:rPr>
              <a:t>Leskovec</a:t>
            </a:r>
            <a:r>
              <a:rPr lang="en-US" sz="1600" dirty="0">
                <a:solidFill>
                  <a:schemeClr val="bg1"/>
                </a:solidFill>
              </a:rPr>
              <a:t> et al., KDD ’07]</a:t>
            </a:r>
          </a:p>
        </p:txBody>
      </p:sp>
      <p:sp>
        <p:nvSpPr>
          <p:cNvPr id="47" name="Rectangle 46"/>
          <p:cNvSpPr/>
          <p:nvPr/>
        </p:nvSpPr>
        <p:spPr>
          <a:xfrm>
            <a:off x="914400" y="5830669"/>
            <a:ext cx="6934200" cy="646331"/>
          </a:xfrm>
          <a:prstGeom prst="rect">
            <a:avLst/>
          </a:prstGeom>
        </p:spPr>
        <p:txBody>
          <a:bodyPr wrap="square">
            <a:spAutoFit/>
          </a:bodyPr>
          <a:lstStyle/>
          <a:p>
            <a:pPr>
              <a:buNone/>
            </a:pPr>
            <a:r>
              <a:rPr lang="en-US" sz="3600" i="1" dirty="0">
                <a:latin typeface="Calibri" pitchFamily="34" charset="0"/>
                <a:cs typeface="Times New Roman" pitchFamily="18" charset="0"/>
              </a:rPr>
              <a:t>F(A </a:t>
            </a:r>
            <a:r>
              <a:rPr lang="en-US" sz="3600" i="1" dirty="0">
                <a:latin typeface="Calibri" pitchFamily="34" charset="0"/>
                <a:cs typeface="Times New Roman" pitchFamily="18" charset="0"/>
                <a:sym typeface="Symbol"/>
              </a:rPr>
              <a:t> </a:t>
            </a:r>
            <a:r>
              <a:rPr lang="en-US" sz="3600" i="1" dirty="0">
                <a:latin typeface="Calibri" pitchFamily="34" charset="0"/>
                <a:cs typeface="Times New Roman" pitchFamily="18" charset="0"/>
              </a:rPr>
              <a:t>{d}) – F(A)   ≥  F(B </a:t>
            </a:r>
            <a:r>
              <a:rPr lang="en-US" sz="3600" i="1" dirty="0">
                <a:latin typeface="Calibri" pitchFamily="34" charset="0"/>
                <a:cs typeface="Times New Roman" pitchFamily="18" charset="0"/>
                <a:sym typeface="Symbol"/>
              </a:rPr>
              <a:t> </a:t>
            </a:r>
            <a:r>
              <a:rPr lang="en-US" sz="3600" i="1" dirty="0">
                <a:latin typeface="Calibri" pitchFamily="34" charset="0"/>
                <a:cs typeface="Times New Roman" pitchFamily="18" charset="0"/>
              </a:rPr>
              <a:t>{d}) – F(B)</a:t>
            </a:r>
          </a:p>
        </p:txBody>
      </p:sp>
      <p:sp>
        <p:nvSpPr>
          <p:cNvPr id="48" name="Rectangle 47"/>
          <p:cNvSpPr/>
          <p:nvPr/>
        </p:nvSpPr>
        <p:spPr>
          <a:xfrm>
            <a:off x="8001000" y="6096000"/>
            <a:ext cx="793807" cy="369332"/>
          </a:xfrm>
          <a:prstGeom prst="rect">
            <a:avLst/>
          </a:prstGeom>
        </p:spPr>
        <p:txBody>
          <a:bodyPr wrap="none">
            <a:spAutoFit/>
          </a:bodyPr>
          <a:lstStyle/>
          <a:p>
            <a:r>
              <a:rPr lang="en-US" b="1" i="1" dirty="0"/>
              <a:t>A </a:t>
            </a:r>
            <a:r>
              <a:rPr lang="en-US" b="1" dirty="0">
                <a:latin typeface="Times New Roman"/>
                <a:cs typeface="Times New Roman"/>
                <a:sym typeface="Symbol"/>
              </a:rPr>
              <a:t></a:t>
            </a:r>
            <a:r>
              <a:rPr lang="en-US" b="1" i="1" dirty="0">
                <a:latin typeface="Times New Roman"/>
                <a:cs typeface="Times New Roman"/>
                <a:sym typeface="Symbol"/>
              </a:rPr>
              <a:t> </a:t>
            </a:r>
            <a:r>
              <a:rPr lang="en-US" b="1" i="1" dirty="0"/>
              <a:t>B</a:t>
            </a:r>
            <a:r>
              <a:rPr lang="en-US" b="1" dirty="0"/>
              <a:t> </a:t>
            </a:r>
            <a:endParaRPr lang="en-US" dirty="0"/>
          </a:p>
        </p:txBody>
      </p:sp>
      <p:sp>
        <p:nvSpPr>
          <p:cNvPr id="33" name="TextBox 32"/>
          <p:cNvSpPr txBox="1"/>
          <p:nvPr/>
        </p:nvSpPr>
        <p:spPr>
          <a:xfrm>
            <a:off x="8077200" y="2526268"/>
            <a:ext cx="840295" cy="369332"/>
          </a:xfrm>
          <a:prstGeom prst="rect">
            <a:avLst/>
          </a:prstGeom>
          <a:noFill/>
        </p:spPr>
        <p:txBody>
          <a:bodyPr wrap="none" rtlCol="0">
            <a:spAutoFit/>
          </a:bodyPr>
          <a:lstStyle/>
          <a:p>
            <a:r>
              <a:rPr lang="en-US" dirty="0">
                <a:latin typeface="Arial" pitchFamily="34" charset="0"/>
                <a:cs typeface="Arial" pitchFamily="34" charset="0"/>
              </a:rPr>
              <a:t>A</a:t>
            </a:r>
            <a:r>
              <a:rPr lang="en-US" baseline="-25000" dirty="0">
                <a:latin typeface="Arial" pitchFamily="34" charset="0"/>
                <a:cs typeface="Arial" pitchFamily="34" charset="0"/>
              </a:rPr>
              <a:t>1</a:t>
            </a:r>
            <a:r>
              <a:rPr lang="en-US" dirty="0">
                <a:latin typeface="Arial" pitchFamily="34" charset="0"/>
                <a:cs typeface="Arial" pitchFamily="34" charset="0"/>
              </a:rPr>
              <a:t>={a}</a:t>
            </a:r>
          </a:p>
        </p:txBody>
      </p:sp>
      <p:sp>
        <p:nvSpPr>
          <p:cNvPr id="32" name="Text Box 30"/>
          <p:cNvSpPr txBox="1">
            <a:spLocks noChangeArrowheads="1"/>
          </p:cNvSpPr>
          <p:nvPr/>
        </p:nvSpPr>
        <p:spPr bwMode="auto">
          <a:xfrm>
            <a:off x="6440098" y="1828800"/>
            <a:ext cx="1773242" cy="646331"/>
          </a:xfrm>
          <a:prstGeom prst="rect">
            <a:avLst/>
          </a:prstGeom>
          <a:noFill/>
          <a:ln w="9525">
            <a:noFill/>
            <a:miter lim="800000"/>
            <a:headEnd/>
            <a:tailEnd/>
          </a:ln>
          <a:effectLst/>
        </p:spPr>
        <p:txBody>
          <a:bodyPr wrap="none">
            <a:spAutoFit/>
          </a:bodyPr>
          <a:lstStyle/>
          <a:p>
            <a:r>
              <a:rPr lang="en-US" dirty="0"/>
              <a:t>Upper bound on </a:t>
            </a:r>
            <a:br>
              <a:rPr lang="en-US" dirty="0"/>
            </a:br>
            <a:r>
              <a:rPr lang="en-US" dirty="0"/>
              <a:t>Marginal gain </a:t>
            </a:r>
            <a:r>
              <a:rPr lang="en-US" b="1" dirty="0">
                <a:solidFill>
                  <a:srgbClr val="0000FF"/>
                </a:solidFill>
                <a:latin typeface="Symbol" pitchFamily="18" charset="2"/>
                <a:cs typeface="Arial" pitchFamily="34" charset="0"/>
                <a:sym typeface="Symbol" pitchFamily="18" charset="2"/>
              </a:rPr>
              <a:t></a:t>
            </a:r>
            <a:r>
              <a:rPr lang="en-US" i="1" baseline="-25000" dirty="0">
                <a:sym typeface="Symbol"/>
              </a:rPr>
              <a:t>2</a:t>
            </a:r>
            <a:endParaRPr lang="en-US" dirty="0"/>
          </a:p>
        </p:txBody>
      </p:sp>
    </p:spTree>
    <p:custDataLst>
      <p:tags r:id="rId1"/>
    </p:custDataLst>
    <p:extLst>
      <p:ext uri="{BB962C8B-B14F-4D97-AF65-F5344CB8AC3E}">
        <p14:creationId xmlns:p14="http://schemas.microsoft.com/office/powerpoint/2010/main" val="43630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path" presetSubtype="0" accel="50000" decel="50000" fill="hold" nodeType="clickEffect">
                                  <p:stCondLst>
                                    <p:cond delay="0"/>
                                  </p:stCondLst>
                                  <p:childTnLst>
                                    <p:animMotion origin="layout" path="M -0.00139 -0.01666 L -0.04045 0.00833 C -0.04913 0.01342 -0.05399 0.02175 -0.05399 0.02984 C -0.05399 0.0391 -0.04913 0.04673 -0.04045 0.05182 L -0.00139 0.07774 " pathEditMode="relative" rAng="0" ptsTypes="FffFF">
                                      <p:cBhvr>
                                        <p:cTn id="6" dur="1000" fill="hold"/>
                                        <p:tgtEl>
                                          <p:spTgt spid="3"/>
                                        </p:tgtEl>
                                        <p:attrNameLst>
                                          <p:attrName>ppt_x</p:attrName>
                                          <p:attrName>ppt_y</p:attrName>
                                        </p:attrNameLst>
                                      </p:cBhvr>
                                      <p:rCtr x="-2600" y="4700"/>
                                    </p:animMotion>
                                  </p:childTnLst>
                                </p:cTn>
                              </p:par>
                              <p:par>
                                <p:cTn id="7" presetID="51" presetClass="path" presetSubtype="0" accel="50000" decel="50000" fill="hold" nodeType="withEffect">
                                  <p:stCondLst>
                                    <p:cond delay="0"/>
                                  </p:stCondLst>
                                  <p:childTnLst>
                                    <p:animMotion origin="layout" path="M -0.00139 -0.0111 L -0.04132 0.03193 C -0.05035 0.04095 -0.05538 0.05437 -0.05538 0.06849 C -0.05538 0.08468 -0.05035 0.09764 -0.04132 0.10667 L -0.00139 0.14993 " pathEditMode="relative" rAng="0" ptsTypes="FffFF">
                                      <p:cBhvr>
                                        <p:cTn id="8" dur="1000" fill="hold"/>
                                        <p:tgtEl>
                                          <p:spTgt spid="4"/>
                                        </p:tgtEl>
                                        <p:attrNameLst>
                                          <p:attrName>ppt_x</p:attrName>
                                          <p:attrName>ppt_y</p:attrName>
                                        </p:attrNameLst>
                                      </p:cBhvr>
                                      <p:rCtr x="-2700" y="8100"/>
                                    </p:animMotion>
                                  </p:childTnLst>
                                </p:cTn>
                              </p:par>
                              <p:par>
                                <p:cTn id="9" presetID="51" presetClass="path" presetSubtype="0" accel="50000" decel="50000" fill="hold" nodeType="withEffect">
                                  <p:stCondLst>
                                    <p:cond delay="0"/>
                                  </p:stCondLst>
                                  <p:childTnLst>
                                    <p:animMotion origin="layout" path="M -3.33333E-6 3.92411E-6 L -0.03698 -0.02129 C -0.04548 -0.02592 -0.05 -0.0324 -0.05 -0.03887 C -0.05 -0.04674 -0.04548 -0.05299 -0.03698 -0.05738 L -3.33333E-6 -0.07775 " pathEditMode="relative" rAng="0" ptsTypes="FffFF">
                                      <p:cBhvr>
                                        <p:cTn id="10" dur="1000" fill="hold"/>
                                        <p:tgtEl>
                                          <p:spTgt spid="5"/>
                                        </p:tgtEl>
                                        <p:attrNameLst>
                                          <p:attrName>ppt_x</p:attrName>
                                          <p:attrName>ppt_y</p:attrName>
                                        </p:attrNameLst>
                                      </p:cBhvr>
                                      <p:rCtr x="-2500" y="-3900"/>
                                    </p:animMotion>
                                  </p:childTnLst>
                                </p:cTn>
                              </p:par>
                              <p:par>
                                <p:cTn id="11" presetID="51" presetClass="path" presetSubtype="0" accel="50000" decel="50000" fill="hold" nodeType="withEffect">
                                  <p:stCondLst>
                                    <p:cond delay="0"/>
                                  </p:stCondLst>
                                  <p:childTnLst>
                                    <p:animMotion origin="layout" path="M -3.33333E-6 -1.30495E-6 L -0.03993 -0.04049 C -0.04895 -0.04882 -0.05399 -0.06154 -0.05399 -0.07473 C -0.05399 -0.08954 -0.04895 -0.10157 -0.03993 -0.1099 L -3.33333E-6 -0.14993 " pathEditMode="relative" rAng="0" ptsTypes="FffFF">
                                      <p:cBhvr>
                                        <p:cTn id="12" dur="1000" fill="hold"/>
                                        <p:tgtEl>
                                          <p:spTgt spid="2"/>
                                        </p:tgtEl>
                                        <p:attrNameLst>
                                          <p:attrName>ppt_x</p:attrName>
                                          <p:attrName>ppt_y</p:attrName>
                                        </p:attrNameLst>
                                      </p:cBhvr>
                                      <p:rCtr x="-2700" y="-7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en-US" dirty="0"/>
              <a:t>Lazy Greedy</a:t>
            </a:r>
          </a:p>
        </p:txBody>
      </p:sp>
      <p:sp>
        <p:nvSpPr>
          <p:cNvPr id="270339" name="Rectangle 3"/>
          <p:cNvSpPr>
            <a:spLocks noGrp="1" noChangeArrowheads="1"/>
          </p:cNvSpPr>
          <p:nvPr>
            <p:ph idx="1"/>
          </p:nvPr>
        </p:nvSpPr>
        <p:spPr>
          <a:xfrm>
            <a:off x="457200" y="1295401"/>
            <a:ext cx="5982898" cy="4343400"/>
          </a:xfrm>
        </p:spPr>
        <p:txBody>
          <a:bodyPr>
            <a:normAutofit/>
          </a:bodyPr>
          <a:lstStyle/>
          <a:p>
            <a:r>
              <a:rPr lang="en-US" b="1" dirty="0">
                <a:solidFill>
                  <a:srgbClr val="0000FF"/>
                </a:solidFill>
              </a:rPr>
              <a:t>Idea: </a:t>
            </a:r>
          </a:p>
          <a:p>
            <a:pPr lvl="1"/>
            <a:r>
              <a:rPr lang="en-US" dirty="0"/>
              <a:t>Use </a:t>
            </a:r>
            <a:r>
              <a:rPr lang="en-US" b="1" dirty="0">
                <a:solidFill>
                  <a:srgbClr val="0000FF"/>
                </a:solidFill>
                <a:latin typeface="Symbol" pitchFamily="18" charset="2"/>
                <a:cs typeface="Arial" pitchFamily="34" charset="0"/>
                <a:sym typeface="Symbol" pitchFamily="18" charset="2"/>
              </a:rPr>
              <a:t></a:t>
            </a:r>
            <a:r>
              <a:rPr lang="en-US" i="1" baseline="-25000" dirty="0" err="1">
                <a:sym typeface="Symbol"/>
              </a:rPr>
              <a:t>i</a:t>
            </a:r>
            <a:r>
              <a:rPr lang="en-US" i="1" dirty="0">
                <a:sym typeface="Symbol"/>
              </a:rPr>
              <a:t> </a:t>
            </a:r>
            <a:r>
              <a:rPr lang="en-US" dirty="0">
                <a:sym typeface="Symbol"/>
              </a:rPr>
              <a:t>as upper-bound on </a:t>
            </a:r>
            <a:r>
              <a:rPr lang="en-US" b="1" dirty="0">
                <a:solidFill>
                  <a:srgbClr val="0000FF"/>
                </a:solidFill>
                <a:latin typeface="Symbol" pitchFamily="18" charset="2"/>
                <a:cs typeface="Arial" pitchFamily="34" charset="0"/>
                <a:sym typeface="Symbol" pitchFamily="18" charset="2"/>
              </a:rPr>
              <a:t></a:t>
            </a:r>
            <a:r>
              <a:rPr lang="en-US" i="1" baseline="-25000" dirty="0">
                <a:sym typeface="Symbol"/>
              </a:rPr>
              <a:t>j</a:t>
            </a:r>
            <a:r>
              <a:rPr lang="en-US" baseline="-25000" dirty="0">
                <a:sym typeface="Symbol"/>
              </a:rPr>
              <a:t>  </a:t>
            </a:r>
            <a:r>
              <a:rPr lang="en-US" dirty="0">
                <a:sym typeface="Symbol"/>
              </a:rPr>
              <a:t>(</a:t>
            </a:r>
            <a:r>
              <a:rPr lang="en-US" i="1" dirty="0">
                <a:sym typeface="Symbol"/>
              </a:rPr>
              <a:t>j &gt; </a:t>
            </a:r>
            <a:r>
              <a:rPr lang="en-US" i="1" dirty="0" err="1">
                <a:sym typeface="Symbol"/>
              </a:rPr>
              <a:t>i</a:t>
            </a:r>
            <a:r>
              <a:rPr lang="en-US" dirty="0">
                <a:sym typeface="Symbol"/>
              </a:rPr>
              <a:t>)</a:t>
            </a:r>
            <a:endParaRPr lang="en-US" b="1" dirty="0">
              <a:solidFill>
                <a:schemeClr val="accent2"/>
              </a:solidFill>
            </a:endParaRPr>
          </a:p>
          <a:p>
            <a:r>
              <a:rPr lang="en-US" b="1" u="sng" dirty="0">
                <a:solidFill>
                  <a:srgbClr val="C00000"/>
                </a:solidFill>
              </a:rPr>
              <a:t>Lazy</a:t>
            </a:r>
            <a:r>
              <a:rPr lang="en-US" b="1" dirty="0">
                <a:solidFill>
                  <a:srgbClr val="C00000"/>
                </a:solidFill>
              </a:rPr>
              <a:t> Greedy</a:t>
            </a:r>
            <a:r>
              <a:rPr lang="en-US" b="1" dirty="0"/>
              <a:t>:</a:t>
            </a:r>
          </a:p>
          <a:p>
            <a:pPr lvl="1"/>
            <a:r>
              <a:rPr lang="en-US" dirty="0"/>
              <a:t>Keep an ordered list of marginal benefits </a:t>
            </a:r>
            <a:r>
              <a:rPr lang="en-US" b="1" dirty="0">
                <a:solidFill>
                  <a:srgbClr val="0000FF"/>
                </a:solidFill>
                <a:latin typeface="Symbol" pitchFamily="18" charset="2"/>
                <a:cs typeface="Arial" pitchFamily="34" charset="0"/>
                <a:sym typeface="Symbol" pitchFamily="18" charset="2"/>
              </a:rPr>
              <a:t></a:t>
            </a:r>
            <a:r>
              <a:rPr lang="en-US" i="1" baseline="-25000" dirty="0" err="1">
                <a:sym typeface="Symbol"/>
              </a:rPr>
              <a:t>i</a:t>
            </a:r>
            <a:r>
              <a:rPr lang="en-US" dirty="0"/>
              <a:t> from previous iteration</a:t>
            </a:r>
          </a:p>
          <a:p>
            <a:pPr lvl="1"/>
            <a:r>
              <a:rPr lang="en-US" dirty="0"/>
              <a:t>Re-evaluate </a:t>
            </a:r>
            <a:r>
              <a:rPr lang="en-US" b="1" dirty="0">
                <a:solidFill>
                  <a:srgbClr val="0000FF"/>
                </a:solidFill>
                <a:latin typeface="Symbol" pitchFamily="18" charset="2"/>
                <a:cs typeface="Arial" pitchFamily="34" charset="0"/>
                <a:sym typeface="Symbol" pitchFamily="18" charset="2"/>
              </a:rPr>
              <a:t></a:t>
            </a:r>
            <a:r>
              <a:rPr lang="en-US" i="1" baseline="-25000" dirty="0" err="1">
                <a:sym typeface="Symbol"/>
              </a:rPr>
              <a:t>i</a:t>
            </a:r>
            <a:r>
              <a:rPr lang="en-US" dirty="0"/>
              <a:t> </a:t>
            </a:r>
            <a:r>
              <a:rPr lang="en-US" dirty="0">
                <a:solidFill>
                  <a:srgbClr val="CC0000"/>
                </a:solidFill>
              </a:rPr>
              <a:t>only </a:t>
            </a:r>
            <a:r>
              <a:rPr lang="en-US" dirty="0"/>
              <a:t>for top element</a:t>
            </a:r>
          </a:p>
          <a:p>
            <a:pPr lvl="1"/>
            <a:r>
              <a:rPr lang="en-US" dirty="0"/>
              <a:t>Re-sort and prune</a:t>
            </a:r>
          </a:p>
        </p:txBody>
      </p:sp>
      <p:sp>
        <p:nvSpPr>
          <p:cNvPr id="45" name="Slide Number Placeholder 44"/>
          <p:cNvSpPr>
            <a:spLocks noGrp="1"/>
          </p:cNvSpPr>
          <p:nvPr>
            <p:ph type="sldNum" sz="quarter" idx="12"/>
          </p:nvPr>
        </p:nvSpPr>
        <p:spPr/>
        <p:txBody>
          <a:bodyPr/>
          <a:lstStyle/>
          <a:p>
            <a:endParaRPr lang="en-US" dirty="0"/>
          </a:p>
          <a:p>
            <a:fld id="{0B668D9F-E5F4-4610-B068-11DD93A3F1C5}" type="slidenum">
              <a:rPr lang="en-US" smtClean="0"/>
              <a:pPr/>
              <a:t>111</a:t>
            </a:fld>
            <a:endParaRPr lang="en-US" dirty="0"/>
          </a:p>
        </p:txBody>
      </p:sp>
      <p:sp>
        <p:nvSpPr>
          <p:cNvPr id="270345" name="Rectangle 9"/>
          <p:cNvSpPr>
            <a:spLocks noChangeArrowheads="1"/>
          </p:cNvSpPr>
          <p:nvPr/>
        </p:nvSpPr>
        <p:spPr bwMode="auto">
          <a:xfrm>
            <a:off x="6836973" y="2514600"/>
            <a:ext cx="762000" cy="381000"/>
          </a:xfrm>
          <a:prstGeom prst="rect">
            <a:avLst/>
          </a:prstGeom>
          <a:noFill/>
          <a:ln w="9525">
            <a:solidFill>
              <a:schemeClr val="tx1"/>
            </a:solidFill>
            <a:miter lim="800000"/>
            <a:headEnd/>
            <a:tailEnd/>
          </a:ln>
          <a:effectLst/>
        </p:spPr>
        <p:txBody>
          <a:bodyPr wrap="none" anchor="ctr"/>
          <a:lstStyle/>
          <a:p>
            <a:endParaRPr lang="en-US"/>
          </a:p>
        </p:txBody>
      </p:sp>
      <p:sp>
        <p:nvSpPr>
          <p:cNvPr id="270347" name="Rectangle 11"/>
          <p:cNvSpPr>
            <a:spLocks noChangeArrowheads="1"/>
          </p:cNvSpPr>
          <p:nvPr/>
        </p:nvSpPr>
        <p:spPr bwMode="auto">
          <a:xfrm>
            <a:off x="6821098" y="4572000"/>
            <a:ext cx="762000" cy="381000"/>
          </a:xfrm>
          <a:prstGeom prst="rect">
            <a:avLst/>
          </a:prstGeom>
          <a:noFill/>
          <a:ln w="9525">
            <a:solidFill>
              <a:schemeClr val="tx1"/>
            </a:solidFill>
            <a:miter lim="800000"/>
            <a:headEnd/>
            <a:tailEnd/>
          </a:ln>
          <a:effectLst/>
        </p:spPr>
        <p:txBody>
          <a:bodyPr wrap="none" anchor="ctr"/>
          <a:lstStyle/>
          <a:p>
            <a:endParaRPr lang="en-US"/>
          </a:p>
        </p:txBody>
      </p:sp>
      <p:sp>
        <p:nvSpPr>
          <p:cNvPr id="270348" name="Text Box 12"/>
          <p:cNvSpPr txBox="1">
            <a:spLocks noChangeArrowheads="1"/>
          </p:cNvSpPr>
          <p:nvPr/>
        </p:nvSpPr>
        <p:spPr bwMode="auto">
          <a:xfrm>
            <a:off x="6516298" y="2476500"/>
            <a:ext cx="285750" cy="366713"/>
          </a:xfrm>
          <a:prstGeom prst="rect">
            <a:avLst/>
          </a:prstGeom>
          <a:noFill/>
          <a:ln w="9525">
            <a:noFill/>
            <a:miter lim="800000"/>
            <a:headEnd/>
            <a:tailEnd/>
          </a:ln>
          <a:effectLst/>
        </p:spPr>
        <p:txBody>
          <a:bodyPr wrap="none">
            <a:spAutoFit/>
          </a:bodyPr>
          <a:lstStyle/>
          <a:p>
            <a:r>
              <a:rPr lang="en-US">
                <a:latin typeface="Times New Roman" pitchFamily="18" charset="0"/>
              </a:rPr>
              <a:t>a</a:t>
            </a:r>
          </a:p>
        </p:txBody>
      </p:sp>
      <p:sp>
        <p:nvSpPr>
          <p:cNvPr id="270350" name="Text Box 14"/>
          <p:cNvSpPr txBox="1">
            <a:spLocks noChangeArrowheads="1"/>
          </p:cNvSpPr>
          <p:nvPr/>
        </p:nvSpPr>
        <p:spPr bwMode="auto">
          <a:xfrm>
            <a:off x="6509948" y="4573588"/>
            <a:ext cx="285750" cy="366712"/>
          </a:xfrm>
          <a:prstGeom prst="rect">
            <a:avLst/>
          </a:prstGeom>
          <a:noFill/>
          <a:ln w="9525">
            <a:noFill/>
            <a:miter lim="800000"/>
            <a:headEnd/>
            <a:tailEnd/>
          </a:ln>
          <a:effectLst/>
        </p:spPr>
        <p:txBody>
          <a:bodyPr wrap="none">
            <a:spAutoFit/>
          </a:bodyPr>
          <a:lstStyle/>
          <a:p>
            <a:r>
              <a:rPr lang="en-US">
                <a:latin typeface="Times New Roman" pitchFamily="18" charset="0"/>
              </a:rPr>
              <a:t>c</a:t>
            </a:r>
          </a:p>
        </p:txBody>
      </p:sp>
      <p:sp>
        <p:nvSpPr>
          <p:cNvPr id="270359" name="Rectangle 23"/>
          <p:cNvSpPr>
            <a:spLocks noChangeArrowheads="1"/>
          </p:cNvSpPr>
          <p:nvPr/>
        </p:nvSpPr>
        <p:spPr bwMode="auto">
          <a:xfrm>
            <a:off x="6821098" y="3063875"/>
            <a:ext cx="762000" cy="381000"/>
          </a:xfrm>
          <a:prstGeom prst="rect">
            <a:avLst/>
          </a:prstGeom>
          <a:noFill/>
          <a:ln w="9525">
            <a:solidFill>
              <a:schemeClr val="tx1"/>
            </a:solidFill>
            <a:miter lim="800000"/>
            <a:headEnd/>
            <a:tailEnd/>
          </a:ln>
          <a:effectLst/>
        </p:spPr>
        <p:txBody>
          <a:bodyPr wrap="none" anchor="ctr"/>
          <a:lstStyle/>
          <a:p>
            <a:endParaRPr lang="en-US"/>
          </a:p>
        </p:txBody>
      </p:sp>
      <p:sp>
        <p:nvSpPr>
          <p:cNvPr id="270360" name="Text Box 24"/>
          <p:cNvSpPr txBox="1">
            <a:spLocks noChangeArrowheads="1"/>
          </p:cNvSpPr>
          <p:nvPr/>
        </p:nvSpPr>
        <p:spPr bwMode="auto">
          <a:xfrm>
            <a:off x="6509948" y="3065463"/>
            <a:ext cx="298450" cy="366712"/>
          </a:xfrm>
          <a:prstGeom prst="rect">
            <a:avLst/>
          </a:prstGeom>
          <a:noFill/>
          <a:ln w="9525">
            <a:noFill/>
            <a:miter lim="800000"/>
            <a:headEnd/>
            <a:tailEnd/>
          </a:ln>
          <a:effectLst/>
        </p:spPr>
        <p:txBody>
          <a:bodyPr wrap="none">
            <a:spAutoFit/>
          </a:bodyPr>
          <a:lstStyle/>
          <a:p>
            <a:r>
              <a:rPr lang="en-US">
                <a:latin typeface="Times New Roman" pitchFamily="18" charset="0"/>
              </a:rPr>
              <a:t>d</a:t>
            </a:r>
          </a:p>
        </p:txBody>
      </p:sp>
      <p:sp>
        <p:nvSpPr>
          <p:cNvPr id="270362" name="Rectangle 26"/>
          <p:cNvSpPr>
            <a:spLocks noChangeArrowheads="1"/>
          </p:cNvSpPr>
          <p:nvPr/>
        </p:nvSpPr>
        <p:spPr bwMode="auto">
          <a:xfrm>
            <a:off x="6819511" y="3063875"/>
            <a:ext cx="541337" cy="381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70363" name="Rectangle 27"/>
          <p:cNvSpPr>
            <a:spLocks noChangeArrowheads="1"/>
          </p:cNvSpPr>
          <p:nvPr/>
        </p:nvSpPr>
        <p:spPr bwMode="auto">
          <a:xfrm>
            <a:off x="6835386" y="2514600"/>
            <a:ext cx="671512" cy="381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2" name="Group 43"/>
          <p:cNvGrpSpPr>
            <a:grpSpLocks/>
          </p:cNvGrpSpPr>
          <p:nvPr/>
        </p:nvGrpSpPr>
        <p:grpSpPr bwMode="auto">
          <a:xfrm>
            <a:off x="6509948" y="3581400"/>
            <a:ext cx="1073150" cy="381000"/>
            <a:chOff x="3884" y="2256"/>
            <a:chExt cx="676" cy="240"/>
          </a:xfrm>
        </p:grpSpPr>
        <p:sp>
          <p:nvSpPr>
            <p:cNvPr id="270346" name="Rectangle 10"/>
            <p:cNvSpPr>
              <a:spLocks noChangeArrowheads="1"/>
            </p:cNvSpPr>
            <p:nvPr/>
          </p:nvSpPr>
          <p:spPr bwMode="auto">
            <a:xfrm>
              <a:off x="4080" y="2256"/>
              <a:ext cx="480" cy="240"/>
            </a:xfrm>
            <a:prstGeom prst="rect">
              <a:avLst/>
            </a:prstGeom>
            <a:noFill/>
            <a:ln w="9525">
              <a:solidFill>
                <a:schemeClr val="tx1"/>
              </a:solidFill>
              <a:miter lim="800000"/>
              <a:headEnd/>
              <a:tailEnd/>
            </a:ln>
            <a:effectLst/>
          </p:spPr>
          <p:txBody>
            <a:bodyPr wrap="none" anchor="ctr"/>
            <a:lstStyle/>
            <a:p>
              <a:endParaRPr lang="en-US"/>
            </a:p>
          </p:txBody>
        </p:sp>
        <p:sp>
          <p:nvSpPr>
            <p:cNvPr id="270349" name="Text Box 13"/>
            <p:cNvSpPr txBox="1">
              <a:spLocks noChangeArrowheads="1"/>
            </p:cNvSpPr>
            <p:nvPr/>
          </p:nvSpPr>
          <p:spPr bwMode="auto">
            <a:xfrm>
              <a:off x="3884" y="2257"/>
              <a:ext cx="188" cy="231"/>
            </a:xfrm>
            <a:prstGeom prst="rect">
              <a:avLst/>
            </a:prstGeom>
            <a:noFill/>
            <a:ln w="9525">
              <a:noFill/>
              <a:miter lim="800000"/>
              <a:headEnd/>
              <a:tailEnd/>
            </a:ln>
            <a:effectLst/>
          </p:spPr>
          <p:txBody>
            <a:bodyPr wrap="none">
              <a:spAutoFit/>
            </a:bodyPr>
            <a:lstStyle/>
            <a:p>
              <a:r>
                <a:rPr lang="en-US">
                  <a:latin typeface="Times New Roman" pitchFamily="18" charset="0"/>
                </a:rPr>
                <a:t>b</a:t>
              </a:r>
            </a:p>
          </p:txBody>
        </p:sp>
        <p:sp>
          <p:nvSpPr>
            <p:cNvPr id="270364" name="Rectangle 28"/>
            <p:cNvSpPr>
              <a:spLocks noChangeArrowheads="1"/>
            </p:cNvSpPr>
            <p:nvPr/>
          </p:nvSpPr>
          <p:spPr bwMode="auto">
            <a:xfrm>
              <a:off x="4079" y="2256"/>
              <a:ext cx="231" cy="24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270365" name="Rectangle 29"/>
          <p:cNvSpPr>
            <a:spLocks noChangeArrowheads="1"/>
          </p:cNvSpPr>
          <p:nvPr/>
        </p:nvSpPr>
        <p:spPr bwMode="auto">
          <a:xfrm>
            <a:off x="6819511" y="4572000"/>
            <a:ext cx="152400" cy="381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70368" name="Rectangle 32"/>
          <p:cNvSpPr>
            <a:spLocks noChangeArrowheads="1"/>
          </p:cNvSpPr>
          <p:nvPr/>
        </p:nvSpPr>
        <p:spPr bwMode="auto">
          <a:xfrm>
            <a:off x="6813161" y="3063875"/>
            <a:ext cx="160337" cy="381000"/>
          </a:xfrm>
          <a:prstGeom prst="rect">
            <a:avLst/>
          </a:prstGeom>
          <a:solidFill>
            <a:srgbClr val="FFCC66"/>
          </a:solidFill>
          <a:ln w="9525">
            <a:solidFill>
              <a:schemeClr val="tx1"/>
            </a:solidFill>
            <a:miter lim="800000"/>
            <a:headEnd/>
            <a:tailEnd/>
          </a:ln>
          <a:effectLst/>
        </p:spPr>
        <p:txBody>
          <a:bodyPr wrap="none" anchor="ctr"/>
          <a:lstStyle/>
          <a:p>
            <a:endParaRPr lang="en-US"/>
          </a:p>
        </p:txBody>
      </p:sp>
      <p:sp>
        <p:nvSpPr>
          <p:cNvPr id="270369" name="Rectangle 33"/>
          <p:cNvSpPr>
            <a:spLocks noChangeArrowheads="1"/>
          </p:cNvSpPr>
          <p:nvPr/>
        </p:nvSpPr>
        <p:spPr bwMode="auto">
          <a:xfrm>
            <a:off x="6813161" y="3063875"/>
            <a:ext cx="381000" cy="381000"/>
          </a:xfrm>
          <a:prstGeom prst="rect">
            <a:avLst/>
          </a:prstGeom>
          <a:solidFill>
            <a:srgbClr val="FFCC66"/>
          </a:solidFill>
          <a:ln w="9525">
            <a:solidFill>
              <a:schemeClr val="tx1"/>
            </a:solidFill>
            <a:miter lim="800000"/>
            <a:headEnd/>
            <a:tailEnd/>
          </a:ln>
          <a:effectLst/>
        </p:spPr>
        <p:txBody>
          <a:bodyPr wrap="none" anchor="ctr"/>
          <a:lstStyle/>
          <a:p>
            <a:endParaRPr lang="en-US"/>
          </a:p>
        </p:txBody>
      </p:sp>
      <p:sp>
        <p:nvSpPr>
          <p:cNvPr id="270371" name="Rectangle 35"/>
          <p:cNvSpPr>
            <a:spLocks noChangeArrowheads="1"/>
          </p:cNvSpPr>
          <p:nvPr/>
        </p:nvSpPr>
        <p:spPr bwMode="auto">
          <a:xfrm>
            <a:off x="6821098" y="2514600"/>
            <a:ext cx="685800" cy="381000"/>
          </a:xfrm>
          <a:prstGeom prst="rect">
            <a:avLst/>
          </a:prstGeom>
          <a:solidFill>
            <a:srgbClr val="FF6600"/>
          </a:solidFill>
          <a:ln w="9525">
            <a:solidFill>
              <a:schemeClr val="tx1"/>
            </a:solidFill>
            <a:miter lim="800000"/>
            <a:headEnd/>
            <a:tailEnd/>
          </a:ln>
          <a:effectLst/>
        </p:spPr>
        <p:txBody>
          <a:bodyPr wrap="none" anchor="ctr"/>
          <a:lstStyle/>
          <a:p>
            <a:endParaRPr lang="en-US"/>
          </a:p>
        </p:txBody>
      </p:sp>
      <p:sp>
        <p:nvSpPr>
          <p:cNvPr id="270372" name="Rectangle 36"/>
          <p:cNvSpPr>
            <a:spLocks noChangeArrowheads="1"/>
          </p:cNvSpPr>
          <p:nvPr/>
        </p:nvSpPr>
        <p:spPr bwMode="auto">
          <a:xfrm>
            <a:off x="6814275" y="3060227"/>
            <a:ext cx="377825" cy="381000"/>
          </a:xfrm>
          <a:prstGeom prst="rect">
            <a:avLst/>
          </a:prstGeom>
          <a:solidFill>
            <a:srgbClr val="FF6600"/>
          </a:solidFill>
          <a:ln w="9525">
            <a:solidFill>
              <a:schemeClr val="tx1"/>
            </a:solidFill>
            <a:miter lim="800000"/>
            <a:headEnd/>
            <a:tailEnd/>
          </a:ln>
          <a:effectLst/>
        </p:spPr>
        <p:txBody>
          <a:bodyPr wrap="none" anchor="ctr"/>
          <a:lstStyle/>
          <a:p>
            <a:endParaRPr lang="en-US"/>
          </a:p>
        </p:txBody>
      </p:sp>
      <p:grpSp>
        <p:nvGrpSpPr>
          <p:cNvPr id="3" name="Group 44"/>
          <p:cNvGrpSpPr>
            <a:grpSpLocks/>
          </p:cNvGrpSpPr>
          <p:nvPr/>
        </p:nvGrpSpPr>
        <p:grpSpPr bwMode="auto">
          <a:xfrm>
            <a:off x="6509948" y="4062413"/>
            <a:ext cx="1073150" cy="381000"/>
            <a:chOff x="3884" y="2559"/>
            <a:chExt cx="676" cy="240"/>
          </a:xfrm>
        </p:grpSpPr>
        <p:sp>
          <p:nvSpPr>
            <p:cNvPr id="270374" name="Rectangle 38"/>
            <p:cNvSpPr>
              <a:spLocks noChangeArrowheads="1"/>
            </p:cNvSpPr>
            <p:nvPr/>
          </p:nvSpPr>
          <p:spPr bwMode="auto">
            <a:xfrm>
              <a:off x="4080" y="2559"/>
              <a:ext cx="480" cy="240"/>
            </a:xfrm>
            <a:prstGeom prst="rect">
              <a:avLst/>
            </a:prstGeom>
            <a:noFill/>
            <a:ln w="9525">
              <a:solidFill>
                <a:schemeClr val="tx1"/>
              </a:solidFill>
              <a:miter lim="800000"/>
              <a:headEnd/>
              <a:tailEnd/>
            </a:ln>
            <a:effectLst/>
          </p:spPr>
          <p:txBody>
            <a:bodyPr wrap="none" anchor="ctr"/>
            <a:lstStyle/>
            <a:p>
              <a:endParaRPr lang="en-US"/>
            </a:p>
          </p:txBody>
        </p:sp>
        <p:sp>
          <p:nvSpPr>
            <p:cNvPr id="270375" name="Text Box 39"/>
            <p:cNvSpPr txBox="1">
              <a:spLocks noChangeArrowheads="1"/>
            </p:cNvSpPr>
            <p:nvPr/>
          </p:nvSpPr>
          <p:spPr bwMode="auto">
            <a:xfrm>
              <a:off x="3884" y="2560"/>
              <a:ext cx="180" cy="231"/>
            </a:xfrm>
            <a:prstGeom prst="rect">
              <a:avLst/>
            </a:prstGeom>
            <a:noFill/>
            <a:ln w="9525">
              <a:noFill/>
              <a:miter lim="800000"/>
              <a:headEnd/>
              <a:tailEnd/>
            </a:ln>
            <a:effectLst/>
          </p:spPr>
          <p:txBody>
            <a:bodyPr wrap="none">
              <a:spAutoFit/>
            </a:bodyPr>
            <a:lstStyle/>
            <a:p>
              <a:r>
                <a:rPr lang="en-US">
                  <a:latin typeface="Times New Roman" pitchFamily="18" charset="0"/>
                </a:rPr>
                <a:t>e</a:t>
              </a:r>
            </a:p>
          </p:txBody>
        </p:sp>
        <p:sp>
          <p:nvSpPr>
            <p:cNvPr id="270376" name="Rectangle 40"/>
            <p:cNvSpPr>
              <a:spLocks noChangeArrowheads="1"/>
            </p:cNvSpPr>
            <p:nvPr/>
          </p:nvSpPr>
          <p:spPr bwMode="auto">
            <a:xfrm>
              <a:off x="4079" y="2559"/>
              <a:ext cx="189" cy="24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46" name="Text Box 30"/>
          <p:cNvSpPr txBox="1">
            <a:spLocks noChangeArrowheads="1"/>
          </p:cNvSpPr>
          <p:nvPr/>
        </p:nvSpPr>
        <p:spPr bwMode="auto">
          <a:xfrm>
            <a:off x="6440098" y="1828800"/>
            <a:ext cx="1773242" cy="646331"/>
          </a:xfrm>
          <a:prstGeom prst="rect">
            <a:avLst/>
          </a:prstGeom>
          <a:noFill/>
          <a:ln w="9525">
            <a:noFill/>
            <a:miter lim="800000"/>
            <a:headEnd/>
            <a:tailEnd/>
          </a:ln>
          <a:effectLst/>
        </p:spPr>
        <p:txBody>
          <a:bodyPr wrap="none">
            <a:spAutoFit/>
          </a:bodyPr>
          <a:lstStyle/>
          <a:p>
            <a:r>
              <a:rPr lang="en-US" dirty="0"/>
              <a:t>Upper bound on </a:t>
            </a:r>
            <a:br>
              <a:rPr lang="en-US" dirty="0"/>
            </a:br>
            <a:r>
              <a:rPr lang="en-US" dirty="0"/>
              <a:t>Marginal gain </a:t>
            </a:r>
            <a:r>
              <a:rPr lang="en-US" b="1" dirty="0">
                <a:solidFill>
                  <a:srgbClr val="0000FF"/>
                </a:solidFill>
                <a:latin typeface="Symbol" pitchFamily="18" charset="2"/>
                <a:cs typeface="Arial" pitchFamily="34" charset="0"/>
                <a:sym typeface="Symbol" pitchFamily="18" charset="2"/>
              </a:rPr>
              <a:t></a:t>
            </a:r>
            <a:r>
              <a:rPr lang="en-US" i="1" baseline="-25000" dirty="0">
                <a:sym typeface="Symbol"/>
              </a:rPr>
              <a:t>2</a:t>
            </a:r>
            <a:endParaRPr lang="en-US" dirty="0"/>
          </a:p>
        </p:txBody>
      </p:sp>
      <p:sp>
        <p:nvSpPr>
          <p:cNvPr id="48" name="TextBox 47"/>
          <p:cNvSpPr txBox="1"/>
          <p:nvPr/>
        </p:nvSpPr>
        <p:spPr>
          <a:xfrm>
            <a:off x="6810551" y="0"/>
            <a:ext cx="2333459" cy="338554"/>
          </a:xfrm>
          <a:prstGeom prst="rect">
            <a:avLst/>
          </a:prstGeom>
          <a:noFill/>
        </p:spPr>
        <p:txBody>
          <a:bodyPr wrap="none" rtlCol="0">
            <a:spAutoFit/>
          </a:bodyPr>
          <a:lstStyle/>
          <a:p>
            <a:pPr algn="r"/>
            <a:r>
              <a:rPr lang="en-US" sz="1600" dirty="0">
                <a:solidFill>
                  <a:schemeClr val="bg1"/>
                </a:solidFill>
              </a:rPr>
              <a:t>[</a:t>
            </a:r>
            <a:r>
              <a:rPr lang="en-US" sz="1600" dirty="0" err="1">
                <a:solidFill>
                  <a:schemeClr val="bg1"/>
                </a:solidFill>
              </a:rPr>
              <a:t>Leskovec</a:t>
            </a:r>
            <a:r>
              <a:rPr lang="en-US" sz="1600" dirty="0">
                <a:solidFill>
                  <a:schemeClr val="bg1"/>
                </a:solidFill>
              </a:rPr>
              <a:t> et al., KDD ’07]</a:t>
            </a:r>
          </a:p>
        </p:txBody>
      </p:sp>
      <p:sp>
        <p:nvSpPr>
          <p:cNvPr id="47" name="Rectangle 46"/>
          <p:cNvSpPr/>
          <p:nvPr/>
        </p:nvSpPr>
        <p:spPr>
          <a:xfrm>
            <a:off x="914400" y="5830669"/>
            <a:ext cx="7620000" cy="646331"/>
          </a:xfrm>
          <a:prstGeom prst="rect">
            <a:avLst/>
          </a:prstGeom>
        </p:spPr>
        <p:txBody>
          <a:bodyPr wrap="square">
            <a:spAutoFit/>
          </a:bodyPr>
          <a:lstStyle/>
          <a:p>
            <a:pPr>
              <a:buNone/>
            </a:pPr>
            <a:r>
              <a:rPr lang="en-US" sz="3600" i="1" dirty="0">
                <a:latin typeface="Calibri" pitchFamily="34" charset="0"/>
                <a:cs typeface="Times New Roman" pitchFamily="18" charset="0"/>
              </a:rPr>
              <a:t>F(A </a:t>
            </a:r>
            <a:r>
              <a:rPr lang="en-US" sz="3600" i="1" dirty="0">
                <a:latin typeface="Calibri" pitchFamily="34" charset="0"/>
                <a:cs typeface="Times New Roman" pitchFamily="18" charset="0"/>
                <a:sym typeface="Symbol"/>
              </a:rPr>
              <a:t> </a:t>
            </a:r>
            <a:r>
              <a:rPr lang="en-US" sz="3600" i="1" dirty="0">
                <a:latin typeface="Calibri" pitchFamily="34" charset="0"/>
                <a:cs typeface="Times New Roman" pitchFamily="18" charset="0"/>
              </a:rPr>
              <a:t>{d}) – F(A)   ≥  F(B </a:t>
            </a:r>
            <a:r>
              <a:rPr lang="en-US" sz="3600" i="1" dirty="0">
                <a:latin typeface="Calibri" pitchFamily="34" charset="0"/>
                <a:cs typeface="Times New Roman" pitchFamily="18" charset="0"/>
                <a:sym typeface="Symbol"/>
              </a:rPr>
              <a:t> </a:t>
            </a:r>
            <a:r>
              <a:rPr lang="en-US" sz="3600" i="1" dirty="0">
                <a:latin typeface="Calibri" pitchFamily="34" charset="0"/>
                <a:cs typeface="Times New Roman" pitchFamily="18" charset="0"/>
              </a:rPr>
              <a:t>{d}) – F(B)</a:t>
            </a:r>
          </a:p>
        </p:txBody>
      </p:sp>
      <p:sp>
        <p:nvSpPr>
          <p:cNvPr id="36" name="TextBox 35"/>
          <p:cNvSpPr txBox="1"/>
          <p:nvPr/>
        </p:nvSpPr>
        <p:spPr>
          <a:xfrm>
            <a:off x="8077200" y="2526268"/>
            <a:ext cx="840295" cy="369332"/>
          </a:xfrm>
          <a:prstGeom prst="rect">
            <a:avLst/>
          </a:prstGeom>
          <a:noFill/>
        </p:spPr>
        <p:txBody>
          <a:bodyPr wrap="none" rtlCol="0">
            <a:spAutoFit/>
          </a:bodyPr>
          <a:lstStyle/>
          <a:p>
            <a:r>
              <a:rPr lang="en-US" dirty="0">
                <a:latin typeface="Arial" pitchFamily="34" charset="0"/>
                <a:cs typeface="Arial" pitchFamily="34" charset="0"/>
              </a:rPr>
              <a:t>A</a:t>
            </a:r>
            <a:r>
              <a:rPr lang="en-US" baseline="-25000" dirty="0">
                <a:latin typeface="Arial" pitchFamily="34" charset="0"/>
                <a:cs typeface="Arial" pitchFamily="34" charset="0"/>
              </a:rPr>
              <a:t>1</a:t>
            </a:r>
            <a:r>
              <a:rPr lang="en-US" dirty="0">
                <a:latin typeface="Arial" pitchFamily="34" charset="0"/>
                <a:cs typeface="Arial" pitchFamily="34" charset="0"/>
              </a:rPr>
              <a:t>={a}</a:t>
            </a:r>
          </a:p>
        </p:txBody>
      </p:sp>
      <p:sp>
        <p:nvSpPr>
          <p:cNvPr id="37" name="TextBox 36"/>
          <p:cNvSpPr txBox="1"/>
          <p:nvPr/>
        </p:nvSpPr>
        <p:spPr>
          <a:xfrm>
            <a:off x="8077200" y="3059668"/>
            <a:ext cx="1032655" cy="369332"/>
          </a:xfrm>
          <a:prstGeom prst="rect">
            <a:avLst/>
          </a:prstGeom>
          <a:noFill/>
        </p:spPr>
        <p:txBody>
          <a:bodyPr wrap="none" rtlCol="0">
            <a:spAutoFit/>
          </a:bodyPr>
          <a:lstStyle/>
          <a:p>
            <a:r>
              <a:rPr lang="en-US" dirty="0">
                <a:latin typeface="Arial" pitchFamily="34" charset="0"/>
                <a:cs typeface="Arial" pitchFamily="34" charset="0"/>
              </a:rPr>
              <a:t>A</a:t>
            </a:r>
            <a:r>
              <a:rPr lang="en-US" baseline="-25000" dirty="0">
                <a:latin typeface="Arial" pitchFamily="34" charset="0"/>
                <a:cs typeface="Arial" pitchFamily="34" charset="0"/>
              </a:rPr>
              <a:t>2</a:t>
            </a:r>
            <a:r>
              <a:rPr lang="en-US" dirty="0">
                <a:latin typeface="Arial" pitchFamily="34" charset="0"/>
                <a:cs typeface="Arial" pitchFamily="34" charset="0"/>
              </a:rPr>
              <a:t>={</a:t>
            </a:r>
            <a:r>
              <a:rPr lang="en-US" dirty="0" err="1">
                <a:latin typeface="Arial" pitchFamily="34" charset="0"/>
                <a:cs typeface="Arial" pitchFamily="34" charset="0"/>
              </a:rPr>
              <a:t>a,b</a:t>
            </a:r>
            <a:r>
              <a:rPr lang="en-US" dirty="0">
                <a:latin typeface="Arial" pitchFamily="34" charset="0"/>
                <a:cs typeface="Arial" pitchFamily="34" charset="0"/>
              </a:rPr>
              <a:t>}</a:t>
            </a:r>
          </a:p>
        </p:txBody>
      </p:sp>
      <p:sp>
        <p:nvSpPr>
          <p:cNvPr id="34" name="Rectangle 33"/>
          <p:cNvSpPr/>
          <p:nvPr/>
        </p:nvSpPr>
        <p:spPr>
          <a:xfrm>
            <a:off x="8001000" y="6096000"/>
            <a:ext cx="793807" cy="369332"/>
          </a:xfrm>
          <a:prstGeom prst="rect">
            <a:avLst/>
          </a:prstGeom>
        </p:spPr>
        <p:txBody>
          <a:bodyPr wrap="none">
            <a:spAutoFit/>
          </a:bodyPr>
          <a:lstStyle/>
          <a:p>
            <a:r>
              <a:rPr lang="en-US" b="1" i="1" dirty="0"/>
              <a:t>A </a:t>
            </a:r>
            <a:r>
              <a:rPr lang="en-US" b="1" dirty="0">
                <a:latin typeface="Times New Roman"/>
                <a:cs typeface="Times New Roman"/>
                <a:sym typeface="Symbol"/>
              </a:rPr>
              <a:t></a:t>
            </a:r>
            <a:r>
              <a:rPr lang="en-US" b="1" i="1" dirty="0">
                <a:latin typeface="Times New Roman"/>
                <a:cs typeface="Times New Roman"/>
                <a:sym typeface="Symbol"/>
              </a:rPr>
              <a:t> </a:t>
            </a:r>
            <a:r>
              <a:rPr lang="en-US" b="1" i="1" dirty="0"/>
              <a:t>B</a:t>
            </a:r>
            <a:r>
              <a:rPr lang="en-US" b="1" dirty="0"/>
              <a:t> </a:t>
            </a:r>
            <a:endParaRPr lang="en-US" dirty="0"/>
          </a:p>
        </p:txBody>
      </p:sp>
    </p:spTree>
    <p:custDataLst>
      <p:tags r:id="rId1"/>
    </p:custDataLst>
    <p:extLst>
      <p:ext uri="{BB962C8B-B14F-4D97-AF65-F5344CB8AC3E}">
        <p14:creationId xmlns:p14="http://schemas.microsoft.com/office/powerpoint/2010/main" val="113075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03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1" presetClass="path" presetSubtype="0" accel="50000" decel="50000" fill="hold" grpId="0" nodeType="clickEffect">
                                  <p:stCondLst>
                                    <p:cond delay="0"/>
                                  </p:stCondLst>
                                  <p:childTnLst>
                                    <p:animMotion origin="layout" path="M 1.11022E-16 2.55437E-6 L -0.03993 0.03956 C -0.04896 0.04766 -0.05399 0.06015 -0.05399 0.07311 C -0.05399 0.08792 -0.04896 0.09972 -0.03993 0.10782 L 1.11022E-16 0.14761 " pathEditMode="relative" rAng="0" ptsTypes="FffFF">
                                      <p:cBhvr>
                                        <p:cTn id="10" dur="1000" fill="hold"/>
                                        <p:tgtEl>
                                          <p:spTgt spid="270359"/>
                                        </p:tgtEl>
                                        <p:attrNameLst>
                                          <p:attrName>ppt_x</p:attrName>
                                          <p:attrName>ppt_y</p:attrName>
                                        </p:attrNameLst>
                                      </p:cBhvr>
                                      <p:rCtr x="-27" y="74"/>
                                    </p:animMotion>
                                  </p:childTnLst>
                                </p:cTn>
                              </p:par>
                              <p:par>
                                <p:cTn id="11" presetID="51" presetClass="path" presetSubtype="0" accel="50000" decel="50000" fill="hold" grpId="0" nodeType="withEffect">
                                  <p:stCondLst>
                                    <p:cond delay="0"/>
                                  </p:stCondLst>
                                  <p:childTnLst>
                                    <p:animMotion origin="layout" path="M 5E-6 -1.94817E-6 L -0.03993 0.03957 C -0.04895 0.04767 -0.05399 0.06016 -0.05399 0.07312 C -0.05399 0.08792 -0.04895 0.09972 -0.03993 0.10782 L 5E-6 0.14762 " pathEditMode="relative" rAng="0" ptsTypes="FffFF">
                                      <p:cBhvr>
                                        <p:cTn id="12" dur="1000" fill="hold"/>
                                        <p:tgtEl>
                                          <p:spTgt spid="270360"/>
                                        </p:tgtEl>
                                        <p:attrNameLst>
                                          <p:attrName>ppt_x</p:attrName>
                                          <p:attrName>ppt_y</p:attrName>
                                        </p:attrNameLst>
                                      </p:cBhvr>
                                      <p:rCtr x="-27" y="74"/>
                                    </p:animMotion>
                                  </p:childTnLst>
                                </p:cTn>
                              </p:par>
                              <p:par>
                                <p:cTn id="13" presetID="51" presetClass="path" presetSubtype="0" accel="50000" decel="50000" fill="hold" grpId="0" nodeType="withEffect">
                                  <p:stCondLst>
                                    <p:cond delay="0"/>
                                  </p:stCondLst>
                                  <p:childTnLst>
                                    <p:animMotion origin="layout" path="M -3.61111E-6 2.55437E-6 L -0.03993 0.03956 C -0.04895 0.04766 -0.05399 0.06015 -0.05399 0.07311 C -0.05399 0.08792 -0.04895 0.09972 -0.03993 0.10782 L -3.61111E-6 0.14761 " pathEditMode="relative" rAng="0" ptsTypes="FffFF">
                                      <p:cBhvr>
                                        <p:cTn id="14" dur="1000" fill="hold"/>
                                        <p:tgtEl>
                                          <p:spTgt spid="270362"/>
                                        </p:tgtEl>
                                        <p:attrNameLst>
                                          <p:attrName>ppt_x</p:attrName>
                                          <p:attrName>ppt_y</p:attrName>
                                        </p:attrNameLst>
                                      </p:cBhvr>
                                      <p:rCtr x="-27" y="74"/>
                                    </p:animMotion>
                                  </p:childTnLst>
                                </p:cTn>
                              </p:par>
                              <p:par>
                                <p:cTn id="15" presetID="51" presetClass="path" presetSubtype="0" accel="50000" decel="50000" fill="hold" grpId="1" nodeType="withEffect">
                                  <p:stCondLst>
                                    <p:cond delay="0"/>
                                  </p:stCondLst>
                                  <p:childTnLst>
                                    <p:animMotion origin="layout" path="M 4.16667E-6 2.55437E-6 L -0.03993 0.03956 C -0.04896 0.04766 -0.054 0.06015 -0.054 0.07311 C -0.054 0.08792 -0.04896 0.09972 -0.03993 0.10782 L 4.16667E-6 0.14761 " pathEditMode="relative" rAng="0" ptsTypes="FffFF">
                                      <p:cBhvr>
                                        <p:cTn id="16" dur="1000" fill="hold"/>
                                        <p:tgtEl>
                                          <p:spTgt spid="270368"/>
                                        </p:tgtEl>
                                        <p:attrNameLst>
                                          <p:attrName>ppt_x</p:attrName>
                                          <p:attrName>ppt_y</p:attrName>
                                        </p:attrNameLst>
                                      </p:cBhvr>
                                      <p:rCtr x="-27" y="74"/>
                                    </p:animMotion>
                                  </p:childTnLst>
                                </p:cTn>
                              </p:par>
                              <p:par>
                                <p:cTn id="17" presetID="64" presetClass="path" presetSubtype="0" accel="50000" decel="50000" fill="hold" nodeType="withEffect">
                                  <p:stCondLst>
                                    <p:cond delay="0"/>
                                  </p:stCondLst>
                                  <p:childTnLst>
                                    <p:animMotion origin="layout" path="M 3.88889E-6 -0.00324 L 0.00034 -0.07543 " pathEditMode="relative" rAng="0" ptsTypes="AA">
                                      <p:cBhvr>
                                        <p:cTn id="18" dur="1000" fill="hold"/>
                                        <p:tgtEl>
                                          <p:spTgt spid="2"/>
                                        </p:tgtEl>
                                        <p:attrNameLst>
                                          <p:attrName>ppt_x</p:attrName>
                                          <p:attrName>ppt_y</p:attrName>
                                        </p:attrNameLst>
                                      </p:cBhvr>
                                      <p:rCtr x="0" y="-36"/>
                                    </p:animMotion>
                                  </p:childTnLst>
                                </p:cTn>
                              </p:par>
                              <p:par>
                                <p:cTn id="19" presetID="64" presetClass="path" presetSubtype="0" accel="50000" decel="50000" fill="hold" nodeType="withEffect">
                                  <p:stCondLst>
                                    <p:cond delay="0"/>
                                  </p:stCondLst>
                                  <p:childTnLst>
                                    <p:animMotion origin="layout" path="M 0.00034 0.00208 L 0.00069 -0.07358 " pathEditMode="relative" rAng="0" ptsTypes="AA">
                                      <p:cBhvr>
                                        <p:cTn id="20" dur="1000" fill="hold"/>
                                        <p:tgtEl>
                                          <p:spTgt spid="3"/>
                                        </p:tgtEl>
                                        <p:attrNameLst>
                                          <p:attrName>ppt_x</p:attrName>
                                          <p:attrName>ppt_y</p:attrName>
                                        </p:attrNameLst>
                                      </p:cBhvr>
                                      <p:rCtr x="0" y="-38"/>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036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03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59" grpId="0" animBg="1"/>
      <p:bldP spid="270360" grpId="0"/>
      <p:bldP spid="270362" grpId="0" animBg="1"/>
      <p:bldP spid="270368" grpId="0" animBg="1"/>
      <p:bldP spid="270368" grpId="1" animBg="1"/>
      <p:bldP spid="270369" grpId="0" animBg="1"/>
      <p:bldP spid="270372" grpId="0" animBg="1"/>
      <p:bldP spid="37"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Summary so far</a:t>
            </a:r>
          </a:p>
        </p:txBody>
      </p:sp>
      <p:sp>
        <p:nvSpPr>
          <p:cNvPr id="8" name="Content Placeholder 7"/>
          <p:cNvSpPr>
            <a:spLocks noGrp="1"/>
          </p:cNvSpPr>
          <p:nvPr>
            <p:ph idx="1"/>
          </p:nvPr>
        </p:nvSpPr>
        <p:spPr>
          <a:xfrm>
            <a:off x="457200" y="1295401"/>
            <a:ext cx="8229600" cy="2301874"/>
          </a:xfrm>
        </p:spPr>
        <p:txBody>
          <a:bodyPr vert="horz" lIns="54864" tIns="91440" rtlCol="0" anchor="t">
            <a:normAutofit/>
          </a:bodyPr>
          <a:lstStyle/>
          <a:p>
            <a:pPr marL="438150"/>
            <a:r>
              <a:rPr lang="en-US" b="1" dirty="0">
                <a:solidFill>
                  <a:srgbClr val="008000"/>
                </a:solidFill>
              </a:rPr>
              <a:t>Summary:</a:t>
            </a:r>
            <a:endParaRPr lang="en-US" dirty="0"/>
          </a:p>
          <a:p>
            <a:pPr lvl="1"/>
            <a:r>
              <a:rPr lang="en-US" dirty="0"/>
              <a:t>Diversity can be formulated as a set cover</a:t>
            </a:r>
          </a:p>
          <a:p>
            <a:pPr lvl="1"/>
            <a:r>
              <a:rPr lang="en-US" dirty="0"/>
              <a:t>Set cover is submodular optimization problem</a:t>
            </a:r>
          </a:p>
          <a:p>
            <a:pPr lvl="1"/>
            <a:r>
              <a:rPr lang="en-US" dirty="0"/>
              <a:t>Can be (approximately) solved using greedy algorithm</a:t>
            </a:r>
          </a:p>
          <a:p>
            <a:pPr lvl="1"/>
            <a:r>
              <a:rPr lang="en-US" dirty="0"/>
              <a:t>Lazy-greedy gives significant speedup</a:t>
            </a:r>
          </a:p>
        </p:txBody>
      </p:sp>
      <p:sp>
        <p:nvSpPr>
          <p:cNvPr id="6" name="Slide Number Placeholder 5"/>
          <p:cNvSpPr>
            <a:spLocks noGrp="1"/>
          </p:cNvSpPr>
          <p:nvPr>
            <p:ph type="sldNum" sz="quarter" idx="12"/>
          </p:nvPr>
        </p:nvSpPr>
        <p:spPr/>
        <p:txBody>
          <a:bodyPr/>
          <a:lstStyle/>
          <a:p>
            <a:fld id="{19B12225-5612-419B-A8D5-4B8EEE4C217E}" type="slidenum">
              <a:rPr lang="en-US" smtClean="0"/>
              <a:pPr/>
              <a:t>112</a:t>
            </a:fld>
            <a:endParaRPr lang="en-US"/>
          </a:p>
        </p:txBody>
      </p:sp>
      <p:sp>
        <p:nvSpPr>
          <p:cNvPr id="9" name="Text Box 5"/>
          <p:cNvSpPr txBox="1">
            <a:spLocks noChangeArrowheads="1"/>
          </p:cNvSpPr>
          <p:nvPr/>
        </p:nvSpPr>
        <p:spPr bwMode="auto">
          <a:xfrm rot="-5400000">
            <a:off x="1187450" y="4762500"/>
            <a:ext cx="2197100" cy="457200"/>
          </a:xfrm>
          <a:prstGeom prst="rect">
            <a:avLst/>
          </a:prstGeom>
          <a:noFill/>
          <a:ln w="38100">
            <a:noFill/>
            <a:miter lim="800000"/>
            <a:headEnd/>
            <a:tailEnd/>
          </a:ln>
        </p:spPr>
        <p:txBody>
          <a:bodyPr wrap="none">
            <a:spAutoFit/>
          </a:bodyPr>
          <a:lstStyle/>
          <a:p>
            <a:pPr algn="ctr"/>
            <a:r>
              <a:rPr lang="en-US" dirty="0">
                <a:latin typeface="Tahoma" pitchFamily="34" charset="0"/>
              </a:rPr>
              <a:t>Lower is better</a:t>
            </a:r>
          </a:p>
        </p:txBody>
      </p:sp>
      <p:sp>
        <p:nvSpPr>
          <p:cNvPr id="10" name="Line 6"/>
          <p:cNvSpPr>
            <a:spLocks noChangeShapeType="1"/>
          </p:cNvSpPr>
          <p:nvPr/>
        </p:nvSpPr>
        <p:spPr bwMode="auto">
          <a:xfrm>
            <a:off x="2514600" y="3810000"/>
            <a:ext cx="0" cy="2514600"/>
          </a:xfrm>
          <a:prstGeom prst="line">
            <a:avLst/>
          </a:prstGeom>
          <a:noFill/>
          <a:ln w="38100">
            <a:solidFill>
              <a:srgbClr val="D60093"/>
            </a:solidFill>
            <a:round/>
            <a:headEnd/>
            <a:tailEnd type="triangle" w="lg" len="lg"/>
          </a:ln>
        </p:spPr>
        <p:txBody>
          <a:bodyPr wrap="none" anchor="ctr"/>
          <a:lstStyle/>
          <a:p>
            <a:endParaRPr lang="en-US"/>
          </a:p>
        </p:txBody>
      </p:sp>
      <p:grpSp>
        <p:nvGrpSpPr>
          <p:cNvPr id="208" name="Group 138"/>
          <p:cNvGrpSpPr>
            <a:grpSpLocks/>
          </p:cNvGrpSpPr>
          <p:nvPr/>
        </p:nvGrpSpPr>
        <p:grpSpPr bwMode="auto">
          <a:xfrm>
            <a:off x="2673350" y="3581400"/>
            <a:ext cx="4067175" cy="3098800"/>
            <a:chOff x="3215" y="632"/>
            <a:chExt cx="2562" cy="1952"/>
          </a:xfrm>
        </p:grpSpPr>
        <p:sp>
          <p:nvSpPr>
            <p:cNvPr id="211" name="Rectangle 141"/>
            <p:cNvSpPr>
              <a:spLocks noChangeArrowheads="1"/>
            </p:cNvSpPr>
            <p:nvPr/>
          </p:nvSpPr>
          <p:spPr bwMode="auto">
            <a:xfrm>
              <a:off x="3564" y="690"/>
              <a:ext cx="2136" cy="1638"/>
            </a:xfrm>
            <a:prstGeom prst="rect">
              <a:avLst/>
            </a:prstGeom>
            <a:noFill/>
            <a:ln w="0">
              <a:solidFill>
                <a:srgbClr val="FFFFFF"/>
              </a:solidFill>
              <a:miter lim="800000"/>
              <a:headEnd/>
              <a:tailEnd/>
            </a:ln>
          </p:spPr>
          <p:txBody>
            <a:bodyPr/>
            <a:lstStyle/>
            <a:p>
              <a:endParaRPr lang="en-US" sz="1800"/>
            </a:p>
          </p:txBody>
        </p:sp>
        <p:sp>
          <p:nvSpPr>
            <p:cNvPr id="212" name="Line 142"/>
            <p:cNvSpPr>
              <a:spLocks noChangeShapeType="1"/>
            </p:cNvSpPr>
            <p:nvPr/>
          </p:nvSpPr>
          <p:spPr bwMode="auto">
            <a:xfrm>
              <a:off x="3564" y="690"/>
              <a:ext cx="2136" cy="0"/>
            </a:xfrm>
            <a:prstGeom prst="line">
              <a:avLst/>
            </a:prstGeom>
            <a:noFill/>
            <a:ln w="0">
              <a:solidFill>
                <a:srgbClr val="000000"/>
              </a:solidFill>
              <a:round/>
              <a:headEnd/>
              <a:tailEnd/>
            </a:ln>
          </p:spPr>
          <p:txBody>
            <a:bodyPr/>
            <a:lstStyle/>
            <a:p>
              <a:endParaRPr lang="en-US"/>
            </a:p>
          </p:txBody>
        </p:sp>
        <p:sp>
          <p:nvSpPr>
            <p:cNvPr id="213" name="Freeform 143"/>
            <p:cNvSpPr>
              <a:spLocks/>
            </p:cNvSpPr>
            <p:nvPr/>
          </p:nvSpPr>
          <p:spPr bwMode="auto">
            <a:xfrm>
              <a:off x="3564" y="690"/>
              <a:ext cx="2136" cy="1638"/>
            </a:xfrm>
            <a:custGeom>
              <a:avLst/>
              <a:gdLst>
                <a:gd name="T0" fmla="*/ 0 w 412"/>
                <a:gd name="T1" fmla="*/ 164707803 h 316"/>
                <a:gd name="T2" fmla="*/ 215045531 w 412"/>
                <a:gd name="T3" fmla="*/ 164707803 h 316"/>
                <a:gd name="T4" fmla="*/ 215045531 w 412"/>
                <a:gd name="T5" fmla="*/ 0 h 316"/>
                <a:gd name="T6" fmla="*/ 0 60000 65536"/>
                <a:gd name="T7" fmla="*/ 0 60000 65536"/>
                <a:gd name="T8" fmla="*/ 0 60000 65536"/>
                <a:gd name="T9" fmla="*/ 0 w 412"/>
                <a:gd name="T10" fmla="*/ 0 h 316"/>
                <a:gd name="T11" fmla="*/ 412 w 412"/>
                <a:gd name="T12" fmla="*/ 316 h 316"/>
              </a:gdLst>
              <a:ahLst/>
              <a:cxnLst>
                <a:cxn ang="T6">
                  <a:pos x="T0" y="T1"/>
                </a:cxn>
                <a:cxn ang="T7">
                  <a:pos x="T2" y="T3"/>
                </a:cxn>
                <a:cxn ang="T8">
                  <a:pos x="T4" y="T5"/>
                </a:cxn>
              </a:cxnLst>
              <a:rect l="T9" t="T10" r="T11" b="T12"/>
              <a:pathLst>
                <a:path w="412" h="316">
                  <a:moveTo>
                    <a:pt x="0" y="316"/>
                  </a:moveTo>
                  <a:lnTo>
                    <a:pt x="412" y="316"/>
                  </a:lnTo>
                  <a:lnTo>
                    <a:pt x="412" y="0"/>
                  </a:lnTo>
                </a:path>
              </a:pathLst>
            </a:custGeom>
            <a:noFill/>
            <a:ln w="0">
              <a:solidFill>
                <a:srgbClr val="000000"/>
              </a:solidFill>
              <a:round/>
              <a:headEnd/>
              <a:tailEnd/>
            </a:ln>
          </p:spPr>
          <p:txBody>
            <a:bodyPr/>
            <a:lstStyle/>
            <a:p>
              <a:endParaRPr lang="en-US"/>
            </a:p>
          </p:txBody>
        </p:sp>
        <p:sp>
          <p:nvSpPr>
            <p:cNvPr id="214" name="Line 144"/>
            <p:cNvSpPr>
              <a:spLocks noChangeShapeType="1"/>
            </p:cNvSpPr>
            <p:nvPr/>
          </p:nvSpPr>
          <p:spPr bwMode="auto">
            <a:xfrm flipV="1">
              <a:off x="3564" y="690"/>
              <a:ext cx="0" cy="1638"/>
            </a:xfrm>
            <a:prstGeom prst="line">
              <a:avLst/>
            </a:prstGeom>
            <a:noFill/>
            <a:ln w="0">
              <a:solidFill>
                <a:srgbClr val="000000"/>
              </a:solidFill>
              <a:round/>
              <a:headEnd/>
              <a:tailEnd/>
            </a:ln>
          </p:spPr>
          <p:txBody>
            <a:bodyPr/>
            <a:lstStyle/>
            <a:p>
              <a:endParaRPr lang="en-US"/>
            </a:p>
          </p:txBody>
        </p:sp>
        <p:sp>
          <p:nvSpPr>
            <p:cNvPr id="215" name="Line 145"/>
            <p:cNvSpPr>
              <a:spLocks noChangeShapeType="1"/>
            </p:cNvSpPr>
            <p:nvPr/>
          </p:nvSpPr>
          <p:spPr bwMode="auto">
            <a:xfrm>
              <a:off x="3564" y="2328"/>
              <a:ext cx="2136" cy="0"/>
            </a:xfrm>
            <a:prstGeom prst="line">
              <a:avLst/>
            </a:prstGeom>
            <a:noFill/>
            <a:ln w="0">
              <a:solidFill>
                <a:srgbClr val="000000"/>
              </a:solidFill>
              <a:round/>
              <a:headEnd/>
              <a:tailEnd/>
            </a:ln>
          </p:spPr>
          <p:txBody>
            <a:bodyPr/>
            <a:lstStyle/>
            <a:p>
              <a:endParaRPr lang="en-US"/>
            </a:p>
          </p:txBody>
        </p:sp>
        <p:sp>
          <p:nvSpPr>
            <p:cNvPr id="216" name="Line 146"/>
            <p:cNvSpPr>
              <a:spLocks noChangeShapeType="1"/>
            </p:cNvSpPr>
            <p:nvPr/>
          </p:nvSpPr>
          <p:spPr bwMode="auto">
            <a:xfrm flipV="1">
              <a:off x="3564" y="690"/>
              <a:ext cx="0" cy="1638"/>
            </a:xfrm>
            <a:prstGeom prst="line">
              <a:avLst/>
            </a:prstGeom>
            <a:noFill/>
            <a:ln w="0">
              <a:solidFill>
                <a:srgbClr val="000000"/>
              </a:solidFill>
              <a:round/>
              <a:headEnd/>
              <a:tailEnd/>
            </a:ln>
          </p:spPr>
          <p:txBody>
            <a:bodyPr/>
            <a:lstStyle/>
            <a:p>
              <a:endParaRPr lang="en-US"/>
            </a:p>
          </p:txBody>
        </p:sp>
        <p:sp>
          <p:nvSpPr>
            <p:cNvPr id="217" name="Line 147"/>
            <p:cNvSpPr>
              <a:spLocks noChangeShapeType="1"/>
            </p:cNvSpPr>
            <p:nvPr/>
          </p:nvSpPr>
          <p:spPr bwMode="auto">
            <a:xfrm flipV="1">
              <a:off x="3564" y="2271"/>
              <a:ext cx="0" cy="57"/>
            </a:xfrm>
            <a:prstGeom prst="line">
              <a:avLst/>
            </a:prstGeom>
            <a:noFill/>
            <a:ln w="0">
              <a:solidFill>
                <a:srgbClr val="000000"/>
              </a:solidFill>
              <a:round/>
              <a:headEnd/>
              <a:tailEnd/>
            </a:ln>
          </p:spPr>
          <p:txBody>
            <a:bodyPr/>
            <a:lstStyle/>
            <a:p>
              <a:endParaRPr lang="en-US"/>
            </a:p>
          </p:txBody>
        </p:sp>
        <p:sp>
          <p:nvSpPr>
            <p:cNvPr id="218" name="Line 148"/>
            <p:cNvSpPr>
              <a:spLocks noChangeShapeType="1"/>
            </p:cNvSpPr>
            <p:nvPr/>
          </p:nvSpPr>
          <p:spPr bwMode="auto">
            <a:xfrm>
              <a:off x="3564" y="695"/>
              <a:ext cx="0" cy="52"/>
            </a:xfrm>
            <a:prstGeom prst="line">
              <a:avLst/>
            </a:prstGeom>
            <a:noFill/>
            <a:ln w="0">
              <a:solidFill>
                <a:srgbClr val="000000"/>
              </a:solidFill>
              <a:round/>
              <a:headEnd/>
              <a:tailEnd/>
            </a:ln>
          </p:spPr>
          <p:txBody>
            <a:bodyPr/>
            <a:lstStyle/>
            <a:p>
              <a:endParaRPr lang="en-US"/>
            </a:p>
          </p:txBody>
        </p:sp>
        <p:sp>
          <p:nvSpPr>
            <p:cNvPr id="219" name="Rectangle 149"/>
            <p:cNvSpPr>
              <a:spLocks noChangeArrowheads="1"/>
            </p:cNvSpPr>
            <p:nvPr/>
          </p:nvSpPr>
          <p:spPr bwMode="auto">
            <a:xfrm>
              <a:off x="3561" y="2343"/>
              <a:ext cx="54"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1</a:t>
              </a:r>
              <a:endParaRPr lang="en-US" sz="1800"/>
            </a:p>
          </p:txBody>
        </p:sp>
        <p:sp>
          <p:nvSpPr>
            <p:cNvPr id="220" name="Line 150"/>
            <p:cNvSpPr>
              <a:spLocks noChangeShapeType="1"/>
            </p:cNvSpPr>
            <p:nvPr/>
          </p:nvSpPr>
          <p:spPr bwMode="auto">
            <a:xfrm flipV="1">
              <a:off x="3798" y="2271"/>
              <a:ext cx="0" cy="57"/>
            </a:xfrm>
            <a:prstGeom prst="line">
              <a:avLst/>
            </a:prstGeom>
            <a:noFill/>
            <a:ln w="0">
              <a:solidFill>
                <a:srgbClr val="000000"/>
              </a:solidFill>
              <a:round/>
              <a:headEnd/>
              <a:tailEnd/>
            </a:ln>
          </p:spPr>
          <p:txBody>
            <a:bodyPr/>
            <a:lstStyle/>
            <a:p>
              <a:endParaRPr lang="en-US"/>
            </a:p>
          </p:txBody>
        </p:sp>
        <p:sp>
          <p:nvSpPr>
            <p:cNvPr id="221" name="Line 151"/>
            <p:cNvSpPr>
              <a:spLocks noChangeShapeType="1"/>
            </p:cNvSpPr>
            <p:nvPr/>
          </p:nvSpPr>
          <p:spPr bwMode="auto">
            <a:xfrm>
              <a:off x="3798" y="695"/>
              <a:ext cx="0" cy="52"/>
            </a:xfrm>
            <a:prstGeom prst="line">
              <a:avLst/>
            </a:prstGeom>
            <a:noFill/>
            <a:ln w="0">
              <a:solidFill>
                <a:srgbClr val="000000"/>
              </a:solidFill>
              <a:round/>
              <a:headEnd/>
              <a:tailEnd/>
            </a:ln>
          </p:spPr>
          <p:txBody>
            <a:bodyPr/>
            <a:lstStyle/>
            <a:p>
              <a:endParaRPr lang="en-US"/>
            </a:p>
          </p:txBody>
        </p:sp>
        <p:sp>
          <p:nvSpPr>
            <p:cNvPr id="222" name="Rectangle 152"/>
            <p:cNvSpPr>
              <a:spLocks noChangeArrowheads="1"/>
            </p:cNvSpPr>
            <p:nvPr/>
          </p:nvSpPr>
          <p:spPr bwMode="auto">
            <a:xfrm>
              <a:off x="3795" y="2343"/>
              <a:ext cx="54"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2</a:t>
              </a:r>
              <a:endParaRPr lang="en-US" sz="1800"/>
            </a:p>
          </p:txBody>
        </p:sp>
        <p:sp>
          <p:nvSpPr>
            <p:cNvPr id="223" name="Line 153"/>
            <p:cNvSpPr>
              <a:spLocks noChangeShapeType="1"/>
            </p:cNvSpPr>
            <p:nvPr/>
          </p:nvSpPr>
          <p:spPr bwMode="auto">
            <a:xfrm flipV="1">
              <a:off x="4036" y="2271"/>
              <a:ext cx="0" cy="57"/>
            </a:xfrm>
            <a:prstGeom prst="line">
              <a:avLst/>
            </a:prstGeom>
            <a:noFill/>
            <a:ln w="0">
              <a:solidFill>
                <a:srgbClr val="000000"/>
              </a:solidFill>
              <a:round/>
              <a:headEnd/>
              <a:tailEnd/>
            </a:ln>
          </p:spPr>
          <p:txBody>
            <a:bodyPr/>
            <a:lstStyle/>
            <a:p>
              <a:endParaRPr lang="en-US"/>
            </a:p>
          </p:txBody>
        </p:sp>
        <p:sp>
          <p:nvSpPr>
            <p:cNvPr id="224" name="Line 154"/>
            <p:cNvSpPr>
              <a:spLocks noChangeShapeType="1"/>
            </p:cNvSpPr>
            <p:nvPr/>
          </p:nvSpPr>
          <p:spPr bwMode="auto">
            <a:xfrm>
              <a:off x="4036" y="695"/>
              <a:ext cx="0" cy="52"/>
            </a:xfrm>
            <a:prstGeom prst="line">
              <a:avLst/>
            </a:prstGeom>
            <a:noFill/>
            <a:ln w="0">
              <a:solidFill>
                <a:srgbClr val="000000"/>
              </a:solidFill>
              <a:round/>
              <a:headEnd/>
              <a:tailEnd/>
            </a:ln>
          </p:spPr>
          <p:txBody>
            <a:bodyPr/>
            <a:lstStyle/>
            <a:p>
              <a:endParaRPr lang="en-US"/>
            </a:p>
          </p:txBody>
        </p:sp>
        <p:sp>
          <p:nvSpPr>
            <p:cNvPr id="225" name="Rectangle 155"/>
            <p:cNvSpPr>
              <a:spLocks noChangeArrowheads="1"/>
            </p:cNvSpPr>
            <p:nvPr/>
          </p:nvSpPr>
          <p:spPr bwMode="auto">
            <a:xfrm>
              <a:off x="4033" y="2343"/>
              <a:ext cx="54"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3</a:t>
              </a:r>
              <a:endParaRPr lang="en-US" sz="1800"/>
            </a:p>
          </p:txBody>
        </p:sp>
        <p:sp>
          <p:nvSpPr>
            <p:cNvPr id="226" name="Line 156"/>
            <p:cNvSpPr>
              <a:spLocks noChangeShapeType="1"/>
            </p:cNvSpPr>
            <p:nvPr/>
          </p:nvSpPr>
          <p:spPr bwMode="auto">
            <a:xfrm flipV="1">
              <a:off x="4275" y="2271"/>
              <a:ext cx="0" cy="57"/>
            </a:xfrm>
            <a:prstGeom prst="line">
              <a:avLst/>
            </a:prstGeom>
            <a:noFill/>
            <a:ln w="0">
              <a:solidFill>
                <a:srgbClr val="000000"/>
              </a:solidFill>
              <a:round/>
              <a:headEnd/>
              <a:tailEnd/>
            </a:ln>
          </p:spPr>
          <p:txBody>
            <a:bodyPr/>
            <a:lstStyle/>
            <a:p>
              <a:endParaRPr lang="en-US"/>
            </a:p>
          </p:txBody>
        </p:sp>
        <p:sp>
          <p:nvSpPr>
            <p:cNvPr id="227" name="Line 157"/>
            <p:cNvSpPr>
              <a:spLocks noChangeShapeType="1"/>
            </p:cNvSpPr>
            <p:nvPr/>
          </p:nvSpPr>
          <p:spPr bwMode="auto">
            <a:xfrm>
              <a:off x="4275" y="695"/>
              <a:ext cx="0" cy="52"/>
            </a:xfrm>
            <a:prstGeom prst="line">
              <a:avLst/>
            </a:prstGeom>
            <a:noFill/>
            <a:ln w="0">
              <a:solidFill>
                <a:srgbClr val="000000"/>
              </a:solidFill>
              <a:round/>
              <a:headEnd/>
              <a:tailEnd/>
            </a:ln>
          </p:spPr>
          <p:txBody>
            <a:bodyPr/>
            <a:lstStyle/>
            <a:p>
              <a:endParaRPr lang="en-US"/>
            </a:p>
          </p:txBody>
        </p:sp>
        <p:sp>
          <p:nvSpPr>
            <p:cNvPr id="228" name="Rectangle 158"/>
            <p:cNvSpPr>
              <a:spLocks noChangeArrowheads="1"/>
            </p:cNvSpPr>
            <p:nvPr/>
          </p:nvSpPr>
          <p:spPr bwMode="auto">
            <a:xfrm>
              <a:off x="4272" y="2343"/>
              <a:ext cx="54"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4</a:t>
              </a:r>
              <a:endParaRPr lang="en-US" sz="1800"/>
            </a:p>
          </p:txBody>
        </p:sp>
        <p:sp>
          <p:nvSpPr>
            <p:cNvPr id="229" name="Line 159"/>
            <p:cNvSpPr>
              <a:spLocks noChangeShapeType="1"/>
            </p:cNvSpPr>
            <p:nvPr/>
          </p:nvSpPr>
          <p:spPr bwMode="auto">
            <a:xfrm flipV="1">
              <a:off x="4513" y="2271"/>
              <a:ext cx="0" cy="57"/>
            </a:xfrm>
            <a:prstGeom prst="line">
              <a:avLst/>
            </a:prstGeom>
            <a:noFill/>
            <a:ln w="0">
              <a:solidFill>
                <a:srgbClr val="000000"/>
              </a:solidFill>
              <a:round/>
              <a:headEnd/>
              <a:tailEnd/>
            </a:ln>
          </p:spPr>
          <p:txBody>
            <a:bodyPr/>
            <a:lstStyle/>
            <a:p>
              <a:endParaRPr lang="en-US"/>
            </a:p>
          </p:txBody>
        </p:sp>
        <p:sp>
          <p:nvSpPr>
            <p:cNvPr id="230" name="Line 160"/>
            <p:cNvSpPr>
              <a:spLocks noChangeShapeType="1"/>
            </p:cNvSpPr>
            <p:nvPr/>
          </p:nvSpPr>
          <p:spPr bwMode="auto">
            <a:xfrm>
              <a:off x="4513" y="695"/>
              <a:ext cx="0" cy="52"/>
            </a:xfrm>
            <a:prstGeom prst="line">
              <a:avLst/>
            </a:prstGeom>
            <a:noFill/>
            <a:ln w="0">
              <a:solidFill>
                <a:srgbClr val="000000"/>
              </a:solidFill>
              <a:round/>
              <a:headEnd/>
              <a:tailEnd/>
            </a:ln>
          </p:spPr>
          <p:txBody>
            <a:bodyPr/>
            <a:lstStyle/>
            <a:p>
              <a:endParaRPr lang="en-US"/>
            </a:p>
          </p:txBody>
        </p:sp>
        <p:sp>
          <p:nvSpPr>
            <p:cNvPr id="231" name="Rectangle 161"/>
            <p:cNvSpPr>
              <a:spLocks noChangeArrowheads="1"/>
            </p:cNvSpPr>
            <p:nvPr/>
          </p:nvSpPr>
          <p:spPr bwMode="auto">
            <a:xfrm>
              <a:off x="4510" y="2343"/>
              <a:ext cx="54"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5</a:t>
              </a:r>
              <a:endParaRPr lang="en-US" sz="1800"/>
            </a:p>
          </p:txBody>
        </p:sp>
        <p:sp>
          <p:nvSpPr>
            <p:cNvPr id="232" name="Line 162"/>
            <p:cNvSpPr>
              <a:spLocks noChangeShapeType="1"/>
            </p:cNvSpPr>
            <p:nvPr/>
          </p:nvSpPr>
          <p:spPr bwMode="auto">
            <a:xfrm flipV="1">
              <a:off x="4746" y="2271"/>
              <a:ext cx="0" cy="57"/>
            </a:xfrm>
            <a:prstGeom prst="line">
              <a:avLst/>
            </a:prstGeom>
            <a:noFill/>
            <a:ln w="0">
              <a:solidFill>
                <a:srgbClr val="000000"/>
              </a:solidFill>
              <a:round/>
              <a:headEnd/>
              <a:tailEnd/>
            </a:ln>
          </p:spPr>
          <p:txBody>
            <a:bodyPr/>
            <a:lstStyle/>
            <a:p>
              <a:endParaRPr lang="en-US"/>
            </a:p>
          </p:txBody>
        </p:sp>
        <p:sp>
          <p:nvSpPr>
            <p:cNvPr id="233" name="Line 163"/>
            <p:cNvSpPr>
              <a:spLocks noChangeShapeType="1"/>
            </p:cNvSpPr>
            <p:nvPr/>
          </p:nvSpPr>
          <p:spPr bwMode="auto">
            <a:xfrm>
              <a:off x="4746" y="695"/>
              <a:ext cx="0" cy="52"/>
            </a:xfrm>
            <a:prstGeom prst="line">
              <a:avLst/>
            </a:prstGeom>
            <a:noFill/>
            <a:ln w="0">
              <a:solidFill>
                <a:srgbClr val="000000"/>
              </a:solidFill>
              <a:round/>
              <a:headEnd/>
              <a:tailEnd/>
            </a:ln>
          </p:spPr>
          <p:txBody>
            <a:bodyPr/>
            <a:lstStyle/>
            <a:p>
              <a:endParaRPr lang="en-US"/>
            </a:p>
          </p:txBody>
        </p:sp>
        <p:sp>
          <p:nvSpPr>
            <p:cNvPr id="234" name="Rectangle 164"/>
            <p:cNvSpPr>
              <a:spLocks noChangeArrowheads="1"/>
            </p:cNvSpPr>
            <p:nvPr/>
          </p:nvSpPr>
          <p:spPr bwMode="auto">
            <a:xfrm>
              <a:off x="4743" y="2343"/>
              <a:ext cx="54"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6</a:t>
              </a:r>
              <a:endParaRPr lang="en-US" sz="1800"/>
            </a:p>
          </p:txBody>
        </p:sp>
        <p:sp>
          <p:nvSpPr>
            <p:cNvPr id="235" name="Line 165"/>
            <p:cNvSpPr>
              <a:spLocks noChangeShapeType="1"/>
            </p:cNvSpPr>
            <p:nvPr/>
          </p:nvSpPr>
          <p:spPr bwMode="auto">
            <a:xfrm flipV="1">
              <a:off x="4985" y="2271"/>
              <a:ext cx="0" cy="57"/>
            </a:xfrm>
            <a:prstGeom prst="line">
              <a:avLst/>
            </a:prstGeom>
            <a:noFill/>
            <a:ln w="0">
              <a:solidFill>
                <a:srgbClr val="000000"/>
              </a:solidFill>
              <a:round/>
              <a:headEnd/>
              <a:tailEnd/>
            </a:ln>
          </p:spPr>
          <p:txBody>
            <a:bodyPr/>
            <a:lstStyle/>
            <a:p>
              <a:endParaRPr lang="en-US"/>
            </a:p>
          </p:txBody>
        </p:sp>
        <p:sp>
          <p:nvSpPr>
            <p:cNvPr id="236" name="Line 166"/>
            <p:cNvSpPr>
              <a:spLocks noChangeShapeType="1"/>
            </p:cNvSpPr>
            <p:nvPr/>
          </p:nvSpPr>
          <p:spPr bwMode="auto">
            <a:xfrm>
              <a:off x="4985" y="695"/>
              <a:ext cx="0" cy="52"/>
            </a:xfrm>
            <a:prstGeom prst="line">
              <a:avLst/>
            </a:prstGeom>
            <a:noFill/>
            <a:ln w="0">
              <a:solidFill>
                <a:srgbClr val="000000"/>
              </a:solidFill>
              <a:round/>
              <a:headEnd/>
              <a:tailEnd/>
            </a:ln>
          </p:spPr>
          <p:txBody>
            <a:bodyPr/>
            <a:lstStyle/>
            <a:p>
              <a:endParaRPr lang="en-US"/>
            </a:p>
          </p:txBody>
        </p:sp>
        <p:sp>
          <p:nvSpPr>
            <p:cNvPr id="237" name="Rectangle 167"/>
            <p:cNvSpPr>
              <a:spLocks noChangeArrowheads="1"/>
            </p:cNvSpPr>
            <p:nvPr/>
          </p:nvSpPr>
          <p:spPr bwMode="auto">
            <a:xfrm>
              <a:off x="4982" y="2343"/>
              <a:ext cx="54"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7</a:t>
              </a:r>
              <a:endParaRPr lang="en-US" sz="1800"/>
            </a:p>
          </p:txBody>
        </p:sp>
        <p:sp>
          <p:nvSpPr>
            <p:cNvPr id="238" name="Line 168"/>
            <p:cNvSpPr>
              <a:spLocks noChangeShapeType="1"/>
            </p:cNvSpPr>
            <p:nvPr/>
          </p:nvSpPr>
          <p:spPr bwMode="auto">
            <a:xfrm flipV="1">
              <a:off x="5223" y="2271"/>
              <a:ext cx="0" cy="57"/>
            </a:xfrm>
            <a:prstGeom prst="line">
              <a:avLst/>
            </a:prstGeom>
            <a:noFill/>
            <a:ln w="0">
              <a:solidFill>
                <a:srgbClr val="000000"/>
              </a:solidFill>
              <a:round/>
              <a:headEnd/>
              <a:tailEnd/>
            </a:ln>
          </p:spPr>
          <p:txBody>
            <a:bodyPr/>
            <a:lstStyle/>
            <a:p>
              <a:endParaRPr lang="en-US"/>
            </a:p>
          </p:txBody>
        </p:sp>
        <p:sp>
          <p:nvSpPr>
            <p:cNvPr id="239" name="Line 169"/>
            <p:cNvSpPr>
              <a:spLocks noChangeShapeType="1"/>
            </p:cNvSpPr>
            <p:nvPr/>
          </p:nvSpPr>
          <p:spPr bwMode="auto">
            <a:xfrm>
              <a:off x="5223" y="695"/>
              <a:ext cx="0" cy="52"/>
            </a:xfrm>
            <a:prstGeom prst="line">
              <a:avLst/>
            </a:prstGeom>
            <a:noFill/>
            <a:ln w="0">
              <a:solidFill>
                <a:srgbClr val="000000"/>
              </a:solidFill>
              <a:round/>
              <a:headEnd/>
              <a:tailEnd/>
            </a:ln>
          </p:spPr>
          <p:txBody>
            <a:bodyPr/>
            <a:lstStyle/>
            <a:p>
              <a:endParaRPr lang="en-US"/>
            </a:p>
          </p:txBody>
        </p:sp>
        <p:sp>
          <p:nvSpPr>
            <p:cNvPr id="240" name="Rectangle 170"/>
            <p:cNvSpPr>
              <a:spLocks noChangeArrowheads="1"/>
            </p:cNvSpPr>
            <p:nvPr/>
          </p:nvSpPr>
          <p:spPr bwMode="auto">
            <a:xfrm>
              <a:off x="5220" y="2343"/>
              <a:ext cx="54"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8</a:t>
              </a:r>
              <a:endParaRPr lang="en-US" sz="1800"/>
            </a:p>
          </p:txBody>
        </p:sp>
        <p:sp>
          <p:nvSpPr>
            <p:cNvPr id="241" name="Line 171"/>
            <p:cNvSpPr>
              <a:spLocks noChangeShapeType="1"/>
            </p:cNvSpPr>
            <p:nvPr/>
          </p:nvSpPr>
          <p:spPr bwMode="auto">
            <a:xfrm flipV="1">
              <a:off x="5462" y="2271"/>
              <a:ext cx="0" cy="57"/>
            </a:xfrm>
            <a:prstGeom prst="line">
              <a:avLst/>
            </a:prstGeom>
            <a:noFill/>
            <a:ln w="0">
              <a:solidFill>
                <a:srgbClr val="000000"/>
              </a:solidFill>
              <a:round/>
              <a:headEnd/>
              <a:tailEnd/>
            </a:ln>
          </p:spPr>
          <p:txBody>
            <a:bodyPr/>
            <a:lstStyle/>
            <a:p>
              <a:endParaRPr lang="en-US"/>
            </a:p>
          </p:txBody>
        </p:sp>
        <p:sp>
          <p:nvSpPr>
            <p:cNvPr id="242" name="Line 172"/>
            <p:cNvSpPr>
              <a:spLocks noChangeShapeType="1"/>
            </p:cNvSpPr>
            <p:nvPr/>
          </p:nvSpPr>
          <p:spPr bwMode="auto">
            <a:xfrm>
              <a:off x="5462" y="695"/>
              <a:ext cx="0" cy="52"/>
            </a:xfrm>
            <a:prstGeom prst="line">
              <a:avLst/>
            </a:prstGeom>
            <a:noFill/>
            <a:ln w="0">
              <a:solidFill>
                <a:srgbClr val="000000"/>
              </a:solidFill>
              <a:round/>
              <a:headEnd/>
              <a:tailEnd/>
            </a:ln>
          </p:spPr>
          <p:txBody>
            <a:bodyPr/>
            <a:lstStyle/>
            <a:p>
              <a:endParaRPr lang="en-US"/>
            </a:p>
          </p:txBody>
        </p:sp>
        <p:sp>
          <p:nvSpPr>
            <p:cNvPr id="243" name="Rectangle 173"/>
            <p:cNvSpPr>
              <a:spLocks noChangeArrowheads="1"/>
            </p:cNvSpPr>
            <p:nvPr/>
          </p:nvSpPr>
          <p:spPr bwMode="auto">
            <a:xfrm>
              <a:off x="5459" y="2343"/>
              <a:ext cx="54"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9</a:t>
              </a:r>
              <a:endParaRPr lang="en-US" sz="1800"/>
            </a:p>
          </p:txBody>
        </p:sp>
        <p:sp>
          <p:nvSpPr>
            <p:cNvPr id="244" name="Line 174"/>
            <p:cNvSpPr>
              <a:spLocks noChangeShapeType="1"/>
            </p:cNvSpPr>
            <p:nvPr/>
          </p:nvSpPr>
          <p:spPr bwMode="auto">
            <a:xfrm flipV="1">
              <a:off x="5700" y="2271"/>
              <a:ext cx="0" cy="57"/>
            </a:xfrm>
            <a:prstGeom prst="line">
              <a:avLst/>
            </a:prstGeom>
            <a:noFill/>
            <a:ln w="0">
              <a:solidFill>
                <a:srgbClr val="000000"/>
              </a:solidFill>
              <a:round/>
              <a:headEnd/>
              <a:tailEnd/>
            </a:ln>
          </p:spPr>
          <p:txBody>
            <a:bodyPr/>
            <a:lstStyle/>
            <a:p>
              <a:endParaRPr lang="en-US"/>
            </a:p>
          </p:txBody>
        </p:sp>
        <p:sp>
          <p:nvSpPr>
            <p:cNvPr id="245" name="Line 175"/>
            <p:cNvSpPr>
              <a:spLocks noChangeShapeType="1"/>
            </p:cNvSpPr>
            <p:nvPr/>
          </p:nvSpPr>
          <p:spPr bwMode="auto">
            <a:xfrm>
              <a:off x="5700" y="695"/>
              <a:ext cx="0" cy="52"/>
            </a:xfrm>
            <a:prstGeom prst="line">
              <a:avLst/>
            </a:prstGeom>
            <a:noFill/>
            <a:ln w="0">
              <a:solidFill>
                <a:srgbClr val="000000"/>
              </a:solidFill>
              <a:round/>
              <a:headEnd/>
              <a:tailEnd/>
            </a:ln>
          </p:spPr>
          <p:txBody>
            <a:bodyPr/>
            <a:lstStyle/>
            <a:p>
              <a:endParaRPr lang="en-US"/>
            </a:p>
          </p:txBody>
        </p:sp>
        <p:sp>
          <p:nvSpPr>
            <p:cNvPr id="246" name="Rectangle 176"/>
            <p:cNvSpPr>
              <a:spLocks noChangeArrowheads="1"/>
            </p:cNvSpPr>
            <p:nvPr/>
          </p:nvSpPr>
          <p:spPr bwMode="auto">
            <a:xfrm>
              <a:off x="5669" y="2343"/>
              <a:ext cx="108"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10</a:t>
              </a:r>
              <a:endParaRPr lang="en-US" sz="1800"/>
            </a:p>
          </p:txBody>
        </p:sp>
        <p:sp>
          <p:nvSpPr>
            <p:cNvPr id="247" name="Line 177"/>
            <p:cNvSpPr>
              <a:spLocks noChangeShapeType="1"/>
            </p:cNvSpPr>
            <p:nvPr/>
          </p:nvSpPr>
          <p:spPr bwMode="auto">
            <a:xfrm>
              <a:off x="3564" y="2250"/>
              <a:ext cx="52" cy="0"/>
            </a:xfrm>
            <a:prstGeom prst="line">
              <a:avLst/>
            </a:prstGeom>
            <a:noFill/>
            <a:ln w="0">
              <a:solidFill>
                <a:srgbClr val="000000"/>
              </a:solidFill>
              <a:round/>
              <a:headEnd/>
              <a:tailEnd/>
            </a:ln>
          </p:spPr>
          <p:txBody>
            <a:bodyPr/>
            <a:lstStyle/>
            <a:p>
              <a:endParaRPr lang="en-US"/>
            </a:p>
          </p:txBody>
        </p:sp>
        <p:sp>
          <p:nvSpPr>
            <p:cNvPr id="248" name="Line 178"/>
            <p:cNvSpPr>
              <a:spLocks noChangeShapeType="1"/>
            </p:cNvSpPr>
            <p:nvPr/>
          </p:nvSpPr>
          <p:spPr bwMode="auto">
            <a:xfrm flipH="1">
              <a:off x="5643" y="2250"/>
              <a:ext cx="57" cy="0"/>
            </a:xfrm>
            <a:prstGeom prst="line">
              <a:avLst/>
            </a:prstGeom>
            <a:noFill/>
            <a:ln w="0">
              <a:solidFill>
                <a:srgbClr val="000000"/>
              </a:solidFill>
              <a:round/>
              <a:headEnd/>
              <a:tailEnd/>
            </a:ln>
          </p:spPr>
          <p:txBody>
            <a:bodyPr/>
            <a:lstStyle/>
            <a:p>
              <a:endParaRPr lang="en-US"/>
            </a:p>
          </p:txBody>
        </p:sp>
        <p:sp>
          <p:nvSpPr>
            <p:cNvPr id="249" name="Rectangle 179"/>
            <p:cNvSpPr>
              <a:spLocks noChangeArrowheads="1"/>
            </p:cNvSpPr>
            <p:nvPr/>
          </p:nvSpPr>
          <p:spPr bwMode="auto">
            <a:xfrm>
              <a:off x="3510" y="2188"/>
              <a:ext cx="54"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0</a:t>
              </a:r>
              <a:endParaRPr lang="en-US" sz="1800"/>
            </a:p>
          </p:txBody>
        </p:sp>
        <p:sp>
          <p:nvSpPr>
            <p:cNvPr id="250" name="Line 180"/>
            <p:cNvSpPr>
              <a:spLocks noChangeShapeType="1"/>
            </p:cNvSpPr>
            <p:nvPr/>
          </p:nvSpPr>
          <p:spPr bwMode="auto">
            <a:xfrm>
              <a:off x="3564" y="1861"/>
              <a:ext cx="52" cy="0"/>
            </a:xfrm>
            <a:prstGeom prst="line">
              <a:avLst/>
            </a:prstGeom>
            <a:noFill/>
            <a:ln w="0">
              <a:solidFill>
                <a:srgbClr val="000000"/>
              </a:solidFill>
              <a:round/>
              <a:headEnd/>
              <a:tailEnd/>
            </a:ln>
          </p:spPr>
          <p:txBody>
            <a:bodyPr/>
            <a:lstStyle/>
            <a:p>
              <a:endParaRPr lang="en-US"/>
            </a:p>
          </p:txBody>
        </p:sp>
        <p:sp>
          <p:nvSpPr>
            <p:cNvPr id="251" name="Line 181"/>
            <p:cNvSpPr>
              <a:spLocks noChangeShapeType="1"/>
            </p:cNvSpPr>
            <p:nvPr/>
          </p:nvSpPr>
          <p:spPr bwMode="auto">
            <a:xfrm flipH="1">
              <a:off x="5643" y="1861"/>
              <a:ext cx="57" cy="0"/>
            </a:xfrm>
            <a:prstGeom prst="line">
              <a:avLst/>
            </a:prstGeom>
            <a:noFill/>
            <a:ln w="0">
              <a:solidFill>
                <a:srgbClr val="000000"/>
              </a:solidFill>
              <a:round/>
              <a:headEnd/>
              <a:tailEnd/>
            </a:ln>
          </p:spPr>
          <p:txBody>
            <a:bodyPr/>
            <a:lstStyle/>
            <a:p>
              <a:endParaRPr lang="en-US"/>
            </a:p>
          </p:txBody>
        </p:sp>
        <p:sp>
          <p:nvSpPr>
            <p:cNvPr id="252" name="Rectangle 182"/>
            <p:cNvSpPr>
              <a:spLocks noChangeArrowheads="1"/>
            </p:cNvSpPr>
            <p:nvPr/>
          </p:nvSpPr>
          <p:spPr bwMode="auto">
            <a:xfrm>
              <a:off x="3367" y="1799"/>
              <a:ext cx="185" cy="116"/>
            </a:xfrm>
            <a:prstGeom prst="rect">
              <a:avLst/>
            </a:prstGeom>
            <a:noFill/>
            <a:ln w="9525">
              <a:noFill/>
              <a:miter lim="800000"/>
              <a:headEnd/>
              <a:tailEnd/>
            </a:ln>
          </p:spPr>
          <p:txBody>
            <a:bodyPr wrap="none" lIns="0" tIns="0" rIns="0" bIns="0">
              <a:spAutoFit/>
            </a:bodyPr>
            <a:lstStyle/>
            <a:p>
              <a:r>
                <a:rPr lang="en-US" sz="1200">
                  <a:solidFill>
                    <a:srgbClr val="000000"/>
                  </a:solidFill>
                </a:rPr>
                <a:t>100</a:t>
              </a:r>
              <a:endParaRPr lang="en-US" sz="1800"/>
            </a:p>
          </p:txBody>
        </p:sp>
        <p:sp>
          <p:nvSpPr>
            <p:cNvPr id="253" name="Line 183"/>
            <p:cNvSpPr>
              <a:spLocks noChangeShapeType="1"/>
            </p:cNvSpPr>
            <p:nvPr/>
          </p:nvSpPr>
          <p:spPr bwMode="auto">
            <a:xfrm>
              <a:off x="3564" y="1472"/>
              <a:ext cx="52" cy="0"/>
            </a:xfrm>
            <a:prstGeom prst="line">
              <a:avLst/>
            </a:prstGeom>
            <a:noFill/>
            <a:ln w="0">
              <a:solidFill>
                <a:srgbClr val="000000"/>
              </a:solidFill>
              <a:round/>
              <a:headEnd/>
              <a:tailEnd/>
            </a:ln>
          </p:spPr>
          <p:txBody>
            <a:bodyPr/>
            <a:lstStyle/>
            <a:p>
              <a:endParaRPr lang="en-US"/>
            </a:p>
          </p:txBody>
        </p:sp>
        <p:sp>
          <p:nvSpPr>
            <p:cNvPr id="254" name="Line 184"/>
            <p:cNvSpPr>
              <a:spLocks noChangeShapeType="1"/>
            </p:cNvSpPr>
            <p:nvPr/>
          </p:nvSpPr>
          <p:spPr bwMode="auto">
            <a:xfrm flipH="1">
              <a:off x="5643" y="1472"/>
              <a:ext cx="57" cy="0"/>
            </a:xfrm>
            <a:prstGeom prst="line">
              <a:avLst/>
            </a:prstGeom>
            <a:noFill/>
            <a:ln w="0">
              <a:solidFill>
                <a:srgbClr val="000000"/>
              </a:solidFill>
              <a:round/>
              <a:headEnd/>
              <a:tailEnd/>
            </a:ln>
          </p:spPr>
          <p:txBody>
            <a:bodyPr/>
            <a:lstStyle/>
            <a:p>
              <a:endParaRPr lang="en-US"/>
            </a:p>
          </p:txBody>
        </p:sp>
        <p:sp>
          <p:nvSpPr>
            <p:cNvPr id="255" name="Rectangle 185"/>
            <p:cNvSpPr>
              <a:spLocks noChangeArrowheads="1"/>
            </p:cNvSpPr>
            <p:nvPr/>
          </p:nvSpPr>
          <p:spPr bwMode="auto">
            <a:xfrm>
              <a:off x="3367" y="1410"/>
              <a:ext cx="185" cy="116"/>
            </a:xfrm>
            <a:prstGeom prst="rect">
              <a:avLst/>
            </a:prstGeom>
            <a:noFill/>
            <a:ln w="9525">
              <a:noFill/>
              <a:miter lim="800000"/>
              <a:headEnd/>
              <a:tailEnd/>
            </a:ln>
          </p:spPr>
          <p:txBody>
            <a:bodyPr wrap="none" lIns="0" tIns="0" rIns="0" bIns="0">
              <a:spAutoFit/>
            </a:bodyPr>
            <a:lstStyle/>
            <a:p>
              <a:r>
                <a:rPr lang="en-US" sz="1200">
                  <a:solidFill>
                    <a:srgbClr val="000000"/>
                  </a:solidFill>
                </a:rPr>
                <a:t>200</a:t>
              </a:r>
              <a:endParaRPr lang="en-US" sz="1800"/>
            </a:p>
          </p:txBody>
        </p:sp>
        <p:sp>
          <p:nvSpPr>
            <p:cNvPr id="256" name="Line 186"/>
            <p:cNvSpPr>
              <a:spLocks noChangeShapeType="1"/>
            </p:cNvSpPr>
            <p:nvPr/>
          </p:nvSpPr>
          <p:spPr bwMode="auto">
            <a:xfrm>
              <a:off x="3564" y="1084"/>
              <a:ext cx="52" cy="0"/>
            </a:xfrm>
            <a:prstGeom prst="line">
              <a:avLst/>
            </a:prstGeom>
            <a:noFill/>
            <a:ln w="0">
              <a:solidFill>
                <a:srgbClr val="000000"/>
              </a:solidFill>
              <a:round/>
              <a:headEnd/>
              <a:tailEnd/>
            </a:ln>
          </p:spPr>
          <p:txBody>
            <a:bodyPr/>
            <a:lstStyle/>
            <a:p>
              <a:endParaRPr lang="en-US"/>
            </a:p>
          </p:txBody>
        </p:sp>
        <p:sp>
          <p:nvSpPr>
            <p:cNvPr id="257" name="Line 187"/>
            <p:cNvSpPr>
              <a:spLocks noChangeShapeType="1"/>
            </p:cNvSpPr>
            <p:nvPr/>
          </p:nvSpPr>
          <p:spPr bwMode="auto">
            <a:xfrm flipH="1">
              <a:off x="5643" y="1084"/>
              <a:ext cx="57" cy="0"/>
            </a:xfrm>
            <a:prstGeom prst="line">
              <a:avLst/>
            </a:prstGeom>
            <a:noFill/>
            <a:ln w="0">
              <a:solidFill>
                <a:srgbClr val="000000"/>
              </a:solidFill>
              <a:round/>
              <a:headEnd/>
              <a:tailEnd/>
            </a:ln>
          </p:spPr>
          <p:txBody>
            <a:bodyPr/>
            <a:lstStyle/>
            <a:p>
              <a:endParaRPr lang="en-US"/>
            </a:p>
          </p:txBody>
        </p:sp>
        <p:sp>
          <p:nvSpPr>
            <p:cNvPr id="258" name="Rectangle 188"/>
            <p:cNvSpPr>
              <a:spLocks noChangeArrowheads="1"/>
            </p:cNvSpPr>
            <p:nvPr/>
          </p:nvSpPr>
          <p:spPr bwMode="auto">
            <a:xfrm>
              <a:off x="3367" y="1021"/>
              <a:ext cx="185" cy="116"/>
            </a:xfrm>
            <a:prstGeom prst="rect">
              <a:avLst/>
            </a:prstGeom>
            <a:noFill/>
            <a:ln w="9525">
              <a:noFill/>
              <a:miter lim="800000"/>
              <a:headEnd/>
              <a:tailEnd/>
            </a:ln>
          </p:spPr>
          <p:txBody>
            <a:bodyPr wrap="none" lIns="0" tIns="0" rIns="0" bIns="0">
              <a:spAutoFit/>
            </a:bodyPr>
            <a:lstStyle/>
            <a:p>
              <a:r>
                <a:rPr lang="en-US" sz="1200">
                  <a:solidFill>
                    <a:srgbClr val="000000"/>
                  </a:solidFill>
                </a:rPr>
                <a:t>300</a:t>
              </a:r>
              <a:endParaRPr lang="en-US" sz="1800"/>
            </a:p>
          </p:txBody>
        </p:sp>
        <p:sp>
          <p:nvSpPr>
            <p:cNvPr id="259" name="Line 189"/>
            <p:cNvSpPr>
              <a:spLocks noChangeShapeType="1"/>
            </p:cNvSpPr>
            <p:nvPr/>
          </p:nvSpPr>
          <p:spPr bwMode="auto">
            <a:xfrm>
              <a:off x="3564" y="695"/>
              <a:ext cx="52" cy="0"/>
            </a:xfrm>
            <a:prstGeom prst="line">
              <a:avLst/>
            </a:prstGeom>
            <a:noFill/>
            <a:ln w="0">
              <a:solidFill>
                <a:srgbClr val="000000"/>
              </a:solidFill>
              <a:round/>
              <a:headEnd/>
              <a:tailEnd/>
            </a:ln>
          </p:spPr>
          <p:txBody>
            <a:bodyPr/>
            <a:lstStyle/>
            <a:p>
              <a:endParaRPr lang="en-US"/>
            </a:p>
          </p:txBody>
        </p:sp>
        <p:sp>
          <p:nvSpPr>
            <p:cNvPr id="260" name="Line 190"/>
            <p:cNvSpPr>
              <a:spLocks noChangeShapeType="1"/>
            </p:cNvSpPr>
            <p:nvPr/>
          </p:nvSpPr>
          <p:spPr bwMode="auto">
            <a:xfrm flipH="1">
              <a:off x="5643" y="695"/>
              <a:ext cx="57" cy="0"/>
            </a:xfrm>
            <a:prstGeom prst="line">
              <a:avLst/>
            </a:prstGeom>
            <a:noFill/>
            <a:ln w="0">
              <a:solidFill>
                <a:srgbClr val="000000"/>
              </a:solidFill>
              <a:round/>
              <a:headEnd/>
              <a:tailEnd/>
            </a:ln>
          </p:spPr>
          <p:txBody>
            <a:bodyPr/>
            <a:lstStyle/>
            <a:p>
              <a:endParaRPr lang="en-US"/>
            </a:p>
          </p:txBody>
        </p:sp>
        <p:sp>
          <p:nvSpPr>
            <p:cNvPr id="261" name="Rectangle 191"/>
            <p:cNvSpPr>
              <a:spLocks noChangeArrowheads="1"/>
            </p:cNvSpPr>
            <p:nvPr/>
          </p:nvSpPr>
          <p:spPr bwMode="auto">
            <a:xfrm>
              <a:off x="3367" y="632"/>
              <a:ext cx="185" cy="116"/>
            </a:xfrm>
            <a:prstGeom prst="rect">
              <a:avLst/>
            </a:prstGeom>
            <a:noFill/>
            <a:ln w="9525">
              <a:noFill/>
              <a:miter lim="800000"/>
              <a:headEnd/>
              <a:tailEnd/>
            </a:ln>
          </p:spPr>
          <p:txBody>
            <a:bodyPr wrap="none" lIns="0" tIns="0" rIns="0" bIns="0">
              <a:spAutoFit/>
            </a:bodyPr>
            <a:lstStyle/>
            <a:p>
              <a:r>
                <a:rPr lang="en-US" sz="1200">
                  <a:solidFill>
                    <a:srgbClr val="000000"/>
                  </a:solidFill>
                </a:rPr>
                <a:t>400</a:t>
              </a:r>
              <a:endParaRPr lang="en-US" sz="1800"/>
            </a:p>
          </p:txBody>
        </p:sp>
        <p:sp>
          <p:nvSpPr>
            <p:cNvPr id="262" name="Line 192"/>
            <p:cNvSpPr>
              <a:spLocks noChangeShapeType="1"/>
            </p:cNvSpPr>
            <p:nvPr/>
          </p:nvSpPr>
          <p:spPr bwMode="auto">
            <a:xfrm>
              <a:off x="3564" y="690"/>
              <a:ext cx="2136" cy="0"/>
            </a:xfrm>
            <a:prstGeom prst="line">
              <a:avLst/>
            </a:prstGeom>
            <a:noFill/>
            <a:ln w="0">
              <a:solidFill>
                <a:srgbClr val="000000"/>
              </a:solidFill>
              <a:round/>
              <a:headEnd/>
              <a:tailEnd/>
            </a:ln>
          </p:spPr>
          <p:txBody>
            <a:bodyPr/>
            <a:lstStyle/>
            <a:p>
              <a:endParaRPr lang="en-US"/>
            </a:p>
          </p:txBody>
        </p:sp>
        <p:sp>
          <p:nvSpPr>
            <p:cNvPr id="263" name="Freeform 193"/>
            <p:cNvSpPr>
              <a:spLocks/>
            </p:cNvSpPr>
            <p:nvPr/>
          </p:nvSpPr>
          <p:spPr bwMode="auto">
            <a:xfrm>
              <a:off x="3564" y="690"/>
              <a:ext cx="2136" cy="1638"/>
            </a:xfrm>
            <a:custGeom>
              <a:avLst/>
              <a:gdLst>
                <a:gd name="T0" fmla="*/ 0 w 412"/>
                <a:gd name="T1" fmla="*/ 164707803 h 316"/>
                <a:gd name="T2" fmla="*/ 215045531 w 412"/>
                <a:gd name="T3" fmla="*/ 164707803 h 316"/>
                <a:gd name="T4" fmla="*/ 215045531 w 412"/>
                <a:gd name="T5" fmla="*/ 0 h 316"/>
                <a:gd name="T6" fmla="*/ 0 60000 65536"/>
                <a:gd name="T7" fmla="*/ 0 60000 65536"/>
                <a:gd name="T8" fmla="*/ 0 60000 65536"/>
                <a:gd name="T9" fmla="*/ 0 w 412"/>
                <a:gd name="T10" fmla="*/ 0 h 316"/>
                <a:gd name="T11" fmla="*/ 412 w 412"/>
                <a:gd name="T12" fmla="*/ 316 h 316"/>
              </a:gdLst>
              <a:ahLst/>
              <a:cxnLst>
                <a:cxn ang="T6">
                  <a:pos x="T0" y="T1"/>
                </a:cxn>
                <a:cxn ang="T7">
                  <a:pos x="T2" y="T3"/>
                </a:cxn>
                <a:cxn ang="T8">
                  <a:pos x="T4" y="T5"/>
                </a:cxn>
              </a:cxnLst>
              <a:rect l="T9" t="T10" r="T11" b="T12"/>
              <a:pathLst>
                <a:path w="412" h="316">
                  <a:moveTo>
                    <a:pt x="0" y="316"/>
                  </a:moveTo>
                  <a:lnTo>
                    <a:pt x="412" y="316"/>
                  </a:lnTo>
                  <a:lnTo>
                    <a:pt x="412" y="0"/>
                  </a:lnTo>
                </a:path>
              </a:pathLst>
            </a:custGeom>
            <a:noFill/>
            <a:ln w="0">
              <a:solidFill>
                <a:srgbClr val="000000"/>
              </a:solidFill>
              <a:round/>
              <a:headEnd/>
              <a:tailEnd/>
            </a:ln>
          </p:spPr>
          <p:txBody>
            <a:bodyPr/>
            <a:lstStyle/>
            <a:p>
              <a:endParaRPr lang="en-US"/>
            </a:p>
          </p:txBody>
        </p:sp>
        <p:sp>
          <p:nvSpPr>
            <p:cNvPr id="264" name="Line 194"/>
            <p:cNvSpPr>
              <a:spLocks noChangeShapeType="1"/>
            </p:cNvSpPr>
            <p:nvPr/>
          </p:nvSpPr>
          <p:spPr bwMode="auto">
            <a:xfrm flipV="1">
              <a:off x="3564" y="690"/>
              <a:ext cx="0" cy="1638"/>
            </a:xfrm>
            <a:prstGeom prst="line">
              <a:avLst/>
            </a:prstGeom>
            <a:noFill/>
            <a:ln w="0">
              <a:solidFill>
                <a:srgbClr val="000000"/>
              </a:solidFill>
              <a:round/>
              <a:headEnd/>
              <a:tailEnd/>
            </a:ln>
          </p:spPr>
          <p:txBody>
            <a:bodyPr/>
            <a:lstStyle/>
            <a:p>
              <a:endParaRPr lang="en-US"/>
            </a:p>
          </p:txBody>
        </p:sp>
        <p:sp>
          <p:nvSpPr>
            <p:cNvPr id="265" name="Rectangle 195"/>
            <p:cNvSpPr>
              <a:spLocks noChangeArrowheads="1"/>
            </p:cNvSpPr>
            <p:nvPr/>
          </p:nvSpPr>
          <p:spPr bwMode="auto">
            <a:xfrm>
              <a:off x="4050" y="2468"/>
              <a:ext cx="1175"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number of blogs selected</a:t>
              </a:r>
              <a:endParaRPr lang="en-US" sz="1800"/>
            </a:p>
          </p:txBody>
        </p:sp>
        <p:sp>
          <p:nvSpPr>
            <p:cNvPr id="266" name="Rectangle 196"/>
            <p:cNvSpPr>
              <a:spLocks noChangeArrowheads="1"/>
            </p:cNvSpPr>
            <p:nvPr/>
          </p:nvSpPr>
          <p:spPr bwMode="auto">
            <a:xfrm rot="-5400000">
              <a:off x="2618" y="1381"/>
              <a:ext cx="1330" cy="136"/>
            </a:xfrm>
            <a:prstGeom prst="rect">
              <a:avLst/>
            </a:prstGeom>
            <a:noFill/>
            <a:ln w="9525">
              <a:noFill/>
              <a:miter lim="800000"/>
              <a:headEnd/>
              <a:tailEnd/>
            </a:ln>
          </p:spPr>
          <p:txBody>
            <a:bodyPr wrap="none" lIns="0" tIns="0" rIns="0" bIns="0">
              <a:spAutoFit/>
            </a:bodyPr>
            <a:lstStyle/>
            <a:p>
              <a:r>
                <a:rPr lang="en-US" sz="1400">
                  <a:solidFill>
                    <a:srgbClr val="000000"/>
                  </a:solidFill>
                </a:rPr>
                <a:t>running time (seconds)</a:t>
              </a:r>
              <a:endParaRPr lang="en-US" sz="2800"/>
            </a:p>
          </p:txBody>
        </p:sp>
        <p:sp>
          <p:nvSpPr>
            <p:cNvPr id="267" name="Rectangle 197"/>
            <p:cNvSpPr>
              <a:spLocks noChangeArrowheads="1"/>
            </p:cNvSpPr>
            <p:nvPr/>
          </p:nvSpPr>
          <p:spPr bwMode="auto">
            <a:xfrm>
              <a:off x="3571" y="2291"/>
              <a:ext cx="0" cy="68"/>
            </a:xfrm>
            <a:prstGeom prst="rect">
              <a:avLst/>
            </a:prstGeom>
            <a:noFill/>
            <a:ln w="9525">
              <a:noFill/>
              <a:miter lim="800000"/>
              <a:headEnd/>
              <a:tailEnd/>
            </a:ln>
          </p:spPr>
          <p:txBody>
            <a:bodyPr wrap="none" lIns="0" tIns="0" rIns="0" bIns="0">
              <a:spAutoFit/>
            </a:bodyPr>
            <a:lstStyle/>
            <a:p>
              <a:r>
                <a:rPr lang="en-US" sz="700">
                  <a:solidFill>
                    <a:srgbClr val="000000"/>
                  </a:solidFill>
                  <a:latin typeface="Helvetica" pitchFamily="34" charset="0"/>
                </a:rPr>
                <a:t> </a:t>
              </a:r>
              <a:endParaRPr lang="en-US" sz="1800"/>
            </a:p>
          </p:txBody>
        </p:sp>
        <p:sp>
          <p:nvSpPr>
            <p:cNvPr id="268" name="Rectangle 198"/>
            <p:cNvSpPr>
              <a:spLocks noChangeArrowheads="1"/>
            </p:cNvSpPr>
            <p:nvPr/>
          </p:nvSpPr>
          <p:spPr bwMode="auto">
            <a:xfrm>
              <a:off x="5712" y="653"/>
              <a:ext cx="0" cy="68"/>
            </a:xfrm>
            <a:prstGeom prst="rect">
              <a:avLst/>
            </a:prstGeom>
            <a:noFill/>
            <a:ln w="9525">
              <a:noFill/>
              <a:miter lim="800000"/>
              <a:headEnd/>
              <a:tailEnd/>
            </a:ln>
          </p:spPr>
          <p:txBody>
            <a:bodyPr wrap="none" lIns="0" tIns="0" rIns="0" bIns="0">
              <a:spAutoFit/>
            </a:bodyPr>
            <a:lstStyle/>
            <a:p>
              <a:r>
                <a:rPr lang="en-US" sz="700">
                  <a:solidFill>
                    <a:srgbClr val="000000"/>
                  </a:solidFill>
                  <a:latin typeface="Helvetica" pitchFamily="34" charset="0"/>
                </a:rPr>
                <a:t> </a:t>
              </a:r>
              <a:endParaRPr lang="en-US" sz="1800"/>
            </a:p>
          </p:txBody>
        </p:sp>
      </p:grpSp>
      <p:grpSp>
        <p:nvGrpSpPr>
          <p:cNvPr id="269" name="Group 199"/>
          <p:cNvGrpSpPr>
            <a:grpSpLocks/>
          </p:cNvGrpSpPr>
          <p:nvPr/>
        </p:nvGrpSpPr>
        <p:grpSpPr bwMode="auto">
          <a:xfrm>
            <a:off x="3314700" y="3952875"/>
            <a:ext cx="1925637" cy="420688"/>
            <a:chOff x="3642" y="866"/>
            <a:chExt cx="1213" cy="265"/>
          </a:xfrm>
        </p:grpSpPr>
        <p:sp>
          <p:nvSpPr>
            <p:cNvPr id="270" name="Line 200"/>
            <p:cNvSpPr>
              <a:spLocks noChangeShapeType="1"/>
            </p:cNvSpPr>
            <p:nvPr/>
          </p:nvSpPr>
          <p:spPr bwMode="auto">
            <a:xfrm flipH="1">
              <a:off x="3684" y="995"/>
              <a:ext cx="171" cy="11"/>
            </a:xfrm>
            <a:prstGeom prst="line">
              <a:avLst/>
            </a:prstGeom>
            <a:noFill/>
            <a:ln w="0">
              <a:solidFill>
                <a:srgbClr val="000000"/>
              </a:solidFill>
              <a:round/>
              <a:headEnd/>
              <a:tailEnd/>
            </a:ln>
          </p:spPr>
          <p:txBody>
            <a:bodyPr/>
            <a:lstStyle/>
            <a:p>
              <a:endParaRPr lang="en-US"/>
            </a:p>
          </p:txBody>
        </p:sp>
        <p:sp>
          <p:nvSpPr>
            <p:cNvPr id="271" name="Freeform 201"/>
            <p:cNvSpPr>
              <a:spLocks/>
            </p:cNvSpPr>
            <p:nvPr/>
          </p:nvSpPr>
          <p:spPr bwMode="auto">
            <a:xfrm>
              <a:off x="3642" y="980"/>
              <a:ext cx="68" cy="52"/>
            </a:xfrm>
            <a:custGeom>
              <a:avLst/>
              <a:gdLst>
                <a:gd name="T0" fmla="*/ 68 w 68"/>
                <a:gd name="T1" fmla="*/ 52 h 52"/>
                <a:gd name="T2" fmla="*/ 0 w 68"/>
                <a:gd name="T3" fmla="*/ 31 h 52"/>
                <a:gd name="T4" fmla="*/ 62 w 68"/>
                <a:gd name="T5" fmla="*/ 0 h 52"/>
                <a:gd name="T6" fmla="*/ 42 w 68"/>
                <a:gd name="T7" fmla="*/ 26 h 52"/>
                <a:gd name="T8" fmla="*/ 68 w 68"/>
                <a:gd name="T9" fmla="*/ 52 h 52"/>
                <a:gd name="T10" fmla="*/ 0 60000 65536"/>
                <a:gd name="T11" fmla="*/ 0 60000 65536"/>
                <a:gd name="T12" fmla="*/ 0 60000 65536"/>
                <a:gd name="T13" fmla="*/ 0 60000 65536"/>
                <a:gd name="T14" fmla="*/ 0 60000 65536"/>
                <a:gd name="T15" fmla="*/ 0 w 68"/>
                <a:gd name="T16" fmla="*/ 0 h 52"/>
                <a:gd name="T17" fmla="*/ 68 w 68"/>
                <a:gd name="T18" fmla="*/ 52 h 52"/>
              </a:gdLst>
              <a:ahLst/>
              <a:cxnLst>
                <a:cxn ang="T10">
                  <a:pos x="T0" y="T1"/>
                </a:cxn>
                <a:cxn ang="T11">
                  <a:pos x="T2" y="T3"/>
                </a:cxn>
                <a:cxn ang="T12">
                  <a:pos x="T4" y="T5"/>
                </a:cxn>
                <a:cxn ang="T13">
                  <a:pos x="T6" y="T7"/>
                </a:cxn>
                <a:cxn ang="T14">
                  <a:pos x="T8" y="T9"/>
                </a:cxn>
              </a:cxnLst>
              <a:rect l="T15" t="T16" r="T17" b="T18"/>
              <a:pathLst>
                <a:path w="68" h="52">
                  <a:moveTo>
                    <a:pt x="68" y="52"/>
                  </a:moveTo>
                  <a:lnTo>
                    <a:pt x="0" y="31"/>
                  </a:lnTo>
                  <a:lnTo>
                    <a:pt x="62" y="0"/>
                  </a:lnTo>
                  <a:lnTo>
                    <a:pt x="42" y="26"/>
                  </a:lnTo>
                  <a:lnTo>
                    <a:pt x="68" y="52"/>
                  </a:lnTo>
                  <a:close/>
                </a:path>
              </a:pathLst>
            </a:custGeom>
            <a:solidFill>
              <a:srgbClr val="000000"/>
            </a:solidFill>
            <a:ln w="9525">
              <a:noFill/>
              <a:round/>
              <a:headEnd/>
              <a:tailEnd/>
            </a:ln>
          </p:spPr>
          <p:txBody>
            <a:bodyPr/>
            <a:lstStyle/>
            <a:p>
              <a:endParaRPr lang="en-US"/>
            </a:p>
          </p:txBody>
        </p:sp>
        <p:sp>
          <p:nvSpPr>
            <p:cNvPr id="272" name="Rectangle 202"/>
            <p:cNvSpPr>
              <a:spLocks noChangeArrowheads="1"/>
            </p:cNvSpPr>
            <p:nvPr/>
          </p:nvSpPr>
          <p:spPr bwMode="auto">
            <a:xfrm>
              <a:off x="3879" y="866"/>
              <a:ext cx="976" cy="136"/>
            </a:xfrm>
            <a:prstGeom prst="rect">
              <a:avLst/>
            </a:prstGeom>
            <a:noFill/>
            <a:ln w="9525">
              <a:noFill/>
              <a:miter lim="800000"/>
              <a:headEnd/>
              <a:tailEnd/>
            </a:ln>
          </p:spPr>
          <p:txBody>
            <a:bodyPr wrap="none" lIns="0" tIns="0" rIns="0" bIns="0">
              <a:spAutoFit/>
            </a:bodyPr>
            <a:lstStyle/>
            <a:p>
              <a:r>
                <a:rPr lang="en-US" sz="1400">
                  <a:solidFill>
                    <a:srgbClr val="000000"/>
                  </a:solidFill>
                  <a:latin typeface="Helvetica" pitchFamily="34" charset="0"/>
                </a:rPr>
                <a:t>exhaustive search</a:t>
              </a:r>
              <a:endParaRPr lang="en-US"/>
            </a:p>
          </p:txBody>
        </p:sp>
        <p:sp>
          <p:nvSpPr>
            <p:cNvPr id="273" name="Rectangle 203"/>
            <p:cNvSpPr>
              <a:spLocks noChangeArrowheads="1"/>
            </p:cNvSpPr>
            <p:nvPr/>
          </p:nvSpPr>
          <p:spPr bwMode="auto">
            <a:xfrm>
              <a:off x="4024" y="995"/>
              <a:ext cx="656" cy="136"/>
            </a:xfrm>
            <a:prstGeom prst="rect">
              <a:avLst/>
            </a:prstGeom>
            <a:noFill/>
            <a:ln w="9525">
              <a:noFill/>
              <a:miter lim="800000"/>
              <a:headEnd/>
              <a:tailEnd/>
            </a:ln>
          </p:spPr>
          <p:txBody>
            <a:bodyPr wrap="none" lIns="0" tIns="0" rIns="0" bIns="0">
              <a:spAutoFit/>
            </a:bodyPr>
            <a:lstStyle/>
            <a:p>
              <a:r>
                <a:rPr lang="en-US" sz="1400">
                  <a:solidFill>
                    <a:srgbClr val="000000"/>
                  </a:solidFill>
                  <a:latin typeface="Helvetica" pitchFamily="34" charset="0"/>
                </a:rPr>
                <a:t>(all subsets)</a:t>
              </a:r>
              <a:endParaRPr lang="en-US"/>
            </a:p>
          </p:txBody>
        </p:sp>
      </p:grpSp>
      <p:grpSp>
        <p:nvGrpSpPr>
          <p:cNvPr id="274" name="Group 204"/>
          <p:cNvGrpSpPr>
            <a:grpSpLocks/>
          </p:cNvGrpSpPr>
          <p:nvPr/>
        </p:nvGrpSpPr>
        <p:grpSpPr bwMode="auto">
          <a:xfrm>
            <a:off x="4706937" y="4643438"/>
            <a:ext cx="957263" cy="419100"/>
            <a:chOff x="4496" y="1301"/>
            <a:chExt cx="603" cy="264"/>
          </a:xfrm>
        </p:grpSpPr>
        <p:sp>
          <p:nvSpPr>
            <p:cNvPr id="275" name="Line 205"/>
            <p:cNvSpPr>
              <a:spLocks noChangeShapeType="1"/>
            </p:cNvSpPr>
            <p:nvPr/>
          </p:nvSpPr>
          <p:spPr bwMode="auto">
            <a:xfrm>
              <a:off x="4809" y="1431"/>
              <a:ext cx="243" cy="72"/>
            </a:xfrm>
            <a:prstGeom prst="line">
              <a:avLst/>
            </a:prstGeom>
            <a:noFill/>
            <a:ln w="0">
              <a:solidFill>
                <a:srgbClr val="000000"/>
              </a:solidFill>
              <a:round/>
              <a:headEnd/>
              <a:tailEnd/>
            </a:ln>
          </p:spPr>
          <p:txBody>
            <a:bodyPr/>
            <a:lstStyle/>
            <a:p>
              <a:endParaRPr lang="en-US"/>
            </a:p>
          </p:txBody>
        </p:sp>
        <p:sp>
          <p:nvSpPr>
            <p:cNvPr id="276" name="Freeform 206"/>
            <p:cNvSpPr>
              <a:spLocks/>
            </p:cNvSpPr>
            <p:nvPr/>
          </p:nvSpPr>
          <p:spPr bwMode="auto">
            <a:xfrm>
              <a:off x="5021" y="1472"/>
              <a:ext cx="78" cy="52"/>
            </a:xfrm>
            <a:custGeom>
              <a:avLst/>
              <a:gdLst>
                <a:gd name="T0" fmla="*/ 16 w 78"/>
                <a:gd name="T1" fmla="*/ 0 h 52"/>
                <a:gd name="T2" fmla="*/ 78 w 78"/>
                <a:gd name="T3" fmla="*/ 47 h 52"/>
                <a:gd name="T4" fmla="*/ 0 w 78"/>
                <a:gd name="T5" fmla="*/ 52 h 52"/>
                <a:gd name="T6" fmla="*/ 31 w 78"/>
                <a:gd name="T7" fmla="*/ 31 h 52"/>
                <a:gd name="T8" fmla="*/ 16 w 78"/>
                <a:gd name="T9" fmla="*/ 0 h 52"/>
                <a:gd name="T10" fmla="*/ 0 60000 65536"/>
                <a:gd name="T11" fmla="*/ 0 60000 65536"/>
                <a:gd name="T12" fmla="*/ 0 60000 65536"/>
                <a:gd name="T13" fmla="*/ 0 60000 65536"/>
                <a:gd name="T14" fmla="*/ 0 60000 65536"/>
                <a:gd name="T15" fmla="*/ 0 w 78"/>
                <a:gd name="T16" fmla="*/ 0 h 52"/>
                <a:gd name="T17" fmla="*/ 78 w 78"/>
                <a:gd name="T18" fmla="*/ 52 h 52"/>
              </a:gdLst>
              <a:ahLst/>
              <a:cxnLst>
                <a:cxn ang="T10">
                  <a:pos x="T0" y="T1"/>
                </a:cxn>
                <a:cxn ang="T11">
                  <a:pos x="T2" y="T3"/>
                </a:cxn>
                <a:cxn ang="T12">
                  <a:pos x="T4" y="T5"/>
                </a:cxn>
                <a:cxn ang="T13">
                  <a:pos x="T6" y="T7"/>
                </a:cxn>
                <a:cxn ang="T14">
                  <a:pos x="T8" y="T9"/>
                </a:cxn>
              </a:cxnLst>
              <a:rect l="T15" t="T16" r="T17" b="T18"/>
              <a:pathLst>
                <a:path w="78" h="52">
                  <a:moveTo>
                    <a:pt x="16" y="0"/>
                  </a:moveTo>
                  <a:lnTo>
                    <a:pt x="78" y="47"/>
                  </a:lnTo>
                  <a:lnTo>
                    <a:pt x="0" y="52"/>
                  </a:lnTo>
                  <a:lnTo>
                    <a:pt x="31" y="31"/>
                  </a:lnTo>
                  <a:lnTo>
                    <a:pt x="16" y="0"/>
                  </a:lnTo>
                  <a:close/>
                </a:path>
              </a:pathLst>
            </a:custGeom>
            <a:solidFill>
              <a:srgbClr val="000000"/>
            </a:solidFill>
            <a:ln w="9525">
              <a:noFill/>
              <a:round/>
              <a:headEnd/>
              <a:tailEnd/>
            </a:ln>
          </p:spPr>
          <p:txBody>
            <a:bodyPr/>
            <a:lstStyle/>
            <a:p>
              <a:endParaRPr lang="en-US"/>
            </a:p>
          </p:txBody>
        </p:sp>
        <p:sp>
          <p:nvSpPr>
            <p:cNvPr id="277" name="Rectangle 207"/>
            <p:cNvSpPr>
              <a:spLocks noChangeArrowheads="1"/>
            </p:cNvSpPr>
            <p:nvPr/>
          </p:nvSpPr>
          <p:spPr bwMode="auto">
            <a:xfrm>
              <a:off x="4522" y="1301"/>
              <a:ext cx="288" cy="136"/>
            </a:xfrm>
            <a:prstGeom prst="rect">
              <a:avLst/>
            </a:prstGeom>
            <a:noFill/>
            <a:ln w="9525">
              <a:noFill/>
              <a:miter lim="800000"/>
              <a:headEnd/>
              <a:tailEnd/>
            </a:ln>
          </p:spPr>
          <p:txBody>
            <a:bodyPr wrap="none" lIns="0" tIns="0" rIns="0" bIns="0">
              <a:spAutoFit/>
            </a:bodyPr>
            <a:lstStyle/>
            <a:p>
              <a:r>
                <a:rPr lang="en-US" sz="1400">
                  <a:solidFill>
                    <a:srgbClr val="000000"/>
                  </a:solidFill>
                  <a:latin typeface="Helvetica" pitchFamily="34" charset="0"/>
                </a:rPr>
                <a:t>naive</a:t>
              </a:r>
              <a:endParaRPr lang="en-US"/>
            </a:p>
          </p:txBody>
        </p:sp>
        <p:sp>
          <p:nvSpPr>
            <p:cNvPr id="278" name="Rectangle 208"/>
            <p:cNvSpPr>
              <a:spLocks noChangeArrowheads="1"/>
            </p:cNvSpPr>
            <p:nvPr/>
          </p:nvSpPr>
          <p:spPr bwMode="auto">
            <a:xfrm>
              <a:off x="4496" y="1431"/>
              <a:ext cx="341"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Helvetica" pitchFamily="34" charset="0"/>
                </a:rPr>
                <a:t>greedy</a:t>
              </a:r>
              <a:endParaRPr lang="en-US"/>
            </a:p>
          </p:txBody>
        </p:sp>
      </p:grpSp>
      <p:grpSp>
        <p:nvGrpSpPr>
          <p:cNvPr id="279" name="Group 209"/>
          <p:cNvGrpSpPr>
            <a:grpSpLocks/>
          </p:cNvGrpSpPr>
          <p:nvPr/>
        </p:nvGrpSpPr>
        <p:grpSpPr bwMode="auto">
          <a:xfrm>
            <a:off x="5375285" y="5519738"/>
            <a:ext cx="728663" cy="630237"/>
            <a:chOff x="4917" y="1853"/>
            <a:chExt cx="459" cy="397"/>
          </a:xfrm>
        </p:grpSpPr>
        <p:sp>
          <p:nvSpPr>
            <p:cNvPr id="280" name="Line 210"/>
            <p:cNvSpPr>
              <a:spLocks noChangeShapeType="1"/>
            </p:cNvSpPr>
            <p:nvPr/>
          </p:nvSpPr>
          <p:spPr bwMode="auto">
            <a:xfrm>
              <a:off x="5270" y="2048"/>
              <a:ext cx="21" cy="155"/>
            </a:xfrm>
            <a:prstGeom prst="line">
              <a:avLst/>
            </a:prstGeom>
            <a:noFill/>
            <a:ln w="0">
              <a:solidFill>
                <a:srgbClr val="000000"/>
              </a:solidFill>
              <a:round/>
              <a:headEnd/>
              <a:tailEnd/>
            </a:ln>
          </p:spPr>
          <p:txBody>
            <a:bodyPr/>
            <a:lstStyle/>
            <a:p>
              <a:endParaRPr lang="en-US"/>
            </a:p>
          </p:txBody>
        </p:sp>
        <p:sp>
          <p:nvSpPr>
            <p:cNvPr id="281" name="Freeform 211"/>
            <p:cNvSpPr>
              <a:spLocks/>
            </p:cNvSpPr>
            <p:nvPr/>
          </p:nvSpPr>
          <p:spPr bwMode="auto">
            <a:xfrm>
              <a:off x="5265" y="2177"/>
              <a:ext cx="46" cy="73"/>
            </a:xfrm>
            <a:custGeom>
              <a:avLst/>
              <a:gdLst>
                <a:gd name="T0" fmla="*/ 46 w 46"/>
                <a:gd name="T1" fmla="*/ 0 h 73"/>
                <a:gd name="T2" fmla="*/ 36 w 46"/>
                <a:gd name="T3" fmla="*/ 73 h 73"/>
                <a:gd name="T4" fmla="*/ 0 w 46"/>
                <a:gd name="T5" fmla="*/ 6 h 73"/>
                <a:gd name="T6" fmla="*/ 26 w 46"/>
                <a:gd name="T7" fmla="*/ 26 h 73"/>
                <a:gd name="T8" fmla="*/ 46 w 46"/>
                <a:gd name="T9" fmla="*/ 0 h 73"/>
                <a:gd name="T10" fmla="*/ 0 60000 65536"/>
                <a:gd name="T11" fmla="*/ 0 60000 65536"/>
                <a:gd name="T12" fmla="*/ 0 60000 65536"/>
                <a:gd name="T13" fmla="*/ 0 60000 65536"/>
                <a:gd name="T14" fmla="*/ 0 60000 65536"/>
                <a:gd name="T15" fmla="*/ 0 w 46"/>
                <a:gd name="T16" fmla="*/ 0 h 73"/>
                <a:gd name="T17" fmla="*/ 46 w 46"/>
                <a:gd name="T18" fmla="*/ 73 h 73"/>
              </a:gdLst>
              <a:ahLst/>
              <a:cxnLst>
                <a:cxn ang="T10">
                  <a:pos x="T0" y="T1"/>
                </a:cxn>
                <a:cxn ang="T11">
                  <a:pos x="T2" y="T3"/>
                </a:cxn>
                <a:cxn ang="T12">
                  <a:pos x="T4" y="T5"/>
                </a:cxn>
                <a:cxn ang="T13">
                  <a:pos x="T6" y="T7"/>
                </a:cxn>
                <a:cxn ang="T14">
                  <a:pos x="T8" y="T9"/>
                </a:cxn>
              </a:cxnLst>
              <a:rect l="T15" t="T16" r="T17" b="T18"/>
              <a:pathLst>
                <a:path w="46" h="73">
                  <a:moveTo>
                    <a:pt x="46" y="0"/>
                  </a:moveTo>
                  <a:lnTo>
                    <a:pt x="36" y="73"/>
                  </a:lnTo>
                  <a:lnTo>
                    <a:pt x="0" y="6"/>
                  </a:lnTo>
                  <a:lnTo>
                    <a:pt x="26" y="26"/>
                  </a:lnTo>
                  <a:lnTo>
                    <a:pt x="46" y="0"/>
                  </a:lnTo>
                  <a:close/>
                </a:path>
              </a:pathLst>
            </a:custGeom>
            <a:solidFill>
              <a:srgbClr val="000000"/>
            </a:solidFill>
            <a:ln w="9525">
              <a:noFill/>
              <a:round/>
              <a:headEnd/>
              <a:tailEnd/>
            </a:ln>
          </p:spPr>
          <p:txBody>
            <a:bodyPr/>
            <a:lstStyle/>
            <a:p>
              <a:endParaRPr lang="en-US"/>
            </a:p>
          </p:txBody>
        </p:sp>
        <p:sp>
          <p:nvSpPr>
            <p:cNvPr id="282" name="Rectangle 212"/>
            <p:cNvSpPr>
              <a:spLocks noChangeArrowheads="1"/>
            </p:cNvSpPr>
            <p:nvPr/>
          </p:nvSpPr>
          <p:spPr bwMode="auto">
            <a:xfrm>
              <a:off x="4917" y="1853"/>
              <a:ext cx="459" cy="165"/>
            </a:xfrm>
            <a:prstGeom prst="rect">
              <a:avLst/>
            </a:prstGeom>
            <a:noFill/>
            <a:ln w="9525">
              <a:noFill/>
              <a:miter lim="800000"/>
              <a:headEnd/>
              <a:tailEnd/>
            </a:ln>
          </p:spPr>
          <p:txBody>
            <a:bodyPr wrap="none" lIns="0" tIns="0" rIns="0" bIns="0">
              <a:spAutoFit/>
            </a:bodyPr>
            <a:lstStyle/>
            <a:p>
              <a:r>
                <a:rPr lang="en-US" sz="1700" dirty="0">
                  <a:solidFill>
                    <a:srgbClr val="000000"/>
                  </a:solidFill>
                  <a:latin typeface="Helvetica" pitchFamily="34" charset="0"/>
                </a:rPr>
                <a:t>    </a:t>
              </a:r>
              <a:r>
                <a:rPr lang="en-US" sz="1700" b="1" dirty="0">
                  <a:solidFill>
                    <a:srgbClr val="D60093"/>
                  </a:solidFill>
                  <a:latin typeface="Helvetica" pitchFamily="34" charset="0"/>
                </a:rPr>
                <a:t>Lazy</a:t>
              </a:r>
              <a:endParaRPr lang="en-US" b="1" dirty="0">
                <a:solidFill>
                  <a:srgbClr val="D60093"/>
                </a:solidFill>
              </a:endParaRPr>
            </a:p>
          </p:txBody>
        </p:sp>
      </p:grpSp>
      <p:grpSp>
        <p:nvGrpSpPr>
          <p:cNvPr id="283" name="Group 213"/>
          <p:cNvGrpSpPr>
            <a:grpSpLocks/>
          </p:cNvGrpSpPr>
          <p:nvPr/>
        </p:nvGrpSpPr>
        <p:grpSpPr bwMode="auto">
          <a:xfrm>
            <a:off x="3187700" y="3681413"/>
            <a:ext cx="180975" cy="2484437"/>
            <a:chOff x="3539" y="695"/>
            <a:chExt cx="114" cy="1565"/>
          </a:xfrm>
        </p:grpSpPr>
        <p:sp>
          <p:nvSpPr>
            <p:cNvPr id="284" name="Line 214"/>
            <p:cNvSpPr>
              <a:spLocks noChangeShapeType="1"/>
            </p:cNvSpPr>
            <p:nvPr/>
          </p:nvSpPr>
          <p:spPr bwMode="auto">
            <a:xfrm flipV="1">
              <a:off x="3564" y="695"/>
              <a:ext cx="89" cy="1550"/>
            </a:xfrm>
            <a:prstGeom prst="line">
              <a:avLst/>
            </a:prstGeom>
            <a:noFill/>
            <a:ln w="15875">
              <a:solidFill>
                <a:srgbClr val="000000"/>
              </a:solidFill>
              <a:round/>
              <a:headEnd/>
              <a:tailEnd/>
            </a:ln>
          </p:spPr>
          <p:txBody>
            <a:bodyPr/>
            <a:lstStyle/>
            <a:p>
              <a:endParaRPr lang="en-US"/>
            </a:p>
          </p:txBody>
        </p:sp>
        <p:sp>
          <p:nvSpPr>
            <p:cNvPr id="285" name="Freeform 215"/>
            <p:cNvSpPr>
              <a:spLocks/>
            </p:cNvSpPr>
            <p:nvPr/>
          </p:nvSpPr>
          <p:spPr bwMode="auto">
            <a:xfrm>
              <a:off x="3539" y="2219"/>
              <a:ext cx="51" cy="41"/>
            </a:xfrm>
            <a:custGeom>
              <a:avLst/>
              <a:gdLst>
                <a:gd name="T0" fmla="*/ 0 w 51"/>
                <a:gd name="T1" fmla="*/ 41 h 41"/>
                <a:gd name="T2" fmla="*/ 51 w 51"/>
                <a:gd name="T3" fmla="*/ 41 h 41"/>
                <a:gd name="T4" fmla="*/ 25 w 51"/>
                <a:gd name="T5" fmla="*/ 0 h 41"/>
                <a:gd name="T6" fmla="*/ 0 w 51"/>
                <a:gd name="T7" fmla="*/ 41 h 41"/>
                <a:gd name="T8" fmla="*/ 0 60000 65536"/>
                <a:gd name="T9" fmla="*/ 0 60000 65536"/>
                <a:gd name="T10" fmla="*/ 0 60000 65536"/>
                <a:gd name="T11" fmla="*/ 0 60000 65536"/>
                <a:gd name="T12" fmla="*/ 0 w 51"/>
                <a:gd name="T13" fmla="*/ 0 h 41"/>
                <a:gd name="T14" fmla="*/ 51 w 51"/>
                <a:gd name="T15" fmla="*/ 41 h 41"/>
              </a:gdLst>
              <a:ahLst/>
              <a:cxnLst>
                <a:cxn ang="T8">
                  <a:pos x="T0" y="T1"/>
                </a:cxn>
                <a:cxn ang="T9">
                  <a:pos x="T2" y="T3"/>
                </a:cxn>
                <a:cxn ang="T10">
                  <a:pos x="T4" y="T5"/>
                </a:cxn>
                <a:cxn ang="T11">
                  <a:pos x="T6" y="T7"/>
                </a:cxn>
              </a:cxnLst>
              <a:rect l="T12" t="T13" r="T14" b="T15"/>
              <a:pathLst>
                <a:path w="51" h="41">
                  <a:moveTo>
                    <a:pt x="0" y="41"/>
                  </a:moveTo>
                  <a:lnTo>
                    <a:pt x="51" y="41"/>
                  </a:lnTo>
                  <a:lnTo>
                    <a:pt x="25" y="0"/>
                  </a:lnTo>
                  <a:lnTo>
                    <a:pt x="0" y="41"/>
                  </a:lnTo>
                  <a:close/>
                </a:path>
              </a:pathLst>
            </a:custGeom>
            <a:solidFill>
              <a:srgbClr val="000000"/>
            </a:solidFill>
            <a:ln w="15875">
              <a:solidFill>
                <a:srgbClr val="000000"/>
              </a:solidFill>
              <a:round/>
              <a:headEnd/>
              <a:tailEnd/>
            </a:ln>
          </p:spPr>
          <p:txBody>
            <a:bodyPr/>
            <a:lstStyle/>
            <a:p>
              <a:endParaRPr lang="en-US"/>
            </a:p>
          </p:txBody>
        </p:sp>
      </p:grpSp>
      <p:grpSp>
        <p:nvGrpSpPr>
          <p:cNvPr id="286" name="Group 216"/>
          <p:cNvGrpSpPr>
            <a:grpSpLocks/>
          </p:cNvGrpSpPr>
          <p:nvPr/>
        </p:nvGrpSpPr>
        <p:grpSpPr bwMode="auto">
          <a:xfrm>
            <a:off x="3227387" y="4017963"/>
            <a:ext cx="3424238" cy="2124075"/>
            <a:chOff x="3564" y="907"/>
            <a:chExt cx="2157" cy="1338"/>
          </a:xfrm>
        </p:grpSpPr>
        <p:sp>
          <p:nvSpPr>
            <p:cNvPr id="287" name="Freeform 217"/>
            <p:cNvSpPr>
              <a:spLocks/>
            </p:cNvSpPr>
            <p:nvPr/>
          </p:nvSpPr>
          <p:spPr bwMode="auto">
            <a:xfrm>
              <a:off x="3564" y="928"/>
              <a:ext cx="2136" cy="1317"/>
            </a:xfrm>
            <a:custGeom>
              <a:avLst/>
              <a:gdLst>
                <a:gd name="T0" fmla="*/ 0 w 2136"/>
                <a:gd name="T1" fmla="*/ 1317 h 1317"/>
                <a:gd name="T2" fmla="*/ 234 w 2136"/>
                <a:gd name="T3" fmla="*/ 1296 h 1317"/>
                <a:gd name="T4" fmla="*/ 472 w 2136"/>
                <a:gd name="T5" fmla="*/ 1239 h 1317"/>
                <a:gd name="T6" fmla="*/ 711 w 2136"/>
                <a:gd name="T7" fmla="*/ 1151 h 1317"/>
                <a:gd name="T8" fmla="*/ 949 w 2136"/>
                <a:gd name="T9" fmla="*/ 1016 h 1317"/>
                <a:gd name="T10" fmla="*/ 1182 w 2136"/>
                <a:gd name="T11" fmla="*/ 866 h 1317"/>
                <a:gd name="T12" fmla="*/ 1421 w 2136"/>
                <a:gd name="T13" fmla="*/ 679 h 1317"/>
                <a:gd name="T14" fmla="*/ 1659 w 2136"/>
                <a:gd name="T15" fmla="*/ 472 h 1317"/>
                <a:gd name="T16" fmla="*/ 1898 w 2136"/>
                <a:gd name="T17" fmla="*/ 244 h 1317"/>
                <a:gd name="T18" fmla="*/ 2136 w 2136"/>
                <a:gd name="T19" fmla="*/ 0 h 13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36"/>
                <a:gd name="T31" fmla="*/ 0 h 1317"/>
                <a:gd name="T32" fmla="*/ 2136 w 2136"/>
                <a:gd name="T33" fmla="*/ 1317 h 13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36" h="1317">
                  <a:moveTo>
                    <a:pt x="0" y="1317"/>
                  </a:moveTo>
                  <a:lnTo>
                    <a:pt x="234" y="1296"/>
                  </a:lnTo>
                  <a:lnTo>
                    <a:pt x="472" y="1239"/>
                  </a:lnTo>
                  <a:lnTo>
                    <a:pt x="711" y="1151"/>
                  </a:lnTo>
                  <a:lnTo>
                    <a:pt x="949" y="1016"/>
                  </a:lnTo>
                  <a:lnTo>
                    <a:pt x="1182" y="866"/>
                  </a:lnTo>
                  <a:lnTo>
                    <a:pt x="1421" y="679"/>
                  </a:lnTo>
                  <a:lnTo>
                    <a:pt x="1659" y="472"/>
                  </a:lnTo>
                  <a:lnTo>
                    <a:pt x="1898" y="244"/>
                  </a:lnTo>
                  <a:lnTo>
                    <a:pt x="2136" y="0"/>
                  </a:lnTo>
                </a:path>
              </a:pathLst>
            </a:custGeom>
            <a:noFill/>
            <a:ln w="15875">
              <a:solidFill>
                <a:srgbClr val="0000FF"/>
              </a:solidFill>
              <a:round/>
              <a:headEnd/>
              <a:tailEnd/>
            </a:ln>
          </p:spPr>
          <p:txBody>
            <a:bodyPr/>
            <a:lstStyle/>
            <a:p>
              <a:endParaRPr lang="en-US"/>
            </a:p>
          </p:txBody>
        </p:sp>
        <p:sp>
          <p:nvSpPr>
            <p:cNvPr id="288" name="Rectangle 218"/>
            <p:cNvSpPr>
              <a:spLocks noChangeArrowheads="1"/>
            </p:cNvSpPr>
            <p:nvPr/>
          </p:nvSpPr>
          <p:spPr bwMode="auto">
            <a:xfrm>
              <a:off x="3777" y="2203"/>
              <a:ext cx="41" cy="42"/>
            </a:xfrm>
            <a:prstGeom prst="rect">
              <a:avLst/>
            </a:prstGeom>
            <a:solidFill>
              <a:srgbClr val="0000FF"/>
            </a:solidFill>
            <a:ln w="15875">
              <a:solidFill>
                <a:srgbClr val="0000FF"/>
              </a:solidFill>
              <a:miter lim="800000"/>
              <a:headEnd/>
              <a:tailEnd/>
            </a:ln>
          </p:spPr>
          <p:txBody>
            <a:bodyPr/>
            <a:lstStyle/>
            <a:p>
              <a:endParaRPr lang="en-US"/>
            </a:p>
          </p:txBody>
        </p:sp>
        <p:sp>
          <p:nvSpPr>
            <p:cNvPr id="289" name="Rectangle 219"/>
            <p:cNvSpPr>
              <a:spLocks noChangeArrowheads="1"/>
            </p:cNvSpPr>
            <p:nvPr/>
          </p:nvSpPr>
          <p:spPr bwMode="auto">
            <a:xfrm>
              <a:off x="4015" y="2146"/>
              <a:ext cx="42" cy="42"/>
            </a:xfrm>
            <a:prstGeom prst="rect">
              <a:avLst/>
            </a:prstGeom>
            <a:solidFill>
              <a:srgbClr val="0000FF"/>
            </a:solidFill>
            <a:ln w="15875">
              <a:solidFill>
                <a:srgbClr val="0000FF"/>
              </a:solidFill>
              <a:miter lim="800000"/>
              <a:headEnd/>
              <a:tailEnd/>
            </a:ln>
          </p:spPr>
          <p:txBody>
            <a:bodyPr/>
            <a:lstStyle/>
            <a:p>
              <a:endParaRPr lang="en-US"/>
            </a:p>
          </p:txBody>
        </p:sp>
        <p:sp>
          <p:nvSpPr>
            <p:cNvPr id="290" name="Rectangle 220"/>
            <p:cNvSpPr>
              <a:spLocks noChangeArrowheads="1"/>
            </p:cNvSpPr>
            <p:nvPr/>
          </p:nvSpPr>
          <p:spPr bwMode="auto">
            <a:xfrm>
              <a:off x="4254" y="2058"/>
              <a:ext cx="41" cy="42"/>
            </a:xfrm>
            <a:prstGeom prst="rect">
              <a:avLst/>
            </a:prstGeom>
            <a:solidFill>
              <a:srgbClr val="0000FF"/>
            </a:solidFill>
            <a:ln w="15875">
              <a:solidFill>
                <a:srgbClr val="0000FF"/>
              </a:solidFill>
              <a:miter lim="800000"/>
              <a:headEnd/>
              <a:tailEnd/>
            </a:ln>
          </p:spPr>
          <p:txBody>
            <a:bodyPr/>
            <a:lstStyle/>
            <a:p>
              <a:endParaRPr lang="en-US"/>
            </a:p>
          </p:txBody>
        </p:sp>
        <p:sp>
          <p:nvSpPr>
            <p:cNvPr id="291" name="Rectangle 221"/>
            <p:cNvSpPr>
              <a:spLocks noChangeArrowheads="1"/>
            </p:cNvSpPr>
            <p:nvPr/>
          </p:nvSpPr>
          <p:spPr bwMode="auto">
            <a:xfrm>
              <a:off x="4492" y="1923"/>
              <a:ext cx="42" cy="42"/>
            </a:xfrm>
            <a:prstGeom prst="rect">
              <a:avLst/>
            </a:prstGeom>
            <a:solidFill>
              <a:srgbClr val="0000FF"/>
            </a:solidFill>
            <a:ln w="15875">
              <a:solidFill>
                <a:srgbClr val="0000FF"/>
              </a:solidFill>
              <a:miter lim="800000"/>
              <a:headEnd/>
              <a:tailEnd/>
            </a:ln>
          </p:spPr>
          <p:txBody>
            <a:bodyPr/>
            <a:lstStyle/>
            <a:p>
              <a:endParaRPr lang="en-US"/>
            </a:p>
          </p:txBody>
        </p:sp>
        <p:sp>
          <p:nvSpPr>
            <p:cNvPr id="292" name="Rectangle 222"/>
            <p:cNvSpPr>
              <a:spLocks noChangeArrowheads="1"/>
            </p:cNvSpPr>
            <p:nvPr/>
          </p:nvSpPr>
          <p:spPr bwMode="auto">
            <a:xfrm>
              <a:off x="4726" y="1773"/>
              <a:ext cx="41" cy="41"/>
            </a:xfrm>
            <a:prstGeom prst="rect">
              <a:avLst/>
            </a:prstGeom>
            <a:solidFill>
              <a:srgbClr val="0000FF"/>
            </a:solidFill>
            <a:ln w="15875">
              <a:solidFill>
                <a:srgbClr val="0000FF"/>
              </a:solidFill>
              <a:miter lim="800000"/>
              <a:headEnd/>
              <a:tailEnd/>
            </a:ln>
          </p:spPr>
          <p:txBody>
            <a:bodyPr/>
            <a:lstStyle/>
            <a:p>
              <a:endParaRPr lang="en-US"/>
            </a:p>
          </p:txBody>
        </p:sp>
        <p:sp>
          <p:nvSpPr>
            <p:cNvPr id="293" name="Rectangle 223"/>
            <p:cNvSpPr>
              <a:spLocks noChangeArrowheads="1"/>
            </p:cNvSpPr>
            <p:nvPr/>
          </p:nvSpPr>
          <p:spPr bwMode="auto">
            <a:xfrm>
              <a:off x="4964" y="1586"/>
              <a:ext cx="42" cy="42"/>
            </a:xfrm>
            <a:prstGeom prst="rect">
              <a:avLst/>
            </a:prstGeom>
            <a:solidFill>
              <a:srgbClr val="0000FF"/>
            </a:solidFill>
            <a:ln w="15875">
              <a:solidFill>
                <a:srgbClr val="0000FF"/>
              </a:solidFill>
              <a:miter lim="800000"/>
              <a:headEnd/>
              <a:tailEnd/>
            </a:ln>
          </p:spPr>
          <p:txBody>
            <a:bodyPr/>
            <a:lstStyle/>
            <a:p>
              <a:endParaRPr lang="en-US"/>
            </a:p>
          </p:txBody>
        </p:sp>
        <p:sp>
          <p:nvSpPr>
            <p:cNvPr id="294" name="Rectangle 224"/>
            <p:cNvSpPr>
              <a:spLocks noChangeArrowheads="1"/>
            </p:cNvSpPr>
            <p:nvPr/>
          </p:nvSpPr>
          <p:spPr bwMode="auto">
            <a:xfrm>
              <a:off x="5203" y="1379"/>
              <a:ext cx="41" cy="41"/>
            </a:xfrm>
            <a:prstGeom prst="rect">
              <a:avLst/>
            </a:prstGeom>
            <a:solidFill>
              <a:srgbClr val="0000FF"/>
            </a:solidFill>
            <a:ln w="15875">
              <a:solidFill>
                <a:srgbClr val="0000FF"/>
              </a:solidFill>
              <a:miter lim="800000"/>
              <a:headEnd/>
              <a:tailEnd/>
            </a:ln>
          </p:spPr>
          <p:txBody>
            <a:bodyPr/>
            <a:lstStyle/>
            <a:p>
              <a:endParaRPr lang="en-US"/>
            </a:p>
          </p:txBody>
        </p:sp>
        <p:sp>
          <p:nvSpPr>
            <p:cNvPr id="295" name="Rectangle 225"/>
            <p:cNvSpPr>
              <a:spLocks noChangeArrowheads="1"/>
            </p:cNvSpPr>
            <p:nvPr/>
          </p:nvSpPr>
          <p:spPr bwMode="auto">
            <a:xfrm>
              <a:off x="5441" y="1151"/>
              <a:ext cx="42" cy="41"/>
            </a:xfrm>
            <a:prstGeom prst="rect">
              <a:avLst/>
            </a:prstGeom>
            <a:solidFill>
              <a:srgbClr val="0000FF"/>
            </a:solidFill>
            <a:ln w="15875">
              <a:solidFill>
                <a:srgbClr val="0000FF"/>
              </a:solidFill>
              <a:miter lim="800000"/>
              <a:headEnd/>
              <a:tailEnd/>
            </a:ln>
          </p:spPr>
          <p:txBody>
            <a:bodyPr/>
            <a:lstStyle/>
            <a:p>
              <a:endParaRPr lang="en-US"/>
            </a:p>
          </p:txBody>
        </p:sp>
        <p:sp>
          <p:nvSpPr>
            <p:cNvPr id="296" name="Rectangle 226"/>
            <p:cNvSpPr>
              <a:spLocks noChangeArrowheads="1"/>
            </p:cNvSpPr>
            <p:nvPr/>
          </p:nvSpPr>
          <p:spPr bwMode="auto">
            <a:xfrm>
              <a:off x="5680" y="907"/>
              <a:ext cx="41" cy="42"/>
            </a:xfrm>
            <a:prstGeom prst="rect">
              <a:avLst/>
            </a:prstGeom>
            <a:solidFill>
              <a:srgbClr val="0000FF"/>
            </a:solidFill>
            <a:ln w="15875">
              <a:solidFill>
                <a:srgbClr val="0000FF"/>
              </a:solidFill>
              <a:miter lim="800000"/>
              <a:headEnd/>
              <a:tailEnd/>
            </a:ln>
          </p:spPr>
          <p:txBody>
            <a:bodyPr/>
            <a:lstStyle/>
            <a:p>
              <a:endParaRPr lang="en-US"/>
            </a:p>
          </p:txBody>
        </p:sp>
      </p:grpSp>
      <p:grpSp>
        <p:nvGrpSpPr>
          <p:cNvPr id="297" name="Group 227"/>
          <p:cNvGrpSpPr>
            <a:grpSpLocks/>
          </p:cNvGrpSpPr>
          <p:nvPr/>
        </p:nvGrpSpPr>
        <p:grpSpPr bwMode="auto">
          <a:xfrm>
            <a:off x="3227387" y="6100763"/>
            <a:ext cx="3424238" cy="82550"/>
            <a:chOff x="3564" y="2219"/>
            <a:chExt cx="2157" cy="52"/>
          </a:xfrm>
        </p:grpSpPr>
        <p:sp>
          <p:nvSpPr>
            <p:cNvPr id="298" name="Freeform 228"/>
            <p:cNvSpPr>
              <a:spLocks/>
            </p:cNvSpPr>
            <p:nvPr/>
          </p:nvSpPr>
          <p:spPr bwMode="auto">
            <a:xfrm>
              <a:off x="3564" y="2245"/>
              <a:ext cx="2136" cy="0"/>
            </a:xfrm>
            <a:custGeom>
              <a:avLst/>
              <a:gdLst>
                <a:gd name="T0" fmla="*/ 0 w 2136"/>
                <a:gd name="T1" fmla="*/ 234 w 2136"/>
                <a:gd name="T2" fmla="*/ 472 w 2136"/>
                <a:gd name="T3" fmla="*/ 711 w 2136"/>
                <a:gd name="T4" fmla="*/ 949 w 2136"/>
                <a:gd name="T5" fmla="*/ 1182 w 2136"/>
                <a:gd name="T6" fmla="*/ 1421 w 2136"/>
                <a:gd name="T7" fmla="*/ 1659 w 2136"/>
                <a:gd name="T8" fmla="*/ 1898 w 2136"/>
                <a:gd name="T9" fmla="*/ 2136 w 2136"/>
                <a:gd name="T10" fmla="*/ 0 60000 6553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w 2136"/>
                <a:gd name="T21" fmla="*/ 2136 w 2136"/>
              </a:gdLst>
              <a:ahLst/>
              <a:cxnLst>
                <a:cxn ang="T10">
                  <a:pos x="T0" y="0"/>
                </a:cxn>
                <a:cxn ang="T11">
                  <a:pos x="T1" y="0"/>
                </a:cxn>
                <a:cxn ang="T12">
                  <a:pos x="T2" y="0"/>
                </a:cxn>
                <a:cxn ang="T13">
                  <a:pos x="T3" y="0"/>
                </a:cxn>
                <a:cxn ang="T14">
                  <a:pos x="T4" y="0"/>
                </a:cxn>
                <a:cxn ang="T15">
                  <a:pos x="T5" y="0"/>
                </a:cxn>
                <a:cxn ang="T16">
                  <a:pos x="T6" y="0"/>
                </a:cxn>
                <a:cxn ang="T17">
                  <a:pos x="T7" y="0"/>
                </a:cxn>
                <a:cxn ang="T18">
                  <a:pos x="T8" y="0"/>
                </a:cxn>
                <a:cxn ang="T19">
                  <a:pos x="T9" y="0"/>
                </a:cxn>
              </a:cxnLst>
              <a:rect l="T20" t="0" r="T21" b="0"/>
              <a:pathLst>
                <a:path w="2136">
                  <a:moveTo>
                    <a:pt x="0" y="0"/>
                  </a:moveTo>
                  <a:lnTo>
                    <a:pt x="234" y="0"/>
                  </a:lnTo>
                  <a:lnTo>
                    <a:pt x="472" y="0"/>
                  </a:lnTo>
                  <a:lnTo>
                    <a:pt x="711" y="0"/>
                  </a:lnTo>
                  <a:lnTo>
                    <a:pt x="949" y="0"/>
                  </a:lnTo>
                  <a:lnTo>
                    <a:pt x="1182" y="0"/>
                  </a:lnTo>
                  <a:lnTo>
                    <a:pt x="1421" y="0"/>
                  </a:lnTo>
                  <a:lnTo>
                    <a:pt x="1659" y="0"/>
                  </a:lnTo>
                  <a:lnTo>
                    <a:pt x="1898" y="0"/>
                  </a:lnTo>
                  <a:lnTo>
                    <a:pt x="2136" y="0"/>
                  </a:lnTo>
                </a:path>
              </a:pathLst>
            </a:custGeom>
            <a:noFill/>
            <a:ln w="15875">
              <a:solidFill>
                <a:srgbClr val="007F00"/>
              </a:solidFill>
              <a:round/>
              <a:headEnd/>
              <a:tailEnd/>
            </a:ln>
          </p:spPr>
          <p:txBody>
            <a:bodyPr/>
            <a:lstStyle/>
            <a:p>
              <a:endParaRPr lang="en-US"/>
            </a:p>
          </p:txBody>
        </p:sp>
        <p:sp>
          <p:nvSpPr>
            <p:cNvPr id="299" name="Freeform 229"/>
            <p:cNvSpPr>
              <a:spLocks/>
            </p:cNvSpPr>
            <p:nvPr/>
          </p:nvSpPr>
          <p:spPr bwMode="auto">
            <a:xfrm>
              <a:off x="3777" y="2219"/>
              <a:ext cx="41" cy="52"/>
            </a:xfrm>
            <a:custGeom>
              <a:avLst/>
              <a:gdLst>
                <a:gd name="T0" fmla="*/ 21 w 41"/>
                <a:gd name="T1" fmla="*/ 52 h 52"/>
                <a:gd name="T2" fmla="*/ 41 w 41"/>
                <a:gd name="T3" fmla="*/ 26 h 52"/>
                <a:gd name="T4" fmla="*/ 21 w 41"/>
                <a:gd name="T5" fmla="*/ 0 h 52"/>
                <a:gd name="T6" fmla="*/ 0 w 41"/>
                <a:gd name="T7" fmla="*/ 26 h 52"/>
                <a:gd name="T8" fmla="*/ 21 w 41"/>
                <a:gd name="T9" fmla="*/ 52 h 52"/>
                <a:gd name="T10" fmla="*/ 0 60000 65536"/>
                <a:gd name="T11" fmla="*/ 0 60000 65536"/>
                <a:gd name="T12" fmla="*/ 0 60000 65536"/>
                <a:gd name="T13" fmla="*/ 0 60000 65536"/>
                <a:gd name="T14" fmla="*/ 0 60000 65536"/>
                <a:gd name="T15" fmla="*/ 0 w 41"/>
                <a:gd name="T16" fmla="*/ 0 h 52"/>
                <a:gd name="T17" fmla="*/ 41 w 41"/>
                <a:gd name="T18" fmla="*/ 52 h 52"/>
              </a:gdLst>
              <a:ahLst/>
              <a:cxnLst>
                <a:cxn ang="T10">
                  <a:pos x="T0" y="T1"/>
                </a:cxn>
                <a:cxn ang="T11">
                  <a:pos x="T2" y="T3"/>
                </a:cxn>
                <a:cxn ang="T12">
                  <a:pos x="T4" y="T5"/>
                </a:cxn>
                <a:cxn ang="T13">
                  <a:pos x="T6" y="T7"/>
                </a:cxn>
                <a:cxn ang="T14">
                  <a:pos x="T8" y="T9"/>
                </a:cxn>
              </a:cxnLst>
              <a:rect l="T15" t="T16" r="T17" b="T18"/>
              <a:pathLst>
                <a:path w="41" h="52">
                  <a:moveTo>
                    <a:pt x="21" y="52"/>
                  </a:moveTo>
                  <a:lnTo>
                    <a:pt x="41" y="26"/>
                  </a:lnTo>
                  <a:lnTo>
                    <a:pt x="21" y="0"/>
                  </a:lnTo>
                  <a:lnTo>
                    <a:pt x="0" y="26"/>
                  </a:lnTo>
                  <a:lnTo>
                    <a:pt x="21" y="52"/>
                  </a:lnTo>
                  <a:close/>
                </a:path>
              </a:pathLst>
            </a:custGeom>
            <a:solidFill>
              <a:srgbClr val="007F00"/>
            </a:solidFill>
            <a:ln w="15875">
              <a:solidFill>
                <a:srgbClr val="007F00"/>
              </a:solidFill>
              <a:round/>
              <a:headEnd/>
              <a:tailEnd/>
            </a:ln>
          </p:spPr>
          <p:txBody>
            <a:bodyPr/>
            <a:lstStyle/>
            <a:p>
              <a:endParaRPr lang="en-US"/>
            </a:p>
          </p:txBody>
        </p:sp>
        <p:sp>
          <p:nvSpPr>
            <p:cNvPr id="300" name="Freeform 230"/>
            <p:cNvSpPr>
              <a:spLocks/>
            </p:cNvSpPr>
            <p:nvPr/>
          </p:nvSpPr>
          <p:spPr bwMode="auto">
            <a:xfrm>
              <a:off x="4015" y="2219"/>
              <a:ext cx="42" cy="52"/>
            </a:xfrm>
            <a:custGeom>
              <a:avLst/>
              <a:gdLst>
                <a:gd name="T0" fmla="*/ 21 w 42"/>
                <a:gd name="T1" fmla="*/ 52 h 52"/>
                <a:gd name="T2" fmla="*/ 42 w 42"/>
                <a:gd name="T3" fmla="*/ 26 h 52"/>
                <a:gd name="T4" fmla="*/ 21 w 42"/>
                <a:gd name="T5" fmla="*/ 0 h 52"/>
                <a:gd name="T6" fmla="*/ 0 w 42"/>
                <a:gd name="T7" fmla="*/ 26 h 52"/>
                <a:gd name="T8" fmla="*/ 21 w 42"/>
                <a:gd name="T9" fmla="*/ 52 h 52"/>
                <a:gd name="T10" fmla="*/ 0 60000 65536"/>
                <a:gd name="T11" fmla="*/ 0 60000 65536"/>
                <a:gd name="T12" fmla="*/ 0 60000 65536"/>
                <a:gd name="T13" fmla="*/ 0 60000 65536"/>
                <a:gd name="T14" fmla="*/ 0 60000 65536"/>
                <a:gd name="T15" fmla="*/ 0 w 42"/>
                <a:gd name="T16" fmla="*/ 0 h 52"/>
                <a:gd name="T17" fmla="*/ 42 w 42"/>
                <a:gd name="T18" fmla="*/ 52 h 52"/>
              </a:gdLst>
              <a:ahLst/>
              <a:cxnLst>
                <a:cxn ang="T10">
                  <a:pos x="T0" y="T1"/>
                </a:cxn>
                <a:cxn ang="T11">
                  <a:pos x="T2" y="T3"/>
                </a:cxn>
                <a:cxn ang="T12">
                  <a:pos x="T4" y="T5"/>
                </a:cxn>
                <a:cxn ang="T13">
                  <a:pos x="T6" y="T7"/>
                </a:cxn>
                <a:cxn ang="T14">
                  <a:pos x="T8" y="T9"/>
                </a:cxn>
              </a:cxnLst>
              <a:rect l="T15" t="T16" r="T17" b="T18"/>
              <a:pathLst>
                <a:path w="42" h="52">
                  <a:moveTo>
                    <a:pt x="21" y="52"/>
                  </a:moveTo>
                  <a:lnTo>
                    <a:pt x="42" y="26"/>
                  </a:lnTo>
                  <a:lnTo>
                    <a:pt x="21" y="0"/>
                  </a:lnTo>
                  <a:lnTo>
                    <a:pt x="0" y="26"/>
                  </a:lnTo>
                  <a:lnTo>
                    <a:pt x="21" y="52"/>
                  </a:lnTo>
                  <a:close/>
                </a:path>
              </a:pathLst>
            </a:custGeom>
            <a:solidFill>
              <a:srgbClr val="007F00"/>
            </a:solidFill>
            <a:ln w="15875">
              <a:solidFill>
                <a:srgbClr val="007F00"/>
              </a:solidFill>
              <a:round/>
              <a:headEnd/>
              <a:tailEnd/>
            </a:ln>
          </p:spPr>
          <p:txBody>
            <a:bodyPr/>
            <a:lstStyle/>
            <a:p>
              <a:endParaRPr lang="en-US"/>
            </a:p>
          </p:txBody>
        </p:sp>
        <p:sp>
          <p:nvSpPr>
            <p:cNvPr id="301" name="Freeform 231"/>
            <p:cNvSpPr>
              <a:spLocks/>
            </p:cNvSpPr>
            <p:nvPr/>
          </p:nvSpPr>
          <p:spPr bwMode="auto">
            <a:xfrm>
              <a:off x="4254" y="2219"/>
              <a:ext cx="41" cy="52"/>
            </a:xfrm>
            <a:custGeom>
              <a:avLst/>
              <a:gdLst>
                <a:gd name="T0" fmla="*/ 21 w 41"/>
                <a:gd name="T1" fmla="*/ 52 h 52"/>
                <a:gd name="T2" fmla="*/ 41 w 41"/>
                <a:gd name="T3" fmla="*/ 26 h 52"/>
                <a:gd name="T4" fmla="*/ 21 w 41"/>
                <a:gd name="T5" fmla="*/ 0 h 52"/>
                <a:gd name="T6" fmla="*/ 0 w 41"/>
                <a:gd name="T7" fmla="*/ 26 h 52"/>
                <a:gd name="T8" fmla="*/ 21 w 41"/>
                <a:gd name="T9" fmla="*/ 52 h 52"/>
                <a:gd name="T10" fmla="*/ 0 60000 65536"/>
                <a:gd name="T11" fmla="*/ 0 60000 65536"/>
                <a:gd name="T12" fmla="*/ 0 60000 65536"/>
                <a:gd name="T13" fmla="*/ 0 60000 65536"/>
                <a:gd name="T14" fmla="*/ 0 60000 65536"/>
                <a:gd name="T15" fmla="*/ 0 w 41"/>
                <a:gd name="T16" fmla="*/ 0 h 52"/>
                <a:gd name="T17" fmla="*/ 41 w 41"/>
                <a:gd name="T18" fmla="*/ 52 h 52"/>
              </a:gdLst>
              <a:ahLst/>
              <a:cxnLst>
                <a:cxn ang="T10">
                  <a:pos x="T0" y="T1"/>
                </a:cxn>
                <a:cxn ang="T11">
                  <a:pos x="T2" y="T3"/>
                </a:cxn>
                <a:cxn ang="T12">
                  <a:pos x="T4" y="T5"/>
                </a:cxn>
                <a:cxn ang="T13">
                  <a:pos x="T6" y="T7"/>
                </a:cxn>
                <a:cxn ang="T14">
                  <a:pos x="T8" y="T9"/>
                </a:cxn>
              </a:cxnLst>
              <a:rect l="T15" t="T16" r="T17" b="T18"/>
              <a:pathLst>
                <a:path w="41" h="52">
                  <a:moveTo>
                    <a:pt x="21" y="52"/>
                  </a:moveTo>
                  <a:lnTo>
                    <a:pt x="41" y="26"/>
                  </a:lnTo>
                  <a:lnTo>
                    <a:pt x="21" y="0"/>
                  </a:lnTo>
                  <a:lnTo>
                    <a:pt x="0" y="26"/>
                  </a:lnTo>
                  <a:lnTo>
                    <a:pt x="21" y="52"/>
                  </a:lnTo>
                  <a:close/>
                </a:path>
              </a:pathLst>
            </a:custGeom>
            <a:solidFill>
              <a:srgbClr val="007F00"/>
            </a:solidFill>
            <a:ln w="15875">
              <a:solidFill>
                <a:srgbClr val="007F00"/>
              </a:solidFill>
              <a:round/>
              <a:headEnd/>
              <a:tailEnd/>
            </a:ln>
          </p:spPr>
          <p:txBody>
            <a:bodyPr/>
            <a:lstStyle/>
            <a:p>
              <a:endParaRPr lang="en-US"/>
            </a:p>
          </p:txBody>
        </p:sp>
        <p:sp>
          <p:nvSpPr>
            <p:cNvPr id="302" name="Freeform 232"/>
            <p:cNvSpPr>
              <a:spLocks/>
            </p:cNvSpPr>
            <p:nvPr/>
          </p:nvSpPr>
          <p:spPr bwMode="auto">
            <a:xfrm>
              <a:off x="4492" y="2219"/>
              <a:ext cx="42" cy="52"/>
            </a:xfrm>
            <a:custGeom>
              <a:avLst/>
              <a:gdLst>
                <a:gd name="T0" fmla="*/ 21 w 42"/>
                <a:gd name="T1" fmla="*/ 52 h 52"/>
                <a:gd name="T2" fmla="*/ 42 w 42"/>
                <a:gd name="T3" fmla="*/ 26 h 52"/>
                <a:gd name="T4" fmla="*/ 21 w 42"/>
                <a:gd name="T5" fmla="*/ 0 h 52"/>
                <a:gd name="T6" fmla="*/ 0 w 42"/>
                <a:gd name="T7" fmla="*/ 26 h 52"/>
                <a:gd name="T8" fmla="*/ 21 w 42"/>
                <a:gd name="T9" fmla="*/ 52 h 52"/>
                <a:gd name="T10" fmla="*/ 0 60000 65536"/>
                <a:gd name="T11" fmla="*/ 0 60000 65536"/>
                <a:gd name="T12" fmla="*/ 0 60000 65536"/>
                <a:gd name="T13" fmla="*/ 0 60000 65536"/>
                <a:gd name="T14" fmla="*/ 0 60000 65536"/>
                <a:gd name="T15" fmla="*/ 0 w 42"/>
                <a:gd name="T16" fmla="*/ 0 h 52"/>
                <a:gd name="T17" fmla="*/ 42 w 42"/>
                <a:gd name="T18" fmla="*/ 52 h 52"/>
              </a:gdLst>
              <a:ahLst/>
              <a:cxnLst>
                <a:cxn ang="T10">
                  <a:pos x="T0" y="T1"/>
                </a:cxn>
                <a:cxn ang="T11">
                  <a:pos x="T2" y="T3"/>
                </a:cxn>
                <a:cxn ang="T12">
                  <a:pos x="T4" y="T5"/>
                </a:cxn>
                <a:cxn ang="T13">
                  <a:pos x="T6" y="T7"/>
                </a:cxn>
                <a:cxn ang="T14">
                  <a:pos x="T8" y="T9"/>
                </a:cxn>
              </a:cxnLst>
              <a:rect l="T15" t="T16" r="T17" b="T18"/>
              <a:pathLst>
                <a:path w="42" h="52">
                  <a:moveTo>
                    <a:pt x="21" y="52"/>
                  </a:moveTo>
                  <a:lnTo>
                    <a:pt x="42" y="26"/>
                  </a:lnTo>
                  <a:lnTo>
                    <a:pt x="21" y="0"/>
                  </a:lnTo>
                  <a:lnTo>
                    <a:pt x="0" y="26"/>
                  </a:lnTo>
                  <a:lnTo>
                    <a:pt x="21" y="52"/>
                  </a:lnTo>
                  <a:close/>
                </a:path>
              </a:pathLst>
            </a:custGeom>
            <a:solidFill>
              <a:srgbClr val="007F00"/>
            </a:solidFill>
            <a:ln w="15875">
              <a:solidFill>
                <a:srgbClr val="007F00"/>
              </a:solidFill>
              <a:round/>
              <a:headEnd/>
              <a:tailEnd/>
            </a:ln>
          </p:spPr>
          <p:txBody>
            <a:bodyPr/>
            <a:lstStyle/>
            <a:p>
              <a:endParaRPr lang="en-US"/>
            </a:p>
          </p:txBody>
        </p:sp>
        <p:sp>
          <p:nvSpPr>
            <p:cNvPr id="303" name="Freeform 233"/>
            <p:cNvSpPr>
              <a:spLocks/>
            </p:cNvSpPr>
            <p:nvPr/>
          </p:nvSpPr>
          <p:spPr bwMode="auto">
            <a:xfrm>
              <a:off x="4726" y="2219"/>
              <a:ext cx="41" cy="52"/>
            </a:xfrm>
            <a:custGeom>
              <a:avLst/>
              <a:gdLst>
                <a:gd name="T0" fmla="*/ 20 w 41"/>
                <a:gd name="T1" fmla="*/ 52 h 52"/>
                <a:gd name="T2" fmla="*/ 41 w 41"/>
                <a:gd name="T3" fmla="*/ 26 h 52"/>
                <a:gd name="T4" fmla="*/ 20 w 41"/>
                <a:gd name="T5" fmla="*/ 0 h 52"/>
                <a:gd name="T6" fmla="*/ 0 w 41"/>
                <a:gd name="T7" fmla="*/ 26 h 52"/>
                <a:gd name="T8" fmla="*/ 20 w 41"/>
                <a:gd name="T9" fmla="*/ 52 h 52"/>
                <a:gd name="T10" fmla="*/ 0 60000 65536"/>
                <a:gd name="T11" fmla="*/ 0 60000 65536"/>
                <a:gd name="T12" fmla="*/ 0 60000 65536"/>
                <a:gd name="T13" fmla="*/ 0 60000 65536"/>
                <a:gd name="T14" fmla="*/ 0 60000 65536"/>
                <a:gd name="T15" fmla="*/ 0 w 41"/>
                <a:gd name="T16" fmla="*/ 0 h 52"/>
                <a:gd name="T17" fmla="*/ 41 w 41"/>
                <a:gd name="T18" fmla="*/ 52 h 52"/>
              </a:gdLst>
              <a:ahLst/>
              <a:cxnLst>
                <a:cxn ang="T10">
                  <a:pos x="T0" y="T1"/>
                </a:cxn>
                <a:cxn ang="T11">
                  <a:pos x="T2" y="T3"/>
                </a:cxn>
                <a:cxn ang="T12">
                  <a:pos x="T4" y="T5"/>
                </a:cxn>
                <a:cxn ang="T13">
                  <a:pos x="T6" y="T7"/>
                </a:cxn>
                <a:cxn ang="T14">
                  <a:pos x="T8" y="T9"/>
                </a:cxn>
              </a:cxnLst>
              <a:rect l="T15" t="T16" r="T17" b="T18"/>
              <a:pathLst>
                <a:path w="41" h="52">
                  <a:moveTo>
                    <a:pt x="20" y="52"/>
                  </a:moveTo>
                  <a:lnTo>
                    <a:pt x="41" y="26"/>
                  </a:lnTo>
                  <a:lnTo>
                    <a:pt x="20" y="0"/>
                  </a:lnTo>
                  <a:lnTo>
                    <a:pt x="0" y="26"/>
                  </a:lnTo>
                  <a:lnTo>
                    <a:pt x="20" y="52"/>
                  </a:lnTo>
                  <a:close/>
                </a:path>
              </a:pathLst>
            </a:custGeom>
            <a:solidFill>
              <a:srgbClr val="007F00"/>
            </a:solidFill>
            <a:ln w="15875">
              <a:solidFill>
                <a:srgbClr val="007F00"/>
              </a:solidFill>
              <a:round/>
              <a:headEnd/>
              <a:tailEnd/>
            </a:ln>
          </p:spPr>
          <p:txBody>
            <a:bodyPr/>
            <a:lstStyle/>
            <a:p>
              <a:endParaRPr lang="en-US"/>
            </a:p>
          </p:txBody>
        </p:sp>
        <p:sp>
          <p:nvSpPr>
            <p:cNvPr id="304" name="Freeform 234"/>
            <p:cNvSpPr>
              <a:spLocks/>
            </p:cNvSpPr>
            <p:nvPr/>
          </p:nvSpPr>
          <p:spPr bwMode="auto">
            <a:xfrm>
              <a:off x="4964" y="2219"/>
              <a:ext cx="42" cy="52"/>
            </a:xfrm>
            <a:custGeom>
              <a:avLst/>
              <a:gdLst>
                <a:gd name="T0" fmla="*/ 21 w 42"/>
                <a:gd name="T1" fmla="*/ 52 h 52"/>
                <a:gd name="T2" fmla="*/ 42 w 42"/>
                <a:gd name="T3" fmla="*/ 26 h 52"/>
                <a:gd name="T4" fmla="*/ 21 w 42"/>
                <a:gd name="T5" fmla="*/ 0 h 52"/>
                <a:gd name="T6" fmla="*/ 0 w 42"/>
                <a:gd name="T7" fmla="*/ 26 h 52"/>
                <a:gd name="T8" fmla="*/ 21 w 42"/>
                <a:gd name="T9" fmla="*/ 52 h 52"/>
                <a:gd name="T10" fmla="*/ 0 60000 65536"/>
                <a:gd name="T11" fmla="*/ 0 60000 65536"/>
                <a:gd name="T12" fmla="*/ 0 60000 65536"/>
                <a:gd name="T13" fmla="*/ 0 60000 65536"/>
                <a:gd name="T14" fmla="*/ 0 60000 65536"/>
                <a:gd name="T15" fmla="*/ 0 w 42"/>
                <a:gd name="T16" fmla="*/ 0 h 52"/>
                <a:gd name="T17" fmla="*/ 42 w 42"/>
                <a:gd name="T18" fmla="*/ 52 h 52"/>
              </a:gdLst>
              <a:ahLst/>
              <a:cxnLst>
                <a:cxn ang="T10">
                  <a:pos x="T0" y="T1"/>
                </a:cxn>
                <a:cxn ang="T11">
                  <a:pos x="T2" y="T3"/>
                </a:cxn>
                <a:cxn ang="T12">
                  <a:pos x="T4" y="T5"/>
                </a:cxn>
                <a:cxn ang="T13">
                  <a:pos x="T6" y="T7"/>
                </a:cxn>
                <a:cxn ang="T14">
                  <a:pos x="T8" y="T9"/>
                </a:cxn>
              </a:cxnLst>
              <a:rect l="T15" t="T16" r="T17" b="T18"/>
              <a:pathLst>
                <a:path w="42" h="52">
                  <a:moveTo>
                    <a:pt x="21" y="52"/>
                  </a:moveTo>
                  <a:lnTo>
                    <a:pt x="42" y="26"/>
                  </a:lnTo>
                  <a:lnTo>
                    <a:pt x="21" y="0"/>
                  </a:lnTo>
                  <a:lnTo>
                    <a:pt x="0" y="26"/>
                  </a:lnTo>
                  <a:lnTo>
                    <a:pt x="21" y="52"/>
                  </a:lnTo>
                  <a:close/>
                </a:path>
              </a:pathLst>
            </a:custGeom>
            <a:solidFill>
              <a:srgbClr val="007F00"/>
            </a:solidFill>
            <a:ln w="15875">
              <a:solidFill>
                <a:srgbClr val="007F00"/>
              </a:solidFill>
              <a:round/>
              <a:headEnd/>
              <a:tailEnd/>
            </a:ln>
          </p:spPr>
          <p:txBody>
            <a:bodyPr/>
            <a:lstStyle/>
            <a:p>
              <a:endParaRPr lang="en-US"/>
            </a:p>
          </p:txBody>
        </p:sp>
        <p:sp>
          <p:nvSpPr>
            <p:cNvPr id="305" name="Freeform 235"/>
            <p:cNvSpPr>
              <a:spLocks/>
            </p:cNvSpPr>
            <p:nvPr/>
          </p:nvSpPr>
          <p:spPr bwMode="auto">
            <a:xfrm>
              <a:off x="5203" y="2219"/>
              <a:ext cx="41" cy="52"/>
            </a:xfrm>
            <a:custGeom>
              <a:avLst/>
              <a:gdLst>
                <a:gd name="T0" fmla="*/ 20 w 41"/>
                <a:gd name="T1" fmla="*/ 52 h 52"/>
                <a:gd name="T2" fmla="*/ 41 w 41"/>
                <a:gd name="T3" fmla="*/ 26 h 52"/>
                <a:gd name="T4" fmla="*/ 20 w 41"/>
                <a:gd name="T5" fmla="*/ 0 h 52"/>
                <a:gd name="T6" fmla="*/ 0 w 41"/>
                <a:gd name="T7" fmla="*/ 26 h 52"/>
                <a:gd name="T8" fmla="*/ 20 w 41"/>
                <a:gd name="T9" fmla="*/ 52 h 52"/>
                <a:gd name="T10" fmla="*/ 0 60000 65536"/>
                <a:gd name="T11" fmla="*/ 0 60000 65536"/>
                <a:gd name="T12" fmla="*/ 0 60000 65536"/>
                <a:gd name="T13" fmla="*/ 0 60000 65536"/>
                <a:gd name="T14" fmla="*/ 0 60000 65536"/>
                <a:gd name="T15" fmla="*/ 0 w 41"/>
                <a:gd name="T16" fmla="*/ 0 h 52"/>
                <a:gd name="T17" fmla="*/ 41 w 41"/>
                <a:gd name="T18" fmla="*/ 52 h 52"/>
              </a:gdLst>
              <a:ahLst/>
              <a:cxnLst>
                <a:cxn ang="T10">
                  <a:pos x="T0" y="T1"/>
                </a:cxn>
                <a:cxn ang="T11">
                  <a:pos x="T2" y="T3"/>
                </a:cxn>
                <a:cxn ang="T12">
                  <a:pos x="T4" y="T5"/>
                </a:cxn>
                <a:cxn ang="T13">
                  <a:pos x="T6" y="T7"/>
                </a:cxn>
                <a:cxn ang="T14">
                  <a:pos x="T8" y="T9"/>
                </a:cxn>
              </a:cxnLst>
              <a:rect l="T15" t="T16" r="T17" b="T18"/>
              <a:pathLst>
                <a:path w="41" h="52">
                  <a:moveTo>
                    <a:pt x="20" y="52"/>
                  </a:moveTo>
                  <a:lnTo>
                    <a:pt x="41" y="26"/>
                  </a:lnTo>
                  <a:lnTo>
                    <a:pt x="20" y="0"/>
                  </a:lnTo>
                  <a:lnTo>
                    <a:pt x="0" y="26"/>
                  </a:lnTo>
                  <a:lnTo>
                    <a:pt x="20" y="52"/>
                  </a:lnTo>
                  <a:close/>
                </a:path>
              </a:pathLst>
            </a:custGeom>
            <a:solidFill>
              <a:srgbClr val="007F00"/>
            </a:solidFill>
            <a:ln w="15875">
              <a:solidFill>
                <a:srgbClr val="007F00"/>
              </a:solidFill>
              <a:round/>
              <a:headEnd/>
              <a:tailEnd/>
            </a:ln>
          </p:spPr>
          <p:txBody>
            <a:bodyPr/>
            <a:lstStyle/>
            <a:p>
              <a:endParaRPr lang="en-US"/>
            </a:p>
          </p:txBody>
        </p:sp>
        <p:sp>
          <p:nvSpPr>
            <p:cNvPr id="306" name="Freeform 236"/>
            <p:cNvSpPr>
              <a:spLocks/>
            </p:cNvSpPr>
            <p:nvPr/>
          </p:nvSpPr>
          <p:spPr bwMode="auto">
            <a:xfrm>
              <a:off x="5441" y="2219"/>
              <a:ext cx="42" cy="52"/>
            </a:xfrm>
            <a:custGeom>
              <a:avLst/>
              <a:gdLst>
                <a:gd name="T0" fmla="*/ 21 w 42"/>
                <a:gd name="T1" fmla="*/ 52 h 52"/>
                <a:gd name="T2" fmla="*/ 42 w 42"/>
                <a:gd name="T3" fmla="*/ 26 h 52"/>
                <a:gd name="T4" fmla="*/ 21 w 42"/>
                <a:gd name="T5" fmla="*/ 0 h 52"/>
                <a:gd name="T6" fmla="*/ 0 w 42"/>
                <a:gd name="T7" fmla="*/ 26 h 52"/>
                <a:gd name="T8" fmla="*/ 21 w 42"/>
                <a:gd name="T9" fmla="*/ 52 h 52"/>
                <a:gd name="T10" fmla="*/ 0 60000 65536"/>
                <a:gd name="T11" fmla="*/ 0 60000 65536"/>
                <a:gd name="T12" fmla="*/ 0 60000 65536"/>
                <a:gd name="T13" fmla="*/ 0 60000 65536"/>
                <a:gd name="T14" fmla="*/ 0 60000 65536"/>
                <a:gd name="T15" fmla="*/ 0 w 42"/>
                <a:gd name="T16" fmla="*/ 0 h 52"/>
                <a:gd name="T17" fmla="*/ 42 w 42"/>
                <a:gd name="T18" fmla="*/ 52 h 52"/>
              </a:gdLst>
              <a:ahLst/>
              <a:cxnLst>
                <a:cxn ang="T10">
                  <a:pos x="T0" y="T1"/>
                </a:cxn>
                <a:cxn ang="T11">
                  <a:pos x="T2" y="T3"/>
                </a:cxn>
                <a:cxn ang="T12">
                  <a:pos x="T4" y="T5"/>
                </a:cxn>
                <a:cxn ang="T13">
                  <a:pos x="T6" y="T7"/>
                </a:cxn>
                <a:cxn ang="T14">
                  <a:pos x="T8" y="T9"/>
                </a:cxn>
              </a:cxnLst>
              <a:rect l="T15" t="T16" r="T17" b="T18"/>
              <a:pathLst>
                <a:path w="42" h="52">
                  <a:moveTo>
                    <a:pt x="21" y="52"/>
                  </a:moveTo>
                  <a:lnTo>
                    <a:pt x="42" y="26"/>
                  </a:lnTo>
                  <a:lnTo>
                    <a:pt x="21" y="0"/>
                  </a:lnTo>
                  <a:lnTo>
                    <a:pt x="0" y="26"/>
                  </a:lnTo>
                  <a:lnTo>
                    <a:pt x="21" y="52"/>
                  </a:lnTo>
                  <a:close/>
                </a:path>
              </a:pathLst>
            </a:custGeom>
            <a:solidFill>
              <a:srgbClr val="007F00"/>
            </a:solidFill>
            <a:ln w="15875">
              <a:solidFill>
                <a:srgbClr val="007F00"/>
              </a:solidFill>
              <a:round/>
              <a:headEnd/>
              <a:tailEnd/>
            </a:ln>
          </p:spPr>
          <p:txBody>
            <a:bodyPr/>
            <a:lstStyle/>
            <a:p>
              <a:endParaRPr lang="en-US"/>
            </a:p>
          </p:txBody>
        </p:sp>
        <p:sp>
          <p:nvSpPr>
            <p:cNvPr id="307" name="Freeform 237"/>
            <p:cNvSpPr>
              <a:spLocks/>
            </p:cNvSpPr>
            <p:nvPr/>
          </p:nvSpPr>
          <p:spPr bwMode="auto">
            <a:xfrm>
              <a:off x="5680" y="2219"/>
              <a:ext cx="41" cy="52"/>
            </a:xfrm>
            <a:custGeom>
              <a:avLst/>
              <a:gdLst>
                <a:gd name="T0" fmla="*/ 20 w 41"/>
                <a:gd name="T1" fmla="*/ 52 h 52"/>
                <a:gd name="T2" fmla="*/ 41 w 41"/>
                <a:gd name="T3" fmla="*/ 26 h 52"/>
                <a:gd name="T4" fmla="*/ 20 w 41"/>
                <a:gd name="T5" fmla="*/ 0 h 52"/>
                <a:gd name="T6" fmla="*/ 0 w 41"/>
                <a:gd name="T7" fmla="*/ 26 h 52"/>
                <a:gd name="T8" fmla="*/ 20 w 41"/>
                <a:gd name="T9" fmla="*/ 52 h 52"/>
                <a:gd name="T10" fmla="*/ 0 60000 65536"/>
                <a:gd name="T11" fmla="*/ 0 60000 65536"/>
                <a:gd name="T12" fmla="*/ 0 60000 65536"/>
                <a:gd name="T13" fmla="*/ 0 60000 65536"/>
                <a:gd name="T14" fmla="*/ 0 60000 65536"/>
                <a:gd name="T15" fmla="*/ 0 w 41"/>
                <a:gd name="T16" fmla="*/ 0 h 52"/>
                <a:gd name="T17" fmla="*/ 41 w 41"/>
                <a:gd name="T18" fmla="*/ 52 h 52"/>
              </a:gdLst>
              <a:ahLst/>
              <a:cxnLst>
                <a:cxn ang="T10">
                  <a:pos x="T0" y="T1"/>
                </a:cxn>
                <a:cxn ang="T11">
                  <a:pos x="T2" y="T3"/>
                </a:cxn>
                <a:cxn ang="T12">
                  <a:pos x="T4" y="T5"/>
                </a:cxn>
                <a:cxn ang="T13">
                  <a:pos x="T6" y="T7"/>
                </a:cxn>
                <a:cxn ang="T14">
                  <a:pos x="T8" y="T9"/>
                </a:cxn>
              </a:cxnLst>
              <a:rect l="T15" t="T16" r="T17" b="T18"/>
              <a:pathLst>
                <a:path w="41" h="52">
                  <a:moveTo>
                    <a:pt x="20" y="52"/>
                  </a:moveTo>
                  <a:lnTo>
                    <a:pt x="41" y="26"/>
                  </a:lnTo>
                  <a:lnTo>
                    <a:pt x="20" y="0"/>
                  </a:lnTo>
                  <a:lnTo>
                    <a:pt x="0" y="26"/>
                  </a:lnTo>
                  <a:lnTo>
                    <a:pt x="20" y="52"/>
                  </a:lnTo>
                  <a:close/>
                </a:path>
              </a:pathLst>
            </a:custGeom>
            <a:solidFill>
              <a:srgbClr val="007F00"/>
            </a:solidFill>
            <a:ln w="15875">
              <a:solidFill>
                <a:srgbClr val="007F00"/>
              </a:solidFill>
              <a:round/>
              <a:headEnd/>
              <a:tailEnd/>
            </a:ln>
          </p:spPr>
          <p:txBody>
            <a:bodyPr/>
            <a:lstStyle/>
            <a:p>
              <a:endParaRPr lang="en-US"/>
            </a:p>
          </p:txBody>
        </p:sp>
      </p:grpSp>
    </p:spTree>
    <p:extLst>
      <p:ext uri="{BB962C8B-B14F-4D97-AF65-F5344CB8AC3E}">
        <p14:creationId xmlns:p14="http://schemas.microsoft.com/office/powerpoint/2010/main" val="206864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283"/>
                                        </p:tgtEl>
                                        <p:attrNameLst>
                                          <p:attrName>style.visibility</p:attrName>
                                        </p:attrNameLst>
                                      </p:cBhvr>
                                      <p:to>
                                        <p:strVal val="visible"/>
                                      </p:to>
                                    </p:set>
                                    <p:animEffect transition="in" filter="wipe(down)">
                                      <p:cBhvr>
                                        <p:cTn id="10" dur="500"/>
                                        <p:tgtEl>
                                          <p:spTgt spid="283"/>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26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86"/>
                                        </p:tgtEl>
                                        <p:attrNameLst>
                                          <p:attrName>style.visibility</p:attrName>
                                        </p:attrNameLst>
                                      </p:cBhvr>
                                      <p:to>
                                        <p:strVal val="visible"/>
                                      </p:to>
                                    </p:set>
                                    <p:animEffect transition="in" filter="wipe(down)">
                                      <p:cBhvr>
                                        <p:cTn id="18" dur="500"/>
                                        <p:tgtEl>
                                          <p:spTgt spid="286"/>
                                        </p:tgtEl>
                                      </p:cBhvr>
                                    </p:animEffec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27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97"/>
                                        </p:tgtEl>
                                        <p:attrNameLst>
                                          <p:attrName>style.visibility</p:attrName>
                                        </p:attrNameLst>
                                      </p:cBhvr>
                                      <p:to>
                                        <p:strVal val="visible"/>
                                      </p:to>
                                    </p:set>
                                    <p:animEffect transition="in" filter="wipe(left)">
                                      <p:cBhvr>
                                        <p:cTn id="26" dur="500"/>
                                        <p:tgtEl>
                                          <p:spTgt spid="297"/>
                                        </p:tgtEl>
                                      </p:cBhvr>
                                    </p:animEffect>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0"/>
                                          </p:stCondLst>
                                        </p:cTn>
                                        <p:tgtEl>
                                          <p:spTgt spid="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9CAAC-E74D-FD42-AA48-7EC8EF8CB229}"/>
              </a:ext>
            </a:extLst>
          </p:cNvPr>
          <p:cNvSpPr>
            <a:spLocks noGrp="1"/>
          </p:cNvSpPr>
          <p:nvPr>
            <p:ph type="title"/>
          </p:nvPr>
        </p:nvSpPr>
        <p:spPr/>
        <p:txBody>
          <a:bodyPr/>
          <a:lstStyle/>
          <a:p>
            <a:r>
              <a:rPr lang="en-US" dirty="0"/>
              <a:t>Locality Sensitive Hashing and Clustering</a:t>
            </a:r>
          </a:p>
        </p:txBody>
      </p:sp>
      <p:sp>
        <p:nvSpPr>
          <p:cNvPr id="3" name="Text Placeholder 2">
            <a:extLst>
              <a:ext uri="{FF2B5EF4-FFF2-40B4-BE49-F238E27FC236}">
                <a16:creationId xmlns:a16="http://schemas.microsoft.com/office/drawing/2014/main" id="{2B68F012-2753-4646-9C26-BBC522C0FAE6}"/>
              </a:ext>
            </a:extLst>
          </p:cNvPr>
          <p:cNvSpPr>
            <a:spLocks noGrp="1"/>
          </p:cNvSpPr>
          <p:nvPr>
            <p:ph type="body" idx="1"/>
          </p:nvPr>
        </p:nvSpPr>
        <p:spPr/>
        <p:txBody>
          <a:bodyPr/>
          <a:lstStyle/>
          <a:p>
            <a:r>
              <a:rPr lang="en-US" dirty="0"/>
              <a:t>Heather Blundell</a:t>
            </a:r>
          </a:p>
        </p:txBody>
      </p:sp>
      <p:sp>
        <p:nvSpPr>
          <p:cNvPr id="4" name="Slide Number Placeholder 3">
            <a:extLst>
              <a:ext uri="{FF2B5EF4-FFF2-40B4-BE49-F238E27FC236}">
                <a16:creationId xmlns:a16="http://schemas.microsoft.com/office/drawing/2014/main" id="{3263FB09-8A36-D248-99B6-B3CD441F29C5}"/>
              </a:ext>
            </a:extLst>
          </p:cNvPr>
          <p:cNvSpPr>
            <a:spLocks noGrp="1"/>
          </p:cNvSpPr>
          <p:nvPr>
            <p:ph type="sldNum" sz="quarter" idx="12"/>
          </p:nvPr>
        </p:nvSpPr>
        <p:spPr/>
        <p:txBody>
          <a:bodyPr/>
          <a:lstStyle/>
          <a:p>
            <a:fld id="{19B12225-5612-419B-A8D5-4B8EEE4C217E}" type="slidenum">
              <a:rPr lang="en-US" smtClean="0"/>
              <a:pPr/>
              <a:t>12</a:t>
            </a:fld>
            <a:endParaRPr lang="en-US"/>
          </a:p>
        </p:txBody>
      </p:sp>
    </p:spTree>
    <p:extLst>
      <p:ext uri="{BB962C8B-B14F-4D97-AF65-F5344CB8AC3E}">
        <p14:creationId xmlns:p14="http://schemas.microsoft.com/office/powerpoint/2010/main" val="1458042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29817" y="9939"/>
            <a:ext cx="8520600" cy="572700"/>
          </a:xfrm>
          <a:prstGeom prst="rect">
            <a:avLst/>
          </a:prstGeom>
        </p:spPr>
        <p:txBody>
          <a:bodyPr spcFirstLastPara="1" vert="horz" wrap="square" lIns="91425" tIns="91425" rIns="91425" bIns="91425" rtlCol="0" anchor="t" anchorCtr="0">
            <a:noAutofit/>
          </a:bodyPr>
          <a:lstStyle/>
          <a:p>
            <a:pPr>
              <a:spcBef>
                <a:spcPts val="0"/>
              </a:spcBef>
            </a:pPr>
            <a:r>
              <a:rPr lang="en" dirty="0"/>
              <a:t>Locality-Sensitive Hashing </a:t>
            </a:r>
            <a:endParaRPr dirty="0"/>
          </a:p>
        </p:txBody>
      </p:sp>
      <p:sp>
        <p:nvSpPr>
          <p:cNvPr id="60" name="Shape 60"/>
          <p:cNvSpPr txBox="1">
            <a:spLocks noGrp="1"/>
          </p:cNvSpPr>
          <p:nvPr>
            <p:ph type="body" idx="1"/>
          </p:nvPr>
        </p:nvSpPr>
        <p:spPr>
          <a:xfrm>
            <a:off x="0" y="1143000"/>
            <a:ext cx="9144000" cy="3973200"/>
          </a:xfrm>
          <a:prstGeom prst="rect">
            <a:avLst/>
          </a:prstGeom>
        </p:spPr>
        <p:txBody>
          <a:bodyPr spcFirstLastPara="1" vert="horz" wrap="square" lIns="91425" tIns="91425" rIns="91425" bIns="91425" rtlCol="0" anchor="t" anchorCtr="0">
            <a:noAutofit/>
          </a:bodyPr>
          <a:lstStyle/>
          <a:p>
            <a:pPr marL="0" indent="0">
              <a:spcBef>
                <a:spcPts val="0"/>
              </a:spcBef>
              <a:buNone/>
            </a:pPr>
            <a:r>
              <a:rPr lang="en" sz="2400" dirty="0"/>
              <a:t>Main idea:</a:t>
            </a:r>
            <a:endParaRPr sz="2400" dirty="0"/>
          </a:p>
          <a:p>
            <a:pPr marL="457200" indent="-342900">
              <a:spcBef>
                <a:spcPts val="1600"/>
              </a:spcBef>
              <a:buSzPts val="1800"/>
              <a:buChar char="●"/>
            </a:pPr>
            <a:r>
              <a:rPr lang="en" sz="2400" dirty="0"/>
              <a:t>What: hashing techniques to map similar items to the same bucket → candidate pairs</a:t>
            </a:r>
            <a:endParaRPr sz="2400" dirty="0"/>
          </a:p>
          <a:p>
            <a:pPr marL="457200" indent="-342900">
              <a:spcBef>
                <a:spcPts val="0"/>
              </a:spcBef>
              <a:buSzPts val="1800"/>
              <a:buChar char="●"/>
            </a:pPr>
            <a:r>
              <a:rPr lang="en" sz="2400" dirty="0"/>
              <a:t>Benefits: O(N) instead of O(N</a:t>
            </a:r>
            <a:r>
              <a:rPr lang="en" sz="2400" baseline="30000" dirty="0"/>
              <a:t>2</a:t>
            </a:r>
            <a:r>
              <a:rPr lang="en" sz="2400" dirty="0"/>
              <a:t>): avoid comparing all pairs of items</a:t>
            </a:r>
            <a:endParaRPr sz="2400" dirty="0"/>
          </a:p>
          <a:p>
            <a:pPr marL="914400" lvl="1" indent="-317500">
              <a:spcBef>
                <a:spcPts val="0"/>
              </a:spcBef>
              <a:buSzPts val="1400"/>
              <a:buChar char="○"/>
            </a:pPr>
            <a:r>
              <a:rPr lang="en" dirty="0"/>
              <a:t>Downside: false negatives and false positives</a:t>
            </a:r>
            <a:endParaRPr dirty="0"/>
          </a:p>
          <a:p>
            <a:pPr marL="457200" indent="-342900">
              <a:spcBef>
                <a:spcPts val="0"/>
              </a:spcBef>
              <a:buSzPts val="1800"/>
              <a:buChar char="●"/>
            </a:pPr>
            <a:r>
              <a:rPr lang="en" sz="2400" dirty="0"/>
              <a:t>Applications</a:t>
            </a:r>
            <a:r>
              <a:rPr lang="en" sz="2400" b="1" dirty="0"/>
              <a:t>:</a:t>
            </a:r>
            <a:r>
              <a:rPr lang="en" sz="2400" dirty="0"/>
              <a:t> similar documents, collaborative filtering, etc.</a:t>
            </a:r>
            <a:endParaRPr sz="2400" dirty="0"/>
          </a:p>
          <a:p>
            <a:pPr marL="0" indent="0">
              <a:spcBef>
                <a:spcPts val="1600"/>
              </a:spcBef>
              <a:buNone/>
            </a:pPr>
            <a:r>
              <a:rPr lang="en" sz="2400" dirty="0"/>
              <a:t>For the similar document application, the main steps are:</a:t>
            </a:r>
            <a:endParaRPr sz="2400" dirty="0"/>
          </a:p>
          <a:p>
            <a:pPr marL="457200" indent="-342900">
              <a:spcBef>
                <a:spcPts val="1600"/>
              </a:spcBef>
              <a:buSzPts val="1800"/>
              <a:buAutoNum type="arabicPeriod"/>
            </a:pPr>
            <a:r>
              <a:rPr lang="en" sz="2400" b="1" dirty="0"/>
              <a:t>Shingling</a:t>
            </a:r>
            <a:r>
              <a:rPr lang="en" sz="2400" dirty="0"/>
              <a:t> - converting documents to set representations</a:t>
            </a:r>
            <a:endParaRPr sz="2400" dirty="0"/>
          </a:p>
          <a:p>
            <a:pPr marL="457200" indent="-342900">
              <a:spcBef>
                <a:spcPts val="0"/>
              </a:spcBef>
              <a:buSzPts val="1800"/>
              <a:buAutoNum type="arabicPeriod"/>
            </a:pPr>
            <a:r>
              <a:rPr lang="en" sz="2400" b="1" dirty="0" err="1"/>
              <a:t>Minhashing</a:t>
            </a:r>
            <a:r>
              <a:rPr lang="en" sz="2400" dirty="0"/>
              <a:t> - converting sets to short signatures using random permutations</a:t>
            </a:r>
            <a:endParaRPr sz="2400" dirty="0"/>
          </a:p>
          <a:p>
            <a:pPr marL="457200" indent="-342900">
              <a:spcBef>
                <a:spcPts val="0"/>
              </a:spcBef>
              <a:buSzPts val="1800"/>
              <a:buAutoNum type="arabicPeriod"/>
            </a:pPr>
            <a:r>
              <a:rPr lang="en" sz="2400" b="1" dirty="0"/>
              <a:t>Locality-sensitive hashing</a:t>
            </a:r>
            <a:r>
              <a:rPr lang="en" sz="2400" dirty="0"/>
              <a:t> - applying the “b bands of r rows” technique on the signature matrix to an “s-shaped” curve</a:t>
            </a:r>
            <a:endParaRPr sz="2400" dirty="0"/>
          </a:p>
          <a:p>
            <a:pPr marL="0" indent="0">
              <a:spcBef>
                <a:spcPts val="1600"/>
              </a:spcBef>
              <a:spcAft>
                <a:spcPts val="1600"/>
              </a:spcAft>
              <a:buNone/>
            </a:pPr>
            <a:endParaRPr sz="2400" dirty="0"/>
          </a:p>
        </p:txBody>
      </p:sp>
    </p:spTree>
    <p:extLst>
      <p:ext uri="{BB962C8B-B14F-4D97-AF65-F5344CB8AC3E}">
        <p14:creationId xmlns:p14="http://schemas.microsoft.com/office/powerpoint/2010/main" val="188952170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6" name="Shape 66"/>
          <p:cNvSpPr txBox="1">
            <a:spLocks noGrp="1"/>
          </p:cNvSpPr>
          <p:nvPr>
            <p:ph type="body" idx="1"/>
          </p:nvPr>
        </p:nvSpPr>
        <p:spPr>
          <a:xfrm>
            <a:off x="0" y="990600"/>
            <a:ext cx="9143999" cy="4205100"/>
          </a:xfrm>
          <a:prstGeom prst="rect">
            <a:avLst/>
          </a:prstGeom>
        </p:spPr>
        <p:txBody>
          <a:bodyPr spcFirstLastPara="1" vert="horz" wrap="square" lIns="91425" tIns="91425" rIns="91425" bIns="91425" rtlCol="0" anchor="t" anchorCtr="0">
            <a:noAutofit/>
          </a:bodyPr>
          <a:lstStyle/>
          <a:p>
            <a:pPr marL="0" indent="0">
              <a:spcBef>
                <a:spcPts val="0"/>
              </a:spcBef>
              <a:buNone/>
            </a:pPr>
            <a:r>
              <a:rPr lang="en" sz="2400" dirty="0"/>
              <a:t>Shingling:</a:t>
            </a:r>
            <a:endParaRPr sz="2400" dirty="0"/>
          </a:p>
          <a:p>
            <a:pPr marL="457200" indent="-342900">
              <a:lnSpc>
                <a:spcPct val="115000"/>
              </a:lnSpc>
              <a:spcBef>
                <a:spcPts val="1600"/>
              </a:spcBef>
              <a:buSzPts val="1800"/>
              <a:buFont typeface="Arial"/>
              <a:buChar char="●"/>
            </a:pPr>
            <a:r>
              <a:rPr lang="en" sz="2400" dirty="0"/>
              <a:t>Convert documents to set representation using sequences of </a:t>
            </a:r>
            <a:r>
              <a:rPr lang="en" sz="2400" i="1" dirty="0"/>
              <a:t>k </a:t>
            </a:r>
            <a:r>
              <a:rPr lang="en" sz="2400" dirty="0"/>
              <a:t>tokens</a:t>
            </a:r>
            <a:endParaRPr sz="2400" dirty="0"/>
          </a:p>
          <a:p>
            <a:pPr marL="457200" indent="-342900">
              <a:lnSpc>
                <a:spcPct val="115000"/>
              </a:lnSpc>
              <a:spcBef>
                <a:spcPts val="0"/>
              </a:spcBef>
              <a:buSzPts val="1800"/>
              <a:buChar char="●"/>
            </a:pPr>
            <a:r>
              <a:rPr lang="en" sz="2400" dirty="0"/>
              <a:t>Example: </a:t>
            </a:r>
            <a:r>
              <a:rPr lang="en" sz="2400" dirty="0" err="1"/>
              <a:t>abcabc</a:t>
            </a:r>
            <a:r>
              <a:rPr lang="en" sz="2400" dirty="0"/>
              <a:t> with </a:t>
            </a:r>
            <a:r>
              <a:rPr lang="en" sz="2400" i="1" dirty="0"/>
              <a:t>k </a:t>
            </a:r>
            <a:r>
              <a:rPr lang="en" sz="2400" dirty="0"/>
              <a:t>= 2 shingle size and character tokens → {ab, </a:t>
            </a:r>
            <a:r>
              <a:rPr lang="en" sz="2400" dirty="0" err="1"/>
              <a:t>bc</a:t>
            </a:r>
            <a:r>
              <a:rPr lang="en" sz="2400" dirty="0"/>
              <a:t>, ca}</a:t>
            </a:r>
            <a:endParaRPr sz="2400" dirty="0"/>
          </a:p>
          <a:p>
            <a:pPr marL="457200" indent="-342900">
              <a:lnSpc>
                <a:spcPct val="115000"/>
              </a:lnSpc>
              <a:spcBef>
                <a:spcPts val="0"/>
              </a:spcBef>
              <a:buSzPts val="1800"/>
              <a:buChar char="●"/>
            </a:pPr>
            <a:r>
              <a:rPr lang="en" sz="2400" dirty="0"/>
              <a:t>Choose large enough </a:t>
            </a:r>
            <a:r>
              <a:rPr lang="en" sz="2400" i="1" dirty="0"/>
              <a:t>k</a:t>
            </a:r>
            <a:r>
              <a:rPr lang="en" sz="2400" dirty="0"/>
              <a:t> → lower probability shingle </a:t>
            </a:r>
            <a:r>
              <a:rPr lang="en" sz="2400" i="1" dirty="0"/>
              <a:t>s</a:t>
            </a:r>
            <a:r>
              <a:rPr lang="en" sz="2400" dirty="0"/>
              <a:t> appears in document</a:t>
            </a:r>
            <a:endParaRPr sz="2400" dirty="0"/>
          </a:p>
          <a:p>
            <a:pPr marL="457200" indent="-342900">
              <a:lnSpc>
                <a:spcPct val="115000"/>
              </a:lnSpc>
              <a:spcBef>
                <a:spcPts val="0"/>
              </a:spcBef>
              <a:buSzPts val="1800"/>
              <a:buChar char="●"/>
            </a:pPr>
            <a:r>
              <a:rPr lang="en" sz="2400" dirty="0"/>
              <a:t>Similar documents → similar shingles (higher </a:t>
            </a:r>
            <a:r>
              <a:rPr lang="en" sz="2400" dirty="0" err="1"/>
              <a:t>Jaccard</a:t>
            </a:r>
            <a:r>
              <a:rPr lang="en" sz="2400" dirty="0"/>
              <a:t> similarity)</a:t>
            </a:r>
            <a:endParaRPr sz="2400" dirty="0"/>
          </a:p>
          <a:p>
            <a:pPr marL="0" indent="0">
              <a:lnSpc>
                <a:spcPct val="115000"/>
              </a:lnSpc>
              <a:spcBef>
                <a:spcPts val="1600"/>
              </a:spcBef>
              <a:buNone/>
            </a:pPr>
            <a:r>
              <a:rPr lang="en" sz="2400" dirty="0" err="1"/>
              <a:t>Jaccard</a:t>
            </a:r>
            <a:r>
              <a:rPr lang="en" sz="2400" dirty="0"/>
              <a:t> Similarity: J(S</a:t>
            </a:r>
            <a:r>
              <a:rPr lang="en" sz="2400" baseline="-25000" dirty="0"/>
              <a:t>1</a:t>
            </a:r>
            <a:r>
              <a:rPr lang="en" sz="2400" dirty="0"/>
              <a:t>, S</a:t>
            </a:r>
            <a:r>
              <a:rPr lang="en" sz="2400" baseline="-25000" dirty="0"/>
              <a:t>2</a:t>
            </a:r>
            <a:r>
              <a:rPr lang="en" sz="2400" dirty="0"/>
              <a:t>) = |S</a:t>
            </a:r>
            <a:r>
              <a:rPr lang="en" sz="2400" baseline="-25000" dirty="0"/>
              <a:t>1 </a:t>
            </a:r>
            <a:r>
              <a:rPr lang="en" sz="2400" dirty="0"/>
              <a:t>∩ S</a:t>
            </a:r>
            <a:r>
              <a:rPr lang="en" sz="2400" baseline="-25000" dirty="0"/>
              <a:t>2</a:t>
            </a:r>
            <a:r>
              <a:rPr lang="en" sz="2400" dirty="0"/>
              <a:t>| / |S</a:t>
            </a:r>
            <a:r>
              <a:rPr lang="en" sz="2400" baseline="-25000" dirty="0"/>
              <a:t>1 </a:t>
            </a:r>
            <a:r>
              <a:rPr lang="en" sz="2400" dirty="0"/>
              <a:t>∪ S</a:t>
            </a:r>
            <a:r>
              <a:rPr lang="en" sz="2400" baseline="-25000" dirty="0"/>
              <a:t>2</a:t>
            </a:r>
            <a:r>
              <a:rPr lang="en" sz="2400" dirty="0"/>
              <a:t>|</a:t>
            </a:r>
            <a:endParaRPr sz="2400" dirty="0"/>
          </a:p>
          <a:p>
            <a:pPr marL="0" indent="0">
              <a:lnSpc>
                <a:spcPct val="115000"/>
              </a:lnSpc>
              <a:spcBef>
                <a:spcPts val="1600"/>
              </a:spcBef>
              <a:buNone/>
            </a:pPr>
            <a:r>
              <a:rPr lang="en" sz="2400" dirty="0" err="1"/>
              <a:t>Minhashing</a:t>
            </a:r>
            <a:r>
              <a:rPr lang="en" sz="2400" dirty="0"/>
              <a:t>:</a:t>
            </a:r>
            <a:endParaRPr sz="2400" dirty="0"/>
          </a:p>
          <a:p>
            <a:pPr marL="457200" indent="-342900">
              <a:lnSpc>
                <a:spcPct val="115000"/>
              </a:lnSpc>
              <a:spcBef>
                <a:spcPts val="1600"/>
              </a:spcBef>
              <a:buSzPts val="1800"/>
              <a:buChar char="●"/>
            </a:pPr>
            <a:r>
              <a:rPr lang="en" sz="2400" dirty="0"/>
              <a:t>Creates summary signatures: short integer vectors that represent the sets and reflect their similarity</a:t>
            </a:r>
            <a:endParaRPr sz="2400" dirty="0"/>
          </a:p>
        </p:txBody>
      </p:sp>
      <p:sp>
        <p:nvSpPr>
          <p:cNvPr id="6" name="Shape 59">
            <a:extLst>
              <a:ext uri="{FF2B5EF4-FFF2-40B4-BE49-F238E27FC236}">
                <a16:creationId xmlns:a16="http://schemas.microsoft.com/office/drawing/2014/main" id="{1A22FCBF-E27D-D54F-AFA5-AE00FB75F9E3}"/>
              </a:ext>
            </a:extLst>
          </p:cNvPr>
          <p:cNvSpPr txBox="1">
            <a:spLocks/>
          </p:cNvSpPr>
          <p:nvPr/>
        </p:nvSpPr>
        <p:spPr>
          <a:xfrm>
            <a:off x="29817" y="9939"/>
            <a:ext cx="8520600" cy="5727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a:t>Locality-Sensitive Hashing </a:t>
            </a:r>
            <a:endParaRPr lang="en-US" dirty="0"/>
          </a:p>
        </p:txBody>
      </p:sp>
    </p:spTree>
    <p:extLst>
      <p:ext uri="{BB962C8B-B14F-4D97-AF65-F5344CB8AC3E}">
        <p14:creationId xmlns:p14="http://schemas.microsoft.com/office/powerpoint/2010/main" val="212625150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2" name="Shape 72"/>
          <p:cNvSpPr txBox="1">
            <a:spLocks noGrp="1"/>
          </p:cNvSpPr>
          <p:nvPr>
            <p:ph type="body" idx="1"/>
          </p:nvPr>
        </p:nvSpPr>
        <p:spPr>
          <a:xfrm>
            <a:off x="0" y="1066800"/>
            <a:ext cx="6324600" cy="4180800"/>
          </a:xfrm>
          <a:prstGeom prst="rect">
            <a:avLst/>
          </a:prstGeom>
        </p:spPr>
        <p:txBody>
          <a:bodyPr spcFirstLastPara="1" vert="horz" wrap="square" lIns="91425" tIns="91425" rIns="91425" bIns="91425" rtlCol="0" anchor="t" anchorCtr="0">
            <a:noAutofit/>
          </a:bodyPr>
          <a:lstStyle/>
          <a:p>
            <a:pPr marL="0" indent="0">
              <a:spcBef>
                <a:spcPts val="0"/>
              </a:spcBef>
              <a:buNone/>
            </a:pPr>
            <a:r>
              <a:rPr lang="en" dirty="0"/>
              <a:t>General Theory:</a:t>
            </a:r>
            <a:endParaRPr dirty="0"/>
          </a:p>
          <a:p>
            <a:pPr marL="457200" indent="-342900">
              <a:spcBef>
                <a:spcPts val="1600"/>
              </a:spcBef>
              <a:buSzPts val="1800"/>
              <a:buChar char="●"/>
            </a:pPr>
            <a:r>
              <a:rPr lang="en" dirty="0"/>
              <a:t>Distance measures d (similar items are “close”):</a:t>
            </a:r>
            <a:endParaRPr dirty="0"/>
          </a:p>
          <a:p>
            <a:pPr marL="914400" lvl="1" indent="-317500">
              <a:spcBef>
                <a:spcPts val="0"/>
              </a:spcBef>
              <a:buSzPts val="1400"/>
              <a:buChar char="○"/>
            </a:pPr>
            <a:r>
              <a:rPr lang="en" dirty="0"/>
              <a:t>Ex) Euclidean, </a:t>
            </a:r>
            <a:r>
              <a:rPr lang="en" dirty="0" err="1"/>
              <a:t>Jaccard</a:t>
            </a:r>
            <a:r>
              <a:rPr lang="en" dirty="0"/>
              <a:t>, Cosine, Edit, Hamming</a:t>
            </a:r>
            <a:endParaRPr dirty="0"/>
          </a:p>
          <a:p>
            <a:pPr marL="457200" indent="-342900">
              <a:spcBef>
                <a:spcPts val="0"/>
              </a:spcBef>
              <a:buSzPts val="1800"/>
              <a:buChar char="●"/>
            </a:pPr>
            <a:r>
              <a:rPr lang="en" dirty="0"/>
              <a:t>LSH families:</a:t>
            </a:r>
            <a:endParaRPr dirty="0"/>
          </a:p>
          <a:p>
            <a:pPr marL="914400" lvl="1" indent="-317500">
              <a:spcBef>
                <a:spcPts val="0"/>
              </a:spcBef>
              <a:buSzPts val="1400"/>
              <a:buChar char="○"/>
            </a:pPr>
            <a:r>
              <a:rPr lang="en" dirty="0"/>
              <a:t>A family of hash functions H is (d</a:t>
            </a:r>
            <a:r>
              <a:rPr lang="en" baseline="-25000" dirty="0"/>
              <a:t>1</a:t>
            </a:r>
            <a:r>
              <a:rPr lang="en" dirty="0"/>
              <a:t>, d</a:t>
            </a:r>
            <a:r>
              <a:rPr lang="en" baseline="-25000" dirty="0"/>
              <a:t>2</a:t>
            </a:r>
            <a:r>
              <a:rPr lang="en" dirty="0"/>
              <a:t>, p</a:t>
            </a:r>
            <a:r>
              <a:rPr lang="en" baseline="-25000" dirty="0"/>
              <a:t>1</a:t>
            </a:r>
            <a:r>
              <a:rPr lang="en" dirty="0"/>
              <a:t>, p</a:t>
            </a:r>
            <a:r>
              <a:rPr lang="en" baseline="-25000" dirty="0"/>
              <a:t>2</a:t>
            </a:r>
            <a:r>
              <a:rPr lang="en" dirty="0"/>
              <a:t>)-sensitive if for any x and y:</a:t>
            </a:r>
            <a:endParaRPr dirty="0"/>
          </a:p>
          <a:p>
            <a:pPr marL="1371600" lvl="2" indent="-317500">
              <a:spcBef>
                <a:spcPts val="0"/>
              </a:spcBef>
              <a:buSzPts val="1400"/>
              <a:buChar char="■"/>
            </a:pPr>
            <a:r>
              <a:rPr lang="en" dirty="0"/>
              <a:t>If d(x, y) &lt;= d</a:t>
            </a:r>
            <a:r>
              <a:rPr lang="en" baseline="-25000" dirty="0"/>
              <a:t>1</a:t>
            </a:r>
            <a:r>
              <a:rPr lang="en" dirty="0"/>
              <a:t>, </a:t>
            </a:r>
            <a:r>
              <a:rPr lang="en" dirty="0" err="1"/>
              <a:t>Pr</a:t>
            </a:r>
            <a:r>
              <a:rPr lang="en" dirty="0"/>
              <a:t> [h(x) = h(y)] &gt;= p</a:t>
            </a:r>
            <a:r>
              <a:rPr lang="en" baseline="-25000" dirty="0"/>
              <a:t>1</a:t>
            </a:r>
            <a:r>
              <a:rPr lang="en" dirty="0"/>
              <a:t>; and</a:t>
            </a:r>
            <a:endParaRPr dirty="0"/>
          </a:p>
          <a:p>
            <a:pPr marL="1371600" lvl="2" indent="-317500">
              <a:spcBef>
                <a:spcPts val="0"/>
              </a:spcBef>
              <a:buSzPts val="1400"/>
              <a:buChar char="■"/>
            </a:pPr>
            <a:r>
              <a:rPr lang="en" dirty="0"/>
              <a:t>If d(x, y) &gt;= d</a:t>
            </a:r>
            <a:r>
              <a:rPr lang="en" baseline="-25000" dirty="0"/>
              <a:t>2</a:t>
            </a:r>
            <a:r>
              <a:rPr lang="en" dirty="0"/>
              <a:t>, </a:t>
            </a:r>
            <a:r>
              <a:rPr lang="en" dirty="0" err="1"/>
              <a:t>Pr</a:t>
            </a:r>
            <a:r>
              <a:rPr lang="en" dirty="0"/>
              <a:t> [h(x) = h(y)] &lt;= p</a:t>
            </a:r>
            <a:r>
              <a:rPr lang="en" baseline="-25000" dirty="0"/>
              <a:t>2</a:t>
            </a:r>
            <a:r>
              <a:rPr lang="en" dirty="0"/>
              <a:t>.</a:t>
            </a:r>
            <a:endParaRPr dirty="0"/>
          </a:p>
          <a:p>
            <a:pPr marL="457200" indent="-342900">
              <a:spcBef>
                <a:spcPts val="0"/>
              </a:spcBef>
              <a:buSzPts val="1800"/>
              <a:buChar char="●"/>
            </a:pPr>
            <a:r>
              <a:rPr lang="en" dirty="0"/>
              <a:t>Amplification of an LSH families (“bands” technique):</a:t>
            </a:r>
            <a:endParaRPr dirty="0"/>
          </a:p>
          <a:p>
            <a:pPr marL="914400" lvl="1" indent="-317500">
              <a:spcBef>
                <a:spcPts val="0"/>
              </a:spcBef>
              <a:buSzPts val="1400"/>
              <a:buChar char="○"/>
            </a:pPr>
            <a:r>
              <a:rPr lang="en" dirty="0"/>
              <a:t>AND construction (“rows in a band”)</a:t>
            </a:r>
            <a:endParaRPr dirty="0"/>
          </a:p>
          <a:p>
            <a:pPr marL="914400" lvl="1" indent="-317500">
              <a:spcBef>
                <a:spcPts val="0"/>
              </a:spcBef>
              <a:buSzPts val="1400"/>
              <a:buChar char="○"/>
            </a:pPr>
            <a:r>
              <a:rPr lang="en" dirty="0"/>
              <a:t>OR construction (“many bands”)</a:t>
            </a:r>
            <a:endParaRPr dirty="0"/>
          </a:p>
          <a:p>
            <a:pPr marL="914400" lvl="1" indent="-317500">
              <a:spcBef>
                <a:spcPts val="0"/>
              </a:spcBef>
              <a:buSzPts val="1400"/>
              <a:buChar char="○"/>
            </a:pPr>
            <a:r>
              <a:rPr lang="en" dirty="0"/>
              <a:t>AND-OR/OR-AND compositions</a:t>
            </a:r>
            <a:endParaRPr dirty="0"/>
          </a:p>
        </p:txBody>
      </p:sp>
      <p:pic>
        <p:nvPicPr>
          <p:cNvPr id="73" name="Shape 73"/>
          <p:cNvPicPr preferRelativeResize="0"/>
          <p:nvPr/>
        </p:nvPicPr>
        <p:blipFill>
          <a:blip r:embed="rId3">
            <a:alphaModFix/>
          </a:blip>
          <a:stretch>
            <a:fillRect/>
          </a:stretch>
        </p:blipFill>
        <p:spPr>
          <a:xfrm>
            <a:off x="6180250" y="1600200"/>
            <a:ext cx="2963750" cy="2761657"/>
          </a:xfrm>
          <a:prstGeom prst="rect">
            <a:avLst/>
          </a:prstGeom>
          <a:noFill/>
          <a:ln>
            <a:noFill/>
          </a:ln>
        </p:spPr>
      </p:pic>
      <p:sp>
        <p:nvSpPr>
          <p:cNvPr id="7" name="Shape 59">
            <a:extLst>
              <a:ext uri="{FF2B5EF4-FFF2-40B4-BE49-F238E27FC236}">
                <a16:creationId xmlns:a16="http://schemas.microsoft.com/office/drawing/2014/main" id="{AE5FE288-2F41-B246-A8A2-A92282C065EF}"/>
              </a:ext>
            </a:extLst>
          </p:cNvPr>
          <p:cNvSpPr txBox="1">
            <a:spLocks/>
          </p:cNvSpPr>
          <p:nvPr/>
        </p:nvSpPr>
        <p:spPr>
          <a:xfrm>
            <a:off x="29817" y="9939"/>
            <a:ext cx="8520600" cy="5727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a:t>Locality-Sensitive Hashing </a:t>
            </a:r>
            <a:endParaRPr lang="en-US" dirty="0"/>
          </a:p>
        </p:txBody>
      </p:sp>
    </p:spTree>
    <p:extLst>
      <p:ext uri="{BB962C8B-B14F-4D97-AF65-F5344CB8AC3E}">
        <p14:creationId xmlns:p14="http://schemas.microsoft.com/office/powerpoint/2010/main" val="54680150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Shape 79"/>
          <p:cNvSpPr txBox="1">
            <a:spLocks noGrp="1"/>
          </p:cNvSpPr>
          <p:nvPr>
            <p:ph type="body" idx="1"/>
          </p:nvPr>
        </p:nvSpPr>
        <p:spPr>
          <a:xfrm>
            <a:off x="0" y="904004"/>
            <a:ext cx="9144000" cy="4083900"/>
          </a:xfrm>
          <a:prstGeom prst="rect">
            <a:avLst/>
          </a:prstGeom>
        </p:spPr>
        <p:txBody>
          <a:bodyPr spcFirstLastPara="1" vert="horz" wrap="square" lIns="91425" tIns="91425" rIns="91425" bIns="91425" rtlCol="0" anchor="t" anchorCtr="0">
            <a:noAutofit/>
          </a:bodyPr>
          <a:lstStyle/>
          <a:p>
            <a:pPr marL="0" indent="0">
              <a:spcBef>
                <a:spcPts val="0"/>
              </a:spcBef>
              <a:buNone/>
            </a:pPr>
            <a:r>
              <a:rPr lang="en" sz="2400" dirty="0"/>
              <a:t>Suppose that two documents have </a:t>
            </a:r>
            <a:r>
              <a:rPr lang="en" sz="2400" dirty="0" err="1"/>
              <a:t>Jaccard</a:t>
            </a:r>
            <a:r>
              <a:rPr lang="en" sz="2400" dirty="0"/>
              <a:t> similarity s. </a:t>
            </a:r>
            <a:endParaRPr sz="2400" dirty="0"/>
          </a:p>
          <a:p>
            <a:pPr marL="0" indent="0">
              <a:spcBef>
                <a:spcPts val="1600"/>
              </a:spcBef>
              <a:buNone/>
            </a:pPr>
            <a:r>
              <a:rPr lang="en" sz="2400" dirty="0"/>
              <a:t>Step-by-step analysis of the banding technique (b bands of r rows each)</a:t>
            </a:r>
            <a:endParaRPr sz="2400" dirty="0"/>
          </a:p>
          <a:p>
            <a:pPr marL="457200" indent="-342900">
              <a:lnSpc>
                <a:spcPct val="115000"/>
              </a:lnSpc>
              <a:spcBef>
                <a:spcPts val="1600"/>
              </a:spcBef>
              <a:buSzPts val="1800"/>
              <a:buFont typeface="Arial"/>
              <a:buChar char="●"/>
            </a:pPr>
            <a:r>
              <a:rPr lang="en" sz="2400" dirty="0"/>
              <a:t>Probability that signatures agree in </a:t>
            </a:r>
            <a:r>
              <a:rPr lang="en" sz="2400" b="1" dirty="0"/>
              <a:t>all </a:t>
            </a:r>
            <a:r>
              <a:rPr lang="en" sz="2400" dirty="0"/>
              <a:t>rows of a particular band:</a:t>
            </a:r>
            <a:endParaRPr sz="2400" dirty="0"/>
          </a:p>
          <a:p>
            <a:pPr marL="914400" lvl="1" indent="-342900">
              <a:lnSpc>
                <a:spcPct val="115000"/>
              </a:lnSpc>
              <a:spcBef>
                <a:spcPts val="0"/>
              </a:spcBef>
              <a:buSzPts val="1800"/>
              <a:buChar char="○"/>
            </a:pPr>
            <a:r>
              <a:rPr lang="en" dirty="0" err="1"/>
              <a:t>s</a:t>
            </a:r>
            <a:r>
              <a:rPr lang="en" baseline="30000" dirty="0" err="1"/>
              <a:t>r</a:t>
            </a:r>
            <a:endParaRPr dirty="0"/>
          </a:p>
          <a:p>
            <a:pPr marL="457200" indent="-342900">
              <a:lnSpc>
                <a:spcPct val="115000"/>
              </a:lnSpc>
              <a:spcBef>
                <a:spcPts val="0"/>
              </a:spcBef>
              <a:buSzPts val="1800"/>
              <a:buChar char="●"/>
            </a:pPr>
            <a:r>
              <a:rPr lang="en" sz="2400" dirty="0"/>
              <a:t>Probability that signatures </a:t>
            </a:r>
            <a:r>
              <a:rPr lang="en" sz="2400" b="1" dirty="0"/>
              <a:t>disagree</a:t>
            </a:r>
            <a:r>
              <a:rPr lang="en" sz="2400" dirty="0"/>
              <a:t> in </a:t>
            </a:r>
            <a:r>
              <a:rPr lang="en" sz="2400" b="1" dirty="0"/>
              <a:t>at least one </a:t>
            </a:r>
            <a:r>
              <a:rPr lang="en" sz="2400" dirty="0"/>
              <a:t>row of a particular band:</a:t>
            </a:r>
            <a:endParaRPr sz="2400" dirty="0"/>
          </a:p>
          <a:p>
            <a:pPr marL="914400" lvl="1" indent="-342900">
              <a:lnSpc>
                <a:spcPct val="115000"/>
              </a:lnSpc>
              <a:spcBef>
                <a:spcPts val="0"/>
              </a:spcBef>
              <a:buSzPts val="1800"/>
              <a:buChar char="○"/>
            </a:pPr>
            <a:r>
              <a:rPr lang="en" dirty="0"/>
              <a:t>1 - </a:t>
            </a:r>
            <a:r>
              <a:rPr lang="en" dirty="0" err="1"/>
              <a:t>s</a:t>
            </a:r>
            <a:r>
              <a:rPr lang="en" baseline="30000" dirty="0" err="1"/>
              <a:t>r</a:t>
            </a:r>
            <a:endParaRPr dirty="0"/>
          </a:p>
          <a:p>
            <a:pPr marL="457200" indent="-342900">
              <a:lnSpc>
                <a:spcPct val="115000"/>
              </a:lnSpc>
              <a:spcBef>
                <a:spcPts val="0"/>
              </a:spcBef>
              <a:buSzPts val="1800"/>
              <a:buChar char="●"/>
            </a:pPr>
            <a:r>
              <a:rPr lang="en" sz="2400" dirty="0"/>
              <a:t>Probability that signatures disagree in at least one row of </a:t>
            </a:r>
            <a:r>
              <a:rPr lang="en" sz="2400" b="1" dirty="0"/>
              <a:t>all</a:t>
            </a:r>
            <a:r>
              <a:rPr lang="en" sz="2400" dirty="0"/>
              <a:t> of the bands:</a:t>
            </a:r>
            <a:endParaRPr sz="2400" dirty="0"/>
          </a:p>
          <a:p>
            <a:pPr marL="914400" lvl="1" indent="-342900">
              <a:lnSpc>
                <a:spcPct val="115000"/>
              </a:lnSpc>
              <a:spcBef>
                <a:spcPts val="0"/>
              </a:spcBef>
              <a:buSzPts val="1800"/>
              <a:buChar char="○"/>
            </a:pPr>
            <a:r>
              <a:rPr lang="en" dirty="0"/>
              <a:t>(1 - </a:t>
            </a:r>
            <a:r>
              <a:rPr lang="en" dirty="0" err="1"/>
              <a:t>s</a:t>
            </a:r>
            <a:r>
              <a:rPr lang="en" baseline="30000" dirty="0" err="1"/>
              <a:t>r</a:t>
            </a:r>
            <a:r>
              <a:rPr lang="en" dirty="0"/>
              <a:t>)</a:t>
            </a:r>
            <a:r>
              <a:rPr lang="en" baseline="30000" dirty="0"/>
              <a:t>b</a:t>
            </a:r>
            <a:endParaRPr dirty="0"/>
          </a:p>
          <a:p>
            <a:pPr marL="457200" indent="-342900">
              <a:lnSpc>
                <a:spcPct val="115000"/>
              </a:lnSpc>
              <a:spcBef>
                <a:spcPts val="0"/>
              </a:spcBef>
              <a:buSzPts val="1800"/>
              <a:buChar char="●"/>
            </a:pPr>
            <a:r>
              <a:rPr lang="en" sz="2400" dirty="0"/>
              <a:t>Probability that signatures </a:t>
            </a:r>
            <a:r>
              <a:rPr lang="en" sz="2400" b="1" dirty="0"/>
              <a:t>agree</a:t>
            </a:r>
            <a:r>
              <a:rPr lang="en" sz="2400" dirty="0"/>
              <a:t> in all rows of a particular band ⇒ Become candidate pair:</a:t>
            </a:r>
            <a:endParaRPr sz="2400" dirty="0"/>
          </a:p>
          <a:p>
            <a:pPr marL="914400" lvl="1" indent="-342900">
              <a:lnSpc>
                <a:spcPct val="115000"/>
              </a:lnSpc>
              <a:spcBef>
                <a:spcPts val="0"/>
              </a:spcBef>
              <a:buSzPts val="1800"/>
              <a:buChar char="○"/>
            </a:pPr>
            <a:r>
              <a:rPr lang="en" dirty="0"/>
              <a:t>1 - (1 - </a:t>
            </a:r>
            <a:r>
              <a:rPr lang="en" dirty="0" err="1"/>
              <a:t>s</a:t>
            </a:r>
            <a:r>
              <a:rPr lang="en" baseline="30000" dirty="0" err="1"/>
              <a:t>r</a:t>
            </a:r>
            <a:r>
              <a:rPr lang="en" dirty="0"/>
              <a:t>)</a:t>
            </a:r>
            <a:r>
              <a:rPr lang="en" baseline="30000" dirty="0"/>
              <a:t>b</a:t>
            </a:r>
            <a:endParaRPr baseline="30000" dirty="0"/>
          </a:p>
        </p:txBody>
      </p:sp>
      <p:sp>
        <p:nvSpPr>
          <p:cNvPr id="4" name="Shape 59">
            <a:extLst>
              <a:ext uri="{FF2B5EF4-FFF2-40B4-BE49-F238E27FC236}">
                <a16:creationId xmlns:a16="http://schemas.microsoft.com/office/drawing/2014/main" id="{0960DDFC-48DA-794A-9160-19246C89D642}"/>
              </a:ext>
            </a:extLst>
          </p:cNvPr>
          <p:cNvSpPr txBox="1">
            <a:spLocks/>
          </p:cNvSpPr>
          <p:nvPr/>
        </p:nvSpPr>
        <p:spPr>
          <a:xfrm>
            <a:off x="29817" y="9939"/>
            <a:ext cx="8520600" cy="5727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a:t>Locality-Sensitive Hashing </a:t>
            </a:r>
            <a:endParaRPr lang="en-US" dirty="0"/>
          </a:p>
        </p:txBody>
      </p:sp>
    </p:spTree>
    <p:extLst>
      <p:ext uri="{BB962C8B-B14F-4D97-AF65-F5344CB8AC3E}">
        <p14:creationId xmlns:p14="http://schemas.microsoft.com/office/powerpoint/2010/main" val="215020398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Shape 85"/>
          <p:cNvSpPr txBox="1">
            <a:spLocks noGrp="1"/>
          </p:cNvSpPr>
          <p:nvPr>
            <p:ph type="body" idx="1"/>
          </p:nvPr>
        </p:nvSpPr>
        <p:spPr>
          <a:xfrm>
            <a:off x="0" y="762000"/>
            <a:ext cx="9302100" cy="4295700"/>
          </a:xfrm>
          <a:prstGeom prst="rect">
            <a:avLst/>
          </a:prstGeom>
        </p:spPr>
        <p:txBody>
          <a:bodyPr spcFirstLastPara="1" vert="horz" wrap="square" lIns="91425" tIns="91425" rIns="91425" bIns="91425" rtlCol="0" anchor="t" anchorCtr="0">
            <a:noAutofit/>
          </a:bodyPr>
          <a:lstStyle/>
          <a:p>
            <a:pPr marL="0" indent="0">
              <a:spcBef>
                <a:spcPts val="0"/>
              </a:spcBef>
              <a:buNone/>
            </a:pPr>
            <a:r>
              <a:rPr lang="en" dirty="0"/>
              <a:t>A general strategy for </a:t>
            </a:r>
            <a:r>
              <a:rPr lang="en" b="1" dirty="0"/>
              <a:t>composing</a:t>
            </a:r>
            <a:r>
              <a:rPr lang="en" dirty="0"/>
              <a:t> </a:t>
            </a:r>
            <a:r>
              <a:rPr lang="en" b="1" dirty="0"/>
              <a:t>families</a:t>
            </a:r>
            <a:r>
              <a:rPr lang="en" dirty="0"/>
              <a:t> of </a:t>
            </a:r>
            <a:r>
              <a:rPr lang="en" dirty="0" err="1"/>
              <a:t>minhash</a:t>
            </a:r>
            <a:r>
              <a:rPr lang="en" dirty="0"/>
              <a:t> functions:</a:t>
            </a:r>
            <a:endParaRPr dirty="0"/>
          </a:p>
          <a:p>
            <a:pPr marL="0" indent="0">
              <a:spcBef>
                <a:spcPts val="1600"/>
              </a:spcBef>
              <a:buNone/>
            </a:pPr>
            <a:r>
              <a:rPr lang="en" dirty="0"/>
              <a:t>AND construction (over r </a:t>
            </a:r>
            <a:r>
              <a:rPr lang="en" b="1" dirty="0"/>
              <a:t>rows </a:t>
            </a:r>
            <a:r>
              <a:rPr lang="en" dirty="0"/>
              <a:t>in a single band):</a:t>
            </a:r>
            <a:endParaRPr dirty="0"/>
          </a:p>
          <a:p>
            <a:pPr marL="457200" indent="-342900">
              <a:spcBef>
                <a:spcPts val="1600"/>
              </a:spcBef>
              <a:buSzPts val="1800"/>
              <a:buChar char="●"/>
            </a:pPr>
            <a:r>
              <a:rPr lang="en" dirty="0"/>
              <a:t>(d</a:t>
            </a:r>
            <a:r>
              <a:rPr lang="en" baseline="-25000" dirty="0"/>
              <a:t>1</a:t>
            </a:r>
            <a:r>
              <a:rPr lang="en" dirty="0"/>
              <a:t>, d</a:t>
            </a:r>
            <a:r>
              <a:rPr lang="en" baseline="-25000" dirty="0"/>
              <a:t>2</a:t>
            </a:r>
            <a:r>
              <a:rPr lang="en" dirty="0"/>
              <a:t>, p</a:t>
            </a:r>
            <a:r>
              <a:rPr lang="en" baseline="-25000" dirty="0"/>
              <a:t>1</a:t>
            </a:r>
            <a:r>
              <a:rPr lang="en" dirty="0"/>
              <a:t>, p</a:t>
            </a:r>
            <a:r>
              <a:rPr lang="en" baseline="-25000" dirty="0"/>
              <a:t>2</a:t>
            </a:r>
            <a:r>
              <a:rPr lang="en" dirty="0"/>
              <a:t>)-sensitive family ⇒ (d</a:t>
            </a:r>
            <a:r>
              <a:rPr lang="en" baseline="-25000" dirty="0"/>
              <a:t>1</a:t>
            </a:r>
            <a:r>
              <a:rPr lang="en" dirty="0"/>
              <a:t>, d</a:t>
            </a:r>
            <a:r>
              <a:rPr lang="en" baseline="-25000" dirty="0"/>
              <a:t>2</a:t>
            </a:r>
            <a:r>
              <a:rPr lang="en" dirty="0"/>
              <a:t>, p</a:t>
            </a:r>
            <a:r>
              <a:rPr lang="en" baseline="-25000" dirty="0"/>
              <a:t>1</a:t>
            </a:r>
            <a:r>
              <a:rPr lang="en" sz="2000" baseline="30000" dirty="0"/>
              <a:t>r</a:t>
            </a:r>
            <a:r>
              <a:rPr lang="en" dirty="0"/>
              <a:t>, p</a:t>
            </a:r>
            <a:r>
              <a:rPr lang="en" baseline="-25000" dirty="0"/>
              <a:t>2</a:t>
            </a:r>
            <a:r>
              <a:rPr lang="en" sz="2000" baseline="30000" dirty="0"/>
              <a:t>r</a:t>
            </a:r>
            <a:r>
              <a:rPr lang="en" dirty="0"/>
              <a:t>)-sensitive family</a:t>
            </a:r>
            <a:endParaRPr dirty="0"/>
          </a:p>
          <a:p>
            <a:pPr marL="457200" indent="-342900">
              <a:spcBef>
                <a:spcPts val="0"/>
              </a:spcBef>
              <a:buSzPts val="1800"/>
              <a:buChar char="●"/>
            </a:pPr>
            <a:r>
              <a:rPr lang="en" dirty="0"/>
              <a:t>Lowers all probabilities</a:t>
            </a:r>
            <a:endParaRPr dirty="0"/>
          </a:p>
          <a:p>
            <a:pPr marL="0" indent="0">
              <a:spcBef>
                <a:spcPts val="1600"/>
              </a:spcBef>
              <a:buNone/>
            </a:pPr>
            <a:r>
              <a:rPr lang="en" dirty="0"/>
              <a:t>OR construction (over b </a:t>
            </a:r>
            <a:r>
              <a:rPr lang="en" b="1" dirty="0"/>
              <a:t>bands</a:t>
            </a:r>
            <a:r>
              <a:rPr lang="en" dirty="0"/>
              <a:t>):</a:t>
            </a:r>
            <a:endParaRPr dirty="0"/>
          </a:p>
          <a:p>
            <a:pPr marL="457200" indent="-342900">
              <a:spcBef>
                <a:spcPts val="1600"/>
              </a:spcBef>
              <a:buSzPts val="1800"/>
              <a:buChar char="●"/>
            </a:pPr>
            <a:r>
              <a:rPr lang="en" dirty="0"/>
              <a:t>(d</a:t>
            </a:r>
            <a:r>
              <a:rPr lang="en" baseline="-25000" dirty="0"/>
              <a:t>1</a:t>
            </a:r>
            <a:r>
              <a:rPr lang="en" dirty="0"/>
              <a:t>, d</a:t>
            </a:r>
            <a:r>
              <a:rPr lang="en" baseline="-25000" dirty="0"/>
              <a:t>2</a:t>
            </a:r>
            <a:r>
              <a:rPr lang="en" dirty="0"/>
              <a:t>, p</a:t>
            </a:r>
            <a:r>
              <a:rPr lang="en" baseline="-25000" dirty="0"/>
              <a:t>1</a:t>
            </a:r>
            <a:r>
              <a:rPr lang="en" dirty="0"/>
              <a:t>, p</a:t>
            </a:r>
            <a:r>
              <a:rPr lang="en" baseline="-25000" dirty="0"/>
              <a:t>2</a:t>
            </a:r>
            <a:r>
              <a:rPr lang="en" dirty="0"/>
              <a:t>)-sensitive family ⇒ (d</a:t>
            </a:r>
            <a:r>
              <a:rPr lang="en" baseline="-25000" dirty="0"/>
              <a:t>1</a:t>
            </a:r>
            <a:r>
              <a:rPr lang="en" dirty="0"/>
              <a:t>, d</a:t>
            </a:r>
            <a:r>
              <a:rPr lang="en" baseline="-25000" dirty="0"/>
              <a:t>2</a:t>
            </a:r>
            <a:r>
              <a:rPr lang="en" dirty="0"/>
              <a:t>, 1 - (1 - p</a:t>
            </a:r>
            <a:r>
              <a:rPr lang="en" baseline="-25000" dirty="0"/>
              <a:t>1</a:t>
            </a:r>
            <a:r>
              <a:rPr lang="en" dirty="0"/>
              <a:t>)</a:t>
            </a:r>
            <a:r>
              <a:rPr lang="en" baseline="30000" dirty="0"/>
              <a:t>b</a:t>
            </a:r>
            <a:r>
              <a:rPr lang="en" dirty="0"/>
              <a:t>, 1 - (1 - p</a:t>
            </a:r>
            <a:r>
              <a:rPr lang="en" baseline="-25000" dirty="0"/>
              <a:t>2</a:t>
            </a:r>
            <a:r>
              <a:rPr lang="en" dirty="0"/>
              <a:t>)</a:t>
            </a:r>
            <a:r>
              <a:rPr lang="en" baseline="30000" dirty="0"/>
              <a:t>b</a:t>
            </a:r>
            <a:r>
              <a:rPr lang="en" dirty="0"/>
              <a:t>)-sensitive family</a:t>
            </a:r>
            <a:endParaRPr dirty="0"/>
          </a:p>
          <a:p>
            <a:pPr marL="457200" indent="-342900">
              <a:spcBef>
                <a:spcPts val="0"/>
              </a:spcBef>
              <a:buSzPts val="1800"/>
              <a:buChar char="●"/>
            </a:pPr>
            <a:r>
              <a:rPr lang="en" dirty="0"/>
              <a:t>Makes all probabilities rise</a:t>
            </a:r>
            <a:endParaRPr dirty="0"/>
          </a:p>
          <a:p>
            <a:pPr marL="0" indent="0">
              <a:spcBef>
                <a:spcPts val="1600"/>
              </a:spcBef>
              <a:buNone/>
            </a:pPr>
            <a:r>
              <a:rPr lang="en" dirty="0"/>
              <a:t>We can try to make p</a:t>
            </a:r>
            <a:r>
              <a:rPr lang="en" baseline="-25000" dirty="0"/>
              <a:t>1</a:t>
            </a:r>
            <a:r>
              <a:rPr lang="en" dirty="0"/>
              <a:t> →  1 (lower false negatives) and p</a:t>
            </a:r>
            <a:r>
              <a:rPr lang="en" baseline="-25000" dirty="0"/>
              <a:t>2 </a:t>
            </a:r>
            <a:r>
              <a:rPr lang="en" dirty="0"/>
              <a:t>→ 0 (lower false positives), but this can require many hash functions.</a:t>
            </a:r>
            <a:endParaRPr dirty="0"/>
          </a:p>
          <a:p>
            <a:pPr marL="0" indent="0">
              <a:spcBef>
                <a:spcPts val="1600"/>
              </a:spcBef>
              <a:spcAft>
                <a:spcPts val="1600"/>
              </a:spcAft>
              <a:buNone/>
            </a:pPr>
            <a:endParaRPr dirty="0"/>
          </a:p>
        </p:txBody>
      </p:sp>
      <p:sp>
        <p:nvSpPr>
          <p:cNvPr id="6" name="Shape 59">
            <a:extLst>
              <a:ext uri="{FF2B5EF4-FFF2-40B4-BE49-F238E27FC236}">
                <a16:creationId xmlns:a16="http://schemas.microsoft.com/office/drawing/2014/main" id="{F2E90B50-46FF-1442-B161-1502742A8038}"/>
              </a:ext>
            </a:extLst>
          </p:cNvPr>
          <p:cNvSpPr txBox="1">
            <a:spLocks noGrp="1"/>
          </p:cNvSpPr>
          <p:nvPr>
            <p:ph type="title"/>
          </p:nvPr>
        </p:nvSpPr>
        <p:spPr>
          <a:xfrm>
            <a:off x="29817" y="9939"/>
            <a:ext cx="8520600" cy="572700"/>
          </a:xfrm>
          <a:prstGeom prst="rect">
            <a:avLst/>
          </a:prstGeom>
        </p:spPr>
        <p:txBody>
          <a:bodyPr spcFirstLastPara="1" vert="horz" wrap="square" lIns="91425" tIns="91425" rIns="91425" bIns="91425" rtlCol="0" anchor="t" anchorCtr="0">
            <a:noAutofit/>
          </a:bodyPr>
          <a:lstStyle/>
          <a:p>
            <a:pPr>
              <a:spcBef>
                <a:spcPts val="0"/>
              </a:spcBef>
            </a:pPr>
            <a:r>
              <a:rPr lang="en" dirty="0"/>
              <a:t>Locality-Sensitive Hashing </a:t>
            </a:r>
            <a:endParaRPr dirty="0"/>
          </a:p>
        </p:txBody>
      </p:sp>
    </p:spTree>
    <p:extLst>
      <p:ext uri="{BB962C8B-B14F-4D97-AF65-F5344CB8AC3E}">
        <p14:creationId xmlns:p14="http://schemas.microsoft.com/office/powerpoint/2010/main" val="397875115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0" y="0"/>
            <a:ext cx="8520600" cy="572700"/>
          </a:xfrm>
          <a:prstGeom prst="rect">
            <a:avLst/>
          </a:prstGeom>
        </p:spPr>
        <p:txBody>
          <a:bodyPr spcFirstLastPara="1" vert="horz" wrap="square" lIns="91425" tIns="91425" rIns="91425" bIns="91425" rtlCol="0" anchor="t" anchorCtr="0">
            <a:noAutofit/>
          </a:bodyPr>
          <a:lstStyle/>
          <a:p>
            <a:pPr>
              <a:spcBef>
                <a:spcPts val="0"/>
              </a:spcBef>
            </a:pPr>
            <a:r>
              <a:rPr lang="en" dirty="0"/>
              <a:t>Clustering</a:t>
            </a:r>
            <a:endParaRPr dirty="0"/>
          </a:p>
        </p:txBody>
      </p:sp>
      <p:sp>
        <p:nvSpPr>
          <p:cNvPr id="91" name="Shape 91"/>
          <p:cNvSpPr txBox="1">
            <a:spLocks noGrp="1"/>
          </p:cNvSpPr>
          <p:nvPr>
            <p:ph type="body" idx="1"/>
          </p:nvPr>
        </p:nvSpPr>
        <p:spPr>
          <a:xfrm>
            <a:off x="304800" y="762000"/>
            <a:ext cx="8572500" cy="3889500"/>
          </a:xfrm>
          <a:prstGeom prst="rect">
            <a:avLst/>
          </a:prstGeom>
        </p:spPr>
        <p:txBody>
          <a:bodyPr spcFirstLastPara="1" vert="horz" wrap="square" lIns="91425" tIns="91425" rIns="91425" bIns="91425" rtlCol="0" anchor="t" anchorCtr="0">
            <a:noAutofit/>
          </a:bodyPr>
          <a:lstStyle/>
          <a:p>
            <a:pPr marL="0" indent="0">
              <a:spcBef>
                <a:spcPts val="0"/>
              </a:spcBef>
              <a:buNone/>
            </a:pPr>
            <a:r>
              <a:rPr lang="en" b="1" dirty="0"/>
              <a:t>What</a:t>
            </a:r>
            <a:r>
              <a:rPr lang="en" dirty="0"/>
              <a:t>: Given a </a:t>
            </a:r>
            <a:r>
              <a:rPr lang="en" b="1" dirty="0"/>
              <a:t>set of points</a:t>
            </a:r>
            <a:r>
              <a:rPr lang="en" dirty="0"/>
              <a:t> and a </a:t>
            </a:r>
            <a:r>
              <a:rPr lang="en" b="1" dirty="0"/>
              <a:t>distance measure</a:t>
            </a:r>
            <a:r>
              <a:rPr lang="en" dirty="0"/>
              <a:t>, group them into “</a:t>
            </a:r>
            <a:r>
              <a:rPr lang="en" b="1" dirty="0"/>
              <a:t>clusters</a:t>
            </a:r>
            <a:r>
              <a:rPr lang="en" dirty="0"/>
              <a:t>” so that a point is more similar to other points within the cluster compared to points in other clusters (unsupervised learning - without labels)</a:t>
            </a:r>
            <a:endParaRPr dirty="0"/>
          </a:p>
          <a:p>
            <a:pPr marL="0" indent="0">
              <a:spcBef>
                <a:spcPts val="1600"/>
              </a:spcBef>
              <a:buNone/>
            </a:pPr>
            <a:r>
              <a:rPr lang="en" b="1" dirty="0"/>
              <a:t>How</a:t>
            </a:r>
            <a:r>
              <a:rPr lang="en" dirty="0"/>
              <a:t>: Two types of approaches</a:t>
            </a:r>
            <a:endParaRPr dirty="0"/>
          </a:p>
          <a:p>
            <a:pPr marL="457200" indent="-342900">
              <a:lnSpc>
                <a:spcPct val="150000"/>
              </a:lnSpc>
              <a:spcBef>
                <a:spcPts val="1600"/>
              </a:spcBef>
              <a:buSzPts val="1800"/>
              <a:buChar char="●"/>
            </a:pPr>
            <a:r>
              <a:rPr lang="en" b="1" dirty="0"/>
              <a:t>Point assignments</a:t>
            </a:r>
            <a:endParaRPr dirty="0"/>
          </a:p>
          <a:p>
            <a:pPr marL="914400" lvl="1" indent="-317500">
              <a:lnSpc>
                <a:spcPct val="150000"/>
              </a:lnSpc>
              <a:spcBef>
                <a:spcPts val="0"/>
              </a:spcBef>
              <a:buSzPts val="1400"/>
              <a:buChar char="○"/>
            </a:pPr>
            <a:r>
              <a:rPr lang="en" dirty="0"/>
              <a:t>Initialize centroids</a:t>
            </a:r>
            <a:endParaRPr dirty="0"/>
          </a:p>
          <a:p>
            <a:pPr marL="914400" lvl="1" indent="-317500">
              <a:lnSpc>
                <a:spcPct val="150000"/>
              </a:lnSpc>
              <a:spcBef>
                <a:spcPts val="0"/>
              </a:spcBef>
              <a:buSzPts val="1400"/>
              <a:buChar char="○"/>
            </a:pPr>
            <a:r>
              <a:rPr lang="en" b="1" dirty="0"/>
              <a:t>Assign</a:t>
            </a:r>
            <a:r>
              <a:rPr lang="en" dirty="0"/>
              <a:t> points to clusters, iteratively refine</a:t>
            </a:r>
            <a:endParaRPr dirty="0"/>
          </a:p>
          <a:p>
            <a:pPr marL="457200" indent="-342900">
              <a:lnSpc>
                <a:spcPct val="150000"/>
              </a:lnSpc>
              <a:spcBef>
                <a:spcPts val="0"/>
              </a:spcBef>
              <a:buSzPts val="1800"/>
              <a:buChar char="●"/>
            </a:pPr>
            <a:r>
              <a:rPr lang="en" b="1" dirty="0"/>
              <a:t>Hierarchical</a:t>
            </a:r>
            <a:r>
              <a:rPr lang="en" dirty="0"/>
              <a:t>:</a:t>
            </a:r>
            <a:endParaRPr dirty="0"/>
          </a:p>
          <a:p>
            <a:pPr marL="914400" lvl="1" indent="-317500">
              <a:lnSpc>
                <a:spcPct val="150000"/>
              </a:lnSpc>
              <a:spcBef>
                <a:spcPts val="0"/>
              </a:spcBef>
              <a:buSzPts val="1400"/>
              <a:buChar char="○"/>
            </a:pPr>
            <a:r>
              <a:rPr lang="en" dirty="0"/>
              <a:t>Each point starts in its own cluster</a:t>
            </a:r>
            <a:endParaRPr dirty="0"/>
          </a:p>
          <a:p>
            <a:pPr marL="914400" lvl="1" indent="-317500">
              <a:lnSpc>
                <a:spcPct val="150000"/>
              </a:lnSpc>
              <a:spcBef>
                <a:spcPts val="0"/>
              </a:spcBef>
              <a:buSzPts val="1400"/>
              <a:buChar char="○"/>
            </a:pPr>
            <a:r>
              <a:rPr lang="en" dirty="0"/>
              <a:t>Agglomerative: repeatedly </a:t>
            </a:r>
            <a:r>
              <a:rPr lang="en" b="1" dirty="0"/>
              <a:t>combine</a:t>
            </a:r>
            <a:r>
              <a:rPr lang="en" dirty="0"/>
              <a:t> nearest clusters</a:t>
            </a:r>
            <a:endParaRPr dirty="0"/>
          </a:p>
        </p:txBody>
      </p:sp>
    </p:spTree>
    <p:extLst>
      <p:ext uri="{BB962C8B-B14F-4D97-AF65-F5344CB8AC3E}">
        <p14:creationId xmlns:p14="http://schemas.microsoft.com/office/powerpoint/2010/main" val="281036432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313" y="23191"/>
            <a:ext cx="8520600" cy="572700"/>
          </a:xfrm>
          <a:prstGeom prst="rect">
            <a:avLst/>
          </a:prstGeom>
        </p:spPr>
        <p:txBody>
          <a:bodyPr spcFirstLastPara="1" vert="horz" wrap="square" lIns="91425" tIns="91425" rIns="91425" bIns="91425" rtlCol="0" anchor="t" anchorCtr="0">
            <a:noAutofit/>
          </a:bodyPr>
          <a:lstStyle/>
          <a:p>
            <a:pPr>
              <a:spcBef>
                <a:spcPts val="0"/>
              </a:spcBef>
            </a:pPr>
            <a:r>
              <a:rPr lang="en" dirty="0"/>
              <a:t>Point Assignment Clustering Approaches</a:t>
            </a:r>
            <a:endParaRPr dirty="0"/>
          </a:p>
        </p:txBody>
      </p:sp>
      <p:sp>
        <p:nvSpPr>
          <p:cNvPr id="97" name="Shape 97"/>
          <p:cNvSpPr txBox="1">
            <a:spLocks noGrp="1"/>
          </p:cNvSpPr>
          <p:nvPr>
            <p:ph type="body" idx="1"/>
          </p:nvPr>
        </p:nvSpPr>
        <p:spPr>
          <a:xfrm>
            <a:off x="0" y="1371600"/>
            <a:ext cx="8832300" cy="4419600"/>
          </a:xfrm>
          <a:prstGeom prst="rect">
            <a:avLst/>
          </a:prstGeom>
        </p:spPr>
        <p:txBody>
          <a:bodyPr spcFirstLastPara="1" vert="horz" wrap="square" lIns="91425" tIns="91425" rIns="91425" bIns="91425" rtlCol="0" anchor="t" anchorCtr="0">
            <a:noAutofit/>
          </a:bodyPr>
          <a:lstStyle/>
          <a:p>
            <a:pPr marL="457200" indent="-342900">
              <a:spcBef>
                <a:spcPts val="0"/>
              </a:spcBef>
              <a:buSzPts val="1800"/>
              <a:buChar char="●"/>
            </a:pPr>
            <a:r>
              <a:rPr lang="en" dirty="0"/>
              <a:t>Best for spherical/convex cluster shapes</a:t>
            </a:r>
            <a:endParaRPr dirty="0"/>
          </a:p>
          <a:p>
            <a:pPr marL="457200" indent="-342900">
              <a:spcBef>
                <a:spcPts val="0"/>
              </a:spcBef>
              <a:buSzPts val="1800"/>
              <a:buChar char="●"/>
            </a:pPr>
            <a:r>
              <a:rPr lang="en" b="1" dirty="0"/>
              <a:t>k-means: </a:t>
            </a:r>
            <a:r>
              <a:rPr lang="en" dirty="0"/>
              <a:t>initialize cluster centroids, assign points to the nearest centroid, iteratively refine estimates of the centroids until convergence</a:t>
            </a:r>
            <a:endParaRPr dirty="0"/>
          </a:p>
          <a:p>
            <a:pPr marL="914400" lvl="1" indent="-342900">
              <a:spcBef>
                <a:spcPts val="0"/>
              </a:spcBef>
              <a:buSzPts val="1800"/>
              <a:buChar char="○"/>
            </a:pPr>
            <a:r>
              <a:rPr lang="en" sz="1800" dirty="0"/>
              <a:t>Euclidean space</a:t>
            </a:r>
            <a:endParaRPr sz="1800" dirty="0"/>
          </a:p>
          <a:p>
            <a:pPr marL="914400" lvl="1" indent="-342900">
              <a:spcBef>
                <a:spcPts val="0"/>
              </a:spcBef>
              <a:buSzPts val="1800"/>
              <a:buChar char="○"/>
            </a:pPr>
            <a:r>
              <a:rPr lang="en" sz="1800" dirty="0"/>
              <a:t>Sensitive to initialization (K-means++)</a:t>
            </a:r>
            <a:endParaRPr sz="1800" dirty="0"/>
          </a:p>
          <a:p>
            <a:pPr marL="914400" lvl="1" indent="-342900">
              <a:spcBef>
                <a:spcPts val="0"/>
              </a:spcBef>
              <a:buSzPts val="1800"/>
              <a:buChar char="○"/>
            </a:pPr>
            <a:r>
              <a:rPr lang="en" sz="1800" dirty="0"/>
              <a:t>Good values of “k” empirically derived</a:t>
            </a:r>
            <a:endParaRPr sz="1800" dirty="0"/>
          </a:p>
          <a:p>
            <a:pPr marL="914400" lvl="1" indent="-342900">
              <a:spcBef>
                <a:spcPts val="0"/>
              </a:spcBef>
              <a:buSzPts val="1800"/>
              <a:buChar char="○"/>
            </a:pPr>
            <a:r>
              <a:rPr lang="en" sz="1800" dirty="0"/>
              <a:t>Assumes dataset can fit in memory</a:t>
            </a:r>
            <a:endParaRPr sz="1800" dirty="0"/>
          </a:p>
          <a:p>
            <a:pPr marL="457200" indent="-342900">
              <a:spcBef>
                <a:spcPts val="0"/>
              </a:spcBef>
              <a:buSzPts val="1800"/>
              <a:buChar char="●"/>
            </a:pPr>
            <a:r>
              <a:rPr lang="en" dirty="0"/>
              <a:t>BFR algorithm:</a:t>
            </a:r>
            <a:r>
              <a:rPr lang="en" b="1" dirty="0"/>
              <a:t> </a:t>
            </a:r>
            <a:r>
              <a:rPr lang="en" dirty="0"/>
              <a:t>variant of k-means for very large datasets (residing on disk)</a:t>
            </a:r>
            <a:endParaRPr sz="1800" dirty="0"/>
          </a:p>
          <a:p>
            <a:pPr marL="914400" lvl="1" indent="-342900">
              <a:spcBef>
                <a:spcPts val="0"/>
              </a:spcBef>
              <a:buSzPts val="1800"/>
              <a:buChar char="○"/>
            </a:pPr>
            <a:r>
              <a:rPr lang="en" sz="1800" dirty="0"/>
              <a:t>Keep running statistics of previous memory loads</a:t>
            </a:r>
            <a:endParaRPr sz="1800" dirty="0"/>
          </a:p>
          <a:p>
            <a:pPr marL="914400" lvl="1" indent="-342900">
              <a:spcBef>
                <a:spcPts val="0"/>
              </a:spcBef>
              <a:buSzPts val="1800"/>
              <a:buChar char="○"/>
            </a:pPr>
            <a:r>
              <a:rPr lang="en" sz="1800" dirty="0"/>
              <a:t>Compute centroid, assign points to clusters in a second pass</a:t>
            </a:r>
            <a:endParaRPr sz="1800" dirty="0"/>
          </a:p>
          <a:p>
            <a:pPr marL="457200" indent="0">
              <a:spcBef>
                <a:spcPts val="1600"/>
              </a:spcBef>
              <a:spcAft>
                <a:spcPts val="1600"/>
              </a:spcAft>
              <a:buNone/>
            </a:pPr>
            <a:endParaRPr sz="1800" dirty="0"/>
          </a:p>
        </p:txBody>
      </p:sp>
      <p:pic>
        <p:nvPicPr>
          <p:cNvPr id="98" name="Shape 98"/>
          <p:cNvPicPr preferRelativeResize="0"/>
          <p:nvPr/>
        </p:nvPicPr>
        <p:blipFill>
          <a:blip r:embed="rId3">
            <a:alphaModFix/>
          </a:blip>
          <a:stretch>
            <a:fillRect/>
          </a:stretch>
        </p:blipFill>
        <p:spPr>
          <a:xfrm>
            <a:off x="7138575" y="2590800"/>
            <a:ext cx="1693725" cy="1428350"/>
          </a:xfrm>
          <a:prstGeom prst="rect">
            <a:avLst/>
          </a:prstGeom>
          <a:noFill/>
          <a:ln>
            <a:noFill/>
          </a:ln>
        </p:spPr>
      </p:pic>
    </p:spTree>
    <p:extLst>
      <p:ext uri="{BB962C8B-B14F-4D97-AF65-F5344CB8AC3E}">
        <p14:creationId xmlns:p14="http://schemas.microsoft.com/office/powerpoint/2010/main" val="52409717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311700" y="533400"/>
            <a:ext cx="8520600" cy="572700"/>
          </a:xfrm>
          <a:prstGeom prst="rect">
            <a:avLst/>
          </a:prstGeom>
        </p:spPr>
        <p:txBody>
          <a:bodyPr spcFirstLastPara="1" vert="horz" wrap="square" lIns="91425" tIns="91425" rIns="91425" bIns="91425" rtlCol="0" anchor="t" anchorCtr="0">
            <a:noAutofit/>
          </a:bodyPr>
          <a:lstStyle/>
          <a:p>
            <a:pPr>
              <a:spcBef>
                <a:spcPts val="0"/>
              </a:spcBef>
            </a:pPr>
            <a:r>
              <a:rPr lang="en-GB" dirty="0"/>
              <a:t>MapReduce (Hadoop)</a:t>
            </a:r>
            <a:endParaRPr dirty="0"/>
          </a:p>
        </p:txBody>
      </p:sp>
      <p:sp>
        <p:nvSpPr>
          <p:cNvPr id="55" name="Shape 55"/>
          <p:cNvSpPr txBox="1">
            <a:spLocks noGrp="1"/>
          </p:cNvSpPr>
          <p:nvPr>
            <p:ph type="body" idx="1"/>
          </p:nvPr>
        </p:nvSpPr>
        <p:spPr>
          <a:xfrm>
            <a:off x="311700" y="1447800"/>
            <a:ext cx="8520600" cy="3416400"/>
          </a:xfrm>
          <a:prstGeom prst="rect">
            <a:avLst/>
          </a:prstGeom>
        </p:spPr>
        <p:txBody>
          <a:bodyPr spcFirstLastPara="1" vert="horz" wrap="square" lIns="91425" tIns="91425" rIns="91425" bIns="91425" rtlCol="0" anchor="t" anchorCtr="0">
            <a:noAutofit/>
          </a:bodyPr>
          <a:lstStyle/>
          <a:p>
            <a:pPr marL="0" indent="0">
              <a:lnSpc>
                <a:spcPct val="100000"/>
              </a:lnSpc>
              <a:spcBef>
                <a:spcPts val="0"/>
              </a:spcBef>
              <a:buNone/>
            </a:pPr>
            <a:r>
              <a:rPr lang="en-GB" dirty="0"/>
              <a:t>Programming model designed for:</a:t>
            </a:r>
            <a:endParaRPr dirty="0"/>
          </a:p>
          <a:p>
            <a:pPr marL="457200" indent="-342900">
              <a:lnSpc>
                <a:spcPct val="100000"/>
              </a:lnSpc>
              <a:buSzPts val="1800"/>
              <a:buChar char="●"/>
            </a:pPr>
            <a:r>
              <a:rPr lang="en-GB" dirty="0"/>
              <a:t>Large Datasets (HDFS)</a:t>
            </a:r>
            <a:endParaRPr dirty="0"/>
          </a:p>
          <a:p>
            <a:pPr marL="914400" lvl="1" indent="-317500">
              <a:lnSpc>
                <a:spcPct val="100000"/>
              </a:lnSpc>
              <a:spcBef>
                <a:spcPts val="1000"/>
              </a:spcBef>
              <a:buSzPts val="1400"/>
              <a:buChar char="○"/>
            </a:pPr>
            <a:r>
              <a:rPr lang="en-GB" dirty="0"/>
              <a:t>Large files broken into chunks</a:t>
            </a:r>
            <a:endParaRPr dirty="0"/>
          </a:p>
          <a:p>
            <a:pPr marL="914400" lvl="1" indent="-317500">
              <a:lnSpc>
                <a:spcPct val="100000"/>
              </a:lnSpc>
              <a:spcBef>
                <a:spcPts val="1000"/>
              </a:spcBef>
              <a:buSzPts val="1400"/>
              <a:buChar char="○"/>
            </a:pPr>
            <a:r>
              <a:rPr lang="en-GB" dirty="0"/>
              <a:t>Chunks are replicated on different nodes</a:t>
            </a:r>
            <a:endParaRPr dirty="0"/>
          </a:p>
          <a:p>
            <a:pPr marL="457200" indent="-342900">
              <a:lnSpc>
                <a:spcPct val="100000"/>
              </a:lnSpc>
              <a:buSzPts val="1800"/>
              <a:buChar char="●"/>
            </a:pPr>
            <a:r>
              <a:rPr lang="en-GB" dirty="0"/>
              <a:t>Easy Parallelization</a:t>
            </a:r>
            <a:endParaRPr dirty="0"/>
          </a:p>
          <a:p>
            <a:pPr marL="914400" lvl="1" indent="-317500">
              <a:lnSpc>
                <a:spcPct val="100000"/>
              </a:lnSpc>
              <a:spcBef>
                <a:spcPts val="1000"/>
              </a:spcBef>
              <a:buSzPts val="1400"/>
              <a:buChar char="○"/>
            </a:pPr>
            <a:r>
              <a:rPr lang="en-GB" dirty="0"/>
              <a:t>Takes care of scheduling</a:t>
            </a:r>
            <a:endParaRPr dirty="0"/>
          </a:p>
          <a:p>
            <a:pPr marL="457200" indent="-342900">
              <a:lnSpc>
                <a:spcPct val="100000"/>
              </a:lnSpc>
              <a:buSzPts val="1800"/>
              <a:buChar char="●"/>
            </a:pPr>
            <a:r>
              <a:rPr lang="en-GB" dirty="0"/>
              <a:t>Fault Tolerance</a:t>
            </a:r>
            <a:endParaRPr dirty="0"/>
          </a:p>
          <a:p>
            <a:pPr marL="914400" lvl="1" indent="-317500">
              <a:lnSpc>
                <a:spcPct val="100000"/>
              </a:lnSpc>
              <a:spcBef>
                <a:spcPts val="1000"/>
              </a:spcBef>
              <a:spcAft>
                <a:spcPts val="1000"/>
              </a:spcAft>
              <a:buSzPts val="1400"/>
              <a:buChar char="○"/>
            </a:pPr>
            <a:r>
              <a:rPr lang="en-GB" dirty="0"/>
              <a:t>Monitors and re-executes failed tasks</a:t>
            </a:r>
            <a:endParaRPr dirty="0"/>
          </a:p>
        </p:txBody>
      </p:sp>
    </p:spTree>
    <p:extLst>
      <p:ext uri="{BB962C8B-B14F-4D97-AF65-F5344CB8AC3E}">
        <p14:creationId xmlns:p14="http://schemas.microsoft.com/office/powerpoint/2010/main" val="16230470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0" y="13300"/>
            <a:ext cx="8520600" cy="572700"/>
          </a:xfrm>
          <a:prstGeom prst="rect">
            <a:avLst/>
          </a:prstGeom>
        </p:spPr>
        <p:txBody>
          <a:bodyPr spcFirstLastPara="1" vert="horz" wrap="square" lIns="91425" tIns="91425" rIns="91425" bIns="91425" rtlCol="0" anchor="t" anchorCtr="0">
            <a:noAutofit/>
          </a:bodyPr>
          <a:lstStyle/>
          <a:p>
            <a:pPr>
              <a:spcBef>
                <a:spcPts val="0"/>
              </a:spcBef>
            </a:pPr>
            <a:r>
              <a:rPr lang="en" dirty="0"/>
              <a:t>Hierarchical Clustering</a:t>
            </a:r>
            <a:endParaRPr dirty="0"/>
          </a:p>
        </p:txBody>
      </p:sp>
      <p:sp>
        <p:nvSpPr>
          <p:cNvPr id="104" name="Shape 104"/>
          <p:cNvSpPr txBox="1">
            <a:spLocks noGrp="1"/>
          </p:cNvSpPr>
          <p:nvPr>
            <p:ph type="body" idx="1"/>
          </p:nvPr>
        </p:nvSpPr>
        <p:spPr>
          <a:xfrm>
            <a:off x="0" y="762000"/>
            <a:ext cx="9144000" cy="6096000"/>
          </a:xfrm>
          <a:prstGeom prst="rect">
            <a:avLst/>
          </a:prstGeom>
        </p:spPr>
        <p:txBody>
          <a:bodyPr spcFirstLastPara="1" vert="horz" wrap="square" lIns="91425" tIns="91425" rIns="91425" bIns="91425" rtlCol="0" anchor="t" anchorCtr="0">
            <a:noAutofit/>
          </a:bodyPr>
          <a:lstStyle/>
          <a:p>
            <a:pPr marL="457200" indent="-342900">
              <a:spcBef>
                <a:spcPts val="0"/>
              </a:spcBef>
              <a:buSzPts val="1800"/>
              <a:buChar char="●"/>
            </a:pPr>
            <a:r>
              <a:rPr lang="en" dirty="0"/>
              <a:t>Can produce clusters with unusual shapes</a:t>
            </a:r>
            <a:endParaRPr dirty="0"/>
          </a:p>
          <a:p>
            <a:pPr marL="914400" lvl="1" indent="-317500">
              <a:spcBef>
                <a:spcPts val="0"/>
              </a:spcBef>
              <a:buSzPts val="1400"/>
              <a:buChar char="○"/>
            </a:pPr>
            <a:r>
              <a:rPr lang="en" dirty="0"/>
              <a:t>e.g. concentric ring-shaped clusters</a:t>
            </a:r>
            <a:endParaRPr dirty="0"/>
          </a:p>
          <a:p>
            <a:pPr marL="457200" indent="-342900">
              <a:spcBef>
                <a:spcPts val="0"/>
              </a:spcBef>
              <a:buSzPts val="1800"/>
              <a:buChar char="●"/>
            </a:pPr>
            <a:r>
              <a:rPr lang="en" b="1" dirty="0"/>
              <a:t>Agglomerative approach</a:t>
            </a:r>
            <a:r>
              <a:rPr lang="en" dirty="0"/>
              <a:t>:</a:t>
            </a:r>
            <a:endParaRPr dirty="0"/>
          </a:p>
          <a:p>
            <a:pPr marL="914400" lvl="1" indent="-342900">
              <a:spcBef>
                <a:spcPts val="0"/>
              </a:spcBef>
              <a:buSzPts val="1800"/>
              <a:buChar char="○"/>
            </a:pPr>
            <a:r>
              <a:rPr lang="en" sz="1800" dirty="0"/>
              <a:t>Start with each point in its own cluster</a:t>
            </a:r>
            <a:endParaRPr sz="1800" dirty="0"/>
          </a:p>
          <a:p>
            <a:pPr marL="914400" lvl="1" indent="-342900">
              <a:spcBef>
                <a:spcPts val="0"/>
              </a:spcBef>
              <a:buSzPts val="1800"/>
              <a:buChar char="○"/>
            </a:pPr>
            <a:r>
              <a:rPr lang="en" sz="1800" dirty="0"/>
              <a:t>Successively merge two “nearest” clusters until convergence</a:t>
            </a:r>
            <a:endParaRPr sz="1800" dirty="0"/>
          </a:p>
          <a:p>
            <a:pPr marL="457200" indent="-342900">
              <a:spcBef>
                <a:spcPts val="0"/>
              </a:spcBef>
              <a:buSzPts val="1800"/>
              <a:buChar char="●"/>
            </a:pPr>
            <a:r>
              <a:rPr lang="en" b="1" dirty="0"/>
              <a:t>Differences from Point Assignment</a:t>
            </a:r>
            <a:r>
              <a:rPr lang="en" dirty="0"/>
              <a:t>:</a:t>
            </a:r>
            <a:endParaRPr dirty="0"/>
          </a:p>
          <a:p>
            <a:pPr marL="914400" lvl="1" indent="-342900">
              <a:spcBef>
                <a:spcPts val="0"/>
              </a:spcBef>
              <a:buSzPts val="1800"/>
              <a:buChar char="○"/>
            </a:pPr>
            <a:r>
              <a:rPr lang="en" sz="1800" dirty="0"/>
              <a:t>Location of clusters: centroid in Euclidean spaces, “</a:t>
            </a:r>
            <a:r>
              <a:rPr lang="en" sz="1800" dirty="0" err="1"/>
              <a:t>clustroid</a:t>
            </a:r>
            <a:r>
              <a:rPr lang="en" sz="1800" dirty="0"/>
              <a:t>” in non-Euclidean spaces</a:t>
            </a:r>
            <a:endParaRPr sz="1800" dirty="0"/>
          </a:p>
          <a:p>
            <a:pPr marL="914400" lvl="1" indent="-342900">
              <a:spcBef>
                <a:spcPts val="0"/>
              </a:spcBef>
              <a:buSzPts val="1800"/>
              <a:buChar char="○"/>
            </a:pPr>
            <a:r>
              <a:rPr lang="en" sz="1800" dirty="0"/>
              <a:t>Different </a:t>
            </a:r>
            <a:r>
              <a:rPr lang="en" sz="1800" dirty="0" err="1"/>
              <a:t>intercluster</a:t>
            </a:r>
            <a:r>
              <a:rPr lang="en" sz="1800" dirty="0"/>
              <a:t> distance measures: e.g. merge clusters with smallest </a:t>
            </a:r>
            <a:r>
              <a:rPr lang="en" sz="1800" b="1" i="1" dirty="0"/>
              <a:t>max</a:t>
            </a:r>
            <a:r>
              <a:rPr lang="en" sz="1800" dirty="0"/>
              <a:t> distance (worst case), </a:t>
            </a:r>
            <a:r>
              <a:rPr lang="en" sz="1800" b="1" i="1" dirty="0"/>
              <a:t>min</a:t>
            </a:r>
            <a:r>
              <a:rPr lang="en" sz="1800" dirty="0"/>
              <a:t> distance (best case), or </a:t>
            </a:r>
            <a:r>
              <a:rPr lang="en" sz="1800" b="1" i="1" dirty="0"/>
              <a:t>average</a:t>
            </a:r>
            <a:r>
              <a:rPr lang="en" sz="1800" dirty="0"/>
              <a:t> distance (average case) between points from each cluster</a:t>
            </a:r>
            <a:endParaRPr sz="1800" dirty="0"/>
          </a:p>
          <a:p>
            <a:pPr marL="914400" lvl="1" indent="-342900">
              <a:spcBef>
                <a:spcPts val="0"/>
              </a:spcBef>
              <a:buSzPts val="1800"/>
              <a:buChar char="○"/>
            </a:pPr>
            <a:r>
              <a:rPr lang="en" sz="1800" dirty="0"/>
              <a:t>Which method works best depends on cluster shapes, often trial and error</a:t>
            </a:r>
            <a:endParaRPr sz="1800" dirty="0"/>
          </a:p>
        </p:txBody>
      </p:sp>
      <p:pic>
        <p:nvPicPr>
          <p:cNvPr id="105" name="Shape 105"/>
          <p:cNvPicPr preferRelativeResize="0"/>
          <p:nvPr/>
        </p:nvPicPr>
        <p:blipFill>
          <a:blip r:embed="rId3">
            <a:alphaModFix/>
          </a:blip>
          <a:stretch>
            <a:fillRect/>
          </a:stretch>
        </p:blipFill>
        <p:spPr>
          <a:xfrm>
            <a:off x="6781800" y="914400"/>
            <a:ext cx="2038350" cy="1657350"/>
          </a:xfrm>
          <a:prstGeom prst="rect">
            <a:avLst/>
          </a:prstGeom>
          <a:noFill/>
          <a:ln>
            <a:noFill/>
          </a:ln>
        </p:spPr>
      </p:pic>
    </p:spTree>
    <p:extLst>
      <p:ext uri="{BB962C8B-B14F-4D97-AF65-F5344CB8AC3E}">
        <p14:creationId xmlns:p14="http://schemas.microsoft.com/office/powerpoint/2010/main" val="58474822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9CAAC-E74D-FD42-AA48-7EC8EF8CB229}"/>
              </a:ext>
            </a:extLst>
          </p:cNvPr>
          <p:cNvSpPr>
            <a:spLocks noGrp="1"/>
          </p:cNvSpPr>
          <p:nvPr>
            <p:ph type="title"/>
          </p:nvPr>
        </p:nvSpPr>
        <p:spPr/>
        <p:txBody>
          <a:bodyPr/>
          <a:lstStyle/>
          <a:p>
            <a:r>
              <a:rPr lang="en-US" dirty="0"/>
              <a:t>Dimensionality Reduction and Recommender Systems</a:t>
            </a:r>
          </a:p>
        </p:txBody>
      </p:sp>
      <p:sp>
        <p:nvSpPr>
          <p:cNvPr id="3" name="Text Placeholder 2">
            <a:extLst>
              <a:ext uri="{FF2B5EF4-FFF2-40B4-BE49-F238E27FC236}">
                <a16:creationId xmlns:a16="http://schemas.microsoft.com/office/drawing/2014/main" id="{2B68F012-2753-4646-9C26-BBC522C0FAE6}"/>
              </a:ext>
            </a:extLst>
          </p:cNvPr>
          <p:cNvSpPr>
            <a:spLocks noGrp="1"/>
          </p:cNvSpPr>
          <p:nvPr>
            <p:ph type="body" idx="1"/>
          </p:nvPr>
        </p:nvSpPr>
        <p:spPr/>
        <p:txBody>
          <a:bodyPr/>
          <a:lstStyle/>
          <a:p>
            <a:r>
              <a:rPr lang="en-US" dirty="0" err="1"/>
              <a:t>Qijia</a:t>
            </a:r>
            <a:r>
              <a:rPr lang="en-US" dirty="0"/>
              <a:t> Jiang</a:t>
            </a:r>
          </a:p>
        </p:txBody>
      </p:sp>
      <p:sp>
        <p:nvSpPr>
          <p:cNvPr id="4" name="Slide Number Placeholder 3">
            <a:extLst>
              <a:ext uri="{FF2B5EF4-FFF2-40B4-BE49-F238E27FC236}">
                <a16:creationId xmlns:a16="http://schemas.microsoft.com/office/drawing/2014/main" id="{3263FB09-8A36-D248-99B6-B3CD441F29C5}"/>
              </a:ext>
            </a:extLst>
          </p:cNvPr>
          <p:cNvSpPr>
            <a:spLocks noGrp="1"/>
          </p:cNvSpPr>
          <p:nvPr>
            <p:ph type="sldNum" sz="quarter" idx="12"/>
          </p:nvPr>
        </p:nvSpPr>
        <p:spPr/>
        <p:txBody>
          <a:bodyPr/>
          <a:lstStyle/>
          <a:p>
            <a:fld id="{19B12225-5612-419B-A8D5-4B8EEE4C217E}" type="slidenum">
              <a:rPr lang="en-US" smtClean="0"/>
              <a:pPr/>
              <a:t>21</a:t>
            </a:fld>
            <a:endParaRPr lang="en-US"/>
          </a:p>
        </p:txBody>
      </p:sp>
    </p:spTree>
    <p:extLst>
      <p:ext uri="{BB962C8B-B14F-4D97-AF65-F5344CB8AC3E}">
        <p14:creationId xmlns:p14="http://schemas.microsoft.com/office/powerpoint/2010/main" val="1795434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311700" y="1302275"/>
            <a:ext cx="8520600" cy="572700"/>
          </a:xfrm>
          <a:prstGeom prst="rect">
            <a:avLst/>
          </a:prstGeom>
        </p:spPr>
        <p:txBody>
          <a:bodyPr spcFirstLastPara="1" vert="horz" wrap="square" lIns="91425" tIns="91425" rIns="91425" bIns="91425" rtlCol="0" anchor="t" anchorCtr="0">
            <a:noAutofit/>
          </a:bodyPr>
          <a:lstStyle/>
          <a:p>
            <a:pPr>
              <a:spcBef>
                <a:spcPts val="0"/>
              </a:spcBef>
            </a:pPr>
            <a:r>
              <a:rPr lang="en"/>
              <a:t>Dimensionality Reduction</a:t>
            </a:r>
            <a:endParaRPr/>
          </a:p>
        </p:txBody>
      </p:sp>
      <p:sp>
        <p:nvSpPr>
          <p:cNvPr id="55" name="Shape 55"/>
          <p:cNvSpPr txBox="1">
            <a:spLocks noGrp="1"/>
          </p:cNvSpPr>
          <p:nvPr>
            <p:ph type="body" idx="1"/>
          </p:nvPr>
        </p:nvSpPr>
        <p:spPr>
          <a:xfrm>
            <a:off x="311700" y="2009725"/>
            <a:ext cx="8520600" cy="3870000"/>
          </a:xfrm>
          <a:prstGeom prst="rect">
            <a:avLst/>
          </a:prstGeom>
        </p:spPr>
        <p:txBody>
          <a:bodyPr spcFirstLastPara="1" vert="horz" wrap="square" lIns="91425" tIns="91425" rIns="91425" bIns="91425" rtlCol="0" anchor="t" anchorCtr="0">
            <a:noAutofit/>
          </a:bodyPr>
          <a:lstStyle/>
          <a:p>
            <a:pPr marL="457200" indent="-342900">
              <a:spcBef>
                <a:spcPts val="0"/>
              </a:spcBef>
              <a:buSzPts val="1800"/>
              <a:buChar char="●"/>
            </a:pPr>
            <a:r>
              <a:rPr lang="en"/>
              <a:t>Motivation</a:t>
            </a:r>
            <a:endParaRPr/>
          </a:p>
          <a:p>
            <a:pPr marL="914400" lvl="1" indent="-317500">
              <a:spcBef>
                <a:spcPts val="0"/>
              </a:spcBef>
              <a:buSzPts val="1400"/>
              <a:buChar char="○"/>
            </a:pPr>
            <a:r>
              <a:rPr lang="en"/>
              <a:t>Discover hidden structure</a:t>
            </a:r>
            <a:endParaRPr/>
          </a:p>
          <a:p>
            <a:pPr marL="914400" lvl="1" indent="-317500">
              <a:spcBef>
                <a:spcPts val="0"/>
              </a:spcBef>
              <a:buSzPts val="1400"/>
              <a:buChar char="○"/>
            </a:pPr>
            <a:r>
              <a:rPr lang="en"/>
              <a:t>Concise description </a:t>
            </a:r>
            <a:endParaRPr/>
          </a:p>
          <a:p>
            <a:pPr marL="1371600" lvl="2" indent="-317500">
              <a:spcBef>
                <a:spcPts val="0"/>
              </a:spcBef>
              <a:buSzPts val="1400"/>
              <a:buChar char="■"/>
            </a:pPr>
            <a:r>
              <a:rPr lang="en"/>
              <a:t>Save storage </a:t>
            </a:r>
            <a:endParaRPr/>
          </a:p>
          <a:p>
            <a:pPr marL="1371600" lvl="2" indent="-317500">
              <a:spcBef>
                <a:spcPts val="0"/>
              </a:spcBef>
              <a:buSzPts val="1400"/>
              <a:buChar char="■"/>
            </a:pPr>
            <a:r>
              <a:rPr lang="en"/>
              <a:t>Faster processing</a:t>
            </a:r>
            <a:endParaRPr/>
          </a:p>
          <a:p>
            <a:pPr marL="457200" indent="-342900">
              <a:spcBef>
                <a:spcPts val="0"/>
              </a:spcBef>
              <a:buSzPts val="1800"/>
              <a:buChar char="●"/>
            </a:pPr>
            <a:r>
              <a:rPr lang="en"/>
              <a:t>Methods </a:t>
            </a:r>
            <a:endParaRPr/>
          </a:p>
          <a:p>
            <a:pPr marL="914400" lvl="1" indent="-317500">
              <a:spcBef>
                <a:spcPts val="0"/>
              </a:spcBef>
              <a:buSzPts val="1400"/>
              <a:buChar char="○"/>
            </a:pPr>
            <a:r>
              <a:rPr lang="en"/>
              <a:t>SVD</a:t>
            </a:r>
            <a:endParaRPr/>
          </a:p>
          <a:p>
            <a:pPr marL="1371600" lvl="2" indent="-317500">
              <a:spcBef>
                <a:spcPts val="0"/>
              </a:spcBef>
              <a:buSzPts val="1400"/>
              <a:buChar char="■"/>
            </a:pPr>
            <a:r>
              <a:rPr lang="en"/>
              <a:t>M = UΣV</a:t>
            </a:r>
            <a:r>
              <a:rPr lang="en" baseline="30000"/>
              <a:t>T</a:t>
            </a:r>
            <a:endParaRPr/>
          </a:p>
          <a:p>
            <a:pPr marL="1828800" lvl="3" indent="-317500">
              <a:spcBef>
                <a:spcPts val="0"/>
              </a:spcBef>
              <a:buSzPts val="1400"/>
              <a:buChar char="●"/>
            </a:pPr>
            <a:r>
              <a:rPr lang="en"/>
              <a:t>U user-to-concept matrix</a:t>
            </a:r>
            <a:endParaRPr/>
          </a:p>
          <a:p>
            <a:pPr marL="1828800" lvl="3" indent="-317500">
              <a:spcBef>
                <a:spcPts val="0"/>
              </a:spcBef>
              <a:buSzPts val="1400"/>
              <a:buChar char="●"/>
            </a:pPr>
            <a:r>
              <a:rPr lang="en"/>
              <a:t>V movie-to-concept matrix</a:t>
            </a:r>
            <a:endParaRPr/>
          </a:p>
          <a:p>
            <a:pPr marL="1828800" lvl="3" indent="-317500">
              <a:spcBef>
                <a:spcPts val="0"/>
              </a:spcBef>
              <a:buSzPts val="1400"/>
              <a:buChar char="●"/>
            </a:pPr>
            <a:r>
              <a:rPr lang="en"/>
              <a:t>Σ “strength” of each concept</a:t>
            </a:r>
            <a:endParaRPr/>
          </a:p>
          <a:p>
            <a:pPr marL="914400" lvl="1" indent="-317500">
              <a:spcBef>
                <a:spcPts val="0"/>
              </a:spcBef>
              <a:buSzPts val="1400"/>
              <a:buChar char="○"/>
            </a:pPr>
            <a:r>
              <a:rPr lang="en"/>
              <a:t>CUR Decomposition</a:t>
            </a:r>
            <a:endParaRPr/>
          </a:p>
          <a:p>
            <a:pPr marL="1371600" lvl="2" indent="-317500">
              <a:spcBef>
                <a:spcPts val="0"/>
              </a:spcBef>
              <a:buSzPts val="1400"/>
              <a:buChar char="■"/>
            </a:pPr>
            <a:r>
              <a:rPr lang="en"/>
              <a:t>M = CUR</a:t>
            </a:r>
            <a:endParaRPr/>
          </a:p>
          <a:p>
            <a:pPr marL="0" indent="0">
              <a:lnSpc>
                <a:spcPct val="115000"/>
              </a:lnSpc>
              <a:spcBef>
                <a:spcPts val="1600"/>
              </a:spcBef>
              <a:buNone/>
            </a:pPr>
            <a:endParaRPr/>
          </a:p>
          <a:p>
            <a:pPr marL="457200" indent="0">
              <a:spcBef>
                <a:spcPts val="1600"/>
              </a:spcBef>
              <a:spcAft>
                <a:spcPts val="1600"/>
              </a:spcAft>
              <a:buNone/>
            </a:pPr>
            <a:endParaRPr/>
          </a:p>
        </p:txBody>
      </p:sp>
      <p:pic>
        <p:nvPicPr>
          <p:cNvPr id="56" name="Shape 56"/>
          <p:cNvPicPr preferRelativeResize="0"/>
          <p:nvPr/>
        </p:nvPicPr>
        <p:blipFill>
          <a:blip r:embed="rId3">
            <a:alphaModFix/>
          </a:blip>
          <a:stretch>
            <a:fillRect/>
          </a:stretch>
        </p:blipFill>
        <p:spPr>
          <a:xfrm>
            <a:off x="4870401" y="2326801"/>
            <a:ext cx="3961898" cy="2353951"/>
          </a:xfrm>
          <a:prstGeom prst="rect">
            <a:avLst/>
          </a:prstGeom>
          <a:noFill/>
          <a:ln>
            <a:noFill/>
          </a:ln>
        </p:spPr>
      </p:pic>
      <p:pic>
        <p:nvPicPr>
          <p:cNvPr id="57" name="Shape 57"/>
          <p:cNvPicPr preferRelativeResize="0"/>
          <p:nvPr/>
        </p:nvPicPr>
        <p:blipFill>
          <a:blip r:embed="rId4">
            <a:alphaModFix/>
          </a:blip>
          <a:stretch>
            <a:fillRect/>
          </a:stretch>
        </p:blipFill>
        <p:spPr>
          <a:xfrm>
            <a:off x="7248576" y="4771775"/>
            <a:ext cx="1339449" cy="302350"/>
          </a:xfrm>
          <a:prstGeom prst="rect">
            <a:avLst/>
          </a:prstGeom>
          <a:noFill/>
          <a:ln>
            <a:noFill/>
          </a:ln>
        </p:spPr>
      </p:pic>
    </p:spTree>
    <p:extLst>
      <p:ext uri="{BB962C8B-B14F-4D97-AF65-F5344CB8AC3E}">
        <p14:creationId xmlns:p14="http://schemas.microsoft.com/office/powerpoint/2010/main" val="14674593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1302275"/>
            <a:ext cx="8520600" cy="572700"/>
          </a:xfrm>
          <a:prstGeom prst="rect">
            <a:avLst/>
          </a:prstGeom>
        </p:spPr>
        <p:txBody>
          <a:bodyPr spcFirstLastPara="1" vert="horz" wrap="square" lIns="91425" tIns="91425" rIns="91425" bIns="91425" rtlCol="0" anchor="t" anchorCtr="0">
            <a:noAutofit/>
          </a:bodyPr>
          <a:lstStyle/>
          <a:p>
            <a:pPr>
              <a:spcBef>
                <a:spcPts val="0"/>
              </a:spcBef>
            </a:pPr>
            <a:r>
              <a:rPr lang="en"/>
              <a:t>SVD </a:t>
            </a:r>
            <a:endParaRPr/>
          </a:p>
        </p:txBody>
      </p:sp>
      <p:sp>
        <p:nvSpPr>
          <p:cNvPr id="63" name="Shape 63"/>
          <p:cNvSpPr txBox="1">
            <a:spLocks noGrp="1"/>
          </p:cNvSpPr>
          <p:nvPr>
            <p:ph type="body" idx="1"/>
          </p:nvPr>
        </p:nvSpPr>
        <p:spPr>
          <a:xfrm>
            <a:off x="311700" y="2009725"/>
            <a:ext cx="8754300" cy="3416400"/>
          </a:xfrm>
          <a:prstGeom prst="rect">
            <a:avLst/>
          </a:prstGeom>
        </p:spPr>
        <p:txBody>
          <a:bodyPr spcFirstLastPara="1" vert="horz" wrap="square" lIns="91425" tIns="91425" rIns="91425" bIns="91425" rtlCol="0" anchor="t" anchorCtr="0">
            <a:noAutofit/>
          </a:bodyPr>
          <a:lstStyle/>
          <a:p>
            <a:pPr marL="457200" indent="-342900">
              <a:spcBef>
                <a:spcPts val="0"/>
              </a:spcBef>
              <a:buSzPts val="1800"/>
              <a:buChar char="●"/>
            </a:pPr>
            <a:r>
              <a:rPr lang="en"/>
              <a:t>M = UΣV</a:t>
            </a:r>
            <a:r>
              <a:rPr lang="en" baseline="30000"/>
              <a:t>T</a:t>
            </a:r>
            <a:endParaRPr sz="1800"/>
          </a:p>
          <a:p>
            <a:pPr marL="914400" lvl="1" indent="-342900">
              <a:spcBef>
                <a:spcPts val="0"/>
              </a:spcBef>
              <a:buSzPts val="1800"/>
              <a:buChar char="○"/>
            </a:pPr>
            <a:r>
              <a:rPr lang="en" sz="1800"/>
              <a:t>U</a:t>
            </a:r>
            <a:r>
              <a:rPr lang="en" sz="1800" baseline="30000"/>
              <a:t>T</a:t>
            </a:r>
            <a:r>
              <a:rPr lang="en" sz="1800"/>
              <a:t>U = I, V</a:t>
            </a:r>
            <a:r>
              <a:rPr lang="en" sz="1800" baseline="30000"/>
              <a:t>T</a:t>
            </a:r>
            <a:r>
              <a:rPr lang="en" sz="1800"/>
              <a:t>V = I,Σ diagonal</a:t>
            </a:r>
            <a:endParaRPr sz="1800"/>
          </a:p>
          <a:p>
            <a:pPr marL="914400" lvl="1" indent="-342900">
              <a:spcBef>
                <a:spcPts val="0"/>
              </a:spcBef>
              <a:buSzPts val="1800"/>
              <a:buChar char="○"/>
            </a:pPr>
            <a:r>
              <a:rPr lang="en" sz="1800"/>
              <a:t>Best low-rank approximation (singular value thresholding)</a:t>
            </a:r>
            <a:endParaRPr sz="1800"/>
          </a:p>
          <a:p>
            <a:pPr marL="457200" indent="-342900">
              <a:spcBef>
                <a:spcPts val="0"/>
              </a:spcBef>
              <a:buSzPts val="1800"/>
              <a:buChar char="●"/>
            </a:pPr>
            <a:r>
              <a:rPr lang="en"/>
              <a:t>Algorithm </a:t>
            </a:r>
            <a:endParaRPr/>
          </a:p>
          <a:p>
            <a:pPr marL="914400" lvl="1" indent="-342900">
              <a:spcBef>
                <a:spcPts val="0"/>
              </a:spcBef>
              <a:buSzPts val="1800"/>
              <a:buChar char="○"/>
            </a:pPr>
            <a:r>
              <a:rPr lang="en" sz="1800"/>
              <a:t>Find Σ, V</a:t>
            </a:r>
            <a:endParaRPr sz="1800"/>
          </a:p>
          <a:p>
            <a:pPr marL="1371600" lvl="2" indent="-342900">
              <a:spcBef>
                <a:spcPts val="0"/>
              </a:spcBef>
              <a:buSzPts val="1800"/>
              <a:buChar char="■"/>
            </a:pPr>
            <a:r>
              <a:rPr lang="en" sz="1800"/>
              <a:t>Find eigenpairs of M</a:t>
            </a:r>
            <a:r>
              <a:rPr lang="en" sz="1800" baseline="30000"/>
              <a:t>T</a:t>
            </a:r>
            <a:r>
              <a:rPr lang="en" sz="1800"/>
              <a:t>M -&gt; (D, V)</a:t>
            </a:r>
            <a:endParaRPr sz="1800"/>
          </a:p>
          <a:p>
            <a:pPr marL="1371600" lvl="2" indent="-342900">
              <a:spcBef>
                <a:spcPts val="0"/>
              </a:spcBef>
              <a:buSzPts val="1800"/>
              <a:buChar char="■"/>
            </a:pPr>
            <a:r>
              <a:rPr lang="en" sz="1800"/>
              <a:t>Σ is square root of eigenvalues D</a:t>
            </a:r>
            <a:endParaRPr sz="1800"/>
          </a:p>
          <a:p>
            <a:pPr marL="1371600" lvl="2" indent="-342900">
              <a:spcBef>
                <a:spcPts val="0"/>
              </a:spcBef>
              <a:buSzPts val="1800"/>
              <a:buChar char="■"/>
            </a:pPr>
            <a:r>
              <a:rPr lang="en" sz="1800"/>
              <a:t>V is the right singular vectors</a:t>
            </a:r>
            <a:endParaRPr sz="1800"/>
          </a:p>
          <a:p>
            <a:pPr marL="1371600" lvl="2" indent="-342900">
              <a:spcBef>
                <a:spcPts val="0"/>
              </a:spcBef>
              <a:buSzPts val="1800"/>
              <a:buChar char="■"/>
            </a:pPr>
            <a:r>
              <a:rPr lang="en" sz="1800"/>
              <a:t>Similarly U can be read off from eigenvectors of MM</a:t>
            </a:r>
            <a:r>
              <a:rPr lang="en" sz="1800" baseline="30000"/>
              <a:t>T</a:t>
            </a:r>
            <a:endParaRPr sz="1800"/>
          </a:p>
          <a:p>
            <a:pPr marL="914400" lvl="1" indent="-342900">
              <a:spcBef>
                <a:spcPts val="0"/>
              </a:spcBef>
              <a:buSzPts val="1800"/>
              <a:buChar char="○"/>
            </a:pPr>
            <a:r>
              <a:rPr lang="en" sz="1800"/>
              <a:t>Power method: random init + repeated matrix-vector multiply (normalized) gives principal evec</a:t>
            </a:r>
            <a:endParaRPr sz="1800"/>
          </a:p>
          <a:p>
            <a:pPr marL="0" indent="0">
              <a:spcBef>
                <a:spcPts val="1600"/>
              </a:spcBef>
              <a:spcAft>
                <a:spcPts val="1600"/>
              </a:spcAft>
              <a:buNone/>
            </a:pPr>
            <a:endParaRPr/>
          </a:p>
        </p:txBody>
      </p:sp>
    </p:spTree>
    <p:extLst>
      <p:ext uri="{BB962C8B-B14F-4D97-AF65-F5344CB8AC3E}">
        <p14:creationId xmlns:p14="http://schemas.microsoft.com/office/powerpoint/2010/main" val="74906994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1302275"/>
            <a:ext cx="8520600" cy="572700"/>
          </a:xfrm>
          <a:prstGeom prst="rect">
            <a:avLst/>
          </a:prstGeom>
        </p:spPr>
        <p:txBody>
          <a:bodyPr spcFirstLastPara="1" vert="horz" wrap="square" lIns="91425" tIns="91425" rIns="91425" bIns="91425" rtlCol="0" anchor="t" anchorCtr="0">
            <a:noAutofit/>
          </a:bodyPr>
          <a:lstStyle/>
          <a:p>
            <a:pPr>
              <a:spcBef>
                <a:spcPts val="0"/>
              </a:spcBef>
            </a:pPr>
            <a:r>
              <a:rPr lang="en"/>
              <a:t>CUR </a:t>
            </a:r>
            <a:endParaRPr/>
          </a:p>
        </p:txBody>
      </p:sp>
      <p:sp>
        <p:nvSpPr>
          <p:cNvPr id="69" name="Shape 69"/>
          <p:cNvSpPr txBox="1">
            <a:spLocks noGrp="1"/>
          </p:cNvSpPr>
          <p:nvPr>
            <p:ph type="body" idx="1"/>
          </p:nvPr>
        </p:nvSpPr>
        <p:spPr>
          <a:xfrm>
            <a:off x="311700" y="2009725"/>
            <a:ext cx="8520600" cy="3416400"/>
          </a:xfrm>
          <a:prstGeom prst="rect">
            <a:avLst/>
          </a:prstGeom>
        </p:spPr>
        <p:txBody>
          <a:bodyPr spcFirstLastPara="1" vert="horz" wrap="square" lIns="91425" tIns="91425" rIns="91425" bIns="91425" rtlCol="0" anchor="t" anchorCtr="0">
            <a:noAutofit/>
          </a:bodyPr>
          <a:lstStyle/>
          <a:p>
            <a:pPr marL="457200" indent="-342900">
              <a:spcBef>
                <a:spcPts val="0"/>
              </a:spcBef>
              <a:buSzPts val="1800"/>
              <a:buChar char="●"/>
            </a:pPr>
            <a:r>
              <a:rPr lang="en"/>
              <a:t>M = CUR</a:t>
            </a:r>
            <a:endParaRPr/>
          </a:p>
          <a:p>
            <a:pPr marL="457200" indent="-342900">
              <a:spcBef>
                <a:spcPts val="0"/>
              </a:spcBef>
              <a:buSzPts val="1800"/>
              <a:buChar char="●"/>
            </a:pPr>
            <a:r>
              <a:rPr lang="en"/>
              <a:t>Non-uniform sampling</a:t>
            </a:r>
            <a:endParaRPr/>
          </a:p>
          <a:p>
            <a:pPr marL="914400" lvl="1" indent="-342900">
              <a:spcBef>
                <a:spcPts val="0"/>
              </a:spcBef>
              <a:buSzPts val="1800"/>
              <a:buChar char="○"/>
            </a:pPr>
            <a:r>
              <a:rPr lang="en" sz="1800"/>
              <a:t>Row/Column importance proportional to norm</a:t>
            </a:r>
            <a:endParaRPr sz="1800"/>
          </a:p>
          <a:p>
            <a:pPr marL="914400" lvl="1" indent="-342900">
              <a:spcBef>
                <a:spcPts val="0"/>
              </a:spcBef>
              <a:buSzPts val="1800"/>
              <a:buChar char="○"/>
            </a:pPr>
            <a:r>
              <a:rPr lang="en" sz="1800"/>
              <a:t>U: pseudoinverse of submatrix with sampled rows R &amp; columns C</a:t>
            </a:r>
            <a:endParaRPr sz="1800"/>
          </a:p>
          <a:p>
            <a:pPr marL="457200" indent="-342900">
              <a:spcBef>
                <a:spcPts val="0"/>
              </a:spcBef>
              <a:buSzPts val="1800"/>
              <a:buChar char="●"/>
            </a:pPr>
            <a:r>
              <a:rPr lang="en"/>
              <a:t>Compared to SVD</a:t>
            </a:r>
            <a:endParaRPr/>
          </a:p>
          <a:p>
            <a:pPr marL="914400" lvl="1" indent="-342900">
              <a:spcBef>
                <a:spcPts val="0"/>
              </a:spcBef>
              <a:buSzPts val="1800"/>
              <a:buChar char="○"/>
            </a:pPr>
            <a:r>
              <a:rPr lang="en" sz="1800"/>
              <a:t>Interpretable (actual columns &amp; rows)</a:t>
            </a:r>
            <a:endParaRPr sz="1800"/>
          </a:p>
          <a:p>
            <a:pPr marL="914400" lvl="1" indent="-342900">
              <a:spcBef>
                <a:spcPts val="0"/>
              </a:spcBef>
              <a:buSzPts val="1800"/>
              <a:buChar char="○"/>
            </a:pPr>
            <a:r>
              <a:rPr lang="en" sz="1800"/>
              <a:t>Sparsity preserved (U,V dense but C,R sparse)</a:t>
            </a:r>
            <a:endParaRPr sz="1800"/>
          </a:p>
          <a:p>
            <a:pPr marL="914400" lvl="1" indent="-342900">
              <a:spcBef>
                <a:spcPts val="0"/>
              </a:spcBef>
              <a:buSzPts val="1800"/>
              <a:buChar char="○"/>
            </a:pPr>
            <a:r>
              <a:rPr lang="en" sz="1800"/>
              <a:t>May output redundant features</a:t>
            </a:r>
            <a:endParaRPr sz="1800"/>
          </a:p>
        </p:txBody>
      </p:sp>
    </p:spTree>
    <p:extLst>
      <p:ext uri="{BB962C8B-B14F-4D97-AF65-F5344CB8AC3E}">
        <p14:creationId xmlns:p14="http://schemas.microsoft.com/office/powerpoint/2010/main" val="141100065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0" y="-16565"/>
            <a:ext cx="8520600" cy="572700"/>
          </a:xfrm>
          <a:prstGeom prst="rect">
            <a:avLst/>
          </a:prstGeom>
        </p:spPr>
        <p:txBody>
          <a:bodyPr spcFirstLastPara="1" vert="horz" wrap="square" lIns="91425" tIns="91425" rIns="91425" bIns="91425" rtlCol="0" anchor="t" anchorCtr="0">
            <a:noAutofit/>
          </a:bodyPr>
          <a:lstStyle/>
          <a:p>
            <a:pPr>
              <a:spcBef>
                <a:spcPts val="0"/>
              </a:spcBef>
            </a:pPr>
            <a:r>
              <a:rPr lang="en" dirty="0"/>
              <a:t>Recommender Systems: Content-Based</a:t>
            </a:r>
            <a:endParaRPr dirty="0"/>
          </a:p>
        </p:txBody>
      </p:sp>
      <p:sp>
        <p:nvSpPr>
          <p:cNvPr id="75" name="Shape 75"/>
          <p:cNvSpPr txBox="1">
            <a:spLocks noGrp="1"/>
          </p:cNvSpPr>
          <p:nvPr>
            <p:ph type="body" idx="1"/>
          </p:nvPr>
        </p:nvSpPr>
        <p:spPr>
          <a:xfrm>
            <a:off x="0" y="1371600"/>
            <a:ext cx="8730600" cy="4054525"/>
          </a:xfrm>
          <a:prstGeom prst="rect">
            <a:avLst/>
          </a:prstGeom>
        </p:spPr>
        <p:txBody>
          <a:bodyPr spcFirstLastPara="1" vert="horz" wrap="square" lIns="91425" tIns="91425" rIns="91425" bIns="91425" rtlCol="0" anchor="t" anchorCtr="0">
            <a:noAutofit/>
          </a:bodyPr>
          <a:lstStyle/>
          <a:p>
            <a:pPr marL="0" indent="0">
              <a:spcBef>
                <a:spcPts val="0"/>
              </a:spcBef>
              <a:buNone/>
            </a:pPr>
            <a:r>
              <a:rPr lang="en" b="1" u="sng" dirty="0"/>
              <a:t>What:</a:t>
            </a:r>
            <a:r>
              <a:rPr lang="en" dirty="0"/>
              <a:t> Given a bunch of users, items and ratings, want to predict missing ratings</a:t>
            </a:r>
            <a:endParaRPr dirty="0"/>
          </a:p>
          <a:p>
            <a:pPr marL="0" indent="0">
              <a:spcBef>
                <a:spcPts val="1600"/>
              </a:spcBef>
              <a:buNone/>
            </a:pPr>
            <a:r>
              <a:rPr lang="en" b="1" u="sng" dirty="0"/>
              <a:t>How:</a:t>
            </a:r>
            <a:r>
              <a:rPr lang="en" b="1" dirty="0"/>
              <a:t> </a:t>
            </a:r>
            <a:r>
              <a:rPr lang="en" dirty="0"/>
              <a:t>Recommend items to customer x similar to previous items rated highly by x</a:t>
            </a:r>
            <a:endParaRPr b="1" dirty="0"/>
          </a:p>
          <a:p>
            <a:pPr marL="457200" indent="-342900">
              <a:spcBef>
                <a:spcPts val="1600"/>
              </a:spcBef>
              <a:buSzPts val="1800"/>
              <a:buChar char="●"/>
            </a:pPr>
            <a:r>
              <a:rPr lang="en" dirty="0"/>
              <a:t>Content-Based</a:t>
            </a:r>
            <a:endParaRPr dirty="0"/>
          </a:p>
          <a:p>
            <a:pPr marL="914400" lvl="1" indent="-342900">
              <a:spcBef>
                <a:spcPts val="0"/>
              </a:spcBef>
              <a:buSzPts val="1800"/>
              <a:buChar char="○"/>
            </a:pPr>
            <a:r>
              <a:rPr lang="en" sz="1800" dirty="0"/>
              <a:t>Collect user profile </a:t>
            </a:r>
            <a:r>
              <a:rPr lang="en" sz="1800" b="1" i="1" dirty="0"/>
              <a:t>x</a:t>
            </a:r>
            <a:r>
              <a:rPr lang="en" sz="1800" dirty="0"/>
              <a:t> and item profile </a:t>
            </a:r>
            <a:r>
              <a:rPr lang="en" sz="1800" b="1" i="1" dirty="0" err="1"/>
              <a:t>i</a:t>
            </a:r>
            <a:r>
              <a:rPr lang="en" sz="1800" b="1" i="1" dirty="0"/>
              <a:t> </a:t>
            </a:r>
            <a:endParaRPr sz="1800" dirty="0"/>
          </a:p>
          <a:p>
            <a:pPr marL="914400" lvl="1" indent="-342900">
              <a:spcBef>
                <a:spcPts val="0"/>
              </a:spcBef>
              <a:buSzPts val="1800"/>
              <a:buChar char="○"/>
            </a:pPr>
            <a:r>
              <a:rPr lang="en" sz="1800" dirty="0"/>
              <a:t>Estimate utility: </a:t>
            </a:r>
            <a:r>
              <a:rPr lang="en" sz="1800" i="1" dirty="0"/>
              <a:t>u(</a:t>
            </a:r>
            <a:r>
              <a:rPr lang="en" sz="1800" b="1" i="1" dirty="0" err="1"/>
              <a:t>x</a:t>
            </a:r>
            <a:r>
              <a:rPr lang="en" sz="1800" i="1" dirty="0" err="1"/>
              <a:t>,</a:t>
            </a:r>
            <a:r>
              <a:rPr lang="en" sz="1800" b="1" i="1" dirty="0" err="1"/>
              <a:t>i</a:t>
            </a:r>
            <a:r>
              <a:rPr lang="en" sz="1800" i="1" dirty="0"/>
              <a:t>) = cos(</a:t>
            </a:r>
            <a:r>
              <a:rPr lang="en" sz="1800" b="1" i="1" dirty="0" err="1"/>
              <a:t>x</a:t>
            </a:r>
            <a:r>
              <a:rPr lang="en" sz="1800" i="1" dirty="0" err="1"/>
              <a:t>,</a:t>
            </a:r>
            <a:r>
              <a:rPr lang="en" sz="1800" b="1" i="1" dirty="0" err="1"/>
              <a:t>i</a:t>
            </a:r>
            <a:r>
              <a:rPr lang="en" sz="1800" i="1" dirty="0"/>
              <a:t>)</a:t>
            </a:r>
            <a:endParaRPr sz="1800" dirty="0"/>
          </a:p>
          <a:p>
            <a:pPr marL="0" indent="0">
              <a:spcBef>
                <a:spcPts val="1600"/>
              </a:spcBef>
              <a:buNone/>
            </a:pPr>
            <a:br>
              <a:rPr lang="en" i="1" dirty="0"/>
            </a:br>
            <a:endParaRPr b="1" i="1" dirty="0"/>
          </a:p>
          <a:p>
            <a:pPr marL="0" indent="0">
              <a:spcBef>
                <a:spcPts val="1600"/>
              </a:spcBef>
              <a:spcAft>
                <a:spcPts val="1600"/>
              </a:spcAft>
              <a:buNone/>
            </a:pPr>
            <a:endParaRPr dirty="0"/>
          </a:p>
        </p:txBody>
      </p:sp>
      <p:grpSp>
        <p:nvGrpSpPr>
          <p:cNvPr id="76" name="Shape 76"/>
          <p:cNvGrpSpPr/>
          <p:nvPr/>
        </p:nvGrpSpPr>
        <p:grpSpPr>
          <a:xfrm>
            <a:off x="5406362" y="2924702"/>
            <a:ext cx="2712739" cy="3136576"/>
            <a:chOff x="5971675" y="1670550"/>
            <a:chExt cx="2661375" cy="3296800"/>
          </a:xfrm>
        </p:grpSpPr>
        <p:pic>
          <p:nvPicPr>
            <p:cNvPr id="77" name="Shape 77"/>
            <p:cNvPicPr preferRelativeResize="0"/>
            <p:nvPr/>
          </p:nvPicPr>
          <p:blipFill>
            <a:blip r:embed="rId3">
              <a:alphaModFix/>
            </a:blip>
            <a:stretch>
              <a:fillRect/>
            </a:stretch>
          </p:blipFill>
          <p:spPr>
            <a:xfrm>
              <a:off x="5971675" y="1796700"/>
              <a:ext cx="2661375" cy="3170650"/>
            </a:xfrm>
            <a:prstGeom prst="rect">
              <a:avLst/>
            </a:prstGeom>
            <a:noFill/>
            <a:ln>
              <a:noFill/>
            </a:ln>
          </p:spPr>
        </p:pic>
        <p:pic>
          <p:nvPicPr>
            <p:cNvPr id="78" name="Shape 78"/>
            <p:cNvPicPr preferRelativeResize="0"/>
            <p:nvPr/>
          </p:nvPicPr>
          <p:blipFill rotWithShape="1">
            <a:blip r:embed="rId4">
              <a:alphaModFix/>
            </a:blip>
            <a:srcRect b="43709"/>
            <a:stretch/>
          </p:blipFill>
          <p:spPr>
            <a:xfrm>
              <a:off x="7257075" y="1670550"/>
              <a:ext cx="596475" cy="173125"/>
            </a:xfrm>
            <a:prstGeom prst="rect">
              <a:avLst/>
            </a:prstGeom>
            <a:noFill/>
            <a:ln>
              <a:noFill/>
            </a:ln>
          </p:spPr>
        </p:pic>
      </p:grpSp>
    </p:spTree>
    <p:extLst>
      <p:ext uri="{BB962C8B-B14F-4D97-AF65-F5344CB8AC3E}">
        <p14:creationId xmlns:p14="http://schemas.microsoft.com/office/powerpoint/2010/main" val="63327186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0" y="-33130"/>
            <a:ext cx="8520600" cy="572700"/>
          </a:xfrm>
          <a:prstGeom prst="rect">
            <a:avLst/>
          </a:prstGeom>
        </p:spPr>
        <p:txBody>
          <a:bodyPr spcFirstLastPara="1" vert="horz" wrap="square" lIns="91425" tIns="91425" rIns="91425" bIns="91425" rtlCol="0" anchor="t" anchorCtr="0">
            <a:noAutofit/>
          </a:bodyPr>
          <a:lstStyle/>
          <a:p>
            <a:pPr>
              <a:spcBef>
                <a:spcPts val="0"/>
              </a:spcBef>
            </a:pPr>
            <a:r>
              <a:rPr lang="en" dirty="0"/>
              <a:t>Recommender Systems: Collaborative Filtering</a:t>
            </a:r>
            <a:endParaRPr dirty="0"/>
          </a:p>
        </p:txBody>
      </p:sp>
      <p:sp>
        <p:nvSpPr>
          <p:cNvPr id="84" name="Shape 84"/>
          <p:cNvSpPr txBox="1">
            <a:spLocks noGrp="1"/>
          </p:cNvSpPr>
          <p:nvPr>
            <p:ph type="body" idx="1"/>
          </p:nvPr>
        </p:nvSpPr>
        <p:spPr>
          <a:xfrm>
            <a:off x="73425" y="1874975"/>
            <a:ext cx="9144000" cy="3990900"/>
          </a:xfrm>
          <a:prstGeom prst="rect">
            <a:avLst/>
          </a:prstGeom>
        </p:spPr>
        <p:txBody>
          <a:bodyPr spcFirstLastPara="1" vert="horz" wrap="square" lIns="91425" tIns="91425" rIns="91425" bIns="91425" rtlCol="0" anchor="t" anchorCtr="0">
            <a:noAutofit/>
          </a:bodyPr>
          <a:lstStyle/>
          <a:p>
            <a:pPr marL="457200" indent="-342900">
              <a:spcBef>
                <a:spcPts val="0"/>
              </a:spcBef>
              <a:buSzPts val="1800"/>
              <a:buChar char="●"/>
            </a:pPr>
            <a:r>
              <a:rPr lang="en" b="1" dirty="0"/>
              <a:t>user-user CF vs item-item CF</a:t>
            </a:r>
            <a:endParaRPr dirty="0"/>
          </a:p>
          <a:p>
            <a:pPr marL="914400" lvl="1" indent="-342900">
              <a:spcBef>
                <a:spcPts val="0"/>
              </a:spcBef>
              <a:buSzPts val="1800"/>
              <a:buChar char="○"/>
            </a:pPr>
            <a:r>
              <a:rPr lang="en" sz="1800" dirty="0"/>
              <a:t>user-user CF: estimate a user’s rating based on ratings of similar users </a:t>
            </a:r>
            <a:r>
              <a:rPr lang="en" sz="1800" b="1" dirty="0">
                <a:solidFill>
                  <a:srgbClr val="980000"/>
                </a:solidFill>
              </a:rPr>
              <a:t>who have rated the item</a:t>
            </a:r>
            <a:r>
              <a:rPr lang="en" sz="1800" dirty="0"/>
              <a:t>; similar definition for item-item CF</a:t>
            </a:r>
            <a:endParaRPr sz="1800" dirty="0"/>
          </a:p>
          <a:p>
            <a:pPr marL="457200" indent="-342900">
              <a:spcBef>
                <a:spcPts val="0"/>
              </a:spcBef>
              <a:buSzPts val="1800"/>
              <a:buChar char="●"/>
            </a:pPr>
            <a:r>
              <a:rPr lang="en" b="1" dirty="0"/>
              <a:t>Similarity metrics</a:t>
            </a:r>
            <a:endParaRPr b="1" dirty="0"/>
          </a:p>
          <a:p>
            <a:pPr marL="914400" lvl="1" indent="-342900">
              <a:spcBef>
                <a:spcPts val="0"/>
              </a:spcBef>
              <a:buSzPts val="1800"/>
              <a:buChar char="○"/>
            </a:pPr>
            <a:r>
              <a:rPr lang="en" sz="1800" dirty="0" err="1"/>
              <a:t>Jaccard</a:t>
            </a:r>
            <a:r>
              <a:rPr lang="en" sz="1800" dirty="0"/>
              <a:t> similarity: </a:t>
            </a:r>
            <a:r>
              <a:rPr lang="en" sz="1800" i="1" dirty="0"/>
              <a:t>binary</a:t>
            </a:r>
            <a:endParaRPr sz="1800" dirty="0"/>
          </a:p>
          <a:p>
            <a:pPr marL="914400" lvl="1" indent="-342900">
              <a:spcBef>
                <a:spcPts val="0"/>
              </a:spcBef>
              <a:buSzPts val="1800"/>
              <a:buChar char="○"/>
            </a:pPr>
            <a:r>
              <a:rPr lang="en" sz="1800" dirty="0"/>
              <a:t>Cosine similarity: </a:t>
            </a:r>
            <a:r>
              <a:rPr lang="en" sz="1800" i="1" dirty="0"/>
              <a:t>treats missing ratings as “negative”</a:t>
            </a:r>
            <a:endParaRPr sz="1800" dirty="0"/>
          </a:p>
          <a:p>
            <a:pPr marL="914400" lvl="1" indent="-342900">
              <a:spcBef>
                <a:spcPts val="0"/>
              </a:spcBef>
              <a:buSzPts val="1800"/>
              <a:buChar char="○"/>
            </a:pPr>
            <a:r>
              <a:rPr lang="en" sz="1800" dirty="0"/>
              <a:t>Pearson correlation </a:t>
            </a:r>
            <a:r>
              <a:rPr lang="en" sz="1800" dirty="0" err="1"/>
              <a:t>coeff</a:t>
            </a:r>
            <a:r>
              <a:rPr lang="en" sz="1800" dirty="0"/>
              <a:t>: </a:t>
            </a:r>
            <a:r>
              <a:rPr lang="en" sz="1800" i="1" dirty="0"/>
              <a:t>remove mean of non-missing ratings (standardized)</a:t>
            </a:r>
            <a:endParaRPr sz="1800" i="1" dirty="0"/>
          </a:p>
          <a:p>
            <a:pPr marL="457200" indent="-342900">
              <a:spcBef>
                <a:spcPts val="0"/>
              </a:spcBef>
              <a:buSzPts val="1800"/>
              <a:buChar char="●"/>
            </a:pPr>
            <a:r>
              <a:rPr lang="en" b="1" dirty="0"/>
              <a:t>Prediction of item </a:t>
            </a:r>
            <a:r>
              <a:rPr lang="en" b="1" dirty="0" err="1"/>
              <a:t>i</a:t>
            </a:r>
            <a:r>
              <a:rPr lang="en" b="1" dirty="0"/>
              <a:t> from user x:   </a:t>
            </a:r>
            <a:r>
              <a:rPr lang="en" dirty="0"/>
              <a:t>(</a:t>
            </a:r>
            <a:r>
              <a:rPr lang="en" dirty="0" err="1"/>
              <a:t>s</a:t>
            </a:r>
            <a:r>
              <a:rPr lang="en" baseline="-25000" dirty="0" err="1"/>
              <a:t>xy</a:t>
            </a:r>
            <a:r>
              <a:rPr lang="en" dirty="0"/>
              <a:t> = sim(</a:t>
            </a:r>
            <a:r>
              <a:rPr lang="en" dirty="0" err="1"/>
              <a:t>x,y</a:t>
            </a:r>
            <a:r>
              <a:rPr lang="en" dirty="0"/>
              <a:t>))</a:t>
            </a:r>
            <a:endParaRPr dirty="0"/>
          </a:p>
          <a:p>
            <a:pPr marL="0" indent="0">
              <a:spcBef>
                <a:spcPts val="1600"/>
              </a:spcBef>
              <a:buNone/>
            </a:pPr>
            <a:endParaRPr dirty="0"/>
          </a:p>
          <a:p>
            <a:pPr marL="457200" indent="-342900">
              <a:spcBef>
                <a:spcPts val="1600"/>
              </a:spcBef>
              <a:buSzPts val="1800"/>
              <a:buChar char="●"/>
            </a:pPr>
            <a:r>
              <a:rPr lang="en" dirty="0"/>
              <a:t>Remove baseline estimate and only model rating deviations from baseline estimate, so that we’re not affected by user/item bias</a:t>
            </a:r>
            <a:endParaRPr dirty="0"/>
          </a:p>
          <a:p>
            <a:pPr marL="0" indent="0">
              <a:lnSpc>
                <a:spcPct val="115000"/>
              </a:lnSpc>
              <a:spcBef>
                <a:spcPts val="1600"/>
              </a:spcBef>
              <a:buNone/>
            </a:pPr>
            <a:endParaRPr sz="1800" dirty="0"/>
          </a:p>
          <a:p>
            <a:pPr marL="0" indent="0">
              <a:spcBef>
                <a:spcPts val="1600"/>
              </a:spcBef>
              <a:spcAft>
                <a:spcPts val="1600"/>
              </a:spcAft>
              <a:buNone/>
            </a:pPr>
            <a:endParaRPr dirty="0"/>
          </a:p>
        </p:txBody>
      </p:sp>
      <p:pic>
        <p:nvPicPr>
          <p:cNvPr id="85" name="Shape 85"/>
          <p:cNvPicPr preferRelativeResize="0"/>
          <p:nvPr/>
        </p:nvPicPr>
        <p:blipFill>
          <a:blip r:embed="rId3">
            <a:alphaModFix/>
          </a:blip>
          <a:stretch>
            <a:fillRect/>
          </a:stretch>
        </p:blipFill>
        <p:spPr>
          <a:xfrm>
            <a:off x="1049975" y="4469151"/>
            <a:ext cx="1770300" cy="639475"/>
          </a:xfrm>
          <a:prstGeom prst="rect">
            <a:avLst/>
          </a:prstGeom>
          <a:noFill/>
          <a:ln>
            <a:noFill/>
          </a:ln>
        </p:spPr>
      </p:pic>
    </p:spTree>
    <p:extLst>
      <p:ext uri="{BB962C8B-B14F-4D97-AF65-F5344CB8AC3E}">
        <p14:creationId xmlns:p14="http://schemas.microsoft.com/office/powerpoint/2010/main" val="275406113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0" y="-36443"/>
            <a:ext cx="8520600" cy="572700"/>
          </a:xfrm>
          <a:prstGeom prst="rect">
            <a:avLst/>
          </a:prstGeom>
        </p:spPr>
        <p:txBody>
          <a:bodyPr spcFirstLastPara="1" vert="horz" wrap="square" lIns="91425" tIns="91425" rIns="91425" bIns="91425" rtlCol="0" anchor="t" anchorCtr="0">
            <a:noAutofit/>
          </a:bodyPr>
          <a:lstStyle/>
          <a:p>
            <a:pPr>
              <a:spcBef>
                <a:spcPts val="0"/>
              </a:spcBef>
            </a:pPr>
            <a:r>
              <a:rPr lang="en" dirty="0"/>
              <a:t>Recommender Systems: Latent Factor Models</a:t>
            </a:r>
            <a:endParaRPr dirty="0"/>
          </a:p>
        </p:txBody>
      </p:sp>
      <p:sp>
        <p:nvSpPr>
          <p:cNvPr id="91" name="Shape 91"/>
          <p:cNvSpPr txBox="1">
            <a:spLocks noGrp="1"/>
          </p:cNvSpPr>
          <p:nvPr>
            <p:ph type="body" idx="1"/>
          </p:nvPr>
        </p:nvSpPr>
        <p:spPr>
          <a:xfrm>
            <a:off x="0" y="1295400"/>
            <a:ext cx="8730600" cy="4130725"/>
          </a:xfrm>
          <a:prstGeom prst="rect">
            <a:avLst/>
          </a:prstGeom>
        </p:spPr>
        <p:txBody>
          <a:bodyPr spcFirstLastPara="1" vert="horz" wrap="square" lIns="91425" tIns="91425" rIns="91425" bIns="91425" rtlCol="0" anchor="t" anchorCtr="0">
            <a:noAutofit/>
          </a:bodyPr>
          <a:lstStyle/>
          <a:p>
            <a:pPr marL="0" indent="0">
              <a:spcBef>
                <a:spcPts val="0"/>
              </a:spcBef>
              <a:buNone/>
            </a:pPr>
            <a:r>
              <a:rPr lang="en" b="1" u="sng" dirty="0"/>
              <a:t>Motivation:</a:t>
            </a:r>
            <a:r>
              <a:rPr lang="en" dirty="0"/>
              <a:t> Collaborative filtering is a local approach to predict ratings based on finding neighbors. Matrix factorization takes a more global view.</a:t>
            </a:r>
            <a:endParaRPr dirty="0"/>
          </a:p>
          <a:p>
            <a:pPr marL="0" indent="0">
              <a:spcBef>
                <a:spcPts val="1600"/>
              </a:spcBef>
              <a:buNone/>
            </a:pPr>
            <a:r>
              <a:rPr lang="en" b="1" u="sng" dirty="0"/>
              <a:t>Intuition:</a:t>
            </a:r>
            <a:r>
              <a:rPr lang="en" b="1" dirty="0"/>
              <a:t> </a:t>
            </a:r>
            <a:r>
              <a:rPr lang="en" dirty="0"/>
              <a:t>Map users and movies to (lower-dimensional) latent-factor space. Make prediction based on these latent factors. </a:t>
            </a:r>
            <a:endParaRPr dirty="0"/>
          </a:p>
          <a:p>
            <a:pPr marL="0" indent="0">
              <a:spcBef>
                <a:spcPts val="1600"/>
              </a:spcBef>
              <a:spcAft>
                <a:spcPts val="1600"/>
              </a:spcAft>
              <a:buNone/>
            </a:pPr>
            <a:r>
              <a:rPr lang="en" b="1" u="sng" dirty="0"/>
              <a:t>Model:</a:t>
            </a:r>
            <a:r>
              <a:rPr lang="en" dirty="0"/>
              <a:t> 				    for user x and movie </a:t>
            </a:r>
            <a:r>
              <a:rPr lang="en" dirty="0" err="1"/>
              <a:t>i</a:t>
            </a:r>
            <a:endParaRPr dirty="0"/>
          </a:p>
        </p:txBody>
      </p:sp>
      <p:pic>
        <p:nvPicPr>
          <p:cNvPr id="92" name="Shape 92"/>
          <p:cNvPicPr preferRelativeResize="0"/>
          <p:nvPr/>
        </p:nvPicPr>
        <p:blipFill>
          <a:blip r:embed="rId3">
            <a:alphaModFix/>
          </a:blip>
          <a:stretch>
            <a:fillRect/>
          </a:stretch>
        </p:blipFill>
        <p:spPr>
          <a:xfrm>
            <a:off x="1371600" y="4149775"/>
            <a:ext cx="1420549" cy="269825"/>
          </a:xfrm>
          <a:prstGeom prst="rect">
            <a:avLst/>
          </a:prstGeom>
          <a:noFill/>
          <a:ln>
            <a:noFill/>
          </a:ln>
        </p:spPr>
      </p:pic>
      <p:pic>
        <p:nvPicPr>
          <p:cNvPr id="93" name="Shape 93"/>
          <p:cNvPicPr preferRelativeResize="0"/>
          <p:nvPr/>
        </p:nvPicPr>
        <p:blipFill rotWithShape="1">
          <a:blip r:embed="rId4">
            <a:alphaModFix/>
          </a:blip>
          <a:srcRect l="3639" r="5368" b="4223"/>
          <a:stretch/>
        </p:blipFill>
        <p:spPr>
          <a:xfrm>
            <a:off x="5177426" y="4476840"/>
            <a:ext cx="3553174" cy="2381160"/>
          </a:xfrm>
          <a:prstGeom prst="rect">
            <a:avLst/>
          </a:prstGeom>
          <a:noFill/>
          <a:ln>
            <a:noFill/>
          </a:ln>
        </p:spPr>
      </p:pic>
    </p:spTree>
    <p:extLst>
      <p:ext uri="{BB962C8B-B14F-4D97-AF65-F5344CB8AC3E}">
        <p14:creationId xmlns:p14="http://schemas.microsoft.com/office/powerpoint/2010/main" val="30995812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26504" y="0"/>
            <a:ext cx="8520600" cy="572700"/>
          </a:xfrm>
          <a:prstGeom prst="rect">
            <a:avLst/>
          </a:prstGeom>
        </p:spPr>
        <p:txBody>
          <a:bodyPr spcFirstLastPara="1" vert="horz" wrap="square" lIns="91425" tIns="91425" rIns="91425" bIns="91425" rtlCol="0" anchor="t" anchorCtr="0">
            <a:noAutofit/>
          </a:bodyPr>
          <a:lstStyle/>
          <a:p>
            <a:pPr>
              <a:spcBef>
                <a:spcPts val="0"/>
              </a:spcBef>
            </a:pPr>
            <a:r>
              <a:rPr lang="en" dirty="0"/>
              <a:t>Recommender Systems: Latent Factor Models</a:t>
            </a:r>
            <a:endParaRPr dirty="0"/>
          </a:p>
        </p:txBody>
      </p:sp>
      <p:sp>
        <p:nvSpPr>
          <p:cNvPr id="99" name="Shape 99"/>
          <p:cNvSpPr txBox="1">
            <a:spLocks noGrp="1"/>
          </p:cNvSpPr>
          <p:nvPr>
            <p:ph type="body" idx="1"/>
          </p:nvPr>
        </p:nvSpPr>
        <p:spPr>
          <a:xfrm>
            <a:off x="311700" y="2546899"/>
            <a:ext cx="8418899" cy="3238826"/>
          </a:xfrm>
          <a:prstGeom prst="rect">
            <a:avLst/>
          </a:prstGeom>
        </p:spPr>
        <p:txBody>
          <a:bodyPr spcFirstLastPara="1" vert="horz" wrap="square" lIns="91425" tIns="91425" rIns="91425" bIns="91425" rtlCol="0" anchor="t" anchorCtr="0">
            <a:noAutofit/>
          </a:bodyPr>
          <a:lstStyle/>
          <a:p>
            <a:pPr marL="457200" indent="-342900">
              <a:spcBef>
                <a:spcPts val="0"/>
              </a:spcBef>
              <a:buSzPts val="1800"/>
              <a:buChar char="●"/>
            </a:pPr>
            <a:r>
              <a:rPr lang="en" dirty="0"/>
              <a:t>Only sum over observed ratings in the training set</a:t>
            </a:r>
            <a:endParaRPr dirty="0"/>
          </a:p>
          <a:p>
            <a:pPr marL="457200" indent="-342900">
              <a:spcBef>
                <a:spcPts val="0"/>
              </a:spcBef>
              <a:buSzPts val="1800"/>
              <a:buChar char="●"/>
            </a:pPr>
            <a:r>
              <a:rPr lang="en" dirty="0"/>
              <a:t>Use regularization to prevent overfitting</a:t>
            </a:r>
            <a:endParaRPr dirty="0"/>
          </a:p>
          <a:p>
            <a:pPr marL="457200" indent="-342900">
              <a:spcBef>
                <a:spcPts val="0"/>
              </a:spcBef>
              <a:buSzPts val="1800"/>
              <a:buChar char="●"/>
            </a:pPr>
            <a:r>
              <a:rPr lang="en" dirty="0"/>
              <a:t>Can solve via SGD (alternating update for P, Q)</a:t>
            </a:r>
            <a:endParaRPr dirty="0"/>
          </a:p>
          <a:p>
            <a:pPr marL="457200" indent="-342900">
              <a:spcBef>
                <a:spcPts val="0"/>
              </a:spcBef>
              <a:buSzPts val="1800"/>
              <a:buChar char="●"/>
            </a:pPr>
            <a:r>
              <a:rPr lang="en" dirty="0"/>
              <a:t>Can be extended to include biases (and temporal biases)</a:t>
            </a:r>
            <a:endParaRPr dirty="0"/>
          </a:p>
          <a:p>
            <a:pPr marL="0" indent="0">
              <a:spcBef>
                <a:spcPts val="1600"/>
              </a:spcBef>
              <a:buNone/>
            </a:pPr>
            <a:endParaRPr sz="800" dirty="0"/>
          </a:p>
          <a:p>
            <a:pPr marL="0" indent="0">
              <a:spcBef>
                <a:spcPts val="1600"/>
              </a:spcBef>
              <a:spcAft>
                <a:spcPts val="1600"/>
              </a:spcAft>
              <a:buNone/>
            </a:pPr>
            <a:endParaRPr dirty="0"/>
          </a:p>
        </p:txBody>
      </p:sp>
      <p:pic>
        <p:nvPicPr>
          <p:cNvPr id="100" name="Shape 100"/>
          <p:cNvPicPr preferRelativeResize="0"/>
          <p:nvPr/>
        </p:nvPicPr>
        <p:blipFill>
          <a:blip r:embed="rId3">
            <a:alphaModFix/>
          </a:blip>
          <a:stretch>
            <a:fillRect/>
          </a:stretch>
        </p:blipFill>
        <p:spPr>
          <a:xfrm>
            <a:off x="311701" y="1738978"/>
            <a:ext cx="8418899" cy="807921"/>
          </a:xfrm>
          <a:prstGeom prst="rect">
            <a:avLst/>
          </a:prstGeom>
          <a:noFill/>
          <a:ln>
            <a:noFill/>
          </a:ln>
        </p:spPr>
      </p:pic>
      <p:pic>
        <p:nvPicPr>
          <p:cNvPr id="101" name="Shape 101"/>
          <p:cNvPicPr preferRelativeResize="0"/>
          <p:nvPr/>
        </p:nvPicPr>
        <p:blipFill>
          <a:blip r:embed="rId4">
            <a:alphaModFix/>
          </a:blip>
          <a:stretch>
            <a:fillRect/>
          </a:stretch>
        </p:blipFill>
        <p:spPr>
          <a:xfrm>
            <a:off x="987376" y="4748376"/>
            <a:ext cx="3120015" cy="269925"/>
          </a:xfrm>
          <a:prstGeom prst="rect">
            <a:avLst/>
          </a:prstGeom>
          <a:noFill/>
          <a:ln>
            <a:noFill/>
          </a:ln>
        </p:spPr>
      </p:pic>
    </p:spTree>
    <p:extLst>
      <p:ext uri="{BB962C8B-B14F-4D97-AF65-F5344CB8AC3E}">
        <p14:creationId xmlns:p14="http://schemas.microsoft.com/office/powerpoint/2010/main" val="323312275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9CAAC-E74D-FD42-AA48-7EC8EF8CB229}"/>
              </a:ext>
            </a:extLst>
          </p:cNvPr>
          <p:cNvSpPr>
            <a:spLocks noGrp="1"/>
          </p:cNvSpPr>
          <p:nvPr>
            <p:ph type="title"/>
          </p:nvPr>
        </p:nvSpPr>
        <p:spPr/>
        <p:txBody>
          <a:bodyPr/>
          <a:lstStyle/>
          <a:p>
            <a:r>
              <a:rPr lang="en-US" dirty="0"/>
              <a:t>PageRank</a:t>
            </a:r>
          </a:p>
        </p:txBody>
      </p:sp>
      <p:sp>
        <p:nvSpPr>
          <p:cNvPr id="3" name="Text Placeholder 2">
            <a:extLst>
              <a:ext uri="{FF2B5EF4-FFF2-40B4-BE49-F238E27FC236}">
                <a16:creationId xmlns:a16="http://schemas.microsoft.com/office/drawing/2014/main" id="{2B68F012-2753-4646-9C26-BBC522C0FAE6}"/>
              </a:ext>
            </a:extLst>
          </p:cNvPr>
          <p:cNvSpPr>
            <a:spLocks noGrp="1"/>
          </p:cNvSpPr>
          <p:nvPr>
            <p:ph type="body" idx="1"/>
          </p:nvPr>
        </p:nvSpPr>
        <p:spPr/>
        <p:txBody>
          <a:bodyPr/>
          <a:lstStyle/>
          <a:p>
            <a:r>
              <a:rPr lang="en-US" dirty="0"/>
              <a:t>Jessica Su</a:t>
            </a:r>
          </a:p>
        </p:txBody>
      </p:sp>
      <p:sp>
        <p:nvSpPr>
          <p:cNvPr id="4" name="Slide Number Placeholder 3">
            <a:extLst>
              <a:ext uri="{FF2B5EF4-FFF2-40B4-BE49-F238E27FC236}">
                <a16:creationId xmlns:a16="http://schemas.microsoft.com/office/drawing/2014/main" id="{3263FB09-8A36-D248-99B6-B3CD441F29C5}"/>
              </a:ext>
            </a:extLst>
          </p:cNvPr>
          <p:cNvSpPr>
            <a:spLocks noGrp="1"/>
          </p:cNvSpPr>
          <p:nvPr>
            <p:ph type="sldNum" sz="quarter" idx="12"/>
          </p:nvPr>
        </p:nvSpPr>
        <p:spPr/>
        <p:txBody>
          <a:bodyPr/>
          <a:lstStyle/>
          <a:p>
            <a:fld id="{19B12225-5612-419B-A8D5-4B8EEE4C217E}" type="slidenum">
              <a:rPr lang="en-US" smtClean="0"/>
              <a:pPr/>
              <a:t>29</a:t>
            </a:fld>
            <a:endParaRPr lang="en-US"/>
          </a:p>
        </p:txBody>
      </p:sp>
    </p:spTree>
    <p:extLst>
      <p:ext uri="{BB962C8B-B14F-4D97-AF65-F5344CB8AC3E}">
        <p14:creationId xmlns:p14="http://schemas.microsoft.com/office/powerpoint/2010/main" val="2512898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533400"/>
            <a:ext cx="8520600" cy="572700"/>
          </a:xfrm>
          <a:prstGeom prst="rect">
            <a:avLst/>
          </a:prstGeom>
        </p:spPr>
        <p:txBody>
          <a:bodyPr spcFirstLastPara="1" vert="horz" wrap="square" lIns="91425" tIns="91425" rIns="91425" bIns="91425" rtlCol="0" anchor="t" anchorCtr="0">
            <a:noAutofit/>
          </a:bodyPr>
          <a:lstStyle/>
          <a:p>
            <a:pPr>
              <a:spcBef>
                <a:spcPts val="0"/>
              </a:spcBef>
            </a:pPr>
            <a:r>
              <a:rPr lang="en-GB" dirty="0"/>
              <a:t>MapReduce</a:t>
            </a:r>
            <a:endParaRPr dirty="0"/>
          </a:p>
        </p:txBody>
      </p:sp>
      <p:sp>
        <p:nvSpPr>
          <p:cNvPr id="61" name="Shape 61"/>
          <p:cNvSpPr txBox="1">
            <a:spLocks noGrp="1"/>
          </p:cNvSpPr>
          <p:nvPr>
            <p:ph type="body" idx="1"/>
          </p:nvPr>
        </p:nvSpPr>
        <p:spPr>
          <a:xfrm>
            <a:off x="326940" y="1447800"/>
            <a:ext cx="8520600" cy="3416400"/>
          </a:xfrm>
          <a:prstGeom prst="rect">
            <a:avLst/>
          </a:prstGeom>
        </p:spPr>
        <p:txBody>
          <a:bodyPr spcFirstLastPara="1" vert="horz" wrap="square" lIns="91425" tIns="91425" rIns="91425" bIns="91425" rtlCol="0" anchor="t" anchorCtr="0">
            <a:noAutofit/>
          </a:bodyPr>
          <a:lstStyle/>
          <a:p>
            <a:pPr marL="0" indent="0">
              <a:spcBef>
                <a:spcPts val="0"/>
              </a:spcBef>
              <a:buNone/>
            </a:pPr>
            <a:r>
              <a:rPr lang="en-GB" dirty="0"/>
              <a:t>3 Steps</a:t>
            </a:r>
            <a:endParaRPr dirty="0"/>
          </a:p>
          <a:p>
            <a:pPr marL="457200" indent="-342900">
              <a:spcBef>
                <a:spcPts val="1600"/>
              </a:spcBef>
              <a:buSzPts val="1800"/>
              <a:buChar char="●"/>
            </a:pPr>
            <a:r>
              <a:rPr lang="en-GB" dirty="0"/>
              <a:t>Map:</a:t>
            </a:r>
            <a:endParaRPr dirty="0"/>
          </a:p>
          <a:p>
            <a:pPr marL="914400" lvl="1" indent="-317500">
              <a:spcBef>
                <a:spcPts val="0"/>
              </a:spcBef>
              <a:buSzPts val="1400"/>
              <a:buChar char="○"/>
            </a:pPr>
            <a:r>
              <a:rPr lang="en-GB" dirty="0"/>
              <a:t>Apply a user written map function to each input element.</a:t>
            </a:r>
            <a:endParaRPr dirty="0"/>
          </a:p>
          <a:p>
            <a:pPr marL="914400" lvl="1" indent="-317500">
              <a:spcBef>
                <a:spcPts val="0"/>
              </a:spcBef>
              <a:buSzPts val="1400"/>
              <a:buChar char="○"/>
            </a:pPr>
            <a:r>
              <a:rPr lang="en-GB" dirty="0"/>
              <a:t>The output of Map function is a set of key-value pairs.</a:t>
            </a:r>
            <a:endParaRPr dirty="0"/>
          </a:p>
          <a:p>
            <a:pPr marL="457200" indent="-342900">
              <a:spcBef>
                <a:spcPts val="0"/>
              </a:spcBef>
              <a:buSzPts val="1800"/>
              <a:buChar char="●"/>
            </a:pPr>
            <a:r>
              <a:rPr lang="en-GB" dirty="0" err="1"/>
              <a:t>GroupByKey</a:t>
            </a:r>
            <a:r>
              <a:rPr lang="en-GB" dirty="0"/>
              <a:t> :</a:t>
            </a:r>
            <a:endParaRPr dirty="0"/>
          </a:p>
          <a:p>
            <a:pPr marL="914400" lvl="1" indent="-317500">
              <a:spcBef>
                <a:spcPts val="0"/>
              </a:spcBef>
              <a:buSzPts val="1400"/>
              <a:buChar char="○"/>
            </a:pPr>
            <a:r>
              <a:rPr lang="en-GB" dirty="0"/>
              <a:t>Sort and Shuffle : Sort all key-value pairs by key and output key-(list of value pairs)</a:t>
            </a:r>
            <a:endParaRPr dirty="0"/>
          </a:p>
          <a:p>
            <a:pPr marL="457200" indent="-342900">
              <a:spcBef>
                <a:spcPts val="0"/>
              </a:spcBef>
              <a:buSzPts val="1800"/>
              <a:buChar char="●"/>
            </a:pPr>
            <a:r>
              <a:rPr lang="en-GB" dirty="0"/>
              <a:t>Reduce</a:t>
            </a:r>
            <a:endParaRPr dirty="0"/>
          </a:p>
          <a:p>
            <a:pPr marL="914400" lvl="1" indent="-317500">
              <a:spcBef>
                <a:spcPts val="0"/>
              </a:spcBef>
              <a:buSzPts val="1400"/>
              <a:buChar char="○"/>
            </a:pPr>
            <a:r>
              <a:rPr lang="en-GB" dirty="0"/>
              <a:t>User written reduce function applied to each key-[list of value] pairs</a:t>
            </a:r>
            <a:endParaRPr dirty="0"/>
          </a:p>
        </p:txBody>
      </p:sp>
    </p:spTree>
    <p:extLst>
      <p:ext uri="{BB962C8B-B14F-4D97-AF65-F5344CB8AC3E}">
        <p14:creationId xmlns:p14="http://schemas.microsoft.com/office/powerpoint/2010/main" val="278421334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1302275"/>
            <a:ext cx="8520600" cy="572700"/>
          </a:xfrm>
          <a:prstGeom prst="rect">
            <a:avLst/>
          </a:prstGeom>
        </p:spPr>
        <p:txBody>
          <a:bodyPr spcFirstLastPara="1" vert="horz" wrap="square" lIns="91425" tIns="91425" rIns="91425" bIns="91425" rtlCol="0" anchor="t" anchorCtr="0">
            <a:noAutofit/>
          </a:bodyPr>
          <a:lstStyle/>
          <a:p>
            <a:pPr>
              <a:spcBef>
                <a:spcPts val="0"/>
              </a:spcBef>
            </a:pPr>
            <a:r>
              <a:rPr lang="en" b="1"/>
              <a:t>PageRank</a:t>
            </a:r>
            <a:endParaRPr b="1"/>
          </a:p>
        </p:txBody>
      </p:sp>
      <p:sp>
        <p:nvSpPr>
          <p:cNvPr id="142" name="Shape 142"/>
          <p:cNvSpPr txBox="1">
            <a:spLocks noGrp="1"/>
          </p:cNvSpPr>
          <p:nvPr>
            <p:ph type="body" idx="1"/>
          </p:nvPr>
        </p:nvSpPr>
        <p:spPr>
          <a:xfrm>
            <a:off x="311700" y="2009725"/>
            <a:ext cx="8520600" cy="3416400"/>
          </a:xfrm>
          <a:prstGeom prst="rect">
            <a:avLst/>
          </a:prstGeom>
        </p:spPr>
        <p:txBody>
          <a:bodyPr spcFirstLastPara="1" vert="horz" wrap="square" lIns="91425" tIns="91425" rIns="91425" bIns="91425" rtlCol="0" anchor="t" anchorCtr="0">
            <a:noAutofit/>
          </a:bodyPr>
          <a:lstStyle/>
          <a:p>
            <a:pPr marL="457200" indent="-342900">
              <a:spcBef>
                <a:spcPts val="0"/>
              </a:spcBef>
              <a:buSzPts val="1800"/>
              <a:buChar char="●"/>
            </a:pPr>
            <a:r>
              <a:rPr lang="en"/>
              <a:t>PageRank is a method for determining the importance of webpages</a:t>
            </a:r>
            <a:endParaRPr/>
          </a:p>
          <a:p>
            <a:pPr marL="914400" lvl="1" indent="-317500">
              <a:spcBef>
                <a:spcPts val="0"/>
              </a:spcBef>
              <a:buSzPts val="1400"/>
              <a:buChar char="○"/>
            </a:pPr>
            <a:r>
              <a:rPr lang="en"/>
              <a:t>Named after Larry Page</a:t>
            </a:r>
            <a:endParaRPr/>
          </a:p>
          <a:p>
            <a:pPr marL="457200" indent="-342900">
              <a:spcBef>
                <a:spcPts val="0"/>
              </a:spcBef>
              <a:buSzPts val="1800"/>
              <a:buChar char="●"/>
            </a:pPr>
            <a:r>
              <a:rPr lang="en"/>
              <a:t>Rank of a page depends on how many pages link to it</a:t>
            </a:r>
            <a:endParaRPr/>
          </a:p>
          <a:p>
            <a:pPr marL="457200" indent="-342900">
              <a:spcBef>
                <a:spcPts val="0"/>
              </a:spcBef>
              <a:buSzPts val="1800"/>
              <a:buChar char="●"/>
            </a:pPr>
            <a:r>
              <a:rPr lang="en"/>
              <a:t>Pages with higher rank get more of a vote</a:t>
            </a:r>
            <a:endParaRPr/>
          </a:p>
          <a:p>
            <a:pPr marL="457200" indent="-342900">
              <a:spcBef>
                <a:spcPts val="0"/>
              </a:spcBef>
              <a:buSzPts val="1800"/>
              <a:buChar char="●"/>
            </a:pPr>
            <a:r>
              <a:rPr lang="en"/>
              <a:t>The vote of a page is evenly divided among all pages that it links to</a:t>
            </a:r>
            <a:endParaRPr/>
          </a:p>
        </p:txBody>
      </p:sp>
    </p:spTree>
    <p:extLst>
      <p:ext uri="{BB962C8B-B14F-4D97-AF65-F5344CB8AC3E}">
        <p14:creationId xmlns:p14="http://schemas.microsoft.com/office/powerpoint/2010/main" val="376183913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DACBD-7E2E-A84E-B8DF-FF647F4ACC67}"/>
              </a:ext>
            </a:extLst>
          </p:cNvPr>
          <p:cNvSpPr>
            <a:spLocks noGrp="1"/>
          </p:cNvSpPr>
          <p:nvPr>
            <p:ph type="title"/>
          </p:nvPr>
        </p:nvSpPr>
        <p:spPr/>
        <p:txBody>
          <a:bodyPr/>
          <a:lstStyle/>
          <a:p>
            <a:r>
              <a:rPr lang="en-US" dirty="0"/>
              <a:t>Example</a:t>
            </a:r>
          </a:p>
        </p:txBody>
      </p:sp>
      <p:sp>
        <p:nvSpPr>
          <p:cNvPr id="3" name="Text Placeholder 2">
            <a:extLst>
              <a:ext uri="{FF2B5EF4-FFF2-40B4-BE49-F238E27FC236}">
                <a16:creationId xmlns:a16="http://schemas.microsoft.com/office/drawing/2014/main" id="{639772D5-3017-D746-9C33-7B3BD7A28C98}"/>
              </a:ext>
            </a:extLst>
          </p:cNvPr>
          <p:cNvSpPr>
            <a:spLocks noGrp="1"/>
          </p:cNvSpPr>
          <p:nvPr>
            <p:ph type="body" idx="1"/>
          </p:nvPr>
        </p:nvSpPr>
        <p:spPr>
          <a:xfrm>
            <a:off x="628650" y="3457205"/>
            <a:ext cx="4552950" cy="1928464"/>
          </a:xfrm>
        </p:spPr>
        <p:txBody>
          <a:bodyPr>
            <a:normAutofit/>
          </a:bodyPr>
          <a:lstStyle/>
          <a:p>
            <a:r>
              <a:rPr lang="en-US" dirty="0" err="1"/>
              <a:t>r</a:t>
            </a:r>
            <a:r>
              <a:rPr lang="en-US" baseline="-25000" dirty="0" err="1"/>
              <a:t>a</a:t>
            </a:r>
            <a:r>
              <a:rPr lang="en-US" dirty="0"/>
              <a:t> = </a:t>
            </a:r>
            <a:r>
              <a:rPr lang="en-US" dirty="0" err="1"/>
              <a:t>r</a:t>
            </a:r>
            <a:r>
              <a:rPr lang="en-US" baseline="-25000" dirty="0" err="1"/>
              <a:t>y</a:t>
            </a:r>
            <a:r>
              <a:rPr lang="en-US" dirty="0"/>
              <a:t>/2 + </a:t>
            </a:r>
            <a:r>
              <a:rPr lang="en-US" dirty="0" err="1"/>
              <a:t>r</a:t>
            </a:r>
            <a:r>
              <a:rPr lang="en-US" baseline="-25000" dirty="0" err="1"/>
              <a:t>m</a:t>
            </a:r>
            <a:endParaRPr lang="en-US" dirty="0"/>
          </a:p>
          <a:p>
            <a:r>
              <a:rPr lang="en-US" dirty="0" err="1"/>
              <a:t>r</a:t>
            </a:r>
            <a:r>
              <a:rPr lang="en-US" baseline="-25000" dirty="0" err="1"/>
              <a:t>y</a:t>
            </a:r>
            <a:r>
              <a:rPr lang="en-US" dirty="0"/>
              <a:t> = </a:t>
            </a:r>
            <a:r>
              <a:rPr lang="en-US" dirty="0" err="1"/>
              <a:t>r</a:t>
            </a:r>
            <a:r>
              <a:rPr lang="en-US" baseline="-25000" dirty="0" err="1"/>
              <a:t>y</a:t>
            </a:r>
            <a:r>
              <a:rPr lang="en-US" dirty="0"/>
              <a:t>/2 + </a:t>
            </a:r>
            <a:r>
              <a:rPr lang="en-US" dirty="0" err="1"/>
              <a:t>r</a:t>
            </a:r>
            <a:r>
              <a:rPr lang="en-US" baseline="-25000" dirty="0" err="1"/>
              <a:t>a</a:t>
            </a:r>
            <a:r>
              <a:rPr lang="en-US" dirty="0"/>
              <a:t>/2</a:t>
            </a:r>
          </a:p>
          <a:p>
            <a:r>
              <a:rPr lang="en-US" dirty="0" err="1"/>
              <a:t>r</a:t>
            </a:r>
            <a:r>
              <a:rPr lang="en-US" baseline="-25000" dirty="0" err="1"/>
              <a:t>m</a:t>
            </a:r>
            <a:r>
              <a:rPr lang="en-US" dirty="0"/>
              <a:t> = </a:t>
            </a:r>
            <a:r>
              <a:rPr lang="en-US" dirty="0" err="1"/>
              <a:t>r</a:t>
            </a:r>
            <a:r>
              <a:rPr lang="en-US" baseline="-25000" dirty="0" err="1"/>
              <a:t>a</a:t>
            </a:r>
            <a:r>
              <a:rPr lang="en-US" dirty="0"/>
              <a:t> / 2</a:t>
            </a:r>
          </a:p>
        </p:txBody>
      </p:sp>
      <p:sp>
        <p:nvSpPr>
          <p:cNvPr id="4" name="Slide Number Placeholder 3">
            <a:extLst>
              <a:ext uri="{FF2B5EF4-FFF2-40B4-BE49-F238E27FC236}">
                <a16:creationId xmlns:a16="http://schemas.microsoft.com/office/drawing/2014/main" id="{2C3E8634-9D0A-1143-AB80-A6E9126AA577}"/>
              </a:ext>
            </a:extLst>
          </p:cNvPr>
          <p:cNvSpPr>
            <a:spLocks noGrp="1"/>
          </p:cNvSpPr>
          <p:nvPr>
            <p:ph type="sldNum" sz="quarter" idx="2"/>
          </p:nvPr>
        </p:nvSpPr>
        <p:spPr/>
        <p:txBody>
          <a:bodyPr/>
          <a:lstStyle/>
          <a:p>
            <a:fld id="{86CB4B4D-7CA3-9044-876B-883B54F8677D}" type="slidenum">
              <a:rPr lang="en-US" smtClean="0"/>
              <a:t>31</a:t>
            </a:fld>
            <a:endParaRPr lang="en-US"/>
          </a:p>
        </p:txBody>
      </p:sp>
      <p:pic>
        <p:nvPicPr>
          <p:cNvPr id="7" name="Picture 6">
            <a:extLst>
              <a:ext uri="{FF2B5EF4-FFF2-40B4-BE49-F238E27FC236}">
                <a16:creationId xmlns:a16="http://schemas.microsoft.com/office/drawing/2014/main" id="{D7E98048-980F-4243-8365-B60C5786E5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3934" y="2971800"/>
            <a:ext cx="3221416" cy="2899274"/>
          </a:xfrm>
          <a:prstGeom prst="rect">
            <a:avLst/>
          </a:prstGeom>
        </p:spPr>
      </p:pic>
    </p:spTree>
    <p:extLst>
      <p:ext uri="{BB962C8B-B14F-4D97-AF65-F5344CB8AC3E}">
        <p14:creationId xmlns:p14="http://schemas.microsoft.com/office/powerpoint/2010/main" val="77738857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DACBD-7E2E-A84E-B8DF-FF647F4ACC67}"/>
              </a:ext>
            </a:extLst>
          </p:cNvPr>
          <p:cNvSpPr>
            <a:spLocks noGrp="1"/>
          </p:cNvSpPr>
          <p:nvPr>
            <p:ph type="title"/>
          </p:nvPr>
        </p:nvSpPr>
        <p:spPr/>
        <p:txBody>
          <a:bodyPr/>
          <a:lstStyle/>
          <a:p>
            <a:r>
              <a:rPr lang="en-US" dirty="0"/>
              <a:t>Example</a:t>
            </a:r>
          </a:p>
        </p:txBody>
      </p:sp>
      <p:sp>
        <p:nvSpPr>
          <p:cNvPr id="3" name="Text Placeholder 2">
            <a:extLst>
              <a:ext uri="{FF2B5EF4-FFF2-40B4-BE49-F238E27FC236}">
                <a16:creationId xmlns:a16="http://schemas.microsoft.com/office/drawing/2014/main" id="{639772D5-3017-D746-9C33-7B3BD7A28C98}"/>
              </a:ext>
            </a:extLst>
          </p:cNvPr>
          <p:cNvSpPr>
            <a:spLocks noGrp="1"/>
          </p:cNvSpPr>
          <p:nvPr>
            <p:ph type="body" idx="1"/>
          </p:nvPr>
        </p:nvSpPr>
        <p:spPr>
          <a:xfrm>
            <a:off x="628650" y="3457205"/>
            <a:ext cx="4552950" cy="1928464"/>
          </a:xfrm>
        </p:spPr>
        <p:txBody>
          <a:bodyPr>
            <a:normAutofit/>
          </a:bodyPr>
          <a:lstStyle/>
          <a:p>
            <a:r>
              <a:rPr lang="en-US" dirty="0" err="1"/>
              <a:t>r</a:t>
            </a:r>
            <a:r>
              <a:rPr lang="en-US" baseline="-25000" dirty="0" err="1"/>
              <a:t>a</a:t>
            </a:r>
            <a:r>
              <a:rPr lang="en-US" dirty="0"/>
              <a:t> = 0.8(</a:t>
            </a:r>
            <a:r>
              <a:rPr lang="en-US" dirty="0" err="1"/>
              <a:t>r</a:t>
            </a:r>
            <a:r>
              <a:rPr lang="en-US" baseline="-25000" dirty="0" err="1"/>
              <a:t>y</a:t>
            </a:r>
            <a:r>
              <a:rPr lang="en-US" dirty="0"/>
              <a:t>/2 + </a:t>
            </a:r>
            <a:r>
              <a:rPr lang="en-US" dirty="0" err="1"/>
              <a:t>r</a:t>
            </a:r>
            <a:r>
              <a:rPr lang="en-US" baseline="-25000" dirty="0" err="1"/>
              <a:t>m</a:t>
            </a:r>
            <a:r>
              <a:rPr lang="en-US" dirty="0"/>
              <a:t>) + 0.2/3</a:t>
            </a:r>
          </a:p>
          <a:p>
            <a:r>
              <a:rPr lang="en-US" dirty="0" err="1"/>
              <a:t>r</a:t>
            </a:r>
            <a:r>
              <a:rPr lang="en-US" baseline="-25000" dirty="0" err="1"/>
              <a:t>y</a:t>
            </a:r>
            <a:r>
              <a:rPr lang="en-US" dirty="0"/>
              <a:t> = 0.8(</a:t>
            </a:r>
            <a:r>
              <a:rPr lang="en-US" dirty="0" err="1"/>
              <a:t>r</a:t>
            </a:r>
            <a:r>
              <a:rPr lang="en-US" baseline="-25000" dirty="0" err="1"/>
              <a:t>y</a:t>
            </a:r>
            <a:r>
              <a:rPr lang="en-US" dirty="0"/>
              <a:t>/2 + </a:t>
            </a:r>
            <a:r>
              <a:rPr lang="en-US" dirty="0" err="1"/>
              <a:t>r</a:t>
            </a:r>
            <a:r>
              <a:rPr lang="en-US" baseline="-25000" dirty="0" err="1"/>
              <a:t>a</a:t>
            </a:r>
            <a:r>
              <a:rPr lang="en-US" dirty="0"/>
              <a:t>/2) + 0.2/3</a:t>
            </a:r>
          </a:p>
          <a:p>
            <a:r>
              <a:rPr lang="en-US" dirty="0" err="1"/>
              <a:t>r</a:t>
            </a:r>
            <a:r>
              <a:rPr lang="en-US" baseline="-25000" dirty="0" err="1"/>
              <a:t>m</a:t>
            </a:r>
            <a:r>
              <a:rPr lang="en-US" dirty="0"/>
              <a:t> = 0.8 (</a:t>
            </a:r>
            <a:r>
              <a:rPr lang="en-US" dirty="0" err="1"/>
              <a:t>r</a:t>
            </a:r>
            <a:r>
              <a:rPr lang="en-US" baseline="-25000" dirty="0" err="1"/>
              <a:t>a</a:t>
            </a:r>
            <a:r>
              <a:rPr lang="en-US" dirty="0"/>
              <a:t> / 2) + 0.2/3</a:t>
            </a:r>
          </a:p>
        </p:txBody>
      </p:sp>
      <p:sp>
        <p:nvSpPr>
          <p:cNvPr id="4" name="Slide Number Placeholder 3">
            <a:extLst>
              <a:ext uri="{FF2B5EF4-FFF2-40B4-BE49-F238E27FC236}">
                <a16:creationId xmlns:a16="http://schemas.microsoft.com/office/drawing/2014/main" id="{2C3E8634-9D0A-1143-AB80-A6E9126AA577}"/>
              </a:ext>
            </a:extLst>
          </p:cNvPr>
          <p:cNvSpPr>
            <a:spLocks noGrp="1"/>
          </p:cNvSpPr>
          <p:nvPr>
            <p:ph type="sldNum" sz="quarter" idx="2"/>
          </p:nvPr>
        </p:nvSpPr>
        <p:spPr/>
        <p:txBody>
          <a:bodyPr/>
          <a:lstStyle/>
          <a:p>
            <a:fld id="{86CB4B4D-7CA3-9044-876B-883B54F8677D}" type="slidenum">
              <a:rPr lang="en-US" smtClean="0"/>
              <a:t>32</a:t>
            </a:fld>
            <a:endParaRPr lang="en-US"/>
          </a:p>
        </p:txBody>
      </p:sp>
      <p:pic>
        <p:nvPicPr>
          <p:cNvPr id="7" name="Picture 6">
            <a:extLst>
              <a:ext uri="{FF2B5EF4-FFF2-40B4-BE49-F238E27FC236}">
                <a16:creationId xmlns:a16="http://schemas.microsoft.com/office/drawing/2014/main" id="{D7E98048-980F-4243-8365-B60C5786E5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3934" y="2971800"/>
            <a:ext cx="3221416" cy="2899274"/>
          </a:xfrm>
          <a:prstGeom prst="rect">
            <a:avLst/>
          </a:prstGeom>
        </p:spPr>
      </p:pic>
      <p:sp>
        <p:nvSpPr>
          <p:cNvPr id="6" name="TextBox 5">
            <a:extLst>
              <a:ext uri="{FF2B5EF4-FFF2-40B4-BE49-F238E27FC236}">
                <a16:creationId xmlns:a16="http://schemas.microsoft.com/office/drawing/2014/main" id="{2E7F7EC6-F72F-4D47-83FB-FE8BE6E5ED23}"/>
              </a:ext>
            </a:extLst>
          </p:cNvPr>
          <p:cNvSpPr txBox="1"/>
          <p:nvPr/>
        </p:nvSpPr>
        <p:spPr>
          <a:xfrm>
            <a:off x="628650" y="1686335"/>
            <a:ext cx="8213852" cy="1200329"/>
          </a:xfrm>
          <a:prstGeom prst="rect">
            <a:avLst/>
          </a:prstGeom>
          <a:noFill/>
        </p:spPr>
        <p:txBody>
          <a:bodyPr wrap="none" rtlCol="0">
            <a:spAutoFit/>
          </a:bodyPr>
          <a:lstStyle/>
          <a:p>
            <a:r>
              <a:rPr lang="en-US" sz="3600" dirty="0"/>
              <a:t>Deal with pathological situations by adding</a:t>
            </a:r>
          </a:p>
          <a:p>
            <a:r>
              <a:rPr lang="en-US" sz="3600" dirty="0"/>
              <a:t>a random teleportation term</a:t>
            </a:r>
          </a:p>
        </p:txBody>
      </p:sp>
    </p:spTree>
    <p:extLst>
      <p:ext uri="{BB962C8B-B14F-4D97-AF65-F5344CB8AC3E}">
        <p14:creationId xmlns:p14="http://schemas.microsoft.com/office/powerpoint/2010/main" val="397257147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1302275"/>
            <a:ext cx="8520600" cy="572700"/>
          </a:xfrm>
          <a:prstGeom prst="rect">
            <a:avLst/>
          </a:prstGeom>
        </p:spPr>
        <p:txBody>
          <a:bodyPr spcFirstLastPara="1" vert="horz" wrap="square" lIns="91425" tIns="91425" rIns="91425" bIns="91425" rtlCol="0" anchor="t" anchorCtr="0">
            <a:noAutofit/>
          </a:bodyPr>
          <a:lstStyle/>
          <a:p>
            <a:pPr>
              <a:spcBef>
                <a:spcPts val="0"/>
              </a:spcBef>
            </a:pPr>
            <a:r>
              <a:rPr lang="en" b="1">
                <a:solidFill>
                  <a:srgbClr val="000000"/>
                </a:solidFill>
              </a:rPr>
              <a:t>PageRank</a:t>
            </a:r>
            <a:endParaRPr b="1">
              <a:solidFill>
                <a:srgbClr val="000000"/>
              </a:solidFill>
            </a:endParaRPr>
          </a:p>
        </p:txBody>
      </p:sp>
      <p:pic>
        <p:nvPicPr>
          <p:cNvPr id="148" name="Shape 148" descr="pagerank.png"/>
          <p:cNvPicPr preferRelativeResize="0"/>
          <p:nvPr/>
        </p:nvPicPr>
        <p:blipFill>
          <a:blip r:embed="rId3">
            <a:alphaModFix/>
          </a:blip>
          <a:stretch>
            <a:fillRect/>
          </a:stretch>
        </p:blipFill>
        <p:spPr>
          <a:xfrm>
            <a:off x="152401" y="2027376"/>
            <a:ext cx="8543925" cy="3724275"/>
          </a:xfrm>
          <a:prstGeom prst="rect">
            <a:avLst/>
          </a:prstGeom>
          <a:noFill/>
          <a:ln>
            <a:noFill/>
          </a:ln>
        </p:spPr>
      </p:pic>
      <p:pic>
        <p:nvPicPr>
          <p:cNvPr id="150" name="Shape 150" descr="M.png"/>
          <p:cNvPicPr preferRelativeResize="0"/>
          <p:nvPr/>
        </p:nvPicPr>
        <p:blipFill rotWithShape="1">
          <a:blip r:embed="rId4">
            <a:alphaModFix/>
          </a:blip>
          <a:srcRect l="3873"/>
          <a:stretch/>
        </p:blipFill>
        <p:spPr>
          <a:xfrm>
            <a:off x="4672776" y="999875"/>
            <a:ext cx="4404301" cy="572700"/>
          </a:xfrm>
          <a:prstGeom prst="rect">
            <a:avLst/>
          </a:prstGeom>
          <a:noFill/>
          <a:ln>
            <a:noFill/>
          </a:ln>
        </p:spPr>
      </p:pic>
    </p:spTree>
    <p:extLst>
      <p:ext uri="{BB962C8B-B14F-4D97-AF65-F5344CB8AC3E}">
        <p14:creationId xmlns:p14="http://schemas.microsoft.com/office/powerpoint/2010/main" val="162823557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11700" y="1302275"/>
            <a:ext cx="8520600" cy="572700"/>
          </a:xfrm>
          <a:prstGeom prst="rect">
            <a:avLst/>
          </a:prstGeom>
        </p:spPr>
        <p:txBody>
          <a:bodyPr spcFirstLastPara="1" vert="horz" wrap="square" lIns="91425" tIns="91425" rIns="91425" bIns="91425" rtlCol="0" anchor="t" anchorCtr="0">
            <a:noAutofit/>
          </a:bodyPr>
          <a:lstStyle/>
          <a:p>
            <a:pPr>
              <a:spcBef>
                <a:spcPts val="0"/>
              </a:spcBef>
            </a:pPr>
            <a:r>
              <a:rPr lang="en" b="1"/>
              <a:t>Hubs and Authorities</a:t>
            </a:r>
            <a:endParaRPr b="1"/>
          </a:p>
        </p:txBody>
      </p:sp>
      <p:sp>
        <p:nvSpPr>
          <p:cNvPr id="156" name="Shape 156"/>
          <p:cNvSpPr txBox="1">
            <a:spLocks noGrp="1"/>
          </p:cNvSpPr>
          <p:nvPr>
            <p:ph type="body" idx="1"/>
          </p:nvPr>
        </p:nvSpPr>
        <p:spPr>
          <a:xfrm>
            <a:off x="311700" y="2009725"/>
            <a:ext cx="8520600" cy="3416400"/>
          </a:xfrm>
          <a:prstGeom prst="rect">
            <a:avLst/>
          </a:prstGeom>
        </p:spPr>
        <p:txBody>
          <a:bodyPr spcFirstLastPara="1" vert="horz" wrap="square" lIns="91425" tIns="91425" rIns="91425" bIns="91425" rtlCol="0" anchor="t" anchorCtr="0">
            <a:noAutofit/>
          </a:bodyPr>
          <a:lstStyle/>
          <a:p>
            <a:pPr marL="457200" indent="-342900">
              <a:spcBef>
                <a:spcPts val="0"/>
              </a:spcBef>
              <a:buSzPts val="1800"/>
              <a:buChar char="●"/>
            </a:pPr>
            <a:r>
              <a:rPr lang="en"/>
              <a:t>Similar to PageRank</a:t>
            </a:r>
            <a:endParaRPr/>
          </a:p>
          <a:p>
            <a:pPr marL="457200" indent="-342900">
              <a:spcBef>
                <a:spcPts val="0"/>
              </a:spcBef>
              <a:buSzPts val="1800"/>
              <a:buChar char="●"/>
            </a:pPr>
            <a:r>
              <a:rPr lang="en"/>
              <a:t>Every webpage gets two scores: an “authority” score, which measures the quality of the webpage, and a “hub” score, which measures how good it is at linking to good webpages</a:t>
            </a:r>
            <a:endParaRPr/>
          </a:p>
          <a:p>
            <a:pPr marL="457200" indent="-342900">
              <a:spcBef>
                <a:spcPts val="0"/>
              </a:spcBef>
              <a:buSzPts val="1800"/>
              <a:buChar char="●"/>
            </a:pPr>
            <a:r>
              <a:rPr lang="en"/>
              <a:t>Mutually recursive definition:</a:t>
            </a:r>
            <a:endParaRPr/>
          </a:p>
          <a:p>
            <a:pPr marL="914400" lvl="1" indent="-317500">
              <a:spcBef>
                <a:spcPts val="0"/>
              </a:spcBef>
              <a:buSzPts val="1400"/>
              <a:buChar char="○"/>
            </a:pPr>
            <a:r>
              <a:rPr lang="en"/>
              <a:t>Good hubs link to good authorities</a:t>
            </a:r>
            <a:endParaRPr/>
          </a:p>
          <a:p>
            <a:pPr marL="914400" lvl="1" indent="-317500">
              <a:spcBef>
                <a:spcPts val="0"/>
              </a:spcBef>
              <a:buSzPts val="1400"/>
              <a:buChar char="○"/>
            </a:pPr>
            <a:r>
              <a:rPr lang="en"/>
              <a:t>Good authorities are linked to by good hubs</a:t>
            </a:r>
            <a:endParaRPr/>
          </a:p>
        </p:txBody>
      </p:sp>
    </p:spTree>
    <p:extLst>
      <p:ext uri="{BB962C8B-B14F-4D97-AF65-F5344CB8AC3E}">
        <p14:creationId xmlns:p14="http://schemas.microsoft.com/office/powerpoint/2010/main" val="261484084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11700" y="1302275"/>
            <a:ext cx="8520600" cy="572700"/>
          </a:xfrm>
          <a:prstGeom prst="rect">
            <a:avLst/>
          </a:prstGeom>
        </p:spPr>
        <p:txBody>
          <a:bodyPr spcFirstLastPara="1" vert="horz" wrap="square" lIns="91425" tIns="91425" rIns="91425" bIns="91425" rtlCol="0" anchor="t" anchorCtr="0">
            <a:noAutofit/>
          </a:bodyPr>
          <a:lstStyle/>
          <a:p>
            <a:pPr>
              <a:spcBef>
                <a:spcPts val="0"/>
              </a:spcBef>
            </a:pPr>
            <a:r>
              <a:rPr lang="en" b="1"/>
              <a:t>Hubs and Authorities</a:t>
            </a:r>
            <a:endParaRPr b="1"/>
          </a:p>
        </p:txBody>
      </p:sp>
      <p:pic>
        <p:nvPicPr>
          <p:cNvPr id="163" name="Shape 163" descr="hits.png"/>
          <p:cNvPicPr preferRelativeResize="0"/>
          <p:nvPr/>
        </p:nvPicPr>
        <p:blipFill>
          <a:blip r:embed="rId3">
            <a:alphaModFix/>
          </a:blip>
          <a:stretch>
            <a:fillRect/>
          </a:stretch>
        </p:blipFill>
        <p:spPr>
          <a:xfrm>
            <a:off x="2436700" y="2596701"/>
            <a:ext cx="4362450" cy="2981325"/>
          </a:xfrm>
          <a:prstGeom prst="rect">
            <a:avLst/>
          </a:prstGeom>
          <a:noFill/>
          <a:ln>
            <a:noFill/>
          </a:ln>
        </p:spPr>
      </p:pic>
      <p:pic>
        <p:nvPicPr>
          <p:cNvPr id="164" name="Shape 164" descr="adjacencymatrix.png"/>
          <p:cNvPicPr preferRelativeResize="0"/>
          <p:nvPr/>
        </p:nvPicPr>
        <p:blipFill>
          <a:blip r:embed="rId4">
            <a:alphaModFix/>
          </a:blip>
          <a:stretch>
            <a:fillRect/>
          </a:stretch>
        </p:blipFill>
        <p:spPr>
          <a:xfrm>
            <a:off x="357625" y="2099200"/>
            <a:ext cx="8520600" cy="497490"/>
          </a:xfrm>
          <a:prstGeom prst="rect">
            <a:avLst/>
          </a:prstGeom>
          <a:noFill/>
          <a:ln>
            <a:noFill/>
          </a:ln>
        </p:spPr>
      </p:pic>
      <p:sp>
        <p:nvSpPr>
          <p:cNvPr id="2" name="TextBox 1">
            <a:extLst>
              <a:ext uri="{FF2B5EF4-FFF2-40B4-BE49-F238E27FC236}">
                <a16:creationId xmlns:a16="http://schemas.microsoft.com/office/drawing/2014/main" id="{756E7A9C-86C5-804E-A625-591253DF1B5E}"/>
              </a:ext>
            </a:extLst>
          </p:cNvPr>
          <p:cNvSpPr txBox="1"/>
          <p:nvPr/>
        </p:nvSpPr>
        <p:spPr>
          <a:xfrm>
            <a:off x="4982659" y="4038600"/>
            <a:ext cx="3729162" cy="369332"/>
          </a:xfrm>
          <a:prstGeom prst="rect">
            <a:avLst/>
          </a:prstGeom>
          <a:noFill/>
        </p:spPr>
        <p:txBody>
          <a:bodyPr wrap="none" rtlCol="0">
            <a:spAutoFit/>
          </a:bodyPr>
          <a:lstStyle/>
          <a:p>
            <a:r>
              <a:rPr lang="en-US" dirty="0"/>
              <a:t>(sum contributions of outbound links)</a:t>
            </a:r>
          </a:p>
        </p:txBody>
      </p:sp>
      <p:sp>
        <p:nvSpPr>
          <p:cNvPr id="6" name="TextBox 5">
            <a:extLst>
              <a:ext uri="{FF2B5EF4-FFF2-40B4-BE49-F238E27FC236}">
                <a16:creationId xmlns:a16="http://schemas.microsoft.com/office/drawing/2014/main" id="{51CF006B-2D1C-9A42-822F-BF91048D06DD}"/>
              </a:ext>
            </a:extLst>
          </p:cNvPr>
          <p:cNvSpPr txBox="1"/>
          <p:nvPr/>
        </p:nvSpPr>
        <p:spPr>
          <a:xfrm>
            <a:off x="4982659" y="4623647"/>
            <a:ext cx="3583289" cy="369332"/>
          </a:xfrm>
          <a:prstGeom prst="rect">
            <a:avLst/>
          </a:prstGeom>
          <a:noFill/>
        </p:spPr>
        <p:txBody>
          <a:bodyPr wrap="none" rtlCol="0">
            <a:spAutoFit/>
          </a:bodyPr>
          <a:lstStyle/>
          <a:p>
            <a:r>
              <a:rPr lang="en-US" dirty="0"/>
              <a:t>(sum contributions of inbound links)</a:t>
            </a:r>
          </a:p>
        </p:txBody>
      </p:sp>
    </p:spTree>
    <p:extLst>
      <p:ext uri="{BB962C8B-B14F-4D97-AF65-F5344CB8AC3E}">
        <p14:creationId xmlns:p14="http://schemas.microsoft.com/office/powerpoint/2010/main" val="120200709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9CAAC-E74D-FD42-AA48-7EC8EF8CB229}"/>
              </a:ext>
            </a:extLst>
          </p:cNvPr>
          <p:cNvSpPr>
            <a:spLocks noGrp="1"/>
          </p:cNvSpPr>
          <p:nvPr>
            <p:ph type="title"/>
          </p:nvPr>
        </p:nvSpPr>
        <p:spPr/>
        <p:txBody>
          <a:bodyPr/>
          <a:lstStyle/>
          <a:p>
            <a:r>
              <a:rPr lang="en-US" dirty="0"/>
              <a:t>Social Network Algorithms</a:t>
            </a:r>
          </a:p>
        </p:txBody>
      </p:sp>
      <p:sp>
        <p:nvSpPr>
          <p:cNvPr id="3" name="Text Placeholder 2">
            <a:extLst>
              <a:ext uri="{FF2B5EF4-FFF2-40B4-BE49-F238E27FC236}">
                <a16:creationId xmlns:a16="http://schemas.microsoft.com/office/drawing/2014/main" id="{2B68F012-2753-4646-9C26-BBC522C0FAE6}"/>
              </a:ext>
            </a:extLst>
          </p:cNvPr>
          <p:cNvSpPr>
            <a:spLocks noGrp="1"/>
          </p:cNvSpPr>
          <p:nvPr>
            <p:ph type="body" idx="1"/>
          </p:nvPr>
        </p:nvSpPr>
        <p:spPr/>
        <p:txBody>
          <a:bodyPr/>
          <a:lstStyle/>
          <a:p>
            <a:r>
              <a:rPr lang="en-US" dirty="0" err="1"/>
              <a:t>Ansh</a:t>
            </a:r>
            <a:r>
              <a:rPr lang="en-US" dirty="0"/>
              <a:t> Shukla</a:t>
            </a:r>
          </a:p>
        </p:txBody>
      </p:sp>
      <p:sp>
        <p:nvSpPr>
          <p:cNvPr id="4" name="Slide Number Placeholder 3">
            <a:extLst>
              <a:ext uri="{FF2B5EF4-FFF2-40B4-BE49-F238E27FC236}">
                <a16:creationId xmlns:a16="http://schemas.microsoft.com/office/drawing/2014/main" id="{3263FB09-8A36-D248-99B6-B3CD441F29C5}"/>
              </a:ext>
            </a:extLst>
          </p:cNvPr>
          <p:cNvSpPr>
            <a:spLocks noGrp="1"/>
          </p:cNvSpPr>
          <p:nvPr>
            <p:ph type="sldNum" sz="quarter" idx="12"/>
          </p:nvPr>
        </p:nvSpPr>
        <p:spPr/>
        <p:txBody>
          <a:bodyPr/>
          <a:lstStyle/>
          <a:p>
            <a:fld id="{19B12225-5612-419B-A8D5-4B8EEE4C217E}" type="slidenum">
              <a:rPr lang="en-US" smtClean="0"/>
              <a:pPr/>
              <a:t>36</a:t>
            </a:fld>
            <a:endParaRPr lang="en-US"/>
          </a:p>
        </p:txBody>
      </p:sp>
    </p:spTree>
    <p:extLst>
      <p:ext uri="{BB962C8B-B14F-4D97-AF65-F5344CB8AC3E}">
        <p14:creationId xmlns:p14="http://schemas.microsoft.com/office/powerpoint/2010/main" val="30795259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Graph Algorithms"/>
          <p:cNvSpPr txBox="1">
            <a:spLocks noGrp="1"/>
          </p:cNvSpPr>
          <p:nvPr>
            <p:ph type="title"/>
          </p:nvPr>
        </p:nvSpPr>
        <p:spPr>
          <a:xfrm>
            <a:off x="-47858" y="36443"/>
            <a:ext cx="7194818" cy="968903"/>
          </a:xfrm>
          <a:prstGeom prst="rect">
            <a:avLst/>
          </a:prstGeom>
        </p:spPr>
        <p:txBody>
          <a:bodyPr>
            <a:normAutofit fontScale="90000"/>
          </a:bodyPr>
          <a:lstStyle>
            <a:lvl1pPr defTabSz="490727">
              <a:defRPr sz="6719"/>
            </a:lvl1pPr>
          </a:lstStyle>
          <a:p>
            <a:r>
              <a:rPr dirty="0"/>
              <a:t>Graph Algorithms</a:t>
            </a:r>
          </a:p>
        </p:txBody>
      </p:sp>
      <p:sp>
        <p:nvSpPr>
          <p:cNvPr id="120" name="Problem: Finding “communities” in large graphs…"/>
          <p:cNvSpPr txBox="1">
            <a:spLocks noGrp="1"/>
          </p:cNvSpPr>
          <p:nvPr>
            <p:ph type="body" sz="quarter" idx="1"/>
          </p:nvPr>
        </p:nvSpPr>
        <p:spPr>
          <a:xfrm>
            <a:off x="669726" y="1821656"/>
            <a:ext cx="8068880" cy="1233274"/>
          </a:xfrm>
          <a:prstGeom prst="rect">
            <a:avLst/>
          </a:prstGeom>
        </p:spPr>
        <p:txBody>
          <a:bodyPr>
            <a:normAutofit fontScale="85000" lnSpcReduction="20000"/>
          </a:bodyPr>
          <a:lstStyle/>
          <a:p>
            <a:pPr marL="243771" indent="-243771" defTabSz="320385">
              <a:spcBef>
                <a:spcPts val="633"/>
              </a:spcBef>
              <a:defRPr sz="2496"/>
            </a:pPr>
            <a:r>
              <a:rPr b="1"/>
              <a:t>Problem: </a:t>
            </a:r>
            <a:r>
              <a:t>Finding “communities” in large graphs</a:t>
            </a:r>
          </a:p>
          <a:p>
            <a:pPr marL="731315" lvl="2" indent="-243771" defTabSz="320385">
              <a:spcBef>
                <a:spcPts val="633"/>
              </a:spcBef>
              <a:defRPr sz="2496"/>
            </a:pPr>
            <a:r>
              <a:t>A community is any structure we’re interested by in the graph.</a:t>
            </a:r>
          </a:p>
          <a:p>
            <a:pPr marL="731315" lvl="2" indent="-243771" defTabSz="320385">
              <a:spcBef>
                <a:spcPts val="633"/>
              </a:spcBef>
              <a:defRPr sz="2496"/>
            </a:pPr>
            <a:r>
              <a:t>Examples of properties we might care about: overlap, triangles, density.</a:t>
            </a:r>
          </a:p>
        </p:txBody>
      </p:sp>
      <p:pic>
        <p:nvPicPr>
          <p:cNvPr id="121" name="Image" descr="Image"/>
          <p:cNvPicPr>
            <a:picLocks noChangeAspect="1"/>
          </p:cNvPicPr>
          <p:nvPr/>
        </p:nvPicPr>
        <p:blipFill>
          <a:blip r:embed="rId2">
            <a:extLst/>
          </a:blip>
          <a:stretch>
            <a:fillRect/>
          </a:stretch>
        </p:blipFill>
        <p:spPr>
          <a:xfrm>
            <a:off x="718840" y="3857625"/>
            <a:ext cx="2830711" cy="2446734"/>
          </a:xfrm>
          <a:prstGeom prst="rect">
            <a:avLst/>
          </a:prstGeom>
          <a:ln w="12700">
            <a:miter lim="400000"/>
          </a:ln>
        </p:spPr>
      </p:pic>
      <p:pic>
        <p:nvPicPr>
          <p:cNvPr id="122" name="Image" descr="Image"/>
          <p:cNvPicPr>
            <a:picLocks noChangeAspect="1"/>
          </p:cNvPicPr>
          <p:nvPr/>
        </p:nvPicPr>
        <p:blipFill>
          <a:blip r:embed="rId3">
            <a:extLst/>
          </a:blip>
          <a:stretch>
            <a:fillRect/>
          </a:stretch>
        </p:blipFill>
        <p:spPr>
          <a:xfrm>
            <a:off x="3998721" y="4250531"/>
            <a:ext cx="1410891" cy="1482328"/>
          </a:xfrm>
          <a:prstGeom prst="rect">
            <a:avLst/>
          </a:prstGeom>
          <a:ln w="12700">
            <a:miter lim="400000"/>
          </a:ln>
        </p:spPr>
      </p:pic>
      <p:pic>
        <p:nvPicPr>
          <p:cNvPr id="123" name="Image" descr="Image"/>
          <p:cNvPicPr>
            <a:picLocks noChangeAspect="1"/>
          </p:cNvPicPr>
          <p:nvPr/>
        </p:nvPicPr>
        <p:blipFill>
          <a:blip r:embed="rId4">
            <a:extLst/>
          </a:blip>
          <a:stretch>
            <a:fillRect/>
          </a:stretch>
        </p:blipFill>
        <p:spPr>
          <a:xfrm>
            <a:off x="5858781" y="4232672"/>
            <a:ext cx="2803923" cy="1696641"/>
          </a:xfrm>
          <a:prstGeom prst="rect">
            <a:avLst/>
          </a:prstGeom>
          <a:ln w="12700">
            <a:miter lim="400000"/>
          </a:ln>
        </p:spPr>
      </p:pic>
    </p:spTree>
    <p:extLst>
      <p:ext uri="{BB962C8B-B14F-4D97-AF65-F5344CB8AC3E}">
        <p14:creationId xmlns:p14="http://schemas.microsoft.com/office/powerpoint/2010/main" val="1319308198"/>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Problem: Finding densely linked, non-overlapping communities.…"/>
          <p:cNvSpPr txBox="1">
            <a:spLocks noGrp="1"/>
          </p:cNvSpPr>
          <p:nvPr>
            <p:ph type="body" idx="1"/>
          </p:nvPr>
        </p:nvSpPr>
        <p:spPr>
          <a:xfrm>
            <a:off x="0" y="838200"/>
            <a:ext cx="9144000" cy="6019799"/>
          </a:xfrm>
          <a:prstGeom prst="rect">
            <a:avLst/>
          </a:prstGeom>
        </p:spPr>
        <p:txBody>
          <a:bodyPr>
            <a:normAutofit/>
          </a:bodyPr>
          <a:lstStyle/>
          <a:p>
            <a:pPr>
              <a:spcBef>
                <a:spcPts val="844"/>
              </a:spcBef>
              <a:defRPr sz="3100" b="1"/>
            </a:pPr>
            <a:r>
              <a:rPr dirty="0"/>
              <a:t>Problem:</a:t>
            </a:r>
            <a:r>
              <a:rPr b="0" dirty="0"/>
              <a:t> Finding densely linked, non-overlapping communities.</a:t>
            </a:r>
          </a:p>
          <a:p>
            <a:pPr>
              <a:spcBef>
                <a:spcPts val="844"/>
              </a:spcBef>
              <a:defRPr sz="3100" b="1"/>
            </a:pPr>
            <a:r>
              <a:rPr dirty="0"/>
              <a:t>Intuition:</a:t>
            </a:r>
            <a:r>
              <a:rPr b="0" dirty="0"/>
              <a:t> Give a score to all nodes, rank nodes by score, and then partition the ranked list into clusters.</a:t>
            </a:r>
          </a:p>
          <a:p>
            <a:pPr>
              <a:spcBef>
                <a:spcPts val="844"/>
              </a:spcBef>
              <a:defRPr sz="3100" b="1"/>
            </a:pPr>
            <a:r>
              <a:rPr dirty="0"/>
              <a:t>What to know:</a:t>
            </a:r>
            <a:endParaRPr b="0" dirty="0"/>
          </a:p>
          <a:p>
            <a:pPr marL="0" indent="0">
              <a:spcBef>
                <a:spcPts val="844"/>
              </a:spcBef>
              <a:buNone/>
              <a:defRPr sz="3100" b="1" i="1"/>
            </a:pPr>
            <a:r>
              <a:rPr b="0" i="0" dirty="0"/>
              <a:t>(Algorithm) </a:t>
            </a:r>
            <a:r>
              <a:rPr b="0" dirty="0"/>
              <a:t>Approximate Personalized PageRank –</a:t>
            </a:r>
          </a:p>
          <a:p>
            <a:pPr marL="927817" lvl="2" indent="-302761">
              <a:spcBef>
                <a:spcPts val="844"/>
              </a:spcBef>
              <a:defRPr sz="3100" b="1"/>
            </a:pPr>
            <a:r>
              <a:rPr b="0" dirty="0"/>
              <a:t>Frame PPR in terms of lazy random walk</a:t>
            </a:r>
          </a:p>
          <a:p>
            <a:pPr marL="927817" lvl="2" indent="-302761">
              <a:spcBef>
                <a:spcPts val="844"/>
              </a:spcBef>
              <a:defRPr sz="3100" b="1"/>
            </a:pPr>
            <a:r>
              <a:rPr b="0" dirty="0"/>
              <a:t>While error measure is too high</a:t>
            </a:r>
          </a:p>
          <a:p>
            <a:pPr marL="1552873" lvl="4" indent="-302761">
              <a:spcBef>
                <a:spcPts val="844"/>
              </a:spcBef>
              <a:defRPr sz="3100" b="1"/>
            </a:pPr>
            <a:r>
              <a:rPr b="0" dirty="0"/>
              <a:t>Run one step of lazy random walk</a:t>
            </a:r>
          </a:p>
        </p:txBody>
      </p:sp>
      <p:sp>
        <p:nvSpPr>
          <p:cNvPr id="126" name="Personalized PageRank with Sweep"/>
          <p:cNvSpPr txBox="1">
            <a:spLocks noGrp="1"/>
          </p:cNvSpPr>
          <p:nvPr>
            <p:ph type="title"/>
          </p:nvPr>
        </p:nvSpPr>
        <p:spPr>
          <a:xfrm>
            <a:off x="-3313" y="38090"/>
            <a:ext cx="7194818" cy="968903"/>
          </a:xfrm>
          <a:prstGeom prst="rect">
            <a:avLst/>
          </a:prstGeom>
        </p:spPr>
        <p:txBody>
          <a:bodyPr>
            <a:normAutofit fontScale="90000"/>
          </a:bodyPr>
          <a:lstStyle>
            <a:lvl1pPr defTabSz="309625">
              <a:defRPr sz="4240"/>
            </a:lvl1pPr>
          </a:lstStyle>
          <a:p>
            <a:r>
              <a:rPr dirty="0"/>
              <a:t>Personalized PageRank with Sweep</a:t>
            </a:r>
          </a:p>
        </p:txBody>
      </p:sp>
      <p:pic>
        <p:nvPicPr>
          <p:cNvPr id="127" name="Image" descr="Image"/>
          <p:cNvPicPr>
            <a:picLocks noChangeAspect="1"/>
          </p:cNvPicPr>
          <p:nvPr/>
        </p:nvPicPr>
        <p:blipFill>
          <a:blip r:embed="rId2">
            <a:extLst/>
          </a:blip>
          <a:srcRect/>
          <a:stretch>
            <a:fillRect/>
          </a:stretch>
        </p:blipFill>
        <p:spPr>
          <a:xfrm>
            <a:off x="7345640" y="6048803"/>
            <a:ext cx="946241" cy="378496"/>
          </a:xfrm>
          <a:prstGeom prst="rect">
            <a:avLst/>
          </a:prstGeom>
          <a:ln w="12700">
            <a:miter lim="400000"/>
          </a:ln>
        </p:spPr>
      </p:pic>
      <p:pic>
        <p:nvPicPr>
          <p:cNvPr id="128" name="Image" descr="Image"/>
          <p:cNvPicPr>
            <a:picLocks noChangeAspect="1"/>
          </p:cNvPicPr>
          <p:nvPr/>
        </p:nvPicPr>
        <p:blipFill>
          <a:blip r:embed="rId3">
            <a:extLst/>
          </a:blip>
          <a:stretch>
            <a:fillRect/>
          </a:stretch>
        </p:blipFill>
        <p:spPr>
          <a:xfrm>
            <a:off x="6553200" y="5562600"/>
            <a:ext cx="1810475" cy="378554"/>
          </a:xfrm>
          <a:prstGeom prst="rect">
            <a:avLst/>
          </a:prstGeom>
          <a:ln w="12700">
            <a:miter lim="400000"/>
          </a:ln>
        </p:spPr>
      </p:pic>
      <p:pic>
        <p:nvPicPr>
          <p:cNvPr id="129" name="Image" descr="Image"/>
          <p:cNvPicPr>
            <a:picLocks noChangeAspect="1"/>
          </p:cNvPicPr>
          <p:nvPr/>
        </p:nvPicPr>
        <p:blipFill>
          <a:blip r:embed="rId4">
            <a:extLst/>
          </a:blip>
          <a:stretch>
            <a:fillRect/>
          </a:stretch>
        </p:blipFill>
        <p:spPr>
          <a:xfrm>
            <a:off x="6170216" y="6194714"/>
            <a:ext cx="946268" cy="116464"/>
          </a:xfrm>
          <a:prstGeom prst="rect">
            <a:avLst/>
          </a:prstGeom>
          <a:ln w="12700">
            <a:miter lim="400000"/>
          </a:ln>
        </p:spPr>
      </p:pic>
    </p:spTree>
    <p:extLst>
      <p:ext uri="{BB962C8B-B14F-4D97-AF65-F5344CB8AC3E}">
        <p14:creationId xmlns:p14="http://schemas.microsoft.com/office/powerpoint/2010/main" val="3330957164"/>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Problem: Finding densely linked, non-overlapping communities.…"/>
          <p:cNvSpPr txBox="1">
            <a:spLocks noGrp="1"/>
          </p:cNvSpPr>
          <p:nvPr>
            <p:ph type="body" idx="1"/>
          </p:nvPr>
        </p:nvSpPr>
        <p:spPr>
          <a:xfrm>
            <a:off x="1130362" y="1333497"/>
            <a:ext cx="7147609" cy="4048131"/>
          </a:xfrm>
          <a:prstGeom prst="rect">
            <a:avLst/>
          </a:prstGeom>
        </p:spPr>
        <p:txBody>
          <a:bodyPr/>
          <a:lstStyle/>
          <a:p>
            <a:pPr>
              <a:spcBef>
                <a:spcPts val="844"/>
              </a:spcBef>
              <a:defRPr sz="3100" b="1"/>
            </a:pPr>
            <a:r>
              <a:t>Problem:</a:t>
            </a:r>
            <a:r>
              <a:rPr b="0"/>
              <a:t> Finding densely linked, non-overlapping communities.</a:t>
            </a:r>
          </a:p>
          <a:p>
            <a:pPr>
              <a:spcBef>
                <a:spcPts val="844"/>
              </a:spcBef>
              <a:defRPr sz="3100" b="1"/>
            </a:pPr>
            <a:r>
              <a:t>Intuition:</a:t>
            </a:r>
            <a:r>
              <a:rPr b="0"/>
              <a:t> Give a score to all nodes, rank nodes by score, and then partition the ranked list into clusters.</a:t>
            </a:r>
          </a:p>
          <a:p>
            <a:pPr>
              <a:spcBef>
                <a:spcPts val="844"/>
              </a:spcBef>
              <a:defRPr sz="3100" b="1"/>
            </a:pPr>
            <a:r>
              <a:t>What to know:</a:t>
            </a:r>
            <a:endParaRPr b="0"/>
          </a:p>
        </p:txBody>
      </p:sp>
      <p:sp>
        <p:nvSpPr>
          <p:cNvPr id="132" name="Personalized PageRank with Sweep"/>
          <p:cNvSpPr txBox="1">
            <a:spLocks noGrp="1"/>
          </p:cNvSpPr>
          <p:nvPr>
            <p:ph type="title"/>
          </p:nvPr>
        </p:nvSpPr>
        <p:spPr>
          <a:xfrm>
            <a:off x="0" y="0"/>
            <a:ext cx="7194818" cy="968903"/>
          </a:xfrm>
          <a:prstGeom prst="rect">
            <a:avLst/>
          </a:prstGeom>
        </p:spPr>
        <p:txBody>
          <a:bodyPr>
            <a:normAutofit fontScale="90000"/>
          </a:bodyPr>
          <a:lstStyle>
            <a:lvl1pPr defTabSz="309625">
              <a:defRPr sz="4240"/>
            </a:lvl1pPr>
          </a:lstStyle>
          <a:p>
            <a:r>
              <a:rPr dirty="0"/>
              <a:t>Personalized PageRank with Sweep</a:t>
            </a:r>
          </a:p>
        </p:txBody>
      </p:sp>
      <p:pic>
        <p:nvPicPr>
          <p:cNvPr id="133" name="Image" descr="Image"/>
          <p:cNvPicPr>
            <a:picLocks noChangeAspect="1"/>
          </p:cNvPicPr>
          <p:nvPr/>
        </p:nvPicPr>
        <p:blipFill>
          <a:blip r:embed="rId2">
            <a:extLst/>
          </a:blip>
          <a:stretch>
            <a:fillRect/>
          </a:stretch>
        </p:blipFill>
        <p:spPr>
          <a:xfrm>
            <a:off x="4168591" y="3810000"/>
            <a:ext cx="4109380" cy="1820462"/>
          </a:xfrm>
          <a:prstGeom prst="rect">
            <a:avLst/>
          </a:prstGeom>
          <a:ln w="12700">
            <a:miter lim="400000"/>
          </a:ln>
        </p:spPr>
      </p:pic>
    </p:spTree>
    <p:extLst>
      <p:ext uri="{BB962C8B-B14F-4D97-AF65-F5344CB8AC3E}">
        <p14:creationId xmlns:p14="http://schemas.microsoft.com/office/powerpoint/2010/main" val="53568082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Shape 66"/>
          <p:cNvPicPr preferRelativeResize="0"/>
          <p:nvPr/>
        </p:nvPicPr>
        <p:blipFill>
          <a:blip r:embed="rId3">
            <a:alphaModFix/>
          </a:blip>
          <a:stretch>
            <a:fillRect/>
          </a:stretch>
        </p:blipFill>
        <p:spPr>
          <a:xfrm>
            <a:off x="1167889" y="964851"/>
            <a:ext cx="6808225" cy="4928301"/>
          </a:xfrm>
          <a:prstGeom prst="rect">
            <a:avLst/>
          </a:prstGeom>
          <a:noFill/>
          <a:ln>
            <a:noFill/>
          </a:ln>
        </p:spPr>
      </p:pic>
    </p:spTree>
    <p:extLst>
      <p:ext uri="{BB962C8B-B14F-4D97-AF65-F5344CB8AC3E}">
        <p14:creationId xmlns:p14="http://schemas.microsoft.com/office/powerpoint/2010/main" val="465749278"/>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Personalized PageRank with Sweep"/>
          <p:cNvSpPr txBox="1">
            <a:spLocks noGrp="1"/>
          </p:cNvSpPr>
          <p:nvPr>
            <p:ph type="title"/>
          </p:nvPr>
        </p:nvSpPr>
        <p:spPr>
          <a:xfrm>
            <a:off x="-33130" y="3313"/>
            <a:ext cx="7194818" cy="968903"/>
          </a:xfrm>
          <a:prstGeom prst="rect">
            <a:avLst/>
          </a:prstGeom>
        </p:spPr>
        <p:txBody>
          <a:bodyPr>
            <a:normAutofit fontScale="90000"/>
          </a:bodyPr>
          <a:lstStyle>
            <a:lvl1pPr defTabSz="309625">
              <a:defRPr sz="4240"/>
            </a:lvl1pPr>
          </a:lstStyle>
          <a:p>
            <a:r>
              <a:rPr dirty="0"/>
              <a:t>Personalized PageRank with Sweep</a:t>
            </a:r>
          </a:p>
        </p:txBody>
      </p:sp>
      <p:pic>
        <p:nvPicPr>
          <p:cNvPr id="136" name="Image" descr="Image"/>
          <p:cNvPicPr>
            <a:picLocks noChangeAspect="1"/>
          </p:cNvPicPr>
          <p:nvPr/>
        </p:nvPicPr>
        <p:blipFill>
          <a:blip r:embed="rId2">
            <a:extLst/>
          </a:blip>
          <a:stretch>
            <a:fillRect/>
          </a:stretch>
        </p:blipFill>
        <p:spPr>
          <a:xfrm>
            <a:off x="3781891" y="3810000"/>
            <a:ext cx="5241727" cy="2143125"/>
          </a:xfrm>
          <a:prstGeom prst="rect">
            <a:avLst/>
          </a:prstGeom>
          <a:ln w="12700">
            <a:miter lim="400000"/>
          </a:ln>
        </p:spPr>
      </p:pic>
      <p:sp>
        <p:nvSpPr>
          <p:cNvPr id="137" name="Problem: Finding densely linked, non-overlapping communities.…"/>
          <p:cNvSpPr txBox="1">
            <a:spLocks noGrp="1"/>
          </p:cNvSpPr>
          <p:nvPr>
            <p:ph type="body" idx="1"/>
          </p:nvPr>
        </p:nvSpPr>
        <p:spPr>
          <a:xfrm>
            <a:off x="851384" y="1512091"/>
            <a:ext cx="7147609" cy="4048131"/>
          </a:xfrm>
          <a:prstGeom prst="rect">
            <a:avLst/>
          </a:prstGeom>
        </p:spPr>
        <p:txBody>
          <a:bodyPr/>
          <a:lstStyle/>
          <a:p>
            <a:pPr>
              <a:spcBef>
                <a:spcPts val="844"/>
              </a:spcBef>
              <a:defRPr sz="3100" b="1"/>
            </a:pPr>
            <a:r>
              <a:t>Problem:</a:t>
            </a:r>
            <a:r>
              <a:rPr b="0"/>
              <a:t> Finding densely linked, non-overlapping communities.</a:t>
            </a:r>
          </a:p>
          <a:p>
            <a:pPr>
              <a:spcBef>
                <a:spcPts val="844"/>
              </a:spcBef>
              <a:defRPr sz="3100" b="1"/>
            </a:pPr>
            <a:r>
              <a:t>Intuition:</a:t>
            </a:r>
            <a:r>
              <a:rPr b="0"/>
              <a:t> Give a score to all nodes, rank nodes by score, and then partition the ranked list into clusters.</a:t>
            </a:r>
          </a:p>
          <a:p>
            <a:pPr>
              <a:spcBef>
                <a:spcPts val="844"/>
              </a:spcBef>
              <a:defRPr sz="3100" b="1"/>
            </a:pPr>
            <a:r>
              <a:t>What to know:</a:t>
            </a:r>
            <a:endParaRPr b="0"/>
          </a:p>
        </p:txBody>
      </p:sp>
    </p:spTree>
    <p:extLst>
      <p:ext uri="{BB962C8B-B14F-4D97-AF65-F5344CB8AC3E}">
        <p14:creationId xmlns:p14="http://schemas.microsoft.com/office/powerpoint/2010/main" val="118335502"/>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ersonalized PageRank with Sweep"/>
          <p:cNvSpPr txBox="1">
            <a:spLocks noGrp="1"/>
          </p:cNvSpPr>
          <p:nvPr>
            <p:ph type="title"/>
          </p:nvPr>
        </p:nvSpPr>
        <p:spPr>
          <a:xfrm>
            <a:off x="0" y="0"/>
            <a:ext cx="7194818" cy="968903"/>
          </a:xfrm>
          <a:prstGeom prst="rect">
            <a:avLst/>
          </a:prstGeom>
        </p:spPr>
        <p:txBody>
          <a:bodyPr>
            <a:normAutofit fontScale="90000"/>
          </a:bodyPr>
          <a:lstStyle>
            <a:lvl1pPr defTabSz="309625">
              <a:defRPr sz="4240"/>
            </a:lvl1pPr>
          </a:lstStyle>
          <a:p>
            <a:r>
              <a:rPr dirty="0"/>
              <a:t>Personalized PageRank with Sweep</a:t>
            </a:r>
          </a:p>
        </p:txBody>
      </p:sp>
      <p:sp>
        <p:nvSpPr>
          <p:cNvPr id="140" name="Problem: Finding densely linked, non-overlapping communities.…"/>
          <p:cNvSpPr txBox="1">
            <a:spLocks noGrp="1"/>
          </p:cNvSpPr>
          <p:nvPr>
            <p:ph type="body" idx="1"/>
          </p:nvPr>
        </p:nvSpPr>
        <p:spPr>
          <a:xfrm>
            <a:off x="1130362" y="1521020"/>
            <a:ext cx="7147609" cy="4048131"/>
          </a:xfrm>
          <a:prstGeom prst="rect">
            <a:avLst/>
          </a:prstGeom>
        </p:spPr>
        <p:txBody>
          <a:bodyPr/>
          <a:lstStyle/>
          <a:p>
            <a:pPr>
              <a:spcBef>
                <a:spcPts val="844"/>
              </a:spcBef>
              <a:defRPr sz="3100" b="1"/>
            </a:pPr>
            <a:r>
              <a:t>Problem:</a:t>
            </a:r>
            <a:r>
              <a:rPr b="0"/>
              <a:t> Finding densely linked, non-overlapping communities.</a:t>
            </a:r>
          </a:p>
          <a:p>
            <a:pPr>
              <a:spcBef>
                <a:spcPts val="844"/>
              </a:spcBef>
              <a:defRPr sz="3100" b="1"/>
            </a:pPr>
            <a:r>
              <a:t>Intuition:</a:t>
            </a:r>
            <a:r>
              <a:rPr b="0"/>
              <a:t> Give a score to all nodes, rank nodes by score, and then partition the ranked list into clusters.</a:t>
            </a:r>
          </a:p>
          <a:p>
            <a:pPr>
              <a:spcBef>
                <a:spcPts val="844"/>
              </a:spcBef>
              <a:defRPr sz="3100" b="1"/>
            </a:pPr>
            <a:r>
              <a:t>What to know:</a:t>
            </a:r>
            <a:endParaRPr b="0"/>
          </a:p>
        </p:txBody>
      </p:sp>
      <p:pic>
        <p:nvPicPr>
          <p:cNvPr id="141" name="Image" descr="Image"/>
          <p:cNvPicPr>
            <a:picLocks noChangeAspect="1"/>
          </p:cNvPicPr>
          <p:nvPr/>
        </p:nvPicPr>
        <p:blipFill>
          <a:blip r:embed="rId2">
            <a:extLst/>
          </a:blip>
          <a:stretch>
            <a:fillRect/>
          </a:stretch>
        </p:blipFill>
        <p:spPr>
          <a:xfrm>
            <a:off x="1683246" y="4393406"/>
            <a:ext cx="5777508" cy="1500188"/>
          </a:xfrm>
          <a:prstGeom prst="rect">
            <a:avLst/>
          </a:prstGeom>
          <a:ln w="12700">
            <a:miter lim="400000"/>
          </a:ln>
        </p:spPr>
      </p:pic>
    </p:spTree>
    <p:extLst>
      <p:ext uri="{BB962C8B-B14F-4D97-AF65-F5344CB8AC3E}">
        <p14:creationId xmlns:p14="http://schemas.microsoft.com/office/powerpoint/2010/main" val="1534793307"/>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Problem: Finding densely linked, non-overlapping communities (as before), but changing our definition of “densely linked”.…"/>
          <p:cNvSpPr txBox="1">
            <a:spLocks noGrp="1"/>
          </p:cNvSpPr>
          <p:nvPr>
            <p:ph type="body" idx="1"/>
          </p:nvPr>
        </p:nvSpPr>
        <p:spPr>
          <a:xfrm>
            <a:off x="801892" y="1218903"/>
            <a:ext cx="7804548" cy="4420195"/>
          </a:xfrm>
          <a:prstGeom prst="rect">
            <a:avLst/>
          </a:prstGeom>
        </p:spPr>
        <p:txBody>
          <a:bodyPr/>
          <a:lstStyle/>
          <a:p>
            <a:pPr>
              <a:spcBef>
                <a:spcPts val="844"/>
              </a:spcBef>
              <a:defRPr sz="3100" b="1"/>
            </a:pPr>
            <a:r>
              <a:t>Problem:</a:t>
            </a:r>
            <a:r>
              <a:rPr b="0"/>
              <a:t> Finding densely linked, non-overlapping communities (as before), but changing our definition of “densely linked”.</a:t>
            </a:r>
          </a:p>
          <a:p>
            <a:pPr>
              <a:spcBef>
                <a:spcPts val="844"/>
              </a:spcBef>
              <a:defRPr sz="3100" b="1"/>
            </a:pPr>
            <a:r>
              <a:t>Intuition:</a:t>
            </a:r>
            <a:r>
              <a:rPr b="0"/>
              <a:t> Modify graph so edge weights correspond to our notion of density, modify conductance criteria, run PPR w/ Sweep.</a:t>
            </a:r>
          </a:p>
          <a:p>
            <a:pPr>
              <a:spcBef>
                <a:spcPts val="844"/>
              </a:spcBef>
              <a:defRPr sz="3100" b="1"/>
            </a:pPr>
            <a:r>
              <a:t>What to know:</a:t>
            </a:r>
            <a:endParaRPr b="0"/>
          </a:p>
        </p:txBody>
      </p:sp>
      <p:sp>
        <p:nvSpPr>
          <p:cNvPr id="144" name="Motif-based spectral clustering"/>
          <p:cNvSpPr txBox="1">
            <a:spLocks noGrp="1"/>
          </p:cNvSpPr>
          <p:nvPr>
            <p:ph type="title"/>
          </p:nvPr>
        </p:nvSpPr>
        <p:spPr>
          <a:xfrm>
            <a:off x="-16565" y="0"/>
            <a:ext cx="7194818" cy="968903"/>
          </a:xfrm>
          <a:prstGeom prst="rect">
            <a:avLst/>
          </a:prstGeom>
        </p:spPr>
        <p:txBody>
          <a:bodyPr>
            <a:normAutofit/>
          </a:bodyPr>
          <a:lstStyle>
            <a:lvl1pPr defTabSz="309625">
              <a:defRPr sz="4240"/>
            </a:lvl1pPr>
          </a:lstStyle>
          <a:p>
            <a:r>
              <a:rPr dirty="0"/>
              <a:t>Motif-based spectral clustering</a:t>
            </a:r>
          </a:p>
        </p:txBody>
      </p:sp>
      <p:pic>
        <p:nvPicPr>
          <p:cNvPr id="145" name="Image" descr="Image"/>
          <p:cNvPicPr>
            <a:picLocks noChangeAspect="1"/>
          </p:cNvPicPr>
          <p:nvPr/>
        </p:nvPicPr>
        <p:blipFill>
          <a:blip r:embed="rId2">
            <a:extLst/>
          </a:blip>
          <a:stretch>
            <a:fillRect/>
          </a:stretch>
        </p:blipFill>
        <p:spPr>
          <a:xfrm>
            <a:off x="3810000" y="4114800"/>
            <a:ext cx="4080867" cy="2116336"/>
          </a:xfrm>
          <a:prstGeom prst="rect">
            <a:avLst/>
          </a:prstGeom>
          <a:ln w="12700">
            <a:miter lim="400000"/>
          </a:ln>
        </p:spPr>
      </p:pic>
    </p:spTree>
    <p:extLst>
      <p:ext uri="{BB962C8B-B14F-4D97-AF65-F5344CB8AC3E}">
        <p14:creationId xmlns:p14="http://schemas.microsoft.com/office/powerpoint/2010/main" val="3208919705"/>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Problem: Finding densely linked, non-overlapping communities (as before), but changing our definition of “densely linked”.…"/>
          <p:cNvSpPr txBox="1">
            <a:spLocks noGrp="1"/>
          </p:cNvSpPr>
          <p:nvPr>
            <p:ph type="body" idx="1"/>
          </p:nvPr>
        </p:nvSpPr>
        <p:spPr>
          <a:xfrm>
            <a:off x="801892" y="1218903"/>
            <a:ext cx="7804548" cy="4420195"/>
          </a:xfrm>
          <a:prstGeom prst="rect">
            <a:avLst/>
          </a:prstGeom>
        </p:spPr>
        <p:txBody>
          <a:bodyPr/>
          <a:lstStyle/>
          <a:p>
            <a:pPr>
              <a:spcBef>
                <a:spcPts val="844"/>
              </a:spcBef>
              <a:defRPr sz="3100" b="1"/>
            </a:pPr>
            <a:r>
              <a:t>Problem:</a:t>
            </a:r>
            <a:r>
              <a:rPr b="0"/>
              <a:t> Finding densely linked, non-overlapping communities (as before), but changing our definition of “densely linked”.</a:t>
            </a:r>
          </a:p>
          <a:p>
            <a:pPr>
              <a:spcBef>
                <a:spcPts val="844"/>
              </a:spcBef>
              <a:defRPr sz="3100" b="1"/>
            </a:pPr>
            <a:r>
              <a:t>Intuition:</a:t>
            </a:r>
            <a:r>
              <a:rPr b="0"/>
              <a:t> Modify graph so edge weights correspond to our notion of density, modify conductance criteria, run PPR w/ Sweep.</a:t>
            </a:r>
          </a:p>
          <a:p>
            <a:pPr>
              <a:spcBef>
                <a:spcPts val="844"/>
              </a:spcBef>
              <a:defRPr sz="3100" b="1"/>
            </a:pPr>
            <a:r>
              <a:t>What to know:</a:t>
            </a:r>
            <a:endParaRPr b="0"/>
          </a:p>
        </p:txBody>
      </p:sp>
      <p:sp>
        <p:nvSpPr>
          <p:cNvPr id="148" name="Motif-based spectral clustering"/>
          <p:cNvSpPr txBox="1">
            <a:spLocks noGrp="1"/>
          </p:cNvSpPr>
          <p:nvPr>
            <p:ph type="title"/>
          </p:nvPr>
        </p:nvSpPr>
        <p:spPr>
          <a:xfrm>
            <a:off x="0" y="-27897"/>
            <a:ext cx="6966218" cy="968903"/>
          </a:xfrm>
          <a:prstGeom prst="rect">
            <a:avLst/>
          </a:prstGeom>
        </p:spPr>
        <p:txBody>
          <a:bodyPr>
            <a:normAutofit/>
          </a:bodyPr>
          <a:lstStyle>
            <a:lvl1pPr defTabSz="309625">
              <a:defRPr sz="4240"/>
            </a:lvl1pPr>
          </a:lstStyle>
          <a:p>
            <a:r>
              <a:rPr dirty="0"/>
              <a:t>Motif-based spectral clustering</a:t>
            </a:r>
          </a:p>
        </p:txBody>
      </p:sp>
      <p:pic>
        <p:nvPicPr>
          <p:cNvPr id="149" name="Image" descr="Image"/>
          <p:cNvPicPr>
            <a:picLocks noChangeAspect="1"/>
          </p:cNvPicPr>
          <p:nvPr/>
        </p:nvPicPr>
        <p:blipFill>
          <a:blip r:embed="rId2">
            <a:extLst/>
          </a:blip>
          <a:stretch>
            <a:fillRect/>
          </a:stretch>
        </p:blipFill>
        <p:spPr>
          <a:xfrm>
            <a:off x="2906614" y="4613125"/>
            <a:ext cx="3330773" cy="767954"/>
          </a:xfrm>
          <a:prstGeom prst="rect">
            <a:avLst/>
          </a:prstGeom>
          <a:ln w="12700">
            <a:miter lim="400000"/>
          </a:ln>
        </p:spPr>
      </p:pic>
    </p:spTree>
    <p:extLst>
      <p:ext uri="{BB962C8B-B14F-4D97-AF65-F5344CB8AC3E}">
        <p14:creationId xmlns:p14="http://schemas.microsoft.com/office/powerpoint/2010/main" val="3642324778"/>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Problem: Finding complete bipartite subgraphs Ks,t…"/>
          <p:cNvSpPr txBox="1">
            <a:spLocks noGrp="1"/>
          </p:cNvSpPr>
          <p:nvPr>
            <p:ph type="body" idx="1"/>
          </p:nvPr>
        </p:nvSpPr>
        <p:spPr>
          <a:xfrm>
            <a:off x="801892" y="1218903"/>
            <a:ext cx="7804548" cy="4420195"/>
          </a:xfrm>
          <a:prstGeom prst="rect">
            <a:avLst/>
          </a:prstGeom>
        </p:spPr>
        <p:txBody>
          <a:bodyPr/>
          <a:lstStyle/>
          <a:p>
            <a:pPr>
              <a:spcBef>
                <a:spcPts val="844"/>
              </a:spcBef>
              <a:defRPr sz="3100" b="1"/>
            </a:pPr>
            <a:r>
              <a:rPr dirty="0"/>
              <a:t>Problem:</a:t>
            </a:r>
            <a:r>
              <a:rPr b="0" dirty="0"/>
              <a:t> Finding complete bipartite subgraphs </a:t>
            </a:r>
            <a:r>
              <a:rPr b="0" dirty="0" err="1"/>
              <a:t>K</a:t>
            </a:r>
            <a:r>
              <a:rPr b="0" baseline="-5999" dirty="0" err="1"/>
              <a:t>s,t</a:t>
            </a:r>
            <a:endParaRPr b="0" dirty="0"/>
          </a:p>
          <a:p>
            <a:pPr>
              <a:spcBef>
                <a:spcPts val="844"/>
              </a:spcBef>
              <a:defRPr sz="3100" b="1"/>
            </a:pPr>
            <a:r>
              <a:rPr dirty="0"/>
              <a:t>Intuition:</a:t>
            </a:r>
            <a:r>
              <a:rPr b="0" dirty="0"/>
              <a:t> Reframe the problem as one of finding frequent </a:t>
            </a:r>
            <a:r>
              <a:rPr b="0" dirty="0" err="1"/>
              <a:t>itemsets</a:t>
            </a:r>
            <a:r>
              <a:rPr b="0" dirty="0"/>
              <a:t>: think of each vertex as a basket defined by its neighbors. Run A-priori with frequency threshold s to get item sets of size t.</a:t>
            </a:r>
          </a:p>
          <a:p>
            <a:pPr>
              <a:spcBef>
                <a:spcPts val="844"/>
              </a:spcBef>
              <a:defRPr sz="3100" b="1"/>
            </a:pPr>
            <a:r>
              <a:rPr dirty="0"/>
              <a:t>What to know:</a:t>
            </a:r>
            <a:endParaRPr b="0" dirty="0"/>
          </a:p>
        </p:txBody>
      </p:sp>
      <p:sp>
        <p:nvSpPr>
          <p:cNvPr id="152" name="Searching for small communities (trawling)"/>
          <p:cNvSpPr txBox="1">
            <a:spLocks noGrp="1"/>
          </p:cNvSpPr>
          <p:nvPr>
            <p:ph type="title"/>
          </p:nvPr>
        </p:nvSpPr>
        <p:spPr>
          <a:xfrm>
            <a:off x="0" y="0"/>
            <a:ext cx="7194818" cy="968903"/>
          </a:xfrm>
          <a:prstGeom prst="rect">
            <a:avLst/>
          </a:prstGeom>
        </p:spPr>
        <p:txBody>
          <a:bodyPr>
            <a:normAutofit fontScale="90000"/>
          </a:bodyPr>
          <a:lstStyle>
            <a:lvl1pPr defTabSz="309625">
              <a:defRPr sz="4240"/>
            </a:lvl1pPr>
          </a:lstStyle>
          <a:p>
            <a:r>
              <a:rPr dirty="0"/>
              <a:t>Searching for small communities (trawling)</a:t>
            </a:r>
          </a:p>
        </p:txBody>
      </p:sp>
      <p:pic>
        <p:nvPicPr>
          <p:cNvPr id="153" name="Image" descr="Image"/>
          <p:cNvPicPr>
            <a:picLocks noChangeAspect="1"/>
          </p:cNvPicPr>
          <p:nvPr/>
        </p:nvPicPr>
        <p:blipFill>
          <a:blip r:embed="rId2">
            <a:extLst/>
          </a:blip>
          <a:stretch>
            <a:fillRect/>
          </a:stretch>
        </p:blipFill>
        <p:spPr>
          <a:xfrm>
            <a:off x="5791200" y="4343400"/>
            <a:ext cx="1625203" cy="1928813"/>
          </a:xfrm>
          <a:prstGeom prst="rect">
            <a:avLst/>
          </a:prstGeom>
          <a:ln w="12700">
            <a:miter lim="400000"/>
          </a:ln>
        </p:spPr>
      </p:pic>
      <p:pic>
        <p:nvPicPr>
          <p:cNvPr id="154" name="Image" descr="Image"/>
          <p:cNvPicPr>
            <a:picLocks noChangeAspect="1"/>
          </p:cNvPicPr>
          <p:nvPr/>
        </p:nvPicPr>
        <p:blipFill>
          <a:blip r:embed="rId3">
            <a:extLst/>
          </a:blip>
          <a:stretch>
            <a:fillRect/>
          </a:stretch>
        </p:blipFill>
        <p:spPr>
          <a:xfrm>
            <a:off x="4074623" y="4968478"/>
            <a:ext cx="1259086" cy="339328"/>
          </a:xfrm>
          <a:prstGeom prst="rect">
            <a:avLst/>
          </a:prstGeom>
          <a:ln w="12700">
            <a:miter lim="400000"/>
          </a:ln>
        </p:spPr>
      </p:pic>
    </p:spTree>
    <p:extLst>
      <p:ext uri="{BB962C8B-B14F-4D97-AF65-F5344CB8AC3E}">
        <p14:creationId xmlns:p14="http://schemas.microsoft.com/office/powerpoint/2010/main" val="460606168"/>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Problem: Understand structural properties of individual communities given a graph where communities overlap (i.e. vertex may belong to multiple communities).…"/>
          <p:cNvSpPr txBox="1">
            <a:spLocks noGrp="1"/>
          </p:cNvSpPr>
          <p:nvPr>
            <p:ph type="body" idx="1"/>
          </p:nvPr>
        </p:nvSpPr>
        <p:spPr>
          <a:xfrm>
            <a:off x="801892" y="1218903"/>
            <a:ext cx="7804548" cy="4420195"/>
          </a:xfrm>
          <a:prstGeom prst="rect">
            <a:avLst/>
          </a:prstGeom>
        </p:spPr>
        <p:txBody>
          <a:bodyPr>
            <a:normAutofit lnSpcReduction="10000"/>
          </a:bodyPr>
          <a:lstStyle/>
          <a:p>
            <a:pPr>
              <a:spcBef>
                <a:spcPts val="844"/>
              </a:spcBef>
              <a:defRPr sz="3100" b="1"/>
            </a:pPr>
            <a:r>
              <a:t>Problem:</a:t>
            </a:r>
            <a:r>
              <a:rPr b="0"/>
              <a:t> Understand structural properties of individual communities given a graph where communities overlap (i.e. vertex may belong to multiple communities).</a:t>
            </a:r>
          </a:p>
          <a:p>
            <a:pPr>
              <a:spcBef>
                <a:spcPts val="844"/>
              </a:spcBef>
              <a:defRPr sz="3100" b="1"/>
            </a:pPr>
            <a:r>
              <a:t>Intuition:</a:t>
            </a:r>
            <a:r>
              <a:rPr b="0"/>
              <a:t> Beforehand, decide (random, parameterized) model for how communities are created. Pick parameters for the model which maximize the chance that it created the community you’re looking at. Infer structural properties from maximized parameters.</a:t>
            </a:r>
          </a:p>
        </p:txBody>
      </p:sp>
      <p:sp>
        <p:nvSpPr>
          <p:cNvPr id="157" name="Detecting overlapping communities with AGM"/>
          <p:cNvSpPr txBox="1">
            <a:spLocks noGrp="1"/>
          </p:cNvSpPr>
          <p:nvPr>
            <p:ph type="title"/>
          </p:nvPr>
        </p:nvSpPr>
        <p:spPr>
          <a:xfrm>
            <a:off x="0" y="0"/>
            <a:ext cx="7194818" cy="968903"/>
          </a:xfrm>
          <a:prstGeom prst="rect">
            <a:avLst/>
          </a:prstGeom>
        </p:spPr>
        <p:txBody>
          <a:bodyPr>
            <a:normAutofit fontScale="90000"/>
          </a:bodyPr>
          <a:lstStyle>
            <a:lvl1pPr defTabSz="309625">
              <a:defRPr sz="4240"/>
            </a:lvl1pPr>
          </a:lstStyle>
          <a:p>
            <a:r>
              <a:rPr dirty="0"/>
              <a:t>Detecting overlapping communities with AGM</a:t>
            </a:r>
          </a:p>
        </p:txBody>
      </p:sp>
    </p:spTree>
    <p:extLst>
      <p:ext uri="{BB962C8B-B14F-4D97-AF65-F5344CB8AC3E}">
        <p14:creationId xmlns:p14="http://schemas.microsoft.com/office/powerpoint/2010/main" val="2206613288"/>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Problem: Understand structural properties of individual communities given a graph where communities overlap.…"/>
          <p:cNvSpPr txBox="1">
            <a:spLocks noGrp="1"/>
          </p:cNvSpPr>
          <p:nvPr>
            <p:ph type="body" idx="1"/>
          </p:nvPr>
        </p:nvSpPr>
        <p:spPr>
          <a:xfrm>
            <a:off x="801892" y="1218903"/>
            <a:ext cx="7804548" cy="4420195"/>
          </a:xfrm>
          <a:prstGeom prst="rect">
            <a:avLst/>
          </a:prstGeom>
        </p:spPr>
        <p:txBody>
          <a:bodyPr/>
          <a:lstStyle/>
          <a:p>
            <a:pPr>
              <a:spcBef>
                <a:spcPts val="844"/>
              </a:spcBef>
              <a:defRPr sz="3100" b="1"/>
            </a:pPr>
            <a:r>
              <a:t>Problem:</a:t>
            </a:r>
            <a:r>
              <a:rPr b="0"/>
              <a:t> Understand structural properties of individual communities given a graph where communities overlap.</a:t>
            </a:r>
          </a:p>
          <a:p>
            <a:pPr>
              <a:spcBef>
                <a:spcPts val="844"/>
              </a:spcBef>
              <a:defRPr sz="3100" b="1"/>
            </a:pPr>
            <a:r>
              <a:t>Intuition:</a:t>
            </a:r>
            <a:r>
              <a:rPr b="0"/>
              <a:t> Decide model for how communities are created. Maximize likelihood of community analyzed.</a:t>
            </a:r>
          </a:p>
          <a:p>
            <a:pPr>
              <a:spcBef>
                <a:spcPts val="844"/>
              </a:spcBef>
              <a:defRPr sz="3100" b="1"/>
            </a:pPr>
            <a:r>
              <a:t>What to know:</a:t>
            </a:r>
            <a:r>
              <a:rPr b="0"/>
              <a:t> AGM model parameterized by:</a:t>
            </a:r>
          </a:p>
          <a:p>
            <a:pPr>
              <a:spcBef>
                <a:spcPts val="844"/>
              </a:spcBef>
              <a:defRPr sz="3100" b="1"/>
            </a:pPr>
            <a:r>
              <a:rPr b="0"/>
              <a:t>B(V, C, M, {p</a:t>
            </a:r>
            <a:r>
              <a:rPr b="0" baseline="-5999"/>
              <a:t>c</a:t>
            </a:r>
            <a:r>
              <a:rPr b="0"/>
              <a:t>})</a:t>
            </a:r>
          </a:p>
        </p:txBody>
      </p:sp>
      <p:sp>
        <p:nvSpPr>
          <p:cNvPr id="160" name="Detecting overlapping communities with AGM"/>
          <p:cNvSpPr txBox="1">
            <a:spLocks noGrp="1"/>
          </p:cNvSpPr>
          <p:nvPr>
            <p:ph type="title"/>
          </p:nvPr>
        </p:nvSpPr>
        <p:spPr>
          <a:xfrm>
            <a:off x="0" y="0"/>
            <a:ext cx="7194818" cy="968903"/>
          </a:xfrm>
          <a:prstGeom prst="rect">
            <a:avLst/>
          </a:prstGeom>
        </p:spPr>
        <p:txBody>
          <a:bodyPr>
            <a:normAutofit fontScale="90000"/>
          </a:bodyPr>
          <a:lstStyle>
            <a:lvl1pPr defTabSz="309625">
              <a:defRPr sz="4240"/>
            </a:lvl1pPr>
          </a:lstStyle>
          <a:p>
            <a:r>
              <a:rPr dirty="0"/>
              <a:t>Detecting overlapping communities with AGM</a:t>
            </a:r>
          </a:p>
        </p:txBody>
      </p:sp>
      <p:grpSp>
        <p:nvGrpSpPr>
          <p:cNvPr id="163" name="Group"/>
          <p:cNvGrpSpPr/>
          <p:nvPr/>
        </p:nvGrpSpPr>
        <p:grpSpPr>
          <a:xfrm>
            <a:off x="4191000" y="4569139"/>
            <a:ext cx="4225208" cy="1303734"/>
            <a:chOff x="0" y="0"/>
            <a:chExt cx="6009183" cy="1854200"/>
          </a:xfrm>
        </p:grpSpPr>
        <p:pic>
          <p:nvPicPr>
            <p:cNvPr id="161" name="Image" descr="Image"/>
            <p:cNvPicPr>
              <a:picLocks noChangeAspect="1"/>
            </p:cNvPicPr>
            <p:nvPr/>
          </p:nvPicPr>
          <p:blipFill>
            <a:blip r:embed="rId2">
              <a:extLst/>
            </a:blip>
            <a:stretch>
              <a:fillRect/>
            </a:stretch>
          </p:blipFill>
          <p:spPr>
            <a:xfrm>
              <a:off x="0" y="0"/>
              <a:ext cx="5384800" cy="1854200"/>
            </a:xfrm>
            <a:prstGeom prst="rect">
              <a:avLst/>
            </a:prstGeom>
            <a:ln w="12700" cap="flat">
              <a:noFill/>
              <a:miter lim="400000"/>
            </a:ln>
            <a:effectLst/>
          </p:spPr>
        </p:pic>
        <p:sp>
          <p:nvSpPr>
            <p:cNvPr id="162" name="Rectangle"/>
            <p:cNvSpPr/>
            <p:nvPr/>
          </p:nvSpPr>
          <p:spPr>
            <a:xfrm>
              <a:off x="4508500" y="76795"/>
              <a:ext cx="1500684" cy="850305"/>
            </a:xfrm>
            <a:prstGeom prst="rect">
              <a:avLst/>
            </a:prstGeom>
            <a:solidFill>
              <a:srgbClr val="FFFFFF"/>
            </a:solidFill>
            <a:ln w="12700" cap="flat">
              <a:noFill/>
              <a:miter lim="400000"/>
            </a:ln>
            <a:effectLst/>
          </p:spPr>
          <p:txBody>
            <a:bodyPr wrap="square" lIns="35719" tIns="35719" rIns="35719" bIns="35719" numCol="1" anchor="ctr">
              <a:noAutofit/>
            </a:bodyPr>
            <a:lstStyle/>
            <a:p>
              <a:pPr>
                <a:defRPr sz="2200" b="0">
                  <a:solidFill>
                    <a:srgbClr val="FFFFFF"/>
                  </a:solidFill>
                  <a:latin typeface="+mn-lt"/>
                  <a:ea typeface="+mn-ea"/>
                  <a:cs typeface="+mn-cs"/>
                  <a:sym typeface="Helvetica Neue Medium"/>
                </a:defRPr>
              </a:pPr>
              <a:endParaRPr sz="1547"/>
            </a:p>
          </p:txBody>
        </p:sp>
      </p:grpSp>
    </p:spTree>
    <p:extLst>
      <p:ext uri="{BB962C8B-B14F-4D97-AF65-F5344CB8AC3E}">
        <p14:creationId xmlns:p14="http://schemas.microsoft.com/office/powerpoint/2010/main" val="611523202"/>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Problem: Understand structural properties of individual communities given a graph where communities overlap.…"/>
          <p:cNvSpPr txBox="1">
            <a:spLocks noGrp="1"/>
          </p:cNvSpPr>
          <p:nvPr>
            <p:ph type="body" idx="1"/>
          </p:nvPr>
        </p:nvSpPr>
        <p:spPr>
          <a:xfrm>
            <a:off x="801892" y="1218903"/>
            <a:ext cx="7804548" cy="4420195"/>
          </a:xfrm>
          <a:prstGeom prst="rect">
            <a:avLst/>
          </a:prstGeom>
        </p:spPr>
        <p:txBody>
          <a:bodyPr/>
          <a:lstStyle/>
          <a:p>
            <a:pPr>
              <a:spcBef>
                <a:spcPts val="844"/>
              </a:spcBef>
              <a:defRPr sz="3100" b="1"/>
            </a:pPr>
            <a:r>
              <a:t>Problem:</a:t>
            </a:r>
            <a:r>
              <a:rPr b="0"/>
              <a:t> Understand structural properties of individual communities given a graph where communities overlap.</a:t>
            </a:r>
          </a:p>
          <a:p>
            <a:pPr>
              <a:spcBef>
                <a:spcPts val="844"/>
              </a:spcBef>
              <a:defRPr sz="3100" b="1"/>
            </a:pPr>
            <a:r>
              <a:t>Intuition:</a:t>
            </a:r>
            <a:r>
              <a:rPr b="0"/>
              <a:t> Decide model for how communities are created. Maximize likelihood of community analyzed.</a:t>
            </a:r>
          </a:p>
          <a:p>
            <a:pPr>
              <a:spcBef>
                <a:spcPts val="844"/>
              </a:spcBef>
              <a:defRPr sz="3100" b="1"/>
            </a:pPr>
            <a:r>
              <a:t>What to know:</a:t>
            </a:r>
            <a:r>
              <a:rPr b="0"/>
              <a:t> Setting up a likelihood expression given a model.</a:t>
            </a:r>
          </a:p>
        </p:txBody>
      </p:sp>
      <p:sp>
        <p:nvSpPr>
          <p:cNvPr id="166" name="Detecting overlapping communities with AGM"/>
          <p:cNvSpPr txBox="1">
            <a:spLocks noGrp="1"/>
          </p:cNvSpPr>
          <p:nvPr>
            <p:ph type="title"/>
          </p:nvPr>
        </p:nvSpPr>
        <p:spPr>
          <a:xfrm>
            <a:off x="0" y="0"/>
            <a:ext cx="7194818" cy="968903"/>
          </a:xfrm>
          <a:prstGeom prst="rect">
            <a:avLst/>
          </a:prstGeom>
        </p:spPr>
        <p:txBody>
          <a:bodyPr>
            <a:normAutofit fontScale="90000"/>
          </a:bodyPr>
          <a:lstStyle>
            <a:lvl1pPr defTabSz="309625">
              <a:defRPr sz="4240"/>
            </a:lvl1pPr>
          </a:lstStyle>
          <a:p>
            <a:r>
              <a:rPr dirty="0"/>
              <a:t>Detecting overlapping communities with AGM</a:t>
            </a:r>
          </a:p>
        </p:txBody>
      </p:sp>
      <p:pic>
        <p:nvPicPr>
          <p:cNvPr id="167" name="Image" descr="Image"/>
          <p:cNvPicPr>
            <a:picLocks noChangeAspect="1"/>
          </p:cNvPicPr>
          <p:nvPr/>
        </p:nvPicPr>
        <p:blipFill>
          <a:blip r:embed="rId2">
            <a:extLst/>
          </a:blip>
          <a:stretch>
            <a:fillRect/>
          </a:stretch>
        </p:blipFill>
        <p:spPr>
          <a:xfrm>
            <a:off x="1828800" y="5250656"/>
            <a:ext cx="6179344" cy="776883"/>
          </a:xfrm>
          <a:prstGeom prst="rect">
            <a:avLst/>
          </a:prstGeom>
          <a:ln w="12700">
            <a:miter lim="400000"/>
          </a:ln>
        </p:spPr>
      </p:pic>
    </p:spTree>
    <p:extLst>
      <p:ext uri="{BB962C8B-B14F-4D97-AF65-F5344CB8AC3E}">
        <p14:creationId xmlns:p14="http://schemas.microsoft.com/office/powerpoint/2010/main" val="3348440789"/>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roblem: Understand structural properties of individual communities given a graph where communities overlap.…"/>
          <p:cNvSpPr txBox="1">
            <a:spLocks noGrp="1"/>
          </p:cNvSpPr>
          <p:nvPr>
            <p:ph type="body" sz="half" idx="1"/>
          </p:nvPr>
        </p:nvSpPr>
        <p:spPr>
          <a:xfrm>
            <a:off x="507995" y="1585160"/>
            <a:ext cx="8128010" cy="2482313"/>
          </a:xfrm>
          <a:prstGeom prst="rect">
            <a:avLst/>
          </a:prstGeom>
        </p:spPr>
        <p:txBody>
          <a:bodyPr>
            <a:normAutofit fontScale="92500" lnSpcReduction="20000"/>
          </a:bodyPr>
          <a:lstStyle/>
          <a:p>
            <a:pPr marL="278149" indent="-278149" defTabSz="365568">
              <a:spcBef>
                <a:spcPts val="703"/>
              </a:spcBef>
              <a:defRPr sz="2759" b="1"/>
            </a:pPr>
            <a:r>
              <a:t>Problem:</a:t>
            </a:r>
            <a:r>
              <a:rPr b="0"/>
              <a:t> Understand structural properties of individual communities given a graph where communities overlap.</a:t>
            </a:r>
          </a:p>
          <a:p>
            <a:pPr marL="278149" indent="-278149" defTabSz="365568">
              <a:spcBef>
                <a:spcPts val="703"/>
              </a:spcBef>
              <a:defRPr sz="2759" b="1"/>
            </a:pPr>
            <a:r>
              <a:t>Intuition:</a:t>
            </a:r>
            <a:r>
              <a:rPr b="0"/>
              <a:t> Decide model for how communities are created. Maximize likelihood of community analyzed.</a:t>
            </a:r>
          </a:p>
          <a:p>
            <a:pPr marL="278149" indent="-278149" defTabSz="365568">
              <a:spcBef>
                <a:spcPts val="703"/>
              </a:spcBef>
              <a:defRPr sz="2759" b="1"/>
            </a:pPr>
            <a:r>
              <a:t>What to know:</a:t>
            </a:r>
            <a:r>
              <a:rPr b="0"/>
              <a:t> Computational simplification of individual community affiliations boosts instead of global ones.</a:t>
            </a:r>
          </a:p>
        </p:txBody>
      </p:sp>
      <p:grpSp>
        <p:nvGrpSpPr>
          <p:cNvPr id="174" name="Group"/>
          <p:cNvGrpSpPr/>
          <p:nvPr/>
        </p:nvGrpSpPr>
        <p:grpSpPr>
          <a:xfrm>
            <a:off x="1865656" y="3699454"/>
            <a:ext cx="3438579" cy="3082643"/>
            <a:chOff x="0" y="0"/>
            <a:chExt cx="4890422" cy="4384203"/>
          </a:xfrm>
        </p:grpSpPr>
        <p:pic>
          <p:nvPicPr>
            <p:cNvPr id="171" name="Image" descr="Image"/>
            <p:cNvPicPr>
              <a:picLocks noChangeAspect="1"/>
            </p:cNvPicPr>
            <p:nvPr/>
          </p:nvPicPr>
          <p:blipFill>
            <a:blip r:embed="rId2">
              <a:extLst/>
            </a:blip>
            <a:stretch>
              <a:fillRect/>
            </a:stretch>
          </p:blipFill>
          <p:spPr>
            <a:xfrm>
              <a:off x="0" y="0"/>
              <a:ext cx="4426873" cy="4384204"/>
            </a:xfrm>
            <a:prstGeom prst="rect">
              <a:avLst/>
            </a:prstGeom>
            <a:ln w="12700" cap="flat">
              <a:noFill/>
              <a:miter lim="400000"/>
            </a:ln>
            <a:effectLst/>
          </p:spPr>
        </p:pic>
        <p:sp>
          <p:nvSpPr>
            <p:cNvPr id="172" name="Rectangle"/>
            <p:cNvSpPr/>
            <p:nvPr/>
          </p:nvSpPr>
          <p:spPr>
            <a:xfrm>
              <a:off x="3620422" y="220736"/>
              <a:ext cx="1270001" cy="3166518"/>
            </a:xfrm>
            <a:prstGeom prst="rect">
              <a:avLst/>
            </a:prstGeom>
            <a:solidFill>
              <a:srgbClr val="FFFFFF"/>
            </a:solidFill>
            <a:ln w="12700" cap="flat">
              <a:noFill/>
              <a:miter lim="400000"/>
            </a:ln>
            <a:effectLst/>
          </p:spPr>
          <p:txBody>
            <a:bodyPr wrap="square" lIns="35719" tIns="35719" rIns="35719" bIns="35719" numCol="1" anchor="ctr">
              <a:noAutofit/>
            </a:bodyPr>
            <a:lstStyle/>
            <a:p>
              <a:pPr>
                <a:defRPr sz="2200" b="0">
                  <a:solidFill>
                    <a:srgbClr val="FFFFFF"/>
                  </a:solidFill>
                  <a:latin typeface="+mn-lt"/>
                  <a:ea typeface="+mn-ea"/>
                  <a:cs typeface="+mn-cs"/>
                  <a:sym typeface="Helvetica Neue Medium"/>
                </a:defRPr>
              </a:pPr>
              <a:endParaRPr sz="1547"/>
            </a:p>
          </p:txBody>
        </p:sp>
        <p:sp>
          <p:nvSpPr>
            <p:cNvPr id="173" name="Rectangle"/>
            <p:cNvSpPr/>
            <p:nvPr/>
          </p:nvSpPr>
          <p:spPr>
            <a:xfrm>
              <a:off x="3341022" y="207193"/>
              <a:ext cx="1270001" cy="2722861"/>
            </a:xfrm>
            <a:prstGeom prst="rect">
              <a:avLst/>
            </a:prstGeom>
            <a:solidFill>
              <a:srgbClr val="FFFFFF"/>
            </a:solidFill>
            <a:ln w="12700" cap="flat">
              <a:noFill/>
              <a:miter lim="400000"/>
            </a:ln>
            <a:effectLst/>
          </p:spPr>
          <p:txBody>
            <a:bodyPr wrap="square" lIns="35719" tIns="35719" rIns="35719" bIns="35719" numCol="1" anchor="ctr">
              <a:noAutofit/>
            </a:bodyPr>
            <a:lstStyle/>
            <a:p>
              <a:pPr>
                <a:defRPr sz="2200" b="0">
                  <a:solidFill>
                    <a:srgbClr val="FFFFFF"/>
                  </a:solidFill>
                  <a:latin typeface="+mn-lt"/>
                  <a:ea typeface="+mn-ea"/>
                  <a:cs typeface="+mn-cs"/>
                  <a:sym typeface="Helvetica Neue Medium"/>
                </a:defRPr>
              </a:pPr>
              <a:endParaRPr sz="1547"/>
            </a:p>
          </p:txBody>
        </p:sp>
      </p:grpSp>
      <p:pic>
        <p:nvPicPr>
          <p:cNvPr id="175" name="Image" descr="Image"/>
          <p:cNvPicPr>
            <a:picLocks noChangeAspect="1"/>
          </p:cNvPicPr>
          <p:nvPr/>
        </p:nvPicPr>
        <p:blipFill>
          <a:blip r:embed="rId3">
            <a:extLst/>
          </a:blip>
          <a:stretch>
            <a:fillRect/>
          </a:stretch>
        </p:blipFill>
        <p:spPr>
          <a:xfrm>
            <a:off x="4607719" y="4710410"/>
            <a:ext cx="3750469" cy="366117"/>
          </a:xfrm>
          <a:prstGeom prst="rect">
            <a:avLst/>
          </a:prstGeom>
          <a:ln w="12700">
            <a:miter lim="400000"/>
          </a:ln>
        </p:spPr>
      </p:pic>
      <p:sp>
        <p:nvSpPr>
          <p:cNvPr id="11" name="Detecting overlapping communities with AGM">
            <a:extLst>
              <a:ext uri="{FF2B5EF4-FFF2-40B4-BE49-F238E27FC236}">
                <a16:creationId xmlns:a16="http://schemas.microsoft.com/office/drawing/2014/main" id="{790A75A4-B7EE-594C-B1D4-C0B604BF603D}"/>
              </a:ext>
            </a:extLst>
          </p:cNvPr>
          <p:cNvSpPr txBox="1">
            <a:spLocks noGrp="1"/>
          </p:cNvSpPr>
          <p:nvPr>
            <p:ph type="title"/>
          </p:nvPr>
        </p:nvSpPr>
        <p:spPr>
          <a:xfrm>
            <a:off x="0" y="0"/>
            <a:ext cx="7194818" cy="968903"/>
          </a:xfrm>
          <a:prstGeom prst="rect">
            <a:avLst/>
          </a:prstGeom>
        </p:spPr>
        <p:txBody>
          <a:bodyPr>
            <a:normAutofit fontScale="90000"/>
          </a:bodyPr>
          <a:lstStyle>
            <a:lvl1pPr defTabSz="309625">
              <a:defRPr sz="4240"/>
            </a:lvl1pPr>
          </a:lstStyle>
          <a:p>
            <a:r>
              <a:rPr dirty="0"/>
              <a:t>Detecting overlapping communities with AGM</a:t>
            </a:r>
          </a:p>
        </p:txBody>
      </p:sp>
    </p:spTree>
    <p:extLst>
      <p:ext uri="{BB962C8B-B14F-4D97-AF65-F5344CB8AC3E}">
        <p14:creationId xmlns:p14="http://schemas.microsoft.com/office/powerpoint/2010/main" val="1316080566"/>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Problem: Understand structural properties of individual communities given a graph where communities overlap.…"/>
          <p:cNvSpPr txBox="1">
            <a:spLocks noGrp="1"/>
          </p:cNvSpPr>
          <p:nvPr>
            <p:ph type="body" sz="half" idx="1"/>
          </p:nvPr>
        </p:nvSpPr>
        <p:spPr>
          <a:xfrm>
            <a:off x="507995" y="1585160"/>
            <a:ext cx="8128010" cy="2482313"/>
          </a:xfrm>
          <a:prstGeom prst="rect">
            <a:avLst/>
          </a:prstGeom>
        </p:spPr>
        <p:txBody>
          <a:bodyPr>
            <a:normAutofit fontScale="92500"/>
          </a:bodyPr>
          <a:lstStyle/>
          <a:p>
            <a:pPr marL="278149" indent="-278149" defTabSz="365568">
              <a:spcBef>
                <a:spcPts val="703"/>
              </a:spcBef>
              <a:defRPr sz="2759" b="1"/>
            </a:pPr>
            <a:r>
              <a:t>Problem:</a:t>
            </a:r>
            <a:r>
              <a:rPr b="0"/>
              <a:t> Understand structural properties of individual communities given a graph where communities overlap.</a:t>
            </a:r>
          </a:p>
          <a:p>
            <a:pPr marL="278149" indent="-278149" defTabSz="365568">
              <a:spcBef>
                <a:spcPts val="703"/>
              </a:spcBef>
              <a:defRPr sz="2759" b="1"/>
            </a:pPr>
            <a:r>
              <a:t>Intuition:</a:t>
            </a:r>
            <a:r>
              <a:rPr b="0"/>
              <a:t> Decide model for how communities are created. Maximize likelihood of community analyzed.</a:t>
            </a:r>
          </a:p>
          <a:p>
            <a:pPr marL="278149" indent="-278149" defTabSz="365568">
              <a:spcBef>
                <a:spcPts val="703"/>
              </a:spcBef>
              <a:defRPr sz="2759" b="1"/>
            </a:pPr>
            <a:r>
              <a:t>What to know:</a:t>
            </a:r>
            <a:r>
              <a:rPr b="0"/>
              <a:t> Setting up gradient descent for the log-likelihood maximization problem.</a:t>
            </a:r>
          </a:p>
        </p:txBody>
      </p:sp>
      <p:sp>
        <p:nvSpPr>
          <p:cNvPr id="6" name="Detecting overlapping communities with AGM">
            <a:extLst>
              <a:ext uri="{FF2B5EF4-FFF2-40B4-BE49-F238E27FC236}">
                <a16:creationId xmlns:a16="http://schemas.microsoft.com/office/drawing/2014/main" id="{C0B40A37-936E-C440-93DD-14A3FED6EB55}"/>
              </a:ext>
            </a:extLst>
          </p:cNvPr>
          <p:cNvSpPr txBox="1">
            <a:spLocks/>
          </p:cNvSpPr>
          <p:nvPr/>
        </p:nvSpPr>
        <p:spPr>
          <a:xfrm>
            <a:off x="0" y="0"/>
            <a:ext cx="7194818" cy="968903"/>
          </a:xfrm>
          <a:prstGeom prst="rect">
            <a:avLst/>
          </a:prstGeom>
        </p:spPr>
        <p:txBody>
          <a:bodyPr vert="horz" lIns="91440" tIns="45720" rIns="91440" bIns="45720" rtlCol="0" anchor="ctr">
            <a:normAutofit fontScale="90000" lnSpcReduction="20000"/>
          </a:bodyPr>
          <a:lstStyle>
            <a:lvl1pPr algn="l" defTabSz="309625" rtl="0" eaLnBrk="1" latinLnBrk="0" hangingPunct="1">
              <a:lnSpc>
                <a:spcPct val="90000"/>
              </a:lnSpc>
              <a:spcBef>
                <a:spcPct val="0"/>
              </a:spcBef>
              <a:buNone/>
              <a:defRPr sz="4240" kern="1200">
                <a:solidFill>
                  <a:schemeClr val="tx1"/>
                </a:solidFill>
                <a:latin typeface="+mj-lt"/>
                <a:ea typeface="+mj-ea"/>
                <a:cs typeface="+mj-cs"/>
              </a:defRPr>
            </a:lvl1pPr>
          </a:lstStyle>
          <a:p>
            <a:r>
              <a:rPr lang="en-US"/>
              <a:t>Detecting overlapping communities with AGM</a:t>
            </a:r>
            <a:endParaRPr lang="en-US" dirty="0"/>
          </a:p>
        </p:txBody>
      </p:sp>
    </p:spTree>
    <p:extLst>
      <p:ext uri="{BB962C8B-B14F-4D97-AF65-F5344CB8AC3E}">
        <p14:creationId xmlns:p14="http://schemas.microsoft.com/office/powerpoint/2010/main" val="146761759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533400"/>
            <a:ext cx="8520600" cy="572700"/>
          </a:xfrm>
          <a:prstGeom prst="rect">
            <a:avLst/>
          </a:prstGeom>
        </p:spPr>
        <p:txBody>
          <a:bodyPr spcFirstLastPara="1" vert="horz" wrap="square" lIns="91425" tIns="91425" rIns="91425" bIns="91425" rtlCol="0" anchor="t" anchorCtr="0">
            <a:noAutofit/>
          </a:bodyPr>
          <a:lstStyle/>
          <a:p>
            <a:pPr>
              <a:spcBef>
                <a:spcPts val="0"/>
              </a:spcBef>
            </a:pPr>
            <a:r>
              <a:rPr lang="en-GB" dirty="0"/>
              <a:t>Coping with Failure</a:t>
            </a:r>
            <a:endParaRPr dirty="0"/>
          </a:p>
        </p:txBody>
      </p:sp>
      <p:sp>
        <p:nvSpPr>
          <p:cNvPr id="72" name="Shape 72"/>
          <p:cNvSpPr txBox="1">
            <a:spLocks noGrp="1"/>
          </p:cNvSpPr>
          <p:nvPr>
            <p:ph type="body" idx="1"/>
          </p:nvPr>
        </p:nvSpPr>
        <p:spPr>
          <a:xfrm>
            <a:off x="311700" y="1600200"/>
            <a:ext cx="8520600" cy="3416400"/>
          </a:xfrm>
          <a:prstGeom prst="rect">
            <a:avLst/>
          </a:prstGeom>
        </p:spPr>
        <p:txBody>
          <a:bodyPr spcFirstLastPara="1" vert="horz" wrap="square" lIns="91425" tIns="91425" rIns="91425" bIns="91425" rtlCol="0" anchor="t" anchorCtr="0">
            <a:noAutofit/>
          </a:bodyPr>
          <a:lstStyle/>
          <a:p>
            <a:pPr marL="0" indent="0">
              <a:spcBef>
                <a:spcPts val="0"/>
              </a:spcBef>
              <a:buNone/>
            </a:pPr>
            <a:r>
              <a:rPr lang="en-GB" dirty="0"/>
              <a:t>MapReduce is designed to deal with compute nodes failing</a:t>
            </a:r>
            <a:endParaRPr dirty="0"/>
          </a:p>
          <a:p>
            <a:pPr marL="0" indent="0">
              <a:spcBef>
                <a:spcPts val="1600"/>
              </a:spcBef>
              <a:buClr>
                <a:schemeClr val="dk1"/>
              </a:buClr>
              <a:buSzPts val="1100"/>
              <a:buNone/>
            </a:pPr>
            <a:r>
              <a:rPr lang="en-GB" dirty="0"/>
              <a:t>Output from previous phases is stored. Re-execute failed tasks, not whole jobs.  </a:t>
            </a:r>
            <a:endParaRPr dirty="0"/>
          </a:p>
          <a:p>
            <a:pPr marL="0" indent="0">
              <a:spcBef>
                <a:spcPts val="1600"/>
              </a:spcBef>
              <a:spcAft>
                <a:spcPts val="1600"/>
              </a:spcAft>
              <a:buNone/>
            </a:pPr>
            <a:r>
              <a:rPr lang="en-GB" b="1" dirty="0"/>
              <a:t>Blocking Property</a:t>
            </a:r>
            <a:r>
              <a:rPr lang="en-GB" dirty="0"/>
              <a:t>: no output is used until the task is complete. Thus, we can restart a Map task that failed without fear that a Reduce task has already used some output of the failed Map task.</a:t>
            </a:r>
            <a:endParaRPr dirty="0"/>
          </a:p>
        </p:txBody>
      </p:sp>
    </p:spTree>
    <p:extLst>
      <p:ext uri="{BB962C8B-B14F-4D97-AF65-F5344CB8AC3E}">
        <p14:creationId xmlns:p14="http://schemas.microsoft.com/office/powerpoint/2010/main" val="4267675019"/>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9CAAC-E74D-FD42-AA48-7EC8EF8CB229}"/>
              </a:ext>
            </a:extLst>
          </p:cNvPr>
          <p:cNvSpPr>
            <a:spLocks noGrp="1"/>
          </p:cNvSpPr>
          <p:nvPr>
            <p:ph type="title"/>
          </p:nvPr>
        </p:nvSpPr>
        <p:spPr/>
        <p:txBody>
          <a:bodyPr/>
          <a:lstStyle/>
          <a:p>
            <a:r>
              <a:rPr lang="en-US" dirty="0"/>
              <a:t>Large-Scale Machine Learning</a:t>
            </a:r>
          </a:p>
        </p:txBody>
      </p:sp>
      <p:sp>
        <p:nvSpPr>
          <p:cNvPr id="3" name="Text Placeholder 2">
            <a:extLst>
              <a:ext uri="{FF2B5EF4-FFF2-40B4-BE49-F238E27FC236}">
                <a16:creationId xmlns:a16="http://schemas.microsoft.com/office/drawing/2014/main" id="{2B68F012-2753-4646-9C26-BBC522C0FAE6}"/>
              </a:ext>
            </a:extLst>
          </p:cNvPr>
          <p:cNvSpPr>
            <a:spLocks noGrp="1"/>
          </p:cNvSpPr>
          <p:nvPr>
            <p:ph type="body" idx="1"/>
          </p:nvPr>
        </p:nvSpPr>
        <p:spPr/>
        <p:txBody>
          <a:bodyPr/>
          <a:lstStyle/>
          <a:p>
            <a:r>
              <a:rPr lang="en-US" dirty="0" err="1"/>
              <a:t>Wanzi</a:t>
            </a:r>
            <a:r>
              <a:rPr lang="en-US" dirty="0"/>
              <a:t> Zhou</a:t>
            </a:r>
          </a:p>
        </p:txBody>
      </p:sp>
      <p:sp>
        <p:nvSpPr>
          <p:cNvPr id="4" name="Slide Number Placeholder 3">
            <a:extLst>
              <a:ext uri="{FF2B5EF4-FFF2-40B4-BE49-F238E27FC236}">
                <a16:creationId xmlns:a16="http://schemas.microsoft.com/office/drawing/2014/main" id="{3263FB09-8A36-D248-99B6-B3CD441F29C5}"/>
              </a:ext>
            </a:extLst>
          </p:cNvPr>
          <p:cNvSpPr>
            <a:spLocks noGrp="1"/>
          </p:cNvSpPr>
          <p:nvPr>
            <p:ph type="sldNum" sz="quarter" idx="12"/>
          </p:nvPr>
        </p:nvSpPr>
        <p:spPr/>
        <p:txBody>
          <a:bodyPr/>
          <a:lstStyle/>
          <a:p>
            <a:fld id="{19B12225-5612-419B-A8D5-4B8EEE4C217E}" type="slidenum">
              <a:rPr lang="en-US" smtClean="0"/>
              <a:pPr/>
              <a:t>50</a:t>
            </a:fld>
            <a:endParaRPr lang="en-US"/>
          </a:p>
        </p:txBody>
      </p:sp>
    </p:spTree>
    <p:extLst>
      <p:ext uri="{BB962C8B-B14F-4D97-AF65-F5344CB8AC3E}">
        <p14:creationId xmlns:p14="http://schemas.microsoft.com/office/powerpoint/2010/main" val="30014270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009403"/>
          </a:xfrm>
        </p:spPr>
        <p:txBody>
          <a:bodyPr/>
          <a:lstStyle/>
          <a:p>
            <a:r>
              <a:rPr lang="en-US" b="1" dirty="0"/>
              <a:t>Large-scale machine learning</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55498" y="1569592"/>
                <a:ext cx="7886700" cy="5032375"/>
              </a:xfrm>
            </p:spPr>
            <p:txBody>
              <a:bodyPr/>
              <a:lstStyle/>
              <a:p>
                <a:r>
                  <a:rPr lang="en-US" b="1" dirty="0"/>
                  <a:t>Supervised learning</a:t>
                </a:r>
              </a:p>
              <a:p>
                <a:pPr lvl="1"/>
                <a:r>
                  <a:rPr lang="en-US" dirty="0"/>
                  <a:t>given training set with labels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charset="0"/>
                          </a:rPr>
                          <m:t>𝑥</m:t>
                        </m:r>
                      </m:e>
                      <m:sub>
                        <m:r>
                          <a:rPr lang="en-US" b="0" i="1" smtClean="0">
                            <a:latin typeface="Cambria Math" charset="0"/>
                          </a:rPr>
                          <m:t>𝑖</m:t>
                        </m:r>
                      </m:sub>
                    </m:sSub>
                    <m:r>
                      <a:rPr lang="en-US" b="0" i="0" smtClean="0">
                        <a:latin typeface="Cambria Math" charset="0"/>
                      </a:rPr>
                      <m:t>, </m:t>
                    </m:r>
                    <m:sSub>
                      <m:sSubPr>
                        <m:ctrlPr>
                          <a:rPr lang="en-US" b="0" i="1" smtClean="0">
                            <a:latin typeface="Cambria Math" panose="02040503050406030204" pitchFamily="18" charset="0"/>
                          </a:rPr>
                        </m:ctrlPr>
                      </m:sSubPr>
                      <m:e>
                        <m:r>
                          <a:rPr lang="en-US" b="0" i="1" smtClean="0">
                            <a:latin typeface="Cambria Math" charset="0"/>
                          </a:rPr>
                          <m:t>𝑦</m:t>
                        </m:r>
                      </m:e>
                      <m:sub>
                        <m:r>
                          <a:rPr lang="en-US" b="0" i="1" smtClean="0">
                            <a:latin typeface="Cambria Math" charset="0"/>
                          </a:rPr>
                          <m:t>𝑖</m:t>
                        </m:r>
                      </m:sub>
                    </m:sSub>
                  </m:oMath>
                </a14:m>
                <a:r>
                  <a:rPr lang="en-US" dirty="0"/>
                  <a:t>)</a:t>
                </a:r>
              </a:p>
              <a:p>
                <a:pPr lvl="1"/>
                <a:r>
                  <a:rPr lang="en-US" dirty="0"/>
                  <a:t>Learn the function </a:t>
                </a:r>
                <a14:m>
                  <m:oMath xmlns:m="http://schemas.openxmlformats.org/officeDocument/2006/math">
                    <m:r>
                      <a:rPr lang="en-US" b="0" i="1" smtClean="0">
                        <a:latin typeface="Cambria Math" charset="0"/>
                      </a:rPr>
                      <m:t>𝑓</m:t>
                    </m:r>
                  </m:oMath>
                </a14:m>
                <a:r>
                  <a:rPr lang="en-US" dirty="0"/>
                  <a:t> that predicts y given x, </a:t>
                </a:r>
                <a14:m>
                  <m:oMath xmlns:m="http://schemas.openxmlformats.org/officeDocument/2006/math">
                    <m:r>
                      <a:rPr lang="en-US" b="0" i="1" smtClean="0">
                        <a:latin typeface="Cambria Math" charset="0"/>
                      </a:rPr>
                      <m:t>𝑓</m:t>
                    </m:r>
                    <m:d>
                      <m:dPr>
                        <m:ctrlPr>
                          <a:rPr lang="en-US" b="0" i="1" smtClean="0">
                            <a:latin typeface="Cambria Math" panose="02040503050406030204" pitchFamily="18" charset="0"/>
                          </a:rPr>
                        </m:ctrlPr>
                      </m:dPr>
                      <m:e>
                        <m:r>
                          <a:rPr lang="en-US" b="0" i="1" smtClean="0">
                            <a:latin typeface="Cambria Math" charset="0"/>
                          </a:rPr>
                          <m:t>𝑥</m:t>
                        </m:r>
                      </m:e>
                    </m:d>
                    <m:r>
                      <a:rPr lang="en-US" b="0" i="1" smtClean="0">
                        <a:latin typeface="Cambria Math" charset="0"/>
                      </a:rPr>
                      <m:t>=</m:t>
                    </m:r>
                    <m:r>
                      <a:rPr lang="en-US" b="0" i="1" smtClean="0">
                        <a:latin typeface="Cambria Math" charset="0"/>
                      </a:rPr>
                      <m:t>𝑦</m:t>
                    </m:r>
                  </m:oMath>
                </a14:m>
                <a:endParaRPr lang="en-US" b="0" dirty="0"/>
              </a:p>
              <a:p>
                <a:pPr lvl="1"/>
                <a:r>
                  <a:rPr lang="en-US" dirty="0"/>
                  <a:t>Why Hard? Need to generalize well to unseen data</a:t>
                </a:r>
              </a:p>
              <a:p>
                <a:r>
                  <a:rPr lang="en-US" b="1" dirty="0"/>
                  <a:t>Support Vector Machine (SVM)</a:t>
                </a:r>
              </a:p>
              <a:p>
                <a:pPr lvl="1"/>
                <a:r>
                  <a:rPr lang="en-US" dirty="0"/>
                  <a:t>Classification (usually </a:t>
                </a:r>
                <a14:m>
                  <m:oMath xmlns:m="http://schemas.openxmlformats.org/officeDocument/2006/math">
                    <m:r>
                      <a:rPr lang="en-US" b="0" i="1" smtClean="0">
                        <a:latin typeface="Cambria Math" charset="0"/>
                      </a:rPr>
                      <m:t>𝑦</m:t>
                    </m:r>
                    <m:r>
                      <a:rPr lang="en-US" b="0" i="1" smtClean="0">
                        <a:latin typeface="Cambria Math" charset="0"/>
                      </a:rPr>
                      <m:t>=±1</m:t>
                    </m:r>
                  </m:oMath>
                </a14:m>
                <a:r>
                  <a:rPr lang="en-US" dirty="0"/>
                  <a:t>)</a:t>
                </a:r>
              </a:p>
              <a:p>
                <a:pPr lvl="1"/>
                <a:r>
                  <a:rPr lang="en-US" dirty="0"/>
                  <a:t>High-dimensional, sparse feature space</a:t>
                </a:r>
              </a:p>
              <a:p>
                <a:pPr lvl="1"/>
                <a:r>
                  <a:rPr lang="en-US" dirty="0"/>
                  <a:t>Simple, linear decision boundary</a:t>
                </a:r>
              </a:p>
              <a:p>
                <a:r>
                  <a:rPr lang="en-US" b="1" dirty="0"/>
                  <a:t>Decision Tree</a:t>
                </a:r>
              </a:p>
              <a:p>
                <a:pPr lvl="1"/>
                <a:r>
                  <a:rPr lang="en-US" dirty="0"/>
                  <a:t>Classification &amp; Regression</a:t>
                </a:r>
              </a:p>
              <a:p>
                <a:pPr lvl="1"/>
                <a:r>
                  <a:rPr lang="en-US" dirty="0"/>
                  <a:t>Numerical or categorical features, usually dense</a:t>
                </a:r>
              </a:p>
              <a:p>
                <a:pPr lvl="1"/>
                <a:r>
                  <a:rPr lang="en-US" dirty="0"/>
                  <a:t>Complicated decision boundaries</a:t>
                </a:r>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55498" y="1569592"/>
                <a:ext cx="7886700" cy="5032375"/>
              </a:xfrm>
              <a:blipFill>
                <a:blip r:embed="rId2"/>
                <a:stretch>
                  <a:fillRect l="-1286" t="-2015" b="-2519"/>
                </a:stretch>
              </a:blipFill>
            </p:spPr>
            <p:txBody>
              <a:bodyPr/>
              <a:lstStyle/>
              <a:p>
                <a:r>
                  <a:rPr lang="en-US">
                    <a:noFill/>
                  </a:rPr>
                  <a:t> </a:t>
                </a:r>
              </a:p>
            </p:txBody>
          </p:sp>
        </mc:Fallback>
      </mc:AlternateContent>
      <p:sp>
        <p:nvSpPr>
          <p:cNvPr id="4" name="Title 1"/>
          <p:cNvSpPr txBox="1">
            <a:spLocks/>
          </p:cNvSpPr>
          <p:nvPr/>
        </p:nvSpPr>
        <p:spPr>
          <a:xfrm>
            <a:off x="0" y="824518"/>
            <a:ext cx="7620000" cy="5929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High Level</a:t>
            </a:r>
          </a:p>
        </p:txBody>
      </p:sp>
    </p:spTree>
    <p:extLst>
      <p:ext uri="{BB962C8B-B14F-4D97-AF65-F5344CB8AC3E}">
        <p14:creationId xmlns:p14="http://schemas.microsoft.com/office/powerpoint/2010/main" val="24586948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853184" cy="768096"/>
          </a:xfrm>
        </p:spPr>
        <p:txBody>
          <a:bodyPr/>
          <a:lstStyle/>
          <a:p>
            <a:r>
              <a:rPr lang="en-US" b="1" dirty="0"/>
              <a:t>SVM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3796" y="768098"/>
                <a:ext cx="4869942" cy="5992920"/>
              </a:xfrm>
            </p:spPr>
            <p:txBody>
              <a:bodyPr>
                <a:normAutofit lnSpcReduction="10000"/>
              </a:bodyPr>
              <a:lstStyle/>
              <a:p>
                <a:pPr marL="0" marR="0" lvl="1" indent="0" defTabSz="914400" eaLnBrk="1" fontAlgn="auto" latinLnBrk="0" hangingPunct="1">
                  <a:lnSpc>
                    <a:spcPct val="100000"/>
                  </a:lnSpc>
                  <a:spcBef>
                    <a:spcPts val="0"/>
                  </a:spcBef>
                  <a:spcAft>
                    <a:spcPts val="0"/>
                  </a:spcAft>
                  <a:buClrTx/>
                  <a:buSzTx/>
                  <a:buFontTx/>
                  <a:buNone/>
                  <a:tabLst/>
                  <a:defRPr/>
                </a:pPr>
                <a:r>
                  <a:rPr lang="en-US" dirty="0"/>
                  <a:t>Given training data</a:t>
                </a:r>
              </a:p>
              <a:p>
                <a:pPr marL="0" marR="0" lvl="1"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charset="0"/>
                                </a:rPr>
                                <m:t>𝑥</m:t>
                              </m:r>
                            </m:e>
                            <m:sub>
                              <m:r>
                                <a:rPr lang="en-US" b="0" i="1" smtClean="0">
                                  <a:latin typeface="Cambria Math" charset="0"/>
                                </a:rPr>
                                <m:t>1</m:t>
                              </m:r>
                            </m:sub>
                          </m:sSub>
                          <m:r>
                            <a:rPr lang="en-US" b="0" i="1" smtClean="0">
                              <a:latin typeface="Cambria Math" charset="0"/>
                            </a:rPr>
                            <m:t>,</m:t>
                          </m:r>
                          <m:sSub>
                            <m:sSubPr>
                              <m:ctrlPr>
                                <a:rPr lang="en-US" b="0" i="1" smtClean="0">
                                  <a:latin typeface="Cambria Math" panose="02040503050406030204" pitchFamily="18" charset="0"/>
                                </a:rPr>
                              </m:ctrlPr>
                            </m:sSubPr>
                            <m:e>
                              <m:r>
                                <a:rPr lang="en-US" b="0" i="1" smtClean="0">
                                  <a:latin typeface="Cambria Math" charset="0"/>
                                </a:rPr>
                                <m:t>𝑦</m:t>
                              </m:r>
                            </m:e>
                            <m:sub>
                              <m:r>
                                <a:rPr lang="en-US" b="0" i="1" smtClean="0">
                                  <a:latin typeface="Cambria Math" charset="0"/>
                                </a:rPr>
                                <m:t>1</m:t>
                              </m:r>
                            </m:sub>
                          </m:sSub>
                        </m:e>
                      </m:d>
                      <m:r>
                        <a:rPr lang="en-US" b="0" i="1" smtClean="0">
                          <a:latin typeface="Cambria Math" charset="0"/>
                        </a:rPr>
                        <m:t>…(</m:t>
                      </m:r>
                      <m:sSub>
                        <m:sSubPr>
                          <m:ctrlPr>
                            <a:rPr lang="en-US" b="0" i="1" smtClean="0">
                              <a:latin typeface="Cambria Math" panose="02040503050406030204" pitchFamily="18" charset="0"/>
                            </a:rPr>
                          </m:ctrlPr>
                        </m:sSubPr>
                        <m:e>
                          <m:r>
                            <a:rPr lang="en-US" b="0" i="1" smtClean="0">
                              <a:latin typeface="Cambria Math" charset="0"/>
                            </a:rPr>
                            <m:t>𝑥</m:t>
                          </m:r>
                        </m:e>
                        <m:sub>
                          <m:r>
                            <a:rPr lang="en-US" b="0" i="1" smtClean="0">
                              <a:latin typeface="Cambria Math" charset="0"/>
                            </a:rPr>
                            <m:t>𝑛</m:t>
                          </m:r>
                        </m:sub>
                      </m:sSub>
                      <m:r>
                        <a:rPr lang="en-US" b="0" i="1" smtClean="0">
                          <a:latin typeface="Cambria Math" charset="0"/>
                        </a:rPr>
                        <m:t>,</m:t>
                      </m:r>
                      <m:sSub>
                        <m:sSubPr>
                          <m:ctrlPr>
                            <a:rPr lang="en-US" b="0" i="1" smtClean="0">
                              <a:latin typeface="Cambria Math" panose="02040503050406030204" pitchFamily="18" charset="0"/>
                            </a:rPr>
                          </m:ctrlPr>
                        </m:sSubPr>
                        <m:e>
                          <m:r>
                            <a:rPr lang="en-US" b="0" i="1" smtClean="0">
                              <a:latin typeface="Cambria Math" charset="0"/>
                            </a:rPr>
                            <m:t>𝑦</m:t>
                          </m:r>
                        </m:e>
                        <m:sub>
                          <m:r>
                            <a:rPr lang="en-US" b="0" i="1" smtClean="0">
                              <a:latin typeface="Cambria Math" charset="0"/>
                            </a:rPr>
                            <m:t>𝑛</m:t>
                          </m:r>
                        </m:sub>
                      </m:sSub>
                      <m:r>
                        <a:rPr lang="en-US" b="0" i="1" smtClean="0">
                          <a:latin typeface="Cambria Math" charset="0"/>
                        </a:rPr>
                        <m:t>)</m:t>
                      </m:r>
                    </m:oMath>
                  </m:oMathPara>
                </a14:m>
                <a:endParaRPr lang="en-US" b="0" dirty="0"/>
              </a:p>
              <a:p>
                <a:pPr marL="0" marR="0" lvl="1" indent="0" defTabSz="914400" eaLnBrk="1" fontAlgn="auto" latinLnBrk="0" hangingPunct="1">
                  <a:lnSpc>
                    <a:spcPct val="100000"/>
                  </a:lnSpc>
                  <a:spcBef>
                    <a:spcPts val="0"/>
                  </a:spcBef>
                  <a:spcAft>
                    <a:spcPts val="0"/>
                  </a:spcAft>
                  <a:buClrTx/>
                  <a:buSzTx/>
                  <a:buFontTx/>
                  <a:buNone/>
                  <a:tabLst/>
                  <a:defRPr/>
                </a:pPr>
                <a:r>
                  <a:rPr lang="en-US" dirty="0"/>
                  <a:t>x: d-dimensional, real valued</a:t>
                </a:r>
                <a:endParaRPr lang="en-US" b="0" dirty="0"/>
              </a:p>
              <a:p>
                <a:pPr marL="0" lvl="1" indent="0">
                  <a:lnSpc>
                    <a:spcPct val="100000"/>
                  </a:lnSpc>
                  <a:spcBef>
                    <a:spcPts val="0"/>
                  </a:spcBef>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charset="0"/>
                            </a:rPr>
                            <m:t>𝑥</m:t>
                          </m:r>
                        </m:e>
                        <m:sub>
                          <m:r>
                            <a:rPr lang="en-US" b="0" i="1" smtClean="0">
                              <a:latin typeface="Cambria Math" charset="0"/>
                            </a:rPr>
                            <m:t>𝑖</m:t>
                          </m:r>
                        </m:sub>
                      </m:sSub>
                      <m:r>
                        <a:rPr lang="en-US" b="0" i="1" smtClean="0">
                          <a:latin typeface="Cambria Math" charset="0"/>
                        </a:rPr>
                        <m:t>=(</m:t>
                      </m:r>
                      <m:sSubSup>
                        <m:sSubSupPr>
                          <m:ctrlPr>
                            <a:rPr lang="en-US" b="0" i="1" smtClean="0">
                              <a:latin typeface="Cambria Math" panose="02040503050406030204" pitchFamily="18" charset="0"/>
                            </a:rPr>
                          </m:ctrlPr>
                        </m:sSubSupPr>
                        <m:e>
                          <m:r>
                            <a:rPr lang="en-US" b="0" i="1" smtClean="0">
                              <a:latin typeface="Cambria Math" charset="0"/>
                            </a:rPr>
                            <m:t>𝑥</m:t>
                          </m:r>
                        </m:e>
                        <m:sub>
                          <m:r>
                            <a:rPr lang="en-US" b="0" i="1" smtClean="0">
                              <a:latin typeface="Cambria Math" charset="0"/>
                            </a:rPr>
                            <m:t>𝑖</m:t>
                          </m:r>
                        </m:sub>
                        <m:sup>
                          <m:d>
                            <m:dPr>
                              <m:ctrlPr>
                                <a:rPr lang="en-US" b="0" i="1" smtClean="0">
                                  <a:latin typeface="Cambria Math" panose="02040503050406030204" pitchFamily="18" charset="0"/>
                                </a:rPr>
                              </m:ctrlPr>
                            </m:dPr>
                            <m:e>
                              <m:r>
                                <a:rPr lang="en-US" b="0" i="1" smtClean="0">
                                  <a:latin typeface="Cambria Math" charset="0"/>
                                </a:rPr>
                                <m:t>1</m:t>
                              </m:r>
                            </m:e>
                          </m:d>
                        </m:sup>
                      </m:sSubSup>
                      <m:r>
                        <a:rPr lang="en-US" b="0" i="1" smtClean="0">
                          <a:latin typeface="Cambria Math" charset="0"/>
                        </a:rPr>
                        <m:t>, </m:t>
                      </m:r>
                      <m:sSubSup>
                        <m:sSubSupPr>
                          <m:ctrlPr>
                            <a:rPr lang="en-US" b="0" i="1" smtClean="0">
                              <a:latin typeface="Cambria Math" panose="02040503050406030204" pitchFamily="18" charset="0"/>
                            </a:rPr>
                          </m:ctrlPr>
                        </m:sSubSupPr>
                        <m:e>
                          <m:r>
                            <a:rPr lang="en-US" b="0" i="1" smtClean="0">
                              <a:latin typeface="Cambria Math" charset="0"/>
                            </a:rPr>
                            <m:t>𝑥</m:t>
                          </m:r>
                        </m:e>
                        <m:sub>
                          <m:r>
                            <a:rPr lang="en-US" b="0" i="1" smtClean="0">
                              <a:latin typeface="Cambria Math" charset="0"/>
                            </a:rPr>
                            <m:t>𝑖</m:t>
                          </m:r>
                        </m:sub>
                        <m:sup>
                          <m:d>
                            <m:dPr>
                              <m:ctrlPr>
                                <a:rPr lang="en-US" b="0" i="1" smtClean="0">
                                  <a:latin typeface="Cambria Math" panose="02040503050406030204" pitchFamily="18" charset="0"/>
                                </a:rPr>
                              </m:ctrlPr>
                            </m:dPr>
                            <m:e>
                              <m:r>
                                <a:rPr lang="en-US" b="0" i="1" smtClean="0">
                                  <a:latin typeface="Cambria Math" charset="0"/>
                                </a:rPr>
                                <m:t>2</m:t>
                              </m:r>
                            </m:e>
                          </m:d>
                        </m:sup>
                      </m:sSubSup>
                      <m:r>
                        <a:rPr lang="en-US" b="0" i="1" smtClean="0">
                          <a:latin typeface="Cambria Math" charset="0"/>
                        </a:rPr>
                        <m:t>,…,</m:t>
                      </m:r>
                      <m:r>
                        <a:rPr lang="en-US" i="1">
                          <a:latin typeface="Cambria Math" charset="0"/>
                        </a:rPr>
                        <m:t>, </m:t>
                      </m:r>
                      <m:sSubSup>
                        <m:sSubSupPr>
                          <m:ctrlPr>
                            <a:rPr lang="en-US" i="1">
                              <a:latin typeface="Cambria Math" panose="02040503050406030204" pitchFamily="18" charset="0"/>
                            </a:rPr>
                          </m:ctrlPr>
                        </m:sSubSupPr>
                        <m:e>
                          <m:r>
                            <a:rPr lang="en-US" i="1">
                              <a:latin typeface="Cambria Math" charset="0"/>
                            </a:rPr>
                            <m:t>𝑥</m:t>
                          </m:r>
                        </m:e>
                        <m:sub>
                          <m:r>
                            <a:rPr lang="en-US" i="1">
                              <a:latin typeface="Cambria Math" charset="0"/>
                            </a:rPr>
                            <m:t>𝑖</m:t>
                          </m:r>
                        </m:sub>
                        <m:sup>
                          <m:d>
                            <m:dPr>
                              <m:ctrlPr>
                                <a:rPr lang="en-US" i="1">
                                  <a:latin typeface="Cambria Math" panose="02040503050406030204" pitchFamily="18" charset="0"/>
                                </a:rPr>
                              </m:ctrlPr>
                            </m:dPr>
                            <m:e>
                              <m:r>
                                <a:rPr lang="en-US" b="0" i="1" smtClean="0">
                                  <a:latin typeface="Cambria Math" charset="0"/>
                                </a:rPr>
                                <m:t>𝑑</m:t>
                              </m:r>
                            </m:e>
                          </m:d>
                        </m:sup>
                      </m:sSubSup>
                      <m:r>
                        <a:rPr lang="en-US" b="0" i="1" smtClean="0">
                          <a:latin typeface="Cambria Math" charset="0"/>
                        </a:rPr>
                        <m:t>)</m:t>
                      </m:r>
                    </m:oMath>
                  </m:oMathPara>
                </a14:m>
                <a:endParaRPr lang="en-US" b="0" dirty="0"/>
              </a:p>
              <a:p>
                <a:pPr marL="0" marR="0" lvl="1"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charset="0"/>
                            </a:rPr>
                            <m:t>𝑦</m:t>
                          </m:r>
                        </m:e>
                        <m:sub>
                          <m:r>
                            <a:rPr lang="en-US" b="0" i="1" smtClean="0">
                              <a:latin typeface="Cambria Math" charset="0"/>
                            </a:rPr>
                            <m:t>𝑖</m:t>
                          </m:r>
                        </m:sub>
                      </m:sSub>
                      <m:r>
                        <a:rPr lang="en-US" b="0" i="1" smtClean="0">
                          <a:latin typeface="Cambria Math" charset="0"/>
                        </a:rPr>
                        <m:t>=−1 </m:t>
                      </m:r>
                      <m:r>
                        <a:rPr lang="en-US" b="0" i="1" smtClean="0">
                          <a:latin typeface="Cambria Math" charset="0"/>
                        </a:rPr>
                        <m:t>𝑜𝑟</m:t>
                      </m:r>
                      <m:r>
                        <a:rPr lang="en-US" b="0" i="1" smtClean="0">
                          <a:latin typeface="Cambria Math" charset="0"/>
                        </a:rPr>
                        <m:t>+1</m:t>
                      </m:r>
                    </m:oMath>
                  </m:oMathPara>
                </a14:m>
                <a:endParaRPr lang="en-US" dirty="0"/>
              </a:p>
              <a:p>
                <a:pPr marL="0" marR="0" lvl="1" indent="0" defTabSz="914400" eaLnBrk="1" fontAlgn="auto" latinLnBrk="0" hangingPunct="1">
                  <a:lnSpc>
                    <a:spcPct val="100000"/>
                  </a:lnSpc>
                  <a:spcBef>
                    <a:spcPts val="0"/>
                  </a:spcBef>
                  <a:spcAft>
                    <a:spcPts val="0"/>
                  </a:spcAft>
                  <a:buClrTx/>
                  <a:buSzTx/>
                  <a:buFontTx/>
                  <a:buNone/>
                  <a:tabLst/>
                  <a:defRPr/>
                </a:pPr>
                <a:endParaRPr lang="en-US" dirty="0"/>
              </a:p>
              <a:p>
                <a:pPr marL="0" marR="0" lvl="1"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1" i="1" smtClean="0">
                        <a:latin typeface="Cambria Math" charset="0"/>
                      </a:rPr>
                      <m:t>𝑨</m:t>
                    </m:r>
                    <m:r>
                      <a:rPr lang="en-US" b="1" i="1" smtClean="0">
                        <a:latin typeface="Cambria Math" charset="0"/>
                      </a:rPr>
                      <m:t>,</m:t>
                    </m:r>
                    <m:r>
                      <a:rPr lang="en-US" b="1" i="1" smtClean="0">
                        <a:latin typeface="Cambria Math" charset="0"/>
                      </a:rPr>
                      <m:t>𝑩</m:t>
                    </m:r>
                    <m:r>
                      <a:rPr lang="en-US" b="1" i="1" smtClean="0">
                        <a:latin typeface="Cambria Math" charset="0"/>
                      </a:rPr>
                      <m:t>,</m:t>
                    </m:r>
                    <m:r>
                      <a:rPr lang="en-US" b="1" i="1" smtClean="0">
                        <a:latin typeface="Cambria Math" charset="0"/>
                      </a:rPr>
                      <m:t>𝑪</m:t>
                    </m:r>
                  </m:oMath>
                </a14:m>
                <a:r>
                  <a:rPr lang="en-US" dirty="0"/>
                  <a:t>: </a:t>
                </a:r>
                <a:r>
                  <a:rPr lang="en-US" b="1" dirty="0">
                    <a:solidFill>
                      <a:srgbClr val="9437FF"/>
                    </a:solidFill>
                  </a:rPr>
                  <a:t>support vectors</a:t>
                </a:r>
                <a:r>
                  <a:rPr lang="en-US" dirty="0"/>
                  <a:t>, uniquely define the decision boundary</a:t>
                </a:r>
              </a:p>
              <a:p>
                <a:pPr marL="0" marR="0" lvl="1" indent="0" defTabSz="914400" eaLnBrk="1" fontAlgn="auto" latinLnBrk="0" hangingPunct="1">
                  <a:lnSpc>
                    <a:spcPct val="100000"/>
                  </a:lnSpc>
                  <a:spcBef>
                    <a:spcPts val="0"/>
                  </a:spcBef>
                  <a:spcAft>
                    <a:spcPts val="0"/>
                  </a:spcAft>
                  <a:buClrTx/>
                  <a:buSzTx/>
                  <a:buFontTx/>
                  <a:buNone/>
                  <a:tabLst/>
                  <a:defRPr/>
                </a:pPr>
                <a:endParaRPr lang="en-US" dirty="0"/>
              </a:p>
              <a:p>
                <a:pPr marL="0" lvl="1" indent="0">
                  <a:lnSpc>
                    <a:spcPct val="100000"/>
                  </a:lnSpc>
                  <a:spcBef>
                    <a:spcPts val="0"/>
                  </a:spcBef>
                  <a:buNone/>
                </a:pPr>
                <a:r>
                  <a:rPr lang="en-US" b="1" dirty="0">
                    <a:solidFill>
                      <a:srgbClr val="9437FF"/>
                    </a:solidFill>
                  </a:rPr>
                  <a:t>Margin </a:t>
                </a:r>
                <a14:m>
                  <m:oMath xmlns:m="http://schemas.openxmlformats.org/officeDocument/2006/math">
                    <m:r>
                      <a:rPr lang="en-US" b="1" i="1" smtClean="0">
                        <a:solidFill>
                          <a:srgbClr val="9437FF"/>
                        </a:solidFill>
                        <a:latin typeface="Cambria Math" charset="0"/>
                        <a:ea typeface="Cambria Math" charset="0"/>
                        <a:cs typeface="Cambria Math" charset="0"/>
                      </a:rPr>
                      <m:t>𝜸</m:t>
                    </m:r>
                  </m:oMath>
                </a14:m>
                <a:r>
                  <a:rPr lang="en-US" dirty="0"/>
                  <a:t>: distance of closest example from  the decision line/</a:t>
                </a:r>
                <a:r>
                  <a:rPr lang="en-US" dirty="0" err="1"/>
                  <a:t>hyperplane</a:t>
                </a:r>
                <a:endParaRPr lang="en-US" dirty="0"/>
              </a:p>
              <a:p>
                <a:pPr marL="0" lvl="1" indent="0">
                  <a:lnSpc>
                    <a:spcPct val="100000"/>
                  </a:lnSpc>
                  <a:spcBef>
                    <a:spcPts val="0"/>
                  </a:spcBef>
                  <a:buNone/>
                </a:pPr>
                <a:endParaRPr lang="en-US" dirty="0"/>
              </a:p>
              <a:p>
                <a:pPr marL="0" lvl="1" indent="0">
                  <a:lnSpc>
                    <a:spcPct val="100000"/>
                  </a:lnSpc>
                  <a:spcBef>
                    <a:spcPts val="0"/>
                  </a:spcBef>
                  <a:buNone/>
                </a:pPr>
                <a:r>
                  <a:rPr lang="en-US" dirty="0"/>
                  <a:t>Goal</a:t>
                </a:r>
                <a:r>
                  <a:rPr lang="en-US" b="1" dirty="0"/>
                  <a:t>: </a:t>
                </a:r>
                <a:r>
                  <a:rPr lang="en-US" b="1" dirty="0">
                    <a:solidFill>
                      <a:srgbClr val="9437FF"/>
                    </a:solidFill>
                  </a:rPr>
                  <a:t>maximize margin </a:t>
                </a:r>
                <a14:m>
                  <m:oMath xmlns:m="http://schemas.openxmlformats.org/officeDocument/2006/math">
                    <m:r>
                      <a:rPr lang="en-US" b="1" i="1">
                        <a:solidFill>
                          <a:srgbClr val="9437FF"/>
                        </a:solidFill>
                        <a:latin typeface="Cambria Math" charset="0"/>
                        <a:ea typeface="Cambria Math" charset="0"/>
                        <a:cs typeface="Cambria Math" charset="0"/>
                      </a:rPr>
                      <m:t>𝜸</m:t>
                    </m:r>
                  </m:oMath>
                </a14:m>
                <a:r>
                  <a:rPr lang="en-US" dirty="0">
                    <a:solidFill>
                      <a:srgbClr val="9437FF"/>
                    </a:solidFill>
                  </a:rPr>
                  <a:t>,</a:t>
                </a:r>
                <a:r>
                  <a:rPr lang="en-US" dirty="0"/>
                  <a:t> find separating </a:t>
                </a:r>
                <a:r>
                  <a:rPr lang="en-US" dirty="0" err="1"/>
                  <a:t>hyperplane</a:t>
                </a:r>
                <a:r>
                  <a:rPr lang="en-US" dirty="0"/>
                  <a:t> with the largest distance possible from both positive / negative point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3796" y="768098"/>
                <a:ext cx="4869942" cy="5992920"/>
              </a:xfrm>
              <a:blipFill rotWithShape="0">
                <a:blip r:embed="rId3"/>
                <a:stretch>
                  <a:fillRect l="-2003" t="-1424" b="-610"/>
                </a:stretch>
              </a:blipFill>
            </p:spPr>
            <p:txBody>
              <a:bodyPr/>
              <a:lstStyle/>
              <a:p>
                <a:r>
                  <a:rPr lang="en-US">
                    <a:noFill/>
                  </a:rPr>
                  <a:t> </a:t>
                </a:r>
              </a:p>
            </p:txBody>
          </p:sp>
        </mc:Fallback>
      </mc:AlternateContent>
      <p:sp>
        <p:nvSpPr>
          <p:cNvPr id="12" name="Content Placeholder 2"/>
          <p:cNvSpPr txBox="1">
            <a:spLocks/>
          </p:cNvSpPr>
          <p:nvPr/>
        </p:nvSpPr>
        <p:spPr>
          <a:xfrm>
            <a:off x="5224779" y="4170633"/>
            <a:ext cx="4869942" cy="57083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FontTx/>
              <a:buNone/>
            </a:pPr>
            <a:endParaRPr lang="en-US" dirty="0"/>
          </a:p>
        </p:txBody>
      </p:sp>
      <p:grpSp>
        <p:nvGrpSpPr>
          <p:cNvPr id="4" name="Group 3">
            <a:extLst>
              <a:ext uri="{FF2B5EF4-FFF2-40B4-BE49-F238E27FC236}">
                <a16:creationId xmlns:a16="http://schemas.microsoft.com/office/drawing/2014/main" id="{89BE072C-3015-1742-A832-44CA8D08FBF5}"/>
              </a:ext>
            </a:extLst>
          </p:cNvPr>
          <p:cNvGrpSpPr/>
          <p:nvPr/>
        </p:nvGrpSpPr>
        <p:grpSpPr>
          <a:xfrm>
            <a:off x="4495800" y="-23191"/>
            <a:ext cx="5867400" cy="4970254"/>
            <a:chOff x="4920234" y="-247184"/>
            <a:chExt cx="5174487" cy="4383290"/>
          </a:xfrm>
        </p:grpSpPr>
        <p:pic>
          <p:nvPicPr>
            <p:cNvPr id="11"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920234" y="-54894"/>
              <a:ext cx="5174487" cy="4191000"/>
            </a:xfrm>
            <a:prstGeom prst="rect">
              <a:avLst/>
            </a:prstGeom>
            <a:noFill/>
            <a:ln w="9525">
              <a:noFill/>
              <a:miter lim="800000"/>
              <a:headEnd/>
              <a:tailEnd/>
            </a:ln>
          </p:spPr>
        </p:pic>
        <p:sp>
          <p:nvSpPr>
            <p:cNvPr id="8" name="TextBox 7"/>
            <p:cNvSpPr txBox="1"/>
            <p:nvPr/>
          </p:nvSpPr>
          <p:spPr>
            <a:xfrm>
              <a:off x="6571488" y="1255776"/>
              <a:ext cx="402674" cy="523220"/>
            </a:xfrm>
            <a:prstGeom prst="rect">
              <a:avLst/>
            </a:prstGeom>
            <a:noFill/>
          </p:spPr>
          <p:txBody>
            <a:bodyPr wrap="none" rtlCol="0">
              <a:spAutoFit/>
            </a:bodyPr>
            <a:lstStyle/>
            <a:p>
              <a:r>
                <a:rPr lang="en-US" sz="2800" b="1" dirty="0">
                  <a:solidFill>
                    <a:srgbClr val="FF0000"/>
                  </a:solidFill>
                </a:rPr>
                <a:t>A</a:t>
              </a:r>
            </a:p>
          </p:txBody>
        </p:sp>
        <p:sp>
          <p:nvSpPr>
            <p:cNvPr id="9" name="TextBox 8"/>
            <p:cNvSpPr txBox="1"/>
            <p:nvPr/>
          </p:nvSpPr>
          <p:spPr>
            <a:xfrm>
              <a:off x="7875735" y="1517386"/>
              <a:ext cx="386644" cy="523220"/>
            </a:xfrm>
            <a:prstGeom prst="rect">
              <a:avLst/>
            </a:prstGeom>
            <a:noFill/>
          </p:spPr>
          <p:txBody>
            <a:bodyPr wrap="none" rtlCol="0">
              <a:spAutoFit/>
            </a:bodyPr>
            <a:lstStyle/>
            <a:p>
              <a:r>
                <a:rPr lang="en-US" sz="2800" b="1" dirty="0">
                  <a:solidFill>
                    <a:srgbClr val="0070C0"/>
                  </a:solidFill>
                </a:rPr>
                <a:t>B</a:t>
              </a:r>
            </a:p>
          </p:txBody>
        </p:sp>
        <p:sp>
          <p:nvSpPr>
            <p:cNvPr id="10" name="TextBox 9"/>
            <p:cNvSpPr txBox="1"/>
            <p:nvPr/>
          </p:nvSpPr>
          <p:spPr>
            <a:xfrm>
              <a:off x="6758586" y="3002370"/>
              <a:ext cx="375424" cy="523220"/>
            </a:xfrm>
            <a:prstGeom prst="rect">
              <a:avLst/>
            </a:prstGeom>
            <a:noFill/>
          </p:spPr>
          <p:txBody>
            <a:bodyPr wrap="none" rtlCol="0">
              <a:spAutoFit/>
            </a:bodyPr>
            <a:lstStyle/>
            <a:p>
              <a:r>
                <a:rPr lang="en-US" sz="2800" b="1" dirty="0">
                  <a:solidFill>
                    <a:srgbClr val="0070C0"/>
                  </a:solidFill>
                </a:rPr>
                <a:t>C</a:t>
              </a:r>
            </a:p>
          </p:txBody>
        </p:sp>
        <mc:AlternateContent xmlns:mc="http://schemas.openxmlformats.org/markup-compatibility/2006" xmlns:a14="http://schemas.microsoft.com/office/drawing/2010/main">
          <mc:Choice Requires="a14">
            <p:sp>
              <p:nvSpPr>
                <p:cNvPr id="15" name="TextBox 14"/>
                <p:cNvSpPr txBox="1"/>
                <p:nvPr/>
              </p:nvSpPr>
              <p:spPr>
                <a:xfrm rot="18438345">
                  <a:off x="6926609" y="462045"/>
                  <a:ext cx="1590867" cy="4031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charset="0"/>
                          </a:rPr>
                          <m:t>𝒘</m:t>
                        </m:r>
                        <m:r>
                          <a:rPr lang="en-US" b="1" i="1" smtClean="0">
                            <a:latin typeface="Cambria Math" charset="0"/>
                          </a:rPr>
                          <m:t> ∙</m:t>
                        </m:r>
                        <m:r>
                          <a:rPr lang="en-US" b="1" i="1" smtClean="0">
                            <a:latin typeface="Cambria Math" charset="0"/>
                            <a:ea typeface="Cambria Math" charset="0"/>
                            <a:cs typeface="Cambria Math" charset="0"/>
                          </a:rPr>
                          <m:t>𝒙</m:t>
                        </m:r>
                        <m:r>
                          <a:rPr lang="en-US" b="1" i="1" smtClean="0">
                            <a:latin typeface="Cambria Math" charset="0"/>
                            <a:ea typeface="Cambria Math" charset="0"/>
                            <a:cs typeface="Cambria Math" charset="0"/>
                          </a:rPr>
                          <m:t>+</m:t>
                        </m:r>
                        <m:r>
                          <a:rPr lang="en-US" b="1" i="1" smtClean="0">
                            <a:latin typeface="Cambria Math" charset="0"/>
                            <a:ea typeface="Cambria Math" charset="0"/>
                            <a:cs typeface="Cambria Math" charset="0"/>
                          </a:rPr>
                          <m:t>𝒃</m:t>
                        </m:r>
                        <m:r>
                          <a:rPr lang="en-US" b="1" i="1" smtClean="0">
                            <a:latin typeface="Cambria Math" charset="0"/>
                            <a:ea typeface="Cambria Math" charset="0"/>
                            <a:cs typeface="Cambria Math" charset="0"/>
                          </a:rPr>
                          <m:t>=</m:t>
                        </m:r>
                        <m:r>
                          <a:rPr lang="en-US" b="1" i="1" smtClean="0">
                            <a:latin typeface="Cambria Math" charset="0"/>
                            <a:ea typeface="Cambria Math" charset="0"/>
                            <a:cs typeface="Cambria Math" charset="0"/>
                          </a:rPr>
                          <m:t>𝟎</m:t>
                        </m:r>
                      </m:oMath>
                    </m:oMathPara>
                  </a14:m>
                  <a:endParaRPr lang="en-US" b="1" dirty="0"/>
                </a:p>
              </p:txBody>
            </p:sp>
          </mc:Choice>
          <mc:Fallback xmlns="">
            <p:sp>
              <p:nvSpPr>
                <p:cNvPr id="15" name="TextBox 14"/>
                <p:cNvSpPr txBox="1">
                  <a:spLocks noRot="1" noChangeAspect="1" noMove="1" noResize="1" noEditPoints="1" noAdjustHandles="1" noChangeArrowheads="1" noChangeShapeType="1" noTextEdit="1"/>
                </p:cNvSpPr>
                <p:nvPr/>
              </p:nvSpPr>
              <p:spPr>
                <a:xfrm rot="18438345">
                  <a:off x="6926609" y="462045"/>
                  <a:ext cx="1590867" cy="40312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rot="18428826">
                  <a:off x="7323525" y="655305"/>
                  <a:ext cx="1802056" cy="4031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charset="0"/>
                          </a:rPr>
                          <m:t>𝒘</m:t>
                        </m:r>
                        <m:r>
                          <a:rPr lang="en-US" b="1" i="1" smtClean="0">
                            <a:latin typeface="Cambria Math" charset="0"/>
                          </a:rPr>
                          <m:t> ∙</m:t>
                        </m:r>
                        <m:r>
                          <a:rPr lang="en-US" b="1" i="1" smtClean="0">
                            <a:latin typeface="Cambria Math" charset="0"/>
                            <a:ea typeface="Cambria Math" charset="0"/>
                            <a:cs typeface="Cambria Math" charset="0"/>
                          </a:rPr>
                          <m:t>𝒙</m:t>
                        </m:r>
                        <m:r>
                          <a:rPr lang="en-US" b="1" i="1" smtClean="0">
                            <a:latin typeface="Cambria Math" charset="0"/>
                            <a:ea typeface="Cambria Math" charset="0"/>
                            <a:cs typeface="Cambria Math" charset="0"/>
                          </a:rPr>
                          <m:t>+</m:t>
                        </m:r>
                        <m:r>
                          <a:rPr lang="en-US" b="1" i="1" smtClean="0">
                            <a:latin typeface="Cambria Math" charset="0"/>
                            <a:ea typeface="Cambria Math" charset="0"/>
                            <a:cs typeface="Cambria Math" charset="0"/>
                          </a:rPr>
                          <m:t>𝒃</m:t>
                        </m:r>
                        <m:r>
                          <a:rPr lang="en-US" b="1" i="1" smtClean="0">
                            <a:latin typeface="Cambria Math" charset="0"/>
                            <a:ea typeface="Cambria Math" charset="0"/>
                            <a:cs typeface="Cambria Math" charset="0"/>
                          </a:rPr>
                          <m:t>=−</m:t>
                        </m:r>
                        <m:r>
                          <a:rPr lang="en-US" b="1" i="1" smtClean="0">
                            <a:latin typeface="Cambria Math" charset="0"/>
                            <a:ea typeface="Cambria Math" charset="0"/>
                            <a:cs typeface="Cambria Math" charset="0"/>
                          </a:rPr>
                          <m:t>𝜸</m:t>
                        </m:r>
                      </m:oMath>
                    </m:oMathPara>
                  </a14:m>
                  <a:endParaRPr lang="en-US" b="1" dirty="0"/>
                </a:p>
              </p:txBody>
            </p:sp>
          </mc:Choice>
          <mc:Fallback xmlns="">
            <p:sp>
              <p:nvSpPr>
                <p:cNvPr id="16" name="TextBox 15"/>
                <p:cNvSpPr txBox="1">
                  <a:spLocks noRot="1" noChangeAspect="1" noMove="1" noResize="1" noEditPoints="1" noAdjustHandles="1" noChangeArrowheads="1" noChangeShapeType="1" noTextEdit="1"/>
                </p:cNvSpPr>
                <p:nvPr/>
              </p:nvSpPr>
              <p:spPr>
                <a:xfrm rot="18428826">
                  <a:off x="7323525" y="655305"/>
                  <a:ext cx="1802056" cy="40312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rot="18428826">
                  <a:off x="6378076" y="452282"/>
                  <a:ext cx="1802056" cy="4031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charset="0"/>
                          </a:rPr>
                          <m:t>𝒘</m:t>
                        </m:r>
                        <m:r>
                          <a:rPr lang="en-US" b="1" i="1" smtClean="0">
                            <a:latin typeface="Cambria Math" charset="0"/>
                          </a:rPr>
                          <m:t> ∙</m:t>
                        </m:r>
                        <m:r>
                          <a:rPr lang="en-US" b="1" i="1" smtClean="0">
                            <a:latin typeface="Cambria Math" charset="0"/>
                            <a:ea typeface="Cambria Math" charset="0"/>
                            <a:cs typeface="Cambria Math" charset="0"/>
                          </a:rPr>
                          <m:t>𝒙</m:t>
                        </m:r>
                        <m:r>
                          <a:rPr lang="en-US" b="1" i="1" smtClean="0">
                            <a:latin typeface="Cambria Math" charset="0"/>
                            <a:ea typeface="Cambria Math" charset="0"/>
                            <a:cs typeface="Cambria Math" charset="0"/>
                          </a:rPr>
                          <m:t>+</m:t>
                        </m:r>
                        <m:r>
                          <a:rPr lang="en-US" b="1" i="1" smtClean="0">
                            <a:latin typeface="Cambria Math" charset="0"/>
                            <a:ea typeface="Cambria Math" charset="0"/>
                            <a:cs typeface="Cambria Math" charset="0"/>
                          </a:rPr>
                          <m:t>𝒃</m:t>
                        </m:r>
                        <m:r>
                          <a:rPr lang="en-US" b="1" i="1" smtClean="0">
                            <a:latin typeface="Cambria Math" charset="0"/>
                            <a:ea typeface="Cambria Math" charset="0"/>
                            <a:cs typeface="Cambria Math" charset="0"/>
                          </a:rPr>
                          <m:t>=</m:t>
                        </m:r>
                        <m:r>
                          <a:rPr lang="en-US" b="1" i="1" smtClean="0">
                            <a:latin typeface="Cambria Math" charset="0"/>
                            <a:ea typeface="Cambria Math" charset="0"/>
                            <a:cs typeface="Cambria Math" charset="0"/>
                          </a:rPr>
                          <m:t>𝜸</m:t>
                        </m:r>
                      </m:oMath>
                    </m:oMathPara>
                  </a14:m>
                  <a:endParaRPr lang="en-US" b="1" dirty="0"/>
                </a:p>
              </p:txBody>
            </p:sp>
          </mc:Choice>
          <mc:Fallback xmlns="">
            <p:sp>
              <p:nvSpPr>
                <p:cNvPr id="17" name="TextBox 16"/>
                <p:cNvSpPr txBox="1">
                  <a:spLocks noRot="1" noChangeAspect="1" noMove="1" noResize="1" noEditPoints="1" noAdjustHandles="1" noChangeArrowheads="1" noChangeShapeType="1" noTextEdit="1"/>
                </p:cNvSpPr>
                <p:nvPr/>
              </p:nvSpPr>
              <p:spPr>
                <a:xfrm rot="18428826">
                  <a:off x="6378076" y="452282"/>
                  <a:ext cx="1802056" cy="403124"/>
                </a:xfrm>
                <a:prstGeom prst="rect">
                  <a:avLst/>
                </a:prstGeom>
                <a:blipFill>
                  <a:blip r:embed="rId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0887133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89599" y="1061810"/>
            <a:ext cx="402674" cy="523220"/>
          </a:xfrm>
          <a:prstGeom prst="rect">
            <a:avLst/>
          </a:prstGeom>
          <a:noFill/>
        </p:spPr>
        <p:txBody>
          <a:bodyPr wrap="none" rtlCol="0">
            <a:spAutoFit/>
          </a:bodyPr>
          <a:lstStyle/>
          <a:p>
            <a:r>
              <a:rPr lang="en-US" sz="2800" b="1">
                <a:solidFill>
                  <a:srgbClr val="FF0000"/>
                </a:solidFill>
              </a:rPr>
              <a:t>A</a:t>
            </a:r>
            <a:endParaRPr lang="en-US" sz="2800" b="1" dirty="0">
              <a:solidFill>
                <a:srgbClr val="FF0000"/>
              </a:solidFill>
            </a:endParaRPr>
          </a:p>
        </p:txBody>
      </p:sp>
      <p:sp>
        <p:nvSpPr>
          <p:cNvPr id="7" name="TextBox 6"/>
          <p:cNvSpPr txBox="1"/>
          <p:nvPr/>
        </p:nvSpPr>
        <p:spPr>
          <a:xfrm>
            <a:off x="6926767" y="2121886"/>
            <a:ext cx="481753" cy="523220"/>
          </a:xfrm>
          <a:prstGeom prst="rect">
            <a:avLst/>
          </a:prstGeom>
          <a:noFill/>
        </p:spPr>
        <p:txBody>
          <a:bodyPr wrap="square" rtlCol="0">
            <a:spAutoFit/>
          </a:bodyPr>
          <a:lstStyle/>
          <a:p>
            <a:r>
              <a:rPr lang="en-US" sz="2800" b="1" dirty="0">
                <a:solidFill>
                  <a:srgbClr val="0070C0"/>
                </a:solidFill>
              </a:rPr>
              <a:t>H</a:t>
            </a:r>
          </a:p>
        </p:txBody>
      </p:sp>
      <p:sp>
        <p:nvSpPr>
          <p:cNvPr id="8" name="TextBox 7"/>
          <p:cNvSpPr txBox="1"/>
          <p:nvPr/>
        </p:nvSpPr>
        <p:spPr>
          <a:xfrm>
            <a:off x="5765723" y="2808403"/>
            <a:ext cx="498855" cy="523220"/>
          </a:xfrm>
          <a:prstGeom prst="rect">
            <a:avLst/>
          </a:prstGeom>
          <a:noFill/>
        </p:spPr>
        <p:txBody>
          <a:bodyPr wrap="none" rtlCol="0">
            <a:spAutoFit/>
          </a:bodyPr>
          <a:lstStyle/>
          <a:p>
            <a:r>
              <a:rPr lang="en-US" sz="2800" b="1" dirty="0">
                <a:solidFill>
                  <a:srgbClr val="0070C0"/>
                </a:solidFill>
              </a:rPr>
              <a:t>M</a:t>
            </a:r>
          </a:p>
        </p:txBody>
      </p:sp>
      <mc:AlternateContent xmlns:mc="http://schemas.openxmlformats.org/markup-compatibility/2006" xmlns:a14="http://schemas.microsoft.com/office/drawing/2010/main">
        <mc:Choice Requires="a14">
          <p:sp>
            <p:nvSpPr>
              <p:cNvPr id="9" name="Content Placeholder 2"/>
              <p:cNvSpPr txBox="1">
                <a:spLocks/>
              </p:cNvSpPr>
              <p:nvPr/>
            </p:nvSpPr>
            <p:spPr>
              <a:xfrm>
                <a:off x="42071" y="76055"/>
                <a:ext cx="4869942" cy="62415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FontTx/>
                  <a:buNone/>
                </a:pPr>
                <a:r>
                  <a:rPr lang="en-US" dirty="0"/>
                  <a:t>From </a:t>
                </a:r>
                <a:r>
                  <a:rPr lang="en-US" b="1" dirty="0">
                    <a:solidFill>
                      <a:srgbClr val="9437FF"/>
                    </a:solidFill>
                  </a:rPr>
                  <a:t>maximize </a:t>
                </a:r>
                <a14:m>
                  <m:oMath xmlns:m="http://schemas.openxmlformats.org/officeDocument/2006/math">
                    <m:r>
                      <a:rPr lang="en-US" b="1" i="1" smtClean="0">
                        <a:solidFill>
                          <a:srgbClr val="9437FF"/>
                        </a:solidFill>
                        <a:latin typeface="Cambria Math" charset="0"/>
                        <a:ea typeface="Cambria Math" charset="0"/>
                        <a:cs typeface="Cambria Math" charset="0"/>
                      </a:rPr>
                      <m:t>𝜸</m:t>
                    </m:r>
                  </m:oMath>
                </a14:m>
                <a:r>
                  <a:rPr lang="en-US" b="1" dirty="0">
                    <a:solidFill>
                      <a:srgbClr val="9437FF"/>
                    </a:solidFill>
                  </a:rPr>
                  <a:t> </a:t>
                </a:r>
                <a:r>
                  <a:rPr lang="en-US" dirty="0"/>
                  <a:t>to </a:t>
                </a:r>
                <a:r>
                  <a:rPr lang="en-US" b="1" dirty="0">
                    <a:solidFill>
                      <a:srgbClr val="9437FF"/>
                    </a:solidFill>
                  </a:rPr>
                  <a:t>minimize </a:t>
                </a:r>
                <a14:m>
                  <m:oMath xmlns:m="http://schemas.openxmlformats.org/officeDocument/2006/math">
                    <m:f>
                      <m:fPr>
                        <m:ctrlPr>
                          <a:rPr lang="mr-IN" b="1" i="1" smtClean="0">
                            <a:solidFill>
                              <a:srgbClr val="9437FF"/>
                            </a:solidFill>
                            <a:latin typeface="Cambria Math" panose="02040503050406030204" pitchFamily="18" charset="0"/>
                          </a:rPr>
                        </m:ctrlPr>
                      </m:fPr>
                      <m:num>
                        <m:r>
                          <a:rPr lang="en-US" b="1" i="1" smtClean="0">
                            <a:solidFill>
                              <a:srgbClr val="9437FF"/>
                            </a:solidFill>
                            <a:latin typeface="Cambria Math" charset="0"/>
                          </a:rPr>
                          <m:t>𝟏</m:t>
                        </m:r>
                      </m:num>
                      <m:den>
                        <m:r>
                          <a:rPr lang="en-US" b="1" i="1" smtClean="0">
                            <a:solidFill>
                              <a:srgbClr val="9437FF"/>
                            </a:solidFill>
                            <a:latin typeface="Cambria Math" charset="0"/>
                          </a:rPr>
                          <m:t>𝟐</m:t>
                        </m:r>
                      </m:den>
                    </m:f>
                    <m:sSup>
                      <m:sSupPr>
                        <m:ctrlPr>
                          <a:rPr lang="en-US" b="1" i="1" smtClean="0">
                            <a:solidFill>
                              <a:srgbClr val="9437FF"/>
                            </a:solidFill>
                            <a:latin typeface="Cambria Math" panose="02040503050406030204" pitchFamily="18" charset="0"/>
                          </a:rPr>
                        </m:ctrlPr>
                      </m:sSupPr>
                      <m:e>
                        <m:d>
                          <m:dPr>
                            <m:begChr m:val="|"/>
                            <m:endChr m:val="|"/>
                            <m:ctrlPr>
                              <a:rPr lang="en-US" b="1" i="1" smtClean="0">
                                <a:solidFill>
                                  <a:srgbClr val="9437FF"/>
                                </a:solidFill>
                                <a:latin typeface="Cambria Math" panose="02040503050406030204" pitchFamily="18" charset="0"/>
                              </a:rPr>
                            </m:ctrlPr>
                          </m:dPr>
                          <m:e>
                            <m:d>
                              <m:dPr>
                                <m:begChr m:val="|"/>
                                <m:endChr m:val="|"/>
                                <m:ctrlPr>
                                  <a:rPr lang="en-US" b="1" i="1" smtClean="0">
                                    <a:solidFill>
                                      <a:srgbClr val="9437FF"/>
                                    </a:solidFill>
                                    <a:latin typeface="Cambria Math" panose="02040503050406030204" pitchFamily="18" charset="0"/>
                                  </a:rPr>
                                </m:ctrlPr>
                              </m:dPr>
                              <m:e>
                                <m:r>
                                  <a:rPr lang="en-US" b="1" i="1" smtClean="0">
                                    <a:solidFill>
                                      <a:srgbClr val="9437FF"/>
                                    </a:solidFill>
                                    <a:latin typeface="Cambria Math" charset="0"/>
                                  </a:rPr>
                                  <m:t>𝒘</m:t>
                                </m:r>
                              </m:e>
                            </m:d>
                          </m:e>
                        </m:d>
                      </m:e>
                      <m:sup>
                        <m:r>
                          <a:rPr lang="en-US" b="1" i="1" smtClean="0">
                            <a:solidFill>
                              <a:srgbClr val="9437FF"/>
                            </a:solidFill>
                            <a:latin typeface="Cambria Math" charset="0"/>
                          </a:rPr>
                          <m:t>𝟐</m:t>
                        </m:r>
                      </m:sup>
                    </m:sSup>
                  </m:oMath>
                </a14:m>
                <a:endParaRPr lang="en-US" b="1" dirty="0">
                  <a:solidFill>
                    <a:srgbClr val="9437FF"/>
                  </a:solidFill>
                </a:endParaRPr>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42071" y="76055"/>
                <a:ext cx="4869942" cy="624154"/>
              </a:xfrm>
              <a:prstGeom prst="rect">
                <a:avLst/>
              </a:prstGeom>
              <a:blipFill rotWithShape="0">
                <a:blip r:embed="rId2"/>
                <a:stretch>
                  <a:fillRect l="-1627" b="-4854"/>
                </a:stretch>
              </a:blipFill>
            </p:spPr>
            <p:txBody>
              <a:bodyPr/>
              <a:lstStyle/>
              <a:p>
                <a:r>
                  <a:rPr lang="en-US">
                    <a:noFill/>
                  </a:rPr>
                  <a:t> </a:t>
                </a:r>
              </a:p>
            </p:txBody>
          </p:sp>
        </mc:Fallback>
      </mc:AlternateContent>
      <p:cxnSp>
        <p:nvCxnSpPr>
          <p:cNvPr id="12" name="Straight Connector 11"/>
          <p:cNvCxnSpPr/>
          <p:nvPr/>
        </p:nvCxnSpPr>
        <p:spPr>
          <a:xfrm flipV="1">
            <a:off x="5748869" y="915507"/>
            <a:ext cx="2462784" cy="272091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058060" y="349098"/>
            <a:ext cx="2462784" cy="272091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425653" y="1481916"/>
            <a:ext cx="2462784" cy="272091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rot="18835733">
                <a:off x="6137832" y="312313"/>
                <a:ext cx="1802056" cy="4031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charset="0"/>
                        </a:rPr>
                        <m:t>𝒘</m:t>
                      </m:r>
                      <m:r>
                        <a:rPr lang="en-US" b="1" i="1" smtClean="0">
                          <a:latin typeface="Cambria Math" charset="0"/>
                        </a:rPr>
                        <m:t> ∙</m:t>
                      </m:r>
                      <m:r>
                        <a:rPr lang="en-US" b="1" i="1" smtClean="0">
                          <a:latin typeface="Cambria Math" charset="0"/>
                          <a:ea typeface="Cambria Math" charset="0"/>
                          <a:cs typeface="Cambria Math" charset="0"/>
                        </a:rPr>
                        <m:t>𝒙</m:t>
                      </m:r>
                      <m:r>
                        <a:rPr lang="en-US" b="1" i="1" smtClean="0">
                          <a:latin typeface="Cambria Math" charset="0"/>
                          <a:ea typeface="Cambria Math" charset="0"/>
                          <a:cs typeface="Cambria Math" charset="0"/>
                        </a:rPr>
                        <m:t>+</m:t>
                      </m:r>
                      <m:r>
                        <a:rPr lang="en-US" b="1" i="1" smtClean="0">
                          <a:latin typeface="Cambria Math" charset="0"/>
                          <a:ea typeface="Cambria Math" charset="0"/>
                          <a:cs typeface="Cambria Math" charset="0"/>
                        </a:rPr>
                        <m:t>𝒃</m:t>
                      </m:r>
                      <m:r>
                        <a:rPr lang="en-US" b="1" i="1" smtClean="0">
                          <a:latin typeface="Cambria Math" charset="0"/>
                          <a:ea typeface="Cambria Math" charset="0"/>
                          <a:cs typeface="Cambria Math" charset="0"/>
                        </a:rPr>
                        <m:t>=</m:t>
                      </m:r>
                      <m:r>
                        <a:rPr lang="en-US" b="1" i="1" smtClean="0">
                          <a:latin typeface="Cambria Math" charset="0"/>
                          <a:ea typeface="Cambria Math" charset="0"/>
                          <a:cs typeface="Cambria Math" charset="0"/>
                        </a:rPr>
                        <m:t>𝜸</m:t>
                      </m:r>
                    </m:oMath>
                  </m:oMathPara>
                </a14:m>
                <a:endParaRPr lang="en-US" b="1" dirty="0"/>
              </a:p>
            </p:txBody>
          </p:sp>
        </mc:Choice>
        <mc:Fallback xmlns="">
          <p:sp>
            <p:nvSpPr>
              <p:cNvPr id="16" name="TextBox 15"/>
              <p:cNvSpPr txBox="1">
                <a:spLocks noRot="1" noChangeAspect="1" noMove="1" noResize="1" noEditPoints="1" noAdjustHandles="1" noChangeArrowheads="1" noChangeShapeType="1" noTextEdit="1"/>
              </p:cNvSpPr>
              <p:nvPr/>
            </p:nvSpPr>
            <p:spPr>
              <a:xfrm rot="18835733">
                <a:off x="6137832" y="312313"/>
                <a:ext cx="1802056" cy="403124"/>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rot="18604026">
                <a:off x="7553610" y="1533238"/>
                <a:ext cx="1802056" cy="4031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charset="0"/>
                        </a:rPr>
                        <m:t>𝒘</m:t>
                      </m:r>
                      <m:r>
                        <a:rPr lang="en-US" b="1" i="1" smtClean="0">
                          <a:latin typeface="Cambria Math" charset="0"/>
                        </a:rPr>
                        <m:t> ∙</m:t>
                      </m:r>
                      <m:r>
                        <a:rPr lang="en-US" b="1" i="1" smtClean="0">
                          <a:latin typeface="Cambria Math" charset="0"/>
                          <a:ea typeface="Cambria Math" charset="0"/>
                          <a:cs typeface="Cambria Math" charset="0"/>
                        </a:rPr>
                        <m:t>𝒙</m:t>
                      </m:r>
                      <m:r>
                        <a:rPr lang="en-US" b="1" i="1" smtClean="0">
                          <a:latin typeface="Cambria Math" charset="0"/>
                          <a:ea typeface="Cambria Math" charset="0"/>
                          <a:cs typeface="Cambria Math" charset="0"/>
                        </a:rPr>
                        <m:t>+</m:t>
                      </m:r>
                      <m:r>
                        <a:rPr lang="en-US" b="1" i="1" smtClean="0">
                          <a:latin typeface="Cambria Math" charset="0"/>
                          <a:ea typeface="Cambria Math" charset="0"/>
                          <a:cs typeface="Cambria Math" charset="0"/>
                        </a:rPr>
                        <m:t>𝒃</m:t>
                      </m:r>
                      <m:r>
                        <a:rPr lang="en-US" b="1" i="1" smtClean="0">
                          <a:latin typeface="Cambria Math" charset="0"/>
                          <a:ea typeface="Cambria Math" charset="0"/>
                          <a:cs typeface="Cambria Math" charset="0"/>
                        </a:rPr>
                        <m:t>=−</m:t>
                      </m:r>
                      <m:r>
                        <a:rPr lang="en-US" b="1" i="1" smtClean="0">
                          <a:latin typeface="Cambria Math" charset="0"/>
                          <a:ea typeface="Cambria Math" charset="0"/>
                          <a:cs typeface="Cambria Math" charset="0"/>
                        </a:rPr>
                        <m:t>𝜸</m:t>
                      </m:r>
                    </m:oMath>
                  </m:oMathPara>
                </a14:m>
                <a:endParaRPr lang="en-US" b="1" dirty="0"/>
              </a:p>
            </p:txBody>
          </p:sp>
        </mc:Choice>
        <mc:Fallback xmlns="">
          <p:sp>
            <p:nvSpPr>
              <p:cNvPr id="17" name="TextBox 16"/>
              <p:cNvSpPr txBox="1">
                <a:spLocks noRot="1" noChangeAspect="1" noMove="1" noResize="1" noEditPoints="1" noAdjustHandles="1" noChangeArrowheads="1" noChangeShapeType="1" noTextEdit="1"/>
              </p:cNvSpPr>
              <p:nvPr/>
            </p:nvSpPr>
            <p:spPr>
              <a:xfrm rot="18604026">
                <a:off x="7553610" y="1533238"/>
                <a:ext cx="1802056" cy="40312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rot="18604026">
                <a:off x="6965221" y="796234"/>
                <a:ext cx="1802056" cy="4031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charset="0"/>
                        </a:rPr>
                        <m:t>𝒘</m:t>
                      </m:r>
                      <m:r>
                        <a:rPr lang="en-US" b="1" i="1" smtClean="0">
                          <a:latin typeface="Cambria Math" charset="0"/>
                        </a:rPr>
                        <m:t> ∙</m:t>
                      </m:r>
                      <m:r>
                        <a:rPr lang="en-US" b="1" i="1" smtClean="0">
                          <a:latin typeface="Cambria Math" charset="0"/>
                          <a:ea typeface="Cambria Math" charset="0"/>
                          <a:cs typeface="Cambria Math" charset="0"/>
                        </a:rPr>
                        <m:t>𝒙</m:t>
                      </m:r>
                      <m:r>
                        <a:rPr lang="en-US" b="1" i="1" smtClean="0">
                          <a:latin typeface="Cambria Math" charset="0"/>
                          <a:ea typeface="Cambria Math" charset="0"/>
                          <a:cs typeface="Cambria Math" charset="0"/>
                        </a:rPr>
                        <m:t>+</m:t>
                      </m:r>
                      <m:r>
                        <a:rPr lang="en-US" b="1" i="1" smtClean="0">
                          <a:latin typeface="Cambria Math" charset="0"/>
                          <a:ea typeface="Cambria Math" charset="0"/>
                          <a:cs typeface="Cambria Math" charset="0"/>
                        </a:rPr>
                        <m:t>𝒃</m:t>
                      </m:r>
                      <m:r>
                        <a:rPr lang="en-US" b="1" i="1" smtClean="0">
                          <a:latin typeface="Cambria Math" charset="0"/>
                          <a:ea typeface="Cambria Math" charset="0"/>
                          <a:cs typeface="Cambria Math" charset="0"/>
                        </a:rPr>
                        <m:t>=</m:t>
                      </m:r>
                      <m:r>
                        <a:rPr lang="en-US" b="1" i="1" smtClean="0">
                          <a:latin typeface="Cambria Math" charset="0"/>
                          <a:ea typeface="Cambria Math" charset="0"/>
                          <a:cs typeface="Cambria Math" charset="0"/>
                        </a:rPr>
                        <m:t>𝟎</m:t>
                      </m:r>
                    </m:oMath>
                  </m:oMathPara>
                </a14:m>
                <a:endParaRPr lang="en-US" b="1" dirty="0"/>
              </a:p>
            </p:txBody>
          </p:sp>
        </mc:Choice>
        <mc:Fallback xmlns="">
          <p:sp>
            <p:nvSpPr>
              <p:cNvPr id="18" name="TextBox 17"/>
              <p:cNvSpPr txBox="1">
                <a:spLocks noRot="1" noChangeAspect="1" noMove="1" noResize="1" noEditPoints="1" noAdjustHandles="1" noChangeArrowheads="1" noChangeShapeType="1" noTextEdit="1"/>
              </p:cNvSpPr>
              <p:nvPr/>
            </p:nvSpPr>
            <p:spPr>
              <a:xfrm rot="18604026">
                <a:off x="6965221" y="796234"/>
                <a:ext cx="1802056" cy="403124"/>
              </a:xfrm>
              <a:prstGeom prst="rect">
                <a:avLst/>
              </a:prstGeom>
              <a:blipFill rotWithShape="0">
                <a:blip r:embed="rId5"/>
                <a:stretch>
                  <a:fillRect/>
                </a:stretch>
              </a:blipFill>
            </p:spPr>
            <p:txBody>
              <a:bodyPr/>
              <a:lstStyle/>
              <a:p>
                <a:r>
                  <a:rPr lang="en-US">
                    <a:noFill/>
                  </a:rPr>
                  <a:t> </a:t>
                </a:r>
              </a:p>
            </p:txBody>
          </p:sp>
        </mc:Fallback>
      </mc:AlternateContent>
      <p:cxnSp>
        <p:nvCxnSpPr>
          <p:cNvPr id="20" name="Straight Connector 19"/>
          <p:cNvCxnSpPr/>
          <p:nvPr/>
        </p:nvCxnSpPr>
        <p:spPr>
          <a:xfrm>
            <a:off x="6352917" y="1667993"/>
            <a:ext cx="685943" cy="6024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8" idx="2"/>
          </p:cNvCxnSpPr>
          <p:nvPr/>
        </p:nvCxnSpPr>
        <p:spPr>
          <a:xfrm flipV="1">
            <a:off x="6015151" y="1667993"/>
            <a:ext cx="348437" cy="166363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017820" y="3070013"/>
            <a:ext cx="7481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350330" y="2645106"/>
            <a:ext cx="0" cy="8878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4350330" y="1667992"/>
            <a:ext cx="2002587" cy="1402021"/>
          </a:xfrm>
          <a:prstGeom prst="straightConnector1">
            <a:avLst/>
          </a:prstGeom>
          <a:ln w="28575">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8" idx="2"/>
          </p:cNvCxnSpPr>
          <p:nvPr/>
        </p:nvCxnSpPr>
        <p:spPr>
          <a:xfrm>
            <a:off x="4350329" y="3070013"/>
            <a:ext cx="1664822" cy="261610"/>
          </a:xfrm>
          <a:prstGeom prst="straightConnector1">
            <a:avLst/>
          </a:prstGeom>
          <a:ln w="28575">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Content Placeholder 2"/>
              <p:cNvSpPr txBox="1">
                <a:spLocks/>
              </p:cNvSpPr>
              <p:nvPr/>
            </p:nvSpPr>
            <p:spPr>
              <a:xfrm>
                <a:off x="75451" y="612167"/>
                <a:ext cx="5790616" cy="918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FontTx/>
                  <a:buNone/>
                </a:pPr>
                <a:r>
                  <a:rPr lang="en-US" dirty="0"/>
                  <a:t>A lying on support plane</a:t>
                </a:r>
              </a:p>
              <a:p>
                <a:pPr marL="0" lvl="1" indent="0">
                  <a:lnSpc>
                    <a:spcPct val="100000"/>
                  </a:lnSpc>
                  <a:spcBef>
                    <a:spcPts val="0"/>
                  </a:spcBef>
                  <a:buFontTx/>
                  <a:buNone/>
                </a:pPr>
                <a:r>
                  <a:rPr lang="en-US" dirty="0"/>
                  <a:t>Goal: </a:t>
                </a:r>
                <a:r>
                  <a:rPr lang="en-US" b="1" dirty="0">
                    <a:solidFill>
                      <a:srgbClr val="9437FF"/>
                    </a:solidFill>
                  </a:rPr>
                  <a:t>Maximize distance </a:t>
                </a:r>
                <a14:m>
                  <m:oMath xmlns:m="http://schemas.openxmlformats.org/officeDocument/2006/math">
                    <m:d>
                      <m:dPr>
                        <m:begChr m:val="|"/>
                        <m:endChr m:val="|"/>
                        <m:ctrlPr>
                          <a:rPr lang="en-US" b="1" i="1" smtClean="0">
                            <a:solidFill>
                              <a:srgbClr val="9437FF"/>
                            </a:solidFill>
                            <a:latin typeface="Cambria Math" panose="02040503050406030204" pitchFamily="18" charset="0"/>
                          </a:rPr>
                        </m:ctrlPr>
                      </m:dPr>
                      <m:e>
                        <m:d>
                          <m:dPr>
                            <m:begChr m:val="|"/>
                            <m:endChr m:val="|"/>
                            <m:ctrlPr>
                              <a:rPr lang="en-US" b="1" i="1" smtClean="0">
                                <a:solidFill>
                                  <a:srgbClr val="9437FF"/>
                                </a:solidFill>
                                <a:latin typeface="Cambria Math" panose="02040503050406030204" pitchFamily="18" charset="0"/>
                              </a:rPr>
                            </m:ctrlPr>
                          </m:dPr>
                          <m:e>
                            <m:r>
                              <a:rPr lang="en-US" b="1" i="1" smtClean="0">
                                <a:solidFill>
                                  <a:srgbClr val="9437FF"/>
                                </a:solidFill>
                                <a:latin typeface="Cambria Math" charset="0"/>
                              </a:rPr>
                              <m:t>𝑨𝑯</m:t>
                            </m:r>
                          </m:e>
                        </m:d>
                      </m:e>
                    </m:d>
                  </m:oMath>
                </a14:m>
                <a:endParaRPr lang="en-US" b="1" dirty="0"/>
              </a:p>
              <a:p>
                <a:pPr marL="0" lvl="1" indent="0">
                  <a:lnSpc>
                    <a:spcPct val="100000"/>
                  </a:lnSpc>
                  <a:spcBef>
                    <a:spcPts val="0"/>
                  </a:spcBef>
                  <a:buFontTx/>
                  <a:buNone/>
                </a:pPr>
                <a:endParaRPr lang="en-US" dirty="0"/>
              </a:p>
              <a:p>
                <a:pPr marL="0" lvl="1" indent="0">
                  <a:lnSpc>
                    <a:spcPct val="100000"/>
                  </a:lnSpc>
                  <a:spcBef>
                    <a:spcPts val="0"/>
                  </a:spcBef>
                  <a:buFontTx/>
                  <a:buNone/>
                </a:pPr>
                <a:endParaRPr lang="en-US" b="0" dirty="0"/>
              </a:p>
              <a:p>
                <a:pPr marL="0" lvl="1" indent="0">
                  <a:lnSpc>
                    <a:spcPct val="100000"/>
                  </a:lnSpc>
                  <a:spcBef>
                    <a:spcPts val="0"/>
                  </a:spcBef>
                  <a:buFontTx/>
                  <a:buNone/>
                </a:pPr>
                <a:endParaRPr lang="en-US" dirty="0"/>
              </a:p>
              <a:p>
                <a:pPr marL="0" lvl="1" indent="0">
                  <a:lnSpc>
                    <a:spcPct val="100000"/>
                  </a:lnSpc>
                  <a:spcBef>
                    <a:spcPts val="0"/>
                  </a:spcBef>
                  <a:buFontTx/>
                  <a:buNone/>
                </a:pPr>
                <a:endParaRPr lang="en-US" b="0" dirty="0"/>
              </a:p>
              <a:p>
                <a:pPr marL="0" lvl="1" indent="0">
                  <a:lnSpc>
                    <a:spcPct val="100000"/>
                  </a:lnSpc>
                  <a:spcBef>
                    <a:spcPts val="0"/>
                  </a:spcBef>
                  <a:buFontTx/>
                  <a:buNone/>
                </a:pPr>
                <a:endParaRPr lang="en-US" dirty="0"/>
              </a:p>
            </p:txBody>
          </p:sp>
        </mc:Choice>
        <mc:Fallback xmlns="">
          <p:sp>
            <p:nvSpPr>
              <p:cNvPr id="37" name="Content Placeholder 2"/>
              <p:cNvSpPr txBox="1">
                <a:spLocks noRot="1" noChangeAspect="1" noMove="1" noResize="1" noEditPoints="1" noAdjustHandles="1" noChangeArrowheads="1" noChangeShapeType="1" noTextEdit="1"/>
              </p:cNvSpPr>
              <p:nvPr/>
            </p:nvSpPr>
            <p:spPr>
              <a:xfrm>
                <a:off x="75451" y="612167"/>
                <a:ext cx="5790616" cy="918575"/>
              </a:xfrm>
              <a:prstGeom prst="rect">
                <a:avLst/>
              </a:prstGeom>
              <a:blipFill rotWithShape="0">
                <a:blip r:embed="rId6"/>
                <a:stretch>
                  <a:fillRect l="-1579" t="-5298" b="-7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6345384" y="1904998"/>
                <a:ext cx="25109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charset="0"/>
                          <a:ea typeface="Cambria Math" charset="0"/>
                          <a:cs typeface="Cambria Math" charset="0"/>
                        </a:rPr>
                        <m:t>𝜃</m:t>
                      </m:r>
                    </m:oMath>
                  </m:oMathPara>
                </a14:m>
                <a:endParaRPr lang="en-US" sz="2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6345384" y="1904998"/>
                <a:ext cx="251094" cy="369332"/>
              </a:xfrm>
              <a:prstGeom prst="rect">
                <a:avLst/>
              </a:prstGeom>
              <a:blipFill rotWithShape="0">
                <a:blip r:embed="rId7"/>
                <a:stretch>
                  <a:fillRect l="-29268" r="-26829" b="-8197"/>
                </a:stretch>
              </a:blipFill>
            </p:spPr>
            <p:txBody>
              <a:bodyPr/>
              <a:lstStyle/>
              <a:p>
                <a:r>
                  <a:rPr lang="en-US">
                    <a:noFill/>
                  </a:rPr>
                  <a:t> </a:t>
                </a:r>
              </a:p>
            </p:txBody>
          </p:sp>
        </mc:Fallback>
      </mc:AlternateContent>
      <p:cxnSp>
        <p:nvCxnSpPr>
          <p:cNvPr id="40" name="Straight Arrow Connector 39"/>
          <p:cNvCxnSpPr/>
          <p:nvPr/>
        </p:nvCxnSpPr>
        <p:spPr>
          <a:xfrm flipH="1" flipV="1">
            <a:off x="6683150" y="1942604"/>
            <a:ext cx="363244" cy="327872"/>
          </a:xfrm>
          <a:prstGeom prst="straightConnector1">
            <a:avLst/>
          </a:prstGeom>
          <a:ln w="38100">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890146" y="1588285"/>
            <a:ext cx="452368" cy="523220"/>
          </a:xfrm>
          <a:prstGeom prst="rect">
            <a:avLst/>
          </a:prstGeom>
          <a:noFill/>
          <a:ln>
            <a:solidFill>
              <a:schemeClr val="accent6"/>
            </a:solidFill>
          </a:ln>
        </p:spPr>
        <p:txBody>
          <a:bodyPr wrap="none" rtlCol="0">
            <a:spAutoFit/>
          </a:bodyPr>
          <a:lstStyle/>
          <a:p>
            <a:r>
              <a:rPr lang="en-US" sz="2800" b="1" dirty="0">
                <a:solidFill>
                  <a:schemeClr val="accent6"/>
                </a:solidFill>
              </a:rPr>
              <a:t>w</a:t>
            </a:r>
          </a:p>
        </p:txBody>
      </p:sp>
      <mc:AlternateContent xmlns:mc="http://schemas.openxmlformats.org/markup-compatibility/2006" xmlns:a14="http://schemas.microsoft.com/office/drawing/2010/main">
        <mc:Choice Requires="a14">
          <p:sp>
            <p:nvSpPr>
              <p:cNvPr id="50" name="Content Placeholder 2"/>
              <p:cNvSpPr txBox="1">
                <a:spLocks/>
              </p:cNvSpPr>
              <p:nvPr/>
            </p:nvSpPr>
            <p:spPr>
              <a:xfrm>
                <a:off x="3310724" y="4369980"/>
                <a:ext cx="5957455" cy="24697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Bef>
                    <a:spcPts val="0"/>
                  </a:spcBef>
                </a:pPr>
                <a:r>
                  <a:rPr lang="en-US" b="1" dirty="0"/>
                  <a:t>Distance from A to H: </a:t>
                </a:r>
                <a14:m>
                  <m:oMath xmlns:m="http://schemas.openxmlformats.org/officeDocument/2006/math">
                    <m:r>
                      <a:rPr lang="en-US" b="1" i="1" smtClean="0">
                        <a:solidFill>
                          <a:srgbClr val="00B050"/>
                        </a:solidFill>
                        <a:latin typeface="Cambria Math" charset="0"/>
                        <a:ea typeface="Cambria Math" charset="0"/>
                        <a:cs typeface="Cambria Math" charset="0"/>
                      </a:rPr>
                      <m:t>𝜸</m:t>
                    </m:r>
                    <m:r>
                      <a:rPr lang="en-US" b="1" i="1" smtClean="0">
                        <a:solidFill>
                          <a:srgbClr val="00B050"/>
                        </a:solidFill>
                        <a:latin typeface="Cambria Math" charset="0"/>
                        <a:ea typeface="Cambria Math" charset="0"/>
                        <a:cs typeface="Cambria Math" charset="0"/>
                      </a:rPr>
                      <m:t> </m:t>
                    </m:r>
                  </m:oMath>
                </a14:m>
                <a:r>
                  <a:rPr lang="en-US" b="1" dirty="0">
                    <a:solidFill>
                      <a:srgbClr val="00B050"/>
                    </a:solidFill>
                  </a:rPr>
                  <a:t>measured in </a:t>
                </a:r>
                <a14:m>
                  <m:oMath xmlns:m="http://schemas.openxmlformats.org/officeDocument/2006/math">
                    <m:r>
                      <a:rPr lang="en-US" b="1" i="1" smtClean="0">
                        <a:solidFill>
                          <a:srgbClr val="00B050"/>
                        </a:solidFill>
                        <a:latin typeface="Cambria Math" charset="0"/>
                      </a:rPr>
                      <m:t>||</m:t>
                    </m:r>
                    <m:r>
                      <a:rPr lang="en-US" b="1" i="1" smtClean="0">
                        <a:solidFill>
                          <a:srgbClr val="00B050"/>
                        </a:solidFill>
                        <a:latin typeface="Cambria Math" charset="0"/>
                      </a:rPr>
                      <m:t>𝒘</m:t>
                    </m:r>
                    <m:r>
                      <a:rPr lang="en-US" b="1" i="1" smtClean="0">
                        <a:solidFill>
                          <a:srgbClr val="00B050"/>
                        </a:solidFill>
                        <a:latin typeface="Cambria Math" charset="0"/>
                      </a:rPr>
                      <m:t>||</m:t>
                    </m:r>
                  </m:oMath>
                </a14:m>
                <a:endParaRPr lang="en-US" b="1" dirty="0">
                  <a:solidFill>
                    <a:srgbClr val="00B050"/>
                  </a:solidFill>
                </a:endParaRPr>
              </a:p>
              <a:p>
                <a:pPr marL="342900" lvl="1" indent="-342900">
                  <a:lnSpc>
                    <a:spcPct val="100000"/>
                  </a:lnSpc>
                  <a:spcBef>
                    <a:spcPts val="0"/>
                  </a:spcBef>
                </a:pPr>
                <a:r>
                  <a:rPr lang="en-US" dirty="0"/>
                  <a:t>Scale </a:t>
                </a:r>
                <a14:m>
                  <m:oMath xmlns:m="http://schemas.openxmlformats.org/officeDocument/2006/math">
                    <m:r>
                      <a:rPr lang="en-US" i="1">
                        <a:latin typeface="Cambria Math" charset="0"/>
                        <a:ea typeface="Cambria Math" charset="0"/>
                        <a:cs typeface="Cambria Math" charset="0"/>
                      </a:rPr>
                      <m:t>𝛾</m:t>
                    </m:r>
                  </m:oMath>
                </a14:m>
                <a:r>
                  <a:rPr lang="en-US" dirty="0"/>
                  <a:t> and </a:t>
                </a:r>
                <a14:m>
                  <m:oMath xmlns:m="http://schemas.openxmlformats.org/officeDocument/2006/math">
                    <m:r>
                      <a:rPr lang="en-US" b="1" i="1" smtClean="0">
                        <a:latin typeface="Cambria Math" charset="0"/>
                      </a:rPr>
                      <m:t>||</m:t>
                    </m:r>
                    <m:r>
                      <a:rPr lang="en-US" b="1" i="1" smtClean="0">
                        <a:latin typeface="Cambria Math" charset="0"/>
                      </a:rPr>
                      <m:t>𝒘</m:t>
                    </m:r>
                    <m:r>
                      <a:rPr lang="en-US" b="1" i="1" smtClean="0">
                        <a:latin typeface="Cambria Math" charset="0"/>
                      </a:rPr>
                      <m:t>||</m:t>
                    </m:r>
                  </m:oMath>
                </a14:m>
                <a:r>
                  <a:rPr lang="en-US" dirty="0"/>
                  <a:t> both by 2, nothing changes, thus we can either</a:t>
                </a:r>
              </a:p>
              <a:p>
                <a:pPr marL="342900" lvl="1" indent="-342900">
                  <a:lnSpc>
                    <a:spcPct val="100000"/>
                  </a:lnSpc>
                  <a:spcBef>
                    <a:spcPts val="0"/>
                  </a:spcBef>
                </a:pPr>
                <a:r>
                  <a:rPr lang="en-US" b="1" dirty="0">
                    <a:solidFill>
                      <a:srgbClr val="9437FF"/>
                    </a:solidFill>
                  </a:rPr>
                  <a:t>Normalize w, </a:t>
                </a:r>
                <a:r>
                  <a:rPr lang="en-US" b="1" dirty="0" err="1">
                    <a:solidFill>
                      <a:srgbClr val="9437FF"/>
                    </a:solidFill>
                  </a:rPr>
                  <a:t>i.e</a:t>
                </a:r>
                <a:r>
                  <a:rPr lang="en-US" b="1" dirty="0">
                    <a:solidFill>
                      <a:srgbClr val="9437FF"/>
                    </a:solidFill>
                  </a:rPr>
                  <a:t> </a:t>
                </a:r>
                <a14:m>
                  <m:oMath xmlns:m="http://schemas.openxmlformats.org/officeDocument/2006/math">
                    <m:d>
                      <m:dPr>
                        <m:begChr m:val="|"/>
                        <m:endChr m:val="|"/>
                        <m:ctrlPr>
                          <a:rPr lang="en-US" b="1" i="1">
                            <a:solidFill>
                              <a:srgbClr val="9437FF"/>
                            </a:solidFill>
                            <a:latin typeface="Cambria Math" panose="02040503050406030204" pitchFamily="18" charset="0"/>
                          </a:rPr>
                        </m:ctrlPr>
                      </m:dPr>
                      <m:e>
                        <m:d>
                          <m:dPr>
                            <m:begChr m:val="|"/>
                            <m:endChr m:val="|"/>
                            <m:ctrlPr>
                              <a:rPr lang="en-US" b="1" i="1">
                                <a:solidFill>
                                  <a:srgbClr val="9437FF"/>
                                </a:solidFill>
                                <a:latin typeface="Cambria Math" panose="02040503050406030204" pitchFamily="18" charset="0"/>
                              </a:rPr>
                            </m:ctrlPr>
                          </m:dPr>
                          <m:e>
                            <m:r>
                              <a:rPr lang="en-US" b="1" i="1">
                                <a:solidFill>
                                  <a:srgbClr val="9437FF"/>
                                </a:solidFill>
                                <a:latin typeface="Cambria Math" charset="0"/>
                              </a:rPr>
                              <m:t>𝒘</m:t>
                            </m:r>
                          </m:e>
                        </m:d>
                      </m:e>
                    </m:d>
                    <m:r>
                      <a:rPr lang="en-US" b="1" i="1">
                        <a:solidFill>
                          <a:srgbClr val="9437FF"/>
                        </a:solidFill>
                        <a:latin typeface="Cambria Math" charset="0"/>
                      </a:rPr>
                      <m:t>=</m:t>
                    </m:r>
                    <m:r>
                      <a:rPr lang="en-US" b="1" i="1">
                        <a:solidFill>
                          <a:srgbClr val="9437FF"/>
                        </a:solidFill>
                        <a:latin typeface="Cambria Math" charset="0"/>
                      </a:rPr>
                      <m:t>𝟏</m:t>
                    </m:r>
                  </m:oMath>
                </a14:m>
                <a:r>
                  <a:rPr lang="en-US" b="1" dirty="0">
                    <a:solidFill>
                      <a:srgbClr val="9437FF"/>
                    </a:solidFill>
                  </a:rPr>
                  <a:t>, maximize </a:t>
                </a:r>
                <a14:m>
                  <m:oMath xmlns:m="http://schemas.openxmlformats.org/officeDocument/2006/math">
                    <m:r>
                      <a:rPr lang="en-US" b="1" i="1">
                        <a:solidFill>
                          <a:srgbClr val="9437FF"/>
                        </a:solidFill>
                        <a:latin typeface="Cambria Math" charset="0"/>
                        <a:ea typeface="Cambria Math" charset="0"/>
                        <a:cs typeface="Cambria Math" charset="0"/>
                      </a:rPr>
                      <m:t>𝜸</m:t>
                    </m:r>
                  </m:oMath>
                </a14:m>
                <a:r>
                  <a:rPr lang="en-US" b="1" dirty="0">
                    <a:solidFill>
                      <a:srgbClr val="9437FF"/>
                    </a:solidFill>
                  </a:rPr>
                  <a:t> </a:t>
                </a:r>
                <a14:m>
                  <m:oMath xmlns:m="http://schemas.openxmlformats.org/officeDocument/2006/math">
                    <m:r>
                      <a:rPr lang="en-US" i="1" dirty="0" smtClean="0">
                        <a:solidFill>
                          <a:srgbClr val="9437FF"/>
                        </a:solidFill>
                        <a:latin typeface="Cambria Math" charset="0"/>
                        <a:ea typeface="Cambria Math" charset="0"/>
                        <a:cs typeface="Cambria Math" charset="0"/>
                      </a:rPr>
                      <m:t>⟺</m:t>
                    </m:r>
                  </m:oMath>
                </a14:m>
                <a:endParaRPr lang="en-US" dirty="0">
                  <a:solidFill>
                    <a:srgbClr val="9437FF"/>
                  </a:solidFill>
                </a:endParaRPr>
              </a:p>
              <a:p>
                <a:pPr marL="342900" lvl="1" indent="-342900">
                  <a:lnSpc>
                    <a:spcPct val="100000"/>
                  </a:lnSpc>
                  <a:spcBef>
                    <a:spcPts val="0"/>
                  </a:spcBef>
                </a:pPr>
                <a:r>
                  <a:rPr lang="en-US" b="1" dirty="0">
                    <a:solidFill>
                      <a:srgbClr val="9437FF"/>
                    </a:solidFill>
                  </a:rPr>
                  <a:t>fix margin </a:t>
                </a:r>
                <a14:m>
                  <m:oMath xmlns:m="http://schemas.openxmlformats.org/officeDocument/2006/math">
                    <m:r>
                      <a:rPr lang="en-US" b="1" i="1" smtClean="0">
                        <a:solidFill>
                          <a:srgbClr val="9437FF"/>
                        </a:solidFill>
                        <a:latin typeface="Cambria Math" charset="0"/>
                        <a:ea typeface="Cambria Math" charset="0"/>
                        <a:cs typeface="Cambria Math" charset="0"/>
                      </a:rPr>
                      <m:t>𝜸</m:t>
                    </m:r>
                    <m:r>
                      <a:rPr lang="en-US" b="1" i="1" smtClean="0">
                        <a:solidFill>
                          <a:srgbClr val="9437FF"/>
                        </a:solidFill>
                        <a:latin typeface="Cambria Math" charset="0"/>
                        <a:ea typeface="Cambria Math" charset="0"/>
                        <a:cs typeface="Cambria Math" charset="0"/>
                      </a:rPr>
                      <m:t>=</m:t>
                    </m:r>
                    <m:r>
                      <a:rPr lang="en-US" b="1" i="1" smtClean="0">
                        <a:solidFill>
                          <a:srgbClr val="9437FF"/>
                        </a:solidFill>
                        <a:latin typeface="Cambria Math" charset="0"/>
                        <a:ea typeface="Cambria Math" charset="0"/>
                        <a:cs typeface="Cambria Math" charset="0"/>
                      </a:rPr>
                      <m:t>𝟏</m:t>
                    </m:r>
                  </m:oMath>
                </a14:m>
                <a:r>
                  <a:rPr lang="en-US" b="1" dirty="0">
                    <a:solidFill>
                      <a:srgbClr val="9437FF"/>
                    </a:solidFill>
                  </a:rPr>
                  <a:t>, minimize length of w</a:t>
                </a:r>
              </a:p>
              <a:p>
                <a:pPr marL="342900" lvl="1" indent="-342900">
                  <a:lnSpc>
                    <a:spcPct val="100000"/>
                  </a:lnSpc>
                  <a:spcBef>
                    <a:spcPts val="0"/>
                  </a:spcBef>
                </a:pPr>
                <a:r>
                  <a:rPr lang="en-US" dirty="0"/>
                  <a:t>We use the second way</a:t>
                </a:r>
              </a:p>
              <a:p>
                <a:pPr marL="0" lvl="1" indent="0">
                  <a:lnSpc>
                    <a:spcPct val="100000"/>
                  </a:lnSpc>
                  <a:spcBef>
                    <a:spcPts val="0"/>
                  </a:spcBef>
                  <a:buFontTx/>
                  <a:buNone/>
                </a:pPr>
                <a:endParaRPr lang="en-US" dirty="0"/>
              </a:p>
              <a:p>
                <a:pPr marL="0" lvl="1" indent="0">
                  <a:lnSpc>
                    <a:spcPct val="100000"/>
                  </a:lnSpc>
                  <a:spcBef>
                    <a:spcPts val="0"/>
                  </a:spcBef>
                  <a:buFontTx/>
                  <a:buNone/>
                </a:pPr>
                <a:endParaRPr lang="en-US" b="0" dirty="0"/>
              </a:p>
              <a:p>
                <a:pPr marL="0" lvl="1" indent="0">
                  <a:lnSpc>
                    <a:spcPct val="100000"/>
                  </a:lnSpc>
                  <a:spcBef>
                    <a:spcPts val="0"/>
                  </a:spcBef>
                  <a:buFontTx/>
                  <a:buNone/>
                </a:pPr>
                <a:endParaRPr lang="en-US" dirty="0"/>
              </a:p>
              <a:p>
                <a:pPr marL="0" lvl="1" indent="0">
                  <a:lnSpc>
                    <a:spcPct val="100000"/>
                  </a:lnSpc>
                  <a:spcBef>
                    <a:spcPts val="0"/>
                  </a:spcBef>
                  <a:buFontTx/>
                  <a:buNone/>
                </a:pPr>
                <a:endParaRPr lang="en-US" b="0" dirty="0"/>
              </a:p>
              <a:p>
                <a:pPr marL="0" lvl="1" indent="0">
                  <a:lnSpc>
                    <a:spcPct val="100000"/>
                  </a:lnSpc>
                  <a:spcBef>
                    <a:spcPts val="0"/>
                  </a:spcBef>
                  <a:buFontTx/>
                  <a:buNone/>
                </a:pPr>
                <a:endParaRPr lang="en-US" dirty="0"/>
              </a:p>
            </p:txBody>
          </p:sp>
        </mc:Choice>
        <mc:Fallback xmlns="">
          <p:sp>
            <p:nvSpPr>
              <p:cNvPr id="50" name="Content Placeholder 2"/>
              <p:cNvSpPr txBox="1">
                <a:spLocks noRot="1" noChangeAspect="1" noMove="1" noResize="1" noEditPoints="1" noAdjustHandles="1" noChangeArrowheads="1" noChangeShapeType="1" noTextEdit="1"/>
              </p:cNvSpPr>
              <p:nvPr/>
            </p:nvSpPr>
            <p:spPr>
              <a:xfrm>
                <a:off x="3310724" y="4369980"/>
                <a:ext cx="5957455" cy="2469746"/>
              </a:xfrm>
              <a:prstGeom prst="rect">
                <a:avLst/>
              </a:prstGeom>
              <a:blipFill rotWithShape="0">
                <a:blip r:embed="rId9"/>
                <a:stretch>
                  <a:fillRect l="-1331" t="-19506" b="-247"/>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6E1436C0-A08A-7A48-AE6C-26F63DF496D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5365" y="1384910"/>
            <a:ext cx="4191000" cy="1714500"/>
          </a:xfrm>
          <a:prstGeom prst="rect">
            <a:avLst/>
          </a:prstGeom>
        </p:spPr>
      </p:pic>
      <p:pic>
        <p:nvPicPr>
          <p:cNvPr id="6" name="Picture 5">
            <a:extLst>
              <a:ext uri="{FF2B5EF4-FFF2-40B4-BE49-F238E27FC236}">
                <a16:creationId xmlns:a16="http://schemas.microsoft.com/office/drawing/2014/main" id="{F970731A-1BCA-FF49-A811-C4A0A6D99A3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9828" y="2866007"/>
            <a:ext cx="3144845" cy="3973719"/>
          </a:xfrm>
          <a:prstGeom prst="rect">
            <a:avLst/>
          </a:prstGeom>
        </p:spPr>
      </p:pic>
    </p:spTree>
    <p:extLst>
      <p:ext uri="{BB962C8B-B14F-4D97-AF65-F5344CB8AC3E}">
        <p14:creationId xmlns:p14="http://schemas.microsoft.com/office/powerpoint/2010/main" val="39381674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Content Placeholder 2"/>
              <p:cNvSpPr txBox="1">
                <a:spLocks/>
              </p:cNvSpPr>
              <p:nvPr/>
            </p:nvSpPr>
            <p:spPr>
              <a:xfrm>
                <a:off x="42070" y="76054"/>
                <a:ext cx="6318973" cy="10736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FontTx/>
                  <a:buNone/>
                </a:pPr>
                <a:r>
                  <a:rPr lang="en-US" sz="2800" dirty="0"/>
                  <a:t>Optimization problem formalized</a:t>
                </a:r>
              </a:p>
              <a:p>
                <a:pPr marL="0" lvl="1" indent="0">
                  <a:lnSpc>
                    <a:spcPct val="100000"/>
                  </a:lnSpc>
                  <a:spcBef>
                    <a:spcPts val="0"/>
                  </a:spcBef>
                  <a:buNone/>
                </a:pPr>
                <a:r>
                  <a:rPr lang="en-US" sz="2800" b="1" dirty="0">
                    <a:solidFill>
                      <a:srgbClr val="9437FF"/>
                    </a:solidFill>
                  </a:rPr>
                  <a:t>fix margin </a:t>
                </a:r>
                <a14:m>
                  <m:oMath xmlns:m="http://schemas.openxmlformats.org/officeDocument/2006/math">
                    <m:r>
                      <a:rPr lang="en-US" sz="2800" b="1" i="1">
                        <a:solidFill>
                          <a:srgbClr val="9437FF"/>
                        </a:solidFill>
                        <a:latin typeface="Cambria Math" charset="0"/>
                        <a:ea typeface="Cambria Math" charset="0"/>
                        <a:cs typeface="Cambria Math" charset="0"/>
                      </a:rPr>
                      <m:t>𝜸</m:t>
                    </m:r>
                    <m:r>
                      <a:rPr lang="en-US" sz="2800" b="1" i="1">
                        <a:solidFill>
                          <a:srgbClr val="9437FF"/>
                        </a:solidFill>
                        <a:latin typeface="Cambria Math" charset="0"/>
                        <a:ea typeface="Cambria Math" charset="0"/>
                        <a:cs typeface="Cambria Math" charset="0"/>
                      </a:rPr>
                      <m:t>=</m:t>
                    </m:r>
                    <m:r>
                      <a:rPr lang="en-US" sz="2800" b="1" i="1">
                        <a:solidFill>
                          <a:srgbClr val="9437FF"/>
                        </a:solidFill>
                        <a:latin typeface="Cambria Math" charset="0"/>
                        <a:ea typeface="Cambria Math" charset="0"/>
                        <a:cs typeface="Cambria Math" charset="0"/>
                      </a:rPr>
                      <m:t>𝟏</m:t>
                    </m:r>
                  </m:oMath>
                </a14:m>
                <a:r>
                  <a:rPr lang="en-US" sz="2800" b="1" dirty="0">
                    <a:solidFill>
                      <a:srgbClr val="9437FF"/>
                    </a:solidFill>
                  </a:rPr>
                  <a:t>, minimize length of w</a:t>
                </a:r>
              </a:p>
              <a:p>
                <a:pPr marL="0" lvl="1" indent="0">
                  <a:lnSpc>
                    <a:spcPct val="100000"/>
                  </a:lnSpc>
                  <a:spcBef>
                    <a:spcPts val="0"/>
                  </a:spcBef>
                  <a:buFontTx/>
                  <a:buNone/>
                </a:pPr>
                <a:endParaRPr lang="en-US" sz="2800" dirty="0"/>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42070" y="76054"/>
                <a:ext cx="6318973" cy="1073605"/>
              </a:xfrm>
              <a:prstGeom prst="rect">
                <a:avLst/>
              </a:prstGeom>
              <a:blipFill rotWithShape="0">
                <a:blip r:embed="rId3"/>
                <a:stretch>
                  <a:fillRect l="-2027" t="-5085" b="-3955"/>
                </a:stretch>
              </a:blipFill>
            </p:spPr>
            <p:txBody>
              <a:bodyPr/>
              <a:lstStyle/>
              <a:p>
                <a:r>
                  <a:rPr lang="en-US">
                    <a:noFill/>
                  </a:rPr>
                  <a:t> </a:t>
                </a:r>
              </a:p>
            </p:txBody>
          </p:sp>
        </mc:Fallback>
      </mc:AlternateContent>
      <p:graphicFrame>
        <p:nvGraphicFramePr>
          <p:cNvPr id="25" name="Object 7"/>
          <p:cNvGraphicFramePr>
            <a:graphicFrameLocks noChangeAspect="1"/>
          </p:cNvGraphicFramePr>
          <p:nvPr>
            <p:extLst/>
          </p:nvPr>
        </p:nvGraphicFramePr>
        <p:xfrm>
          <a:off x="2680238" y="1159811"/>
          <a:ext cx="3835808" cy="1364734"/>
        </p:xfrm>
        <a:graphic>
          <a:graphicData uri="http://schemas.openxmlformats.org/presentationml/2006/ole">
            <mc:AlternateContent xmlns:mc="http://schemas.openxmlformats.org/markup-compatibility/2006">
              <mc:Choice xmlns:v="urn:schemas-microsoft-com:vml" Requires="v">
                <p:oleObj spid="_x0000_s1257" name="Equation" r:id="rId4" imgW="1358640" imgH="482400" progId="Equation.3">
                  <p:embed/>
                </p:oleObj>
              </mc:Choice>
              <mc:Fallback>
                <p:oleObj name="Equation" r:id="rId4" imgW="1358640" imgH="482400" progId="Equation.3">
                  <p:embed/>
                  <p:pic>
                    <p:nvPicPr>
                      <p:cNvPr id="25" name="Object 7"/>
                      <p:cNvPicPr>
                        <a:picLocks noChangeAspect="1" noChangeArrowheads="1"/>
                      </p:cNvPicPr>
                      <p:nvPr/>
                    </p:nvPicPr>
                    <p:blipFill>
                      <a:blip r:embed="rId5"/>
                      <a:srcRect/>
                      <a:stretch>
                        <a:fillRect/>
                      </a:stretch>
                    </p:blipFill>
                    <p:spPr bwMode="auto">
                      <a:xfrm>
                        <a:off x="2680238" y="1159811"/>
                        <a:ext cx="3835808" cy="1364734"/>
                      </a:xfrm>
                      <a:prstGeom prst="rect">
                        <a:avLst/>
                      </a:prstGeom>
                      <a:noFill/>
                      <a:extLst/>
                    </p:spPr>
                  </p:pic>
                </p:oleObj>
              </mc:Fallback>
            </mc:AlternateContent>
          </a:graphicData>
        </a:graphic>
      </p:graphicFrame>
      <p:sp>
        <p:nvSpPr>
          <p:cNvPr id="29" name="Rectangle 28"/>
          <p:cNvSpPr/>
          <p:nvPr/>
        </p:nvSpPr>
        <p:spPr>
          <a:xfrm>
            <a:off x="332261" y="2916997"/>
            <a:ext cx="8731807" cy="461665"/>
          </a:xfrm>
          <a:prstGeom prst="rect">
            <a:avLst/>
          </a:prstGeom>
        </p:spPr>
        <p:txBody>
          <a:bodyPr wrap="square">
            <a:spAutoFit/>
          </a:bodyPr>
          <a:lstStyle/>
          <a:p>
            <a:pPr marL="0" lvl="1" indent="0">
              <a:lnSpc>
                <a:spcPct val="100000"/>
              </a:lnSpc>
              <a:spcBef>
                <a:spcPts val="0"/>
              </a:spcBef>
              <a:buFontTx/>
              <a:buNone/>
            </a:pPr>
            <a:r>
              <a:rPr lang="en-US" sz="2400" dirty="0"/>
              <a:t>Data not separable, </a:t>
            </a:r>
            <a:r>
              <a:rPr lang="en-US" sz="2400"/>
              <a:t>introduce penalty</a:t>
            </a:r>
            <a:endParaRPr lang="en-US" sz="2400" dirty="0"/>
          </a:p>
        </p:txBody>
      </p:sp>
      <p:graphicFrame>
        <p:nvGraphicFramePr>
          <p:cNvPr id="31" name="Object 2"/>
          <p:cNvGraphicFramePr>
            <a:graphicFrameLocks noChangeAspect="1"/>
          </p:cNvGraphicFramePr>
          <p:nvPr>
            <p:extLst/>
          </p:nvPr>
        </p:nvGraphicFramePr>
        <p:xfrm>
          <a:off x="412193" y="3523629"/>
          <a:ext cx="8251825" cy="1209675"/>
        </p:xfrm>
        <a:graphic>
          <a:graphicData uri="http://schemas.openxmlformats.org/presentationml/2006/ole">
            <mc:AlternateContent xmlns:mc="http://schemas.openxmlformats.org/markup-compatibility/2006">
              <mc:Choice xmlns:v="urn:schemas-microsoft-com:vml" Requires="v">
                <p:oleObj spid="_x0000_s1258" name="Equation" r:id="rId6" imgW="2831760" imgH="431640" progId="Equation.3">
                  <p:embed/>
                </p:oleObj>
              </mc:Choice>
              <mc:Fallback>
                <p:oleObj name="Equation" r:id="rId6" imgW="2831760" imgH="431640" progId="Equation.3">
                  <p:embed/>
                  <p:pic>
                    <p:nvPicPr>
                      <p:cNvPr id="31" name="Object 2"/>
                      <p:cNvPicPr>
                        <a:picLocks noChangeAspect="1" noChangeArrowheads="1"/>
                      </p:cNvPicPr>
                      <p:nvPr/>
                    </p:nvPicPr>
                    <p:blipFill>
                      <a:blip r:embed="rId7"/>
                      <a:srcRect/>
                      <a:stretch>
                        <a:fillRect/>
                      </a:stretch>
                    </p:blipFill>
                    <p:spPr bwMode="auto">
                      <a:xfrm>
                        <a:off x="412193" y="3523629"/>
                        <a:ext cx="8251825" cy="1209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3" name="Group 32"/>
          <p:cNvGrpSpPr/>
          <p:nvPr/>
        </p:nvGrpSpPr>
        <p:grpSpPr>
          <a:xfrm>
            <a:off x="2311352" y="4290391"/>
            <a:ext cx="961516" cy="526196"/>
            <a:chOff x="2391284" y="2565738"/>
            <a:chExt cx="961516" cy="526196"/>
          </a:xfrm>
        </p:grpSpPr>
        <p:sp>
          <p:nvSpPr>
            <p:cNvPr id="34" name="Right Brace 33"/>
            <p:cNvSpPr/>
            <p:nvPr/>
          </p:nvSpPr>
          <p:spPr>
            <a:xfrm rot="5400000">
              <a:off x="2795842" y="2161180"/>
              <a:ext cx="152400" cy="961516"/>
            </a:xfrm>
            <a:prstGeom prst="rightBrace">
              <a:avLst>
                <a:gd name="adj1" fmla="val 60184"/>
                <a:gd name="adj2" fmla="val 50000"/>
              </a:avLst>
            </a:prstGeom>
            <a:ln w="28575">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8000"/>
                </a:solidFill>
                <a:latin typeface="Arial" pitchFamily="34" charset="0"/>
                <a:cs typeface="Arial" pitchFamily="34" charset="0"/>
              </a:endParaRPr>
            </a:p>
          </p:txBody>
        </p:sp>
        <p:sp>
          <p:nvSpPr>
            <p:cNvPr id="35" name="TextBox 34"/>
            <p:cNvSpPr txBox="1"/>
            <p:nvPr/>
          </p:nvSpPr>
          <p:spPr>
            <a:xfrm>
              <a:off x="2431012" y="2722602"/>
              <a:ext cx="889987" cy="369332"/>
            </a:xfrm>
            <a:prstGeom prst="rect">
              <a:avLst/>
            </a:prstGeom>
            <a:noFill/>
          </p:spPr>
          <p:txBody>
            <a:bodyPr wrap="none" rtlCol="0">
              <a:spAutoFit/>
            </a:bodyPr>
            <a:lstStyle/>
            <a:p>
              <a:r>
                <a:rPr lang="en-US" dirty="0">
                  <a:solidFill>
                    <a:srgbClr val="008000"/>
                  </a:solidFill>
                  <a:latin typeface="Arial" pitchFamily="34" charset="0"/>
                  <a:cs typeface="Arial" pitchFamily="34" charset="0"/>
                </a:rPr>
                <a:t>Margin</a:t>
              </a:r>
            </a:p>
          </p:txBody>
        </p:sp>
      </p:grpSp>
      <p:sp>
        <p:nvSpPr>
          <p:cNvPr id="36" name="Right Brace 35"/>
          <p:cNvSpPr/>
          <p:nvPr/>
        </p:nvSpPr>
        <p:spPr>
          <a:xfrm rot="5400000">
            <a:off x="6397068" y="2386907"/>
            <a:ext cx="304800" cy="4267200"/>
          </a:xfrm>
          <a:prstGeom prst="rightBrace">
            <a:avLst>
              <a:gd name="adj1" fmla="val 73148"/>
              <a:gd name="adj2" fmla="val 50000"/>
            </a:avLst>
          </a:prstGeom>
          <a:ln w="28575">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8000"/>
              </a:solidFill>
              <a:latin typeface="Arial" pitchFamily="34" charset="0"/>
              <a:cs typeface="Arial" pitchFamily="34" charset="0"/>
            </a:endParaRPr>
          </a:p>
        </p:txBody>
      </p:sp>
      <p:sp>
        <p:nvSpPr>
          <p:cNvPr id="39" name="TextBox 38"/>
          <p:cNvSpPr txBox="1"/>
          <p:nvPr/>
        </p:nvSpPr>
        <p:spPr>
          <a:xfrm>
            <a:off x="4164329" y="4683059"/>
            <a:ext cx="4899739" cy="369332"/>
          </a:xfrm>
          <a:prstGeom prst="rect">
            <a:avLst/>
          </a:prstGeom>
          <a:noFill/>
        </p:spPr>
        <p:txBody>
          <a:bodyPr wrap="none" rtlCol="0">
            <a:spAutoFit/>
          </a:bodyPr>
          <a:lstStyle/>
          <a:p>
            <a:r>
              <a:rPr lang="en-US" dirty="0">
                <a:solidFill>
                  <a:srgbClr val="008000"/>
                </a:solidFill>
                <a:latin typeface="Arial" pitchFamily="34" charset="0"/>
                <a:cs typeface="Arial" pitchFamily="34" charset="0"/>
              </a:rPr>
              <a:t>Empirical </a:t>
            </a:r>
            <a:r>
              <a:rPr lang="en-US" b="1" dirty="0">
                <a:solidFill>
                  <a:srgbClr val="008000"/>
                </a:solidFill>
                <a:latin typeface="Arial" pitchFamily="34" charset="0"/>
                <a:cs typeface="Arial" pitchFamily="34" charset="0"/>
              </a:rPr>
              <a:t>loss</a:t>
            </a:r>
            <a:r>
              <a:rPr lang="en-US" dirty="0">
                <a:solidFill>
                  <a:srgbClr val="008000"/>
                </a:solidFill>
                <a:latin typeface="Arial" pitchFamily="34" charset="0"/>
                <a:cs typeface="Arial" pitchFamily="34" charset="0"/>
              </a:rPr>
              <a:t> </a:t>
            </a:r>
            <a:r>
              <a:rPr lang="en-US" b="1" dirty="0">
                <a:solidFill>
                  <a:srgbClr val="008000"/>
                </a:solidFill>
                <a:latin typeface="Arial" pitchFamily="34" charset="0"/>
                <a:cs typeface="Arial" pitchFamily="34" charset="0"/>
              </a:rPr>
              <a:t>L </a:t>
            </a:r>
            <a:r>
              <a:rPr lang="en-US" dirty="0">
                <a:solidFill>
                  <a:srgbClr val="008000"/>
                </a:solidFill>
                <a:latin typeface="Arial" pitchFamily="34" charset="0"/>
                <a:cs typeface="Arial" pitchFamily="34" charset="0"/>
              </a:rPr>
              <a:t>(how well we fit training data)</a:t>
            </a:r>
          </a:p>
        </p:txBody>
      </p:sp>
      <p:sp>
        <p:nvSpPr>
          <p:cNvPr id="41" name="TextBox 40"/>
          <p:cNvSpPr txBox="1"/>
          <p:nvPr/>
        </p:nvSpPr>
        <p:spPr>
          <a:xfrm>
            <a:off x="2680238" y="4863260"/>
            <a:ext cx="1659430" cy="646331"/>
          </a:xfrm>
          <a:prstGeom prst="rect">
            <a:avLst/>
          </a:prstGeom>
          <a:noFill/>
        </p:spPr>
        <p:txBody>
          <a:bodyPr wrap="none" rtlCol="0">
            <a:spAutoFit/>
          </a:bodyPr>
          <a:lstStyle/>
          <a:p>
            <a:pPr algn="ctr"/>
            <a:r>
              <a:rPr lang="en-US" dirty="0">
                <a:solidFill>
                  <a:srgbClr val="008000"/>
                </a:solidFill>
                <a:latin typeface="Arial" pitchFamily="34" charset="0"/>
                <a:cs typeface="Arial" pitchFamily="34" charset="0"/>
              </a:rPr>
              <a:t>Regularization</a:t>
            </a:r>
            <a:br>
              <a:rPr lang="en-US" dirty="0">
                <a:solidFill>
                  <a:srgbClr val="008000"/>
                </a:solidFill>
                <a:latin typeface="Arial" pitchFamily="34" charset="0"/>
                <a:cs typeface="Arial" pitchFamily="34" charset="0"/>
              </a:rPr>
            </a:br>
            <a:r>
              <a:rPr lang="en-US" dirty="0">
                <a:solidFill>
                  <a:srgbClr val="008000"/>
                </a:solidFill>
                <a:latin typeface="Arial" pitchFamily="34" charset="0"/>
                <a:cs typeface="Arial" pitchFamily="34" charset="0"/>
              </a:rPr>
              <a:t>parameter</a:t>
            </a:r>
          </a:p>
        </p:txBody>
      </p:sp>
      <p:cxnSp>
        <p:nvCxnSpPr>
          <p:cNvPr id="42" name="Straight Arrow Connector 41"/>
          <p:cNvCxnSpPr/>
          <p:nvPr/>
        </p:nvCxnSpPr>
        <p:spPr>
          <a:xfrm rot="5400000" flipH="1" flipV="1">
            <a:off x="3413166" y="4558460"/>
            <a:ext cx="533400" cy="76200"/>
          </a:xfrm>
          <a:prstGeom prst="straightConnector1">
            <a:avLst/>
          </a:prstGeom>
          <a:ln w="28575">
            <a:solidFill>
              <a:srgbClr val="008000"/>
            </a:solidFill>
            <a:tailEnd type="arrow"/>
          </a:ln>
        </p:spPr>
        <p:style>
          <a:lnRef idx="1">
            <a:schemeClr val="dk1"/>
          </a:lnRef>
          <a:fillRef idx="0">
            <a:schemeClr val="dk1"/>
          </a:fillRef>
          <a:effectRef idx="0">
            <a:schemeClr val="dk1"/>
          </a:effectRef>
          <a:fontRef idx="minor">
            <a:schemeClr val="tx1"/>
          </a:fontRef>
        </p:style>
      </p:cxnSp>
      <p:sp>
        <p:nvSpPr>
          <p:cNvPr id="6" name="Rectangle 5"/>
          <p:cNvSpPr/>
          <p:nvPr/>
        </p:nvSpPr>
        <p:spPr>
          <a:xfrm>
            <a:off x="4415868" y="5377139"/>
            <a:ext cx="4572000" cy="1200329"/>
          </a:xfrm>
          <a:prstGeom prst="rect">
            <a:avLst/>
          </a:prstGeom>
        </p:spPr>
        <p:txBody>
          <a:bodyPr>
            <a:spAutoFit/>
          </a:bodyPr>
          <a:lstStyle/>
          <a:p>
            <a:pPr marL="0" lvl="1" indent="0">
              <a:lnSpc>
                <a:spcPct val="100000"/>
              </a:lnSpc>
              <a:spcBef>
                <a:spcPts val="0"/>
              </a:spcBef>
              <a:buFontTx/>
              <a:buNone/>
            </a:pPr>
            <a:r>
              <a:rPr lang="en-US" sz="2400" dirty="0"/>
              <a:t>Penalize </a:t>
            </a:r>
            <a:r>
              <a:rPr lang="en-US" sz="2400" dirty="0" err="1"/>
              <a:t>mispredicted</a:t>
            </a:r>
            <a:r>
              <a:rPr lang="en-US" sz="2400" dirty="0"/>
              <a:t> points as well as correctly predicted points </a:t>
            </a:r>
          </a:p>
          <a:p>
            <a:pPr marL="0" lvl="1" indent="0">
              <a:lnSpc>
                <a:spcPct val="100000"/>
              </a:lnSpc>
              <a:spcBef>
                <a:spcPts val="0"/>
              </a:spcBef>
              <a:buFontTx/>
              <a:buNone/>
            </a:pPr>
            <a:r>
              <a:rPr lang="en-US" sz="2400" dirty="0"/>
              <a:t>But within the margin</a:t>
            </a:r>
          </a:p>
        </p:txBody>
      </p:sp>
    </p:spTree>
    <p:extLst>
      <p:ext uri="{BB962C8B-B14F-4D97-AF65-F5344CB8AC3E}">
        <p14:creationId xmlns:p14="http://schemas.microsoft.com/office/powerpoint/2010/main" val="268513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p:bldP spid="4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42070" y="76055"/>
            <a:ext cx="6318973" cy="664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FontTx/>
              <a:buNone/>
            </a:pPr>
            <a:r>
              <a:rPr lang="en-US" sz="2800" dirty="0"/>
              <a:t>How solve in large scale data</a:t>
            </a:r>
          </a:p>
        </p:txBody>
      </p:sp>
      <p:sp>
        <p:nvSpPr>
          <p:cNvPr id="14" name="Content Placeholder 2"/>
          <p:cNvSpPr txBox="1">
            <a:spLocks/>
          </p:cNvSpPr>
          <p:nvPr/>
        </p:nvSpPr>
        <p:spPr>
          <a:xfrm>
            <a:off x="451949" y="2348802"/>
            <a:ext cx="6319912" cy="26340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FontTx/>
              <a:buNone/>
            </a:pPr>
            <a:r>
              <a:rPr lang="en-US" sz="2800" dirty="0"/>
              <a:t>Minimize cost function J</a:t>
            </a:r>
          </a:p>
          <a:p>
            <a:pPr marL="0" lvl="1" indent="0">
              <a:lnSpc>
                <a:spcPct val="100000"/>
              </a:lnSpc>
              <a:spcBef>
                <a:spcPts val="0"/>
              </a:spcBef>
              <a:buFontTx/>
              <a:buNone/>
            </a:pPr>
            <a:endParaRPr lang="en-US" sz="2800" dirty="0"/>
          </a:p>
          <a:p>
            <a:pPr marL="457200" lvl="1" indent="-457200">
              <a:lnSpc>
                <a:spcPct val="100000"/>
              </a:lnSpc>
              <a:spcBef>
                <a:spcPts val="0"/>
              </a:spcBef>
            </a:pPr>
            <a:r>
              <a:rPr lang="en-US" sz="2800" dirty="0"/>
              <a:t>Batch Gradient descent</a:t>
            </a:r>
          </a:p>
          <a:p>
            <a:pPr marL="457200" lvl="1" indent="-457200">
              <a:lnSpc>
                <a:spcPct val="100000"/>
              </a:lnSpc>
              <a:spcBef>
                <a:spcPts val="0"/>
              </a:spcBef>
            </a:pPr>
            <a:r>
              <a:rPr lang="en-US" sz="2800" dirty="0"/>
              <a:t>Stochastic gradient descent</a:t>
            </a:r>
          </a:p>
          <a:p>
            <a:pPr marL="457200" lvl="1" indent="-457200">
              <a:lnSpc>
                <a:spcPct val="100000"/>
              </a:lnSpc>
              <a:spcBef>
                <a:spcPts val="0"/>
              </a:spcBef>
            </a:pPr>
            <a:r>
              <a:rPr lang="en-US" sz="2800" dirty="0" err="1"/>
              <a:t>Minibatch</a:t>
            </a:r>
            <a:r>
              <a:rPr lang="en-US" sz="2800" dirty="0"/>
              <a:t> gradient descent</a:t>
            </a:r>
          </a:p>
        </p:txBody>
      </p:sp>
      <p:graphicFrame>
        <p:nvGraphicFramePr>
          <p:cNvPr id="15" name="Object 14"/>
          <p:cNvGraphicFramePr>
            <a:graphicFrameLocks noChangeAspect="1"/>
          </p:cNvGraphicFramePr>
          <p:nvPr>
            <p:extLst/>
          </p:nvPr>
        </p:nvGraphicFramePr>
        <p:xfrm>
          <a:off x="332340" y="740675"/>
          <a:ext cx="8343900" cy="1169988"/>
        </p:xfrm>
        <a:graphic>
          <a:graphicData uri="http://schemas.openxmlformats.org/presentationml/2006/ole">
            <mc:AlternateContent xmlns:mc="http://schemas.openxmlformats.org/markup-compatibility/2006">
              <mc:Choice xmlns:v="urn:schemas-microsoft-com:vml" Requires="v">
                <p:oleObj spid="_x0000_s2165" name="Equation" r:id="rId3" imgW="3517560" imgH="482400" progId="Equation.3">
                  <p:embed/>
                </p:oleObj>
              </mc:Choice>
              <mc:Fallback>
                <p:oleObj name="Equation" r:id="rId3" imgW="3517560" imgH="482400" progId="Equation.3">
                  <p:embed/>
                  <p:pic>
                    <p:nvPicPr>
                      <p:cNvPr id="15" name="Object 14"/>
                      <p:cNvPicPr>
                        <a:picLocks noChangeAspect="1" noChangeArrowheads="1"/>
                      </p:cNvPicPr>
                      <p:nvPr/>
                    </p:nvPicPr>
                    <p:blipFill>
                      <a:blip r:embed="rId4"/>
                      <a:srcRect/>
                      <a:stretch>
                        <a:fillRect/>
                      </a:stretch>
                    </p:blipFill>
                    <p:spPr bwMode="auto">
                      <a:xfrm>
                        <a:off x="332340" y="740675"/>
                        <a:ext cx="83439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5683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9624" y="215919"/>
            <a:ext cx="4436166" cy="583095"/>
          </a:xfrm>
        </p:spPr>
        <p:txBody>
          <a:bodyPr>
            <a:normAutofit fontScale="90000"/>
          </a:bodyPr>
          <a:lstStyle/>
          <a:p>
            <a:r>
              <a:rPr lang="en-US" b="1" dirty="0"/>
              <a:t>Decision Tree</a:t>
            </a:r>
          </a:p>
        </p:txBody>
      </p:sp>
      <p:grpSp>
        <p:nvGrpSpPr>
          <p:cNvPr id="5" name="Group 33"/>
          <p:cNvGrpSpPr/>
          <p:nvPr/>
        </p:nvGrpSpPr>
        <p:grpSpPr>
          <a:xfrm>
            <a:off x="4846983" y="291548"/>
            <a:ext cx="4045225" cy="4174437"/>
            <a:chOff x="685800" y="1676400"/>
            <a:chExt cx="4572000" cy="4419600"/>
          </a:xfrm>
        </p:grpSpPr>
        <p:sp>
          <p:nvSpPr>
            <p:cNvPr id="6" name="Oval 5"/>
            <p:cNvSpPr/>
            <p:nvPr/>
          </p:nvSpPr>
          <p:spPr>
            <a:xfrm>
              <a:off x="1676400" y="1676400"/>
              <a:ext cx="457200" cy="457200"/>
            </a:xfrm>
            <a:prstGeom prst="ellipse">
              <a:avLst/>
            </a:prstGeom>
            <a:ln w="19050"/>
          </p:spPr>
          <p:style>
            <a:lnRef idx="1">
              <a:schemeClr val="dk1"/>
            </a:lnRef>
            <a:fillRef idx="2">
              <a:schemeClr val="dk1"/>
            </a:fillRef>
            <a:effectRef idx="1">
              <a:schemeClr val="dk1"/>
            </a:effectRef>
            <a:fontRef idx="minor">
              <a:schemeClr val="dk1"/>
            </a:fontRef>
          </p:style>
          <p:txBody>
            <a:bodyPr rtlCol="0" anchor="ctr"/>
            <a:lstStyle/>
            <a:p>
              <a:pPr algn="ctr"/>
              <a:r>
                <a:rPr lang="en-US" dirty="0">
                  <a:latin typeface="Arial" pitchFamily="34" charset="0"/>
                  <a:cs typeface="Arial" pitchFamily="34" charset="0"/>
                </a:rPr>
                <a:t>A</a:t>
              </a:r>
            </a:p>
          </p:txBody>
        </p:sp>
        <p:sp>
          <p:nvSpPr>
            <p:cNvPr id="7" name="TextBox 6"/>
            <p:cNvSpPr txBox="1"/>
            <p:nvPr/>
          </p:nvSpPr>
          <p:spPr>
            <a:xfrm>
              <a:off x="1371600" y="2145268"/>
              <a:ext cx="976549" cy="369332"/>
            </a:xfrm>
            <a:prstGeom prst="rect">
              <a:avLst/>
            </a:prstGeom>
            <a:noFill/>
          </p:spPr>
          <p:txBody>
            <a:bodyPr wrap="none" rtlCol="0">
              <a:spAutoFit/>
            </a:bodyPr>
            <a:lstStyle/>
            <a:p>
              <a:r>
                <a:rPr lang="en-US" b="1" dirty="0">
                  <a:latin typeface="Arial" pitchFamily="34" charset="0"/>
                  <a:cs typeface="Arial" pitchFamily="34" charset="0"/>
                </a:rPr>
                <a:t>X</a:t>
              </a:r>
              <a:r>
                <a:rPr lang="en-US" b="1" baseline="30000" dirty="0">
                  <a:latin typeface="Arial" pitchFamily="34" charset="0"/>
                  <a:cs typeface="Arial" pitchFamily="34" charset="0"/>
                </a:rPr>
                <a:t>(1)</a:t>
              </a:r>
              <a:r>
                <a:rPr lang="en-US" b="1" dirty="0">
                  <a:latin typeface="Arial" pitchFamily="34" charset="0"/>
                  <a:cs typeface="Arial" pitchFamily="34" charset="0"/>
                </a:rPr>
                <a:t>&lt;v</a:t>
              </a:r>
              <a:r>
                <a:rPr lang="en-US" b="1" baseline="30000" dirty="0">
                  <a:latin typeface="Arial" pitchFamily="34" charset="0"/>
                  <a:cs typeface="Arial" pitchFamily="34" charset="0"/>
                </a:rPr>
                <a:t>(1)</a:t>
              </a:r>
            </a:p>
          </p:txBody>
        </p:sp>
        <p:cxnSp>
          <p:nvCxnSpPr>
            <p:cNvPr id="8" name="Straight Arrow Connector 7"/>
            <p:cNvCxnSpPr/>
            <p:nvPr/>
          </p:nvCxnSpPr>
          <p:spPr>
            <a:xfrm rot="5400000">
              <a:off x="1190345" y="2028545"/>
              <a:ext cx="514910" cy="59111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rot="16200000" flipH="1">
              <a:off x="2104745" y="2028545"/>
              <a:ext cx="514910" cy="59111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0" name="Oval 9"/>
            <p:cNvSpPr/>
            <p:nvPr/>
          </p:nvSpPr>
          <p:spPr>
            <a:xfrm>
              <a:off x="2590800" y="2514600"/>
              <a:ext cx="457200" cy="457200"/>
            </a:xfrm>
            <a:prstGeom prst="ellipse">
              <a:avLst/>
            </a:prstGeom>
            <a:ln w="19050"/>
          </p:spPr>
          <p:style>
            <a:lnRef idx="1">
              <a:schemeClr val="dk1"/>
            </a:lnRef>
            <a:fillRef idx="2">
              <a:schemeClr val="dk1"/>
            </a:fillRef>
            <a:effectRef idx="1">
              <a:schemeClr val="dk1"/>
            </a:effectRef>
            <a:fontRef idx="minor">
              <a:schemeClr val="dk1"/>
            </a:fontRef>
          </p:style>
          <p:txBody>
            <a:bodyPr rtlCol="0" anchor="ctr"/>
            <a:lstStyle/>
            <a:p>
              <a:pPr algn="ctr"/>
              <a:r>
                <a:rPr lang="en-US" dirty="0">
                  <a:latin typeface="Arial" pitchFamily="34" charset="0"/>
                  <a:cs typeface="Arial" pitchFamily="34" charset="0"/>
                </a:rPr>
                <a:t>C</a:t>
              </a:r>
            </a:p>
          </p:txBody>
        </p:sp>
        <p:sp>
          <p:nvSpPr>
            <p:cNvPr id="11" name="Oval 10"/>
            <p:cNvSpPr/>
            <p:nvPr/>
          </p:nvSpPr>
          <p:spPr>
            <a:xfrm>
              <a:off x="1447800" y="3352800"/>
              <a:ext cx="457200" cy="457200"/>
            </a:xfrm>
            <a:prstGeom prst="ellipse">
              <a:avLst/>
            </a:prstGeom>
            <a:ln w="19050"/>
          </p:spPr>
          <p:style>
            <a:lnRef idx="1">
              <a:schemeClr val="dk1"/>
            </a:lnRef>
            <a:fillRef idx="2">
              <a:schemeClr val="dk1"/>
            </a:fillRef>
            <a:effectRef idx="1">
              <a:schemeClr val="dk1"/>
            </a:effectRef>
            <a:fontRef idx="minor">
              <a:schemeClr val="dk1"/>
            </a:fontRef>
          </p:style>
          <p:txBody>
            <a:bodyPr rtlCol="0" anchor="ctr"/>
            <a:lstStyle/>
            <a:p>
              <a:pPr algn="ctr"/>
              <a:r>
                <a:rPr lang="en-US" dirty="0">
                  <a:latin typeface="Arial" pitchFamily="34" charset="0"/>
                  <a:cs typeface="Arial" pitchFamily="34" charset="0"/>
                </a:rPr>
                <a:t>D</a:t>
              </a:r>
            </a:p>
          </p:txBody>
        </p:sp>
        <p:sp>
          <p:nvSpPr>
            <p:cNvPr id="12" name="Oval 11"/>
            <p:cNvSpPr/>
            <p:nvPr/>
          </p:nvSpPr>
          <p:spPr>
            <a:xfrm>
              <a:off x="3962400" y="3352800"/>
              <a:ext cx="457200" cy="457200"/>
            </a:xfrm>
            <a:prstGeom prst="ellipse">
              <a:avLst/>
            </a:prstGeom>
            <a:ln w="19050"/>
          </p:spPr>
          <p:style>
            <a:lnRef idx="1">
              <a:schemeClr val="dk1"/>
            </a:lnRef>
            <a:fillRef idx="2">
              <a:schemeClr val="dk1"/>
            </a:fillRef>
            <a:effectRef idx="1">
              <a:schemeClr val="dk1"/>
            </a:effectRef>
            <a:fontRef idx="minor">
              <a:schemeClr val="dk1"/>
            </a:fontRef>
          </p:style>
          <p:txBody>
            <a:bodyPr rtlCol="0" anchor="ctr"/>
            <a:lstStyle/>
            <a:p>
              <a:pPr algn="ctr"/>
              <a:r>
                <a:rPr lang="en-US" dirty="0">
                  <a:latin typeface="Arial" pitchFamily="34" charset="0"/>
                  <a:cs typeface="Arial" pitchFamily="34" charset="0"/>
                </a:rPr>
                <a:t>F</a:t>
              </a:r>
            </a:p>
          </p:txBody>
        </p:sp>
        <p:cxnSp>
          <p:nvCxnSpPr>
            <p:cNvPr id="13" name="Straight Arrow Connector 12"/>
            <p:cNvCxnSpPr/>
            <p:nvPr/>
          </p:nvCxnSpPr>
          <p:spPr>
            <a:xfrm rot="5400000">
              <a:off x="1990445" y="2752445"/>
              <a:ext cx="514910" cy="81971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rot="16200000" flipH="1">
              <a:off x="3247745" y="2638145"/>
              <a:ext cx="514910" cy="104831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5" name="Oval 14"/>
            <p:cNvSpPr/>
            <p:nvPr/>
          </p:nvSpPr>
          <p:spPr>
            <a:xfrm>
              <a:off x="762000" y="4191000"/>
              <a:ext cx="457200" cy="457200"/>
            </a:xfrm>
            <a:prstGeom prst="ellipse">
              <a:avLst/>
            </a:prstGeom>
            <a:ln w="19050"/>
          </p:spPr>
          <p:style>
            <a:lnRef idx="1">
              <a:schemeClr val="dk1"/>
            </a:lnRef>
            <a:fillRef idx="2">
              <a:schemeClr val="dk1"/>
            </a:fillRef>
            <a:effectRef idx="1">
              <a:schemeClr val="dk1"/>
            </a:effectRef>
            <a:fontRef idx="minor">
              <a:schemeClr val="dk1"/>
            </a:fontRef>
          </p:style>
          <p:txBody>
            <a:bodyPr rtlCol="0" anchor="ctr"/>
            <a:lstStyle/>
            <a:p>
              <a:pPr algn="ctr"/>
              <a:r>
                <a:rPr lang="en-US" dirty="0">
                  <a:latin typeface="Arial" pitchFamily="34" charset="0"/>
                  <a:cs typeface="Arial" pitchFamily="34" charset="0"/>
                </a:rPr>
                <a:t>F</a:t>
              </a:r>
            </a:p>
          </p:txBody>
        </p:sp>
        <p:sp>
          <p:nvSpPr>
            <p:cNvPr id="16" name="Oval 15"/>
            <p:cNvSpPr/>
            <p:nvPr/>
          </p:nvSpPr>
          <p:spPr>
            <a:xfrm>
              <a:off x="2209800" y="4191000"/>
              <a:ext cx="457200" cy="457200"/>
            </a:xfrm>
            <a:prstGeom prst="ellipse">
              <a:avLst/>
            </a:prstGeom>
            <a:ln w="19050"/>
          </p:spPr>
          <p:style>
            <a:lnRef idx="1">
              <a:schemeClr val="dk1"/>
            </a:lnRef>
            <a:fillRef idx="2">
              <a:schemeClr val="dk1"/>
            </a:fillRef>
            <a:effectRef idx="1">
              <a:schemeClr val="dk1"/>
            </a:effectRef>
            <a:fontRef idx="minor">
              <a:schemeClr val="dk1"/>
            </a:fontRef>
          </p:style>
          <p:txBody>
            <a:bodyPr rtlCol="0" anchor="ctr"/>
            <a:lstStyle/>
            <a:p>
              <a:pPr algn="ctr"/>
              <a:r>
                <a:rPr lang="en-US" dirty="0">
                  <a:latin typeface="Arial" pitchFamily="34" charset="0"/>
                  <a:cs typeface="Arial" pitchFamily="34" charset="0"/>
                </a:rPr>
                <a:t>G</a:t>
              </a:r>
            </a:p>
          </p:txBody>
        </p:sp>
        <p:cxnSp>
          <p:nvCxnSpPr>
            <p:cNvPr id="17" name="Straight Arrow Connector 16"/>
            <p:cNvCxnSpPr/>
            <p:nvPr/>
          </p:nvCxnSpPr>
          <p:spPr>
            <a:xfrm rot="5400000">
              <a:off x="1076045" y="3819245"/>
              <a:ext cx="514910" cy="36251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rot="16200000" flipH="1">
              <a:off x="1799945" y="3781145"/>
              <a:ext cx="514910" cy="43871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9" name="Oval 18"/>
            <p:cNvSpPr/>
            <p:nvPr/>
          </p:nvSpPr>
          <p:spPr>
            <a:xfrm>
              <a:off x="3276600" y="4191000"/>
              <a:ext cx="457200" cy="457200"/>
            </a:xfrm>
            <a:prstGeom prst="ellipse">
              <a:avLst/>
            </a:prstGeom>
            <a:ln w="19050"/>
          </p:spPr>
          <p:style>
            <a:lnRef idx="1">
              <a:schemeClr val="dk1"/>
            </a:lnRef>
            <a:fillRef idx="2">
              <a:schemeClr val="dk1"/>
            </a:fillRef>
            <a:effectRef idx="1">
              <a:schemeClr val="dk1"/>
            </a:effectRef>
            <a:fontRef idx="minor">
              <a:schemeClr val="dk1"/>
            </a:fontRef>
          </p:style>
          <p:txBody>
            <a:bodyPr rtlCol="0" anchor="ctr"/>
            <a:lstStyle/>
            <a:p>
              <a:pPr algn="ctr"/>
              <a:r>
                <a:rPr lang="en-US" dirty="0">
                  <a:latin typeface="Arial" pitchFamily="34" charset="0"/>
                  <a:cs typeface="Arial" pitchFamily="34" charset="0"/>
                </a:rPr>
                <a:t>H</a:t>
              </a:r>
            </a:p>
          </p:txBody>
        </p:sp>
        <p:sp>
          <p:nvSpPr>
            <p:cNvPr id="20" name="Oval 19"/>
            <p:cNvSpPr/>
            <p:nvPr/>
          </p:nvSpPr>
          <p:spPr>
            <a:xfrm>
              <a:off x="4724400" y="4191000"/>
              <a:ext cx="457200" cy="457200"/>
            </a:xfrm>
            <a:prstGeom prst="ellipse">
              <a:avLst/>
            </a:prstGeom>
            <a:ln w="19050"/>
          </p:spPr>
          <p:style>
            <a:lnRef idx="1">
              <a:schemeClr val="dk1"/>
            </a:lnRef>
            <a:fillRef idx="2">
              <a:schemeClr val="dk1"/>
            </a:fillRef>
            <a:effectRef idx="1">
              <a:schemeClr val="dk1"/>
            </a:effectRef>
            <a:fontRef idx="minor">
              <a:schemeClr val="dk1"/>
            </a:fontRef>
          </p:style>
          <p:txBody>
            <a:bodyPr rtlCol="0" anchor="ctr"/>
            <a:lstStyle/>
            <a:p>
              <a:pPr algn="ctr"/>
              <a:r>
                <a:rPr lang="en-US" dirty="0">
                  <a:latin typeface="Arial" pitchFamily="34" charset="0"/>
                  <a:cs typeface="Arial" pitchFamily="34" charset="0"/>
                </a:rPr>
                <a:t>I</a:t>
              </a:r>
            </a:p>
          </p:txBody>
        </p:sp>
        <p:cxnSp>
          <p:nvCxnSpPr>
            <p:cNvPr id="21" name="Straight Arrow Connector 20"/>
            <p:cNvCxnSpPr/>
            <p:nvPr/>
          </p:nvCxnSpPr>
          <p:spPr>
            <a:xfrm rot="5400000">
              <a:off x="3590645" y="3819245"/>
              <a:ext cx="514910" cy="36251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rot="16200000" flipH="1">
              <a:off x="4314545" y="3781145"/>
              <a:ext cx="514910" cy="43871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3" name="Hexagon 22"/>
            <p:cNvSpPr/>
            <p:nvPr/>
          </p:nvSpPr>
          <p:spPr>
            <a:xfrm>
              <a:off x="914400" y="2590800"/>
              <a:ext cx="533400" cy="457200"/>
            </a:xfrm>
            <a:prstGeom prst="hexagon">
              <a:avLst/>
            </a:prstGeom>
            <a:ln w="19050"/>
          </p:spPr>
          <p:style>
            <a:lnRef idx="1">
              <a:schemeClr val="dk1"/>
            </a:lnRef>
            <a:fillRef idx="2">
              <a:schemeClr val="dk1"/>
            </a:fillRef>
            <a:effectRef idx="1">
              <a:schemeClr val="dk1"/>
            </a:effectRef>
            <a:fontRef idx="minor">
              <a:schemeClr val="dk1"/>
            </a:fontRef>
          </p:style>
          <p:txBody>
            <a:bodyPr lIns="0" rIns="0" bIns="0" rtlCol="0" anchor="ctr"/>
            <a:lstStyle/>
            <a:p>
              <a:pPr algn="ctr">
                <a:lnSpc>
                  <a:spcPct val="80000"/>
                </a:lnSpc>
              </a:pPr>
              <a:r>
                <a:rPr lang="en-US" sz="1400" dirty="0">
                  <a:latin typeface="Arial" pitchFamily="34" charset="0"/>
                  <a:cs typeface="Arial" pitchFamily="34" charset="0"/>
                </a:rPr>
                <a:t>Y=</a:t>
              </a:r>
              <a:br>
                <a:rPr lang="en-US" sz="1400" dirty="0">
                  <a:latin typeface="Arial" pitchFamily="34" charset="0"/>
                  <a:cs typeface="Arial" pitchFamily="34" charset="0"/>
                </a:rPr>
              </a:br>
              <a:r>
                <a:rPr lang="en-US" sz="1400" dirty="0">
                  <a:latin typeface="Arial" pitchFamily="34" charset="0"/>
                  <a:cs typeface="Arial" pitchFamily="34" charset="0"/>
                </a:rPr>
                <a:t>0.42</a:t>
              </a:r>
            </a:p>
          </p:txBody>
        </p:sp>
        <p:sp>
          <p:nvSpPr>
            <p:cNvPr id="24" name="Isosceles Triangle 53"/>
            <p:cNvSpPr/>
            <p:nvPr/>
          </p:nvSpPr>
          <p:spPr>
            <a:xfrm>
              <a:off x="685800" y="4648200"/>
              <a:ext cx="609600" cy="1447800"/>
            </a:xfrm>
            <a:prstGeom prst="triangl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5" name="Isosceles Triangle 54"/>
            <p:cNvSpPr/>
            <p:nvPr/>
          </p:nvSpPr>
          <p:spPr>
            <a:xfrm>
              <a:off x="2133600" y="4648200"/>
              <a:ext cx="609600" cy="1447800"/>
            </a:xfrm>
            <a:prstGeom prst="triangl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6" name="Isosceles Triangle 55"/>
            <p:cNvSpPr/>
            <p:nvPr/>
          </p:nvSpPr>
          <p:spPr>
            <a:xfrm>
              <a:off x="3200400" y="4648200"/>
              <a:ext cx="609600" cy="1447800"/>
            </a:xfrm>
            <a:prstGeom prst="triangl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7" name="Isosceles Triangle 56"/>
            <p:cNvSpPr/>
            <p:nvPr/>
          </p:nvSpPr>
          <p:spPr>
            <a:xfrm>
              <a:off x="4648200" y="4648200"/>
              <a:ext cx="609600" cy="1447800"/>
            </a:xfrm>
            <a:prstGeom prst="triangl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grpSp>
      <mc:AlternateContent xmlns:mc="http://schemas.openxmlformats.org/markup-compatibility/2006" xmlns:a14="http://schemas.microsoft.com/office/drawing/2010/main">
        <mc:Choice Requires="a14">
          <p:sp>
            <p:nvSpPr>
              <p:cNvPr id="28" name="Content Placeholder 2"/>
              <p:cNvSpPr>
                <a:spLocks noGrp="1"/>
              </p:cNvSpPr>
              <p:nvPr>
                <p:ph idx="1"/>
              </p:nvPr>
            </p:nvSpPr>
            <p:spPr>
              <a:xfrm>
                <a:off x="136005" y="863466"/>
                <a:ext cx="4241852" cy="4038224"/>
              </a:xfrm>
            </p:spPr>
            <p:txBody>
              <a:bodyPr>
                <a:normAutofit/>
              </a:bodyPr>
              <a:lstStyle/>
              <a:p>
                <a:pPr marL="342900" lvl="1" indent="-342900">
                  <a:lnSpc>
                    <a:spcPct val="100000"/>
                  </a:lnSpc>
                  <a:spcBef>
                    <a:spcPts val="0"/>
                  </a:spcBef>
                </a:pPr>
                <a:r>
                  <a:rPr lang="en-US" dirty="0"/>
                  <a:t>Input: d attributes /features</a:t>
                </a:r>
              </a:p>
              <a:p>
                <a:pPr marL="0" marR="0" lvl="1"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charset="0"/>
                            </a:rPr>
                            <m:t>𝑥</m:t>
                          </m:r>
                        </m:e>
                        <m:sup>
                          <m:r>
                            <a:rPr lang="en-US" b="0" i="1" smtClean="0">
                              <a:latin typeface="Cambria Math" charset="0"/>
                            </a:rPr>
                            <m:t>(1)</m:t>
                          </m:r>
                        </m:sup>
                      </m:sSup>
                      <m:r>
                        <a:rPr lang="en-US" b="0" i="1" smtClean="0">
                          <a:latin typeface="Cambria Math" charset="0"/>
                        </a:rPr>
                        <m:t>, </m:t>
                      </m:r>
                      <m:sSup>
                        <m:sSupPr>
                          <m:ctrlPr>
                            <a:rPr lang="en-US" b="0" i="1" smtClean="0">
                              <a:latin typeface="Cambria Math" panose="02040503050406030204" pitchFamily="18" charset="0"/>
                            </a:rPr>
                          </m:ctrlPr>
                        </m:sSupPr>
                        <m:e>
                          <m:r>
                            <a:rPr lang="en-US" b="0" i="1" smtClean="0">
                              <a:latin typeface="Cambria Math" charset="0"/>
                            </a:rPr>
                            <m:t>𝑥</m:t>
                          </m:r>
                        </m:e>
                        <m:sup>
                          <m:r>
                            <a:rPr lang="en-US" b="0" i="1" smtClean="0">
                              <a:latin typeface="Cambria Math" charset="0"/>
                            </a:rPr>
                            <m:t>(2)</m:t>
                          </m:r>
                        </m:sup>
                      </m:sSup>
                      <m:r>
                        <a:rPr lang="en-US" b="0" i="1" smtClean="0">
                          <a:latin typeface="Cambria Math" charset="0"/>
                        </a:rPr>
                        <m:t>,…, </m:t>
                      </m:r>
                      <m:sSup>
                        <m:sSupPr>
                          <m:ctrlPr>
                            <a:rPr lang="en-US" b="0" i="1" smtClean="0">
                              <a:latin typeface="Cambria Math" panose="02040503050406030204" pitchFamily="18" charset="0"/>
                            </a:rPr>
                          </m:ctrlPr>
                        </m:sSupPr>
                        <m:e>
                          <m:r>
                            <a:rPr lang="en-US" b="0" i="1" smtClean="0">
                              <a:latin typeface="Cambria Math" charset="0"/>
                            </a:rPr>
                            <m:t>𝑥</m:t>
                          </m:r>
                        </m:e>
                        <m:sup>
                          <m:r>
                            <a:rPr lang="en-US" b="0" i="1" smtClean="0">
                              <a:latin typeface="Cambria Math" charset="0"/>
                            </a:rPr>
                            <m:t>(</m:t>
                          </m:r>
                          <m:r>
                            <a:rPr lang="en-US" b="0" i="1" smtClean="0">
                              <a:latin typeface="Cambria Math" charset="0"/>
                            </a:rPr>
                            <m:t>𝑑</m:t>
                          </m:r>
                          <m:r>
                            <a:rPr lang="en-US" b="0" i="1" smtClean="0">
                              <a:latin typeface="Cambria Math" charset="0"/>
                            </a:rPr>
                            <m:t>)</m:t>
                          </m:r>
                        </m:sup>
                      </m:sSup>
                    </m:oMath>
                  </m:oMathPara>
                </a14:m>
                <a:endParaRPr lang="en-US" b="0" dirty="0"/>
              </a:p>
              <a:p>
                <a:pPr marL="0" marR="0" lvl="1" indent="0" defTabSz="914400" eaLnBrk="1" fontAlgn="auto" latinLnBrk="0" hangingPunct="1">
                  <a:lnSpc>
                    <a:spcPct val="100000"/>
                  </a:lnSpc>
                  <a:spcBef>
                    <a:spcPts val="0"/>
                  </a:spcBef>
                  <a:spcAft>
                    <a:spcPts val="0"/>
                  </a:spcAft>
                  <a:buClrTx/>
                  <a:buSzTx/>
                  <a:buFontTx/>
                  <a:buNone/>
                  <a:tabLst/>
                  <a:defRPr/>
                </a:pPr>
                <a:r>
                  <a:rPr lang="en-US" dirty="0"/>
                  <a:t>Numerical / categorical</a:t>
                </a:r>
              </a:p>
              <a:p>
                <a:pPr marL="0" marR="0" lvl="1" indent="0" defTabSz="914400" eaLnBrk="1" fontAlgn="auto" latinLnBrk="0" hangingPunct="1">
                  <a:lnSpc>
                    <a:spcPct val="100000"/>
                  </a:lnSpc>
                  <a:spcBef>
                    <a:spcPts val="0"/>
                  </a:spcBef>
                  <a:spcAft>
                    <a:spcPts val="0"/>
                  </a:spcAft>
                  <a:buClrTx/>
                  <a:buSzTx/>
                  <a:buFontTx/>
                  <a:buNone/>
                  <a:tabLst/>
                  <a:defRPr/>
                </a:pPr>
                <a:endParaRPr lang="en-US" dirty="0"/>
              </a:p>
              <a:p>
                <a:pPr marL="342900" lvl="1" indent="-342900">
                  <a:lnSpc>
                    <a:spcPct val="100000"/>
                  </a:lnSpc>
                  <a:spcBef>
                    <a:spcPts val="0"/>
                  </a:spcBef>
                </a:pPr>
                <a:r>
                  <a:rPr lang="en-US" dirty="0"/>
                  <a:t>Output variable: Y</a:t>
                </a:r>
              </a:p>
              <a:p>
                <a:pPr marL="0" marR="0" lvl="1" indent="0" defTabSz="914400" eaLnBrk="1" fontAlgn="auto" latinLnBrk="0" hangingPunct="1">
                  <a:lnSpc>
                    <a:spcPct val="100000"/>
                  </a:lnSpc>
                  <a:spcBef>
                    <a:spcPts val="0"/>
                  </a:spcBef>
                  <a:spcAft>
                    <a:spcPts val="0"/>
                  </a:spcAft>
                  <a:buClrTx/>
                  <a:buSzTx/>
                  <a:buFontTx/>
                  <a:buNone/>
                  <a:tabLst/>
                  <a:defRPr/>
                </a:pPr>
                <a:r>
                  <a:rPr lang="en-US" dirty="0"/>
                  <a:t>Either numerical (regression) or categorical (classification)</a:t>
                </a:r>
              </a:p>
              <a:p>
                <a:pPr marL="0" marR="0" lvl="1" indent="0" defTabSz="914400" eaLnBrk="1" fontAlgn="auto" latinLnBrk="0" hangingPunct="1">
                  <a:lnSpc>
                    <a:spcPct val="100000"/>
                  </a:lnSpc>
                  <a:spcBef>
                    <a:spcPts val="0"/>
                  </a:spcBef>
                  <a:spcAft>
                    <a:spcPts val="0"/>
                  </a:spcAft>
                  <a:buClrTx/>
                  <a:buSzTx/>
                  <a:buFontTx/>
                  <a:buNone/>
                  <a:tabLst/>
                  <a:defRPr/>
                </a:pPr>
                <a:endParaRPr lang="en-US" dirty="0"/>
              </a:p>
              <a:p>
                <a:pPr marL="342900" lvl="1" indent="-342900">
                  <a:lnSpc>
                    <a:spcPct val="100000"/>
                  </a:lnSpc>
                  <a:spcBef>
                    <a:spcPts val="0"/>
                  </a:spcBef>
                </a:pPr>
                <a:r>
                  <a:rPr lang="en-US" dirty="0"/>
                  <a:t>“Drop” </a:t>
                </a:r>
                <a:r>
                  <a:rPr lang="en-US" b="1" i="1" dirty="0"/>
                  <a:t>x</a:t>
                </a:r>
                <a:r>
                  <a:rPr lang="en-US" b="1" i="1" baseline="-25000" dirty="0"/>
                  <a:t>i</a:t>
                </a:r>
                <a:r>
                  <a:rPr lang="en-US" dirty="0"/>
                  <a:t> down the tree until it hits a leaf node</a:t>
                </a:r>
              </a:p>
              <a:p>
                <a:pPr marL="0" marR="0" lvl="1" indent="0" defTabSz="91440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28" name="Content Placeholder 2"/>
              <p:cNvSpPr>
                <a:spLocks noGrp="1" noRot="1" noChangeAspect="1" noMove="1" noResize="1" noEditPoints="1" noAdjustHandles="1" noChangeArrowheads="1" noChangeShapeType="1" noTextEdit="1"/>
              </p:cNvSpPr>
              <p:nvPr>
                <p:ph idx="1"/>
              </p:nvPr>
            </p:nvSpPr>
            <p:spPr>
              <a:xfrm>
                <a:off x="136005" y="863466"/>
                <a:ext cx="4241852" cy="4038224"/>
              </a:xfrm>
              <a:blipFill>
                <a:blip r:embed="rId2"/>
                <a:stretch>
                  <a:fillRect l="-2090" t="-940" r="-299"/>
                </a:stretch>
              </a:blipFill>
            </p:spPr>
            <p:txBody>
              <a:bodyPr/>
              <a:lstStyle/>
              <a:p>
                <a:r>
                  <a:rPr lang="en-US">
                    <a:noFill/>
                  </a:rPr>
                  <a:t> </a:t>
                </a:r>
              </a:p>
            </p:txBody>
          </p:sp>
        </mc:Fallback>
      </mc:AlternateContent>
      <p:sp>
        <p:nvSpPr>
          <p:cNvPr id="31" name="Rectangle 30"/>
          <p:cNvSpPr/>
          <p:nvPr/>
        </p:nvSpPr>
        <p:spPr>
          <a:xfrm>
            <a:off x="2952343" y="4859156"/>
            <a:ext cx="2873544" cy="1815882"/>
          </a:xfrm>
          <a:prstGeom prst="rect">
            <a:avLst/>
          </a:prstGeom>
        </p:spPr>
        <p:txBody>
          <a:bodyPr wrap="none">
            <a:spAutoFit/>
          </a:bodyPr>
          <a:lstStyle/>
          <a:p>
            <a:pPr marL="0" lvl="1">
              <a:defRPr/>
            </a:pPr>
            <a:r>
              <a:rPr lang="en-US" sz="2800" dirty="0"/>
              <a:t>Three problems:</a:t>
            </a:r>
          </a:p>
          <a:p>
            <a:pPr marL="514350" lvl="1" indent="-514350">
              <a:buAutoNum type="arabicPeriod"/>
              <a:defRPr/>
            </a:pPr>
            <a:r>
              <a:rPr lang="en-US" sz="2800" dirty="0"/>
              <a:t>How to split</a:t>
            </a:r>
          </a:p>
          <a:p>
            <a:pPr marL="514350" lvl="1" indent="-514350">
              <a:buAutoNum type="arabicPeriod"/>
              <a:defRPr/>
            </a:pPr>
            <a:r>
              <a:rPr lang="en-US" sz="2800" dirty="0"/>
              <a:t>When to stop</a:t>
            </a:r>
          </a:p>
          <a:p>
            <a:pPr marL="514350" lvl="1" indent="-514350">
              <a:buAutoNum type="arabicPeriod"/>
              <a:defRPr/>
            </a:pPr>
            <a:r>
              <a:rPr lang="en-US" sz="2800" dirty="0"/>
              <a:t>How to predict</a:t>
            </a:r>
          </a:p>
        </p:txBody>
      </p:sp>
    </p:spTree>
    <p:extLst>
      <p:ext uri="{BB962C8B-B14F-4D97-AF65-F5344CB8AC3E}">
        <p14:creationId xmlns:p14="http://schemas.microsoft.com/office/powerpoint/2010/main" val="69227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5646" y="203755"/>
            <a:ext cx="4436166" cy="583095"/>
          </a:xfrm>
        </p:spPr>
        <p:txBody>
          <a:bodyPr>
            <a:normAutofit fontScale="90000"/>
          </a:bodyPr>
          <a:lstStyle/>
          <a:p>
            <a:r>
              <a:rPr lang="en-US" b="1" dirty="0"/>
              <a:t>How to split</a:t>
            </a:r>
          </a:p>
        </p:txBody>
      </p:sp>
      <mc:AlternateContent xmlns:mc="http://schemas.openxmlformats.org/markup-compatibility/2006" xmlns:a14="http://schemas.microsoft.com/office/drawing/2010/main">
        <mc:Choice Requires="a14">
          <p:sp>
            <p:nvSpPr>
              <p:cNvPr id="28" name="Content Placeholder 2"/>
              <p:cNvSpPr>
                <a:spLocks noGrp="1"/>
              </p:cNvSpPr>
              <p:nvPr>
                <p:ph idx="1"/>
              </p:nvPr>
            </p:nvSpPr>
            <p:spPr>
              <a:xfrm>
                <a:off x="99624" y="1881813"/>
                <a:ext cx="9044376" cy="4823788"/>
              </a:xfrm>
            </p:spPr>
            <p:txBody>
              <a:bodyPr>
                <a:normAutofit fontScale="92500" lnSpcReduction="20000"/>
              </a:bodyPr>
              <a:lstStyle/>
              <a:p>
                <a:pPr marL="0" marR="0" lvl="1" indent="0" defTabSz="914400" eaLnBrk="1" fontAlgn="auto" latinLnBrk="0" hangingPunct="1">
                  <a:lnSpc>
                    <a:spcPct val="100000"/>
                  </a:lnSpc>
                  <a:spcBef>
                    <a:spcPts val="0"/>
                  </a:spcBef>
                  <a:spcAft>
                    <a:spcPts val="0"/>
                  </a:spcAft>
                  <a:buClrTx/>
                  <a:buSzTx/>
                  <a:buFontTx/>
                  <a:buNone/>
                  <a:tabLst/>
                  <a:defRPr/>
                </a:pPr>
                <a:r>
                  <a:rPr lang="en-US" sz="2800" b="1" dirty="0"/>
                  <a:t>Regression: Purity  </a:t>
                </a:r>
                <a:r>
                  <a:rPr lang="en-US" sz="2800" dirty="0"/>
                  <a:t>Split on node </a:t>
                </a:r>
                <a14:m>
                  <m:oMath xmlns:m="http://schemas.openxmlformats.org/officeDocument/2006/math">
                    <m:r>
                      <a:rPr lang="en-US" sz="2800" b="0" i="1" smtClean="0">
                        <a:latin typeface="Cambria Math" charset="0"/>
                      </a:rPr>
                      <m:t>(</m:t>
                    </m:r>
                    <m:sSup>
                      <m:sSupPr>
                        <m:ctrlPr>
                          <a:rPr lang="en-US" sz="2800" b="0" i="1" smtClean="0">
                            <a:latin typeface="Cambria Math" panose="02040503050406030204" pitchFamily="18" charset="0"/>
                          </a:rPr>
                        </m:ctrlPr>
                      </m:sSupPr>
                      <m:e>
                        <m:r>
                          <a:rPr lang="en-US" sz="2800" b="0" i="1" smtClean="0">
                            <a:latin typeface="Cambria Math" charset="0"/>
                          </a:rPr>
                          <m:t>𝑥</m:t>
                        </m:r>
                      </m:e>
                      <m:sup>
                        <m:d>
                          <m:dPr>
                            <m:ctrlPr>
                              <a:rPr lang="en-US" sz="2800" b="0" i="1" smtClean="0">
                                <a:latin typeface="Cambria Math" panose="02040503050406030204" pitchFamily="18" charset="0"/>
                              </a:rPr>
                            </m:ctrlPr>
                          </m:dPr>
                          <m:e>
                            <m:r>
                              <a:rPr lang="en-US" sz="2800" b="0" i="1" smtClean="0">
                                <a:latin typeface="Cambria Math" charset="0"/>
                              </a:rPr>
                              <m:t>𝑖</m:t>
                            </m:r>
                          </m:e>
                        </m:d>
                      </m:sup>
                    </m:sSup>
                    <m:r>
                      <a:rPr lang="en-US" sz="2800" b="0" i="1" smtClean="0">
                        <a:latin typeface="Cambria Math" charset="0"/>
                      </a:rPr>
                      <m:t>,</m:t>
                    </m:r>
                    <m:r>
                      <a:rPr lang="en-US" sz="2800" b="0" i="1" smtClean="0">
                        <a:latin typeface="Cambria Math" charset="0"/>
                      </a:rPr>
                      <m:t>𝑣</m:t>
                    </m:r>
                    <m:r>
                      <a:rPr lang="en-US" sz="2800" b="0" i="1" smtClean="0">
                        <a:latin typeface="Cambria Math" charset="0"/>
                      </a:rPr>
                      <m:t>)</m:t>
                    </m:r>
                  </m:oMath>
                </a14:m>
                <a:r>
                  <a:rPr lang="en-US" sz="2800" dirty="0"/>
                  <a:t>, </a:t>
                </a:r>
              </a:p>
              <a:p>
                <a:pPr marL="0" marR="0" lvl="1" indent="0" defTabSz="914400" eaLnBrk="1" fontAlgn="auto" latinLnBrk="0" hangingPunct="1">
                  <a:lnSpc>
                    <a:spcPct val="100000"/>
                  </a:lnSpc>
                  <a:spcBef>
                    <a:spcPts val="0"/>
                  </a:spcBef>
                  <a:spcAft>
                    <a:spcPts val="0"/>
                  </a:spcAft>
                  <a:buClrTx/>
                  <a:buSzTx/>
                  <a:buFontTx/>
                  <a:buNone/>
                  <a:tabLst/>
                  <a:defRPr/>
                </a:pPr>
                <a:r>
                  <a:rPr lang="en-US" sz="2800" dirty="0"/>
                  <a:t>create </a:t>
                </a:r>
                <a14:m>
                  <m:oMath xmlns:m="http://schemas.openxmlformats.org/officeDocument/2006/math">
                    <m:r>
                      <a:rPr lang="en-US" sz="2800" b="1" i="1" smtClean="0">
                        <a:latin typeface="Cambria Math" charset="0"/>
                      </a:rPr>
                      <m:t>𝑫</m:t>
                    </m:r>
                    <m:r>
                      <a:rPr lang="en-US" sz="2800" b="1" i="1" smtClean="0">
                        <a:latin typeface="Cambria Math" charset="0"/>
                      </a:rPr>
                      <m:t>, </m:t>
                    </m:r>
                    <m:sSub>
                      <m:sSubPr>
                        <m:ctrlPr>
                          <a:rPr lang="en-US" sz="2800" b="1" i="1" smtClean="0">
                            <a:latin typeface="Cambria Math" panose="02040503050406030204" pitchFamily="18" charset="0"/>
                          </a:rPr>
                        </m:ctrlPr>
                      </m:sSubPr>
                      <m:e>
                        <m:r>
                          <a:rPr lang="en-US" sz="2800" b="1" i="1" smtClean="0">
                            <a:latin typeface="Cambria Math" charset="0"/>
                          </a:rPr>
                          <m:t>𝑫</m:t>
                        </m:r>
                      </m:e>
                      <m:sub>
                        <m:r>
                          <a:rPr lang="en-US" sz="2800" b="1" i="1" smtClean="0">
                            <a:latin typeface="Cambria Math" charset="0"/>
                          </a:rPr>
                          <m:t>𝑳</m:t>
                        </m:r>
                      </m:sub>
                    </m:sSub>
                    <m:r>
                      <a:rPr lang="en-US" sz="2800" b="1" i="1" smtClean="0">
                        <a:latin typeface="Cambria Math" charset="0"/>
                      </a:rPr>
                      <m:t>,</m:t>
                    </m:r>
                    <m:sSub>
                      <m:sSubPr>
                        <m:ctrlPr>
                          <a:rPr lang="en-US" sz="2800" b="1" i="1" smtClean="0">
                            <a:latin typeface="Cambria Math" panose="02040503050406030204" pitchFamily="18" charset="0"/>
                          </a:rPr>
                        </m:ctrlPr>
                      </m:sSubPr>
                      <m:e>
                        <m:r>
                          <a:rPr lang="en-US" sz="2800" b="1" i="1" smtClean="0">
                            <a:latin typeface="Cambria Math" charset="0"/>
                          </a:rPr>
                          <m:t>𝑫</m:t>
                        </m:r>
                      </m:e>
                      <m:sub>
                        <m:r>
                          <a:rPr lang="en-US" sz="2800" b="1" i="1" smtClean="0">
                            <a:latin typeface="Cambria Math" charset="0"/>
                          </a:rPr>
                          <m:t>𝑹</m:t>
                        </m:r>
                      </m:sub>
                    </m:sSub>
                  </m:oMath>
                </a14:m>
                <a:r>
                  <a:rPr lang="en-US" sz="2800" b="1" dirty="0"/>
                  <a:t> </a:t>
                </a:r>
                <a:r>
                  <a:rPr lang="en-US" sz="2800" dirty="0"/>
                  <a:t>(parent / left child/ right child dataset)</a:t>
                </a:r>
              </a:p>
              <a:p>
                <a:pPr marL="0" marR="0" lvl="1" indent="0" defTabSz="914400" eaLnBrk="1" fontAlgn="auto" latinLnBrk="0" hangingPunct="1">
                  <a:lnSpc>
                    <a:spcPct val="100000"/>
                  </a:lnSpc>
                  <a:spcBef>
                    <a:spcPts val="0"/>
                  </a:spcBef>
                  <a:spcAft>
                    <a:spcPts val="0"/>
                  </a:spcAft>
                  <a:buClrTx/>
                  <a:buSzTx/>
                  <a:buFontTx/>
                  <a:buNone/>
                  <a:tabLst/>
                  <a:defRPr/>
                </a:pPr>
                <a:endParaRPr lang="en-US" b="1" dirty="0"/>
              </a:p>
              <a:p>
                <a:pPr marL="0" lvl="1" indent="0">
                  <a:lnSpc>
                    <a:spcPct val="100000"/>
                  </a:lnSpc>
                  <a:spcBef>
                    <a:spcPts val="0"/>
                  </a:spcBef>
                  <a:buNone/>
                </a:pPr>
                <a14:m>
                  <m:oMathPara xmlns:m="http://schemas.openxmlformats.org/officeDocument/2006/math">
                    <m:oMathParaPr>
                      <m:jc m:val="centerGroup"/>
                    </m:oMathParaPr>
                    <m:oMath xmlns:m="http://schemas.openxmlformats.org/officeDocument/2006/math">
                      <m:d>
                        <m:dPr>
                          <m:begChr m:val="|"/>
                          <m:endChr m:val="|"/>
                          <m:ctrlPr>
                            <a:rPr lang="en-US" b="1" i="1" smtClean="0">
                              <a:solidFill>
                                <a:srgbClr val="9437FF"/>
                              </a:solidFill>
                              <a:latin typeface="Cambria Math" panose="02040503050406030204" pitchFamily="18" charset="0"/>
                            </a:rPr>
                          </m:ctrlPr>
                        </m:dPr>
                        <m:e>
                          <m:r>
                            <a:rPr lang="en-US" b="1" i="1">
                              <a:solidFill>
                                <a:srgbClr val="9437FF"/>
                              </a:solidFill>
                              <a:latin typeface="Cambria Math"/>
                            </a:rPr>
                            <m:t>𝑫</m:t>
                          </m:r>
                        </m:e>
                      </m:d>
                      <m:r>
                        <a:rPr lang="en-US" b="1" i="1">
                          <a:solidFill>
                            <a:srgbClr val="9437FF"/>
                          </a:solidFill>
                          <a:latin typeface="Cambria Math"/>
                        </a:rPr>
                        <m:t>⋅</m:t>
                      </m:r>
                      <m:r>
                        <a:rPr lang="en-US" b="1" i="1">
                          <a:solidFill>
                            <a:srgbClr val="9437FF"/>
                          </a:solidFill>
                          <a:latin typeface="Cambria Math"/>
                        </a:rPr>
                        <m:t>𝑽𝒂𝒓</m:t>
                      </m:r>
                      <m:d>
                        <m:dPr>
                          <m:ctrlPr>
                            <a:rPr lang="en-US" b="1" i="1">
                              <a:solidFill>
                                <a:srgbClr val="9437FF"/>
                              </a:solidFill>
                              <a:latin typeface="Cambria Math" panose="02040503050406030204" pitchFamily="18" charset="0"/>
                            </a:rPr>
                          </m:ctrlPr>
                        </m:dPr>
                        <m:e>
                          <m:r>
                            <a:rPr lang="en-US" b="1" i="1">
                              <a:solidFill>
                                <a:srgbClr val="9437FF"/>
                              </a:solidFill>
                              <a:latin typeface="Cambria Math"/>
                            </a:rPr>
                            <m:t>𝑫</m:t>
                          </m:r>
                        </m:e>
                      </m:d>
                      <m:r>
                        <a:rPr lang="en-US" b="1" i="1">
                          <a:solidFill>
                            <a:srgbClr val="9437FF"/>
                          </a:solidFill>
                          <a:latin typeface="Cambria Math"/>
                        </a:rPr>
                        <m:t>−</m:t>
                      </m:r>
                      <m:d>
                        <m:dPr>
                          <m:ctrlPr>
                            <a:rPr lang="en-US" b="1" i="1">
                              <a:solidFill>
                                <a:srgbClr val="9437FF"/>
                              </a:solidFill>
                              <a:latin typeface="Cambria Math" panose="02040503050406030204" pitchFamily="18" charset="0"/>
                            </a:rPr>
                          </m:ctrlPr>
                        </m:dPr>
                        <m:e>
                          <m:d>
                            <m:dPr>
                              <m:begChr m:val="|"/>
                              <m:endChr m:val="|"/>
                              <m:ctrlPr>
                                <a:rPr lang="en-US" b="1" i="1">
                                  <a:solidFill>
                                    <a:srgbClr val="9437FF"/>
                                  </a:solidFill>
                                  <a:latin typeface="Cambria Math" panose="02040503050406030204" pitchFamily="18" charset="0"/>
                                </a:rPr>
                              </m:ctrlPr>
                            </m:dPr>
                            <m:e>
                              <m:sSub>
                                <m:sSubPr>
                                  <m:ctrlPr>
                                    <a:rPr lang="en-US" b="1" i="1">
                                      <a:solidFill>
                                        <a:srgbClr val="9437FF"/>
                                      </a:solidFill>
                                      <a:latin typeface="Cambria Math" panose="02040503050406030204" pitchFamily="18" charset="0"/>
                                    </a:rPr>
                                  </m:ctrlPr>
                                </m:sSubPr>
                                <m:e>
                                  <m:r>
                                    <a:rPr lang="en-US" b="1" i="1">
                                      <a:solidFill>
                                        <a:srgbClr val="9437FF"/>
                                      </a:solidFill>
                                      <a:latin typeface="Cambria Math"/>
                                    </a:rPr>
                                    <m:t>𝑫</m:t>
                                  </m:r>
                                </m:e>
                                <m:sub>
                                  <m:r>
                                    <a:rPr lang="en-US" b="1" i="1">
                                      <a:solidFill>
                                        <a:srgbClr val="9437FF"/>
                                      </a:solidFill>
                                      <a:latin typeface="Cambria Math"/>
                                    </a:rPr>
                                    <m:t>𝑳</m:t>
                                  </m:r>
                                </m:sub>
                              </m:sSub>
                            </m:e>
                          </m:d>
                          <m:r>
                            <a:rPr lang="en-US" b="1" i="1">
                              <a:solidFill>
                                <a:srgbClr val="9437FF"/>
                              </a:solidFill>
                              <a:latin typeface="Cambria Math"/>
                            </a:rPr>
                            <m:t>⋅</m:t>
                          </m:r>
                          <m:r>
                            <a:rPr lang="en-US" b="1" i="1">
                              <a:solidFill>
                                <a:srgbClr val="9437FF"/>
                              </a:solidFill>
                              <a:latin typeface="Cambria Math"/>
                            </a:rPr>
                            <m:t>𝑽𝒂𝒓</m:t>
                          </m:r>
                          <m:d>
                            <m:dPr>
                              <m:ctrlPr>
                                <a:rPr lang="en-US" b="1" i="1">
                                  <a:solidFill>
                                    <a:srgbClr val="9437FF"/>
                                  </a:solidFill>
                                  <a:latin typeface="Cambria Math" panose="02040503050406030204" pitchFamily="18" charset="0"/>
                                </a:rPr>
                              </m:ctrlPr>
                            </m:dPr>
                            <m:e>
                              <m:sSub>
                                <m:sSubPr>
                                  <m:ctrlPr>
                                    <a:rPr lang="en-US" b="1" i="1">
                                      <a:solidFill>
                                        <a:srgbClr val="9437FF"/>
                                      </a:solidFill>
                                      <a:latin typeface="Cambria Math" panose="02040503050406030204" pitchFamily="18" charset="0"/>
                                    </a:rPr>
                                  </m:ctrlPr>
                                </m:sSubPr>
                                <m:e>
                                  <m:r>
                                    <a:rPr lang="en-US" b="1" i="1">
                                      <a:solidFill>
                                        <a:srgbClr val="9437FF"/>
                                      </a:solidFill>
                                      <a:latin typeface="Cambria Math"/>
                                    </a:rPr>
                                    <m:t>𝑫</m:t>
                                  </m:r>
                                </m:e>
                                <m:sub>
                                  <m:r>
                                    <a:rPr lang="en-US" b="1" i="1">
                                      <a:solidFill>
                                        <a:srgbClr val="9437FF"/>
                                      </a:solidFill>
                                      <a:latin typeface="Cambria Math"/>
                                    </a:rPr>
                                    <m:t>𝑳</m:t>
                                  </m:r>
                                </m:sub>
                              </m:sSub>
                            </m:e>
                          </m:d>
                          <m:r>
                            <a:rPr lang="en-US" b="1" i="1">
                              <a:solidFill>
                                <a:srgbClr val="9437FF"/>
                              </a:solidFill>
                              <a:latin typeface="Cambria Math"/>
                            </a:rPr>
                            <m:t>+</m:t>
                          </m:r>
                          <m:d>
                            <m:dPr>
                              <m:begChr m:val="|"/>
                              <m:endChr m:val="|"/>
                              <m:ctrlPr>
                                <a:rPr lang="en-US" b="1" i="1">
                                  <a:solidFill>
                                    <a:srgbClr val="9437FF"/>
                                  </a:solidFill>
                                  <a:latin typeface="Cambria Math" panose="02040503050406030204" pitchFamily="18" charset="0"/>
                                </a:rPr>
                              </m:ctrlPr>
                            </m:dPr>
                            <m:e>
                              <m:sSub>
                                <m:sSubPr>
                                  <m:ctrlPr>
                                    <a:rPr lang="en-US" b="1" i="1">
                                      <a:solidFill>
                                        <a:srgbClr val="9437FF"/>
                                      </a:solidFill>
                                      <a:latin typeface="Cambria Math" panose="02040503050406030204" pitchFamily="18" charset="0"/>
                                    </a:rPr>
                                  </m:ctrlPr>
                                </m:sSubPr>
                                <m:e>
                                  <m:r>
                                    <a:rPr lang="en-US" b="1" i="1">
                                      <a:solidFill>
                                        <a:srgbClr val="9437FF"/>
                                      </a:solidFill>
                                      <a:latin typeface="Cambria Math"/>
                                    </a:rPr>
                                    <m:t>𝑫</m:t>
                                  </m:r>
                                </m:e>
                                <m:sub>
                                  <m:r>
                                    <a:rPr lang="en-US" b="1" i="1">
                                      <a:solidFill>
                                        <a:srgbClr val="9437FF"/>
                                      </a:solidFill>
                                      <a:latin typeface="Cambria Math"/>
                                    </a:rPr>
                                    <m:t>𝑹</m:t>
                                  </m:r>
                                </m:sub>
                              </m:sSub>
                            </m:e>
                          </m:d>
                          <m:r>
                            <a:rPr lang="en-US" b="1" i="1">
                              <a:solidFill>
                                <a:srgbClr val="9437FF"/>
                              </a:solidFill>
                              <a:latin typeface="Cambria Math"/>
                            </a:rPr>
                            <m:t>⋅</m:t>
                          </m:r>
                          <m:r>
                            <a:rPr lang="en-US" b="1" i="1">
                              <a:solidFill>
                                <a:srgbClr val="9437FF"/>
                              </a:solidFill>
                              <a:latin typeface="Cambria Math"/>
                            </a:rPr>
                            <m:t>𝑽𝒂𝒓</m:t>
                          </m:r>
                          <m:d>
                            <m:dPr>
                              <m:ctrlPr>
                                <a:rPr lang="en-US" b="1" i="1">
                                  <a:solidFill>
                                    <a:srgbClr val="9437FF"/>
                                  </a:solidFill>
                                  <a:latin typeface="Cambria Math" panose="02040503050406030204" pitchFamily="18" charset="0"/>
                                </a:rPr>
                              </m:ctrlPr>
                            </m:dPr>
                            <m:e>
                              <m:sSub>
                                <m:sSubPr>
                                  <m:ctrlPr>
                                    <a:rPr lang="en-US" b="1" i="1">
                                      <a:solidFill>
                                        <a:srgbClr val="9437FF"/>
                                      </a:solidFill>
                                      <a:latin typeface="Cambria Math" panose="02040503050406030204" pitchFamily="18" charset="0"/>
                                    </a:rPr>
                                  </m:ctrlPr>
                                </m:sSubPr>
                                <m:e>
                                  <m:r>
                                    <a:rPr lang="en-US" b="1" i="1">
                                      <a:solidFill>
                                        <a:srgbClr val="9437FF"/>
                                      </a:solidFill>
                                      <a:latin typeface="Cambria Math"/>
                                    </a:rPr>
                                    <m:t>𝑫</m:t>
                                  </m:r>
                                </m:e>
                                <m:sub>
                                  <m:r>
                                    <a:rPr lang="en-US" b="1" i="1">
                                      <a:solidFill>
                                        <a:srgbClr val="9437FF"/>
                                      </a:solidFill>
                                      <a:latin typeface="Cambria Math"/>
                                    </a:rPr>
                                    <m:t>𝑹</m:t>
                                  </m:r>
                                </m:sub>
                              </m:sSub>
                            </m:e>
                          </m:d>
                        </m:e>
                      </m:d>
                    </m:oMath>
                  </m:oMathPara>
                </a14:m>
                <a:endParaRPr lang="en-US" b="1" dirty="0"/>
              </a:p>
              <a:p>
                <a:pPr marL="0" marR="0" lvl="1" indent="0" defTabSz="914400" eaLnBrk="1" fontAlgn="auto" latinLnBrk="0" hangingPunct="1">
                  <a:lnSpc>
                    <a:spcPct val="100000"/>
                  </a:lnSpc>
                  <a:spcBef>
                    <a:spcPts val="0"/>
                  </a:spcBef>
                  <a:spcAft>
                    <a:spcPts val="0"/>
                  </a:spcAft>
                  <a:buClrTx/>
                  <a:buSzTx/>
                  <a:buFontTx/>
                  <a:buNone/>
                  <a:tabLst/>
                  <a:defRPr/>
                </a:pPr>
                <a:endParaRPr lang="en-US" dirty="0"/>
              </a:p>
              <a:p>
                <a:pPr marL="0" marR="0" lvl="1" indent="0" defTabSz="914400" eaLnBrk="1" fontAlgn="auto" latinLnBrk="0" hangingPunct="1">
                  <a:lnSpc>
                    <a:spcPct val="100000"/>
                  </a:lnSpc>
                  <a:spcBef>
                    <a:spcPts val="0"/>
                  </a:spcBef>
                  <a:spcAft>
                    <a:spcPts val="0"/>
                  </a:spcAft>
                  <a:buClrTx/>
                  <a:buSzTx/>
                  <a:buFontTx/>
                  <a:buNone/>
                  <a:tabLst/>
                  <a:defRPr/>
                </a:pPr>
                <a:r>
                  <a:rPr lang="en-US" sz="2800" b="1" dirty="0"/>
                  <a:t>Classification: Information Gain  </a:t>
                </a:r>
                <a:r>
                  <a:rPr lang="en-US" sz="2800" b="1" dirty="0">
                    <a:solidFill>
                      <a:srgbClr val="9437FF"/>
                    </a:solidFill>
                  </a:rPr>
                  <a:t>IG(Y|X)</a:t>
                </a:r>
              </a:p>
              <a:p>
                <a:pPr marL="0" marR="0" lvl="1" indent="0" defTabSz="914400" eaLnBrk="1" fontAlgn="auto" latinLnBrk="0" hangingPunct="1">
                  <a:lnSpc>
                    <a:spcPct val="100000"/>
                  </a:lnSpc>
                  <a:spcBef>
                    <a:spcPts val="0"/>
                  </a:spcBef>
                  <a:spcAft>
                    <a:spcPts val="0"/>
                  </a:spcAft>
                  <a:buClrTx/>
                  <a:buSzTx/>
                  <a:buFontTx/>
                  <a:buNone/>
                  <a:tabLst/>
                  <a:defRPr/>
                </a:pPr>
                <a:r>
                  <a:rPr lang="en-US" sz="2800" dirty="0"/>
                  <a:t>How much information about Y is contained in X. </a:t>
                </a:r>
              </a:p>
              <a:p>
                <a:pPr marL="0" marR="0" lvl="1" indent="0" defTabSz="914400" eaLnBrk="1" fontAlgn="auto" latinLnBrk="0" hangingPunct="1">
                  <a:lnSpc>
                    <a:spcPct val="100000"/>
                  </a:lnSpc>
                  <a:spcBef>
                    <a:spcPts val="0"/>
                  </a:spcBef>
                  <a:spcAft>
                    <a:spcPts val="0"/>
                  </a:spcAft>
                  <a:buClrTx/>
                  <a:buSzTx/>
                  <a:buFontTx/>
                  <a:buNone/>
                  <a:tabLst/>
                  <a:defRPr/>
                </a:pPr>
                <a:endParaRPr lang="en-US" sz="2800" b="1" dirty="0">
                  <a:solidFill>
                    <a:srgbClr val="9437FF"/>
                  </a:solidFill>
                </a:endParaRPr>
              </a:p>
              <a:p>
                <a:pPr marL="0" marR="0" lvl="1"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b="1" i="1" smtClean="0">
                          <a:solidFill>
                            <a:srgbClr val="9437FF"/>
                          </a:solidFill>
                          <a:latin typeface="Cambria Math" charset="0"/>
                        </a:rPr>
                        <m:t>𝑰𝑮</m:t>
                      </m:r>
                      <m:d>
                        <m:dPr>
                          <m:ctrlPr>
                            <a:rPr lang="en-US" sz="2800" b="1" i="1" smtClean="0">
                              <a:solidFill>
                                <a:srgbClr val="9437FF"/>
                              </a:solidFill>
                              <a:latin typeface="Cambria Math" panose="02040503050406030204" pitchFamily="18" charset="0"/>
                            </a:rPr>
                          </m:ctrlPr>
                        </m:dPr>
                        <m:e>
                          <m:r>
                            <a:rPr lang="en-US" sz="2800" b="1" i="1" smtClean="0">
                              <a:solidFill>
                                <a:srgbClr val="9437FF"/>
                              </a:solidFill>
                              <a:latin typeface="Cambria Math" charset="0"/>
                            </a:rPr>
                            <m:t>𝒀</m:t>
                          </m:r>
                        </m:e>
                        <m:e>
                          <m:r>
                            <a:rPr lang="en-US" sz="2800" b="1" i="1" smtClean="0">
                              <a:solidFill>
                                <a:srgbClr val="9437FF"/>
                              </a:solidFill>
                              <a:latin typeface="Cambria Math" charset="0"/>
                            </a:rPr>
                            <m:t>𝑿</m:t>
                          </m:r>
                        </m:e>
                      </m:d>
                      <m:r>
                        <a:rPr lang="en-US" sz="2800" b="1" i="1" smtClean="0">
                          <a:solidFill>
                            <a:srgbClr val="9437FF"/>
                          </a:solidFill>
                          <a:latin typeface="Cambria Math" charset="0"/>
                        </a:rPr>
                        <m:t>=</m:t>
                      </m:r>
                      <m:r>
                        <a:rPr lang="en-US" sz="2800" b="1" i="1" smtClean="0">
                          <a:solidFill>
                            <a:srgbClr val="9437FF"/>
                          </a:solidFill>
                          <a:latin typeface="Cambria Math" charset="0"/>
                        </a:rPr>
                        <m:t>𝑯</m:t>
                      </m:r>
                      <m:d>
                        <m:dPr>
                          <m:ctrlPr>
                            <a:rPr lang="en-US" sz="2800" b="1" i="1" smtClean="0">
                              <a:solidFill>
                                <a:srgbClr val="9437FF"/>
                              </a:solidFill>
                              <a:latin typeface="Cambria Math" panose="02040503050406030204" pitchFamily="18" charset="0"/>
                            </a:rPr>
                          </m:ctrlPr>
                        </m:dPr>
                        <m:e>
                          <m:r>
                            <a:rPr lang="en-US" sz="2800" b="1" i="1" smtClean="0">
                              <a:solidFill>
                                <a:srgbClr val="9437FF"/>
                              </a:solidFill>
                              <a:latin typeface="Cambria Math" charset="0"/>
                            </a:rPr>
                            <m:t>𝒀</m:t>
                          </m:r>
                        </m:e>
                      </m:d>
                      <m:r>
                        <a:rPr lang="en-US" sz="2800" b="1" i="1" smtClean="0">
                          <a:solidFill>
                            <a:srgbClr val="9437FF"/>
                          </a:solidFill>
                          <a:latin typeface="Cambria Math" charset="0"/>
                        </a:rPr>
                        <m:t>−</m:t>
                      </m:r>
                      <m:r>
                        <a:rPr lang="en-US" sz="2800" b="1" i="1" smtClean="0">
                          <a:solidFill>
                            <a:srgbClr val="9437FF"/>
                          </a:solidFill>
                          <a:latin typeface="Cambria Math" charset="0"/>
                        </a:rPr>
                        <m:t>𝑯</m:t>
                      </m:r>
                      <m:r>
                        <a:rPr lang="en-US" sz="2800" b="1" i="1" smtClean="0">
                          <a:solidFill>
                            <a:srgbClr val="9437FF"/>
                          </a:solidFill>
                          <a:latin typeface="Cambria Math" charset="0"/>
                        </a:rPr>
                        <m:t>(</m:t>
                      </m:r>
                      <m:r>
                        <a:rPr lang="en-US" sz="2800" b="1" i="1" smtClean="0">
                          <a:solidFill>
                            <a:srgbClr val="9437FF"/>
                          </a:solidFill>
                          <a:latin typeface="Cambria Math" charset="0"/>
                        </a:rPr>
                        <m:t>𝒀</m:t>
                      </m:r>
                      <m:r>
                        <a:rPr lang="en-US" sz="2800" b="1" i="1" smtClean="0">
                          <a:solidFill>
                            <a:srgbClr val="9437FF"/>
                          </a:solidFill>
                          <a:latin typeface="Cambria Math" charset="0"/>
                        </a:rPr>
                        <m:t>|</m:t>
                      </m:r>
                      <m:r>
                        <a:rPr lang="en-US" sz="2800" b="1" i="1" smtClean="0">
                          <a:solidFill>
                            <a:srgbClr val="9437FF"/>
                          </a:solidFill>
                          <a:latin typeface="Cambria Math" charset="0"/>
                        </a:rPr>
                        <m:t>𝑿</m:t>
                      </m:r>
                      <m:r>
                        <a:rPr lang="en-US" sz="2800" b="1" i="1" smtClean="0">
                          <a:solidFill>
                            <a:srgbClr val="9437FF"/>
                          </a:solidFill>
                          <a:latin typeface="Cambria Math" charset="0"/>
                        </a:rPr>
                        <m:t>)</m:t>
                      </m:r>
                    </m:oMath>
                  </m:oMathPara>
                </a14:m>
                <a:endParaRPr lang="en-US" sz="2800" b="1" dirty="0">
                  <a:solidFill>
                    <a:srgbClr val="9437FF"/>
                  </a:solidFill>
                </a:endParaRPr>
              </a:p>
              <a:p>
                <a:pPr marL="0" marR="0" lvl="1" indent="0" defTabSz="914400" eaLnBrk="1" fontAlgn="auto" latinLnBrk="0" hangingPunct="1">
                  <a:lnSpc>
                    <a:spcPct val="100000"/>
                  </a:lnSpc>
                  <a:spcBef>
                    <a:spcPts val="0"/>
                  </a:spcBef>
                  <a:spcAft>
                    <a:spcPts val="0"/>
                  </a:spcAft>
                  <a:buClrTx/>
                  <a:buSzTx/>
                  <a:buFontTx/>
                  <a:buNone/>
                  <a:tabLst/>
                  <a:defRPr/>
                </a:pPr>
                <a:endParaRPr lang="en-US" sz="2800" b="1" dirty="0">
                  <a:solidFill>
                    <a:srgbClr val="9437FF"/>
                  </a:solidFill>
                </a:endParaRPr>
              </a:p>
              <a:p>
                <a:pPr marL="0" marR="0" lvl="1" indent="0" defTabSz="914400" eaLnBrk="1" fontAlgn="auto" latinLnBrk="0" hangingPunct="1">
                  <a:lnSpc>
                    <a:spcPct val="100000"/>
                  </a:lnSpc>
                  <a:spcBef>
                    <a:spcPts val="0"/>
                  </a:spcBef>
                  <a:spcAft>
                    <a:spcPts val="0"/>
                  </a:spcAft>
                  <a:buClrTx/>
                  <a:buSzTx/>
                  <a:buFontTx/>
                  <a:buNone/>
                  <a:tabLst/>
                  <a:defRPr/>
                </a:pPr>
                <a:r>
                  <a:rPr lang="en-US" sz="2800" dirty="0">
                    <a:solidFill>
                      <a:schemeClr val="tx1"/>
                    </a:solidFill>
                  </a:rPr>
                  <a:t>Entropy</a:t>
                </a:r>
                <a:r>
                  <a:rPr lang="en-US" sz="2800" b="1" dirty="0">
                    <a:solidFill>
                      <a:schemeClr val="tx1"/>
                    </a:solidFill>
                  </a:rPr>
                  <a:t> </a:t>
                </a:r>
                <a14:m>
                  <m:oMath xmlns:m="http://schemas.openxmlformats.org/officeDocument/2006/math">
                    <m:r>
                      <a:rPr lang="en-US" sz="2800" b="0" i="1" smtClean="0">
                        <a:solidFill>
                          <a:schemeClr val="tx1"/>
                        </a:solidFill>
                        <a:latin typeface="Cambria Math" charset="0"/>
                      </a:rPr>
                      <m:t>𝐻</m:t>
                    </m:r>
                    <m:d>
                      <m:dPr>
                        <m:ctrlPr>
                          <a:rPr lang="en-US" sz="2800" i="1" smtClean="0">
                            <a:solidFill>
                              <a:schemeClr val="tx1"/>
                            </a:solidFill>
                            <a:latin typeface="Cambria Math" panose="02040503050406030204" pitchFamily="18" charset="0"/>
                          </a:rPr>
                        </m:ctrlPr>
                      </m:dPr>
                      <m:e>
                        <m:r>
                          <a:rPr lang="en-US" sz="2800" b="0" i="1" smtClean="0">
                            <a:solidFill>
                              <a:schemeClr val="tx1"/>
                            </a:solidFill>
                            <a:latin typeface="Cambria Math" charset="0"/>
                          </a:rPr>
                          <m:t>𝑥</m:t>
                        </m:r>
                      </m:e>
                    </m:d>
                    <m:r>
                      <a:rPr lang="en-US" sz="2800" b="0" i="1" smtClean="0">
                        <a:solidFill>
                          <a:schemeClr val="tx1"/>
                        </a:solidFill>
                        <a:latin typeface="Cambria Math" charset="0"/>
                      </a:rPr>
                      <m:t>=− </m:t>
                    </m:r>
                    <m:nary>
                      <m:naryPr>
                        <m:chr m:val="∑"/>
                        <m:ctrlPr>
                          <a:rPr lang="is-IS" sz="2800" i="1" smtClean="0">
                            <a:solidFill>
                              <a:schemeClr val="tx1"/>
                            </a:solidFill>
                            <a:latin typeface="Cambria Math" panose="02040503050406030204" pitchFamily="18" charset="0"/>
                          </a:rPr>
                        </m:ctrlPr>
                      </m:naryPr>
                      <m:sub>
                        <m:r>
                          <m:rPr>
                            <m:brk m:alnAt="23"/>
                          </m:rPr>
                          <a:rPr lang="en-US" sz="2800" b="0" i="1" smtClean="0">
                            <a:solidFill>
                              <a:schemeClr val="tx1"/>
                            </a:solidFill>
                            <a:latin typeface="Cambria Math" charset="0"/>
                          </a:rPr>
                          <m:t>𝑗</m:t>
                        </m:r>
                        <m:r>
                          <a:rPr lang="en-US" sz="2800" b="0" i="1" smtClean="0">
                            <a:solidFill>
                              <a:schemeClr val="tx1"/>
                            </a:solidFill>
                            <a:latin typeface="Cambria Math" charset="0"/>
                          </a:rPr>
                          <m:t>=1</m:t>
                        </m:r>
                      </m:sub>
                      <m:sup>
                        <m:r>
                          <a:rPr lang="en-US" sz="2800" b="0" i="1" smtClean="0">
                            <a:solidFill>
                              <a:schemeClr val="tx1"/>
                            </a:solidFill>
                            <a:latin typeface="Cambria Math" charset="0"/>
                          </a:rPr>
                          <m:t>𝑛</m:t>
                        </m:r>
                      </m:sup>
                      <m:e>
                        <m:sSub>
                          <m:sSubPr>
                            <m:ctrlPr>
                              <a:rPr lang="en-US" sz="2800" i="1" smtClean="0">
                                <a:solidFill>
                                  <a:schemeClr val="tx1"/>
                                </a:solidFill>
                                <a:latin typeface="Cambria Math" panose="02040503050406030204" pitchFamily="18" charset="0"/>
                              </a:rPr>
                            </m:ctrlPr>
                          </m:sSubPr>
                          <m:e>
                            <m:r>
                              <a:rPr lang="en-US" sz="2800" b="0" i="1" smtClean="0">
                                <a:solidFill>
                                  <a:schemeClr val="tx1"/>
                                </a:solidFill>
                                <a:latin typeface="Cambria Math" charset="0"/>
                              </a:rPr>
                              <m:t>𝑝</m:t>
                            </m:r>
                          </m:e>
                          <m:sub>
                            <m:r>
                              <a:rPr lang="en-US" sz="2800" b="0" i="1" smtClean="0">
                                <a:solidFill>
                                  <a:schemeClr val="tx1"/>
                                </a:solidFill>
                                <a:latin typeface="Cambria Math" charset="0"/>
                              </a:rPr>
                              <m:t>𝑗</m:t>
                            </m:r>
                          </m:sub>
                        </m:sSub>
                        <m:r>
                          <a:rPr lang="en-US" sz="2800" b="0" i="1" smtClean="0">
                            <a:solidFill>
                              <a:schemeClr val="tx1"/>
                            </a:solidFill>
                            <a:latin typeface="Cambria Math" charset="0"/>
                          </a:rPr>
                          <m:t> </m:t>
                        </m:r>
                        <m:r>
                          <a:rPr lang="en-US" sz="2800" b="0" i="1" smtClean="0">
                            <a:solidFill>
                              <a:schemeClr val="tx1"/>
                            </a:solidFill>
                            <a:latin typeface="Cambria Math" charset="0"/>
                          </a:rPr>
                          <m:t>𝑙𝑜𝑔</m:t>
                        </m:r>
                        <m:r>
                          <a:rPr lang="en-US" sz="2800" b="0" i="1" smtClean="0">
                            <a:solidFill>
                              <a:schemeClr val="tx1"/>
                            </a:solidFill>
                            <a:latin typeface="Cambria Math" charset="0"/>
                          </a:rPr>
                          <m:t> </m:t>
                        </m:r>
                        <m:sSub>
                          <m:sSubPr>
                            <m:ctrlPr>
                              <a:rPr lang="en-US" sz="2800" i="1" smtClean="0">
                                <a:solidFill>
                                  <a:schemeClr val="tx1"/>
                                </a:solidFill>
                                <a:latin typeface="Cambria Math" panose="02040503050406030204" pitchFamily="18" charset="0"/>
                              </a:rPr>
                            </m:ctrlPr>
                          </m:sSubPr>
                          <m:e>
                            <m:r>
                              <a:rPr lang="en-US" sz="2800" b="0" i="1" smtClean="0">
                                <a:solidFill>
                                  <a:schemeClr val="tx1"/>
                                </a:solidFill>
                                <a:latin typeface="Cambria Math" charset="0"/>
                              </a:rPr>
                              <m:t>𝑝</m:t>
                            </m:r>
                          </m:e>
                          <m:sub>
                            <m:r>
                              <a:rPr lang="en-US" sz="2800" b="0" i="1" smtClean="0">
                                <a:solidFill>
                                  <a:schemeClr val="tx1"/>
                                </a:solidFill>
                                <a:latin typeface="Cambria Math" charset="0"/>
                              </a:rPr>
                              <m:t>𝑗</m:t>
                            </m:r>
                          </m:sub>
                        </m:sSub>
                      </m:e>
                    </m:nary>
                  </m:oMath>
                </a14:m>
                <a:endParaRPr lang="en-US" sz="2800" dirty="0">
                  <a:solidFill>
                    <a:schemeClr val="tx1"/>
                  </a:solidFill>
                </a:endParaRPr>
              </a:p>
              <a:p>
                <a:pPr marL="0" marR="0" lvl="1" indent="0" defTabSz="91440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p>
                <a:pPr marL="0" marR="0" lvl="1" indent="0" defTabSz="914400" eaLnBrk="1" fontAlgn="auto" latinLnBrk="0" hangingPunct="1">
                  <a:lnSpc>
                    <a:spcPct val="100000"/>
                  </a:lnSpc>
                  <a:spcBef>
                    <a:spcPts val="0"/>
                  </a:spcBef>
                  <a:spcAft>
                    <a:spcPts val="0"/>
                  </a:spcAft>
                  <a:buClrTx/>
                  <a:buSzTx/>
                  <a:buFontTx/>
                  <a:buNone/>
                  <a:tabLst/>
                  <a:defRPr/>
                </a:pPr>
                <a:r>
                  <a:rPr lang="en-US" sz="2800" dirty="0">
                    <a:solidFill>
                      <a:schemeClr val="tx1"/>
                    </a:solidFill>
                  </a:rPr>
                  <a:t>Conditional entropy</a:t>
                </a:r>
              </a:p>
              <a:p>
                <a:pPr marL="0" marR="0" lvl="1" indent="0" defTabSz="914400" eaLnBrk="1" fontAlgn="auto" latinLnBrk="0" hangingPunct="1">
                  <a:lnSpc>
                    <a:spcPct val="100000"/>
                  </a:lnSpc>
                  <a:spcBef>
                    <a:spcPts val="0"/>
                  </a:spcBef>
                  <a:spcAft>
                    <a:spcPts val="0"/>
                  </a:spcAft>
                  <a:buClrTx/>
                  <a:buSzTx/>
                  <a:buFontTx/>
                  <a:buNone/>
                  <a:tabLst/>
                  <a:defRPr/>
                </a:pPr>
                <a:r>
                  <a:rPr lang="en-US" sz="2800" dirty="0">
                    <a:solidFill>
                      <a:schemeClr val="tx1"/>
                    </a:solidFill>
                  </a:rPr>
                  <a:t> </a:t>
                </a:r>
                <a14:m>
                  <m:oMath xmlns:m="http://schemas.openxmlformats.org/officeDocument/2006/math">
                    <m:r>
                      <a:rPr lang="en-US" sz="2800" b="0" i="1" smtClean="0">
                        <a:solidFill>
                          <a:schemeClr val="tx1"/>
                        </a:solidFill>
                        <a:latin typeface="Cambria Math" charset="0"/>
                      </a:rPr>
                      <m:t>𝐻</m:t>
                    </m:r>
                    <m:d>
                      <m:dPr>
                        <m:ctrlPr>
                          <a:rPr lang="en-US" sz="2800" i="1" smtClean="0">
                            <a:solidFill>
                              <a:schemeClr val="tx1"/>
                            </a:solidFill>
                            <a:latin typeface="Cambria Math" panose="02040503050406030204" pitchFamily="18" charset="0"/>
                          </a:rPr>
                        </m:ctrlPr>
                      </m:dPr>
                      <m:e>
                        <m:r>
                          <a:rPr lang="en-US" sz="2800" b="0" i="1" smtClean="0">
                            <a:solidFill>
                              <a:schemeClr val="tx1"/>
                            </a:solidFill>
                            <a:latin typeface="Cambria Math" charset="0"/>
                          </a:rPr>
                          <m:t>𝑌</m:t>
                        </m:r>
                      </m:e>
                      <m:e>
                        <m:r>
                          <a:rPr lang="en-US" sz="2800" b="0" i="1" smtClean="0">
                            <a:solidFill>
                              <a:schemeClr val="tx1"/>
                            </a:solidFill>
                            <a:latin typeface="Cambria Math" charset="0"/>
                          </a:rPr>
                          <m:t>𝑋</m:t>
                        </m:r>
                      </m:e>
                    </m:d>
                    <m:r>
                      <a:rPr lang="en-US" sz="2800" b="0" i="1" smtClean="0">
                        <a:solidFill>
                          <a:schemeClr val="tx1"/>
                        </a:solidFill>
                        <a:latin typeface="Cambria Math" charset="0"/>
                      </a:rPr>
                      <m:t>= </m:t>
                    </m:r>
                    <m:nary>
                      <m:naryPr>
                        <m:chr m:val="∑"/>
                        <m:limLoc m:val="subSup"/>
                        <m:ctrlPr>
                          <a:rPr lang="is-IS" sz="2800" i="1" smtClean="0">
                            <a:solidFill>
                              <a:schemeClr val="tx1"/>
                            </a:solidFill>
                            <a:latin typeface="Cambria Math" panose="02040503050406030204" pitchFamily="18" charset="0"/>
                          </a:rPr>
                        </m:ctrlPr>
                      </m:naryPr>
                      <m:sub>
                        <m:r>
                          <m:rPr>
                            <m:brk m:alnAt="25"/>
                          </m:rPr>
                          <a:rPr lang="en-US" sz="2800" b="0" i="1" smtClean="0">
                            <a:solidFill>
                              <a:schemeClr val="tx1"/>
                            </a:solidFill>
                            <a:latin typeface="Cambria Math" charset="0"/>
                          </a:rPr>
                          <m:t>𝑗</m:t>
                        </m:r>
                        <m:r>
                          <a:rPr lang="en-US" sz="2800" b="0" i="1" smtClean="0">
                            <a:solidFill>
                              <a:schemeClr val="tx1"/>
                            </a:solidFill>
                            <a:latin typeface="Cambria Math" charset="0"/>
                          </a:rPr>
                          <m:t>=1</m:t>
                        </m:r>
                      </m:sub>
                      <m:sup>
                        <m:r>
                          <a:rPr lang="en-US" sz="2800" b="0" i="1" smtClean="0">
                            <a:solidFill>
                              <a:schemeClr val="tx1"/>
                            </a:solidFill>
                            <a:latin typeface="Cambria Math" charset="0"/>
                          </a:rPr>
                          <m:t>𝑛</m:t>
                        </m:r>
                      </m:sup>
                      <m:e>
                        <m:r>
                          <a:rPr lang="en-US" sz="2800" b="0" i="1" smtClean="0">
                            <a:solidFill>
                              <a:schemeClr val="tx1"/>
                            </a:solidFill>
                            <a:latin typeface="Cambria Math" charset="0"/>
                          </a:rPr>
                          <m:t>𝑃</m:t>
                        </m:r>
                        <m:d>
                          <m:dPr>
                            <m:ctrlPr>
                              <a:rPr lang="en-US" sz="2800" i="1" smtClean="0">
                                <a:solidFill>
                                  <a:schemeClr val="tx1"/>
                                </a:solidFill>
                                <a:latin typeface="Cambria Math" panose="02040503050406030204" pitchFamily="18" charset="0"/>
                              </a:rPr>
                            </m:ctrlPr>
                          </m:dPr>
                          <m:e>
                            <m:r>
                              <a:rPr lang="en-US" sz="2800" b="0" i="1" smtClean="0">
                                <a:solidFill>
                                  <a:schemeClr val="tx1"/>
                                </a:solidFill>
                                <a:latin typeface="Cambria Math" charset="0"/>
                              </a:rPr>
                              <m:t>𝑋</m:t>
                            </m:r>
                            <m:r>
                              <a:rPr lang="en-US" sz="2800" b="0" i="1" smtClean="0">
                                <a:solidFill>
                                  <a:schemeClr val="tx1"/>
                                </a:solidFill>
                                <a:latin typeface="Cambria Math" charset="0"/>
                              </a:rPr>
                              <m:t>=</m:t>
                            </m:r>
                            <m:sSub>
                              <m:sSubPr>
                                <m:ctrlPr>
                                  <a:rPr lang="en-US" sz="2800" i="1" smtClean="0">
                                    <a:solidFill>
                                      <a:schemeClr val="tx1"/>
                                    </a:solidFill>
                                    <a:latin typeface="Cambria Math" panose="02040503050406030204" pitchFamily="18" charset="0"/>
                                  </a:rPr>
                                </m:ctrlPr>
                              </m:sSubPr>
                              <m:e>
                                <m:r>
                                  <a:rPr lang="en-US" sz="2800" b="0" i="1" smtClean="0">
                                    <a:solidFill>
                                      <a:schemeClr val="tx1"/>
                                    </a:solidFill>
                                    <a:latin typeface="Cambria Math" charset="0"/>
                                  </a:rPr>
                                  <m:t>𝑣</m:t>
                                </m:r>
                              </m:e>
                              <m:sub>
                                <m:r>
                                  <a:rPr lang="en-US" sz="2800" b="0" i="1" smtClean="0">
                                    <a:solidFill>
                                      <a:schemeClr val="tx1"/>
                                    </a:solidFill>
                                    <a:latin typeface="Cambria Math" charset="0"/>
                                  </a:rPr>
                                  <m:t>𝑗</m:t>
                                </m:r>
                              </m:sub>
                            </m:sSub>
                          </m:e>
                        </m:d>
                        <m:r>
                          <a:rPr lang="en-US" sz="2800" b="0" i="1" smtClean="0">
                            <a:solidFill>
                              <a:schemeClr val="tx1"/>
                            </a:solidFill>
                            <a:latin typeface="Cambria Math" charset="0"/>
                          </a:rPr>
                          <m:t> </m:t>
                        </m:r>
                        <m:r>
                          <a:rPr lang="en-US" sz="2800" b="0" i="1" smtClean="0">
                            <a:solidFill>
                              <a:schemeClr val="tx1"/>
                            </a:solidFill>
                            <a:latin typeface="Cambria Math" charset="0"/>
                          </a:rPr>
                          <m:t>𝐻</m:t>
                        </m:r>
                        <m:r>
                          <a:rPr lang="en-US" sz="2800" b="0" i="1" smtClean="0">
                            <a:solidFill>
                              <a:schemeClr val="tx1"/>
                            </a:solidFill>
                            <a:latin typeface="Cambria Math" charset="0"/>
                          </a:rPr>
                          <m:t>(</m:t>
                        </m:r>
                        <m:r>
                          <a:rPr lang="en-US" sz="2800" b="0" i="1" smtClean="0">
                            <a:solidFill>
                              <a:schemeClr val="tx1"/>
                            </a:solidFill>
                            <a:latin typeface="Cambria Math" charset="0"/>
                          </a:rPr>
                          <m:t>𝑌</m:t>
                        </m:r>
                        <m:r>
                          <a:rPr lang="en-US" sz="2800" b="0" i="1" smtClean="0">
                            <a:solidFill>
                              <a:schemeClr val="tx1"/>
                            </a:solidFill>
                            <a:latin typeface="Cambria Math" charset="0"/>
                          </a:rPr>
                          <m:t>|</m:t>
                        </m:r>
                        <m:r>
                          <a:rPr lang="en-US" sz="2800" b="0" i="1" smtClean="0">
                            <a:solidFill>
                              <a:schemeClr val="tx1"/>
                            </a:solidFill>
                            <a:latin typeface="Cambria Math" charset="0"/>
                          </a:rPr>
                          <m:t>𝑋</m:t>
                        </m:r>
                        <m:r>
                          <a:rPr lang="en-US" sz="2800" b="0" i="1" smtClean="0">
                            <a:solidFill>
                              <a:schemeClr val="tx1"/>
                            </a:solidFill>
                            <a:latin typeface="Cambria Math" charset="0"/>
                          </a:rPr>
                          <m:t>=</m:t>
                        </m:r>
                        <m:sSub>
                          <m:sSubPr>
                            <m:ctrlPr>
                              <a:rPr lang="en-US" sz="2800" i="1" smtClean="0">
                                <a:solidFill>
                                  <a:schemeClr val="tx1"/>
                                </a:solidFill>
                                <a:latin typeface="Cambria Math" panose="02040503050406030204" pitchFamily="18" charset="0"/>
                              </a:rPr>
                            </m:ctrlPr>
                          </m:sSubPr>
                          <m:e>
                            <m:r>
                              <a:rPr lang="en-US" sz="2800" b="0" i="1" smtClean="0">
                                <a:solidFill>
                                  <a:schemeClr val="tx1"/>
                                </a:solidFill>
                                <a:latin typeface="Cambria Math" charset="0"/>
                              </a:rPr>
                              <m:t>𝑣</m:t>
                            </m:r>
                          </m:e>
                          <m:sub>
                            <m:r>
                              <a:rPr lang="en-US" sz="2800" b="0" i="1" smtClean="0">
                                <a:solidFill>
                                  <a:schemeClr val="tx1"/>
                                </a:solidFill>
                                <a:latin typeface="Cambria Math" charset="0"/>
                              </a:rPr>
                              <m:t>𝑗</m:t>
                            </m:r>
                          </m:sub>
                        </m:sSub>
                        <m:r>
                          <a:rPr lang="en-US" sz="2800" b="0" i="1" smtClean="0">
                            <a:solidFill>
                              <a:schemeClr val="tx1"/>
                            </a:solidFill>
                            <a:latin typeface="Cambria Math" charset="0"/>
                          </a:rPr>
                          <m:t>)</m:t>
                        </m:r>
                      </m:e>
                    </m:nary>
                  </m:oMath>
                </a14:m>
                <a:endParaRPr lang="en-US" sz="2800" dirty="0">
                  <a:solidFill>
                    <a:srgbClr val="9437FF"/>
                  </a:solidFill>
                </a:endParaRPr>
              </a:p>
            </p:txBody>
          </p:sp>
        </mc:Choice>
        <mc:Fallback xmlns="">
          <p:sp>
            <p:nvSpPr>
              <p:cNvPr id="28" name="Content Placeholder 2"/>
              <p:cNvSpPr>
                <a:spLocks noGrp="1" noRot="1" noChangeAspect="1" noMove="1" noResize="1" noEditPoints="1" noAdjustHandles="1" noChangeArrowheads="1" noChangeShapeType="1" noTextEdit="1"/>
              </p:cNvSpPr>
              <p:nvPr>
                <p:ph idx="1"/>
              </p:nvPr>
            </p:nvSpPr>
            <p:spPr>
              <a:xfrm>
                <a:off x="99624" y="1881813"/>
                <a:ext cx="9044376" cy="4823788"/>
              </a:xfrm>
              <a:blipFill rotWithShape="0">
                <a:blip r:embed="rId2"/>
                <a:stretch>
                  <a:fillRect l="-1213" t="-2276"/>
                </a:stretch>
              </a:blipFill>
            </p:spPr>
            <p:txBody>
              <a:bodyPr/>
              <a:lstStyle/>
              <a:p>
                <a:r>
                  <a:rPr lang="en-US">
                    <a:noFill/>
                  </a:rPr>
                  <a:t> </a:t>
                </a:r>
              </a:p>
            </p:txBody>
          </p:sp>
        </mc:Fallback>
      </mc:AlternateContent>
      <p:sp>
        <p:nvSpPr>
          <p:cNvPr id="29" name="Title 1"/>
          <p:cNvSpPr txBox="1">
            <a:spLocks/>
          </p:cNvSpPr>
          <p:nvPr/>
        </p:nvSpPr>
        <p:spPr>
          <a:xfrm>
            <a:off x="99624" y="957473"/>
            <a:ext cx="9144000" cy="58309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measure the quality of a split based on some criterion</a:t>
            </a:r>
          </a:p>
        </p:txBody>
      </p:sp>
    </p:spTree>
    <p:extLst>
      <p:ext uri="{BB962C8B-B14F-4D97-AF65-F5344CB8AC3E}">
        <p14:creationId xmlns:p14="http://schemas.microsoft.com/office/powerpoint/2010/main" val="40468642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5646" y="203755"/>
            <a:ext cx="4436166" cy="583095"/>
          </a:xfrm>
        </p:spPr>
        <p:txBody>
          <a:bodyPr>
            <a:normAutofit fontScale="90000"/>
          </a:bodyPr>
          <a:lstStyle/>
          <a:p>
            <a:r>
              <a:rPr lang="en-US" b="1" dirty="0"/>
              <a:t>When to stop</a:t>
            </a:r>
          </a:p>
        </p:txBody>
      </p:sp>
      <p:sp>
        <p:nvSpPr>
          <p:cNvPr id="29" name="Title 1"/>
          <p:cNvSpPr txBox="1">
            <a:spLocks/>
          </p:cNvSpPr>
          <p:nvPr/>
        </p:nvSpPr>
        <p:spPr>
          <a:xfrm>
            <a:off x="99624" y="957474"/>
            <a:ext cx="9144000" cy="950840"/>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buFont typeface="+mj-lt"/>
              <a:buAutoNum type="arabicPeriod"/>
            </a:pPr>
            <a:r>
              <a:rPr lang="en-US" sz="2800" b="1" dirty="0"/>
              <a:t>Leaf is pure (variance is small)</a:t>
            </a:r>
          </a:p>
          <a:p>
            <a:pPr marL="514350" indent="-514350">
              <a:buFont typeface="+mj-lt"/>
              <a:buAutoNum type="arabicPeriod"/>
            </a:pPr>
            <a:r>
              <a:rPr lang="en-US" sz="2800" b="1" dirty="0"/>
              <a:t># examples in a leaf is small</a:t>
            </a:r>
          </a:p>
        </p:txBody>
      </p:sp>
      <p:sp>
        <p:nvSpPr>
          <p:cNvPr id="6" name="Title 1"/>
          <p:cNvSpPr txBox="1">
            <a:spLocks/>
          </p:cNvSpPr>
          <p:nvPr/>
        </p:nvSpPr>
        <p:spPr>
          <a:xfrm>
            <a:off x="192271" y="2290973"/>
            <a:ext cx="6261537" cy="753719"/>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How to predict (</a:t>
            </a:r>
            <a:r>
              <a:rPr lang="en-US" b="1"/>
              <a:t>many options)</a:t>
            </a:r>
            <a:endParaRPr lang="en-US" b="1" dirty="0"/>
          </a:p>
        </p:txBody>
      </p:sp>
      <p:sp>
        <p:nvSpPr>
          <p:cNvPr id="7" name="Title 1"/>
          <p:cNvSpPr txBox="1">
            <a:spLocks/>
          </p:cNvSpPr>
          <p:nvPr/>
        </p:nvSpPr>
        <p:spPr>
          <a:xfrm>
            <a:off x="106250" y="3044692"/>
            <a:ext cx="9144000" cy="950840"/>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marR="0" lvl="0" indent="-514350" defTabSz="914400" eaLnBrk="1" fontAlgn="auto" latinLnBrk="0" hangingPunct="1">
              <a:lnSpc>
                <a:spcPct val="100000"/>
              </a:lnSpc>
              <a:spcBef>
                <a:spcPts val="0"/>
              </a:spcBef>
              <a:spcAft>
                <a:spcPts val="0"/>
              </a:spcAft>
              <a:buClrTx/>
              <a:buSzTx/>
              <a:buFont typeface="+mj-lt"/>
              <a:buNone/>
              <a:tabLst/>
              <a:defRPr/>
            </a:pPr>
            <a:endParaRPr lang="en-US" sz="2800" b="1" dirty="0"/>
          </a:p>
        </p:txBody>
      </p:sp>
      <mc:AlternateContent xmlns:mc="http://schemas.openxmlformats.org/markup-compatibility/2006" xmlns:a14="http://schemas.microsoft.com/office/drawing/2010/main">
        <mc:Choice Requires="a14">
          <p:sp>
            <p:nvSpPr>
              <p:cNvPr id="8" name="Title 1"/>
              <p:cNvSpPr txBox="1">
                <a:spLocks/>
              </p:cNvSpPr>
              <p:nvPr/>
            </p:nvSpPr>
            <p:spPr>
              <a:xfrm>
                <a:off x="185646" y="3228577"/>
                <a:ext cx="8521032" cy="244335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Regression</a:t>
                </a:r>
              </a:p>
              <a:p>
                <a:pPr marL="514350" indent="-514350">
                  <a:buFont typeface="Arial" charset="0"/>
                  <a:buChar char="•"/>
                </a:pPr>
                <a:r>
                  <a:rPr lang="en-US" sz="2800" b="1" dirty="0"/>
                  <a:t>predict average </a:t>
                </a:r>
                <a14:m>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charset="0"/>
                          </a:rPr>
                          <m:t>𝒚</m:t>
                        </m:r>
                      </m:e>
                      <m:sub>
                        <m:r>
                          <a:rPr lang="en-US" sz="2800" b="1" i="1" smtClean="0">
                            <a:latin typeface="Cambria Math" charset="0"/>
                          </a:rPr>
                          <m:t>𝒊</m:t>
                        </m:r>
                      </m:sub>
                    </m:sSub>
                  </m:oMath>
                </a14:m>
                <a:r>
                  <a:rPr lang="en-US" sz="2800" b="1" dirty="0"/>
                  <a:t> of examples in the leaf</a:t>
                </a:r>
              </a:p>
              <a:p>
                <a:pPr marL="514350" indent="-514350">
                  <a:buFont typeface="Arial" charset="0"/>
                  <a:buChar char="•"/>
                </a:pPr>
                <a:r>
                  <a:rPr lang="en-US" sz="2800" b="1" dirty="0"/>
                  <a:t>Build linear regression model on the example points</a:t>
                </a:r>
              </a:p>
              <a:p>
                <a:pPr marL="514350" indent="-514350">
                  <a:buFont typeface="Arial" charset="0"/>
                  <a:buChar char="•"/>
                </a:pPr>
                <a:endParaRPr lang="en-US" sz="2800" b="1" dirty="0"/>
              </a:p>
              <a:p>
                <a:r>
                  <a:rPr lang="en-US" sz="2800" b="1" dirty="0"/>
                  <a:t>Classification</a:t>
                </a:r>
              </a:p>
              <a:p>
                <a:pPr marL="457200" indent="-457200">
                  <a:buFont typeface="Arial" charset="0"/>
                  <a:buChar char="•"/>
                </a:pPr>
                <a:r>
                  <a:rPr lang="en-US" sz="2800" b="1" dirty="0"/>
                  <a:t>Predict most common </a:t>
                </a:r>
                <a14:m>
                  <m:oMath xmlns:m="http://schemas.openxmlformats.org/officeDocument/2006/math">
                    <m:sSub>
                      <m:sSubPr>
                        <m:ctrlPr>
                          <a:rPr lang="en-US" sz="2800" b="1" i="1">
                            <a:latin typeface="Cambria Math" panose="02040503050406030204" pitchFamily="18" charset="0"/>
                          </a:rPr>
                        </m:ctrlPr>
                      </m:sSubPr>
                      <m:e>
                        <m:r>
                          <a:rPr lang="en-US" sz="2800" b="1" i="1">
                            <a:latin typeface="Cambria Math" charset="0"/>
                          </a:rPr>
                          <m:t>𝒚</m:t>
                        </m:r>
                      </m:e>
                      <m:sub>
                        <m:r>
                          <a:rPr lang="en-US" sz="2800" b="1" i="1">
                            <a:latin typeface="Cambria Math" charset="0"/>
                          </a:rPr>
                          <m:t>𝒊</m:t>
                        </m:r>
                      </m:sub>
                    </m:sSub>
                  </m:oMath>
                </a14:m>
                <a:r>
                  <a:rPr lang="en-US" sz="2800" b="1" dirty="0"/>
                  <a:t> in the leaf</a:t>
                </a:r>
              </a:p>
              <a:p>
                <a:pPr marL="971550" lvl="1" indent="-514350">
                  <a:buFont typeface="Arial" charset="0"/>
                  <a:buChar char="•"/>
                </a:pPr>
                <a:endParaRPr lang="en-US" sz="200" b="1" dirty="0"/>
              </a:p>
            </p:txBody>
          </p:sp>
        </mc:Choice>
        <mc:Fallback xmlns="">
          <p:sp>
            <p:nvSpPr>
              <p:cNvPr id="8" name="Title 1"/>
              <p:cNvSpPr txBox="1">
                <a:spLocks noRot="1" noChangeAspect="1" noMove="1" noResize="1" noEditPoints="1" noAdjustHandles="1" noChangeArrowheads="1" noChangeShapeType="1" noTextEdit="1"/>
              </p:cNvSpPr>
              <p:nvPr/>
            </p:nvSpPr>
            <p:spPr>
              <a:xfrm>
                <a:off x="185646" y="3228577"/>
                <a:ext cx="8521032" cy="2443353"/>
              </a:xfrm>
              <a:prstGeom prst="rect">
                <a:avLst/>
              </a:prstGeom>
              <a:blipFill rotWithShape="0">
                <a:blip r:embed="rId2"/>
                <a:stretch>
                  <a:fillRect l="-1359" t="-4000" b="-1500"/>
                </a:stretch>
              </a:blipFill>
            </p:spPr>
            <p:txBody>
              <a:bodyPr/>
              <a:lstStyle/>
              <a:p>
                <a:r>
                  <a:rPr lang="en-US">
                    <a:noFill/>
                  </a:rPr>
                  <a:t> </a:t>
                </a:r>
              </a:p>
            </p:txBody>
          </p:sp>
        </mc:Fallback>
      </mc:AlternateContent>
    </p:spTree>
    <p:extLst>
      <p:ext uri="{BB962C8B-B14F-4D97-AF65-F5344CB8AC3E}">
        <p14:creationId xmlns:p14="http://schemas.microsoft.com/office/powerpoint/2010/main" val="12407839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9073" y="97738"/>
            <a:ext cx="8958354" cy="583095"/>
          </a:xfrm>
        </p:spPr>
        <p:txBody>
          <a:bodyPr>
            <a:normAutofit/>
          </a:bodyPr>
          <a:lstStyle/>
          <a:p>
            <a:r>
              <a:rPr lang="en-US" sz="2800" b="1" dirty="0">
                <a:latin typeface="+mn-lt"/>
              </a:rPr>
              <a:t>Building decision trees with map reduce: </a:t>
            </a:r>
            <a:r>
              <a:rPr lang="en-US" sz="2800" b="1" dirty="0">
                <a:solidFill>
                  <a:srgbClr val="9437FF"/>
                </a:solidFill>
                <a:latin typeface="+mn-lt"/>
              </a:rPr>
              <a:t>PLANET</a:t>
            </a:r>
          </a:p>
        </p:txBody>
      </p:sp>
      <p:sp>
        <p:nvSpPr>
          <p:cNvPr id="29" name="Title 1"/>
          <p:cNvSpPr txBox="1">
            <a:spLocks/>
          </p:cNvSpPr>
          <p:nvPr/>
        </p:nvSpPr>
        <p:spPr>
          <a:xfrm>
            <a:off x="0" y="680833"/>
            <a:ext cx="9144000" cy="1293741"/>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marR="0" lvl="0" indent="-514350" defTabSz="914400" eaLnBrk="1" fontAlgn="auto" latinLnBrk="0" hangingPunct="1">
              <a:lnSpc>
                <a:spcPct val="100000"/>
              </a:lnSpc>
              <a:spcBef>
                <a:spcPts val="0"/>
              </a:spcBef>
              <a:spcAft>
                <a:spcPts val="0"/>
              </a:spcAft>
              <a:buClrTx/>
              <a:buSzTx/>
              <a:buFontTx/>
              <a:buChar char="-"/>
              <a:tabLst/>
              <a:defRPr/>
            </a:pPr>
            <a:r>
              <a:rPr lang="en-US" sz="2800" b="1" dirty="0"/>
              <a:t>Tree small (in memory), data too large to keep in memory</a:t>
            </a:r>
          </a:p>
          <a:p>
            <a:pPr marL="514350" marR="0" lvl="0" indent="-514350" defTabSz="914400" eaLnBrk="1" fontAlgn="auto" latinLnBrk="0" hangingPunct="1">
              <a:lnSpc>
                <a:spcPct val="100000"/>
              </a:lnSpc>
              <a:spcBef>
                <a:spcPts val="0"/>
              </a:spcBef>
              <a:spcAft>
                <a:spcPts val="0"/>
              </a:spcAft>
              <a:buClrTx/>
              <a:buSzTx/>
              <a:buFontTx/>
              <a:buChar char="-"/>
              <a:tabLst/>
              <a:defRPr/>
            </a:pPr>
            <a:r>
              <a:rPr lang="en-US" sz="2800" b="1" dirty="0"/>
              <a:t>Hundreds of numerical attributes</a:t>
            </a:r>
          </a:p>
          <a:p>
            <a:pPr marL="514350" marR="0" lvl="0" indent="-514350" defTabSz="914400" eaLnBrk="1" fontAlgn="auto" latinLnBrk="0" hangingPunct="1">
              <a:lnSpc>
                <a:spcPct val="100000"/>
              </a:lnSpc>
              <a:spcBef>
                <a:spcPts val="0"/>
              </a:spcBef>
              <a:spcAft>
                <a:spcPts val="0"/>
              </a:spcAft>
              <a:buClrTx/>
              <a:buSzTx/>
              <a:buFontTx/>
              <a:buChar char="-"/>
              <a:tabLst/>
              <a:defRPr/>
            </a:pPr>
            <a:r>
              <a:rPr lang="en-US" sz="2800" b="1" dirty="0"/>
              <a:t>target variable numerical</a:t>
            </a:r>
          </a:p>
          <a:p>
            <a:pPr marL="514350" marR="0" lvl="0" indent="-514350" defTabSz="914400" eaLnBrk="1" fontAlgn="auto" latinLnBrk="0" hangingPunct="1">
              <a:lnSpc>
                <a:spcPct val="100000"/>
              </a:lnSpc>
              <a:spcBef>
                <a:spcPts val="0"/>
              </a:spcBef>
              <a:spcAft>
                <a:spcPts val="0"/>
              </a:spcAft>
              <a:buClrTx/>
              <a:buSzTx/>
              <a:buFontTx/>
              <a:buChar char="-"/>
              <a:tabLst/>
              <a:defRPr/>
            </a:pPr>
            <a:endParaRPr lang="en-US" sz="2800" b="1" dirty="0"/>
          </a:p>
        </p:txBody>
      </p:sp>
      <p:sp>
        <p:nvSpPr>
          <p:cNvPr id="9" name="Title 1"/>
          <p:cNvSpPr txBox="1">
            <a:spLocks/>
          </p:cNvSpPr>
          <p:nvPr/>
        </p:nvSpPr>
        <p:spPr>
          <a:xfrm>
            <a:off x="13427" y="1854915"/>
            <a:ext cx="9144000" cy="583095"/>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marR="0" lvl="0" indent="-514350" defTabSz="914400" eaLnBrk="1" fontAlgn="auto" latinLnBrk="0" hangingPunct="1">
              <a:lnSpc>
                <a:spcPct val="100000"/>
              </a:lnSpc>
              <a:spcBef>
                <a:spcPts val="0"/>
              </a:spcBef>
              <a:spcAft>
                <a:spcPts val="0"/>
              </a:spcAft>
              <a:buClrTx/>
              <a:buSzTx/>
              <a:buFontTx/>
              <a:buNone/>
              <a:tabLst/>
              <a:defRPr/>
            </a:pPr>
            <a:r>
              <a:rPr lang="en-US" sz="2800" b="1" dirty="0"/>
              <a:t>Build the decision tree one level at a time</a:t>
            </a:r>
          </a:p>
          <a:p>
            <a:pPr marL="514350" marR="0" lvl="0" indent="-514350" defTabSz="914400" eaLnBrk="1" fontAlgn="auto" latinLnBrk="0" hangingPunct="1">
              <a:lnSpc>
                <a:spcPct val="100000"/>
              </a:lnSpc>
              <a:spcBef>
                <a:spcPts val="0"/>
              </a:spcBef>
              <a:spcAft>
                <a:spcPts val="0"/>
              </a:spcAft>
              <a:buClrTx/>
              <a:buSzTx/>
              <a:buFontTx/>
              <a:buChar char="-"/>
              <a:tabLst/>
              <a:defRPr/>
            </a:pPr>
            <a:endParaRPr lang="en-US" sz="2800" b="1" dirty="0"/>
          </a:p>
        </p:txBody>
      </p:sp>
      <p:sp>
        <p:nvSpPr>
          <p:cNvPr id="2" name="TextBox 1"/>
          <p:cNvSpPr txBox="1"/>
          <p:nvPr/>
        </p:nvSpPr>
        <p:spPr>
          <a:xfrm>
            <a:off x="3268087" y="4153142"/>
            <a:ext cx="1094467" cy="830997"/>
          </a:xfrm>
          <a:prstGeom prst="rect">
            <a:avLst/>
          </a:prstGeom>
          <a:solidFill>
            <a:srgbClr val="FFC000"/>
          </a:solidFill>
          <a:ln>
            <a:solidFill>
              <a:schemeClr val="tx1"/>
            </a:solidFill>
          </a:ln>
        </p:spPr>
        <p:txBody>
          <a:bodyPr wrap="none" rtlCol="0">
            <a:spAutoFit/>
          </a:bodyPr>
          <a:lstStyle/>
          <a:p>
            <a:r>
              <a:rPr lang="en-US" sz="2400" b="1" dirty="0"/>
              <a:t>Master</a:t>
            </a:r>
          </a:p>
          <a:p>
            <a:r>
              <a:rPr lang="en-US" sz="2400" b="1" dirty="0"/>
              <a:t>node</a:t>
            </a:r>
          </a:p>
        </p:txBody>
      </p:sp>
      <p:sp>
        <p:nvSpPr>
          <p:cNvPr id="11" name="TextBox 10"/>
          <p:cNvSpPr txBox="1"/>
          <p:nvPr/>
        </p:nvSpPr>
        <p:spPr>
          <a:xfrm>
            <a:off x="5435916" y="2854282"/>
            <a:ext cx="1200970" cy="461665"/>
          </a:xfrm>
          <a:prstGeom prst="rect">
            <a:avLst/>
          </a:prstGeom>
          <a:solidFill>
            <a:srgbClr val="FFC000"/>
          </a:solidFill>
          <a:ln>
            <a:solidFill>
              <a:schemeClr val="tx1"/>
            </a:solidFill>
          </a:ln>
        </p:spPr>
        <p:txBody>
          <a:bodyPr wrap="none" rtlCol="0">
            <a:spAutoFit/>
          </a:bodyPr>
          <a:lstStyle/>
          <a:p>
            <a:r>
              <a:rPr lang="en-US" sz="2400" b="1" dirty="0"/>
              <a:t>Mapper</a:t>
            </a:r>
          </a:p>
        </p:txBody>
      </p:sp>
      <p:sp>
        <p:nvSpPr>
          <p:cNvPr id="14" name="TextBox 13"/>
          <p:cNvSpPr txBox="1"/>
          <p:nvPr/>
        </p:nvSpPr>
        <p:spPr>
          <a:xfrm>
            <a:off x="7443711" y="3163929"/>
            <a:ext cx="1231940" cy="461665"/>
          </a:xfrm>
          <a:prstGeom prst="rect">
            <a:avLst/>
          </a:prstGeom>
          <a:solidFill>
            <a:srgbClr val="FFC000"/>
          </a:solidFill>
          <a:ln>
            <a:solidFill>
              <a:schemeClr val="tx1"/>
            </a:solidFill>
          </a:ln>
        </p:spPr>
        <p:txBody>
          <a:bodyPr wrap="none" rtlCol="0">
            <a:spAutoFit/>
          </a:bodyPr>
          <a:lstStyle/>
          <a:p>
            <a:r>
              <a:rPr lang="en-US" sz="2400" b="1" dirty="0"/>
              <a:t>Reducer</a:t>
            </a:r>
          </a:p>
        </p:txBody>
      </p:sp>
      <p:sp>
        <p:nvSpPr>
          <p:cNvPr id="15" name="TextBox 14"/>
          <p:cNvSpPr txBox="1"/>
          <p:nvPr/>
        </p:nvSpPr>
        <p:spPr>
          <a:xfrm>
            <a:off x="5435916" y="3691477"/>
            <a:ext cx="1200970" cy="461665"/>
          </a:xfrm>
          <a:prstGeom prst="rect">
            <a:avLst/>
          </a:prstGeom>
          <a:solidFill>
            <a:srgbClr val="FFC000"/>
          </a:solidFill>
          <a:ln>
            <a:solidFill>
              <a:schemeClr val="tx1"/>
            </a:solidFill>
          </a:ln>
        </p:spPr>
        <p:txBody>
          <a:bodyPr wrap="none" rtlCol="0">
            <a:spAutoFit/>
          </a:bodyPr>
          <a:lstStyle/>
          <a:p>
            <a:r>
              <a:rPr lang="en-US" sz="2400" b="1" dirty="0"/>
              <a:t>Mapper</a:t>
            </a:r>
          </a:p>
        </p:txBody>
      </p:sp>
      <p:sp>
        <p:nvSpPr>
          <p:cNvPr id="16" name="TextBox 15"/>
          <p:cNvSpPr txBox="1"/>
          <p:nvPr/>
        </p:nvSpPr>
        <p:spPr>
          <a:xfrm>
            <a:off x="5435916" y="4491623"/>
            <a:ext cx="1200970" cy="461665"/>
          </a:xfrm>
          <a:prstGeom prst="rect">
            <a:avLst/>
          </a:prstGeom>
          <a:solidFill>
            <a:srgbClr val="FFC000"/>
          </a:solidFill>
          <a:ln>
            <a:solidFill>
              <a:schemeClr val="tx1"/>
            </a:solidFill>
          </a:ln>
        </p:spPr>
        <p:txBody>
          <a:bodyPr wrap="none" rtlCol="0">
            <a:spAutoFit/>
          </a:bodyPr>
          <a:lstStyle/>
          <a:p>
            <a:r>
              <a:rPr lang="en-US" sz="2400" b="1" dirty="0"/>
              <a:t>Mapper</a:t>
            </a:r>
          </a:p>
        </p:txBody>
      </p:sp>
      <p:sp>
        <p:nvSpPr>
          <p:cNvPr id="17" name="TextBox 16"/>
          <p:cNvSpPr txBox="1"/>
          <p:nvPr/>
        </p:nvSpPr>
        <p:spPr>
          <a:xfrm>
            <a:off x="5435916" y="5328412"/>
            <a:ext cx="1200970" cy="461665"/>
          </a:xfrm>
          <a:prstGeom prst="rect">
            <a:avLst/>
          </a:prstGeom>
          <a:solidFill>
            <a:srgbClr val="FFC000"/>
          </a:solidFill>
          <a:ln>
            <a:solidFill>
              <a:schemeClr val="tx1"/>
            </a:solidFill>
          </a:ln>
        </p:spPr>
        <p:txBody>
          <a:bodyPr wrap="none" rtlCol="0">
            <a:spAutoFit/>
          </a:bodyPr>
          <a:lstStyle/>
          <a:p>
            <a:r>
              <a:rPr lang="en-US" sz="2400" b="1" dirty="0"/>
              <a:t>Mapper</a:t>
            </a:r>
          </a:p>
        </p:txBody>
      </p:sp>
      <p:sp>
        <p:nvSpPr>
          <p:cNvPr id="18" name="TextBox 17"/>
          <p:cNvSpPr txBox="1"/>
          <p:nvPr/>
        </p:nvSpPr>
        <p:spPr>
          <a:xfrm>
            <a:off x="5435916" y="6128558"/>
            <a:ext cx="1200970" cy="461665"/>
          </a:xfrm>
          <a:prstGeom prst="rect">
            <a:avLst/>
          </a:prstGeom>
          <a:solidFill>
            <a:srgbClr val="FFC000"/>
          </a:solidFill>
          <a:ln>
            <a:solidFill>
              <a:schemeClr val="tx1"/>
            </a:solidFill>
          </a:ln>
        </p:spPr>
        <p:txBody>
          <a:bodyPr wrap="none" rtlCol="0">
            <a:spAutoFit/>
          </a:bodyPr>
          <a:lstStyle/>
          <a:p>
            <a:r>
              <a:rPr lang="en-US" sz="2400" b="1" dirty="0"/>
              <a:t>Mapper</a:t>
            </a:r>
          </a:p>
        </p:txBody>
      </p:sp>
      <p:sp>
        <p:nvSpPr>
          <p:cNvPr id="19" name="TextBox 18"/>
          <p:cNvSpPr txBox="1"/>
          <p:nvPr/>
        </p:nvSpPr>
        <p:spPr>
          <a:xfrm>
            <a:off x="7443711" y="4026270"/>
            <a:ext cx="1231940" cy="461665"/>
          </a:xfrm>
          <a:prstGeom prst="rect">
            <a:avLst/>
          </a:prstGeom>
          <a:solidFill>
            <a:srgbClr val="FFC000"/>
          </a:solidFill>
          <a:ln>
            <a:solidFill>
              <a:schemeClr val="tx1"/>
            </a:solidFill>
          </a:ln>
        </p:spPr>
        <p:txBody>
          <a:bodyPr wrap="none" rtlCol="0">
            <a:spAutoFit/>
          </a:bodyPr>
          <a:lstStyle/>
          <a:p>
            <a:r>
              <a:rPr lang="en-US" sz="2400" b="1" dirty="0"/>
              <a:t>Reducer</a:t>
            </a:r>
          </a:p>
        </p:txBody>
      </p:sp>
      <p:sp>
        <p:nvSpPr>
          <p:cNvPr id="20" name="TextBox 19"/>
          <p:cNvSpPr txBox="1"/>
          <p:nvPr/>
        </p:nvSpPr>
        <p:spPr>
          <a:xfrm>
            <a:off x="7443711" y="4842957"/>
            <a:ext cx="1231940" cy="461665"/>
          </a:xfrm>
          <a:prstGeom prst="rect">
            <a:avLst/>
          </a:prstGeom>
          <a:solidFill>
            <a:srgbClr val="FFC000"/>
          </a:solidFill>
          <a:ln>
            <a:solidFill>
              <a:schemeClr val="tx1"/>
            </a:solidFill>
          </a:ln>
        </p:spPr>
        <p:txBody>
          <a:bodyPr wrap="none" rtlCol="0">
            <a:spAutoFit/>
          </a:bodyPr>
          <a:lstStyle/>
          <a:p>
            <a:r>
              <a:rPr lang="en-US" sz="2400" b="1" dirty="0"/>
              <a:t>Reducer</a:t>
            </a:r>
          </a:p>
        </p:txBody>
      </p:sp>
      <p:sp>
        <p:nvSpPr>
          <p:cNvPr id="21" name="TextBox 20"/>
          <p:cNvSpPr txBox="1"/>
          <p:nvPr/>
        </p:nvSpPr>
        <p:spPr>
          <a:xfrm>
            <a:off x="7443711" y="5674978"/>
            <a:ext cx="1231940" cy="461665"/>
          </a:xfrm>
          <a:prstGeom prst="rect">
            <a:avLst/>
          </a:prstGeom>
          <a:solidFill>
            <a:srgbClr val="FFC000"/>
          </a:solidFill>
          <a:ln>
            <a:solidFill>
              <a:schemeClr val="tx1"/>
            </a:solidFill>
          </a:ln>
        </p:spPr>
        <p:txBody>
          <a:bodyPr wrap="none" rtlCol="0">
            <a:spAutoFit/>
          </a:bodyPr>
          <a:lstStyle/>
          <a:p>
            <a:r>
              <a:rPr lang="en-US" sz="2400" b="1" dirty="0"/>
              <a:t>Reducer</a:t>
            </a:r>
          </a:p>
        </p:txBody>
      </p:sp>
      <p:cxnSp>
        <p:nvCxnSpPr>
          <p:cNvPr id="5" name="Straight Arrow Connector 4"/>
          <p:cNvCxnSpPr>
            <a:endCxn id="11" idx="1"/>
          </p:cNvCxnSpPr>
          <p:nvPr/>
        </p:nvCxnSpPr>
        <p:spPr>
          <a:xfrm flipV="1">
            <a:off x="4362554" y="3085115"/>
            <a:ext cx="1073362" cy="11719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5" idx="1"/>
          </p:cNvCxnSpPr>
          <p:nvPr/>
        </p:nvCxnSpPr>
        <p:spPr>
          <a:xfrm flipV="1">
            <a:off x="4362554" y="3922310"/>
            <a:ext cx="1073362" cy="48022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 idx="3"/>
            <a:endCxn id="16" idx="1"/>
          </p:cNvCxnSpPr>
          <p:nvPr/>
        </p:nvCxnSpPr>
        <p:spPr>
          <a:xfrm>
            <a:off x="4362554" y="4568641"/>
            <a:ext cx="1073362" cy="1538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17" idx="1"/>
          </p:cNvCxnSpPr>
          <p:nvPr/>
        </p:nvCxnSpPr>
        <p:spPr>
          <a:xfrm>
            <a:off x="4362554" y="4710560"/>
            <a:ext cx="1073362" cy="84868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18" idx="1"/>
          </p:cNvCxnSpPr>
          <p:nvPr/>
        </p:nvCxnSpPr>
        <p:spPr>
          <a:xfrm>
            <a:off x="4362554" y="4884425"/>
            <a:ext cx="1073362" cy="14749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14" idx="1"/>
          </p:cNvCxnSpPr>
          <p:nvPr/>
        </p:nvCxnSpPr>
        <p:spPr>
          <a:xfrm>
            <a:off x="6641393" y="3143522"/>
            <a:ext cx="802318" cy="25124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19" idx="1"/>
          </p:cNvCxnSpPr>
          <p:nvPr/>
        </p:nvCxnSpPr>
        <p:spPr>
          <a:xfrm>
            <a:off x="6636886" y="3149152"/>
            <a:ext cx="806825" cy="1107951"/>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1" idx="3"/>
            <a:endCxn id="20" idx="1"/>
          </p:cNvCxnSpPr>
          <p:nvPr/>
        </p:nvCxnSpPr>
        <p:spPr>
          <a:xfrm>
            <a:off x="6636886" y="3085115"/>
            <a:ext cx="806825" cy="1988675"/>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1" idx="3"/>
          </p:cNvCxnSpPr>
          <p:nvPr/>
        </p:nvCxnSpPr>
        <p:spPr>
          <a:xfrm>
            <a:off x="6636886" y="3085115"/>
            <a:ext cx="802318" cy="2959584"/>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5" idx="3"/>
            <a:endCxn id="19" idx="1"/>
          </p:cNvCxnSpPr>
          <p:nvPr/>
        </p:nvCxnSpPr>
        <p:spPr>
          <a:xfrm>
            <a:off x="6636886" y="3922310"/>
            <a:ext cx="806825" cy="334793"/>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5" idx="3"/>
          </p:cNvCxnSpPr>
          <p:nvPr/>
        </p:nvCxnSpPr>
        <p:spPr>
          <a:xfrm>
            <a:off x="6636886" y="3922310"/>
            <a:ext cx="802318" cy="209860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15" idx="3"/>
            <a:endCxn id="14" idx="1"/>
          </p:cNvCxnSpPr>
          <p:nvPr/>
        </p:nvCxnSpPr>
        <p:spPr>
          <a:xfrm flipV="1">
            <a:off x="6636886" y="3394762"/>
            <a:ext cx="806825" cy="527548"/>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20" idx="1"/>
          </p:cNvCxnSpPr>
          <p:nvPr/>
        </p:nvCxnSpPr>
        <p:spPr>
          <a:xfrm>
            <a:off x="6709031" y="4035955"/>
            <a:ext cx="734680" cy="1037835"/>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16" idx="3"/>
            <a:endCxn id="14" idx="1"/>
          </p:cNvCxnSpPr>
          <p:nvPr/>
        </p:nvCxnSpPr>
        <p:spPr>
          <a:xfrm flipV="1">
            <a:off x="6636886" y="3394762"/>
            <a:ext cx="806825" cy="1327694"/>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16" idx="3"/>
            <a:endCxn id="19" idx="1"/>
          </p:cNvCxnSpPr>
          <p:nvPr/>
        </p:nvCxnSpPr>
        <p:spPr>
          <a:xfrm flipV="1">
            <a:off x="6636886" y="4257103"/>
            <a:ext cx="806825" cy="465353"/>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16" idx="3"/>
            <a:endCxn id="20" idx="1"/>
          </p:cNvCxnSpPr>
          <p:nvPr/>
        </p:nvCxnSpPr>
        <p:spPr>
          <a:xfrm>
            <a:off x="6636886" y="4722456"/>
            <a:ext cx="806825" cy="351334"/>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16" idx="3"/>
          </p:cNvCxnSpPr>
          <p:nvPr/>
        </p:nvCxnSpPr>
        <p:spPr>
          <a:xfrm>
            <a:off x="6636886" y="4722456"/>
            <a:ext cx="802318" cy="133702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7" idx="3"/>
            <a:endCxn id="14" idx="1"/>
          </p:cNvCxnSpPr>
          <p:nvPr/>
        </p:nvCxnSpPr>
        <p:spPr>
          <a:xfrm flipV="1">
            <a:off x="6636886" y="3394762"/>
            <a:ext cx="806825" cy="2164483"/>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7" idx="3"/>
            <a:endCxn id="19" idx="1"/>
          </p:cNvCxnSpPr>
          <p:nvPr/>
        </p:nvCxnSpPr>
        <p:spPr>
          <a:xfrm flipV="1">
            <a:off x="6636886" y="4257103"/>
            <a:ext cx="806825" cy="1302142"/>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17" idx="3"/>
            <a:endCxn id="20" idx="1"/>
          </p:cNvCxnSpPr>
          <p:nvPr/>
        </p:nvCxnSpPr>
        <p:spPr>
          <a:xfrm flipV="1">
            <a:off x="6636886" y="5073790"/>
            <a:ext cx="806825" cy="485455"/>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17" idx="3"/>
          </p:cNvCxnSpPr>
          <p:nvPr/>
        </p:nvCxnSpPr>
        <p:spPr>
          <a:xfrm>
            <a:off x="6636886" y="5559245"/>
            <a:ext cx="802318" cy="491084"/>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18" idx="3"/>
          </p:cNvCxnSpPr>
          <p:nvPr/>
        </p:nvCxnSpPr>
        <p:spPr>
          <a:xfrm flipV="1">
            <a:off x="6636886" y="3625594"/>
            <a:ext cx="802318" cy="2733797"/>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18" idx="3"/>
            <a:endCxn id="19" idx="1"/>
          </p:cNvCxnSpPr>
          <p:nvPr/>
        </p:nvCxnSpPr>
        <p:spPr>
          <a:xfrm flipV="1">
            <a:off x="6636886" y="4257103"/>
            <a:ext cx="806825" cy="2102288"/>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18" idx="3"/>
          </p:cNvCxnSpPr>
          <p:nvPr/>
        </p:nvCxnSpPr>
        <p:spPr>
          <a:xfrm flipV="1">
            <a:off x="6636886" y="5181438"/>
            <a:ext cx="802318" cy="1177953"/>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18" idx="3"/>
          </p:cNvCxnSpPr>
          <p:nvPr/>
        </p:nvCxnSpPr>
        <p:spPr>
          <a:xfrm flipV="1">
            <a:off x="6636886" y="6044699"/>
            <a:ext cx="802318" cy="314692"/>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Curved Connector 115"/>
          <p:cNvCxnSpPr>
            <a:stCxn id="14" idx="3"/>
            <a:endCxn id="2" idx="0"/>
          </p:cNvCxnSpPr>
          <p:nvPr/>
        </p:nvCxnSpPr>
        <p:spPr>
          <a:xfrm flipH="1">
            <a:off x="3815321" y="3394762"/>
            <a:ext cx="4860330" cy="758380"/>
          </a:xfrm>
          <a:prstGeom prst="curvedConnector4">
            <a:avLst>
              <a:gd name="adj1" fmla="val -4426"/>
              <a:gd name="adj2" fmla="val -16883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0" name="Curved Connector 119"/>
          <p:cNvCxnSpPr>
            <a:stCxn id="20" idx="3"/>
            <a:endCxn id="2" idx="1"/>
          </p:cNvCxnSpPr>
          <p:nvPr/>
        </p:nvCxnSpPr>
        <p:spPr>
          <a:xfrm flipH="1" flipV="1">
            <a:off x="3268087" y="4568641"/>
            <a:ext cx="5407564" cy="505149"/>
          </a:xfrm>
          <a:prstGeom prst="curvedConnector5">
            <a:avLst>
              <a:gd name="adj1" fmla="val -4227"/>
              <a:gd name="adj2" fmla="val -342160"/>
              <a:gd name="adj3" fmla="val 10422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3" name="Curved Connector 122"/>
          <p:cNvCxnSpPr>
            <a:stCxn id="21" idx="3"/>
            <a:endCxn id="2" idx="2"/>
          </p:cNvCxnSpPr>
          <p:nvPr/>
        </p:nvCxnSpPr>
        <p:spPr>
          <a:xfrm flipH="1" flipV="1">
            <a:off x="3815321" y="4984139"/>
            <a:ext cx="4860330" cy="921672"/>
          </a:xfrm>
          <a:prstGeom prst="curvedConnector4">
            <a:avLst>
              <a:gd name="adj1" fmla="val -4703"/>
              <a:gd name="adj2" fmla="val -9650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6" name="Curved Connector 125"/>
          <p:cNvCxnSpPr>
            <a:endCxn id="2" idx="1"/>
          </p:cNvCxnSpPr>
          <p:nvPr/>
        </p:nvCxnSpPr>
        <p:spPr>
          <a:xfrm rot="10800000" flipV="1">
            <a:off x="3268087" y="4402531"/>
            <a:ext cx="5407564" cy="166110"/>
          </a:xfrm>
          <a:prstGeom prst="curvedConnector5">
            <a:avLst>
              <a:gd name="adj1" fmla="val -6373"/>
              <a:gd name="adj2" fmla="val -1220349"/>
              <a:gd name="adj3" fmla="val 104227"/>
            </a:avLst>
          </a:prstGeom>
          <a:ln>
            <a:tailEnd type="triangle"/>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172392" y="2925456"/>
            <a:ext cx="2408303" cy="1785104"/>
          </a:xfrm>
          <a:prstGeom prst="rect">
            <a:avLst/>
          </a:prstGeom>
          <a:noFill/>
        </p:spPr>
        <p:txBody>
          <a:bodyPr wrap="square" rtlCol="0">
            <a:spAutoFit/>
          </a:bodyPr>
          <a:lstStyle/>
          <a:p>
            <a:r>
              <a:rPr lang="en-US" sz="2200" b="1" dirty="0">
                <a:latin typeface="Arial" pitchFamily="34" charset="0"/>
                <a:cs typeface="Arial" pitchFamily="34" charset="0"/>
              </a:rPr>
              <a:t>Master Node</a:t>
            </a:r>
          </a:p>
          <a:p>
            <a:r>
              <a:rPr lang="en-US" sz="2200" dirty="0">
                <a:latin typeface="Arial" pitchFamily="34" charset="0"/>
                <a:cs typeface="Arial" pitchFamily="34" charset="0"/>
              </a:rPr>
              <a:t>Keeps track of the model </a:t>
            </a:r>
            <a:br>
              <a:rPr lang="en-US" sz="2200" dirty="0">
                <a:latin typeface="Arial" pitchFamily="34" charset="0"/>
                <a:cs typeface="Arial" pitchFamily="34" charset="0"/>
              </a:rPr>
            </a:br>
            <a:r>
              <a:rPr lang="en-US" sz="2200" dirty="0">
                <a:latin typeface="Arial" pitchFamily="34" charset="0"/>
                <a:cs typeface="Arial" pitchFamily="34" charset="0"/>
              </a:rPr>
              <a:t>and decides how to grow the tree</a:t>
            </a:r>
          </a:p>
        </p:txBody>
      </p:sp>
      <p:sp>
        <p:nvSpPr>
          <p:cNvPr id="133" name="Rectangle 132"/>
          <p:cNvSpPr/>
          <p:nvPr/>
        </p:nvSpPr>
        <p:spPr>
          <a:xfrm>
            <a:off x="199073" y="5179333"/>
            <a:ext cx="2809423" cy="1446550"/>
          </a:xfrm>
          <a:prstGeom prst="rect">
            <a:avLst/>
          </a:prstGeom>
        </p:spPr>
        <p:txBody>
          <a:bodyPr wrap="square">
            <a:spAutoFit/>
          </a:bodyPr>
          <a:lstStyle/>
          <a:p>
            <a:r>
              <a:rPr lang="en-US" sz="2200" b="1" dirty="0" err="1">
                <a:latin typeface="Arial" pitchFamily="34" charset="0"/>
                <a:cs typeface="Arial" pitchFamily="34" charset="0"/>
              </a:rPr>
              <a:t>MapReduce</a:t>
            </a:r>
            <a:r>
              <a:rPr lang="en-US" sz="2200" dirty="0">
                <a:latin typeface="Arial" pitchFamily="34" charset="0"/>
                <a:cs typeface="Arial" pitchFamily="34" charset="0"/>
              </a:rPr>
              <a:t> </a:t>
            </a:r>
          </a:p>
          <a:p>
            <a:r>
              <a:rPr lang="en-US" sz="2200" dirty="0">
                <a:latin typeface="Arial" pitchFamily="34" charset="0"/>
                <a:cs typeface="Arial" pitchFamily="34" charset="0"/>
              </a:rPr>
              <a:t>Given a set of split</a:t>
            </a:r>
            <a:br>
              <a:rPr lang="en-US" sz="2200" dirty="0">
                <a:latin typeface="Arial" pitchFamily="34" charset="0"/>
                <a:cs typeface="Arial" pitchFamily="34" charset="0"/>
              </a:rPr>
            </a:br>
            <a:r>
              <a:rPr lang="en-US" sz="2200" dirty="0">
                <a:latin typeface="Arial" pitchFamily="34" charset="0"/>
                <a:cs typeface="Arial" pitchFamily="34" charset="0"/>
              </a:rPr>
              <a:t>candidates compute their quality</a:t>
            </a:r>
          </a:p>
        </p:txBody>
      </p:sp>
    </p:spTree>
    <p:extLst>
      <p:ext uri="{BB962C8B-B14F-4D97-AF65-F5344CB8AC3E}">
        <p14:creationId xmlns:p14="http://schemas.microsoft.com/office/powerpoint/2010/main" val="739565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457200"/>
            <a:ext cx="8520600" cy="572700"/>
          </a:xfrm>
          <a:prstGeom prst="rect">
            <a:avLst/>
          </a:prstGeom>
        </p:spPr>
        <p:txBody>
          <a:bodyPr spcFirstLastPara="1" vert="horz" wrap="square" lIns="91425" tIns="91425" rIns="91425" bIns="91425" rtlCol="0" anchor="t" anchorCtr="0">
            <a:noAutofit/>
          </a:bodyPr>
          <a:lstStyle/>
          <a:p>
            <a:pPr>
              <a:spcBef>
                <a:spcPts val="0"/>
              </a:spcBef>
            </a:pPr>
            <a:r>
              <a:rPr lang="en-GB" dirty="0"/>
              <a:t>Data Flow Systems</a:t>
            </a:r>
            <a:endParaRPr dirty="0"/>
          </a:p>
        </p:txBody>
      </p:sp>
      <p:sp>
        <p:nvSpPr>
          <p:cNvPr id="78" name="Shape 78"/>
          <p:cNvSpPr txBox="1">
            <a:spLocks noGrp="1"/>
          </p:cNvSpPr>
          <p:nvPr>
            <p:ph type="body" idx="1"/>
          </p:nvPr>
        </p:nvSpPr>
        <p:spPr>
          <a:xfrm>
            <a:off x="311700" y="1524000"/>
            <a:ext cx="8520600" cy="3416400"/>
          </a:xfrm>
          <a:prstGeom prst="rect">
            <a:avLst/>
          </a:prstGeom>
        </p:spPr>
        <p:txBody>
          <a:bodyPr spcFirstLastPara="1" vert="horz" wrap="square" lIns="91425" tIns="91425" rIns="91425" bIns="91425" rtlCol="0" anchor="t" anchorCtr="0">
            <a:noAutofit/>
          </a:bodyPr>
          <a:lstStyle/>
          <a:p>
            <a:pPr marL="457200" indent="-342900">
              <a:spcBef>
                <a:spcPts val="0"/>
              </a:spcBef>
              <a:buSzPts val="1800"/>
              <a:buChar char="●"/>
            </a:pPr>
            <a:r>
              <a:rPr lang="en-GB" dirty="0"/>
              <a:t>MapReduce uses two ranks of tasks: </a:t>
            </a:r>
            <a:endParaRPr dirty="0"/>
          </a:p>
          <a:p>
            <a:pPr marL="914400" lvl="1" indent="-317500">
              <a:spcBef>
                <a:spcPts val="0"/>
              </a:spcBef>
              <a:buSzPts val="1400"/>
              <a:buChar char="○"/>
            </a:pPr>
            <a:r>
              <a:rPr lang="en-GB" dirty="0"/>
              <a:t>One is Map and other is Reduce</a:t>
            </a:r>
            <a:endParaRPr dirty="0"/>
          </a:p>
          <a:p>
            <a:pPr marL="914400" lvl="1" indent="-317500">
              <a:spcBef>
                <a:spcPts val="0"/>
              </a:spcBef>
              <a:buSzPts val="1400"/>
              <a:buChar char="○"/>
            </a:pPr>
            <a:r>
              <a:rPr lang="en-GB" dirty="0"/>
              <a:t>Data flows from first rank to second rank</a:t>
            </a:r>
            <a:endParaRPr dirty="0"/>
          </a:p>
          <a:p>
            <a:pPr marL="457200" indent="-342900">
              <a:spcBef>
                <a:spcPts val="0"/>
              </a:spcBef>
              <a:buSzPts val="1800"/>
              <a:buChar char="●"/>
            </a:pPr>
            <a:r>
              <a:rPr lang="en-GB" dirty="0"/>
              <a:t>Data Flow Systems generalise this:</a:t>
            </a:r>
            <a:endParaRPr dirty="0"/>
          </a:p>
          <a:p>
            <a:pPr marL="914400" lvl="1" indent="-317500">
              <a:spcBef>
                <a:spcPts val="0"/>
              </a:spcBef>
              <a:buSzPts val="1400"/>
              <a:buChar char="○"/>
            </a:pPr>
            <a:r>
              <a:rPr lang="en-GB" dirty="0"/>
              <a:t>Allow any number of tasks</a:t>
            </a:r>
            <a:endParaRPr dirty="0"/>
          </a:p>
          <a:p>
            <a:pPr marL="914400" lvl="1" indent="-317500">
              <a:spcBef>
                <a:spcPts val="0"/>
              </a:spcBef>
              <a:buSzPts val="1400"/>
              <a:buChar char="○"/>
            </a:pPr>
            <a:r>
              <a:rPr lang="en-GB" dirty="0"/>
              <a:t>Allow functions other than Map and Reduce</a:t>
            </a:r>
            <a:endParaRPr dirty="0"/>
          </a:p>
          <a:p>
            <a:pPr marL="457200" indent="-342900">
              <a:spcBef>
                <a:spcPts val="0"/>
              </a:spcBef>
              <a:buSzPts val="1800"/>
              <a:buChar char="●"/>
            </a:pPr>
            <a:r>
              <a:rPr lang="en-GB" dirty="0"/>
              <a:t>Spark is the most popular data-flow system.</a:t>
            </a:r>
            <a:endParaRPr dirty="0"/>
          </a:p>
          <a:p>
            <a:pPr marL="914400" lvl="1" indent="-317500">
              <a:spcBef>
                <a:spcPts val="0"/>
              </a:spcBef>
              <a:buSzPts val="1400"/>
              <a:buChar char="○"/>
            </a:pPr>
            <a:r>
              <a:rPr lang="en-GB" dirty="0"/>
              <a:t>RDD’s : Collection of records</a:t>
            </a:r>
            <a:endParaRPr dirty="0"/>
          </a:p>
          <a:p>
            <a:pPr marL="914400" lvl="1" indent="-317500">
              <a:spcBef>
                <a:spcPts val="0"/>
              </a:spcBef>
              <a:buSzPts val="1400"/>
              <a:buChar char="○"/>
            </a:pPr>
            <a:r>
              <a:rPr lang="en-GB" dirty="0"/>
              <a:t>Spread across clusters and read-only.</a:t>
            </a:r>
            <a:endParaRPr dirty="0"/>
          </a:p>
        </p:txBody>
      </p:sp>
    </p:spTree>
    <p:extLst>
      <p:ext uri="{BB962C8B-B14F-4D97-AF65-F5344CB8AC3E}">
        <p14:creationId xmlns:p14="http://schemas.microsoft.com/office/powerpoint/2010/main" val="2164306954"/>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242046" y="107576"/>
                <a:ext cx="8901953" cy="5280869"/>
              </a:xfrm>
              <a:prstGeom prst="rect">
                <a:avLst/>
              </a:prstGeom>
              <a:noFill/>
            </p:spPr>
            <p:txBody>
              <a:bodyPr wrap="square" rtlCol="0">
                <a:spAutoFit/>
              </a:bodyPr>
              <a:lstStyle/>
              <a:p>
                <a:r>
                  <a:rPr lang="en-US" sz="2800" b="1" dirty="0"/>
                  <a:t>3 Types of </a:t>
                </a:r>
                <a:r>
                  <a:rPr lang="en-US" sz="2800" b="1" dirty="0" err="1"/>
                  <a:t>MapReduce</a:t>
                </a:r>
                <a:r>
                  <a:rPr lang="en-US" sz="2800" b="1" dirty="0"/>
                  <a:t> jobs</a:t>
                </a:r>
                <a:r>
                  <a:rPr lang="en-US" sz="2800" dirty="0"/>
                  <a:t>: </a:t>
                </a:r>
              </a:p>
              <a:p>
                <a:endParaRPr lang="en-US" sz="2800" dirty="0"/>
              </a:p>
              <a:p>
                <a:pPr marL="457200" indent="-457200">
                  <a:buFont typeface="Arial" charset="0"/>
                  <a:buChar char="•"/>
                </a:pPr>
                <a:r>
                  <a:rPr lang="en-US" sz="2800" b="1" dirty="0"/>
                  <a:t>Initialization</a:t>
                </a:r>
                <a:r>
                  <a:rPr lang="en-US" sz="2800" dirty="0"/>
                  <a:t> (run once)</a:t>
                </a:r>
              </a:p>
              <a:p>
                <a:pPr marL="914400" lvl="1" indent="-457200">
                  <a:buFont typeface="Arial" charset="0"/>
                  <a:buChar char="•"/>
                </a:pPr>
                <a:r>
                  <a:rPr lang="en-US" sz="2800" dirty="0"/>
                  <a:t>Find candidate splits </a:t>
                </a:r>
                <a:r>
                  <a:rPr lang="en-US" sz="2800" dirty="0">
                    <a:solidFill>
                      <a:srgbClr val="D60093"/>
                    </a:solidFill>
                  </a:rPr>
                  <a:t>(node </a:t>
                </a:r>
                <a:r>
                  <a:rPr lang="en-US" sz="2800" dirty="0"/>
                  <a:t>n</a:t>
                </a:r>
                <a:r>
                  <a:rPr lang="en-US" sz="2800" dirty="0">
                    <a:solidFill>
                      <a:srgbClr val="D60093"/>
                    </a:solidFill>
                  </a:rPr>
                  <a:t>, attribute </a:t>
                </a:r>
                <a:r>
                  <a:rPr lang="en-US" sz="2800" dirty="0"/>
                  <a:t>X</a:t>
                </a:r>
                <a:r>
                  <a:rPr lang="en-US" sz="2800" baseline="30000" dirty="0"/>
                  <a:t>(j)</a:t>
                </a:r>
                <a:r>
                  <a:rPr lang="en-US" sz="2800" dirty="0">
                    <a:solidFill>
                      <a:srgbClr val="D60093"/>
                    </a:solidFill>
                  </a:rPr>
                  <a:t>, value </a:t>
                </a:r>
                <a:r>
                  <a:rPr lang="en-US" sz="2800" dirty="0"/>
                  <a:t>v</a:t>
                </a:r>
                <a:r>
                  <a:rPr lang="en-US" sz="2800" dirty="0">
                    <a:solidFill>
                      <a:srgbClr val="D60093"/>
                    </a:solidFill>
                  </a:rPr>
                  <a:t>)</a:t>
                </a:r>
              </a:p>
              <a:p>
                <a:pPr marL="914400" lvl="1" indent="-457200">
                  <a:buFont typeface="Arial" charset="0"/>
                  <a:buChar char="•"/>
                </a:pPr>
                <a:r>
                  <a:rPr lang="en-US" sz="2800" dirty="0"/>
                  <a:t>Approximate equivalent depth in data</a:t>
                </a:r>
              </a:p>
              <a:p>
                <a:pPr marL="457200" indent="-457200">
                  <a:buFont typeface="Arial" charset="0"/>
                  <a:buChar char="•"/>
                </a:pPr>
                <a:r>
                  <a:rPr lang="en-US" sz="2800" b="1" dirty="0" err="1"/>
                  <a:t>FindBestSplit</a:t>
                </a:r>
                <a:r>
                  <a:rPr lang="en-US" sz="2800" dirty="0"/>
                  <a:t> (run multiple times)</a:t>
                </a:r>
              </a:p>
              <a:p>
                <a:pPr marL="914400" lvl="1" indent="-457200">
                  <a:buFont typeface="Arial" charset="0"/>
                  <a:buChar char="•"/>
                </a:pPr>
                <a:r>
                  <a:rPr lang="en-US" sz="2800" dirty="0"/>
                  <a:t>For a split node j find </a:t>
                </a:r>
                <a14:m>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charset="0"/>
                          </a:rPr>
                          <m:t>𝑋</m:t>
                        </m:r>
                      </m:e>
                      <m:sup>
                        <m:r>
                          <a:rPr lang="en-US" sz="2800" b="0" i="1" smtClean="0">
                            <a:latin typeface="Cambria Math" charset="0"/>
                          </a:rPr>
                          <m:t>(</m:t>
                        </m:r>
                        <m:r>
                          <a:rPr lang="en-US" sz="2800" b="0" i="1" smtClean="0">
                            <a:latin typeface="Cambria Math" charset="0"/>
                          </a:rPr>
                          <m:t>𝑗</m:t>
                        </m:r>
                        <m:r>
                          <a:rPr lang="en-US" sz="2800" b="0" i="1" smtClean="0">
                            <a:latin typeface="Cambria Math" charset="0"/>
                          </a:rPr>
                          <m:t>)</m:t>
                        </m:r>
                      </m:sup>
                    </m:sSup>
                  </m:oMath>
                </a14:m>
                <a:r>
                  <a:rPr lang="en-US" sz="2800" dirty="0"/>
                  <a:t> and v that </a:t>
                </a:r>
                <a:r>
                  <a:rPr lang="en-US" sz="2800" b="1" dirty="0"/>
                  <a:t>maximizes purity</a:t>
                </a:r>
              </a:p>
              <a:p>
                <a:pPr marL="457200" indent="-457200">
                  <a:buFont typeface="Arial" charset="0"/>
                  <a:buChar char="•"/>
                </a:pPr>
                <a:r>
                  <a:rPr lang="en-US" sz="2800" b="1" dirty="0" err="1"/>
                  <a:t>InMemoryBuild</a:t>
                </a:r>
                <a:r>
                  <a:rPr lang="en-US" sz="2800" dirty="0"/>
                  <a:t> (run once last)</a:t>
                </a:r>
              </a:p>
              <a:p>
                <a:pPr marL="914400" lvl="1" indent="-457200">
                  <a:buFont typeface="Arial" charset="0"/>
                  <a:buChar char="•"/>
                </a:pPr>
                <a:r>
                  <a:rPr lang="en-US" sz="2800" dirty="0"/>
                  <a:t>If there is little data entering a tree node, Master runs an </a:t>
                </a:r>
                <a:r>
                  <a:rPr lang="en-US" sz="2800" dirty="0" err="1"/>
                  <a:t>InMemoryBuild</a:t>
                </a:r>
                <a:r>
                  <a:rPr lang="en-US" sz="2800" dirty="0"/>
                  <a:t> </a:t>
                </a:r>
                <a:r>
                  <a:rPr lang="en-US" sz="2800" dirty="0" err="1"/>
                  <a:t>MapReduce</a:t>
                </a:r>
                <a:r>
                  <a:rPr lang="en-US" sz="2800" dirty="0"/>
                  <a:t> job to grow the entire </a:t>
                </a:r>
                <a:r>
                  <a:rPr lang="en-US" sz="2800" dirty="0" err="1"/>
                  <a:t>subtree</a:t>
                </a:r>
                <a:r>
                  <a:rPr lang="en-US" sz="2800" dirty="0"/>
                  <a:t> below that node</a:t>
                </a:r>
              </a:p>
            </p:txBody>
          </p:sp>
        </mc:Choice>
        <mc:Fallback xmlns="">
          <p:sp>
            <p:nvSpPr>
              <p:cNvPr id="4" name="TextBox 3"/>
              <p:cNvSpPr txBox="1">
                <a:spLocks noRot="1" noChangeAspect="1" noMove="1" noResize="1" noEditPoints="1" noAdjustHandles="1" noChangeArrowheads="1" noChangeShapeType="1" noTextEdit="1"/>
              </p:cNvSpPr>
              <p:nvPr/>
            </p:nvSpPr>
            <p:spPr>
              <a:xfrm>
                <a:off x="242046" y="107576"/>
                <a:ext cx="8901953" cy="5280869"/>
              </a:xfrm>
              <a:prstGeom prst="rect">
                <a:avLst/>
              </a:prstGeom>
              <a:blipFill>
                <a:blip r:embed="rId2"/>
                <a:stretch>
                  <a:fillRect l="-1282" t="-959" r="-1709" b="-2158"/>
                </a:stretch>
              </a:blipFill>
            </p:spPr>
            <p:txBody>
              <a:bodyPr/>
              <a:lstStyle/>
              <a:p>
                <a:r>
                  <a:rPr lang="en-US">
                    <a:noFill/>
                  </a:rPr>
                  <a:t> </a:t>
                </a:r>
              </a:p>
            </p:txBody>
          </p:sp>
        </mc:Fallback>
      </mc:AlternateContent>
      <p:sp>
        <p:nvSpPr>
          <p:cNvPr id="5" name="Oval 4"/>
          <p:cNvSpPr/>
          <p:nvPr/>
        </p:nvSpPr>
        <p:spPr>
          <a:xfrm>
            <a:off x="7381949" y="5670176"/>
            <a:ext cx="416535" cy="389515"/>
          </a:xfrm>
          <a:prstGeom prst="ellipse">
            <a:avLst/>
          </a:prstGeom>
          <a:ln w="19050"/>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a:t>j</a:t>
            </a:r>
          </a:p>
        </p:txBody>
      </p:sp>
      <p:cxnSp>
        <p:nvCxnSpPr>
          <p:cNvPr id="6" name="Straight Arrow Connector 5"/>
          <p:cNvCxnSpPr/>
          <p:nvPr/>
        </p:nvCxnSpPr>
        <p:spPr>
          <a:xfrm rot="5400000">
            <a:off x="6954343" y="5952721"/>
            <a:ext cx="438681" cy="538532"/>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rot="16200000" flipH="1">
            <a:off x="7787410" y="5952721"/>
            <a:ext cx="438681" cy="538532"/>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rot="5400000">
            <a:off x="7475917" y="5174877"/>
            <a:ext cx="609600" cy="380999"/>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7870740" y="5898776"/>
            <a:ext cx="439544" cy="369332"/>
          </a:xfrm>
          <a:prstGeom prst="rect">
            <a:avLst/>
          </a:prstGeom>
          <a:noFill/>
        </p:spPr>
        <p:txBody>
          <a:bodyPr wrap="none" rtlCol="0">
            <a:spAutoFit/>
          </a:bodyPr>
          <a:lstStyle/>
          <a:p>
            <a:r>
              <a:rPr lang="en-US" b="1" dirty="0"/>
              <a:t>D</a:t>
            </a:r>
            <a:r>
              <a:rPr lang="en-US" b="1" baseline="-25000" dirty="0"/>
              <a:t>R</a:t>
            </a:r>
          </a:p>
        </p:txBody>
      </p:sp>
      <p:sp>
        <p:nvSpPr>
          <p:cNvPr id="10" name="TextBox 9"/>
          <p:cNvSpPr txBox="1"/>
          <p:nvPr/>
        </p:nvSpPr>
        <p:spPr>
          <a:xfrm>
            <a:off x="6853888" y="5882592"/>
            <a:ext cx="431528" cy="369332"/>
          </a:xfrm>
          <a:prstGeom prst="rect">
            <a:avLst/>
          </a:prstGeom>
          <a:noFill/>
        </p:spPr>
        <p:txBody>
          <a:bodyPr wrap="none" rtlCol="0">
            <a:spAutoFit/>
          </a:bodyPr>
          <a:lstStyle/>
          <a:p>
            <a:r>
              <a:rPr lang="en-US" b="1" dirty="0"/>
              <a:t>D</a:t>
            </a:r>
            <a:r>
              <a:rPr lang="en-US" b="1" baseline="-25000" dirty="0"/>
              <a:t>L</a:t>
            </a:r>
          </a:p>
        </p:txBody>
      </p:sp>
      <p:sp>
        <p:nvSpPr>
          <p:cNvPr id="11" name="TextBox 10"/>
          <p:cNvSpPr txBox="1"/>
          <p:nvPr/>
        </p:nvSpPr>
        <p:spPr>
          <a:xfrm>
            <a:off x="7742616" y="5224644"/>
            <a:ext cx="340158" cy="369332"/>
          </a:xfrm>
          <a:prstGeom prst="rect">
            <a:avLst/>
          </a:prstGeom>
          <a:noFill/>
        </p:spPr>
        <p:txBody>
          <a:bodyPr wrap="none" rtlCol="0">
            <a:spAutoFit/>
          </a:bodyPr>
          <a:lstStyle/>
          <a:p>
            <a:r>
              <a:rPr lang="en-US" b="1" dirty="0"/>
              <a:t>D</a:t>
            </a:r>
            <a:endParaRPr lang="en-US" b="1" baseline="-25000" dirty="0"/>
          </a:p>
        </p:txBody>
      </p:sp>
      <p:sp>
        <p:nvSpPr>
          <p:cNvPr id="12" name="TextBox 11"/>
          <p:cNvSpPr txBox="1"/>
          <p:nvPr/>
        </p:nvSpPr>
        <p:spPr>
          <a:xfrm>
            <a:off x="7285416" y="6139044"/>
            <a:ext cx="815160" cy="369332"/>
          </a:xfrm>
          <a:prstGeom prst="rect">
            <a:avLst/>
          </a:prstGeom>
          <a:noFill/>
        </p:spPr>
        <p:txBody>
          <a:bodyPr wrap="none" rtlCol="0">
            <a:spAutoFit/>
          </a:bodyPr>
          <a:lstStyle/>
          <a:p>
            <a:r>
              <a:rPr lang="en-US" b="1" dirty="0"/>
              <a:t>X</a:t>
            </a:r>
            <a:r>
              <a:rPr lang="en-US" b="1" baseline="30000" dirty="0"/>
              <a:t>(j)</a:t>
            </a:r>
            <a:r>
              <a:rPr lang="en-US" b="1" baseline="-25000" dirty="0"/>
              <a:t> </a:t>
            </a:r>
            <a:r>
              <a:rPr lang="en-US" b="1" dirty="0"/>
              <a:t>&lt; v</a:t>
            </a:r>
            <a:endParaRPr lang="en-US" b="1" baseline="-25000" dirty="0"/>
          </a:p>
        </p:txBody>
      </p:sp>
    </p:spTree>
    <p:extLst>
      <p:ext uri="{BB962C8B-B14F-4D97-AF65-F5344CB8AC3E}">
        <p14:creationId xmlns:p14="http://schemas.microsoft.com/office/powerpoint/2010/main" val="840334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046" y="107576"/>
            <a:ext cx="8901953" cy="5570756"/>
          </a:xfrm>
          <a:prstGeom prst="rect">
            <a:avLst/>
          </a:prstGeom>
          <a:noFill/>
        </p:spPr>
        <p:txBody>
          <a:bodyPr wrap="square" rtlCol="0">
            <a:spAutoFit/>
          </a:bodyPr>
          <a:lstStyle/>
          <a:p>
            <a:r>
              <a:rPr lang="en-US" sz="2800" b="1" dirty="0"/>
              <a:t>Bagging</a:t>
            </a:r>
          </a:p>
          <a:p>
            <a:endParaRPr lang="en-US" sz="2800" dirty="0"/>
          </a:p>
          <a:p>
            <a:r>
              <a:rPr lang="en-US" sz="2800" dirty="0"/>
              <a:t>idea:</a:t>
            </a:r>
          </a:p>
          <a:p>
            <a:pPr marL="342900" lvl="1" indent="-342900">
              <a:buFont typeface="Arial" charset="0"/>
              <a:buChar char="•"/>
            </a:pPr>
            <a:r>
              <a:rPr lang="en-US" sz="2400" dirty="0"/>
              <a:t>Learn </a:t>
            </a:r>
            <a:r>
              <a:rPr lang="en-US" sz="2400" b="1" dirty="0"/>
              <a:t>multiple trees</a:t>
            </a:r>
            <a:r>
              <a:rPr lang="en-US" sz="2400" dirty="0"/>
              <a:t> over independent samples of the training data</a:t>
            </a:r>
          </a:p>
          <a:p>
            <a:pPr marL="342900" lvl="1" indent="-342900">
              <a:buFont typeface="Arial" charset="0"/>
              <a:buChar char="•"/>
            </a:pPr>
            <a:r>
              <a:rPr lang="en-US" sz="2400" dirty="0"/>
              <a:t>Predictions from each tree are averaged to compute the ﬁnal model prediction</a:t>
            </a:r>
          </a:p>
          <a:p>
            <a:pPr marL="342900" lvl="1" indent="-342900">
              <a:buFont typeface="Arial" charset="0"/>
              <a:buChar char="•"/>
            </a:pPr>
            <a:endParaRPr lang="en-US" sz="2400" dirty="0"/>
          </a:p>
          <a:p>
            <a:pPr marL="342900" lvl="1" indent="-342900">
              <a:buFont typeface="Arial" charset="0"/>
              <a:buChar char="•"/>
            </a:pPr>
            <a:endParaRPr lang="en-US" sz="2400" dirty="0"/>
          </a:p>
          <a:p>
            <a:pPr marL="0" lvl="1"/>
            <a:r>
              <a:rPr lang="en-US" sz="2400" dirty="0"/>
              <a:t>Sample training data with replacement</a:t>
            </a:r>
          </a:p>
          <a:p>
            <a:pPr marL="0" lvl="1"/>
            <a:endParaRPr lang="en-US" sz="2400" dirty="0"/>
          </a:p>
          <a:p>
            <a:pPr marL="0" lvl="1"/>
            <a:r>
              <a:rPr lang="en-US" sz="2400" dirty="0"/>
              <a:t>Feature bagging: random sample features for different trees</a:t>
            </a:r>
          </a:p>
          <a:p>
            <a:pPr marL="0" lvl="1"/>
            <a:r>
              <a:rPr lang="en-US" sz="2400" dirty="0"/>
              <a:t>(break correlation between different decision trees)</a:t>
            </a:r>
          </a:p>
          <a:p>
            <a:endParaRPr lang="en-US" sz="2800" dirty="0"/>
          </a:p>
          <a:p>
            <a:endParaRPr lang="en-US" sz="2800" dirty="0"/>
          </a:p>
        </p:txBody>
      </p:sp>
    </p:spTree>
    <p:extLst>
      <p:ext uri="{BB962C8B-B14F-4D97-AF65-F5344CB8AC3E}">
        <p14:creationId xmlns:p14="http://schemas.microsoft.com/office/powerpoint/2010/main" val="3009089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9CAAC-E74D-FD42-AA48-7EC8EF8CB229}"/>
              </a:ext>
            </a:extLst>
          </p:cNvPr>
          <p:cNvSpPr>
            <a:spLocks noGrp="1"/>
          </p:cNvSpPr>
          <p:nvPr>
            <p:ph type="title"/>
          </p:nvPr>
        </p:nvSpPr>
        <p:spPr/>
        <p:txBody>
          <a:bodyPr/>
          <a:lstStyle/>
          <a:p>
            <a:r>
              <a:rPr lang="en-US" dirty="0"/>
              <a:t>Streaming Algorithms</a:t>
            </a:r>
          </a:p>
        </p:txBody>
      </p:sp>
      <p:sp>
        <p:nvSpPr>
          <p:cNvPr id="3" name="Text Placeholder 2">
            <a:extLst>
              <a:ext uri="{FF2B5EF4-FFF2-40B4-BE49-F238E27FC236}">
                <a16:creationId xmlns:a16="http://schemas.microsoft.com/office/drawing/2014/main" id="{2B68F012-2753-4646-9C26-BBC522C0FAE6}"/>
              </a:ext>
            </a:extLst>
          </p:cNvPr>
          <p:cNvSpPr>
            <a:spLocks noGrp="1"/>
          </p:cNvSpPr>
          <p:nvPr>
            <p:ph type="body" idx="1"/>
          </p:nvPr>
        </p:nvSpPr>
        <p:spPr/>
        <p:txBody>
          <a:bodyPr/>
          <a:lstStyle/>
          <a:p>
            <a:r>
              <a:rPr lang="en-US" dirty="0"/>
              <a:t>Jessica Su</a:t>
            </a:r>
          </a:p>
        </p:txBody>
      </p:sp>
      <p:sp>
        <p:nvSpPr>
          <p:cNvPr id="4" name="Slide Number Placeholder 3">
            <a:extLst>
              <a:ext uri="{FF2B5EF4-FFF2-40B4-BE49-F238E27FC236}">
                <a16:creationId xmlns:a16="http://schemas.microsoft.com/office/drawing/2014/main" id="{3263FB09-8A36-D248-99B6-B3CD441F29C5}"/>
              </a:ext>
            </a:extLst>
          </p:cNvPr>
          <p:cNvSpPr>
            <a:spLocks noGrp="1"/>
          </p:cNvSpPr>
          <p:nvPr>
            <p:ph type="sldNum" sz="quarter" idx="12"/>
          </p:nvPr>
        </p:nvSpPr>
        <p:spPr/>
        <p:txBody>
          <a:bodyPr/>
          <a:lstStyle/>
          <a:p>
            <a:fld id="{19B12225-5612-419B-A8D5-4B8EEE4C217E}" type="slidenum">
              <a:rPr lang="en-US" smtClean="0"/>
              <a:pPr/>
              <a:t>62</a:t>
            </a:fld>
            <a:endParaRPr lang="en-US"/>
          </a:p>
        </p:txBody>
      </p:sp>
    </p:spTree>
    <p:extLst>
      <p:ext uri="{BB962C8B-B14F-4D97-AF65-F5344CB8AC3E}">
        <p14:creationId xmlns:p14="http://schemas.microsoft.com/office/powerpoint/2010/main" val="14279367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F511-A2E0-D149-8BBF-8B963C3D7BFF}"/>
              </a:ext>
            </a:extLst>
          </p:cNvPr>
          <p:cNvSpPr>
            <a:spLocks noGrp="1"/>
          </p:cNvSpPr>
          <p:nvPr>
            <p:ph type="title"/>
          </p:nvPr>
        </p:nvSpPr>
        <p:spPr/>
        <p:txBody>
          <a:bodyPr/>
          <a:lstStyle/>
          <a:p>
            <a:r>
              <a:rPr lang="en-US" dirty="0"/>
              <a:t>Reservoir sampling</a:t>
            </a:r>
          </a:p>
        </p:txBody>
      </p:sp>
      <p:sp>
        <p:nvSpPr>
          <p:cNvPr id="3" name="Content Placeholder 2">
            <a:extLst>
              <a:ext uri="{FF2B5EF4-FFF2-40B4-BE49-F238E27FC236}">
                <a16:creationId xmlns:a16="http://schemas.microsoft.com/office/drawing/2014/main" id="{87FCA5AF-CE7A-F544-AEED-D4186A2F314E}"/>
              </a:ext>
            </a:extLst>
          </p:cNvPr>
          <p:cNvSpPr>
            <a:spLocks noGrp="1"/>
          </p:cNvSpPr>
          <p:nvPr>
            <p:ph idx="1"/>
          </p:nvPr>
        </p:nvSpPr>
        <p:spPr/>
        <p:txBody>
          <a:bodyPr/>
          <a:lstStyle/>
          <a:p>
            <a:r>
              <a:rPr lang="en-US" dirty="0"/>
              <a:t>How to pick a random element of an array?</a:t>
            </a:r>
          </a:p>
        </p:txBody>
      </p:sp>
      <p:sp>
        <p:nvSpPr>
          <p:cNvPr id="4" name="Slide Number Placeholder 3">
            <a:extLst>
              <a:ext uri="{FF2B5EF4-FFF2-40B4-BE49-F238E27FC236}">
                <a16:creationId xmlns:a16="http://schemas.microsoft.com/office/drawing/2014/main" id="{A2226D4E-4146-CF41-9318-E86D07D0C4C7}"/>
              </a:ext>
            </a:extLst>
          </p:cNvPr>
          <p:cNvSpPr>
            <a:spLocks noGrp="1"/>
          </p:cNvSpPr>
          <p:nvPr>
            <p:ph type="sldNum" sz="quarter" idx="12"/>
          </p:nvPr>
        </p:nvSpPr>
        <p:spPr/>
        <p:txBody>
          <a:bodyPr/>
          <a:lstStyle/>
          <a:p>
            <a:fld id="{19B12225-5612-419B-A8D5-4B8EEE4C217E}" type="slidenum">
              <a:rPr lang="en-US" smtClean="0"/>
              <a:pPr/>
              <a:t>63</a:t>
            </a:fld>
            <a:endParaRPr lang="en-US"/>
          </a:p>
        </p:txBody>
      </p:sp>
    </p:spTree>
    <p:extLst>
      <p:ext uri="{BB962C8B-B14F-4D97-AF65-F5344CB8AC3E}">
        <p14:creationId xmlns:p14="http://schemas.microsoft.com/office/powerpoint/2010/main" val="34398744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F511-A2E0-D149-8BBF-8B963C3D7BFF}"/>
              </a:ext>
            </a:extLst>
          </p:cNvPr>
          <p:cNvSpPr>
            <a:spLocks noGrp="1"/>
          </p:cNvSpPr>
          <p:nvPr>
            <p:ph type="title"/>
          </p:nvPr>
        </p:nvSpPr>
        <p:spPr/>
        <p:txBody>
          <a:bodyPr/>
          <a:lstStyle/>
          <a:p>
            <a:r>
              <a:rPr lang="en-US" dirty="0"/>
              <a:t>Reservoir sampling</a:t>
            </a:r>
          </a:p>
        </p:txBody>
      </p:sp>
      <p:sp>
        <p:nvSpPr>
          <p:cNvPr id="3" name="Content Placeholder 2">
            <a:extLst>
              <a:ext uri="{FF2B5EF4-FFF2-40B4-BE49-F238E27FC236}">
                <a16:creationId xmlns:a16="http://schemas.microsoft.com/office/drawing/2014/main" id="{87FCA5AF-CE7A-F544-AEED-D4186A2F314E}"/>
              </a:ext>
            </a:extLst>
          </p:cNvPr>
          <p:cNvSpPr>
            <a:spLocks noGrp="1"/>
          </p:cNvSpPr>
          <p:nvPr>
            <p:ph idx="1"/>
          </p:nvPr>
        </p:nvSpPr>
        <p:spPr/>
        <p:txBody>
          <a:bodyPr/>
          <a:lstStyle/>
          <a:p>
            <a:r>
              <a:rPr lang="en-US" dirty="0"/>
              <a:t>How to pick a random element of an array?</a:t>
            </a:r>
          </a:p>
          <a:p>
            <a:pPr lvl="1"/>
            <a:r>
              <a:rPr lang="en-US" dirty="0"/>
              <a:t>Choose a random integer, and pick the element at that index</a:t>
            </a:r>
          </a:p>
        </p:txBody>
      </p:sp>
      <p:sp>
        <p:nvSpPr>
          <p:cNvPr id="4" name="Slide Number Placeholder 3">
            <a:extLst>
              <a:ext uri="{FF2B5EF4-FFF2-40B4-BE49-F238E27FC236}">
                <a16:creationId xmlns:a16="http://schemas.microsoft.com/office/drawing/2014/main" id="{A2226D4E-4146-CF41-9318-E86D07D0C4C7}"/>
              </a:ext>
            </a:extLst>
          </p:cNvPr>
          <p:cNvSpPr>
            <a:spLocks noGrp="1"/>
          </p:cNvSpPr>
          <p:nvPr>
            <p:ph type="sldNum" sz="quarter" idx="12"/>
          </p:nvPr>
        </p:nvSpPr>
        <p:spPr/>
        <p:txBody>
          <a:bodyPr/>
          <a:lstStyle/>
          <a:p>
            <a:fld id="{19B12225-5612-419B-A8D5-4B8EEE4C217E}" type="slidenum">
              <a:rPr lang="en-US" smtClean="0"/>
              <a:pPr/>
              <a:t>64</a:t>
            </a:fld>
            <a:endParaRPr lang="en-US"/>
          </a:p>
        </p:txBody>
      </p:sp>
    </p:spTree>
    <p:extLst>
      <p:ext uri="{BB962C8B-B14F-4D97-AF65-F5344CB8AC3E}">
        <p14:creationId xmlns:p14="http://schemas.microsoft.com/office/powerpoint/2010/main" val="34377236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F511-A2E0-D149-8BBF-8B963C3D7BFF}"/>
              </a:ext>
            </a:extLst>
          </p:cNvPr>
          <p:cNvSpPr>
            <a:spLocks noGrp="1"/>
          </p:cNvSpPr>
          <p:nvPr>
            <p:ph type="title"/>
          </p:nvPr>
        </p:nvSpPr>
        <p:spPr/>
        <p:txBody>
          <a:bodyPr/>
          <a:lstStyle/>
          <a:p>
            <a:r>
              <a:rPr lang="en-US" dirty="0"/>
              <a:t>Reservoir sampling</a:t>
            </a:r>
          </a:p>
        </p:txBody>
      </p:sp>
      <p:sp>
        <p:nvSpPr>
          <p:cNvPr id="3" name="Content Placeholder 2">
            <a:extLst>
              <a:ext uri="{FF2B5EF4-FFF2-40B4-BE49-F238E27FC236}">
                <a16:creationId xmlns:a16="http://schemas.microsoft.com/office/drawing/2014/main" id="{87FCA5AF-CE7A-F544-AEED-D4186A2F314E}"/>
              </a:ext>
            </a:extLst>
          </p:cNvPr>
          <p:cNvSpPr>
            <a:spLocks noGrp="1"/>
          </p:cNvSpPr>
          <p:nvPr>
            <p:ph idx="1"/>
          </p:nvPr>
        </p:nvSpPr>
        <p:spPr/>
        <p:txBody>
          <a:bodyPr/>
          <a:lstStyle/>
          <a:p>
            <a:r>
              <a:rPr lang="en-US" dirty="0"/>
              <a:t>How to pick a random element of an array?</a:t>
            </a:r>
          </a:p>
          <a:p>
            <a:pPr lvl="1"/>
            <a:r>
              <a:rPr lang="en-US" dirty="0"/>
              <a:t>Choose a random integer, and pick the element at that index</a:t>
            </a:r>
          </a:p>
          <a:p>
            <a:r>
              <a:rPr lang="en-US" dirty="0"/>
              <a:t>How to pick </a:t>
            </a:r>
            <a:r>
              <a:rPr lang="en-US" i="1" dirty="0"/>
              <a:t>s</a:t>
            </a:r>
            <a:r>
              <a:rPr lang="en-US" dirty="0"/>
              <a:t> random elements from an </a:t>
            </a:r>
            <a:r>
              <a:rPr lang="en-US" b="1" dirty="0"/>
              <a:t>infinite stream</a:t>
            </a:r>
            <a:r>
              <a:rPr lang="en-US" dirty="0"/>
              <a:t> of elements?</a:t>
            </a:r>
          </a:p>
        </p:txBody>
      </p:sp>
      <p:sp>
        <p:nvSpPr>
          <p:cNvPr id="4" name="Slide Number Placeholder 3">
            <a:extLst>
              <a:ext uri="{FF2B5EF4-FFF2-40B4-BE49-F238E27FC236}">
                <a16:creationId xmlns:a16="http://schemas.microsoft.com/office/drawing/2014/main" id="{A2226D4E-4146-CF41-9318-E86D07D0C4C7}"/>
              </a:ext>
            </a:extLst>
          </p:cNvPr>
          <p:cNvSpPr>
            <a:spLocks noGrp="1"/>
          </p:cNvSpPr>
          <p:nvPr>
            <p:ph type="sldNum" sz="quarter" idx="12"/>
          </p:nvPr>
        </p:nvSpPr>
        <p:spPr/>
        <p:txBody>
          <a:bodyPr/>
          <a:lstStyle/>
          <a:p>
            <a:fld id="{19B12225-5612-419B-A8D5-4B8EEE4C217E}" type="slidenum">
              <a:rPr lang="en-US" smtClean="0"/>
              <a:pPr/>
              <a:t>65</a:t>
            </a:fld>
            <a:endParaRPr lang="en-US"/>
          </a:p>
        </p:txBody>
      </p:sp>
    </p:spTree>
    <p:extLst>
      <p:ext uri="{BB962C8B-B14F-4D97-AF65-F5344CB8AC3E}">
        <p14:creationId xmlns:p14="http://schemas.microsoft.com/office/powerpoint/2010/main" val="17351057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F511-A2E0-D149-8BBF-8B963C3D7BFF}"/>
              </a:ext>
            </a:extLst>
          </p:cNvPr>
          <p:cNvSpPr>
            <a:spLocks noGrp="1"/>
          </p:cNvSpPr>
          <p:nvPr>
            <p:ph type="title"/>
          </p:nvPr>
        </p:nvSpPr>
        <p:spPr/>
        <p:txBody>
          <a:bodyPr/>
          <a:lstStyle/>
          <a:p>
            <a:r>
              <a:rPr lang="en-US" dirty="0"/>
              <a:t>Reservoir sampling</a:t>
            </a:r>
          </a:p>
        </p:txBody>
      </p:sp>
      <p:sp>
        <p:nvSpPr>
          <p:cNvPr id="3" name="Content Placeholder 2">
            <a:extLst>
              <a:ext uri="{FF2B5EF4-FFF2-40B4-BE49-F238E27FC236}">
                <a16:creationId xmlns:a16="http://schemas.microsoft.com/office/drawing/2014/main" id="{87FCA5AF-CE7A-F544-AEED-D4186A2F314E}"/>
              </a:ext>
            </a:extLst>
          </p:cNvPr>
          <p:cNvSpPr>
            <a:spLocks noGrp="1"/>
          </p:cNvSpPr>
          <p:nvPr>
            <p:ph idx="1"/>
          </p:nvPr>
        </p:nvSpPr>
        <p:spPr/>
        <p:txBody>
          <a:bodyPr/>
          <a:lstStyle/>
          <a:p>
            <a:r>
              <a:rPr lang="en-US" dirty="0"/>
              <a:t>How to pick a random element of an array?</a:t>
            </a:r>
          </a:p>
          <a:p>
            <a:pPr lvl="1"/>
            <a:r>
              <a:rPr lang="en-US" dirty="0"/>
              <a:t>Choose a random integer, and pick the element at that index</a:t>
            </a:r>
          </a:p>
          <a:p>
            <a:r>
              <a:rPr lang="en-US" dirty="0"/>
              <a:t>How to pick </a:t>
            </a:r>
            <a:r>
              <a:rPr lang="en-US" i="1" dirty="0"/>
              <a:t>s</a:t>
            </a:r>
            <a:r>
              <a:rPr lang="en-US" dirty="0"/>
              <a:t> random elements from an </a:t>
            </a:r>
            <a:r>
              <a:rPr lang="en-US" b="1" dirty="0"/>
              <a:t>infinite stream</a:t>
            </a:r>
            <a:r>
              <a:rPr lang="en-US" dirty="0"/>
              <a:t> of elements?</a:t>
            </a:r>
          </a:p>
          <a:p>
            <a:pPr lvl="1"/>
            <a:r>
              <a:rPr lang="en-US" dirty="0"/>
              <a:t>What does this mean?  At any given point in the stream, you should be able to output an “answer.”</a:t>
            </a:r>
          </a:p>
        </p:txBody>
      </p:sp>
      <p:sp>
        <p:nvSpPr>
          <p:cNvPr id="4" name="Slide Number Placeholder 3">
            <a:extLst>
              <a:ext uri="{FF2B5EF4-FFF2-40B4-BE49-F238E27FC236}">
                <a16:creationId xmlns:a16="http://schemas.microsoft.com/office/drawing/2014/main" id="{A2226D4E-4146-CF41-9318-E86D07D0C4C7}"/>
              </a:ext>
            </a:extLst>
          </p:cNvPr>
          <p:cNvSpPr>
            <a:spLocks noGrp="1"/>
          </p:cNvSpPr>
          <p:nvPr>
            <p:ph type="sldNum" sz="quarter" idx="12"/>
          </p:nvPr>
        </p:nvSpPr>
        <p:spPr/>
        <p:txBody>
          <a:bodyPr/>
          <a:lstStyle/>
          <a:p>
            <a:fld id="{19B12225-5612-419B-A8D5-4B8EEE4C217E}" type="slidenum">
              <a:rPr lang="en-US" smtClean="0"/>
              <a:pPr/>
              <a:t>66</a:t>
            </a:fld>
            <a:endParaRPr lang="en-US"/>
          </a:p>
        </p:txBody>
      </p:sp>
    </p:spTree>
    <p:extLst>
      <p:ext uri="{BB962C8B-B14F-4D97-AF65-F5344CB8AC3E}">
        <p14:creationId xmlns:p14="http://schemas.microsoft.com/office/powerpoint/2010/main" val="12341748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F511-A2E0-D149-8BBF-8B963C3D7BFF}"/>
              </a:ext>
            </a:extLst>
          </p:cNvPr>
          <p:cNvSpPr>
            <a:spLocks noGrp="1"/>
          </p:cNvSpPr>
          <p:nvPr>
            <p:ph type="title"/>
          </p:nvPr>
        </p:nvSpPr>
        <p:spPr/>
        <p:txBody>
          <a:bodyPr/>
          <a:lstStyle/>
          <a:p>
            <a:r>
              <a:rPr lang="en-US" dirty="0"/>
              <a:t>Reservoir sampling</a:t>
            </a:r>
          </a:p>
        </p:txBody>
      </p:sp>
      <p:sp>
        <p:nvSpPr>
          <p:cNvPr id="3" name="Content Placeholder 2">
            <a:extLst>
              <a:ext uri="{FF2B5EF4-FFF2-40B4-BE49-F238E27FC236}">
                <a16:creationId xmlns:a16="http://schemas.microsoft.com/office/drawing/2014/main" id="{87FCA5AF-CE7A-F544-AEED-D4186A2F314E}"/>
              </a:ext>
            </a:extLst>
          </p:cNvPr>
          <p:cNvSpPr>
            <a:spLocks noGrp="1"/>
          </p:cNvSpPr>
          <p:nvPr>
            <p:ph idx="1"/>
          </p:nvPr>
        </p:nvSpPr>
        <p:spPr/>
        <p:txBody>
          <a:bodyPr>
            <a:normAutofit/>
          </a:bodyPr>
          <a:lstStyle/>
          <a:p>
            <a:r>
              <a:rPr lang="en-US" dirty="0"/>
              <a:t>How to pick a random element of an array?</a:t>
            </a:r>
          </a:p>
          <a:p>
            <a:pPr lvl="1"/>
            <a:r>
              <a:rPr lang="en-US" dirty="0"/>
              <a:t>Choose a random integer, and pick the element at that index</a:t>
            </a:r>
          </a:p>
          <a:p>
            <a:r>
              <a:rPr lang="en-US" dirty="0"/>
              <a:t>How to pick </a:t>
            </a:r>
            <a:r>
              <a:rPr lang="en-US" i="1" dirty="0"/>
              <a:t>s</a:t>
            </a:r>
            <a:r>
              <a:rPr lang="en-US" dirty="0"/>
              <a:t> random elements from an </a:t>
            </a:r>
            <a:r>
              <a:rPr lang="en-US" b="1" dirty="0"/>
              <a:t>infinite stream</a:t>
            </a:r>
            <a:r>
              <a:rPr lang="en-US" dirty="0"/>
              <a:t> of elements?</a:t>
            </a:r>
          </a:p>
          <a:p>
            <a:pPr lvl="1"/>
            <a:r>
              <a:rPr lang="en-US" dirty="0"/>
              <a:t>What does this mean?  At any given point in the stream, you should be able to output an “answer.”</a:t>
            </a:r>
          </a:p>
          <a:p>
            <a:pPr lvl="1"/>
            <a:r>
              <a:rPr lang="en-US" dirty="0"/>
              <a:t>Maintain a set of </a:t>
            </a:r>
            <a:r>
              <a:rPr lang="en-US" i="1" dirty="0"/>
              <a:t>s</a:t>
            </a:r>
            <a:r>
              <a:rPr lang="en-US" dirty="0"/>
              <a:t> elements that may be updated every time a new element is added to the stream</a:t>
            </a:r>
          </a:p>
          <a:p>
            <a:pPr lvl="1"/>
            <a:r>
              <a:rPr lang="en-US" dirty="0"/>
              <a:t>At any given point, each element that has been seen so far should be equally likely to be in the set of </a:t>
            </a:r>
            <a:r>
              <a:rPr lang="en-US" i="1" dirty="0"/>
              <a:t>s</a:t>
            </a:r>
            <a:r>
              <a:rPr lang="en-US" dirty="0"/>
              <a:t> elements.</a:t>
            </a:r>
          </a:p>
          <a:p>
            <a:pPr lvl="1"/>
            <a:endParaRPr lang="en-US" dirty="0"/>
          </a:p>
        </p:txBody>
      </p:sp>
      <p:sp>
        <p:nvSpPr>
          <p:cNvPr id="4" name="Slide Number Placeholder 3">
            <a:extLst>
              <a:ext uri="{FF2B5EF4-FFF2-40B4-BE49-F238E27FC236}">
                <a16:creationId xmlns:a16="http://schemas.microsoft.com/office/drawing/2014/main" id="{A2226D4E-4146-CF41-9318-E86D07D0C4C7}"/>
              </a:ext>
            </a:extLst>
          </p:cNvPr>
          <p:cNvSpPr>
            <a:spLocks noGrp="1"/>
          </p:cNvSpPr>
          <p:nvPr>
            <p:ph type="sldNum" sz="quarter" idx="12"/>
          </p:nvPr>
        </p:nvSpPr>
        <p:spPr/>
        <p:txBody>
          <a:bodyPr/>
          <a:lstStyle/>
          <a:p>
            <a:fld id="{19B12225-5612-419B-A8D5-4B8EEE4C217E}" type="slidenum">
              <a:rPr lang="en-US" smtClean="0"/>
              <a:pPr/>
              <a:t>67</a:t>
            </a:fld>
            <a:endParaRPr lang="en-US"/>
          </a:p>
        </p:txBody>
      </p:sp>
    </p:spTree>
    <p:extLst>
      <p:ext uri="{BB962C8B-B14F-4D97-AF65-F5344CB8AC3E}">
        <p14:creationId xmlns:p14="http://schemas.microsoft.com/office/powerpoint/2010/main" val="40407161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F511-A2E0-D149-8BBF-8B963C3D7BFF}"/>
              </a:ext>
            </a:extLst>
          </p:cNvPr>
          <p:cNvSpPr>
            <a:spLocks noGrp="1"/>
          </p:cNvSpPr>
          <p:nvPr>
            <p:ph type="title"/>
          </p:nvPr>
        </p:nvSpPr>
        <p:spPr/>
        <p:txBody>
          <a:bodyPr/>
          <a:lstStyle/>
          <a:p>
            <a:r>
              <a:rPr lang="en-US" dirty="0"/>
              <a:t>Reservoir sampling</a:t>
            </a:r>
          </a:p>
        </p:txBody>
      </p:sp>
      <p:sp>
        <p:nvSpPr>
          <p:cNvPr id="3" name="Content Placeholder 2">
            <a:extLst>
              <a:ext uri="{FF2B5EF4-FFF2-40B4-BE49-F238E27FC236}">
                <a16:creationId xmlns:a16="http://schemas.microsoft.com/office/drawing/2014/main" id="{87FCA5AF-CE7A-F544-AEED-D4186A2F314E}"/>
              </a:ext>
            </a:extLst>
          </p:cNvPr>
          <p:cNvSpPr>
            <a:spLocks noGrp="1"/>
          </p:cNvSpPr>
          <p:nvPr>
            <p:ph idx="1"/>
          </p:nvPr>
        </p:nvSpPr>
        <p:spPr/>
        <p:txBody>
          <a:bodyPr/>
          <a:lstStyle/>
          <a:p>
            <a:r>
              <a:rPr lang="en-US" dirty="0"/>
              <a:t>Save the first </a:t>
            </a:r>
            <a:r>
              <a:rPr lang="en-US" i="1" dirty="0"/>
              <a:t>s</a:t>
            </a:r>
            <a:r>
              <a:rPr lang="en-US" dirty="0"/>
              <a:t> elements</a:t>
            </a:r>
          </a:p>
        </p:txBody>
      </p:sp>
      <p:sp>
        <p:nvSpPr>
          <p:cNvPr id="4" name="Slide Number Placeholder 3">
            <a:extLst>
              <a:ext uri="{FF2B5EF4-FFF2-40B4-BE49-F238E27FC236}">
                <a16:creationId xmlns:a16="http://schemas.microsoft.com/office/drawing/2014/main" id="{A2226D4E-4146-CF41-9318-E86D07D0C4C7}"/>
              </a:ext>
            </a:extLst>
          </p:cNvPr>
          <p:cNvSpPr>
            <a:spLocks noGrp="1"/>
          </p:cNvSpPr>
          <p:nvPr>
            <p:ph type="sldNum" sz="quarter" idx="12"/>
          </p:nvPr>
        </p:nvSpPr>
        <p:spPr/>
        <p:txBody>
          <a:bodyPr/>
          <a:lstStyle/>
          <a:p>
            <a:fld id="{19B12225-5612-419B-A8D5-4B8EEE4C217E}" type="slidenum">
              <a:rPr lang="en-US" smtClean="0"/>
              <a:pPr/>
              <a:t>68</a:t>
            </a:fld>
            <a:endParaRPr lang="en-US"/>
          </a:p>
        </p:txBody>
      </p:sp>
    </p:spTree>
    <p:extLst>
      <p:ext uri="{BB962C8B-B14F-4D97-AF65-F5344CB8AC3E}">
        <p14:creationId xmlns:p14="http://schemas.microsoft.com/office/powerpoint/2010/main" val="5486376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F511-A2E0-D149-8BBF-8B963C3D7BFF}"/>
              </a:ext>
            </a:extLst>
          </p:cNvPr>
          <p:cNvSpPr>
            <a:spLocks noGrp="1"/>
          </p:cNvSpPr>
          <p:nvPr>
            <p:ph type="title"/>
          </p:nvPr>
        </p:nvSpPr>
        <p:spPr/>
        <p:txBody>
          <a:bodyPr/>
          <a:lstStyle/>
          <a:p>
            <a:r>
              <a:rPr lang="en-US" dirty="0"/>
              <a:t>Reservoir sampling</a:t>
            </a:r>
          </a:p>
        </p:txBody>
      </p:sp>
      <p:sp>
        <p:nvSpPr>
          <p:cNvPr id="3" name="Content Placeholder 2">
            <a:extLst>
              <a:ext uri="{FF2B5EF4-FFF2-40B4-BE49-F238E27FC236}">
                <a16:creationId xmlns:a16="http://schemas.microsoft.com/office/drawing/2014/main" id="{87FCA5AF-CE7A-F544-AEED-D4186A2F314E}"/>
              </a:ext>
            </a:extLst>
          </p:cNvPr>
          <p:cNvSpPr>
            <a:spLocks noGrp="1"/>
          </p:cNvSpPr>
          <p:nvPr>
            <p:ph idx="1"/>
          </p:nvPr>
        </p:nvSpPr>
        <p:spPr/>
        <p:txBody>
          <a:bodyPr/>
          <a:lstStyle/>
          <a:p>
            <a:r>
              <a:rPr lang="en-US" dirty="0"/>
              <a:t>Save the first </a:t>
            </a:r>
            <a:r>
              <a:rPr lang="en-US" i="1" dirty="0"/>
              <a:t>s</a:t>
            </a:r>
            <a:r>
              <a:rPr lang="en-US" dirty="0"/>
              <a:t> elements</a:t>
            </a:r>
          </a:p>
          <a:p>
            <a:r>
              <a:rPr lang="en-US" dirty="0"/>
              <a:t>Suppose we have seen the first </a:t>
            </a:r>
            <a:r>
              <a:rPr lang="en-US" i="1" dirty="0"/>
              <a:t>n – 1 </a:t>
            </a:r>
            <a:r>
              <a:rPr lang="en-US" dirty="0"/>
              <a:t>elements, and now the </a:t>
            </a:r>
            <a:r>
              <a:rPr lang="en-US" i="1" dirty="0"/>
              <a:t>n</a:t>
            </a:r>
            <a:r>
              <a:rPr lang="en-US" dirty="0"/>
              <a:t>th element arrives</a:t>
            </a:r>
          </a:p>
        </p:txBody>
      </p:sp>
      <p:sp>
        <p:nvSpPr>
          <p:cNvPr id="4" name="Slide Number Placeholder 3">
            <a:extLst>
              <a:ext uri="{FF2B5EF4-FFF2-40B4-BE49-F238E27FC236}">
                <a16:creationId xmlns:a16="http://schemas.microsoft.com/office/drawing/2014/main" id="{A2226D4E-4146-CF41-9318-E86D07D0C4C7}"/>
              </a:ext>
            </a:extLst>
          </p:cNvPr>
          <p:cNvSpPr>
            <a:spLocks noGrp="1"/>
          </p:cNvSpPr>
          <p:nvPr>
            <p:ph type="sldNum" sz="quarter" idx="12"/>
          </p:nvPr>
        </p:nvSpPr>
        <p:spPr/>
        <p:txBody>
          <a:bodyPr/>
          <a:lstStyle/>
          <a:p>
            <a:fld id="{19B12225-5612-419B-A8D5-4B8EEE4C217E}" type="slidenum">
              <a:rPr lang="en-US" smtClean="0"/>
              <a:pPr/>
              <a:t>69</a:t>
            </a:fld>
            <a:endParaRPr lang="en-US"/>
          </a:p>
        </p:txBody>
      </p:sp>
    </p:spTree>
    <p:extLst>
      <p:ext uri="{BB962C8B-B14F-4D97-AF65-F5344CB8AC3E}">
        <p14:creationId xmlns:p14="http://schemas.microsoft.com/office/powerpoint/2010/main" val="4264616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533400"/>
            <a:ext cx="8520600" cy="572700"/>
          </a:xfrm>
          <a:prstGeom prst="rect">
            <a:avLst/>
          </a:prstGeom>
        </p:spPr>
        <p:txBody>
          <a:bodyPr spcFirstLastPara="1" vert="horz" wrap="square" lIns="91425" tIns="91425" rIns="91425" bIns="91425" rtlCol="0" anchor="t" anchorCtr="0">
            <a:noAutofit/>
          </a:bodyPr>
          <a:lstStyle/>
          <a:p>
            <a:pPr>
              <a:spcBef>
                <a:spcPts val="0"/>
              </a:spcBef>
            </a:pPr>
            <a:r>
              <a:rPr lang="en-GB" dirty="0"/>
              <a:t>Frequent </a:t>
            </a:r>
            <a:r>
              <a:rPr lang="en-GB" dirty="0" err="1"/>
              <a:t>Itemsets</a:t>
            </a:r>
            <a:endParaRPr dirty="0"/>
          </a:p>
        </p:txBody>
      </p:sp>
      <p:sp>
        <p:nvSpPr>
          <p:cNvPr id="84" name="Shape 84"/>
          <p:cNvSpPr txBox="1">
            <a:spLocks noGrp="1"/>
          </p:cNvSpPr>
          <p:nvPr>
            <p:ph type="body" idx="1"/>
          </p:nvPr>
        </p:nvSpPr>
        <p:spPr>
          <a:xfrm>
            <a:off x="311700" y="1524000"/>
            <a:ext cx="8520600" cy="3416400"/>
          </a:xfrm>
          <a:prstGeom prst="rect">
            <a:avLst/>
          </a:prstGeom>
        </p:spPr>
        <p:txBody>
          <a:bodyPr spcFirstLastPara="1" vert="horz" wrap="square" lIns="91425" tIns="91425" rIns="91425" bIns="91425" rtlCol="0" anchor="t" anchorCtr="0">
            <a:noAutofit/>
          </a:bodyPr>
          <a:lstStyle/>
          <a:p>
            <a:pPr marL="457200" indent="-342900">
              <a:spcBef>
                <a:spcPts val="0"/>
              </a:spcBef>
              <a:buSzPts val="1800"/>
              <a:buChar char="●"/>
            </a:pPr>
            <a:r>
              <a:rPr lang="en-GB" dirty="0"/>
              <a:t>The Market-Basket Model</a:t>
            </a:r>
            <a:endParaRPr dirty="0"/>
          </a:p>
          <a:p>
            <a:pPr marL="914400" lvl="1" indent="-317500">
              <a:spcBef>
                <a:spcPts val="0"/>
              </a:spcBef>
              <a:buSzPts val="1400"/>
              <a:buChar char="○"/>
            </a:pPr>
            <a:r>
              <a:rPr lang="en-GB" dirty="0"/>
              <a:t>Items</a:t>
            </a:r>
            <a:endParaRPr dirty="0"/>
          </a:p>
          <a:p>
            <a:pPr marL="914400" lvl="1" indent="-317500">
              <a:spcBef>
                <a:spcPts val="0"/>
              </a:spcBef>
              <a:buSzPts val="1400"/>
              <a:buChar char="○"/>
            </a:pPr>
            <a:r>
              <a:rPr lang="en-GB" dirty="0"/>
              <a:t>Baskets</a:t>
            </a:r>
            <a:endParaRPr dirty="0"/>
          </a:p>
          <a:p>
            <a:pPr marL="914400" lvl="1" indent="-317500">
              <a:spcBef>
                <a:spcPts val="0"/>
              </a:spcBef>
              <a:buSzPts val="1400"/>
              <a:buChar char="○"/>
            </a:pPr>
            <a:r>
              <a:rPr lang="en-GB" dirty="0"/>
              <a:t>Count how many baskets contain an </a:t>
            </a:r>
            <a:r>
              <a:rPr lang="en-GB" dirty="0" err="1"/>
              <a:t>itemset</a:t>
            </a:r>
            <a:endParaRPr dirty="0"/>
          </a:p>
          <a:p>
            <a:pPr marL="914400" lvl="1" indent="-317500">
              <a:spcBef>
                <a:spcPts val="0"/>
              </a:spcBef>
              <a:buSzPts val="1400"/>
              <a:buChar char="○"/>
            </a:pPr>
            <a:r>
              <a:rPr lang="en-GB" dirty="0"/>
              <a:t>Support threshold =&gt; frequent </a:t>
            </a:r>
            <a:r>
              <a:rPr lang="en-GB" dirty="0" err="1"/>
              <a:t>itemsets</a:t>
            </a:r>
            <a:endParaRPr dirty="0"/>
          </a:p>
          <a:p>
            <a:pPr marL="457200" indent="-342900">
              <a:spcBef>
                <a:spcPts val="0"/>
              </a:spcBef>
              <a:buSzPts val="1800"/>
              <a:buChar char="●"/>
            </a:pPr>
            <a:r>
              <a:rPr lang="en-GB" dirty="0"/>
              <a:t>Application</a:t>
            </a:r>
            <a:endParaRPr dirty="0"/>
          </a:p>
          <a:p>
            <a:pPr marL="914400" lvl="1" indent="-317500">
              <a:spcBef>
                <a:spcPts val="0"/>
              </a:spcBef>
              <a:buSzPts val="1400"/>
              <a:buChar char="○"/>
            </a:pPr>
            <a:r>
              <a:rPr lang="en-GB" dirty="0"/>
              <a:t>Confidence</a:t>
            </a:r>
            <a:endParaRPr dirty="0"/>
          </a:p>
          <a:p>
            <a:pPr marL="1371600" lvl="2" indent="-317500">
              <a:spcBef>
                <a:spcPts val="0"/>
              </a:spcBef>
              <a:buSzPts val="1400"/>
              <a:buChar char="■"/>
            </a:pPr>
            <a:r>
              <a:rPr lang="en-GB" dirty="0" err="1"/>
              <a:t>Pr</a:t>
            </a:r>
            <a:r>
              <a:rPr lang="en-GB" dirty="0"/>
              <a:t>(D | A, B, C)</a:t>
            </a:r>
            <a:endParaRPr dirty="0"/>
          </a:p>
          <a:p>
            <a:pPr marL="0" indent="0">
              <a:spcBef>
                <a:spcPts val="1600"/>
              </a:spcBef>
              <a:spcAft>
                <a:spcPts val="1600"/>
              </a:spcAft>
              <a:buNone/>
            </a:pPr>
            <a:endParaRPr dirty="0"/>
          </a:p>
        </p:txBody>
      </p:sp>
    </p:spTree>
    <p:extLst>
      <p:ext uri="{BB962C8B-B14F-4D97-AF65-F5344CB8AC3E}">
        <p14:creationId xmlns:p14="http://schemas.microsoft.com/office/powerpoint/2010/main" val="2154988875"/>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F511-A2E0-D149-8BBF-8B963C3D7BFF}"/>
              </a:ext>
            </a:extLst>
          </p:cNvPr>
          <p:cNvSpPr>
            <a:spLocks noGrp="1"/>
          </p:cNvSpPr>
          <p:nvPr>
            <p:ph type="title"/>
          </p:nvPr>
        </p:nvSpPr>
        <p:spPr/>
        <p:txBody>
          <a:bodyPr/>
          <a:lstStyle/>
          <a:p>
            <a:r>
              <a:rPr lang="en-US" dirty="0"/>
              <a:t>Reservoir sampling</a:t>
            </a:r>
          </a:p>
        </p:txBody>
      </p:sp>
      <p:sp>
        <p:nvSpPr>
          <p:cNvPr id="3" name="Content Placeholder 2">
            <a:extLst>
              <a:ext uri="{FF2B5EF4-FFF2-40B4-BE49-F238E27FC236}">
                <a16:creationId xmlns:a16="http://schemas.microsoft.com/office/drawing/2014/main" id="{87FCA5AF-CE7A-F544-AEED-D4186A2F314E}"/>
              </a:ext>
            </a:extLst>
          </p:cNvPr>
          <p:cNvSpPr>
            <a:spLocks noGrp="1"/>
          </p:cNvSpPr>
          <p:nvPr>
            <p:ph idx="1"/>
          </p:nvPr>
        </p:nvSpPr>
        <p:spPr/>
        <p:txBody>
          <a:bodyPr/>
          <a:lstStyle/>
          <a:p>
            <a:r>
              <a:rPr lang="en-US" dirty="0"/>
              <a:t>Save the first </a:t>
            </a:r>
            <a:r>
              <a:rPr lang="en-US" i="1" dirty="0"/>
              <a:t>s</a:t>
            </a:r>
            <a:r>
              <a:rPr lang="en-US" dirty="0"/>
              <a:t> elements</a:t>
            </a:r>
          </a:p>
          <a:p>
            <a:r>
              <a:rPr lang="en-US" dirty="0"/>
              <a:t>Suppose we have seen the first </a:t>
            </a:r>
            <a:r>
              <a:rPr lang="en-US" i="1" dirty="0"/>
              <a:t>n – 1 </a:t>
            </a:r>
            <a:r>
              <a:rPr lang="en-US" dirty="0"/>
              <a:t>elements, and now the </a:t>
            </a:r>
            <a:r>
              <a:rPr lang="en-US" i="1" dirty="0"/>
              <a:t>n</a:t>
            </a:r>
            <a:r>
              <a:rPr lang="en-US" dirty="0"/>
              <a:t>th element arrives</a:t>
            </a:r>
          </a:p>
          <a:p>
            <a:r>
              <a:rPr lang="en-US" dirty="0"/>
              <a:t>With probability </a:t>
            </a:r>
            <a:r>
              <a:rPr lang="en-US" i="1" dirty="0"/>
              <a:t>s/n</a:t>
            </a:r>
            <a:r>
              <a:rPr lang="en-US" dirty="0"/>
              <a:t>, keep the </a:t>
            </a:r>
            <a:r>
              <a:rPr lang="en-US" i="1" dirty="0"/>
              <a:t>n</a:t>
            </a:r>
            <a:r>
              <a:rPr lang="en-US" dirty="0"/>
              <a:t>th element, and replace a randomly chosen saved element with the </a:t>
            </a:r>
            <a:r>
              <a:rPr lang="en-US" i="1" dirty="0"/>
              <a:t>n</a:t>
            </a:r>
            <a:r>
              <a:rPr lang="en-US" dirty="0"/>
              <a:t>th element.</a:t>
            </a:r>
          </a:p>
        </p:txBody>
      </p:sp>
      <p:sp>
        <p:nvSpPr>
          <p:cNvPr id="4" name="Slide Number Placeholder 3">
            <a:extLst>
              <a:ext uri="{FF2B5EF4-FFF2-40B4-BE49-F238E27FC236}">
                <a16:creationId xmlns:a16="http://schemas.microsoft.com/office/drawing/2014/main" id="{A2226D4E-4146-CF41-9318-E86D07D0C4C7}"/>
              </a:ext>
            </a:extLst>
          </p:cNvPr>
          <p:cNvSpPr>
            <a:spLocks noGrp="1"/>
          </p:cNvSpPr>
          <p:nvPr>
            <p:ph type="sldNum" sz="quarter" idx="12"/>
          </p:nvPr>
        </p:nvSpPr>
        <p:spPr/>
        <p:txBody>
          <a:bodyPr/>
          <a:lstStyle/>
          <a:p>
            <a:fld id="{19B12225-5612-419B-A8D5-4B8EEE4C217E}" type="slidenum">
              <a:rPr lang="en-US" smtClean="0"/>
              <a:pPr/>
              <a:t>70</a:t>
            </a:fld>
            <a:endParaRPr lang="en-US"/>
          </a:p>
        </p:txBody>
      </p:sp>
    </p:spTree>
    <p:extLst>
      <p:ext uri="{BB962C8B-B14F-4D97-AF65-F5344CB8AC3E}">
        <p14:creationId xmlns:p14="http://schemas.microsoft.com/office/powerpoint/2010/main" val="11043408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F511-A2E0-D149-8BBF-8B963C3D7BFF}"/>
              </a:ext>
            </a:extLst>
          </p:cNvPr>
          <p:cNvSpPr>
            <a:spLocks noGrp="1"/>
          </p:cNvSpPr>
          <p:nvPr>
            <p:ph type="title"/>
          </p:nvPr>
        </p:nvSpPr>
        <p:spPr/>
        <p:txBody>
          <a:bodyPr/>
          <a:lstStyle/>
          <a:p>
            <a:r>
              <a:rPr lang="en-US" dirty="0"/>
              <a:t>Reservoir sampling</a:t>
            </a:r>
          </a:p>
        </p:txBody>
      </p:sp>
      <p:sp>
        <p:nvSpPr>
          <p:cNvPr id="3" name="Content Placeholder 2">
            <a:extLst>
              <a:ext uri="{FF2B5EF4-FFF2-40B4-BE49-F238E27FC236}">
                <a16:creationId xmlns:a16="http://schemas.microsoft.com/office/drawing/2014/main" id="{87FCA5AF-CE7A-F544-AEED-D4186A2F314E}"/>
              </a:ext>
            </a:extLst>
          </p:cNvPr>
          <p:cNvSpPr>
            <a:spLocks noGrp="1"/>
          </p:cNvSpPr>
          <p:nvPr>
            <p:ph idx="1"/>
          </p:nvPr>
        </p:nvSpPr>
        <p:spPr/>
        <p:txBody>
          <a:bodyPr/>
          <a:lstStyle/>
          <a:p>
            <a:r>
              <a:rPr lang="en-US" dirty="0"/>
              <a:t>Save the first </a:t>
            </a:r>
            <a:r>
              <a:rPr lang="en-US" i="1" dirty="0"/>
              <a:t>s</a:t>
            </a:r>
            <a:r>
              <a:rPr lang="en-US" dirty="0"/>
              <a:t> elements</a:t>
            </a:r>
          </a:p>
          <a:p>
            <a:r>
              <a:rPr lang="en-US" dirty="0"/>
              <a:t>Suppose we have seen the first </a:t>
            </a:r>
            <a:r>
              <a:rPr lang="en-US" i="1" dirty="0"/>
              <a:t>n – 1</a:t>
            </a:r>
            <a:r>
              <a:rPr lang="en-US" dirty="0"/>
              <a:t> elements, and now the </a:t>
            </a:r>
            <a:r>
              <a:rPr lang="en-US" i="1" dirty="0"/>
              <a:t>n</a:t>
            </a:r>
            <a:r>
              <a:rPr lang="en-US" dirty="0"/>
              <a:t>th element arrives</a:t>
            </a:r>
          </a:p>
          <a:p>
            <a:r>
              <a:rPr lang="en-US" dirty="0"/>
              <a:t>With probability </a:t>
            </a:r>
            <a:r>
              <a:rPr lang="en-US" i="1" dirty="0"/>
              <a:t>s/n</a:t>
            </a:r>
            <a:r>
              <a:rPr lang="en-US" dirty="0"/>
              <a:t>, keep the </a:t>
            </a:r>
            <a:r>
              <a:rPr lang="en-US" i="1" dirty="0"/>
              <a:t>n</a:t>
            </a:r>
            <a:r>
              <a:rPr lang="en-US" dirty="0"/>
              <a:t>th element, and replace a randomly chosen saved element with the </a:t>
            </a:r>
            <a:r>
              <a:rPr lang="en-US" i="1" dirty="0"/>
              <a:t>n</a:t>
            </a:r>
            <a:r>
              <a:rPr lang="en-US" dirty="0"/>
              <a:t>th element.</a:t>
            </a:r>
          </a:p>
          <a:p>
            <a:r>
              <a:rPr lang="en-US" dirty="0"/>
              <a:t>Otherwise, discard the </a:t>
            </a:r>
            <a:r>
              <a:rPr lang="en-US" i="1" dirty="0"/>
              <a:t>n</a:t>
            </a:r>
            <a:r>
              <a:rPr lang="en-US" dirty="0"/>
              <a:t>th element.</a:t>
            </a:r>
          </a:p>
        </p:txBody>
      </p:sp>
      <p:sp>
        <p:nvSpPr>
          <p:cNvPr id="4" name="Slide Number Placeholder 3">
            <a:extLst>
              <a:ext uri="{FF2B5EF4-FFF2-40B4-BE49-F238E27FC236}">
                <a16:creationId xmlns:a16="http://schemas.microsoft.com/office/drawing/2014/main" id="{A2226D4E-4146-CF41-9318-E86D07D0C4C7}"/>
              </a:ext>
            </a:extLst>
          </p:cNvPr>
          <p:cNvSpPr>
            <a:spLocks noGrp="1"/>
          </p:cNvSpPr>
          <p:nvPr>
            <p:ph type="sldNum" sz="quarter" idx="12"/>
          </p:nvPr>
        </p:nvSpPr>
        <p:spPr/>
        <p:txBody>
          <a:bodyPr/>
          <a:lstStyle/>
          <a:p>
            <a:fld id="{19B12225-5612-419B-A8D5-4B8EEE4C217E}" type="slidenum">
              <a:rPr lang="en-US" smtClean="0"/>
              <a:pPr/>
              <a:t>71</a:t>
            </a:fld>
            <a:endParaRPr lang="en-US"/>
          </a:p>
        </p:txBody>
      </p:sp>
    </p:spTree>
    <p:extLst>
      <p:ext uri="{BB962C8B-B14F-4D97-AF65-F5344CB8AC3E}">
        <p14:creationId xmlns:p14="http://schemas.microsoft.com/office/powerpoint/2010/main" val="33217292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F511-A2E0-D149-8BBF-8B963C3D7BFF}"/>
              </a:ext>
            </a:extLst>
          </p:cNvPr>
          <p:cNvSpPr>
            <a:spLocks noGrp="1"/>
          </p:cNvSpPr>
          <p:nvPr>
            <p:ph type="title"/>
          </p:nvPr>
        </p:nvSpPr>
        <p:spPr/>
        <p:txBody>
          <a:bodyPr/>
          <a:lstStyle/>
          <a:p>
            <a:r>
              <a:rPr lang="en-US" dirty="0"/>
              <a:t>Reservoir sampling</a:t>
            </a:r>
          </a:p>
        </p:txBody>
      </p:sp>
      <p:sp>
        <p:nvSpPr>
          <p:cNvPr id="3" name="Content Placeholder 2">
            <a:extLst>
              <a:ext uri="{FF2B5EF4-FFF2-40B4-BE49-F238E27FC236}">
                <a16:creationId xmlns:a16="http://schemas.microsoft.com/office/drawing/2014/main" id="{87FCA5AF-CE7A-F544-AEED-D4186A2F314E}"/>
              </a:ext>
            </a:extLst>
          </p:cNvPr>
          <p:cNvSpPr>
            <a:spLocks noGrp="1"/>
          </p:cNvSpPr>
          <p:nvPr>
            <p:ph idx="1"/>
          </p:nvPr>
        </p:nvSpPr>
        <p:spPr/>
        <p:txBody>
          <a:bodyPr/>
          <a:lstStyle/>
          <a:p>
            <a:r>
              <a:rPr lang="en-US" dirty="0"/>
              <a:t>Save the first </a:t>
            </a:r>
            <a:r>
              <a:rPr lang="en-US" i="1" dirty="0"/>
              <a:t>s</a:t>
            </a:r>
            <a:r>
              <a:rPr lang="en-US" dirty="0"/>
              <a:t> elements</a:t>
            </a:r>
          </a:p>
          <a:p>
            <a:r>
              <a:rPr lang="en-US" dirty="0"/>
              <a:t>Suppose we have seen the first </a:t>
            </a:r>
            <a:r>
              <a:rPr lang="en-US" i="1" dirty="0"/>
              <a:t>n – 1</a:t>
            </a:r>
            <a:r>
              <a:rPr lang="en-US" dirty="0"/>
              <a:t> elements, and now the </a:t>
            </a:r>
            <a:r>
              <a:rPr lang="en-US" i="1" dirty="0"/>
              <a:t>n</a:t>
            </a:r>
            <a:r>
              <a:rPr lang="en-US" dirty="0"/>
              <a:t>th element arrives</a:t>
            </a:r>
          </a:p>
          <a:p>
            <a:r>
              <a:rPr lang="en-US" dirty="0"/>
              <a:t>With probability </a:t>
            </a:r>
            <a:r>
              <a:rPr lang="en-US" i="1" dirty="0"/>
              <a:t>s/n</a:t>
            </a:r>
            <a:r>
              <a:rPr lang="en-US" dirty="0"/>
              <a:t>, keep the </a:t>
            </a:r>
            <a:r>
              <a:rPr lang="en-US" i="1" dirty="0"/>
              <a:t>n</a:t>
            </a:r>
            <a:r>
              <a:rPr lang="en-US" dirty="0"/>
              <a:t>th element, and replace a randomly chosen saved element with the nth element.</a:t>
            </a:r>
          </a:p>
          <a:p>
            <a:r>
              <a:rPr lang="en-US" dirty="0"/>
              <a:t>Otherwise, discard the </a:t>
            </a:r>
            <a:r>
              <a:rPr lang="en-US" i="1" dirty="0"/>
              <a:t>n</a:t>
            </a:r>
            <a:r>
              <a:rPr lang="en-US" dirty="0"/>
              <a:t>th element.</a:t>
            </a:r>
          </a:p>
          <a:p>
            <a:r>
              <a:rPr lang="en-US" b="1" dirty="0"/>
              <a:t>Induction:</a:t>
            </a:r>
            <a:r>
              <a:rPr lang="en-US" dirty="0"/>
              <a:t> After </a:t>
            </a:r>
            <a:r>
              <a:rPr lang="en-US" i="1" dirty="0"/>
              <a:t>n</a:t>
            </a:r>
            <a:r>
              <a:rPr lang="en-US" dirty="0"/>
              <a:t> elements, the sample contains each element seen so far with probability </a:t>
            </a:r>
            <a:r>
              <a:rPr lang="en-US" i="1" dirty="0"/>
              <a:t>s/n</a:t>
            </a:r>
          </a:p>
        </p:txBody>
      </p:sp>
      <p:sp>
        <p:nvSpPr>
          <p:cNvPr id="4" name="Slide Number Placeholder 3">
            <a:extLst>
              <a:ext uri="{FF2B5EF4-FFF2-40B4-BE49-F238E27FC236}">
                <a16:creationId xmlns:a16="http://schemas.microsoft.com/office/drawing/2014/main" id="{A2226D4E-4146-CF41-9318-E86D07D0C4C7}"/>
              </a:ext>
            </a:extLst>
          </p:cNvPr>
          <p:cNvSpPr>
            <a:spLocks noGrp="1"/>
          </p:cNvSpPr>
          <p:nvPr>
            <p:ph type="sldNum" sz="quarter" idx="12"/>
          </p:nvPr>
        </p:nvSpPr>
        <p:spPr/>
        <p:txBody>
          <a:bodyPr/>
          <a:lstStyle/>
          <a:p>
            <a:fld id="{19B12225-5612-419B-A8D5-4B8EEE4C217E}" type="slidenum">
              <a:rPr lang="en-US" smtClean="0"/>
              <a:pPr/>
              <a:t>72</a:t>
            </a:fld>
            <a:endParaRPr lang="en-US"/>
          </a:p>
        </p:txBody>
      </p:sp>
    </p:spTree>
    <p:extLst>
      <p:ext uri="{BB962C8B-B14F-4D97-AF65-F5344CB8AC3E}">
        <p14:creationId xmlns:p14="http://schemas.microsoft.com/office/powerpoint/2010/main" val="20177392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F511-A2E0-D149-8BBF-8B963C3D7BFF}"/>
              </a:ext>
            </a:extLst>
          </p:cNvPr>
          <p:cNvSpPr>
            <a:spLocks noGrp="1"/>
          </p:cNvSpPr>
          <p:nvPr>
            <p:ph type="title"/>
          </p:nvPr>
        </p:nvSpPr>
        <p:spPr/>
        <p:txBody>
          <a:bodyPr/>
          <a:lstStyle/>
          <a:p>
            <a:r>
              <a:rPr lang="en-US" dirty="0"/>
              <a:t>Bloom filters</a:t>
            </a:r>
          </a:p>
        </p:txBody>
      </p:sp>
      <p:sp>
        <p:nvSpPr>
          <p:cNvPr id="3" name="Content Placeholder 2">
            <a:extLst>
              <a:ext uri="{FF2B5EF4-FFF2-40B4-BE49-F238E27FC236}">
                <a16:creationId xmlns:a16="http://schemas.microsoft.com/office/drawing/2014/main" id="{87FCA5AF-CE7A-F544-AEED-D4186A2F314E}"/>
              </a:ext>
            </a:extLst>
          </p:cNvPr>
          <p:cNvSpPr>
            <a:spLocks noGrp="1"/>
          </p:cNvSpPr>
          <p:nvPr>
            <p:ph idx="1"/>
          </p:nvPr>
        </p:nvSpPr>
        <p:spPr/>
        <p:txBody>
          <a:bodyPr/>
          <a:lstStyle/>
          <a:p>
            <a:r>
              <a:rPr lang="en-US" dirty="0"/>
              <a:t>You have a stream of ads.  How to make sure a user doesn’t see the same ad multiple times?</a:t>
            </a:r>
          </a:p>
        </p:txBody>
      </p:sp>
      <p:sp>
        <p:nvSpPr>
          <p:cNvPr id="4" name="Slide Number Placeholder 3">
            <a:extLst>
              <a:ext uri="{FF2B5EF4-FFF2-40B4-BE49-F238E27FC236}">
                <a16:creationId xmlns:a16="http://schemas.microsoft.com/office/drawing/2014/main" id="{A2226D4E-4146-CF41-9318-E86D07D0C4C7}"/>
              </a:ext>
            </a:extLst>
          </p:cNvPr>
          <p:cNvSpPr>
            <a:spLocks noGrp="1"/>
          </p:cNvSpPr>
          <p:nvPr>
            <p:ph type="sldNum" sz="quarter" idx="12"/>
          </p:nvPr>
        </p:nvSpPr>
        <p:spPr/>
        <p:txBody>
          <a:bodyPr/>
          <a:lstStyle/>
          <a:p>
            <a:fld id="{19B12225-5612-419B-A8D5-4B8EEE4C217E}" type="slidenum">
              <a:rPr lang="en-US" smtClean="0"/>
              <a:pPr/>
              <a:t>73</a:t>
            </a:fld>
            <a:endParaRPr lang="en-US"/>
          </a:p>
        </p:txBody>
      </p:sp>
    </p:spTree>
    <p:extLst>
      <p:ext uri="{BB962C8B-B14F-4D97-AF65-F5344CB8AC3E}">
        <p14:creationId xmlns:p14="http://schemas.microsoft.com/office/powerpoint/2010/main" val="12638694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F511-A2E0-D149-8BBF-8B963C3D7BFF}"/>
              </a:ext>
            </a:extLst>
          </p:cNvPr>
          <p:cNvSpPr>
            <a:spLocks noGrp="1"/>
          </p:cNvSpPr>
          <p:nvPr>
            <p:ph type="title"/>
          </p:nvPr>
        </p:nvSpPr>
        <p:spPr/>
        <p:txBody>
          <a:bodyPr/>
          <a:lstStyle/>
          <a:p>
            <a:r>
              <a:rPr lang="en-US" dirty="0"/>
              <a:t>Bloom filters</a:t>
            </a:r>
          </a:p>
        </p:txBody>
      </p:sp>
      <p:sp>
        <p:nvSpPr>
          <p:cNvPr id="3" name="Content Placeholder 2">
            <a:extLst>
              <a:ext uri="{FF2B5EF4-FFF2-40B4-BE49-F238E27FC236}">
                <a16:creationId xmlns:a16="http://schemas.microsoft.com/office/drawing/2014/main" id="{87FCA5AF-CE7A-F544-AEED-D4186A2F314E}"/>
              </a:ext>
            </a:extLst>
          </p:cNvPr>
          <p:cNvSpPr>
            <a:spLocks noGrp="1"/>
          </p:cNvSpPr>
          <p:nvPr>
            <p:ph idx="1"/>
          </p:nvPr>
        </p:nvSpPr>
        <p:spPr/>
        <p:txBody>
          <a:bodyPr/>
          <a:lstStyle/>
          <a:p>
            <a:r>
              <a:rPr lang="en-US" dirty="0"/>
              <a:t>You have a stream of ads.  How to make sure a user doesn’t see the same ad multiple times?</a:t>
            </a:r>
          </a:p>
          <a:p>
            <a:r>
              <a:rPr lang="en-US" dirty="0"/>
              <a:t>Naïve approach: store the ads in a hash table.</a:t>
            </a:r>
          </a:p>
        </p:txBody>
      </p:sp>
      <p:sp>
        <p:nvSpPr>
          <p:cNvPr id="4" name="Slide Number Placeholder 3">
            <a:extLst>
              <a:ext uri="{FF2B5EF4-FFF2-40B4-BE49-F238E27FC236}">
                <a16:creationId xmlns:a16="http://schemas.microsoft.com/office/drawing/2014/main" id="{A2226D4E-4146-CF41-9318-E86D07D0C4C7}"/>
              </a:ext>
            </a:extLst>
          </p:cNvPr>
          <p:cNvSpPr>
            <a:spLocks noGrp="1"/>
          </p:cNvSpPr>
          <p:nvPr>
            <p:ph type="sldNum" sz="quarter" idx="12"/>
          </p:nvPr>
        </p:nvSpPr>
        <p:spPr/>
        <p:txBody>
          <a:bodyPr/>
          <a:lstStyle/>
          <a:p>
            <a:fld id="{19B12225-5612-419B-A8D5-4B8EEE4C217E}" type="slidenum">
              <a:rPr lang="en-US" smtClean="0"/>
              <a:pPr/>
              <a:t>74</a:t>
            </a:fld>
            <a:endParaRPr lang="en-US"/>
          </a:p>
        </p:txBody>
      </p:sp>
    </p:spTree>
    <p:extLst>
      <p:ext uri="{BB962C8B-B14F-4D97-AF65-F5344CB8AC3E}">
        <p14:creationId xmlns:p14="http://schemas.microsoft.com/office/powerpoint/2010/main" val="26294038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F511-A2E0-D149-8BBF-8B963C3D7BFF}"/>
              </a:ext>
            </a:extLst>
          </p:cNvPr>
          <p:cNvSpPr>
            <a:spLocks noGrp="1"/>
          </p:cNvSpPr>
          <p:nvPr>
            <p:ph type="title"/>
          </p:nvPr>
        </p:nvSpPr>
        <p:spPr/>
        <p:txBody>
          <a:bodyPr/>
          <a:lstStyle/>
          <a:p>
            <a:r>
              <a:rPr lang="en-US" dirty="0"/>
              <a:t>Bloom filters</a:t>
            </a:r>
          </a:p>
        </p:txBody>
      </p:sp>
      <p:sp>
        <p:nvSpPr>
          <p:cNvPr id="3" name="Content Placeholder 2">
            <a:extLst>
              <a:ext uri="{FF2B5EF4-FFF2-40B4-BE49-F238E27FC236}">
                <a16:creationId xmlns:a16="http://schemas.microsoft.com/office/drawing/2014/main" id="{87FCA5AF-CE7A-F544-AEED-D4186A2F314E}"/>
              </a:ext>
            </a:extLst>
          </p:cNvPr>
          <p:cNvSpPr>
            <a:spLocks noGrp="1"/>
          </p:cNvSpPr>
          <p:nvPr>
            <p:ph idx="1"/>
          </p:nvPr>
        </p:nvSpPr>
        <p:spPr/>
        <p:txBody>
          <a:bodyPr/>
          <a:lstStyle/>
          <a:p>
            <a:r>
              <a:rPr lang="en-US" dirty="0"/>
              <a:t>You have a stream of ads.  How to make sure a user doesn’t see the same ad multiple times?</a:t>
            </a:r>
          </a:p>
          <a:p>
            <a:r>
              <a:rPr lang="en-US" dirty="0"/>
              <a:t>Naïve approach: store the ads in a hash table.</a:t>
            </a:r>
          </a:p>
          <a:p>
            <a:pPr lvl="1"/>
            <a:r>
              <a:rPr lang="en-US" dirty="0"/>
              <a:t>This takes O(# ads) space!</a:t>
            </a:r>
          </a:p>
        </p:txBody>
      </p:sp>
      <p:sp>
        <p:nvSpPr>
          <p:cNvPr id="4" name="Slide Number Placeholder 3">
            <a:extLst>
              <a:ext uri="{FF2B5EF4-FFF2-40B4-BE49-F238E27FC236}">
                <a16:creationId xmlns:a16="http://schemas.microsoft.com/office/drawing/2014/main" id="{A2226D4E-4146-CF41-9318-E86D07D0C4C7}"/>
              </a:ext>
            </a:extLst>
          </p:cNvPr>
          <p:cNvSpPr>
            <a:spLocks noGrp="1"/>
          </p:cNvSpPr>
          <p:nvPr>
            <p:ph type="sldNum" sz="quarter" idx="12"/>
          </p:nvPr>
        </p:nvSpPr>
        <p:spPr/>
        <p:txBody>
          <a:bodyPr/>
          <a:lstStyle/>
          <a:p>
            <a:fld id="{19B12225-5612-419B-A8D5-4B8EEE4C217E}" type="slidenum">
              <a:rPr lang="en-US" smtClean="0"/>
              <a:pPr/>
              <a:t>75</a:t>
            </a:fld>
            <a:endParaRPr lang="en-US"/>
          </a:p>
        </p:txBody>
      </p:sp>
    </p:spTree>
    <p:extLst>
      <p:ext uri="{BB962C8B-B14F-4D97-AF65-F5344CB8AC3E}">
        <p14:creationId xmlns:p14="http://schemas.microsoft.com/office/powerpoint/2010/main" val="29978141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F511-A2E0-D149-8BBF-8B963C3D7BFF}"/>
              </a:ext>
            </a:extLst>
          </p:cNvPr>
          <p:cNvSpPr>
            <a:spLocks noGrp="1"/>
          </p:cNvSpPr>
          <p:nvPr>
            <p:ph type="title"/>
          </p:nvPr>
        </p:nvSpPr>
        <p:spPr/>
        <p:txBody>
          <a:bodyPr/>
          <a:lstStyle/>
          <a:p>
            <a:r>
              <a:rPr lang="en-US" dirty="0"/>
              <a:t>Bloom filters</a:t>
            </a:r>
          </a:p>
        </p:txBody>
      </p:sp>
      <p:sp>
        <p:nvSpPr>
          <p:cNvPr id="3" name="Content Placeholder 2">
            <a:extLst>
              <a:ext uri="{FF2B5EF4-FFF2-40B4-BE49-F238E27FC236}">
                <a16:creationId xmlns:a16="http://schemas.microsoft.com/office/drawing/2014/main" id="{87FCA5AF-CE7A-F544-AEED-D4186A2F314E}"/>
              </a:ext>
            </a:extLst>
          </p:cNvPr>
          <p:cNvSpPr>
            <a:spLocks noGrp="1"/>
          </p:cNvSpPr>
          <p:nvPr>
            <p:ph idx="1"/>
          </p:nvPr>
        </p:nvSpPr>
        <p:spPr/>
        <p:txBody>
          <a:bodyPr/>
          <a:lstStyle/>
          <a:p>
            <a:r>
              <a:rPr lang="en-US" dirty="0"/>
              <a:t>You have a stream of ads.  How to make sure a user doesn’t see the same ad multiple times?</a:t>
            </a:r>
          </a:p>
          <a:p>
            <a:r>
              <a:rPr lang="en-US" dirty="0"/>
              <a:t>Naïve approach: store the ads in a hash table.</a:t>
            </a:r>
          </a:p>
          <a:p>
            <a:pPr lvl="1"/>
            <a:r>
              <a:rPr lang="en-US" dirty="0"/>
              <a:t>This takes O(# ads) space!</a:t>
            </a:r>
          </a:p>
          <a:p>
            <a:r>
              <a:rPr lang="en-US" dirty="0"/>
              <a:t>What if we want to use at most 100 slots of memory?</a:t>
            </a:r>
          </a:p>
        </p:txBody>
      </p:sp>
      <p:sp>
        <p:nvSpPr>
          <p:cNvPr id="4" name="Slide Number Placeholder 3">
            <a:extLst>
              <a:ext uri="{FF2B5EF4-FFF2-40B4-BE49-F238E27FC236}">
                <a16:creationId xmlns:a16="http://schemas.microsoft.com/office/drawing/2014/main" id="{A2226D4E-4146-CF41-9318-E86D07D0C4C7}"/>
              </a:ext>
            </a:extLst>
          </p:cNvPr>
          <p:cNvSpPr>
            <a:spLocks noGrp="1"/>
          </p:cNvSpPr>
          <p:nvPr>
            <p:ph type="sldNum" sz="quarter" idx="12"/>
          </p:nvPr>
        </p:nvSpPr>
        <p:spPr/>
        <p:txBody>
          <a:bodyPr/>
          <a:lstStyle/>
          <a:p>
            <a:fld id="{19B12225-5612-419B-A8D5-4B8EEE4C217E}" type="slidenum">
              <a:rPr lang="en-US" smtClean="0"/>
              <a:pPr/>
              <a:t>76</a:t>
            </a:fld>
            <a:endParaRPr lang="en-US"/>
          </a:p>
        </p:txBody>
      </p:sp>
    </p:spTree>
    <p:extLst>
      <p:ext uri="{BB962C8B-B14F-4D97-AF65-F5344CB8AC3E}">
        <p14:creationId xmlns:p14="http://schemas.microsoft.com/office/powerpoint/2010/main" val="11144479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F511-A2E0-D149-8BBF-8B963C3D7BFF}"/>
              </a:ext>
            </a:extLst>
          </p:cNvPr>
          <p:cNvSpPr>
            <a:spLocks noGrp="1"/>
          </p:cNvSpPr>
          <p:nvPr>
            <p:ph type="title"/>
          </p:nvPr>
        </p:nvSpPr>
        <p:spPr/>
        <p:txBody>
          <a:bodyPr/>
          <a:lstStyle/>
          <a:p>
            <a:r>
              <a:rPr lang="en-US" dirty="0"/>
              <a:t>Bloom filters</a:t>
            </a:r>
          </a:p>
        </p:txBody>
      </p:sp>
      <p:sp>
        <p:nvSpPr>
          <p:cNvPr id="3" name="Content Placeholder 2">
            <a:extLst>
              <a:ext uri="{FF2B5EF4-FFF2-40B4-BE49-F238E27FC236}">
                <a16:creationId xmlns:a16="http://schemas.microsoft.com/office/drawing/2014/main" id="{87FCA5AF-CE7A-F544-AEED-D4186A2F314E}"/>
              </a:ext>
            </a:extLst>
          </p:cNvPr>
          <p:cNvSpPr>
            <a:spLocks noGrp="1"/>
          </p:cNvSpPr>
          <p:nvPr>
            <p:ph idx="1"/>
          </p:nvPr>
        </p:nvSpPr>
        <p:spPr/>
        <p:txBody>
          <a:bodyPr/>
          <a:lstStyle/>
          <a:p>
            <a:r>
              <a:rPr lang="en-US" dirty="0"/>
              <a:t>What if we want to use at most 100 slots of memory?</a:t>
            </a:r>
          </a:p>
          <a:p>
            <a:r>
              <a:rPr lang="en-US" dirty="0"/>
              <a:t>Create a bit array B of size 100, initialized to all 0’s</a:t>
            </a:r>
          </a:p>
        </p:txBody>
      </p:sp>
      <p:sp>
        <p:nvSpPr>
          <p:cNvPr id="4" name="Slide Number Placeholder 3">
            <a:extLst>
              <a:ext uri="{FF2B5EF4-FFF2-40B4-BE49-F238E27FC236}">
                <a16:creationId xmlns:a16="http://schemas.microsoft.com/office/drawing/2014/main" id="{A2226D4E-4146-CF41-9318-E86D07D0C4C7}"/>
              </a:ext>
            </a:extLst>
          </p:cNvPr>
          <p:cNvSpPr>
            <a:spLocks noGrp="1"/>
          </p:cNvSpPr>
          <p:nvPr>
            <p:ph type="sldNum" sz="quarter" idx="12"/>
          </p:nvPr>
        </p:nvSpPr>
        <p:spPr/>
        <p:txBody>
          <a:bodyPr/>
          <a:lstStyle/>
          <a:p>
            <a:fld id="{19B12225-5612-419B-A8D5-4B8EEE4C217E}" type="slidenum">
              <a:rPr lang="en-US" smtClean="0"/>
              <a:pPr/>
              <a:t>77</a:t>
            </a:fld>
            <a:endParaRPr lang="en-US"/>
          </a:p>
        </p:txBody>
      </p:sp>
    </p:spTree>
    <p:extLst>
      <p:ext uri="{BB962C8B-B14F-4D97-AF65-F5344CB8AC3E}">
        <p14:creationId xmlns:p14="http://schemas.microsoft.com/office/powerpoint/2010/main" val="11046446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F511-A2E0-D149-8BBF-8B963C3D7BFF}"/>
              </a:ext>
            </a:extLst>
          </p:cNvPr>
          <p:cNvSpPr>
            <a:spLocks noGrp="1"/>
          </p:cNvSpPr>
          <p:nvPr>
            <p:ph type="title"/>
          </p:nvPr>
        </p:nvSpPr>
        <p:spPr/>
        <p:txBody>
          <a:bodyPr/>
          <a:lstStyle/>
          <a:p>
            <a:r>
              <a:rPr lang="en-US" dirty="0"/>
              <a:t>Bloom filters</a:t>
            </a:r>
          </a:p>
        </p:txBody>
      </p:sp>
      <p:sp>
        <p:nvSpPr>
          <p:cNvPr id="3" name="Content Placeholder 2">
            <a:extLst>
              <a:ext uri="{FF2B5EF4-FFF2-40B4-BE49-F238E27FC236}">
                <a16:creationId xmlns:a16="http://schemas.microsoft.com/office/drawing/2014/main" id="{87FCA5AF-CE7A-F544-AEED-D4186A2F314E}"/>
              </a:ext>
            </a:extLst>
          </p:cNvPr>
          <p:cNvSpPr>
            <a:spLocks noGrp="1"/>
          </p:cNvSpPr>
          <p:nvPr>
            <p:ph idx="1"/>
          </p:nvPr>
        </p:nvSpPr>
        <p:spPr/>
        <p:txBody>
          <a:bodyPr/>
          <a:lstStyle/>
          <a:p>
            <a:r>
              <a:rPr lang="en-US" dirty="0"/>
              <a:t>What if we want to use at most 100 slots of memory?</a:t>
            </a:r>
          </a:p>
          <a:p>
            <a:r>
              <a:rPr lang="en-US" dirty="0"/>
              <a:t>Create a bit array B of size 100, initialized to all 0’s</a:t>
            </a:r>
          </a:p>
          <a:p>
            <a:r>
              <a:rPr lang="en-US" dirty="0"/>
              <a:t>Create a hash function that hashes ads to 100 different possible buckets</a:t>
            </a:r>
          </a:p>
        </p:txBody>
      </p:sp>
      <p:sp>
        <p:nvSpPr>
          <p:cNvPr id="4" name="Slide Number Placeholder 3">
            <a:extLst>
              <a:ext uri="{FF2B5EF4-FFF2-40B4-BE49-F238E27FC236}">
                <a16:creationId xmlns:a16="http://schemas.microsoft.com/office/drawing/2014/main" id="{A2226D4E-4146-CF41-9318-E86D07D0C4C7}"/>
              </a:ext>
            </a:extLst>
          </p:cNvPr>
          <p:cNvSpPr>
            <a:spLocks noGrp="1"/>
          </p:cNvSpPr>
          <p:nvPr>
            <p:ph type="sldNum" sz="quarter" idx="12"/>
          </p:nvPr>
        </p:nvSpPr>
        <p:spPr/>
        <p:txBody>
          <a:bodyPr/>
          <a:lstStyle/>
          <a:p>
            <a:fld id="{19B12225-5612-419B-A8D5-4B8EEE4C217E}" type="slidenum">
              <a:rPr lang="en-US" smtClean="0"/>
              <a:pPr/>
              <a:t>78</a:t>
            </a:fld>
            <a:endParaRPr lang="en-US"/>
          </a:p>
        </p:txBody>
      </p:sp>
    </p:spTree>
    <p:extLst>
      <p:ext uri="{BB962C8B-B14F-4D97-AF65-F5344CB8AC3E}">
        <p14:creationId xmlns:p14="http://schemas.microsoft.com/office/powerpoint/2010/main" val="638702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F511-A2E0-D149-8BBF-8B963C3D7BFF}"/>
              </a:ext>
            </a:extLst>
          </p:cNvPr>
          <p:cNvSpPr>
            <a:spLocks noGrp="1"/>
          </p:cNvSpPr>
          <p:nvPr>
            <p:ph type="title"/>
          </p:nvPr>
        </p:nvSpPr>
        <p:spPr/>
        <p:txBody>
          <a:bodyPr/>
          <a:lstStyle/>
          <a:p>
            <a:r>
              <a:rPr lang="en-US" dirty="0"/>
              <a:t>Bloom filters</a:t>
            </a:r>
          </a:p>
        </p:txBody>
      </p:sp>
      <p:sp>
        <p:nvSpPr>
          <p:cNvPr id="3" name="Content Placeholder 2">
            <a:extLst>
              <a:ext uri="{FF2B5EF4-FFF2-40B4-BE49-F238E27FC236}">
                <a16:creationId xmlns:a16="http://schemas.microsoft.com/office/drawing/2014/main" id="{87FCA5AF-CE7A-F544-AEED-D4186A2F314E}"/>
              </a:ext>
            </a:extLst>
          </p:cNvPr>
          <p:cNvSpPr>
            <a:spLocks noGrp="1"/>
          </p:cNvSpPr>
          <p:nvPr>
            <p:ph idx="1"/>
          </p:nvPr>
        </p:nvSpPr>
        <p:spPr/>
        <p:txBody>
          <a:bodyPr/>
          <a:lstStyle/>
          <a:p>
            <a:r>
              <a:rPr lang="en-US" dirty="0"/>
              <a:t>What if we want to use at most 100 slots of memory?</a:t>
            </a:r>
          </a:p>
          <a:p>
            <a:r>
              <a:rPr lang="en-US" dirty="0"/>
              <a:t>Create a bit array B of size 100, initialized to all 0’s</a:t>
            </a:r>
          </a:p>
          <a:p>
            <a:r>
              <a:rPr lang="en-US" dirty="0"/>
              <a:t>Create a hash function that hashes ads to 100 different possible buckets</a:t>
            </a:r>
          </a:p>
          <a:p>
            <a:r>
              <a:rPr lang="en-US" dirty="0"/>
              <a:t>When an ad is seen, hash the ad to a bucket (say, bucket 79), and set B[79] = 1</a:t>
            </a:r>
          </a:p>
        </p:txBody>
      </p:sp>
      <p:sp>
        <p:nvSpPr>
          <p:cNvPr id="4" name="Slide Number Placeholder 3">
            <a:extLst>
              <a:ext uri="{FF2B5EF4-FFF2-40B4-BE49-F238E27FC236}">
                <a16:creationId xmlns:a16="http://schemas.microsoft.com/office/drawing/2014/main" id="{A2226D4E-4146-CF41-9318-E86D07D0C4C7}"/>
              </a:ext>
            </a:extLst>
          </p:cNvPr>
          <p:cNvSpPr>
            <a:spLocks noGrp="1"/>
          </p:cNvSpPr>
          <p:nvPr>
            <p:ph type="sldNum" sz="quarter" idx="12"/>
          </p:nvPr>
        </p:nvSpPr>
        <p:spPr/>
        <p:txBody>
          <a:bodyPr/>
          <a:lstStyle/>
          <a:p>
            <a:fld id="{19B12225-5612-419B-A8D5-4B8EEE4C217E}" type="slidenum">
              <a:rPr lang="en-US" smtClean="0"/>
              <a:pPr/>
              <a:t>79</a:t>
            </a:fld>
            <a:endParaRPr lang="en-US"/>
          </a:p>
        </p:txBody>
      </p:sp>
    </p:spTree>
    <p:extLst>
      <p:ext uri="{BB962C8B-B14F-4D97-AF65-F5344CB8AC3E}">
        <p14:creationId xmlns:p14="http://schemas.microsoft.com/office/powerpoint/2010/main" val="1675572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20409" y="457200"/>
            <a:ext cx="8520600" cy="572700"/>
          </a:xfrm>
          <a:prstGeom prst="rect">
            <a:avLst/>
          </a:prstGeom>
        </p:spPr>
        <p:txBody>
          <a:bodyPr spcFirstLastPara="1" vert="horz" wrap="square" lIns="91425" tIns="91425" rIns="91425" bIns="91425" rtlCol="0" anchor="t" anchorCtr="0">
            <a:noAutofit/>
          </a:bodyPr>
          <a:lstStyle/>
          <a:p>
            <a:pPr>
              <a:spcBef>
                <a:spcPts val="0"/>
              </a:spcBef>
            </a:pPr>
            <a:r>
              <a:rPr lang="en-GB" dirty="0"/>
              <a:t>Computation Model</a:t>
            </a:r>
            <a:endParaRPr dirty="0"/>
          </a:p>
        </p:txBody>
      </p:sp>
      <p:sp>
        <p:nvSpPr>
          <p:cNvPr id="90" name="Shape 90"/>
          <p:cNvSpPr txBox="1">
            <a:spLocks noGrp="1"/>
          </p:cNvSpPr>
          <p:nvPr>
            <p:ph type="body" idx="1"/>
          </p:nvPr>
        </p:nvSpPr>
        <p:spPr>
          <a:xfrm>
            <a:off x="320409" y="1219200"/>
            <a:ext cx="8520600" cy="3416400"/>
          </a:xfrm>
          <a:prstGeom prst="rect">
            <a:avLst/>
          </a:prstGeom>
        </p:spPr>
        <p:txBody>
          <a:bodyPr spcFirstLastPara="1" vert="horz" wrap="square" lIns="91425" tIns="91425" rIns="91425" bIns="91425" rtlCol="0" anchor="t" anchorCtr="0">
            <a:noAutofit/>
          </a:bodyPr>
          <a:lstStyle/>
          <a:p>
            <a:pPr marL="457200" indent="-342900">
              <a:spcBef>
                <a:spcPts val="0"/>
              </a:spcBef>
              <a:buSzPts val="1800"/>
              <a:buChar char="●"/>
            </a:pPr>
            <a:r>
              <a:rPr lang="en-GB" dirty="0"/>
              <a:t>Count frequent pairs</a:t>
            </a:r>
            <a:endParaRPr dirty="0"/>
          </a:p>
          <a:p>
            <a:pPr marL="457200" indent="-342900">
              <a:spcBef>
                <a:spcPts val="0"/>
              </a:spcBef>
              <a:buSzPts val="1800"/>
              <a:buChar char="●"/>
            </a:pPr>
            <a:r>
              <a:rPr lang="en-GB" dirty="0"/>
              <a:t>Main memory is the bottleneck</a:t>
            </a:r>
            <a:endParaRPr dirty="0"/>
          </a:p>
          <a:p>
            <a:pPr marL="457200" indent="-342900">
              <a:spcBef>
                <a:spcPts val="0"/>
              </a:spcBef>
              <a:buSzPts val="1800"/>
              <a:buChar char="●"/>
            </a:pPr>
            <a:r>
              <a:rPr lang="en-GB" dirty="0"/>
              <a:t>How to store pair counts?</a:t>
            </a:r>
            <a:endParaRPr dirty="0"/>
          </a:p>
          <a:p>
            <a:pPr marL="914400" lvl="1" indent="-317500">
              <a:spcBef>
                <a:spcPts val="0"/>
              </a:spcBef>
              <a:buSzPts val="1400"/>
              <a:buChar char="○"/>
            </a:pPr>
            <a:r>
              <a:rPr lang="en-GB" dirty="0"/>
              <a:t>Triangular matrix/Table</a:t>
            </a:r>
            <a:endParaRPr dirty="0"/>
          </a:p>
          <a:p>
            <a:pPr marL="457200" indent="-342900">
              <a:spcBef>
                <a:spcPts val="0"/>
              </a:spcBef>
              <a:buSzPts val="1800"/>
              <a:buChar char="●"/>
            </a:pPr>
            <a:r>
              <a:rPr lang="en-GB" dirty="0"/>
              <a:t>Frequent pairs -&gt; frequent items</a:t>
            </a:r>
            <a:endParaRPr dirty="0"/>
          </a:p>
          <a:p>
            <a:pPr marL="457200" indent="-342900">
              <a:spcBef>
                <a:spcPts val="0"/>
              </a:spcBef>
              <a:buSzPts val="1800"/>
              <a:buChar char="●"/>
            </a:pPr>
            <a:r>
              <a:rPr lang="en-GB" dirty="0"/>
              <a:t>A-Priori Algorithm</a:t>
            </a:r>
            <a:endParaRPr dirty="0"/>
          </a:p>
          <a:p>
            <a:pPr marL="914400" lvl="1" indent="-317500">
              <a:spcBef>
                <a:spcPts val="0"/>
              </a:spcBef>
              <a:buSzPts val="1400"/>
              <a:buChar char="○"/>
            </a:pPr>
            <a:r>
              <a:rPr lang="en-GB" dirty="0"/>
              <a:t>Pass 1 - Item counts</a:t>
            </a:r>
            <a:endParaRPr dirty="0"/>
          </a:p>
          <a:p>
            <a:pPr marL="914400" lvl="1" indent="-317500">
              <a:spcBef>
                <a:spcPts val="0"/>
              </a:spcBef>
              <a:buSzPts val="1400"/>
              <a:buChar char="○"/>
            </a:pPr>
            <a:r>
              <a:rPr lang="en-GB" dirty="0"/>
              <a:t>Pass 2 - Frequent items + pair counts</a:t>
            </a:r>
            <a:endParaRPr dirty="0"/>
          </a:p>
          <a:p>
            <a:pPr marL="457200" indent="-342900">
              <a:spcBef>
                <a:spcPts val="0"/>
              </a:spcBef>
              <a:buSzPts val="1800"/>
              <a:buChar char="●"/>
            </a:pPr>
            <a:r>
              <a:rPr lang="en-GB" dirty="0"/>
              <a:t>PCY</a:t>
            </a:r>
            <a:endParaRPr dirty="0"/>
          </a:p>
          <a:p>
            <a:pPr marL="914400" lvl="1" indent="-317500">
              <a:spcBef>
                <a:spcPts val="0"/>
              </a:spcBef>
              <a:buSzPts val="1400"/>
              <a:buChar char="○"/>
            </a:pPr>
            <a:r>
              <a:rPr lang="en-GB" dirty="0"/>
              <a:t>Pass 1 - Hash pairs into buckets</a:t>
            </a:r>
            <a:endParaRPr dirty="0"/>
          </a:p>
          <a:p>
            <a:pPr marL="1371600" lvl="2" indent="-317500">
              <a:spcBef>
                <a:spcPts val="0"/>
              </a:spcBef>
              <a:buSzPts val="1400"/>
              <a:buChar char="■"/>
            </a:pPr>
            <a:r>
              <a:rPr lang="en-GB" dirty="0"/>
              <a:t>Infrequent bucket -&gt; infrequent pairs</a:t>
            </a:r>
            <a:endParaRPr dirty="0"/>
          </a:p>
          <a:p>
            <a:pPr marL="914400" lvl="1" indent="-317500">
              <a:spcBef>
                <a:spcPts val="0"/>
              </a:spcBef>
              <a:buSzPts val="1400"/>
              <a:buChar char="○"/>
            </a:pPr>
            <a:r>
              <a:rPr lang="en-GB" dirty="0"/>
              <a:t>Pass 2 - Bitmap for buckets</a:t>
            </a:r>
            <a:endParaRPr dirty="0"/>
          </a:p>
          <a:p>
            <a:pPr marL="1371600" lvl="2" indent="-317500">
              <a:spcBef>
                <a:spcPts val="0"/>
              </a:spcBef>
              <a:buSzPts val="1400"/>
              <a:buChar char="■"/>
            </a:pPr>
            <a:r>
              <a:rPr lang="en-GB" dirty="0"/>
              <a:t>Count pairs w/ frequent items and frequent bucket</a:t>
            </a:r>
            <a:br>
              <a:rPr lang="en-GB" dirty="0"/>
            </a:br>
            <a:endParaRPr dirty="0"/>
          </a:p>
          <a:p>
            <a:pPr marL="0" indent="0">
              <a:spcBef>
                <a:spcPts val="1600"/>
              </a:spcBef>
              <a:spcAft>
                <a:spcPts val="1600"/>
              </a:spcAft>
              <a:buNone/>
            </a:pPr>
            <a:endParaRPr dirty="0"/>
          </a:p>
        </p:txBody>
      </p:sp>
    </p:spTree>
    <p:extLst>
      <p:ext uri="{BB962C8B-B14F-4D97-AF65-F5344CB8AC3E}">
        <p14:creationId xmlns:p14="http://schemas.microsoft.com/office/powerpoint/2010/main" val="3403843439"/>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F511-A2E0-D149-8BBF-8B963C3D7BFF}"/>
              </a:ext>
            </a:extLst>
          </p:cNvPr>
          <p:cNvSpPr>
            <a:spLocks noGrp="1"/>
          </p:cNvSpPr>
          <p:nvPr>
            <p:ph type="title"/>
          </p:nvPr>
        </p:nvSpPr>
        <p:spPr/>
        <p:txBody>
          <a:bodyPr/>
          <a:lstStyle/>
          <a:p>
            <a:r>
              <a:rPr lang="en-US" dirty="0"/>
              <a:t>Bloom filters</a:t>
            </a:r>
          </a:p>
        </p:txBody>
      </p:sp>
      <p:sp>
        <p:nvSpPr>
          <p:cNvPr id="3" name="Content Placeholder 2">
            <a:extLst>
              <a:ext uri="{FF2B5EF4-FFF2-40B4-BE49-F238E27FC236}">
                <a16:creationId xmlns:a16="http://schemas.microsoft.com/office/drawing/2014/main" id="{87FCA5AF-CE7A-F544-AEED-D4186A2F314E}"/>
              </a:ext>
            </a:extLst>
          </p:cNvPr>
          <p:cNvSpPr>
            <a:spLocks noGrp="1"/>
          </p:cNvSpPr>
          <p:nvPr>
            <p:ph idx="1"/>
          </p:nvPr>
        </p:nvSpPr>
        <p:spPr/>
        <p:txBody>
          <a:bodyPr/>
          <a:lstStyle/>
          <a:p>
            <a:r>
              <a:rPr lang="en-US" dirty="0"/>
              <a:t>How to check whether an ad has been seen?</a:t>
            </a:r>
          </a:p>
        </p:txBody>
      </p:sp>
      <p:sp>
        <p:nvSpPr>
          <p:cNvPr id="4" name="Slide Number Placeholder 3">
            <a:extLst>
              <a:ext uri="{FF2B5EF4-FFF2-40B4-BE49-F238E27FC236}">
                <a16:creationId xmlns:a16="http://schemas.microsoft.com/office/drawing/2014/main" id="{A2226D4E-4146-CF41-9318-E86D07D0C4C7}"/>
              </a:ext>
            </a:extLst>
          </p:cNvPr>
          <p:cNvSpPr>
            <a:spLocks noGrp="1"/>
          </p:cNvSpPr>
          <p:nvPr>
            <p:ph type="sldNum" sz="quarter" idx="12"/>
          </p:nvPr>
        </p:nvSpPr>
        <p:spPr/>
        <p:txBody>
          <a:bodyPr/>
          <a:lstStyle/>
          <a:p>
            <a:fld id="{19B12225-5612-419B-A8D5-4B8EEE4C217E}" type="slidenum">
              <a:rPr lang="en-US" smtClean="0"/>
              <a:pPr/>
              <a:t>80</a:t>
            </a:fld>
            <a:endParaRPr lang="en-US"/>
          </a:p>
        </p:txBody>
      </p:sp>
    </p:spTree>
    <p:extLst>
      <p:ext uri="{BB962C8B-B14F-4D97-AF65-F5344CB8AC3E}">
        <p14:creationId xmlns:p14="http://schemas.microsoft.com/office/powerpoint/2010/main" val="13322688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F511-A2E0-D149-8BBF-8B963C3D7BFF}"/>
              </a:ext>
            </a:extLst>
          </p:cNvPr>
          <p:cNvSpPr>
            <a:spLocks noGrp="1"/>
          </p:cNvSpPr>
          <p:nvPr>
            <p:ph type="title"/>
          </p:nvPr>
        </p:nvSpPr>
        <p:spPr/>
        <p:txBody>
          <a:bodyPr/>
          <a:lstStyle/>
          <a:p>
            <a:r>
              <a:rPr lang="en-US" dirty="0"/>
              <a:t>Bloom filters</a:t>
            </a:r>
          </a:p>
        </p:txBody>
      </p:sp>
      <p:sp>
        <p:nvSpPr>
          <p:cNvPr id="3" name="Content Placeholder 2">
            <a:extLst>
              <a:ext uri="{FF2B5EF4-FFF2-40B4-BE49-F238E27FC236}">
                <a16:creationId xmlns:a16="http://schemas.microsoft.com/office/drawing/2014/main" id="{87FCA5AF-CE7A-F544-AEED-D4186A2F314E}"/>
              </a:ext>
            </a:extLst>
          </p:cNvPr>
          <p:cNvSpPr>
            <a:spLocks noGrp="1"/>
          </p:cNvSpPr>
          <p:nvPr>
            <p:ph idx="1"/>
          </p:nvPr>
        </p:nvSpPr>
        <p:spPr/>
        <p:txBody>
          <a:bodyPr/>
          <a:lstStyle/>
          <a:p>
            <a:r>
              <a:rPr lang="en-US" dirty="0"/>
              <a:t>How to check whether an ad has been seen?</a:t>
            </a:r>
          </a:p>
          <a:p>
            <a:r>
              <a:rPr lang="en-US" dirty="0"/>
              <a:t>Suppose the ad hashes to bucket 79</a:t>
            </a:r>
          </a:p>
        </p:txBody>
      </p:sp>
      <p:sp>
        <p:nvSpPr>
          <p:cNvPr id="4" name="Slide Number Placeholder 3">
            <a:extLst>
              <a:ext uri="{FF2B5EF4-FFF2-40B4-BE49-F238E27FC236}">
                <a16:creationId xmlns:a16="http://schemas.microsoft.com/office/drawing/2014/main" id="{A2226D4E-4146-CF41-9318-E86D07D0C4C7}"/>
              </a:ext>
            </a:extLst>
          </p:cNvPr>
          <p:cNvSpPr>
            <a:spLocks noGrp="1"/>
          </p:cNvSpPr>
          <p:nvPr>
            <p:ph type="sldNum" sz="quarter" idx="12"/>
          </p:nvPr>
        </p:nvSpPr>
        <p:spPr/>
        <p:txBody>
          <a:bodyPr/>
          <a:lstStyle/>
          <a:p>
            <a:fld id="{19B12225-5612-419B-A8D5-4B8EEE4C217E}" type="slidenum">
              <a:rPr lang="en-US" smtClean="0"/>
              <a:pPr/>
              <a:t>81</a:t>
            </a:fld>
            <a:endParaRPr lang="en-US"/>
          </a:p>
        </p:txBody>
      </p:sp>
    </p:spTree>
    <p:extLst>
      <p:ext uri="{BB962C8B-B14F-4D97-AF65-F5344CB8AC3E}">
        <p14:creationId xmlns:p14="http://schemas.microsoft.com/office/powerpoint/2010/main" val="39825896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F511-A2E0-D149-8BBF-8B963C3D7BFF}"/>
              </a:ext>
            </a:extLst>
          </p:cNvPr>
          <p:cNvSpPr>
            <a:spLocks noGrp="1"/>
          </p:cNvSpPr>
          <p:nvPr>
            <p:ph type="title"/>
          </p:nvPr>
        </p:nvSpPr>
        <p:spPr/>
        <p:txBody>
          <a:bodyPr/>
          <a:lstStyle/>
          <a:p>
            <a:r>
              <a:rPr lang="en-US" dirty="0"/>
              <a:t>Bloom filters</a:t>
            </a:r>
          </a:p>
        </p:txBody>
      </p:sp>
      <p:sp>
        <p:nvSpPr>
          <p:cNvPr id="3" name="Content Placeholder 2">
            <a:extLst>
              <a:ext uri="{FF2B5EF4-FFF2-40B4-BE49-F238E27FC236}">
                <a16:creationId xmlns:a16="http://schemas.microsoft.com/office/drawing/2014/main" id="{87FCA5AF-CE7A-F544-AEED-D4186A2F314E}"/>
              </a:ext>
            </a:extLst>
          </p:cNvPr>
          <p:cNvSpPr>
            <a:spLocks noGrp="1"/>
          </p:cNvSpPr>
          <p:nvPr>
            <p:ph idx="1"/>
          </p:nvPr>
        </p:nvSpPr>
        <p:spPr/>
        <p:txBody>
          <a:bodyPr/>
          <a:lstStyle/>
          <a:p>
            <a:r>
              <a:rPr lang="en-US" dirty="0"/>
              <a:t>How to check whether an ad has been seen?</a:t>
            </a:r>
          </a:p>
          <a:p>
            <a:r>
              <a:rPr lang="en-US" dirty="0"/>
              <a:t>Suppose the ad hashes to bucket 79</a:t>
            </a:r>
          </a:p>
          <a:p>
            <a:r>
              <a:rPr lang="en-US" dirty="0"/>
              <a:t>If B[79] = 0, you know the ad has NOT been seen</a:t>
            </a:r>
          </a:p>
        </p:txBody>
      </p:sp>
      <p:sp>
        <p:nvSpPr>
          <p:cNvPr id="4" name="Slide Number Placeholder 3">
            <a:extLst>
              <a:ext uri="{FF2B5EF4-FFF2-40B4-BE49-F238E27FC236}">
                <a16:creationId xmlns:a16="http://schemas.microsoft.com/office/drawing/2014/main" id="{A2226D4E-4146-CF41-9318-E86D07D0C4C7}"/>
              </a:ext>
            </a:extLst>
          </p:cNvPr>
          <p:cNvSpPr>
            <a:spLocks noGrp="1"/>
          </p:cNvSpPr>
          <p:nvPr>
            <p:ph type="sldNum" sz="quarter" idx="12"/>
          </p:nvPr>
        </p:nvSpPr>
        <p:spPr/>
        <p:txBody>
          <a:bodyPr/>
          <a:lstStyle/>
          <a:p>
            <a:fld id="{19B12225-5612-419B-A8D5-4B8EEE4C217E}" type="slidenum">
              <a:rPr lang="en-US" smtClean="0"/>
              <a:pPr/>
              <a:t>82</a:t>
            </a:fld>
            <a:endParaRPr lang="en-US"/>
          </a:p>
        </p:txBody>
      </p:sp>
    </p:spTree>
    <p:extLst>
      <p:ext uri="{BB962C8B-B14F-4D97-AF65-F5344CB8AC3E}">
        <p14:creationId xmlns:p14="http://schemas.microsoft.com/office/powerpoint/2010/main" val="25778630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F511-A2E0-D149-8BBF-8B963C3D7BFF}"/>
              </a:ext>
            </a:extLst>
          </p:cNvPr>
          <p:cNvSpPr>
            <a:spLocks noGrp="1"/>
          </p:cNvSpPr>
          <p:nvPr>
            <p:ph type="title"/>
          </p:nvPr>
        </p:nvSpPr>
        <p:spPr/>
        <p:txBody>
          <a:bodyPr/>
          <a:lstStyle/>
          <a:p>
            <a:r>
              <a:rPr lang="en-US" dirty="0"/>
              <a:t>Bloom filters</a:t>
            </a:r>
          </a:p>
        </p:txBody>
      </p:sp>
      <p:sp>
        <p:nvSpPr>
          <p:cNvPr id="3" name="Content Placeholder 2">
            <a:extLst>
              <a:ext uri="{FF2B5EF4-FFF2-40B4-BE49-F238E27FC236}">
                <a16:creationId xmlns:a16="http://schemas.microsoft.com/office/drawing/2014/main" id="{87FCA5AF-CE7A-F544-AEED-D4186A2F314E}"/>
              </a:ext>
            </a:extLst>
          </p:cNvPr>
          <p:cNvSpPr>
            <a:spLocks noGrp="1"/>
          </p:cNvSpPr>
          <p:nvPr>
            <p:ph idx="1"/>
          </p:nvPr>
        </p:nvSpPr>
        <p:spPr/>
        <p:txBody>
          <a:bodyPr/>
          <a:lstStyle/>
          <a:p>
            <a:r>
              <a:rPr lang="en-US" dirty="0"/>
              <a:t>How to check whether an ad has been seen?</a:t>
            </a:r>
          </a:p>
          <a:p>
            <a:r>
              <a:rPr lang="en-US" dirty="0"/>
              <a:t>Suppose the ad hashes to bucket 79</a:t>
            </a:r>
          </a:p>
          <a:p>
            <a:r>
              <a:rPr lang="en-US" dirty="0"/>
              <a:t>If B[79] = 0, you know the ad has NOT been seen</a:t>
            </a:r>
          </a:p>
          <a:p>
            <a:r>
              <a:rPr lang="en-US" dirty="0"/>
              <a:t>If B[79] = 1, the ad might have been seen, but we also might have seen a different ad that happened to hash to the same bucket.</a:t>
            </a:r>
          </a:p>
        </p:txBody>
      </p:sp>
      <p:sp>
        <p:nvSpPr>
          <p:cNvPr id="4" name="Slide Number Placeholder 3">
            <a:extLst>
              <a:ext uri="{FF2B5EF4-FFF2-40B4-BE49-F238E27FC236}">
                <a16:creationId xmlns:a16="http://schemas.microsoft.com/office/drawing/2014/main" id="{A2226D4E-4146-CF41-9318-E86D07D0C4C7}"/>
              </a:ext>
            </a:extLst>
          </p:cNvPr>
          <p:cNvSpPr>
            <a:spLocks noGrp="1"/>
          </p:cNvSpPr>
          <p:nvPr>
            <p:ph type="sldNum" sz="quarter" idx="12"/>
          </p:nvPr>
        </p:nvSpPr>
        <p:spPr/>
        <p:txBody>
          <a:bodyPr/>
          <a:lstStyle/>
          <a:p>
            <a:fld id="{19B12225-5612-419B-A8D5-4B8EEE4C217E}" type="slidenum">
              <a:rPr lang="en-US" smtClean="0"/>
              <a:pPr/>
              <a:t>83</a:t>
            </a:fld>
            <a:endParaRPr lang="en-US"/>
          </a:p>
        </p:txBody>
      </p:sp>
    </p:spTree>
    <p:extLst>
      <p:ext uri="{BB962C8B-B14F-4D97-AF65-F5344CB8AC3E}">
        <p14:creationId xmlns:p14="http://schemas.microsoft.com/office/powerpoint/2010/main" val="5880577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F511-A2E0-D149-8BBF-8B963C3D7BFF}"/>
              </a:ext>
            </a:extLst>
          </p:cNvPr>
          <p:cNvSpPr>
            <a:spLocks noGrp="1"/>
          </p:cNvSpPr>
          <p:nvPr>
            <p:ph type="title"/>
          </p:nvPr>
        </p:nvSpPr>
        <p:spPr/>
        <p:txBody>
          <a:bodyPr/>
          <a:lstStyle/>
          <a:p>
            <a:r>
              <a:rPr lang="en-US" dirty="0"/>
              <a:t>Bloom filters</a:t>
            </a:r>
          </a:p>
        </p:txBody>
      </p:sp>
      <p:sp>
        <p:nvSpPr>
          <p:cNvPr id="3" name="Content Placeholder 2">
            <a:extLst>
              <a:ext uri="{FF2B5EF4-FFF2-40B4-BE49-F238E27FC236}">
                <a16:creationId xmlns:a16="http://schemas.microsoft.com/office/drawing/2014/main" id="{87FCA5AF-CE7A-F544-AEED-D4186A2F314E}"/>
              </a:ext>
            </a:extLst>
          </p:cNvPr>
          <p:cNvSpPr>
            <a:spLocks noGrp="1"/>
          </p:cNvSpPr>
          <p:nvPr>
            <p:ph idx="1"/>
          </p:nvPr>
        </p:nvSpPr>
        <p:spPr/>
        <p:txBody>
          <a:bodyPr/>
          <a:lstStyle/>
          <a:p>
            <a:r>
              <a:rPr lang="en-US" dirty="0"/>
              <a:t>How to check whether an ad has been seen?</a:t>
            </a:r>
          </a:p>
          <a:p>
            <a:r>
              <a:rPr lang="en-US" dirty="0"/>
              <a:t>Suppose the ad hashes to bucket 79</a:t>
            </a:r>
          </a:p>
          <a:p>
            <a:r>
              <a:rPr lang="en-US" dirty="0"/>
              <a:t>If B[79] = 0, you know the ad has NOT been seen</a:t>
            </a:r>
          </a:p>
          <a:p>
            <a:r>
              <a:rPr lang="en-US" dirty="0"/>
              <a:t>If B[79] = 1, the ad might have been seen, but we also might have seen a different ad that happened to hash to the same bucket.</a:t>
            </a:r>
          </a:p>
          <a:p>
            <a:r>
              <a:rPr lang="en-US" b="1" dirty="0"/>
              <a:t>Reduce false positives by using multiple hash functions and checking if ALL of the bits corresponding to the hash functions are 1.</a:t>
            </a:r>
          </a:p>
        </p:txBody>
      </p:sp>
      <p:sp>
        <p:nvSpPr>
          <p:cNvPr id="4" name="Slide Number Placeholder 3">
            <a:extLst>
              <a:ext uri="{FF2B5EF4-FFF2-40B4-BE49-F238E27FC236}">
                <a16:creationId xmlns:a16="http://schemas.microsoft.com/office/drawing/2014/main" id="{A2226D4E-4146-CF41-9318-E86D07D0C4C7}"/>
              </a:ext>
            </a:extLst>
          </p:cNvPr>
          <p:cNvSpPr>
            <a:spLocks noGrp="1"/>
          </p:cNvSpPr>
          <p:nvPr>
            <p:ph type="sldNum" sz="quarter" idx="12"/>
          </p:nvPr>
        </p:nvSpPr>
        <p:spPr/>
        <p:txBody>
          <a:bodyPr/>
          <a:lstStyle/>
          <a:p>
            <a:fld id="{19B12225-5612-419B-A8D5-4B8EEE4C217E}" type="slidenum">
              <a:rPr lang="en-US" smtClean="0"/>
              <a:pPr/>
              <a:t>84</a:t>
            </a:fld>
            <a:endParaRPr lang="en-US"/>
          </a:p>
        </p:txBody>
      </p:sp>
    </p:spTree>
    <p:extLst>
      <p:ext uri="{BB962C8B-B14F-4D97-AF65-F5344CB8AC3E}">
        <p14:creationId xmlns:p14="http://schemas.microsoft.com/office/powerpoint/2010/main" val="34250055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9CAAC-E74D-FD42-AA48-7EC8EF8CB229}"/>
              </a:ext>
            </a:extLst>
          </p:cNvPr>
          <p:cNvSpPr>
            <a:spLocks noGrp="1"/>
          </p:cNvSpPr>
          <p:nvPr>
            <p:ph type="title"/>
          </p:nvPr>
        </p:nvSpPr>
        <p:spPr/>
        <p:txBody>
          <a:bodyPr/>
          <a:lstStyle/>
          <a:p>
            <a:r>
              <a:rPr lang="en-US" dirty="0"/>
              <a:t>Computational Advertising</a:t>
            </a:r>
          </a:p>
        </p:txBody>
      </p:sp>
      <p:sp>
        <p:nvSpPr>
          <p:cNvPr id="3" name="Text Placeholder 2">
            <a:extLst>
              <a:ext uri="{FF2B5EF4-FFF2-40B4-BE49-F238E27FC236}">
                <a16:creationId xmlns:a16="http://schemas.microsoft.com/office/drawing/2014/main" id="{2B68F012-2753-4646-9C26-BBC522C0FAE6}"/>
              </a:ext>
            </a:extLst>
          </p:cNvPr>
          <p:cNvSpPr>
            <a:spLocks noGrp="1"/>
          </p:cNvSpPr>
          <p:nvPr>
            <p:ph type="body" idx="1"/>
          </p:nvPr>
        </p:nvSpPr>
        <p:spPr/>
        <p:txBody>
          <a:bodyPr/>
          <a:lstStyle/>
          <a:p>
            <a:r>
              <a:rPr lang="en-US" dirty="0" err="1"/>
              <a:t>Hiroto</a:t>
            </a:r>
            <a:r>
              <a:rPr lang="en-US" dirty="0"/>
              <a:t> </a:t>
            </a:r>
            <a:r>
              <a:rPr lang="en-US" dirty="0" err="1"/>
              <a:t>Udagawa</a:t>
            </a:r>
            <a:endParaRPr lang="en-US" dirty="0"/>
          </a:p>
        </p:txBody>
      </p:sp>
      <p:sp>
        <p:nvSpPr>
          <p:cNvPr id="4" name="Slide Number Placeholder 3">
            <a:extLst>
              <a:ext uri="{FF2B5EF4-FFF2-40B4-BE49-F238E27FC236}">
                <a16:creationId xmlns:a16="http://schemas.microsoft.com/office/drawing/2014/main" id="{3263FB09-8A36-D248-99B6-B3CD441F29C5}"/>
              </a:ext>
            </a:extLst>
          </p:cNvPr>
          <p:cNvSpPr>
            <a:spLocks noGrp="1"/>
          </p:cNvSpPr>
          <p:nvPr>
            <p:ph type="sldNum" sz="quarter" idx="12"/>
          </p:nvPr>
        </p:nvSpPr>
        <p:spPr/>
        <p:txBody>
          <a:bodyPr/>
          <a:lstStyle/>
          <a:p>
            <a:fld id="{19B12225-5612-419B-A8D5-4B8EEE4C217E}" type="slidenum">
              <a:rPr lang="en-US" smtClean="0"/>
              <a:pPr/>
              <a:t>85</a:t>
            </a:fld>
            <a:endParaRPr lang="en-US"/>
          </a:p>
        </p:txBody>
      </p:sp>
    </p:spTree>
    <p:extLst>
      <p:ext uri="{BB962C8B-B14F-4D97-AF65-F5344CB8AC3E}">
        <p14:creationId xmlns:p14="http://schemas.microsoft.com/office/powerpoint/2010/main" val="25871207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C1EF8-1D0F-CD49-AF07-541FBC2D7F65}"/>
              </a:ext>
            </a:extLst>
          </p:cNvPr>
          <p:cNvSpPr>
            <a:spLocks noGrp="1"/>
          </p:cNvSpPr>
          <p:nvPr>
            <p:ph type="title"/>
          </p:nvPr>
        </p:nvSpPr>
        <p:spPr/>
        <p:txBody>
          <a:bodyPr>
            <a:normAutofit/>
          </a:bodyPr>
          <a:lstStyle/>
          <a:p>
            <a:r>
              <a:rPr lang="en-US" sz="2700" dirty="0">
                <a:latin typeface="+mn-lt"/>
              </a:rPr>
              <a:t>Advertising: Bipartite Matching</a:t>
            </a:r>
          </a:p>
        </p:txBody>
      </p:sp>
      <p:sp>
        <p:nvSpPr>
          <p:cNvPr id="6" name="Text Box 25">
            <a:extLst>
              <a:ext uri="{FF2B5EF4-FFF2-40B4-BE49-F238E27FC236}">
                <a16:creationId xmlns:a16="http://schemas.microsoft.com/office/drawing/2014/main" id="{F15BBA4E-BFDA-4F43-BFB0-ED62C355723C}"/>
              </a:ext>
            </a:extLst>
          </p:cNvPr>
          <p:cNvSpPr txBox="1">
            <a:spLocks noChangeArrowheads="1"/>
          </p:cNvSpPr>
          <p:nvPr/>
        </p:nvSpPr>
        <p:spPr bwMode="auto">
          <a:xfrm>
            <a:off x="1971394" y="4863267"/>
            <a:ext cx="4051494" cy="738664"/>
          </a:xfrm>
          <a:prstGeom prst="rect">
            <a:avLst/>
          </a:prstGeom>
          <a:noFill/>
          <a:ln w="9525">
            <a:noFill/>
            <a:miter lim="800000"/>
            <a:headEnd/>
            <a:tailEnd/>
          </a:ln>
          <a:effectLst/>
        </p:spPr>
        <p:txBody>
          <a:bodyPr wrap="none">
            <a:spAutoFit/>
          </a:bodyPr>
          <a:lstStyle/>
          <a:p>
            <a:pPr algn="ctr"/>
            <a:r>
              <a:rPr lang="en-US" sz="2100" b="1" dirty="0">
                <a:latin typeface="Calibri" pitchFamily="34" charset="0"/>
                <a:cs typeface="Calibri" pitchFamily="34" charset="0"/>
              </a:rPr>
              <a:t>M = {(1,a),(2,b),(3,d)}</a:t>
            </a:r>
            <a:r>
              <a:rPr lang="en-US" sz="2100" dirty="0">
                <a:latin typeface="Calibri" pitchFamily="34" charset="0"/>
                <a:cs typeface="Calibri" pitchFamily="34" charset="0"/>
              </a:rPr>
              <a:t> is a </a:t>
            </a:r>
            <a:r>
              <a:rPr lang="en-US" sz="2100" b="1" dirty="0">
                <a:solidFill>
                  <a:srgbClr val="0000FF"/>
                </a:solidFill>
                <a:latin typeface="Calibri" pitchFamily="34" charset="0"/>
                <a:cs typeface="Calibri" pitchFamily="34" charset="0"/>
              </a:rPr>
              <a:t>matching</a:t>
            </a:r>
            <a:endParaRPr lang="en-US" sz="2100" dirty="0">
              <a:solidFill>
                <a:srgbClr val="0000FF"/>
              </a:solidFill>
              <a:latin typeface="Calibri" pitchFamily="34" charset="0"/>
              <a:cs typeface="Calibri" pitchFamily="34" charset="0"/>
            </a:endParaRPr>
          </a:p>
          <a:p>
            <a:pPr algn="ctr"/>
            <a:r>
              <a:rPr lang="en-US" sz="2100" b="1" dirty="0">
                <a:solidFill>
                  <a:srgbClr val="D60093"/>
                </a:solidFill>
                <a:latin typeface="Calibri" pitchFamily="34" charset="0"/>
                <a:cs typeface="Calibri" pitchFamily="34" charset="0"/>
              </a:rPr>
              <a:t>Cardinality of matching = |M| = 3</a:t>
            </a:r>
          </a:p>
        </p:txBody>
      </p:sp>
      <p:grpSp>
        <p:nvGrpSpPr>
          <p:cNvPr id="7" name="Group 6">
            <a:extLst>
              <a:ext uri="{FF2B5EF4-FFF2-40B4-BE49-F238E27FC236}">
                <a16:creationId xmlns:a16="http://schemas.microsoft.com/office/drawing/2014/main" id="{97AFA812-4627-024B-9825-06B36287C968}"/>
              </a:ext>
            </a:extLst>
          </p:cNvPr>
          <p:cNvGrpSpPr/>
          <p:nvPr/>
        </p:nvGrpSpPr>
        <p:grpSpPr>
          <a:xfrm>
            <a:off x="2093733" y="2125266"/>
            <a:ext cx="3689464" cy="2572493"/>
            <a:chOff x="822325" y="1524000"/>
            <a:chExt cx="3715720" cy="2590800"/>
          </a:xfrm>
        </p:grpSpPr>
        <p:sp>
          <p:nvSpPr>
            <p:cNvPr id="8" name="Oval 3">
              <a:extLst>
                <a:ext uri="{FF2B5EF4-FFF2-40B4-BE49-F238E27FC236}">
                  <a16:creationId xmlns:a16="http://schemas.microsoft.com/office/drawing/2014/main" id="{ECD5F343-E450-614C-ACC6-C0F9674B04B8}"/>
                </a:ext>
              </a:extLst>
            </p:cNvPr>
            <p:cNvSpPr>
              <a:spLocks noChangeArrowheads="1"/>
            </p:cNvSpPr>
            <p:nvPr/>
          </p:nvSpPr>
          <p:spPr bwMode="auto">
            <a:xfrm>
              <a:off x="1905000" y="18288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sz="1350"/>
            </a:p>
          </p:txBody>
        </p:sp>
        <p:sp>
          <p:nvSpPr>
            <p:cNvPr id="9" name="Oval 4">
              <a:extLst>
                <a:ext uri="{FF2B5EF4-FFF2-40B4-BE49-F238E27FC236}">
                  <a16:creationId xmlns:a16="http://schemas.microsoft.com/office/drawing/2014/main" id="{D3D07281-5789-E145-AC50-4D9858B8C305}"/>
                </a:ext>
              </a:extLst>
            </p:cNvPr>
            <p:cNvSpPr>
              <a:spLocks noChangeArrowheads="1"/>
            </p:cNvSpPr>
            <p:nvPr/>
          </p:nvSpPr>
          <p:spPr bwMode="auto">
            <a:xfrm>
              <a:off x="1905000" y="2362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sz="1350"/>
            </a:p>
          </p:txBody>
        </p:sp>
        <p:sp>
          <p:nvSpPr>
            <p:cNvPr id="10" name="Oval 5">
              <a:extLst>
                <a:ext uri="{FF2B5EF4-FFF2-40B4-BE49-F238E27FC236}">
                  <a16:creationId xmlns:a16="http://schemas.microsoft.com/office/drawing/2014/main" id="{774F86AF-6EF7-5C4C-AFFB-929364D5A58B}"/>
                </a:ext>
              </a:extLst>
            </p:cNvPr>
            <p:cNvSpPr>
              <a:spLocks noChangeArrowheads="1"/>
            </p:cNvSpPr>
            <p:nvPr/>
          </p:nvSpPr>
          <p:spPr bwMode="auto">
            <a:xfrm>
              <a:off x="1905000" y="2895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sz="1350"/>
            </a:p>
          </p:txBody>
        </p:sp>
        <p:sp>
          <p:nvSpPr>
            <p:cNvPr id="11" name="Oval 6">
              <a:extLst>
                <a:ext uri="{FF2B5EF4-FFF2-40B4-BE49-F238E27FC236}">
                  <a16:creationId xmlns:a16="http://schemas.microsoft.com/office/drawing/2014/main" id="{0E82FACC-9D0E-2043-8D93-46D9C872EF73}"/>
                </a:ext>
              </a:extLst>
            </p:cNvPr>
            <p:cNvSpPr>
              <a:spLocks noChangeArrowheads="1"/>
            </p:cNvSpPr>
            <p:nvPr/>
          </p:nvSpPr>
          <p:spPr bwMode="auto">
            <a:xfrm>
              <a:off x="1905000" y="3429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sz="1350"/>
            </a:p>
          </p:txBody>
        </p:sp>
        <p:sp>
          <p:nvSpPr>
            <p:cNvPr id="12" name="Oval 8">
              <a:extLst>
                <a:ext uri="{FF2B5EF4-FFF2-40B4-BE49-F238E27FC236}">
                  <a16:creationId xmlns:a16="http://schemas.microsoft.com/office/drawing/2014/main" id="{04B81F6B-C494-BD42-B17D-991B760BB54E}"/>
                </a:ext>
              </a:extLst>
            </p:cNvPr>
            <p:cNvSpPr>
              <a:spLocks noChangeArrowheads="1"/>
            </p:cNvSpPr>
            <p:nvPr/>
          </p:nvSpPr>
          <p:spPr bwMode="auto">
            <a:xfrm>
              <a:off x="3352800" y="2362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sz="1350"/>
            </a:p>
          </p:txBody>
        </p:sp>
        <p:sp>
          <p:nvSpPr>
            <p:cNvPr id="13" name="Oval 9">
              <a:extLst>
                <a:ext uri="{FF2B5EF4-FFF2-40B4-BE49-F238E27FC236}">
                  <a16:creationId xmlns:a16="http://schemas.microsoft.com/office/drawing/2014/main" id="{5ABAB2D0-AE68-0349-8CAB-FA73012E41F1}"/>
                </a:ext>
              </a:extLst>
            </p:cNvPr>
            <p:cNvSpPr>
              <a:spLocks noChangeArrowheads="1"/>
            </p:cNvSpPr>
            <p:nvPr/>
          </p:nvSpPr>
          <p:spPr bwMode="auto">
            <a:xfrm>
              <a:off x="3352800" y="2895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sz="1350"/>
            </a:p>
          </p:txBody>
        </p:sp>
        <p:sp>
          <p:nvSpPr>
            <p:cNvPr id="14" name="Oval 10">
              <a:extLst>
                <a:ext uri="{FF2B5EF4-FFF2-40B4-BE49-F238E27FC236}">
                  <a16:creationId xmlns:a16="http://schemas.microsoft.com/office/drawing/2014/main" id="{F99545E2-A28D-4949-AD3B-DABE91E1C209}"/>
                </a:ext>
              </a:extLst>
            </p:cNvPr>
            <p:cNvSpPr>
              <a:spLocks noChangeArrowheads="1"/>
            </p:cNvSpPr>
            <p:nvPr/>
          </p:nvSpPr>
          <p:spPr bwMode="auto">
            <a:xfrm>
              <a:off x="3352800" y="3429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sz="1350"/>
            </a:p>
          </p:txBody>
        </p:sp>
        <p:sp>
          <p:nvSpPr>
            <p:cNvPr id="15" name="Line 11">
              <a:extLst>
                <a:ext uri="{FF2B5EF4-FFF2-40B4-BE49-F238E27FC236}">
                  <a16:creationId xmlns:a16="http://schemas.microsoft.com/office/drawing/2014/main" id="{C7E4E848-6794-464A-A875-676720E60F4B}"/>
                </a:ext>
              </a:extLst>
            </p:cNvPr>
            <p:cNvSpPr>
              <a:spLocks noChangeShapeType="1"/>
            </p:cNvSpPr>
            <p:nvPr/>
          </p:nvSpPr>
          <p:spPr bwMode="auto">
            <a:xfrm>
              <a:off x="2057400" y="1905000"/>
              <a:ext cx="1295400" cy="0"/>
            </a:xfrm>
            <a:prstGeom prst="line">
              <a:avLst/>
            </a:prstGeom>
            <a:noFill/>
            <a:ln w="38100">
              <a:solidFill>
                <a:schemeClr val="tx1"/>
              </a:solidFill>
              <a:round/>
              <a:headEnd/>
              <a:tailEnd/>
            </a:ln>
            <a:effectLst/>
          </p:spPr>
          <p:txBody>
            <a:bodyPr/>
            <a:lstStyle/>
            <a:p>
              <a:endParaRPr lang="en-US" sz="1350"/>
            </a:p>
          </p:txBody>
        </p:sp>
        <p:sp>
          <p:nvSpPr>
            <p:cNvPr id="16" name="Line 12">
              <a:extLst>
                <a:ext uri="{FF2B5EF4-FFF2-40B4-BE49-F238E27FC236}">
                  <a16:creationId xmlns:a16="http://schemas.microsoft.com/office/drawing/2014/main" id="{D6A17FD9-03F8-664E-AEF0-51EDC5AE47C0}"/>
                </a:ext>
              </a:extLst>
            </p:cNvPr>
            <p:cNvSpPr>
              <a:spLocks noChangeShapeType="1"/>
            </p:cNvSpPr>
            <p:nvPr/>
          </p:nvSpPr>
          <p:spPr bwMode="auto">
            <a:xfrm>
              <a:off x="2057400" y="1981200"/>
              <a:ext cx="1295400" cy="990600"/>
            </a:xfrm>
            <a:prstGeom prst="line">
              <a:avLst/>
            </a:prstGeom>
            <a:noFill/>
            <a:ln w="9525">
              <a:solidFill>
                <a:schemeClr val="tx1"/>
              </a:solidFill>
              <a:round/>
              <a:headEnd/>
              <a:tailEnd/>
            </a:ln>
            <a:effectLst/>
          </p:spPr>
          <p:txBody>
            <a:bodyPr/>
            <a:lstStyle/>
            <a:p>
              <a:endParaRPr lang="en-US" sz="1350"/>
            </a:p>
          </p:txBody>
        </p:sp>
        <p:sp>
          <p:nvSpPr>
            <p:cNvPr id="17" name="Line 13">
              <a:extLst>
                <a:ext uri="{FF2B5EF4-FFF2-40B4-BE49-F238E27FC236}">
                  <a16:creationId xmlns:a16="http://schemas.microsoft.com/office/drawing/2014/main" id="{D156A539-1673-F44B-BF65-DD7016DFA673}"/>
                </a:ext>
              </a:extLst>
            </p:cNvPr>
            <p:cNvSpPr>
              <a:spLocks noChangeShapeType="1"/>
            </p:cNvSpPr>
            <p:nvPr/>
          </p:nvSpPr>
          <p:spPr bwMode="auto">
            <a:xfrm>
              <a:off x="2057400" y="2438400"/>
              <a:ext cx="1295400" cy="0"/>
            </a:xfrm>
            <a:prstGeom prst="line">
              <a:avLst/>
            </a:prstGeom>
            <a:noFill/>
            <a:ln w="38100">
              <a:solidFill>
                <a:schemeClr val="tx1"/>
              </a:solidFill>
              <a:round/>
              <a:headEnd/>
              <a:tailEnd/>
            </a:ln>
            <a:effectLst/>
          </p:spPr>
          <p:txBody>
            <a:bodyPr/>
            <a:lstStyle/>
            <a:p>
              <a:endParaRPr lang="en-US" sz="1350"/>
            </a:p>
          </p:txBody>
        </p:sp>
        <p:sp>
          <p:nvSpPr>
            <p:cNvPr id="18" name="Line 14">
              <a:extLst>
                <a:ext uri="{FF2B5EF4-FFF2-40B4-BE49-F238E27FC236}">
                  <a16:creationId xmlns:a16="http://schemas.microsoft.com/office/drawing/2014/main" id="{74421CE3-B9BB-9E49-92DF-AA1D1ADA2077}"/>
                </a:ext>
              </a:extLst>
            </p:cNvPr>
            <p:cNvSpPr>
              <a:spLocks noChangeShapeType="1"/>
            </p:cNvSpPr>
            <p:nvPr/>
          </p:nvSpPr>
          <p:spPr bwMode="auto">
            <a:xfrm flipV="1">
              <a:off x="2057400" y="2438400"/>
              <a:ext cx="1295400" cy="533400"/>
            </a:xfrm>
            <a:prstGeom prst="line">
              <a:avLst/>
            </a:prstGeom>
            <a:noFill/>
            <a:ln w="9525">
              <a:solidFill>
                <a:schemeClr val="tx1"/>
              </a:solidFill>
              <a:round/>
              <a:headEnd/>
              <a:tailEnd/>
            </a:ln>
            <a:effectLst/>
          </p:spPr>
          <p:txBody>
            <a:bodyPr/>
            <a:lstStyle/>
            <a:p>
              <a:endParaRPr lang="en-US" sz="1350"/>
            </a:p>
          </p:txBody>
        </p:sp>
        <p:sp>
          <p:nvSpPr>
            <p:cNvPr id="19" name="Line 15">
              <a:extLst>
                <a:ext uri="{FF2B5EF4-FFF2-40B4-BE49-F238E27FC236}">
                  <a16:creationId xmlns:a16="http://schemas.microsoft.com/office/drawing/2014/main" id="{CC1E1DBD-17F2-EA46-990A-1AF067639930}"/>
                </a:ext>
              </a:extLst>
            </p:cNvPr>
            <p:cNvSpPr>
              <a:spLocks noChangeShapeType="1"/>
            </p:cNvSpPr>
            <p:nvPr/>
          </p:nvSpPr>
          <p:spPr bwMode="auto">
            <a:xfrm>
              <a:off x="2057400" y="2971800"/>
              <a:ext cx="1295400" cy="533400"/>
            </a:xfrm>
            <a:prstGeom prst="line">
              <a:avLst/>
            </a:prstGeom>
            <a:noFill/>
            <a:ln w="38100">
              <a:solidFill>
                <a:schemeClr val="tx1"/>
              </a:solidFill>
              <a:round/>
              <a:headEnd/>
              <a:tailEnd/>
            </a:ln>
            <a:effectLst/>
          </p:spPr>
          <p:txBody>
            <a:bodyPr/>
            <a:lstStyle/>
            <a:p>
              <a:endParaRPr lang="en-US" sz="1350"/>
            </a:p>
          </p:txBody>
        </p:sp>
        <p:sp>
          <p:nvSpPr>
            <p:cNvPr id="20" name="Line 16">
              <a:extLst>
                <a:ext uri="{FF2B5EF4-FFF2-40B4-BE49-F238E27FC236}">
                  <a16:creationId xmlns:a16="http://schemas.microsoft.com/office/drawing/2014/main" id="{0B712577-E12B-2E4C-8D38-4D1B1F481CCE}"/>
                </a:ext>
              </a:extLst>
            </p:cNvPr>
            <p:cNvSpPr>
              <a:spLocks noChangeShapeType="1"/>
            </p:cNvSpPr>
            <p:nvPr/>
          </p:nvSpPr>
          <p:spPr bwMode="auto">
            <a:xfrm flipV="1">
              <a:off x="2057400" y="1904999"/>
              <a:ext cx="1371600" cy="1600199"/>
            </a:xfrm>
            <a:prstGeom prst="line">
              <a:avLst/>
            </a:prstGeom>
            <a:noFill/>
            <a:ln w="9525">
              <a:solidFill>
                <a:schemeClr val="tx1"/>
              </a:solidFill>
              <a:round/>
              <a:headEnd/>
              <a:tailEnd/>
            </a:ln>
            <a:effectLst/>
          </p:spPr>
          <p:txBody>
            <a:bodyPr/>
            <a:lstStyle/>
            <a:p>
              <a:endParaRPr lang="en-US" sz="1350"/>
            </a:p>
          </p:txBody>
        </p:sp>
        <p:sp>
          <p:nvSpPr>
            <p:cNvPr id="21" name="Text Box 17">
              <a:extLst>
                <a:ext uri="{FF2B5EF4-FFF2-40B4-BE49-F238E27FC236}">
                  <a16:creationId xmlns:a16="http://schemas.microsoft.com/office/drawing/2014/main" id="{75258BE4-B665-D749-B240-53CDCC51B507}"/>
                </a:ext>
              </a:extLst>
            </p:cNvPr>
            <p:cNvSpPr txBox="1">
              <a:spLocks noChangeArrowheads="1"/>
            </p:cNvSpPr>
            <p:nvPr/>
          </p:nvSpPr>
          <p:spPr bwMode="auto">
            <a:xfrm>
              <a:off x="1574800" y="1676400"/>
              <a:ext cx="274774" cy="302218"/>
            </a:xfrm>
            <a:prstGeom prst="rect">
              <a:avLst/>
            </a:prstGeom>
            <a:noFill/>
            <a:ln w="9525">
              <a:noFill/>
              <a:miter lim="800000"/>
              <a:headEnd/>
              <a:tailEnd/>
            </a:ln>
            <a:effectLst/>
          </p:spPr>
          <p:txBody>
            <a:bodyPr wrap="none">
              <a:spAutoFit/>
            </a:bodyPr>
            <a:lstStyle/>
            <a:p>
              <a:r>
                <a:rPr lang="en-US" sz="1350"/>
                <a:t>1</a:t>
              </a:r>
            </a:p>
          </p:txBody>
        </p:sp>
        <p:sp>
          <p:nvSpPr>
            <p:cNvPr id="22" name="Text Box 18">
              <a:extLst>
                <a:ext uri="{FF2B5EF4-FFF2-40B4-BE49-F238E27FC236}">
                  <a16:creationId xmlns:a16="http://schemas.microsoft.com/office/drawing/2014/main" id="{89BBBDD0-6551-B242-96F4-C86E79C31879}"/>
                </a:ext>
              </a:extLst>
            </p:cNvPr>
            <p:cNvSpPr txBox="1">
              <a:spLocks noChangeArrowheads="1"/>
            </p:cNvSpPr>
            <p:nvPr/>
          </p:nvSpPr>
          <p:spPr bwMode="auto">
            <a:xfrm>
              <a:off x="1600200" y="2241550"/>
              <a:ext cx="274774" cy="302218"/>
            </a:xfrm>
            <a:prstGeom prst="rect">
              <a:avLst/>
            </a:prstGeom>
            <a:noFill/>
            <a:ln w="9525">
              <a:noFill/>
              <a:miter lim="800000"/>
              <a:headEnd/>
              <a:tailEnd/>
            </a:ln>
            <a:effectLst/>
          </p:spPr>
          <p:txBody>
            <a:bodyPr wrap="none">
              <a:spAutoFit/>
            </a:bodyPr>
            <a:lstStyle/>
            <a:p>
              <a:r>
                <a:rPr lang="en-US" sz="1350"/>
                <a:t>2</a:t>
              </a:r>
            </a:p>
          </p:txBody>
        </p:sp>
        <p:sp>
          <p:nvSpPr>
            <p:cNvPr id="23" name="Text Box 19">
              <a:extLst>
                <a:ext uri="{FF2B5EF4-FFF2-40B4-BE49-F238E27FC236}">
                  <a16:creationId xmlns:a16="http://schemas.microsoft.com/office/drawing/2014/main" id="{EAC36785-9E93-AF41-95CA-7195A8510FA4}"/>
                </a:ext>
              </a:extLst>
            </p:cNvPr>
            <p:cNvSpPr txBox="1">
              <a:spLocks noChangeArrowheads="1"/>
            </p:cNvSpPr>
            <p:nvPr/>
          </p:nvSpPr>
          <p:spPr bwMode="auto">
            <a:xfrm>
              <a:off x="1574800" y="2774950"/>
              <a:ext cx="274774" cy="302218"/>
            </a:xfrm>
            <a:prstGeom prst="rect">
              <a:avLst/>
            </a:prstGeom>
            <a:noFill/>
            <a:ln w="9525">
              <a:noFill/>
              <a:miter lim="800000"/>
              <a:headEnd/>
              <a:tailEnd/>
            </a:ln>
            <a:effectLst/>
          </p:spPr>
          <p:txBody>
            <a:bodyPr wrap="none">
              <a:spAutoFit/>
            </a:bodyPr>
            <a:lstStyle/>
            <a:p>
              <a:r>
                <a:rPr lang="en-US" sz="1350"/>
                <a:t>3</a:t>
              </a:r>
            </a:p>
          </p:txBody>
        </p:sp>
        <p:sp>
          <p:nvSpPr>
            <p:cNvPr id="24" name="Text Box 20">
              <a:extLst>
                <a:ext uri="{FF2B5EF4-FFF2-40B4-BE49-F238E27FC236}">
                  <a16:creationId xmlns:a16="http://schemas.microsoft.com/office/drawing/2014/main" id="{7A2CFCC0-BC21-3643-9C75-36B199DB175A}"/>
                </a:ext>
              </a:extLst>
            </p:cNvPr>
            <p:cNvSpPr txBox="1">
              <a:spLocks noChangeArrowheads="1"/>
            </p:cNvSpPr>
            <p:nvPr/>
          </p:nvSpPr>
          <p:spPr bwMode="auto">
            <a:xfrm>
              <a:off x="1574800" y="3308351"/>
              <a:ext cx="274774" cy="302218"/>
            </a:xfrm>
            <a:prstGeom prst="rect">
              <a:avLst/>
            </a:prstGeom>
            <a:noFill/>
            <a:ln w="9525">
              <a:noFill/>
              <a:miter lim="800000"/>
              <a:headEnd/>
              <a:tailEnd/>
            </a:ln>
            <a:effectLst/>
          </p:spPr>
          <p:txBody>
            <a:bodyPr wrap="none">
              <a:spAutoFit/>
            </a:bodyPr>
            <a:lstStyle/>
            <a:p>
              <a:r>
                <a:rPr lang="en-US" sz="1350"/>
                <a:t>4</a:t>
              </a:r>
            </a:p>
          </p:txBody>
        </p:sp>
        <p:sp>
          <p:nvSpPr>
            <p:cNvPr id="25" name="Text Box 21">
              <a:extLst>
                <a:ext uri="{FF2B5EF4-FFF2-40B4-BE49-F238E27FC236}">
                  <a16:creationId xmlns:a16="http://schemas.microsoft.com/office/drawing/2014/main" id="{13E69276-F55C-A147-84D0-F7E2586C5DC0}"/>
                </a:ext>
              </a:extLst>
            </p:cNvPr>
            <p:cNvSpPr txBox="1">
              <a:spLocks noChangeArrowheads="1"/>
            </p:cNvSpPr>
            <p:nvPr/>
          </p:nvSpPr>
          <p:spPr bwMode="auto">
            <a:xfrm>
              <a:off x="3489325" y="1631950"/>
              <a:ext cx="269929" cy="302218"/>
            </a:xfrm>
            <a:prstGeom prst="rect">
              <a:avLst/>
            </a:prstGeom>
            <a:noFill/>
            <a:ln w="9525">
              <a:noFill/>
              <a:miter lim="800000"/>
              <a:headEnd/>
              <a:tailEnd/>
            </a:ln>
            <a:effectLst/>
          </p:spPr>
          <p:txBody>
            <a:bodyPr wrap="none">
              <a:spAutoFit/>
            </a:bodyPr>
            <a:lstStyle/>
            <a:p>
              <a:r>
                <a:rPr lang="en-US" sz="1350"/>
                <a:t>a</a:t>
              </a:r>
            </a:p>
          </p:txBody>
        </p:sp>
        <p:sp>
          <p:nvSpPr>
            <p:cNvPr id="26" name="Text Box 22">
              <a:extLst>
                <a:ext uri="{FF2B5EF4-FFF2-40B4-BE49-F238E27FC236}">
                  <a16:creationId xmlns:a16="http://schemas.microsoft.com/office/drawing/2014/main" id="{E24C74EB-AC49-E646-B9D7-4CDCD05A412B}"/>
                </a:ext>
              </a:extLst>
            </p:cNvPr>
            <p:cNvSpPr txBox="1">
              <a:spLocks noChangeArrowheads="1"/>
            </p:cNvSpPr>
            <p:nvPr/>
          </p:nvSpPr>
          <p:spPr bwMode="auto">
            <a:xfrm>
              <a:off x="3489325" y="2241550"/>
              <a:ext cx="278002" cy="302218"/>
            </a:xfrm>
            <a:prstGeom prst="rect">
              <a:avLst/>
            </a:prstGeom>
            <a:noFill/>
            <a:ln w="9525">
              <a:noFill/>
              <a:miter lim="800000"/>
              <a:headEnd/>
              <a:tailEnd/>
            </a:ln>
            <a:effectLst/>
          </p:spPr>
          <p:txBody>
            <a:bodyPr wrap="none">
              <a:spAutoFit/>
            </a:bodyPr>
            <a:lstStyle/>
            <a:p>
              <a:r>
                <a:rPr lang="en-US" sz="1350"/>
                <a:t>b</a:t>
              </a:r>
            </a:p>
          </p:txBody>
        </p:sp>
        <p:sp>
          <p:nvSpPr>
            <p:cNvPr id="27" name="Text Box 23">
              <a:extLst>
                <a:ext uri="{FF2B5EF4-FFF2-40B4-BE49-F238E27FC236}">
                  <a16:creationId xmlns:a16="http://schemas.microsoft.com/office/drawing/2014/main" id="{31D5DDBE-32F9-9D43-B7FD-6D429CD76A95}"/>
                </a:ext>
              </a:extLst>
            </p:cNvPr>
            <p:cNvSpPr txBox="1">
              <a:spLocks noChangeArrowheads="1"/>
            </p:cNvSpPr>
            <p:nvPr/>
          </p:nvSpPr>
          <p:spPr bwMode="auto">
            <a:xfrm>
              <a:off x="3505200" y="2743200"/>
              <a:ext cx="260243" cy="302218"/>
            </a:xfrm>
            <a:prstGeom prst="rect">
              <a:avLst/>
            </a:prstGeom>
            <a:noFill/>
            <a:ln w="9525">
              <a:noFill/>
              <a:miter lim="800000"/>
              <a:headEnd/>
              <a:tailEnd/>
            </a:ln>
            <a:effectLst/>
          </p:spPr>
          <p:txBody>
            <a:bodyPr wrap="none">
              <a:spAutoFit/>
            </a:bodyPr>
            <a:lstStyle/>
            <a:p>
              <a:r>
                <a:rPr lang="en-US" sz="1350"/>
                <a:t>c</a:t>
              </a:r>
            </a:p>
          </p:txBody>
        </p:sp>
        <p:sp>
          <p:nvSpPr>
            <p:cNvPr id="28" name="Text Box 24">
              <a:extLst>
                <a:ext uri="{FF2B5EF4-FFF2-40B4-BE49-F238E27FC236}">
                  <a16:creationId xmlns:a16="http://schemas.microsoft.com/office/drawing/2014/main" id="{3D92313D-77E7-5C41-AEC9-97A600F3FE58}"/>
                </a:ext>
              </a:extLst>
            </p:cNvPr>
            <p:cNvSpPr txBox="1">
              <a:spLocks noChangeArrowheads="1"/>
            </p:cNvSpPr>
            <p:nvPr/>
          </p:nvSpPr>
          <p:spPr bwMode="auto">
            <a:xfrm>
              <a:off x="3505200" y="3308351"/>
              <a:ext cx="278002" cy="302218"/>
            </a:xfrm>
            <a:prstGeom prst="rect">
              <a:avLst/>
            </a:prstGeom>
            <a:noFill/>
            <a:ln w="9525">
              <a:noFill/>
              <a:miter lim="800000"/>
              <a:headEnd/>
              <a:tailEnd/>
            </a:ln>
            <a:effectLst/>
          </p:spPr>
          <p:txBody>
            <a:bodyPr wrap="none">
              <a:spAutoFit/>
            </a:bodyPr>
            <a:lstStyle/>
            <a:p>
              <a:r>
                <a:rPr lang="en-US" sz="1350"/>
                <a:t>d</a:t>
              </a:r>
            </a:p>
          </p:txBody>
        </p:sp>
        <p:sp>
          <p:nvSpPr>
            <p:cNvPr id="29" name="Oval 26">
              <a:extLst>
                <a:ext uri="{FF2B5EF4-FFF2-40B4-BE49-F238E27FC236}">
                  <a16:creationId xmlns:a16="http://schemas.microsoft.com/office/drawing/2014/main" id="{5AD051DC-D3A4-FB4C-9CDC-963C9F0558AD}"/>
                </a:ext>
              </a:extLst>
            </p:cNvPr>
            <p:cNvSpPr>
              <a:spLocks noChangeArrowheads="1"/>
            </p:cNvSpPr>
            <p:nvPr/>
          </p:nvSpPr>
          <p:spPr bwMode="auto">
            <a:xfrm>
              <a:off x="1371600" y="1524000"/>
              <a:ext cx="1143000" cy="2514600"/>
            </a:xfrm>
            <a:prstGeom prst="ellipse">
              <a:avLst/>
            </a:prstGeom>
            <a:noFill/>
            <a:ln w="9525">
              <a:solidFill>
                <a:schemeClr val="tx1"/>
              </a:solidFill>
              <a:round/>
              <a:headEnd/>
              <a:tailEnd/>
            </a:ln>
            <a:effectLst/>
          </p:spPr>
          <p:txBody>
            <a:bodyPr wrap="none" anchor="ctr"/>
            <a:lstStyle/>
            <a:p>
              <a:endParaRPr lang="en-US" sz="1350"/>
            </a:p>
          </p:txBody>
        </p:sp>
        <p:sp>
          <p:nvSpPr>
            <p:cNvPr id="30" name="Oval 27">
              <a:extLst>
                <a:ext uri="{FF2B5EF4-FFF2-40B4-BE49-F238E27FC236}">
                  <a16:creationId xmlns:a16="http://schemas.microsoft.com/office/drawing/2014/main" id="{DD26A50A-63DB-1648-B6DB-79D78D371C1B}"/>
                </a:ext>
              </a:extLst>
            </p:cNvPr>
            <p:cNvSpPr>
              <a:spLocks noChangeArrowheads="1"/>
            </p:cNvSpPr>
            <p:nvPr/>
          </p:nvSpPr>
          <p:spPr bwMode="auto">
            <a:xfrm>
              <a:off x="3048000" y="1524000"/>
              <a:ext cx="1066800" cy="2590800"/>
            </a:xfrm>
            <a:prstGeom prst="ellipse">
              <a:avLst/>
            </a:prstGeom>
            <a:noFill/>
            <a:ln w="9525">
              <a:solidFill>
                <a:schemeClr val="tx1"/>
              </a:solidFill>
              <a:round/>
              <a:headEnd/>
              <a:tailEnd/>
            </a:ln>
            <a:effectLst/>
          </p:spPr>
          <p:txBody>
            <a:bodyPr wrap="none" anchor="ctr"/>
            <a:lstStyle/>
            <a:p>
              <a:endParaRPr lang="en-US" sz="1350"/>
            </a:p>
          </p:txBody>
        </p:sp>
        <p:sp>
          <p:nvSpPr>
            <p:cNvPr id="31" name="Text Box 28">
              <a:extLst>
                <a:ext uri="{FF2B5EF4-FFF2-40B4-BE49-F238E27FC236}">
                  <a16:creationId xmlns:a16="http://schemas.microsoft.com/office/drawing/2014/main" id="{09CCEEC8-49B0-FD40-A58B-F067FAB337CE}"/>
                </a:ext>
              </a:extLst>
            </p:cNvPr>
            <p:cNvSpPr txBox="1">
              <a:spLocks noChangeArrowheads="1"/>
            </p:cNvSpPr>
            <p:nvPr/>
          </p:nvSpPr>
          <p:spPr bwMode="auto">
            <a:xfrm>
              <a:off x="822325" y="3384550"/>
              <a:ext cx="527719" cy="302218"/>
            </a:xfrm>
            <a:prstGeom prst="rect">
              <a:avLst/>
            </a:prstGeom>
            <a:noFill/>
            <a:ln w="9525">
              <a:noFill/>
              <a:miter lim="800000"/>
              <a:headEnd/>
              <a:tailEnd/>
            </a:ln>
            <a:effectLst/>
          </p:spPr>
          <p:txBody>
            <a:bodyPr wrap="none">
              <a:spAutoFit/>
            </a:bodyPr>
            <a:lstStyle/>
            <a:p>
              <a:r>
                <a:rPr lang="en-US" sz="1350" b="1" dirty="0">
                  <a:solidFill>
                    <a:srgbClr val="008000"/>
                  </a:solidFill>
                </a:rPr>
                <a:t>Boys</a:t>
              </a:r>
            </a:p>
          </p:txBody>
        </p:sp>
        <p:sp>
          <p:nvSpPr>
            <p:cNvPr id="32" name="Text Box 29">
              <a:extLst>
                <a:ext uri="{FF2B5EF4-FFF2-40B4-BE49-F238E27FC236}">
                  <a16:creationId xmlns:a16="http://schemas.microsoft.com/office/drawing/2014/main" id="{A5288787-4AB4-E347-9E52-11456D94CFFF}"/>
                </a:ext>
              </a:extLst>
            </p:cNvPr>
            <p:cNvSpPr txBox="1">
              <a:spLocks noChangeArrowheads="1"/>
            </p:cNvSpPr>
            <p:nvPr/>
          </p:nvSpPr>
          <p:spPr bwMode="auto">
            <a:xfrm>
              <a:off x="4022725" y="3384550"/>
              <a:ext cx="515320" cy="302218"/>
            </a:xfrm>
            <a:prstGeom prst="rect">
              <a:avLst/>
            </a:prstGeom>
            <a:noFill/>
            <a:ln w="9525">
              <a:noFill/>
              <a:miter lim="800000"/>
              <a:headEnd/>
              <a:tailEnd/>
            </a:ln>
            <a:effectLst/>
          </p:spPr>
          <p:txBody>
            <a:bodyPr wrap="none">
              <a:spAutoFit/>
            </a:bodyPr>
            <a:lstStyle/>
            <a:p>
              <a:r>
                <a:rPr lang="en-US" sz="1350" b="1" dirty="0">
                  <a:solidFill>
                    <a:srgbClr val="008000"/>
                  </a:solidFill>
                </a:rPr>
                <a:t>Girls</a:t>
              </a:r>
            </a:p>
          </p:txBody>
        </p:sp>
        <p:sp>
          <p:nvSpPr>
            <p:cNvPr id="33" name="Oval 7">
              <a:extLst>
                <a:ext uri="{FF2B5EF4-FFF2-40B4-BE49-F238E27FC236}">
                  <a16:creationId xmlns:a16="http://schemas.microsoft.com/office/drawing/2014/main" id="{FBB1A9C1-8666-DE42-BEF9-A2B031A764AB}"/>
                </a:ext>
              </a:extLst>
            </p:cNvPr>
            <p:cNvSpPr>
              <a:spLocks noChangeArrowheads="1"/>
            </p:cNvSpPr>
            <p:nvPr/>
          </p:nvSpPr>
          <p:spPr bwMode="auto">
            <a:xfrm>
              <a:off x="3352800" y="18288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sz="1350"/>
            </a:p>
          </p:txBody>
        </p:sp>
      </p:grpSp>
    </p:spTree>
    <p:extLst>
      <p:ext uri="{BB962C8B-B14F-4D97-AF65-F5344CB8AC3E}">
        <p14:creationId xmlns:p14="http://schemas.microsoft.com/office/powerpoint/2010/main" val="33836578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C1EF8-1D0F-CD49-AF07-541FBC2D7F65}"/>
              </a:ext>
            </a:extLst>
          </p:cNvPr>
          <p:cNvSpPr>
            <a:spLocks noGrp="1"/>
          </p:cNvSpPr>
          <p:nvPr>
            <p:ph type="title"/>
          </p:nvPr>
        </p:nvSpPr>
        <p:spPr/>
        <p:txBody>
          <a:bodyPr>
            <a:normAutofit/>
          </a:bodyPr>
          <a:lstStyle/>
          <a:p>
            <a:r>
              <a:rPr lang="en-US" sz="2700" dirty="0">
                <a:latin typeface="+mn-lt"/>
              </a:rPr>
              <a:t>Advertising: Online Algorithms and Competitive Ratio</a:t>
            </a:r>
          </a:p>
        </p:txBody>
      </p:sp>
      <p:sp>
        <p:nvSpPr>
          <p:cNvPr id="3" name="Content Placeholder 2">
            <a:extLst>
              <a:ext uri="{FF2B5EF4-FFF2-40B4-BE49-F238E27FC236}">
                <a16:creationId xmlns:a16="http://schemas.microsoft.com/office/drawing/2014/main" id="{6CCB2B2E-8B60-3244-A550-A665EBDF7F69}"/>
              </a:ext>
            </a:extLst>
          </p:cNvPr>
          <p:cNvSpPr>
            <a:spLocks noGrp="1"/>
          </p:cNvSpPr>
          <p:nvPr>
            <p:ph idx="1"/>
          </p:nvPr>
        </p:nvSpPr>
        <p:spPr>
          <a:xfrm>
            <a:off x="628650" y="2226469"/>
            <a:ext cx="7886700" cy="3590408"/>
          </a:xfrm>
        </p:spPr>
        <p:txBody>
          <a:bodyPr>
            <a:normAutofit fontScale="70000" lnSpcReduction="20000"/>
          </a:bodyPr>
          <a:lstStyle/>
          <a:p>
            <a:r>
              <a:rPr lang="en-US" dirty="0"/>
              <a:t>Question: How to find a maximum matching for a given bipartite graph </a:t>
            </a:r>
          </a:p>
          <a:p>
            <a:r>
              <a:rPr lang="en-US" dirty="0">
                <a:effectLst/>
              </a:rPr>
              <a:t>Poly</a:t>
            </a:r>
            <a:r>
              <a:rPr lang="en-US" dirty="0"/>
              <a:t>nomial offline algorithm exists, but what’s the best we can do in online setting?</a:t>
            </a:r>
            <a:br>
              <a:rPr lang="en-US" dirty="0"/>
            </a:br>
            <a:endParaRPr lang="en-US" dirty="0"/>
          </a:p>
          <a:p>
            <a:pPr>
              <a:buFont typeface="Wingdings" pitchFamily="1" charset="2"/>
              <a:buNone/>
            </a:pPr>
            <a:r>
              <a:rPr lang="en-US" b="1" dirty="0">
                <a:solidFill>
                  <a:srgbClr val="0000FF"/>
                </a:solidFill>
              </a:rPr>
              <a:t>		Competitive ratio = </a:t>
            </a:r>
          </a:p>
          <a:p>
            <a:pPr>
              <a:buFont typeface="Wingdings" pitchFamily="1" charset="2"/>
              <a:buNone/>
            </a:pPr>
            <a:r>
              <a:rPr lang="en-US" b="1" dirty="0">
                <a:solidFill>
                  <a:srgbClr val="0000FF"/>
                </a:solidFill>
              </a:rPr>
              <a:t>				</a:t>
            </a:r>
            <a:r>
              <a:rPr lang="en-US" b="1" i="1" dirty="0" err="1">
                <a:solidFill>
                  <a:srgbClr val="0000FF"/>
                </a:solidFill>
                <a:cs typeface="Times New Roman" pitchFamily="18" charset="0"/>
              </a:rPr>
              <a:t>min</a:t>
            </a:r>
            <a:r>
              <a:rPr lang="en-US" b="1" i="1" baseline="-25000" dirty="0" err="1">
                <a:solidFill>
                  <a:srgbClr val="0000FF"/>
                </a:solidFill>
                <a:cs typeface="Times New Roman" pitchFamily="18" charset="0"/>
              </a:rPr>
              <a:t>all</a:t>
            </a:r>
            <a:r>
              <a:rPr lang="en-US" b="1" i="1" baseline="-25000" dirty="0">
                <a:solidFill>
                  <a:srgbClr val="0000FF"/>
                </a:solidFill>
                <a:cs typeface="Times New Roman" pitchFamily="18" charset="0"/>
              </a:rPr>
              <a:t> possible inputs I</a:t>
            </a:r>
            <a:r>
              <a:rPr lang="en-US" b="1" i="1" dirty="0">
                <a:solidFill>
                  <a:srgbClr val="0000FF"/>
                </a:solidFill>
                <a:cs typeface="Times New Roman" pitchFamily="18" charset="0"/>
              </a:rPr>
              <a:t> (|</a:t>
            </a:r>
            <a:r>
              <a:rPr lang="en-US" b="1" i="1" dirty="0" err="1">
                <a:solidFill>
                  <a:srgbClr val="0000FF"/>
                </a:solidFill>
                <a:cs typeface="Times New Roman" pitchFamily="18" charset="0"/>
              </a:rPr>
              <a:t>M</a:t>
            </a:r>
            <a:r>
              <a:rPr lang="en-US" b="1" i="1" baseline="-25000" dirty="0" err="1">
                <a:solidFill>
                  <a:srgbClr val="0000FF"/>
                </a:solidFill>
                <a:cs typeface="Times New Roman" pitchFamily="18" charset="0"/>
              </a:rPr>
              <a:t>greedy</a:t>
            </a:r>
            <a:r>
              <a:rPr lang="en-US" b="1" i="1" dirty="0">
                <a:solidFill>
                  <a:srgbClr val="0000FF"/>
                </a:solidFill>
                <a:cs typeface="Times New Roman" pitchFamily="18" charset="0"/>
              </a:rPr>
              <a:t>|/|</a:t>
            </a:r>
            <a:r>
              <a:rPr lang="en-US" b="1" i="1" dirty="0" err="1">
                <a:solidFill>
                  <a:srgbClr val="0000FF"/>
                </a:solidFill>
                <a:cs typeface="Times New Roman" pitchFamily="18" charset="0"/>
              </a:rPr>
              <a:t>M</a:t>
            </a:r>
            <a:r>
              <a:rPr lang="en-US" b="1" i="1" baseline="-25000" dirty="0" err="1">
                <a:solidFill>
                  <a:srgbClr val="0000FF"/>
                </a:solidFill>
                <a:cs typeface="Times New Roman" pitchFamily="18" charset="0"/>
              </a:rPr>
              <a:t>opt</a:t>
            </a:r>
            <a:r>
              <a:rPr lang="en-US" b="1" i="1" dirty="0">
                <a:solidFill>
                  <a:srgbClr val="0000FF"/>
                </a:solidFill>
                <a:cs typeface="Times New Roman" pitchFamily="18" charset="0"/>
              </a:rPr>
              <a:t>|)</a:t>
            </a:r>
          </a:p>
          <a:p>
            <a:pPr>
              <a:buFont typeface="Wingdings" pitchFamily="1" charset="2"/>
              <a:buNone/>
            </a:pPr>
            <a:endParaRPr lang="en-US" sz="1350" b="1" dirty="0">
              <a:solidFill>
                <a:srgbClr val="0000FF"/>
              </a:solidFill>
            </a:endParaRPr>
          </a:p>
          <a:p>
            <a:pPr>
              <a:buFont typeface="Wingdings" pitchFamily="1" charset="2"/>
              <a:buNone/>
            </a:pPr>
            <a:r>
              <a:rPr lang="en-US" sz="1500" b="1" dirty="0">
                <a:solidFill>
                  <a:srgbClr val="008000"/>
                </a:solidFill>
              </a:rPr>
              <a:t>		(</a:t>
            </a:r>
            <a:r>
              <a:rPr lang="en-US" sz="1500" b="1" dirty="0" err="1">
                <a:solidFill>
                  <a:srgbClr val="008000"/>
                </a:solidFill>
              </a:rPr>
              <a:t>greedy’s</a:t>
            </a:r>
            <a:r>
              <a:rPr lang="en-US" sz="1500" b="1" dirty="0">
                <a:solidFill>
                  <a:srgbClr val="008000"/>
                </a:solidFill>
              </a:rPr>
              <a:t> </a:t>
            </a:r>
            <a:r>
              <a:rPr lang="en-US" sz="1500" b="1" u="sng" dirty="0">
                <a:solidFill>
                  <a:srgbClr val="008000"/>
                </a:solidFill>
              </a:rPr>
              <a:t>worst</a:t>
            </a:r>
            <a:r>
              <a:rPr lang="en-US" sz="1500" b="1" dirty="0">
                <a:solidFill>
                  <a:srgbClr val="008000"/>
                </a:solidFill>
              </a:rPr>
              <a:t> performance </a:t>
            </a:r>
            <a:r>
              <a:rPr lang="en-US" sz="1500" b="1" u="sng" dirty="0">
                <a:solidFill>
                  <a:srgbClr val="008000"/>
                </a:solidFill>
              </a:rPr>
              <a:t>over all possible</a:t>
            </a:r>
            <a:r>
              <a:rPr lang="en-US" sz="1500" b="1" dirty="0">
                <a:solidFill>
                  <a:srgbClr val="008000"/>
                </a:solidFill>
              </a:rPr>
              <a:t> inputs </a:t>
            </a:r>
            <a:r>
              <a:rPr lang="en-US" sz="1500" b="1" i="1" dirty="0">
                <a:solidFill>
                  <a:srgbClr val="008000"/>
                </a:solidFill>
              </a:rPr>
              <a:t>I</a:t>
            </a:r>
            <a:r>
              <a:rPr lang="en-US" sz="1500" b="1" dirty="0">
                <a:solidFill>
                  <a:srgbClr val="008000"/>
                </a:solidFill>
              </a:rPr>
              <a:t>)</a:t>
            </a:r>
            <a:br>
              <a:rPr lang="en-US" sz="1500" b="1" dirty="0">
                <a:solidFill>
                  <a:srgbClr val="008000"/>
                </a:solidFill>
              </a:rPr>
            </a:br>
            <a:endParaRPr lang="en-US" sz="1275" dirty="0"/>
          </a:p>
          <a:p>
            <a:r>
              <a:rPr lang="en-US" dirty="0"/>
              <a:t>In maximization problem, competitive ratio &lt;=1 </a:t>
            </a:r>
          </a:p>
          <a:p>
            <a:r>
              <a:rPr lang="en-US" dirty="0"/>
              <a:t>In minimization problem, competitive ratio &gt;= 1</a:t>
            </a:r>
            <a:endParaRPr lang="en-US" dirty="0">
              <a:effectLst/>
            </a:endParaRPr>
          </a:p>
          <a:p>
            <a:r>
              <a:rPr lang="en-US" b="1" dirty="0">
                <a:solidFill>
                  <a:srgbClr val="D70093"/>
                </a:solidFill>
                <a:effectLst/>
              </a:rPr>
              <a:t>Greedy </a:t>
            </a:r>
            <a:r>
              <a:rPr lang="en-US" b="1" dirty="0">
                <a:solidFill>
                  <a:srgbClr val="D70093"/>
                </a:solidFill>
              </a:rPr>
              <a:t>bipartite matching a</a:t>
            </a:r>
            <a:r>
              <a:rPr lang="en-US" b="1" dirty="0">
                <a:solidFill>
                  <a:srgbClr val="D70093"/>
                </a:solidFill>
                <a:effectLst/>
              </a:rPr>
              <a:t>lgorithm: competitive ratio =</a:t>
            </a:r>
            <a:r>
              <a:rPr lang="en-US" b="1" dirty="0">
                <a:solidFill>
                  <a:srgbClr val="D70093"/>
                </a:solidFill>
              </a:rPr>
              <a:t> 1/2.</a:t>
            </a:r>
          </a:p>
          <a:p>
            <a:pPr lvl="1"/>
            <a:r>
              <a:rPr lang="en-US" dirty="0"/>
              <a:t>Easy to find examples, proofs are more difficult</a:t>
            </a:r>
          </a:p>
          <a:p>
            <a:endParaRPr lang="en-US" dirty="0"/>
          </a:p>
        </p:txBody>
      </p:sp>
    </p:spTree>
    <p:extLst>
      <p:ext uri="{BB962C8B-B14F-4D97-AF65-F5344CB8AC3E}">
        <p14:creationId xmlns:p14="http://schemas.microsoft.com/office/powerpoint/2010/main" val="12360528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C1EF8-1D0F-CD49-AF07-541FBC2D7F65}"/>
              </a:ext>
            </a:extLst>
          </p:cNvPr>
          <p:cNvSpPr>
            <a:spLocks noGrp="1"/>
          </p:cNvSpPr>
          <p:nvPr>
            <p:ph type="title"/>
          </p:nvPr>
        </p:nvSpPr>
        <p:spPr/>
        <p:txBody>
          <a:bodyPr>
            <a:normAutofit/>
          </a:bodyPr>
          <a:lstStyle/>
          <a:p>
            <a:r>
              <a:rPr lang="en-US" sz="2700" dirty="0">
                <a:latin typeface="+mn-lt"/>
              </a:rPr>
              <a:t>Advertising: </a:t>
            </a:r>
            <a:r>
              <a:rPr lang="en-US" sz="2700" dirty="0" err="1">
                <a:latin typeface="+mn-lt"/>
              </a:rPr>
              <a:t>Adwords</a:t>
            </a:r>
            <a:r>
              <a:rPr lang="en-US" sz="2700" dirty="0">
                <a:latin typeface="+mn-lt"/>
              </a:rPr>
              <a:t> and Click Through Rate</a:t>
            </a:r>
          </a:p>
        </p:txBody>
      </p:sp>
      <p:sp>
        <p:nvSpPr>
          <p:cNvPr id="3" name="Content Placeholder 2">
            <a:extLst>
              <a:ext uri="{FF2B5EF4-FFF2-40B4-BE49-F238E27FC236}">
                <a16:creationId xmlns:a16="http://schemas.microsoft.com/office/drawing/2014/main" id="{6CCB2B2E-8B60-3244-A550-A665EBDF7F69}"/>
              </a:ext>
            </a:extLst>
          </p:cNvPr>
          <p:cNvSpPr>
            <a:spLocks noGrp="1"/>
          </p:cNvSpPr>
          <p:nvPr>
            <p:ph idx="1"/>
          </p:nvPr>
        </p:nvSpPr>
        <p:spPr>
          <a:xfrm>
            <a:off x="628650" y="2226469"/>
            <a:ext cx="7886700" cy="535781"/>
          </a:xfrm>
        </p:spPr>
        <p:txBody>
          <a:bodyPr>
            <a:normAutofit/>
          </a:bodyPr>
          <a:lstStyle/>
          <a:p>
            <a:r>
              <a:rPr lang="en-US" sz="1800" dirty="0" err="1"/>
              <a:t>Adwords</a:t>
            </a:r>
            <a:r>
              <a:rPr lang="en-US" sz="1800" dirty="0"/>
              <a:t> problem is example of online algorithm</a:t>
            </a:r>
          </a:p>
          <a:p>
            <a:endParaRPr lang="en-US" dirty="0"/>
          </a:p>
        </p:txBody>
      </p:sp>
      <p:sp>
        <p:nvSpPr>
          <p:cNvPr id="4" name="Rectangle 3">
            <a:extLst>
              <a:ext uri="{FF2B5EF4-FFF2-40B4-BE49-F238E27FC236}">
                <a16:creationId xmlns:a16="http://schemas.microsoft.com/office/drawing/2014/main" id="{B2B57E51-2BBB-1045-87DE-3BB1832E14A7}"/>
              </a:ext>
            </a:extLst>
          </p:cNvPr>
          <p:cNvSpPr>
            <a:spLocks noChangeArrowheads="1"/>
          </p:cNvSpPr>
          <p:nvPr/>
        </p:nvSpPr>
        <p:spPr bwMode="auto">
          <a:xfrm>
            <a:off x="1649186" y="2854781"/>
            <a:ext cx="1371600" cy="457200"/>
          </a:xfrm>
          <a:prstGeom prst="rect">
            <a:avLst/>
          </a:prstGeom>
          <a:solidFill>
            <a:srgbClr val="F0AD00"/>
          </a:solidFill>
          <a:ln w="9525">
            <a:solidFill>
              <a:schemeClr val="tx1"/>
            </a:solidFill>
            <a:miter lim="800000"/>
            <a:headEnd/>
            <a:tailEnd/>
          </a:ln>
          <a:effectLst/>
        </p:spPr>
        <p:txBody>
          <a:bodyPr wrap="none" anchor="ctr"/>
          <a:lstStyle/>
          <a:p>
            <a:pPr algn="ctr" eaLnBrk="1" hangingPunct="1"/>
            <a:r>
              <a:rPr lang="en-US" b="1" dirty="0">
                <a:solidFill>
                  <a:srgbClr val="0000FF"/>
                </a:solidFill>
                <a:latin typeface="Arial" charset="0"/>
              </a:rPr>
              <a:t>Advertiser</a:t>
            </a:r>
          </a:p>
        </p:txBody>
      </p:sp>
      <p:sp>
        <p:nvSpPr>
          <p:cNvPr id="5" name="Rectangle 4">
            <a:extLst>
              <a:ext uri="{FF2B5EF4-FFF2-40B4-BE49-F238E27FC236}">
                <a16:creationId xmlns:a16="http://schemas.microsoft.com/office/drawing/2014/main" id="{7EB491AC-610F-5244-8C1B-32307BB40534}"/>
              </a:ext>
            </a:extLst>
          </p:cNvPr>
          <p:cNvSpPr>
            <a:spLocks noChangeArrowheads="1"/>
          </p:cNvSpPr>
          <p:nvPr/>
        </p:nvSpPr>
        <p:spPr bwMode="auto">
          <a:xfrm>
            <a:off x="3077936" y="2854781"/>
            <a:ext cx="1371600" cy="457200"/>
          </a:xfrm>
          <a:prstGeom prst="rect">
            <a:avLst/>
          </a:prstGeom>
          <a:solidFill>
            <a:srgbClr val="F0AD00"/>
          </a:solidFill>
          <a:ln w="9525">
            <a:solidFill>
              <a:schemeClr val="tx1"/>
            </a:solidFill>
            <a:miter lim="800000"/>
            <a:headEnd/>
            <a:tailEnd/>
          </a:ln>
          <a:effectLst/>
        </p:spPr>
        <p:txBody>
          <a:bodyPr wrap="none" anchor="ctr"/>
          <a:lstStyle/>
          <a:p>
            <a:pPr algn="ctr" eaLnBrk="1" hangingPunct="1"/>
            <a:r>
              <a:rPr lang="en-US" b="1">
                <a:solidFill>
                  <a:srgbClr val="0000FF"/>
                </a:solidFill>
                <a:latin typeface="Arial" charset="0"/>
              </a:rPr>
              <a:t>Bid</a:t>
            </a:r>
          </a:p>
        </p:txBody>
      </p:sp>
      <p:sp>
        <p:nvSpPr>
          <p:cNvPr id="6" name="Rectangle 5">
            <a:extLst>
              <a:ext uri="{FF2B5EF4-FFF2-40B4-BE49-F238E27FC236}">
                <a16:creationId xmlns:a16="http://schemas.microsoft.com/office/drawing/2014/main" id="{C4E9C038-2567-7C4D-85E5-BD4A2EEEB10C}"/>
              </a:ext>
            </a:extLst>
          </p:cNvPr>
          <p:cNvSpPr>
            <a:spLocks noChangeArrowheads="1"/>
          </p:cNvSpPr>
          <p:nvPr/>
        </p:nvSpPr>
        <p:spPr bwMode="auto">
          <a:xfrm>
            <a:off x="4506686" y="2854781"/>
            <a:ext cx="1371600" cy="457200"/>
          </a:xfrm>
          <a:prstGeom prst="rect">
            <a:avLst/>
          </a:prstGeom>
          <a:solidFill>
            <a:srgbClr val="F0AD00"/>
          </a:solidFill>
          <a:ln w="9525">
            <a:solidFill>
              <a:schemeClr val="tx1"/>
            </a:solidFill>
            <a:miter lim="800000"/>
            <a:headEnd/>
            <a:tailEnd/>
          </a:ln>
          <a:effectLst/>
        </p:spPr>
        <p:txBody>
          <a:bodyPr wrap="none" anchor="ctr"/>
          <a:lstStyle/>
          <a:p>
            <a:pPr algn="ctr" eaLnBrk="1" hangingPunct="1"/>
            <a:r>
              <a:rPr lang="en-US" b="1">
                <a:solidFill>
                  <a:srgbClr val="0000FF"/>
                </a:solidFill>
                <a:latin typeface="Arial" charset="0"/>
              </a:rPr>
              <a:t>CTR</a:t>
            </a:r>
          </a:p>
        </p:txBody>
      </p:sp>
      <p:sp>
        <p:nvSpPr>
          <p:cNvPr id="7" name="Rectangle 6">
            <a:extLst>
              <a:ext uri="{FF2B5EF4-FFF2-40B4-BE49-F238E27FC236}">
                <a16:creationId xmlns:a16="http://schemas.microsoft.com/office/drawing/2014/main" id="{775273A1-9DB3-A745-A811-3D2C195003F8}"/>
              </a:ext>
            </a:extLst>
          </p:cNvPr>
          <p:cNvSpPr>
            <a:spLocks noChangeArrowheads="1"/>
          </p:cNvSpPr>
          <p:nvPr/>
        </p:nvSpPr>
        <p:spPr bwMode="auto">
          <a:xfrm>
            <a:off x="5935436" y="2854781"/>
            <a:ext cx="1371600" cy="457200"/>
          </a:xfrm>
          <a:prstGeom prst="rect">
            <a:avLst/>
          </a:prstGeom>
          <a:solidFill>
            <a:srgbClr val="F0AD00"/>
          </a:solidFill>
          <a:ln w="9525">
            <a:solidFill>
              <a:schemeClr val="tx1"/>
            </a:solidFill>
            <a:miter lim="800000"/>
            <a:headEnd/>
            <a:tailEnd/>
          </a:ln>
          <a:effectLst/>
        </p:spPr>
        <p:txBody>
          <a:bodyPr wrap="none" anchor="ctr"/>
          <a:lstStyle/>
          <a:p>
            <a:pPr algn="ctr" eaLnBrk="1" hangingPunct="1"/>
            <a:r>
              <a:rPr lang="en-US" b="1">
                <a:solidFill>
                  <a:srgbClr val="0000FF"/>
                </a:solidFill>
                <a:latin typeface="Arial" charset="0"/>
              </a:rPr>
              <a:t>Bid * CTR</a:t>
            </a:r>
          </a:p>
        </p:txBody>
      </p:sp>
      <p:sp>
        <p:nvSpPr>
          <p:cNvPr id="8" name="Rectangle 7">
            <a:extLst>
              <a:ext uri="{FF2B5EF4-FFF2-40B4-BE49-F238E27FC236}">
                <a16:creationId xmlns:a16="http://schemas.microsoft.com/office/drawing/2014/main" id="{416AB9B5-6A0D-D04B-B165-31DBF2C428C7}"/>
              </a:ext>
            </a:extLst>
          </p:cNvPr>
          <p:cNvSpPr>
            <a:spLocks noChangeArrowheads="1"/>
          </p:cNvSpPr>
          <p:nvPr/>
        </p:nvSpPr>
        <p:spPr bwMode="auto">
          <a:xfrm>
            <a:off x="1649186" y="4397831"/>
            <a:ext cx="1371600" cy="457200"/>
          </a:xfrm>
          <a:prstGeom prst="rect">
            <a:avLst/>
          </a:prstGeom>
          <a:solidFill>
            <a:srgbClr val="F0AD00"/>
          </a:solidFill>
          <a:ln w="9525">
            <a:solidFill>
              <a:schemeClr val="tx1"/>
            </a:solidFill>
            <a:miter lim="800000"/>
            <a:headEnd/>
            <a:tailEnd/>
          </a:ln>
          <a:effectLst/>
        </p:spPr>
        <p:txBody>
          <a:bodyPr wrap="none" anchor="ctr"/>
          <a:lstStyle/>
          <a:p>
            <a:pPr algn="ctr" eaLnBrk="1" hangingPunct="1"/>
            <a:r>
              <a:rPr lang="en-US" b="1">
                <a:latin typeface="Arial" charset="0"/>
              </a:rPr>
              <a:t>A</a:t>
            </a:r>
          </a:p>
        </p:txBody>
      </p:sp>
      <p:sp>
        <p:nvSpPr>
          <p:cNvPr id="9" name="Rectangle 8">
            <a:extLst>
              <a:ext uri="{FF2B5EF4-FFF2-40B4-BE49-F238E27FC236}">
                <a16:creationId xmlns:a16="http://schemas.microsoft.com/office/drawing/2014/main" id="{2ADB1CAD-C974-3D47-81FF-9C0965FCCF73}"/>
              </a:ext>
            </a:extLst>
          </p:cNvPr>
          <p:cNvSpPr>
            <a:spLocks noChangeArrowheads="1"/>
          </p:cNvSpPr>
          <p:nvPr/>
        </p:nvSpPr>
        <p:spPr bwMode="auto">
          <a:xfrm>
            <a:off x="1649186" y="3369131"/>
            <a:ext cx="1371600" cy="457200"/>
          </a:xfrm>
          <a:prstGeom prst="rect">
            <a:avLst/>
          </a:prstGeom>
          <a:solidFill>
            <a:srgbClr val="F0AD00"/>
          </a:solidFill>
          <a:ln w="9525">
            <a:solidFill>
              <a:schemeClr val="tx1"/>
            </a:solidFill>
            <a:miter lim="800000"/>
            <a:headEnd/>
            <a:tailEnd/>
          </a:ln>
          <a:effectLst/>
        </p:spPr>
        <p:txBody>
          <a:bodyPr wrap="none" anchor="ctr"/>
          <a:lstStyle/>
          <a:p>
            <a:pPr algn="ctr" eaLnBrk="1" hangingPunct="1"/>
            <a:r>
              <a:rPr lang="en-US" b="1">
                <a:latin typeface="Arial" charset="0"/>
              </a:rPr>
              <a:t>B</a:t>
            </a:r>
          </a:p>
        </p:txBody>
      </p:sp>
      <p:sp>
        <p:nvSpPr>
          <p:cNvPr id="10" name="Rectangle 9">
            <a:extLst>
              <a:ext uri="{FF2B5EF4-FFF2-40B4-BE49-F238E27FC236}">
                <a16:creationId xmlns:a16="http://schemas.microsoft.com/office/drawing/2014/main" id="{56113EDD-AAE5-3141-BFDE-A97D8319875A}"/>
              </a:ext>
            </a:extLst>
          </p:cNvPr>
          <p:cNvSpPr>
            <a:spLocks noChangeArrowheads="1"/>
          </p:cNvSpPr>
          <p:nvPr/>
        </p:nvSpPr>
        <p:spPr bwMode="auto">
          <a:xfrm>
            <a:off x="1649186" y="3883481"/>
            <a:ext cx="1371600" cy="457200"/>
          </a:xfrm>
          <a:prstGeom prst="rect">
            <a:avLst/>
          </a:prstGeom>
          <a:solidFill>
            <a:srgbClr val="F0AD00"/>
          </a:solidFill>
          <a:ln w="9525">
            <a:solidFill>
              <a:schemeClr val="tx1"/>
            </a:solidFill>
            <a:miter lim="800000"/>
            <a:headEnd/>
            <a:tailEnd/>
          </a:ln>
          <a:effectLst/>
        </p:spPr>
        <p:txBody>
          <a:bodyPr wrap="none" anchor="ctr"/>
          <a:lstStyle/>
          <a:p>
            <a:pPr algn="ctr" eaLnBrk="1" hangingPunct="1"/>
            <a:r>
              <a:rPr lang="en-US" b="1">
                <a:latin typeface="Arial" charset="0"/>
              </a:rPr>
              <a:t>C</a:t>
            </a:r>
          </a:p>
        </p:txBody>
      </p:sp>
      <p:sp>
        <p:nvSpPr>
          <p:cNvPr id="11" name="Rectangle 10">
            <a:extLst>
              <a:ext uri="{FF2B5EF4-FFF2-40B4-BE49-F238E27FC236}">
                <a16:creationId xmlns:a16="http://schemas.microsoft.com/office/drawing/2014/main" id="{C1272300-3F10-5442-BFC7-CE14F7A382AD}"/>
              </a:ext>
            </a:extLst>
          </p:cNvPr>
          <p:cNvSpPr>
            <a:spLocks noChangeArrowheads="1"/>
          </p:cNvSpPr>
          <p:nvPr/>
        </p:nvSpPr>
        <p:spPr bwMode="auto">
          <a:xfrm>
            <a:off x="3077936" y="4397831"/>
            <a:ext cx="1371600" cy="457200"/>
          </a:xfrm>
          <a:prstGeom prst="rect">
            <a:avLst/>
          </a:prstGeom>
          <a:solidFill>
            <a:srgbClr val="F0AD00"/>
          </a:solidFill>
          <a:ln w="9525">
            <a:solidFill>
              <a:schemeClr val="tx1"/>
            </a:solidFill>
            <a:miter lim="800000"/>
            <a:headEnd/>
            <a:tailEnd/>
          </a:ln>
          <a:effectLst/>
        </p:spPr>
        <p:txBody>
          <a:bodyPr wrap="none" anchor="ctr"/>
          <a:lstStyle/>
          <a:p>
            <a:pPr algn="ctr" eaLnBrk="1" hangingPunct="1"/>
            <a:r>
              <a:rPr lang="en-US" b="1">
                <a:latin typeface="Arial" charset="0"/>
              </a:rPr>
              <a:t>$1.00</a:t>
            </a:r>
          </a:p>
        </p:txBody>
      </p:sp>
      <p:sp>
        <p:nvSpPr>
          <p:cNvPr id="12" name="Rectangle 11">
            <a:extLst>
              <a:ext uri="{FF2B5EF4-FFF2-40B4-BE49-F238E27FC236}">
                <a16:creationId xmlns:a16="http://schemas.microsoft.com/office/drawing/2014/main" id="{536ACC3C-E2A5-734B-A201-732C242296DB}"/>
              </a:ext>
            </a:extLst>
          </p:cNvPr>
          <p:cNvSpPr>
            <a:spLocks noChangeArrowheads="1"/>
          </p:cNvSpPr>
          <p:nvPr/>
        </p:nvSpPr>
        <p:spPr bwMode="auto">
          <a:xfrm>
            <a:off x="3077936" y="3369131"/>
            <a:ext cx="1371600" cy="457200"/>
          </a:xfrm>
          <a:prstGeom prst="rect">
            <a:avLst/>
          </a:prstGeom>
          <a:solidFill>
            <a:srgbClr val="F0AD00"/>
          </a:solidFill>
          <a:ln w="9525">
            <a:solidFill>
              <a:schemeClr val="tx1"/>
            </a:solidFill>
            <a:miter lim="800000"/>
            <a:headEnd/>
            <a:tailEnd/>
          </a:ln>
          <a:effectLst/>
        </p:spPr>
        <p:txBody>
          <a:bodyPr wrap="none" anchor="ctr"/>
          <a:lstStyle/>
          <a:p>
            <a:pPr algn="ctr" eaLnBrk="1" hangingPunct="1"/>
            <a:r>
              <a:rPr lang="en-US" b="1">
                <a:latin typeface="Arial" charset="0"/>
              </a:rPr>
              <a:t>$0.75</a:t>
            </a:r>
          </a:p>
        </p:txBody>
      </p:sp>
      <p:sp>
        <p:nvSpPr>
          <p:cNvPr id="13" name="Rectangle 12">
            <a:extLst>
              <a:ext uri="{FF2B5EF4-FFF2-40B4-BE49-F238E27FC236}">
                <a16:creationId xmlns:a16="http://schemas.microsoft.com/office/drawing/2014/main" id="{5E1B351F-1385-1E4D-9760-CC13BE39562F}"/>
              </a:ext>
            </a:extLst>
          </p:cNvPr>
          <p:cNvSpPr>
            <a:spLocks noChangeArrowheads="1"/>
          </p:cNvSpPr>
          <p:nvPr/>
        </p:nvSpPr>
        <p:spPr bwMode="auto">
          <a:xfrm>
            <a:off x="3077936" y="3883481"/>
            <a:ext cx="1371600" cy="457200"/>
          </a:xfrm>
          <a:prstGeom prst="rect">
            <a:avLst/>
          </a:prstGeom>
          <a:solidFill>
            <a:srgbClr val="F0AD00"/>
          </a:solidFill>
          <a:ln w="9525">
            <a:solidFill>
              <a:schemeClr val="tx1"/>
            </a:solidFill>
            <a:miter lim="800000"/>
            <a:headEnd/>
            <a:tailEnd/>
          </a:ln>
          <a:effectLst/>
        </p:spPr>
        <p:txBody>
          <a:bodyPr wrap="none" anchor="ctr"/>
          <a:lstStyle/>
          <a:p>
            <a:pPr algn="ctr" eaLnBrk="1" hangingPunct="1"/>
            <a:r>
              <a:rPr lang="en-US" b="1">
                <a:latin typeface="Arial" charset="0"/>
              </a:rPr>
              <a:t>$0.50</a:t>
            </a:r>
          </a:p>
        </p:txBody>
      </p:sp>
      <p:sp>
        <p:nvSpPr>
          <p:cNvPr id="14" name="Rectangle 13">
            <a:extLst>
              <a:ext uri="{FF2B5EF4-FFF2-40B4-BE49-F238E27FC236}">
                <a16:creationId xmlns:a16="http://schemas.microsoft.com/office/drawing/2014/main" id="{48868E12-3D31-964D-B36C-0974C86D3C22}"/>
              </a:ext>
            </a:extLst>
          </p:cNvPr>
          <p:cNvSpPr>
            <a:spLocks noChangeArrowheads="1"/>
          </p:cNvSpPr>
          <p:nvPr/>
        </p:nvSpPr>
        <p:spPr bwMode="auto">
          <a:xfrm>
            <a:off x="4506686" y="4397831"/>
            <a:ext cx="1371600" cy="457200"/>
          </a:xfrm>
          <a:prstGeom prst="rect">
            <a:avLst/>
          </a:prstGeom>
          <a:solidFill>
            <a:srgbClr val="F0AD00"/>
          </a:solidFill>
          <a:ln w="9525">
            <a:solidFill>
              <a:schemeClr val="tx1"/>
            </a:solidFill>
            <a:miter lim="800000"/>
            <a:headEnd/>
            <a:tailEnd/>
          </a:ln>
          <a:effectLst/>
        </p:spPr>
        <p:txBody>
          <a:bodyPr wrap="none" anchor="ctr"/>
          <a:lstStyle/>
          <a:p>
            <a:pPr algn="ctr" eaLnBrk="1" hangingPunct="1"/>
            <a:r>
              <a:rPr lang="en-US" b="1">
                <a:latin typeface="Arial" charset="0"/>
              </a:rPr>
              <a:t>1%</a:t>
            </a:r>
          </a:p>
        </p:txBody>
      </p:sp>
      <p:sp>
        <p:nvSpPr>
          <p:cNvPr id="15" name="Rectangle 14">
            <a:extLst>
              <a:ext uri="{FF2B5EF4-FFF2-40B4-BE49-F238E27FC236}">
                <a16:creationId xmlns:a16="http://schemas.microsoft.com/office/drawing/2014/main" id="{C8D74672-258B-B743-A3FB-8BF99FF3575A}"/>
              </a:ext>
            </a:extLst>
          </p:cNvPr>
          <p:cNvSpPr>
            <a:spLocks noChangeArrowheads="1"/>
          </p:cNvSpPr>
          <p:nvPr/>
        </p:nvSpPr>
        <p:spPr bwMode="auto">
          <a:xfrm>
            <a:off x="4506686" y="3369131"/>
            <a:ext cx="1371600" cy="457200"/>
          </a:xfrm>
          <a:prstGeom prst="rect">
            <a:avLst/>
          </a:prstGeom>
          <a:solidFill>
            <a:srgbClr val="F0AD00"/>
          </a:solidFill>
          <a:ln w="9525">
            <a:solidFill>
              <a:schemeClr val="tx1"/>
            </a:solidFill>
            <a:miter lim="800000"/>
            <a:headEnd/>
            <a:tailEnd/>
          </a:ln>
          <a:effectLst/>
        </p:spPr>
        <p:txBody>
          <a:bodyPr wrap="none" anchor="ctr"/>
          <a:lstStyle/>
          <a:p>
            <a:pPr algn="ctr" eaLnBrk="1" hangingPunct="1"/>
            <a:r>
              <a:rPr lang="en-US" b="1">
                <a:latin typeface="Arial" charset="0"/>
              </a:rPr>
              <a:t>2%</a:t>
            </a:r>
          </a:p>
        </p:txBody>
      </p:sp>
      <p:sp>
        <p:nvSpPr>
          <p:cNvPr id="16" name="Rectangle 15">
            <a:extLst>
              <a:ext uri="{FF2B5EF4-FFF2-40B4-BE49-F238E27FC236}">
                <a16:creationId xmlns:a16="http://schemas.microsoft.com/office/drawing/2014/main" id="{2E7BB4E8-8CB6-5644-8905-0BFD0D2CCA4A}"/>
              </a:ext>
            </a:extLst>
          </p:cNvPr>
          <p:cNvSpPr>
            <a:spLocks noChangeArrowheads="1"/>
          </p:cNvSpPr>
          <p:nvPr/>
        </p:nvSpPr>
        <p:spPr bwMode="auto">
          <a:xfrm>
            <a:off x="4506686" y="3883481"/>
            <a:ext cx="1371600" cy="457200"/>
          </a:xfrm>
          <a:prstGeom prst="rect">
            <a:avLst/>
          </a:prstGeom>
          <a:solidFill>
            <a:srgbClr val="F0AD00"/>
          </a:solidFill>
          <a:ln w="9525">
            <a:solidFill>
              <a:schemeClr val="tx1"/>
            </a:solidFill>
            <a:miter lim="800000"/>
            <a:headEnd/>
            <a:tailEnd/>
          </a:ln>
          <a:effectLst/>
        </p:spPr>
        <p:txBody>
          <a:bodyPr wrap="none" anchor="ctr"/>
          <a:lstStyle/>
          <a:p>
            <a:pPr algn="ctr" eaLnBrk="1" hangingPunct="1"/>
            <a:r>
              <a:rPr lang="en-US" b="1">
                <a:latin typeface="Arial" charset="0"/>
              </a:rPr>
              <a:t>2.5%</a:t>
            </a:r>
          </a:p>
        </p:txBody>
      </p:sp>
      <p:sp>
        <p:nvSpPr>
          <p:cNvPr id="17" name="Rectangle 16">
            <a:extLst>
              <a:ext uri="{FF2B5EF4-FFF2-40B4-BE49-F238E27FC236}">
                <a16:creationId xmlns:a16="http://schemas.microsoft.com/office/drawing/2014/main" id="{1CBEBD4D-6D7D-634F-92E0-0C41A0262D0E}"/>
              </a:ext>
            </a:extLst>
          </p:cNvPr>
          <p:cNvSpPr>
            <a:spLocks noChangeArrowheads="1"/>
          </p:cNvSpPr>
          <p:nvPr/>
        </p:nvSpPr>
        <p:spPr bwMode="auto">
          <a:xfrm>
            <a:off x="5935436" y="4397831"/>
            <a:ext cx="1371600" cy="457200"/>
          </a:xfrm>
          <a:prstGeom prst="rect">
            <a:avLst/>
          </a:prstGeom>
          <a:solidFill>
            <a:srgbClr val="F0AD00"/>
          </a:solidFill>
          <a:ln w="9525">
            <a:solidFill>
              <a:schemeClr val="tx1"/>
            </a:solidFill>
            <a:miter lim="800000"/>
            <a:headEnd/>
            <a:tailEnd/>
          </a:ln>
          <a:effectLst/>
        </p:spPr>
        <p:txBody>
          <a:bodyPr wrap="none" anchor="ctr"/>
          <a:lstStyle/>
          <a:p>
            <a:pPr algn="ctr" eaLnBrk="1" hangingPunct="1"/>
            <a:r>
              <a:rPr lang="en-US" b="1">
                <a:latin typeface="Arial" charset="0"/>
              </a:rPr>
              <a:t>1 cent</a:t>
            </a:r>
          </a:p>
        </p:txBody>
      </p:sp>
      <p:sp>
        <p:nvSpPr>
          <p:cNvPr id="18" name="Rectangle 17">
            <a:extLst>
              <a:ext uri="{FF2B5EF4-FFF2-40B4-BE49-F238E27FC236}">
                <a16:creationId xmlns:a16="http://schemas.microsoft.com/office/drawing/2014/main" id="{97F24464-EED3-FF4E-880F-0FF278296EAF}"/>
              </a:ext>
            </a:extLst>
          </p:cNvPr>
          <p:cNvSpPr>
            <a:spLocks noChangeArrowheads="1"/>
          </p:cNvSpPr>
          <p:nvPr/>
        </p:nvSpPr>
        <p:spPr bwMode="auto">
          <a:xfrm>
            <a:off x="5935436" y="3369131"/>
            <a:ext cx="1371600" cy="457200"/>
          </a:xfrm>
          <a:prstGeom prst="rect">
            <a:avLst/>
          </a:prstGeom>
          <a:solidFill>
            <a:srgbClr val="F0AD00"/>
          </a:solidFill>
          <a:ln w="9525">
            <a:solidFill>
              <a:schemeClr val="tx1"/>
            </a:solidFill>
            <a:miter lim="800000"/>
            <a:headEnd/>
            <a:tailEnd/>
          </a:ln>
          <a:effectLst/>
        </p:spPr>
        <p:txBody>
          <a:bodyPr wrap="none" anchor="ctr"/>
          <a:lstStyle/>
          <a:p>
            <a:pPr algn="ctr" eaLnBrk="1" hangingPunct="1"/>
            <a:r>
              <a:rPr lang="en-US" b="1">
                <a:latin typeface="Arial" charset="0"/>
              </a:rPr>
              <a:t>1.5 cents</a:t>
            </a:r>
          </a:p>
        </p:txBody>
      </p:sp>
      <p:sp>
        <p:nvSpPr>
          <p:cNvPr id="19" name="Rectangle 18">
            <a:extLst>
              <a:ext uri="{FF2B5EF4-FFF2-40B4-BE49-F238E27FC236}">
                <a16:creationId xmlns:a16="http://schemas.microsoft.com/office/drawing/2014/main" id="{9CFA99D5-C909-9B4E-9D0C-64EDC5491232}"/>
              </a:ext>
            </a:extLst>
          </p:cNvPr>
          <p:cNvSpPr>
            <a:spLocks noChangeArrowheads="1"/>
          </p:cNvSpPr>
          <p:nvPr/>
        </p:nvSpPr>
        <p:spPr bwMode="auto">
          <a:xfrm>
            <a:off x="5935436" y="3883481"/>
            <a:ext cx="1371600" cy="457200"/>
          </a:xfrm>
          <a:prstGeom prst="rect">
            <a:avLst/>
          </a:prstGeom>
          <a:solidFill>
            <a:srgbClr val="F0AD00"/>
          </a:solidFill>
          <a:ln w="9525">
            <a:solidFill>
              <a:schemeClr val="tx1"/>
            </a:solidFill>
            <a:miter lim="800000"/>
            <a:headEnd/>
            <a:tailEnd/>
          </a:ln>
          <a:effectLst/>
        </p:spPr>
        <p:txBody>
          <a:bodyPr wrap="none" anchor="ctr"/>
          <a:lstStyle/>
          <a:p>
            <a:pPr algn="ctr" eaLnBrk="1" hangingPunct="1"/>
            <a:r>
              <a:rPr lang="en-US" b="1">
                <a:latin typeface="Arial" charset="0"/>
              </a:rPr>
              <a:t>1.125 cents</a:t>
            </a:r>
          </a:p>
        </p:txBody>
      </p:sp>
      <p:sp>
        <p:nvSpPr>
          <p:cNvPr id="20" name="TextBox 19">
            <a:extLst>
              <a:ext uri="{FF2B5EF4-FFF2-40B4-BE49-F238E27FC236}">
                <a16:creationId xmlns:a16="http://schemas.microsoft.com/office/drawing/2014/main" id="{140C0696-BBA4-044E-8D0E-771190BBC147}"/>
              </a:ext>
            </a:extLst>
          </p:cNvPr>
          <p:cNvSpPr txBox="1"/>
          <p:nvPr/>
        </p:nvSpPr>
        <p:spPr>
          <a:xfrm>
            <a:off x="1477736" y="2511881"/>
            <a:ext cx="5873243" cy="323165"/>
          </a:xfrm>
          <a:prstGeom prst="rect">
            <a:avLst/>
          </a:prstGeom>
          <a:noFill/>
        </p:spPr>
        <p:txBody>
          <a:bodyPr wrap="square" rtlCol="0">
            <a:spAutoFit/>
          </a:bodyPr>
          <a:lstStyle/>
          <a:p>
            <a:r>
              <a:rPr lang="en-US" sz="1500" b="1" dirty="0">
                <a:solidFill>
                  <a:srgbClr val="008000"/>
                </a:solidFill>
                <a:latin typeface="Arial" pitchFamily="34" charset="0"/>
                <a:cs typeface="Arial" pitchFamily="34" charset="0"/>
              </a:rPr>
              <a:t>Instead of sorting advertisers by bid, sort by expected revenue</a:t>
            </a:r>
          </a:p>
        </p:txBody>
      </p:sp>
      <p:sp>
        <p:nvSpPr>
          <p:cNvPr id="21" name="Content Placeholder 2">
            <a:extLst>
              <a:ext uri="{FF2B5EF4-FFF2-40B4-BE49-F238E27FC236}">
                <a16:creationId xmlns:a16="http://schemas.microsoft.com/office/drawing/2014/main" id="{E4E7ACD2-4795-9442-A724-0700B5505D28}"/>
              </a:ext>
            </a:extLst>
          </p:cNvPr>
          <p:cNvSpPr txBox="1">
            <a:spLocks/>
          </p:cNvSpPr>
          <p:nvPr/>
        </p:nvSpPr>
        <p:spPr>
          <a:xfrm>
            <a:off x="865414" y="4993822"/>
            <a:ext cx="6172200" cy="775607"/>
          </a:xfrm>
          <a:prstGeom prst="rect">
            <a:avLst/>
          </a:prstGeom>
        </p:spPr>
        <p:txBody>
          <a:bodyPr vert="horz" lIns="68580" tIns="34290" rIns="68580" bIns="3429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9154" indent="0">
              <a:buNone/>
            </a:pPr>
            <a:r>
              <a:rPr lang="en-US" sz="2100" b="1" dirty="0"/>
              <a:t>Challenges:</a:t>
            </a:r>
          </a:p>
          <a:p>
            <a:r>
              <a:rPr lang="en-US" sz="2100" dirty="0"/>
              <a:t>CTR of an ad is unknown</a:t>
            </a:r>
          </a:p>
          <a:p>
            <a:r>
              <a:rPr lang="en-US" sz="2100" dirty="0"/>
              <a:t>Advertisers have limited budges and bid on multiple queries</a:t>
            </a:r>
          </a:p>
        </p:txBody>
      </p:sp>
    </p:spTree>
    <p:extLst>
      <p:ext uri="{BB962C8B-B14F-4D97-AF65-F5344CB8AC3E}">
        <p14:creationId xmlns:p14="http://schemas.microsoft.com/office/powerpoint/2010/main" val="17422659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C1EF8-1D0F-CD49-AF07-541FBC2D7F65}"/>
              </a:ext>
            </a:extLst>
          </p:cNvPr>
          <p:cNvSpPr>
            <a:spLocks noGrp="1"/>
          </p:cNvSpPr>
          <p:nvPr>
            <p:ph type="title"/>
          </p:nvPr>
        </p:nvSpPr>
        <p:spPr/>
        <p:txBody>
          <a:bodyPr>
            <a:normAutofit/>
          </a:bodyPr>
          <a:lstStyle/>
          <a:p>
            <a:r>
              <a:rPr lang="en-US" sz="2700" dirty="0">
                <a:latin typeface="+mn-lt"/>
              </a:rPr>
              <a:t>Advertising: Greedy vs BALANCE Algorithm</a:t>
            </a:r>
          </a:p>
        </p:txBody>
      </p:sp>
      <p:sp>
        <p:nvSpPr>
          <p:cNvPr id="4" name="Content Placeholder 2">
            <a:extLst>
              <a:ext uri="{FF2B5EF4-FFF2-40B4-BE49-F238E27FC236}">
                <a16:creationId xmlns:a16="http://schemas.microsoft.com/office/drawing/2014/main" id="{147D8F39-381B-BD45-A5E1-282809554ADB}"/>
              </a:ext>
            </a:extLst>
          </p:cNvPr>
          <p:cNvSpPr>
            <a:spLocks noGrp="1"/>
          </p:cNvSpPr>
          <p:nvPr>
            <p:ph idx="1"/>
          </p:nvPr>
        </p:nvSpPr>
        <p:spPr>
          <a:xfrm>
            <a:off x="628650" y="2226469"/>
            <a:ext cx="7886700" cy="3590408"/>
          </a:xfrm>
        </p:spPr>
        <p:txBody>
          <a:bodyPr>
            <a:normAutofit fontScale="85000" lnSpcReduction="20000"/>
          </a:bodyPr>
          <a:lstStyle/>
          <a:p>
            <a:r>
              <a:rPr lang="en-US" dirty="0"/>
              <a:t>Simplified setting:</a:t>
            </a:r>
          </a:p>
          <a:p>
            <a:pPr lvl="1"/>
            <a:r>
              <a:rPr lang="en-US" dirty="0"/>
              <a:t>There is </a:t>
            </a:r>
            <a:r>
              <a:rPr lang="en-US" b="1" dirty="0"/>
              <a:t>1</a:t>
            </a:r>
            <a:r>
              <a:rPr lang="en-US" dirty="0"/>
              <a:t> ad shown for each query</a:t>
            </a:r>
          </a:p>
          <a:p>
            <a:pPr lvl="1"/>
            <a:r>
              <a:rPr lang="en-US" dirty="0"/>
              <a:t>All advertisers have the same budget </a:t>
            </a:r>
            <a:r>
              <a:rPr lang="en-US" b="1" i="1" dirty="0"/>
              <a:t>B</a:t>
            </a:r>
          </a:p>
          <a:p>
            <a:pPr lvl="1"/>
            <a:r>
              <a:rPr lang="en-US" dirty="0"/>
              <a:t>All ads are equally likely to be clicked</a:t>
            </a:r>
          </a:p>
          <a:p>
            <a:pPr lvl="1"/>
            <a:r>
              <a:rPr lang="en-US" dirty="0"/>
              <a:t>Value of each ad is the same (=</a:t>
            </a:r>
            <a:r>
              <a:rPr lang="en-US" b="1" dirty="0"/>
              <a:t>1</a:t>
            </a:r>
            <a:r>
              <a:rPr lang="en-US" dirty="0"/>
              <a:t>)</a:t>
            </a:r>
          </a:p>
          <a:p>
            <a:r>
              <a:rPr lang="en-US" dirty="0">
                <a:effectLst/>
              </a:rPr>
              <a:t>Greedy Algorithm: </a:t>
            </a:r>
            <a:r>
              <a:rPr lang="en-US" dirty="0"/>
              <a:t>Pick any advertiser who has a bid for query</a:t>
            </a:r>
            <a:endParaRPr lang="en-US" dirty="0">
              <a:effectLst/>
            </a:endParaRPr>
          </a:p>
          <a:p>
            <a:pPr lvl="1"/>
            <a:r>
              <a:rPr lang="en-US" dirty="0">
                <a:effectLst/>
              </a:rPr>
              <a:t>Competitive ratio</a:t>
            </a:r>
            <a:r>
              <a:rPr lang="en-US" dirty="0"/>
              <a:t> is 1/2.</a:t>
            </a:r>
          </a:p>
          <a:p>
            <a:r>
              <a:rPr lang="en-US" b="1" dirty="0">
                <a:solidFill>
                  <a:srgbClr val="0000FF"/>
                </a:solidFill>
                <a:effectLst/>
              </a:rPr>
              <a:t>BALANCE Algorithm</a:t>
            </a:r>
            <a:r>
              <a:rPr lang="en-US" dirty="0">
                <a:effectLst/>
              </a:rPr>
              <a:t>: Pick advertiser with largest unspent budget</a:t>
            </a:r>
          </a:p>
          <a:p>
            <a:pPr lvl="1"/>
            <a:r>
              <a:rPr lang="en-US" b="1" dirty="0">
                <a:solidFill>
                  <a:srgbClr val="D70093"/>
                </a:solidFill>
              </a:rPr>
              <a:t>Competitive ratio is (1-1/e) = 0.63</a:t>
            </a:r>
          </a:p>
          <a:p>
            <a:pPr lvl="1"/>
            <a:r>
              <a:rPr lang="en-US" dirty="0">
                <a:effectLst/>
              </a:rPr>
              <a:t>No online algorithm can do better!</a:t>
            </a:r>
          </a:p>
        </p:txBody>
      </p:sp>
    </p:spTree>
    <p:extLst>
      <p:ext uri="{BB962C8B-B14F-4D97-AF65-F5344CB8AC3E}">
        <p14:creationId xmlns:p14="http://schemas.microsoft.com/office/powerpoint/2010/main" val="4073246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Shape 95"/>
          <p:cNvPicPr preferRelativeResize="0"/>
          <p:nvPr/>
        </p:nvPicPr>
        <p:blipFill>
          <a:blip r:embed="rId3">
            <a:alphaModFix/>
          </a:blip>
          <a:stretch>
            <a:fillRect/>
          </a:stretch>
        </p:blipFill>
        <p:spPr>
          <a:xfrm>
            <a:off x="1307814" y="980864"/>
            <a:ext cx="6528375" cy="4896275"/>
          </a:xfrm>
          <a:prstGeom prst="rect">
            <a:avLst/>
          </a:prstGeom>
          <a:noFill/>
          <a:ln>
            <a:noFill/>
          </a:ln>
        </p:spPr>
      </p:pic>
    </p:spTree>
    <p:extLst>
      <p:ext uri="{BB962C8B-B14F-4D97-AF65-F5344CB8AC3E}">
        <p14:creationId xmlns:p14="http://schemas.microsoft.com/office/powerpoint/2010/main" val="967516787"/>
      </p:ext>
    </p:extLst>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C1EF8-1D0F-CD49-AF07-541FBC2D7F65}"/>
              </a:ext>
            </a:extLst>
          </p:cNvPr>
          <p:cNvSpPr>
            <a:spLocks noGrp="1"/>
          </p:cNvSpPr>
          <p:nvPr>
            <p:ph type="title"/>
          </p:nvPr>
        </p:nvSpPr>
        <p:spPr/>
        <p:txBody>
          <a:bodyPr>
            <a:normAutofit/>
          </a:bodyPr>
          <a:lstStyle/>
          <a:p>
            <a:r>
              <a:rPr lang="en-US" sz="2700" dirty="0">
                <a:latin typeface="+mn-lt"/>
              </a:rPr>
              <a:t>Advertising: 2 Case Analysis</a:t>
            </a:r>
          </a:p>
        </p:txBody>
      </p:sp>
      <p:grpSp>
        <p:nvGrpSpPr>
          <p:cNvPr id="51" name="Group 62">
            <a:extLst>
              <a:ext uri="{FF2B5EF4-FFF2-40B4-BE49-F238E27FC236}">
                <a16:creationId xmlns:a16="http://schemas.microsoft.com/office/drawing/2014/main" id="{9275B199-8FC5-8644-8A45-50A42896FE35}"/>
              </a:ext>
            </a:extLst>
          </p:cNvPr>
          <p:cNvGrpSpPr>
            <a:grpSpLocks/>
          </p:cNvGrpSpPr>
          <p:nvPr/>
        </p:nvGrpSpPr>
        <p:grpSpPr bwMode="auto">
          <a:xfrm>
            <a:off x="1537905" y="2247451"/>
            <a:ext cx="1365647" cy="1214438"/>
            <a:chOff x="432" y="1008"/>
            <a:chExt cx="1147" cy="1020"/>
          </a:xfrm>
        </p:grpSpPr>
        <p:sp>
          <p:nvSpPr>
            <p:cNvPr id="52" name="Rectangle 3">
              <a:extLst>
                <a:ext uri="{FF2B5EF4-FFF2-40B4-BE49-F238E27FC236}">
                  <a16:creationId xmlns:a16="http://schemas.microsoft.com/office/drawing/2014/main" id="{C3BB952F-3258-B940-89E9-4F490FFDFEA9}"/>
                </a:ext>
              </a:extLst>
            </p:cNvPr>
            <p:cNvSpPr>
              <a:spLocks noChangeArrowheads="1"/>
            </p:cNvSpPr>
            <p:nvPr/>
          </p:nvSpPr>
          <p:spPr bwMode="auto">
            <a:xfrm>
              <a:off x="432" y="1008"/>
              <a:ext cx="288" cy="768"/>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3" name="Rectangle 4">
              <a:extLst>
                <a:ext uri="{FF2B5EF4-FFF2-40B4-BE49-F238E27FC236}">
                  <a16:creationId xmlns:a16="http://schemas.microsoft.com/office/drawing/2014/main" id="{73E812A4-BC9F-4D45-AE90-8858E4B86BCA}"/>
                </a:ext>
              </a:extLst>
            </p:cNvPr>
            <p:cNvSpPr>
              <a:spLocks noChangeArrowheads="1"/>
            </p:cNvSpPr>
            <p:nvPr/>
          </p:nvSpPr>
          <p:spPr bwMode="auto">
            <a:xfrm>
              <a:off x="912" y="1008"/>
              <a:ext cx="288" cy="768"/>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4" name="Text Box 9">
              <a:extLst>
                <a:ext uri="{FF2B5EF4-FFF2-40B4-BE49-F238E27FC236}">
                  <a16:creationId xmlns:a16="http://schemas.microsoft.com/office/drawing/2014/main" id="{4B854E8B-9EFB-2841-ADA9-8CEA9931F0FA}"/>
                </a:ext>
              </a:extLst>
            </p:cNvPr>
            <p:cNvSpPr txBox="1">
              <a:spLocks noChangeArrowheads="1"/>
            </p:cNvSpPr>
            <p:nvPr/>
          </p:nvSpPr>
          <p:spPr bwMode="auto">
            <a:xfrm>
              <a:off x="470" y="1776"/>
              <a:ext cx="28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350"/>
                <a:t>A</a:t>
              </a:r>
              <a:r>
                <a:rPr lang="en-US" altLang="en-US" sz="1350" baseline="-25000"/>
                <a:t>1</a:t>
              </a:r>
            </a:p>
          </p:txBody>
        </p:sp>
        <p:sp>
          <p:nvSpPr>
            <p:cNvPr id="55" name="Text Box 10">
              <a:extLst>
                <a:ext uri="{FF2B5EF4-FFF2-40B4-BE49-F238E27FC236}">
                  <a16:creationId xmlns:a16="http://schemas.microsoft.com/office/drawing/2014/main" id="{7DDF815D-10D6-FE4B-A332-8BC44C02F44D}"/>
                </a:ext>
              </a:extLst>
            </p:cNvPr>
            <p:cNvSpPr txBox="1">
              <a:spLocks noChangeArrowheads="1"/>
            </p:cNvSpPr>
            <p:nvPr/>
          </p:nvSpPr>
          <p:spPr bwMode="auto">
            <a:xfrm>
              <a:off x="925" y="1776"/>
              <a:ext cx="28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350"/>
                <a:t>A</a:t>
              </a:r>
              <a:r>
                <a:rPr lang="en-US" altLang="en-US" sz="1350" baseline="-25000"/>
                <a:t>2</a:t>
              </a:r>
            </a:p>
          </p:txBody>
        </p:sp>
        <p:sp>
          <p:nvSpPr>
            <p:cNvPr id="56" name="Line 51">
              <a:extLst>
                <a:ext uri="{FF2B5EF4-FFF2-40B4-BE49-F238E27FC236}">
                  <a16:creationId xmlns:a16="http://schemas.microsoft.com/office/drawing/2014/main" id="{26465E47-E792-C54D-A89E-E3ACB782F4B0}"/>
                </a:ext>
              </a:extLst>
            </p:cNvPr>
            <p:cNvSpPr>
              <a:spLocks noChangeShapeType="1"/>
            </p:cNvSpPr>
            <p:nvPr/>
          </p:nvSpPr>
          <p:spPr bwMode="auto">
            <a:xfrm>
              <a:off x="1344" y="1008"/>
              <a:ext cx="0" cy="768"/>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7" name="Text Box 52">
              <a:extLst>
                <a:ext uri="{FF2B5EF4-FFF2-40B4-BE49-F238E27FC236}">
                  <a16:creationId xmlns:a16="http://schemas.microsoft.com/office/drawing/2014/main" id="{DDBB409D-5E92-994A-9DDA-3324C9E9241A}"/>
                </a:ext>
              </a:extLst>
            </p:cNvPr>
            <p:cNvSpPr txBox="1">
              <a:spLocks noChangeArrowheads="1"/>
            </p:cNvSpPr>
            <p:nvPr/>
          </p:nvSpPr>
          <p:spPr bwMode="auto">
            <a:xfrm>
              <a:off x="1344" y="1220"/>
              <a:ext cx="23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350"/>
                <a:t>B</a:t>
              </a:r>
            </a:p>
          </p:txBody>
        </p:sp>
      </p:grpSp>
      <p:grpSp>
        <p:nvGrpSpPr>
          <p:cNvPr id="58" name="Group 57">
            <a:extLst>
              <a:ext uri="{FF2B5EF4-FFF2-40B4-BE49-F238E27FC236}">
                <a16:creationId xmlns:a16="http://schemas.microsoft.com/office/drawing/2014/main" id="{E4E011F4-7EAC-444F-8AE6-353512C4100F}"/>
              </a:ext>
            </a:extLst>
          </p:cNvPr>
          <p:cNvGrpSpPr/>
          <p:nvPr/>
        </p:nvGrpSpPr>
        <p:grpSpPr>
          <a:xfrm>
            <a:off x="1227683" y="3888728"/>
            <a:ext cx="2119313" cy="1629980"/>
            <a:chOff x="457200" y="3962401"/>
            <a:chExt cx="2825751" cy="2173307"/>
          </a:xfrm>
        </p:grpSpPr>
        <p:grpSp>
          <p:nvGrpSpPr>
            <p:cNvPr id="59" name="Group 64">
              <a:extLst>
                <a:ext uri="{FF2B5EF4-FFF2-40B4-BE49-F238E27FC236}">
                  <a16:creationId xmlns:a16="http://schemas.microsoft.com/office/drawing/2014/main" id="{D21AE377-91DB-3D42-B788-B0D3FD36B7D8}"/>
                </a:ext>
              </a:extLst>
            </p:cNvPr>
            <p:cNvGrpSpPr>
              <a:grpSpLocks/>
            </p:cNvGrpSpPr>
            <p:nvPr/>
          </p:nvGrpSpPr>
          <p:grpSpPr bwMode="auto">
            <a:xfrm>
              <a:off x="457200" y="3962401"/>
              <a:ext cx="2825751" cy="1619251"/>
              <a:chOff x="279" y="2496"/>
              <a:chExt cx="1780" cy="1020"/>
            </a:xfrm>
          </p:grpSpPr>
          <p:sp>
            <p:nvSpPr>
              <p:cNvPr id="61" name="Rectangle 29">
                <a:extLst>
                  <a:ext uri="{FF2B5EF4-FFF2-40B4-BE49-F238E27FC236}">
                    <a16:creationId xmlns:a16="http://schemas.microsoft.com/office/drawing/2014/main" id="{85AEB0C8-4CAA-C841-93F1-5522D79E4577}"/>
                  </a:ext>
                </a:extLst>
              </p:cNvPr>
              <p:cNvSpPr>
                <a:spLocks noChangeArrowheads="1"/>
              </p:cNvSpPr>
              <p:nvPr/>
            </p:nvSpPr>
            <p:spPr bwMode="auto">
              <a:xfrm>
                <a:off x="480" y="2832"/>
                <a:ext cx="288" cy="192"/>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2" name="Rectangle 30">
                <a:extLst>
                  <a:ext uri="{FF2B5EF4-FFF2-40B4-BE49-F238E27FC236}">
                    <a16:creationId xmlns:a16="http://schemas.microsoft.com/office/drawing/2014/main" id="{8F9ED422-6201-2A4F-BE5D-C0EA57D3C8F0}"/>
                  </a:ext>
                </a:extLst>
              </p:cNvPr>
              <p:cNvSpPr>
                <a:spLocks noChangeArrowheads="1"/>
              </p:cNvSpPr>
              <p:nvPr/>
            </p:nvSpPr>
            <p:spPr bwMode="auto">
              <a:xfrm>
                <a:off x="480" y="2544"/>
                <a:ext cx="288"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3" name="Rectangle 31">
                <a:extLst>
                  <a:ext uri="{FF2B5EF4-FFF2-40B4-BE49-F238E27FC236}">
                    <a16:creationId xmlns:a16="http://schemas.microsoft.com/office/drawing/2014/main" id="{8F6E9AD3-0743-E048-8462-59496B3962DF}"/>
                  </a:ext>
                </a:extLst>
              </p:cNvPr>
              <p:cNvSpPr>
                <a:spLocks noChangeArrowheads="1"/>
              </p:cNvSpPr>
              <p:nvPr/>
            </p:nvSpPr>
            <p:spPr bwMode="auto">
              <a:xfrm>
                <a:off x="480" y="3024"/>
                <a:ext cx="288" cy="240"/>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4" name="Rectangle 32">
                <a:extLst>
                  <a:ext uri="{FF2B5EF4-FFF2-40B4-BE49-F238E27FC236}">
                    <a16:creationId xmlns:a16="http://schemas.microsoft.com/office/drawing/2014/main" id="{20D4C33C-22CA-984B-A41B-9E49E4CF2E57}"/>
                  </a:ext>
                </a:extLst>
              </p:cNvPr>
              <p:cNvSpPr>
                <a:spLocks noChangeArrowheads="1"/>
              </p:cNvSpPr>
              <p:nvPr/>
            </p:nvSpPr>
            <p:spPr bwMode="auto">
              <a:xfrm>
                <a:off x="864" y="2880"/>
                <a:ext cx="288" cy="384"/>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5" name="Rectangle 33">
                <a:extLst>
                  <a:ext uri="{FF2B5EF4-FFF2-40B4-BE49-F238E27FC236}">
                    <a16:creationId xmlns:a16="http://schemas.microsoft.com/office/drawing/2014/main" id="{507F39C1-5313-A24E-82EF-F85BFF010DC2}"/>
                  </a:ext>
                </a:extLst>
              </p:cNvPr>
              <p:cNvSpPr>
                <a:spLocks noChangeArrowheads="1"/>
              </p:cNvSpPr>
              <p:nvPr/>
            </p:nvSpPr>
            <p:spPr bwMode="auto">
              <a:xfrm>
                <a:off x="864" y="2544"/>
                <a:ext cx="288" cy="336"/>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6" name="Rectangle 34">
                <a:extLst>
                  <a:ext uri="{FF2B5EF4-FFF2-40B4-BE49-F238E27FC236}">
                    <a16:creationId xmlns:a16="http://schemas.microsoft.com/office/drawing/2014/main" id="{9A6E1F2E-1878-7249-B3D8-802112405EC9}"/>
                  </a:ext>
                </a:extLst>
              </p:cNvPr>
              <p:cNvSpPr>
                <a:spLocks noChangeArrowheads="1"/>
              </p:cNvSpPr>
              <p:nvPr/>
            </p:nvSpPr>
            <p:spPr bwMode="auto">
              <a:xfrm>
                <a:off x="1248" y="2976"/>
                <a:ext cx="288" cy="288"/>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7" name="Line 35">
                <a:extLst>
                  <a:ext uri="{FF2B5EF4-FFF2-40B4-BE49-F238E27FC236}">
                    <a16:creationId xmlns:a16="http://schemas.microsoft.com/office/drawing/2014/main" id="{52633338-EC2B-8E49-A447-225E15E094AC}"/>
                  </a:ext>
                </a:extLst>
              </p:cNvPr>
              <p:cNvSpPr>
                <a:spLocks noChangeShapeType="1"/>
              </p:cNvSpPr>
              <p:nvPr/>
            </p:nvSpPr>
            <p:spPr bwMode="auto">
              <a:xfrm>
                <a:off x="1632" y="2976"/>
                <a:ext cx="0" cy="288"/>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68" name="Text Box 36">
                <a:extLst>
                  <a:ext uri="{FF2B5EF4-FFF2-40B4-BE49-F238E27FC236}">
                    <a16:creationId xmlns:a16="http://schemas.microsoft.com/office/drawing/2014/main" id="{F0FAD3C9-0DE8-BE4B-875C-36FE9AEA7CC4}"/>
                  </a:ext>
                </a:extLst>
              </p:cNvPr>
              <p:cNvSpPr txBox="1">
                <a:spLocks noChangeArrowheads="1"/>
              </p:cNvSpPr>
              <p:nvPr/>
            </p:nvSpPr>
            <p:spPr bwMode="auto">
              <a:xfrm>
                <a:off x="1632" y="2996"/>
                <a:ext cx="21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350"/>
                  <a:t>x</a:t>
                </a:r>
              </a:p>
            </p:txBody>
          </p:sp>
          <p:sp>
            <p:nvSpPr>
              <p:cNvPr id="69" name="Line 47">
                <a:extLst>
                  <a:ext uri="{FF2B5EF4-FFF2-40B4-BE49-F238E27FC236}">
                    <a16:creationId xmlns:a16="http://schemas.microsoft.com/office/drawing/2014/main" id="{43D5CE4F-6DBA-BB43-A4AA-3723A7F7F11D}"/>
                  </a:ext>
                </a:extLst>
              </p:cNvPr>
              <p:cNvSpPr>
                <a:spLocks noChangeShapeType="1"/>
              </p:cNvSpPr>
              <p:nvPr/>
            </p:nvSpPr>
            <p:spPr bwMode="auto">
              <a:xfrm>
                <a:off x="288" y="2880"/>
                <a:ext cx="0" cy="336"/>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70" name="Text Box 48">
                <a:extLst>
                  <a:ext uri="{FF2B5EF4-FFF2-40B4-BE49-F238E27FC236}">
                    <a16:creationId xmlns:a16="http://schemas.microsoft.com/office/drawing/2014/main" id="{D25A064B-2844-8849-AA3C-A66421BAEDCC}"/>
                  </a:ext>
                </a:extLst>
              </p:cNvPr>
              <p:cNvSpPr txBox="1">
                <a:spLocks noChangeArrowheads="1"/>
              </p:cNvSpPr>
              <p:nvPr/>
            </p:nvSpPr>
            <p:spPr bwMode="auto">
              <a:xfrm>
                <a:off x="288" y="2948"/>
                <a:ext cx="221"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350"/>
                  <a:t>y</a:t>
                </a:r>
              </a:p>
            </p:txBody>
          </p:sp>
          <p:sp>
            <p:nvSpPr>
              <p:cNvPr id="71" name="Line 49">
                <a:extLst>
                  <a:ext uri="{FF2B5EF4-FFF2-40B4-BE49-F238E27FC236}">
                    <a16:creationId xmlns:a16="http://schemas.microsoft.com/office/drawing/2014/main" id="{E0A8D4D5-40D7-F949-85C0-F2A4E4FE9D82}"/>
                  </a:ext>
                </a:extLst>
              </p:cNvPr>
              <p:cNvSpPr>
                <a:spLocks noChangeShapeType="1"/>
              </p:cNvSpPr>
              <p:nvPr/>
            </p:nvSpPr>
            <p:spPr bwMode="auto">
              <a:xfrm>
                <a:off x="1824" y="2496"/>
                <a:ext cx="0" cy="768"/>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72" name="Text Box 50">
                <a:extLst>
                  <a:ext uri="{FF2B5EF4-FFF2-40B4-BE49-F238E27FC236}">
                    <a16:creationId xmlns:a16="http://schemas.microsoft.com/office/drawing/2014/main" id="{3967C60B-0958-EE40-9344-975B48F71BEF}"/>
                  </a:ext>
                </a:extLst>
              </p:cNvPr>
              <p:cNvSpPr txBox="1">
                <a:spLocks noChangeArrowheads="1"/>
              </p:cNvSpPr>
              <p:nvPr/>
            </p:nvSpPr>
            <p:spPr bwMode="auto">
              <a:xfrm>
                <a:off x="1824" y="2708"/>
                <a:ext cx="23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350"/>
                  <a:t>B</a:t>
                </a:r>
              </a:p>
            </p:txBody>
          </p:sp>
          <p:sp>
            <p:nvSpPr>
              <p:cNvPr id="73" name="Text Box 55">
                <a:extLst>
                  <a:ext uri="{FF2B5EF4-FFF2-40B4-BE49-F238E27FC236}">
                    <a16:creationId xmlns:a16="http://schemas.microsoft.com/office/drawing/2014/main" id="{2DD89374-3512-5548-AABB-DC8F5A05DA6A}"/>
                  </a:ext>
                </a:extLst>
              </p:cNvPr>
              <p:cNvSpPr txBox="1">
                <a:spLocks noChangeArrowheads="1"/>
              </p:cNvSpPr>
              <p:nvPr/>
            </p:nvSpPr>
            <p:spPr bwMode="auto">
              <a:xfrm>
                <a:off x="480" y="3264"/>
                <a:ext cx="28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350"/>
                  <a:t>A</a:t>
                </a:r>
                <a:r>
                  <a:rPr lang="en-US" altLang="en-US" sz="1350" baseline="-25000"/>
                  <a:t>1</a:t>
                </a:r>
              </a:p>
            </p:txBody>
          </p:sp>
          <p:sp>
            <p:nvSpPr>
              <p:cNvPr id="74" name="Text Box 56">
                <a:extLst>
                  <a:ext uri="{FF2B5EF4-FFF2-40B4-BE49-F238E27FC236}">
                    <a16:creationId xmlns:a16="http://schemas.microsoft.com/office/drawing/2014/main" id="{329E0FAC-6255-834D-8A24-F629E7759881}"/>
                  </a:ext>
                </a:extLst>
              </p:cNvPr>
              <p:cNvSpPr txBox="1">
                <a:spLocks noChangeArrowheads="1"/>
              </p:cNvSpPr>
              <p:nvPr/>
            </p:nvSpPr>
            <p:spPr bwMode="auto">
              <a:xfrm>
                <a:off x="935" y="3264"/>
                <a:ext cx="28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350"/>
                  <a:t>A</a:t>
                </a:r>
                <a:r>
                  <a:rPr lang="en-US" altLang="en-US" sz="1350" baseline="-25000"/>
                  <a:t>2</a:t>
                </a:r>
              </a:p>
            </p:txBody>
          </p:sp>
          <p:sp>
            <p:nvSpPr>
              <p:cNvPr id="75" name="Line 58">
                <a:extLst>
                  <a:ext uri="{FF2B5EF4-FFF2-40B4-BE49-F238E27FC236}">
                    <a16:creationId xmlns:a16="http://schemas.microsoft.com/office/drawing/2014/main" id="{AA04291A-CA21-2547-A555-B472A191184D}"/>
                  </a:ext>
                </a:extLst>
              </p:cNvPr>
              <p:cNvSpPr>
                <a:spLocks noChangeShapeType="1"/>
              </p:cNvSpPr>
              <p:nvPr/>
            </p:nvSpPr>
            <p:spPr bwMode="auto">
              <a:xfrm>
                <a:off x="279" y="2544"/>
                <a:ext cx="0" cy="288"/>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76" name="Text Box 59">
                <a:extLst>
                  <a:ext uri="{FF2B5EF4-FFF2-40B4-BE49-F238E27FC236}">
                    <a16:creationId xmlns:a16="http://schemas.microsoft.com/office/drawing/2014/main" id="{175C73CD-91D0-DB44-8020-7FD648378BDB}"/>
                  </a:ext>
                </a:extLst>
              </p:cNvPr>
              <p:cNvSpPr txBox="1">
                <a:spLocks noChangeArrowheads="1"/>
              </p:cNvSpPr>
              <p:nvPr/>
            </p:nvSpPr>
            <p:spPr bwMode="auto">
              <a:xfrm>
                <a:off x="279" y="2564"/>
                <a:ext cx="21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350"/>
                  <a:t>x</a:t>
                </a:r>
              </a:p>
            </p:txBody>
          </p:sp>
        </p:grpSp>
        <p:sp>
          <p:nvSpPr>
            <p:cNvPr id="60" name="TextBox 59">
              <a:extLst>
                <a:ext uri="{FF2B5EF4-FFF2-40B4-BE49-F238E27FC236}">
                  <a16:creationId xmlns:a16="http://schemas.microsoft.com/office/drawing/2014/main" id="{9032079B-8F78-F34F-9F62-29376A914737}"/>
                </a:ext>
              </a:extLst>
            </p:cNvPr>
            <p:cNvSpPr txBox="1"/>
            <p:nvPr/>
          </p:nvSpPr>
          <p:spPr>
            <a:xfrm>
              <a:off x="746125" y="5181600"/>
              <a:ext cx="2191199" cy="954108"/>
            </a:xfrm>
            <a:prstGeom prst="rect">
              <a:avLst/>
            </a:prstGeom>
            <a:noFill/>
          </p:spPr>
          <p:txBody>
            <a:bodyPr wrap="none" rtlCol="0">
              <a:spAutoFit/>
            </a:bodyPr>
            <a:lstStyle/>
            <a:p>
              <a:r>
                <a:rPr lang="en-US" sz="1350" dirty="0"/>
                <a:t>                        Neither</a:t>
              </a:r>
            </a:p>
            <a:p>
              <a:endParaRPr lang="en-US" sz="1350" dirty="0"/>
            </a:p>
            <a:p>
              <a:r>
                <a:rPr lang="en-US" sz="1350" dirty="0"/>
                <a:t>Balance allocation</a:t>
              </a:r>
            </a:p>
          </p:txBody>
        </p:sp>
      </p:grpSp>
      <p:sp>
        <p:nvSpPr>
          <p:cNvPr id="77" name="Text Box 60">
            <a:extLst>
              <a:ext uri="{FF2B5EF4-FFF2-40B4-BE49-F238E27FC236}">
                <a16:creationId xmlns:a16="http://schemas.microsoft.com/office/drawing/2014/main" id="{81E7AEFB-AD1C-D94B-9B49-C9338CCCBA1B}"/>
              </a:ext>
            </a:extLst>
          </p:cNvPr>
          <p:cNvSpPr txBox="1">
            <a:spLocks noChangeArrowheads="1"/>
          </p:cNvSpPr>
          <p:nvPr/>
        </p:nvSpPr>
        <p:spPr bwMode="auto">
          <a:xfrm>
            <a:off x="4595132" y="3318613"/>
            <a:ext cx="200151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500" dirty="0"/>
              <a:t>Opt revenue = 2B</a:t>
            </a:r>
          </a:p>
          <a:p>
            <a:r>
              <a:rPr lang="en-US" altLang="en-US" sz="1500" dirty="0"/>
              <a:t>Balance revenue = 2B-x</a:t>
            </a:r>
          </a:p>
        </p:txBody>
      </p:sp>
      <p:sp>
        <p:nvSpPr>
          <p:cNvPr id="78" name="Rectangle 65">
            <a:extLst>
              <a:ext uri="{FF2B5EF4-FFF2-40B4-BE49-F238E27FC236}">
                <a16:creationId xmlns:a16="http://schemas.microsoft.com/office/drawing/2014/main" id="{628516BB-5861-F542-B61A-B064C40F186E}"/>
              </a:ext>
            </a:extLst>
          </p:cNvPr>
          <p:cNvSpPr>
            <a:spLocks noChangeArrowheads="1"/>
          </p:cNvSpPr>
          <p:nvPr/>
        </p:nvSpPr>
        <p:spPr bwMode="auto">
          <a:xfrm>
            <a:off x="3784147" y="2628220"/>
            <a:ext cx="171450" cy="171450"/>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9" name="Rectangle 66">
            <a:extLst>
              <a:ext uri="{FF2B5EF4-FFF2-40B4-BE49-F238E27FC236}">
                <a16:creationId xmlns:a16="http://schemas.microsoft.com/office/drawing/2014/main" id="{A44BD580-643B-E946-9F32-9D6ED32210C0}"/>
              </a:ext>
            </a:extLst>
          </p:cNvPr>
          <p:cNvSpPr>
            <a:spLocks noChangeArrowheads="1"/>
          </p:cNvSpPr>
          <p:nvPr/>
        </p:nvSpPr>
        <p:spPr bwMode="auto">
          <a:xfrm>
            <a:off x="3784147" y="3028270"/>
            <a:ext cx="171450" cy="171450"/>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0" name="Text Box 67">
            <a:extLst>
              <a:ext uri="{FF2B5EF4-FFF2-40B4-BE49-F238E27FC236}">
                <a16:creationId xmlns:a16="http://schemas.microsoft.com/office/drawing/2014/main" id="{AAC79ED2-CFD1-7841-A63A-D8412978C61F}"/>
              </a:ext>
            </a:extLst>
          </p:cNvPr>
          <p:cNvSpPr txBox="1">
            <a:spLocks noChangeArrowheads="1"/>
          </p:cNvSpPr>
          <p:nvPr/>
        </p:nvSpPr>
        <p:spPr bwMode="auto">
          <a:xfrm>
            <a:off x="3955597" y="2571070"/>
            <a:ext cx="344373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500" dirty="0"/>
              <a:t>Queries allocated to A</a:t>
            </a:r>
            <a:r>
              <a:rPr lang="en-US" altLang="en-US" sz="1500" baseline="-25000" dirty="0"/>
              <a:t>1</a:t>
            </a:r>
            <a:r>
              <a:rPr lang="en-US" altLang="en-US" sz="1500" dirty="0"/>
              <a:t> in optimal solution</a:t>
            </a:r>
          </a:p>
        </p:txBody>
      </p:sp>
      <p:sp>
        <p:nvSpPr>
          <p:cNvPr id="81" name="Text Box 68">
            <a:extLst>
              <a:ext uri="{FF2B5EF4-FFF2-40B4-BE49-F238E27FC236}">
                <a16:creationId xmlns:a16="http://schemas.microsoft.com/office/drawing/2014/main" id="{F43CB363-E2C3-7644-B3BE-DE164A60D0B9}"/>
              </a:ext>
            </a:extLst>
          </p:cNvPr>
          <p:cNvSpPr txBox="1">
            <a:spLocks noChangeArrowheads="1"/>
          </p:cNvSpPr>
          <p:nvPr/>
        </p:nvSpPr>
        <p:spPr bwMode="auto">
          <a:xfrm>
            <a:off x="3955597" y="2971120"/>
            <a:ext cx="344373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500" dirty="0"/>
              <a:t>Queries allocated to A</a:t>
            </a:r>
            <a:r>
              <a:rPr lang="en-US" altLang="en-US" sz="1500" baseline="-25000" dirty="0"/>
              <a:t>2</a:t>
            </a:r>
            <a:r>
              <a:rPr lang="en-US" altLang="en-US" sz="1500" dirty="0"/>
              <a:t> in optimal solution</a:t>
            </a:r>
          </a:p>
        </p:txBody>
      </p:sp>
      <p:sp>
        <p:nvSpPr>
          <p:cNvPr id="82" name="Text Box 61">
            <a:extLst>
              <a:ext uri="{FF2B5EF4-FFF2-40B4-BE49-F238E27FC236}">
                <a16:creationId xmlns:a16="http://schemas.microsoft.com/office/drawing/2014/main" id="{A195F2DD-3DC5-3A46-A396-5C99DFDED9BF}"/>
              </a:ext>
            </a:extLst>
          </p:cNvPr>
          <p:cNvSpPr txBox="1">
            <a:spLocks noChangeArrowheads="1"/>
          </p:cNvSpPr>
          <p:nvPr/>
        </p:nvSpPr>
        <p:spPr bwMode="auto">
          <a:xfrm>
            <a:off x="3953896" y="4139100"/>
            <a:ext cx="40035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500" dirty="0"/>
              <a:t>We claim  x </a:t>
            </a:r>
            <a:r>
              <a:rPr lang="en-US" altLang="en-US" sz="1500" u="sng" dirty="0"/>
              <a:t>&lt;</a:t>
            </a:r>
            <a:r>
              <a:rPr lang="en-US" altLang="en-US" sz="1500" dirty="0"/>
              <a:t> B/2 </a:t>
            </a:r>
          </a:p>
          <a:p>
            <a:r>
              <a:rPr lang="en-US" altLang="en-US" sz="1500" dirty="0"/>
              <a:t>=&gt; Competitive Ratio = 3/4.</a:t>
            </a:r>
          </a:p>
        </p:txBody>
      </p:sp>
    </p:spTree>
    <p:extLst>
      <p:ext uri="{BB962C8B-B14F-4D97-AF65-F5344CB8AC3E}">
        <p14:creationId xmlns:p14="http://schemas.microsoft.com/office/powerpoint/2010/main" val="102934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8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C1EF8-1D0F-CD49-AF07-541FBC2D7F65}"/>
              </a:ext>
            </a:extLst>
          </p:cNvPr>
          <p:cNvSpPr>
            <a:spLocks noGrp="1"/>
          </p:cNvSpPr>
          <p:nvPr>
            <p:ph type="title"/>
          </p:nvPr>
        </p:nvSpPr>
        <p:spPr/>
        <p:txBody>
          <a:bodyPr>
            <a:normAutofit/>
          </a:bodyPr>
          <a:lstStyle/>
          <a:p>
            <a:r>
              <a:rPr lang="en-US" sz="2700" dirty="0">
                <a:latin typeface="+mn-lt"/>
              </a:rPr>
              <a:t>Advertising: Generalized BALANCE Algorithm</a:t>
            </a:r>
          </a:p>
        </p:txBody>
      </p:sp>
      <p:sp>
        <p:nvSpPr>
          <p:cNvPr id="3" name="Content Placeholder 2">
            <a:extLst>
              <a:ext uri="{FF2B5EF4-FFF2-40B4-BE49-F238E27FC236}">
                <a16:creationId xmlns:a16="http://schemas.microsoft.com/office/drawing/2014/main" id="{6CCB2B2E-8B60-3244-A550-A665EBDF7F69}"/>
              </a:ext>
            </a:extLst>
          </p:cNvPr>
          <p:cNvSpPr>
            <a:spLocks noGrp="1"/>
          </p:cNvSpPr>
          <p:nvPr>
            <p:ph idx="1"/>
          </p:nvPr>
        </p:nvSpPr>
        <p:spPr/>
        <p:txBody>
          <a:bodyPr>
            <a:normAutofit fontScale="92500" lnSpcReduction="10000"/>
          </a:bodyPr>
          <a:lstStyle/>
          <a:p>
            <a:r>
              <a:rPr lang="en-US" dirty="0"/>
              <a:t>Generalized Scenario:</a:t>
            </a:r>
          </a:p>
          <a:p>
            <a:pPr lvl="1"/>
            <a:r>
              <a:rPr lang="en-US" dirty="0"/>
              <a:t>Arbitrary bids and arbitrary budgets</a:t>
            </a:r>
          </a:p>
          <a:p>
            <a:r>
              <a:rPr lang="en-US" dirty="0"/>
              <a:t>BALANCE algorithm has arbitrary bad competitive ratio</a:t>
            </a:r>
          </a:p>
          <a:p>
            <a:pPr lvl="1"/>
            <a:r>
              <a:rPr lang="en-US" dirty="0"/>
              <a:t>competitive ratio -&gt; 0</a:t>
            </a:r>
          </a:p>
          <a:p>
            <a:r>
              <a:rPr lang="en-US" b="1" dirty="0">
                <a:solidFill>
                  <a:srgbClr val="0000FF"/>
                </a:solidFill>
              </a:rPr>
              <a:t>Generalized BALANCE:</a:t>
            </a:r>
            <a:r>
              <a:rPr lang="en-US" dirty="0"/>
              <a:t> consider query </a:t>
            </a:r>
            <a:r>
              <a:rPr lang="en-US" b="1" i="1" dirty="0"/>
              <a:t>q</a:t>
            </a:r>
            <a:r>
              <a:rPr lang="en-US" dirty="0"/>
              <a:t>, bidder</a:t>
            </a:r>
            <a:r>
              <a:rPr lang="en-US" b="1" dirty="0"/>
              <a:t> </a:t>
            </a:r>
            <a:r>
              <a:rPr lang="en-US" b="1" i="1" dirty="0" err="1"/>
              <a:t>i</a:t>
            </a:r>
            <a:endParaRPr lang="en-US" b="1" i="1" dirty="0"/>
          </a:p>
          <a:p>
            <a:pPr lvl="1"/>
            <a:r>
              <a:rPr lang="en-US" sz="1950" dirty="0"/>
              <a:t>Bid = </a:t>
            </a:r>
            <a:r>
              <a:rPr lang="en-US" sz="1950" b="1" i="1" dirty="0"/>
              <a:t>x</a:t>
            </a:r>
            <a:r>
              <a:rPr lang="en-US" sz="1950" b="1" i="1" baseline="-25000" dirty="0"/>
              <a:t>i</a:t>
            </a:r>
            <a:endParaRPr lang="en-US" sz="1950" b="1" i="1" dirty="0"/>
          </a:p>
          <a:p>
            <a:pPr lvl="1"/>
            <a:r>
              <a:rPr lang="en-US" sz="1950" dirty="0"/>
              <a:t>Budget = </a:t>
            </a:r>
            <a:r>
              <a:rPr lang="en-US" sz="1950" b="1" i="1" dirty="0"/>
              <a:t>b</a:t>
            </a:r>
            <a:r>
              <a:rPr lang="en-US" sz="1950" b="1" i="1" baseline="-25000" dirty="0"/>
              <a:t>i</a:t>
            </a:r>
            <a:endParaRPr lang="en-US" sz="1950" b="1" i="1" dirty="0"/>
          </a:p>
          <a:p>
            <a:pPr lvl="1"/>
            <a:r>
              <a:rPr lang="en-US" sz="1950" dirty="0"/>
              <a:t>Amount spent so far = </a:t>
            </a:r>
            <a:r>
              <a:rPr lang="en-US" sz="1950" b="1" i="1" dirty="0"/>
              <a:t>m</a:t>
            </a:r>
            <a:r>
              <a:rPr lang="en-US" sz="1950" b="1" i="1" baseline="-25000" dirty="0"/>
              <a:t>i</a:t>
            </a:r>
            <a:endParaRPr lang="en-US" sz="1950" b="1" i="1" dirty="0"/>
          </a:p>
          <a:p>
            <a:pPr lvl="1"/>
            <a:r>
              <a:rPr lang="en-US" sz="1950" dirty="0"/>
              <a:t>Fraction of budget left over </a:t>
            </a:r>
            <a:r>
              <a:rPr lang="en-US" sz="1950" b="1" i="1" dirty="0"/>
              <a:t>f</a:t>
            </a:r>
            <a:r>
              <a:rPr lang="en-US" sz="1950" b="1" i="1" baseline="-25000" dirty="0"/>
              <a:t>i</a:t>
            </a:r>
            <a:r>
              <a:rPr lang="en-US" sz="1950" b="1" i="1" dirty="0"/>
              <a:t> = 1-m</a:t>
            </a:r>
            <a:r>
              <a:rPr lang="en-US" sz="1950" b="1" i="1" baseline="-25000" dirty="0"/>
              <a:t>i</a:t>
            </a:r>
            <a:r>
              <a:rPr lang="en-US" sz="1950" b="1" i="1" dirty="0"/>
              <a:t>/b</a:t>
            </a:r>
            <a:r>
              <a:rPr lang="en-US" sz="1950" b="1" i="1" baseline="-25000" dirty="0"/>
              <a:t>i</a:t>
            </a:r>
            <a:endParaRPr lang="en-US" sz="1950" b="1" i="1" dirty="0"/>
          </a:p>
          <a:p>
            <a:pPr lvl="1"/>
            <a:r>
              <a:rPr lang="en-US" sz="1950" dirty="0"/>
              <a:t>Define </a:t>
            </a:r>
            <a:r>
              <a:rPr lang="en-US" sz="1950" b="1" i="1" dirty="0">
                <a:latin typeface="Symbol" pitchFamily="1" charset="2"/>
                <a:sym typeface="Symbol" pitchFamily="1" charset="2"/>
              </a:rPr>
              <a:t></a:t>
            </a:r>
            <a:r>
              <a:rPr lang="en-US" sz="1950" b="1" i="1" baseline="-25000" dirty="0" err="1">
                <a:sym typeface="Symbol" pitchFamily="1" charset="2"/>
              </a:rPr>
              <a:t>i</a:t>
            </a:r>
            <a:r>
              <a:rPr lang="en-US" sz="1950" b="1" i="1" dirty="0"/>
              <a:t>(q) = x</a:t>
            </a:r>
            <a:r>
              <a:rPr lang="en-US" sz="1950" b="1" i="1" baseline="-25000" dirty="0"/>
              <a:t>i</a:t>
            </a:r>
            <a:r>
              <a:rPr lang="en-US" sz="1950" b="1" i="1" dirty="0"/>
              <a:t>(1-e</a:t>
            </a:r>
            <a:r>
              <a:rPr lang="en-US" sz="1950" b="1" i="1" baseline="30000" dirty="0"/>
              <a:t>-f</a:t>
            </a:r>
            <a:r>
              <a:rPr lang="en-US" sz="1950" b="1" i="1" baseline="15000" dirty="0"/>
              <a:t>i</a:t>
            </a:r>
            <a:r>
              <a:rPr lang="en-US" sz="1950" b="1" i="1" dirty="0"/>
              <a:t>)</a:t>
            </a:r>
            <a:endParaRPr lang="en-US" sz="1950" dirty="0"/>
          </a:p>
          <a:p>
            <a:r>
              <a:rPr lang="en-US" dirty="0"/>
              <a:t>Allocate query </a:t>
            </a:r>
            <a:r>
              <a:rPr lang="en-US" b="1" i="1" dirty="0"/>
              <a:t>q</a:t>
            </a:r>
            <a:r>
              <a:rPr lang="en-US" dirty="0"/>
              <a:t> to bidder </a:t>
            </a:r>
            <a:r>
              <a:rPr lang="en-US" b="1" i="1" dirty="0" err="1"/>
              <a:t>i</a:t>
            </a:r>
            <a:r>
              <a:rPr lang="en-US" dirty="0"/>
              <a:t> with largest value of </a:t>
            </a:r>
            <a:r>
              <a:rPr lang="en-US" b="1" i="1" dirty="0">
                <a:latin typeface="Symbol" pitchFamily="1" charset="2"/>
                <a:sym typeface="Symbol" pitchFamily="1" charset="2"/>
              </a:rPr>
              <a:t></a:t>
            </a:r>
            <a:r>
              <a:rPr lang="en-US" b="1" i="1" baseline="-25000" dirty="0" err="1">
                <a:sym typeface="Symbol" pitchFamily="1" charset="2"/>
              </a:rPr>
              <a:t>i</a:t>
            </a:r>
            <a:r>
              <a:rPr lang="en-US" b="1" i="1" dirty="0"/>
              <a:t>(q)</a:t>
            </a:r>
            <a:endParaRPr lang="en-US" dirty="0"/>
          </a:p>
          <a:p>
            <a:r>
              <a:rPr lang="en-US" b="1" dirty="0">
                <a:solidFill>
                  <a:srgbClr val="D60093"/>
                </a:solidFill>
              </a:rPr>
              <a:t>Same competitive ratio (1-1/</a:t>
            </a:r>
            <a:r>
              <a:rPr lang="en-US" b="1" i="1" dirty="0">
                <a:solidFill>
                  <a:srgbClr val="D60093"/>
                </a:solidFill>
              </a:rPr>
              <a:t>e</a:t>
            </a:r>
            <a:r>
              <a:rPr lang="en-US" b="1" dirty="0">
                <a:solidFill>
                  <a:srgbClr val="D60093"/>
                </a:solidFill>
              </a:rPr>
              <a:t>) = 0.63</a:t>
            </a:r>
          </a:p>
        </p:txBody>
      </p:sp>
    </p:spTree>
    <p:extLst>
      <p:ext uri="{BB962C8B-B14F-4D97-AF65-F5344CB8AC3E}">
        <p14:creationId xmlns:p14="http://schemas.microsoft.com/office/powerpoint/2010/main" val="27544621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9CAAC-E74D-FD42-AA48-7EC8EF8CB229}"/>
              </a:ext>
            </a:extLst>
          </p:cNvPr>
          <p:cNvSpPr>
            <a:spLocks noGrp="1"/>
          </p:cNvSpPr>
          <p:nvPr>
            <p:ph type="title"/>
          </p:nvPr>
        </p:nvSpPr>
        <p:spPr/>
        <p:txBody>
          <a:bodyPr/>
          <a:lstStyle/>
          <a:p>
            <a:r>
              <a:rPr lang="en-US" dirty="0"/>
              <a:t>Learning Through Experimentation</a:t>
            </a:r>
          </a:p>
        </p:txBody>
      </p:sp>
      <p:sp>
        <p:nvSpPr>
          <p:cNvPr id="3" name="Text Placeholder 2">
            <a:extLst>
              <a:ext uri="{FF2B5EF4-FFF2-40B4-BE49-F238E27FC236}">
                <a16:creationId xmlns:a16="http://schemas.microsoft.com/office/drawing/2014/main" id="{2B68F012-2753-4646-9C26-BBC522C0FAE6}"/>
              </a:ext>
            </a:extLst>
          </p:cNvPr>
          <p:cNvSpPr>
            <a:spLocks noGrp="1"/>
          </p:cNvSpPr>
          <p:nvPr>
            <p:ph type="body" idx="1"/>
          </p:nvPr>
        </p:nvSpPr>
        <p:spPr/>
        <p:txBody>
          <a:bodyPr/>
          <a:lstStyle/>
          <a:p>
            <a:r>
              <a:rPr lang="en-US" dirty="0"/>
              <a:t>Chang Yue</a:t>
            </a:r>
          </a:p>
        </p:txBody>
      </p:sp>
      <p:sp>
        <p:nvSpPr>
          <p:cNvPr id="4" name="Slide Number Placeholder 3">
            <a:extLst>
              <a:ext uri="{FF2B5EF4-FFF2-40B4-BE49-F238E27FC236}">
                <a16:creationId xmlns:a16="http://schemas.microsoft.com/office/drawing/2014/main" id="{3263FB09-8A36-D248-99B6-B3CD441F29C5}"/>
              </a:ext>
            </a:extLst>
          </p:cNvPr>
          <p:cNvSpPr>
            <a:spLocks noGrp="1"/>
          </p:cNvSpPr>
          <p:nvPr>
            <p:ph type="sldNum" sz="quarter" idx="12"/>
          </p:nvPr>
        </p:nvSpPr>
        <p:spPr/>
        <p:txBody>
          <a:bodyPr/>
          <a:lstStyle/>
          <a:p>
            <a:fld id="{19B12225-5612-419B-A8D5-4B8EEE4C217E}" type="slidenum">
              <a:rPr lang="en-US" smtClean="0"/>
              <a:pPr/>
              <a:t>92</a:t>
            </a:fld>
            <a:endParaRPr lang="en-US"/>
          </a:p>
        </p:txBody>
      </p:sp>
    </p:spTree>
    <p:extLst>
      <p:ext uri="{BB962C8B-B14F-4D97-AF65-F5344CB8AC3E}">
        <p14:creationId xmlns:p14="http://schemas.microsoft.com/office/powerpoint/2010/main" val="264930485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F6254-97FB-3E4D-9C92-1D3F7D5D5203}"/>
              </a:ext>
            </a:extLst>
          </p:cNvPr>
          <p:cNvSpPr>
            <a:spLocks noGrp="1"/>
          </p:cNvSpPr>
          <p:nvPr>
            <p:ph type="title"/>
          </p:nvPr>
        </p:nvSpPr>
        <p:spPr/>
        <p:txBody>
          <a:bodyPr/>
          <a:lstStyle/>
          <a:p>
            <a:r>
              <a:rPr lang="en-US" dirty="0"/>
              <a:t>Learning Through Experimentation</a:t>
            </a:r>
          </a:p>
        </p:txBody>
      </p:sp>
      <p:sp>
        <p:nvSpPr>
          <p:cNvPr id="3" name="Content Placeholder 2">
            <a:extLst>
              <a:ext uri="{FF2B5EF4-FFF2-40B4-BE49-F238E27FC236}">
                <a16:creationId xmlns:a16="http://schemas.microsoft.com/office/drawing/2014/main" id="{C8D19005-CCBB-894A-803E-0825EBCE6E86}"/>
              </a:ext>
            </a:extLst>
          </p:cNvPr>
          <p:cNvSpPr>
            <a:spLocks noGrp="1"/>
          </p:cNvSpPr>
          <p:nvPr>
            <p:ph idx="1"/>
          </p:nvPr>
        </p:nvSpPr>
        <p:spPr/>
        <p:txBody>
          <a:bodyPr/>
          <a:lstStyle/>
          <a:p>
            <a:r>
              <a:rPr lang="en-US" dirty="0"/>
              <a:t>Take action, get reward, learn from that reward.</a:t>
            </a:r>
          </a:p>
          <a:p>
            <a:r>
              <a:rPr lang="en-US" dirty="0"/>
              <a:t>Doing this repeatedly is called Learning Through Experimentation.</a:t>
            </a:r>
          </a:p>
          <a:p>
            <a:r>
              <a:rPr lang="en-US" dirty="0"/>
              <a:t>Approach: formalize as a </a:t>
            </a:r>
            <a:r>
              <a:rPr lang="en-US" dirty="0" err="1"/>
              <a:t>Multiarmed</a:t>
            </a:r>
            <a:r>
              <a:rPr lang="en-US" dirty="0"/>
              <a:t> Bandits. Take action = pull an arm.</a:t>
            </a:r>
          </a:p>
        </p:txBody>
      </p:sp>
    </p:spTree>
    <p:extLst>
      <p:ext uri="{BB962C8B-B14F-4D97-AF65-F5344CB8AC3E}">
        <p14:creationId xmlns:p14="http://schemas.microsoft.com/office/powerpoint/2010/main" val="35636970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F6254-97FB-3E4D-9C92-1D3F7D5D5203}"/>
              </a:ext>
            </a:extLst>
          </p:cNvPr>
          <p:cNvSpPr>
            <a:spLocks noGrp="1"/>
          </p:cNvSpPr>
          <p:nvPr>
            <p:ph type="title"/>
          </p:nvPr>
        </p:nvSpPr>
        <p:spPr/>
        <p:txBody>
          <a:bodyPr/>
          <a:lstStyle/>
          <a:p>
            <a:r>
              <a:rPr lang="en-US" dirty="0" err="1"/>
              <a:t>Multiarmed</a:t>
            </a:r>
            <a:r>
              <a:rPr lang="en-US" dirty="0"/>
              <a:t> Bandits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8D19005-CCBB-894A-803E-0825EBCE6E86}"/>
                  </a:ext>
                </a:extLst>
              </p:cNvPr>
              <p:cNvSpPr>
                <a:spLocks noGrp="1"/>
              </p:cNvSpPr>
              <p:nvPr>
                <p:ph idx="1"/>
              </p:nvPr>
            </p:nvSpPr>
            <p:spPr/>
            <p:txBody>
              <a:bodyPr/>
              <a:lstStyle/>
              <a:p>
                <a:r>
                  <a:rPr lang="en-US" dirty="0"/>
                  <a:t>K-armed bandit: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𝑎𝑐𝑡𝑖𝑜𝑛</m:t>
                        </m:r>
                      </m:e>
                    </m:d>
                    <m:r>
                      <a:rPr lang="en-US" b="0" i="1" smtClean="0">
                        <a:latin typeface="Cambria Math" panose="02040503050406030204" pitchFamily="18" charset="0"/>
                      </a:rPr>
                      <m:t>=</m:t>
                    </m:r>
                    <m:r>
                      <a:rPr lang="en-US" b="0" i="1" smtClean="0">
                        <a:latin typeface="Cambria Math" panose="02040503050406030204" pitchFamily="18" charset="0"/>
                      </a:rPr>
                      <m:t>𝐾</m:t>
                    </m:r>
                  </m:oMath>
                </a14:m>
                <a:r>
                  <a:rPr lang="en-US" dirty="0"/>
                  <a:t>.</a:t>
                </a:r>
              </a:p>
              <a:p>
                <a:r>
                  <a:rPr lang="en-US" dirty="0"/>
                  <a:t>Each arm </a:t>
                </a:r>
                <a14:m>
                  <m:oMath xmlns:m="http://schemas.openxmlformats.org/officeDocument/2006/math">
                    <m:r>
                      <a:rPr lang="en-US" b="0" i="1" smtClean="0">
                        <a:latin typeface="Cambria Math" panose="02040503050406030204" pitchFamily="18" charset="0"/>
                      </a:rPr>
                      <m:t>𝑎</m:t>
                    </m:r>
                  </m:oMath>
                </a14:m>
                <a:r>
                  <a:rPr lang="en-US" dirty="0"/>
                  <a:t> wins (reward = 1) with fixed (unknown) probability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𝑎</m:t>
                        </m:r>
                      </m:sub>
                    </m:sSub>
                  </m:oMath>
                </a14:m>
                <a:r>
                  <a:rPr lang="en-US" dirty="0"/>
                  <a:t>, and loses (reward = 0) with fixed (unknown) probability </a:t>
                </a:r>
                <a14:m>
                  <m:oMath xmlns:m="http://schemas.openxmlformats.org/officeDocument/2006/math">
                    <m:r>
                      <a:rPr lang="en-US" b="0" i="0" smtClean="0">
                        <a:latin typeface="Cambria Math" panose="02040503050406030204" pitchFamily="18" charset="0"/>
                      </a:rPr>
                      <m:t>1−</m:t>
                    </m:r>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𝑎</m:t>
                        </m:r>
                      </m:sub>
                    </m:sSub>
                  </m:oMath>
                </a14:m>
                <a:r>
                  <a:rPr lang="en-US" dirty="0"/>
                  <a:t>.</a:t>
                </a:r>
              </a:p>
              <a:p>
                <a:r>
                  <a:rPr lang="en-US" dirty="0"/>
                  <a:t>Want to maximize total reward, but need information about (unknown)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𝑎</m:t>
                        </m:r>
                      </m:sub>
                    </m:sSub>
                  </m:oMath>
                </a14:m>
                <a:r>
                  <a:rPr lang="en-US" dirty="0"/>
                  <a:t>. </a:t>
                </a:r>
              </a:p>
              <a:p>
                <a:r>
                  <a:rPr lang="en-US" dirty="0"/>
                  <a:t>Every time we pull </a:t>
                </a:r>
                <a14:m>
                  <m:oMath xmlns:m="http://schemas.openxmlformats.org/officeDocument/2006/math">
                    <m:r>
                      <a:rPr lang="en-US" i="1">
                        <a:latin typeface="Cambria Math" panose="02040503050406030204" pitchFamily="18" charset="0"/>
                      </a:rPr>
                      <m:t>𝑎</m:t>
                    </m:r>
                  </m:oMath>
                </a14:m>
                <a:r>
                  <a:rPr lang="en-US" dirty="0"/>
                  <a:t>, we learn a bit about </a:t>
                </a:r>
                <a14:m>
                  <m:oMath xmlns:m="http://schemas.openxmlformats.org/officeDocument/2006/math">
                    <m:r>
                      <a:rPr lang="en-US" i="1">
                        <a:latin typeface="Cambria Math" panose="02040503050406030204" pitchFamily="18" charset="0"/>
                      </a:rPr>
                      <m:t>𝑎</m:t>
                    </m:r>
                  </m:oMath>
                </a14:m>
                <a:r>
                  <a:rPr lang="en-US" dirty="0"/>
                  <a:t>, so we can estimate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𝑎</m:t>
                        </m:r>
                      </m:sub>
                    </m:sSub>
                  </m:oMath>
                </a14:m>
                <a:r>
                  <a:rPr lang="en-US" dirty="0"/>
                  <a:t> (denoted as </a:t>
                </a:r>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𝑎</m:t>
                            </m:r>
                          </m:sub>
                        </m:sSub>
                      </m:e>
                    </m:acc>
                  </m:oMath>
                </a14:m>
                <a:r>
                  <a:rPr lang="en-US" dirty="0"/>
                  <a:t>).</a:t>
                </a:r>
              </a:p>
              <a:p>
                <a:endParaRPr lang="en-US" dirty="0"/>
              </a:p>
            </p:txBody>
          </p:sp>
        </mc:Choice>
        <mc:Fallback xmlns="">
          <p:sp>
            <p:nvSpPr>
              <p:cNvPr id="3" name="Content Placeholder 2">
                <a:extLst>
                  <a:ext uri="{FF2B5EF4-FFF2-40B4-BE49-F238E27FC236}">
                    <a16:creationId xmlns:a16="http://schemas.microsoft.com/office/drawing/2014/main" id="{C8D19005-CCBB-894A-803E-0825EBCE6E86}"/>
                  </a:ext>
                </a:extLst>
              </p:cNvPr>
              <p:cNvSpPr>
                <a:spLocks noGrp="1" noRot="1" noChangeAspect="1" noMove="1" noResize="1" noEditPoints="1" noAdjustHandles="1" noChangeArrowheads="1" noChangeShapeType="1" noTextEdit="1"/>
              </p:cNvSpPr>
              <p:nvPr>
                <p:ph idx="1"/>
              </p:nvPr>
            </p:nvSpPr>
            <p:spPr>
              <a:blipFill>
                <a:blip r:embed="rId2"/>
                <a:stretch>
                  <a:fillRect l="-965" t="-2632"/>
                </a:stretch>
              </a:blipFill>
            </p:spPr>
            <p:txBody>
              <a:bodyPr/>
              <a:lstStyle/>
              <a:p>
                <a:r>
                  <a:rPr lang="en-US">
                    <a:noFill/>
                  </a:rPr>
                  <a:t> </a:t>
                </a:r>
              </a:p>
            </p:txBody>
          </p:sp>
        </mc:Fallback>
      </mc:AlternateContent>
    </p:spTree>
    <p:extLst>
      <p:ext uri="{BB962C8B-B14F-4D97-AF65-F5344CB8AC3E}">
        <p14:creationId xmlns:p14="http://schemas.microsoft.com/office/powerpoint/2010/main" val="1392698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F6254-97FB-3E4D-9C92-1D3F7D5D5203}"/>
              </a:ext>
            </a:extLst>
          </p:cNvPr>
          <p:cNvSpPr>
            <a:spLocks noGrp="1"/>
          </p:cNvSpPr>
          <p:nvPr>
            <p:ph type="title"/>
          </p:nvPr>
        </p:nvSpPr>
        <p:spPr/>
        <p:txBody>
          <a:bodyPr/>
          <a:lstStyle/>
          <a:p>
            <a:r>
              <a:rPr lang="en-US" dirty="0"/>
              <a:t>Bandit Algorithm: Greedy and Epsilon-Greedy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8D19005-CCBB-894A-803E-0825EBCE6E86}"/>
                  </a:ext>
                </a:extLst>
              </p:cNvPr>
              <p:cNvSpPr>
                <a:spLocks noGrp="1"/>
              </p:cNvSpPr>
              <p:nvPr>
                <p:ph idx="1"/>
              </p:nvPr>
            </p:nvSpPr>
            <p:spPr/>
            <p:txBody>
              <a:bodyPr>
                <a:normAutofit fontScale="92500" lnSpcReduction="10000"/>
              </a:bodyPr>
              <a:lstStyle/>
              <a:p>
                <a:r>
                  <a:rPr lang="en-US" dirty="0"/>
                  <a:t>Tradeoff between exploration and exploitation.</a:t>
                </a:r>
              </a:p>
              <a:p>
                <a:r>
                  <a:rPr lang="en-US" dirty="0"/>
                  <a:t>Exploration: pull arm haven’t tried before. Exploitation: pull arm with current highest </a:t>
                </a:r>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𝑎</m:t>
                            </m:r>
                          </m:sub>
                        </m:sSub>
                      </m:e>
                    </m:acc>
                  </m:oMath>
                </a14:m>
                <a:r>
                  <a:rPr lang="en-US" dirty="0"/>
                  <a:t>.</a:t>
                </a:r>
              </a:p>
              <a:p>
                <a:r>
                  <a:rPr lang="en-US" dirty="0"/>
                  <a:t>Greedy algorithm takes action with highest average reward based on samples seen so far (</a:t>
                </a:r>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𝑎</m:t>
                            </m:r>
                          </m:sub>
                        </m:sSub>
                      </m:e>
                    </m:acc>
                  </m:oMath>
                </a14:m>
                <a:r>
                  <a:rPr lang="en-US" dirty="0"/>
                  <a:t>). But it does not explore sufficiently.</a:t>
                </a:r>
              </a:p>
              <a:p>
                <a:r>
                  <a:rPr lang="en-US" dirty="0"/>
                  <a:t>Epsilon-Greedy takes a random </a:t>
                </a:r>
                <a14:m>
                  <m:oMath xmlns:m="http://schemas.openxmlformats.org/officeDocument/2006/math">
                    <m:r>
                      <a:rPr lang="en-US" i="1">
                        <a:latin typeface="Cambria Math" panose="02040503050406030204" pitchFamily="18" charset="0"/>
                      </a:rPr>
                      <m:t>𝑎</m:t>
                    </m:r>
                  </m:oMath>
                </a14:m>
                <a:r>
                  <a:rPr lang="en-US" dirty="0"/>
                  <a:t> with a decaying probability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𝑡</m:t>
                        </m:r>
                      </m:sub>
                    </m:sSub>
                  </m:oMath>
                </a14:m>
                <a:r>
                  <a:rPr lang="en-US" dirty="0"/>
                  <a:t> (</a:t>
                </a:r>
                <a14:m>
                  <m:oMath xmlns:m="http://schemas.openxmlformats.org/officeDocument/2006/math">
                    <m:r>
                      <a:rPr lang="en-US" b="0" i="1" dirty="0" smtClean="0">
                        <a:latin typeface="Cambria Math" panose="02040503050406030204" pitchFamily="18" charset="0"/>
                      </a:rPr>
                      <m:t>𝑂</m:t>
                    </m:r>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𝑡</m:t>
                        </m:r>
                      </m:den>
                    </m:f>
                    <m:r>
                      <a:rPr lang="en-US" b="0" i="1" dirty="0" smtClean="0">
                        <a:latin typeface="Cambria Math" panose="02040503050406030204" pitchFamily="18" charset="0"/>
                      </a:rPr>
                      <m:t>)</m:t>
                    </m:r>
                  </m:oMath>
                </a14:m>
                <a:r>
                  <a:rPr lang="en-US" dirty="0"/>
                  <a:t>), and it takes the same action that Greedy would take with probability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1−</m:t>
                        </m:r>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𝑡</m:t>
                        </m:r>
                      </m:sub>
                    </m:sSub>
                  </m:oMath>
                </a14:m>
                <a:r>
                  <a:rPr lang="en-US" dirty="0"/>
                  <a:t>. During exploration time, it selects random </a:t>
                </a:r>
                <a14:m>
                  <m:oMath xmlns:m="http://schemas.openxmlformats.org/officeDocument/2006/math">
                    <m:r>
                      <a:rPr lang="en-US" i="1">
                        <a:latin typeface="Cambria Math" panose="02040503050406030204" pitchFamily="18" charset="0"/>
                      </a:rPr>
                      <m:t>𝑎</m:t>
                    </m:r>
                  </m:oMath>
                </a14:m>
                <a:r>
                  <a:rPr lang="en-US" dirty="0"/>
                  <a:t> equally likely, which is suboptimal.</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C8D19005-CCBB-894A-803E-0825EBCE6E86}"/>
                  </a:ext>
                </a:extLst>
              </p:cNvPr>
              <p:cNvSpPr>
                <a:spLocks noGrp="1" noRot="1" noChangeAspect="1" noMove="1" noResize="1" noEditPoints="1" noAdjustHandles="1" noChangeArrowheads="1" noChangeShapeType="1" noTextEdit="1"/>
              </p:cNvSpPr>
              <p:nvPr>
                <p:ph idx="1"/>
              </p:nvPr>
            </p:nvSpPr>
            <p:spPr>
              <a:blipFill>
                <a:blip r:embed="rId2"/>
                <a:stretch>
                  <a:fillRect l="-1286" t="-2924" r="-1125"/>
                </a:stretch>
              </a:blipFill>
            </p:spPr>
            <p:txBody>
              <a:bodyPr/>
              <a:lstStyle/>
              <a:p>
                <a:r>
                  <a:rPr lang="en-US">
                    <a:noFill/>
                  </a:rPr>
                  <a:t> </a:t>
                </a:r>
              </a:p>
            </p:txBody>
          </p:sp>
        </mc:Fallback>
      </mc:AlternateContent>
    </p:spTree>
    <p:extLst>
      <p:ext uri="{BB962C8B-B14F-4D97-AF65-F5344CB8AC3E}">
        <p14:creationId xmlns:p14="http://schemas.microsoft.com/office/powerpoint/2010/main" val="32187336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41F6254-97FB-3E4D-9C92-1D3F7D5D5203}"/>
                  </a:ext>
                </a:extLst>
              </p:cNvPr>
              <p:cNvSpPr>
                <a:spLocks noGrp="1"/>
              </p:cNvSpPr>
              <p:nvPr>
                <p:ph type="title"/>
              </p:nvPr>
            </p:nvSpPr>
            <p:spPr/>
            <p:txBody>
              <a:bodyPr/>
              <a:lstStyle/>
              <a:p>
                <a:r>
                  <a:rPr lang="en-US" dirty="0"/>
                  <a:t>Bandit Algorithm: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𝑈𝐶𝐵</m:t>
                        </m:r>
                      </m:e>
                      <m:sub>
                        <m:r>
                          <a:rPr lang="en-US" b="0" i="1" smtClean="0">
                            <a:latin typeface="Cambria Math" panose="02040503050406030204" pitchFamily="18" charset="0"/>
                          </a:rPr>
                          <m:t>1</m:t>
                        </m:r>
                      </m:sub>
                    </m:sSub>
                  </m:oMath>
                </a14:m>
                <a:endParaRPr lang="en-US" dirty="0"/>
              </a:p>
            </p:txBody>
          </p:sp>
        </mc:Choice>
        <mc:Fallback xmlns="">
          <p:sp>
            <p:nvSpPr>
              <p:cNvPr id="2" name="Title 1">
                <a:extLst>
                  <a:ext uri="{FF2B5EF4-FFF2-40B4-BE49-F238E27FC236}">
                    <a16:creationId xmlns:a16="http://schemas.microsoft.com/office/drawing/2014/main" id="{341F6254-97FB-3E4D-9C92-1D3F7D5D5203}"/>
                  </a:ext>
                </a:extLst>
              </p:cNvPr>
              <p:cNvSpPr>
                <a:spLocks noGrp="1" noRot="1" noChangeAspect="1" noMove="1" noResize="1" noEditPoints="1" noAdjustHandles="1" noChangeArrowheads="1" noChangeShapeType="1" noTextEdit="1"/>
              </p:cNvSpPr>
              <p:nvPr>
                <p:ph type="title"/>
              </p:nvPr>
            </p:nvSpPr>
            <p:spPr>
              <a:blipFill>
                <a:blip r:embed="rId2"/>
                <a:stretch>
                  <a:fillRect l="-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8D19005-CCBB-894A-803E-0825EBCE6E86}"/>
                  </a:ext>
                </a:extLst>
              </p:cNvPr>
              <p:cNvSpPr>
                <a:spLocks noGrp="1"/>
              </p:cNvSpPr>
              <p:nvPr>
                <p:ph idx="1"/>
              </p:nvPr>
            </p:nvSpPr>
            <p:spPr>
              <a:xfrm>
                <a:off x="628650" y="1825625"/>
                <a:ext cx="7886700" cy="4351338"/>
              </a:xfrm>
            </p:spPr>
            <p:txBody>
              <a:bodyPr>
                <a:normAutofit fontScale="85000" lnSpcReduction="20000"/>
              </a:bodyPr>
              <a:lstStyle/>
              <a:p>
                <a:r>
                  <a:rPr lang="en-US" dirty="0"/>
                  <a:t>Balances exploration and exploitation by taking confidence into consideration.</a:t>
                </a:r>
              </a:p>
              <a:p>
                <a:r>
                  <a:rPr lang="en-US" dirty="0"/>
                  <a:t>A confidence interval is a range of values within which we are sure the mean lies with a certain probability.</a:t>
                </a:r>
              </a:p>
              <a:p>
                <a:r>
                  <a:rPr lang="en-US" dirty="0"/>
                  <a:t>Let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𝑎</m:t>
                        </m:r>
                      </m:sub>
                    </m:sSub>
                  </m:oMath>
                </a14:m>
                <a:r>
                  <a:rPr lang="en-US" dirty="0"/>
                  <a:t>= number of times </a:t>
                </a:r>
                <a14:m>
                  <m:oMath xmlns:m="http://schemas.openxmlformats.org/officeDocument/2006/math">
                    <m:r>
                      <a:rPr lang="en-US" b="0" i="1" smtClean="0">
                        <a:latin typeface="Cambria Math" panose="02040503050406030204" pitchFamily="18" charset="0"/>
                      </a:rPr>
                      <m:t>𝑎</m:t>
                    </m:r>
                  </m:oMath>
                </a14:m>
                <a:r>
                  <a:rPr lang="en-US" dirty="0"/>
                  <a:t> is pulled, </a:t>
                </a:r>
                <a14:m>
                  <m:oMath xmlns:m="http://schemas.openxmlformats.org/officeDocument/2006/math">
                    <m:r>
                      <a:rPr lang="en-US" i="1">
                        <a:latin typeface="Cambria Math" panose="02040503050406030204" pitchFamily="18" charset="0"/>
                        <a:ea typeface="Cambria Math" panose="02040503050406030204" pitchFamily="18" charset="0"/>
                      </a:rPr>
                      <m:t>𝛿</m:t>
                    </m:r>
                  </m:oMath>
                </a14:m>
                <a:r>
                  <a:rPr lang="en-US" dirty="0"/>
                  <a:t> = given confidence level.</a:t>
                </a:r>
              </a:p>
              <a:p>
                <a:r>
                  <a:rPr lang="en-US" dirty="0" err="1"/>
                  <a:t>Hoeffding’s</a:t>
                </a:r>
                <a:r>
                  <a:rPr lang="en-US" dirty="0"/>
                  <a:t> Inequality: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𝑎</m:t>
                            </m:r>
                          </m:sub>
                        </m:sSub>
                        <m:r>
                          <a:rPr lang="en-US" i="1" dirty="0">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𝑎</m:t>
                                </m:r>
                              </m:sub>
                            </m:sSub>
                          </m:e>
                        </m:acc>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e>
                    </m:d>
                    <m:r>
                      <a:rPr lang="en-US" i="1">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−2</m:t>
                        </m:r>
                        <m:sSup>
                          <m:sSupPr>
                            <m:ctrlPr>
                              <a:rPr lang="en-US" b="0" i="1" smtClean="0">
                                <a:latin typeface="Cambria Math" panose="02040503050406030204" pitchFamily="18" charset="0"/>
                                <a:ea typeface="Cambria Math" panose="02040503050406030204" pitchFamily="18" charset="0"/>
                              </a:rPr>
                            </m:ctrlPr>
                          </m:sSup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𝑏</m:t>
                                </m:r>
                              </m:e>
                              <m:sup>
                                <m:r>
                                  <a:rPr lang="en-US" b="0" i="1" smtClean="0">
                                    <a:latin typeface="Cambria Math" panose="02040503050406030204" pitchFamily="18" charset="0"/>
                                    <a:ea typeface="Cambria Math" panose="02040503050406030204" pitchFamily="18" charset="0"/>
                                  </a:rPr>
                                  <m:t>′</m:t>
                                </m:r>
                              </m:sup>
                            </m:sSup>
                          </m:e>
                          <m:sup>
                            <m:r>
                              <a:rPr lang="en-US" b="0" i="1" smtClean="0">
                                <a:latin typeface="Cambria Math" panose="02040503050406030204" pitchFamily="18" charset="0"/>
                                <a:ea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𝑎</m:t>
                            </m:r>
                          </m:sub>
                        </m:sSub>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oMath>
                </a14:m>
                <a:r>
                  <a:rPr lang="en-US" dirty="0"/>
                  <a:t>.</a:t>
                </a:r>
              </a:p>
              <a:p>
                <a:r>
                  <a:rPr lang="en-US" dirty="0"/>
                  <a:t>Usually set </a:t>
                </a:r>
                <a14:m>
                  <m:oMath xmlns:m="http://schemas.openxmlformats.org/officeDocument/2006/math">
                    <m:r>
                      <a:rPr lang="en-US" i="1">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𝑇</m:t>
                        </m:r>
                      </m:e>
                      <m:sup>
                        <m:r>
                          <a:rPr lang="en-US" b="0" i="1" smtClean="0">
                            <a:latin typeface="Cambria Math" panose="02040503050406030204" pitchFamily="18" charset="0"/>
                            <a:ea typeface="Cambria Math" panose="02040503050406030204" pitchFamily="18" charset="0"/>
                          </a:rPr>
                          <m:t>−4</m:t>
                        </m:r>
                      </m:sup>
                    </m:sSup>
                  </m:oMath>
                </a14:m>
                <a:r>
                  <a:rPr lang="en-US" dirty="0"/>
                  <a:t>, where </a:t>
                </a:r>
                <a14:m>
                  <m:oMath xmlns:m="http://schemas.openxmlformats.org/officeDocument/2006/math">
                    <m:r>
                      <a:rPr lang="en-US" i="1">
                        <a:latin typeface="Cambria Math" panose="02040503050406030204" pitchFamily="18" charset="0"/>
                        <a:ea typeface="Cambria Math" panose="02040503050406030204" pitchFamily="18" charset="0"/>
                      </a:rPr>
                      <m:t>𝑇</m:t>
                    </m:r>
                  </m:oMath>
                </a14:m>
                <a:r>
                  <a:rPr lang="en-US" dirty="0"/>
                  <a:t> is the total number of actions have taken. </a:t>
                </a:r>
              </a:p>
              <a:p>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𝑏</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max</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𝑎</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e>
                        </m:d>
                      </m:e>
                    </m:func>
                    <m:r>
                      <a:rPr lang="en-US" b="0" i="1" smtClean="0">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𝑎</m:t>
                            </m:r>
                          </m:sub>
                        </m:sSub>
                      </m:e>
                    </m:acc>
                    <m:r>
                      <a:rPr lang="en-US" b="0" i="1" smtClean="0">
                        <a:latin typeface="Cambria Math" panose="02040503050406030204" pitchFamily="18" charset="0"/>
                      </a:rPr>
                      <m:t>=</m:t>
                    </m:r>
                  </m:oMath>
                </a14:m>
                <a:r>
                  <a:rPr lang="en-US" dirty="0"/>
                  <a:t> </a:t>
                </a:r>
                <a14:m>
                  <m:oMath xmlns:m="http://schemas.openxmlformats.org/officeDocument/2006/math">
                    <m:func>
                      <m:funcPr>
                        <m:ctrlPr>
                          <a:rPr lang="en-US" i="1">
                            <a:latin typeface="Cambria Math" panose="02040503050406030204" pitchFamily="18" charset="0"/>
                          </a:rPr>
                        </m:ctrlPr>
                      </m:funcPr>
                      <m:fName>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𝑎</m:t>
                                </m:r>
                              </m:sub>
                            </m:sSub>
                          </m:e>
                        </m:acc>
                        <m:r>
                          <a:rPr lang="en-US" b="0" i="0" smtClean="0">
                            <a:latin typeface="Cambria Math" panose="02040503050406030204" pitchFamily="18" charset="0"/>
                          </a:rPr>
                          <m:t>−</m:t>
                        </m:r>
                        <m:r>
                          <m:rPr>
                            <m:sty m:val="p"/>
                          </m:rPr>
                          <a:rPr lang="en-US" b="0" i="0" smtClean="0">
                            <a:latin typeface="Cambria Math" panose="02040503050406030204" pitchFamily="18" charset="0"/>
                          </a:rPr>
                          <m:t>min</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𝑎</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e>
                        </m:d>
                      </m:e>
                    </m:func>
                  </m:oMath>
                </a14:m>
                <a:r>
                  <a:rPr lang="en-US" dirty="0"/>
                  <a:t>.</a:t>
                </a:r>
              </a:p>
              <a:p>
                <a:r>
                  <a:rPr lang="en-US" dirty="0"/>
                  <a:t>Then, confidence interval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𝑎</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e>
                        </m:d>
                      </m:e>
                    </m:func>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𝑎</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e>
                        </m:d>
                      </m:e>
                    </m:func>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m:t>
                        </m:r>
                      </m:sup>
                    </m:sSup>
                    <m:r>
                      <a:rPr lang="en-US" b="0" i="1" smtClean="0">
                        <a:latin typeface="Cambria Math" panose="02040503050406030204" pitchFamily="18" charset="0"/>
                      </a:rPr>
                      <m:t>=2</m:t>
                    </m:r>
                    <m:rad>
                      <m:radPr>
                        <m:degHide m:val="on"/>
                        <m:ctrlPr>
                          <a:rPr lang="en-US" b="0" i="1" smtClean="0">
                            <a:latin typeface="Cambria Math" panose="02040503050406030204" pitchFamily="18" charset="0"/>
                            <a:ea typeface="Cambria Math" panose="02040503050406030204" pitchFamily="18" charset="0"/>
                          </a:rPr>
                        </m:ctrlPr>
                      </m:radPr>
                      <m:deg/>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ln</m:t>
                                </m:r>
                              </m:fName>
                              <m:e>
                                <m:r>
                                  <a:rPr lang="en-US" b="0" i="1" smtClean="0">
                                    <a:latin typeface="Cambria Math" panose="02040503050406030204" pitchFamily="18" charset="0"/>
                                    <a:ea typeface="Cambria Math" panose="02040503050406030204" pitchFamily="18" charset="0"/>
                                  </a:rPr>
                                  <m:t>𝑇</m:t>
                                </m:r>
                              </m:e>
                            </m:func>
                          </m:num>
                          <m:den>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𝑎</m:t>
                                </m:r>
                              </m:sub>
                            </m:sSub>
                          </m:den>
                        </m:f>
                      </m:e>
                    </m:rad>
                  </m:oMath>
                </a14:m>
                <a:r>
                  <a:rPr lang="en-US" dirty="0"/>
                  <a:t>.</a:t>
                </a:r>
              </a:p>
              <a:p>
                <a:endParaRPr lang="en-US" dirty="0"/>
              </a:p>
            </p:txBody>
          </p:sp>
        </mc:Choice>
        <mc:Fallback xmlns="">
          <p:sp>
            <p:nvSpPr>
              <p:cNvPr id="3" name="Content Placeholder 2">
                <a:extLst>
                  <a:ext uri="{FF2B5EF4-FFF2-40B4-BE49-F238E27FC236}">
                    <a16:creationId xmlns:a16="http://schemas.microsoft.com/office/drawing/2014/main" id="{C8D19005-CCBB-894A-803E-0825EBCE6E86}"/>
                  </a:ext>
                </a:extLst>
              </p:cNvPr>
              <p:cNvSpPr>
                <a:spLocks noGrp="1" noRot="1" noChangeAspect="1" noMove="1" noResize="1" noEditPoints="1" noAdjustHandles="1" noChangeArrowheads="1" noChangeShapeType="1" noTextEdit="1"/>
              </p:cNvSpPr>
              <p:nvPr>
                <p:ph idx="1"/>
              </p:nvPr>
            </p:nvSpPr>
            <p:spPr>
              <a:xfrm>
                <a:off x="628650" y="1825625"/>
                <a:ext cx="7886700" cy="4351338"/>
              </a:xfrm>
              <a:blipFill>
                <a:blip r:embed="rId3"/>
                <a:stretch>
                  <a:fillRect l="-965" t="-3509" r="-643"/>
                </a:stretch>
              </a:blipFill>
            </p:spPr>
            <p:txBody>
              <a:bodyPr/>
              <a:lstStyle/>
              <a:p>
                <a:r>
                  <a:rPr lang="en-US">
                    <a:noFill/>
                  </a:rPr>
                  <a:t> </a:t>
                </a:r>
              </a:p>
            </p:txBody>
          </p:sp>
        </mc:Fallback>
      </mc:AlternateContent>
    </p:spTree>
    <p:extLst>
      <p:ext uri="{BB962C8B-B14F-4D97-AF65-F5344CB8AC3E}">
        <p14:creationId xmlns:p14="http://schemas.microsoft.com/office/powerpoint/2010/main" val="29413187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41F6254-97FB-3E4D-9C92-1D3F7D5D5203}"/>
                  </a:ext>
                </a:extLst>
              </p:cNvPr>
              <p:cNvSpPr>
                <a:spLocks noGrp="1"/>
              </p:cNvSpPr>
              <p:nvPr>
                <p:ph type="title"/>
              </p:nvPr>
            </p:nvSpPr>
            <p:spPr/>
            <p:txBody>
              <a:bodyPr/>
              <a:lstStyle/>
              <a:p>
                <a:r>
                  <a:rPr lang="en-US" dirty="0"/>
                  <a:t>Bandit Algorithm: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𝑈𝐶𝐵</m:t>
                        </m:r>
                      </m:e>
                      <m:sub>
                        <m:r>
                          <a:rPr lang="en-US" b="0" i="1" smtClean="0">
                            <a:latin typeface="Cambria Math" panose="02040503050406030204" pitchFamily="18" charset="0"/>
                          </a:rPr>
                          <m:t>1</m:t>
                        </m:r>
                      </m:sub>
                    </m:sSub>
                  </m:oMath>
                </a14:m>
                <a:endParaRPr lang="en-US" dirty="0"/>
              </a:p>
            </p:txBody>
          </p:sp>
        </mc:Choice>
        <mc:Fallback xmlns="">
          <p:sp>
            <p:nvSpPr>
              <p:cNvPr id="2" name="Title 1">
                <a:extLst>
                  <a:ext uri="{FF2B5EF4-FFF2-40B4-BE49-F238E27FC236}">
                    <a16:creationId xmlns:a16="http://schemas.microsoft.com/office/drawing/2014/main" id="{341F6254-97FB-3E4D-9C92-1D3F7D5D5203}"/>
                  </a:ext>
                </a:extLst>
              </p:cNvPr>
              <p:cNvSpPr>
                <a:spLocks noGrp="1" noRot="1" noChangeAspect="1" noMove="1" noResize="1" noEditPoints="1" noAdjustHandles="1" noChangeArrowheads="1" noChangeShapeType="1" noTextEdit="1"/>
              </p:cNvSpPr>
              <p:nvPr>
                <p:ph type="title"/>
              </p:nvPr>
            </p:nvSpPr>
            <p:spPr>
              <a:blipFill>
                <a:blip r:embed="rId2"/>
                <a:stretch>
                  <a:fillRect l="-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8D19005-CCBB-894A-803E-0825EBCE6E86}"/>
                  </a:ext>
                </a:extLst>
              </p:cNvPr>
              <p:cNvSpPr>
                <a:spLocks noGrp="1"/>
              </p:cNvSpPr>
              <p:nvPr>
                <p:ph idx="1"/>
              </p:nvPr>
            </p:nvSpPr>
            <p:spPr/>
            <p:txBody>
              <a:bodyPr>
                <a:normAutofit fontScale="92500"/>
              </a:bodyPr>
              <a:lstStyle/>
              <a:p>
                <a:r>
                  <a:rPr lang="en-US" dirty="0"/>
                  <a:t>The accuracy of </a:t>
                </a:r>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𝑎</m:t>
                            </m:r>
                          </m:sub>
                        </m:sSub>
                      </m:e>
                    </m:acc>
                  </m:oMath>
                </a14:m>
                <a:r>
                  <a:rPr lang="en-US" dirty="0"/>
                  <a:t> is dependent on how many times we have tried </a:t>
                </a:r>
                <a14:m>
                  <m:oMath xmlns:m="http://schemas.openxmlformats.org/officeDocument/2006/math">
                    <m:r>
                      <a:rPr lang="en-US" i="1">
                        <a:latin typeface="Cambria Math" panose="02040503050406030204" pitchFamily="18" charset="0"/>
                      </a:rPr>
                      <m:t>𝑎</m:t>
                    </m:r>
                  </m:oMath>
                </a14:m>
                <a:r>
                  <a:rPr lang="en-US" dirty="0"/>
                  <a:t>: trying </a:t>
                </a:r>
                <a14:m>
                  <m:oMath xmlns:m="http://schemas.openxmlformats.org/officeDocument/2006/math">
                    <m:r>
                      <a:rPr lang="en-US" i="1">
                        <a:latin typeface="Cambria Math" panose="02040503050406030204" pitchFamily="18" charset="0"/>
                      </a:rPr>
                      <m:t>𝑎</m:t>
                    </m:r>
                  </m:oMath>
                </a14:m>
                <a:r>
                  <a:rPr lang="en-US" dirty="0"/>
                  <a:t> too few times means our estimate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𝑎</m:t>
                        </m:r>
                      </m:sub>
                    </m:sSub>
                  </m:oMath>
                </a14:m>
                <a:r>
                  <a:rPr lang="en-US" dirty="0"/>
                  <a:t> could be very off from the true value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𝑎</m:t>
                        </m:r>
                      </m:sub>
                    </m:sSub>
                  </m:oMath>
                </a14:m>
                <a:r>
                  <a:rPr lang="en-US" dirty="0"/>
                  <a:t>, which means it has a large confidence interval. This interval shrinks as we try </a:t>
                </a:r>
                <a14:m>
                  <m:oMath xmlns:m="http://schemas.openxmlformats.org/officeDocument/2006/math">
                    <m:r>
                      <a:rPr lang="en-US" i="1">
                        <a:latin typeface="Cambria Math" panose="02040503050406030204" pitchFamily="18" charset="0"/>
                      </a:rPr>
                      <m:t>𝑎</m:t>
                    </m:r>
                  </m:oMath>
                </a14:m>
                <a:r>
                  <a:rPr lang="en-US" dirty="0"/>
                  <a:t> more often.</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𝑈𝐶𝐵</m:t>
                        </m:r>
                      </m:e>
                      <m:sub>
                        <m:r>
                          <a:rPr lang="en-US" i="1">
                            <a:latin typeface="Cambria Math" panose="02040503050406030204" pitchFamily="18" charset="0"/>
                          </a:rPr>
                          <m:t>1</m:t>
                        </m:r>
                      </m:sub>
                    </m:sSub>
                  </m:oMath>
                </a14:m>
                <a:r>
                  <a:rPr lang="en-US" dirty="0"/>
                  <a:t>: try arm </a:t>
                </a:r>
                <a14:m>
                  <m:oMath xmlns:m="http://schemas.openxmlformats.org/officeDocument/2006/math">
                    <m:r>
                      <a:rPr lang="en-US" i="1">
                        <a:latin typeface="Cambria Math" panose="02040503050406030204" pitchFamily="18" charset="0"/>
                      </a:rPr>
                      <m:t>𝑎</m:t>
                    </m:r>
                  </m:oMath>
                </a14:m>
                <a:r>
                  <a:rPr lang="en-US" dirty="0"/>
                  <a:t> with the highest upper bound on its confidence interval, i.e., action as good as possible given the available evidence. It is called an optimistic policy.</a:t>
                </a:r>
              </a:p>
              <a:p>
                <a14:m>
                  <m:oMath xmlns:m="http://schemas.openxmlformats.org/officeDocument/2006/math">
                    <m:r>
                      <a:rPr lang="en-US" i="1">
                        <a:latin typeface="Cambria Math" panose="02040503050406030204" pitchFamily="18" charset="0"/>
                      </a:rPr>
                      <m:t>𝑈𝐶𝐵</m:t>
                    </m:r>
                    <m:d>
                      <m:dPr>
                        <m:ctrlPr>
                          <a:rPr lang="en-US" i="1">
                            <a:latin typeface="Cambria Math" panose="02040503050406030204" pitchFamily="18" charset="0"/>
                          </a:rPr>
                        </m:ctrlPr>
                      </m:dPr>
                      <m:e>
                        <m:r>
                          <a:rPr lang="en-US" i="1">
                            <a:latin typeface="Cambria Math" panose="02040503050406030204" pitchFamily="18" charset="0"/>
                          </a:rPr>
                          <m:t>𝑎</m:t>
                        </m:r>
                      </m:e>
                    </m:d>
                    <m:r>
                      <a:rPr lang="en-US" i="1">
                        <a:latin typeface="Cambria Math" panose="02040503050406030204" pitchFamily="18" charset="0"/>
                      </a:rPr>
                      <m:t>=</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𝑎</m:t>
                            </m:r>
                          </m:sub>
                        </m:sSub>
                      </m:e>
                    </m:acc>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𝛼</m:t>
                    </m:r>
                    <m:sSup>
                      <m:sSupPr>
                        <m:ctrlPr>
                          <a:rPr lang="en-US" b="0"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𝑏</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𝑎</m:t>
                            </m:r>
                          </m:sub>
                        </m:sSub>
                      </m:e>
                    </m:acc>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𝛼</m:t>
                    </m:r>
                    <m:rad>
                      <m:radPr>
                        <m:degHide m:val="on"/>
                        <m:ctrlPr>
                          <a:rPr lang="en-US" i="1">
                            <a:latin typeface="Cambria Math" panose="02040503050406030204" pitchFamily="18" charset="0"/>
                            <a:ea typeface="Cambria Math" panose="02040503050406030204" pitchFamily="18" charset="0"/>
                          </a:rPr>
                        </m:ctrlPr>
                      </m:radPr>
                      <m:deg/>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2</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r>
                                  <a:rPr lang="en-US" b="0" i="1" smtClean="0">
                                    <a:latin typeface="Cambria Math" panose="02040503050406030204" pitchFamily="18" charset="0"/>
                                    <a:ea typeface="Cambria Math" panose="02040503050406030204" pitchFamily="18" charset="0"/>
                                  </a:rPr>
                                  <m:t>𝑇</m:t>
                                </m:r>
                              </m:e>
                            </m:func>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𝑎</m:t>
                                </m:r>
                              </m:sub>
                            </m:sSub>
                          </m:den>
                        </m:f>
                      </m:e>
                    </m:rad>
                  </m:oMath>
                </a14:m>
                <a:r>
                  <a:rPr lang="en-US" dirty="0"/>
                  <a:t>.</a:t>
                </a:r>
              </a:p>
            </p:txBody>
          </p:sp>
        </mc:Choice>
        <mc:Fallback xmlns="">
          <p:sp>
            <p:nvSpPr>
              <p:cNvPr id="3" name="Content Placeholder 2">
                <a:extLst>
                  <a:ext uri="{FF2B5EF4-FFF2-40B4-BE49-F238E27FC236}">
                    <a16:creationId xmlns:a16="http://schemas.microsoft.com/office/drawing/2014/main" id="{C8D19005-CCBB-894A-803E-0825EBCE6E86}"/>
                  </a:ext>
                </a:extLst>
              </p:cNvPr>
              <p:cNvSpPr>
                <a:spLocks noGrp="1" noRot="1" noChangeAspect="1" noMove="1" noResize="1" noEditPoints="1" noAdjustHandles="1" noChangeArrowheads="1" noChangeShapeType="1" noTextEdit="1"/>
              </p:cNvSpPr>
              <p:nvPr>
                <p:ph idx="1"/>
              </p:nvPr>
            </p:nvSpPr>
            <p:spPr>
              <a:blipFill>
                <a:blip r:embed="rId3"/>
                <a:stretch>
                  <a:fillRect l="-1286" t="-2339" r="-1768"/>
                </a:stretch>
              </a:blipFill>
            </p:spPr>
            <p:txBody>
              <a:bodyPr/>
              <a:lstStyle/>
              <a:p>
                <a:r>
                  <a:rPr lang="en-US">
                    <a:noFill/>
                  </a:rPr>
                  <a:t> </a:t>
                </a:r>
              </a:p>
            </p:txBody>
          </p:sp>
        </mc:Fallback>
      </mc:AlternateContent>
    </p:spTree>
    <p:extLst>
      <p:ext uri="{BB962C8B-B14F-4D97-AF65-F5344CB8AC3E}">
        <p14:creationId xmlns:p14="http://schemas.microsoft.com/office/powerpoint/2010/main" val="66251297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9CAAC-E74D-FD42-AA48-7EC8EF8CB229}"/>
              </a:ext>
            </a:extLst>
          </p:cNvPr>
          <p:cNvSpPr>
            <a:spLocks noGrp="1"/>
          </p:cNvSpPr>
          <p:nvPr>
            <p:ph type="title"/>
          </p:nvPr>
        </p:nvSpPr>
        <p:spPr/>
        <p:txBody>
          <a:bodyPr/>
          <a:lstStyle/>
          <a:p>
            <a:r>
              <a:rPr lang="en-US" dirty="0"/>
              <a:t>Optimizing Submodular Functions</a:t>
            </a:r>
          </a:p>
        </p:txBody>
      </p:sp>
      <p:sp>
        <p:nvSpPr>
          <p:cNvPr id="3" name="Text Placeholder 2">
            <a:extLst>
              <a:ext uri="{FF2B5EF4-FFF2-40B4-BE49-F238E27FC236}">
                <a16:creationId xmlns:a16="http://schemas.microsoft.com/office/drawing/2014/main" id="{2B68F012-2753-4646-9C26-BBC522C0FAE6}"/>
              </a:ext>
            </a:extLst>
          </p:cNvPr>
          <p:cNvSpPr>
            <a:spLocks noGrp="1"/>
          </p:cNvSpPr>
          <p:nvPr>
            <p:ph type="body" idx="1"/>
          </p:nvPr>
        </p:nvSpPr>
        <p:spPr/>
        <p:txBody>
          <a:bodyPr/>
          <a:lstStyle/>
          <a:p>
            <a:r>
              <a:rPr lang="en-US" dirty="0" err="1"/>
              <a:t>Praty</a:t>
            </a:r>
            <a:r>
              <a:rPr lang="en-US" dirty="0"/>
              <a:t> Sharma</a:t>
            </a:r>
          </a:p>
        </p:txBody>
      </p:sp>
      <p:sp>
        <p:nvSpPr>
          <p:cNvPr id="4" name="Slide Number Placeholder 3">
            <a:extLst>
              <a:ext uri="{FF2B5EF4-FFF2-40B4-BE49-F238E27FC236}">
                <a16:creationId xmlns:a16="http://schemas.microsoft.com/office/drawing/2014/main" id="{3263FB09-8A36-D248-99B6-B3CD441F29C5}"/>
              </a:ext>
            </a:extLst>
          </p:cNvPr>
          <p:cNvSpPr>
            <a:spLocks noGrp="1"/>
          </p:cNvSpPr>
          <p:nvPr>
            <p:ph type="sldNum" sz="quarter" idx="12"/>
          </p:nvPr>
        </p:nvSpPr>
        <p:spPr/>
        <p:txBody>
          <a:bodyPr/>
          <a:lstStyle/>
          <a:p>
            <a:fld id="{19B12225-5612-419B-A8D5-4B8EEE4C217E}" type="slidenum">
              <a:rPr lang="en-US" smtClean="0"/>
              <a:pPr/>
              <a:t>98</a:t>
            </a:fld>
            <a:endParaRPr lang="en-US"/>
          </a:p>
        </p:txBody>
      </p:sp>
    </p:spTree>
    <p:extLst>
      <p:ext uri="{BB962C8B-B14F-4D97-AF65-F5344CB8AC3E}">
        <p14:creationId xmlns:p14="http://schemas.microsoft.com/office/powerpoint/2010/main" val="1118549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Cover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29600" cy="5562600"/>
              </a:xfrm>
            </p:spPr>
            <p:txBody>
              <a:bodyPr>
                <a:normAutofit/>
              </a:bodyPr>
              <a:lstStyle/>
              <a:p>
                <a:r>
                  <a:rPr lang="en-US" b="1" dirty="0">
                    <a:solidFill>
                      <a:srgbClr val="008000"/>
                    </a:solidFill>
                  </a:rPr>
                  <a:t>Suppose we are given a set of documents</a:t>
                </a:r>
                <a:r>
                  <a:rPr lang="en-US" dirty="0">
                    <a:solidFill>
                      <a:srgbClr val="008000"/>
                    </a:solidFill>
                  </a:rPr>
                  <a:t> </a:t>
                </a:r>
                <a:r>
                  <a:rPr lang="en-US" b="1" dirty="0">
                    <a:solidFill>
                      <a:srgbClr val="008000"/>
                    </a:solidFill>
                  </a:rPr>
                  <a:t>D</a:t>
                </a:r>
              </a:p>
              <a:p>
                <a:pPr lvl="1"/>
                <a:r>
                  <a:rPr lang="en-US" dirty="0"/>
                  <a:t>Each document </a:t>
                </a:r>
                <a:r>
                  <a:rPr lang="en-US" b="1" dirty="0"/>
                  <a:t>d</a:t>
                </a:r>
                <a:r>
                  <a:rPr lang="en-US" dirty="0"/>
                  <a:t> covers a set </a:t>
                </a:r>
                <a14:m>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a:rPr>
                          <m:t>𝑿</m:t>
                        </m:r>
                      </m:e>
                      <m:sub>
                        <m:r>
                          <a:rPr lang="en-US" b="1" i="1" dirty="0" smtClean="0">
                            <a:latin typeface="Cambria Math"/>
                          </a:rPr>
                          <m:t>𝒅</m:t>
                        </m:r>
                      </m:sub>
                    </m:sSub>
                  </m:oMath>
                </a14:m>
                <a:r>
                  <a:rPr lang="en-US" dirty="0"/>
                  <a:t> of words/topics/named entities </a:t>
                </a:r>
                <a:r>
                  <a:rPr lang="en-US" b="1" dirty="0"/>
                  <a:t>W</a:t>
                </a:r>
              </a:p>
              <a:p>
                <a:r>
                  <a:rPr lang="en-US" b="1">
                    <a:solidFill>
                      <a:srgbClr val="0000FF"/>
                    </a:solidFill>
                  </a:rPr>
                  <a:t>For a set </a:t>
                </a:r>
                <a:r>
                  <a:rPr lang="en-US" b="1" dirty="0">
                    <a:solidFill>
                      <a:srgbClr val="0000FF"/>
                    </a:solidFill>
                  </a:rPr>
                  <a:t>of documents </a:t>
                </a:r>
                <a:r>
                  <a:rPr lang="en-US" b="1" i="1" dirty="0">
                    <a:solidFill>
                      <a:srgbClr val="0000FF"/>
                    </a:solidFill>
                  </a:rPr>
                  <a:t>A</a:t>
                </a:r>
                <a:r>
                  <a:rPr lang="en-US" b="1" i="1" dirty="0">
                    <a:sym typeface="Symbol"/>
                  </a:rPr>
                  <a:t>  D</a:t>
                </a:r>
                <a:r>
                  <a:rPr lang="en-US" b="1" dirty="0">
                    <a:solidFill>
                      <a:srgbClr val="0000FF"/>
                    </a:solidFill>
                  </a:rPr>
                  <a:t> we define</a:t>
                </a:r>
              </a:p>
              <a:p>
                <a:pPr marL="118872" indent="0">
                  <a:buNone/>
                </a:pPr>
                <a14:m>
                  <m:oMathPara xmlns:m="http://schemas.openxmlformats.org/officeDocument/2006/math">
                    <m:oMathParaPr>
                      <m:jc m:val="centerGroup"/>
                    </m:oMathParaPr>
                    <m:oMath xmlns:m="http://schemas.openxmlformats.org/officeDocument/2006/math">
                      <m:r>
                        <a:rPr lang="en-US" b="1" i="1" smtClean="0">
                          <a:solidFill>
                            <a:srgbClr val="0000FF"/>
                          </a:solidFill>
                          <a:latin typeface="Cambria Math"/>
                        </a:rPr>
                        <m:t>𝑭</m:t>
                      </m:r>
                      <m:d>
                        <m:dPr>
                          <m:ctrlPr>
                            <a:rPr lang="en-US" b="1" i="1" smtClean="0">
                              <a:solidFill>
                                <a:srgbClr val="0000FF"/>
                              </a:solidFill>
                              <a:latin typeface="Cambria Math" panose="02040503050406030204" pitchFamily="18" charset="0"/>
                            </a:rPr>
                          </m:ctrlPr>
                        </m:dPr>
                        <m:e>
                          <m:r>
                            <a:rPr lang="en-US" b="1" i="1" smtClean="0">
                              <a:solidFill>
                                <a:srgbClr val="0000FF"/>
                              </a:solidFill>
                              <a:latin typeface="Cambria Math"/>
                            </a:rPr>
                            <m:t>𝑨</m:t>
                          </m:r>
                        </m:e>
                      </m:d>
                      <m:r>
                        <a:rPr lang="en-US" b="1" i="1" smtClean="0">
                          <a:solidFill>
                            <a:srgbClr val="0000FF"/>
                          </a:solidFill>
                          <a:latin typeface="Cambria Math"/>
                        </a:rPr>
                        <m:t>=</m:t>
                      </m:r>
                      <m:d>
                        <m:dPr>
                          <m:begChr m:val="|"/>
                          <m:endChr m:val="|"/>
                          <m:ctrlPr>
                            <a:rPr lang="en-US" b="1" i="1" smtClean="0">
                              <a:solidFill>
                                <a:srgbClr val="0000FF"/>
                              </a:solidFill>
                              <a:latin typeface="Cambria Math" panose="02040503050406030204" pitchFamily="18" charset="0"/>
                            </a:rPr>
                          </m:ctrlPr>
                        </m:dPr>
                        <m:e>
                          <m:nary>
                            <m:naryPr>
                              <m:chr m:val="⋃"/>
                              <m:supHide m:val="on"/>
                              <m:ctrlPr>
                                <a:rPr lang="en-US" b="1" i="1" smtClean="0">
                                  <a:solidFill>
                                    <a:srgbClr val="0000FF"/>
                                  </a:solidFill>
                                  <a:latin typeface="Cambria Math" panose="02040503050406030204" pitchFamily="18" charset="0"/>
                                </a:rPr>
                              </m:ctrlPr>
                            </m:naryPr>
                            <m:sub>
                              <m:r>
                                <m:rPr>
                                  <m:brk m:alnAt="7"/>
                                </m:rPr>
                                <a:rPr lang="en-US" b="1" i="1" smtClean="0">
                                  <a:solidFill>
                                    <a:srgbClr val="0000FF"/>
                                  </a:solidFill>
                                  <a:latin typeface="Cambria Math"/>
                                </a:rPr>
                                <m:t>𝒅</m:t>
                              </m:r>
                              <m:r>
                                <a:rPr lang="en-US" b="1" i="1" smtClean="0">
                                  <a:solidFill>
                                    <a:srgbClr val="0000FF"/>
                                  </a:solidFill>
                                  <a:latin typeface="Cambria Math"/>
                                </a:rPr>
                                <m:t>∈</m:t>
                              </m:r>
                              <m:r>
                                <a:rPr lang="en-US" b="1" i="1" smtClean="0">
                                  <a:solidFill>
                                    <a:srgbClr val="0000FF"/>
                                  </a:solidFill>
                                  <a:latin typeface="Cambria Math"/>
                                </a:rPr>
                                <m:t>𝑨</m:t>
                              </m:r>
                            </m:sub>
                            <m:sup/>
                            <m:e>
                              <m:sSub>
                                <m:sSubPr>
                                  <m:ctrlPr>
                                    <a:rPr lang="en-US" b="1" i="1" smtClean="0">
                                      <a:solidFill>
                                        <a:srgbClr val="0000FF"/>
                                      </a:solidFill>
                                      <a:latin typeface="Cambria Math" panose="02040503050406030204" pitchFamily="18" charset="0"/>
                                    </a:rPr>
                                  </m:ctrlPr>
                                </m:sSubPr>
                                <m:e>
                                  <m:r>
                                    <a:rPr lang="en-US" b="1" i="1" smtClean="0">
                                      <a:solidFill>
                                        <a:srgbClr val="0000FF"/>
                                      </a:solidFill>
                                      <a:latin typeface="Cambria Math"/>
                                    </a:rPr>
                                    <m:t>𝑿</m:t>
                                  </m:r>
                                </m:e>
                                <m:sub>
                                  <m:r>
                                    <a:rPr lang="en-US" b="1" i="1" smtClean="0">
                                      <a:solidFill>
                                        <a:srgbClr val="0000FF"/>
                                      </a:solidFill>
                                      <a:latin typeface="Cambria Math"/>
                                    </a:rPr>
                                    <m:t>𝒅</m:t>
                                  </m:r>
                                </m:sub>
                              </m:sSub>
                            </m:e>
                          </m:nary>
                        </m:e>
                      </m:d>
                    </m:oMath>
                  </m:oMathPara>
                </a14:m>
                <a:endParaRPr lang="en-US" b="1" dirty="0">
                  <a:solidFill>
                    <a:srgbClr val="0000FF"/>
                  </a:solidFill>
                </a:endParaRPr>
              </a:p>
              <a:p>
                <a:r>
                  <a:rPr lang="en-US" b="1" dirty="0">
                    <a:solidFill>
                      <a:srgbClr val="D60093"/>
                    </a:solidFill>
                  </a:rPr>
                  <a:t>Goal: We want to </a:t>
                </a:r>
              </a:p>
              <a:p>
                <a:pPr marL="118872" indent="0">
                  <a:buNone/>
                </a:pPr>
                <a14:m>
                  <m:oMathPara xmlns:m="http://schemas.openxmlformats.org/officeDocument/2006/math">
                    <m:oMathParaPr>
                      <m:jc m:val="centerGroup"/>
                    </m:oMathParaPr>
                    <m:oMath xmlns:m="http://schemas.openxmlformats.org/officeDocument/2006/math">
                      <m:func>
                        <m:funcPr>
                          <m:ctrlPr>
                            <a:rPr lang="en-US" b="1" i="1" smtClean="0">
                              <a:solidFill>
                                <a:srgbClr val="D60093"/>
                              </a:solidFill>
                              <a:latin typeface="Cambria Math" panose="02040503050406030204" pitchFamily="18" charset="0"/>
                            </a:rPr>
                          </m:ctrlPr>
                        </m:funcPr>
                        <m:fName>
                          <m:limLow>
                            <m:limLowPr>
                              <m:ctrlPr>
                                <a:rPr lang="en-US" b="1" i="1" smtClean="0">
                                  <a:solidFill>
                                    <a:srgbClr val="D60093"/>
                                  </a:solidFill>
                                  <a:latin typeface="Cambria Math" panose="02040503050406030204" pitchFamily="18" charset="0"/>
                                </a:rPr>
                              </m:ctrlPr>
                            </m:limLowPr>
                            <m:e>
                              <m:r>
                                <m:rPr>
                                  <m:sty m:val="p"/>
                                </m:rPr>
                                <a:rPr lang="en-US" b="0" i="0" smtClean="0">
                                  <a:solidFill>
                                    <a:srgbClr val="D60093"/>
                                  </a:solidFill>
                                  <a:latin typeface="Cambria Math"/>
                                </a:rPr>
                                <m:t>max</m:t>
                              </m:r>
                            </m:e>
                            <m:lim>
                              <m:d>
                                <m:dPr>
                                  <m:begChr m:val="|"/>
                                  <m:endChr m:val="|"/>
                                  <m:ctrlPr>
                                    <a:rPr lang="en-US" b="1" i="1">
                                      <a:solidFill>
                                        <a:srgbClr val="D60093"/>
                                      </a:solidFill>
                                      <a:latin typeface="Cambria Math" panose="02040503050406030204" pitchFamily="18" charset="0"/>
                                    </a:rPr>
                                  </m:ctrlPr>
                                </m:dPr>
                                <m:e>
                                  <m:r>
                                    <a:rPr lang="en-US" b="1" i="1">
                                      <a:solidFill>
                                        <a:srgbClr val="D60093"/>
                                      </a:solidFill>
                                      <a:latin typeface="Cambria Math"/>
                                    </a:rPr>
                                    <m:t>𝑨</m:t>
                                  </m:r>
                                </m:e>
                              </m:d>
                              <m:r>
                                <a:rPr lang="en-US" b="1" i="1">
                                  <a:solidFill>
                                    <a:srgbClr val="D60093"/>
                                  </a:solidFill>
                                  <a:latin typeface="Cambria Math"/>
                                </a:rPr>
                                <m:t>≤</m:t>
                              </m:r>
                              <m:r>
                                <a:rPr lang="en-US" b="1" i="1">
                                  <a:solidFill>
                                    <a:srgbClr val="D60093"/>
                                  </a:solidFill>
                                  <a:latin typeface="Cambria Math"/>
                                </a:rPr>
                                <m:t>𝒌</m:t>
                              </m:r>
                            </m:lim>
                          </m:limLow>
                        </m:fName>
                        <m:e>
                          <m:r>
                            <a:rPr lang="en-US" b="1" i="1">
                              <a:solidFill>
                                <a:srgbClr val="D60093"/>
                              </a:solidFill>
                              <a:latin typeface="Cambria Math"/>
                            </a:rPr>
                            <m:t>𝑭</m:t>
                          </m:r>
                          <m:r>
                            <a:rPr lang="en-US" b="1" i="1">
                              <a:solidFill>
                                <a:srgbClr val="D60093"/>
                              </a:solidFill>
                              <a:latin typeface="Cambria Math"/>
                            </a:rPr>
                            <m:t>(</m:t>
                          </m:r>
                          <m:r>
                            <a:rPr lang="en-US" b="1" i="1">
                              <a:solidFill>
                                <a:srgbClr val="D60093"/>
                              </a:solidFill>
                              <a:latin typeface="Cambria Math"/>
                            </a:rPr>
                            <m:t>𝑨</m:t>
                          </m:r>
                          <m:r>
                            <a:rPr lang="en-US" b="1" i="1">
                              <a:solidFill>
                                <a:srgbClr val="D60093"/>
                              </a:solidFill>
                              <a:latin typeface="Cambria Math"/>
                            </a:rPr>
                            <m:t>)</m:t>
                          </m:r>
                        </m:e>
                      </m:func>
                    </m:oMath>
                  </m:oMathPara>
                </a14:m>
                <a:endParaRPr lang="en-US" b="1" dirty="0">
                  <a:solidFill>
                    <a:srgbClr val="D60093"/>
                  </a:solidFill>
                </a:endParaRPr>
              </a:p>
              <a:p>
                <a:r>
                  <a:rPr lang="en-US" b="1" dirty="0"/>
                  <a:t>Note: </a:t>
                </a:r>
                <a:r>
                  <a:rPr lang="en-US" b="1" i="1" dirty="0">
                    <a:solidFill>
                      <a:srgbClr val="008000"/>
                    </a:solidFill>
                  </a:rPr>
                  <a:t>F(A)</a:t>
                </a:r>
                <a:r>
                  <a:rPr lang="en-US" b="1" dirty="0">
                    <a:solidFill>
                      <a:srgbClr val="008000"/>
                    </a:solidFill>
                  </a:rPr>
                  <a:t> is a set function: </a:t>
                </a:r>
                <a14:m>
                  <m:oMath xmlns:m="http://schemas.openxmlformats.org/officeDocument/2006/math">
                    <m:r>
                      <a:rPr lang="en-US" b="1" i="1" smtClean="0">
                        <a:solidFill>
                          <a:schemeClr val="tx1"/>
                        </a:solidFill>
                        <a:latin typeface="Cambria Math"/>
                        <a:ea typeface="Cambria Math"/>
                      </a:rPr>
                      <m:t>𝑭</m:t>
                    </m:r>
                    <m:d>
                      <m:dPr>
                        <m:ctrlPr>
                          <a:rPr lang="en-US" b="1" i="1" smtClean="0">
                            <a:solidFill>
                              <a:schemeClr val="tx1"/>
                            </a:solidFill>
                            <a:latin typeface="Cambria Math" panose="02040503050406030204" pitchFamily="18" charset="0"/>
                            <a:ea typeface="Cambria Math"/>
                          </a:rPr>
                        </m:ctrlPr>
                      </m:dPr>
                      <m:e>
                        <m:r>
                          <a:rPr lang="en-US" b="1" i="1" smtClean="0">
                            <a:solidFill>
                              <a:schemeClr val="tx1"/>
                            </a:solidFill>
                            <a:latin typeface="Cambria Math"/>
                            <a:ea typeface="Cambria Math"/>
                          </a:rPr>
                          <m:t>𝑨</m:t>
                        </m:r>
                      </m:e>
                    </m:d>
                    <m:r>
                      <a:rPr lang="en-US" b="1" i="0" smtClean="0">
                        <a:solidFill>
                          <a:schemeClr val="tx1"/>
                        </a:solidFill>
                        <a:latin typeface="Cambria Math"/>
                        <a:ea typeface="Cambria Math"/>
                      </a:rPr>
                      <m:t>:</m:t>
                    </m:r>
                    <m:r>
                      <a:rPr lang="en-US" b="1" i="0" smtClean="0">
                        <a:solidFill>
                          <a:schemeClr val="tx1"/>
                        </a:solidFill>
                        <a:latin typeface="Cambria Math"/>
                        <a:ea typeface="Cambria Math"/>
                      </a:rPr>
                      <m:t>𝐒𝐞𝐭𝐬</m:t>
                    </m:r>
                    <m:r>
                      <a:rPr lang="en-US" b="1" i="1" smtClean="0">
                        <a:solidFill>
                          <a:schemeClr val="tx1"/>
                        </a:solidFill>
                        <a:latin typeface="Cambria Math"/>
                        <a:ea typeface="Cambria Math"/>
                      </a:rPr>
                      <m:t>→</m:t>
                    </m:r>
                    <m:r>
                      <a:rPr lang="en-US" b="1" i="1" smtClean="0">
                        <a:solidFill>
                          <a:schemeClr val="tx1"/>
                        </a:solidFill>
                        <a:latin typeface="Cambria Math"/>
                        <a:ea typeface="Cambria Math"/>
                      </a:rPr>
                      <m:t>ℕ</m:t>
                    </m:r>
                  </m:oMath>
                </a14:m>
                <a:endParaRPr lang="en-US" b="1"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5562600"/>
              </a:xfrm>
              <a:blipFill>
                <a:blip r:embed="rId2"/>
                <a:stretch>
                  <a:fillRect l="-1333" t="-1864"/>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19B12225-5612-419B-A8D5-4B8EEE4C217E}" type="slidenum">
              <a:rPr lang="en-US" smtClean="0"/>
              <a:pPr/>
              <a:t>99</a:t>
            </a:fld>
            <a:endParaRPr lang="en-US"/>
          </a:p>
        </p:txBody>
      </p:sp>
    </p:spTree>
    <p:extLst>
      <p:ext uri="{BB962C8B-B14F-4D97-AF65-F5344CB8AC3E}">
        <p14:creationId xmlns:p14="http://schemas.microsoft.com/office/powerpoint/2010/main" val="244502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8|3|12.6|10.2|4.5|11.3|0.5|2.4"/>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displaymath}&#10;\mathrm{cover}_d(c) = &#10;\end{displaymath}&#10;\end{document}&#10;"/>
  <p:tag name="FILENAME" val="TP_tmp"/>
  <p:tag name="FORMAT" val="bmpmono"/>
  <p:tag name="RES" val="1200"/>
  <p:tag name="BLEND" val="0"/>
  <p:tag name="TRANSPARENT" val="1"/>
  <p:tag name="TBUG" val="0"/>
  <p:tag name="ALLOWFS" val="0"/>
  <p:tag name="ORIGWIDTH" val="49"/>
  <p:tag name="PICTUREFILESIZE" val="19094"/>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displaymath}&#10;\textrm{cover}_{\mathcal{A}}(c) = 1 - \prod_{d \in \mathcal{A}} \left (1 - \textrm{cover}_d(c) \right )&#10;\end{displaymath}&#10;\end{document}&#10;"/>
  <p:tag name="FILENAME" val="TP_tmp"/>
  <p:tag name="FORMAT" val="bmpmono"/>
  <p:tag name="RES" val="1200"/>
  <p:tag name="BLEND" val="0"/>
  <p:tag name="TRANSPARENT" val="1"/>
  <p:tag name="TBUG" val="0"/>
  <p:tag name="ALLOWFS" val="0"/>
  <p:tag name="ORIGWIDTH" val="153"/>
  <p:tag name="PICTUREFILESIZE" val="122622"/>
</p:tagLst>
</file>

<file path=ppt/tags/tag4.xml><?xml version="1.0" encoding="utf-8"?>
<p:tagLst xmlns:a="http://schemas.openxmlformats.org/drawingml/2006/main" xmlns:r="http://schemas.openxmlformats.org/officeDocument/2006/relationships" xmlns:p="http://schemas.openxmlformats.org/presentationml/2006/main">
  <p:tag name="TIMING" val="|9.4|0.5|0.5|3.3|1.6|1.2|0.2|0.7|2.1|2.9|11|2.7|6.6"/>
</p:tagLst>
</file>

<file path=ppt/tags/tag5.xml><?xml version="1.0" encoding="utf-8"?>
<p:tagLst xmlns:a="http://schemas.openxmlformats.org/drawingml/2006/main" xmlns:r="http://schemas.openxmlformats.org/officeDocument/2006/relationships" xmlns:p="http://schemas.openxmlformats.org/presentationml/2006/main">
  <p:tag name="TIMING" val="|36.3|7.4|19.5|5.8|0"/>
</p:tagLst>
</file>

<file path=ppt/tags/tag6.xml><?xml version="1.0" encoding="utf-8"?>
<p:tagLst xmlns:a="http://schemas.openxmlformats.org/drawingml/2006/main" xmlns:r="http://schemas.openxmlformats.org/officeDocument/2006/relationships" xmlns:p="http://schemas.openxmlformats.org/presentationml/2006/main">
  <p:tag name="TIMING" val="|3.6|0.3|0.6|2.2"/>
</p:tagLst>
</file>

<file path=ppt/tags/tag7.xml><?xml version="1.0" encoding="utf-8"?>
<p:tagLst xmlns:a="http://schemas.openxmlformats.org/drawingml/2006/main" xmlns:r="http://schemas.openxmlformats.org/officeDocument/2006/relationships" xmlns:p="http://schemas.openxmlformats.org/presentationml/2006/main">
  <p:tag name="TIMING" val="|0.7"/>
</p:tagLst>
</file>

<file path=ppt/tags/tag8.xml><?xml version="1.0" encoding="utf-8"?>
<p:tagLst xmlns:a="http://schemas.openxmlformats.org/drawingml/2006/main" xmlns:r="http://schemas.openxmlformats.org/officeDocument/2006/relationships" xmlns:p="http://schemas.openxmlformats.org/presentationml/2006/main">
  <p:tag name="TIMING" val="|0.9|2.6|5.1|12.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37778</TotalTime>
  <Words>6177</Words>
  <Application>Microsoft Macintosh PowerPoint</Application>
  <PresentationFormat>On-screen Show (4:3)</PresentationFormat>
  <Paragraphs>941</Paragraphs>
  <Slides>112</Slides>
  <Notes>37</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112</vt:i4>
      </vt:variant>
    </vt:vector>
  </HeadingPairs>
  <TitlesOfParts>
    <vt:vector size="126" baseType="lpstr">
      <vt:lpstr>Arial</vt:lpstr>
      <vt:lpstr>Calibri</vt:lpstr>
      <vt:lpstr>Calibri Light</vt:lpstr>
      <vt:lpstr>Cambria Math</vt:lpstr>
      <vt:lpstr>cmsy10</vt:lpstr>
      <vt:lpstr>Helvetica</vt:lpstr>
      <vt:lpstr>Helvetica Neue Medium</vt:lpstr>
      <vt:lpstr>Mangal</vt:lpstr>
      <vt:lpstr>Symbol</vt:lpstr>
      <vt:lpstr>Tahoma</vt:lpstr>
      <vt:lpstr>Times New Roman</vt:lpstr>
      <vt:lpstr>Wingdings</vt:lpstr>
      <vt:lpstr>Office Theme</vt:lpstr>
      <vt:lpstr>Equation</vt:lpstr>
      <vt:lpstr>MapReduce and Frequent Itemsets Mining</vt:lpstr>
      <vt:lpstr>MapReduce (Hadoop)</vt:lpstr>
      <vt:lpstr>MapReduce</vt:lpstr>
      <vt:lpstr>PowerPoint Presentation</vt:lpstr>
      <vt:lpstr>Coping with Failure</vt:lpstr>
      <vt:lpstr>Data Flow Systems</vt:lpstr>
      <vt:lpstr>Frequent Itemsets</vt:lpstr>
      <vt:lpstr>Computation Model</vt:lpstr>
      <vt:lpstr>PowerPoint Presentation</vt:lpstr>
      <vt:lpstr>PowerPoint Presentation</vt:lpstr>
      <vt:lpstr>All (Or Most) Frequent Itemsets</vt:lpstr>
      <vt:lpstr>Locality Sensitive Hashing and Clustering</vt:lpstr>
      <vt:lpstr>Locality-Sensitive Hashing </vt:lpstr>
      <vt:lpstr>PowerPoint Presentation</vt:lpstr>
      <vt:lpstr>PowerPoint Presentation</vt:lpstr>
      <vt:lpstr>PowerPoint Presentation</vt:lpstr>
      <vt:lpstr>Locality-Sensitive Hashing </vt:lpstr>
      <vt:lpstr>Clustering</vt:lpstr>
      <vt:lpstr>Point Assignment Clustering Approaches</vt:lpstr>
      <vt:lpstr>Hierarchical Clustering</vt:lpstr>
      <vt:lpstr>Dimensionality Reduction and Recommender Systems</vt:lpstr>
      <vt:lpstr>Dimensionality Reduction</vt:lpstr>
      <vt:lpstr>SVD </vt:lpstr>
      <vt:lpstr>CUR </vt:lpstr>
      <vt:lpstr>Recommender Systems: Content-Based</vt:lpstr>
      <vt:lpstr>Recommender Systems: Collaborative Filtering</vt:lpstr>
      <vt:lpstr>Recommender Systems: Latent Factor Models</vt:lpstr>
      <vt:lpstr>Recommender Systems: Latent Factor Models</vt:lpstr>
      <vt:lpstr>PageRank</vt:lpstr>
      <vt:lpstr>PageRank</vt:lpstr>
      <vt:lpstr>Example</vt:lpstr>
      <vt:lpstr>Example</vt:lpstr>
      <vt:lpstr>PageRank</vt:lpstr>
      <vt:lpstr>Hubs and Authorities</vt:lpstr>
      <vt:lpstr>Hubs and Authorities</vt:lpstr>
      <vt:lpstr>Social Network Algorithms</vt:lpstr>
      <vt:lpstr>Graph Algorithms</vt:lpstr>
      <vt:lpstr>Personalized PageRank with Sweep</vt:lpstr>
      <vt:lpstr>Personalized PageRank with Sweep</vt:lpstr>
      <vt:lpstr>Personalized PageRank with Sweep</vt:lpstr>
      <vt:lpstr>Personalized PageRank with Sweep</vt:lpstr>
      <vt:lpstr>Motif-based spectral clustering</vt:lpstr>
      <vt:lpstr>Motif-based spectral clustering</vt:lpstr>
      <vt:lpstr>Searching for small communities (trawling)</vt:lpstr>
      <vt:lpstr>Detecting overlapping communities with AGM</vt:lpstr>
      <vt:lpstr>Detecting overlapping communities with AGM</vt:lpstr>
      <vt:lpstr>Detecting overlapping communities with AGM</vt:lpstr>
      <vt:lpstr>Detecting overlapping communities with AGM</vt:lpstr>
      <vt:lpstr>PowerPoint Presentation</vt:lpstr>
      <vt:lpstr>Large-Scale Machine Learning</vt:lpstr>
      <vt:lpstr>Large-scale machine learning</vt:lpstr>
      <vt:lpstr>SVM</vt:lpstr>
      <vt:lpstr>PowerPoint Presentation</vt:lpstr>
      <vt:lpstr>PowerPoint Presentation</vt:lpstr>
      <vt:lpstr>PowerPoint Presentation</vt:lpstr>
      <vt:lpstr>Decision Tree</vt:lpstr>
      <vt:lpstr>How to split</vt:lpstr>
      <vt:lpstr>When to stop</vt:lpstr>
      <vt:lpstr>Building decision trees with map reduce: PLANET</vt:lpstr>
      <vt:lpstr>PowerPoint Presentation</vt:lpstr>
      <vt:lpstr>PowerPoint Presentation</vt:lpstr>
      <vt:lpstr>Streaming Algorithms</vt:lpstr>
      <vt:lpstr>Reservoir sampling</vt:lpstr>
      <vt:lpstr>Reservoir sampling</vt:lpstr>
      <vt:lpstr>Reservoir sampling</vt:lpstr>
      <vt:lpstr>Reservoir sampling</vt:lpstr>
      <vt:lpstr>Reservoir sampling</vt:lpstr>
      <vt:lpstr>Reservoir sampling</vt:lpstr>
      <vt:lpstr>Reservoir sampling</vt:lpstr>
      <vt:lpstr>Reservoir sampling</vt:lpstr>
      <vt:lpstr>Reservoir sampling</vt:lpstr>
      <vt:lpstr>Reservoir sampling</vt:lpstr>
      <vt:lpstr>Bloom filters</vt:lpstr>
      <vt:lpstr>Bloom filters</vt:lpstr>
      <vt:lpstr>Bloom filters</vt:lpstr>
      <vt:lpstr>Bloom filters</vt:lpstr>
      <vt:lpstr>Bloom filters</vt:lpstr>
      <vt:lpstr>Bloom filters</vt:lpstr>
      <vt:lpstr>Bloom filters</vt:lpstr>
      <vt:lpstr>Bloom filters</vt:lpstr>
      <vt:lpstr>Bloom filters</vt:lpstr>
      <vt:lpstr>Bloom filters</vt:lpstr>
      <vt:lpstr>Bloom filters</vt:lpstr>
      <vt:lpstr>Bloom filters</vt:lpstr>
      <vt:lpstr>Computational Advertising</vt:lpstr>
      <vt:lpstr>Advertising: Bipartite Matching</vt:lpstr>
      <vt:lpstr>Advertising: Online Algorithms and Competitive Ratio</vt:lpstr>
      <vt:lpstr>Advertising: Adwords and Click Through Rate</vt:lpstr>
      <vt:lpstr>Advertising: Greedy vs BALANCE Algorithm</vt:lpstr>
      <vt:lpstr>Advertising: 2 Case Analysis</vt:lpstr>
      <vt:lpstr>Advertising: Generalized BALANCE Algorithm</vt:lpstr>
      <vt:lpstr>Learning Through Experimentation</vt:lpstr>
      <vt:lpstr>Learning Through Experimentation</vt:lpstr>
      <vt:lpstr>Multiarmed Bandits</vt:lpstr>
      <vt:lpstr>Bandit Algorithm: Greedy and Epsilon-Greedy</vt:lpstr>
      <vt:lpstr>Bandit Algorithm: 〖UCB〗_1</vt:lpstr>
      <vt:lpstr>Bandit Algorithm: 〖UCB〗_1</vt:lpstr>
      <vt:lpstr>Optimizing Submodular Functions</vt:lpstr>
      <vt:lpstr>Set Cover Problem</vt:lpstr>
      <vt:lpstr>Simple Greedy Heuristic</vt:lpstr>
      <vt:lpstr>Approximation Guarantee</vt:lpstr>
      <vt:lpstr>Submodularity Definition</vt:lpstr>
      <vt:lpstr>Submodularity &amp; Concavity</vt:lpstr>
      <vt:lpstr>Submodularity: Useful Fact</vt:lpstr>
      <vt:lpstr>Probabilistic Set Cover</vt:lpstr>
      <vt:lpstr>Optimizing F(A)</vt:lpstr>
      <vt:lpstr>Speeding up Greedy</vt:lpstr>
      <vt:lpstr>Speeding up Greedy</vt:lpstr>
      <vt:lpstr>Lazy Greedy</vt:lpstr>
      <vt:lpstr>Lazy Greedy</vt:lpstr>
      <vt:lpstr>Lazy Greedy</vt:lpstr>
      <vt:lpstr>Summary so far</vt:lpstr>
    </vt:vector>
  </TitlesOfParts>
  <Company>Carnegie Mellon University</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jure</dc:creator>
  <cp:lastModifiedBy>Jessica Tsu-Yun Su</cp:lastModifiedBy>
  <cp:revision>1652</cp:revision>
  <cp:lastPrinted>2018-03-15T23:43:14Z</cp:lastPrinted>
  <dcterms:created xsi:type="dcterms:W3CDTF">2009-06-12T17:14:38Z</dcterms:created>
  <dcterms:modified xsi:type="dcterms:W3CDTF">2018-03-15T23:43:41Z</dcterms:modified>
</cp:coreProperties>
</file>