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6" r:id="rId2"/>
  </p:sldMasterIdLst>
  <p:notesMasterIdLst>
    <p:notesMasterId r:id="rId36"/>
  </p:notesMasterIdLst>
  <p:handoutMasterIdLst>
    <p:handoutMasterId r:id="rId37"/>
  </p:handoutMasterIdLst>
  <p:sldIdLst>
    <p:sldId id="256" r:id="rId3"/>
    <p:sldId id="258" r:id="rId4"/>
    <p:sldId id="259" r:id="rId5"/>
    <p:sldId id="286" r:id="rId6"/>
    <p:sldId id="260" r:id="rId7"/>
    <p:sldId id="261" r:id="rId8"/>
    <p:sldId id="264" r:id="rId9"/>
    <p:sldId id="265" r:id="rId10"/>
    <p:sldId id="284" r:id="rId11"/>
    <p:sldId id="285" r:id="rId12"/>
    <p:sldId id="295" r:id="rId13"/>
    <p:sldId id="266" r:id="rId14"/>
    <p:sldId id="287" r:id="rId15"/>
    <p:sldId id="273" r:id="rId16"/>
    <p:sldId id="274" r:id="rId17"/>
    <p:sldId id="275" r:id="rId18"/>
    <p:sldId id="276" r:id="rId19"/>
    <p:sldId id="277" r:id="rId20"/>
    <p:sldId id="278" r:id="rId21"/>
    <p:sldId id="279" r:id="rId22"/>
    <p:sldId id="280" r:id="rId23"/>
    <p:sldId id="281" r:id="rId24"/>
    <p:sldId id="282" r:id="rId25"/>
    <p:sldId id="296" r:id="rId26"/>
    <p:sldId id="298" r:id="rId27"/>
    <p:sldId id="288" r:id="rId28"/>
    <p:sldId id="289" r:id="rId29"/>
    <p:sldId id="290" r:id="rId30"/>
    <p:sldId id="291" r:id="rId31"/>
    <p:sldId id="292" r:id="rId32"/>
    <p:sldId id="297" r:id="rId33"/>
    <p:sldId id="293" r:id="rId34"/>
    <p:sldId id="294" r:id="rId3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a:srgbClr val="008000"/>
    <a:srgbClr val="0000FF"/>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89" autoAdjust="0"/>
    <p:restoredTop sz="69094" autoAdjust="0"/>
  </p:normalViewPr>
  <p:slideViewPr>
    <p:cSldViewPr>
      <p:cViewPr>
        <p:scale>
          <a:sx n="76" d="100"/>
          <a:sy n="76" d="100"/>
        </p:scale>
        <p:origin x="-642" y="-72"/>
      </p:cViewPr>
      <p:guideLst>
        <p:guide orient="horz" pos="2160"/>
        <p:guide pos="2880"/>
      </p:guideLst>
    </p:cSldViewPr>
  </p:slideViewPr>
  <p:notesTextViewPr>
    <p:cViewPr>
      <p:scale>
        <a:sx n="100" d="100"/>
        <a:sy n="100" d="100"/>
      </p:scale>
      <p:origin x="0" y="0"/>
    </p:cViewPr>
  </p:notesTextViewPr>
  <p:sorterViewPr>
    <p:cViewPr>
      <p:scale>
        <a:sx n="51" d="100"/>
        <a:sy n="51" d="100"/>
      </p:scale>
      <p:origin x="0" y="0"/>
    </p:cViewPr>
  </p:sorterViewPr>
  <p:notesViewPr>
    <p:cSldViewPr>
      <p:cViewPr varScale="1">
        <p:scale>
          <a:sx n="53" d="100"/>
          <a:sy n="53" d="100"/>
        </p:scale>
        <p:origin x="-1836"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D3E28C4F-4FE9-4D22-93D8-487A4D01D983}" type="datetimeFigureOut">
              <a:rPr lang="en-US" smtClean="0"/>
              <a:pPr/>
              <a:t>2/28/2017</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BD5F390F-F66B-4732-9C46-6C80D0575FA0}" type="slidenum">
              <a:rPr lang="en-US" smtClean="0"/>
              <a:pPr/>
              <a:t>‹#›</a:t>
            </a:fld>
            <a:endParaRPr lang="en-US"/>
          </a:p>
        </p:txBody>
      </p:sp>
    </p:spTree>
    <p:extLst>
      <p:ext uri="{BB962C8B-B14F-4D97-AF65-F5344CB8AC3E}">
        <p14:creationId xmlns:p14="http://schemas.microsoft.com/office/powerpoint/2010/main" val="706496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EE18CB36-612C-4E4A-AC83-E89476AEC2BF}" type="datetimeFigureOut">
              <a:rPr lang="en-US" smtClean="0"/>
              <a:pPr/>
              <a:t>2/28/2017</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EE707532-839C-41A2-9E71-D5288AEAE66A}" type="slidenum">
              <a:rPr lang="en-US" smtClean="0"/>
              <a:pPr/>
              <a:t>‹#›</a:t>
            </a:fld>
            <a:endParaRPr lang="en-US"/>
          </a:p>
        </p:txBody>
      </p:sp>
    </p:spTree>
    <p:extLst>
      <p:ext uri="{BB962C8B-B14F-4D97-AF65-F5344CB8AC3E}">
        <p14:creationId xmlns:p14="http://schemas.microsoft.com/office/powerpoint/2010/main" val="2786649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Usually,</a:t>
            </a:r>
            <a:r>
              <a:rPr lang="en-US" baseline="0" dirty="0" smtClean="0"/>
              <a:t> we mine data that sits somewhere in a database or a distributed file system.  We can access the same data repeatedly, and it is all available to us when we need it.  But there are some applications where the data doesn’t really live in a database.  Or if it does, the database is so large that we cannot query it fast enough to answer questions about it.  Examples include click streams at a major Internet site or observational data coming down from satellites.</a:t>
            </a:r>
          </a:p>
          <a:p>
            <a:endParaRPr lang="en-US" baseline="0" dirty="0" smtClean="0"/>
          </a:p>
          <a:p>
            <a:r>
              <a:rPr lang="en-US" baseline="0" dirty="0" smtClean="0"/>
              <a:t>Answering queries about this sort of data requires clever approximation techniques and methods for compressing data in a way that allows us to answer the queries we need to answer.  We begin with a brief summary of a “stream management system,” the analog of a database management system.  The idea of “sliding windows” is an essential idea that lets us focus on recent data in the streams.  We’ll then discuss a particular problem, that of counting 1’s in the window of a bit-stream as the bits fly by.</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We’re now going to take up a particular problem</a:t>
            </a:r>
            <a:r>
              <a:rPr lang="en-US" baseline="0" dirty="0" smtClean="0"/>
              <a:t> that has a very nontrivial solution.  We assume the stream elements are bits – 0 or 1 – and we want to know how many bits in the last N are 1.  If we can store the most recent N bits, we could use a solution like the one discussed for averages; in fact, the algorithm would be even simpler.  However, we are going to address the situation where N bits don’t fit in main memory.  Perhaps N is a trillion, or it is a reasonable number but there are so many streams that we can’t store complete windows for all. </a:t>
            </a:r>
          </a:p>
          <a:p>
            <a:endParaRPr lang="en-US" baseline="0" dirty="0" smtClean="0"/>
          </a:p>
          <a:p>
            <a:r>
              <a:rPr lang="en-US" baseline="0" dirty="0" smtClean="0"/>
              <a:t>If we want exact answers, then we can show that it is impossible to do anything better than to store the entire window.  However, what is interesting is that we can store on the order of log-squared N bits, where N is the window size, and still answer queries about the count of 1’s with answers that are off by at most a small factor – as small as we like if we do enough work.</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solidFill>
                  <a:prstClr val="black"/>
                </a:solidFill>
              </a:rPr>
              <a:pPr/>
              <a:t>10</a:t>
            </a:fld>
            <a:endParaRPr lang="en-US">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problem we are going to address</a:t>
            </a:r>
            <a:r>
              <a:rPr lang="en-US" baseline="0" dirty="0" smtClean="0"/>
              <a:t> is this.  We are given a stream of 0’s and 1’s.  At any time, we have to be prepared to answer a query of the form “how many of the last k bits were 1?”  Here, k can be any integer from 1 up to some large upper limit N.</a:t>
            </a:r>
          </a:p>
          <a:p>
            <a:endParaRPr lang="en-US" baseline="0" dirty="0" smtClean="0"/>
          </a:p>
          <a:p>
            <a:r>
              <a:rPr lang="en-US" baseline="0" dirty="0" smtClean="0"/>
              <a:t>Click 1</a:t>
            </a:r>
          </a:p>
          <a:p>
            <a:r>
              <a:rPr lang="en-US" baseline="0" dirty="0" smtClean="0"/>
              <a:t>We can surely do this if we use a window of size N and store the last N bits.  When a new bit arrives, we throw away the oldest bit in the window, since it can never again be useful to answer one of these queries.</a:t>
            </a:r>
          </a:p>
          <a:p>
            <a:endParaRPr lang="en-US" baseline="0" dirty="0" smtClean="0"/>
          </a:p>
          <a:p>
            <a:r>
              <a:rPr lang="en-US" baseline="0" dirty="0" smtClean="0"/>
              <a:t>Click 2</a:t>
            </a:r>
          </a:p>
          <a:p>
            <a:r>
              <a:rPr lang="en-US" baseline="0" dirty="0" smtClean="0"/>
              <a:t>One disadvantage of this approach is that answering one query requires that we examine k bits.  Since k can be quite large, and both inputs and queries may be arriving very rapidly, that may be time we cannot afford.</a:t>
            </a:r>
          </a:p>
          <a:p>
            <a:endParaRPr lang="en-US" baseline="0" dirty="0" smtClean="0"/>
          </a:p>
          <a:p>
            <a:r>
              <a:rPr lang="en-US" baseline="0" dirty="0" smtClean="0"/>
              <a:t>Click 3</a:t>
            </a:r>
          </a:p>
          <a:p>
            <a:r>
              <a:rPr lang="en-US" baseline="0" dirty="0" smtClean="0"/>
              <a:t>Another potential problem is that we may not be able to afford the space.  As we just mentioned, we could be trying to handle a large number of streams, or N could be so large that even one window does not fit in main memory.</a:t>
            </a:r>
          </a:p>
          <a:p>
            <a:endParaRPr lang="en-US" baseline="0" dirty="0" smtClean="0"/>
          </a:p>
          <a:p>
            <a:r>
              <a:rPr lang="en-US" baseline="0" dirty="0" smtClean="0"/>
              <a:t>Both these concerns suggest we should consider a method that uses less than N space, and that also allows us to answer queries about the last k bits much faster than O(k).  It turns out that we can’t get an exact answer to queries without using N bits in the window, but we can get close using much less space than O(N) and also much less time than O(k).</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12</a:t>
            </a:fld>
            <a:endParaRPr lang="en-US"/>
          </a:p>
        </p:txBody>
      </p:sp>
    </p:spTree>
    <p:extLst>
      <p:ext uri="{BB962C8B-B14F-4D97-AF65-F5344CB8AC3E}">
        <p14:creationId xmlns:p14="http://schemas.microsoft.com/office/powerpoint/2010/main" val="6454739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a:t>
            </a:r>
            <a:r>
              <a:rPr lang="en-US" baseline="0" dirty="0" smtClean="0"/>
              <a:t> decided to call the algorithm I’m going to describe the DGIM algorithm.</a:t>
            </a:r>
          </a:p>
          <a:p>
            <a:endParaRPr lang="en-US" baseline="0" dirty="0" smtClean="0"/>
          </a:p>
          <a:p>
            <a:r>
              <a:rPr lang="en-US" baseline="0" dirty="0" smtClean="0"/>
              <a:t>Click 1</a:t>
            </a:r>
          </a:p>
          <a:p>
            <a:r>
              <a:rPr lang="en-US" baseline="0" dirty="0" smtClean="0"/>
              <a:t>The initials refer to the four guys who invented this algorithm: </a:t>
            </a:r>
            <a:r>
              <a:rPr lang="en-US" baseline="0" dirty="0" err="1" smtClean="0"/>
              <a:t>Mayur</a:t>
            </a:r>
            <a:r>
              <a:rPr lang="en-US" baseline="0" dirty="0" smtClean="0"/>
              <a:t> </a:t>
            </a:r>
            <a:r>
              <a:rPr lang="en-US" baseline="0" dirty="0" err="1" smtClean="0"/>
              <a:t>Datar</a:t>
            </a:r>
            <a:r>
              <a:rPr lang="en-US" baseline="0" dirty="0" smtClean="0"/>
              <a:t>, </a:t>
            </a:r>
            <a:r>
              <a:rPr lang="en-US" baseline="0" dirty="0" err="1" smtClean="0"/>
              <a:t>Aris</a:t>
            </a:r>
            <a:r>
              <a:rPr lang="en-US" baseline="0" dirty="0" smtClean="0"/>
              <a:t> </a:t>
            </a:r>
            <a:r>
              <a:rPr lang="en-US" baseline="0" dirty="0" err="1" smtClean="0"/>
              <a:t>Gionis</a:t>
            </a:r>
            <a:r>
              <a:rPr lang="en-US" baseline="0" dirty="0" smtClean="0"/>
              <a:t>, </a:t>
            </a:r>
            <a:r>
              <a:rPr lang="en-US" baseline="0" dirty="0" err="1" smtClean="0"/>
              <a:t>Piotr</a:t>
            </a:r>
            <a:r>
              <a:rPr lang="en-US" baseline="0" dirty="0" smtClean="0"/>
              <a:t> </a:t>
            </a:r>
            <a:r>
              <a:rPr lang="en-US" baseline="0" dirty="0" err="1" smtClean="0"/>
              <a:t>Indyk</a:t>
            </a:r>
            <a:r>
              <a:rPr lang="en-US" baseline="0" dirty="0" smtClean="0"/>
              <a:t>, and Rajeev </a:t>
            </a:r>
            <a:r>
              <a:rPr lang="en-US" baseline="0" dirty="0" err="1" smtClean="0"/>
              <a:t>Motwani</a:t>
            </a:r>
            <a:r>
              <a:rPr lang="en-US" baseline="0" dirty="0" smtClean="0"/>
              <a:t>.  This is a good time to stop and remember Rajeev </a:t>
            </a:r>
            <a:r>
              <a:rPr lang="en-US" baseline="0" dirty="0" err="1" smtClean="0"/>
              <a:t>Motwani</a:t>
            </a:r>
            <a:r>
              <a:rPr lang="en-US" baseline="0" dirty="0" smtClean="0"/>
              <a:t>, who died shortly after this algorithm was published.  He, along with </a:t>
            </a:r>
            <a:r>
              <a:rPr lang="en-US" baseline="0" dirty="0" err="1" smtClean="0"/>
              <a:t>Gionis</a:t>
            </a:r>
            <a:r>
              <a:rPr lang="en-US" baseline="0" dirty="0" smtClean="0"/>
              <a:t> and </a:t>
            </a:r>
            <a:r>
              <a:rPr lang="en-US" baseline="0" dirty="0" err="1" smtClean="0"/>
              <a:t>Indyk</a:t>
            </a:r>
            <a:r>
              <a:rPr lang="en-US" baseline="0" dirty="0" smtClean="0"/>
              <a:t> is also responsible for locality-sensitive hashing, which formed a major part of this course.</a:t>
            </a:r>
          </a:p>
          <a:p>
            <a:endParaRPr lang="en-US" baseline="0" dirty="0" smtClean="0"/>
          </a:p>
          <a:p>
            <a:r>
              <a:rPr lang="en-US" baseline="0" dirty="0" smtClean="0"/>
              <a:t>Click 2</a:t>
            </a:r>
          </a:p>
          <a:p>
            <a:r>
              <a:rPr lang="en-US" baseline="0" dirty="0" smtClean="0"/>
              <a:t>Like our earlier attempt at an algorithm, DGIM stores on the order of log-squared N bits to represent one N-bit window.</a:t>
            </a:r>
          </a:p>
          <a:p>
            <a:endParaRPr lang="en-US" baseline="0" dirty="0" smtClean="0"/>
          </a:p>
          <a:p>
            <a:r>
              <a:rPr lang="en-US" baseline="0" dirty="0" smtClean="0"/>
              <a:t>Click 3</a:t>
            </a:r>
          </a:p>
          <a:p>
            <a:r>
              <a:rPr lang="en-US" baseline="0" dirty="0" smtClean="0"/>
              <a:t>There is an absolute guarantee of no more that 50% error in the answer to any query.</a:t>
            </a:r>
          </a:p>
          <a:p>
            <a:endParaRPr lang="en-US" baseline="0" dirty="0" smtClean="0"/>
          </a:p>
          <a:p>
            <a:r>
              <a:rPr lang="en-US" baseline="0" dirty="0" smtClean="0"/>
              <a:t>Click 4</a:t>
            </a:r>
          </a:p>
          <a:p>
            <a:r>
              <a:rPr lang="en-US" baseline="0" dirty="0" smtClean="0"/>
              <a:t>And if 50% is too much, you can reduce the error to anything greater than 0.  The algorithm becomes more complicated, and the number of bits you need to store grows, although the number of bits remains proportional to log-squared N – it’s just the constant factor that grows in inverse proportion to the desired error bound.</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14</a:t>
            </a:fld>
            <a:endParaRPr lang="en-US"/>
          </a:p>
        </p:txBody>
      </p:sp>
    </p:spTree>
    <p:extLst>
      <p:ext uri="{BB962C8B-B14F-4D97-AF65-F5344CB8AC3E}">
        <p14:creationId xmlns:p14="http://schemas.microsoft.com/office/powerpoint/2010/main" val="42220720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begin the story, we need to introduce</a:t>
            </a:r>
            <a:r>
              <a:rPr lang="en-US" baseline="0" dirty="0" smtClean="0"/>
              <a:t> the idea of a timestamp.  Every bit that arrives in the stream gets a timestamp.</a:t>
            </a:r>
          </a:p>
          <a:p>
            <a:endParaRPr lang="en-US" baseline="0" dirty="0" smtClean="0"/>
          </a:p>
          <a:p>
            <a:r>
              <a:rPr lang="en-US" baseline="0" dirty="0" smtClean="0"/>
              <a:t>Click 1</a:t>
            </a:r>
          </a:p>
          <a:p>
            <a:r>
              <a:rPr lang="en-US" baseline="0" dirty="0" smtClean="0"/>
              <a:t>You might think that we need an arbitrary number of bits to represent a timestamp, since there is no limit on how long the stream can be.  But it is really only necessary to represent timestamps modulo N, the window size.  That is, we can divide the timestamp by N and take the remainder.  The net effect is that timestamps start out 0, 1, and so on, up to N-1, then 0 again, 1, 2, and so on. Regardless of where the window is in the stream, its N bits will all have different timestamps.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15</a:t>
            </a:fld>
            <a:endParaRPr lang="en-US"/>
          </a:p>
        </p:txBody>
      </p:sp>
    </p:spTree>
    <p:extLst>
      <p:ext uri="{BB962C8B-B14F-4D97-AF65-F5344CB8AC3E}">
        <p14:creationId xmlns:p14="http://schemas.microsoft.com/office/powerpoint/2010/main" val="14181132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are going to partition the window of length N into “buckets.”  Each bucket is represented by a record, and records can be stored in on the order of log n bits.  As we shall see, we only need on the order of log N buckets to represent the window, so on the order of log-squared N bits suffices.  The record contains the following information.</a:t>
            </a:r>
          </a:p>
          <a:p>
            <a:endParaRPr lang="en-US" baseline="0" dirty="0" smtClean="0"/>
          </a:p>
          <a:p>
            <a:r>
              <a:rPr lang="en-US" baseline="0" dirty="0" smtClean="0"/>
              <a:t>Click 1</a:t>
            </a:r>
          </a:p>
          <a:p>
            <a:r>
              <a:rPr lang="en-US" baseline="0" dirty="0" smtClean="0"/>
              <a:t>The timestamp of its end – the most recently arrived bit.  As we mentioned, we’ll record timestamps modulo N, so we need log N bits to represent the timestamp.</a:t>
            </a:r>
          </a:p>
          <a:p>
            <a:endParaRPr lang="en-US" baseline="0" dirty="0" smtClean="0"/>
          </a:p>
          <a:p>
            <a:r>
              <a:rPr lang="en-US" baseline="0" dirty="0" smtClean="0"/>
              <a:t>Click 2</a:t>
            </a:r>
          </a:p>
          <a:p>
            <a:r>
              <a:rPr lang="en-US" baseline="0" dirty="0" smtClean="0"/>
              <a:t>The number of 1’s between the beginning and end of the segment.  We call this count of 1’s the “size” of the bucket.</a:t>
            </a:r>
          </a:p>
          <a:p>
            <a:endParaRPr lang="en-US" baseline="0" dirty="0" smtClean="0"/>
          </a:p>
          <a:p>
            <a:r>
              <a:rPr lang="en-US" baseline="0" dirty="0" smtClean="0"/>
              <a:t>Click 3</a:t>
            </a:r>
          </a:p>
          <a:p>
            <a:r>
              <a:rPr lang="en-US" baseline="0" dirty="0" smtClean="0"/>
              <a:t>However, the number of 1’s in the segment represented by a bucket must be a power of 2.  That explains why we only need log </a:t>
            </a:r>
            <a:r>
              <a:rPr lang="en-US" baseline="0" dirty="0" err="1" smtClean="0"/>
              <a:t>log</a:t>
            </a:r>
            <a:r>
              <a:rPr lang="en-US" baseline="0" dirty="0" smtClean="0"/>
              <a:t> N bits to represent the count of 1’s (POINT to item (2)).  We can store the logarithm of the count, instead of the count itself, since we know that log base 2 of the count must be an integer.  The count itself can’t be higher than N, so its logarithm can’t be higher than log base 2 of N.  Since the logarithm is an integer </a:t>
            </a:r>
            <a:r>
              <a:rPr lang="en-US" baseline="0" dirty="0" err="1" smtClean="0"/>
              <a:t>i</a:t>
            </a:r>
            <a:r>
              <a:rPr lang="en-US" baseline="0" dirty="0" smtClean="0"/>
              <a:t>, and we only need log </a:t>
            </a:r>
            <a:r>
              <a:rPr lang="en-US" baseline="0" dirty="0" err="1" smtClean="0"/>
              <a:t>i</a:t>
            </a:r>
            <a:r>
              <a:rPr lang="en-US" baseline="0" dirty="0" smtClean="0"/>
              <a:t> bits to represent </a:t>
            </a:r>
            <a:r>
              <a:rPr lang="en-US" baseline="0" dirty="0" err="1" smtClean="0"/>
              <a:t>i</a:t>
            </a:r>
            <a:r>
              <a:rPr lang="en-US" baseline="0" dirty="0" smtClean="0"/>
              <a:t> in binary, log </a:t>
            </a:r>
            <a:r>
              <a:rPr lang="en-US" baseline="0" dirty="0" err="1" smtClean="0"/>
              <a:t>log</a:t>
            </a:r>
            <a:r>
              <a:rPr lang="en-US" baseline="0" dirty="0" smtClean="0"/>
              <a:t> N bits suffices.  It really doesn’t matter much, since we still need O(log n) bits in the record for a bucket, just to store the timestamp of its end.</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16</a:t>
            </a:fld>
            <a:endParaRPr lang="en-US"/>
          </a:p>
        </p:txBody>
      </p:sp>
    </p:spTree>
    <p:extLst>
      <p:ext uri="{BB962C8B-B14F-4D97-AF65-F5344CB8AC3E}">
        <p14:creationId xmlns:p14="http://schemas.microsoft.com/office/powerpoint/2010/main" val="26529424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partition </a:t>
            </a:r>
            <a:r>
              <a:rPr lang="en-US" baseline="0" smtClean="0"/>
              <a:t>into buckets must </a:t>
            </a:r>
            <a:r>
              <a:rPr lang="en-US" baseline="0" dirty="0" smtClean="0"/>
              <a:t>obey the following rules.</a:t>
            </a:r>
          </a:p>
          <a:p>
            <a:endParaRPr lang="en-US" baseline="0" dirty="0" smtClean="0"/>
          </a:p>
          <a:p>
            <a:r>
              <a:rPr lang="en-US" baseline="0" dirty="0" smtClean="0"/>
              <a:t>Click 1</a:t>
            </a:r>
          </a:p>
          <a:p>
            <a:r>
              <a:rPr lang="en-US" baseline="0" dirty="0" smtClean="0"/>
              <a:t>There must be one or two buckets of each allowed size, up to the maximum size we need.  Remember that the allowed sizes are the powers of two.</a:t>
            </a:r>
          </a:p>
          <a:p>
            <a:endParaRPr lang="en-US" baseline="0" dirty="0" smtClean="0"/>
          </a:p>
          <a:p>
            <a:r>
              <a:rPr lang="en-US" baseline="0" dirty="0" smtClean="0"/>
              <a:t>Click 2</a:t>
            </a:r>
          </a:p>
          <a:p>
            <a:r>
              <a:rPr lang="en-US" baseline="0" dirty="0" smtClean="0"/>
              <a:t>No bit of the window is part of two buckets.  Some 0’s in the stream may not belong to any bucket; it doesn’t matter.</a:t>
            </a:r>
          </a:p>
          <a:p>
            <a:endParaRPr lang="en-US" baseline="0" dirty="0" smtClean="0"/>
          </a:p>
          <a:p>
            <a:r>
              <a:rPr lang="en-US" baseline="0" dirty="0" smtClean="0"/>
              <a:t>Click 3</a:t>
            </a:r>
          </a:p>
          <a:p>
            <a:r>
              <a:rPr lang="en-US" baseline="0" dirty="0" smtClean="0"/>
              <a:t>Buckets can only increase in size as we go back in time.  The most recent part of the window is represented by the smallest buckets.</a:t>
            </a:r>
          </a:p>
          <a:p>
            <a:endParaRPr lang="en-US" baseline="0" dirty="0" smtClean="0"/>
          </a:p>
          <a:p>
            <a:r>
              <a:rPr lang="en-US" baseline="0" dirty="0" smtClean="0"/>
              <a:t>Click 4</a:t>
            </a:r>
          </a:p>
          <a:p>
            <a:r>
              <a:rPr lang="en-US" baseline="0" dirty="0" smtClean="0"/>
              <a:t>When the end timestamp of a bucket is more than N time units in the past, it no longer represents part of the window, so we delete it from the set of buckets whose records are stored.</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17</a:t>
            </a:fld>
            <a:endParaRPr lang="en-US"/>
          </a:p>
        </p:txBody>
      </p:sp>
    </p:spTree>
    <p:extLst>
      <p:ext uri="{BB962C8B-B14F-4D97-AF65-F5344CB8AC3E}">
        <p14:creationId xmlns:p14="http://schemas.microsoft.com/office/powerpoint/2010/main" val="7296383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 picture of what the partition of a stream into buckets might look like</a:t>
            </a:r>
            <a:r>
              <a:rPr lang="en-US" baseline="0" dirty="0" smtClean="0"/>
              <a:t> at some point.   The most recent two 1’s are in buckets of size 1 by themselves (POINT).  Further back, the previous two 1’s are grouped into a bucket of size 2 (POINT).  There might be two buckets of size 2, but there could also be only one, as in this case.</a:t>
            </a:r>
          </a:p>
          <a:p>
            <a:endParaRPr lang="en-US" baseline="0" dirty="0" smtClean="0"/>
          </a:p>
          <a:p>
            <a:r>
              <a:rPr lang="en-US" baseline="0" dirty="0" smtClean="0"/>
              <a:t>Then, going further back in time we see the previous four 1’s in a bucket of size 4 (POINT), and the 4 1’s before that also in a bucket of size 4 (POINT).  Then, we see two buckets of size 8 (POINT), and finally a bucket of size 16 (POINT).  The end timestamp of this bucket is still within the window of length N (POINT), although its beginning is outside the window.  We still need this bucket, but any previous buckets have a timestamp that is prior to the beginning of the current window, so we have deleted their records.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18</a:t>
            </a:fld>
            <a:endParaRPr lang="en-US"/>
          </a:p>
        </p:txBody>
      </p:sp>
    </p:spTree>
    <p:extLst>
      <p:ext uri="{BB962C8B-B14F-4D97-AF65-F5344CB8AC3E}">
        <p14:creationId xmlns:p14="http://schemas.microsoft.com/office/powerpoint/2010/main" val="38203799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see how we manage the buckets as bits arrive in the stream.</a:t>
            </a:r>
          </a:p>
          <a:p>
            <a:endParaRPr lang="en-US" dirty="0" smtClean="0"/>
          </a:p>
          <a:p>
            <a:r>
              <a:rPr lang="en-US" dirty="0" smtClean="0"/>
              <a:t>Click 1</a:t>
            </a:r>
          </a:p>
          <a:p>
            <a:r>
              <a:rPr lang="en-US" dirty="0" smtClean="0"/>
              <a:t>The first thing we are going to</a:t>
            </a:r>
            <a:r>
              <a:rPr lang="en-US" baseline="0" dirty="0" smtClean="0"/>
              <a:t> do is worry about whether we need to drop the oldest bucket.  We need to keep, outside of the bucket representation, a count of the number of bits that have ever arrived in the stream.  However, we only need this count modulo N, so an extra log N bits is all we need.  When a new bit comes in, increment that count.  Of course if the count reaches N, set it back to 0.   That’s how modular arithmetic works.</a:t>
            </a:r>
          </a:p>
          <a:p>
            <a:endParaRPr lang="en-US" baseline="0" dirty="0" smtClean="0"/>
          </a:p>
          <a:p>
            <a:r>
              <a:rPr lang="en-US" baseline="0" dirty="0" smtClean="0"/>
              <a:t>Now, look at the end time of the oldest bucket.  It its timestamp agrees with the current time, then that timestamp is really the current time minus N, since we are computing all timestamps modulo N.  The entire oldest bucket is therefore out of the window, and we delete its record.  But if the timestamp is anything else, then the oldest bucket still has its end within the window, so it remains.</a:t>
            </a:r>
          </a:p>
          <a:p>
            <a:endParaRPr lang="en-US" baseline="0" dirty="0" smtClean="0"/>
          </a:p>
          <a:p>
            <a:r>
              <a:rPr lang="en-US" baseline="0" dirty="0" smtClean="0"/>
              <a:t>Click 2</a:t>
            </a:r>
          </a:p>
          <a:p>
            <a:r>
              <a:rPr lang="en-US" baseline="0" dirty="0" smtClean="0"/>
              <a:t>What we do next depends on whether the bit that just entered is 0 or 1.  If it is 0, then we make no further changes to the set of buckets.  That was easy.</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19</a:t>
            </a:fld>
            <a:endParaRPr lang="en-US"/>
          </a:p>
        </p:txBody>
      </p:sp>
    </p:spTree>
    <p:extLst>
      <p:ext uri="{BB962C8B-B14F-4D97-AF65-F5344CB8AC3E}">
        <p14:creationId xmlns:p14="http://schemas.microsoft.com/office/powerpoint/2010/main" val="25867437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If the current input is 1, we have some</a:t>
            </a:r>
            <a:r>
              <a:rPr lang="en-US" baseline="0" dirty="0" smtClean="0"/>
              <a:t> work to do, but the work is at most logarithmic in the window size N.</a:t>
            </a:r>
          </a:p>
          <a:p>
            <a:endParaRPr lang="en-US" baseline="0" dirty="0" smtClean="0"/>
          </a:p>
          <a:p>
            <a:r>
              <a:rPr lang="en-US" baseline="0" dirty="0" smtClean="0"/>
              <a:t>Click 1</a:t>
            </a:r>
          </a:p>
          <a:p>
            <a:r>
              <a:rPr lang="en-US" baseline="0" dirty="0" smtClean="0"/>
              <a:t>First, we create a new bucket for the new bit.  The size of the bucket is 1, and its ending timestamp is the current time.</a:t>
            </a:r>
          </a:p>
          <a:p>
            <a:endParaRPr lang="en-US" baseline="0" dirty="0" smtClean="0"/>
          </a:p>
          <a:p>
            <a:r>
              <a:rPr lang="en-US" dirty="0" smtClean="0"/>
              <a:t>Click 2</a:t>
            </a:r>
          </a:p>
          <a:p>
            <a:r>
              <a:rPr lang="en-US" dirty="0" smtClean="0"/>
              <a:t>There</a:t>
            </a:r>
            <a:r>
              <a:rPr lang="en-US" baseline="0" dirty="0" smtClean="0"/>
              <a:t> might have been one or two buckets of size 1 previously.  If there was only one, now there are two.  That’s fine.  We are allowed to have one or two of any size.  But if there were previously two, now there are three.  We can’t have three buckets of size 1, so we combine the oldest two into one bucket of size two.  Combining consecutive buckets of the same size is easy.  Add 1 to the logarithm of the size, and take the end timestamp to be the end timestamp of the more recent of the two.  (DRAW at the bottom two buckets of size 2^x combined into one).</a:t>
            </a:r>
          </a:p>
          <a:p>
            <a:endParaRPr lang="en-US" baseline="0" dirty="0" smtClean="0"/>
          </a:p>
          <a:p>
            <a:r>
              <a:rPr lang="en-US" baseline="0" dirty="0" smtClean="0"/>
              <a:t>Click 3</a:t>
            </a:r>
          </a:p>
          <a:p>
            <a:r>
              <a:rPr lang="en-US" baseline="0" dirty="0" smtClean="0"/>
              <a:t>But our work might not be over.  If we had to create a bucket of size 2 we might now have three of that size.  So we combine the earliest two into one bucket of size 4.</a:t>
            </a:r>
          </a:p>
          <a:p>
            <a:endParaRPr lang="en-US" baseline="0" dirty="0" smtClean="0"/>
          </a:p>
          <a:p>
            <a:r>
              <a:rPr lang="en-US" baseline="0" dirty="0" smtClean="0"/>
              <a:t>Click 4</a:t>
            </a:r>
          </a:p>
          <a:p>
            <a:r>
              <a:rPr lang="en-US" baseline="0" dirty="0" smtClean="0"/>
              <a:t>The problem could ripple through the sizes.  If we just created a third bucket of size 4, then we could have three buckets of size 4.  We need to combine the earliest two into a bucket of size 8, and so on.  But because we are doubling bucket size each time we pass the problem to the next level, after log N </a:t>
            </a:r>
            <a:r>
              <a:rPr lang="en-US" baseline="0" dirty="0" err="1" smtClean="0"/>
              <a:t>fixups</a:t>
            </a:r>
            <a:r>
              <a:rPr lang="en-US" baseline="0" dirty="0" smtClean="0"/>
              <a:t>, we have reached a bucket size as large as the entire window, and there is never a need for a larger bucket.  The rippling effect therefore stops after at most log N rounds, and each round takes a constant amount of work.  So O(log N) is a guaranteed upper bound on the total time needed to process an incoming 1.  Usually, the time required is much less, and on the average it is a constant.</a:t>
            </a:r>
          </a:p>
        </p:txBody>
      </p:sp>
      <p:sp>
        <p:nvSpPr>
          <p:cNvPr id="4" name="Slide Number Placeholder 3"/>
          <p:cNvSpPr>
            <a:spLocks noGrp="1"/>
          </p:cNvSpPr>
          <p:nvPr>
            <p:ph type="sldNum" sz="quarter" idx="10"/>
          </p:nvPr>
        </p:nvSpPr>
        <p:spPr/>
        <p:txBody>
          <a:bodyPr/>
          <a:lstStyle/>
          <a:p>
            <a:fld id="{EE707532-839C-41A2-9E71-D5288AEAE66A}" type="slidenum">
              <a:rPr lang="en-US" smtClean="0"/>
              <a:pPr/>
              <a:t>20</a:t>
            </a:fld>
            <a:endParaRPr lang="en-US"/>
          </a:p>
        </p:txBody>
      </p:sp>
    </p:spTree>
    <p:extLst>
      <p:ext uri="{BB962C8B-B14F-4D97-AF65-F5344CB8AC3E}">
        <p14:creationId xmlns:p14="http://schemas.microsoft.com/office/powerpoint/2010/main" val="41736587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On</a:t>
            </a:r>
            <a:r>
              <a:rPr lang="en-US" baseline="0" dirty="0" smtClean="0"/>
              <a:t> this slide we’ll see the changes that occur as bits enter the system.</a:t>
            </a:r>
          </a:p>
          <a:p>
            <a:endParaRPr lang="en-US" baseline="0" dirty="0" smtClean="0"/>
          </a:p>
          <a:p>
            <a:r>
              <a:rPr lang="en-US" baseline="0" dirty="0" smtClean="0"/>
              <a:t>Click 1</a:t>
            </a:r>
          </a:p>
          <a:p>
            <a:r>
              <a:rPr lang="en-US" baseline="0" dirty="0" smtClean="0"/>
              <a:t>Here’s the initial state of the window.</a:t>
            </a:r>
          </a:p>
          <a:p>
            <a:endParaRPr lang="en-US" baseline="0" dirty="0" smtClean="0"/>
          </a:p>
          <a:p>
            <a:r>
              <a:rPr lang="en-US" baseline="0" dirty="0" smtClean="0"/>
              <a:t>Click 2</a:t>
            </a:r>
          </a:p>
          <a:p>
            <a:r>
              <a:rPr lang="en-US" baseline="0" dirty="0" smtClean="0"/>
              <a:t>A 1 enters.  We create a bucket of size 1 for it (POINT).  But now we have three buckets of size 1.  So we’re going to have to combine the two earliest ones (POINT).</a:t>
            </a:r>
          </a:p>
          <a:p>
            <a:endParaRPr lang="en-US" baseline="0" dirty="0" smtClean="0"/>
          </a:p>
          <a:p>
            <a:r>
              <a:rPr lang="en-US" baseline="0" dirty="0" smtClean="0"/>
              <a:t>Click 3</a:t>
            </a:r>
          </a:p>
          <a:p>
            <a:r>
              <a:rPr lang="en-US" baseline="0" dirty="0" smtClean="0"/>
              <a:t>We’ve done the combination.  What has happened in terms of the records is that the record for this bucket (POINT) is deleted.  The size for this record (POINT) has been changed to 2, and its timestamp has not changed.  In effect, it has become the record for this bucket (POINT).</a:t>
            </a:r>
          </a:p>
          <a:p>
            <a:endParaRPr lang="en-US" baseline="0" dirty="0" smtClean="0"/>
          </a:p>
          <a:p>
            <a:r>
              <a:rPr lang="en-US" baseline="0" dirty="0" smtClean="0"/>
              <a:t>Click 4</a:t>
            </a:r>
          </a:p>
          <a:p>
            <a:r>
              <a:rPr lang="en-US" baseline="0" dirty="0" smtClean="0"/>
              <a:t>We now show what happens after another 1-0-1 arrives.  The first of these 1’s created this bucket (POINT).  Since there was previously only one bucket of size 1, no further changes were necessary.  The 0 resulted in no changes, as is normal.  When the next 1 arrives, we get a third bucket of size 1.</a:t>
            </a:r>
          </a:p>
          <a:p>
            <a:endParaRPr lang="en-US" baseline="0" dirty="0" smtClean="0"/>
          </a:p>
          <a:p>
            <a:r>
              <a:rPr lang="en-US" baseline="0" dirty="0" smtClean="0"/>
              <a:t>Click 5</a:t>
            </a:r>
          </a:p>
          <a:p>
            <a:r>
              <a:rPr lang="en-US" baseline="0" dirty="0" smtClean="0"/>
              <a:t>That causes the two oldest buckets of size 1 to be combined into a bucket of size 2 (POINT).  But now we have three buckets of size 2, so we have to combine these two (POINT) into a bucket of size 4.</a:t>
            </a:r>
          </a:p>
          <a:p>
            <a:endParaRPr lang="en-US" baseline="0" dirty="0" smtClean="0"/>
          </a:p>
          <a:p>
            <a:r>
              <a:rPr lang="en-US" baseline="0" dirty="0" smtClean="0"/>
              <a:t>Click 6</a:t>
            </a:r>
          </a:p>
          <a:p>
            <a:r>
              <a:rPr lang="en-US" baseline="0" dirty="0" smtClean="0"/>
              <a:t>We did that, but that was the third bucket of size 4.  So we combined the two oldest (POINT) into one of size  8 (POINT).  That, in turn, was the third bucket of size 8, so we combined the oldest two (POINT) into one of size 16 (POINT).   There was previously only one bucket of size 16.  There can’t be more than that, because the old bucket of size 16 apparently extends beyond the window.  So we are done rippling changes to larger and larger buckets.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21</a:t>
            </a:fld>
            <a:endParaRPr lang="en-US"/>
          </a:p>
        </p:txBody>
      </p:sp>
    </p:spTree>
    <p:extLst>
      <p:ext uri="{BB962C8B-B14F-4D97-AF65-F5344CB8AC3E}">
        <p14:creationId xmlns:p14="http://schemas.microsoft.com/office/powerpoint/2010/main" val="1938101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fundamental difference between a data stream</a:t>
            </a:r>
            <a:r>
              <a:rPr lang="en-US" baseline="0" dirty="0" smtClean="0"/>
              <a:t> and a database is who controls how data enters the system.</a:t>
            </a:r>
          </a:p>
          <a:p>
            <a:endParaRPr lang="en-US" baseline="0" dirty="0" smtClean="0"/>
          </a:p>
          <a:p>
            <a:r>
              <a:rPr lang="en-US" baseline="0" dirty="0" smtClean="0"/>
              <a:t>Click 1</a:t>
            </a:r>
          </a:p>
          <a:p>
            <a:r>
              <a:rPr lang="en-US" baseline="0" dirty="0" smtClean="0"/>
              <a:t>In a database system, the staff associated with management of the database generally insert data into the system, using a bulk loader, or even explicit SQL INSERT commands.  The staff can decide how much data to load into the system, when, and how fast.</a:t>
            </a:r>
          </a:p>
          <a:p>
            <a:endParaRPr lang="en-US" baseline="0" dirty="0" smtClean="0"/>
          </a:p>
          <a:p>
            <a:r>
              <a:rPr lang="en-US" baseline="0" dirty="0" smtClean="0"/>
              <a:t>Click 2</a:t>
            </a:r>
          </a:p>
          <a:p>
            <a:r>
              <a:rPr lang="en-US" baseline="0" dirty="0" smtClean="0"/>
              <a:t>In a streaming environment, the management cannot control the rate of input.  For example, the search queries that arrive at Google are generated by random people around the world, at their pace.  Google staff have no control over the arrival of queries; they have to architect their system to deal with whatever data rate there is.</a:t>
            </a:r>
          </a:p>
          <a:p>
            <a:endParaRPr lang="en-US" baseline="0" dirty="0" smtClean="0"/>
          </a:p>
          <a:p>
            <a:r>
              <a:rPr lang="en-US" baseline="0" dirty="0" smtClean="0"/>
              <a:t>You might think a transaction-processing system, like </a:t>
            </a:r>
            <a:r>
              <a:rPr lang="en-US" baseline="0" dirty="0" err="1" smtClean="0"/>
              <a:t>Walmart</a:t>
            </a:r>
            <a:r>
              <a:rPr lang="en-US" baseline="0" dirty="0" smtClean="0"/>
              <a:t> recording all the purchases at all its cash registers everywhere as a stream, and in a sense it is.  But </a:t>
            </a:r>
            <a:r>
              <a:rPr lang="en-US" baseline="0" dirty="0" err="1" smtClean="0"/>
              <a:t>Walmart</a:t>
            </a:r>
            <a:r>
              <a:rPr lang="en-US" baseline="0" dirty="0" smtClean="0"/>
              <a:t> has a large but fixed number of registers, and checkout clerks can press the keys just so fast.  So there is actually a pretty well defined limit on how fast data arrives in such a system.</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a:t>
            </a:fld>
            <a:endParaRPr lang="en-US"/>
          </a:p>
        </p:txBody>
      </p:sp>
    </p:spTree>
    <p:extLst>
      <p:ext uri="{BB962C8B-B14F-4D97-AF65-F5344CB8AC3E}">
        <p14:creationId xmlns:p14="http://schemas.microsoft.com/office/powerpoint/2010/main" val="26998249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a:t>
            </a:r>
            <a:r>
              <a:rPr lang="en-US" baseline="0" dirty="0" smtClean="0"/>
              <a:t> want to explain how to query the system.  So suppose we want to know how many 1’s are in the last k bits, where k is any integer less than or equal to N, the window size.</a:t>
            </a:r>
          </a:p>
          <a:p>
            <a:endParaRPr lang="en-US" baseline="0" dirty="0" smtClean="0"/>
          </a:p>
          <a:p>
            <a:r>
              <a:rPr lang="en-US" baseline="0" dirty="0" smtClean="0"/>
              <a:t>Click 1</a:t>
            </a:r>
          </a:p>
          <a:p>
            <a:r>
              <a:rPr lang="en-US" baseline="0" dirty="0" smtClean="0"/>
              <a:t>The first thing we want to do is ignore all buckets whose end timestamp is earlier than k bits prior to the current time.  These buckets are all outside the range we want to count, so they make no contribution.</a:t>
            </a:r>
          </a:p>
          <a:p>
            <a:endParaRPr lang="en-US" baseline="0" dirty="0" smtClean="0"/>
          </a:p>
          <a:p>
            <a:r>
              <a:rPr lang="en-US" baseline="0" dirty="0" smtClean="0"/>
              <a:t>Click 2</a:t>
            </a:r>
          </a:p>
          <a:p>
            <a:r>
              <a:rPr lang="en-US" baseline="0" dirty="0" smtClean="0"/>
              <a:t>Start by summing the sizes of all the buckets except the oldest bucket that is still in the range we are interested in.</a:t>
            </a:r>
          </a:p>
          <a:p>
            <a:endParaRPr lang="en-US" baseline="0" dirty="0" smtClean="0"/>
          </a:p>
          <a:p>
            <a:r>
              <a:rPr lang="en-US" baseline="0" dirty="0" smtClean="0"/>
              <a:t>Click 3</a:t>
            </a:r>
          </a:p>
          <a:p>
            <a:r>
              <a:rPr lang="en-US" baseline="0" dirty="0" smtClean="0"/>
              <a:t>Then add half the size of that bucket.</a:t>
            </a:r>
          </a:p>
          <a:p>
            <a:endParaRPr lang="en-US" baseline="0" dirty="0" smtClean="0"/>
          </a:p>
          <a:p>
            <a:r>
              <a:rPr lang="en-US" baseline="0" dirty="0" smtClean="0"/>
              <a:t>Click 4</a:t>
            </a:r>
          </a:p>
          <a:p>
            <a:r>
              <a:rPr lang="en-US" baseline="0" dirty="0" smtClean="0"/>
              <a:t>The reason we only add half the oldest bucket size is that we don’t know how many 1’s from that bucket are still within the range of interest.  By guessing half, we minimize the maximum error, as we’ll discuss on the next slide.</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22</a:t>
            </a:fld>
            <a:endParaRPr lang="en-US"/>
          </a:p>
        </p:txBody>
      </p:sp>
    </p:spTree>
    <p:extLst>
      <p:ext uri="{BB962C8B-B14F-4D97-AF65-F5344CB8AC3E}">
        <p14:creationId xmlns:p14="http://schemas.microsoft.com/office/powerpoint/2010/main" val="33190104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Here’s why</a:t>
            </a:r>
            <a:r>
              <a:rPr lang="en-US" baseline="0" dirty="0" smtClean="0"/>
              <a:t> the estimate can’t be off by a factor of more than 50% of the true answer.</a:t>
            </a:r>
          </a:p>
          <a:p>
            <a:endParaRPr lang="en-US" baseline="0" dirty="0" smtClean="0"/>
          </a:p>
          <a:p>
            <a:r>
              <a:rPr lang="en-US" baseline="0" dirty="0" smtClean="0"/>
              <a:t>Click 1</a:t>
            </a:r>
          </a:p>
          <a:p>
            <a:r>
              <a:rPr lang="en-US" baseline="0" dirty="0" smtClean="0"/>
              <a:t>First, suppose that the oldest bucket in the range we are interested in has size 2 to the </a:t>
            </a:r>
            <a:r>
              <a:rPr lang="en-US" baseline="0" dirty="0" err="1" smtClean="0"/>
              <a:t>i</a:t>
            </a:r>
            <a:r>
              <a:rPr lang="en-US" baseline="0" dirty="0" smtClean="0"/>
              <a:t>.</a:t>
            </a:r>
          </a:p>
          <a:p>
            <a:endParaRPr lang="en-US" baseline="0" dirty="0" smtClean="0"/>
          </a:p>
          <a:p>
            <a:r>
              <a:rPr lang="en-US" baseline="0" dirty="0" smtClean="0"/>
              <a:t>Click 2</a:t>
            </a:r>
          </a:p>
          <a:p>
            <a:r>
              <a:rPr lang="en-US" baseline="0" dirty="0" smtClean="0"/>
              <a:t>We assumed half, or 2 to the i-1 of its 1’s are among the most recent k bits to arrive.  The true number could be anything between 1 and 2 to the </a:t>
            </a:r>
            <a:r>
              <a:rPr lang="en-US" baseline="0" dirty="0" err="1" smtClean="0"/>
              <a:t>i</a:t>
            </a:r>
            <a:r>
              <a:rPr lang="en-US" baseline="0" dirty="0" smtClean="0"/>
              <a:t>.  So our error is upper bounded by 2 to the i-1.</a:t>
            </a:r>
          </a:p>
          <a:p>
            <a:endParaRPr lang="en-US" baseline="0" dirty="0" smtClean="0"/>
          </a:p>
          <a:p>
            <a:r>
              <a:rPr lang="en-US" baseline="0" dirty="0" smtClean="0"/>
              <a:t>Click 3</a:t>
            </a:r>
          </a:p>
          <a:p>
            <a:r>
              <a:rPr lang="en-US" baseline="0" dirty="0" smtClean="0"/>
              <a:t>What is the smallest the true answer could be?  There is at least one bucket of each of the sizes less than 2 to the </a:t>
            </a:r>
            <a:r>
              <a:rPr lang="en-US" baseline="0" dirty="0" err="1" smtClean="0"/>
              <a:t>i</a:t>
            </a:r>
            <a:r>
              <a:rPr lang="en-US" baseline="0" dirty="0" smtClean="0"/>
              <a:t> that lies completely within the last k bits.  These account for at least 1+2+4+…  and so on, up to 2 to the i-1.  That’s 1 less than 2 to the </a:t>
            </a:r>
            <a:r>
              <a:rPr lang="en-US" baseline="0" dirty="0" err="1" smtClean="0"/>
              <a:t>i</a:t>
            </a:r>
            <a:r>
              <a:rPr lang="en-US" baseline="0" dirty="0" smtClean="0"/>
              <a:t>. Add 1 for the one 1 that is at the end of the oldest bucket. This bucket has an ending timestamp that is within range, and buckets always end in a 1.  So there are at least 2 to the </a:t>
            </a:r>
            <a:r>
              <a:rPr lang="en-US" baseline="0" dirty="0" err="1" smtClean="0"/>
              <a:t>i</a:t>
            </a:r>
            <a:r>
              <a:rPr lang="en-US" baseline="0" dirty="0" smtClean="0"/>
              <a:t> 1’s within range.</a:t>
            </a:r>
          </a:p>
          <a:p>
            <a:endParaRPr lang="en-US" baseline="0" dirty="0" smtClean="0"/>
          </a:p>
          <a:p>
            <a:r>
              <a:rPr lang="en-US" baseline="0" dirty="0" smtClean="0"/>
              <a:t>Click 4</a:t>
            </a:r>
          </a:p>
          <a:p>
            <a:r>
              <a:rPr lang="en-US" baseline="0" dirty="0" smtClean="0"/>
              <a:t>Since our error is no more than 2 to the i-1, that error is at most 50%.</a:t>
            </a:r>
          </a:p>
          <a:p>
            <a:endParaRPr lang="en-US" baseline="0" dirty="0" smtClean="0"/>
          </a:p>
          <a:p>
            <a:r>
              <a:rPr lang="en-US" baseline="0" dirty="0" smtClean="0"/>
              <a:t>We’re not going to discuss the extensions here, but it is possible to modify the algorithm described to limit the error to any fraction we like greater than 0, while still using only O(log-squared N) bits to represent all the buckets we need to represent.  The textbook describes how to do this.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23</a:t>
            </a:fld>
            <a:endParaRPr lang="en-US"/>
          </a:p>
        </p:txBody>
      </p:sp>
    </p:spTree>
    <p:extLst>
      <p:ext uri="{BB962C8B-B14F-4D97-AF65-F5344CB8AC3E}">
        <p14:creationId xmlns:p14="http://schemas.microsoft.com/office/powerpoint/2010/main" val="38688931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We’re now going to take up a particular problem</a:t>
            </a:r>
            <a:r>
              <a:rPr lang="en-US" baseline="0" dirty="0" smtClean="0"/>
              <a:t> that has a very nontrivial solution.  We assume the stream elements are bits – 0 or 1 – and we want to know how many bits in the last N are 1.  If we can store the most recent N bits, we could use a solution like the one discussed for averages; in fact, the algorithm would be even simpler.  However, we are going to address the situation where N bits don’t fit in main memory.  Perhaps N is a trillion, or it is a reasonable number but there are so many streams that we can’t store complete windows for all. </a:t>
            </a:r>
          </a:p>
          <a:p>
            <a:endParaRPr lang="en-US" baseline="0" dirty="0" smtClean="0"/>
          </a:p>
          <a:p>
            <a:r>
              <a:rPr lang="en-US" baseline="0" dirty="0" smtClean="0"/>
              <a:t>If we want exact answers, then we can show that it is impossible to do anything better than to store the entire window.  However, what is interesting is that we can store on the order of log-squared N bits, where N is the window size, and still answer queries about the count of 1’s with answers that are off by at most a small factor – as small as we like if we do enough work.</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solidFill>
                  <a:prstClr val="black"/>
                </a:solidFill>
              </a:rPr>
              <a:pPr/>
              <a:t>26</a:t>
            </a:fld>
            <a:endParaRPr 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see the elements of the data-stream model of computation.</a:t>
            </a:r>
          </a:p>
          <a:p>
            <a:endParaRPr lang="en-US" dirty="0" smtClean="0"/>
          </a:p>
          <a:p>
            <a:r>
              <a:rPr lang="en-US" dirty="0" smtClean="0"/>
              <a:t>Click 1</a:t>
            </a:r>
          </a:p>
          <a:p>
            <a:r>
              <a:rPr lang="en-US" dirty="0" smtClean="0"/>
              <a:t>First, we assume inputs are tuples, just as in</a:t>
            </a:r>
            <a:r>
              <a:rPr lang="en-US" baseline="0" dirty="0" smtClean="0"/>
              <a:t> a database system, although in many algorithms we shall assume input elements are tuples of a very simple kind, like bits or integers.  We assume there are one or more input ports at which data arrives.  Generally, we assume the arrival rate is “high,” although we’ll be a little vague about how high is high.</a:t>
            </a:r>
          </a:p>
          <a:p>
            <a:endParaRPr lang="en-US" baseline="0" dirty="0" smtClean="0"/>
          </a:p>
          <a:p>
            <a:r>
              <a:rPr lang="en-US" baseline="0" dirty="0" smtClean="0"/>
              <a:t>Click 2</a:t>
            </a:r>
          </a:p>
          <a:p>
            <a:r>
              <a:rPr lang="en-US" baseline="0" dirty="0" smtClean="0"/>
              <a:t>The important property of the arrival rate is that it is fast enough that it is not feasible for the system to store all the arriving data and make it instantaneously available for any query we might want to perform on the data.</a:t>
            </a:r>
          </a:p>
          <a:p>
            <a:endParaRPr lang="en-US" baseline="0" dirty="0" smtClean="0"/>
          </a:p>
          <a:p>
            <a:r>
              <a:rPr lang="en-US" baseline="0" dirty="0" smtClean="0"/>
              <a:t>Click 3</a:t>
            </a:r>
          </a:p>
          <a:p>
            <a:r>
              <a:rPr lang="en-US" baseline="0" dirty="0" smtClean="0"/>
              <a:t>As a result, the interesting algorithms for data streams are generally methods that use a limited amount of storage – perhaps only main memory – and still enable us to answer important queries about the content of the stream.</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a:t>
            </a:fld>
            <a:endParaRPr lang="en-US"/>
          </a:p>
        </p:txBody>
      </p:sp>
    </p:spTree>
    <p:extLst>
      <p:ext uri="{BB962C8B-B14F-4D97-AF65-F5344CB8AC3E}">
        <p14:creationId xmlns:p14="http://schemas.microsoft.com/office/powerpoint/2010/main" val="12114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Streams</a:t>
            </a:r>
            <a:r>
              <a:rPr lang="en-US" baseline="0" dirty="0" smtClean="0"/>
              <a:t> can be queried in two modes.</a:t>
            </a:r>
          </a:p>
          <a:p>
            <a:endParaRPr lang="en-US" baseline="0" dirty="0" smtClean="0"/>
          </a:p>
          <a:p>
            <a:r>
              <a:rPr lang="en-US" baseline="0" dirty="0" smtClean="0"/>
              <a:t>Click 1</a:t>
            </a:r>
          </a:p>
          <a:p>
            <a:r>
              <a:rPr lang="en-US" baseline="0" dirty="0" smtClean="0"/>
              <a:t>The first is similar to the way we query a database system.  You ask a query once and expect an answer about the state of the system at the time you asked the query.</a:t>
            </a:r>
          </a:p>
          <a:p>
            <a:endParaRPr lang="en-US" baseline="0" dirty="0" smtClean="0"/>
          </a:p>
          <a:p>
            <a:r>
              <a:rPr lang="en-US" baseline="0" dirty="0" smtClean="0"/>
              <a:t>Click 2</a:t>
            </a:r>
          </a:p>
          <a:p>
            <a:r>
              <a:rPr lang="en-US" baseline="0" dirty="0" smtClean="0"/>
              <a:t>For example, what is the maximum value seen in the stream from its beginning to the exact time the query is asked.  This question can be answered by keeping a single value, the maximum, and updating it if necessary, each time a new stream element arrives.</a:t>
            </a:r>
          </a:p>
          <a:p>
            <a:endParaRPr lang="en-US" baseline="0" dirty="0" smtClean="0"/>
          </a:p>
          <a:p>
            <a:r>
              <a:rPr lang="en-US" baseline="0" dirty="0" smtClean="0"/>
              <a:t>Click 3</a:t>
            </a:r>
          </a:p>
          <a:p>
            <a:r>
              <a:rPr lang="en-US" baseline="0" dirty="0" smtClean="0"/>
              <a:t>The other kind of query is called a standing query.  You write the query once, and you expect the system to make the answer available at all times, perhaps outputting a new value each time the answer changes.</a:t>
            </a:r>
          </a:p>
          <a:p>
            <a:endParaRPr lang="en-US" baseline="0" dirty="0" smtClean="0"/>
          </a:p>
          <a:p>
            <a:r>
              <a:rPr lang="en-US" baseline="0" dirty="0" smtClean="0"/>
              <a:t>Click 4</a:t>
            </a:r>
          </a:p>
          <a:p>
            <a:r>
              <a:rPr lang="en-US" baseline="0" dirty="0" smtClean="0"/>
              <a:t>For instance, a standing query might ask for a report of each stream element that is larger than any element seen so far on the stream.  We can answer this one by keeping one value – the maximum.  Each new element is compared with the max, and if it is larger, we do two things: output the value and update the max to be that value.</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a:t>
            </a:fld>
            <a:endParaRPr lang="en-US"/>
          </a:p>
        </p:txBody>
      </p:sp>
    </p:spTree>
    <p:extLst>
      <p:ext uri="{BB962C8B-B14F-4D97-AF65-F5344CB8AC3E}">
        <p14:creationId xmlns:p14="http://schemas.microsoft.com/office/powerpoint/2010/main" val="20434531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Here’s a very simple outline of what a stream-management</a:t>
            </a:r>
            <a:r>
              <a:rPr lang="en-US" baseline="0" dirty="0" smtClean="0"/>
              <a:t> system looks like.  First, there is a processor, which is the software that executes the queries (POINT).   The “processor” could, of course, be a large number of processors working in concert.  The processor may store some “standing queries” (POINT) and also allow ad-hoc queries to be issued by a user (POINT).</a:t>
            </a:r>
          </a:p>
          <a:p>
            <a:endParaRPr lang="en-US" baseline="0" dirty="0" smtClean="0"/>
          </a:p>
          <a:p>
            <a:r>
              <a:rPr lang="en-US" baseline="0" dirty="0" smtClean="0"/>
              <a:t>Click 1</a:t>
            </a:r>
          </a:p>
          <a:p>
            <a:r>
              <a:rPr lang="en-US" baseline="0" dirty="0" smtClean="0"/>
              <a:t>We see several streams entering the system (POINT).  Conventionally, we’ll assume that the element at the right end of the stream has arrived most recently, and time goes backward to the left.  That is, the further left, the earlier the element entered the system.</a:t>
            </a:r>
          </a:p>
          <a:p>
            <a:endParaRPr lang="en-US" baseline="0" dirty="0" smtClean="0"/>
          </a:p>
          <a:p>
            <a:r>
              <a:rPr lang="en-US" baseline="0" dirty="0" smtClean="0"/>
              <a:t>Click 2</a:t>
            </a:r>
          </a:p>
          <a:p>
            <a:r>
              <a:rPr lang="en-US" baseline="0" dirty="0" smtClean="0"/>
              <a:t>The system makes outputs in response to the standing queries and the ad-hoc queries.</a:t>
            </a:r>
          </a:p>
          <a:p>
            <a:endParaRPr lang="en-US" baseline="0" dirty="0" smtClean="0"/>
          </a:p>
          <a:p>
            <a:r>
              <a:rPr lang="en-US" baseline="0" dirty="0" smtClean="0"/>
              <a:t>Click 3</a:t>
            </a:r>
          </a:p>
          <a:p>
            <a:r>
              <a:rPr lang="en-US" baseline="0" dirty="0" smtClean="0"/>
              <a:t>There is usually archival storage.  This storage is so massive that it is not possible to do more than store the input streams.  We cannot assume the archival storage is architected like a database system, where by using appropriate indexes or other tools, one can answer queries efficiently from that data.  We only know that if we had to reconstruct the history of the streams we could, perhaps taking a long time to do so.</a:t>
            </a:r>
          </a:p>
          <a:p>
            <a:endParaRPr lang="en-US" baseline="0" dirty="0" smtClean="0"/>
          </a:p>
          <a:p>
            <a:r>
              <a:rPr lang="en-US" baseline="0" dirty="0" smtClean="0"/>
              <a:t>Click 4</a:t>
            </a:r>
          </a:p>
          <a:p>
            <a:r>
              <a:rPr lang="en-US" baseline="0" dirty="0" smtClean="0"/>
              <a:t>There is a limited working storage, which might be main memory, flash storage, or even disk.  But we assume it holds essential parts of the input streams in a way that supports fast querying.</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5</a:t>
            </a:fld>
            <a:endParaRPr lang="en-US"/>
          </a:p>
        </p:txBody>
      </p:sp>
    </p:spTree>
    <p:extLst>
      <p:ext uri="{BB962C8B-B14F-4D97-AF65-F5344CB8AC3E}">
        <p14:creationId xmlns:p14="http://schemas.microsoft.com/office/powerpoint/2010/main" val="15315130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We’re going to list some examples of the sorts</a:t>
            </a:r>
            <a:r>
              <a:rPr lang="en-US" baseline="0" dirty="0" smtClean="0"/>
              <a:t> of streams that it could be useful to mine.</a:t>
            </a:r>
          </a:p>
          <a:p>
            <a:endParaRPr lang="en-US" baseline="0" dirty="0" smtClean="0"/>
          </a:p>
          <a:p>
            <a:r>
              <a:rPr lang="en-US" baseline="0" dirty="0" smtClean="0"/>
              <a:t>Click 1</a:t>
            </a:r>
          </a:p>
          <a:p>
            <a:r>
              <a:rPr lang="en-US" baseline="0" dirty="0" smtClean="0"/>
              <a:t>One example is the query stream at a search engine like Google.  For example, Google Trends wants to find out which search queries are much more frequent today than yesterday.  These queries represent issues of rising public interest.  Answering such a standing query requires looking back at most 2 days in the query stream.  That’s quite a lot, perhaps billions of queries, but it’s tiny compared with the stream of all Google queries ever issued.</a:t>
            </a:r>
          </a:p>
          <a:p>
            <a:endParaRPr lang="en-US" baseline="0" dirty="0" smtClean="0"/>
          </a:p>
          <a:p>
            <a:r>
              <a:rPr lang="en-US" baseline="0" dirty="0" smtClean="0"/>
              <a:t>Click 2</a:t>
            </a:r>
          </a:p>
          <a:p>
            <a:r>
              <a:rPr lang="en-US" baseline="0" dirty="0" smtClean="0"/>
              <a:t>Click streams are another source of very rapid input.  A site like Yahoo! has many millions of users each day, and the average user probably clicks a dozen times or more.  A question worth answering is which URL’s are getting clicked on a lot more this past hour than normally.    Interestingly, while some of these events reflect breaking news stories, many also represent a broken link.  When people can’t get the page they want, they often click on it several times before giving up.  So sites mine their click streams to detect broken links.</a:t>
            </a:r>
          </a:p>
          <a:p>
            <a:endParaRPr lang="en-US" baseline="0" dirty="0" smtClean="0"/>
          </a:p>
          <a:p>
            <a:r>
              <a:rPr lang="en-US" baseline="0" dirty="0" smtClean="0"/>
              <a:t>Click 3</a:t>
            </a:r>
          </a:p>
          <a:p>
            <a:r>
              <a:rPr lang="en-US" baseline="0" dirty="0" smtClean="0"/>
              <a:t>We can view a switch in the middle of the Internet as processing streams – one stream for each port.  The elements of the stream are IP packets, typically.   The switch can store a lot of information about packets, including the response speed of different network links and the points of origin and destination of the packets.  This information could be used to advise the switch on the best routing for a packet, or to detect a denial-of-service attack.</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6</a:t>
            </a:fld>
            <a:endParaRPr lang="en-US"/>
          </a:p>
        </p:txBody>
      </p:sp>
    </p:spTree>
    <p:extLst>
      <p:ext uri="{BB962C8B-B14F-4D97-AF65-F5344CB8AC3E}">
        <p14:creationId xmlns:p14="http://schemas.microsoft.com/office/powerpoint/2010/main" val="9141073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The concept of the sliding window is essential for many of the algorithms we are</a:t>
            </a:r>
            <a:r>
              <a:rPr lang="en-US" baseline="0" dirty="0" smtClean="0"/>
              <a:t> going to discuss.</a:t>
            </a:r>
          </a:p>
          <a:p>
            <a:endParaRPr lang="en-US" baseline="0" dirty="0" smtClean="0"/>
          </a:p>
          <a:p>
            <a:r>
              <a:rPr lang="en-US" baseline="0" dirty="0" smtClean="0"/>
              <a:t>Click 1</a:t>
            </a:r>
          </a:p>
          <a:p>
            <a:r>
              <a:rPr lang="en-US" baseline="0" dirty="0" smtClean="0"/>
              <a:t>The simplest form of window is defined by a fixed length N and consists of the most recent N elements received on a stream.  Notice that each time a new element is received, the oldest element falls out of the window.</a:t>
            </a:r>
          </a:p>
          <a:p>
            <a:endParaRPr lang="en-US" baseline="0" dirty="0" smtClean="0"/>
          </a:p>
          <a:p>
            <a:r>
              <a:rPr lang="en-US" baseline="0" dirty="0" smtClean="0"/>
              <a:t>Click 2</a:t>
            </a:r>
          </a:p>
          <a:p>
            <a:r>
              <a:rPr lang="en-US" baseline="0" dirty="0" smtClean="0"/>
              <a:t>A variation is to define the window as all the elements that have arrived within some time interval T extending into the past – say the last hour.  This sort of window has a storage requirement that is not fixed, since the number of arrivals within a time T can vary.  In comparison, defining the window to hold a fixed number of elements lets us rely on needing storage space only up to a certain limit.</a:t>
            </a:r>
          </a:p>
          <a:p>
            <a:endParaRPr lang="en-US" baseline="0" dirty="0" smtClean="0"/>
          </a:p>
          <a:p>
            <a:r>
              <a:rPr lang="en-US" baseline="0" dirty="0" smtClean="0"/>
              <a:t>Click 3</a:t>
            </a:r>
          </a:p>
          <a:p>
            <a:r>
              <a:rPr lang="en-US" baseline="0" dirty="0" smtClean="0"/>
              <a:t>The interesting case is when we are using a window consisting of the last N stream elements, but N is so large, we cannot store N elements in main memory.</a:t>
            </a:r>
          </a:p>
          <a:p>
            <a:endParaRPr lang="en-US" baseline="0" dirty="0" smtClean="0"/>
          </a:p>
          <a:p>
            <a:r>
              <a:rPr lang="en-US" baseline="0" dirty="0" smtClean="0"/>
              <a:t>Click 4</a:t>
            </a:r>
          </a:p>
          <a:p>
            <a:r>
              <a:rPr lang="en-US" baseline="0" dirty="0" smtClean="0"/>
              <a:t>While we have options to increase the size of main memory, use many compute nodes to handle one window, or use disk in some cases, we also need to consider the case where there are many streams, perhaps millions, arriving at the same stream processor.  In that case, N does not have to be too large before we cannot store all the windows in a way that allows us to get exact answers to queries about the contents of the windows.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7</a:t>
            </a:fld>
            <a:endParaRPr lang="en-US"/>
          </a:p>
        </p:txBody>
      </p:sp>
    </p:spTree>
    <p:extLst>
      <p:ext uri="{BB962C8B-B14F-4D97-AF65-F5344CB8AC3E}">
        <p14:creationId xmlns:p14="http://schemas.microsoft.com/office/powerpoint/2010/main" val="36116181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a little picture</a:t>
            </a:r>
            <a:r>
              <a:rPr lang="en-US" baseline="0" dirty="0" smtClean="0"/>
              <a:t> of a stream and a window of length 6.  Initially, the stream has arrived up to this point j (POINT).  The elements k, l, and so on, will arrive in the future.</a:t>
            </a:r>
          </a:p>
          <a:p>
            <a:endParaRPr lang="en-US" baseline="0" dirty="0" smtClean="0"/>
          </a:p>
          <a:p>
            <a:r>
              <a:rPr lang="en-US" baseline="0" dirty="0" smtClean="0"/>
              <a:t>Click 1</a:t>
            </a:r>
          </a:p>
          <a:p>
            <a:r>
              <a:rPr lang="en-US" baseline="0" dirty="0" smtClean="0"/>
              <a:t>Now, k arrives.  The oldest element, s, is no longer part of the window, which continues to hold exactly 6 elements, as it always will.</a:t>
            </a:r>
          </a:p>
          <a:p>
            <a:endParaRPr lang="en-US" baseline="0" dirty="0" smtClean="0"/>
          </a:p>
          <a:p>
            <a:r>
              <a:rPr lang="en-US" baseline="0" dirty="0" smtClean="0"/>
              <a:t>Click 2</a:t>
            </a:r>
          </a:p>
          <a:p>
            <a:r>
              <a:rPr lang="en-US" baseline="0" dirty="0" smtClean="0"/>
              <a:t>Now, “ell” arrives, and d falls out of the window.</a:t>
            </a:r>
          </a:p>
          <a:p>
            <a:endParaRPr lang="en-US" baseline="0" dirty="0" smtClean="0"/>
          </a:p>
          <a:p>
            <a:r>
              <a:rPr lang="en-US" baseline="0" dirty="0" smtClean="0"/>
              <a:t>Click 3</a:t>
            </a:r>
          </a:p>
          <a:p>
            <a:r>
              <a:rPr lang="en-US" baseline="0" dirty="0" smtClean="0"/>
              <a:t>And z arrives, causing f to be dropped from the window.</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8</a:t>
            </a:fld>
            <a:endParaRPr lang="en-US"/>
          </a:p>
        </p:txBody>
      </p:sp>
    </p:spTree>
    <p:extLst>
      <p:ext uri="{BB962C8B-B14F-4D97-AF65-F5344CB8AC3E}">
        <p14:creationId xmlns:p14="http://schemas.microsoft.com/office/powerpoint/2010/main" val="396293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Let’s take a really simple example.</a:t>
            </a:r>
          </a:p>
          <a:p>
            <a:endParaRPr lang="en-US" dirty="0" smtClean="0"/>
          </a:p>
          <a:p>
            <a:r>
              <a:rPr lang="en-US" dirty="0" smtClean="0"/>
              <a:t>Click 1</a:t>
            </a:r>
          </a:p>
          <a:p>
            <a:r>
              <a:rPr lang="en-US" dirty="0" smtClean="0"/>
              <a:t>We have a stream of integers.</a:t>
            </a:r>
          </a:p>
          <a:p>
            <a:endParaRPr lang="en-US" dirty="0" smtClean="0"/>
          </a:p>
          <a:p>
            <a:r>
              <a:rPr lang="en-US" dirty="0" smtClean="0"/>
              <a:t>Click 2</a:t>
            </a:r>
          </a:p>
          <a:p>
            <a:r>
              <a:rPr lang="en-US" dirty="0" smtClean="0"/>
              <a:t>The window is of size N, that is,</a:t>
            </a:r>
            <a:r>
              <a:rPr lang="en-US" baseline="0" dirty="0" smtClean="0"/>
              <a:t> the window will hold the N most recent integers in the stream.</a:t>
            </a:r>
          </a:p>
          <a:p>
            <a:endParaRPr lang="en-US" baseline="0" dirty="0" smtClean="0"/>
          </a:p>
          <a:p>
            <a:r>
              <a:rPr lang="en-US" baseline="0" dirty="0" smtClean="0"/>
              <a:t>Click 3</a:t>
            </a:r>
          </a:p>
          <a:p>
            <a:r>
              <a:rPr lang="en-US" baseline="0" dirty="0" smtClean="0"/>
              <a:t>We want the system to be able to answer one standing query: what is the average of the elements in the window.</a:t>
            </a:r>
          </a:p>
          <a:p>
            <a:endParaRPr lang="en-US" baseline="0" dirty="0" smtClean="0"/>
          </a:p>
          <a:p>
            <a:r>
              <a:rPr lang="en-US" baseline="0" dirty="0" smtClean="0"/>
              <a:t>Click 4</a:t>
            </a:r>
          </a:p>
          <a:p>
            <a:r>
              <a:rPr lang="en-US" baseline="0" dirty="0" smtClean="0"/>
              <a:t>Often, we imagine that a stream extends infinitely into the past, so we don’t worry about what happens before there have been enough arrivals to fill the window.  However, realistically, we have to get started somehow.  So let’s store the first N inputs as they arrive, and maintain the sum and count of elements seen so far, until the count reaches N.  The average is the sum divided by the count at any point.</a:t>
            </a:r>
          </a:p>
          <a:p>
            <a:endParaRPr lang="en-US" baseline="0" dirty="0" smtClean="0"/>
          </a:p>
          <a:p>
            <a:r>
              <a:rPr lang="en-US" baseline="0" dirty="0" smtClean="0"/>
              <a:t>Click 5</a:t>
            </a:r>
          </a:p>
          <a:p>
            <a:r>
              <a:rPr lang="en-US" baseline="0" dirty="0" smtClean="0"/>
              <a:t>Now, suppose we have our window full, and it consists of the most recent N elements.  We also store the average of these elements; that average is in the local storage but it not part of the window.  Suppose a new element </a:t>
            </a:r>
            <a:r>
              <a:rPr lang="en-US" baseline="0" dirty="0" err="1" smtClean="0"/>
              <a:t>i</a:t>
            </a:r>
            <a:r>
              <a:rPr lang="en-US" baseline="0" dirty="0" smtClean="0"/>
              <a:t> arrives.  The oldest element j in the window will fall out of the window.  Thus, the change in the average is (</a:t>
            </a:r>
            <a:r>
              <a:rPr lang="en-US" baseline="0" dirty="0" err="1" smtClean="0"/>
              <a:t>i</a:t>
            </a:r>
            <a:r>
              <a:rPr lang="en-US" baseline="0" dirty="0" smtClean="0"/>
              <a:t>-j)/N (POINT).  </a:t>
            </a:r>
            <a:r>
              <a:rPr lang="en-US" baseline="0" dirty="0" err="1" smtClean="0"/>
              <a:t>i</a:t>
            </a:r>
            <a:r>
              <a:rPr lang="en-US" baseline="0" dirty="0" smtClean="0"/>
              <a:t>/N accounts for the contribution </a:t>
            </a:r>
            <a:r>
              <a:rPr lang="en-US" baseline="0" dirty="0" err="1" smtClean="0"/>
              <a:t>i</a:t>
            </a:r>
            <a:r>
              <a:rPr lang="en-US" baseline="0" dirty="0" smtClean="0"/>
              <a:t> makes to the average, and –j/N accounts for the fact that j no longer contributes to the average.</a:t>
            </a:r>
          </a:p>
          <a:p>
            <a:endParaRPr lang="en-US" baseline="0" dirty="0" smtClean="0"/>
          </a:p>
          <a:p>
            <a:r>
              <a:rPr lang="en-US" baseline="0" dirty="0" smtClean="0"/>
              <a:t>The important point is that in this manner, we can answer the query “what is the average of the elements in the window” doing only a small, fixed number of arithmetic steps with each arrival on the stream.  That is far </a:t>
            </a:r>
            <a:r>
              <a:rPr lang="en-US" baseline="0" dirty="0" err="1" smtClean="0"/>
              <a:t>far</a:t>
            </a:r>
            <a:r>
              <a:rPr lang="en-US" baseline="0" dirty="0" smtClean="0"/>
              <a:t> better than having to compute the sum and average of all N elements in the window each time a new element arrives.  But not every query about the current value of the window can be answered in equally convenient way.</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9</a:t>
            </a:fld>
            <a:endParaRPr lang="en-US"/>
          </a:p>
        </p:txBody>
      </p:sp>
    </p:spTree>
    <p:extLst>
      <p:ext uri="{BB962C8B-B14F-4D97-AF65-F5344CB8AC3E}">
        <p14:creationId xmlns:p14="http://schemas.microsoft.com/office/powerpoint/2010/main" val="496510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5400" b="1"/>
            </a:lvl1pPr>
            <a:extLst/>
          </a:lstStyle>
          <a:p>
            <a:r>
              <a:rPr kumimoji="0" lang="en-US" dirty="0" smtClean="0"/>
              <a:t>Click to edit Master title style</a:t>
            </a:r>
            <a:endParaRPr kumimoji="0" lang="en-US" dirty="0"/>
          </a:p>
        </p:txBody>
      </p:sp>
      <p:sp>
        <p:nvSpPr>
          <p:cNvPr id="3" name="Subtitle 2"/>
          <p:cNvSpPr>
            <a:spLocks noGrp="1"/>
          </p:cNvSpPr>
          <p:nvPr>
            <p:ph type="subTitle" idx="1"/>
          </p:nvPr>
        </p:nvSpPr>
        <p:spPr>
          <a:xfrm>
            <a:off x="685800" y="5257800"/>
            <a:ext cx="8077200" cy="1295400"/>
          </a:xfrm>
        </p:spPr>
        <p:txBody>
          <a:bodyPr lIns="118872" tIns="0" rIns="45720" bIns="0" anchor="t">
            <a:normAutofit/>
          </a:bodyPr>
          <a:lstStyle>
            <a:lvl1pPr marL="0" indent="0" algn="l">
              <a:buNone/>
              <a:defRPr sz="3200" b="1">
                <a:solidFill>
                  <a:srgbClr val="FFFFFF"/>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a:xfrm>
            <a:off x="457200" y="6583680"/>
            <a:ext cx="2133600" cy="274320"/>
          </a:xfrm>
          <a:prstGeom prst="rect">
            <a:avLst/>
          </a:prstGeom>
        </p:spPr>
        <p:txBody>
          <a:bodyPr/>
          <a:lstStyle/>
          <a:p>
            <a:fld id="{479C7330-4CE8-48F7-9D58-15F746E13FB9}" type="datetime1">
              <a:rPr lang="en-US" smtClean="0"/>
              <a:t>2/28/2017</a:t>
            </a:fld>
            <a:endParaRPr lang="en-US"/>
          </a:p>
        </p:txBody>
      </p:sp>
      <p:sp>
        <p:nvSpPr>
          <p:cNvPr id="5" name="Footer Placeholder 4"/>
          <p:cNvSpPr>
            <a:spLocks noGrp="1"/>
          </p:cNvSpPr>
          <p:nvPr>
            <p:ph type="ftr" sz="quarter" idx="11"/>
          </p:nvPr>
        </p:nvSpPr>
        <p:spPr>
          <a:xfrm>
            <a:off x="2640596" y="6583680"/>
            <a:ext cx="5507719" cy="274320"/>
          </a:xfrm>
          <a:prstGeom prst="rect">
            <a:avLst/>
          </a:prstGeom>
        </p:spPr>
        <p:txBody>
          <a:bodyPr/>
          <a:lstStyle/>
          <a:p>
            <a:r>
              <a:rPr lang="en-US" smtClean="0"/>
              <a:t>Mining of Massive Datasets. Leskovec, Rajaraman and Ullman. Stanford University</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583680"/>
            <a:ext cx="2133600" cy="274320"/>
          </a:xfrm>
          <a:prstGeom prst="rect">
            <a:avLst/>
          </a:prstGeom>
        </p:spPr>
        <p:txBody>
          <a:bodyPr/>
          <a:lstStyle/>
          <a:p>
            <a:fld id="{B4F9DA65-BB84-49AE-865D-17FA935BCB90}" type="datetime1">
              <a:rPr lang="en-US" smtClean="0"/>
              <a:t>2/28/2017</a:t>
            </a:fld>
            <a:endParaRPr lang="en-US"/>
          </a:p>
        </p:txBody>
      </p:sp>
      <p:sp>
        <p:nvSpPr>
          <p:cNvPr id="5" name="Footer Placeholder 4"/>
          <p:cNvSpPr>
            <a:spLocks noGrp="1"/>
          </p:cNvSpPr>
          <p:nvPr>
            <p:ph type="ftr" sz="quarter" idx="11"/>
          </p:nvPr>
        </p:nvSpPr>
        <p:spPr>
          <a:xfrm>
            <a:off x="2640596" y="6583680"/>
            <a:ext cx="5507719" cy="274320"/>
          </a:xfrm>
          <a:prstGeom prst="rect">
            <a:avLst/>
          </a:prstGeom>
        </p:spPr>
        <p:txBody>
          <a:bodyPr/>
          <a:lstStyle/>
          <a:p>
            <a:r>
              <a:rPr lang="en-US" smtClean="0"/>
              <a:t>Mining of Massive Datasets. Leskovec, Rajaraman and Ullman. Stanford University</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583680"/>
            <a:ext cx="2133600" cy="274320"/>
          </a:xfrm>
          <a:prstGeom prst="rect">
            <a:avLst/>
          </a:prstGeom>
        </p:spPr>
        <p:txBody>
          <a:bodyPr/>
          <a:lstStyle/>
          <a:p>
            <a:fld id="{2066E137-08FA-4CDA-8725-3545AA5F9FAC}" type="datetime1">
              <a:rPr lang="en-US" smtClean="0"/>
              <a:t>2/28/2017</a:t>
            </a:fld>
            <a:endParaRPr lang="en-US"/>
          </a:p>
        </p:txBody>
      </p:sp>
      <p:sp>
        <p:nvSpPr>
          <p:cNvPr id="5" name="Footer Placeholder 4"/>
          <p:cNvSpPr>
            <a:spLocks noGrp="1"/>
          </p:cNvSpPr>
          <p:nvPr>
            <p:ph type="ftr" sz="quarter" idx="11"/>
          </p:nvPr>
        </p:nvSpPr>
        <p:spPr>
          <a:xfrm>
            <a:off x="2640597" y="6377459"/>
            <a:ext cx="3836404" cy="365125"/>
          </a:xfrm>
          <a:prstGeom prst="rect">
            <a:avLst/>
          </a:prstGeom>
        </p:spPr>
        <p:txBody>
          <a:bodyPr/>
          <a:lstStyle/>
          <a:p>
            <a:r>
              <a:rPr lang="en-US" smtClean="0"/>
              <a:t>Mining of Massive Datasets. Leskovec, Rajaraman and Ullman. Stanford University</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8226720" cy="1143480"/>
          </a:xfrm>
        </p:spPr>
        <p:txBody>
          <a:bodyPr tIns="41473" bIns="41473"/>
          <a:lstStyle/>
          <a:p>
            <a:r>
              <a:rPr lang="en-US" smtClean="0"/>
              <a:t>Click to edit Master title style</a:t>
            </a:r>
            <a:endParaRPr lang="en-US"/>
          </a:p>
        </p:txBody>
      </p:sp>
      <p:sp>
        <p:nvSpPr>
          <p:cNvPr id="3" name="Text Placeholder 2"/>
          <p:cNvSpPr>
            <a:spLocks noGrp="1"/>
          </p:cNvSpPr>
          <p:nvPr>
            <p:ph type="body" sz="half" idx="1"/>
          </p:nvPr>
        </p:nvSpPr>
        <p:spPr>
          <a:xfrm>
            <a:off x="457920" y="1604329"/>
            <a:ext cx="4043520" cy="4524955"/>
          </a:xfrm>
        </p:spPr>
        <p:txBody>
          <a:bodyPr rIns="82945" bIns="4147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39680" y="1604329"/>
            <a:ext cx="4044960" cy="4524955"/>
          </a:xfrm>
        </p:spPr>
        <p:txBody>
          <a:bodyPr rIns="82945" bIns="41473"/>
          <a:lstStyle/>
          <a:p>
            <a:endParaRPr lang="en-US"/>
          </a:p>
        </p:txBody>
      </p:sp>
      <p:sp>
        <p:nvSpPr>
          <p:cNvPr id="5" name="Date Placeholder 4"/>
          <p:cNvSpPr>
            <a:spLocks noGrp="1"/>
          </p:cNvSpPr>
          <p:nvPr>
            <p:ph type="dt" idx="10"/>
          </p:nvPr>
        </p:nvSpPr>
        <p:spPr>
          <a:xfrm>
            <a:off x="457920" y="6247376"/>
            <a:ext cx="2126880" cy="472370"/>
          </a:xfrm>
          <a:prstGeom prst="rect">
            <a:avLst/>
          </a:prstGeom>
        </p:spPr>
        <p:txBody>
          <a:bodyPr tIns="41473"/>
          <a:lstStyle>
            <a:lvl1pPr>
              <a:defRPr/>
            </a:lvl1pPr>
          </a:lstStyle>
          <a:p>
            <a:fld id="{B54C64C9-F705-476E-B769-508EAD066D70}" type="datetime1">
              <a:rPr lang="en-US" smtClean="0"/>
              <a:t>2/28/2017</a:t>
            </a:fld>
            <a:endParaRPr lang="en-GB"/>
          </a:p>
        </p:txBody>
      </p:sp>
      <p:sp>
        <p:nvSpPr>
          <p:cNvPr id="6" name="Footer Placeholder 5"/>
          <p:cNvSpPr>
            <a:spLocks noGrp="1"/>
          </p:cNvSpPr>
          <p:nvPr>
            <p:ph type="ftr" idx="11"/>
          </p:nvPr>
        </p:nvSpPr>
        <p:spPr>
          <a:xfrm>
            <a:off x="3126240" y="6247376"/>
            <a:ext cx="2897280" cy="472370"/>
          </a:xfrm>
          <a:prstGeom prst="rect">
            <a:avLst/>
          </a:prstGeom>
        </p:spPr>
        <p:txBody>
          <a:bodyPr tIns="41473"/>
          <a:lstStyle>
            <a:lvl1pPr>
              <a:defRPr/>
            </a:lvl1pPr>
          </a:lstStyle>
          <a:p>
            <a:r>
              <a:rPr lang="en-US" smtClean="0"/>
              <a:t>Mining of Massive Datasets. Leskovec, Rajaraman and Ullman. Stanford University</a:t>
            </a:r>
            <a:endParaRPr lang="en-GB"/>
          </a:p>
        </p:txBody>
      </p:sp>
      <p:sp>
        <p:nvSpPr>
          <p:cNvPr id="7" name="Slide Number Placeholder 6"/>
          <p:cNvSpPr>
            <a:spLocks noGrp="1"/>
          </p:cNvSpPr>
          <p:nvPr>
            <p:ph type="sldNum" idx="12"/>
          </p:nvPr>
        </p:nvSpPr>
        <p:spPr>
          <a:xfrm>
            <a:off x="6554880" y="6247376"/>
            <a:ext cx="2128320" cy="472370"/>
          </a:xfrm>
        </p:spPr>
        <p:txBody>
          <a:bodyPr lIns="82945" tIns="41473" rIns="82945"/>
          <a:lstStyle>
            <a:lvl1pPr>
              <a:defRPr/>
            </a:lvl1pPr>
          </a:lstStyle>
          <a:p>
            <a:fld id="{10066599-523B-4641-9CCC-17D83CD935ED}" type="slidenum">
              <a:rPr lang="en-GB"/>
              <a:pPr/>
              <a:t>‹#›</a:t>
            </a:fld>
            <a:endParaRPr lang="en-GB"/>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5400" b="1"/>
            </a:lvl1pPr>
            <a:extLst/>
          </a:lstStyle>
          <a:p>
            <a:r>
              <a:rPr kumimoji="0" lang="en-US" dirty="0" smtClean="0"/>
              <a:t>Click to edit Master title style</a:t>
            </a:r>
            <a:endParaRPr kumimoji="0" lang="en-US" dirty="0"/>
          </a:p>
        </p:txBody>
      </p:sp>
      <p:sp>
        <p:nvSpPr>
          <p:cNvPr id="3" name="Subtitle 2"/>
          <p:cNvSpPr>
            <a:spLocks noGrp="1"/>
          </p:cNvSpPr>
          <p:nvPr>
            <p:ph type="subTitle" idx="1"/>
          </p:nvPr>
        </p:nvSpPr>
        <p:spPr>
          <a:xfrm>
            <a:off x="685800" y="5257800"/>
            <a:ext cx="8077200" cy="1295400"/>
          </a:xfrm>
        </p:spPr>
        <p:txBody>
          <a:bodyPr lIns="118872" tIns="0" rIns="45720" bIns="0" anchor="t">
            <a:normAutofit/>
          </a:bodyPr>
          <a:lstStyle>
            <a:lvl1pPr marL="0" indent="0" algn="l">
              <a:buNone/>
              <a:defRPr sz="3200" b="1">
                <a:solidFill>
                  <a:srgbClr val="FFFFFF"/>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479C7330-4CE8-48F7-9D58-15F746E13FB9}" type="datetime1">
              <a:rPr lang="en-US" smtClean="0">
                <a:solidFill>
                  <a:prstClr val="white">
                    <a:tint val="95000"/>
                  </a:prstClr>
                </a:solidFill>
              </a:rPr>
              <a:pPr/>
              <a:t>2/28/2017</a:t>
            </a:fld>
            <a:endParaRPr lang="en-US">
              <a:solidFill>
                <a:prstClr val="white">
                  <a:tint val="9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95000"/>
                  </a:prstClr>
                </a:solidFill>
              </a:rPr>
              <a:t>Mining of Massive Datasets. Leskovec, Rajaraman and Ullman. Stanford University</a:t>
            </a:r>
            <a:endParaRPr lang="en-US" dirty="0">
              <a:solidFill>
                <a:prstClr val="white">
                  <a:tint val="95000"/>
                </a:prstClr>
              </a:solidFill>
            </a:endParaRPr>
          </a:p>
        </p:txBody>
      </p:sp>
      <p:sp>
        <p:nvSpPr>
          <p:cNvPr id="6" name="Slide Number Placeholder 5"/>
          <p:cNvSpPr>
            <a:spLocks noGrp="1"/>
          </p:cNvSpPr>
          <p:nvPr>
            <p:ph type="sldNum" sz="quarter" idx="12"/>
          </p:nvPr>
        </p:nvSpPr>
        <p:spPr/>
        <p:txBody>
          <a:bodyPr/>
          <a:lstStyle/>
          <a:p>
            <a:fld id="{19B12225-5612-419B-A8D5-4B8EEE4C217E}" type="slidenum">
              <a:rPr lang="en-US" smtClean="0">
                <a:solidFill>
                  <a:prstClr val="white">
                    <a:tint val="95000"/>
                  </a:prstClr>
                </a:solidFill>
              </a:rPr>
              <a:pPr/>
              <a:t>‹#›</a:t>
            </a:fld>
            <a:endParaRPr lang="en-US">
              <a:solidFill>
                <a:prstClr val="white">
                  <a:tint val="95000"/>
                </a:prstClr>
              </a:solidFill>
            </a:endParaRP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Tree>
    <p:extLst>
      <p:ext uri="{BB962C8B-B14F-4D97-AF65-F5344CB8AC3E}">
        <p14:creationId xmlns:p14="http://schemas.microsoft.com/office/powerpoint/2010/main" val="251242160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686800" cy="987552"/>
          </a:xfrm>
        </p:spPr>
        <p:txBody>
          <a:bodyPr>
            <a:noAutofit/>
          </a:bodyPr>
          <a:lstStyle>
            <a:lvl1pPr>
              <a:defRPr lang="en-US" dirty="0"/>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normAutofit/>
          </a:bodyPr>
          <a:lstStyle>
            <a:lvl1pPr>
              <a:defRPr sz="3200"/>
            </a:lvl1pPr>
            <a:lvl2pPr>
              <a:defRPr sz="2800"/>
            </a:lvl2pPr>
            <a:lvl3pPr>
              <a:defRPr sz="2400"/>
            </a:lvl3pPr>
            <a:lvl4pPr>
              <a:defRPr sz="2000"/>
            </a:lvl4pPr>
            <a:lvl5pPr>
              <a:defRPr sz="2000"/>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518E4772-5B34-401E-95E4-A9C2A89172CB}" type="datetime1">
              <a:rPr lang="en-US" smtClean="0">
                <a:solidFill>
                  <a:prstClr val="black">
                    <a:tint val="95000"/>
                  </a:prstClr>
                </a:solidFill>
              </a:rPr>
              <a:pPr/>
              <a:t>2/28/2017</a:t>
            </a:fld>
            <a:endParaRPr lang="en-US">
              <a:solidFill>
                <a:prstClr val="black">
                  <a:tint val="9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95000"/>
                  </a:prstClr>
                </a:solidFill>
              </a:rPr>
              <a:t>Mining of Massive Datasets. Leskovec, Rajaraman and Ullman. Stanford University</a:t>
            </a:r>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fld id="{19B12225-5612-419B-A8D5-4B8EEE4C217E}"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352606294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16F2FC2-BB9B-4501-A64A-1D405DFCD284}" type="datetime1">
              <a:rPr lang="en-US" smtClean="0">
                <a:solidFill>
                  <a:prstClr val="white">
                    <a:tint val="95000"/>
                  </a:prstClr>
                </a:solidFill>
              </a:rPr>
              <a:pPr/>
              <a:t>2/28/2017</a:t>
            </a:fld>
            <a:endParaRPr lang="en-US">
              <a:solidFill>
                <a:prstClr val="white">
                  <a:tint val="9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95000"/>
                  </a:prstClr>
                </a:solidFill>
              </a:rPr>
              <a:t>Mining of Massive Datasets. Leskovec, Rajaraman and Ullman. Stanford University</a:t>
            </a:r>
            <a:endParaRPr lang="en-US">
              <a:solidFill>
                <a:prstClr val="white">
                  <a:tint val="95000"/>
                </a:prstClr>
              </a:solidFill>
            </a:endParaRPr>
          </a:p>
        </p:txBody>
      </p:sp>
      <p:sp>
        <p:nvSpPr>
          <p:cNvPr id="6" name="Slide Number Placeholder 5"/>
          <p:cNvSpPr>
            <a:spLocks noGrp="1"/>
          </p:cNvSpPr>
          <p:nvPr>
            <p:ph type="sldNum" sz="quarter" idx="12"/>
          </p:nvPr>
        </p:nvSpPr>
        <p:spPr/>
        <p:txBody>
          <a:bodyPr/>
          <a:lstStyle/>
          <a:p>
            <a:fld id="{19B12225-5612-419B-A8D5-4B8EEE4C217E}" type="slidenum">
              <a:rPr lang="en-US" smtClean="0">
                <a:solidFill>
                  <a:prstClr val="white">
                    <a:tint val="95000"/>
                  </a:prstClr>
                </a:solidFill>
              </a:rPr>
              <a:pPr/>
              <a:t>‹#›</a:t>
            </a:fld>
            <a:endParaRPr lang="en-US">
              <a:solidFill>
                <a:prstClr val="white">
                  <a:tint val="95000"/>
                </a:prstClr>
              </a:solidFill>
            </a:endParaRPr>
          </a:p>
        </p:txBody>
      </p:sp>
    </p:spTree>
    <p:extLst>
      <p:ext uri="{BB962C8B-B14F-4D97-AF65-F5344CB8AC3E}">
        <p14:creationId xmlns:p14="http://schemas.microsoft.com/office/powerpoint/2010/main" val="292102288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295400"/>
            <a:ext cx="4038600" cy="5257800"/>
          </a:xfrm>
        </p:spPr>
        <p:txBody>
          <a:bodyPr lIns="91440">
            <a:normAutofit/>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Content Placeholder 3"/>
          <p:cNvSpPr>
            <a:spLocks noGrp="1"/>
          </p:cNvSpPr>
          <p:nvPr>
            <p:ph sz="half" idx="2"/>
          </p:nvPr>
        </p:nvSpPr>
        <p:spPr>
          <a:xfrm>
            <a:off x="4648200" y="1295400"/>
            <a:ext cx="4038600" cy="5257800"/>
          </a:xfrm>
        </p:spPr>
        <p:txBody>
          <a:bodyPr>
            <a:normAutofit/>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40863B-248B-44EE-B105-5B695F0FC236}" type="datetime1">
              <a:rPr lang="en-US" smtClean="0">
                <a:solidFill>
                  <a:prstClr val="black">
                    <a:tint val="95000"/>
                  </a:prstClr>
                </a:solidFill>
              </a:rPr>
              <a:pPr/>
              <a:t>2/28/2017</a:t>
            </a:fld>
            <a:endParaRPr lang="en-US">
              <a:solidFill>
                <a:prstClr val="black">
                  <a:tint val="9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95000"/>
                  </a:prstClr>
                </a:solidFill>
              </a:rPr>
              <a:t>Mining of Massive Datasets. Leskovec, Rajaraman and Ullman. Stanford University</a:t>
            </a:r>
            <a:endParaRPr lang="en-US">
              <a:solidFill>
                <a:prstClr val="black">
                  <a:tint val="95000"/>
                </a:prstClr>
              </a:solidFill>
            </a:endParaRPr>
          </a:p>
        </p:txBody>
      </p:sp>
      <p:sp>
        <p:nvSpPr>
          <p:cNvPr id="7" name="Slide Number Placeholder 6"/>
          <p:cNvSpPr>
            <a:spLocks noGrp="1"/>
          </p:cNvSpPr>
          <p:nvPr>
            <p:ph type="sldNum" sz="quarter" idx="12"/>
          </p:nvPr>
        </p:nvSpPr>
        <p:spPr/>
        <p:txBody>
          <a:bodyPr/>
          <a:lstStyle/>
          <a:p>
            <a:fld id="{19B12225-5612-419B-A8D5-4B8EEE4C217E}"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83775649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0CF02E7-FC57-4F06-96DC-6D61D3B11F6E}" type="datetime1">
              <a:rPr lang="en-US" smtClean="0">
                <a:solidFill>
                  <a:prstClr val="black">
                    <a:tint val="95000"/>
                  </a:prstClr>
                </a:solidFill>
              </a:rPr>
              <a:pPr/>
              <a:t>2/28/2017</a:t>
            </a:fld>
            <a:endParaRPr lang="en-US">
              <a:solidFill>
                <a:prstClr val="black">
                  <a:tint val="9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95000"/>
                  </a:prstClr>
                </a:solidFill>
              </a:rPr>
              <a:t>Mining of Massive Datasets. Leskovec, Rajaraman and Ullman. Stanford University</a:t>
            </a:r>
            <a:endParaRPr lang="en-US">
              <a:solidFill>
                <a:prstClr val="black">
                  <a:tint val="95000"/>
                </a:prstClr>
              </a:solidFill>
            </a:endParaRPr>
          </a:p>
        </p:txBody>
      </p:sp>
      <p:sp>
        <p:nvSpPr>
          <p:cNvPr id="9" name="Slide Number Placeholder 8"/>
          <p:cNvSpPr>
            <a:spLocks noGrp="1"/>
          </p:cNvSpPr>
          <p:nvPr>
            <p:ph type="sldNum" sz="quarter" idx="12"/>
          </p:nvPr>
        </p:nvSpPr>
        <p:spPr/>
        <p:txBody>
          <a:bodyPr/>
          <a:lstStyle/>
          <a:p>
            <a:fld id="{19B12225-5612-419B-A8D5-4B8EEE4C217E}"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153017695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D21CBE1-4CBA-44C9-838C-77ADBAC1F8A2}" type="datetime1">
              <a:rPr lang="en-US" smtClean="0">
                <a:solidFill>
                  <a:prstClr val="black">
                    <a:tint val="95000"/>
                  </a:prstClr>
                </a:solidFill>
              </a:rPr>
              <a:pPr/>
              <a:t>2/28/2017</a:t>
            </a:fld>
            <a:endParaRPr lang="en-US">
              <a:solidFill>
                <a:prstClr val="black">
                  <a:tint val="9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95000"/>
                  </a:prstClr>
                </a:solidFill>
              </a:rPr>
              <a:t>Mining of Massive Datasets. Leskovec, Rajaraman and Ullman. Stanford University</a:t>
            </a:r>
            <a:endParaRPr lang="en-US">
              <a:solidFill>
                <a:prstClr val="black">
                  <a:tint val="95000"/>
                </a:prstClr>
              </a:solidFill>
            </a:endParaRPr>
          </a:p>
        </p:txBody>
      </p:sp>
      <p:sp>
        <p:nvSpPr>
          <p:cNvPr id="5" name="Slide Number Placeholder 4"/>
          <p:cNvSpPr>
            <a:spLocks noGrp="1"/>
          </p:cNvSpPr>
          <p:nvPr>
            <p:ph type="sldNum" sz="quarter" idx="12"/>
          </p:nvPr>
        </p:nvSpPr>
        <p:spPr/>
        <p:txBody>
          <a:bodyPr/>
          <a:lstStyle/>
          <a:p>
            <a:fld id="{19B12225-5612-419B-A8D5-4B8EEE4C217E}"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249494463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4CE81B-E021-4957-93E3-79B1FDE179A2}" type="datetime1">
              <a:rPr lang="en-US" smtClean="0">
                <a:solidFill>
                  <a:prstClr val="black">
                    <a:tint val="95000"/>
                  </a:prstClr>
                </a:solidFill>
              </a:rPr>
              <a:pPr/>
              <a:t>2/28/2017</a:t>
            </a:fld>
            <a:endParaRPr lang="en-US">
              <a:solidFill>
                <a:prstClr val="black">
                  <a:tint val="9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95000"/>
                  </a:prstClr>
                </a:solidFill>
              </a:rPr>
              <a:t>Mining of Massive Datasets. Leskovec, Rajaraman and Ullman. Stanford University</a:t>
            </a:r>
            <a:endParaRPr lang="en-US">
              <a:solidFill>
                <a:prstClr val="black">
                  <a:tint val="95000"/>
                </a:prstClr>
              </a:solidFill>
            </a:endParaRPr>
          </a:p>
        </p:txBody>
      </p:sp>
      <p:sp>
        <p:nvSpPr>
          <p:cNvPr id="4" name="Slide Number Placeholder 3"/>
          <p:cNvSpPr>
            <a:spLocks noGrp="1"/>
          </p:cNvSpPr>
          <p:nvPr>
            <p:ph type="sldNum" sz="quarter" idx="12"/>
          </p:nvPr>
        </p:nvSpPr>
        <p:spPr/>
        <p:txBody>
          <a:bodyPr/>
          <a:lstStyle/>
          <a:p>
            <a:fld id="{19B12225-5612-419B-A8D5-4B8EEE4C217E}"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420230422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686800" cy="987552"/>
          </a:xfrm>
        </p:spPr>
        <p:txBody>
          <a:bodyPr>
            <a:noAutofit/>
          </a:bodyPr>
          <a:lstStyle>
            <a:lvl1pPr>
              <a:defRPr lang="en-US" dirty="0"/>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normAutofit/>
          </a:bodyPr>
          <a:lstStyle>
            <a:lvl1pPr>
              <a:defRPr sz="3200"/>
            </a:lvl1pPr>
            <a:lvl2pPr>
              <a:defRPr sz="2800"/>
            </a:lvl2pPr>
            <a:lvl3pPr>
              <a:defRPr sz="2400"/>
            </a:lvl3pPr>
            <a:lvl4pPr>
              <a:defRPr sz="2000"/>
            </a:lvl4pPr>
            <a:lvl5pPr>
              <a:defRPr sz="2000"/>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947EA96-B7F4-4F79-A79B-FBC8F44320DC}" type="datetime1">
              <a:rPr lang="en-US" smtClean="0">
                <a:solidFill>
                  <a:prstClr val="black">
                    <a:tint val="95000"/>
                  </a:prstClr>
                </a:solidFill>
              </a:rPr>
              <a:pPr/>
              <a:t>2/28/2017</a:t>
            </a:fld>
            <a:endParaRPr lang="en-US">
              <a:solidFill>
                <a:prstClr val="black">
                  <a:tint val="9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95000"/>
                  </a:prstClr>
                </a:solidFill>
              </a:rPr>
              <a:t>Mining of Massive Datasets. Leskovec, Rajaraman and Ullman. Stanford University</a:t>
            </a:r>
            <a:endParaRPr lang="en-US">
              <a:solidFill>
                <a:prstClr val="black">
                  <a:tint val="95000"/>
                </a:prstClr>
              </a:solidFill>
            </a:endParaRPr>
          </a:p>
        </p:txBody>
      </p:sp>
      <p:sp>
        <p:nvSpPr>
          <p:cNvPr id="7" name="Slide Number Placeholder 6"/>
          <p:cNvSpPr>
            <a:spLocks noGrp="1"/>
          </p:cNvSpPr>
          <p:nvPr>
            <p:ph type="sldNum" sz="quarter" idx="12"/>
          </p:nvPr>
        </p:nvSpPr>
        <p:spPr/>
        <p:txBody>
          <a:bodyPr/>
          <a:lstStyle/>
          <a:p>
            <a:fld id="{19B12225-5612-419B-A8D5-4B8EEE4C217E}" type="slidenum">
              <a:rPr lang="en-US" smtClean="0">
                <a:solidFill>
                  <a:prstClr val="black">
                    <a:tint val="95000"/>
                  </a:prstClr>
                </a:solidFill>
              </a:rPr>
              <a:pPr/>
              <a:t>‹#›</a:t>
            </a:fld>
            <a:endParaRPr lang="en-US">
              <a:solidFill>
                <a:prstClr val="black">
                  <a:tint val="95000"/>
                </a:prstClr>
              </a:solidFill>
            </a:endParaRP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Tree>
    <p:extLst>
      <p:ext uri="{BB962C8B-B14F-4D97-AF65-F5344CB8AC3E}">
        <p14:creationId xmlns:p14="http://schemas.microsoft.com/office/powerpoint/2010/main" val="2792009485"/>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647A801F-1A2D-4373-93F5-E8FD50FE0F8E}" type="datetime1">
              <a:rPr lang="en-US" smtClean="0">
                <a:solidFill>
                  <a:prstClr val="black">
                    <a:tint val="95000"/>
                  </a:prstClr>
                </a:solidFill>
              </a:rPr>
              <a:pPr/>
              <a:t>2/28/2017</a:t>
            </a:fld>
            <a:endParaRPr lang="en-US">
              <a:solidFill>
                <a:prstClr val="black">
                  <a:tint val="95000"/>
                </a:prstClr>
              </a:solidFill>
            </a:endParaRP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r>
              <a:rPr lang="en-US" smtClean="0">
                <a:solidFill>
                  <a:prstClr val="white">
                    <a:shade val="50000"/>
                  </a:prstClr>
                </a:solidFill>
              </a:rPr>
              <a:t>Mining of Massive Datasets. Leskovec, Rajaraman and Ullman. Stanford University</a:t>
            </a:r>
            <a:endParaRPr lang="en-US">
              <a:solidFill>
                <a:prstClr val="white">
                  <a:shade val="50000"/>
                </a:prstClr>
              </a:solidFill>
            </a:endParaRPr>
          </a:p>
        </p:txBody>
      </p:sp>
      <p:sp>
        <p:nvSpPr>
          <p:cNvPr id="7" name="Slide Number Placeholder 6"/>
          <p:cNvSpPr>
            <a:spLocks noGrp="1"/>
          </p:cNvSpPr>
          <p:nvPr>
            <p:ph type="sldNum" sz="quarter" idx="12"/>
          </p:nvPr>
        </p:nvSpPr>
        <p:spPr>
          <a:xfrm>
            <a:off x="8339328" y="1170432"/>
            <a:ext cx="733864" cy="201168"/>
          </a:xfrm>
        </p:spPr>
        <p:txBody>
          <a:bodyPr/>
          <a:lstStyle/>
          <a:p>
            <a:fld id="{19B12225-5612-419B-A8D5-4B8EEE4C217E}"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80475444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F9DA65-BB84-49AE-865D-17FA935BCB90}" type="datetime1">
              <a:rPr lang="en-US" smtClean="0">
                <a:solidFill>
                  <a:prstClr val="black">
                    <a:tint val="95000"/>
                  </a:prstClr>
                </a:solidFill>
              </a:rPr>
              <a:pPr/>
              <a:t>2/28/2017</a:t>
            </a:fld>
            <a:endParaRPr lang="en-US">
              <a:solidFill>
                <a:prstClr val="black">
                  <a:tint val="9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95000"/>
                  </a:prstClr>
                </a:solidFill>
              </a:rPr>
              <a:t>Mining of Massive Datasets. Leskovec, Rajaraman and Ullman. Stanford University</a:t>
            </a:r>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fld id="{19B12225-5612-419B-A8D5-4B8EEE4C217E}"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2530389199"/>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66E137-08FA-4CDA-8725-3545AA5F9FAC}" type="datetime1">
              <a:rPr lang="en-US" smtClean="0">
                <a:solidFill>
                  <a:prstClr val="black">
                    <a:tint val="95000"/>
                  </a:prstClr>
                </a:solidFill>
              </a:rPr>
              <a:pPr/>
              <a:t>2/28/2017</a:t>
            </a:fld>
            <a:endParaRPr lang="en-US">
              <a:solidFill>
                <a:prstClr val="black">
                  <a:tint val="95000"/>
                </a:prstClr>
              </a:solidFill>
            </a:endParaRPr>
          </a:p>
        </p:txBody>
      </p:sp>
      <p:sp>
        <p:nvSpPr>
          <p:cNvPr id="5" name="Footer Placeholder 4"/>
          <p:cNvSpPr>
            <a:spLocks noGrp="1"/>
          </p:cNvSpPr>
          <p:nvPr>
            <p:ph type="ftr" sz="quarter" idx="11"/>
          </p:nvPr>
        </p:nvSpPr>
        <p:spPr>
          <a:xfrm>
            <a:off x="2640597" y="6377459"/>
            <a:ext cx="3836404" cy="365125"/>
          </a:xfrm>
        </p:spPr>
        <p:txBody>
          <a:bodyPr/>
          <a:lstStyle/>
          <a:p>
            <a:r>
              <a:rPr lang="en-US" smtClean="0">
                <a:solidFill>
                  <a:prstClr val="black">
                    <a:tint val="95000"/>
                  </a:prstClr>
                </a:solidFill>
              </a:rPr>
              <a:t>Mining of Massive Datasets. Leskovec, Rajaraman and Ullman. Stanford University</a:t>
            </a:r>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fld id="{19B12225-5612-419B-A8D5-4B8EEE4C217E}"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167392089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8226720" cy="1143480"/>
          </a:xfrm>
        </p:spPr>
        <p:txBody>
          <a:bodyPr tIns="41473" bIns="41473"/>
          <a:lstStyle/>
          <a:p>
            <a:r>
              <a:rPr lang="en-US" smtClean="0"/>
              <a:t>Click to edit Master title style</a:t>
            </a:r>
            <a:endParaRPr lang="en-US"/>
          </a:p>
        </p:txBody>
      </p:sp>
      <p:sp>
        <p:nvSpPr>
          <p:cNvPr id="3" name="Text Placeholder 2"/>
          <p:cNvSpPr>
            <a:spLocks noGrp="1"/>
          </p:cNvSpPr>
          <p:nvPr>
            <p:ph type="body" sz="half" idx="1"/>
          </p:nvPr>
        </p:nvSpPr>
        <p:spPr>
          <a:xfrm>
            <a:off x="457920" y="1604329"/>
            <a:ext cx="4043520" cy="4524955"/>
          </a:xfrm>
        </p:spPr>
        <p:txBody>
          <a:bodyPr rIns="82945" bIns="4147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39680" y="1604329"/>
            <a:ext cx="4044960" cy="4524955"/>
          </a:xfrm>
        </p:spPr>
        <p:txBody>
          <a:bodyPr rIns="82945" bIns="41473"/>
          <a:lstStyle/>
          <a:p>
            <a:endParaRPr lang="en-US"/>
          </a:p>
        </p:txBody>
      </p:sp>
      <p:sp>
        <p:nvSpPr>
          <p:cNvPr id="5" name="Date Placeholder 4"/>
          <p:cNvSpPr>
            <a:spLocks noGrp="1"/>
          </p:cNvSpPr>
          <p:nvPr>
            <p:ph type="dt" idx="10"/>
          </p:nvPr>
        </p:nvSpPr>
        <p:spPr>
          <a:xfrm>
            <a:off x="457920" y="6247376"/>
            <a:ext cx="2126880" cy="472370"/>
          </a:xfrm>
        </p:spPr>
        <p:txBody>
          <a:bodyPr tIns="41473"/>
          <a:lstStyle>
            <a:lvl1pPr>
              <a:defRPr/>
            </a:lvl1pPr>
          </a:lstStyle>
          <a:p>
            <a:fld id="{B54C64C9-F705-476E-B769-508EAD066D70}" type="datetime1">
              <a:rPr lang="en-US" smtClean="0">
                <a:solidFill>
                  <a:prstClr val="black">
                    <a:tint val="95000"/>
                  </a:prstClr>
                </a:solidFill>
              </a:rPr>
              <a:pPr/>
              <a:t>2/28/2017</a:t>
            </a:fld>
            <a:endParaRPr lang="en-GB">
              <a:solidFill>
                <a:prstClr val="black">
                  <a:tint val="95000"/>
                </a:prstClr>
              </a:solidFill>
            </a:endParaRPr>
          </a:p>
        </p:txBody>
      </p:sp>
      <p:sp>
        <p:nvSpPr>
          <p:cNvPr id="6" name="Footer Placeholder 5"/>
          <p:cNvSpPr>
            <a:spLocks noGrp="1"/>
          </p:cNvSpPr>
          <p:nvPr>
            <p:ph type="ftr" idx="11"/>
          </p:nvPr>
        </p:nvSpPr>
        <p:spPr>
          <a:xfrm>
            <a:off x="3126240" y="6247376"/>
            <a:ext cx="2897280" cy="472370"/>
          </a:xfrm>
        </p:spPr>
        <p:txBody>
          <a:bodyPr tIns="41473"/>
          <a:lstStyle>
            <a:lvl1pPr>
              <a:defRPr/>
            </a:lvl1pPr>
          </a:lstStyle>
          <a:p>
            <a:r>
              <a:rPr lang="en-US" smtClean="0">
                <a:solidFill>
                  <a:prstClr val="black">
                    <a:tint val="95000"/>
                  </a:prstClr>
                </a:solidFill>
              </a:rPr>
              <a:t>Mining of Massive Datasets. Leskovec, Rajaraman and Ullman. Stanford University</a:t>
            </a:r>
            <a:endParaRPr lang="en-GB">
              <a:solidFill>
                <a:prstClr val="black">
                  <a:tint val="95000"/>
                </a:prstClr>
              </a:solidFill>
            </a:endParaRPr>
          </a:p>
        </p:txBody>
      </p:sp>
      <p:sp>
        <p:nvSpPr>
          <p:cNvPr id="7" name="Slide Number Placeholder 6"/>
          <p:cNvSpPr>
            <a:spLocks noGrp="1"/>
          </p:cNvSpPr>
          <p:nvPr>
            <p:ph type="sldNum" idx="12"/>
          </p:nvPr>
        </p:nvSpPr>
        <p:spPr>
          <a:xfrm>
            <a:off x="6554880" y="6247376"/>
            <a:ext cx="2128320" cy="472370"/>
          </a:xfrm>
        </p:spPr>
        <p:txBody>
          <a:bodyPr lIns="82945" tIns="41473" rIns="82945"/>
          <a:lstStyle>
            <a:lvl1pPr>
              <a:defRPr/>
            </a:lvl1pPr>
          </a:lstStyle>
          <a:p>
            <a:fld id="{10066599-523B-4641-9CCC-17D83CD935ED}" type="slidenum">
              <a:rPr lang="en-GB">
                <a:solidFill>
                  <a:prstClr val="black">
                    <a:tint val="95000"/>
                  </a:prstClr>
                </a:solidFill>
              </a:rPr>
              <a:pPr/>
              <a:t>‹#›</a:t>
            </a:fld>
            <a:endParaRPr lang="en-GB">
              <a:solidFill>
                <a:prstClr val="black">
                  <a:tint val="95000"/>
                </a:prstClr>
              </a:solidFill>
            </a:endParaRPr>
          </a:p>
        </p:txBody>
      </p:sp>
    </p:spTree>
    <p:extLst>
      <p:ext uri="{BB962C8B-B14F-4D97-AF65-F5344CB8AC3E}">
        <p14:creationId xmlns:p14="http://schemas.microsoft.com/office/powerpoint/2010/main" val="196738838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57200" y="6583680"/>
            <a:ext cx="2133600" cy="274320"/>
          </a:xfrm>
          <a:prstGeom prst="rect">
            <a:avLst/>
          </a:prstGeom>
        </p:spPr>
        <p:txBody>
          <a:bodyPr/>
          <a:lstStyle/>
          <a:p>
            <a:fld id="{016F2FC2-BB9B-4501-A64A-1D405DFCD284}" type="datetime1">
              <a:rPr lang="en-US" smtClean="0"/>
              <a:t>2/28/2017</a:t>
            </a:fld>
            <a:endParaRPr lang="en-US"/>
          </a:p>
        </p:txBody>
      </p:sp>
      <p:sp>
        <p:nvSpPr>
          <p:cNvPr id="5" name="Footer Placeholder 4"/>
          <p:cNvSpPr>
            <a:spLocks noGrp="1"/>
          </p:cNvSpPr>
          <p:nvPr>
            <p:ph type="ftr" sz="quarter" idx="11"/>
          </p:nvPr>
        </p:nvSpPr>
        <p:spPr>
          <a:xfrm>
            <a:off x="2640596" y="6583680"/>
            <a:ext cx="5507719" cy="274320"/>
          </a:xfrm>
          <a:prstGeom prst="rect">
            <a:avLst/>
          </a:prstGeom>
        </p:spPr>
        <p:txBody>
          <a:bodyPr/>
          <a:lstStyle/>
          <a:p>
            <a:r>
              <a:rPr lang="en-US" smtClean="0"/>
              <a:t>Mining of Massive Datasets. Leskovec, Rajaraman and Ullman. Stanford University</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295400"/>
            <a:ext cx="4038600" cy="5257800"/>
          </a:xfrm>
        </p:spPr>
        <p:txBody>
          <a:bodyPr lIns="91440">
            <a:normAutofit/>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Content Placeholder 3"/>
          <p:cNvSpPr>
            <a:spLocks noGrp="1"/>
          </p:cNvSpPr>
          <p:nvPr>
            <p:ph sz="half" idx="2"/>
          </p:nvPr>
        </p:nvSpPr>
        <p:spPr>
          <a:xfrm>
            <a:off x="4648200" y="1295400"/>
            <a:ext cx="4038600" cy="5257800"/>
          </a:xfrm>
        </p:spPr>
        <p:txBody>
          <a:bodyPr>
            <a:normAutofit/>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57200" y="6583680"/>
            <a:ext cx="2133600" cy="274320"/>
          </a:xfrm>
          <a:prstGeom prst="rect">
            <a:avLst/>
          </a:prstGeom>
        </p:spPr>
        <p:txBody>
          <a:bodyPr/>
          <a:lstStyle/>
          <a:p>
            <a:fld id="{D740863B-248B-44EE-B105-5B695F0FC236}" type="datetime1">
              <a:rPr lang="en-US" smtClean="0"/>
              <a:t>2/28/2017</a:t>
            </a:fld>
            <a:endParaRPr lang="en-US"/>
          </a:p>
        </p:txBody>
      </p:sp>
      <p:sp>
        <p:nvSpPr>
          <p:cNvPr id="6" name="Footer Placeholder 5"/>
          <p:cNvSpPr>
            <a:spLocks noGrp="1"/>
          </p:cNvSpPr>
          <p:nvPr>
            <p:ph type="ftr" sz="quarter" idx="11"/>
          </p:nvPr>
        </p:nvSpPr>
        <p:spPr>
          <a:xfrm>
            <a:off x="2640596" y="6583680"/>
            <a:ext cx="5507719" cy="274320"/>
          </a:xfrm>
          <a:prstGeom prst="rect">
            <a:avLst/>
          </a:prstGeom>
        </p:spPr>
        <p:txBody>
          <a:bodyPr/>
          <a:lstStyle/>
          <a:p>
            <a:r>
              <a:rPr lang="en-US" smtClean="0"/>
              <a:t>Mining of Massive Datasets. Leskovec, Rajaraman and Ullman. Stanford University</a:t>
            </a:r>
            <a:endParaRPr lang="en-US"/>
          </a:p>
        </p:txBody>
      </p:sp>
      <p:sp>
        <p:nvSpPr>
          <p:cNvPr id="7" name="Slide Number Placeholder 6"/>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57200" y="6583680"/>
            <a:ext cx="2133600" cy="274320"/>
          </a:xfrm>
          <a:prstGeom prst="rect">
            <a:avLst/>
          </a:prstGeom>
        </p:spPr>
        <p:txBody>
          <a:bodyPr/>
          <a:lstStyle/>
          <a:p>
            <a:fld id="{C0CF02E7-FC57-4F06-96DC-6D61D3B11F6E}" type="datetime1">
              <a:rPr lang="en-US" smtClean="0"/>
              <a:t>2/28/2017</a:t>
            </a:fld>
            <a:endParaRPr lang="en-US"/>
          </a:p>
        </p:txBody>
      </p:sp>
      <p:sp>
        <p:nvSpPr>
          <p:cNvPr id="8" name="Footer Placeholder 7"/>
          <p:cNvSpPr>
            <a:spLocks noGrp="1"/>
          </p:cNvSpPr>
          <p:nvPr>
            <p:ph type="ftr" sz="quarter" idx="11"/>
          </p:nvPr>
        </p:nvSpPr>
        <p:spPr>
          <a:xfrm>
            <a:off x="2640596" y="6583680"/>
            <a:ext cx="5507719" cy="274320"/>
          </a:xfrm>
          <a:prstGeom prst="rect">
            <a:avLst/>
          </a:prstGeom>
        </p:spPr>
        <p:txBody>
          <a:bodyPr/>
          <a:lstStyle/>
          <a:p>
            <a:r>
              <a:rPr lang="en-US" smtClean="0"/>
              <a:t>Mining of Massive Datasets. Leskovec, Rajaraman and Ullman. Stanford University</a:t>
            </a:r>
            <a:endParaRPr lang="en-US"/>
          </a:p>
        </p:txBody>
      </p:sp>
      <p:sp>
        <p:nvSpPr>
          <p:cNvPr id="9" name="Slide Number Placeholder 8"/>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5" name="Slide Number Placeholder 4"/>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583680"/>
            <a:ext cx="2133600" cy="274320"/>
          </a:xfrm>
          <a:prstGeom prst="rect">
            <a:avLst/>
          </a:prstGeom>
        </p:spPr>
        <p:txBody>
          <a:bodyPr/>
          <a:lstStyle/>
          <a:p>
            <a:fld id="{274CE81B-E021-4957-93E3-79B1FDE179A2}" type="datetime1">
              <a:rPr lang="en-US" smtClean="0"/>
              <a:t>2/28/2017</a:t>
            </a:fld>
            <a:endParaRPr lang="en-US"/>
          </a:p>
        </p:txBody>
      </p:sp>
      <p:sp>
        <p:nvSpPr>
          <p:cNvPr id="3" name="Footer Placeholder 2"/>
          <p:cNvSpPr>
            <a:spLocks noGrp="1"/>
          </p:cNvSpPr>
          <p:nvPr>
            <p:ph type="ftr" sz="quarter" idx="11"/>
          </p:nvPr>
        </p:nvSpPr>
        <p:spPr>
          <a:xfrm>
            <a:off x="2640596" y="6583680"/>
            <a:ext cx="5507719" cy="274320"/>
          </a:xfrm>
          <a:prstGeom prst="rect">
            <a:avLst/>
          </a:prstGeom>
        </p:spPr>
        <p:txBody>
          <a:bodyPr/>
          <a:lstStyle/>
          <a:p>
            <a:r>
              <a:rPr lang="en-US" smtClean="0"/>
              <a:t>Mining of Massive Datasets. Leskovec, Rajaraman and Ullman. Stanford University</a:t>
            </a:r>
            <a:endParaRPr lang="en-US"/>
          </a:p>
        </p:txBody>
      </p:sp>
      <p:sp>
        <p:nvSpPr>
          <p:cNvPr id="4" name="Slide Number Placeholder 3"/>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583680"/>
            <a:ext cx="2133600" cy="274320"/>
          </a:xfrm>
          <a:prstGeom prst="rect">
            <a:avLst/>
          </a:prstGeom>
        </p:spPr>
        <p:txBody>
          <a:bodyPr/>
          <a:lstStyle/>
          <a:p>
            <a:fld id="{0947EA96-B7F4-4F79-A79B-FBC8F44320DC}" type="datetime1">
              <a:rPr lang="en-US" smtClean="0"/>
              <a:t>2/28/2017</a:t>
            </a:fld>
            <a:endParaRPr lang="en-US"/>
          </a:p>
        </p:txBody>
      </p:sp>
      <p:sp>
        <p:nvSpPr>
          <p:cNvPr id="6" name="Footer Placeholder 5"/>
          <p:cNvSpPr>
            <a:spLocks noGrp="1"/>
          </p:cNvSpPr>
          <p:nvPr>
            <p:ph type="ftr" sz="quarter" idx="11"/>
          </p:nvPr>
        </p:nvSpPr>
        <p:spPr>
          <a:xfrm>
            <a:off x="2640596" y="6583680"/>
            <a:ext cx="5507719" cy="274320"/>
          </a:xfrm>
          <a:prstGeom prst="rect">
            <a:avLst/>
          </a:prstGeom>
        </p:spPr>
        <p:txBody>
          <a:bodyPr/>
          <a:lstStyle/>
          <a:p>
            <a:r>
              <a:rPr lang="en-US" smtClean="0"/>
              <a:t>Mining of Massive Datasets. Leskovec, Rajaraman and Ullman. Stanford University</a:t>
            </a:r>
            <a:endParaRPr lang="en-US"/>
          </a:p>
        </p:txBody>
      </p:sp>
      <p:sp>
        <p:nvSpPr>
          <p:cNvPr id="7" name="Slide Number Placeholder 6"/>
          <p:cNvSpPr>
            <a:spLocks noGrp="1"/>
          </p:cNvSpPr>
          <p:nvPr>
            <p:ph type="sldNum" sz="quarter" idx="12"/>
          </p:nvPr>
        </p:nvSpPr>
        <p:spPr/>
        <p:txBody>
          <a:bodyPr/>
          <a:lstStyle/>
          <a:p>
            <a:fld id="{19B12225-5612-419B-A8D5-4B8EEE4C217E}"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a:prstGeom prst="rect">
            <a:avLst/>
          </a:prstGeom>
        </p:spPr>
        <p:txBody>
          <a:bodyPr/>
          <a:lstStyle/>
          <a:p>
            <a:fld id="{647A801F-1A2D-4373-93F5-E8FD50FE0F8E}" type="datetime1">
              <a:rPr lang="en-US" smtClean="0"/>
              <a:t>2/28/2017</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a:prstGeom prst="rect">
            <a:avLst/>
          </a:prstGeom>
        </p:spPr>
        <p:txBody>
          <a:bodyPr/>
          <a:lstStyle>
            <a:lvl1pPr>
              <a:defRPr>
                <a:solidFill>
                  <a:schemeClr val="bg1">
                    <a:shade val="50000"/>
                  </a:schemeClr>
                </a:solidFill>
              </a:defRPr>
            </a:lvl1pPr>
          </a:lstStyle>
          <a:p>
            <a:r>
              <a:rPr lang="en-US" smtClean="0"/>
              <a:t>Mining of Massive Datasets. Leskovec, Rajaraman and Ullman. Stanford University</a:t>
            </a:r>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19B12225-5612-419B-A8D5-4B8EEE4C217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02108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1"/>
            <a:ext cx="9143999" cy="1021079"/>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199" y="152400"/>
            <a:ext cx="8686799" cy="8382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457200" y="1295400"/>
            <a:ext cx="8534400" cy="5257801"/>
          </a:xfrm>
          <a:prstGeom prst="rect">
            <a:avLst/>
          </a:prstGeom>
        </p:spPr>
        <p:txBody>
          <a:bodyPr vert="horz" lIns="54864" tIns="91440" rtlCol="0">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6" name="Slide Number Placeholder 5"/>
          <p:cNvSpPr>
            <a:spLocks noGrp="1"/>
          </p:cNvSpPr>
          <p:nvPr>
            <p:ph type="sldNum" sz="quarter" idx="4"/>
          </p:nvPr>
        </p:nvSpPr>
        <p:spPr>
          <a:xfrm>
            <a:off x="8204396" y="6583680"/>
            <a:ext cx="733864" cy="274320"/>
          </a:xfrm>
          <a:prstGeom prst="rect">
            <a:avLst/>
          </a:prstGeom>
        </p:spPr>
        <p:txBody>
          <a:bodyPr vert="horz" bIns="0" rtlCol="0" anchor="b"/>
          <a:lstStyle>
            <a:lvl1pPr algn="r" eaLnBrk="1" latinLnBrk="0" hangingPunct="1">
              <a:defRPr kumimoji="0" sz="900">
                <a:solidFill>
                  <a:schemeClr val="tx1">
                    <a:tint val="95000"/>
                  </a:schemeClr>
                </a:solidFill>
                <a:latin typeface="Calibri" pitchFamily="34" charset="0"/>
                <a:cs typeface="Calibri" pitchFamily="34" charset="0"/>
              </a:defRPr>
            </a:lvl1pPr>
            <a:extLst/>
          </a:lstStyle>
          <a:p>
            <a:fld id="{19B12225-5612-419B-A8D5-4B8EEE4C217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5" r:id="rId12"/>
  </p:sldLayoutIdLst>
  <p:timing>
    <p:tnLst>
      <p:par>
        <p:cTn id="1" dur="indefinite" restart="never" nodeType="tmRoot"/>
      </p:par>
    </p:tnLst>
  </p:timing>
  <p:hf hdr="0"/>
  <p:txStyles>
    <p:titleStyle>
      <a:lvl1pPr algn="l" rtl="0" eaLnBrk="1" latinLnBrk="0" hangingPunct="1">
        <a:spcBef>
          <a:spcPct val="0"/>
        </a:spcBef>
        <a:buNone/>
        <a:defRPr kumimoji="0" sz="48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Calibri" pitchFamily="34" charset="0"/>
          <a:ea typeface="+mn-ea"/>
          <a:cs typeface="Calibri" pitchFamily="34" charset="0"/>
        </a:defRPr>
      </a:lvl1pPr>
      <a:lvl2pPr marL="731520" indent="-274320" algn="l" rtl="0" eaLnBrk="1" latinLnBrk="0" hangingPunct="1">
        <a:spcBef>
          <a:spcPct val="20000"/>
        </a:spcBef>
        <a:buClr>
          <a:schemeClr val="accent2"/>
        </a:buClr>
        <a:buSzPct val="100000"/>
        <a:buFont typeface="Wingdings" pitchFamily="2" charset="2"/>
        <a:buChar char="§"/>
        <a:defRPr kumimoji="0" sz="2800" kern="1200">
          <a:solidFill>
            <a:schemeClr val="tx1"/>
          </a:solidFill>
          <a:latin typeface="Calibri" pitchFamily="34" charset="0"/>
          <a:ea typeface="+mn-ea"/>
          <a:cs typeface="Calibri" pitchFamily="34" charset="0"/>
        </a:defRPr>
      </a:lvl2pPr>
      <a:lvl3pPr marL="996696" indent="-228600" algn="l" rtl="0" eaLnBrk="1" latinLnBrk="0" hangingPunct="1">
        <a:spcBef>
          <a:spcPct val="20000"/>
        </a:spcBef>
        <a:buClr>
          <a:schemeClr val="accent3"/>
        </a:buClr>
        <a:buSzPct val="100000"/>
        <a:buFont typeface="Wingdings" pitchFamily="2" charset="2"/>
        <a:buChar char="§"/>
        <a:defRPr kumimoji="0" sz="2400" kern="1200">
          <a:solidFill>
            <a:schemeClr val="tx1"/>
          </a:solidFill>
          <a:latin typeface="Calibri" pitchFamily="34" charset="0"/>
          <a:ea typeface="+mn-ea"/>
          <a:cs typeface="Calibri" pitchFamily="34" charset="0"/>
        </a:defRPr>
      </a:lvl3pPr>
      <a:lvl4pPr marL="1216152" indent="-182880" algn="l" rtl="0" eaLnBrk="1" latinLnBrk="0" hangingPunct="1">
        <a:spcBef>
          <a:spcPct val="20000"/>
        </a:spcBef>
        <a:buClr>
          <a:schemeClr val="accent4"/>
        </a:buClr>
        <a:buSzPct val="100000"/>
        <a:buFont typeface="Wingdings" pitchFamily="2" charset="2"/>
        <a:buChar char="§"/>
        <a:defRPr kumimoji="0" sz="2000" kern="1200">
          <a:solidFill>
            <a:schemeClr val="tx1"/>
          </a:solidFill>
          <a:latin typeface="Calibri" pitchFamily="34" charset="0"/>
          <a:ea typeface="+mn-ea"/>
          <a:cs typeface="Calibri" pitchFamily="34" charset="0"/>
        </a:defRPr>
      </a:lvl4pPr>
      <a:lvl5pPr marL="1426464" indent="-182880" algn="l" rtl="0" eaLnBrk="1" latinLnBrk="0" hangingPunct="1">
        <a:spcBef>
          <a:spcPct val="20000"/>
        </a:spcBef>
        <a:buClr>
          <a:schemeClr val="accent5"/>
        </a:buClr>
        <a:buSzPct val="100000"/>
        <a:buFont typeface="Wingdings" pitchFamily="2" charset="2"/>
        <a:buChar char="§"/>
        <a:defRPr kumimoji="0" lang="en-US" sz="2000" kern="1200" smtClean="0">
          <a:solidFill>
            <a:schemeClr val="tx1"/>
          </a:solidFill>
          <a:latin typeface="Calibri" pitchFamily="34" charset="0"/>
          <a:ea typeface="+mn-ea"/>
          <a:cs typeface="Calibri" pitchFamily="34"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02108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7" name="Rectangle 6"/>
          <p:cNvSpPr/>
          <p:nvPr/>
        </p:nvSpPr>
        <p:spPr bwMode="ltGray">
          <a:xfrm>
            <a:off x="0" y="1"/>
            <a:ext cx="9143999" cy="1021079"/>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Title Placeholder 1"/>
          <p:cNvSpPr>
            <a:spLocks noGrp="1"/>
          </p:cNvSpPr>
          <p:nvPr>
            <p:ph type="title"/>
          </p:nvPr>
        </p:nvSpPr>
        <p:spPr>
          <a:xfrm>
            <a:off x="457199" y="152400"/>
            <a:ext cx="8686799" cy="8382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457200" y="1295400"/>
            <a:ext cx="8534400" cy="5257801"/>
          </a:xfrm>
          <a:prstGeom prst="rect">
            <a:avLst/>
          </a:prstGeom>
        </p:spPr>
        <p:txBody>
          <a:bodyPr vert="horz" lIns="54864" tIns="91440" rtlCol="0">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4" name="Date Placeholder 3"/>
          <p:cNvSpPr>
            <a:spLocks noGrp="1"/>
          </p:cNvSpPr>
          <p:nvPr>
            <p:ph type="dt" sz="half" idx="2"/>
          </p:nvPr>
        </p:nvSpPr>
        <p:spPr>
          <a:xfrm>
            <a:off x="457200" y="6583680"/>
            <a:ext cx="2133600" cy="274320"/>
          </a:xfrm>
          <a:prstGeom prst="rect">
            <a:avLst/>
          </a:prstGeom>
        </p:spPr>
        <p:txBody>
          <a:bodyPr vert="horz" lIns="109728" rIns="45720" bIns="0" rtlCol="0" anchor="b"/>
          <a:lstStyle>
            <a:lvl1pPr algn="l" eaLnBrk="1" latinLnBrk="0" hangingPunct="1">
              <a:defRPr kumimoji="0" sz="900">
                <a:solidFill>
                  <a:schemeClr val="tx1">
                    <a:tint val="95000"/>
                  </a:schemeClr>
                </a:solidFill>
                <a:latin typeface="Calibri" pitchFamily="34" charset="0"/>
                <a:cs typeface="Calibri" pitchFamily="34" charset="0"/>
              </a:defRPr>
            </a:lvl1pPr>
            <a:extLst/>
          </a:lstStyle>
          <a:p>
            <a:fld id="{FD2B5135-DF74-4D24-9539-46E0E4E44F97}" type="datetime1">
              <a:rPr lang="en-US" smtClean="0">
                <a:solidFill>
                  <a:prstClr val="black">
                    <a:tint val="95000"/>
                  </a:prstClr>
                </a:solidFill>
              </a:rPr>
              <a:pPr/>
              <a:t>2/28/2017</a:t>
            </a:fld>
            <a:endParaRPr lang="en-US">
              <a:solidFill>
                <a:prstClr val="black">
                  <a:tint val="95000"/>
                </a:prstClr>
              </a:solidFill>
            </a:endParaRPr>
          </a:p>
        </p:txBody>
      </p:sp>
      <p:sp>
        <p:nvSpPr>
          <p:cNvPr id="5" name="Footer Placeholder 4"/>
          <p:cNvSpPr>
            <a:spLocks noGrp="1"/>
          </p:cNvSpPr>
          <p:nvPr>
            <p:ph type="ftr" sz="quarter" idx="3"/>
          </p:nvPr>
        </p:nvSpPr>
        <p:spPr>
          <a:xfrm>
            <a:off x="2640596" y="6583680"/>
            <a:ext cx="5507719" cy="274320"/>
          </a:xfrm>
          <a:prstGeom prst="rect">
            <a:avLst/>
          </a:prstGeom>
        </p:spPr>
        <p:txBody>
          <a:bodyPr vert="horz" lIns="45720" rIns="45720" bIns="0" rtlCol="0" anchor="b"/>
          <a:lstStyle>
            <a:lvl1pPr algn="l" eaLnBrk="1" latinLnBrk="0" hangingPunct="1">
              <a:defRPr kumimoji="0" sz="900">
                <a:solidFill>
                  <a:schemeClr val="tx1">
                    <a:tint val="95000"/>
                  </a:schemeClr>
                </a:solidFill>
                <a:latin typeface="Calibri" pitchFamily="34" charset="0"/>
                <a:cs typeface="Calibri" pitchFamily="34" charset="0"/>
              </a:defRPr>
            </a:lvl1pPr>
            <a:extLst/>
          </a:lstStyle>
          <a:p>
            <a:r>
              <a:rPr lang="en-US" smtClean="0">
                <a:solidFill>
                  <a:prstClr val="black">
                    <a:tint val="95000"/>
                  </a:prstClr>
                </a:solidFill>
              </a:rPr>
              <a:t>Mining of Massive Datasets. Leskovec, Rajaraman and Ullman. Stanford University</a:t>
            </a:r>
            <a:endParaRPr lang="en-US" dirty="0">
              <a:solidFill>
                <a:prstClr val="black">
                  <a:tint val="95000"/>
                </a:prstClr>
              </a:solidFill>
            </a:endParaRPr>
          </a:p>
        </p:txBody>
      </p:sp>
      <p:sp>
        <p:nvSpPr>
          <p:cNvPr id="6" name="Slide Number Placeholder 5"/>
          <p:cNvSpPr>
            <a:spLocks noGrp="1"/>
          </p:cNvSpPr>
          <p:nvPr>
            <p:ph type="sldNum" sz="quarter" idx="4"/>
          </p:nvPr>
        </p:nvSpPr>
        <p:spPr>
          <a:xfrm>
            <a:off x="8204396" y="6583680"/>
            <a:ext cx="733864" cy="274320"/>
          </a:xfrm>
          <a:prstGeom prst="rect">
            <a:avLst/>
          </a:prstGeom>
        </p:spPr>
        <p:txBody>
          <a:bodyPr vert="horz" bIns="0" rtlCol="0" anchor="b"/>
          <a:lstStyle>
            <a:lvl1pPr algn="r" eaLnBrk="1" latinLnBrk="0" hangingPunct="1">
              <a:defRPr kumimoji="0" sz="900">
                <a:solidFill>
                  <a:schemeClr val="tx1">
                    <a:tint val="95000"/>
                  </a:schemeClr>
                </a:solidFill>
                <a:latin typeface="Calibri" pitchFamily="34" charset="0"/>
                <a:cs typeface="Calibri" pitchFamily="34" charset="0"/>
              </a:defRPr>
            </a:lvl1pPr>
            <a:extLst/>
          </a:lstStyle>
          <a:p>
            <a:fld id="{19B12225-5612-419B-A8D5-4B8EEE4C217E}"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121357713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iming>
    <p:tnLst>
      <p:par>
        <p:cTn id="1" dur="indefinite" restart="never" nodeType="tmRoot"/>
      </p:par>
    </p:tnLst>
  </p:timing>
  <p:hf hdr="0"/>
  <p:txStyles>
    <p:titleStyle>
      <a:lvl1pPr algn="l" rtl="0" eaLnBrk="1" latinLnBrk="0" hangingPunct="1">
        <a:spcBef>
          <a:spcPct val="0"/>
        </a:spcBef>
        <a:buNone/>
        <a:defRPr kumimoji="0" sz="48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Calibri" pitchFamily="34" charset="0"/>
          <a:ea typeface="+mn-ea"/>
          <a:cs typeface="Calibri" pitchFamily="34" charset="0"/>
        </a:defRPr>
      </a:lvl1pPr>
      <a:lvl2pPr marL="731520" indent="-274320" algn="l" rtl="0" eaLnBrk="1" latinLnBrk="0" hangingPunct="1">
        <a:spcBef>
          <a:spcPct val="20000"/>
        </a:spcBef>
        <a:buClr>
          <a:schemeClr val="accent2"/>
        </a:buClr>
        <a:buSzPct val="100000"/>
        <a:buFont typeface="Wingdings" pitchFamily="2" charset="2"/>
        <a:buChar char="§"/>
        <a:defRPr kumimoji="0" sz="2800" kern="1200">
          <a:solidFill>
            <a:schemeClr val="tx1"/>
          </a:solidFill>
          <a:latin typeface="Calibri" pitchFamily="34" charset="0"/>
          <a:ea typeface="+mn-ea"/>
          <a:cs typeface="Calibri" pitchFamily="34" charset="0"/>
        </a:defRPr>
      </a:lvl2pPr>
      <a:lvl3pPr marL="996696" indent="-228600" algn="l" rtl="0" eaLnBrk="1" latinLnBrk="0" hangingPunct="1">
        <a:spcBef>
          <a:spcPct val="20000"/>
        </a:spcBef>
        <a:buClr>
          <a:schemeClr val="accent3"/>
        </a:buClr>
        <a:buSzPct val="100000"/>
        <a:buFont typeface="Wingdings" pitchFamily="2" charset="2"/>
        <a:buChar char="§"/>
        <a:defRPr kumimoji="0" sz="2400" kern="1200">
          <a:solidFill>
            <a:schemeClr val="tx1"/>
          </a:solidFill>
          <a:latin typeface="Calibri" pitchFamily="34" charset="0"/>
          <a:ea typeface="+mn-ea"/>
          <a:cs typeface="Calibri" pitchFamily="34" charset="0"/>
        </a:defRPr>
      </a:lvl3pPr>
      <a:lvl4pPr marL="1216152" indent="-182880" algn="l" rtl="0" eaLnBrk="1" latinLnBrk="0" hangingPunct="1">
        <a:spcBef>
          <a:spcPct val="20000"/>
        </a:spcBef>
        <a:buClr>
          <a:schemeClr val="accent4"/>
        </a:buClr>
        <a:buSzPct val="100000"/>
        <a:buFont typeface="Wingdings" pitchFamily="2" charset="2"/>
        <a:buChar char="§"/>
        <a:defRPr kumimoji="0" sz="2000" kern="1200">
          <a:solidFill>
            <a:schemeClr val="tx1"/>
          </a:solidFill>
          <a:latin typeface="Calibri" pitchFamily="34" charset="0"/>
          <a:ea typeface="+mn-ea"/>
          <a:cs typeface="Calibri" pitchFamily="34" charset="0"/>
        </a:defRPr>
      </a:lvl4pPr>
      <a:lvl5pPr marL="1426464" indent="-182880" algn="l" rtl="0" eaLnBrk="1" latinLnBrk="0" hangingPunct="1">
        <a:spcBef>
          <a:spcPct val="20000"/>
        </a:spcBef>
        <a:buClr>
          <a:schemeClr val="accent5"/>
        </a:buClr>
        <a:buSzPct val="100000"/>
        <a:buFont typeface="Wingdings" pitchFamily="2" charset="2"/>
        <a:buChar char="§"/>
        <a:defRPr kumimoji="0" lang="en-US" sz="2000" kern="1200" smtClean="0">
          <a:solidFill>
            <a:schemeClr val="tx1"/>
          </a:solidFill>
          <a:latin typeface="Calibri" pitchFamily="34" charset="0"/>
          <a:ea typeface="+mn-ea"/>
          <a:cs typeface="Calibri" pitchFamily="34"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52400" y="5166360"/>
            <a:ext cx="7299960" cy="1200329"/>
          </a:xfrm>
          <a:prstGeom prst="rect">
            <a:avLst/>
          </a:prstGeom>
          <a:noFill/>
        </p:spPr>
        <p:txBody>
          <a:bodyPr wrap="square" rtlCol="0">
            <a:spAutoFit/>
          </a:bodyPr>
          <a:lstStyle/>
          <a:p>
            <a:r>
              <a:rPr lang="en-US" sz="3600" b="1" dirty="0" smtClean="0">
                <a:latin typeface="+mj-lt"/>
                <a:cs typeface="Calibri" pitchFamily="34" charset="0"/>
              </a:rPr>
              <a:t>Jeffrey D. Ullman</a:t>
            </a:r>
          </a:p>
          <a:p>
            <a:r>
              <a:rPr lang="en-US" sz="3600" b="1" dirty="0" smtClean="0">
                <a:latin typeface="+mj-lt"/>
                <a:cs typeface="Calibri" pitchFamily="34" charset="0"/>
              </a:rPr>
              <a:t>Stanford University/</a:t>
            </a:r>
            <a:r>
              <a:rPr lang="en-US" sz="3600" b="1" smtClean="0">
                <a:latin typeface="+mj-lt"/>
                <a:cs typeface="Calibri" pitchFamily="34" charset="0"/>
              </a:rPr>
              <a:t>Infolab</a:t>
            </a:r>
            <a:endParaRPr lang="en-US" sz="3600" b="1" dirty="0" smtClean="0">
              <a:latin typeface="+mj-lt"/>
              <a:cs typeface="Calibri" pitchFamily="34" charset="0"/>
            </a:endParaRPr>
          </a:p>
        </p:txBody>
      </p:sp>
      <p:pic>
        <p:nvPicPr>
          <p:cNvPr id="5" name="Picture 6" descr="http://asia.stanford.edu/images/StanfordSealSmall.jpg"/>
          <p:cNvPicPr>
            <a:picLocks noChangeAspect="1" noChangeArrowheads="1"/>
          </p:cNvPicPr>
          <p:nvPr/>
        </p:nvPicPr>
        <p:blipFill>
          <a:blip r:embed="rId3" cstate="print"/>
          <a:srcRect/>
          <a:stretch>
            <a:fillRect/>
          </a:stretch>
        </p:blipFill>
        <p:spPr bwMode="auto">
          <a:xfrm>
            <a:off x="7452360" y="5166360"/>
            <a:ext cx="1691640" cy="1691640"/>
          </a:xfrm>
          <a:prstGeom prst="rect">
            <a:avLst/>
          </a:prstGeom>
          <a:noFill/>
        </p:spPr>
      </p:pic>
      <p:sp>
        <p:nvSpPr>
          <p:cNvPr id="6" name="Rectangle 2"/>
          <p:cNvSpPr txBox="1">
            <a:spLocks noChangeArrowheads="1"/>
          </p:cNvSpPr>
          <p:nvPr/>
        </p:nvSpPr>
        <p:spPr>
          <a:xfrm>
            <a:off x="685800" y="1219200"/>
            <a:ext cx="7772400" cy="11430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Mining Data Streams</a:t>
            </a:r>
            <a:endParaRPr lang="en-US" dirty="0">
              <a:solidFill>
                <a:srgbClr val="CC0000"/>
              </a:solidFill>
            </a:endParaRPr>
          </a:p>
        </p:txBody>
      </p:sp>
      <p:sp>
        <p:nvSpPr>
          <p:cNvPr id="8" name="Rectangle 3"/>
          <p:cNvSpPr>
            <a:spLocks noGrp="1" noChangeArrowheads="1"/>
          </p:cNvSpPr>
          <p:nvPr>
            <p:ph type="ctrTitle"/>
          </p:nvPr>
        </p:nvSpPr>
        <p:spPr>
          <a:xfrm>
            <a:off x="1295400" y="2514600"/>
            <a:ext cx="7315200" cy="2286000"/>
          </a:xfrm>
        </p:spPr>
        <p:txBody>
          <a:bodyPr>
            <a:noAutofit/>
          </a:bodyPr>
          <a:lstStyle/>
          <a:p>
            <a:r>
              <a:rPr lang="en-US" sz="3600" dirty="0">
                <a:solidFill>
                  <a:srgbClr val="FF9900"/>
                </a:solidFill>
              </a:rPr>
              <a:t>The Stream Model</a:t>
            </a:r>
            <a:br>
              <a:rPr lang="en-US" sz="3600" dirty="0">
                <a:solidFill>
                  <a:srgbClr val="FF9900"/>
                </a:solidFill>
              </a:rPr>
            </a:br>
            <a:r>
              <a:rPr lang="en-US" sz="3600" dirty="0">
                <a:solidFill>
                  <a:srgbClr val="FF9900"/>
                </a:solidFill>
              </a:rPr>
              <a:t>Sliding Windows</a:t>
            </a:r>
            <a:br>
              <a:rPr lang="en-US" sz="3600" dirty="0">
                <a:solidFill>
                  <a:srgbClr val="FF9900"/>
                </a:solidFill>
              </a:rPr>
            </a:br>
            <a:r>
              <a:rPr lang="en-US" sz="3600" dirty="0">
                <a:solidFill>
                  <a:srgbClr val="FF9900"/>
                </a:solidFill>
              </a:rPr>
              <a:t>Counting </a:t>
            </a:r>
            <a:r>
              <a:rPr lang="en-US" sz="3600" dirty="0" smtClean="0">
                <a:solidFill>
                  <a:srgbClr val="FF9900"/>
                </a:solidFill>
              </a:rPr>
              <a:t>1’s</a:t>
            </a:r>
            <a:br>
              <a:rPr lang="en-US" sz="3600" dirty="0" smtClean="0">
                <a:solidFill>
                  <a:srgbClr val="FF9900"/>
                </a:solidFill>
              </a:rPr>
            </a:br>
            <a:r>
              <a:rPr lang="en-US" sz="3600" dirty="0" smtClean="0">
                <a:solidFill>
                  <a:srgbClr val="FF9900"/>
                </a:solidFill>
              </a:rPr>
              <a:t>Exponentially Decaying Windows</a:t>
            </a:r>
            <a:endParaRPr lang="en-US" sz="3600" dirty="0">
              <a:solidFill>
                <a:srgbClr val="FF9900"/>
              </a:solidFill>
            </a:endParaRPr>
          </a:p>
        </p:txBody>
      </p:sp>
      <p:pic>
        <p:nvPicPr>
          <p:cNvPr id="9" name="Picture 8" descr="C:\Users\Jeff\Downloads\Stanford-Infolab-RGB-whiteBG-600px@2X.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05814" y="5166360"/>
            <a:ext cx="1646546" cy="16916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1219200"/>
            <a:ext cx="7772400" cy="11430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Counting 1’s</a:t>
            </a:r>
            <a:endParaRPr lang="en-US" dirty="0">
              <a:solidFill>
                <a:srgbClr val="CC0000"/>
              </a:solidFill>
            </a:endParaRPr>
          </a:p>
        </p:txBody>
      </p:sp>
      <p:sp>
        <p:nvSpPr>
          <p:cNvPr id="9" name="Rectangle 3"/>
          <p:cNvSpPr>
            <a:spLocks noGrp="1" noChangeArrowheads="1"/>
          </p:cNvSpPr>
          <p:nvPr>
            <p:ph type="ctrTitle"/>
          </p:nvPr>
        </p:nvSpPr>
        <p:spPr>
          <a:xfrm>
            <a:off x="1219200" y="2590800"/>
            <a:ext cx="7391400" cy="2286000"/>
          </a:xfrm>
        </p:spPr>
        <p:txBody>
          <a:bodyPr>
            <a:noAutofit/>
          </a:bodyPr>
          <a:lstStyle/>
          <a:p>
            <a:r>
              <a:rPr lang="en-US" sz="3600" dirty="0" smtClean="0">
                <a:solidFill>
                  <a:srgbClr val="FF9900"/>
                </a:solidFill>
              </a:rPr>
              <a:t>Approximating Counts</a:t>
            </a:r>
            <a:br>
              <a:rPr lang="en-US" sz="3600" dirty="0" smtClean="0">
                <a:solidFill>
                  <a:srgbClr val="FF9900"/>
                </a:solidFill>
              </a:rPr>
            </a:br>
            <a:r>
              <a:rPr lang="en-US" sz="3600" dirty="0" smtClean="0">
                <a:solidFill>
                  <a:srgbClr val="FF9900"/>
                </a:solidFill>
              </a:rPr>
              <a:t>Exponentially Growing Blocks</a:t>
            </a:r>
            <a:br>
              <a:rPr lang="en-US" sz="3600" dirty="0" smtClean="0">
                <a:solidFill>
                  <a:srgbClr val="FF9900"/>
                </a:solidFill>
              </a:rPr>
            </a:br>
            <a:r>
              <a:rPr lang="en-US" sz="3600" dirty="0" smtClean="0">
                <a:solidFill>
                  <a:srgbClr val="FF9900"/>
                </a:solidFill>
              </a:rPr>
              <a:t>DGIM Algorithm </a:t>
            </a:r>
            <a:endParaRPr lang="en-US" sz="3600" dirty="0">
              <a:solidFill>
                <a:srgbClr val="FF9900"/>
              </a:solidFill>
            </a:endParaRPr>
          </a:p>
        </p:txBody>
      </p:sp>
    </p:spTree>
    <p:extLst>
      <p:ext uri="{BB962C8B-B14F-4D97-AF65-F5344CB8AC3E}">
        <p14:creationId xmlns:p14="http://schemas.microsoft.com/office/powerpoint/2010/main" val="106956305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Approximate Counting</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solidFill>
                  <a:prstClr val="black">
                    <a:tint val="95000"/>
                  </a:prstClr>
                </a:solidFill>
              </a:rPr>
              <a:pPr/>
              <a:t>11</a:t>
            </a:fld>
            <a:endParaRPr lang="en-US">
              <a:solidFill>
                <a:prstClr val="black">
                  <a:tint val="95000"/>
                </a:prstClr>
              </a:solidFill>
            </a:endParaRPr>
          </a:p>
        </p:txBody>
      </p:sp>
      <p:sp>
        <p:nvSpPr>
          <p:cNvPr id="7" name="Content Placeholder 6"/>
          <p:cNvSpPr>
            <a:spLocks noGrp="1"/>
          </p:cNvSpPr>
          <p:nvPr>
            <p:ph idx="1"/>
          </p:nvPr>
        </p:nvSpPr>
        <p:spPr/>
        <p:txBody>
          <a:bodyPr/>
          <a:lstStyle/>
          <a:p>
            <a:r>
              <a:rPr lang="en-US" dirty="0" smtClean="0"/>
              <a:t>You can show that if you insist on an exact sum or count of the elements in a window, you cannot use less space than the window itself.</a:t>
            </a:r>
          </a:p>
          <a:p>
            <a:r>
              <a:rPr lang="en-US" dirty="0" smtClean="0"/>
              <a:t>But if you are willing to accept an approximation, you can use much less space.</a:t>
            </a:r>
          </a:p>
          <a:p>
            <a:r>
              <a:rPr lang="en-US" dirty="0" smtClean="0"/>
              <a:t>We’ll consider first the simple case of counting bits.</a:t>
            </a:r>
          </a:p>
        </p:txBody>
      </p:sp>
    </p:spTree>
    <p:extLst>
      <p:ext uri="{BB962C8B-B14F-4D97-AF65-F5344CB8AC3E}">
        <p14:creationId xmlns:p14="http://schemas.microsoft.com/office/powerpoint/2010/main" val="3501751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2D76DDB-912C-4276-AF1F-7A3866E67FAA}" type="slidenum">
              <a:rPr lang="en-US"/>
              <a:pPr/>
              <a:t>12</a:t>
            </a:fld>
            <a:endParaRPr lang="en-US"/>
          </a:p>
        </p:txBody>
      </p:sp>
      <p:sp>
        <p:nvSpPr>
          <p:cNvPr id="15362" name="Rectangle 2"/>
          <p:cNvSpPr>
            <a:spLocks noGrp="1" noChangeArrowheads="1"/>
          </p:cNvSpPr>
          <p:nvPr>
            <p:ph type="title"/>
          </p:nvPr>
        </p:nvSpPr>
        <p:spPr/>
        <p:txBody>
          <a:bodyPr/>
          <a:lstStyle/>
          <a:p>
            <a:r>
              <a:rPr lang="en-US" dirty="0"/>
              <a:t>Counting </a:t>
            </a:r>
            <a:r>
              <a:rPr lang="en-US" dirty="0" smtClean="0"/>
              <a:t>Bits</a:t>
            </a:r>
            <a:endParaRPr lang="en-US" dirty="0"/>
          </a:p>
        </p:txBody>
      </p:sp>
      <p:sp>
        <p:nvSpPr>
          <p:cNvPr id="15363" name="Rectangle 3"/>
          <p:cNvSpPr>
            <a:spLocks noGrp="1" noChangeArrowheads="1"/>
          </p:cNvSpPr>
          <p:nvPr>
            <p:ph type="body" idx="1"/>
          </p:nvPr>
        </p:nvSpPr>
        <p:spPr>
          <a:xfrm>
            <a:off x="457200" y="1295400"/>
            <a:ext cx="8534400" cy="5486400"/>
          </a:xfrm>
        </p:spPr>
        <p:txBody>
          <a:bodyPr/>
          <a:lstStyle/>
          <a:p>
            <a:r>
              <a:rPr lang="en-US" dirty="0">
                <a:solidFill>
                  <a:srgbClr val="33CC33"/>
                </a:solidFill>
              </a:rPr>
              <a:t>Problem</a:t>
            </a:r>
            <a:r>
              <a:rPr lang="en-US" dirty="0"/>
              <a:t>: given a stream of 0’s and 1’s, be prepared to answer queries of the form “how many 1’s in the </a:t>
            </a:r>
            <a:r>
              <a:rPr lang="en-US" dirty="0" smtClean="0"/>
              <a:t>most recent </a:t>
            </a:r>
            <a:r>
              <a:rPr lang="en-US" i="1" dirty="0"/>
              <a:t>k </a:t>
            </a:r>
            <a:r>
              <a:rPr lang="en-US" dirty="0" smtClean="0"/>
              <a:t>bits</a:t>
            </a:r>
            <a:r>
              <a:rPr lang="en-US" dirty="0"/>
              <a:t>?” where </a:t>
            </a:r>
            <a:r>
              <a:rPr lang="en-US" dirty="0" smtClean="0"/>
              <a:t>       </a:t>
            </a:r>
            <a:r>
              <a:rPr lang="en-US" i="1" dirty="0" smtClean="0"/>
              <a:t>k</a:t>
            </a:r>
            <a:r>
              <a:rPr lang="en-US" dirty="0" smtClean="0"/>
              <a:t> </a:t>
            </a:r>
            <a:r>
              <a:rPr lang="en-US" dirty="0">
                <a:latin typeface="Lucida Sans Unicode" pitchFamily="34" charset="0"/>
              </a:rPr>
              <a:t>≤</a:t>
            </a:r>
            <a:r>
              <a:rPr lang="en-US" dirty="0">
                <a:latin typeface="MS Shell Dlg" charset="0"/>
              </a:rPr>
              <a:t> </a:t>
            </a:r>
            <a:r>
              <a:rPr lang="en-US" i="1" dirty="0"/>
              <a:t>N</a:t>
            </a:r>
            <a:r>
              <a:rPr lang="en-US" dirty="0"/>
              <a:t>.</a:t>
            </a:r>
          </a:p>
          <a:p>
            <a:r>
              <a:rPr lang="en-US" dirty="0">
                <a:solidFill>
                  <a:srgbClr val="33CC33"/>
                </a:solidFill>
              </a:rPr>
              <a:t>Obvious solution</a:t>
            </a:r>
            <a:r>
              <a:rPr lang="en-US" dirty="0"/>
              <a:t>: store the most recent </a:t>
            </a:r>
            <a:r>
              <a:rPr lang="en-US" i="1" dirty="0"/>
              <a:t>N</a:t>
            </a:r>
            <a:r>
              <a:rPr lang="en-US" dirty="0"/>
              <a:t> </a:t>
            </a:r>
            <a:r>
              <a:rPr lang="en-US" dirty="0" smtClean="0"/>
              <a:t>bits.</a:t>
            </a:r>
          </a:p>
          <a:p>
            <a:r>
              <a:rPr lang="en-US" dirty="0" smtClean="0"/>
              <a:t>But answering the query will take O(</a:t>
            </a:r>
            <a:r>
              <a:rPr lang="en-US" i="1" dirty="0" smtClean="0"/>
              <a:t>k</a:t>
            </a:r>
            <a:r>
              <a:rPr lang="en-US" dirty="0" smtClean="0"/>
              <a:t>) time.</a:t>
            </a:r>
          </a:p>
          <a:p>
            <a:pPr lvl="1"/>
            <a:r>
              <a:rPr lang="en-US" dirty="0" smtClean="0"/>
              <a:t>Very possibly too much time.</a:t>
            </a:r>
          </a:p>
          <a:p>
            <a:r>
              <a:rPr lang="en-US" dirty="0" smtClean="0"/>
              <a:t>And the space requirements can be too great.</a:t>
            </a:r>
          </a:p>
          <a:p>
            <a:pPr lvl="1"/>
            <a:r>
              <a:rPr lang="en-US" dirty="0" smtClean="0"/>
              <a:t>Especially if there are many streams to be managed in main memory at once, or </a:t>
            </a:r>
            <a:r>
              <a:rPr lang="en-US" i="1" dirty="0" smtClean="0"/>
              <a:t>N</a:t>
            </a:r>
            <a:r>
              <a:rPr lang="en-US" dirty="0" smtClean="0"/>
              <a:t> is huge.</a:t>
            </a:r>
          </a:p>
        </p:txBody>
      </p:sp>
    </p:spTree>
    <p:extLst>
      <p:ext uri="{BB962C8B-B14F-4D97-AF65-F5344CB8AC3E}">
        <p14:creationId xmlns:p14="http://schemas.microsoft.com/office/powerpoint/2010/main" val="1529295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36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3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Bit Counting</a:t>
            </a:r>
            <a:endParaRPr lang="en-US" dirty="0"/>
          </a:p>
        </p:txBody>
      </p:sp>
      <p:sp>
        <p:nvSpPr>
          <p:cNvPr id="3" name="Content Placeholder 2"/>
          <p:cNvSpPr>
            <a:spLocks noGrp="1"/>
          </p:cNvSpPr>
          <p:nvPr>
            <p:ph idx="1"/>
          </p:nvPr>
        </p:nvSpPr>
        <p:spPr/>
        <p:txBody>
          <a:bodyPr/>
          <a:lstStyle/>
          <a:p>
            <a:r>
              <a:rPr lang="en-US" dirty="0" smtClean="0"/>
              <a:t>Count recent hits on URL’s belonging to a site.</a:t>
            </a:r>
          </a:p>
          <a:p>
            <a:r>
              <a:rPr lang="en-US" dirty="0" smtClean="0"/>
              <a:t>Stream is a sequence of URL’s.</a:t>
            </a:r>
          </a:p>
          <a:p>
            <a:r>
              <a:rPr lang="en-US" dirty="0" smtClean="0"/>
              <a:t>Window size N = 1 billion.</a:t>
            </a:r>
          </a:p>
          <a:p>
            <a:r>
              <a:rPr lang="en-US" dirty="0" smtClean="0"/>
              <a:t>Think of the data as many streams – one for each URL.</a:t>
            </a:r>
          </a:p>
          <a:p>
            <a:r>
              <a:rPr lang="en-US" dirty="0" smtClean="0"/>
              <a:t>Bit on the stream for URL x is 0 unless the actual stream has x.</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13</a:t>
            </a:fld>
            <a:endParaRPr lang="en-US"/>
          </a:p>
        </p:txBody>
      </p:sp>
    </p:spTree>
    <p:extLst>
      <p:ext uri="{BB962C8B-B14F-4D97-AF65-F5344CB8AC3E}">
        <p14:creationId xmlns:p14="http://schemas.microsoft.com/office/powerpoint/2010/main" val="2160201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1C36F45A-E912-43C2-B243-0ADAE6346C50}" type="slidenum">
              <a:rPr lang="en-US"/>
              <a:pPr/>
              <a:t>14</a:t>
            </a:fld>
            <a:endParaRPr lang="en-US"/>
          </a:p>
        </p:txBody>
      </p:sp>
      <p:sp>
        <p:nvSpPr>
          <p:cNvPr id="17410" name="Rectangle 2"/>
          <p:cNvSpPr>
            <a:spLocks noGrp="1" noChangeArrowheads="1"/>
          </p:cNvSpPr>
          <p:nvPr>
            <p:ph type="title"/>
          </p:nvPr>
        </p:nvSpPr>
        <p:spPr>
          <a:xfrm>
            <a:off x="1219200" y="0"/>
            <a:ext cx="7924800" cy="1143000"/>
          </a:xfrm>
        </p:spPr>
        <p:txBody>
          <a:bodyPr/>
          <a:lstStyle/>
          <a:p>
            <a:r>
              <a:rPr lang="en-US" dirty="0" smtClean="0"/>
              <a:t>DGIM </a:t>
            </a:r>
            <a:r>
              <a:rPr lang="en-US" dirty="0"/>
              <a:t>Method</a:t>
            </a:r>
          </a:p>
        </p:txBody>
      </p:sp>
      <p:sp>
        <p:nvSpPr>
          <p:cNvPr id="17411" name="Rectangle 3"/>
          <p:cNvSpPr>
            <a:spLocks noGrp="1" noChangeArrowheads="1"/>
          </p:cNvSpPr>
          <p:nvPr>
            <p:ph type="body" idx="1"/>
          </p:nvPr>
        </p:nvSpPr>
        <p:spPr/>
        <p:txBody>
          <a:bodyPr/>
          <a:lstStyle/>
          <a:p>
            <a:r>
              <a:rPr lang="en-US" dirty="0" smtClean="0"/>
              <a:t>Name refers to the inventors:</a:t>
            </a:r>
          </a:p>
          <a:p>
            <a:pPr lvl="1"/>
            <a:r>
              <a:rPr lang="en-US" dirty="0" err="1" smtClean="0"/>
              <a:t>Datar</a:t>
            </a:r>
            <a:r>
              <a:rPr lang="en-US" dirty="0" smtClean="0"/>
              <a:t>, </a:t>
            </a:r>
            <a:r>
              <a:rPr lang="en-US" dirty="0" err="1" smtClean="0"/>
              <a:t>Gionis</a:t>
            </a:r>
            <a:r>
              <a:rPr lang="en-US" dirty="0" smtClean="0"/>
              <a:t>, </a:t>
            </a:r>
            <a:r>
              <a:rPr lang="en-US" dirty="0" err="1" smtClean="0"/>
              <a:t>Indyk</a:t>
            </a:r>
            <a:r>
              <a:rPr lang="en-US" dirty="0" smtClean="0"/>
              <a:t>, and </a:t>
            </a:r>
            <a:r>
              <a:rPr lang="en-US" dirty="0" err="1" smtClean="0"/>
              <a:t>Motwani</a:t>
            </a:r>
            <a:r>
              <a:rPr lang="en-US" dirty="0" smtClean="0"/>
              <a:t>.</a:t>
            </a:r>
          </a:p>
          <a:p>
            <a:r>
              <a:rPr lang="en-US" dirty="0" smtClean="0"/>
              <a:t>Store only O(log</a:t>
            </a:r>
            <a:r>
              <a:rPr lang="en-US" baseline="30000" dirty="0" smtClean="0"/>
              <a:t>2</a:t>
            </a:r>
            <a:r>
              <a:rPr lang="en-US" i="1" dirty="0" smtClean="0"/>
              <a:t>N</a:t>
            </a:r>
            <a:r>
              <a:rPr lang="en-US" dirty="0" smtClean="0"/>
              <a:t>) </a:t>
            </a:r>
            <a:r>
              <a:rPr lang="en-US" dirty="0"/>
              <a:t>bits per </a:t>
            </a:r>
            <a:r>
              <a:rPr lang="en-US" dirty="0" smtClean="0"/>
              <a:t>stream.</a:t>
            </a:r>
          </a:p>
          <a:p>
            <a:pPr lvl="1"/>
            <a:r>
              <a:rPr lang="en-US" dirty="0" smtClean="0"/>
              <a:t>N = window size.</a:t>
            </a:r>
            <a:endParaRPr lang="en-US" dirty="0"/>
          </a:p>
          <a:p>
            <a:r>
              <a:rPr lang="en-US" dirty="0"/>
              <a:t>Gives approximate answer, never off by more than 50%.</a:t>
            </a:r>
          </a:p>
          <a:p>
            <a:pPr lvl="1"/>
            <a:r>
              <a:rPr lang="en-US" dirty="0"/>
              <a:t>Error factor can be reduced to any </a:t>
            </a:r>
            <a:r>
              <a:rPr lang="el-GR" dirty="0" smtClean="0"/>
              <a:t>ε</a:t>
            </a:r>
            <a:r>
              <a:rPr lang="en-US" dirty="0" smtClean="0"/>
              <a:t> </a:t>
            </a:r>
            <a:r>
              <a:rPr lang="en-US" dirty="0"/>
              <a:t>&gt; 0, with more complicated algorithm and proportionally more stored </a:t>
            </a:r>
            <a:r>
              <a:rPr lang="en-US" dirty="0" smtClean="0"/>
              <a:t>bits, but </a:t>
            </a:r>
            <a:r>
              <a:rPr lang="en-US" dirty="0"/>
              <a:t>the same O(log</a:t>
            </a:r>
            <a:r>
              <a:rPr lang="en-US" baseline="30000" dirty="0"/>
              <a:t>2</a:t>
            </a:r>
            <a:r>
              <a:rPr lang="en-US" i="1" dirty="0"/>
              <a:t>N</a:t>
            </a:r>
            <a:r>
              <a:rPr lang="en-US" dirty="0" smtClean="0"/>
              <a:t>) space </a:t>
            </a:r>
            <a:r>
              <a:rPr lang="en-US" dirty="0" err="1" smtClean="0"/>
              <a:t>reqirement</a:t>
            </a:r>
            <a:r>
              <a:rPr lang="en-US" dirty="0" smtClean="0"/>
              <a:t>.</a:t>
            </a:r>
            <a:endParaRPr lang="en-US" dirty="0"/>
          </a:p>
        </p:txBody>
      </p:sp>
    </p:spTree>
    <p:extLst>
      <p:ext uri="{BB962C8B-B14F-4D97-AF65-F5344CB8AC3E}">
        <p14:creationId xmlns:p14="http://schemas.microsoft.com/office/powerpoint/2010/main" val="3473589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4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BFF8F62-F025-4A61-8105-80D77B02EE08}" type="slidenum">
              <a:rPr lang="en-US"/>
              <a:pPr/>
              <a:t>15</a:t>
            </a:fld>
            <a:endParaRPr lang="en-US"/>
          </a:p>
        </p:txBody>
      </p:sp>
      <p:sp>
        <p:nvSpPr>
          <p:cNvPr id="19458" name="Rectangle 2"/>
          <p:cNvSpPr>
            <a:spLocks noGrp="1" noChangeArrowheads="1"/>
          </p:cNvSpPr>
          <p:nvPr>
            <p:ph type="title"/>
          </p:nvPr>
        </p:nvSpPr>
        <p:spPr/>
        <p:txBody>
          <a:bodyPr/>
          <a:lstStyle/>
          <a:p>
            <a:r>
              <a:rPr lang="en-US"/>
              <a:t>Timestamps</a:t>
            </a:r>
          </a:p>
        </p:txBody>
      </p:sp>
      <p:sp>
        <p:nvSpPr>
          <p:cNvPr id="19459" name="Rectangle 3"/>
          <p:cNvSpPr>
            <a:spLocks noGrp="1" noChangeArrowheads="1"/>
          </p:cNvSpPr>
          <p:nvPr>
            <p:ph type="body" idx="1"/>
          </p:nvPr>
        </p:nvSpPr>
        <p:spPr/>
        <p:txBody>
          <a:bodyPr/>
          <a:lstStyle/>
          <a:p>
            <a:r>
              <a:rPr lang="en-US" dirty="0"/>
              <a:t>Each bit in the stream has a </a:t>
            </a:r>
            <a:r>
              <a:rPr lang="en-US" i="1" dirty="0">
                <a:solidFill>
                  <a:srgbClr val="FF0066"/>
                </a:solidFill>
              </a:rPr>
              <a:t>timestamp</a:t>
            </a:r>
            <a:r>
              <a:rPr lang="en-US" dirty="0"/>
              <a:t>, starting </a:t>
            </a:r>
            <a:r>
              <a:rPr lang="en-US" dirty="0" smtClean="0"/>
              <a:t>0, 1, </a:t>
            </a:r>
            <a:r>
              <a:rPr lang="en-US" dirty="0"/>
              <a:t>…</a:t>
            </a:r>
          </a:p>
          <a:p>
            <a:r>
              <a:rPr lang="en-US" dirty="0"/>
              <a:t>Record timestamps modulo </a:t>
            </a:r>
            <a:r>
              <a:rPr lang="en-US" i="1" dirty="0"/>
              <a:t>N</a:t>
            </a:r>
            <a:r>
              <a:rPr lang="en-US" dirty="0"/>
              <a:t> </a:t>
            </a:r>
            <a:r>
              <a:rPr lang="en-US" dirty="0" smtClean="0"/>
              <a:t>(</a:t>
            </a:r>
            <a:r>
              <a:rPr lang="en-US" dirty="0"/>
              <a:t>the window size), so we can represent any </a:t>
            </a:r>
            <a:r>
              <a:rPr lang="en-US" i="1" dirty="0">
                <a:solidFill>
                  <a:srgbClr val="33CC33"/>
                </a:solidFill>
              </a:rPr>
              <a:t>relevant</a:t>
            </a:r>
            <a:r>
              <a:rPr lang="en-US" dirty="0"/>
              <a:t> timestamp in </a:t>
            </a:r>
            <a:r>
              <a:rPr lang="en-US" dirty="0" smtClean="0"/>
              <a:t>O(log</a:t>
            </a:r>
            <a:r>
              <a:rPr lang="en-US" baseline="-25000" dirty="0" smtClean="0"/>
              <a:t>2</a:t>
            </a:r>
            <a:r>
              <a:rPr lang="en-US" i="1" dirty="0" smtClean="0"/>
              <a:t>N</a:t>
            </a:r>
            <a:r>
              <a:rPr lang="en-US" dirty="0" smtClean="0"/>
              <a:t>) </a:t>
            </a:r>
            <a:r>
              <a:rPr lang="en-US" dirty="0"/>
              <a:t>bits.</a:t>
            </a:r>
          </a:p>
        </p:txBody>
      </p:sp>
    </p:spTree>
    <p:extLst>
      <p:ext uri="{BB962C8B-B14F-4D97-AF65-F5344CB8AC3E}">
        <p14:creationId xmlns:p14="http://schemas.microsoft.com/office/powerpoint/2010/main" val="206553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0DD0D97-B086-4F1A-A1E0-54F31984407A}" type="slidenum">
              <a:rPr lang="en-US"/>
              <a:pPr/>
              <a:t>16</a:t>
            </a:fld>
            <a:endParaRPr lang="en-US"/>
          </a:p>
        </p:txBody>
      </p:sp>
      <p:sp>
        <p:nvSpPr>
          <p:cNvPr id="18434" name="Rectangle 2"/>
          <p:cNvSpPr>
            <a:spLocks noGrp="1" noChangeArrowheads="1"/>
          </p:cNvSpPr>
          <p:nvPr>
            <p:ph type="title"/>
          </p:nvPr>
        </p:nvSpPr>
        <p:spPr/>
        <p:txBody>
          <a:bodyPr/>
          <a:lstStyle/>
          <a:p>
            <a:r>
              <a:rPr lang="en-US"/>
              <a:t>Buckets</a:t>
            </a:r>
          </a:p>
        </p:txBody>
      </p:sp>
      <p:sp>
        <p:nvSpPr>
          <p:cNvPr id="18435" name="Rectangle 3"/>
          <p:cNvSpPr>
            <a:spLocks noGrp="1" noChangeArrowheads="1"/>
          </p:cNvSpPr>
          <p:nvPr>
            <p:ph type="body" idx="1"/>
          </p:nvPr>
        </p:nvSpPr>
        <p:spPr>
          <a:xfrm>
            <a:off x="457200" y="1295400"/>
            <a:ext cx="8534400" cy="5257800"/>
          </a:xfrm>
        </p:spPr>
        <p:txBody>
          <a:bodyPr>
            <a:normAutofit/>
          </a:bodyPr>
          <a:lstStyle/>
          <a:p>
            <a:pPr marL="609600" indent="-609600"/>
            <a:r>
              <a:rPr lang="en-US" dirty="0" smtClean="0"/>
              <a:t>A </a:t>
            </a:r>
            <a:r>
              <a:rPr lang="en-US" i="1" dirty="0">
                <a:solidFill>
                  <a:srgbClr val="FF0000"/>
                </a:solidFill>
              </a:rPr>
              <a:t>bucket </a:t>
            </a:r>
            <a:r>
              <a:rPr lang="en-US" dirty="0" smtClean="0"/>
              <a:t>is a segment of the window ending with a 1; it is represented by a record consisting of: </a:t>
            </a:r>
          </a:p>
          <a:p>
            <a:pPr marL="902208" lvl="1" indent="-609600">
              <a:buFont typeface="+mj-lt"/>
              <a:buAutoNum type="arabicPeriod"/>
            </a:pPr>
            <a:r>
              <a:rPr lang="en-US" dirty="0" smtClean="0"/>
              <a:t>The </a:t>
            </a:r>
            <a:r>
              <a:rPr lang="en-US" dirty="0"/>
              <a:t>timestamp of its end [O(log </a:t>
            </a:r>
            <a:r>
              <a:rPr lang="en-US" i="1" dirty="0" smtClean="0"/>
              <a:t>N</a:t>
            </a:r>
            <a:r>
              <a:rPr lang="en-US" dirty="0" smtClean="0"/>
              <a:t>) </a:t>
            </a:r>
            <a:r>
              <a:rPr lang="en-US" dirty="0"/>
              <a:t>bits</a:t>
            </a:r>
            <a:r>
              <a:rPr lang="en-US" dirty="0" smtClean="0"/>
              <a:t>].</a:t>
            </a:r>
          </a:p>
          <a:p>
            <a:pPr marL="902208" lvl="1" indent="-609600">
              <a:buFont typeface="+mj-lt"/>
              <a:buAutoNum type="arabicPeriod"/>
            </a:pPr>
            <a:r>
              <a:rPr lang="en-US" dirty="0" smtClean="0"/>
              <a:t>The </a:t>
            </a:r>
            <a:r>
              <a:rPr lang="en-US" dirty="0"/>
              <a:t>number of 1’s between its beginning and </a:t>
            </a:r>
            <a:r>
              <a:rPr lang="en-US" dirty="0" smtClean="0"/>
              <a:t>end.</a:t>
            </a:r>
          </a:p>
          <a:p>
            <a:pPr marL="900684" lvl="2" indent="-342900"/>
            <a:r>
              <a:rPr lang="en-US" dirty="0" smtClean="0"/>
              <a:t>Number of 1’s = </a:t>
            </a:r>
            <a:r>
              <a:rPr lang="en-US" i="1" dirty="0" smtClean="0">
                <a:solidFill>
                  <a:srgbClr val="FF0000"/>
                </a:solidFill>
              </a:rPr>
              <a:t>size</a:t>
            </a:r>
            <a:r>
              <a:rPr lang="en-US" dirty="0" smtClean="0"/>
              <a:t> of the bucket.</a:t>
            </a:r>
            <a:endParaRPr lang="en-US" dirty="0"/>
          </a:p>
          <a:p>
            <a:pPr marL="609600" indent="-609600"/>
            <a:r>
              <a:rPr lang="en-US" dirty="0">
                <a:solidFill>
                  <a:srgbClr val="33CC33"/>
                </a:solidFill>
              </a:rPr>
              <a:t>Constraint on </a:t>
            </a:r>
            <a:r>
              <a:rPr lang="en-US" dirty="0" smtClean="0">
                <a:solidFill>
                  <a:srgbClr val="33CC33"/>
                </a:solidFill>
              </a:rPr>
              <a:t>bucket sizes</a:t>
            </a:r>
            <a:r>
              <a:rPr lang="en-US" dirty="0" smtClean="0"/>
              <a:t>: </a:t>
            </a:r>
            <a:r>
              <a:rPr lang="en-US" dirty="0"/>
              <a:t>number of 1’s must be a power of </a:t>
            </a:r>
            <a:r>
              <a:rPr lang="en-US" dirty="0" smtClean="0"/>
              <a:t>2.</a:t>
            </a:r>
          </a:p>
          <a:p>
            <a:pPr marL="902208" lvl="1" indent="-609600"/>
            <a:r>
              <a:rPr lang="en-US" dirty="0"/>
              <a:t>Thus, only O(log </a:t>
            </a:r>
            <a:r>
              <a:rPr lang="en-US" dirty="0" err="1"/>
              <a:t>log</a:t>
            </a:r>
            <a:r>
              <a:rPr lang="en-US" dirty="0"/>
              <a:t> </a:t>
            </a:r>
            <a:r>
              <a:rPr lang="en-US" i="1" dirty="0"/>
              <a:t>N</a:t>
            </a:r>
            <a:r>
              <a:rPr lang="en-US" dirty="0"/>
              <a:t>) </a:t>
            </a:r>
            <a:r>
              <a:rPr lang="en-US" dirty="0" smtClean="0"/>
              <a:t>bits are required for this count.</a:t>
            </a:r>
          </a:p>
        </p:txBody>
      </p:sp>
    </p:spTree>
    <p:extLst>
      <p:ext uri="{BB962C8B-B14F-4D97-AF65-F5344CB8AC3E}">
        <p14:creationId xmlns:p14="http://schemas.microsoft.com/office/powerpoint/2010/main" val="763051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43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43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3E49299-A6DD-4481-9E23-7960B8306DD4}" type="slidenum">
              <a:rPr lang="en-US"/>
              <a:pPr/>
              <a:t>17</a:t>
            </a:fld>
            <a:endParaRPr lang="en-US"/>
          </a:p>
        </p:txBody>
      </p:sp>
      <p:sp>
        <p:nvSpPr>
          <p:cNvPr id="20482" name="Rectangle 2"/>
          <p:cNvSpPr>
            <a:spLocks noGrp="1" noChangeArrowheads="1"/>
          </p:cNvSpPr>
          <p:nvPr>
            <p:ph type="title"/>
          </p:nvPr>
        </p:nvSpPr>
        <p:spPr>
          <a:xfrm>
            <a:off x="0" y="20877"/>
            <a:ext cx="9144000" cy="1143000"/>
          </a:xfrm>
        </p:spPr>
        <p:txBody>
          <a:bodyPr/>
          <a:lstStyle/>
          <a:p>
            <a:r>
              <a:rPr lang="en-US" dirty="0"/>
              <a:t>Representing a Stream by Buckets</a:t>
            </a:r>
          </a:p>
        </p:txBody>
      </p:sp>
      <p:sp>
        <p:nvSpPr>
          <p:cNvPr id="20483" name="Rectangle 3"/>
          <p:cNvSpPr>
            <a:spLocks noGrp="1" noChangeArrowheads="1"/>
          </p:cNvSpPr>
          <p:nvPr>
            <p:ph type="body" idx="1"/>
          </p:nvPr>
        </p:nvSpPr>
        <p:spPr>
          <a:xfrm>
            <a:off x="457200" y="1371600"/>
            <a:ext cx="8458200" cy="5181600"/>
          </a:xfrm>
        </p:spPr>
        <p:txBody>
          <a:bodyPr/>
          <a:lstStyle/>
          <a:p>
            <a:r>
              <a:rPr lang="en-US" dirty="0"/>
              <a:t>Either one or two buckets with the same power-of-2 number of 1’s.</a:t>
            </a:r>
          </a:p>
          <a:p>
            <a:r>
              <a:rPr lang="en-US" dirty="0"/>
              <a:t>Buckets do not </a:t>
            </a:r>
            <a:r>
              <a:rPr lang="en-US" dirty="0" smtClean="0"/>
              <a:t>overlap.</a:t>
            </a:r>
          </a:p>
          <a:p>
            <a:r>
              <a:rPr lang="en-US" dirty="0" smtClean="0"/>
              <a:t>Every 1 is in one bucket; 0’s may or may not be in a bucket.</a:t>
            </a:r>
            <a:endParaRPr lang="en-US" dirty="0"/>
          </a:p>
          <a:p>
            <a:r>
              <a:rPr lang="en-US" dirty="0"/>
              <a:t>Buckets are sorted by size.</a:t>
            </a:r>
          </a:p>
          <a:p>
            <a:pPr lvl="1"/>
            <a:r>
              <a:rPr lang="en-US" dirty="0" smtClean="0"/>
              <a:t>Older </a:t>
            </a:r>
            <a:r>
              <a:rPr lang="en-US" dirty="0"/>
              <a:t>buckets are not smaller than </a:t>
            </a:r>
            <a:r>
              <a:rPr lang="en-US" dirty="0" smtClean="0"/>
              <a:t>newer </a:t>
            </a:r>
            <a:r>
              <a:rPr lang="en-US" dirty="0"/>
              <a:t>buckets.</a:t>
            </a:r>
          </a:p>
          <a:p>
            <a:r>
              <a:rPr lang="en-US" dirty="0"/>
              <a:t>Buckets disappear when their end-time is &gt; </a:t>
            </a:r>
            <a:r>
              <a:rPr lang="en-US" i="1" dirty="0"/>
              <a:t>N</a:t>
            </a:r>
            <a:r>
              <a:rPr lang="en-US" dirty="0"/>
              <a:t> </a:t>
            </a:r>
            <a:r>
              <a:rPr lang="en-US" dirty="0" smtClean="0"/>
              <a:t>time </a:t>
            </a:r>
            <a:r>
              <a:rPr lang="en-US" dirty="0"/>
              <a:t>units in the past.</a:t>
            </a:r>
          </a:p>
        </p:txBody>
      </p:sp>
    </p:spTree>
    <p:extLst>
      <p:ext uri="{BB962C8B-B14F-4D97-AF65-F5344CB8AC3E}">
        <p14:creationId xmlns:p14="http://schemas.microsoft.com/office/powerpoint/2010/main" val="2272465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48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48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048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lide Number Placeholder 4"/>
          <p:cNvSpPr>
            <a:spLocks noGrp="1"/>
          </p:cNvSpPr>
          <p:nvPr>
            <p:ph type="sldNum" sz="quarter" idx="12"/>
          </p:nvPr>
        </p:nvSpPr>
        <p:spPr/>
        <p:txBody>
          <a:bodyPr/>
          <a:lstStyle/>
          <a:p>
            <a:fld id="{4D556A2B-66A3-42C2-8497-4A8A1B0FDE0D}" type="slidenum">
              <a:rPr lang="en-US"/>
              <a:pPr/>
              <a:t>18</a:t>
            </a:fld>
            <a:endParaRPr lang="en-US"/>
          </a:p>
        </p:txBody>
      </p:sp>
      <p:sp>
        <p:nvSpPr>
          <p:cNvPr id="21506" name="Rectangle 2"/>
          <p:cNvSpPr>
            <a:spLocks noGrp="1" noChangeArrowheads="1"/>
          </p:cNvSpPr>
          <p:nvPr>
            <p:ph type="title"/>
          </p:nvPr>
        </p:nvSpPr>
        <p:spPr/>
        <p:txBody>
          <a:bodyPr/>
          <a:lstStyle/>
          <a:p>
            <a:r>
              <a:rPr lang="en-US">
                <a:solidFill>
                  <a:srgbClr val="33CC33"/>
                </a:solidFill>
              </a:rPr>
              <a:t>Example</a:t>
            </a:r>
            <a:r>
              <a:rPr lang="en-US"/>
              <a:t>: Bucketized Stream</a:t>
            </a:r>
          </a:p>
        </p:txBody>
      </p:sp>
      <p:grpSp>
        <p:nvGrpSpPr>
          <p:cNvPr id="21537" name="Group 33"/>
          <p:cNvGrpSpPr>
            <a:grpSpLocks/>
          </p:cNvGrpSpPr>
          <p:nvPr/>
        </p:nvGrpSpPr>
        <p:grpSpPr bwMode="auto">
          <a:xfrm>
            <a:off x="-60434" y="3806829"/>
            <a:ext cx="8809038" cy="400051"/>
            <a:chOff x="-19" y="2398"/>
            <a:chExt cx="5549" cy="252"/>
          </a:xfrm>
        </p:grpSpPr>
        <p:sp>
          <p:nvSpPr>
            <p:cNvPr id="21507" name="Text Box 3"/>
            <p:cNvSpPr txBox="1">
              <a:spLocks noChangeArrowheads="1"/>
            </p:cNvSpPr>
            <p:nvPr/>
          </p:nvSpPr>
          <p:spPr bwMode="auto">
            <a:xfrm>
              <a:off x="-19" y="2398"/>
              <a:ext cx="5549"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a:t>1001010110001011010101010101011010101010101110101010111010100010110010</a:t>
              </a:r>
            </a:p>
          </p:txBody>
        </p:sp>
        <p:sp>
          <p:nvSpPr>
            <p:cNvPr id="21509" name="Rectangle 5"/>
            <p:cNvSpPr>
              <a:spLocks noChangeArrowheads="1"/>
            </p:cNvSpPr>
            <p:nvPr/>
          </p:nvSpPr>
          <p:spPr bwMode="auto">
            <a:xfrm>
              <a:off x="5228" y="2398"/>
              <a:ext cx="53" cy="194"/>
            </a:xfrm>
            <a:prstGeom prst="rect">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21510" name="Rectangle 6"/>
            <p:cNvSpPr>
              <a:spLocks noChangeArrowheads="1"/>
            </p:cNvSpPr>
            <p:nvPr/>
          </p:nvSpPr>
          <p:spPr bwMode="auto">
            <a:xfrm>
              <a:off x="5011" y="2398"/>
              <a:ext cx="53" cy="194"/>
            </a:xfrm>
            <a:prstGeom prst="rect">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21512" name="Rectangle 8"/>
            <p:cNvSpPr>
              <a:spLocks noChangeArrowheads="1"/>
            </p:cNvSpPr>
            <p:nvPr/>
          </p:nvSpPr>
          <p:spPr bwMode="auto">
            <a:xfrm>
              <a:off x="4794" y="2400"/>
              <a:ext cx="217" cy="192"/>
            </a:xfrm>
            <a:prstGeom prst="rect">
              <a:avLst/>
            </a:prstGeom>
            <a:solidFill>
              <a:srgbClr val="FFFF00">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21515" name="Rectangle 11"/>
            <p:cNvSpPr>
              <a:spLocks noChangeArrowheads="1"/>
            </p:cNvSpPr>
            <p:nvPr/>
          </p:nvSpPr>
          <p:spPr bwMode="auto">
            <a:xfrm>
              <a:off x="4086" y="2400"/>
              <a:ext cx="457" cy="192"/>
            </a:xfrm>
            <a:prstGeom prst="rect">
              <a:avLst/>
            </a:prstGeom>
            <a:solidFill>
              <a:srgbClr val="CC99FF">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21516" name="Rectangle 12"/>
            <p:cNvSpPr>
              <a:spLocks noChangeArrowheads="1"/>
            </p:cNvSpPr>
            <p:nvPr/>
          </p:nvSpPr>
          <p:spPr bwMode="auto">
            <a:xfrm>
              <a:off x="3558" y="2400"/>
              <a:ext cx="528" cy="192"/>
            </a:xfrm>
            <a:prstGeom prst="rect">
              <a:avLst/>
            </a:prstGeom>
            <a:solidFill>
              <a:srgbClr val="CC99FF">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21517" name="Rectangle 13"/>
            <p:cNvSpPr>
              <a:spLocks noChangeArrowheads="1"/>
            </p:cNvSpPr>
            <p:nvPr/>
          </p:nvSpPr>
          <p:spPr bwMode="auto">
            <a:xfrm>
              <a:off x="2496" y="2400"/>
              <a:ext cx="960" cy="192"/>
            </a:xfrm>
            <a:prstGeom prst="rect">
              <a:avLst/>
            </a:prstGeom>
            <a:solidFill>
              <a:srgbClr val="FF99CC">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21518" name="Rectangle 14"/>
            <p:cNvSpPr>
              <a:spLocks noChangeArrowheads="1"/>
            </p:cNvSpPr>
            <p:nvPr/>
          </p:nvSpPr>
          <p:spPr bwMode="auto">
            <a:xfrm>
              <a:off x="1344" y="2400"/>
              <a:ext cx="1056" cy="192"/>
            </a:xfrm>
            <a:prstGeom prst="rect">
              <a:avLst/>
            </a:prstGeom>
            <a:solidFill>
              <a:srgbClr val="FF99CC">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21519" name="Rectangle 15"/>
            <p:cNvSpPr>
              <a:spLocks noChangeArrowheads="1"/>
            </p:cNvSpPr>
            <p:nvPr/>
          </p:nvSpPr>
          <p:spPr bwMode="auto">
            <a:xfrm>
              <a:off x="19" y="2398"/>
              <a:ext cx="1200" cy="208"/>
            </a:xfrm>
            <a:prstGeom prst="rect">
              <a:avLst/>
            </a:prstGeom>
            <a:solidFill>
              <a:srgbClr val="FFCC99">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grpSp>
      <p:sp>
        <p:nvSpPr>
          <p:cNvPr id="21520" name="Text Box 16"/>
          <p:cNvSpPr txBox="1">
            <a:spLocks noChangeArrowheads="1"/>
          </p:cNvSpPr>
          <p:nvPr/>
        </p:nvSpPr>
        <p:spPr bwMode="auto">
          <a:xfrm>
            <a:off x="4098925" y="45275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i="1"/>
              <a:t>N</a:t>
            </a:r>
          </a:p>
        </p:txBody>
      </p:sp>
      <p:sp>
        <p:nvSpPr>
          <p:cNvPr id="21521" name="Line 17"/>
          <p:cNvSpPr>
            <a:spLocks noChangeShapeType="1"/>
          </p:cNvSpPr>
          <p:nvPr/>
        </p:nvSpPr>
        <p:spPr bwMode="auto">
          <a:xfrm flipH="1">
            <a:off x="152400" y="4648200"/>
            <a:ext cx="3962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22" name="Line 18"/>
          <p:cNvSpPr>
            <a:spLocks noChangeShapeType="1"/>
          </p:cNvSpPr>
          <p:nvPr/>
        </p:nvSpPr>
        <p:spPr bwMode="auto">
          <a:xfrm>
            <a:off x="4495800" y="4648200"/>
            <a:ext cx="4112419"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24" name="Line 20"/>
          <p:cNvSpPr>
            <a:spLocks noChangeShapeType="1"/>
          </p:cNvSpPr>
          <p:nvPr/>
        </p:nvSpPr>
        <p:spPr bwMode="auto">
          <a:xfrm flipH="1">
            <a:off x="7970729" y="3155520"/>
            <a:ext cx="222250" cy="65186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25" name="Line 21"/>
          <p:cNvSpPr>
            <a:spLocks noChangeShapeType="1"/>
          </p:cNvSpPr>
          <p:nvPr/>
        </p:nvSpPr>
        <p:spPr bwMode="auto">
          <a:xfrm>
            <a:off x="8192979" y="3138554"/>
            <a:ext cx="1524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26" name="Text Box 22"/>
          <p:cNvSpPr txBox="1">
            <a:spLocks noChangeArrowheads="1"/>
          </p:cNvSpPr>
          <p:nvPr/>
        </p:nvSpPr>
        <p:spPr bwMode="auto">
          <a:xfrm>
            <a:off x="7242198" y="2438400"/>
            <a:ext cx="7572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1 of</a:t>
            </a:r>
          </a:p>
          <a:p>
            <a:r>
              <a:rPr lang="en-US" dirty="0"/>
              <a:t>size 2</a:t>
            </a:r>
          </a:p>
        </p:txBody>
      </p:sp>
      <p:sp>
        <p:nvSpPr>
          <p:cNvPr id="21527" name="Line 23"/>
          <p:cNvSpPr>
            <a:spLocks noChangeShapeType="1"/>
          </p:cNvSpPr>
          <p:nvPr/>
        </p:nvSpPr>
        <p:spPr bwMode="auto">
          <a:xfrm>
            <a:off x="7620817" y="3124200"/>
            <a:ext cx="1524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28" name="Text Box 24"/>
          <p:cNvSpPr txBox="1">
            <a:spLocks noChangeArrowheads="1"/>
          </p:cNvSpPr>
          <p:nvPr/>
        </p:nvSpPr>
        <p:spPr bwMode="auto">
          <a:xfrm>
            <a:off x="6067425" y="2438400"/>
            <a:ext cx="7572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2 of</a:t>
            </a:r>
          </a:p>
          <a:p>
            <a:r>
              <a:rPr lang="en-US" dirty="0"/>
              <a:t>size 4</a:t>
            </a:r>
          </a:p>
        </p:txBody>
      </p:sp>
      <p:sp>
        <p:nvSpPr>
          <p:cNvPr id="21529" name="Line 25"/>
          <p:cNvSpPr>
            <a:spLocks noChangeShapeType="1"/>
          </p:cNvSpPr>
          <p:nvPr/>
        </p:nvSpPr>
        <p:spPr bwMode="auto">
          <a:xfrm flipH="1">
            <a:off x="6094565" y="3146125"/>
            <a:ext cx="3810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0" name="Line 26"/>
          <p:cNvSpPr>
            <a:spLocks noChangeShapeType="1"/>
          </p:cNvSpPr>
          <p:nvPr/>
        </p:nvSpPr>
        <p:spPr bwMode="auto">
          <a:xfrm>
            <a:off x="6468258" y="3155520"/>
            <a:ext cx="3810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1" name="Text Box 27"/>
          <p:cNvSpPr txBox="1">
            <a:spLocks noChangeArrowheads="1"/>
          </p:cNvSpPr>
          <p:nvPr/>
        </p:nvSpPr>
        <p:spPr bwMode="auto">
          <a:xfrm>
            <a:off x="3583781" y="2438400"/>
            <a:ext cx="7572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2 of</a:t>
            </a:r>
          </a:p>
          <a:p>
            <a:r>
              <a:rPr lang="en-US" dirty="0"/>
              <a:t>size 8</a:t>
            </a:r>
          </a:p>
        </p:txBody>
      </p:sp>
      <p:sp>
        <p:nvSpPr>
          <p:cNvPr id="21532" name="Line 28"/>
          <p:cNvSpPr>
            <a:spLocks noChangeShapeType="1"/>
          </p:cNvSpPr>
          <p:nvPr/>
        </p:nvSpPr>
        <p:spPr bwMode="auto">
          <a:xfrm flipH="1">
            <a:off x="2971800" y="3124200"/>
            <a:ext cx="9906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3" name="Line 29"/>
          <p:cNvSpPr>
            <a:spLocks noChangeShapeType="1"/>
          </p:cNvSpPr>
          <p:nvPr/>
        </p:nvSpPr>
        <p:spPr bwMode="auto">
          <a:xfrm>
            <a:off x="3962400" y="3124200"/>
            <a:ext cx="9906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4" name="Text Box 30"/>
          <p:cNvSpPr txBox="1">
            <a:spLocks noChangeArrowheads="1"/>
          </p:cNvSpPr>
          <p:nvPr/>
        </p:nvSpPr>
        <p:spPr bwMode="auto">
          <a:xfrm>
            <a:off x="685800" y="2438400"/>
            <a:ext cx="18923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At least 1 of</a:t>
            </a:r>
          </a:p>
          <a:p>
            <a:r>
              <a:rPr lang="en-US"/>
              <a:t>size 16.  Partially</a:t>
            </a:r>
          </a:p>
          <a:p>
            <a:r>
              <a:rPr lang="en-US"/>
              <a:t>beyond window.</a:t>
            </a:r>
          </a:p>
        </p:txBody>
      </p:sp>
      <p:sp>
        <p:nvSpPr>
          <p:cNvPr id="21535" name="Line 31"/>
          <p:cNvSpPr>
            <a:spLocks noChangeShapeType="1"/>
          </p:cNvSpPr>
          <p:nvPr/>
        </p:nvSpPr>
        <p:spPr bwMode="auto">
          <a:xfrm>
            <a:off x="1600200" y="3429000"/>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36" name="Text Box 32"/>
          <p:cNvSpPr txBox="1">
            <a:spLocks noChangeArrowheads="1"/>
          </p:cNvSpPr>
          <p:nvPr/>
        </p:nvSpPr>
        <p:spPr bwMode="auto">
          <a:xfrm>
            <a:off x="7974818" y="2438400"/>
            <a:ext cx="7572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2 of</a:t>
            </a:r>
          </a:p>
          <a:p>
            <a:r>
              <a:rPr lang="en-US" dirty="0"/>
              <a:t>size 1</a:t>
            </a:r>
          </a:p>
        </p:txBody>
      </p:sp>
    </p:spTree>
    <p:extLst>
      <p:ext uri="{BB962C8B-B14F-4D97-AF65-F5344CB8AC3E}">
        <p14:creationId xmlns:p14="http://schemas.microsoft.com/office/powerpoint/2010/main" val="7230407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395E82F-C43F-4498-823B-EB05552AFEB7}" type="slidenum">
              <a:rPr lang="en-US"/>
              <a:pPr/>
              <a:t>19</a:t>
            </a:fld>
            <a:endParaRPr lang="en-US"/>
          </a:p>
        </p:txBody>
      </p:sp>
      <p:sp>
        <p:nvSpPr>
          <p:cNvPr id="22530" name="Rectangle 2"/>
          <p:cNvSpPr>
            <a:spLocks noGrp="1" noChangeArrowheads="1"/>
          </p:cNvSpPr>
          <p:nvPr>
            <p:ph type="title"/>
          </p:nvPr>
        </p:nvSpPr>
        <p:spPr/>
        <p:txBody>
          <a:bodyPr/>
          <a:lstStyle/>
          <a:p>
            <a:r>
              <a:rPr lang="en-US" dirty="0"/>
              <a:t>Updating </a:t>
            </a:r>
            <a:r>
              <a:rPr lang="en-US" dirty="0" smtClean="0"/>
              <a:t>the Set of Buckets</a:t>
            </a:r>
            <a:endParaRPr lang="en-US" dirty="0"/>
          </a:p>
        </p:txBody>
      </p:sp>
      <p:sp>
        <p:nvSpPr>
          <p:cNvPr id="22531" name="Rectangle 3"/>
          <p:cNvSpPr>
            <a:spLocks noGrp="1" noChangeArrowheads="1"/>
          </p:cNvSpPr>
          <p:nvPr>
            <p:ph type="body" idx="1"/>
          </p:nvPr>
        </p:nvSpPr>
        <p:spPr/>
        <p:txBody>
          <a:bodyPr/>
          <a:lstStyle/>
          <a:p>
            <a:r>
              <a:rPr lang="en-US" dirty="0"/>
              <a:t>When a new bit comes in, drop the last (oldest) bucket if its end-time is prior to </a:t>
            </a:r>
            <a:r>
              <a:rPr lang="en-US" i="1"/>
              <a:t>N</a:t>
            </a:r>
            <a:r>
              <a:rPr lang="en-US"/>
              <a:t> </a:t>
            </a:r>
            <a:r>
              <a:rPr lang="en-US" smtClean="0"/>
              <a:t>time </a:t>
            </a:r>
            <a:r>
              <a:rPr lang="en-US" dirty="0"/>
              <a:t>units before the current time.</a:t>
            </a:r>
          </a:p>
          <a:p>
            <a:r>
              <a:rPr lang="en-US" dirty="0"/>
              <a:t>If the current bit is 0, no other changes are needed.</a:t>
            </a:r>
          </a:p>
        </p:txBody>
      </p:sp>
    </p:spTree>
    <p:extLst>
      <p:ext uri="{BB962C8B-B14F-4D97-AF65-F5344CB8AC3E}">
        <p14:creationId xmlns:p14="http://schemas.microsoft.com/office/powerpoint/2010/main" val="525098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34AACEA-85F9-480F-92DB-3C2E73089DA7}" type="slidenum">
              <a:rPr lang="en-US"/>
              <a:pPr/>
              <a:t>2</a:t>
            </a:fld>
            <a:endParaRPr lang="en-US"/>
          </a:p>
        </p:txBody>
      </p:sp>
      <p:sp>
        <p:nvSpPr>
          <p:cNvPr id="51202" name="Rectangle 2"/>
          <p:cNvSpPr>
            <a:spLocks noGrp="1" noChangeArrowheads="1"/>
          </p:cNvSpPr>
          <p:nvPr>
            <p:ph type="title"/>
          </p:nvPr>
        </p:nvSpPr>
        <p:spPr>
          <a:xfrm>
            <a:off x="228600" y="76200"/>
            <a:ext cx="8915400" cy="987552"/>
          </a:xfrm>
        </p:spPr>
        <p:txBody>
          <a:bodyPr/>
          <a:lstStyle/>
          <a:p>
            <a:r>
              <a:rPr lang="en-US" sz="3600" dirty="0"/>
              <a:t>Data Management </a:t>
            </a:r>
            <a:r>
              <a:rPr lang="en-US" sz="3600" dirty="0" smtClean="0"/>
              <a:t>Vs. </a:t>
            </a:r>
            <a:r>
              <a:rPr lang="en-US" sz="3600" dirty="0"/>
              <a:t>Stream Management</a:t>
            </a:r>
          </a:p>
        </p:txBody>
      </p:sp>
      <p:sp>
        <p:nvSpPr>
          <p:cNvPr id="51203" name="Rectangle 3"/>
          <p:cNvSpPr>
            <a:spLocks noGrp="1" noChangeArrowheads="1"/>
          </p:cNvSpPr>
          <p:nvPr>
            <p:ph type="body" idx="1"/>
          </p:nvPr>
        </p:nvSpPr>
        <p:spPr>
          <a:xfrm>
            <a:off x="381000" y="1295400"/>
            <a:ext cx="8610600" cy="5562600"/>
          </a:xfrm>
        </p:spPr>
        <p:txBody>
          <a:bodyPr/>
          <a:lstStyle/>
          <a:p>
            <a:r>
              <a:rPr lang="en-US" dirty="0"/>
              <a:t>In a DBMS, input is under the control of the </a:t>
            </a:r>
            <a:r>
              <a:rPr lang="en-US" dirty="0" smtClean="0"/>
              <a:t>owner.</a:t>
            </a:r>
            <a:endParaRPr lang="en-US" dirty="0"/>
          </a:p>
          <a:p>
            <a:pPr lvl="1"/>
            <a:r>
              <a:rPr lang="en-US" dirty="0"/>
              <a:t>SQL INSERT commands or bulk loaders.</a:t>
            </a:r>
          </a:p>
          <a:p>
            <a:r>
              <a:rPr lang="en-US" dirty="0"/>
              <a:t>Stream </a:t>
            </a:r>
            <a:r>
              <a:rPr lang="en-US" dirty="0" smtClean="0"/>
              <a:t>management </a:t>
            </a:r>
            <a:r>
              <a:rPr lang="en-US" dirty="0"/>
              <a:t>is important when the input rate is controlled externally.</a:t>
            </a:r>
          </a:p>
          <a:p>
            <a:pPr lvl="1"/>
            <a:r>
              <a:rPr lang="en-US" dirty="0">
                <a:solidFill>
                  <a:srgbClr val="33CC33"/>
                </a:solidFill>
              </a:rPr>
              <a:t>Example</a:t>
            </a:r>
            <a:r>
              <a:rPr lang="en-US" dirty="0"/>
              <a:t>: Google </a:t>
            </a:r>
            <a:r>
              <a:rPr lang="en-US" dirty="0" smtClean="0"/>
              <a:t>search queries</a:t>
            </a:r>
            <a:r>
              <a:rPr lang="en-US" dirty="0" smtClean="0"/>
              <a:t>.</a:t>
            </a:r>
          </a:p>
          <a:p>
            <a:pPr lvl="1"/>
            <a:r>
              <a:rPr lang="en-US" dirty="0" smtClean="0">
                <a:solidFill>
                  <a:srgbClr val="00B050"/>
                </a:solidFill>
              </a:rPr>
              <a:t>Example</a:t>
            </a:r>
            <a:r>
              <a:rPr lang="en-US" dirty="0" smtClean="0"/>
              <a:t>: Amazon loves to get orders for products, but does not control when they come in.</a:t>
            </a:r>
          </a:p>
          <a:p>
            <a:pPr lvl="1"/>
            <a:r>
              <a:rPr lang="en-US" dirty="0" smtClean="0">
                <a:solidFill>
                  <a:srgbClr val="00B050"/>
                </a:solidFill>
              </a:rPr>
              <a:t>Example</a:t>
            </a:r>
            <a:r>
              <a:rPr lang="en-US" dirty="0" smtClean="0"/>
              <a:t>: Satellites send down images, often petabytes/day.</a:t>
            </a:r>
          </a:p>
          <a:p>
            <a:pPr lvl="2"/>
            <a:r>
              <a:rPr lang="en-US" dirty="0" smtClean="0"/>
              <a:t>More predictable, but too much to deal with efficiently.</a:t>
            </a:r>
            <a:endParaRPr lang="en-US" dirty="0"/>
          </a:p>
        </p:txBody>
      </p:sp>
    </p:spTree>
    <p:extLst>
      <p:ext uri="{BB962C8B-B14F-4D97-AF65-F5344CB8AC3E}">
        <p14:creationId xmlns:p14="http://schemas.microsoft.com/office/powerpoint/2010/main" val="1813297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0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120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120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120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120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71DAACE-F2B2-46E6-9781-B19D6DAB600A}" type="slidenum">
              <a:rPr lang="en-US"/>
              <a:pPr/>
              <a:t>20</a:t>
            </a:fld>
            <a:endParaRPr lang="en-US"/>
          </a:p>
        </p:txBody>
      </p:sp>
      <p:sp>
        <p:nvSpPr>
          <p:cNvPr id="23554" name="Rectangle 2"/>
          <p:cNvSpPr>
            <a:spLocks noGrp="1" noChangeArrowheads="1"/>
          </p:cNvSpPr>
          <p:nvPr>
            <p:ph type="title"/>
          </p:nvPr>
        </p:nvSpPr>
        <p:spPr/>
        <p:txBody>
          <a:bodyPr/>
          <a:lstStyle/>
          <a:p>
            <a:r>
              <a:rPr lang="en-US" dirty="0"/>
              <a:t>Updating </a:t>
            </a:r>
            <a:r>
              <a:rPr lang="en-US" dirty="0" smtClean="0"/>
              <a:t>Buckets: Input = 1</a:t>
            </a:r>
            <a:endParaRPr lang="en-US" dirty="0"/>
          </a:p>
        </p:txBody>
      </p:sp>
      <p:sp>
        <p:nvSpPr>
          <p:cNvPr id="23555" name="Rectangle 3"/>
          <p:cNvSpPr>
            <a:spLocks noGrp="1" noChangeArrowheads="1"/>
          </p:cNvSpPr>
          <p:nvPr>
            <p:ph type="body" idx="1"/>
          </p:nvPr>
        </p:nvSpPr>
        <p:spPr>
          <a:xfrm>
            <a:off x="228600" y="1295400"/>
            <a:ext cx="8534400" cy="4572000"/>
          </a:xfrm>
        </p:spPr>
        <p:txBody>
          <a:bodyPr/>
          <a:lstStyle/>
          <a:p>
            <a:pPr marL="609600" indent="-609600"/>
            <a:r>
              <a:rPr lang="en-US" dirty="0"/>
              <a:t>If the current bit is 1:</a:t>
            </a:r>
          </a:p>
          <a:p>
            <a:pPr marL="990600" lvl="1" indent="-533400">
              <a:buFont typeface="Monotype Sorts" pitchFamily="2" charset="2"/>
              <a:buAutoNum type="arabicPeriod"/>
            </a:pPr>
            <a:r>
              <a:rPr lang="en-US" dirty="0"/>
              <a:t>Create a new bucket of size 1, for just this </a:t>
            </a:r>
            <a:r>
              <a:rPr lang="en-US" dirty="0" smtClean="0"/>
              <a:t>bit.</a:t>
            </a:r>
          </a:p>
          <a:p>
            <a:pPr marL="1255776" lvl="2" indent="-533400"/>
            <a:r>
              <a:rPr lang="en-US" dirty="0" smtClean="0"/>
              <a:t>End timestamp = current time.</a:t>
            </a:r>
            <a:endParaRPr lang="en-US" dirty="0"/>
          </a:p>
          <a:p>
            <a:pPr marL="990600" lvl="1" indent="-533400">
              <a:buFont typeface="Monotype Sorts" pitchFamily="2" charset="2"/>
              <a:buAutoNum type="arabicPeriod"/>
            </a:pPr>
            <a:r>
              <a:rPr lang="en-US" dirty="0" smtClean="0"/>
              <a:t>If </a:t>
            </a:r>
            <a:r>
              <a:rPr lang="en-US" dirty="0"/>
              <a:t>there are now three buckets of size 1, combine the oldest two into a bucket of size 2.</a:t>
            </a:r>
          </a:p>
          <a:p>
            <a:pPr marL="990600" lvl="1" indent="-533400">
              <a:buFont typeface="Monotype Sorts" pitchFamily="2" charset="2"/>
              <a:buAutoNum type="arabicPeriod"/>
            </a:pPr>
            <a:r>
              <a:rPr lang="en-US" dirty="0"/>
              <a:t>If there are now three buckets of size 2, combine the oldest two into a bucket of size 4.</a:t>
            </a:r>
          </a:p>
          <a:p>
            <a:pPr marL="990600" lvl="1" indent="-533400">
              <a:buFont typeface="Monotype Sorts" pitchFamily="2" charset="2"/>
              <a:buAutoNum type="arabicPeriod"/>
            </a:pPr>
            <a:r>
              <a:rPr lang="en-US" dirty="0"/>
              <a:t>And so on …</a:t>
            </a:r>
          </a:p>
        </p:txBody>
      </p:sp>
    </p:spTree>
    <p:extLst>
      <p:ext uri="{BB962C8B-B14F-4D97-AF65-F5344CB8AC3E}">
        <p14:creationId xmlns:p14="http://schemas.microsoft.com/office/powerpoint/2010/main" val="2063117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5">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355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35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Slide Number Placeholder 4"/>
          <p:cNvSpPr>
            <a:spLocks noGrp="1"/>
          </p:cNvSpPr>
          <p:nvPr>
            <p:ph type="sldNum" sz="quarter" idx="12"/>
          </p:nvPr>
        </p:nvSpPr>
        <p:spPr/>
        <p:txBody>
          <a:bodyPr/>
          <a:lstStyle/>
          <a:p>
            <a:fld id="{6D99C750-8A23-4D94-A426-0ACBE1F96B04}" type="slidenum">
              <a:rPr lang="en-US"/>
              <a:pPr/>
              <a:t>21</a:t>
            </a:fld>
            <a:endParaRPr lang="en-US" dirty="0"/>
          </a:p>
        </p:txBody>
      </p:sp>
      <p:sp>
        <p:nvSpPr>
          <p:cNvPr id="24578" name="Rectangle 2"/>
          <p:cNvSpPr>
            <a:spLocks noGrp="1" noChangeArrowheads="1"/>
          </p:cNvSpPr>
          <p:nvPr>
            <p:ph type="title"/>
          </p:nvPr>
        </p:nvSpPr>
        <p:spPr/>
        <p:txBody>
          <a:bodyPr/>
          <a:lstStyle/>
          <a:p>
            <a:r>
              <a:rPr lang="en-US" dirty="0" smtClean="0">
                <a:solidFill>
                  <a:srgbClr val="92D050"/>
                </a:solidFill>
              </a:rPr>
              <a:t>Example</a:t>
            </a:r>
            <a:r>
              <a:rPr lang="en-US" dirty="0" smtClean="0"/>
              <a:t>: Managing Buckets</a:t>
            </a:r>
            <a:endParaRPr lang="en-US" dirty="0"/>
          </a:p>
        </p:txBody>
      </p:sp>
      <p:grpSp>
        <p:nvGrpSpPr>
          <p:cNvPr id="24609" name="Group 33"/>
          <p:cNvGrpSpPr>
            <a:grpSpLocks/>
          </p:cNvGrpSpPr>
          <p:nvPr/>
        </p:nvGrpSpPr>
        <p:grpSpPr bwMode="auto">
          <a:xfrm>
            <a:off x="0" y="1897067"/>
            <a:ext cx="8809038" cy="407989"/>
            <a:chOff x="0" y="1195"/>
            <a:chExt cx="5549" cy="257"/>
          </a:xfrm>
        </p:grpSpPr>
        <p:sp>
          <p:nvSpPr>
            <p:cNvPr id="24580" name="Text Box 4"/>
            <p:cNvSpPr txBox="1">
              <a:spLocks noChangeArrowheads="1"/>
            </p:cNvSpPr>
            <p:nvPr/>
          </p:nvSpPr>
          <p:spPr bwMode="auto">
            <a:xfrm>
              <a:off x="0" y="1200"/>
              <a:ext cx="5549"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dirty="0"/>
                <a:t>1001010110001011010101010101011010101010101110101010111010100010110010</a:t>
              </a:r>
            </a:p>
          </p:txBody>
        </p:sp>
        <p:sp>
          <p:nvSpPr>
            <p:cNvPr id="24581" name="Rectangle 5"/>
            <p:cNvSpPr>
              <a:spLocks noChangeArrowheads="1"/>
            </p:cNvSpPr>
            <p:nvPr/>
          </p:nvSpPr>
          <p:spPr bwMode="auto">
            <a:xfrm>
              <a:off x="5256" y="1209"/>
              <a:ext cx="48" cy="191"/>
            </a:xfrm>
            <a:prstGeom prst="rect">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24582" name="Rectangle 6"/>
            <p:cNvSpPr>
              <a:spLocks noChangeArrowheads="1"/>
            </p:cNvSpPr>
            <p:nvPr/>
          </p:nvSpPr>
          <p:spPr bwMode="auto">
            <a:xfrm>
              <a:off x="5001" y="1195"/>
              <a:ext cx="48" cy="192"/>
            </a:xfrm>
            <a:prstGeom prst="rect">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24583" name="Rectangle 7"/>
            <p:cNvSpPr>
              <a:spLocks noChangeArrowheads="1"/>
            </p:cNvSpPr>
            <p:nvPr/>
          </p:nvSpPr>
          <p:spPr bwMode="auto">
            <a:xfrm>
              <a:off x="4744" y="1200"/>
              <a:ext cx="240" cy="192"/>
            </a:xfrm>
            <a:prstGeom prst="rect">
              <a:avLst/>
            </a:prstGeom>
            <a:solidFill>
              <a:srgbClr val="FFFF00">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24584" name="Rectangle 8"/>
            <p:cNvSpPr>
              <a:spLocks noChangeArrowheads="1"/>
            </p:cNvSpPr>
            <p:nvPr/>
          </p:nvSpPr>
          <p:spPr bwMode="auto">
            <a:xfrm>
              <a:off x="4080" y="1201"/>
              <a:ext cx="480" cy="192"/>
            </a:xfrm>
            <a:prstGeom prst="rect">
              <a:avLst/>
            </a:prstGeom>
            <a:solidFill>
              <a:srgbClr val="CC99FF">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24585" name="Rectangle 9"/>
            <p:cNvSpPr>
              <a:spLocks noChangeArrowheads="1"/>
            </p:cNvSpPr>
            <p:nvPr/>
          </p:nvSpPr>
          <p:spPr bwMode="auto">
            <a:xfrm>
              <a:off x="3552" y="1201"/>
              <a:ext cx="528" cy="192"/>
            </a:xfrm>
            <a:prstGeom prst="rect">
              <a:avLst/>
            </a:prstGeom>
            <a:solidFill>
              <a:srgbClr val="CC99FF">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24586" name="Rectangle 10"/>
            <p:cNvSpPr>
              <a:spLocks noChangeArrowheads="1"/>
            </p:cNvSpPr>
            <p:nvPr/>
          </p:nvSpPr>
          <p:spPr bwMode="auto">
            <a:xfrm>
              <a:off x="2496" y="1200"/>
              <a:ext cx="960" cy="203"/>
            </a:xfrm>
            <a:prstGeom prst="rect">
              <a:avLst/>
            </a:prstGeom>
            <a:solidFill>
              <a:srgbClr val="FF99CC">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24587" name="Rectangle 11"/>
            <p:cNvSpPr>
              <a:spLocks noChangeArrowheads="1"/>
            </p:cNvSpPr>
            <p:nvPr/>
          </p:nvSpPr>
          <p:spPr bwMode="auto">
            <a:xfrm>
              <a:off x="1344" y="1201"/>
              <a:ext cx="1056" cy="192"/>
            </a:xfrm>
            <a:prstGeom prst="rect">
              <a:avLst/>
            </a:prstGeom>
            <a:solidFill>
              <a:srgbClr val="FF99CC">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24588" name="Rectangle 12"/>
            <p:cNvSpPr>
              <a:spLocks noChangeArrowheads="1"/>
            </p:cNvSpPr>
            <p:nvPr/>
          </p:nvSpPr>
          <p:spPr bwMode="auto">
            <a:xfrm>
              <a:off x="0" y="1200"/>
              <a:ext cx="1248" cy="192"/>
            </a:xfrm>
            <a:prstGeom prst="rect">
              <a:avLst/>
            </a:prstGeom>
            <a:solidFill>
              <a:srgbClr val="FFCC99">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grpSp>
      <p:grpSp>
        <p:nvGrpSpPr>
          <p:cNvPr id="24610" name="Group 34"/>
          <p:cNvGrpSpPr>
            <a:grpSpLocks/>
          </p:cNvGrpSpPr>
          <p:nvPr/>
        </p:nvGrpSpPr>
        <p:grpSpPr bwMode="auto">
          <a:xfrm>
            <a:off x="0" y="2743203"/>
            <a:ext cx="8809038" cy="400051"/>
            <a:chOff x="0" y="1728"/>
            <a:chExt cx="5549" cy="252"/>
          </a:xfrm>
        </p:grpSpPr>
        <p:sp>
          <p:nvSpPr>
            <p:cNvPr id="24590" name="Text Box 14"/>
            <p:cNvSpPr txBox="1">
              <a:spLocks noChangeArrowheads="1"/>
            </p:cNvSpPr>
            <p:nvPr/>
          </p:nvSpPr>
          <p:spPr bwMode="auto">
            <a:xfrm>
              <a:off x="0" y="1728"/>
              <a:ext cx="5549"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dirty="0"/>
                <a:t>0010101100010110101010101010110101010101011101010101110101000101100101</a:t>
              </a:r>
            </a:p>
          </p:txBody>
        </p:sp>
        <p:sp>
          <p:nvSpPr>
            <p:cNvPr id="24591" name="Rectangle 15"/>
            <p:cNvSpPr>
              <a:spLocks noChangeArrowheads="1"/>
            </p:cNvSpPr>
            <p:nvPr/>
          </p:nvSpPr>
          <p:spPr bwMode="auto">
            <a:xfrm flipH="1">
              <a:off x="5328" y="1736"/>
              <a:ext cx="48" cy="192"/>
            </a:xfrm>
            <a:prstGeom prst="rect">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24592" name="Rectangle 16"/>
            <p:cNvSpPr>
              <a:spLocks noChangeArrowheads="1"/>
            </p:cNvSpPr>
            <p:nvPr/>
          </p:nvSpPr>
          <p:spPr bwMode="auto">
            <a:xfrm>
              <a:off x="4941" y="1744"/>
              <a:ext cx="61" cy="184"/>
            </a:xfrm>
            <a:prstGeom prst="rect">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24593" name="Rectangle 17"/>
            <p:cNvSpPr>
              <a:spLocks noChangeArrowheads="1"/>
            </p:cNvSpPr>
            <p:nvPr/>
          </p:nvSpPr>
          <p:spPr bwMode="auto">
            <a:xfrm>
              <a:off x="4701" y="1736"/>
              <a:ext cx="240" cy="192"/>
            </a:xfrm>
            <a:prstGeom prst="rect">
              <a:avLst/>
            </a:prstGeom>
            <a:solidFill>
              <a:srgbClr val="FFFF00">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24594" name="Rectangle 18"/>
            <p:cNvSpPr>
              <a:spLocks noChangeArrowheads="1"/>
            </p:cNvSpPr>
            <p:nvPr/>
          </p:nvSpPr>
          <p:spPr bwMode="auto">
            <a:xfrm>
              <a:off x="4012" y="1736"/>
              <a:ext cx="472" cy="192"/>
            </a:xfrm>
            <a:prstGeom prst="rect">
              <a:avLst/>
            </a:prstGeom>
            <a:solidFill>
              <a:srgbClr val="CC99FF">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24595" name="Rectangle 19"/>
            <p:cNvSpPr>
              <a:spLocks noChangeArrowheads="1"/>
            </p:cNvSpPr>
            <p:nvPr/>
          </p:nvSpPr>
          <p:spPr bwMode="auto">
            <a:xfrm>
              <a:off x="3472" y="1728"/>
              <a:ext cx="528" cy="192"/>
            </a:xfrm>
            <a:prstGeom prst="rect">
              <a:avLst/>
            </a:prstGeom>
            <a:solidFill>
              <a:srgbClr val="CC99FF">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24596" name="Rectangle 20"/>
            <p:cNvSpPr>
              <a:spLocks noChangeArrowheads="1"/>
            </p:cNvSpPr>
            <p:nvPr/>
          </p:nvSpPr>
          <p:spPr bwMode="auto">
            <a:xfrm>
              <a:off x="2404" y="1728"/>
              <a:ext cx="1004" cy="192"/>
            </a:xfrm>
            <a:prstGeom prst="rect">
              <a:avLst/>
            </a:prstGeom>
            <a:solidFill>
              <a:srgbClr val="FF99CC">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24597" name="Rectangle 21"/>
            <p:cNvSpPr>
              <a:spLocks noChangeArrowheads="1"/>
            </p:cNvSpPr>
            <p:nvPr/>
          </p:nvSpPr>
          <p:spPr bwMode="auto">
            <a:xfrm>
              <a:off x="1264" y="1728"/>
              <a:ext cx="1040" cy="192"/>
            </a:xfrm>
            <a:prstGeom prst="rect">
              <a:avLst/>
            </a:prstGeom>
            <a:solidFill>
              <a:srgbClr val="FF99CC">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24598" name="Rectangle 22"/>
            <p:cNvSpPr>
              <a:spLocks noChangeArrowheads="1"/>
            </p:cNvSpPr>
            <p:nvPr/>
          </p:nvSpPr>
          <p:spPr bwMode="auto">
            <a:xfrm>
              <a:off x="0" y="1728"/>
              <a:ext cx="1200" cy="192"/>
            </a:xfrm>
            <a:prstGeom prst="rect">
              <a:avLst/>
            </a:prstGeom>
            <a:solidFill>
              <a:srgbClr val="FFCC99">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24599" name="Rectangle 23"/>
            <p:cNvSpPr>
              <a:spLocks noChangeArrowheads="1"/>
            </p:cNvSpPr>
            <p:nvPr/>
          </p:nvSpPr>
          <p:spPr bwMode="auto">
            <a:xfrm>
              <a:off x="5184" y="1736"/>
              <a:ext cx="48" cy="192"/>
            </a:xfrm>
            <a:prstGeom prst="rect">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grpSp>
      <p:grpSp>
        <p:nvGrpSpPr>
          <p:cNvPr id="24638" name="Group 62"/>
          <p:cNvGrpSpPr>
            <a:grpSpLocks/>
          </p:cNvGrpSpPr>
          <p:nvPr/>
        </p:nvGrpSpPr>
        <p:grpSpPr bwMode="auto">
          <a:xfrm>
            <a:off x="0" y="3490920"/>
            <a:ext cx="8809038" cy="414339"/>
            <a:chOff x="0" y="2199"/>
            <a:chExt cx="5549" cy="261"/>
          </a:xfrm>
        </p:grpSpPr>
        <p:sp>
          <p:nvSpPr>
            <p:cNvPr id="24600" name="Text Box 24"/>
            <p:cNvSpPr txBox="1">
              <a:spLocks noChangeArrowheads="1"/>
            </p:cNvSpPr>
            <p:nvPr/>
          </p:nvSpPr>
          <p:spPr bwMode="auto">
            <a:xfrm>
              <a:off x="0" y="2208"/>
              <a:ext cx="5549"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a:t>0010101100010110101010101010110101010101011101010101110101000101100101</a:t>
              </a:r>
            </a:p>
          </p:txBody>
        </p:sp>
        <p:sp>
          <p:nvSpPr>
            <p:cNvPr id="24601" name="Rectangle 25"/>
            <p:cNvSpPr>
              <a:spLocks noChangeArrowheads="1"/>
            </p:cNvSpPr>
            <p:nvPr/>
          </p:nvSpPr>
          <p:spPr bwMode="auto">
            <a:xfrm>
              <a:off x="5325" y="2199"/>
              <a:ext cx="48" cy="192"/>
            </a:xfrm>
            <a:prstGeom prst="rect">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24602" name="Rectangle 26"/>
            <p:cNvSpPr>
              <a:spLocks noChangeArrowheads="1"/>
            </p:cNvSpPr>
            <p:nvPr/>
          </p:nvSpPr>
          <p:spPr bwMode="auto">
            <a:xfrm>
              <a:off x="4941" y="2208"/>
              <a:ext cx="288" cy="192"/>
            </a:xfrm>
            <a:prstGeom prst="rect">
              <a:avLst/>
            </a:prstGeom>
            <a:solidFill>
              <a:srgbClr val="FFFF00">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24603" name="Rectangle 27"/>
            <p:cNvSpPr>
              <a:spLocks noChangeArrowheads="1"/>
            </p:cNvSpPr>
            <p:nvPr/>
          </p:nvSpPr>
          <p:spPr bwMode="auto">
            <a:xfrm>
              <a:off x="4701" y="2208"/>
              <a:ext cx="240" cy="192"/>
            </a:xfrm>
            <a:prstGeom prst="rect">
              <a:avLst/>
            </a:prstGeom>
            <a:solidFill>
              <a:srgbClr val="FFFF00">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24604" name="Rectangle 28"/>
            <p:cNvSpPr>
              <a:spLocks noChangeArrowheads="1"/>
            </p:cNvSpPr>
            <p:nvPr/>
          </p:nvSpPr>
          <p:spPr bwMode="auto">
            <a:xfrm>
              <a:off x="4004" y="2208"/>
              <a:ext cx="480" cy="192"/>
            </a:xfrm>
            <a:prstGeom prst="rect">
              <a:avLst/>
            </a:prstGeom>
            <a:solidFill>
              <a:srgbClr val="CC99FF">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000"/>
            </a:p>
          </p:txBody>
        </p:sp>
        <p:sp>
          <p:nvSpPr>
            <p:cNvPr id="24605" name="Rectangle 29"/>
            <p:cNvSpPr>
              <a:spLocks noChangeArrowheads="1"/>
            </p:cNvSpPr>
            <p:nvPr/>
          </p:nvSpPr>
          <p:spPr bwMode="auto">
            <a:xfrm>
              <a:off x="3484" y="2208"/>
              <a:ext cx="528" cy="192"/>
            </a:xfrm>
            <a:prstGeom prst="rect">
              <a:avLst/>
            </a:prstGeom>
            <a:solidFill>
              <a:srgbClr val="CC99FF">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24606" name="Rectangle 30"/>
            <p:cNvSpPr>
              <a:spLocks noChangeArrowheads="1"/>
            </p:cNvSpPr>
            <p:nvPr/>
          </p:nvSpPr>
          <p:spPr bwMode="auto">
            <a:xfrm>
              <a:off x="2408" y="2208"/>
              <a:ext cx="1008" cy="192"/>
            </a:xfrm>
            <a:prstGeom prst="rect">
              <a:avLst/>
            </a:prstGeom>
            <a:solidFill>
              <a:srgbClr val="FF99CC">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24607" name="Rectangle 31"/>
            <p:cNvSpPr>
              <a:spLocks noChangeArrowheads="1"/>
            </p:cNvSpPr>
            <p:nvPr/>
          </p:nvSpPr>
          <p:spPr bwMode="auto">
            <a:xfrm>
              <a:off x="1264" y="2208"/>
              <a:ext cx="1040" cy="192"/>
            </a:xfrm>
            <a:prstGeom prst="rect">
              <a:avLst/>
            </a:prstGeom>
            <a:solidFill>
              <a:srgbClr val="FF99CC">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24608" name="Rectangle 32"/>
            <p:cNvSpPr>
              <a:spLocks noChangeArrowheads="1"/>
            </p:cNvSpPr>
            <p:nvPr/>
          </p:nvSpPr>
          <p:spPr bwMode="auto">
            <a:xfrm>
              <a:off x="0" y="2208"/>
              <a:ext cx="1200" cy="192"/>
            </a:xfrm>
            <a:prstGeom prst="rect">
              <a:avLst/>
            </a:prstGeom>
            <a:solidFill>
              <a:srgbClr val="FFCC99">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grpSp>
      <p:grpSp>
        <p:nvGrpSpPr>
          <p:cNvPr id="24642" name="Group 66"/>
          <p:cNvGrpSpPr>
            <a:grpSpLocks/>
          </p:cNvGrpSpPr>
          <p:nvPr/>
        </p:nvGrpSpPr>
        <p:grpSpPr bwMode="auto">
          <a:xfrm>
            <a:off x="-12004" y="4337055"/>
            <a:ext cx="8793163" cy="406401"/>
            <a:chOff x="0" y="2732"/>
            <a:chExt cx="5539" cy="256"/>
          </a:xfrm>
        </p:grpSpPr>
        <p:sp>
          <p:nvSpPr>
            <p:cNvPr id="24611" name="Text Box 35"/>
            <p:cNvSpPr txBox="1">
              <a:spLocks noChangeArrowheads="1"/>
            </p:cNvSpPr>
            <p:nvPr/>
          </p:nvSpPr>
          <p:spPr bwMode="auto">
            <a:xfrm>
              <a:off x="0" y="2736"/>
              <a:ext cx="5539"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a:t>0101100010110101010101010110101010101011101010101110101000101100101101</a:t>
              </a:r>
            </a:p>
          </p:txBody>
        </p:sp>
        <p:sp>
          <p:nvSpPr>
            <p:cNvPr id="24612" name="Rectangle 36"/>
            <p:cNvSpPr>
              <a:spLocks noChangeArrowheads="1"/>
            </p:cNvSpPr>
            <p:nvPr/>
          </p:nvSpPr>
          <p:spPr bwMode="auto">
            <a:xfrm flipH="1">
              <a:off x="5162" y="2738"/>
              <a:ext cx="54" cy="196"/>
            </a:xfrm>
            <a:prstGeom prst="rect">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24613" name="Rectangle 37"/>
            <p:cNvSpPr>
              <a:spLocks noChangeArrowheads="1"/>
            </p:cNvSpPr>
            <p:nvPr/>
          </p:nvSpPr>
          <p:spPr bwMode="auto">
            <a:xfrm>
              <a:off x="5336" y="2746"/>
              <a:ext cx="48" cy="190"/>
            </a:xfrm>
            <a:prstGeom prst="rect">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24614" name="Rectangle 38"/>
            <p:cNvSpPr>
              <a:spLocks noChangeArrowheads="1"/>
            </p:cNvSpPr>
            <p:nvPr/>
          </p:nvSpPr>
          <p:spPr bwMode="auto">
            <a:xfrm>
              <a:off x="5100" y="2732"/>
              <a:ext cx="36" cy="202"/>
            </a:xfrm>
            <a:prstGeom prst="rect">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24615" name="Rectangle 39"/>
            <p:cNvSpPr>
              <a:spLocks noChangeArrowheads="1"/>
            </p:cNvSpPr>
            <p:nvPr/>
          </p:nvSpPr>
          <p:spPr bwMode="auto">
            <a:xfrm>
              <a:off x="4714" y="2736"/>
              <a:ext cx="288" cy="182"/>
            </a:xfrm>
            <a:prstGeom prst="rect">
              <a:avLst/>
            </a:prstGeom>
            <a:solidFill>
              <a:srgbClr val="FFFF00">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24616" name="Rectangle 40"/>
            <p:cNvSpPr>
              <a:spLocks noChangeArrowheads="1"/>
            </p:cNvSpPr>
            <p:nvPr/>
          </p:nvSpPr>
          <p:spPr bwMode="auto">
            <a:xfrm>
              <a:off x="4484" y="2732"/>
              <a:ext cx="217" cy="186"/>
            </a:xfrm>
            <a:prstGeom prst="rect">
              <a:avLst/>
            </a:prstGeom>
            <a:solidFill>
              <a:srgbClr val="FFFF00">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24617" name="Rectangle 41"/>
            <p:cNvSpPr>
              <a:spLocks noChangeArrowheads="1"/>
            </p:cNvSpPr>
            <p:nvPr/>
          </p:nvSpPr>
          <p:spPr bwMode="auto">
            <a:xfrm>
              <a:off x="3777" y="2736"/>
              <a:ext cx="467" cy="188"/>
            </a:xfrm>
            <a:prstGeom prst="rect">
              <a:avLst/>
            </a:prstGeom>
            <a:solidFill>
              <a:srgbClr val="CC99FF">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000"/>
            </a:p>
          </p:txBody>
        </p:sp>
        <p:sp>
          <p:nvSpPr>
            <p:cNvPr id="24619" name="Rectangle 43"/>
            <p:cNvSpPr>
              <a:spLocks noChangeArrowheads="1"/>
            </p:cNvSpPr>
            <p:nvPr/>
          </p:nvSpPr>
          <p:spPr bwMode="auto">
            <a:xfrm>
              <a:off x="2149" y="2734"/>
              <a:ext cx="1008" cy="190"/>
            </a:xfrm>
            <a:prstGeom prst="rect">
              <a:avLst/>
            </a:prstGeom>
            <a:solidFill>
              <a:srgbClr val="FF99CC">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24620" name="Rectangle 44"/>
            <p:cNvSpPr>
              <a:spLocks noChangeArrowheads="1"/>
            </p:cNvSpPr>
            <p:nvPr/>
          </p:nvSpPr>
          <p:spPr bwMode="auto">
            <a:xfrm>
              <a:off x="1032" y="2736"/>
              <a:ext cx="1032" cy="192"/>
            </a:xfrm>
            <a:prstGeom prst="rect">
              <a:avLst/>
            </a:prstGeom>
            <a:solidFill>
              <a:srgbClr val="FF99CC">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24621" name="Rectangle 45"/>
            <p:cNvSpPr>
              <a:spLocks noChangeArrowheads="1"/>
            </p:cNvSpPr>
            <p:nvPr/>
          </p:nvSpPr>
          <p:spPr bwMode="auto">
            <a:xfrm>
              <a:off x="0" y="2736"/>
              <a:ext cx="960" cy="192"/>
            </a:xfrm>
            <a:prstGeom prst="rect">
              <a:avLst/>
            </a:prstGeom>
            <a:solidFill>
              <a:srgbClr val="FFCC99">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24639" name="Rectangle 63"/>
            <p:cNvSpPr>
              <a:spLocks noChangeArrowheads="1"/>
            </p:cNvSpPr>
            <p:nvPr/>
          </p:nvSpPr>
          <p:spPr bwMode="auto">
            <a:xfrm>
              <a:off x="3249" y="2732"/>
              <a:ext cx="528" cy="192"/>
            </a:xfrm>
            <a:prstGeom prst="rect">
              <a:avLst/>
            </a:prstGeom>
            <a:solidFill>
              <a:srgbClr val="CC99FF">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000"/>
            </a:p>
          </p:txBody>
        </p:sp>
      </p:grpSp>
      <p:grpSp>
        <p:nvGrpSpPr>
          <p:cNvPr id="24645" name="Group 69"/>
          <p:cNvGrpSpPr>
            <a:grpSpLocks/>
          </p:cNvGrpSpPr>
          <p:nvPr/>
        </p:nvGrpSpPr>
        <p:grpSpPr bwMode="auto">
          <a:xfrm>
            <a:off x="0" y="6019807"/>
            <a:ext cx="8793163" cy="400051"/>
            <a:chOff x="0" y="3792"/>
            <a:chExt cx="5539" cy="252"/>
          </a:xfrm>
        </p:grpSpPr>
        <p:sp>
          <p:nvSpPr>
            <p:cNvPr id="24631" name="Text Box 55"/>
            <p:cNvSpPr txBox="1">
              <a:spLocks noChangeArrowheads="1"/>
            </p:cNvSpPr>
            <p:nvPr/>
          </p:nvSpPr>
          <p:spPr bwMode="auto">
            <a:xfrm>
              <a:off x="0" y="3792"/>
              <a:ext cx="5539"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a:t>0101100010110101010101010110101010101011101010101110101000101100101101</a:t>
              </a:r>
            </a:p>
          </p:txBody>
        </p:sp>
        <p:sp>
          <p:nvSpPr>
            <p:cNvPr id="24632" name="Rectangle 56"/>
            <p:cNvSpPr>
              <a:spLocks noChangeArrowheads="1"/>
            </p:cNvSpPr>
            <p:nvPr/>
          </p:nvSpPr>
          <p:spPr bwMode="auto">
            <a:xfrm>
              <a:off x="5319" y="3792"/>
              <a:ext cx="48" cy="187"/>
            </a:xfrm>
            <a:prstGeom prst="rect">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24633" name="Rectangle 57"/>
            <p:cNvSpPr>
              <a:spLocks noChangeArrowheads="1"/>
            </p:cNvSpPr>
            <p:nvPr/>
          </p:nvSpPr>
          <p:spPr bwMode="auto">
            <a:xfrm>
              <a:off x="5092" y="3792"/>
              <a:ext cx="144" cy="192"/>
            </a:xfrm>
            <a:prstGeom prst="rect">
              <a:avLst/>
            </a:prstGeom>
            <a:solidFill>
              <a:srgbClr val="FFFF00">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24634" name="Rectangle 58"/>
            <p:cNvSpPr>
              <a:spLocks noChangeArrowheads="1"/>
            </p:cNvSpPr>
            <p:nvPr/>
          </p:nvSpPr>
          <p:spPr bwMode="auto">
            <a:xfrm>
              <a:off x="4482" y="3797"/>
              <a:ext cx="512" cy="192"/>
            </a:xfrm>
            <a:prstGeom prst="rect">
              <a:avLst/>
            </a:prstGeom>
            <a:solidFill>
              <a:srgbClr val="CC99FF">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000"/>
            </a:p>
          </p:txBody>
        </p:sp>
        <p:sp>
          <p:nvSpPr>
            <p:cNvPr id="24635" name="Rectangle 59"/>
            <p:cNvSpPr>
              <a:spLocks noChangeArrowheads="1"/>
            </p:cNvSpPr>
            <p:nvPr/>
          </p:nvSpPr>
          <p:spPr bwMode="auto">
            <a:xfrm>
              <a:off x="3241" y="3792"/>
              <a:ext cx="995" cy="192"/>
            </a:xfrm>
            <a:prstGeom prst="rect">
              <a:avLst/>
            </a:prstGeom>
            <a:solidFill>
              <a:srgbClr val="FF99CC">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24636" name="Rectangle 60"/>
            <p:cNvSpPr>
              <a:spLocks noChangeArrowheads="1"/>
            </p:cNvSpPr>
            <p:nvPr/>
          </p:nvSpPr>
          <p:spPr bwMode="auto">
            <a:xfrm>
              <a:off x="0" y="3792"/>
              <a:ext cx="1008" cy="192"/>
            </a:xfrm>
            <a:prstGeom prst="rect">
              <a:avLst/>
            </a:prstGeom>
            <a:solidFill>
              <a:srgbClr val="FFCC99">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24637" name="Rectangle 61"/>
            <p:cNvSpPr>
              <a:spLocks noChangeArrowheads="1"/>
            </p:cNvSpPr>
            <p:nvPr/>
          </p:nvSpPr>
          <p:spPr bwMode="auto">
            <a:xfrm>
              <a:off x="1045" y="3792"/>
              <a:ext cx="2112" cy="192"/>
            </a:xfrm>
            <a:prstGeom prst="rect">
              <a:avLst/>
            </a:prstGeom>
            <a:solidFill>
              <a:srgbClr val="FFCC99">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grpSp>
      <p:grpSp>
        <p:nvGrpSpPr>
          <p:cNvPr id="24643" name="Group 67"/>
          <p:cNvGrpSpPr>
            <a:grpSpLocks/>
          </p:cNvGrpSpPr>
          <p:nvPr/>
        </p:nvGrpSpPr>
        <p:grpSpPr bwMode="auto">
          <a:xfrm>
            <a:off x="0" y="5176850"/>
            <a:ext cx="8793163" cy="404814"/>
            <a:chOff x="0" y="3261"/>
            <a:chExt cx="5539" cy="255"/>
          </a:xfrm>
        </p:grpSpPr>
        <p:sp>
          <p:nvSpPr>
            <p:cNvPr id="24622" name="Text Box 46"/>
            <p:cNvSpPr txBox="1">
              <a:spLocks noChangeArrowheads="1"/>
            </p:cNvSpPr>
            <p:nvPr/>
          </p:nvSpPr>
          <p:spPr bwMode="auto">
            <a:xfrm>
              <a:off x="0" y="3264"/>
              <a:ext cx="5539"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dirty="0"/>
                <a:t>0101100010110101010101010110101010101011101010101110101000101100101101</a:t>
              </a:r>
            </a:p>
          </p:txBody>
        </p:sp>
        <p:sp>
          <p:nvSpPr>
            <p:cNvPr id="24623" name="Rectangle 47"/>
            <p:cNvSpPr>
              <a:spLocks noChangeArrowheads="1"/>
            </p:cNvSpPr>
            <p:nvPr/>
          </p:nvSpPr>
          <p:spPr bwMode="auto">
            <a:xfrm>
              <a:off x="5328" y="3278"/>
              <a:ext cx="48" cy="195"/>
            </a:xfrm>
            <a:prstGeom prst="rect">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24624" name="Rectangle 48"/>
            <p:cNvSpPr>
              <a:spLocks noChangeArrowheads="1"/>
            </p:cNvSpPr>
            <p:nvPr/>
          </p:nvSpPr>
          <p:spPr bwMode="auto">
            <a:xfrm>
              <a:off x="5082" y="3271"/>
              <a:ext cx="144" cy="192"/>
            </a:xfrm>
            <a:prstGeom prst="rect">
              <a:avLst/>
            </a:prstGeom>
            <a:solidFill>
              <a:srgbClr val="FFFF00">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24625" name="Rectangle 49"/>
            <p:cNvSpPr>
              <a:spLocks noChangeArrowheads="1"/>
            </p:cNvSpPr>
            <p:nvPr/>
          </p:nvSpPr>
          <p:spPr bwMode="auto">
            <a:xfrm>
              <a:off x="4701" y="3271"/>
              <a:ext cx="288" cy="192"/>
            </a:xfrm>
            <a:prstGeom prst="rect">
              <a:avLst/>
            </a:prstGeom>
            <a:solidFill>
              <a:srgbClr val="FFFF00">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24626" name="Rectangle 50"/>
            <p:cNvSpPr>
              <a:spLocks noChangeArrowheads="1"/>
            </p:cNvSpPr>
            <p:nvPr/>
          </p:nvSpPr>
          <p:spPr bwMode="auto">
            <a:xfrm>
              <a:off x="4466" y="3264"/>
              <a:ext cx="240" cy="192"/>
            </a:xfrm>
            <a:prstGeom prst="rect">
              <a:avLst/>
            </a:prstGeom>
            <a:solidFill>
              <a:srgbClr val="FFFF00">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24628" name="Rectangle 52"/>
            <p:cNvSpPr>
              <a:spLocks noChangeArrowheads="1"/>
            </p:cNvSpPr>
            <p:nvPr/>
          </p:nvSpPr>
          <p:spPr bwMode="auto">
            <a:xfrm>
              <a:off x="2149" y="3261"/>
              <a:ext cx="1008" cy="192"/>
            </a:xfrm>
            <a:prstGeom prst="rect">
              <a:avLst/>
            </a:prstGeom>
            <a:solidFill>
              <a:srgbClr val="FF99CC">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24629" name="Rectangle 53"/>
            <p:cNvSpPr>
              <a:spLocks noChangeArrowheads="1"/>
            </p:cNvSpPr>
            <p:nvPr/>
          </p:nvSpPr>
          <p:spPr bwMode="auto">
            <a:xfrm>
              <a:off x="1032" y="3264"/>
              <a:ext cx="1032" cy="192"/>
            </a:xfrm>
            <a:prstGeom prst="rect">
              <a:avLst/>
            </a:prstGeom>
            <a:solidFill>
              <a:srgbClr val="FF99CC">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24630" name="Rectangle 54"/>
            <p:cNvSpPr>
              <a:spLocks noChangeArrowheads="1"/>
            </p:cNvSpPr>
            <p:nvPr/>
          </p:nvSpPr>
          <p:spPr bwMode="auto">
            <a:xfrm>
              <a:off x="0" y="3264"/>
              <a:ext cx="960" cy="192"/>
            </a:xfrm>
            <a:prstGeom prst="rect">
              <a:avLst/>
            </a:prstGeom>
            <a:solidFill>
              <a:srgbClr val="FFCC99">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24640" name="Rectangle 64"/>
            <p:cNvSpPr>
              <a:spLocks noChangeArrowheads="1"/>
            </p:cNvSpPr>
            <p:nvPr/>
          </p:nvSpPr>
          <p:spPr bwMode="auto">
            <a:xfrm>
              <a:off x="3249" y="3264"/>
              <a:ext cx="528" cy="192"/>
            </a:xfrm>
            <a:prstGeom prst="rect">
              <a:avLst/>
            </a:prstGeom>
            <a:solidFill>
              <a:srgbClr val="CC99FF">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000"/>
            </a:p>
          </p:txBody>
        </p:sp>
        <p:sp>
          <p:nvSpPr>
            <p:cNvPr id="24641" name="Rectangle 65"/>
            <p:cNvSpPr>
              <a:spLocks noChangeArrowheads="1"/>
            </p:cNvSpPr>
            <p:nvPr/>
          </p:nvSpPr>
          <p:spPr bwMode="auto">
            <a:xfrm>
              <a:off x="3767" y="3264"/>
              <a:ext cx="473" cy="192"/>
            </a:xfrm>
            <a:prstGeom prst="rect">
              <a:avLst/>
            </a:prstGeom>
            <a:solidFill>
              <a:srgbClr val="CC99FF">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000"/>
            </a:p>
          </p:txBody>
        </p:sp>
      </p:grpSp>
      <p:sp>
        <p:nvSpPr>
          <p:cNvPr id="2" name="TextBox 1"/>
          <p:cNvSpPr txBox="1"/>
          <p:nvPr/>
        </p:nvSpPr>
        <p:spPr>
          <a:xfrm>
            <a:off x="3132840" y="1449981"/>
            <a:ext cx="715260" cy="369332"/>
          </a:xfrm>
          <a:prstGeom prst="rect">
            <a:avLst/>
          </a:prstGeom>
          <a:noFill/>
        </p:spPr>
        <p:txBody>
          <a:bodyPr wrap="none" rtlCol="0">
            <a:spAutoFit/>
          </a:bodyPr>
          <a:lstStyle/>
          <a:p>
            <a:r>
              <a:rPr lang="en-US" dirty="0" smtClean="0"/>
              <a:t>Initial</a:t>
            </a:r>
            <a:endParaRPr lang="en-US" dirty="0"/>
          </a:p>
        </p:txBody>
      </p:sp>
      <p:sp>
        <p:nvSpPr>
          <p:cNvPr id="3" name="TextBox 2"/>
          <p:cNvSpPr txBox="1"/>
          <p:nvPr/>
        </p:nvSpPr>
        <p:spPr>
          <a:xfrm>
            <a:off x="3132840" y="2305056"/>
            <a:ext cx="3628237" cy="369332"/>
          </a:xfrm>
          <a:prstGeom prst="rect">
            <a:avLst/>
          </a:prstGeom>
          <a:noFill/>
        </p:spPr>
        <p:txBody>
          <a:bodyPr wrap="none" rtlCol="0">
            <a:spAutoFit/>
          </a:bodyPr>
          <a:lstStyle/>
          <a:p>
            <a:r>
              <a:rPr lang="en-US" dirty="0" smtClean="0"/>
              <a:t>1 arrives; makes third block of size 1.</a:t>
            </a:r>
            <a:endParaRPr lang="en-US" dirty="0"/>
          </a:p>
        </p:txBody>
      </p:sp>
      <p:sp>
        <p:nvSpPr>
          <p:cNvPr id="4" name="TextBox 3"/>
          <p:cNvSpPr txBox="1"/>
          <p:nvPr/>
        </p:nvSpPr>
        <p:spPr>
          <a:xfrm>
            <a:off x="3132840" y="3108283"/>
            <a:ext cx="3563476" cy="369332"/>
          </a:xfrm>
          <a:prstGeom prst="rect">
            <a:avLst/>
          </a:prstGeom>
          <a:noFill/>
        </p:spPr>
        <p:txBody>
          <a:bodyPr wrap="none" rtlCol="0">
            <a:spAutoFit/>
          </a:bodyPr>
          <a:lstStyle/>
          <a:p>
            <a:r>
              <a:rPr lang="en-US" dirty="0" smtClean="0"/>
              <a:t>Combine the oldest two 1’s into a 2.</a:t>
            </a:r>
            <a:endParaRPr lang="en-US" dirty="0"/>
          </a:p>
        </p:txBody>
      </p:sp>
      <p:sp>
        <p:nvSpPr>
          <p:cNvPr id="5" name="TextBox 4"/>
          <p:cNvSpPr txBox="1"/>
          <p:nvPr/>
        </p:nvSpPr>
        <p:spPr>
          <a:xfrm>
            <a:off x="3132840" y="3884205"/>
            <a:ext cx="4486741" cy="369332"/>
          </a:xfrm>
          <a:prstGeom prst="rect">
            <a:avLst/>
          </a:prstGeom>
          <a:noFill/>
        </p:spPr>
        <p:txBody>
          <a:bodyPr wrap="none" rtlCol="0">
            <a:spAutoFit/>
          </a:bodyPr>
          <a:lstStyle/>
          <a:p>
            <a:r>
              <a:rPr lang="en-US" dirty="0" smtClean="0"/>
              <a:t>Later, 1, 0, 1 arrive.  Now we have 3 1’s again.</a:t>
            </a:r>
            <a:endParaRPr lang="en-US" dirty="0"/>
          </a:p>
        </p:txBody>
      </p:sp>
      <p:sp>
        <p:nvSpPr>
          <p:cNvPr id="6" name="TextBox 5"/>
          <p:cNvSpPr txBox="1"/>
          <p:nvPr/>
        </p:nvSpPr>
        <p:spPr>
          <a:xfrm>
            <a:off x="3132840" y="4660906"/>
            <a:ext cx="3563476" cy="369332"/>
          </a:xfrm>
          <a:prstGeom prst="rect">
            <a:avLst/>
          </a:prstGeom>
          <a:noFill/>
        </p:spPr>
        <p:txBody>
          <a:bodyPr wrap="none" rtlCol="0">
            <a:spAutoFit/>
          </a:bodyPr>
          <a:lstStyle/>
          <a:p>
            <a:r>
              <a:rPr lang="en-US" dirty="0" smtClean="0"/>
              <a:t>Combine the oldest two 1’s into a 2.</a:t>
            </a:r>
            <a:endParaRPr lang="en-US" dirty="0"/>
          </a:p>
        </p:txBody>
      </p:sp>
      <p:sp>
        <p:nvSpPr>
          <p:cNvPr id="7" name="TextBox 6"/>
          <p:cNvSpPr txBox="1"/>
          <p:nvPr/>
        </p:nvSpPr>
        <p:spPr>
          <a:xfrm>
            <a:off x="3132840" y="5581664"/>
            <a:ext cx="3650358" cy="369332"/>
          </a:xfrm>
          <a:prstGeom prst="rect">
            <a:avLst/>
          </a:prstGeom>
          <a:noFill/>
        </p:spPr>
        <p:txBody>
          <a:bodyPr wrap="none" rtlCol="0">
            <a:spAutoFit/>
          </a:bodyPr>
          <a:lstStyle/>
          <a:p>
            <a:r>
              <a:rPr lang="en-US" dirty="0" smtClean="0"/>
              <a:t>The effect ripples all the way to a 16.</a:t>
            </a:r>
            <a:endParaRPr lang="en-US" dirty="0"/>
          </a:p>
        </p:txBody>
      </p:sp>
    </p:spTree>
    <p:extLst>
      <p:ext uri="{BB962C8B-B14F-4D97-AF65-F5344CB8AC3E}">
        <p14:creationId xmlns:p14="http://schemas.microsoft.com/office/powerpoint/2010/main" val="1144719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46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499"/>
                                          </p:stCondLst>
                                        </p:cTn>
                                        <p:tgtEl>
                                          <p:spTgt spid="2463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2464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499"/>
                                          </p:stCondLst>
                                        </p:cTn>
                                        <p:tgtEl>
                                          <p:spTgt spid="2464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499"/>
                                          </p:stCondLst>
                                        </p:cTn>
                                        <p:tgtEl>
                                          <p:spTgt spid="2464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3C57F84-0B47-4FC7-9977-DE98319863D0}" type="slidenum">
              <a:rPr lang="en-US"/>
              <a:pPr/>
              <a:t>22</a:t>
            </a:fld>
            <a:endParaRPr lang="en-US"/>
          </a:p>
        </p:txBody>
      </p:sp>
      <p:sp>
        <p:nvSpPr>
          <p:cNvPr id="25602" name="Rectangle 2"/>
          <p:cNvSpPr>
            <a:spLocks noGrp="1" noChangeArrowheads="1"/>
          </p:cNvSpPr>
          <p:nvPr>
            <p:ph type="title"/>
          </p:nvPr>
        </p:nvSpPr>
        <p:spPr/>
        <p:txBody>
          <a:bodyPr/>
          <a:lstStyle/>
          <a:p>
            <a:r>
              <a:rPr lang="en-US" dirty="0"/>
              <a:t>Querying</a:t>
            </a:r>
          </a:p>
        </p:txBody>
      </p:sp>
      <p:sp>
        <p:nvSpPr>
          <p:cNvPr id="25603" name="Rectangle 3"/>
          <p:cNvSpPr>
            <a:spLocks noGrp="1" noChangeArrowheads="1"/>
          </p:cNvSpPr>
          <p:nvPr>
            <p:ph type="body" idx="1"/>
          </p:nvPr>
        </p:nvSpPr>
        <p:spPr/>
        <p:txBody>
          <a:bodyPr/>
          <a:lstStyle/>
          <a:p>
            <a:pPr marL="609600" indent="-609600"/>
            <a:r>
              <a:rPr lang="en-US" dirty="0"/>
              <a:t>To estimate the number of 1’s in the most recent </a:t>
            </a:r>
            <a:r>
              <a:rPr lang="en-US" i="1" dirty="0" smtClean="0"/>
              <a:t>k</a:t>
            </a:r>
            <a:r>
              <a:rPr lang="en-US" dirty="0" smtClean="0"/>
              <a:t> </a:t>
            </a:r>
            <a:r>
              <a:rPr lang="en-US" u="sng" dirty="0" smtClean="0"/>
              <a:t>&lt;</a:t>
            </a:r>
            <a:r>
              <a:rPr lang="en-US" dirty="0" smtClean="0"/>
              <a:t> </a:t>
            </a:r>
            <a:r>
              <a:rPr lang="en-US" i="1" dirty="0" smtClean="0"/>
              <a:t>N</a:t>
            </a:r>
            <a:r>
              <a:rPr lang="en-US" dirty="0" smtClean="0"/>
              <a:t> bits</a:t>
            </a:r>
            <a:r>
              <a:rPr lang="en-US" dirty="0"/>
              <a:t>:</a:t>
            </a:r>
          </a:p>
          <a:p>
            <a:pPr marL="990600" lvl="1" indent="-533400">
              <a:buFont typeface="Monotype Sorts" pitchFamily="2" charset="2"/>
              <a:buAutoNum type="arabicPeriod"/>
            </a:pPr>
            <a:r>
              <a:rPr lang="en-US" dirty="0" smtClean="0"/>
              <a:t>Restrict your attention to only those buckets whose end time stamp is at most </a:t>
            </a:r>
            <a:r>
              <a:rPr lang="en-US" i="1" dirty="0" smtClean="0"/>
              <a:t>k</a:t>
            </a:r>
            <a:r>
              <a:rPr lang="en-US" dirty="0" smtClean="0"/>
              <a:t> bits in the past.</a:t>
            </a:r>
          </a:p>
          <a:p>
            <a:pPr marL="990600" lvl="1" indent="-533400">
              <a:buFont typeface="Monotype Sorts" pitchFamily="2" charset="2"/>
              <a:buAutoNum type="arabicPeriod"/>
            </a:pPr>
            <a:r>
              <a:rPr lang="en-US" dirty="0" smtClean="0"/>
              <a:t>Sum </a:t>
            </a:r>
            <a:r>
              <a:rPr lang="en-US" dirty="0"/>
              <a:t>the sizes of all </a:t>
            </a:r>
            <a:r>
              <a:rPr lang="en-US" dirty="0" smtClean="0"/>
              <a:t>these buckets </a:t>
            </a:r>
            <a:r>
              <a:rPr lang="en-US" dirty="0"/>
              <a:t>but the </a:t>
            </a:r>
            <a:r>
              <a:rPr lang="en-US" dirty="0" smtClean="0"/>
              <a:t>oldest.</a:t>
            </a:r>
            <a:endParaRPr lang="en-US" dirty="0"/>
          </a:p>
          <a:p>
            <a:pPr marL="990600" lvl="1" indent="-533400">
              <a:buFont typeface="Monotype Sorts" pitchFamily="2" charset="2"/>
              <a:buAutoNum type="arabicPeriod"/>
            </a:pPr>
            <a:r>
              <a:rPr lang="en-US" dirty="0"/>
              <a:t>Add half the size of the </a:t>
            </a:r>
            <a:r>
              <a:rPr lang="en-US" dirty="0" smtClean="0"/>
              <a:t>oldest </a:t>
            </a:r>
            <a:r>
              <a:rPr lang="en-US" dirty="0"/>
              <a:t>bucket.</a:t>
            </a:r>
          </a:p>
          <a:p>
            <a:pPr marL="609600" indent="-609600"/>
            <a:r>
              <a:rPr lang="en-US" dirty="0">
                <a:solidFill>
                  <a:srgbClr val="0070C0"/>
                </a:solidFill>
              </a:rPr>
              <a:t>Remember</a:t>
            </a:r>
            <a:r>
              <a:rPr lang="en-US" dirty="0"/>
              <a:t>: we don’t know how many 1’s of the last bucket are still within the window.</a:t>
            </a:r>
          </a:p>
        </p:txBody>
      </p:sp>
    </p:spTree>
    <p:extLst>
      <p:ext uri="{BB962C8B-B14F-4D97-AF65-F5344CB8AC3E}">
        <p14:creationId xmlns:p14="http://schemas.microsoft.com/office/powerpoint/2010/main" val="2335004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60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6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79591B7-17C4-41BC-A68F-89B3C6B71B0E}" type="slidenum">
              <a:rPr lang="en-US"/>
              <a:pPr/>
              <a:t>23</a:t>
            </a:fld>
            <a:endParaRPr lang="en-US"/>
          </a:p>
        </p:txBody>
      </p:sp>
      <p:sp>
        <p:nvSpPr>
          <p:cNvPr id="26626" name="Rectangle 2"/>
          <p:cNvSpPr>
            <a:spLocks noGrp="1" noChangeArrowheads="1"/>
          </p:cNvSpPr>
          <p:nvPr>
            <p:ph type="title"/>
          </p:nvPr>
        </p:nvSpPr>
        <p:spPr/>
        <p:txBody>
          <a:bodyPr/>
          <a:lstStyle/>
          <a:p>
            <a:r>
              <a:rPr lang="en-US"/>
              <a:t>Error Bound</a:t>
            </a:r>
          </a:p>
        </p:txBody>
      </p:sp>
      <p:sp>
        <p:nvSpPr>
          <p:cNvPr id="26627" name="Rectangle 3"/>
          <p:cNvSpPr>
            <a:spLocks noGrp="1" noChangeArrowheads="1"/>
          </p:cNvSpPr>
          <p:nvPr>
            <p:ph type="body" idx="1"/>
          </p:nvPr>
        </p:nvSpPr>
        <p:spPr>
          <a:xfrm>
            <a:off x="228600" y="1219200"/>
            <a:ext cx="8915400" cy="5638800"/>
          </a:xfrm>
        </p:spPr>
        <p:txBody>
          <a:bodyPr>
            <a:normAutofit/>
          </a:bodyPr>
          <a:lstStyle/>
          <a:p>
            <a:r>
              <a:rPr lang="en-US" dirty="0"/>
              <a:t>Suppose the </a:t>
            </a:r>
            <a:r>
              <a:rPr lang="en-US" dirty="0" smtClean="0"/>
              <a:t>oldest bucket within range </a:t>
            </a:r>
            <a:r>
              <a:rPr lang="en-US" dirty="0"/>
              <a:t>has size </a:t>
            </a:r>
            <a:r>
              <a:rPr lang="en-US" dirty="0" smtClean="0"/>
              <a:t>2</a:t>
            </a:r>
            <a:r>
              <a:rPr lang="en-US" i="1" baseline="30000" dirty="0" smtClean="0"/>
              <a:t>i</a:t>
            </a:r>
            <a:r>
              <a:rPr lang="en-US" dirty="0" smtClean="0"/>
              <a:t>.</a:t>
            </a:r>
            <a:endParaRPr lang="en-US" dirty="0"/>
          </a:p>
          <a:p>
            <a:r>
              <a:rPr lang="en-US" dirty="0"/>
              <a:t>Then by assuming </a:t>
            </a:r>
            <a:r>
              <a:rPr lang="en-US" dirty="0" smtClean="0"/>
              <a:t>2</a:t>
            </a:r>
            <a:r>
              <a:rPr lang="en-US" i="1" baseline="30000" dirty="0" smtClean="0"/>
              <a:t>i </a:t>
            </a:r>
            <a:r>
              <a:rPr lang="en-US" baseline="30000" dirty="0"/>
              <a:t>-1</a:t>
            </a:r>
            <a:r>
              <a:rPr lang="en-US" dirty="0"/>
              <a:t> of its 1’s are still within the window, we make an error of at most </a:t>
            </a:r>
            <a:r>
              <a:rPr lang="en-US" dirty="0" smtClean="0"/>
              <a:t>2</a:t>
            </a:r>
            <a:r>
              <a:rPr lang="en-US" i="1" baseline="30000" dirty="0" smtClean="0"/>
              <a:t>i </a:t>
            </a:r>
            <a:r>
              <a:rPr lang="en-US" baseline="30000" dirty="0"/>
              <a:t>-1</a:t>
            </a:r>
            <a:r>
              <a:rPr lang="en-US" dirty="0"/>
              <a:t>.</a:t>
            </a:r>
          </a:p>
          <a:p>
            <a:r>
              <a:rPr lang="en-US" dirty="0"/>
              <a:t>Since there is at least one bucket of each of the sizes less than </a:t>
            </a:r>
            <a:r>
              <a:rPr lang="en-US" dirty="0" smtClean="0"/>
              <a:t>2</a:t>
            </a:r>
            <a:r>
              <a:rPr lang="en-US" i="1" baseline="30000" dirty="0" smtClean="0"/>
              <a:t>i</a:t>
            </a:r>
            <a:r>
              <a:rPr lang="en-US" dirty="0" smtClean="0"/>
              <a:t>, and at least 1 from the oldest bucket, the </a:t>
            </a:r>
            <a:r>
              <a:rPr lang="en-US" dirty="0"/>
              <a:t>true sum is no less than </a:t>
            </a:r>
            <a:r>
              <a:rPr lang="en-US" dirty="0" smtClean="0"/>
              <a:t>2</a:t>
            </a:r>
            <a:r>
              <a:rPr lang="en-US" i="1" baseline="30000" dirty="0" smtClean="0"/>
              <a:t>i</a:t>
            </a:r>
            <a:r>
              <a:rPr lang="en-US" dirty="0" smtClean="0"/>
              <a:t>.</a:t>
            </a:r>
            <a:endParaRPr lang="en-US" dirty="0"/>
          </a:p>
          <a:p>
            <a:r>
              <a:rPr lang="en-US" dirty="0"/>
              <a:t>Thus, error at most 50</a:t>
            </a:r>
            <a:r>
              <a:rPr lang="en-US" dirty="0" smtClean="0"/>
              <a:t>%.</a:t>
            </a:r>
          </a:p>
          <a:p>
            <a:r>
              <a:rPr lang="en-US" dirty="0" smtClean="0">
                <a:solidFill>
                  <a:srgbClr val="00B050"/>
                </a:solidFill>
              </a:rPr>
              <a:t>Question for thought</a:t>
            </a:r>
            <a:r>
              <a:rPr lang="en-US" dirty="0" smtClean="0"/>
              <a:t>: Is the assumption </a:t>
            </a:r>
            <a:r>
              <a:rPr lang="en-US" dirty="0"/>
              <a:t>2</a:t>
            </a:r>
            <a:r>
              <a:rPr lang="en-US" i="1" baseline="30000" dirty="0"/>
              <a:t>i </a:t>
            </a:r>
            <a:r>
              <a:rPr lang="en-US" baseline="30000" dirty="0"/>
              <a:t>-1</a:t>
            </a:r>
            <a:r>
              <a:rPr lang="en-US" dirty="0"/>
              <a:t> </a:t>
            </a:r>
            <a:r>
              <a:rPr lang="en-US" dirty="0" smtClean="0"/>
              <a:t>1’s </a:t>
            </a:r>
            <a:r>
              <a:rPr lang="en-US" dirty="0"/>
              <a:t>are still within the </a:t>
            </a:r>
            <a:r>
              <a:rPr lang="en-US" dirty="0" smtClean="0"/>
              <a:t>window the way to minimize maximum error?</a:t>
            </a:r>
            <a:endParaRPr lang="en-US" dirty="0"/>
          </a:p>
        </p:txBody>
      </p:sp>
    </p:spTree>
    <p:extLst>
      <p:ext uri="{BB962C8B-B14F-4D97-AF65-F5344CB8AC3E}">
        <p14:creationId xmlns:p14="http://schemas.microsoft.com/office/powerpoint/2010/main" val="2941261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6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6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Space Requirements</a:t>
            </a:r>
            <a:endParaRPr lang="en-US" dirty="0"/>
          </a:p>
        </p:txBody>
      </p:sp>
      <p:sp>
        <p:nvSpPr>
          <p:cNvPr id="3" name="Content Placeholder 2"/>
          <p:cNvSpPr>
            <a:spLocks noGrp="1"/>
          </p:cNvSpPr>
          <p:nvPr>
            <p:ph idx="1"/>
          </p:nvPr>
        </p:nvSpPr>
        <p:spPr/>
        <p:txBody>
          <a:bodyPr/>
          <a:lstStyle/>
          <a:p>
            <a:r>
              <a:rPr lang="en-US" dirty="0" smtClean="0"/>
              <a:t>We can represent one bucket in O(log</a:t>
            </a:r>
            <a:r>
              <a:rPr lang="en-US" baseline="30000" dirty="0"/>
              <a:t> </a:t>
            </a:r>
            <a:r>
              <a:rPr lang="en-US" dirty="0" smtClean="0"/>
              <a:t>N) bits.</a:t>
            </a:r>
          </a:p>
          <a:p>
            <a:pPr lvl="1"/>
            <a:r>
              <a:rPr lang="en-US" dirty="0" smtClean="0"/>
              <a:t>It’s just a timestamp needing log N bits and a size, needing log </a:t>
            </a:r>
            <a:r>
              <a:rPr lang="en-US" dirty="0" err="1" smtClean="0"/>
              <a:t>log</a:t>
            </a:r>
            <a:r>
              <a:rPr lang="en-US" dirty="0" smtClean="0"/>
              <a:t> N bits.</a:t>
            </a:r>
          </a:p>
          <a:p>
            <a:r>
              <a:rPr lang="en-US" dirty="0" smtClean="0"/>
              <a:t>No bucket can be of size greater than N.</a:t>
            </a:r>
          </a:p>
          <a:p>
            <a:r>
              <a:rPr lang="en-US" dirty="0" smtClean="0"/>
              <a:t>There are at most two buckets of each size 1, 2, 4, 8,…</a:t>
            </a:r>
          </a:p>
          <a:p>
            <a:r>
              <a:rPr lang="en-US" dirty="0" smtClean="0"/>
              <a:t>That’s at most log N different sizes, and at most 2 of each size, so at most 2log N buckets.</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24</a:t>
            </a:fld>
            <a:endParaRPr lang="en-US"/>
          </a:p>
        </p:txBody>
      </p:sp>
    </p:spTree>
    <p:extLst>
      <p:ext uri="{BB962C8B-B14F-4D97-AF65-F5344CB8AC3E}">
        <p14:creationId xmlns:p14="http://schemas.microsoft.com/office/powerpoint/2010/main" val="1580712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Question for Thought</a:t>
            </a:r>
            <a:endParaRPr lang="en-US" dirty="0">
              <a:solidFill>
                <a:srgbClr val="92D050"/>
              </a:solidFill>
            </a:endParaRPr>
          </a:p>
        </p:txBody>
      </p:sp>
      <p:sp>
        <p:nvSpPr>
          <p:cNvPr id="3" name="Content Placeholder 2"/>
          <p:cNvSpPr>
            <a:spLocks noGrp="1"/>
          </p:cNvSpPr>
          <p:nvPr>
            <p:ph idx="1"/>
          </p:nvPr>
        </p:nvSpPr>
        <p:spPr>
          <a:xfrm>
            <a:off x="304800" y="1295400"/>
            <a:ext cx="8686800" cy="5257801"/>
          </a:xfrm>
        </p:spPr>
        <p:txBody>
          <a:bodyPr/>
          <a:lstStyle/>
          <a:p>
            <a:r>
              <a:rPr lang="en-US" dirty="0" smtClean="0"/>
              <a:t>Suppose the input stream is integers in the range 0 to M, and our goal is to estimate the sum of the last k elements in the window of size N.</a:t>
            </a:r>
          </a:p>
          <a:p>
            <a:r>
              <a:rPr lang="en-US" dirty="0" smtClean="0"/>
              <a:t>How would you take advantage of the DGIM idea to save space?</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25</a:t>
            </a:fld>
            <a:endParaRPr lang="en-US"/>
          </a:p>
        </p:txBody>
      </p:sp>
    </p:spTree>
    <p:extLst>
      <p:ext uri="{BB962C8B-B14F-4D97-AF65-F5344CB8AC3E}">
        <p14:creationId xmlns:p14="http://schemas.microsoft.com/office/powerpoint/2010/main" val="34864517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838200"/>
            <a:ext cx="7772400" cy="1524000"/>
          </a:xfrm>
          <a:prstGeom prst="rect">
            <a:avLst/>
          </a:prstGeom>
        </p:spPr>
        <p:txBody>
          <a:bodyPr vert="horz" lIns="91440" tIns="0" rIns="45720" bIns="0" rtlCol="0" anchor="t">
            <a:normAutofit lnSpcReduction="10000"/>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Exponentially Decaying Windows</a:t>
            </a:r>
            <a:endParaRPr lang="en-US" dirty="0">
              <a:solidFill>
                <a:srgbClr val="CC0000"/>
              </a:solidFill>
            </a:endParaRPr>
          </a:p>
        </p:txBody>
      </p:sp>
      <p:sp>
        <p:nvSpPr>
          <p:cNvPr id="9" name="Rectangle 3"/>
          <p:cNvSpPr>
            <a:spLocks noGrp="1" noChangeArrowheads="1"/>
          </p:cNvSpPr>
          <p:nvPr>
            <p:ph type="ctrTitle"/>
          </p:nvPr>
        </p:nvSpPr>
        <p:spPr>
          <a:xfrm>
            <a:off x="1219200" y="2590800"/>
            <a:ext cx="7391400" cy="2286000"/>
          </a:xfrm>
        </p:spPr>
        <p:txBody>
          <a:bodyPr>
            <a:noAutofit/>
          </a:bodyPr>
          <a:lstStyle/>
          <a:p>
            <a:r>
              <a:rPr lang="en-US" sz="3600" dirty="0" smtClean="0">
                <a:solidFill>
                  <a:srgbClr val="FF9900"/>
                </a:solidFill>
              </a:rPr>
              <a:t>Efficient Maintenance of E.D.W.’s</a:t>
            </a:r>
            <a:br>
              <a:rPr lang="en-US" sz="3600" dirty="0" smtClean="0">
                <a:solidFill>
                  <a:srgbClr val="FF9900"/>
                </a:solidFill>
              </a:rPr>
            </a:br>
            <a:r>
              <a:rPr lang="en-US" sz="3600" dirty="0" smtClean="0">
                <a:solidFill>
                  <a:srgbClr val="FF9900"/>
                </a:solidFill>
              </a:rPr>
              <a:t>Application to Frequent </a:t>
            </a:r>
            <a:r>
              <a:rPr lang="en-US" sz="3600" dirty="0" err="1" smtClean="0">
                <a:solidFill>
                  <a:srgbClr val="FF9900"/>
                </a:solidFill>
              </a:rPr>
              <a:t>Itemsets</a:t>
            </a:r>
            <a:endParaRPr lang="en-US" sz="3600" dirty="0">
              <a:solidFill>
                <a:srgbClr val="FF9900"/>
              </a:solidFill>
            </a:endParaRPr>
          </a:p>
        </p:txBody>
      </p:sp>
    </p:spTree>
    <p:extLst>
      <p:ext uri="{BB962C8B-B14F-4D97-AF65-F5344CB8AC3E}">
        <p14:creationId xmlns:p14="http://schemas.microsoft.com/office/powerpoint/2010/main" val="2984622836"/>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Exponenially</a:t>
            </a:r>
            <a:r>
              <a:rPr lang="en-US" dirty="0" smtClean="0"/>
              <a:t> Decaying Windows</a:t>
            </a:r>
            <a:endParaRPr lang="en-US" dirty="0"/>
          </a:p>
        </p:txBody>
      </p:sp>
      <p:sp>
        <p:nvSpPr>
          <p:cNvPr id="3" name="Content Placeholder 2"/>
          <p:cNvSpPr>
            <a:spLocks noGrp="1"/>
          </p:cNvSpPr>
          <p:nvPr>
            <p:ph idx="1"/>
          </p:nvPr>
        </p:nvSpPr>
        <p:spPr/>
        <p:txBody>
          <a:bodyPr/>
          <a:lstStyle/>
          <a:p>
            <a:r>
              <a:rPr lang="en-US" dirty="0" smtClean="0">
                <a:solidFill>
                  <a:srgbClr val="0070C0"/>
                </a:solidFill>
              </a:rPr>
              <a:t>Viewpoint</a:t>
            </a:r>
            <a:r>
              <a:rPr lang="en-US" dirty="0" smtClean="0"/>
              <a:t>: what is important in a stream is not just a finite window of most recent elements.</a:t>
            </a:r>
          </a:p>
          <a:p>
            <a:pPr lvl="1"/>
            <a:r>
              <a:rPr lang="en-US" dirty="0" smtClean="0"/>
              <a:t>But all elements are not equally important; “old” elements less important than recent ones.</a:t>
            </a:r>
          </a:p>
          <a:p>
            <a:r>
              <a:rPr lang="en-US" dirty="0" smtClean="0"/>
              <a:t>Pick a constant c &lt;&lt; 1 and let the “weight” of the </a:t>
            </a:r>
            <a:r>
              <a:rPr lang="en-US" dirty="0" err="1" smtClean="0"/>
              <a:t>i-th</a:t>
            </a:r>
            <a:r>
              <a:rPr lang="en-US" dirty="0" smtClean="0"/>
              <a:t> most recent element to arrive be proportional to (1-c)</a:t>
            </a:r>
            <a:r>
              <a:rPr lang="en-US" baseline="30000" dirty="0" err="1" smtClean="0"/>
              <a:t>i</a:t>
            </a:r>
            <a:r>
              <a:rPr lang="en-US" dirty="0" smtClean="0"/>
              <a:t>.</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27</a:t>
            </a:fld>
            <a:endParaRPr lang="en-US"/>
          </a:p>
        </p:txBody>
      </p:sp>
      <p:grpSp>
        <p:nvGrpSpPr>
          <p:cNvPr id="11" name="Group 10"/>
          <p:cNvGrpSpPr/>
          <p:nvPr/>
        </p:nvGrpSpPr>
        <p:grpSpPr>
          <a:xfrm>
            <a:off x="1465545" y="5019805"/>
            <a:ext cx="5568762" cy="1565661"/>
            <a:chOff x="1465545" y="5019805"/>
            <a:chExt cx="5568762" cy="1565661"/>
          </a:xfrm>
        </p:grpSpPr>
        <p:sp>
          <p:nvSpPr>
            <p:cNvPr id="7" name="Freeform 6"/>
            <p:cNvSpPr/>
            <p:nvPr/>
          </p:nvSpPr>
          <p:spPr>
            <a:xfrm>
              <a:off x="1465545" y="5047989"/>
              <a:ext cx="5060515" cy="989556"/>
            </a:xfrm>
            <a:custGeom>
              <a:avLst/>
              <a:gdLst>
                <a:gd name="connsiteX0" fmla="*/ 5060515 w 5060515"/>
                <a:gd name="connsiteY0" fmla="*/ 0 h 989556"/>
                <a:gd name="connsiteX1" fmla="*/ 3920647 w 5060515"/>
                <a:gd name="connsiteY1" fmla="*/ 601249 h 989556"/>
                <a:gd name="connsiteX2" fmla="*/ 2567836 w 5060515"/>
                <a:gd name="connsiteY2" fmla="*/ 901874 h 989556"/>
                <a:gd name="connsiteX3" fmla="*/ 926926 w 5060515"/>
                <a:gd name="connsiteY3" fmla="*/ 989556 h 989556"/>
                <a:gd name="connsiteX4" fmla="*/ 0 w 5060515"/>
                <a:gd name="connsiteY4" fmla="*/ 964504 h 989556"/>
                <a:gd name="connsiteX5" fmla="*/ 0 w 5060515"/>
                <a:gd name="connsiteY5" fmla="*/ 964504 h 989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60515" h="989556">
                  <a:moveTo>
                    <a:pt x="5060515" y="0"/>
                  </a:moveTo>
                  <a:cubicBezTo>
                    <a:pt x="4698304" y="225468"/>
                    <a:pt x="4336093" y="450937"/>
                    <a:pt x="3920647" y="601249"/>
                  </a:cubicBezTo>
                  <a:cubicBezTo>
                    <a:pt x="3505201" y="751561"/>
                    <a:pt x="3066789" y="837156"/>
                    <a:pt x="2567836" y="901874"/>
                  </a:cubicBezTo>
                  <a:cubicBezTo>
                    <a:pt x="2068883" y="966592"/>
                    <a:pt x="1354899" y="979118"/>
                    <a:pt x="926926" y="989556"/>
                  </a:cubicBezTo>
                  <a:lnTo>
                    <a:pt x="0" y="964504"/>
                  </a:lnTo>
                  <a:lnTo>
                    <a:pt x="0" y="964504"/>
                  </a:lnTo>
                </a:path>
              </a:pathLst>
            </a:custGeom>
            <a:no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660732" y="6216134"/>
              <a:ext cx="944489" cy="369332"/>
            </a:xfrm>
            <a:prstGeom prst="rect">
              <a:avLst/>
            </a:prstGeom>
            <a:noFill/>
          </p:spPr>
          <p:txBody>
            <a:bodyPr wrap="none" rtlCol="0">
              <a:spAutoFit/>
            </a:bodyPr>
            <a:lstStyle/>
            <a:p>
              <a:r>
                <a:rPr lang="en-US" dirty="0" smtClean="0"/>
                <a:t>Time </a:t>
              </a:r>
              <a:r>
                <a:rPr lang="en-US" dirty="0" smtClean="0">
                  <a:sym typeface="Wingdings" panose="05000000000000000000" pitchFamily="2" charset="2"/>
                </a:rPr>
                <a:t></a:t>
              </a:r>
              <a:endParaRPr lang="en-US" dirty="0"/>
            </a:p>
          </p:txBody>
        </p:sp>
        <p:sp>
          <p:nvSpPr>
            <p:cNvPr id="9" name="TextBox 8"/>
            <p:cNvSpPr txBox="1"/>
            <p:nvPr/>
          </p:nvSpPr>
          <p:spPr>
            <a:xfrm>
              <a:off x="6400800" y="6037545"/>
              <a:ext cx="633507" cy="369332"/>
            </a:xfrm>
            <a:prstGeom prst="rect">
              <a:avLst/>
            </a:prstGeom>
            <a:noFill/>
          </p:spPr>
          <p:txBody>
            <a:bodyPr wrap="none" rtlCol="0">
              <a:spAutoFit/>
            </a:bodyPr>
            <a:lstStyle/>
            <a:p>
              <a:r>
                <a:rPr lang="en-US" dirty="0" smtClean="0"/>
                <a:t>Now</a:t>
              </a:r>
              <a:endParaRPr lang="en-US" dirty="0"/>
            </a:p>
          </p:txBody>
        </p:sp>
        <p:sp>
          <p:nvSpPr>
            <p:cNvPr id="10" name="TextBox 9"/>
            <p:cNvSpPr txBox="1"/>
            <p:nvPr/>
          </p:nvSpPr>
          <p:spPr>
            <a:xfrm>
              <a:off x="2923992" y="5019805"/>
              <a:ext cx="1577227" cy="646331"/>
            </a:xfrm>
            <a:prstGeom prst="rect">
              <a:avLst/>
            </a:prstGeom>
            <a:noFill/>
          </p:spPr>
          <p:txBody>
            <a:bodyPr wrap="none" rtlCol="0">
              <a:spAutoFit/>
            </a:bodyPr>
            <a:lstStyle/>
            <a:p>
              <a:r>
                <a:rPr lang="en-US" dirty="0" smtClean="0"/>
                <a:t>Weight </a:t>
              </a:r>
              <a:r>
                <a:rPr lang="en-US" dirty="0" smtClean="0"/>
                <a:t>decays</a:t>
              </a:r>
            </a:p>
            <a:p>
              <a:r>
                <a:rPr lang="en-US" dirty="0" smtClean="0"/>
                <a:t>exponentially</a:t>
              </a:r>
              <a:endParaRPr lang="en-US" dirty="0"/>
            </a:p>
          </p:txBody>
        </p:sp>
      </p:grpSp>
    </p:spTree>
    <p:extLst>
      <p:ext uri="{BB962C8B-B14F-4D97-AF65-F5344CB8AC3E}">
        <p14:creationId xmlns:p14="http://schemas.microsoft.com/office/powerpoint/2010/main" val="1281320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Numerical Streams</a:t>
            </a:r>
            <a:endParaRPr lang="en-US" dirty="0"/>
          </a:p>
        </p:txBody>
      </p:sp>
      <p:sp>
        <p:nvSpPr>
          <p:cNvPr id="3" name="Content Placeholder 2"/>
          <p:cNvSpPr>
            <a:spLocks noGrp="1"/>
          </p:cNvSpPr>
          <p:nvPr>
            <p:ph idx="1"/>
          </p:nvPr>
        </p:nvSpPr>
        <p:spPr/>
        <p:txBody>
          <a:bodyPr/>
          <a:lstStyle/>
          <a:p>
            <a:r>
              <a:rPr lang="en-US" dirty="0">
                <a:solidFill>
                  <a:srgbClr val="0070C0"/>
                </a:solidFill>
              </a:rPr>
              <a:t>Common case</a:t>
            </a:r>
            <a:r>
              <a:rPr lang="en-US" dirty="0"/>
              <a:t>: elements are numerical, with </a:t>
            </a:r>
            <a:r>
              <a:rPr lang="en-US" dirty="0" err="1" smtClean="0"/>
              <a:t>a</a:t>
            </a:r>
            <a:r>
              <a:rPr lang="en-US" baseline="-25000" dirty="0" err="1" smtClean="0"/>
              <a:t>i</a:t>
            </a:r>
            <a:r>
              <a:rPr lang="en-US" dirty="0" smtClean="0"/>
              <a:t> </a:t>
            </a:r>
            <a:r>
              <a:rPr lang="en-US" dirty="0"/>
              <a:t>arriving at time </a:t>
            </a:r>
            <a:r>
              <a:rPr lang="en-US" dirty="0" err="1" smtClean="0"/>
              <a:t>i</a:t>
            </a:r>
            <a:r>
              <a:rPr lang="en-US" dirty="0" smtClean="0"/>
              <a:t>.</a:t>
            </a:r>
          </a:p>
          <a:p>
            <a:r>
              <a:rPr lang="en-US" dirty="0" smtClean="0"/>
              <a:t>The stream has a value at time t: </a:t>
            </a:r>
            <a:r>
              <a:rPr lang="en-US" dirty="0" smtClean="0">
                <a:sym typeface="Symbol"/>
              </a:rPr>
              <a:t></a:t>
            </a:r>
            <a:r>
              <a:rPr lang="en-US" baseline="-25000" dirty="0" err="1" smtClean="0"/>
              <a:t>i</a:t>
            </a:r>
            <a:r>
              <a:rPr lang="en-US" u="sng" baseline="-25000" dirty="0" smtClean="0"/>
              <a:t>&lt;</a:t>
            </a:r>
            <a:r>
              <a:rPr lang="en-US" baseline="-25000" dirty="0" smtClean="0"/>
              <a:t>t</a:t>
            </a:r>
            <a:r>
              <a:rPr lang="en-US" dirty="0" smtClean="0"/>
              <a:t> </a:t>
            </a:r>
            <a:r>
              <a:rPr lang="en-US" dirty="0" err="1" smtClean="0"/>
              <a:t>a</a:t>
            </a:r>
            <a:r>
              <a:rPr lang="en-US" baseline="-25000" dirty="0" err="1" smtClean="0"/>
              <a:t>i</a:t>
            </a:r>
            <a:r>
              <a:rPr lang="en-US" dirty="0" smtClean="0"/>
              <a:t>(1-c)</a:t>
            </a:r>
            <a:r>
              <a:rPr lang="en-US" baseline="30000" dirty="0" smtClean="0"/>
              <a:t>t-</a:t>
            </a:r>
            <a:r>
              <a:rPr lang="en-US" baseline="30000" dirty="0" err="1" smtClean="0"/>
              <a:t>i</a:t>
            </a:r>
            <a:r>
              <a:rPr lang="en-US" dirty="0" smtClean="0"/>
              <a:t>.</a:t>
            </a:r>
          </a:p>
          <a:p>
            <a:r>
              <a:rPr lang="en-US" dirty="0" smtClean="0">
                <a:solidFill>
                  <a:srgbClr val="00B050"/>
                </a:solidFill>
              </a:rPr>
              <a:t>Example</a:t>
            </a:r>
            <a:r>
              <a:rPr lang="en-US" dirty="0" smtClean="0"/>
              <a:t>: are we in a rainy period?</a:t>
            </a:r>
          </a:p>
          <a:p>
            <a:pPr lvl="1"/>
            <a:r>
              <a:rPr lang="en-US" dirty="0" err="1" smtClean="0"/>
              <a:t>a</a:t>
            </a:r>
            <a:r>
              <a:rPr lang="en-US" baseline="-25000" dirty="0" err="1" smtClean="0"/>
              <a:t>i</a:t>
            </a:r>
            <a:r>
              <a:rPr lang="en-US" dirty="0" smtClean="0"/>
              <a:t> = 1 if it rained on day </a:t>
            </a:r>
            <a:r>
              <a:rPr lang="en-US" dirty="0" err="1" smtClean="0"/>
              <a:t>i</a:t>
            </a:r>
            <a:r>
              <a:rPr lang="en-US" dirty="0" smtClean="0"/>
              <a:t>; 0 if not.</a:t>
            </a:r>
          </a:p>
          <a:p>
            <a:pPr lvl="1"/>
            <a:r>
              <a:rPr lang="en-US" dirty="0" smtClean="0"/>
              <a:t>c = 0.1.</a:t>
            </a:r>
          </a:p>
          <a:p>
            <a:r>
              <a:rPr lang="en-US" dirty="0" smtClean="0"/>
              <a:t>If it rains every day, the value of the sum is 1+.9+(.9)</a:t>
            </a:r>
            <a:r>
              <a:rPr lang="en-US" baseline="30000" dirty="0" smtClean="0"/>
              <a:t>2</a:t>
            </a:r>
            <a:r>
              <a:rPr lang="en-US" dirty="0" smtClean="0"/>
              <a:t>+… = 1/c = 10.</a:t>
            </a:r>
          </a:p>
          <a:p>
            <a:r>
              <a:rPr lang="en-US" dirty="0" smtClean="0"/>
              <a:t>Value will be higher if the recent days have been rainy than if it rained long ago.</a:t>
            </a:r>
            <a:endParaRPr lang="en-US" dirty="0"/>
          </a:p>
          <a:p>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28</a:t>
            </a:fld>
            <a:endParaRPr lang="en-US"/>
          </a:p>
        </p:txBody>
      </p:sp>
    </p:spTree>
    <p:extLst>
      <p:ext uri="{BB962C8B-B14F-4D97-AF65-F5344CB8AC3E}">
        <p14:creationId xmlns:p14="http://schemas.microsoft.com/office/powerpoint/2010/main" val="669512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Maintaining the Stream Value</a:t>
            </a:r>
            <a:endParaRPr lang="en-US" dirty="0"/>
          </a:p>
        </p:txBody>
      </p:sp>
      <p:sp>
        <p:nvSpPr>
          <p:cNvPr id="3" name="Content Placeholder 2"/>
          <p:cNvSpPr>
            <a:spLocks noGrp="1"/>
          </p:cNvSpPr>
          <p:nvPr>
            <p:ph idx="1"/>
          </p:nvPr>
        </p:nvSpPr>
        <p:spPr/>
        <p:txBody>
          <a:bodyPr/>
          <a:lstStyle/>
          <a:p>
            <a:r>
              <a:rPr lang="en-US" dirty="0" smtClean="0"/>
              <a:t>Exponentially decaying windows make it easy to maintain this sum.</a:t>
            </a:r>
          </a:p>
          <a:p>
            <a:r>
              <a:rPr lang="en-US" dirty="0" smtClean="0"/>
              <a:t>When a new element x arrives:</a:t>
            </a:r>
          </a:p>
          <a:p>
            <a:pPr marL="971550" lvl="1" indent="-514350">
              <a:buFont typeface="+mj-lt"/>
              <a:buAutoNum type="arabicPeriod"/>
            </a:pPr>
            <a:r>
              <a:rPr lang="en-US" dirty="0" smtClean="0"/>
              <a:t>Multiply the previous value by 1-c.</a:t>
            </a:r>
          </a:p>
          <a:p>
            <a:pPr marL="1236726" lvl="2" indent="-514350"/>
            <a:r>
              <a:rPr lang="en-US" dirty="0" smtClean="0"/>
              <a:t>Has the effect of devaluing every previous element by factor (1-c).</a:t>
            </a:r>
          </a:p>
          <a:p>
            <a:pPr marL="971550" lvl="1" indent="-514350">
              <a:buFont typeface="+mj-lt"/>
              <a:buAutoNum type="arabicPeriod"/>
            </a:pPr>
            <a:r>
              <a:rPr lang="en-US" dirty="0" smtClean="0"/>
              <a:t>Add x.</a:t>
            </a:r>
          </a:p>
        </p:txBody>
      </p:sp>
      <p:sp>
        <p:nvSpPr>
          <p:cNvPr id="4" name="Slide Number Placeholder 3"/>
          <p:cNvSpPr>
            <a:spLocks noGrp="1"/>
          </p:cNvSpPr>
          <p:nvPr>
            <p:ph type="sldNum" sz="quarter" idx="12"/>
          </p:nvPr>
        </p:nvSpPr>
        <p:spPr/>
        <p:txBody>
          <a:bodyPr/>
          <a:lstStyle/>
          <a:p>
            <a:fld id="{19B12225-5612-419B-A8D5-4B8EEE4C217E}" type="slidenum">
              <a:rPr lang="en-US" smtClean="0"/>
              <a:pPr/>
              <a:t>29</a:t>
            </a:fld>
            <a:endParaRPr lang="en-US"/>
          </a:p>
        </p:txBody>
      </p:sp>
    </p:spTree>
    <p:extLst>
      <p:ext uri="{BB962C8B-B14F-4D97-AF65-F5344CB8AC3E}">
        <p14:creationId xmlns:p14="http://schemas.microsoft.com/office/powerpoint/2010/main" val="1840331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573B278-4A12-4A4C-92A0-BCB30D813276}" type="slidenum">
              <a:rPr lang="en-US"/>
              <a:pPr/>
              <a:t>3</a:t>
            </a:fld>
            <a:endParaRPr lang="en-US"/>
          </a:p>
        </p:txBody>
      </p:sp>
      <p:sp>
        <p:nvSpPr>
          <p:cNvPr id="8194" name="Rectangle 2"/>
          <p:cNvSpPr>
            <a:spLocks noGrp="1" noChangeArrowheads="1"/>
          </p:cNvSpPr>
          <p:nvPr>
            <p:ph type="title"/>
          </p:nvPr>
        </p:nvSpPr>
        <p:spPr/>
        <p:txBody>
          <a:bodyPr/>
          <a:lstStyle/>
          <a:p>
            <a:r>
              <a:rPr lang="en-US"/>
              <a:t>The Stream Model</a:t>
            </a:r>
          </a:p>
        </p:txBody>
      </p:sp>
      <p:sp>
        <p:nvSpPr>
          <p:cNvPr id="8195" name="Rectangle 3"/>
          <p:cNvSpPr>
            <a:spLocks noGrp="1" noChangeArrowheads="1"/>
          </p:cNvSpPr>
          <p:nvPr>
            <p:ph type="body" idx="1"/>
          </p:nvPr>
        </p:nvSpPr>
        <p:spPr/>
        <p:txBody>
          <a:bodyPr/>
          <a:lstStyle/>
          <a:p>
            <a:r>
              <a:rPr lang="en-US" dirty="0"/>
              <a:t>Input tuples enter at a rapid rate, at one or more input ports.</a:t>
            </a:r>
          </a:p>
          <a:p>
            <a:r>
              <a:rPr lang="en-US" dirty="0"/>
              <a:t>The system cannot store the entire stream </a:t>
            </a:r>
            <a:r>
              <a:rPr lang="en-US" dirty="0">
                <a:solidFill>
                  <a:srgbClr val="00B050"/>
                </a:solidFill>
              </a:rPr>
              <a:t>accessibly</a:t>
            </a:r>
            <a:r>
              <a:rPr lang="en-US" dirty="0"/>
              <a:t>.</a:t>
            </a:r>
          </a:p>
          <a:p>
            <a:r>
              <a:rPr lang="en-US" dirty="0"/>
              <a:t>How do you make critical calculations about the stream using a limited amount of </a:t>
            </a:r>
            <a:r>
              <a:rPr lang="en-US" dirty="0" smtClean="0"/>
              <a:t>(primary or even secondary</a:t>
            </a:r>
            <a:r>
              <a:rPr lang="en-US" dirty="0"/>
              <a:t>) memory?</a:t>
            </a:r>
          </a:p>
        </p:txBody>
      </p:sp>
    </p:spTree>
    <p:extLst>
      <p:ext uri="{BB962C8B-B14F-4D97-AF65-F5344CB8AC3E}">
        <p14:creationId xmlns:p14="http://schemas.microsoft.com/office/powerpoint/2010/main" val="3356381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Maintaining Frequent </a:t>
            </a:r>
            <a:r>
              <a:rPr lang="en-US" dirty="0" err="1" smtClean="0"/>
              <a:t>Itemsets</a:t>
            </a:r>
            <a:endParaRPr lang="en-US" dirty="0"/>
          </a:p>
        </p:txBody>
      </p:sp>
      <p:sp>
        <p:nvSpPr>
          <p:cNvPr id="3" name="Content Placeholder 2"/>
          <p:cNvSpPr>
            <a:spLocks noGrp="1"/>
          </p:cNvSpPr>
          <p:nvPr>
            <p:ph idx="1"/>
          </p:nvPr>
        </p:nvSpPr>
        <p:spPr>
          <a:xfrm>
            <a:off x="457200" y="1295400"/>
            <a:ext cx="8534400" cy="5562600"/>
          </a:xfrm>
        </p:spPr>
        <p:txBody>
          <a:bodyPr>
            <a:normAutofit/>
          </a:bodyPr>
          <a:lstStyle/>
          <a:p>
            <a:r>
              <a:rPr lang="en-US" dirty="0" smtClean="0"/>
              <a:t>Imagine many streams, each Boolean, each representing the occurrence of one element.</a:t>
            </a:r>
          </a:p>
          <a:p>
            <a:r>
              <a:rPr lang="en-US" dirty="0">
                <a:solidFill>
                  <a:srgbClr val="00B050"/>
                </a:solidFill>
              </a:rPr>
              <a:t>Example</a:t>
            </a:r>
            <a:r>
              <a:rPr lang="en-US" dirty="0"/>
              <a:t>: sales of items.</a:t>
            </a:r>
          </a:p>
          <a:p>
            <a:pPr lvl="1"/>
            <a:r>
              <a:rPr lang="en-US" dirty="0"/>
              <a:t>One stream for each item.</a:t>
            </a:r>
          </a:p>
          <a:p>
            <a:pPr lvl="2"/>
            <a:r>
              <a:rPr lang="en-US" dirty="0"/>
              <a:t>Stream has a 1 when an instance of that item is sold</a:t>
            </a:r>
            <a:r>
              <a:rPr lang="en-US" dirty="0" smtClean="0"/>
              <a:t>.</a:t>
            </a:r>
          </a:p>
          <a:p>
            <a:r>
              <a:rPr lang="en-US" dirty="0" smtClean="0">
                <a:solidFill>
                  <a:srgbClr val="0070C0"/>
                </a:solidFill>
              </a:rPr>
              <a:t>Special assumption</a:t>
            </a:r>
            <a:r>
              <a:rPr lang="en-US" dirty="0" smtClean="0"/>
              <a:t>: streams arrive synchronously, so at any time instance, we can view the set of items whose streams have 1 as a “basket.”</a:t>
            </a:r>
          </a:p>
        </p:txBody>
      </p:sp>
      <p:sp>
        <p:nvSpPr>
          <p:cNvPr id="4" name="Slide Number Placeholder 3"/>
          <p:cNvSpPr>
            <a:spLocks noGrp="1"/>
          </p:cNvSpPr>
          <p:nvPr>
            <p:ph type="sldNum" sz="quarter" idx="12"/>
          </p:nvPr>
        </p:nvSpPr>
        <p:spPr/>
        <p:txBody>
          <a:bodyPr/>
          <a:lstStyle/>
          <a:p>
            <a:fld id="{19B12225-5612-419B-A8D5-4B8EEE4C217E}" type="slidenum">
              <a:rPr lang="en-US" smtClean="0"/>
              <a:pPr/>
              <a:t>30</a:t>
            </a:fld>
            <a:endParaRPr lang="en-US"/>
          </a:p>
        </p:txBody>
      </p:sp>
    </p:spTree>
    <p:extLst>
      <p:ext uri="{BB962C8B-B14F-4D97-AF65-F5344CB8AC3E}">
        <p14:creationId xmlns:p14="http://schemas.microsoft.com/office/powerpoint/2010/main" val="3995312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Maintaining Frequent </a:t>
            </a:r>
            <a:r>
              <a:rPr lang="en-US" dirty="0" err="1" smtClean="0"/>
              <a:t>Itemsets</a:t>
            </a:r>
            <a:endParaRPr lang="en-US" dirty="0"/>
          </a:p>
        </p:txBody>
      </p:sp>
      <p:sp>
        <p:nvSpPr>
          <p:cNvPr id="3" name="Content Placeholder 2"/>
          <p:cNvSpPr>
            <a:spLocks noGrp="1"/>
          </p:cNvSpPr>
          <p:nvPr>
            <p:ph idx="1"/>
          </p:nvPr>
        </p:nvSpPr>
        <p:spPr/>
        <p:txBody>
          <a:bodyPr/>
          <a:lstStyle/>
          <a:p>
            <a:r>
              <a:rPr lang="en-US" dirty="0" smtClean="0"/>
              <a:t>Frequency of an item can be represented by the “value” of its stream in the decaying-window sense.</a:t>
            </a:r>
          </a:p>
          <a:p>
            <a:r>
              <a:rPr lang="en-US" dirty="0" smtClean="0"/>
              <a:t>Frequency of an </a:t>
            </a:r>
            <a:r>
              <a:rPr lang="en-US" dirty="0" err="1" smtClean="0"/>
              <a:t>itemset</a:t>
            </a:r>
            <a:r>
              <a:rPr lang="en-US" dirty="0" smtClean="0"/>
              <a:t> can be measured similarly by imagining there is a stream that has 1 if and only if all its items appear at a given time.</a:t>
            </a:r>
          </a:p>
          <a:p>
            <a:r>
              <a:rPr lang="en-US" dirty="0" smtClean="0"/>
              <a:t>But there are too many </a:t>
            </a:r>
            <a:r>
              <a:rPr lang="en-US" dirty="0" err="1" smtClean="0"/>
              <a:t>itemsets</a:t>
            </a:r>
            <a:r>
              <a:rPr lang="en-US" dirty="0" smtClean="0"/>
              <a:t> to maintain a value for every possible </a:t>
            </a:r>
            <a:r>
              <a:rPr lang="en-US" dirty="0" err="1" smtClean="0"/>
              <a:t>itemset</a:t>
            </a:r>
            <a:r>
              <a:rPr lang="en-US" dirty="0" smtClean="0"/>
              <a:t>.</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31</a:t>
            </a:fld>
            <a:endParaRPr lang="en-US"/>
          </a:p>
        </p:txBody>
      </p:sp>
    </p:spTree>
    <p:extLst>
      <p:ext uri="{BB962C8B-B14F-4D97-AF65-F5344CB8AC3E}">
        <p14:creationId xmlns:p14="http://schemas.microsoft.com/office/powerpoint/2010/main" val="2046056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A-Priori-Like Approach</a:t>
            </a:r>
            <a:endParaRPr lang="en-US" dirty="0"/>
          </a:p>
        </p:txBody>
      </p:sp>
      <p:sp>
        <p:nvSpPr>
          <p:cNvPr id="3" name="Content Placeholder 2"/>
          <p:cNvSpPr>
            <a:spLocks noGrp="1"/>
          </p:cNvSpPr>
          <p:nvPr>
            <p:ph idx="1"/>
          </p:nvPr>
        </p:nvSpPr>
        <p:spPr/>
        <p:txBody>
          <a:bodyPr/>
          <a:lstStyle/>
          <a:p>
            <a:r>
              <a:rPr lang="en-US" dirty="0" smtClean="0"/>
              <a:t>Take the support threshold s to be 1/2.</a:t>
            </a:r>
          </a:p>
          <a:p>
            <a:pPr lvl="1"/>
            <a:r>
              <a:rPr lang="en-US" dirty="0" smtClean="0"/>
              <a:t>I.e., count a set only when the value of its stream is at least 1/2.</a:t>
            </a:r>
          </a:p>
          <a:p>
            <a:r>
              <a:rPr lang="en-US" dirty="0" smtClean="0"/>
              <a:t>Start by counting only the singleton items that are above threshold.</a:t>
            </a:r>
          </a:p>
          <a:p>
            <a:r>
              <a:rPr lang="en-US" dirty="0" smtClean="0"/>
              <a:t>Then, start counting a set when it occurs at time t, </a:t>
            </a:r>
            <a:r>
              <a:rPr lang="en-US" dirty="0" smtClean="0">
                <a:solidFill>
                  <a:srgbClr val="00B050"/>
                </a:solidFill>
              </a:rPr>
              <a:t>provided</a:t>
            </a:r>
            <a:r>
              <a:rPr lang="en-US" dirty="0" smtClean="0"/>
              <a:t> all of its immediate subsets were already being counted (before time t).</a:t>
            </a:r>
          </a:p>
          <a:p>
            <a:r>
              <a:rPr lang="en-US" dirty="0" smtClean="0">
                <a:solidFill>
                  <a:srgbClr val="00B050"/>
                </a:solidFill>
              </a:rPr>
              <a:t>Question for thought</a:t>
            </a:r>
            <a:r>
              <a:rPr lang="en-US" dirty="0" smtClean="0"/>
              <a:t>: Why not choose s = 1?  </a:t>
            </a:r>
            <a:r>
              <a:rPr lang="en-US" smtClean="0"/>
              <a:t>Or s = 2?</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32</a:t>
            </a:fld>
            <a:endParaRPr lang="en-US"/>
          </a:p>
        </p:txBody>
      </p:sp>
    </p:spTree>
    <p:extLst>
      <p:ext uri="{BB962C8B-B14F-4D97-AF65-F5344CB8AC3E}">
        <p14:creationId xmlns:p14="http://schemas.microsoft.com/office/powerpoint/2010/main" val="2579692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Processing at Time t</a:t>
            </a:r>
            <a:endParaRPr lang="en-US" dirty="0"/>
          </a:p>
        </p:txBody>
      </p:sp>
      <p:sp>
        <p:nvSpPr>
          <p:cNvPr id="3" name="Content Placeholder 2"/>
          <p:cNvSpPr>
            <a:spLocks noGrp="1"/>
          </p:cNvSpPr>
          <p:nvPr>
            <p:ph idx="1"/>
          </p:nvPr>
        </p:nvSpPr>
        <p:spPr/>
        <p:txBody>
          <a:bodyPr/>
          <a:lstStyle/>
          <a:p>
            <a:pPr marL="633222" indent="-514350">
              <a:buFont typeface="+mj-lt"/>
              <a:buAutoNum type="arabicPeriod"/>
            </a:pPr>
            <a:r>
              <a:rPr lang="en-US" dirty="0" smtClean="0"/>
              <a:t>Suppose set of items S are all the items sold at time t.</a:t>
            </a:r>
          </a:p>
          <a:p>
            <a:pPr marL="633222" indent="-514350">
              <a:buFont typeface="+mj-lt"/>
              <a:buAutoNum type="arabicPeriod"/>
            </a:pPr>
            <a:r>
              <a:rPr lang="en-US" dirty="0" smtClean="0"/>
              <a:t>Multiply the value for each </a:t>
            </a:r>
            <a:r>
              <a:rPr lang="en-US" dirty="0" err="1" smtClean="0"/>
              <a:t>itemset</a:t>
            </a:r>
            <a:r>
              <a:rPr lang="en-US" dirty="0" smtClean="0"/>
              <a:t> being counted by (1-c).</a:t>
            </a:r>
          </a:p>
          <a:p>
            <a:pPr marL="633222" indent="-514350">
              <a:buFont typeface="+mj-lt"/>
              <a:buAutoNum type="arabicPeriod"/>
            </a:pPr>
            <a:r>
              <a:rPr lang="en-US" dirty="0" smtClean="0"/>
              <a:t>Add 1 to the values for every set T </a:t>
            </a:r>
            <a:r>
              <a:rPr lang="en-US" dirty="0" smtClean="0">
                <a:sym typeface="Symbol"/>
              </a:rPr>
              <a:t></a:t>
            </a:r>
            <a:r>
              <a:rPr lang="en-US" dirty="0" smtClean="0"/>
              <a:t> S, such that either:</a:t>
            </a:r>
          </a:p>
          <a:p>
            <a:pPr marL="925830" lvl="1" indent="-514350"/>
            <a:r>
              <a:rPr lang="en-US" smtClean="0"/>
              <a:t>T </a:t>
            </a:r>
            <a:r>
              <a:rPr lang="en-US" dirty="0" smtClean="0"/>
              <a:t>is a singleton, or</a:t>
            </a:r>
          </a:p>
          <a:p>
            <a:pPr marL="925830" lvl="1" indent="-514350"/>
            <a:r>
              <a:rPr lang="en-US" dirty="0" smtClean="0"/>
              <a:t>Every immediate subset of T was being counted at time t-1.</a:t>
            </a:r>
          </a:p>
          <a:p>
            <a:pPr marL="633222" indent="-514350">
              <a:buFont typeface="+mj-lt"/>
              <a:buAutoNum type="arabicPeriod"/>
            </a:pPr>
            <a:r>
              <a:rPr lang="en-US" dirty="0" smtClean="0"/>
              <a:t>Drop any values &lt; 1/2.</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33</a:t>
            </a:fld>
            <a:endParaRPr lang="en-US"/>
          </a:p>
        </p:txBody>
      </p:sp>
    </p:spTree>
    <p:extLst>
      <p:ext uri="{BB962C8B-B14F-4D97-AF65-F5344CB8AC3E}">
        <p14:creationId xmlns:p14="http://schemas.microsoft.com/office/powerpoint/2010/main" val="1536491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D1E7BF9-2809-4199-AD09-A9BDCD42EE72}" type="slidenum">
              <a:rPr lang="en-US"/>
              <a:pPr/>
              <a:t>4</a:t>
            </a:fld>
            <a:endParaRPr lang="en-US"/>
          </a:p>
        </p:txBody>
      </p:sp>
      <p:sp>
        <p:nvSpPr>
          <p:cNvPr id="52226" name="Rectangle 2"/>
          <p:cNvSpPr>
            <a:spLocks noGrp="1" noChangeArrowheads="1"/>
          </p:cNvSpPr>
          <p:nvPr>
            <p:ph type="title"/>
          </p:nvPr>
        </p:nvSpPr>
        <p:spPr>
          <a:xfrm>
            <a:off x="685800" y="0"/>
            <a:ext cx="7772400" cy="1143000"/>
          </a:xfrm>
        </p:spPr>
        <p:txBody>
          <a:bodyPr/>
          <a:lstStyle/>
          <a:p>
            <a:r>
              <a:rPr lang="en-US" dirty="0"/>
              <a:t>Two Forms of Query</a:t>
            </a:r>
          </a:p>
        </p:txBody>
      </p:sp>
      <p:sp>
        <p:nvSpPr>
          <p:cNvPr id="52227" name="Rectangle 3"/>
          <p:cNvSpPr>
            <a:spLocks noGrp="1" noChangeArrowheads="1"/>
          </p:cNvSpPr>
          <p:nvPr>
            <p:ph type="body" idx="1"/>
          </p:nvPr>
        </p:nvSpPr>
        <p:spPr>
          <a:xfrm>
            <a:off x="457200" y="1295400"/>
            <a:ext cx="8153400" cy="4800600"/>
          </a:xfrm>
        </p:spPr>
        <p:txBody>
          <a:bodyPr/>
          <a:lstStyle/>
          <a:p>
            <a:pPr marL="609600" indent="-609600">
              <a:buFont typeface="Monotype Sorts" pitchFamily="2" charset="2"/>
              <a:buAutoNum type="arabicPeriod"/>
            </a:pPr>
            <a:r>
              <a:rPr lang="en-US" i="1" dirty="0">
                <a:solidFill>
                  <a:srgbClr val="FF0066"/>
                </a:solidFill>
              </a:rPr>
              <a:t>Ad-hoc </a:t>
            </a:r>
            <a:r>
              <a:rPr lang="en-US" i="1" dirty="0" smtClean="0">
                <a:solidFill>
                  <a:srgbClr val="FF0066"/>
                </a:solidFill>
              </a:rPr>
              <a:t>queries</a:t>
            </a:r>
            <a:r>
              <a:rPr lang="en-US" dirty="0" smtClean="0"/>
              <a:t>: </a:t>
            </a:r>
            <a:r>
              <a:rPr lang="en-US" dirty="0"/>
              <a:t>Normal queries asked one time about streams.</a:t>
            </a:r>
          </a:p>
          <a:p>
            <a:pPr marL="990600" lvl="1" indent="-533400"/>
            <a:r>
              <a:rPr lang="en-US" dirty="0">
                <a:solidFill>
                  <a:srgbClr val="33CC33"/>
                </a:solidFill>
              </a:rPr>
              <a:t>Example</a:t>
            </a:r>
            <a:r>
              <a:rPr lang="en-US" dirty="0"/>
              <a:t>: </a:t>
            </a:r>
            <a:r>
              <a:rPr lang="en-US" dirty="0" smtClean="0"/>
              <a:t>What </a:t>
            </a:r>
            <a:r>
              <a:rPr lang="en-US" dirty="0"/>
              <a:t>is the maximum value seen so far in stream </a:t>
            </a:r>
            <a:r>
              <a:rPr lang="en-US" i="1" dirty="0" smtClean="0"/>
              <a:t>S</a:t>
            </a:r>
            <a:r>
              <a:rPr lang="en-US" dirty="0" smtClean="0"/>
              <a:t>?</a:t>
            </a:r>
            <a:endParaRPr lang="en-US" dirty="0"/>
          </a:p>
          <a:p>
            <a:pPr marL="609600" indent="-609600">
              <a:buFont typeface="Monotype Sorts" pitchFamily="2" charset="2"/>
              <a:buAutoNum type="arabicPeriod"/>
            </a:pPr>
            <a:r>
              <a:rPr lang="en-US" i="1" dirty="0">
                <a:solidFill>
                  <a:srgbClr val="FF0066"/>
                </a:solidFill>
              </a:rPr>
              <a:t>Standing </a:t>
            </a:r>
            <a:r>
              <a:rPr lang="en-US" i="1" dirty="0" smtClean="0">
                <a:solidFill>
                  <a:srgbClr val="FF0066"/>
                </a:solidFill>
              </a:rPr>
              <a:t>queries</a:t>
            </a:r>
            <a:r>
              <a:rPr lang="en-US" dirty="0" smtClean="0"/>
              <a:t>: </a:t>
            </a:r>
            <a:r>
              <a:rPr lang="en-US" dirty="0"/>
              <a:t>Queries that are, in principle, asked about the stream at all times.</a:t>
            </a:r>
          </a:p>
          <a:p>
            <a:pPr marL="990600" lvl="1" indent="-533400"/>
            <a:r>
              <a:rPr lang="en-US" dirty="0">
                <a:solidFill>
                  <a:srgbClr val="33CC33"/>
                </a:solidFill>
              </a:rPr>
              <a:t>Example</a:t>
            </a:r>
            <a:r>
              <a:rPr lang="en-US" dirty="0"/>
              <a:t>: </a:t>
            </a:r>
            <a:r>
              <a:rPr lang="en-US" dirty="0" smtClean="0"/>
              <a:t>Report </a:t>
            </a:r>
            <a:r>
              <a:rPr lang="en-US" dirty="0"/>
              <a:t>each new maximum value ever seen in </a:t>
            </a:r>
            <a:r>
              <a:rPr lang="en-US" dirty="0" smtClean="0"/>
              <a:t>stream </a:t>
            </a:r>
            <a:r>
              <a:rPr lang="en-US" i="1" dirty="0" smtClean="0"/>
              <a:t>S</a:t>
            </a:r>
            <a:r>
              <a:rPr lang="en-US" dirty="0"/>
              <a:t>.</a:t>
            </a:r>
          </a:p>
        </p:txBody>
      </p:sp>
    </p:spTree>
    <p:extLst>
      <p:ext uri="{BB962C8B-B14F-4D97-AF65-F5344CB8AC3E}">
        <p14:creationId xmlns:p14="http://schemas.microsoft.com/office/powerpoint/2010/main" val="1111535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222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222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22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3"/>
          <p:cNvSpPr>
            <a:spLocks noGrp="1"/>
          </p:cNvSpPr>
          <p:nvPr>
            <p:ph type="sldNum" sz="quarter" idx="12"/>
          </p:nvPr>
        </p:nvSpPr>
        <p:spPr/>
        <p:txBody>
          <a:bodyPr/>
          <a:lstStyle/>
          <a:p>
            <a:fld id="{397B3C13-9F52-4130-B008-B65D49E8A5FF}" type="slidenum">
              <a:rPr lang="en-US"/>
              <a:pPr/>
              <a:t>5</a:t>
            </a:fld>
            <a:endParaRPr lang="en-US"/>
          </a:p>
        </p:txBody>
      </p:sp>
      <p:grpSp>
        <p:nvGrpSpPr>
          <p:cNvPr id="6" name="Group 5"/>
          <p:cNvGrpSpPr/>
          <p:nvPr/>
        </p:nvGrpSpPr>
        <p:grpSpPr>
          <a:xfrm>
            <a:off x="3200400" y="3200400"/>
            <a:ext cx="1371600" cy="2438400"/>
            <a:chOff x="3200400" y="3200400"/>
            <a:chExt cx="1371600" cy="2438400"/>
          </a:xfrm>
        </p:grpSpPr>
        <p:sp>
          <p:nvSpPr>
            <p:cNvPr id="9219" name="AutoShape 3"/>
            <p:cNvSpPr>
              <a:spLocks noChangeArrowheads="1"/>
            </p:cNvSpPr>
            <p:nvPr/>
          </p:nvSpPr>
          <p:spPr bwMode="auto">
            <a:xfrm>
              <a:off x="3200400" y="3962400"/>
              <a:ext cx="1219200" cy="1676400"/>
            </a:xfrm>
            <a:prstGeom prst="can">
              <a:avLst>
                <a:gd name="adj" fmla="val 34375"/>
              </a:avLst>
            </a:prstGeom>
            <a:solidFill>
              <a:srgbClr val="FFFF00">
                <a:alpha val="5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Limited</a:t>
              </a:r>
            </a:p>
            <a:p>
              <a:pPr algn="ctr"/>
              <a:r>
                <a:rPr lang="en-US"/>
                <a:t>Working</a:t>
              </a:r>
            </a:p>
            <a:p>
              <a:pPr algn="ctr"/>
              <a:r>
                <a:rPr lang="en-US"/>
                <a:t>Storage</a:t>
              </a:r>
            </a:p>
          </p:txBody>
        </p:sp>
        <p:sp>
          <p:nvSpPr>
            <p:cNvPr id="9220" name="Line 4"/>
            <p:cNvSpPr>
              <a:spLocks noChangeShapeType="1"/>
            </p:cNvSpPr>
            <p:nvPr/>
          </p:nvSpPr>
          <p:spPr bwMode="auto">
            <a:xfrm flipH="1">
              <a:off x="3810000" y="3200400"/>
              <a:ext cx="762000" cy="9144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 name="Group 2"/>
          <p:cNvGrpSpPr/>
          <p:nvPr/>
        </p:nvGrpSpPr>
        <p:grpSpPr>
          <a:xfrm>
            <a:off x="762000" y="1524000"/>
            <a:ext cx="3048000" cy="2289175"/>
            <a:chOff x="762000" y="1524000"/>
            <a:chExt cx="3048000" cy="2289175"/>
          </a:xfrm>
        </p:grpSpPr>
        <p:sp>
          <p:nvSpPr>
            <p:cNvPr id="9221" name="Line 5"/>
            <p:cNvSpPr>
              <a:spLocks noChangeShapeType="1"/>
            </p:cNvSpPr>
            <p:nvPr/>
          </p:nvSpPr>
          <p:spPr bwMode="auto">
            <a:xfrm>
              <a:off x="3124200" y="1752600"/>
              <a:ext cx="685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2" name="Line 6"/>
            <p:cNvSpPr>
              <a:spLocks noChangeShapeType="1"/>
            </p:cNvSpPr>
            <p:nvPr/>
          </p:nvSpPr>
          <p:spPr bwMode="auto">
            <a:xfrm>
              <a:off x="3124200" y="2286000"/>
              <a:ext cx="685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3" name="Line 7"/>
            <p:cNvSpPr>
              <a:spLocks noChangeShapeType="1"/>
            </p:cNvSpPr>
            <p:nvPr/>
          </p:nvSpPr>
          <p:spPr bwMode="auto">
            <a:xfrm>
              <a:off x="3124200" y="2819400"/>
              <a:ext cx="685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4" name="Text Box 8"/>
            <p:cNvSpPr txBox="1">
              <a:spLocks noChangeArrowheads="1"/>
            </p:cNvSpPr>
            <p:nvPr/>
          </p:nvSpPr>
          <p:spPr bwMode="auto">
            <a:xfrm>
              <a:off x="762000" y="1524000"/>
              <a:ext cx="2360613"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 . . 1, 5, 2, 7, 0, 9, 3</a:t>
              </a:r>
            </a:p>
            <a:p>
              <a:endParaRPr lang="en-US" dirty="0"/>
            </a:p>
            <a:p>
              <a:r>
                <a:rPr lang="en-US" dirty="0"/>
                <a:t>. . .   a, r, v, t, y, h, b</a:t>
              </a:r>
            </a:p>
            <a:p>
              <a:endParaRPr lang="en-US" dirty="0"/>
            </a:p>
            <a:p>
              <a:r>
                <a:rPr lang="en-US" dirty="0"/>
                <a:t>. . . 0, 0, 1, 0, 1, 1, 0</a:t>
              </a:r>
            </a:p>
            <a:p>
              <a:r>
                <a:rPr lang="en-US" dirty="0"/>
                <a:t>                     time</a:t>
              </a:r>
            </a:p>
            <a:p>
              <a:endParaRPr lang="en-US" dirty="0"/>
            </a:p>
            <a:p>
              <a:r>
                <a:rPr lang="en-US" dirty="0"/>
                <a:t>Streams Entering</a:t>
              </a:r>
            </a:p>
          </p:txBody>
        </p:sp>
      </p:grpSp>
      <p:sp>
        <p:nvSpPr>
          <p:cNvPr id="9225" name="Line 9"/>
          <p:cNvSpPr>
            <a:spLocks noChangeShapeType="1"/>
          </p:cNvSpPr>
          <p:nvPr/>
        </p:nvSpPr>
        <p:spPr bwMode="auto">
          <a:xfrm>
            <a:off x="1710574" y="3276600"/>
            <a:ext cx="609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 name="Group 3"/>
          <p:cNvGrpSpPr/>
          <p:nvPr/>
        </p:nvGrpSpPr>
        <p:grpSpPr>
          <a:xfrm>
            <a:off x="5867400" y="1860550"/>
            <a:ext cx="1778000" cy="425450"/>
            <a:chOff x="5867400" y="1860550"/>
            <a:chExt cx="1778000" cy="425450"/>
          </a:xfrm>
        </p:grpSpPr>
        <p:sp>
          <p:nvSpPr>
            <p:cNvPr id="9228" name="Text Box 12"/>
            <p:cNvSpPr txBox="1">
              <a:spLocks noChangeArrowheads="1"/>
            </p:cNvSpPr>
            <p:nvPr/>
          </p:nvSpPr>
          <p:spPr bwMode="auto">
            <a:xfrm>
              <a:off x="6765925" y="1860550"/>
              <a:ext cx="8794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Output</a:t>
              </a:r>
            </a:p>
          </p:txBody>
        </p:sp>
        <p:sp>
          <p:nvSpPr>
            <p:cNvPr id="9230" name="Line 14"/>
            <p:cNvSpPr>
              <a:spLocks noChangeShapeType="1"/>
            </p:cNvSpPr>
            <p:nvPr/>
          </p:nvSpPr>
          <p:spPr bwMode="auto">
            <a:xfrm>
              <a:off x="5867400" y="2286000"/>
              <a:ext cx="914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 name="Group 4"/>
          <p:cNvGrpSpPr/>
          <p:nvPr/>
        </p:nvGrpSpPr>
        <p:grpSpPr>
          <a:xfrm>
            <a:off x="5029200" y="3200400"/>
            <a:ext cx="2133600" cy="2971800"/>
            <a:chOff x="5029200" y="3200400"/>
            <a:chExt cx="2133600" cy="2971800"/>
          </a:xfrm>
        </p:grpSpPr>
        <p:sp>
          <p:nvSpPr>
            <p:cNvPr id="9231" name="AutoShape 15"/>
            <p:cNvSpPr>
              <a:spLocks noChangeArrowheads="1"/>
            </p:cNvSpPr>
            <p:nvPr/>
          </p:nvSpPr>
          <p:spPr bwMode="auto">
            <a:xfrm>
              <a:off x="5486400" y="4267200"/>
              <a:ext cx="1676400" cy="1905000"/>
            </a:xfrm>
            <a:prstGeom prst="can">
              <a:avLst>
                <a:gd name="adj" fmla="val 28409"/>
              </a:avLst>
            </a:prstGeom>
            <a:solidFill>
              <a:srgbClr val="FFFF00">
                <a:alpha val="5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Archival</a:t>
              </a:r>
            </a:p>
            <a:p>
              <a:pPr algn="ctr"/>
              <a:r>
                <a:rPr lang="en-US"/>
                <a:t>Storage</a:t>
              </a:r>
            </a:p>
          </p:txBody>
        </p:sp>
        <p:sp>
          <p:nvSpPr>
            <p:cNvPr id="9232" name="Line 16"/>
            <p:cNvSpPr>
              <a:spLocks noChangeShapeType="1"/>
            </p:cNvSpPr>
            <p:nvPr/>
          </p:nvSpPr>
          <p:spPr bwMode="auto">
            <a:xfrm>
              <a:off x="5029200" y="3200400"/>
              <a:ext cx="1295400" cy="12954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 name="Group 1"/>
          <p:cNvGrpSpPr/>
          <p:nvPr/>
        </p:nvGrpSpPr>
        <p:grpSpPr>
          <a:xfrm>
            <a:off x="3810000" y="152400"/>
            <a:ext cx="2057400" cy="3048000"/>
            <a:chOff x="3810000" y="152400"/>
            <a:chExt cx="2057400" cy="3048000"/>
          </a:xfrm>
        </p:grpSpPr>
        <p:sp>
          <p:nvSpPr>
            <p:cNvPr id="9218" name="Rectangle 2"/>
            <p:cNvSpPr>
              <a:spLocks noChangeArrowheads="1"/>
            </p:cNvSpPr>
            <p:nvPr/>
          </p:nvSpPr>
          <p:spPr bwMode="auto">
            <a:xfrm>
              <a:off x="3810000" y="1371600"/>
              <a:ext cx="2057400" cy="1828800"/>
            </a:xfrm>
            <a:prstGeom prst="rect">
              <a:avLst/>
            </a:prstGeom>
            <a:solidFill>
              <a:srgbClr val="339966">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a:p>
              <a:pPr algn="ctr"/>
              <a:endParaRPr lang="en-US"/>
            </a:p>
            <a:p>
              <a:pPr algn="ctr"/>
              <a:r>
                <a:rPr lang="en-US"/>
                <a:t>Processor</a:t>
              </a:r>
            </a:p>
          </p:txBody>
        </p:sp>
        <p:sp>
          <p:nvSpPr>
            <p:cNvPr id="9226" name="Text Box 10"/>
            <p:cNvSpPr txBox="1">
              <a:spLocks noChangeArrowheads="1"/>
            </p:cNvSpPr>
            <p:nvPr/>
          </p:nvSpPr>
          <p:spPr bwMode="auto">
            <a:xfrm>
              <a:off x="4419600" y="152400"/>
              <a:ext cx="9509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Ad-Hoc</a:t>
              </a:r>
            </a:p>
            <a:p>
              <a:r>
                <a:rPr lang="en-US"/>
                <a:t>Queries</a:t>
              </a:r>
            </a:p>
          </p:txBody>
        </p:sp>
        <p:sp>
          <p:nvSpPr>
            <p:cNvPr id="9227" name="Line 11"/>
            <p:cNvSpPr>
              <a:spLocks noChangeShapeType="1"/>
            </p:cNvSpPr>
            <p:nvPr/>
          </p:nvSpPr>
          <p:spPr bwMode="auto">
            <a:xfrm>
              <a:off x="4876800" y="762000"/>
              <a:ext cx="0" cy="6096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4" name="Rectangle 18"/>
            <p:cNvSpPr>
              <a:spLocks noChangeArrowheads="1"/>
            </p:cNvSpPr>
            <p:nvPr/>
          </p:nvSpPr>
          <p:spPr bwMode="auto">
            <a:xfrm>
              <a:off x="4724400" y="1447800"/>
              <a:ext cx="1066800" cy="685800"/>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Standing</a:t>
              </a:r>
            </a:p>
            <a:p>
              <a:pPr algn="ctr"/>
              <a:r>
                <a:rPr lang="en-US"/>
                <a:t>Queries</a:t>
              </a:r>
            </a:p>
          </p:txBody>
        </p:sp>
      </p:grpSp>
    </p:spTree>
    <p:extLst>
      <p:ext uri="{BB962C8B-B14F-4D97-AF65-F5344CB8AC3E}">
        <p14:creationId xmlns:p14="http://schemas.microsoft.com/office/powerpoint/2010/main" val="1122009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2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4BB3A7D-273D-4E6E-B655-8070774CA9DE}" type="slidenum">
              <a:rPr lang="en-US"/>
              <a:pPr/>
              <a:t>6</a:t>
            </a:fld>
            <a:endParaRPr lang="en-US"/>
          </a:p>
        </p:txBody>
      </p:sp>
      <p:sp>
        <p:nvSpPr>
          <p:cNvPr id="11266" name="Rectangle 2"/>
          <p:cNvSpPr>
            <a:spLocks noGrp="1" noChangeArrowheads="1"/>
          </p:cNvSpPr>
          <p:nvPr>
            <p:ph type="title"/>
          </p:nvPr>
        </p:nvSpPr>
        <p:spPr/>
        <p:txBody>
          <a:bodyPr/>
          <a:lstStyle/>
          <a:p>
            <a:r>
              <a:rPr lang="en-US" dirty="0" smtClean="0"/>
              <a:t>Applications</a:t>
            </a:r>
            <a:endParaRPr lang="en-US" dirty="0"/>
          </a:p>
        </p:txBody>
      </p:sp>
      <p:sp>
        <p:nvSpPr>
          <p:cNvPr id="11267" name="Rectangle 3"/>
          <p:cNvSpPr>
            <a:spLocks noGrp="1" noChangeArrowheads="1"/>
          </p:cNvSpPr>
          <p:nvPr>
            <p:ph type="body" idx="1"/>
          </p:nvPr>
        </p:nvSpPr>
        <p:spPr/>
        <p:txBody>
          <a:bodyPr/>
          <a:lstStyle/>
          <a:p>
            <a:r>
              <a:rPr lang="en-US" dirty="0"/>
              <a:t>Mining query streams.</a:t>
            </a:r>
          </a:p>
          <a:p>
            <a:pPr lvl="1"/>
            <a:r>
              <a:rPr lang="en-US" dirty="0"/>
              <a:t>Google wants to know what queries are more frequent today than yesterday.</a:t>
            </a:r>
          </a:p>
          <a:p>
            <a:r>
              <a:rPr lang="en-US" dirty="0"/>
              <a:t>Mining click streams.</a:t>
            </a:r>
          </a:p>
          <a:p>
            <a:pPr lvl="1"/>
            <a:r>
              <a:rPr lang="en-US" dirty="0" smtClean="0"/>
              <a:t>Yahoo! </a:t>
            </a:r>
            <a:r>
              <a:rPr lang="en-US" dirty="0"/>
              <a:t>wants to know which of its pages are getting an unusual number of hits in the past hour</a:t>
            </a:r>
            <a:r>
              <a:rPr lang="en-US" dirty="0" smtClean="0"/>
              <a:t>.</a:t>
            </a:r>
          </a:p>
          <a:p>
            <a:pPr lvl="2"/>
            <a:r>
              <a:rPr lang="en-US" dirty="0" smtClean="0"/>
              <a:t>Often caused by annoyed users clicking on a broken page.</a:t>
            </a:r>
          </a:p>
          <a:p>
            <a:r>
              <a:rPr lang="en-US" dirty="0"/>
              <a:t>IP packets can be monitored at a switch.</a:t>
            </a:r>
          </a:p>
          <a:p>
            <a:pPr lvl="1"/>
            <a:r>
              <a:rPr lang="en-US" dirty="0"/>
              <a:t>Gather information for optimal routing.</a:t>
            </a:r>
          </a:p>
          <a:p>
            <a:pPr lvl="1"/>
            <a:r>
              <a:rPr lang="en-US" dirty="0"/>
              <a:t>Detect denial-of-service attacks</a:t>
            </a:r>
            <a:r>
              <a:rPr lang="en-US" dirty="0" smtClean="0"/>
              <a:t>.</a:t>
            </a:r>
            <a:endParaRPr lang="en-US" dirty="0"/>
          </a:p>
        </p:txBody>
      </p:sp>
    </p:spTree>
    <p:extLst>
      <p:ext uri="{BB962C8B-B14F-4D97-AF65-F5344CB8AC3E}">
        <p14:creationId xmlns:p14="http://schemas.microsoft.com/office/powerpoint/2010/main" val="2083009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26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26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267">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267">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26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8E6106D-431C-485F-A7BC-7A9A9778EF1F}" type="slidenum">
              <a:rPr lang="en-US"/>
              <a:pPr/>
              <a:t>7</a:t>
            </a:fld>
            <a:endParaRPr lang="en-US"/>
          </a:p>
        </p:txBody>
      </p:sp>
      <p:sp>
        <p:nvSpPr>
          <p:cNvPr id="13314" name="Rectangle 2"/>
          <p:cNvSpPr>
            <a:spLocks noGrp="1" noChangeArrowheads="1"/>
          </p:cNvSpPr>
          <p:nvPr>
            <p:ph type="title"/>
          </p:nvPr>
        </p:nvSpPr>
        <p:spPr/>
        <p:txBody>
          <a:bodyPr/>
          <a:lstStyle/>
          <a:p>
            <a:r>
              <a:rPr lang="en-US"/>
              <a:t>Sliding Windows</a:t>
            </a:r>
          </a:p>
        </p:txBody>
      </p:sp>
      <p:sp>
        <p:nvSpPr>
          <p:cNvPr id="13315" name="Rectangle 3"/>
          <p:cNvSpPr>
            <a:spLocks noGrp="1" noChangeArrowheads="1"/>
          </p:cNvSpPr>
          <p:nvPr>
            <p:ph type="body" idx="1"/>
          </p:nvPr>
        </p:nvSpPr>
        <p:spPr>
          <a:xfrm>
            <a:off x="457200" y="1371600"/>
            <a:ext cx="8534400" cy="5181600"/>
          </a:xfrm>
        </p:spPr>
        <p:txBody>
          <a:bodyPr>
            <a:normAutofit/>
          </a:bodyPr>
          <a:lstStyle/>
          <a:p>
            <a:r>
              <a:rPr lang="en-US" dirty="0"/>
              <a:t>A useful model of stream processing is that queries are about a </a:t>
            </a:r>
            <a:r>
              <a:rPr lang="en-US" i="1" dirty="0" smtClean="0">
                <a:solidFill>
                  <a:srgbClr val="FF0000"/>
                </a:solidFill>
              </a:rPr>
              <a:t>window</a:t>
            </a:r>
            <a:r>
              <a:rPr lang="en-US" dirty="0" smtClean="0"/>
              <a:t> </a:t>
            </a:r>
            <a:r>
              <a:rPr lang="en-US" dirty="0"/>
              <a:t>of length </a:t>
            </a:r>
            <a:r>
              <a:rPr lang="en-US" i="1" dirty="0"/>
              <a:t>N</a:t>
            </a:r>
            <a:r>
              <a:rPr lang="en-US" dirty="0"/>
              <a:t> – the </a:t>
            </a:r>
            <a:r>
              <a:rPr lang="en-US" i="1" dirty="0"/>
              <a:t>N</a:t>
            </a:r>
            <a:r>
              <a:rPr lang="en-US" dirty="0"/>
              <a:t> </a:t>
            </a:r>
            <a:r>
              <a:rPr lang="en-US" dirty="0" smtClean="0"/>
              <a:t>most </a:t>
            </a:r>
            <a:r>
              <a:rPr lang="en-US" dirty="0"/>
              <a:t>recent elements received</a:t>
            </a:r>
            <a:r>
              <a:rPr lang="en-US" dirty="0" smtClean="0"/>
              <a:t>.</a:t>
            </a:r>
          </a:p>
          <a:p>
            <a:r>
              <a:rPr lang="en-US" dirty="0" smtClean="0">
                <a:solidFill>
                  <a:srgbClr val="0070C0"/>
                </a:solidFill>
              </a:rPr>
              <a:t>Interesting </a:t>
            </a:r>
            <a:r>
              <a:rPr lang="en-US" dirty="0">
                <a:solidFill>
                  <a:srgbClr val="0070C0"/>
                </a:solidFill>
              </a:rPr>
              <a:t>case</a:t>
            </a:r>
            <a:r>
              <a:rPr lang="en-US" dirty="0"/>
              <a:t>: </a:t>
            </a:r>
            <a:r>
              <a:rPr lang="en-US" i="1" dirty="0" smtClean="0"/>
              <a:t>N</a:t>
            </a:r>
            <a:r>
              <a:rPr lang="en-US" dirty="0" smtClean="0"/>
              <a:t> </a:t>
            </a:r>
            <a:r>
              <a:rPr lang="en-US" dirty="0"/>
              <a:t>is so large it cannot be stored in </a:t>
            </a:r>
            <a:r>
              <a:rPr lang="en-US" dirty="0" smtClean="0"/>
              <a:t>main memory.</a:t>
            </a:r>
            <a:endParaRPr lang="en-US" dirty="0"/>
          </a:p>
          <a:p>
            <a:pPr lvl="1"/>
            <a:r>
              <a:rPr lang="en-US" dirty="0"/>
              <a:t>Or, there are so many streams that windows for all </a:t>
            </a:r>
            <a:r>
              <a:rPr lang="en-US" dirty="0" smtClean="0"/>
              <a:t>do not fit in main memory.</a:t>
            </a:r>
            <a:endParaRPr lang="en-US" dirty="0"/>
          </a:p>
        </p:txBody>
      </p:sp>
    </p:spTree>
    <p:extLst>
      <p:ext uri="{BB962C8B-B14F-4D97-AF65-F5344CB8AC3E}">
        <p14:creationId xmlns:p14="http://schemas.microsoft.com/office/powerpoint/2010/main" val="537105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3"/>
          <p:cNvSpPr>
            <a:spLocks noGrp="1"/>
          </p:cNvSpPr>
          <p:nvPr>
            <p:ph type="sldNum" sz="quarter" idx="12"/>
          </p:nvPr>
        </p:nvSpPr>
        <p:spPr/>
        <p:txBody>
          <a:bodyPr/>
          <a:lstStyle/>
          <a:p>
            <a:fld id="{58A86A41-1F28-435B-B2D6-A9D56D266CA1}" type="slidenum">
              <a:rPr lang="en-US"/>
              <a:pPr/>
              <a:t>8</a:t>
            </a:fld>
            <a:endParaRPr lang="en-US"/>
          </a:p>
        </p:txBody>
      </p:sp>
      <p:grpSp>
        <p:nvGrpSpPr>
          <p:cNvPr id="14349" name="Group 1037"/>
          <p:cNvGrpSpPr>
            <a:grpSpLocks/>
          </p:cNvGrpSpPr>
          <p:nvPr/>
        </p:nvGrpSpPr>
        <p:grpSpPr bwMode="auto">
          <a:xfrm>
            <a:off x="1905000" y="838200"/>
            <a:ext cx="4878388" cy="381000"/>
            <a:chOff x="1200" y="528"/>
            <a:chExt cx="3073" cy="240"/>
          </a:xfrm>
        </p:grpSpPr>
        <p:sp>
          <p:nvSpPr>
            <p:cNvPr id="14338" name="Text Box 1026"/>
            <p:cNvSpPr txBox="1">
              <a:spLocks noChangeArrowheads="1"/>
            </p:cNvSpPr>
            <p:nvPr/>
          </p:nvSpPr>
          <p:spPr bwMode="auto">
            <a:xfrm>
              <a:off x="1200" y="528"/>
              <a:ext cx="3073"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q w e r t y u i o p a s d f g h j k l z x c v b n m</a:t>
              </a:r>
            </a:p>
          </p:txBody>
        </p:sp>
        <p:sp>
          <p:nvSpPr>
            <p:cNvPr id="14339" name="Rectangle 1027"/>
            <p:cNvSpPr>
              <a:spLocks noChangeArrowheads="1"/>
            </p:cNvSpPr>
            <p:nvPr/>
          </p:nvSpPr>
          <p:spPr bwMode="auto">
            <a:xfrm>
              <a:off x="2304" y="528"/>
              <a:ext cx="528" cy="240"/>
            </a:xfrm>
            <a:prstGeom prst="rect">
              <a:avLst/>
            </a:prstGeom>
            <a:solidFill>
              <a:srgbClr val="CC99FF">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4350" name="Group 1038"/>
          <p:cNvGrpSpPr>
            <a:grpSpLocks/>
          </p:cNvGrpSpPr>
          <p:nvPr/>
        </p:nvGrpSpPr>
        <p:grpSpPr bwMode="auto">
          <a:xfrm>
            <a:off x="1905000" y="1828800"/>
            <a:ext cx="4878388" cy="381000"/>
            <a:chOff x="1200" y="1152"/>
            <a:chExt cx="3073" cy="240"/>
          </a:xfrm>
        </p:grpSpPr>
        <p:sp>
          <p:nvSpPr>
            <p:cNvPr id="14340" name="Text Box 1028"/>
            <p:cNvSpPr txBox="1">
              <a:spLocks noChangeArrowheads="1"/>
            </p:cNvSpPr>
            <p:nvPr/>
          </p:nvSpPr>
          <p:spPr bwMode="auto">
            <a:xfrm>
              <a:off x="1200" y="1152"/>
              <a:ext cx="3073"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q w e r t y u i o p a s d f g h j k l z x c v b n m</a:t>
              </a:r>
            </a:p>
          </p:txBody>
        </p:sp>
        <p:sp>
          <p:nvSpPr>
            <p:cNvPr id="14343" name="Rectangle 1031"/>
            <p:cNvSpPr>
              <a:spLocks noChangeArrowheads="1"/>
            </p:cNvSpPr>
            <p:nvPr/>
          </p:nvSpPr>
          <p:spPr bwMode="auto">
            <a:xfrm>
              <a:off x="2400" y="1152"/>
              <a:ext cx="528" cy="240"/>
            </a:xfrm>
            <a:prstGeom prst="rect">
              <a:avLst/>
            </a:prstGeom>
            <a:solidFill>
              <a:srgbClr val="CC99FF">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4351" name="Group 1039"/>
          <p:cNvGrpSpPr>
            <a:grpSpLocks/>
          </p:cNvGrpSpPr>
          <p:nvPr/>
        </p:nvGrpSpPr>
        <p:grpSpPr bwMode="auto">
          <a:xfrm>
            <a:off x="1905000" y="2819400"/>
            <a:ext cx="4878388" cy="381000"/>
            <a:chOff x="1200" y="1776"/>
            <a:chExt cx="3073" cy="240"/>
          </a:xfrm>
        </p:grpSpPr>
        <p:sp>
          <p:nvSpPr>
            <p:cNvPr id="14341" name="Text Box 1029"/>
            <p:cNvSpPr txBox="1">
              <a:spLocks noChangeArrowheads="1"/>
            </p:cNvSpPr>
            <p:nvPr/>
          </p:nvSpPr>
          <p:spPr bwMode="auto">
            <a:xfrm>
              <a:off x="1200" y="1776"/>
              <a:ext cx="3073"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q w e r t y u </a:t>
              </a:r>
              <a:r>
                <a:rPr lang="en-US" dirty="0" err="1"/>
                <a:t>i</a:t>
              </a:r>
              <a:r>
                <a:rPr lang="en-US" dirty="0"/>
                <a:t> o p a s d f g h j k l z x c v b n m</a:t>
              </a:r>
            </a:p>
          </p:txBody>
        </p:sp>
        <p:sp>
          <p:nvSpPr>
            <p:cNvPr id="14344" name="Rectangle 1032"/>
            <p:cNvSpPr>
              <a:spLocks noChangeArrowheads="1"/>
            </p:cNvSpPr>
            <p:nvPr/>
          </p:nvSpPr>
          <p:spPr bwMode="auto">
            <a:xfrm>
              <a:off x="2496" y="1776"/>
              <a:ext cx="528" cy="240"/>
            </a:xfrm>
            <a:prstGeom prst="rect">
              <a:avLst/>
            </a:prstGeom>
            <a:solidFill>
              <a:srgbClr val="CC99FF">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4352" name="Group 1040"/>
          <p:cNvGrpSpPr>
            <a:grpSpLocks/>
          </p:cNvGrpSpPr>
          <p:nvPr/>
        </p:nvGrpSpPr>
        <p:grpSpPr bwMode="auto">
          <a:xfrm>
            <a:off x="1905000" y="3810000"/>
            <a:ext cx="4878388" cy="381000"/>
            <a:chOff x="1200" y="2400"/>
            <a:chExt cx="3073" cy="240"/>
          </a:xfrm>
        </p:grpSpPr>
        <p:sp>
          <p:nvSpPr>
            <p:cNvPr id="14342" name="Text Box 1030"/>
            <p:cNvSpPr txBox="1">
              <a:spLocks noChangeArrowheads="1"/>
            </p:cNvSpPr>
            <p:nvPr/>
          </p:nvSpPr>
          <p:spPr bwMode="auto">
            <a:xfrm>
              <a:off x="1200" y="2400"/>
              <a:ext cx="3073"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q w e r t y u i o p a s d f g h j k l z x c v b n m</a:t>
              </a:r>
            </a:p>
          </p:txBody>
        </p:sp>
        <p:sp>
          <p:nvSpPr>
            <p:cNvPr id="14345" name="Rectangle 1033"/>
            <p:cNvSpPr>
              <a:spLocks noChangeArrowheads="1"/>
            </p:cNvSpPr>
            <p:nvPr/>
          </p:nvSpPr>
          <p:spPr bwMode="auto">
            <a:xfrm>
              <a:off x="2568" y="2400"/>
              <a:ext cx="552" cy="240"/>
            </a:xfrm>
            <a:prstGeom prst="rect">
              <a:avLst/>
            </a:prstGeom>
            <a:solidFill>
              <a:srgbClr val="CC99FF">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4346" name="Text Box 1034"/>
          <p:cNvSpPr txBox="1">
            <a:spLocks noChangeArrowheads="1"/>
          </p:cNvSpPr>
          <p:nvPr/>
        </p:nvSpPr>
        <p:spPr bwMode="auto">
          <a:xfrm>
            <a:off x="3032125" y="4603750"/>
            <a:ext cx="30464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Past                         Future</a:t>
            </a:r>
          </a:p>
        </p:txBody>
      </p:sp>
      <p:sp>
        <p:nvSpPr>
          <p:cNvPr id="14347" name="Line 1035"/>
          <p:cNvSpPr>
            <a:spLocks noChangeShapeType="1"/>
          </p:cNvSpPr>
          <p:nvPr/>
        </p:nvSpPr>
        <p:spPr bwMode="auto">
          <a:xfrm flipH="1">
            <a:off x="2286000" y="4800600"/>
            <a:ext cx="685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48" name="Line 1036"/>
          <p:cNvSpPr>
            <a:spLocks noChangeShapeType="1"/>
          </p:cNvSpPr>
          <p:nvPr/>
        </p:nvSpPr>
        <p:spPr bwMode="auto">
          <a:xfrm>
            <a:off x="6172200" y="4800600"/>
            <a:ext cx="609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7120373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435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435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143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Averages</a:t>
            </a:r>
            <a:endParaRPr lang="en-US" dirty="0"/>
          </a:p>
        </p:txBody>
      </p:sp>
      <p:sp>
        <p:nvSpPr>
          <p:cNvPr id="3" name="Content Placeholder 2"/>
          <p:cNvSpPr>
            <a:spLocks noGrp="1"/>
          </p:cNvSpPr>
          <p:nvPr>
            <p:ph idx="1"/>
          </p:nvPr>
        </p:nvSpPr>
        <p:spPr>
          <a:xfrm>
            <a:off x="228600" y="1295400"/>
            <a:ext cx="8915400" cy="5257801"/>
          </a:xfrm>
        </p:spPr>
        <p:txBody>
          <a:bodyPr>
            <a:normAutofit/>
          </a:bodyPr>
          <a:lstStyle/>
          <a:p>
            <a:r>
              <a:rPr lang="en-US" dirty="0" smtClean="0"/>
              <a:t>Stream of integers,</a:t>
            </a:r>
            <a:r>
              <a:rPr lang="en-US" dirty="0"/>
              <a:t> </a:t>
            </a:r>
            <a:r>
              <a:rPr lang="en-US" dirty="0" smtClean="0"/>
              <a:t>window of size </a:t>
            </a:r>
            <a:r>
              <a:rPr lang="en-US" i="1" dirty="0" smtClean="0"/>
              <a:t>N</a:t>
            </a:r>
            <a:r>
              <a:rPr lang="en-US" dirty="0" smtClean="0"/>
              <a:t>.</a:t>
            </a:r>
          </a:p>
          <a:p>
            <a:r>
              <a:rPr lang="en-US" dirty="0" smtClean="0">
                <a:solidFill>
                  <a:srgbClr val="0070C0"/>
                </a:solidFill>
              </a:rPr>
              <a:t>Standing query</a:t>
            </a:r>
            <a:r>
              <a:rPr lang="en-US" dirty="0" smtClean="0"/>
              <a:t>: what is the average of the integers in the window?</a:t>
            </a:r>
          </a:p>
          <a:p>
            <a:r>
              <a:rPr lang="en-US" dirty="0" smtClean="0"/>
              <a:t>For the first </a:t>
            </a:r>
            <a:r>
              <a:rPr lang="en-US" i="1" dirty="0" smtClean="0"/>
              <a:t>N</a:t>
            </a:r>
            <a:r>
              <a:rPr lang="en-US" dirty="0" smtClean="0"/>
              <a:t> inputs, sum and count to get the average.</a:t>
            </a:r>
          </a:p>
          <a:p>
            <a:r>
              <a:rPr lang="en-US" dirty="0" smtClean="0"/>
              <a:t>Afterward, when a new input </a:t>
            </a:r>
            <a:r>
              <a:rPr lang="en-US" i="1" dirty="0" err="1" smtClean="0"/>
              <a:t>i</a:t>
            </a:r>
            <a:r>
              <a:rPr lang="en-US" dirty="0" smtClean="0"/>
              <a:t> arrives, change the average by adding (</a:t>
            </a:r>
            <a:r>
              <a:rPr lang="en-US" i="1" dirty="0" err="1" smtClean="0"/>
              <a:t>i</a:t>
            </a:r>
            <a:r>
              <a:rPr lang="en-US" dirty="0" smtClean="0"/>
              <a:t> - </a:t>
            </a:r>
            <a:r>
              <a:rPr lang="en-US" i="1" dirty="0" smtClean="0"/>
              <a:t>j</a:t>
            </a:r>
            <a:r>
              <a:rPr lang="en-US" dirty="0" smtClean="0"/>
              <a:t>)/</a:t>
            </a:r>
            <a:r>
              <a:rPr lang="en-US" i="1" dirty="0" smtClean="0"/>
              <a:t>N</a:t>
            </a:r>
            <a:r>
              <a:rPr lang="en-US" dirty="0" smtClean="0"/>
              <a:t>, where </a:t>
            </a:r>
            <a:r>
              <a:rPr lang="en-US" i="1" dirty="0" smtClean="0"/>
              <a:t>j</a:t>
            </a:r>
            <a:r>
              <a:rPr lang="en-US" dirty="0" smtClean="0"/>
              <a:t> is the oldest integer in the window before </a:t>
            </a:r>
            <a:r>
              <a:rPr lang="en-US" i="1" dirty="0" err="1" smtClean="0"/>
              <a:t>i</a:t>
            </a:r>
            <a:r>
              <a:rPr lang="en-US" dirty="0" smtClean="0"/>
              <a:t> arrived.</a:t>
            </a:r>
          </a:p>
          <a:p>
            <a:r>
              <a:rPr lang="en-US" dirty="0" smtClean="0">
                <a:solidFill>
                  <a:srgbClr val="00B050"/>
                </a:solidFill>
              </a:rPr>
              <a:t>Good</a:t>
            </a:r>
            <a:r>
              <a:rPr lang="en-US" dirty="0" smtClean="0"/>
              <a:t>: O(1) time per input.</a:t>
            </a:r>
          </a:p>
          <a:p>
            <a:r>
              <a:rPr lang="en-US" dirty="0" smtClean="0">
                <a:solidFill>
                  <a:srgbClr val="00B050"/>
                </a:solidFill>
              </a:rPr>
              <a:t>Bad</a:t>
            </a:r>
            <a:r>
              <a:rPr lang="en-US" dirty="0" smtClean="0"/>
              <a:t>: Requires the entire window in main memory.</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9</a:t>
            </a:fld>
            <a:endParaRPr lang="en-US"/>
          </a:p>
        </p:txBody>
      </p:sp>
    </p:spTree>
    <p:extLst>
      <p:ext uri="{BB962C8B-B14F-4D97-AF65-F5344CB8AC3E}">
        <p14:creationId xmlns:p14="http://schemas.microsoft.com/office/powerpoint/2010/main" val="2073877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Jure Color Scheme">
      <a:dk1>
        <a:sysClr val="windowText" lastClr="000000"/>
      </a:dk1>
      <a:lt1>
        <a:sysClr val="window" lastClr="FFFFFF"/>
      </a:lt1>
      <a:dk2>
        <a:srgbClr val="5A6378"/>
      </a:dk2>
      <a:lt2>
        <a:srgbClr val="D4D4D6"/>
      </a:lt2>
      <a:accent1>
        <a:srgbClr val="F0AD00"/>
      </a:accent1>
      <a:accent2>
        <a:srgbClr val="7030A0"/>
      </a:accent2>
      <a:accent3>
        <a:srgbClr val="00B0F0"/>
      </a:accent3>
      <a:accent4>
        <a:srgbClr val="D60093"/>
      </a:accent4>
      <a:accent5>
        <a:srgbClr val="008000"/>
      </a:accent5>
      <a:accent6>
        <a:srgbClr val="FF6600"/>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ln cmpd="sng"/>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cmpd="sng"/>
      </a:spPr>
      <a:bodyPr/>
      <a:lstStyle/>
      <a:style>
        <a:lnRef idx="1">
          <a:schemeClr val="dk1"/>
        </a:lnRef>
        <a:fillRef idx="0">
          <a:schemeClr val="dk1"/>
        </a:fillRef>
        <a:effectRef idx="0">
          <a:schemeClr val="dk1"/>
        </a:effectRef>
        <a:fontRef idx="minor">
          <a:schemeClr val="tx1"/>
        </a:fontRef>
      </a:style>
    </a:lnDef>
  </a:objectDefaults>
  <a:extraClrSchemeLst/>
</a:theme>
</file>

<file path=ppt/theme/theme2.xml><?xml version="1.0" encoding="utf-8"?>
<a:theme xmlns:a="http://schemas.openxmlformats.org/drawingml/2006/main" name="1_Module">
  <a:themeElements>
    <a:clrScheme name="Jure Color Scheme">
      <a:dk1>
        <a:sysClr val="windowText" lastClr="000000"/>
      </a:dk1>
      <a:lt1>
        <a:sysClr val="window" lastClr="FFFFFF"/>
      </a:lt1>
      <a:dk2>
        <a:srgbClr val="5A6378"/>
      </a:dk2>
      <a:lt2>
        <a:srgbClr val="D4D4D6"/>
      </a:lt2>
      <a:accent1>
        <a:srgbClr val="F0AD00"/>
      </a:accent1>
      <a:accent2>
        <a:srgbClr val="7030A0"/>
      </a:accent2>
      <a:accent3>
        <a:srgbClr val="00B0F0"/>
      </a:accent3>
      <a:accent4>
        <a:srgbClr val="D60093"/>
      </a:accent4>
      <a:accent5>
        <a:srgbClr val="008000"/>
      </a:accent5>
      <a:accent6>
        <a:srgbClr val="FF6600"/>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ln cmpd="sng"/>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cmpd="sng"/>
      </a:spPr>
      <a:bodyPr/>
      <a:lstStyle/>
      <a:style>
        <a:lnRef idx="1">
          <a:schemeClr val="dk1"/>
        </a:lnRef>
        <a:fillRef idx="0">
          <a:schemeClr val="dk1"/>
        </a:fillRef>
        <a:effectRef idx="0">
          <a:schemeClr val="dk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11637</TotalTime>
  <Words>7338</Words>
  <Application>Microsoft Office PowerPoint</Application>
  <PresentationFormat>On-screen Show (4:3)</PresentationFormat>
  <Paragraphs>496</Paragraphs>
  <Slides>33</Slides>
  <Notes>22</Notes>
  <HiddenSlides>0</HiddenSlides>
  <MMClips>0</MMClips>
  <ScaleCrop>false</ScaleCrop>
  <HeadingPairs>
    <vt:vector size="4" baseType="variant">
      <vt:variant>
        <vt:lpstr>Theme</vt:lpstr>
      </vt:variant>
      <vt:variant>
        <vt:i4>2</vt:i4>
      </vt:variant>
      <vt:variant>
        <vt:lpstr>Slide Titles</vt:lpstr>
      </vt:variant>
      <vt:variant>
        <vt:i4>33</vt:i4>
      </vt:variant>
    </vt:vector>
  </HeadingPairs>
  <TitlesOfParts>
    <vt:vector size="35" baseType="lpstr">
      <vt:lpstr>Module</vt:lpstr>
      <vt:lpstr>1_Module</vt:lpstr>
      <vt:lpstr>The Stream Model Sliding Windows Counting 1’s Exponentially Decaying Windows</vt:lpstr>
      <vt:lpstr>Data Management Vs. Stream Management</vt:lpstr>
      <vt:lpstr>The Stream Model</vt:lpstr>
      <vt:lpstr>Two Forms of Query</vt:lpstr>
      <vt:lpstr>PowerPoint Presentation</vt:lpstr>
      <vt:lpstr>Applications</vt:lpstr>
      <vt:lpstr>Sliding Windows</vt:lpstr>
      <vt:lpstr>PowerPoint Presentation</vt:lpstr>
      <vt:lpstr>Example: Averages</vt:lpstr>
      <vt:lpstr>Approximating Counts Exponentially Growing Blocks DGIM Algorithm </vt:lpstr>
      <vt:lpstr>Approximate Counting</vt:lpstr>
      <vt:lpstr>Counting Bits</vt:lpstr>
      <vt:lpstr>Example: Bit Counting</vt:lpstr>
      <vt:lpstr>DGIM Method</vt:lpstr>
      <vt:lpstr>Timestamps</vt:lpstr>
      <vt:lpstr>Buckets</vt:lpstr>
      <vt:lpstr>Representing a Stream by Buckets</vt:lpstr>
      <vt:lpstr>Example: Bucketized Stream</vt:lpstr>
      <vt:lpstr>Updating the Set of Buckets</vt:lpstr>
      <vt:lpstr>Updating Buckets: Input = 1</vt:lpstr>
      <vt:lpstr>Example: Managing Buckets</vt:lpstr>
      <vt:lpstr>Querying</vt:lpstr>
      <vt:lpstr>Error Bound</vt:lpstr>
      <vt:lpstr>Space Requirements</vt:lpstr>
      <vt:lpstr>Question for Thought</vt:lpstr>
      <vt:lpstr>Efficient Maintenance of E.D.W.’s Application to Frequent Itemsets</vt:lpstr>
      <vt:lpstr>Exponenially Decaying Windows</vt:lpstr>
      <vt:lpstr>Numerical Streams</vt:lpstr>
      <vt:lpstr>Maintaining the Stream Value</vt:lpstr>
      <vt:lpstr>Maintaining Frequent Itemsets</vt:lpstr>
      <vt:lpstr>Maintaining Frequent Itemsets</vt:lpstr>
      <vt:lpstr>A-Priori-Like Approach</vt:lpstr>
      <vt:lpstr>Processing at Time t</vt:lpstr>
    </vt:vector>
  </TitlesOfParts>
  <Company>Carnegie Mellon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jure</dc:creator>
  <cp:lastModifiedBy>Jeff</cp:lastModifiedBy>
  <cp:revision>617</cp:revision>
  <dcterms:created xsi:type="dcterms:W3CDTF">2009-06-12T17:14:38Z</dcterms:created>
  <dcterms:modified xsi:type="dcterms:W3CDTF">2017-02-28T22:14:43Z</dcterms:modified>
</cp:coreProperties>
</file>