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9"/>
  </p:notesMasterIdLst>
  <p:handoutMasterIdLst>
    <p:handoutMasterId r:id="rId50"/>
  </p:handoutMasterIdLst>
  <p:sldIdLst>
    <p:sldId id="256" r:id="rId2"/>
    <p:sldId id="257" r:id="rId3"/>
    <p:sldId id="258" r:id="rId4"/>
    <p:sldId id="314" r:id="rId5"/>
    <p:sldId id="306" r:id="rId6"/>
    <p:sldId id="307" r:id="rId7"/>
    <p:sldId id="308" r:id="rId8"/>
    <p:sldId id="264" r:id="rId9"/>
    <p:sldId id="316" r:id="rId10"/>
    <p:sldId id="265" r:id="rId11"/>
    <p:sldId id="311" r:id="rId12"/>
    <p:sldId id="313" r:id="rId13"/>
    <p:sldId id="266" r:id="rId14"/>
    <p:sldId id="319" r:id="rId15"/>
    <p:sldId id="267" r:id="rId16"/>
    <p:sldId id="268" r:id="rId17"/>
    <p:sldId id="321" r:id="rId18"/>
    <p:sldId id="309" r:id="rId19"/>
    <p:sldId id="318" r:id="rId20"/>
    <p:sldId id="310" r:id="rId21"/>
    <p:sldId id="269" r:id="rId22"/>
    <p:sldId id="274" r:id="rId23"/>
    <p:sldId id="278" r:id="rId24"/>
    <p:sldId id="279" r:id="rId25"/>
    <p:sldId id="32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312" r:id="rId38"/>
    <p:sldId id="293" r:id="rId39"/>
    <p:sldId id="294" r:id="rId40"/>
    <p:sldId id="295" r:id="rId41"/>
    <p:sldId id="296" r:id="rId42"/>
    <p:sldId id="317" r:id="rId43"/>
    <p:sldId id="297" r:id="rId44"/>
    <p:sldId id="302" r:id="rId45"/>
    <p:sldId id="299" r:id="rId46"/>
    <p:sldId id="300" r:id="rId47"/>
    <p:sldId id="301" r:id="rId4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0000"/>
    <a:srgbClr val="D60093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89" autoAdjust="0"/>
    <p:restoredTop sz="93281" autoAdjust="0"/>
  </p:normalViewPr>
  <p:slideViewPr>
    <p:cSldViewPr>
      <p:cViewPr>
        <p:scale>
          <a:sx n="76" d="100"/>
          <a:sy n="76" d="100"/>
        </p:scale>
        <p:origin x="-1194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1" d="100"/>
        <a:sy n="51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836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E28C4F-4FE9-4D22-93D8-487A4D01D983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F390F-F66B-4732-9C46-6C80D0575F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96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E18CB36-612C-4E4A-AC83-E89476AEC2BF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EE707532-839C-41A2-9E71-D5288AEAE66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49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159B60-F993-4AD4-9CCF-E91D605A1096}" type="slidenum">
              <a:rPr lang="en-US"/>
              <a:pPr/>
              <a:t>45</a:t>
            </a:fld>
            <a:endParaRPr lang="en-US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22235D-722F-4ACC-BFFC-219F0F19CFCA}" type="slidenum">
              <a:rPr lang="en-US"/>
              <a:pPr/>
              <a:t>46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BB8D35-581D-45F5-B1A9-43CC7CB653E4}" type="slidenum">
              <a:rPr lang="en-US"/>
              <a:pPr/>
              <a:t>7</a:t>
            </a:fld>
            <a:endParaRPr lang="en-US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707532-839C-41A2-9E71-D5288AEAE66A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DFCE2-A3F0-4CD6-9526-CD7D81C755B3}" type="slidenum">
              <a:rPr lang="en-US"/>
              <a:pPr/>
              <a:t>24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0C485A-9E77-4B47-8382-45B6215E6AB4}" type="slidenum">
              <a:rPr lang="en-US"/>
              <a:pPr/>
              <a:t>28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l-G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19225-133F-4418-951D-BE0FC75D8D59}" type="slidenum">
              <a:rPr lang="en-US"/>
              <a:pPr/>
              <a:t>31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5360" y="4560570"/>
            <a:ext cx="5364480" cy="432054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DFCE2-A3F0-4CD6-9526-CD7D81C755B3}" type="slidenum">
              <a:rPr lang="en-US"/>
              <a:pPr/>
              <a:t>32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DFCE2-A3F0-4CD6-9526-CD7D81C755B3}" type="slidenum">
              <a:rPr lang="en-US"/>
              <a:pPr/>
              <a:t>40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2DFCE2-A3F0-4CD6-9526-CD7D81C755B3}" type="slidenum">
              <a:rPr lang="en-US"/>
              <a:pPr/>
              <a:t>44</a:t>
            </a:fld>
            <a:endParaRPr lang="en-US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5400" b="1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8077200" cy="1295400"/>
          </a:xfrm>
        </p:spPr>
        <p:txBody>
          <a:bodyPr lIns="118872" tIns="0" rIns="45720" bIns="0" anchor="t">
            <a:normAutofit/>
          </a:bodyPr>
          <a:lstStyle>
            <a:lvl1pPr marL="0" indent="0" algn="l">
              <a:buNone/>
              <a:defRPr sz="3200" b="1">
                <a:solidFill>
                  <a:srgbClr val="FFFFFF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920" y="273629"/>
            <a:ext cx="8226720" cy="1143480"/>
          </a:xfrm>
        </p:spPr>
        <p:txBody>
          <a:bodyPr tIns="41473" bIns="4147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920" y="1604329"/>
            <a:ext cx="4043520" cy="4524955"/>
          </a:xfrm>
        </p:spPr>
        <p:txBody>
          <a:bodyPr rIns="82945" bIns="41473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39680" y="1604329"/>
            <a:ext cx="4044960" cy="4524955"/>
          </a:xfrm>
        </p:spPr>
        <p:txBody>
          <a:bodyPr rIns="82945" bIns="41473"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6554880" y="6247376"/>
            <a:ext cx="2128320" cy="472370"/>
          </a:xfrm>
        </p:spPr>
        <p:txBody>
          <a:bodyPr lIns="82945" tIns="41473" rIns="82945"/>
          <a:lstStyle>
            <a:lvl1pPr>
              <a:defRPr/>
            </a:lvl1pPr>
          </a:lstStyle>
          <a:p>
            <a:fld id="{10066599-523B-4641-9CCC-17D83CD935E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686800" cy="987552"/>
          </a:xfrm>
        </p:spPr>
        <p:txBody>
          <a:bodyPr>
            <a:noAutofit/>
          </a:bodyPr>
          <a:lstStyle>
            <a:lvl1pPr>
              <a:defRPr lang="en-US" dirty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5257800"/>
          </a:xfrm>
        </p:spPr>
        <p:txBody>
          <a:bodyPr lIns="91440"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5257800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/>
            </a:lvl1pPr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19B12225-5612-419B-A8D5-4B8EEE4C21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02108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1"/>
            <a:ext cx="9143999" cy="102107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400"/>
            <a:ext cx="8686799" cy="838200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8534400" cy="5257801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583680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 baseline="0">
                <a:solidFill>
                  <a:schemeClr val="tx1">
                    <a:tint val="95000"/>
                  </a:schemeClr>
                </a:solidFill>
                <a:latin typeface="Calibri" pitchFamily="34" charset="0"/>
                <a:cs typeface="Calibri" pitchFamily="34" charset="0"/>
              </a:defRPr>
            </a:lvl1pPr>
            <a:extLst/>
          </a:lstStyle>
          <a:p>
            <a:fld id="{19B12225-5612-419B-A8D5-4B8EEE4C2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latinLnBrk="0" hangingPunct="1">
        <a:spcBef>
          <a:spcPct val="0"/>
        </a:spcBef>
        <a:buNone/>
        <a:defRPr kumimoji="0" sz="48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100000"/>
        <a:buFont typeface="Wingdings" pitchFamily="2" charset="2"/>
        <a:buChar char="§"/>
        <a:defRPr kumimoji="0" sz="28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SzPct val="100000"/>
        <a:buFont typeface="Wingdings" pitchFamily="2" charset="2"/>
        <a:buChar char="§"/>
        <a:defRPr kumimoji="0" sz="24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 pitchFamily="2" charset="2"/>
        <a:buChar char="§"/>
        <a:defRPr kumimoji="0" sz="2000" kern="1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SzPct val="100000"/>
        <a:buFont typeface="Wingdings" pitchFamily="2" charset="2"/>
        <a:buChar char="§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radiance.com/servic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cs246-win1617-staff@lists.stanford.edu" TargetMode="External"/><Relationship Id="rId2" Type="http://schemas.openxmlformats.org/officeDocument/2006/relationships/hyperlink" Target="http://www.stanford.edu/class/cs246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piazza.com/stanford/winter2016/cs246" TargetMode="External"/><Relationship Id="rId2" Type="http://schemas.openxmlformats.org/officeDocument/2006/relationships/hyperlink" Target="http://www.mmds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25780" y="381000"/>
            <a:ext cx="7772400" cy="1143000"/>
          </a:xfrm>
          <a:prstGeom prst="rect">
            <a:avLst/>
          </a:prstGeo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CS246 Introduction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48742" y="2133600"/>
            <a:ext cx="7239000" cy="2286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9900"/>
                </a:solidFill>
              </a:rPr>
              <a:t>Essence of the Course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err="1" smtClean="0">
                <a:solidFill>
                  <a:srgbClr val="FF9900"/>
                </a:solidFill>
              </a:rPr>
              <a:t>Administrivia</a:t>
            </a:r>
            <a:r>
              <a:rPr lang="en-US" sz="3600" dirty="0" smtClean="0">
                <a:solidFill>
                  <a:srgbClr val="FF9900"/>
                </a:solidFill>
              </a:rPr>
              <a:t/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MapReduce</a:t>
            </a:r>
            <a:br>
              <a:rPr lang="en-US" sz="3600" dirty="0" smtClean="0">
                <a:solidFill>
                  <a:srgbClr val="FF9900"/>
                </a:solidFill>
              </a:rPr>
            </a:br>
            <a:r>
              <a:rPr lang="en-US" sz="3600" dirty="0" smtClean="0">
                <a:solidFill>
                  <a:srgbClr val="FF9900"/>
                </a:solidFill>
              </a:rPr>
              <a:t>Other Parallel-Computing Systems</a:t>
            </a:r>
            <a:endParaRPr lang="en-US" sz="3600" dirty="0">
              <a:solidFill>
                <a:srgbClr val="FF99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8096" y="5473571"/>
            <a:ext cx="669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  <a:endParaRPr lang="en-US" sz="3200" b="1" dirty="0" smtClean="0">
              <a:latin typeface="+mj-lt"/>
              <a:cs typeface="Calibri" pitchFamily="34" charset="0"/>
            </a:endParaRPr>
          </a:p>
          <a:p>
            <a:r>
              <a:rPr lang="en-US" sz="2800" b="1" dirty="0" smtClean="0">
                <a:latin typeface="+mj-lt"/>
                <a:cs typeface="Calibri" pitchFamily="34" charset="0"/>
              </a:rPr>
              <a:t>Stanford University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Requirements</a:t>
            </a:r>
            <a:r>
              <a:rPr lang="en-US" dirty="0" smtClean="0"/>
              <a:t>: 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 (40%).  The exam will be held Tues., March 21, 3:30-6:30PM.</a:t>
            </a:r>
          </a:p>
          <a:p>
            <a:pPr lvl="1"/>
            <a:r>
              <a:rPr lang="en-US" dirty="0" smtClean="0"/>
              <a:t>Place TBD.</a:t>
            </a:r>
          </a:p>
          <a:p>
            <a:r>
              <a:rPr lang="en-US" dirty="0" smtClean="0"/>
              <a:t>There is no alternative final, but if you truly have a conflict, we can arrange for you to take the exam immediately after the regular final.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67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Requirements</a:t>
            </a:r>
            <a:r>
              <a:rPr lang="en-US" dirty="0" smtClean="0"/>
              <a:t>: </a:t>
            </a:r>
            <a:r>
              <a:rPr lang="en-US" dirty="0" err="1" smtClean="0"/>
              <a:t>Gradiance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r>
              <a:rPr lang="en-US" dirty="0" err="1" smtClean="0"/>
              <a:t>Gradiance</a:t>
            </a:r>
            <a:r>
              <a:rPr lang="en-US" dirty="0" smtClean="0"/>
              <a:t> on-line homework (18%).</a:t>
            </a:r>
          </a:p>
          <a:p>
            <a:pPr lvl="1"/>
            <a:r>
              <a:rPr lang="en-US" dirty="0" smtClean="0"/>
              <a:t>This automated system lets you try questions as many times as you like, and the goal is that everyone will work until they get all problems right.</a:t>
            </a:r>
          </a:p>
          <a:p>
            <a:pPr lvl="1"/>
            <a:r>
              <a:rPr lang="en-US" dirty="0" smtClean="0"/>
              <a:t>Sign up at </a:t>
            </a:r>
            <a:r>
              <a:rPr lang="en-US" dirty="0" smtClean="0">
                <a:hlinkClick r:id="rId2"/>
              </a:rPr>
              <a:t>www.gradiance.com/services</a:t>
            </a:r>
            <a:r>
              <a:rPr lang="en-US" dirty="0" smtClean="0"/>
              <a:t> and </a:t>
            </a:r>
            <a:r>
              <a:rPr lang="en-US" dirty="0"/>
              <a:t>enter class  </a:t>
            </a:r>
            <a:r>
              <a:rPr lang="en-US" b="1" dirty="0" smtClean="0">
                <a:solidFill>
                  <a:srgbClr val="FF0000"/>
                </a:solidFill>
              </a:rPr>
              <a:t>380CE054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 your score is based on the most recent submission, not the max.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 After the due date, you can see the solutions to all problems by looking at one of your submissions, so you </a:t>
            </a:r>
            <a:r>
              <a:rPr lang="en-US" dirty="0" smtClean="0">
                <a:solidFill>
                  <a:srgbClr val="00B050"/>
                </a:solidFill>
              </a:rPr>
              <a:t>must</a:t>
            </a:r>
            <a:r>
              <a:rPr lang="en-US" dirty="0" smtClean="0"/>
              <a:t> try at least once.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36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Gradiance</a:t>
            </a:r>
            <a:r>
              <a:rPr lang="en-US" dirty="0" smtClean="0"/>
              <a:t>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should work each of the implied problems before answering the multiple-choice questions.</a:t>
            </a:r>
          </a:p>
          <a:p>
            <a:r>
              <a:rPr lang="en-US" dirty="0" smtClean="0"/>
              <a:t>That way, if you have to repeat the work to get 100%, you will have available what you need for the questions you have solved correctly, and the process can go quickly.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 There is a 10-minute delay between submissions, to protect against people who randomly fire off guesses.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861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Requirements</a:t>
            </a:r>
            <a:r>
              <a:rPr lang="en-US" dirty="0" smtClean="0"/>
              <a:t>: Ordinary HW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Written Homework (40%).</a:t>
            </a:r>
          </a:p>
          <a:p>
            <a:pPr lvl="1"/>
            <a:r>
              <a:rPr lang="en-US" dirty="0" smtClean="0"/>
              <a:t>Four major assignments, involving programming, proofs, algorithm development.</a:t>
            </a:r>
          </a:p>
          <a:p>
            <a:pPr lvl="1"/>
            <a:r>
              <a:rPr lang="en-US" dirty="0" smtClean="0"/>
              <a:t>Preceded by a “warmup” assignment, called “tutorial,” to introduce everyone to Hadoop.</a:t>
            </a:r>
          </a:p>
          <a:p>
            <a:pPr lvl="1"/>
            <a:r>
              <a:rPr lang="en-US" dirty="0" smtClean="0"/>
              <a:t>Submission of work will be via gradescope.com and you need to use </a:t>
            </a:r>
            <a:r>
              <a:rPr lang="en-US" dirty="0"/>
              <a:t>class </a:t>
            </a:r>
            <a:r>
              <a:rPr lang="en-US" dirty="0" smtClean="0"/>
              <a:t>code </a:t>
            </a:r>
            <a:r>
              <a:rPr lang="en-US" b="1" dirty="0">
                <a:solidFill>
                  <a:srgbClr val="FF0000"/>
                </a:solidFill>
              </a:rPr>
              <a:t>MBDY2M</a:t>
            </a:r>
            <a:r>
              <a:rPr lang="en-US" dirty="0" smtClean="0"/>
              <a:t> </a:t>
            </a:r>
            <a:r>
              <a:rPr lang="en-US" dirty="0"/>
              <a:t>for CS246.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075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Requirements</a:t>
            </a:r>
            <a:r>
              <a:rPr lang="en-US" dirty="0" smtClean="0"/>
              <a:t>: Piazza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2% of your grade will be awarded for participating in Piazza discussions.</a:t>
            </a:r>
          </a:p>
          <a:p>
            <a:r>
              <a:rPr lang="en-US" dirty="0" smtClean="0"/>
              <a:t>Especially valuable are answers to questions posed by other students.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222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839200" cy="5257801"/>
          </a:xfrm>
        </p:spPr>
        <p:txBody>
          <a:bodyPr>
            <a:normAutofit/>
          </a:bodyPr>
          <a:lstStyle/>
          <a:p>
            <a:r>
              <a:rPr lang="en-US" dirty="0" smtClean="0"/>
              <a:t>There are 13 great TA’s this year! </a:t>
            </a:r>
            <a:r>
              <a:rPr lang="en-US" dirty="0"/>
              <a:t>Naveen </a:t>
            </a:r>
            <a:r>
              <a:rPr lang="en-US" dirty="0" err="1" smtClean="0"/>
              <a:t>Arivazhagan</a:t>
            </a:r>
            <a:r>
              <a:rPr lang="en-US" dirty="0" smtClean="0"/>
              <a:t>, </a:t>
            </a:r>
            <a:r>
              <a:rPr lang="en-US" dirty="0" err="1"/>
              <a:t>Rishabh</a:t>
            </a:r>
            <a:r>
              <a:rPr lang="en-US" dirty="0"/>
              <a:t> </a:t>
            </a:r>
            <a:r>
              <a:rPr lang="en-US" dirty="0" smtClean="0"/>
              <a:t>Bhargava, </a:t>
            </a:r>
            <a:r>
              <a:rPr lang="en-US" dirty="0" err="1"/>
              <a:t>Yixin</a:t>
            </a:r>
            <a:r>
              <a:rPr lang="en-US" dirty="0"/>
              <a:t> </a:t>
            </a:r>
            <a:r>
              <a:rPr lang="en-US" dirty="0" err="1" smtClean="0"/>
              <a:t>Cai</a:t>
            </a:r>
            <a:r>
              <a:rPr lang="en-US" dirty="0" smtClean="0"/>
              <a:t>, </a:t>
            </a:r>
            <a:r>
              <a:rPr lang="en-US" dirty="0" err="1" smtClean="0"/>
              <a:t>Nihit</a:t>
            </a:r>
            <a:r>
              <a:rPr lang="en-US" dirty="0" smtClean="0"/>
              <a:t> Desai, Anthony Kim, </a:t>
            </a:r>
            <a:r>
              <a:rPr lang="en-US" dirty="0" err="1"/>
              <a:t>Sachin</a:t>
            </a:r>
            <a:r>
              <a:rPr lang="en-US" dirty="0"/>
              <a:t> </a:t>
            </a:r>
            <a:r>
              <a:rPr lang="en-US" dirty="0" err="1" smtClean="0"/>
              <a:t>Padmanabhan</a:t>
            </a:r>
            <a:r>
              <a:rPr lang="en-US" dirty="0" smtClean="0"/>
              <a:t>, </a:t>
            </a:r>
            <a:r>
              <a:rPr lang="en-US" dirty="0" err="1"/>
              <a:t>Vinaya</a:t>
            </a:r>
            <a:r>
              <a:rPr lang="en-US" dirty="0"/>
              <a:t> </a:t>
            </a:r>
            <a:r>
              <a:rPr lang="en-US" dirty="0" err="1" smtClean="0"/>
              <a:t>Polamreddi</a:t>
            </a:r>
            <a:r>
              <a:rPr lang="en-US" dirty="0" smtClean="0"/>
              <a:t>, Jessica Su, </a:t>
            </a:r>
            <a:r>
              <a:rPr lang="en-US" dirty="0" err="1"/>
              <a:t>Yixin</a:t>
            </a:r>
            <a:r>
              <a:rPr lang="en-US" dirty="0"/>
              <a:t> </a:t>
            </a:r>
            <a:r>
              <a:rPr lang="en-US" dirty="0" smtClean="0"/>
              <a:t>Wang, </a:t>
            </a:r>
            <a:r>
              <a:rPr lang="en-US" dirty="0" err="1" smtClean="0"/>
              <a:t>Junwei</a:t>
            </a:r>
            <a:r>
              <a:rPr lang="en-US" dirty="0" smtClean="0"/>
              <a:t> Yang, </a:t>
            </a:r>
            <a:r>
              <a:rPr lang="en-US" dirty="0"/>
              <a:t>Leon </a:t>
            </a:r>
            <a:r>
              <a:rPr lang="en-US" dirty="0" smtClean="0"/>
              <a:t>Yao (chief TA), </a:t>
            </a:r>
            <a:r>
              <a:rPr lang="en-US" dirty="0"/>
              <a:t>Luda </a:t>
            </a:r>
            <a:r>
              <a:rPr lang="en-US" dirty="0" smtClean="0"/>
              <a:t>Zhao, and Michael Zhu.</a:t>
            </a:r>
          </a:p>
          <a:p>
            <a:r>
              <a:rPr lang="en-US" dirty="0" smtClean="0"/>
              <a:t>See class page </a:t>
            </a:r>
            <a:r>
              <a:rPr lang="en-US" dirty="0" smtClean="0">
                <a:hlinkClick r:id="rId2"/>
              </a:rPr>
              <a:t>web.stanford.edu/class/cs246</a:t>
            </a:r>
            <a:r>
              <a:rPr lang="en-US" dirty="0" smtClean="0"/>
              <a:t> for schedule of office hours.</a:t>
            </a:r>
          </a:p>
          <a:p>
            <a:r>
              <a:rPr lang="en-US" dirty="0" smtClean="0">
                <a:hlinkClick r:id="rId3"/>
              </a:rPr>
              <a:t>cs246-win1617-staff@lists.stanford.edu</a:t>
            </a:r>
            <a:r>
              <a:rPr lang="en-US" dirty="0" smtClean="0"/>
              <a:t> will contact TA’s + Jure + Jeff.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70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Class textbook</a:t>
            </a:r>
            <a:r>
              <a:rPr lang="en-US" dirty="0" smtClean="0"/>
              <a:t>: Mining of Massive Datasets by Jure </a:t>
            </a:r>
            <a:r>
              <a:rPr lang="en-US" dirty="0" err="1" smtClean="0"/>
              <a:t>Leskovec</a:t>
            </a:r>
            <a:r>
              <a:rPr lang="en-US" dirty="0" smtClean="0"/>
              <a:t>, </a:t>
            </a:r>
            <a:r>
              <a:rPr lang="en-US" dirty="0" err="1" smtClean="0"/>
              <a:t>Anand</a:t>
            </a:r>
            <a:r>
              <a:rPr lang="en-US" dirty="0" smtClean="0"/>
              <a:t> </a:t>
            </a:r>
            <a:r>
              <a:rPr lang="en-US" dirty="0" err="1" smtClean="0"/>
              <a:t>Rajaraman</a:t>
            </a:r>
            <a:r>
              <a:rPr lang="en-US" dirty="0" smtClean="0"/>
              <a:t>, and U.</a:t>
            </a:r>
          </a:p>
          <a:p>
            <a:pPr lvl="1"/>
            <a:r>
              <a:rPr lang="en-US" dirty="0" smtClean="0"/>
              <a:t>Sold by Cambridge Univ. Press, but available for free download at </a:t>
            </a:r>
            <a:r>
              <a:rPr lang="en-US" dirty="0" smtClean="0">
                <a:hlinkClick r:id="rId2"/>
              </a:rPr>
              <a:t>www.mmds.org</a:t>
            </a:r>
            <a:endParaRPr lang="en-US" dirty="0" smtClean="0"/>
          </a:p>
          <a:p>
            <a:r>
              <a:rPr lang="en-US" dirty="0" smtClean="0"/>
              <a:t>Review notes for Probability, Proofs, and Linear Algebra are available.</a:t>
            </a:r>
          </a:p>
          <a:p>
            <a:r>
              <a:rPr lang="en-US" dirty="0"/>
              <a:t>MOOC </a:t>
            </a:r>
            <a:r>
              <a:rPr lang="en-US" u="sng" dirty="0" smtClean="0">
                <a:solidFill>
                  <a:srgbClr val="0070C0"/>
                </a:solidFill>
              </a:rPr>
              <a:t>www.youtube.com /channel/UC_Oao2FYkLAUlUVkBfze4jg/videos</a:t>
            </a:r>
          </a:p>
          <a:p>
            <a:r>
              <a:rPr lang="en-US" dirty="0" smtClean="0"/>
              <a:t>Piazza discussion group (please join) at </a:t>
            </a:r>
            <a:r>
              <a:rPr lang="en-US" dirty="0" smtClean="0">
                <a:hlinkClick r:id="rId3"/>
              </a:rPr>
              <a:t>piazza.com/</a:t>
            </a:r>
            <a:r>
              <a:rPr lang="en-US" dirty="0" err="1" smtClean="0">
                <a:hlinkClick r:id="rId3"/>
              </a:rPr>
              <a:t>stanford</a:t>
            </a:r>
            <a:r>
              <a:rPr lang="en-US" dirty="0" smtClean="0">
                <a:hlinkClick r:id="rId3"/>
              </a:rPr>
              <a:t>/winter2017/cs246</a:t>
            </a:r>
            <a:r>
              <a:rPr lang="en-US" dirty="0" smtClean="0"/>
              <a:t> (code </a:t>
            </a:r>
            <a:r>
              <a:rPr lang="en-US" dirty="0" err="1" smtClean="0"/>
              <a:t>mmds</a:t>
            </a:r>
            <a:r>
              <a:rPr lang="en-US" dirty="0" smtClean="0"/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10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two Fridays, we will be holding tutorials in B03 Gates at 3PM.</a:t>
            </a:r>
          </a:p>
          <a:p>
            <a:r>
              <a:rPr lang="en-US" dirty="0" smtClean="0"/>
              <a:t>Linear Algebra: Jan. 13, 2017.</a:t>
            </a:r>
          </a:p>
          <a:p>
            <a:r>
              <a:rPr lang="en-US" dirty="0" smtClean="0"/>
              <a:t>Statistics: Jan. 20, 2017.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46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We’ll follow the standard CS Dept. approach: You can get help, but you </a:t>
            </a:r>
            <a:r>
              <a:rPr lang="en-US" i="1" dirty="0" smtClean="0">
                <a:solidFill>
                  <a:srgbClr val="FF0000"/>
                </a:solidFill>
              </a:rPr>
              <a:t>MUST</a:t>
            </a:r>
            <a:r>
              <a:rPr lang="en-US" dirty="0" smtClean="0"/>
              <a:t> acknowledge the help on the work you hand in.</a:t>
            </a:r>
          </a:p>
          <a:p>
            <a:r>
              <a:rPr lang="en-US" dirty="0" smtClean="0"/>
              <a:t>Failure to acknowledge your sources is a </a:t>
            </a:r>
            <a:r>
              <a:rPr lang="en-US" i="1" dirty="0" smtClean="0">
                <a:solidFill>
                  <a:srgbClr val="FF0000"/>
                </a:solidFill>
              </a:rPr>
              <a:t>violation of the Honor Code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use MOSS to check the originality of your code.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835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Honor Code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You can talk to others about the algorithm(s) to be used to solve a homework problem.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As long as you then mention their name(s) on the work you submit.</a:t>
            </a:r>
          </a:p>
          <a:p>
            <a:r>
              <a:rPr lang="en-US" dirty="0" smtClean="0"/>
              <a:t>You should not use code of others or be looking at code of others when you write your own.</a:t>
            </a:r>
          </a:p>
          <a:p>
            <a:pPr lvl="1"/>
            <a:r>
              <a:rPr lang="en-US" dirty="0" smtClean="0"/>
              <a:t>If you do so, and mention their contributions on your own homework, then it is not an HC violation, although we may deduct points.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If you fail to mention your sources, MOSS will </a:t>
            </a:r>
            <a:r>
              <a:rPr lang="en-US" smtClean="0">
                <a:solidFill>
                  <a:srgbClr val="FF0000"/>
                </a:solidFill>
              </a:rPr>
              <a:t>catch you, </a:t>
            </a:r>
            <a:r>
              <a:rPr lang="en-US" dirty="0" smtClean="0">
                <a:solidFill>
                  <a:srgbClr val="FF0000"/>
                </a:solidFill>
              </a:rPr>
              <a:t>and you will be charged with an HC violation.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976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This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Data mining</a:t>
            </a:r>
            <a:r>
              <a:rPr lang="en-US" dirty="0" smtClean="0"/>
              <a:t> = extraction of actionable information from (usually) very large datasets, is the subject of extreme hype, fear, and interest.</a:t>
            </a:r>
          </a:p>
          <a:p>
            <a:r>
              <a:rPr lang="en-US" dirty="0" smtClean="0"/>
              <a:t>It’s not all about machine learning.</a:t>
            </a:r>
          </a:p>
          <a:p>
            <a:r>
              <a:rPr lang="en-US" dirty="0" smtClean="0"/>
              <a:t>But some of it is.</a:t>
            </a:r>
          </a:p>
          <a:p>
            <a:r>
              <a:rPr lang="en-US" dirty="0" smtClean="0"/>
              <a:t>Emphasis in CS246 on algorithms that </a:t>
            </a:r>
            <a:r>
              <a:rPr lang="en-US" dirty="0" smtClean="0">
                <a:solidFill>
                  <a:srgbClr val="0070C0"/>
                </a:solidFill>
              </a:rPr>
              <a:t>scale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Parallelization often essential.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1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</a:t>
            </a:r>
            <a:r>
              <a:rPr lang="en-US" dirty="0" err="1" smtClean="0"/>
              <a:t>Homeworks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possibility of submitting </a:t>
            </a:r>
            <a:r>
              <a:rPr lang="en-US" dirty="0" err="1" smtClean="0"/>
              <a:t>Gradiance</a:t>
            </a:r>
            <a:r>
              <a:rPr lang="en-US" dirty="0" smtClean="0"/>
              <a:t> homework late.</a:t>
            </a:r>
          </a:p>
          <a:p>
            <a:r>
              <a:rPr lang="en-US" dirty="0" smtClean="0"/>
              <a:t>For the five written </a:t>
            </a:r>
            <a:r>
              <a:rPr lang="en-US" dirty="0" err="1" smtClean="0"/>
              <a:t>homeworks</a:t>
            </a:r>
            <a:r>
              <a:rPr lang="en-US" dirty="0" smtClean="0"/>
              <a:t>, you have two </a:t>
            </a:r>
            <a:r>
              <a:rPr lang="en-US" i="1" dirty="0" smtClean="0">
                <a:solidFill>
                  <a:srgbClr val="FF0000"/>
                </a:solidFill>
              </a:rPr>
              <a:t>late periods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If a homework is due on a Thursday (Tuesday), then the late period expires 11:59PM on the following Tuesday (Thursday).</a:t>
            </a:r>
          </a:p>
          <a:p>
            <a:pPr lvl="1"/>
            <a:r>
              <a:rPr lang="en-US" dirty="0" smtClean="0"/>
              <a:t>You can only use one late period per homework.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0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85800" y="990600"/>
            <a:ext cx="7772400" cy="1524000"/>
          </a:xfrm>
          <a:prstGeom prst="rect">
            <a:avLst/>
          </a:prstGeom>
        </p:spPr>
        <p:txBody>
          <a:bodyPr vert="horz" lIns="91440" tIns="0" rIns="45720" bIns="0" rtlCol="0" anchor="t">
            <a:normAutofit lnSpcReduction="1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400" b="1" kern="1200">
                <a:solidFill>
                  <a:schemeClr val="accent1">
                    <a:satMod val="150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solidFill>
                  <a:srgbClr val="CC0000"/>
                </a:solidFill>
              </a:rPr>
              <a:t>The </a:t>
            </a:r>
            <a:r>
              <a:rPr lang="en-US" dirty="0" err="1" smtClean="0">
                <a:solidFill>
                  <a:srgbClr val="CC0000"/>
                </a:solidFill>
              </a:rPr>
              <a:t>MapReduce</a:t>
            </a:r>
            <a:r>
              <a:rPr lang="en-US" dirty="0" smtClean="0">
                <a:solidFill>
                  <a:srgbClr val="CC0000"/>
                </a:solidFill>
              </a:rPr>
              <a:t> Environment</a:t>
            </a:r>
            <a:endParaRPr lang="en-US" dirty="0">
              <a:solidFill>
                <a:srgbClr val="CC0000"/>
              </a:solidFill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43000" y="2827124"/>
            <a:ext cx="7467600" cy="2286000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C000"/>
                </a:solidFill>
              </a:rPr>
              <a:t>Distributed File </a:t>
            </a:r>
            <a:r>
              <a:rPr lang="en-US" sz="3600" dirty="0" smtClean="0">
                <a:solidFill>
                  <a:srgbClr val="FFC000"/>
                </a:solidFill>
              </a:rPr>
              <a:t>Systems</a:t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</a:rPr>
              <a:t>MapReduce and Hadoop</a:t>
            </a:r>
            <a:br>
              <a:rPr lang="en-US" sz="3600" dirty="0" smtClean="0">
                <a:solidFill>
                  <a:srgbClr val="FFC000"/>
                </a:solidFill>
              </a:rPr>
            </a:br>
            <a:r>
              <a:rPr lang="en-US" sz="3600" dirty="0" smtClean="0">
                <a:solidFill>
                  <a:srgbClr val="FFC000"/>
                </a:solidFill>
              </a:rPr>
              <a:t>Examples of MR Algorithms</a:t>
            </a:r>
            <a:endParaRPr lang="en-US" sz="3600" dirty="0">
              <a:solidFill>
                <a:srgbClr val="FFC000"/>
              </a:solidFill>
            </a:endParaRPr>
          </a:p>
        </p:txBody>
      </p:sp>
      <p:pic>
        <p:nvPicPr>
          <p:cNvPr id="4" name="Picture 6" descr="http://asia.stanford.edu/images/StanfordSealSmal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52360" y="5166360"/>
            <a:ext cx="1691640" cy="169164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88096" y="5473571"/>
            <a:ext cx="66903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+mj-lt"/>
                <a:cs typeface="Calibri" pitchFamily="34" charset="0"/>
              </a:rPr>
              <a:t>Jeffrey D. Ullman</a:t>
            </a:r>
            <a:endParaRPr lang="en-US" sz="3200" b="1" dirty="0" smtClean="0">
              <a:latin typeface="+mj-lt"/>
              <a:cs typeface="Calibri" pitchFamily="34" charset="0"/>
            </a:endParaRPr>
          </a:p>
          <a:p>
            <a:r>
              <a:rPr lang="en-US" sz="2800" b="1" dirty="0" smtClean="0">
                <a:latin typeface="+mj-lt"/>
                <a:cs typeface="Calibri" pitchFamily="34" charset="0"/>
              </a:rPr>
              <a:t>Stanford University</a:t>
            </a:r>
            <a:endParaRPr lang="en-US" sz="3600" b="1" dirty="0" smtClean="0">
              <a:latin typeface="+mj-lt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7074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File System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686800" cy="5257801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Designed for a </a:t>
            </a:r>
            <a:r>
              <a:rPr lang="en-US" i="1" dirty="0" smtClean="0">
                <a:solidFill>
                  <a:srgbClr val="FF0000"/>
                </a:solidFill>
              </a:rPr>
              <a:t>computing cluster </a:t>
            </a:r>
            <a:r>
              <a:rPr lang="en-US" dirty="0" smtClean="0"/>
              <a:t>(large collection of loosely connected compute nodes).</a:t>
            </a:r>
          </a:p>
          <a:p>
            <a:pPr>
              <a:lnSpc>
                <a:spcPct val="90000"/>
              </a:lnSpc>
            </a:pPr>
            <a:r>
              <a:rPr lang="en-US" dirty="0" smtClean="0">
                <a:solidFill>
                  <a:srgbClr val="00B050"/>
                </a:solidFill>
              </a:rPr>
              <a:t>Goal</a:t>
            </a:r>
            <a:r>
              <a:rPr lang="en-US" dirty="0" smtClean="0"/>
              <a:t>: never lose any data (</a:t>
            </a:r>
            <a:r>
              <a:rPr lang="en-US" i="1" dirty="0" smtClean="0">
                <a:solidFill>
                  <a:srgbClr val="FF0000"/>
                </a:solidFill>
              </a:rPr>
              <a:t>resilience</a:t>
            </a:r>
            <a:r>
              <a:rPr lang="en-US" dirty="0" smtClean="0"/>
              <a:t>).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File </a:t>
            </a:r>
            <a:r>
              <a:rPr lang="en-US" dirty="0"/>
              <a:t>is split into contiguous </a:t>
            </a:r>
            <a:r>
              <a:rPr lang="en-US" i="1" dirty="0" smtClean="0">
                <a:solidFill>
                  <a:srgbClr val="FF0000"/>
                </a:solidFill>
              </a:rPr>
              <a:t>chunks</a:t>
            </a:r>
            <a:r>
              <a:rPr lang="en-US" dirty="0" smtClean="0"/>
              <a:t>, typically 64MB.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chunk replicated (</a:t>
            </a:r>
            <a:r>
              <a:rPr lang="en-US" dirty="0" smtClean="0"/>
              <a:t>usually 3x).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Master Node for a file.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Stores metadata, location of all chunks.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Must be replicated.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Google file system was original; HDFS is used by Hadoop; Colossus now used at Google.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5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Alternative</a:t>
            </a:r>
            <a:r>
              <a:rPr lang="en-US" dirty="0" smtClean="0"/>
              <a:t>: Erasure 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recent approach to resilient file storage.</a:t>
            </a:r>
          </a:p>
          <a:p>
            <a:r>
              <a:rPr lang="en-US" dirty="0" smtClean="0"/>
              <a:t>Allows reconstruction of a lost chunk.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Advantage</a:t>
            </a:r>
            <a:r>
              <a:rPr lang="en-US" dirty="0" smtClean="0"/>
              <a:t>: less redundancy for a given probability of loss.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Disadvantage</a:t>
            </a:r>
            <a:r>
              <a:rPr lang="en-US" dirty="0" smtClean="0"/>
              <a:t>: no choice regarding where to obtain a given chunk.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91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9DD1-06F6-4C10-9589-E38DACBF9620}" type="slidenum">
              <a:rPr lang="en-US"/>
              <a:pPr/>
              <a:t>24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0668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MapReduce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14600"/>
            <a:ext cx="75438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A Quick Introduction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Word-Count Example</a:t>
            </a:r>
            <a:endParaRPr lang="en-US" dirty="0">
              <a:solidFill>
                <a:srgbClr val="FFC000"/>
              </a:solidFill>
            </a:endParaRPr>
          </a:p>
          <a:p>
            <a:r>
              <a:rPr lang="en-US" dirty="0" smtClean="0">
                <a:solidFill>
                  <a:srgbClr val="FFC000"/>
                </a:solidFill>
              </a:rPr>
              <a:t>Fault-Tolerance</a:t>
            </a:r>
          </a:p>
        </p:txBody>
      </p:sp>
    </p:spTree>
    <p:extLst>
      <p:ext uri="{BB962C8B-B14F-4D97-AF65-F5344CB8AC3E}">
        <p14:creationId xmlns:p14="http://schemas.microsoft.com/office/powerpoint/2010/main" val="204109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MapReduce and Hadoop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686800" cy="5562600"/>
          </a:xfrm>
        </p:spPr>
        <p:txBody>
          <a:bodyPr/>
          <a:lstStyle/>
          <a:p>
            <a:r>
              <a:rPr lang="en-US" dirty="0" smtClean="0"/>
              <a:t>MapReduce is a </a:t>
            </a:r>
            <a:r>
              <a:rPr lang="en-US" dirty="0" smtClean="0">
                <a:solidFill>
                  <a:srgbClr val="00B050"/>
                </a:solidFill>
              </a:rPr>
              <a:t>style of programming</a:t>
            </a:r>
            <a:r>
              <a:rPr lang="en-US" dirty="0" smtClean="0"/>
              <a:t> designed for: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Easy parallel programming.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Invisible management of hardware and software failures.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/>
              <a:t>Easy management of very-large-scale data.</a:t>
            </a:r>
          </a:p>
          <a:p>
            <a:r>
              <a:rPr lang="en-US" dirty="0" smtClean="0"/>
              <a:t>It has several </a:t>
            </a:r>
            <a:r>
              <a:rPr lang="en-US" dirty="0" smtClean="0">
                <a:solidFill>
                  <a:srgbClr val="00B050"/>
                </a:solidFill>
              </a:rPr>
              <a:t>implementations</a:t>
            </a:r>
            <a:r>
              <a:rPr lang="en-US" dirty="0" smtClean="0"/>
              <a:t>, including Hadoop (used in this class), Spark (becoming dominant), </a:t>
            </a:r>
            <a:r>
              <a:rPr lang="en-US" dirty="0" err="1" smtClean="0"/>
              <a:t>Flink</a:t>
            </a:r>
            <a:r>
              <a:rPr lang="en-US" dirty="0" smtClean="0"/>
              <a:t>, and the original Google implementation just called “MapReduce.”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in a Nutshell</a:t>
            </a:r>
            <a:endParaRPr lang="en-US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95400"/>
            <a:ext cx="9067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A MapReduce job starts with a collection of input elements of a single type.</a:t>
            </a:r>
          </a:p>
          <a:p>
            <a:pPr lvl="1"/>
            <a:r>
              <a:rPr lang="en-US" dirty="0" smtClean="0"/>
              <a:t>Technically, all types are key-value pairs.</a:t>
            </a:r>
            <a:endParaRPr lang="en-US" dirty="0"/>
          </a:p>
          <a:p>
            <a:r>
              <a:rPr lang="en-US" dirty="0" smtClean="0"/>
              <a:t>Apply a user-written </a:t>
            </a:r>
            <a:r>
              <a:rPr lang="en-US" i="1" dirty="0" smtClean="0">
                <a:solidFill>
                  <a:srgbClr val="FF0000"/>
                </a:solidFill>
              </a:rPr>
              <a:t>Map function </a:t>
            </a:r>
            <a:r>
              <a:rPr lang="en-US" dirty="0" smtClean="0"/>
              <a:t>to each input element, in parallel.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Mapper</a:t>
            </a:r>
            <a:r>
              <a:rPr lang="en-US" dirty="0" smtClean="0"/>
              <a:t> applies the Map function to a single element.</a:t>
            </a:r>
          </a:p>
          <a:p>
            <a:pPr lvl="2"/>
            <a:r>
              <a:rPr lang="en-US" dirty="0" smtClean="0"/>
              <a:t>Many mappers grouped in a </a:t>
            </a:r>
            <a:r>
              <a:rPr lang="en-US" i="1" dirty="0" smtClean="0">
                <a:solidFill>
                  <a:srgbClr val="FF0000"/>
                </a:solidFill>
              </a:rPr>
              <a:t>Map task</a:t>
            </a:r>
            <a:r>
              <a:rPr lang="en-US" dirty="0" smtClean="0"/>
              <a:t> (the unit of parallelism).</a:t>
            </a:r>
          </a:p>
          <a:p>
            <a:r>
              <a:rPr lang="en-US" dirty="0" smtClean="0"/>
              <a:t>The output of the Map function is a set of 0, 1, or more </a:t>
            </a:r>
            <a:r>
              <a:rPr lang="en-US" i="1" dirty="0" smtClean="0">
                <a:solidFill>
                  <a:srgbClr val="FF0000"/>
                </a:solidFill>
              </a:rPr>
              <a:t>key-value pairs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system sorts all the key-value pairs by key, forming key-(list of values) pairs.</a:t>
            </a:r>
          </a:p>
        </p:txBody>
      </p:sp>
    </p:spTree>
    <p:extLst>
      <p:ext uri="{BB962C8B-B14F-4D97-AF65-F5344CB8AC3E}">
        <p14:creationId xmlns:p14="http://schemas.microsoft.com/office/powerpoint/2010/main" val="2932137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a Nutshell –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user-written function, the </a:t>
            </a:r>
            <a:r>
              <a:rPr lang="en-US" i="1" dirty="0" smtClean="0">
                <a:solidFill>
                  <a:srgbClr val="FF0000"/>
                </a:solidFill>
              </a:rPr>
              <a:t>Reduce function</a:t>
            </a:r>
            <a:r>
              <a:rPr lang="en-US" dirty="0" smtClean="0"/>
              <a:t>, is applied to each key-(list of values).</a:t>
            </a:r>
          </a:p>
          <a:p>
            <a:pPr lvl="1"/>
            <a:r>
              <a:rPr lang="en-US" dirty="0" smtClean="0"/>
              <a:t>Application of the Reduce function to one key and its list of values is a </a:t>
            </a:r>
            <a:r>
              <a:rPr lang="en-US" i="1" dirty="0" smtClean="0">
                <a:solidFill>
                  <a:srgbClr val="FF0000"/>
                </a:solidFill>
              </a:rPr>
              <a:t>reducer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Often, many reducers are grouped into a </a:t>
            </a:r>
            <a:r>
              <a:rPr lang="en-US" i="1" dirty="0" smtClean="0">
                <a:solidFill>
                  <a:srgbClr val="FF0000"/>
                </a:solidFill>
              </a:rPr>
              <a:t>Reduce task</a:t>
            </a:r>
            <a:r>
              <a:rPr lang="en-US" dirty="0" smtClean="0"/>
              <a:t>.</a:t>
            </a:r>
          </a:p>
          <a:p>
            <a:r>
              <a:rPr lang="en-US" dirty="0" smtClean="0"/>
              <a:t>Each reducer produces some output, and the output of the entire job is the union of what is produced by each reducer.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333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744A2-DC88-401B-8D29-A16364728A37}" type="slidenum">
              <a:rPr lang="en-US"/>
              <a:pPr/>
              <a:t>28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/>
              <a:t>Pattern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2286000" y="2286000"/>
            <a:ext cx="457200" cy="4572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286000" y="2971800"/>
            <a:ext cx="457200" cy="4572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4038600" y="2438400"/>
            <a:ext cx="457200" cy="4572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2286000" y="3657600"/>
            <a:ext cx="457200" cy="4572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7" name="Rectangle 7"/>
          <p:cNvSpPr>
            <a:spLocks noChangeArrowheads="1"/>
          </p:cNvSpPr>
          <p:nvPr/>
        </p:nvSpPr>
        <p:spPr bwMode="auto">
          <a:xfrm>
            <a:off x="2286000" y="4343400"/>
            <a:ext cx="457200" cy="457200"/>
          </a:xfrm>
          <a:prstGeom prst="rect">
            <a:avLst/>
          </a:prstGeom>
          <a:solidFill>
            <a:srgbClr val="FF99CC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8" name="Rectangle 8"/>
          <p:cNvSpPr>
            <a:spLocks noChangeArrowheads="1"/>
          </p:cNvSpPr>
          <p:nvPr/>
        </p:nvSpPr>
        <p:spPr bwMode="auto">
          <a:xfrm>
            <a:off x="4038600" y="3276600"/>
            <a:ext cx="457200" cy="4572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9" name="Rectangle 9"/>
          <p:cNvSpPr>
            <a:spLocks noChangeArrowheads="1"/>
          </p:cNvSpPr>
          <p:nvPr/>
        </p:nvSpPr>
        <p:spPr bwMode="auto">
          <a:xfrm>
            <a:off x="4038600" y="4114800"/>
            <a:ext cx="457200" cy="457200"/>
          </a:xfrm>
          <a:prstGeom prst="rect">
            <a:avLst/>
          </a:prstGeom>
          <a:solidFill>
            <a:srgbClr val="CC99FF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30" name="Line 10"/>
          <p:cNvSpPr>
            <a:spLocks noChangeShapeType="1"/>
          </p:cNvSpPr>
          <p:nvPr/>
        </p:nvSpPr>
        <p:spPr bwMode="auto">
          <a:xfrm flipV="1">
            <a:off x="1066800" y="2514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1" name="Line 11"/>
          <p:cNvSpPr>
            <a:spLocks noChangeShapeType="1"/>
          </p:cNvSpPr>
          <p:nvPr/>
        </p:nvSpPr>
        <p:spPr bwMode="auto">
          <a:xfrm flipV="1">
            <a:off x="1066800" y="32004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/>
          <p:cNvSpPr>
            <a:spLocks noChangeShapeType="1"/>
          </p:cNvSpPr>
          <p:nvPr/>
        </p:nvSpPr>
        <p:spPr bwMode="auto">
          <a:xfrm>
            <a:off x="1066800" y="38862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>
            <a:off x="1066800" y="45720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>
            <a:off x="2743200" y="25146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5" name="Line 15"/>
          <p:cNvSpPr>
            <a:spLocks noChangeShapeType="1"/>
          </p:cNvSpPr>
          <p:nvPr/>
        </p:nvSpPr>
        <p:spPr bwMode="auto">
          <a:xfrm>
            <a:off x="2743200" y="2514600"/>
            <a:ext cx="1295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6" name="Line 16"/>
          <p:cNvSpPr>
            <a:spLocks noChangeShapeType="1"/>
          </p:cNvSpPr>
          <p:nvPr/>
        </p:nvSpPr>
        <p:spPr bwMode="auto">
          <a:xfrm flipV="1">
            <a:off x="2743200" y="2590800"/>
            <a:ext cx="1295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7" name="Line 17"/>
          <p:cNvSpPr>
            <a:spLocks noChangeShapeType="1"/>
          </p:cNvSpPr>
          <p:nvPr/>
        </p:nvSpPr>
        <p:spPr bwMode="auto">
          <a:xfrm>
            <a:off x="2743200" y="3200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8" name="Line 18"/>
          <p:cNvSpPr>
            <a:spLocks noChangeShapeType="1"/>
          </p:cNvSpPr>
          <p:nvPr/>
        </p:nvSpPr>
        <p:spPr bwMode="auto">
          <a:xfrm>
            <a:off x="2743200" y="3886200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9" name="Line 19"/>
          <p:cNvSpPr>
            <a:spLocks noChangeShapeType="1"/>
          </p:cNvSpPr>
          <p:nvPr/>
        </p:nvSpPr>
        <p:spPr bwMode="auto">
          <a:xfrm flipV="1">
            <a:off x="2743200" y="4419600"/>
            <a:ext cx="1295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0" name="Line 20"/>
          <p:cNvSpPr>
            <a:spLocks noChangeShapeType="1"/>
          </p:cNvSpPr>
          <p:nvPr/>
        </p:nvSpPr>
        <p:spPr bwMode="auto">
          <a:xfrm>
            <a:off x="4495800" y="26670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1" name="Line 21"/>
          <p:cNvSpPr>
            <a:spLocks noChangeShapeType="1"/>
          </p:cNvSpPr>
          <p:nvPr/>
        </p:nvSpPr>
        <p:spPr bwMode="auto">
          <a:xfrm>
            <a:off x="4495800" y="3505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2" name="Line 22"/>
          <p:cNvSpPr>
            <a:spLocks noChangeShapeType="1"/>
          </p:cNvSpPr>
          <p:nvPr/>
        </p:nvSpPr>
        <p:spPr bwMode="auto">
          <a:xfrm flipV="1">
            <a:off x="4495800" y="43434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3" name="Text Box 23"/>
          <p:cNvSpPr txBox="1">
            <a:spLocks noChangeArrowheads="1"/>
          </p:cNvSpPr>
          <p:nvPr/>
        </p:nvSpPr>
        <p:spPr bwMode="auto">
          <a:xfrm>
            <a:off x="2133600" y="5105400"/>
            <a:ext cx="10166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Mappers</a:t>
            </a:r>
            <a:endParaRPr lang="en-US" dirty="0"/>
          </a:p>
        </p:txBody>
      </p:sp>
      <p:sp>
        <p:nvSpPr>
          <p:cNvPr id="30744" name="Text Box 24"/>
          <p:cNvSpPr txBox="1">
            <a:spLocks noChangeArrowheads="1"/>
          </p:cNvSpPr>
          <p:nvPr/>
        </p:nvSpPr>
        <p:spPr bwMode="auto">
          <a:xfrm>
            <a:off x="3886200" y="5105400"/>
            <a:ext cx="106182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Reducers</a:t>
            </a:r>
            <a:endParaRPr lang="en-US" dirty="0"/>
          </a:p>
        </p:txBody>
      </p:sp>
      <p:sp>
        <p:nvSpPr>
          <p:cNvPr id="30745" name="Text Box 25"/>
          <p:cNvSpPr txBox="1">
            <a:spLocks noChangeArrowheads="1"/>
          </p:cNvSpPr>
          <p:nvPr/>
        </p:nvSpPr>
        <p:spPr bwMode="auto">
          <a:xfrm>
            <a:off x="60325" y="3233738"/>
            <a:ext cx="68480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Input</a:t>
            </a:r>
            <a:endParaRPr lang="en-US" dirty="0"/>
          </a:p>
        </p:txBody>
      </p:sp>
      <p:sp>
        <p:nvSpPr>
          <p:cNvPr id="30746" name="Text Box 26"/>
          <p:cNvSpPr txBox="1">
            <a:spLocks noChangeArrowheads="1"/>
          </p:cNvSpPr>
          <p:nvPr/>
        </p:nvSpPr>
        <p:spPr bwMode="auto">
          <a:xfrm>
            <a:off x="5775325" y="3233738"/>
            <a:ext cx="87556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30747" name="Line 27"/>
          <p:cNvSpPr>
            <a:spLocks noChangeShapeType="1"/>
          </p:cNvSpPr>
          <p:nvPr/>
        </p:nvSpPr>
        <p:spPr bwMode="auto">
          <a:xfrm>
            <a:off x="2743200" y="2514600"/>
            <a:ext cx="12954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8" name="Line 28"/>
          <p:cNvSpPr>
            <a:spLocks noChangeShapeType="1"/>
          </p:cNvSpPr>
          <p:nvPr/>
        </p:nvSpPr>
        <p:spPr bwMode="auto">
          <a:xfrm>
            <a:off x="2743200" y="3200400"/>
            <a:ext cx="1295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Line 29"/>
          <p:cNvSpPr>
            <a:spLocks noChangeShapeType="1"/>
          </p:cNvSpPr>
          <p:nvPr/>
        </p:nvSpPr>
        <p:spPr bwMode="auto">
          <a:xfrm flipV="1">
            <a:off x="2743200" y="2667000"/>
            <a:ext cx="12954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0" name="Line 30"/>
          <p:cNvSpPr>
            <a:spLocks noChangeShapeType="1"/>
          </p:cNvSpPr>
          <p:nvPr/>
        </p:nvSpPr>
        <p:spPr bwMode="auto">
          <a:xfrm flipV="1">
            <a:off x="2743200" y="35052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1" name="Line 31"/>
          <p:cNvSpPr>
            <a:spLocks noChangeShapeType="1"/>
          </p:cNvSpPr>
          <p:nvPr/>
        </p:nvSpPr>
        <p:spPr bwMode="auto">
          <a:xfrm flipV="1">
            <a:off x="2743200" y="2743200"/>
            <a:ext cx="129540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2" name="Line 32"/>
          <p:cNvSpPr>
            <a:spLocks noChangeShapeType="1"/>
          </p:cNvSpPr>
          <p:nvPr/>
        </p:nvSpPr>
        <p:spPr bwMode="auto">
          <a:xfrm flipV="1">
            <a:off x="2743200" y="3581400"/>
            <a:ext cx="1295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3" name="Text Box 33"/>
          <p:cNvSpPr txBox="1">
            <a:spLocks noChangeArrowheads="1"/>
          </p:cNvSpPr>
          <p:nvPr/>
        </p:nvSpPr>
        <p:spPr bwMode="auto">
          <a:xfrm>
            <a:off x="2667000" y="1600200"/>
            <a:ext cx="110395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smtClean="0"/>
              <a:t>key-value</a:t>
            </a:r>
            <a:endParaRPr lang="en-US" dirty="0"/>
          </a:p>
          <a:p>
            <a:r>
              <a:rPr lang="en-US" dirty="0"/>
              <a:t>    pairs</a:t>
            </a:r>
          </a:p>
        </p:txBody>
      </p:sp>
    </p:spTree>
    <p:extLst>
      <p:ext uri="{BB962C8B-B14F-4D97-AF65-F5344CB8AC3E}">
        <p14:creationId xmlns:p14="http://schemas.microsoft.com/office/powerpoint/2010/main" val="299103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</a:t>
            </a:r>
            <a:r>
              <a:rPr lang="en-US" dirty="0"/>
              <a:t>Word Count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have a large file </a:t>
            </a:r>
            <a:r>
              <a:rPr lang="en-US" dirty="0" smtClean="0"/>
              <a:t>of documents (the input elements).</a:t>
            </a:r>
          </a:p>
          <a:p>
            <a:r>
              <a:rPr lang="en-US" dirty="0" smtClean="0"/>
              <a:t>Documents are words separated by whitespace.</a:t>
            </a:r>
            <a:endParaRPr lang="en-US" dirty="0"/>
          </a:p>
          <a:p>
            <a:r>
              <a:rPr lang="en-US" dirty="0"/>
              <a:t>Count the number of times each distinct word appears in the </a:t>
            </a:r>
            <a:r>
              <a:rPr lang="en-US" dirty="0" smtClean="0"/>
              <a:t>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833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Often, especially for ML-type algorithms, the result is a </a:t>
            </a:r>
            <a:r>
              <a:rPr lang="en-US" i="1" dirty="0" smtClean="0">
                <a:solidFill>
                  <a:srgbClr val="FF0000"/>
                </a:solidFill>
              </a:rPr>
              <a:t>model</a:t>
            </a:r>
            <a:r>
              <a:rPr lang="en-US" dirty="0" smtClean="0"/>
              <a:t> = a simple representation of the </a:t>
            </a:r>
            <a:r>
              <a:rPr lang="en-US" dirty="0" smtClean="0"/>
              <a:t>data.</a:t>
            </a:r>
            <a:endParaRPr lang="en-US" dirty="0" smtClean="0"/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PageRank is a number Google assigns to each Web page, representing the “importance” of the page.</a:t>
            </a:r>
          </a:p>
          <a:p>
            <a:pPr lvl="1"/>
            <a:r>
              <a:rPr lang="en-US" dirty="0" smtClean="0"/>
              <a:t>Calculated from the link structure of the Web.</a:t>
            </a:r>
          </a:p>
          <a:p>
            <a:pPr lvl="1"/>
            <a:r>
              <a:rPr lang="en-US" dirty="0" smtClean="0"/>
              <a:t>Summarizes in one number, all the links leading to one page.</a:t>
            </a:r>
          </a:p>
          <a:p>
            <a:pPr lvl="1"/>
            <a:r>
              <a:rPr lang="en-US" dirty="0" smtClean="0"/>
              <a:t>Used to help decide which pages Google shows you.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33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Count </a:t>
            </a:r>
            <a:r>
              <a:rPr lang="en-US" dirty="0" smtClean="0"/>
              <a:t>Using </a:t>
            </a:r>
            <a:r>
              <a:rPr lang="en-US" dirty="0" err="1"/>
              <a:t>MapReduce</a:t>
            </a:r>
            <a:endParaRPr lang="en-US" dirty="0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447800"/>
            <a:ext cx="8001000" cy="2057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dirty="0"/>
              <a:t>map(key, value):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// key: document </a:t>
            </a:r>
            <a:r>
              <a:rPr lang="en-US" sz="2800" dirty="0" smtClean="0"/>
              <a:t>ID; </a:t>
            </a:r>
            <a:r>
              <a:rPr lang="en-US" sz="2800" dirty="0"/>
              <a:t>value: text of document</a:t>
            </a:r>
          </a:p>
          <a:p>
            <a:pPr>
              <a:buFont typeface="Wingdings" pitchFamily="2" charset="2"/>
              <a:buNone/>
            </a:pPr>
            <a:r>
              <a:rPr lang="en-US" sz="2800" dirty="0"/>
              <a:t>	</a:t>
            </a:r>
            <a:r>
              <a:rPr lang="en-US" sz="2800" dirty="0" smtClean="0"/>
              <a:t>FOR (each </a:t>
            </a:r>
            <a:r>
              <a:rPr lang="en-US" sz="2800" dirty="0"/>
              <a:t>word w </a:t>
            </a:r>
            <a:r>
              <a:rPr lang="en-US" sz="2800" dirty="0" smtClean="0"/>
              <a:t>IN value)</a:t>
            </a:r>
            <a:endParaRPr lang="en-US" sz="2800" dirty="0"/>
          </a:p>
          <a:p>
            <a:pPr>
              <a:buFont typeface="Wingdings" pitchFamily="2" charset="2"/>
              <a:buNone/>
            </a:pPr>
            <a:r>
              <a:rPr lang="en-US" sz="2800" dirty="0"/>
              <a:t>		emit(w, 1</a:t>
            </a:r>
            <a:r>
              <a:rPr lang="en-US" sz="2800" dirty="0" smtClean="0"/>
              <a:t>);</a:t>
            </a:r>
            <a:endParaRPr lang="en-US" sz="2800" dirty="0"/>
          </a:p>
          <a:p>
            <a:pPr>
              <a:buFont typeface="Wingdings" pitchFamily="2" charset="2"/>
              <a:buNone/>
            </a:pPr>
            <a:endParaRPr lang="en-US" sz="2400" dirty="0"/>
          </a:p>
        </p:txBody>
      </p:sp>
      <p:sp>
        <p:nvSpPr>
          <p:cNvPr id="89092" name="Rectangle 4"/>
          <p:cNvSpPr>
            <a:spLocks noChangeArrowheads="1"/>
          </p:cNvSpPr>
          <p:nvPr/>
        </p:nvSpPr>
        <p:spPr bwMode="auto">
          <a:xfrm>
            <a:off x="614817" y="3505200"/>
            <a:ext cx="8300581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800" dirty="0"/>
              <a:t>reduce(key, </a:t>
            </a:r>
            <a:r>
              <a:rPr lang="en-US" sz="2800" dirty="0" smtClean="0"/>
              <a:t>value-list):</a:t>
            </a:r>
            <a:endParaRPr lang="en-US" sz="2800" dirty="0"/>
          </a:p>
          <a:p>
            <a:r>
              <a:rPr lang="en-US" sz="2800" dirty="0"/>
              <a:t>// key: a word; </a:t>
            </a:r>
            <a:r>
              <a:rPr lang="en-US" sz="2800" dirty="0" smtClean="0"/>
              <a:t>value-list: a list of integers</a:t>
            </a:r>
          </a:p>
          <a:p>
            <a:r>
              <a:rPr lang="en-US" sz="2800" dirty="0"/>
              <a:t>	result = </a:t>
            </a:r>
            <a:r>
              <a:rPr lang="en-US" sz="2800" dirty="0" smtClean="0"/>
              <a:t>0;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FOR (each integer </a:t>
            </a:r>
            <a:r>
              <a:rPr lang="en-US" sz="2800" dirty="0"/>
              <a:t>v </a:t>
            </a:r>
            <a:r>
              <a:rPr lang="en-US" sz="2800" dirty="0" smtClean="0"/>
              <a:t>on value-list)</a:t>
            </a:r>
            <a:endParaRPr lang="en-US" sz="2800" dirty="0"/>
          </a:p>
          <a:p>
            <a:r>
              <a:rPr lang="en-US" sz="2800" dirty="0"/>
              <a:t>		result += </a:t>
            </a:r>
            <a:r>
              <a:rPr lang="en-US" sz="2800" dirty="0" smtClean="0"/>
              <a:t>v;</a:t>
            </a:r>
            <a:endParaRPr lang="en-US" sz="2800" dirty="0"/>
          </a:p>
          <a:p>
            <a:r>
              <a:rPr lang="en-US" sz="2800" dirty="0"/>
              <a:t>	</a:t>
            </a:r>
            <a:r>
              <a:rPr lang="en-US" sz="2800" dirty="0" smtClean="0"/>
              <a:t>emit(key, result);</a:t>
            </a:r>
            <a:endParaRPr lang="en-US" sz="2800" dirty="0"/>
          </a:p>
        </p:txBody>
      </p:sp>
      <p:grpSp>
        <p:nvGrpSpPr>
          <p:cNvPr id="6" name="Group 5"/>
          <p:cNvGrpSpPr/>
          <p:nvPr/>
        </p:nvGrpSpPr>
        <p:grpSpPr>
          <a:xfrm>
            <a:off x="5943600" y="2399437"/>
            <a:ext cx="2862045" cy="1754326"/>
            <a:chOff x="5943600" y="2399437"/>
            <a:chExt cx="2862045" cy="1754326"/>
          </a:xfrm>
        </p:grpSpPr>
        <p:sp>
          <p:nvSpPr>
            <p:cNvPr id="2" name="TextBox 1"/>
            <p:cNvSpPr txBox="1"/>
            <p:nvPr/>
          </p:nvSpPr>
          <p:spPr>
            <a:xfrm>
              <a:off x="6250330" y="2399437"/>
              <a:ext cx="2555315" cy="175432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Expect to be all 1’s, but</a:t>
              </a:r>
            </a:p>
            <a:p>
              <a:r>
                <a:rPr lang="en-US" dirty="0" smtClean="0"/>
                <a:t>“combiners” (Sect. 2.2.4)</a:t>
              </a:r>
            </a:p>
            <a:p>
              <a:r>
                <a:rPr lang="en-US" dirty="0" smtClean="0"/>
                <a:t>Allow local summing of</a:t>
              </a:r>
            </a:p>
            <a:p>
              <a:r>
                <a:rPr lang="en-US" dirty="0" smtClean="0"/>
                <a:t>integers with the same</a:t>
              </a:r>
            </a:p>
            <a:p>
              <a:r>
                <a:rPr lang="en-US" dirty="0" smtClean="0"/>
                <a:t>key before passing to</a:t>
              </a:r>
            </a:p>
            <a:p>
              <a:r>
                <a:rPr lang="en-US" dirty="0" smtClean="0"/>
                <a:t>reducers.</a:t>
              </a:r>
              <a:endParaRPr lang="en-US" dirty="0"/>
            </a:p>
          </p:txBody>
        </p:sp>
        <p:cxnSp>
          <p:nvCxnSpPr>
            <p:cNvPr id="4" name="Straight Arrow Connector 3"/>
            <p:cNvCxnSpPr>
              <a:stCxn id="2" idx="1"/>
            </p:cNvCxnSpPr>
            <p:nvPr/>
          </p:nvCxnSpPr>
          <p:spPr>
            <a:xfrm flipH="1">
              <a:off x="5943600" y="3276600"/>
              <a:ext cx="306730" cy="685800"/>
            </a:xfrm>
            <a:prstGeom prst="straightConnector1">
              <a:avLst/>
            </a:prstGeom>
            <a:ln w="28575" cmpd="sng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3122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/>
      <p:bldP spid="8909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3A2F9-DEE5-4EB5-87CF-01E27EDD207E}" type="slidenum">
              <a:rPr lang="en-US"/>
              <a:pPr/>
              <a:t>31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Coping With Failures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458200" cy="5562600"/>
          </a:xfrm>
        </p:spPr>
        <p:txBody>
          <a:bodyPr>
            <a:normAutofit/>
          </a:bodyPr>
          <a:lstStyle/>
          <a:p>
            <a:pPr marL="609600" indent="-609600"/>
            <a:r>
              <a:rPr lang="en-US" dirty="0" err="1" smtClean="0"/>
              <a:t>MapReduce</a:t>
            </a:r>
            <a:r>
              <a:rPr lang="en-US" dirty="0" smtClean="0"/>
              <a:t> </a:t>
            </a:r>
            <a:r>
              <a:rPr lang="en-US" dirty="0"/>
              <a:t>is designed to deal with </a:t>
            </a:r>
            <a:r>
              <a:rPr lang="en-US" dirty="0" smtClean="0"/>
              <a:t>compute nodes </a:t>
            </a:r>
            <a:r>
              <a:rPr lang="en-US" dirty="0"/>
              <a:t>failing to execute </a:t>
            </a:r>
            <a:r>
              <a:rPr lang="en-US" dirty="0" smtClean="0"/>
              <a:t>a Map task or Reduce task.</a:t>
            </a:r>
          </a:p>
          <a:p>
            <a:pPr marL="609600" indent="-609600"/>
            <a:r>
              <a:rPr lang="en-US" dirty="0" smtClean="0"/>
              <a:t>Re-execute </a:t>
            </a:r>
            <a:r>
              <a:rPr lang="en-US" dirty="0"/>
              <a:t>failed tasks, not whole jobs</a:t>
            </a:r>
            <a:r>
              <a:rPr lang="en-US" dirty="0" smtClean="0"/>
              <a:t>.</a:t>
            </a:r>
          </a:p>
          <a:p>
            <a:pPr marL="609600" indent="-609600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Key point</a:t>
            </a:r>
            <a:r>
              <a:rPr lang="en-US" dirty="0"/>
              <a:t>: MapReduce tasks have the </a:t>
            </a:r>
            <a:r>
              <a:rPr lang="en-US" i="1" dirty="0">
                <a:solidFill>
                  <a:srgbClr val="FF0000"/>
                </a:solidFill>
              </a:rPr>
              <a:t>blocking property</a:t>
            </a:r>
            <a:r>
              <a:rPr lang="en-US" dirty="0"/>
              <a:t>: no output is used until </a:t>
            </a:r>
            <a:r>
              <a:rPr lang="en-US" dirty="0" smtClean="0"/>
              <a:t>the task </a:t>
            </a:r>
            <a:r>
              <a:rPr lang="en-US" dirty="0"/>
              <a:t>is complete</a:t>
            </a:r>
            <a:r>
              <a:rPr lang="en-US" dirty="0" smtClean="0"/>
              <a:t>.</a:t>
            </a:r>
          </a:p>
          <a:p>
            <a:pPr marL="609600" indent="-609600"/>
            <a:r>
              <a:rPr lang="en-US" dirty="0"/>
              <a:t>Thus, we can restart a Map task that failed without fear that a Reduce task has already used some output of the failed Map task.</a:t>
            </a:r>
          </a:p>
          <a:p>
            <a:pPr marL="609600" indent="-6096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05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9DD1-06F6-4C10-9589-E38DACBF9620}" type="slidenum">
              <a:rPr lang="en-US"/>
              <a:pPr/>
              <a:t>32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Some MapReduce Algorithms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14600"/>
            <a:ext cx="75438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Relational Join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Matrix Multiplication in One or Two 	Rounds</a:t>
            </a:r>
          </a:p>
        </p:txBody>
      </p:sp>
    </p:spTree>
    <p:extLst>
      <p:ext uri="{BB962C8B-B14F-4D97-AF65-F5344CB8AC3E}">
        <p14:creationId xmlns:p14="http://schemas.microsoft.com/office/powerpoint/2010/main" val="263033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Relational Join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Stick the tuples of two relations together when they agree on common attributes (column names).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R(A,B) JOIN S(B,C) = {</a:t>
            </a:r>
            <a:r>
              <a:rPr lang="en-US" dirty="0" err="1" smtClean="0"/>
              <a:t>abc</a:t>
            </a:r>
            <a:r>
              <a:rPr lang="en-US" dirty="0" smtClean="0"/>
              <a:t> | ab is in R and </a:t>
            </a:r>
            <a:r>
              <a:rPr lang="en-US" dirty="0" err="1" smtClean="0"/>
              <a:t>bc</a:t>
            </a:r>
            <a:r>
              <a:rPr lang="en-US" dirty="0" smtClean="0"/>
              <a:t> is in S}.</a:t>
            </a:r>
          </a:p>
          <a:p>
            <a:pPr marL="118872" indent="0">
              <a:buNone/>
            </a:pPr>
            <a:endParaRPr lang="en-US" dirty="0" smtClean="0"/>
          </a:p>
          <a:p>
            <a:pPr marL="118872" indent="0">
              <a:buNone/>
            </a:pPr>
            <a:endParaRPr lang="en-US" dirty="0"/>
          </a:p>
          <a:p>
            <a:pPr marL="118872" indent="0">
              <a:buNone/>
            </a:pPr>
            <a:r>
              <a:rPr lang="en-US" dirty="0" smtClean="0"/>
              <a:t>		JOIN		      =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33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5485041"/>
              </p:ext>
            </p:extLst>
          </p:nvPr>
        </p:nvGraphicFramePr>
        <p:xfrm>
          <a:off x="1066800" y="4343400"/>
          <a:ext cx="990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300"/>
                <a:gridCol w="495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050891"/>
              </p:ext>
            </p:extLst>
          </p:nvPr>
        </p:nvGraphicFramePr>
        <p:xfrm>
          <a:off x="5486400" y="4267200"/>
          <a:ext cx="1295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800"/>
                <a:gridCol w="431800"/>
                <a:gridCol w="431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A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C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7558179"/>
              </p:ext>
            </p:extLst>
          </p:nvPr>
        </p:nvGraphicFramePr>
        <p:xfrm>
          <a:off x="3352800" y="4267200"/>
          <a:ext cx="9144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/>
                <a:gridCol w="457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60000"/>
                              <a:lumOff val="40000"/>
                            </a:schemeClr>
                          </a:solidFill>
                        </a:rPr>
                        <a:t>B</a:t>
                      </a:r>
                      <a:endParaRPr lang="en-US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733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tuple (</a:t>
            </a:r>
            <a:r>
              <a:rPr lang="en-US" dirty="0" err="1" smtClean="0"/>
              <a:t>a,b</a:t>
            </a:r>
            <a:r>
              <a:rPr lang="en-US" dirty="0" smtClean="0"/>
              <a:t>) in R is mapped to key = b, value = (</a:t>
            </a:r>
            <a:r>
              <a:rPr lang="en-US" dirty="0" err="1" smtClean="0"/>
              <a:t>R,a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Note</a:t>
            </a:r>
            <a:r>
              <a:rPr lang="en-US" dirty="0" smtClean="0"/>
              <a:t>: “R” in the value is just a bit that means “this value represents a tuple in R, not S.”</a:t>
            </a:r>
          </a:p>
          <a:p>
            <a:r>
              <a:rPr lang="en-US" dirty="0" smtClean="0"/>
              <a:t>Each tuple (</a:t>
            </a:r>
            <a:r>
              <a:rPr lang="en-US" dirty="0" err="1" smtClean="0"/>
              <a:t>b,c</a:t>
            </a:r>
            <a:r>
              <a:rPr lang="en-US" dirty="0" smtClean="0"/>
              <a:t>) in S is mapped to key = b, value = (</a:t>
            </a:r>
            <a:r>
              <a:rPr lang="en-US" dirty="0" err="1" smtClean="0"/>
              <a:t>S,c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After grouping by keys, each reducer gets a key-list that looks like                                                    	(b, [(R,a</a:t>
            </a:r>
            <a:r>
              <a:rPr lang="en-US" baseline="-25000" dirty="0"/>
              <a:t>1</a:t>
            </a:r>
            <a:r>
              <a:rPr lang="en-US" dirty="0" smtClean="0"/>
              <a:t>), (R,a</a:t>
            </a:r>
            <a:r>
              <a:rPr lang="en-US" baseline="-25000" dirty="0" smtClean="0"/>
              <a:t>2</a:t>
            </a:r>
            <a:r>
              <a:rPr lang="en-US" dirty="0" smtClean="0"/>
              <a:t>),…, (S,c</a:t>
            </a:r>
            <a:r>
              <a:rPr lang="en-US" baseline="-25000" dirty="0" smtClean="0"/>
              <a:t>1</a:t>
            </a:r>
            <a:r>
              <a:rPr lang="en-US" dirty="0" smtClean="0"/>
              <a:t>), (S,c</a:t>
            </a:r>
            <a:r>
              <a:rPr lang="en-US" baseline="-25000" dirty="0" smtClean="0"/>
              <a:t>2</a:t>
            </a:r>
            <a:r>
              <a:rPr lang="en-US" dirty="0" smtClean="0"/>
              <a:t>),…]).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915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Reduce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pair (</a:t>
            </a:r>
            <a:r>
              <a:rPr lang="en-US" dirty="0" err="1" smtClean="0"/>
              <a:t>R,a</a:t>
            </a:r>
            <a:r>
              <a:rPr lang="en-US" dirty="0" smtClean="0"/>
              <a:t>) and (</a:t>
            </a:r>
            <a:r>
              <a:rPr lang="en-US" dirty="0" err="1" smtClean="0"/>
              <a:t>S,c</a:t>
            </a:r>
            <a:r>
              <a:rPr lang="en-US" dirty="0" smtClean="0"/>
              <a:t>) on the list for key b, emit (</a:t>
            </a:r>
            <a:r>
              <a:rPr lang="en-US" dirty="0" err="1" smtClean="0"/>
              <a:t>a,b,c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Note this process can produce a quadratic number of outputs as a function of the list length.</a:t>
            </a:r>
          </a:p>
          <a:p>
            <a:pPr lvl="1"/>
            <a:r>
              <a:rPr lang="en-US" dirty="0" smtClean="0"/>
              <a:t>If you took CS245, you may recognize this algorithm as essentially a “parallel hash join.”</a:t>
            </a:r>
          </a:p>
          <a:p>
            <a:pPr lvl="1"/>
            <a:r>
              <a:rPr lang="en-US" dirty="0" smtClean="0"/>
              <a:t>It’s a really efficient way to join relations, as long as you don’t have too many tuples with a common shared value.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258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7552"/>
          </a:xfrm>
        </p:spPr>
        <p:txBody>
          <a:bodyPr/>
          <a:lstStyle/>
          <a:p>
            <a:r>
              <a:rPr lang="en-US" dirty="0" smtClean="0"/>
              <a:t>Two-Pass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Multiply matrix M = [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] by N = [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].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Want</a:t>
            </a:r>
            <a:r>
              <a:rPr lang="en-US" dirty="0" smtClean="0"/>
              <a:t>: P = [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ik</a:t>
            </a:r>
            <a:r>
              <a:rPr lang="en-US" dirty="0" smtClean="0"/>
              <a:t>], where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ik</a:t>
            </a:r>
            <a:r>
              <a:rPr lang="en-US" dirty="0" smtClean="0"/>
              <a:t> = </a:t>
            </a:r>
            <a:r>
              <a:rPr lang="en-US" dirty="0" smtClean="0">
                <a:sym typeface="Symbol"/>
              </a:rPr>
              <a:t></a:t>
            </a:r>
            <a:r>
              <a:rPr lang="en-US" baseline="-25000" dirty="0" smtClean="0"/>
              <a:t>j</a:t>
            </a:r>
            <a:r>
              <a:rPr lang="en-US" dirty="0" smtClean="0"/>
              <a:t>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First pass is similar to relational join.</a:t>
            </a:r>
          </a:p>
          <a:p>
            <a:pPr lvl="1"/>
            <a:r>
              <a:rPr lang="en-US" dirty="0" smtClean="0"/>
              <a:t>Computes each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*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Second pass is a group + aggregate operation.</a:t>
            </a:r>
          </a:p>
          <a:p>
            <a:pPr lvl="1"/>
            <a:r>
              <a:rPr lang="en-US" dirty="0" smtClean="0"/>
              <a:t>Computes the sum over j.</a:t>
            </a:r>
          </a:p>
          <a:p>
            <a:r>
              <a:rPr lang="en-US" dirty="0" smtClean="0"/>
              <a:t>Typically, large relations are </a:t>
            </a:r>
            <a:r>
              <a:rPr lang="en-US" i="1" dirty="0" smtClean="0">
                <a:solidFill>
                  <a:srgbClr val="FF0000"/>
                </a:solidFill>
              </a:rPr>
              <a:t>sparse</a:t>
            </a:r>
            <a:r>
              <a:rPr lang="en-US" dirty="0" smtClean="0"/>
              <a:t> (mostly 0’s).</a:t>
            </a:r>
          </a:p>
          <a:p>
            <a:r>
              <a:rPr lang="en-US" dirty="0" smtClean="0"/>
              <a:t>Assume a nonzero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is really a tuple of a relation (</a:t>
            </a:r>
            <a:r>
              <a:rPr lang="en-US" dirty="0" err="1" smtClean="0"/>
              <a:t>i</a:t>
            </a:r>
            <a:r>
              <a:rPr lang="en-US" dirty="0" smtClean="0"/>
              <a:t>, j,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);</a:t>
            </a:r>
            <a:r>
              <a:rPr lang="en-US" dirty="0"/>
              <a:t> </a:t>
            </a:r>
            <a:r>
              <a:rPr lang="en-US" dirty="0" smtClean="0"/>
              <a:t>similarly for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0 elements are not represented at 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4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Map and Reduce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Map function</a:t>
            </a:r>
            <a:r>
              <a:rPr lang="en-US" dirty="0" smtClean="0"/>
              <a:t>: (</a:t>
            </a:r>
            <a:r>
              <a:rPr lang="en-US" dirty="0" err="1" smtClean="0"/>
              <a:t>i,j,m</a:t>
            </a:r>
            <a:r>
              <a:rPr lang="en-US" baseline="-25000" dirty="0" err="1" smtClean="0"/>
              <a:t>ij</a:t>
            </a:r>
            <a:r>
              <a:rPr lang="en-US" dirty="0" smtClean="0"/>
              <a:t>) -&gt; key = j, value = (</a:t>
            </a:r>
            <a:r>
              <a:rPr lang="en-US" dirty="0" err="1" smtClean="0"/>
              <a:t>M,i,m</a:t>
            </a:r>
            <a:r>
              <a:rPr lang="en-US" baseline="-25000" dirty="0" err="1" smtClean="0"/>
              <a:t>ij</a:t>
            </a:r>
            <a:r>
              <a:rPr lang="en-US" dirty="0" smtClean="0"/>
              <a:t>); (</a:t>
            </a:r>
            <a:r>
              <a:rPr lang="en-US" dirty="0" err="1" smtClean="0"/>
              <a:t>j,k,n</a:t>
            </a:r>
            <a:r>
              <a:rPr lang="en-US" baseline="-25000" dirty="0" err="1" smtClean="0"/>
              <a:t>jk</a:t>
            </a:r>
            <a:r>
              <a:rPr lang="en-US" dirty="0" smtClean="0"/>
              <a:t>) -&gt; key = j, value = (</a:t>
            </a:r>
            <a:r>
              <a:rPr lang="en-US" dirty="0" err="1" smtClean="0"/>
              <a:t>N,k,n</a:t>
            </a:r>
            <a:r>
              <a:rPr lang="en-US" baseline="-25000" dirty="0" err="1" smtClean="0"/>
              <a:t>jk</a:t>
            </a:r>
            <a:r>
              <a:rPr lang="en-US" dirty="0" smtClean="0"/>
              <a:t>).</a:t>
            </a:r>
          </a:p>
          <a:p>
            <a:pPr lvl="1"/>
            <a:r>
              <a:rPr lang="en-US" dirty="0" smtClean="0"/>
              <a:t>As for join, M and N here are bits indicating which relation the value comes from.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Reduce function</a:t>
            </a:r>
            <a:r>
              <a:rPr lang="en-US" dirty="0" smtClean="0"/>
              <a:t>: for key j, pair each </a:t>
            </a:r>
            <a:r>
              <a:rPr lang="en-US" dirty="0"/>
              <a:t>(</a:t>
            </a:r>
            <a:r>
              <a:rPr lang="en-US" dirty="0" err="1" smtClean="0"/>
              <a:t>M,i,m</a:t>
            </a:r>
            <a:r>
              <a:rPr lang="en-US" baseline="-25000" dirty="0" err="1" smtClean="0"/>
              <a:t>ij</a:t>
            </a:r>
            <a:r>
              <a:rPr lang="en-US" dirty="0" smtClean="0"/>
              <a:t>) on its list with each </a:t>
            </a:r>
            <a:r>
              <a:rPr lang="en-US" dirty="0"/>
              <a:t>(</a:t>
            </a:r>
            <a:r>
              <a:rPr lang="en-US" dirty="0" err="1"/>
              <a:t>N,k,n</a:t>
            </a:r>
            <a:r>
              <a:rPr lang="en-US" baseline="-25000" dirty="0" err="1"/>
              <a:t>jk</a:t>
            </a:r>
            <a:r>
              <a:rPr lang="en-US" dirty="0" smtClean="0"/>
              <a:t>) and produce key = (</a:t>
            </a:r>
            <a:r>
              <a:rPr lang="en-US" dirty="0" err="1" smtClean="0"/>
              <a:t>i,k</a:t>
            </a:r>
            <a:r>
              <a:rPr lang="en-US" dirty="0" smtClean="0"/>
              <a:t>), value =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*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871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Second Pass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The Map function</a:t>
            </a:r>
            <a:r>
              <a:rPr lang="en-US" dirty="0" smtClean="0"/>
              <a:t>: The identity function.</a:t>
            </a:r>
          </a:p>
          <a:p>
            <a:r>
              <a:rPr lang="en-US" dirty="0" smtClean="0"/>
              <a:t>Result is that each key (</a:t>
            </a:r>
            <a:r>
              <a:rPr lang="en-US" dirty="0" err="1" smtClean="0"/>
              <a:t>i,k</a:t>
            </a:r>
            <a:r>
              <a:rPr lang="en-US" dirty="0" smtClean="0"/>
              <a:t>) is paired with the list of products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*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 for all j.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Reduce function</a:t>
            </a:r>
            <a:r>
              <a:rPr lang="en-US" dirty="0" smtClean="0"/>
              <a:t>: sum all the elements on the list, and produce key = (</a:t>
            </a:r>
            <a:r>
              <a:rPr lang="en-US" dirty="0" err="1" smtClean="0"/>
              <a:t>i,k</a:t>
            </a:r>
            <a:r>
              <a:rPr lang="en-US" dirty="0" smtClean="0"/>
              <a:t>), value = that sum.</a:t>
            </a:r>
          </a:p>
          <a:p>
            <a:pPr lvl="1"/>
            <a:r>
              <a:rPr lang="en-US" dirty="0" smtClean="0"/>
              <a:t>I.e., each output element ((</a:t>
            </a:r>
            <a:r>
              <a:rPr lang="en-US" dirty="0" err="1" smtClean="0"/>
              <a:t>i,k</a:t>
            </a:r>
            <a:r>
              <a:rPr lang="en-US" dirty="0" smtClean="0"/>
              <a:t>),s) says that the element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ik</a:t>
            </a:r>
            <a:r>
              <a:rPr lang="en-US" dirty="0" smtClean="0"/>
              <a:t> of the product matrix P is 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262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8915400" cy="987552"/>
          </a:xfrm>
        </p:spPr>
        <p:txBody>
          <a:bodyPr/>
          <a:lstStyle/>
          <a:p>
            <a:r>
              <a:rPr lang="en-US" dirty="0" smtClean="0"/>
              <a:t>Single-Pass Matrix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9154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We can use a single pass if: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K</a:t>
            </a:r>
            <a:r>
              <a:rPr lang="en-US" dirty="0" smtClean="0"/>
              <a:t>eys (reducers) correspond to output elements (</a:t>
            </a:r>
            <a:r>
              <a:rPr lang="en-US" dirty="0" err="1" smtClean="0"/>
              <a:t>i,k</a:t>
            </a:r>
            <a:r>
              <a:rPr lang="en-US" dirty="0" smtClean="0"/>
              <a:t>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Map sends input elements to more than one reducer.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Map function</a:t>
            </a:r>
            <a:r>
              <a:rPr lang="en-US" dirty="0" smtClean="0"/>
              <a:t>: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-&gt; for all k: key = (</a:t>
            </a:r>
            <a:r>
              <a:rPr lang="en-US" dirty="0" err="1" smtClean="0"/>
              <a:t>i,k</a:t>
            </a:r>
            <a:r>
              <a:rPr lang="en-US" dirty="0" smtClean="0"/>
              <a:t>), value = (</a:t>
            </a:r>
            <a:r>
              <a:rPr lang="en-US" dirty="0" err="1" smtClean="0"/>
              <a:t>M,j,m</a:t>
            </a:r>
            <a:r>
              <a:rPr lang="en-US" baseline="-25000" dirty="0" err="1" smtClean="0"/>
              <a:t>ij</a:t>
            </a:r>
            <a:r>
              <a:rPr lang="en-US" dirty="0" smtClean="0"/>
              <a:t>); 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 -&gt; for all i: key = (</a:t>
            </a:r>
            <a:r>
              <a:rPr lang="en-US" dirty="0" err="1" smtClean="0"/>
              <a:t>i,k</a:t>
            </a:r>
            <a:r>
              <a:rPr lang="en-US" dirty="0" smtClean="0"/>
              <a:t>), value = (</a:t>
            </a:r>
            <a:r>
              <a:rPr lang="en-US" dirty="0" err="1" smtClean="0"/>
              <a:t>N,j,n</a:t>
            </a:r>
            <a:r>
              <a:rPr lang="en-US" baseline="-25000" dirty="0" err="1" smtClean="0"/>
              <a:t>jk</a:t>
            </a:r>
            <a:r>
              <a:rPr lang="en-US" dirty="0" smtClean="0"/>
              <a:t>).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The Reduce function</a:t>
            </a:r>
            <a:r>
              <a:rPr lang="en-US" dirty="0" smtClean="0"/>
              <a:t>: for each </a:t>
            </a:r>
            <a:r>
              <a:rPr lang="en-US" dirty="0"/>
              <a:t>(</a:t>
            </a:r>
            <a:r>
              <a:rPr lang="en-US" dirty="0" err="1"/>
              <a:t>M,j,m</a:t>
            </a:r>
            <a:r>
              <a:rPr lang="en-US" baseline="-25000" dirty="0" err="1"/>
              <a:t>ij</a:t>
            </a:r>
            <a:r>
              <a:rPr lang="en-US" dirty="0" smtClean="0"/>
              <a:t>) on the list for key (</a:t>
            </a:r>
            <a:r>
              <a:rPr lang="en-US" dirty="0" err="1" smtClean="0"/>
              <a:t>i,k</a:t>
            </a:r>
            <a:r>
              <a:rPr lang="en-US" dirty="0" smtClean="0"/>
              <a:t>) find the </a:t>
            </a:r>
            <a:r>
              <a:rPr lang="en-US" dirty="0"/>
              <a:t>(</a:t>
            </a:r>
            <a:r>
              <a:rPr lang="en-US" dirty="0" err="1"/>
              <a:t>N,j,n</a:t>
            </a:r>
            <a:r>
              <a:rPr lang="en-US" baseline="-25000" dirty="0" err="1"/>
              <a:t>jk</a:t>
            </a:r>
            <a:r>
              <a:rPr lang="en-US" dirty="0" smtClean="0"/>
              <a:t>) with the same j.  Multiply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 smtClean="0"/>
              <a:t> by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 and then sum the products.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337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Two Cultures”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534400" cy="5562600"/>
          </a:xfrm>
        </p:spPr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Build a model of the data; answer questions from the model.</a:t>
            </a:r>
          </a:p>
          <a:p>
            <a:pPr marL="925830" lvl="1" indent="-514350"/>
            <a:r>
              <a:rPr lang="en-US" dirty="0" smtClean="0"/>
              <a:t>The classical approach of statisticians.</a:t>
            </a:r>
          </a:p>
          <a:p>
            <a:pPr marL="925830" lvl="1" indent="-514350"/>
            <a:r>
              <a:rPr lang="en-US" dirty="0" smtClean="0"/>
              <a:t>Also used in machine-learning community.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Compute answers from data.</a:t>
            </a:r>
          </a:p>
          <a:p>
            <a:pPr marL="925830" lvl="1" indent="-514350"/>
            <a:r>
              <a:rPr lang="en-US" dirty="0" smtClean="0"/>
              <a:t>The computer-science/algorithmic approach.</a:t>
            </a:r>
          </a:p>
          <a:p>
            <a:pPr marL="633222" indent="-514350"/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given a set of points on a line, a Statistician would try to fit the best Gaussian to the data; a Computer Scientist would compute the average.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119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9DD1-06F6-4C10-9589-E38DACBF9620}" type="slidenum">
              <a:rPr lang="en-US"/>
              <a:pPr/>
              <a:t>40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Extensions to MapReduce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14600"/>
            <a:ext cx="75438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Data-Flow Systems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Bulk-Synchronous Systems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Tyranny of Communication</a:t>
            </a:r>
          </a:p>
        </p:txBody>
      </p:sp>
    </p:spTree>
    <p:extLst>
      <p:ext uri="{BB962C8B-B14F-4D97-AF65-F5344CB8AC3E}">
        <p14:creationId xmlns:p14="http://schemas.microsoft.com/office/powerpoint/2010/main" val="327625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Data-Flow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MapReduce uses two ranks of tasks: one for Map the second for Reduce.</a:t>
            </a:r>
          </a:p>
          <a:p>
            <a:pPr lvl="1"/>
            <a:r>
              <a:rPr lang="en-US" dirty="0" smtClean="0"/>
              <a:t>Data flows from the first rank to the second.</a:t>
            </a:r>
          </a:p>
          <a:p>
            <a:r>
              <a:rPr lang="en-US" dirty="0" smtClean="0"/>
              <a:t>Generalize in two ways: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Allow any number of ranks.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Allow functions other than Map and Reduce.</a:t>
            </a:r>
          </a:p>
          <a:p>
            <a:r>
              <a:rPr lang="en-US" dirty="0" smtClean="0"/>
              <a:t>As long as data flow is in one direction only, we can have the blocking property and allow recovery of tasks rather than whole jobs.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2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53440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The most popular implementation of a dataflow system.</a:t>
            </a:r>
          </a:p>
          <a:p>
            <a:r>
              <a:rPr lang="en-US" dirty="0" smtClean="0"/>
              <a:t>Data passed from one rank of processes to the next forms a  </a:t>
            </a:r>
            <a:r>
              <a:rPr lang="en-US" i="1" dirty="0" smtClean="0">
                <a:solidFill>
                  <a:srgbClr val="FF0000"/>
                </a:solidFill>
              </a:rPr>
              <a:t>Resilient Distributed Dataset </a:t>
            </a:r>
            <a:r>
              <a:rPr lang="en-US" dirty="0" smtClean="0"/>
              <a:t>(RDD).</a:t>
            </a:r>
          </a:p>
          <a:p>
            <a:pPr lvl="1"/>
            <a:r>
              <a:rPr lang="en-US" dirty="0" smtClean="0"/>
              <a:t>Elements of an RDD are like tuples of a relation.</a:t>
            </a:r>
          </a:p>
          <a:p>
            <a:pPr lvl="2"/>
            <a:r>
              <a:rPr lang="en-US" dirty="0" smtClean="0"/>
              <a:t>Generalizes (key-value) pairs.</a:t>
            </a:r>
          </a:p>
          <a:p>
            <a:r>
              <a:rPr lang="en-US" dirty="0" smtClean="0"/>
              <a:t>Built-in operations include Map, Reduce, and also group-aggregate using any components of the RDD type.</a:t>
            </a:r>
          </a:p>
          <a:p>
            <a:pPr lvl="1"/>
            <a:r>
              <a:rPr lang="en-US" dirty="0" smtClean="0"/>
              <a:t>The thing Hadoop does behind-the-scenes.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4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Example</a:t>
            </a:r>
            <a:r>
              <a:rPr lang="en-US" dirty="0" smtClean="0"/>
              <a:t>: 2-Pass </a:t>
            </a:r>
            <a:r>
              <a:rPr lang="en-US" dirty="0" err="1" smtClean="0"/>
              <a:t>MatMult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2-pass MapReduce algorithm had a second Map function that didn’t really do anything.</a:t>
            </a:r>
          </a:p>
          <a:p>
            <a:r>
              <a:rPr lang="en-US" dirty="0" smtClean="0"/>
              <a:t>We could think of it as a five-rank data-flow algorithm of the form Map-GA-Reduce-GA-Reduce, where the RDD types are: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(j, (</a:t>
            </a:r>
            <a:r>
              <a:rPr lang="en-US" dirty="0" err="1" smtClean="0"/>
              <a:t>M,i,m</a:t>
            </a:r>
            <a:r>
              <a:rPr lang="en-US" baseline="-25000" dirty="0" err="1" smtClean="0"/>
              <a:t>ij</a:t>
            </a:r>
            <a:r>
              <a:rPr lang="en-US" dirty="0" smtClean="0"/>
              <a:t>)) and (j, (</a:t>
            </a:r>
            <a:r>
              <a:rPr lang="en-US" dirty="0" err="1" smtClean="0"/>
              <a:t>N,k,n</a:t>
            </a:r>
            <a:r>
              <a:rPr lang="en-US" baseline="-25000" dirty="0" err="1" smtClean="0"/>
              <a:t>jk</a:t>
            </a:r>
            <a:r>
              <a:rPr lang="en-US" dirty="0" smtClean="0"/>
              <a:t>)).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 with list of (</a:t>
            </a:r>
            <a:r>
              <a:rPr lang="en-US" dirty="0" err="1"/>
              <a:t>M,i,m</a:t>
            </a:r>
            <a:r>
              <a:rPr lang="en-US" baseline="-25000" dirty="0" err="1"/>
              <a:t>ij</a:t>
            </a:r>
            <a:r>
              <a:rPr lang="en-US" dirty="0" smtClean="0"/>
              <a:t>)’s </a:t>
            </a:r>
            <a:r>
              <a:rPr lang="en-US" dirty="0"/>
              <a:t>and </a:t>
            </a:r>
            <a:r>
              <a:rPr lang="en-US" dirty="0" smtClean="0"/>
              <a:t>(</a:t>
            </a:r>
            <a:r>
              <a:rPr lang="en-US" dirty="0" err="1" smtClean="0"/>
              <a:t>N,k,n</a:t>
            </a:r>
            <a:r>
              <a:rPr lang="en-US" baseline="-25000" dirty="0" err="1" smtClean="0"/>
              <a:t>jk</a:t>
            </a:r>
            <a:r>
              <a:rPr lang="en-US" dirty="0" smtClean="0"/>
              <a:t>)’s.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((</a:t>
            </a:r>
            <a:r>
              <a:rPr lang="en-US" dirty="0" err="1" smtClean="0"/>
              <a:t>i,k</a:t>
            </a:r>
            <a:r>
              <a:rPr lang="en-US" dirty="0" smtClean="0"/>
              <a:t>),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ij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smtClean="0"/>
              <a:t>).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</a:t>
            </a:r>
            <a:r>
              <a:rPr lang="en-US" dirty="0" err="1" smtClean="0"/>
              <a:t>i,k</a:t>
            </a:r>
            <a:r>
              <a:rPr lang="en-US" dirty="0" smtClean="0"/>
              <a:t>) with list of </a:t>
            </a:r>
            <a:r>
              <a:rPr lang="en-US" dirty="0" err="1"/>
              <a:t>m</a:t>
            </a:r>
            <a:r>
              <a:rPr lang="en-US" baseline="-25000" dirty="0" err="1"/>
              <a:t>ij</a:t>
            </a:r>
            <a:r>
              <a:rPr lang="en-US" dirty="0"/>
              <a:t> *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jk</a:t>
            </a:r>
            <a:r>
              <a:rPr lang="en-US" dirty="0" err="1" smtClean="0"/>
              <a:t>’s</a:t>
            </a:r>
            <a:r>
              <a:rPr lang="en-US" dirty="0" smtClean="0"/>
              <a:t>.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((</a:t>
            </a:r>
            <a:r>
              <a:rPr lang="en-US" dirty="0" err="1" smtClean="0"/>
              <a:t>i,k</a:t>
            </a:r>
            <a:r>
              <a:rPr lang="en-US" dirty="0" smtClean="0"/>
              <a:t>),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ik</a:t>
            </a:r>
            <a:r>
              <a:rPr lang="en-US" dirty="0" smtClean="0"/>
              <a:t>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521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79DD1-06F6-4C10-9589-E38DACBF9620}" type="slidenum">
              <a:rPr lang="en-US"/>
              <a:pPr/>
              <a:t>44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914400"/>
            <a:ext cx="85344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Bulk-Synchronous Systems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514600"/>
            <a:ext cx="7543800" cy="1905000"/>
          </a:xfrm>
        </p:spPr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Graph Model of Data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Some Systems Using This Model</a:t>
            </a:r>
          </a:p>
        </p:txBody>
      </p:sp>
    </p:spTree>
    <p:extLst>
      <p:ext uri="{BB962C8B-B14F-4D97-AF65-F5344CB8AC3E}">
        <p14:creationId xmlns:p14="http://schemas.microsoft.com/office/powerpoint/2010/main" val="363365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FD615-0DCB-4A78-8D7A-AF7FB05A72BE}" type="slidenum">
              <a:rPr lang="en-US"/>
              <a:pPr/>
              <a:t>45</a:t>
            </a:fld>
            <a:endParaRPr lang="en-US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Graph Model</a:t>
            </a:r>
            <a:endParaRPr lang="en-US" dirty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305800" cy="5486400"/>
          </a:xfrm>
        </p:spPr>
        <p:txBody>
          <a:bodyPr>
            <a:normAutofit/>
          </a:bodyPr>
          <a:lstStyle/>
          <a:p>
            <a:r>
              <a:rPr lang="en-US" dirty="0" smtClean="0"/>
              <a:t>Computation is </a:t>
            </a:r>
            <a:r>
              <a:rPr lang="en-US" dirty="0"/>
              <a:t>a recursion on some graph.</a:t>
            </a:r>
          </a:p>
          <a:p>
            <a:r>
              <a:rPr lang="en-US" dirty="0" smtClean="0"/>
              <a:t>Graph nodes </a:t>
            </a:r>
            <a:r>
              <a:rPr lang="en-US" dirty="0"/>
              <a:t>send messages to one another.</a:t>
            </a:r>
          </a:p>
          <a:p>
            <a:pPr lvl="1"/>
            <a:r>
              <a:rPr lang="en-US" dirty="0"/>
              <a:t>Messages bunched into </a:t>
            </a:r>
            <a:r>
              <a:rPr lang="en-US" i="1" dirty="0" err="1" smtClean="0">
                <a:solidFill>
                  <a:srgbClr val="FF0066"/>
                </a:solidFill>
              </a:rPr>
              <a:t>supersteps</a:t>
            </a:r>
            <a:r>
              <a:rPr lang="en-US" dirty="0" smtClean="0"/>
              <a:t>, where each graph node processes all data received.</a:t>
            </a:r>
          </a:p>
          <a:p>
            <a:pPr lvl="1"/>
            <a:r>
              <a:rPr lang="en-US" dirty="0" smtClean="0"/>
              <a:t>Sending individual messages would result in far too much overhead.</a:t>
            </a:r>
            <a:endParaRPr lang="en-US" dirty="0"/>
          </a:p>
          <a:p>
            <a:r>
              <a:rPr lang="en-US" dirty="0"/>
              <a:t>Checkpoint all compute nodes after some fixed number of </a:t>
            </a:r>
            <a:r>
              <a:rPr lang="en-US" dirty="0" err="1"/>
              <a:t>supersteps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Note blocking property fails to hold.</a:t>
            </a:r>
            <a:endParaRPr lang="en-US" dirty="0"/>
          </a:p>
          <a:p>
            <a:r>
              <a:rPr lang="en-US" dirty="0"/>
              <a:t>On failure</a:t>
            </a:r>
            <a:r>
              <a:rPr lang="en-US"/>
              <a:t>, </a:t>
            </a:r>
            <a:r>
              <a:rPr lang="en-US" smtClean="0"/>
              <a:t>roll </a:t>
            </a:r>
            <a:r>
              <a:rPr lang="en-US" dirty="0"/>
              <a:t>all tasks back to previous checkpoint.</a:t>
            </a:r>
          </a:p>
        </p:txBody>
      </p:sp>
    </p:spTree>
    <p:extLst>
      <p:ext uri="{BB962C8B-B14F-4D97-AF65-F5344CB8AC3E}">
        <p14:creationId xmlns:p14="http://schemas.microsoft.com/office/powerpoint/2010/main" val="1667515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3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1670E-5C10-420D-8735-40B784AABE8E}" type="slidenum">
              <a:rPr lang="en-US"/>
              <a:pPr/>
              <a:t>46</a:t>
            </a:fld>
            <a:endParaRPr 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>
          <a:xfrm>
            <a:off x="22964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Example</a:t>
            </a:r>
            <a:r>
              <a:rPr lang="en-US" dirty="0"/>
              <a:t>: Shortest </a:t>
            </a:r>
            <a:r>
              <a:rPr lang="en-US" dirty="0" smtClean="0"/>
              <a:t>Paths</a:t>
            </a:r>
            <a:endParaRPr lang="en-US" dirty="0"/>
          </a:p>
        </p:txBody>
      </p:sp>
      <p:sp>
        <p:nvSpPr>
          <p:cNvPr id="110595" name="Oval 3"/>
          <p:cNvSpPr>
            <a:spLocks noChangeArrowheads="1"/>
          </p:cNvSpPr>
          <p:nvPr/>
        </p:nvSpPr>
        <p:spPr bwMode="auto">
          <a:xfrm>
            <a:off x="3124200" y="3048000"/>
            <a:ext cx="2514600" cy="12192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/>
              <a:t>Node            </a:t>
            </a:r>
          </a:p>
          <a:p>
            <a:pPr algn="ctr"/>
            <a:r>
              <a:rPr lang="en-US"/>
              <a:t>N                </a:t>
            </a:r>
          </a:p>
        </p:txBody>
      </p:sp>
      <p:grpSp>
        <p:nvGrpSpPr>
          <p:cNvPr id="110596" name="Group 4"/>
          <p:cNvGrpSpPr>
            <a:grpSpLocks/>
          </p:cNvGrpSpPr>
          <p:nvPr/>
        </p:nvGrpSpPr>
        <p:grpSpPr bwMode="auto">
          <a:xfrm>
            <a:off x="1066800" y="1600200"/>
            <a:ext cx="2667000" cy="1600200"/>
            <a:chOff x="720" y="1056"/>
            <a:chExt cx="1728" cy="1008"/>
          </a:xfrm>
        </p:grpSpPr>
        <p:sp>
          <p:nvSpPr>
            <p:cNvPr id="110597" name="Text Box 5"/>
            <p:cNvSpPr txBox="1">
              <a:spLocks noChangeArrowheads="1"/>
            </p:cNvSpPr>
            <p:nvPr/>
          </p:nvSpPr>
          <p:spPr bwMode="auto">
            <a:xfrm>
              <a:off x="720" y="1056"/>
              <a:ext cx="1185" cy="582"/>
            </a:xfrm>
            <a:prstGeom prst="rect">
              <a:avLst/>
            </a:prstGeom>
            <a:noFill/>
            <a:ln w="25400">
              <a:solidFill>
                <a:srgbClr val="993366"/>
              </a:solidFill>
              <a:prstDash val="sysDot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r>
                <a:rPr lang="en-US"/>
                <a:t>I found a path</a:t>
              </a:r>
            </a:p>
            <a:p>
              <a:r>
                <a:rPr lang="en-US"/>
                <a:t>from node M to</a:t>
              </a:r>
            </a:p>
            <a:p>
              <a:r>
                <a:rPr lang="en-US"/>
                <a:t>you of length L</a:t>
              </a:r>
            </a:p>
          </p:txBody>
        </p:sp>
        <p:sp>
          <p:nvSpPr>
            <p:cNvPr id="110598" name="Line 6"/>
            <p:cNvSpPr>
              <a:spLocks noChangeShapeType="1"/>
            </p:cNvSpPr>
            <p:nvPr/>
          </p:nvSpPr>
          <p:spPr bwMode="auto">
            <a:xfrm>
              <a:off x="1905" y="1638"/>
              <a:ext cx="543" cy="426"/>
            </a:xfrm>
            <a:prstGeom prst="line">
              <a:avLst/>
            </a:prstGeom>
            <a:noFill/>
            <a:ln w="25400">
              <a:solidFill>
                <a:srgbClr val="993366"/>
              </a:solidFill>
              <a:prstDash val="sys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599" name="Oval 7"/>
          <p:cNvSpPr>
            <a:spLocks noChangeArrowheads="1"/>
          </p:cNvSpPr>
          <p:nvPr/>
        </p:nvSpPr>
        <p:spPr bwMode="auto">
          <a:xfrm>
            <a:off x="2590800" y="51054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0" name="Oval 8"/>
          <p:cNvSpPr>
            <a:spLocks noChangeArrowheads="1"/>
          </p:cNvSpPr>
          <p:nvPr/>
        </p:nvSpPr>
        <p:spPr bwMode="auto">
          <a:xfrm>
            <a:off x="5410200" y="51054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1" name="Oval 9"/>
          <p:cNvSpPr>
            <a:spLocks noChangeArrowheads="1"/>
          </p:cNvSpPr>
          <p:nvPr/>
        </p:nvSpPr>
        <p:spPr bwMode="auto">
          <a:xfrm>
            <a:off x="4038600" y="5105400"/>
            <a:ext cx="609600" cy="6096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02" name="Line 10"/>
          <p:cNvSpPr>
            <a:spLocks noChangeShapeType="1"/>
          </p:cNvSpPr>
          <p:nvPr/>
        </p:nvSpPr>
        <p:spPr bwMode="auto">
          <a:xfrm>
            <a:off x="4343400" y="4267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3" name="Line 11"/>
          <p:cNvSpPr>
            <a:spLocks noChangeShapeType="1"/>
          </p:cNvSpPr>
          <p:nvPr/>
        </p:nvSpPr>
        <p:spPr bwMode="auto">
          <a:xfrm flipH="1">
            <a:off x="3048000" y="4191000"/>
            <a:ext cx="9144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4" name="Line 12"/>
          <p:cNvSpPr>
            <a:spLocks noChangeShapeType="1"/>
          </p:cNvSpPr>
          <p:nvPr/>
        </p:nvSpPr>
        <p:spPr bwMode="auto">
          <a:xfrm>
            <a:off x="4800600" y="4191000"/>
            <a:ext cx="785019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5" name="Text Box 13"/>
          <p:cNvSpPr txBox="1">
            <a:spLocks noChangeArrowheads="1"/>
          </p:cNvSpPr>
          <p:nvPr/>
        </p:nvSpPr>
        <p:spPr bwMode="auto">
          <a:xfrm>
            <a:off x="3124200" y="4419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5</a:t>
            </a:r>
          </a:p>
        </p:txBody>
      </p:sp>
      <p:sp>
        <p:nvSpPr>
          <p:cNvPr id="110606" name="Text Box 14"/>
          <p:cNvSpPr txBox="1">
            <a:spLocks noChangeArrowheads="1"/>
          </p:cNvSpPr>
          <p:nvPr/>
        </p:nvSpPr>
        <p:spPr bwMode="auto">
          <a:xfrm>
            <a:off x="3962400" y="44958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3</a:t>
            </a:r>
          </a:p>
        </p:txBody>
      </p:sp>
      <p:sp>
        <p:nvSpPr>
          <p:cNvPr id="110607" name="Text Box 15"/>
          <p:cNvSpPr txBox="1">
            <a:spLocks noChangeArrowheads="1"/>
          </p:cNvSpPr>
          <p:nvPr/>
        </p:nvSpPr>
        <p:spPr bwMode="auto">
          <a:xfrm>
            <a:off x="5410200" y="4419600"/>
            <a:ext cx="3508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6</a:t>
            </a:r>
          </a:p>
        </p:txBody>
      </p:sp>
      <p:grpSp>
        <p:nvGrpSpPr>
          <p:cNvPr id="110620" name="Group 28"/>
          <p:cNvGrpSpPr>
            <a:grpSpLocks/>
          </p:cNvGrpSpPr>
          <p:nvPr/>
        </p:nvGrpSpPr>
        <p:grpSpPr bwMode="auto">
          <a:xfrm>
            <a:off x="609600" y="3048000"/>
            <a:ext cx="7467600" cy="3590925"/>
            <a:chOff x="384" y="1920"/>
            <a:chExt cx="4704" cy="2262"/>
          </a:xfrm>
        </p:grpSpPr>
        <p:grpSp>
          <p:nvGrpSpPr>
            <p:cNvPr id="110608" name="Group 16"/>
            <p:cNvGrpSpPr>
              <a:grpSpLocks/>
            </p:cNvGrpSpPr>
            <p:nvPr/>
          </p:nvGrpSpPr>
          <p:grpSpPr bwMode="auto">
            <a:xfrm>
              <a:off x="384" y="3600"/>
              <a:ext cx="2256" cy="582"/>
              <a:chOff x="384" y="3600"/>
              <a:chExt cx="2256" cy="582"/>
            </a:xfrm>
          </p:grpSpPr>
          <p:sp>
            <p:nvSpPr>
              <p:cNvPr id="110609" name="Text Box 17"/>
              <p:cNvSpPr txBox="1">
                <a:spLocks noChangeArrowheads="1"/>
              </p:cNvSpPr>
              <p:nvPr/>
            </p:nvSpPr>
            <p:spPr bwMode="auto">
              <a:xfrm>
                <a:off x="384" y="3600"/>
                <a:ext cx="1270" cy="582"/>
              </a:xfrm>
              <a:prstGeom prst="rect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 dirty="0"/>
                  <a:t>I found a path</a:t>
                </a:r>
              </a:p>
              <a:p>
                <a:r>
                  <a:rPr lang="en-US" dirty="0"/>
                  <a:t>from node M to</a:t>
                </a:r>
              </a:p>
              <a:p>
                <a:r>
                  <a:rPr lang="en-US" dirty="0"/>
                  <a:t>you of length L+3</a:t>
                </a:r>
              </a:p>
            </p:txBody>
          </p:sp>
          <p:sp>
            <p:nvSpPr>
              <p:cNvPr id="110610" name="Line 18"/>
              <p:cNvSpPr>
                <a:spLocks noChangeShapeType="1"/>
              </p:cNvSpPr>
              <p:nvPr/>
            </p:nvSpPr>
            <p:spPr bwMode="auto">
              <a:xfrm flipV="1">
                <a:off x="1680" y="3600"/>
                <a:ext cx="960" cy="384"/>
              </a:xfrm>
              <a:prstGeom prst="line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11" name="Group 19"/>
            <p:cNvGrpSpPr>
              <a:grpSpLocks/>
            </p:cNvGrpSpPr>
            <p:nvPr/>
          </p:nvGrpSpPr>
          <p:grpSpPr bwMode="auto">
            <a:xfrm>
              <a:off x="384" y="2256"/>
              <a:ext cx="1344" cy="1008"/>
              <a:chOff x="1104" y="1056"/>
              <a:chExt cx="1344" cy="1008"/>
            </a:xfrm>
          </p:grpSpPr>
          <p:sp>
            <p:nvSpPr>
              <p:cNvPr id="110612" name="Text Box 20"/>
              <p:cNvSpPr txBox="1">
                <a:spLocks noChangeArrowheads="1"/>
              </p:cNvSpPr>
              <p:nvPr/>
            </p:nvSpPr>
            <p:spPr bwMode="auto">
              <a:xfrm>
                <a:off x="1104" y="1056"/>
                <a:ext cx="1270" cy="582"/>
              </a:xfrm>
              <a:prstGeom prst="rect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/>
                  <a:t>I found a path</a:t>
                </a:r>
              </a:p>
              <a:p>
                <a:r>
                  <a:rPr lang="en-US"/>
                  <a:t>from node M to</a:t>
                </a:r>
              </a:p>
              <a:p>
                <a:r>
                  <a:rPr lang="en-US"/>
                  <a:t>you of length L+5</a:t>
                </a:r>
              </a:p>
            </p:txBody>
          </p:sp>
          <p:sp>
            <p:nvSpPr>
              <p:cNvPr id="110613" name="Line 21"/>
              <p:cNvSpPr>
                <a:spLocks noChangeShapeType="1"/>
              </p:cNvSpPr>
              <p:nvPr/>
            </p:nvSpPr>
            <p:spPr bwMode="auto">
              <a:xfrm>
                <a:off x="1872" y="1638"/>
                <a:ext cx="576" cy="426"/>
              </a:xfrm>
              <a:prstGeom prst="line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0614" name="Group 22"/>
            <p:cNvGrpSpPr>
              <a:grpSpLocks/>
            </p:cNvGrpSpPr>
            <p:nvPr/>
          </p:nvGrpSpPr>
          <p:grpSpPr bwMode="auto">
            <a:xfrm>
              <a:off x="3744" y="1920"/>
              <a:ext cx="1344" cy="1392"/>
              <a:chOff x="3744" y="1920"/>
              <a:chExt cx="1344" cy="1392"/>
            </a:xfrm>
          </p:grpSpPr>
          <p:sp>
            <p:nvSpPr>
              <p:cNvPr id="110615" name="Text Box 23"/>
              <p:cNvSpPr txBox="1">
                <a:spLocks noChangeArrowheads="1"/>
              </p:cNvSpPr>
              <p:nvPr/>
            </p:nvSpPr>
            <p:spPr bwMode="auto">
              <a:xfrm>
                <a:off x="3792" y="1920"/>
                <a:ext cx="1296" cy="576"/>
              </a:xfrm>
              <a:prstGeom prst="rect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r>
                  <a:rPr lang="en-US"/>
                  <a:t>I found a path</a:t>
                </a:r>
              </a:p>
              <a:p>
                <a:r>
                  <a:rPr lang="en-US"/>
                  <a:t>from node M to</a:t>
                </a:r>
              </a:p>
              <a:p>
                <a:r>
                  <a:rPr lang="en-US"/>
                  <a:t>you of length L+6</a:t>
                </a:r>
              </a:p>
            </p:txBody>
          </p:sp>
          <p:sp>
            <p:nvSpPr>
              <p:cNvPr id="110616" name="Line 24"/>
              <p:cNvSpPr>
                <a:spLocks noChangeShapeType="1"/>
              </p:cNvSpPr>
              <p:nvPr/>
            </p:nvSpPr>
            <p:spPr bwMode="auto">
              <a:xfrm flipH="1">
                <a:off x="3744" y="2496"/>
                <a:ext cx="696" cy="816"/>
              </a:xfrm>
              <a:prstGeom prst="line">
                <a:avLst/>
              </a:prstGeom>
              <a:noFill/>
              <a:ln w="25400">
                <a:solidFill>
                  <a:srgbClr val="993366"/>
                </a:solidFill>
                <a:prstDash val="sys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0617" name="Group 25"/>
          <p:cNvGrpSpPr>
            <a:grpSpLocks/>
          </p:cNvGrpSpPr>
          <p:nvPr/>
        </p:nvGrpSpPr>
        <p:grpSpPr bwMode="auto">
          <a:xfrm>
            <a:off x="4137819" y="1371600"/>
            <a:ext cx="2187575" cy="1676400"/>
            <a:chOff x="2606" y="912"/>
            <a:chExt cx="1378" cy="1056"/>
          </a:xfrm>
        </p:grpSpPr>
        <p:sp>
          <p:nvSpPr>
            <p:cNvPr id="110618" name="Oval 26"/>
            <p:cNvSpPr>
              <a:spLocks noChangeArrowheads="1"/>
            </p:cNvSpPr>
            <p:nvPr/>
          </p:nvSpPr>
          <p:spPr bwMode="auto">
            <a:xfrm>
              <a:off x="2606" y="912"/>
              <a:ext cx="1378" cy="912"/>
            </a:xfrm>
            <a:prstGeom prst="ellipse">
              <a:avLst/>
            </a:prstGeom>
            <a:noFill/>
            <a:ln w="2540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Is this the</a:t>
              </a:r>
            </a:p>
            <a:p>
              <a:pPr algn="ctr"/>
              <a:r>
                <a:rPr lang="en-US" dirty="0"/>
                <a:t>shortest path from</a:t>
              </a:r>
            </a:p>
            <a:p>
              <a:pPr algn="ctr"/>
              <a:r>
                <a:rPr lang="en-US" dirty="0"/>
                <a:t>M I know about</a:t>
              </a:r>
              <a:r>
                <a:rPr lang="en-US" dirty="0" smtClean="0"/>
                <a:t>?</a:t>
              </a:r>
            </a:p>
            <a:p>
              <a:pPr algn="ctr"/>
              <a:r>
                <a:rPr lang="en-US" dirty="0" smtClean="0"/>
                <a:t>If so …</a:t>
              </a:r>
              <a:endParaRPr lang="en-US" dirty="0"/>
            </a:p>
          </p:txBody>
        </p:sp>
        <p:sp>
          <p:nvSpPr>
            <p:cNvPr id="110619" name="Line 27"/>
            <p:cNvSpPr>
              <a:spLocks noChangeShapeType="1"/>
            </p:cNvSpPr>
            <p:nvPr/>
          </p:nvSpPr>
          <p:spPr bwMode="auto">
            <a:xfrm flipV="1">
              <a:off x="2928" y="1776"/>
              <a:ext cx="96" cy="192"/>
            </a:xfrm>
            <a:prstGeom prst="line">
              <a:avLst/>
            </a:prstGeom>
            <a:noFill/>
            <a:ln w="25400" cap="rnd">
              <a:solidFill>
                <a:srgbClr val="008000"/>
              </a:solidFill>
              <a:prstDash val="sys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621" name="Rectangle 29"/>
          <p:cNvSpPr>
            <a:spLocks noChangeArrowheads="1"/>
          </p:cNvSpPr>
          <p:nvPr/>
        </p:nvSpPr>
        <p:spPr bwMode="auto">
          <a:xfrm>
            <a:off x="4495800" y="3276600"/>
            <a:ext cx="685800" cy="838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0622" name="Line 30"/>
          <p:cNvSpPr>
            <a:spLocks noChangeShapeType="1"/>
          </p:cNvSpPr>
          <p:nvPr/>
        </p:nvSpPr>
        <p:spPr bwMode="auto">
          <a:xfrm>
            <a:off x="4495800" y="35052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3" name="Line 31"/>
          <p:cNvSpPr>
            <a:spLocks noChangeShapeType="1"/>
          </p:cNvSpPr>
          <p:nvPr/>
        </p:nvSpPr>
        <p:spPr bwMode="auto">
          <a:xfrm>
            <a:off x="4495800" y="3733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4" name="Line 32"/>
          <p:cNvSpPr>
            <a:spLocks noChangeShapeType="1"/>
          </p:cNvSpPr>
          <p:nvPr/>
        </p:nvSpPr>
        <p:spPr bwMode="auto">
          <a:xfrm>
            <a:off x="4495800" y="39624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25" name="Text Box 33"/>
          <p:cNvSpPr txBox="1">
            <a:spLocks noChangeArrowheads="1"/>
          </p:cNvSpPr>
          <p:nvPr/>
        </p:nvSpPr>
        <p:spPr bwMode="auto">
          <a:xfrm>
            <a:off x="4495800" y="3200400"/>
            <a:ext cx="8128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/>
              <a:t>table of</a:t>
            </a:r>
          </a:p>
          <a:p>
            <a:r>
              <a:rPr lang="en-US" sz="1400"/>
              <a:t>shortest</a:t>
            </a:r>
          </a:p>
          <a:p>
            <a:r>
              <a:rPr lang="en-US" sz="1400"/>
              <a:t>paths</a:t>
            </a:r>
          </a:p>
          <a:p>
            <a:r>
              <a:rPr lang="en-US" sz="1400"/>
              <a:t>to N</a:t>
            </a:r>
          </a:p>
        </p:txBody>
      </p:sp>
    </p:spTree>
    <p:extLst>
      <p:ext uri="{BB962C8B-B14F-4D97-AF65-F5344CB8AC3E}">
        <p14:creationId xmlns:p14="http://schemas.microsoft.com/office/powerpoint/2010/main" val="167429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 smtClean="0">
                <a:solidFill>
                  <a:srgbClr val="FF0000"/>
                </a:solidFill>
              </a:rPr>
              <a:t>Pregel</a:t>
            </a:r>
            <a:r>
              <a:rPr lang="en-US" dirty="0" smtClean="0">
                <a:solidFill>
                  <a:srgbClr val="002060"/>
                </a:solidFill>
              </a:rPr>
              <a:t>: the original, from Google.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i="1" dirty="0" err="1" smtClean="0">
                <a:solidFill>
                  <a:srgbClr val="FF0000"/>
                </a:solidFill>
              </a:rPr>
              <a:t>Giraph</a:t>
            </a:r>
            <a:r>
              <a:rPr lang="en-US" dirty="0" smtClean="0"/>
              <a:t>: open-source (Apache) </a:t>
            </a:r>
            <a:r>
              <a:rPr lang="en-US" dirty="0" err="1" smtClean="0"/>
              <a:t>Pregel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Built on Hadoop.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GraphX</a:t>
            </a:r>
            <a:r>
              <a:rPr lang="en-US" dirty="0" smtClean="0"/>
              <a:t>: a similar front end for Spark.</a:t>
            </a:r>
          </a:p>
          <a:p>
            <a:r>
              <a:rPr lang="en-US" i="1" dirty="0" err="1" smtClean="0">
                <a:solidFill>
                  <a:srgbClr val="FF0000"/>
                </a:solidFill>
              </a:rPr>
              <a:t>GraphLab</a:t>
            </a:r>
            <a:r>
              <a:rPr lang="en-US" dirty="0" smtClean="0"/>
              <a:t>: similar system that deals more effectively with nodes of high degree.</a:t>
            </a:r>
          </a:p>
          <a:p>
            <a:pPr lvl="1"/>
            <a:r>
              <a:rPr lang="en-US" dirty="0" smtClean="0"/>
              <a:t>Will split the work for such a graph node among several compute nodes.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53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610600" cy="987552"/>
          </a:xfrm>
        </p:spPr>
        <p:txBody>
          <a:bodyPr/>
          <a:lstStyle/>
          <a:p>
            <a:r>
              <a:rPr lang="en-US" dirty="0" smtClean="0"/>
              <a:t>Algorithms Vs.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839200" cy="5334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Example</a:t>
            </a:r>
            <a:r>
              <a:rPr lang="en-US" dirty="0" smtClean="0"/>
              <a:t>: email spam.</a:t>
            </a:r>
          </a:p>
          <a:p>
            <a:r>
              <a:rPr lang="en-US" dirty="0" smtClean="0"/>
              <a:t>A model of spam might be based on weighted occurrences of words or phrases.</a:t>
            </a:r>
          </a:p>
          <a:p>
            <a:pPr lvl="1"/>
            <a:r>
              <a:rPr lang="en-US" dirty="0" smtClean="0"/>
              <a:t>Would give high weight to words like “Viagra” or phrases like “Nigerian prince.”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Problem</a:t>
            </a:r>
            <a:r>
              <a:rPr lang="en-US" dirty="0" smtClean="0"/>
              <a:t>: when the weights are in favor of spam, there is no obvious reason why it is spam.</a:t>
            </a:r>
          </a:p>
          <a:p>
            <a:r>
              <a:rPr lang="en-US" dirty="0" smtClean="0"/>
              <a:t>Sometimes, no one cares; other times understanding is vital.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Weird but true</a:t>
            </a:r>
            <a:r>
              <a:rPr lang="en-US" dirty="0" smtClean="0"/>
              <a:t>: EU is outlawing unexplainable models.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5101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Algorithm to Discover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Rules like “Nigerian prince” -&gt; spam are understandable and actionable.</a:t>
            </a:r>
          </a:p>
          <a:p>
            <a:r>
              <a:rPr lang="en-US" dirty="0" smtClean="0"/>
              <a:t>But the downside is that </a:t>
            </a:r>
            <a:r>
              <a:rPr lang="en-US" dirty="0" smtClean="0">
                <a:solidFill>
                  <a:srgbClr val="00B050"/>
                </a:solidFill>
              </a:rPr>
              <a:t>every</a:t>
            </a:r>
            <a:r>
              <a:rPr lang="en-US" dirty="0" smtClean="0"/>
              <a:t> email with that phrase will be considered spam.</a:t>
            </a:r>
          </a:p>
          <a:p>
            <a:r>
              <a:rPr lang="en-US" dirty="0" smtClean="0"/>
              <a:t>Next lecture will talk about these </a:t>
            </a:r>
            <a:r>
              <a:rPr lang="en-US" i="1" dirty="0" smtClean="0">
                <a:solidFill>
                  <a:srgbClr val="FF0000"/>
                </a:solidFill>
              </a:rPr>
              <a:t>association rules</a:t>
            </a:r>
            <a:r>
              <a:rPr lang="en-US" dirty="0" smtClean="0"/>
              <a:t>, and how they are used in managing (brick and mortar) stores, where understanding the meaning of a rule is essential.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06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E7538-B601-49B9-B7E1-C1F49B390D90}" type="slidenum">
              <a:rPr lang="en-US"/>
              <a:pPr/>
              <a:t>7</a:t>
            </a:fld>
            <a:endParaRPr lang="en-US"/>
          </a:p>
        </p:txBody>
      </p:sp>
      <p:sp>
        <p:nvSpPr>
          <p:cNvPr id="839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533400"/>
            <a:ext cx="7772400" cy="11430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</a:rPr>
              <a:t>Administrivia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1676400"/>
            <a:ext cx="7086600" cy="304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Prerequisites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Requirements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Staff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Resources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Honor Code</a:t>
            </a:r>
          </a:p>
          <a:p>
            <a:r>
              <a:rPr lang="en-US" dirty="0" smtClean="0">
                <a:solidFill>
                  <a:srgbClr val="FFC000"/>
                </a:solidFill>
              </a:rPr>
              <a:t>Lateness Policy</a:t>
            </a:r>
            <a:endParaRPr lang="en-US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Prerequisites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556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Programming</a:t>
            </a:r>
            <a:r>
              <a:rPr lang="en-US" dirty="0" smtClean="0"/>
              <a:t>.  Java is best for </a:t>
            </a:r>
            <a:r>
              <a:rPr lang="en-US" dirty="0" err="1" smtClean="0"/>
              <a:t>homeworks</a:t>
            </a:r>
            <a:r>
              <a:rPr lang="en-US" dirty="0" smtClean="0"/>
              <a:t>.</a:t>
            </a:r>
            <a:endParaRPr lang="en-US" dirty="0" smtClean="0">
              <a:solidFill>
                <a:srgbClr val="00B0F0"/>
              </a:solidFill>
            </a:endParaRPr>
          </a:p>
          <a:p>
            <a:r>
              <a:rPr lang="en-US" dirty="0" smtClean="0">
                <a:solidFill>
                  <a:srgbClr val="00B0F0"/>
                </a:solidFill>
              </a:rPr>
              <a:t>Basic Algorithms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CS161 is surely sufficient.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Probability</a:t>
            </a:r>
            <a:r>
              <a:rPr lang="en-US" dirty="0" smtClean="0"/>
              <a:t>, e.g., CS109 or Stat116.</a:t>
            </a:r>
          </a:p>
          <a:p>
            <a:pPr lvl="1"/>
            <a:r>
              <a:rPr lang="en-US" dirty="0" smtClean="0"/>
              <a:t>There will be a review session and a review doc is linked from the class home page.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Linear algebra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Another review doc + review session is available.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Multivariable calculus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00B0F0"/>
                </a:solidFill>
              </a:rPr>
              <a:t>Database systems </a:t>
            </a:r>
            <a:r>
              <a:rPr lang="en-US" dirty="0" smtClean="0"/>
              <a:t>(SQL, relational algebra).</a:t>
            </a:r>
          </a:p>
          <a:p>
            <a:pPr lvl="1"/>
            <a:r>
              <a:rPr lang="en-US" dirty="0" smtClean="0"/>
              <a:t>CS145 is sufficient by not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593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25052"/>
            <a:ext cx="9372600" cy="987552"/>
          </a:xfrm>
        </p:spPr>
        <p:txBody>
          <a:bodyPr/>
          <a:lstStyle/>
          <a:p>
            <a:r>
              <a:rPr lang="en-US" dirty="0" smtClean="0"/>
              <a:t>What If I Don’t Know All This Stuff?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of the topics listed is important for a small part of the course.</a:t>
            </a:r>
          </a:p>
          <a:p>
            <a:pPr lvl="1"/>
            <a:r>
              <a:rPr lang="en-US" dirty="0" smtClean="0"/>
              <a:t>If you are missing an item of background, you could consider just-in-time learning of the needed material.</a:t>
            </a:r>
          </a:p>
          <a:p>
            <a:r>
              <a:rPr lang="en-US" dirty="0" smtClean="0"/>
              <a:t>The exception is programming.</a:t>
            </a:r>
          </a:p>
          <a:p>
            <a:pPr lvl="1"/>
            <a:r>
              <a:rPr lang="en-US" dirty="0" smtClean="0"/>
              <a:t>To do well in this course, you really need to be comfortable with writing code in Java or a similar language.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12225-5612-419B-A8D5-4B8EEE4C217E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993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Jure Color Schem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7030A0"/>
      </a:accent2>
      <a:accent3>
        <a:srgbClr val="00B0F0"/>
      </a:accent3>
      <a:accent4>
        <a:srgbClr val="D60093"/>
      </a:accent4>
      <a:accent5>
        <a:srgbClr val="008000"/>
      </a:accent5>
      <a:accent6>
        <a:srgbClr val="FF6600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>
        <a:ln cmpd="sng"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 cmpd="sng"/>
      </a:spPr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8692</TotalTime>
  <Words>2905</Words>
  <Application>Microsoft Office PowerPoint</Application>
  <PresentationFormat>On-screen Show (4:3)</PresentationFormat>
  <Paragraphs>381</Paragraphs>
  <Slides>47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Module</vt:lpstr>
      <vt:lpstr>Essence of the Course Administrivia MapReduce Other Parallel-Computing Systems</vt:lpstr>
      <vt:lpstr>What This Course Is About</vt:lpstr>
      <vt:lpstr>Models</vt:lpstr>
      <vt:lpstr>“The Two Cultures”</vt:lpstr>
      <vt:lpstr>Algorithms Vs. Models</vt:lpstr>
      <vt:lpstr>Algorithm to Discover Rules</vt:lpstr>
      <vt:lpstr>Administrivia</vt:lpstr>
      <vt:lpstr>Prerequisites</vt:lpstr>
      <vt:lpstr>What If I Don’t Know All This Stuff?</vt:lpstr>
      <vt:lpstr>Requirements: Final Exam</vt:lpstr>
      <vt:lpstr>Requirements: Gradiance</vt:lpstr>
      <vt:lpstr>Gradiance – (2)</vt:lpstr>
      <vt:lpstr>Requirements: Ordinary HW</vt:lpstr>
      <vt:lpstr>Requirements: Piazza</vt:lpstr>
      <vt:lpstr>Staff</vt:lpstr>
      <vt:lpstr>Resources</vt:lpstr>
      <vt:lpstr>Special Tutorials</vt:lpstr>
      <vt:lpstr>Honor Code</vt:lpstr>
      <vt:lpstr>Honor Code – (2)</vt:lpstr>
      <vt:lpstr>Late Homeworks</vt:lpstr>
      <vt:lpstr>Distributed File Systems MapReduce and Hadoop Examples of MR Algorithms</vt:lpstr>
      <vt:lpstr>Distributed File System</vt:lpstr>
      <vt:lpstr>Alternative: Erasure Coding</vt:lpstr>
      <vt:lpstr>MapReduce</vt:lpstr>
      <vt:lpstr>MapReduce and Hadoop</vt:lpstr>
      <vt:lpstr>MapReduce in a Nutshell</vt:lpstr>
      <vt:lpstr>In a Nutshell – (2)</vt:lpstr>
      <vt:lpstr>MapReduce Pattern</vt:lpstr>
      <vt:lpstr>Example: Word Count</vt:lpstr>
      <vt:lpstr>Word Count Using MapReduce</vt:lpstr>
      <vt:lpstr>Coping With Failures</vt:lpstr>
      <vt:lpstr>Some MapReduce Algorithms</vt:lpstr>
      <vt:lpstr>Relational Join</vt:lpstr>
      <vt:lpstr>The Map Function</vt:lpstr>
      <vt:lpstr>The Reduce Function</vt:lpstr>
      <vt:lpstr>Two-Pass Matrix Multiplication</vt:lpstr>
      <vt:lpstr>The Map and Reduce Functions</vt:lpstr>
      <vt:lpstr>The Second Pass</vt:lpstr>
      <vt:lpstr>Single-Pass Matrix Multiplication</vt:lpstr>
      <vt:lpstr>Extensions to MapReduce</vt:lpstr>
      <vt:lpstr>Data-Flow Systems</vt:lpstr>
      <vt:lpstr>Spark</vt:lpstr>
      <vt:lpstr>Example: 2-Pass MatMult</vt:lpstr>
      <vt:lpstr>Bulk-Synchronous Systems</vt:lpstr>
      <vt:lpstr>The Graph Model</vt:lpstr>
      <vt:lpstr>Example: Shortest Paths</vt:lpstr>
      <vt:lpstr>Some Systems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</dc:creator>
  <cp:lastModifiedBy>Jeff</cp:lastModifiedBy>
  <cp:revision>630</cp:revision>
  <dcterms:created xsi:type="dcterms:W3CDTF">2009-06-12T17:14:38Z</dcterms:created>
  <dcterms:modified xsi:type="dcterms:W3CDTF">2017-01-10T22:05:07Z</dcterms:modified>
</cp:coreProperties>
</file>