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1" r:id="rId3"/>
    <p:sldId id="267" r:id="rId4"/>
    <p:sldId id="324" r:id="rId5"/>
    <p:sldId id="268" r:id="rId6"/>
    <p:sldId id="270" r:id="rId7"/>
    <p:sldId id="271" r:id="rId8"/>
    <p:sldId id="272" r:id="rId9"/>
    <p:sldId id="273" r:id="rId10"/>
    <p:sldId id="304" r:id="rId11"/>
    <p:sldId id="283" r:id="rId12"/>
    <p:sldId id="302" r:id="rId13"/>
    <p:sldId id="284" r:id="rId14"/>
    <p:sldId id="317" r:id="rId15"/>
    <p:sldId id="311" r:id="rId16"/>
    <p:sldId id="306" r:id="rId17"/>
    <p:sldId id="310" r:id="rId18"/>
    <p:sldId id="312" r:id="rId19"/>
    <p:sldId id="313" r:id="rId20"/>
    <p:sldId id="314" r:id="rId21"/>
    <p:sldId id="307" r:id="rId22"/>
    <p:sldId id="315" r:id="rId23"/>
    <p:sldId id="285" r:id="rId24"/>
    <p:sldId id="289" r:id="rId25"/>
    <p:sldId id="286" r:id="rId26"/>
    <p:sldId id="287" r:id="rId27"/>
    <p:sldId id="288" r:id="rId28"/>
    <p:sldId id="290" r:id="rId29"/>
    <p:sldId id="291" r:id="rId30"/>
    <p:sldId id="293" r:id="rId31"/>
    <p:sldId id="295" r:id="rId32"/>
    <p:sldId id="321" r:id="rId33"/>
    <p:sldId id="296" r:id="rId34"/>
    <p:sldId id="297" r:id="rId35"/>
    <p:sldId id="298" r:id="rId36"/>
    <p:sldId id="299" r:id="rId37"/>
    <p:sldId id="300" r:id="rId38"/>
    <p:sldId id="301" r:id="rId39"/>
    <p:sldId id="316" r:id="rId40"/>
    <p:sldId id="308" r:id="rId41"/>
    <p:sldId id="309" r:id="rId42"/>
    <p:sldId id="318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>
        <p:scale>
          <a:sx n="76" d="100"/>
          <a:sy n="76" d="100"/>
        </p:scale>
        <p:origin x="-11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85F9C-E198-4295-AB8F-740224D46F58}" type="slidenum">
              <a:rPr lang="en-US"/>
              <a:pPr/>
              <a:t>34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5A521-B9B0-426C-A57B-9C786722682B}" type="slidenum">
              <a:rPr lang="en-US"/>
              <a:pPr/>
              <a:t>35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9138C-8FAE-4F59-A810-573BDC88AC70}" type="slidenum">
              <a:rPr lang="en-US"/>
              <a:pPr/>
              <a:t>36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F6FF3-88E1-485A-B005-B6AD82A1E441}" type="slidenum">
              <a:rPr lang="en-US"/>
              <a:pPr/>
              <a:t>37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Graph Algorithms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362200"/>
            <a:ext cx="7543800" cy="2057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Counting Triangles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Transitive Closure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7118" y="5162290"/>
            <a:ext cx="7235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</a:p>
          <a:p>
            <a:r>
              <a:rPr lang="en-US" sz="3600" b="1" dirty="0" smtClean="0">
                <a:latin typeface="+mj-lt"/>
                <a:cs typeface="Calibri" pitchFamily="34" charset="0"/>
              </a:rPr>
              <a:t>Stanford University/</a:t>
            </a:r>
            <a:r>
              <a:rPr lang="en-US" sz="3600" b="1" dirty="0" err="1" smtClean="0">
                <a:latin typeface="+mj-lt"/>
                <a:cs typeface="Calibri" pitchFamily="34" charset="0"/>
              </a:rPr>
              <a:t>Infolab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  <p:pic>
        <p:nvPicPr>
          <p:cNvPr id="7" name="Picture 6" descr="C:\Users\Jeff\Downloads\Stanford-Infolab-RGB-whiteBG-600px@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814" y="5162290"/>
            <a:ext cx="1646546" cy="169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a constant number of MapReduce rounds, independent of N or 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Count degrees of each node.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Filter edges with two heavy-hitter ends.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 or 2 rounds to join only the heavy-hitter edges.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Join the non-heavy-hitter edges with all edges at a non-heavy end.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Then join the result of (4) with all edges to see if a triangle is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Transitive Closure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7543800" cy="2895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Classical Approaches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Arc + Path =&gt; Path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err="1" smtClean="0">
                <a:solidFill>
                  <a:srgbClr val="FF9900"/>
                </a:solidFill>
              </a:rPr>
              <a:t>Path</a:t>
            </a:r>
            <a:r>
              <a:rPr lang="en-US" sz="3600" dirty="0" smtClean="0">
                <a:solidFill>
                  <a:srgbClr val="FF9900"/>
                </a:solidFill>
              </a:rPr>
              <a:t> + Path =&gt; Path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“Smart” Transitive Closure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Strongly Connected Components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Regarding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 for the same problem can be parallelized to different degrees.</a:t>
            </a:r>
          </a:p>
          <a:p>
            <a:r>
              <a:rPr lang="en-US" dirty="0" smtClean="0"/>
              <a:t>The same activity can (sometimes) be performed for each node in parallel.</a:t>
            </a:r>
          </a:p>
          <a:p>
            <a:r>
              <a:rPr lang="en-US" dirty="0" smtClean="0"/>
              <a:t>A relational join or similar step can be performed in one round of MapReduce.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Parameters</a:t>
            </a:r>
            <a:r>
              <a:rPr lang="en-US" dirty="0" smtClean="0"/>
              <a:t>: N = # nodes, M = # edges, D = diameter.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directed graph of N nodes and M arcs.</a:t>
            </a:r>
          </a:p>
          <a:p>
            <a:r>
              <a:rPr lang="en-US" dirty="0" smtClean="0"/>
              <a:t>Arcs are represented by a relation Arc(</a:t>
            </a:r>
            <a:r>
              <a:rPr lang="en-US" dirty="0" err="1" smtClean="0"/>
              <a:t>u,v</a:t>
            </a:r>
            <a:r>
              <a:rPr lang="en-US" dirty="0" smtClean="0"/>
              <a:t>) meaning there is an arc from node u to node v.</a:t>
            </a:r>
          </a:p>
          <a:p>
            <a:r>
              <a:rPr lang="en-US" dirty="0" smtClean="0"/>
              <a:t>Goal is to compute the </a:t>
            </a:r>
            <a:r>
              <a:rPr lang="en-US" i="1" dirty="0" smtClean="0">
                <a:solidFill>
                  <a:srgbClr val="FF0000"/>
                </a:solidFill>
              </a:rPr>
              <a:t>transitive closure </a:t>
            </a:r>
            <a:r>
              <a:rPr lang="en-US" dirty="0" smtClean="0"/>
              <a:t>of Arc, which is the relation Path(</a:t>
            </a:r>
            <a:r>
              <a:rPr lang="en-US" dirty="0" err="1" smtClean="0"/>
              <a:t>u,v</a:t>
            </a:r>
            <a:r>
              <a:rPr lang="en-US" dirty="0" smtClean="0"/>
              <a:t>), meaning that there is a path of length 1 or more from u to v.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Bad news</a:t>
            </a:r>
            <a:r>
              <a:rPr lang="en-US" dirty="0" smtClean="0"/>
              <a:t>: TC takes (serial) time O(NM) in the worst case.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Good news</a:t>
            </a:r>
            <a:r>
              <a:rPr lang="en-US" dirty="0" smtClean="0"/>
              <a:t>: But you can parallelize it heavily.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3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Transitive Closure?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in its own right.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Finding structure of the Web</a:t>
            </a:r>
            <a:r>
              <a:rPr lang="en-US" dirty="0" smtClean="0"/>
              <a:t>, e.g., strongly connected “central” region.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Finding connections</a:t>
            </a:r>
            <a:r>
              <a:rPr lang="en-US" dirty="0" smtClean="0"/>
              <a:t>: “was money ever transferred, directly or indirectly, from the West-Side Mob to the Stanford Chess Club?”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Ancestry</a:t>
            </a:r>
            <a:r>
              <a:rPr lang="en-US" dirty="0" smtClean="0"/>
              <a:t>: “is Jeff Ullman a descendant of Genghis Khan?”</a:t>
            </a:r>
          </a:p>
          <a:p>
            <a:r>
              <a:rPr lang="en-US" dirty="0" smtClean="0"/>
              <a:t>Every linear recursion (only one recursive call) can be expressed as a transitive closure plus </a:t>
            </a:r>
            <a:r>
              <a:rPr lang="en-US" dirty="0" err="1" smtClean="0"/>
              <a:t>nonrecursive</a:t>
            </a:r>
            <a:r>
              <a:rPr lang="en-US" dirty="0" smtClean="0"/>
              <a:t> stuff to translate to and from 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Classical Methods for TC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9900"/>
                </a:solidFill>
              </a:rPr>
              <a:t>Warshall’s</a:t>
            </a:r>
            <a:r>
              <a:rPr lang="en-US" sz="3600" dirty="0" smtClean="0">
                <a:solidFill>
                  <a:srgbClr val="FF9900"/>
                </a:solidFill>
              </a:rPr>
              <a:t> Algorithm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Depth-First Search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Breadth-First Search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5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Warshall’s</a:t>
            </a:r>
            <a:r>
              <a:rPr lang="en-US" i="1" dirty="0" smtClean="0">
                <a:solidFill>
                  <a:srgbClr val="FF0000"/>
                </a:solidFill>
              </a:rPr>
              <a:t> Algorithm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5257801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Path := Arc;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FOR each node u, Path(</a:t>
            </a:r>
            <a:r>
              <a:rPr lang="en-US" dirty="0" err="1" smtClean="0"/>
              <a:t>v,w</a:t>
            </a:r>
            <a:r>
              <a:rPr lang="en-US" dirty="0" smtClean="0"/>
              <a:t>) += Path(</a:t>
            </a:r>
            <a:r>
              <a:rPr lang="en-US" dirty="0" err="1" smtClean="0"/>
              <a:t>v,u</a:t>
            </a:r>
            <a:r>
              <a:rPr lang="en-US" dirty="0" smtClean="0"/>
              <a:t>) AND 	Path(</a:t>
            </a:r>
            <a:r>
              <a:rPr lang="en-US" dirty="0" err="1" smtClean="0"/>
              <a:t>u,w</a:t>
            </a:r>
            <a:r>
              <a:rPr lang="en-US" dirty="0" smtClean="0"/>
              <a:t>); /*u is called the </a:t>
            </a:r>
            <a:r>
              <a:rPr lang="en-US" i="1" dirty="0" smtClean="0">
                <a:solidFill>
                  <a:srgbClr val="FF0000"/>
                </a:solidFill>
              </a:rPr>
              <a:t>pivot</a:t>
            </a:r>
            <a:r>
              <a:rPr lang="en-US" dirty="0" smtClean="0"/>
              <a:t> */</a:t>
            </a:r>
          </a:p>
          <a:p>
            <a:r>
              <a:rPr lang="en-US" dirty="0" smtClean="0"/>
              <a:t>Running time O(N</a:t>
            </a:r>
            <a:r>
              <a:rPr lang="en-US" baseline="30000" dirty="0" smtClean="0"/>
              <a:t>3</a:t>
            </a:r>
            <a:r>
              <a:rPr lang="en-US" dirty="0" smtClean="0"/>
              <a:t>) independent of M or D.</a:t>
            </a:r>
          </a:p>
          <a:p>
            <a:r>
              <a:rPr lang="en-US" dirty="0" smtClean="0"/>
              <a:t>Can parallelize the pivot step for each u (next slide).</a:t>
            </a:r>
          </a:p>
          <a:p>
            <a:r>
              <a:rPr lang="en-US" dirty="0" smtClean="0"/>
              <a:t>But the pivot steps  must be executed sequentially, so N rounds of MapReduce are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3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Pivot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dirty="0" smtClean="0"/>
              <a:t>A pivot on u is essentially a join of the Path relation with itself, restricted so the join value is always u.</a:t>
            </a:r>
          </a:p>
          <a:p>
            <a:pPr lvl="1"/>
            <a:r>
              <a:rPr lang="en-US" dirty="0" smtClean="0"/>
              <a:t>Path(</a:t>
            </a:r>
            <a:r>
              <a:rPr lang="en-US" dirty="0" err="1" smtClean="0"/>
              <a:t>v,w</a:t>
            </a:r>
            <a:r>
              <a:rPr lang="en-US" dirty="0" smtClean="0"/>
              <a:t>) += Path(</a:t>
            </a:r>
            <a:r>
              <a:rPr lang="en-US" dirty="0" err="1" smtClean="0"/>
              <a:t>v,u</a:t>
            </a:r>
            <a:r>
              <a:rPr lang="en-US" dirty="0" smtClean="0"/>
              <a:t>) AND Path(</a:t>
            </a:r>
            <a:r>
              <a:rPr lang="en-US" dirty="0" err="1" smtClean="0"/>
              <a:t>u,w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But (ick!) every tuple has the same value (u) for the join attribute.</a:t>
            </a:r>
          </a:p>
          <a:p>
            <a:pPr lvl="1"/>
            <a:r>
              <a:rPr lang="en-US" dirty="0" smtClean="0"/>
              <a:t>Standard MapReduce join will bottleneck, since all Path facts wind up at the same reducer (the one for key u).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problem, where one or more values of the join attribute are “heavy hitters” is called </a:t>
            </a:r>
            <a:r>
              <a:rPr lang="en-US" i="1" dirty="0" smtClean="0">
                <a:solidFill>
                  <a:srgbClr val="FF0000"/>
                </a:solidFill>
              </a:rPr>
              <a:t>skew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limits the amount of parallelism, unless you do something clever.</a:t>
            </a:r>
          </a:p>
          <a:p>
            <a:r>
              <a:rPr lang="en-US" dirty="0" smtClean="0"/>
              <a:t>But there is a cost: in MapReduce terms, you communicate each Path fact from its mapper to many reducers.</a:t>
            </a:r>
          </a:p>
          <a:p>
            <a:pPr lvl="1"/>
            <a:r>
              <a:rPr lang="en-US" dirty="0" smtClean="0"/>
              <a:t>As communication is often the bottleneck, you have to be clever how you parallelize when there is a heavy hitter.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0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Joins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trick</a:t>
            </a:r>
            <a:r>
              <a:rPr lang="en-US" dirty="0" smtClean="0"/>
              <a:t>: Given Path(</a:t>
            </a:r>
            <a:r>
              <a:rPr lang="en-US" dirty="0" err="1" smtClean="0"/>
              <a:t>v,u</a:t>
            </a:r>
            <a:r>
              <a:rPr lang="en-US" dirty="0" smtClean="0"/>
              <a:t>) and Path(</a:t>
            </a:r>
            <a:r>
              <a:rPr lang="en-US" dirty="0" err="1" smtClean="0"/>
              <a:t>u,w</a:t>
            </a:r>
            <a:r>
              <a:rPr lang="en-US" dirty="0" smtClean="0"/>
              <a:t>) facts: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Divide the values of v into k equal-sized groups.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Divide the values of w into k equal-sized groups.</a:t>
            </a:r>
          </a:p>
          <a:p>
            <a:pPr lvl="2"/>
            <a:r>
              <a:rPr lang="en-US" dirty="0" smtClean="0"/>
              <a:t>Can be the same groups, since v and w range over all nodes.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key (reducer) for each pair of groups, one for v and one for w.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Send Path(</a:t>
            </a:r>
            <a:r>
              <a:rPr lang="en-US" dirty="0" err="1" smtClean="0"/>
              <a:t>v,u</a:t>
            </a:r>
            <a:r>
              <a:rPr lang="en-US" dirty="0" smtClean="0"/>
              <a:t>) to the k reducers for key (</a:t>
            </a:r>
            <a:r>
              <a:rPr lang="en-US" dirty="0" err="1" smtClean="0"/>
              <a:t>g,h</a:t>
            </a:r>
            <a:r>
              <a:rPr lang="en-US" dirty="0" smtClean="0"/>
              <a:t>), where g is the group of v, and h is any group for w.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Send Path(</a:t>
            </a:r>
            <a:r>
              <a:rPr lang="en-US" dirty="0" err="1" smtClean="0"/>
              <a:t>u,w</a:t>
            </a:r>
            <a:r>
              <a:rPr lang="en-US" dirty="0" smtClean="0"/>
              <a:t>) to the k reducers for key (</a:t>
            </a:r>
            <a:r>
              <a:rPr lang="en-US" dirty="0" err="1" smtClean="0"/>
              <a:t>g,h</a:t>
            </a:r>
            <a:r>
              <a:rPr lang="en-US" dirty="0" smtClean="0"/>
              <a:t>), where h is the group of w and g is any group for v.</a:t>
            </a:r>
          </a:p>
          <a:p>
            <a:pPr marL="678942" indent="-514350"/>
            <a:r>
              <a:rPr lang="en-US" dirty="0" smtClean="0"/>
              <a:t>k times the communication, but k</a:t>
            </a:r>
            <a:r>
              <a:rPr lang="en-US" baseline="30000" dirty="0" smtClean="0"/>
              <a:t>2</a:t>
            </a:r>
            <a:r>
              <a:rPr lang="en-US" dirty="0" smtClean="0"/>
              <a:t>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4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8077200" cy="13716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Counting Triangles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75438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Bounds on Numbers of Triangles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Heavy Hitters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An Optimal Algorithm</a:t>
            </a:r>
            <a:endParaRPr lang="en-US" sz="3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Path Facts to Reducers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600" y="2057400"/>
            <a:ext cx="3581400" cy="3429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114800" y="2057400"/>
            <a:ext cx="0" cy="3429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7800" y="2073579"/>
            <a:ext cx="0" cy="342900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3200400"/>
            <a:ext cx="35814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4343400"/>
            <a:ext cx="35814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838200" y="2362200"/>
            <a:ext cx="5029200" cy="457200"/>
            <a:chOff x="838200" y="2362200"/>
            <a:chExt cx="5029200" cy="457200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2362200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v,u</a:t>
              </a:r>
              <a:r>
                <a:rPr lang="en-US" dirty="0" smtClean="0"/>
                <a:t>) group 1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648247" y="2362200"/>
              <a:ext cx="3219153" cy="457200"/>
              <a:chOff x="2648247" y="2362200"/>
              <a:chExt cx="3219153" cy="457200"/>
            </a:xfrm>
          </p:grpSpPr>
          <p:cxnSp>
            <p:nvCxnSpPr>
              <p:cNvPr id="15" name="Straight Arrow Connector 14"/>
              <p:cNvCxnSpPr>
                <a:stCxn id="11" idx="3"/>
              </p:cNvCxnSpPr>
              <p:nvPr/>
            </p:nvCxnSpPr>
            <p:spPr>
              <a:xfrm flipV="1">
                <a:off x="2648247" y="2362200"/>
                <a:ext cx="856953" cy="184666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1" idx="3"/>
              </p:cNvCxnSpPr>
              <p:nvPr/>
            </p:nvCxnSpPr>
            <p:spPr>
              <a:xfrm>
                <a:off x="2648247" y="2546866"/>
                <a:ext cx="2038053" cy="0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1" idx="3"/>
              </p:cNvCxnSpPr>
              <p:nvPr/>
            </p:nvCxnSpPr>
            <p:spPr>
              <a:xfrm>
                <a:off x="2648247" y="2546866"/>
                <a:ext cx="3219153" cy="272534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Group 57"/>
          <p:cNvGrpSpPr/>
          <p:nvPr/>
        </p:nvGrpSpPr>
        <p:grpSpPr>
          <a:xfrm>
            <a:off x="838200" y="3603413"/>
            <a:ext cx="5009366" cy="457200"/>
            <a:chOff x="838200" y="3603413"/>
            <a:chExt cx="5009366" cy="457200"/>
          </a:xfrm>
        </p:grpSpPr>
        <p:sp>
          <p:nvSpPr>
            <p:cNvPr id="12" name="TextBox 11"/>
            <p:cNvSpPr txBox="1"/>
            <p:nvPr/>
          </p:nvSpPr>
          <p:spPr>
            <a:xfrm>
              <a:off x="838200" y="3603413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v,u</a:t>
              </a:r>
              <a:r>
                <a:rPr lang="en-US" dirty="0" smtClean="0"/>
                <a:t>) group 2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628413" y="3603413"/>
              <a:ext cx="3219153" cy="457200"/>
              <a:chOff x="2648247" y="2362200"/>
              <a:chExt cx="3219153" cy="45720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V="1">
                <a:off x="2648247" y="2362200"/>
                <a:ext cx="856953" cy="184666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2648247" y="2546866"/>
                <a:ext cx="2038053" cy="0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2648247" y="2546866"/>
                <a:ext cx="3219153" cy="272534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838200" y="4713962"/>
            <a:ext cx="5029199" cy="461282"/>
            <a:chOff x="838200" y="4713962"/>
            <a:chExt cx="5029199" cy="461282"/>
          </a:xfrm>
        </p:grpSpPr>
        <p:sp>
          <p:nvSpPr>
            <p:cNvPr id="13" name="TextBox 12"/>
            <p:cNvSpPr txBox="1"/>
            <p:nvPr/>
          </p:nvSpPr>
          <p:spPr>
            <a:xfrm>
              <a:off x="838200" y="4713962"/>
              <a:ext cx="1810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v,u</a:t>
              </a:r>
              <a:r>
                <a:rPr lang="en-US" dirty="0" smtClean="0"/>
                <a:t>) group 3</a:t>
              </a:r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648246" y="4718044"/>
              <a:ext cx="3219153" cy="457200"/>
              <a:chOff x="2648247" y="2362200"/>
              <a:chExt cx="3219153" cy="457200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V="1">
                <a:off x="2648247" y="2362200"/>
                <a:ext cx="856953" cy="184666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2648247" y="2546866"/>
                <a:ext cx="2038053" cy="0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2648247" y="2546866"/>
                <a:ext cx="3219153" cy="272534"/>
              </a:xfrm>
              <a:prstGeom prst="straightConnector1">
                <a:avLst/>
              </a:prstGeom>
              <a:ln w="28575" cmpd="sng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oup 59"/>
          <p:cNvGrpSpPr/>
          <p:nvPr/>
        </p:nvGrpSpPr>
        <p:grpSpPr>
          <a:xfrm>
            <a:off x="2895600" y="1048434"/>
            <a:ext cx="1115370" cy="3665528"/>
            <a:chOff x="2895600" y="1048434"/>
            <a:chExt cx="1115370" cy="3665528"/>
          </a:xfrm>
        </p:grpSpPr>
        <p:sp>
          <p:nvSpPr>
            <p:cNvPr id="29" name="TextBox 28"/>
            <p:cNvSpPr txBox="1"/>
            <p:nvPr/>
          </p:nvSpPr>
          <p:spPr>
            <a:xfrm>
              <a:off x="2895600" y="1048434"/>
              <a:ext cx="11153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u,w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group 1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3076722" y="1693720"/>
              <a:ext cx="184758" cy="667435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3261480" y="1694765"/>
              <a:ext cx="0" cy="1763460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261480" y="1723990"/>
              <a:ext cx="548520" cy="2989972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114800" y="1048434"/>
            <a:ext cx="1115370" cy="3708635"/>
            <a:chOff x="4114800" y="1048434"/>
            <a:chExt cx="1115370" cy="3708635"/>
          </a:xfrm>
        </p:grpSpPr>
        <p:sp>
          <p:nvSpPr>
            <p:cNvPr id="30" name="TextBox 29"/>
            <p:cNvSpPr txBox="1"/>
            <p:nvPr/>
          </p:nvSpPr>
          <p:spPr>
            <a:xfrm>
              <a:off x="4114800" y="1048434"/>
              <a:ext cx="11153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u,w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group 2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4343400" y="1693720"/>
              <a:ext cx="147998" cy="667435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4491398" y="1723990"/>
              <a:ext cx="0" cy="1734235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491398" y="1767097"/>
              <a:ext cx="548520" cy="2989972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5257800" y="1048434"/>
            <a:ext cx="1115370" cy="3655091"/>
            <a:chOff x="5257800" y="1048434"/>
            <a:chExt cx="1115370" cy="3655091"/>
          </a:xfrm>
        </p:grpSpPr>
        <p:sp>
          <p:nvSpPr>
            <p:cNvPr id="31" name="TextBox 30"/>
            <p:cNvSpPr txBox="1"/>
            <p:nvPr/>
          </p:nvSpPr>
          <p:spPr>
            <a:xfrm>
              <a:off x="5257800" y="1048434"/>
              <a:ext cx="11153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Path(</a:t>
              </a:r>
              <a:r>
                <a:rPr lang="en-US" dirty="0" err="1" smtClean="0"/>
                <a:t>u,w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group 3</a:t>
              </a:r>
              <a:endParaRPr lang="en-US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5486400" y="1693720"/>
              <a:ext cx="137787" cy="697397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5623680" y="1723991"/>
              <a:ext cx="15398" cy="1734234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5639078" y="1713553"/>
              <a:ext cx="548520" cy="2989972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838200" y="1447800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 = 3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741090" y="3978254"/>
            <a:ext cx="20966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Notice:</a:t>
            </a:r>
          </a:p>
          <a:p>
            <a:r>
              <a:rPr lang="en-US" sz="2400" dirty="0" smtClean="0"/>
              <a:t>every </a:t>
            </a:r>
            <a:r>
              <a:rPr lang="en-US" sz="2400" dirty="0" smtClean="0"/>
              <a:t>Path(</a:t>
            </a:r>
            <a:r>
              <a:rPr lang="en-US" sz="2400" dirty="0" err="1" smtClean="0"/>
              <a:t>v,u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meets every</a:t>
            </a:r>
          </a:p>
          <a:p>
            <a:r>
              <a:rPr lang="en-US" sz="2400" dirty="0" smtClean="0"/>
              <a:t>Path(</a:t>
            </a:r>
            <a:r>
              <a:rPr lang="en-US" sz="2400" dirty="0" err="1" smtClean="0"/>
              <a:t>u,w</a:t>
            </a:r>
            <a:r>
              <a:rPr lang="en-US" sz="2400" dirty="0" smtClean="0"/>
              <a:t>) at</a:t>
            </a:r>
          </a:p>
          <a:p>
            <a:r>
              <a:rPr lang="en-US" sz="2400" dirty="0" smtClean="0"/>
              <a:t>exactly one</a:t>
            </a:r>
          </a:p>
          <a:p>
            <a:r>
              <a:rPr lang="en-US" sz="2400" dirty="0" smtClean="0"/>
              <a:t>reducer.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9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Depth-first search </a:t>
            </a:r>
            <a:r>
              <a:rPr lang="en-US" dirty="0" smtClean="0"/>
              <a:t>from each node.</a:t>
            </a:r>
          </a:p>
          <a:p>
            <a:r>
              <a:rPr lang="en-US" dirty="0" smtClean="0"/>
              <a:t>O(NM) running time.</a:t>
            </a:r>
          </a:p>
          <a:p>
            <a:r>
              <a:rPr lang="en-US" dirty="0" smtClean="0"/>
              <a:t>Can parallelize by starting at each node in parallel.</a:t>
            </a:r>
          </a:p>
          <a:p>
            <a:r>
              <a:rPr lang="en-US" dirty="0" smtClean="0"/>
              <a:t>But depth-first search is not easily parallelizable.</a:t>
            </a:r>
          </a:p>
          <a:p>
            <a:r>
              <a:rPr lang="en-US" dirty="0" smtClean="0"/>
              <a:t>Thus, the equivalent of M rounds of MapReduce needed, independent of N and 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r>
              <a:rPr lang="en-US" dirty="0" smtClean="0"/>
              <a:t>Same as depth-first, but search breadth-first from each node.</a:t>
            </a:r>
          </a:p>
          <a:p>
            <a:r>
              <a:rPr lang="en-US" dirty="0" smtClean="0"/>
              <a:t>Search from each node can be done in parallel.</a:t>
            </a:r>
          </a:p>
          <a:p>
            <a:r>
              <a:rPr lang="en-US" dirty="0" smtClean="0"/>
              <a:t>But each search takes only D MapReduce rounds, not M, provided you can perform the breadth-first search in parallel from each node you visit.</a:t>
            </a:r>
          </a:p>
          <a:p>
            <a:r>
              <a:rPr lang="en-US" dirty="0" smtClean="0"/>
              <a:t>Similar in performance (if implemented carefully) to “linear TC,” which we will discuss next.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4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Transitive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Large-scale TC can be expressed as the iterated join of relations.</a:t>
            </a:r>
          </a:p>
          <a:p>
            <a:r>
              <a:rPr lang="en-US" dirty="0" smtClean="0"/>
              <a:t>Simplest case is where we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Initialize Path(U,V) = Arc(U,V).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Join an arc with a path to get a longer path, as:</a:t>
            </a:r>
          </a:p>
          <a:p>
            <a:pPr marL="118872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Path(U,V) += PROJECT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UV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(Arc(U,W) JOIN Path(W,V))</a:t>
            </a:r>
          </a:p>
          <a:p>
            <a:pPr marL="118872" indent="0">
              <a:buNone/>
            </a:pPr>
            <a:r>
              <a:rPr lang="en-US" dirty="0" smtClean="0"/>
              <a:t>	or alternatively</a:t>
            </a:r>
          </a:p>
          <a:p>
            <a:pPr marL="118872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Path(U,V) += PROJECT</a:t>
            </a:r>
            <a:r>
              <a:rPr lang="en-US" baseline="-25000" dirty="0" smtClean="0">
                <a:solidFill>
                  <a:schemeClr val="accent2">
                    <a:lumMod val="75000"/>
                  </a:schemeClr>
                </a:solidFill>
              </a:rPr>
              <a:t>UV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(Path(U,W) JOIN Arc(W,V))</a:t>
            </a:r>
          </a:p>
          <a:p>
            <a:pPr lvl="1"/>
            <a:r>
              <a:rPr lang="en-US" dirty="0" smtClean="0"/>
              <a:t>Repeat (2) until convergence (requires D iterations).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for Join-Project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Join-project, as used here is really the composition of relations.</a:t>
            </a:r>
          </a:p>
          <a:p>
            <a:r>
              <a:rPr lang="en-US" dirty="0" smtClean="0"/>
              <a:t>Shorthand: we’ll use R(A,B) </a:t>
            </a:r>
            <a:r>
              <a:rPr lang="en-US" dirty="0" smtClean="0">
                <a:sym typeface="Symbol"/>
              </a:rPr>
              <a:t></a:t>
            </a:r>
            <a:r>
              <a:rPr lang="en-US" dirty="0" smtClean="0"/>
              <a:t> S(B,C) for PROJECT</a:t>
            </a:r>
            <a:r>
              <a:rPr lang="en-US" baseline="-25000" dirty="0" smtClean="0"/>
              <a:t>AC</a:t>
            </a:r>
            <a:r>
              <a:rPr lang="en-US" dirty="0" smtClean="0"/>
              <a:t>(R(A,B) JOIN S(B,C)).</a:t>
            </a:r>
          </a:p>
          <a:p>
            <a:r>
              <a:rPr lang="en-US" dirty="0" smtClean="0"/>
              <a:t>MapReduce implementation of composition is the same as for the join, except: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exclude the key b from the tuple (</a:t>
            </a:r>
            <a:r>
              <a:rPr lang="en-US" dirty="0" err="1" smtClean="0"/>
              <a:t>a,b,c</a:t>
            </a:r>
            <a:r>
              <a:rPr lang="en-US" dirty="0" smtClean="0"/>
              <a:t>) generated in the Reduce phase.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need to follow it by a second MapReduce job that eliminates duplicate (</a:t>
            </a:r>
            <a:r>
              <a:rPr lang="en-US" dirty="0" err="1" smtClean="0"/>
              <a:t>a,c</a:t>
            </a:r>
            <a:r>
              <a:rPr lang="en-US" dirty="0" smtClean="0"/>
              <a:t>) tuples from the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9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Seminaive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Joining Path with Arc repeatedly redoes a lot of work.</a:t>
            </a:r>
          </a:p>
          <a:p>
            <a:r>
              <a:rPr lang="en-US" dirty="0" smtClean="0"/>
              <a:t>Once I have combined Arc(</a:t>
            </a:r>
            <a:r>
              <a:rPr lang="en-US" dirty="0" err="1" smtClean="0"/>
              <a:t>a,b</a:t>
            </a:r>
            <a:r>
              <a:rPr lang="en-US" dirty="0" smtClean="0"/>
              <a:t>) with Path(</a:t>
            </a:r>
            <a:r>
              <a:rPr lang="en-US" dirty="0" err="1" smtClean="0"/>
              <a:t>b,c</a:t>
            </a:r>
            <a:r>
              <a:rPr lang="en-US" dirty="0" smtClean="0"/>
              <a:t>) in one round, there is no reason to do so in subsequent rounds.</a:t>
            </a:r>
          </a:p>
          <a:p>
            <a:pPr lvl="1"/>
            <a:r>
              <a:rPr lang="en-US" dirty="0" smtClean="0"/>
              <a:t>I already know Path(</a:t>
            </a:r>
            <a:r>
              <a:rPr lang="en-US" dirty="0" err="1" smtClean="0"/>
              <a:t>a,c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At each round, use only those Path facts that were discovered on the previous round.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Seminaive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;</a:t>
            </a:r>
          </a:p>
          <a:p>
            <a:pPr marL="11887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Arc;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(U,V)=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Arc(U,W) </a:t>
            </a:r>
            <a:r>
              <a:rPr lang="en-US" dirty="0">
                <a:sym typeface="Symbol"/>
              </a:rPr>
              <a:t> </a:t>
            </a:r>
            <a:r>
              <a:rPr lang="en-US" dirty="0" smtClean="0">
                <a:sym typeface="Symbol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(W,V));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-= Path;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err="1" smtClean="0"/>
              <a:t>Seminaive</a:t>
            </a:r>
            <a:r>
              <a:rPr lang="en-US" dirty="0" smtClean="0"/>
              <a:t> TC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9600" y="1676400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00197" y="1668050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00197" y="2308965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338197" y="1676400"/>
            <a:ext cx="304800" cy="304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6"/>
            <a:endCxn id="7" idx="2"/>
          </p:cNvCxnSpPr>
          <p:nvPr/>
        </p:nvCxnSpPr>
        <p:spPr>
          <a:xfrm>
            <a:off x="914400" y="1828800"/>
            <a:ext cx="423797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6"/>
            <a:endCxn id="5" idx="2"/>
          </p:cNvCxnSpPr>
          <p:nvPr/>
        </p:nvCxnSpPr>
        <p:spPr>
          <a:xfrm flipV="1">
            <a:off x="1642997" y="1820450"/>
            <a:ext cx="457200" cy="835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5"/>
            <a:endCxn id="6" idx="1"/>
          </p:cNvCxnSpPr>
          <p:nvPr/>
        </p:nvCxnSpPr>
        <p:spPr>
          <a:xfrm>
            <a:off x="1598360" y="1936563"/>
            <a:ext cx="546474" cy="417039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4" idx="7"/>
            <a:endCxn id="5" idx="1"/>
          </p:cNvCxnSpPr>
          <p:nvPr/>
        </p:nvCxnSpPr>
        <p:spPr>
          <a:xfrm rot="5400000" flipH="1" flipV="1">
            <a:off x="1503123" y="1079327"/>
            <a:ext cx="8350" cy="1275071"/>
          </a:xfrm>
          <a:prstGeom prst="curvedConnector3">
            <a:avLst>
              <a:gd name="adj1" fmla="val 3372299"/>
            </a:avLst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34317"/>
              </p:ext>
            </p:extLst>
          </p:nvPr>
        </p:nvGraphicFramePr>
        <p:xfrm>
          <a:off x="366880" y="3200400"/>
          <a:ext cx="191623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20"/>
                <a:gridCol w="653770"/>
                <a:gridCol w="6387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05200" y="2308965"/>
            <a:ext cx="507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Initial:		-		12, 13, 23, 24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1710599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		</a:t>
            </a:r>
            <a:r>
              <a:rPr lang="en-US" dirty="0" err="1" smtClean="0"/>
              <a:t>NewPath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39647" y="2760087"/>
            <a:ext cx="507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+= </a:t>
            </a:r>
            <a:r>
              <a:rPr lang="en-US" dirty="0" err="1" smtClean="0"/>
              <a:t>NewPath</a:t>
            </a:r>
            <a:r>
              <a:rPr lang="en-US" dirty="0" smtClean="0"/>
              <a:t>	12, 13, 23, 24	12, 13, 23, 24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96849" y="3368550"/>
            <a:ext cx="445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</a:t>
            </a:r>
            <a:r>
              <a:rPr lang="en-US" dirty="0" err="1" smtClean="0"/>
              <a:t>NewPath</a:t>
            </a:r>
            <a:r>
              <a:rPr lang="en-US" dirty="0" smtClean="0"/>
              <a:t>	 12, 13, 23, 24	 13, 14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39647" y="3883068"/>
            <a:ext cx="408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Subtract Path	12, 13, 23, 24	14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39647" y="4419600"/>
            <a:ext cx="410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+= </a:t>
            </a:r>
            <a:r>
              <a:rPr lang="en-US" dirty="0" err="1" smtClean="0"/>
              <a:t>NewPath</a:t>
            </a:r>
            <a:r>
              <a:rPr lang="en-US" dirty="0" smtClean="0"/>
              <a:t>	12, 13, 14, 23, 24	14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54261" y="5021614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</a:t>
            </a:r>
            <a:r>
              <a:rPr lang="en-US" dirty="0" err="1" smtClean="0"/>
              <a:t>NewPath</a:t>
            </a:r>
            <a:r>
              <a:rPr lang="en-US" dirty="0" smtClean="0"/>
              <a:t>	 12, 13, 14, 23, 24	-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61568" y="56388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2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7552"/>
          </a:xfrm>
        </p:spPr>
        <p:txBody>
          <a:bodyPr/>
          <a:lstStyle/>
          <a:p>
            <a:r>
              <a:rPr lang="en-US" dirty="0" smtClean="0"/>
              <a:t>Computation Time of </a:t>
            </a:r>
            <a:r>
              <a:rPr lang="en-US" dirty="0" err="1" smtClean="0"/>
              <a:t>Seminaive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r>
              <a:rPr lang="en-US" dirty="0" smtClean="0"/>
              <a:t>Each Path fact is used in only one round.</a:t>
            </a:r>
          </a:p>
          <a:p>
            <a:r>
              <a:rPr lang="en-US" dirty="0" smtClean="0"/>
              <a:t>In that round, Path(</a:t>
            </a:r>
            <a:r>
              <a:rPr lang="en-US" dirty="0" err="1" smtClean="0"/>
              <a:t>b,c</a:t>
            </a:r>
            <a:r>
              <a:rPr lang="en-US" dirty="0" smtClean="0"/>
              <a:t>) is paired with each Arc(</a:t>
            </a:r>
            <a:r>
              <a:rPr lang="en-US" dirty="0" err="1" smtClean="0"/>
              <a:t>a,b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There can be N</a:t>
            </a:r>
            <a:r>
              <a:rPr lang="en-US" baseline="30000" dirty="0" smtClean="0"/>
              <a:t>2</a:t>
            </a:r>
            <a:r>
              <a:rPr lang="en-US" dirty="0" smtClean="0"/>
              <a:t> Path facts.</a:t>
            </a:r>
          </a:p>
          <a:p>
            <a:r>
              <a:rPr lang="en-US" dirty="0" smtClean="0"/>
              <a:t>But the average Path fact is composed with M/N Arc facts.</a:t>
            </a:r>
          </a:p>
          <a:p>
            <a:pPr lvl="1"/>
            <a:r>
              <a:rPr lang="en-US" dirty="0" smtClean="0"/>
              <a:t>To be precise, Path(</a:t>
            </a:r>
            <a:r>
              <a:rPr lang="en-US" dirty="0" err="1" smtClean="0"/>
              <a:t>b,c</a:t>
            </a:r>
            <a:r>
              <a:rPr lang="en-US" dirty="0" smtClean="0"/>
              <a:t>) is matched with a number of arcs equal to the in-degree of node b.</a:t>
            </a:r>
          </a:p>
          <a:p>
            <a:r>
              <a:rPr lang="en-US" dirty="0" smtClean="0"/>
              <a:t>Thus, the total work, if implemented correctly, is O(MN).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8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Rounds?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round of </a:t>
            </a:r>
            <a:r>
              <a:rPr lang="en-US" dirty="0" err="1" smtClean="0"/>
              <a:t>seminaive</a:t>
            </a:r>
            <a:r>
              <a:rPr lang="en-US" dirty="0" smtClean="0"/>
              <a:t> TC requires two MapReduce jobs.</a:t>
            </a:r>
          </a:p>
          <a:p>
            <a:pPr lvl="1"/>
            <a:r>
              <a:rPr lang="en-US" dirty="0" smtClean="0"/>
              <a:t>One to join, the other to eliminate duplicates.</a:t>
            </a:r>
          </a:p>
          <a:p>
            <a:r>
              <a:rPr lang="en-US" dirty="0" smtClean="0"/>
              <a:t>Number of rounds needed equals the diameter.</a:t>
            </a:r>
          </a:p>
          <a:p>
            <a:pPr lvl="1"/>
            <a:r>
              <a:rPr lang="en-US" dirty="0" smtClean="0"/>
              <a:t>More parallelizable than classical methods (or equivalent to </a:t>
            </a:r>
            <a:r>
              <a:rPr lang="en-US" smtClean="0"/>
              <a:t>breadth-first search) when </a:t>
            </a:r>
            <a:r>
              <a:rPr lang="en-US" dirty="0" smtClean="0"/>
              <a:t>D is small.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Density of triangles measures maturity of a community.</a:t>
            </a:r>
          </a:p>
          <a:p>
            <a:pPr lvl="2"/>
            <a:r>
              <a:rPr lang="en-US" dirty="0" smtClean="0"/>
              <a:t>As communities age, their members tend to connect.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algorithm is actually an example of a recent and powerful theory of optimal join computation.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3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Transitive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/>
          <a:lstStyle/>
          <a:p>
            <a:r>
              <a:rPr lang="en-US" dirty="0" smtClean="0"/>
              <a:t>If you have a graph with large diameter D, you do not want to run the </a:t>
            </a:r>
            <a:r>
              <a:rPr lang="en-US" dirty="0" err="1" smtClean="0"/>
              <a:t>Seminaive</a:t>
            </a:r>
            <a:r>
              <a:rPr lang="en-US" dirty="0" smtClean="0"/>
              <a:t> TC algorithm for D rounds.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Why</a:t>
            </a:r>
            <a:r>
              <a:rPr lang="en-US" dirty="0" smtClean="0"/>
              <a:t>? Successive MapReduce jobs are inherently serial.</a:t>
            </a:r>
          </a:p>
          <a:p>
            <a:r>
              <a:rPr lang="en-US" dirty="0" smtClean="0"/>
              <a:t>Better approach: </a:t>
            </a:r>
            <a:r>
              <a:rPr lang="en-US" i="1" dirty="0" smtClean="0">
                <a:solidFill>
                  <a:srgbClr val="FF0000"/>
                </a:solidFill>
              </a:rPr>
              <a:t>recursive doubling</a:t>
            </a:r>
            <a:r>
              <a:rPr lang="en-US" dirty="0" smtClean="0"/>
              <a:t> = compute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Path(U,V) += Path(U,W)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Path(W,V) </a:t>
            </a:r>
            <a:r>
              <a:rPr lang="en-US" dirty="0" smtClean="0"/>
              <a:t>for log</a:t>
            </a:r>
            <a:r>
              <a:rPr lang="en-US" baseline="-25000" dirty="0" smtClean="0"/>
              <a:t>2</a:t>
            </a:r>
            <a:r>
              <a:rPr lang="en-US" dirty="0" smtClean="0"/>
              <a:t>(D) number of rounds.</a:t>
            </a:r>
          </a:p>
          <a:p>
            <a:r>
              <a:rPr lang="en-US" dirty="0" smtClean="0"/>
              <a:t>After r rounds, you have all paths of length </a:t>
            </a:r>
            <a:r>
              <a:rPr lang="en-US" u="sng" dirty="0" smtClean="0"/>
              <a:t>&lt;</a:t>
            </a:r>
            <a:r>
              <a:rPr lang="en-US" dirty="0" smtClean="0"/>
              <a:t> 2</a:t>
            </a:r>
            <a:r>
              <a:rPr lang="en-US" baseline="30000" dirty="0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Seminaive</a:t>
            </a:r>
            <a:r>
              <a:rPr lang="en-US" dirty="0" smtClean="0"/>
              <a:t> works for nonlinear as well as linear.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</a:t>
            </a:r>
            <a:r>
              <a:rPr lang="en-US" dirty="0" err="1" smtClean="0"/>
              <a:t>Seminaive</a:t>
            </a:r>
            <a:r>
              <a:rPr lang="en-US" dirty="0" smtClean="0"/>
              <a:t>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1"/>
          </a:xfrm>
        </p:spPr>
        <p:txBody>
          <a:bodyPr/>
          <a:lstStyle/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;</a:t>
            </a:r>
          </a:p>
          <a:p>
            <a:pPr marL="11887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Arc;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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(U,V)=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Path(U,W)</a:t>
            </a:r>
            <a:r>
              <a:rPr lang="en-US" dirty="0" smtClean="0">
                <a:sym typeface="Symbol"/>
              </a:rPr>
              <a:t>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(W,V));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NewPath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-= Path;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09800" y="4343400"/>
            <a:ext cx="5480731" cy="2086928"/>
            <a:chOff x="2209800" y="4343400"/>
            <a:chExt cx="5480731" cy="2086928"/>
          </a:xfrm>
        </p:grpSpPr>
        <p:sp>
          <p:nvSpPr>
            <p:cNvPr id="5" name="TextBox 4"/>
            <p:cNvSpPr txBox="1"/>
            <p:nvPr/>
          </p:nvSpPr>
          <p:spPr>
            <a:xfrm>
              <a:off x="2209800" y="4953000"/>
              <a:ext cx="548073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Note</a:t>
              </a:r>
              <a:r>
                <a:rPr lang="en-US" dirty="0" smtClean="0"/>
                <a:t>: in general, </a:t>
              </a:r>
              <a:r>
                <a:rPr lang="en-US" dirty="0" err="1" smtClean="0"/>
                <a:t>seminaive</a:t>
              </a:r>
              <a:r>
                <a:rPr lang="en-US" dirty="0" smtClean="0"/>
                <a:t> evaluation requires</a:t>
              </a:r>
            </a:p>
            <a:p>
              <a:r>
                <a:rPr lang="en-US" dirty="0" smtClean="0"/>
                <a:t>the “new” tuples to be available for each use of </a:t>
              </a:r>
            </a:p>
            <a:p>
              <a:r>
                <a:rPr lang="en-US" dirty="0" smtClean="0"/>
                <a:t>a relation, so we would need the union with another</a:t>
              </a:r>
            </a:p>
            <a:p>
              <a:r>
                <a:rPr lang="en-US" dirty="0" smtClean="0"/>
                <a:t>term </a:t>
              </a:r>
              <a:r>
                <a:rPr lang="en-US" dirty="0" err="1" smtClean="0"/>
                <a:t>NewPath</a:t>
              </a:r>
              <a:r>
                <a:rPr lang="en-US" dirty="0" smtClean="0"/>
                <a:t>(U,W) o Path(W,V).  However, in this case</a:t>
              </a:r>
            </a:p>
            <a:p>
              <a:r>
                <a:rPr lang="en-US" dirty="0" smtClean="0"/>
                <a:t>it can be proved that this one term is enough.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4950166" y="4343400"/>
              <a:ext cx="460034" cy="6096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120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/>
          <a:lstStyle/>
          <a:p>
            <a:r>
              <a:rPr lang="en-US" sz="3600" dirty="0" smtClean="0"/>
              <a:t>Computation Time of Nonlinear + </a:t>
            </a:r>
            <a:r>
              <a:rPr lang="en-US" sz="3600" dirty="0" err="1" smtClean="0"/>
              <a:t>Seminaive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Path fact is in </a:t>
            </a:r>
            <a:r>
              <a:rPr lang="en-US" dirty="0" err="1" smtClean="0"/>
              <a:t>NewPath</a:t>
            </a:r>
            <a:r>
              <a:rPr lang="en-US" dirty="0" smtClean="0"/>
              <a:t> only once.</a:t>
            </a:r>
          </a:p>
          <a:p>
            <a:r>
              <a:rPr lang="en-US" dirty="0" smtClean="0"/>
              <a:t>There can be N</a:t>
            </a:r>
            <a:r>
              <a:rPr lang="en-US" baseline="30000" dirty="0" smtClean="0"/>
              <a:t>2</a:t>
            </a:r>
            <a:r>
              <a:rPr lang="en-US" dirty="0" smtClean="0"/>
              <a:t> Path facts.</a:t>
            </a:r>
          </a:p>
          <a:p>
            <a:r>
              <a:rPr lang="en-US" dirty="0" smtClean="0"/>
              <a:t>When (</a:t>
            </a:r>
            <a:r>
              <a:rPr lang="en-US" dirty="0" err="1" smtClean="0"/>
              <a:t>a,b</a:t>
            </a:r>
            <a:r>
              <a:rPr lang="en-US" dirty="0" smtClean="0"/>
              <a:t>) is in </a:t>
            </a:r>
            <a:r>
              <a:rPr lang="en-US" dirty="0" err="1" smtClean="0"/>
              <a:t>NewPath</a:t>
            </a:r>
            <a:r>
              <a:rPr lang="en-US" dirty="0" smtClean="0"/>
              <a:t>, it can be joined with N other Path facts.</a:t>
            </a:r>
          </a:p>
          <a:p>
            <a:pPr lvl="1"/>
            <a:r>
              <a:rPr lang="en-US" dirty="0" smtClean="0"/>
              <a:t>Those of the form Path(</a:t>
            </a:r>
            <a:r>
              <a:rPr lang="en-US" dirty="0" err="1" smtClean="0"/>
              <a:t>x,a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Thus, total computation is O(N</a:t>
            </a:r>
            <a:r>
              <a:rPr lang="en-US" baseline="30000" dirty="0" smtClean="0"/>
              <a:t>3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Looks worse than the O(MN) we derived for linear 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1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 With Nonlinear 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Good news</a:t>
            </a:r>
            <a:r>
              <a:rPr lang="en-US" dirty="0" smtClean="0"/>
              <a:t>: You generate the same Path facts as for linear TC, but in fewer rounds, often a lot fewer.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Bad news</a:t>
            </a:r>
            <a:r>
              <a:rPr lang="en-US" dirty="0" smtClean="0"/>
              <a:t>: you generate the same fact in many different ways, compared with linear.</a:t>
            </a:r>
          </a:p>
          <a:p>
            <a:r>
              <a:rPr lang="en-US" dirty="0" smtClean="0"/>
              <a:t>Neither method can avoid the fact that if there are many different paths from u to v, you will discover each of those paths, even though one would be enough.</a:t>
            </a:r>
          </a:p>
          <a:p>
            <a:r>
              <a:rPr lang="en-US" dirty="0" smtClean="0"/>
              <a:t>But nonlinear discovers the same exact path many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3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111C-9C4C-48E1-93CE-D98F78C14999}" type="slidenum">
              <a:rPr lang="en-US"/>
              <a:pPr/>
              <a:t>34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Example</a:t>
            </a:r>
            <a:r>
              <a:rPr lang="en-US" dirty="0"/>
              <a:t>: Linear TC </a:t>
            </a:r>
            <a:r>
              <a:rPr lang="en-US" dirty="0" smtClean="0"/>
              <a:t>Arc </a:t>
            </a:r>
            <a:r>
              <a:rPr lang="en-US" dirty="0"/>
              <a:t>+ Path = Path</a:t>
            </a:r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>
            <a:off x="1371600" y="21336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842" name="Group 10"/>
          <p:cNvGrpSpPr>
            <a:grpSpLocks/>
          </p:cNvGrpSpPr>
          <p:nvPr/>
        </p:nvGrpSpPr>
        <p:grpSpPr bwMode="auto">
          <a:xfrm>
            <a:off x="1828800" y="2133600"/>
            <a:ext cx="990600" cy="457200"/>
            <a:chOff x="1152" y="1344"/>
            <a:chExt cx="624" cy="288"/>
          </a:xfrm>
        </p:grpSpPr>
        <p:sp>
          <p:nvSpPr>
            <p:cNvPr id="120836" name="Oval 4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43" name="Group 11"/>
          <p:cNvGrpSpPr>
            <a:grpSpLocks/>
          </p:cNvGrpSpPr>
          <p:nvPr/>
        </p:nvGrpSpPr>
        <p:grpSpPr bwMode="auto">
          <a:xfrm>
            <a:off x="3810000" y="2133600"/>
            <a:ext cx="990600" cy="457200"/>
            <a:chOff x="1152" y="1344"/>
            <a:chExt cx="624" cy="288"/>
          </a:xfrm>
        </p:grpSpPr>
        <p:sp>
          <p:nvSpPr>
            <p:cNvPr id="120844" name="Oval 12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46" name="Group 14"/>
          <p:cNvGrpSpPr>
            <a:grpSpLocks/>
          </p:cNvGrpSpPr>
          <p:nvPr/>
        </p:nvGrpSpPr>
        <p:grpSpPr bwMode="auto">
          <a:xfrm>
            <a:off x="4800600" y="2133600"/>
            <a:ext cx="990600" cy="457200"/>
            <a:chOff x="1152" y="1344"/>
            <a:chExt cx="624" cy="288"/>
          </a:xfrm>
        </p:grpSpPr>
        <p:sp>
          <p:nvSpPr>
            <p:cNvPr id="120847" name="Oval 15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49" name="Group 17"/>
          <p:cNvGrpSpPr>
            <a:grpSpLocks/>
          </p:cNvGrpSpPr>
          <p:nvPr/>
        </p:nvGrpSpPr>
        <p:grpSpPr bwMode="auto">
          <a:xfrm>
            <a:off x="2819400" y="2133600"/>
            <a:ext cx="990600" cy="457200"/>
            <a:chOff x="1152" y="1344"/>
            <a:chExt cx="624" cy="288"/>
          </a:xfrm>
        </p:grpSpPr>
        <p:sp>
          <p:nvSpPr>
            <p:cNvPr id="120850" name="Oval 18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1" name="Line 19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52" name="Group 20"/>
          <p:cNvGrpSpPr>
            <a:grpSpLocks/>
          </p:cNvGrpSpPr>
          <p:nvPr/>
        </p:nvGrpSpPr>
        <p:grpSpPr bwMode="auto">
          <a:xfrm>
            <a:off x="5791200" y="2133600"/>
            <a:ext cx="990600" cy="457200"/>
            <a:chOff x="1152" y="1344"/>
            <a:chExt cx="624" cy="288"/>
          </a:xfrm>
        </p:grpSpPr>
        <p:sp>
          <p:nvSpPr>
            <p:cNvPr id="120853" name="Oval 21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4" name="Line 22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65" name="Group 33"/>
          <p:cNvGrpSpPr>
            <a:grpSpLocks/>
          </p:cNvGrpSpPr>
          <p:nvPr/>
        </p:nvGrpSpPr>
        <p:grpSpPr bwMode="auto">
          <a:xfrm>
            <a:off x="5562600" y="2895600"/>
            <a:ext cx="990600" cy="685800"/>
            <a:chOff x="3504" y="1824"/>
            <a:chExt cx="624" cy="432"/>
          </a:xfrm>
        </p:grpSpPr>
        <p:sp>
          <p:nvSpPr>
            <p:cNvPr id="120855" name="Rectangle 23"/>
            <p:cNvSpPr>
              <a:spLocks noChangeArrowheads="1"/>
            </p:cNvSpPr>
            <p:nvPr/>
          </p:nvSpPr>
          <p:spPr bwMode="auto">
            <a:xfrm>
              <a:off x="3504" y="182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6" name="Rectangle 24"/>
            <p:cNvSpPr>
              <a:spLocks noChangeArrowheads="1"/>
            </p:cNvSpPr>
            <p:nvPr/>
          </p:nvSpPr>
          <p:spPr bwMode="auto">
            <a:xfrm>
              <a:off x="3504" y="211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6" name="Group 34"/>
          <p:cNvGrpSpPr>
            <a:grpSpLocks/>
          </p:cNvGrpSpPr>
          <p:nvPr/>
        </p:nvGrpSpPr>
        <p:grpSpPr bwMode="auto">
          <a:xfrm>
            <a:off x="4572000" y="3352800"/>
            <a:ext cx="1981200" cy="685800"/>
            <a:chOff x="2880" y="2112"/>
            <a:chExt cx="1248" cy="432"/>
          </a:xfrm>
        </p:grpSpPr>
        <p:sp>
          <p:nvSpPr>
            <p:cNvPr id="120857" name="Rectangle 25"/>
            <p:cNvSpPr>
              <a:spLocks noChangeArrowheads="1"/>
            </p:cNvSpPr>
            <p:nvPr/>
          </p:nvSpPr>
          <p:spPr bwMode="auto">
            <a:xfrm>
              <a:off x="2880" y="2112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8" name="Rectangle 26"/>
            <p:cNvSpPr>
              <a:spLocks noChangeArrowheads="1"/>
            </p:cNvSpPr>
            <p:nvPr/>
          </p:nvSpPr>
          <p:spPr bwMode="auto">
            <a:xfrm>
              <a:off x="2880" y="2400"/>
              <a:ext cx="12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7" name="Group 35"/>
          <p:cNvGrpSpPr>
            <a:grpSpLocks/>
          </p:cNvGrpSpPr>
          <p:nvPr/>
        </p:nvGrpSpPr>
        <p:grpSpPr bwMode="auto">
          <a:xfrm>
            <a:off x="3581400" y="3810000"/>
            <a:ext cx="2971800" cy="762000"/>
            <a:chOff x="2256" y="2400"/>
            <a:chExt cx="1872" cy="480"/>
          </a:xfrm>
        </p:grpSpPr>
        <p:sp>
          <p:nvSpPr>
            <p:cNvPr id="120860" name="Rectangle 28"/>
            <p:cNvSpPr>
              <a:spLocks noChangeArrowheads="1"/>
            </p:cNvSpPr>
            <p:nvPr/>
          </p:nvSpPr>
          <p:spPr bwMode="auto">
            <a:xfrm>
              <a:off x="2256" y="240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2" name="Rectangle 30"/>
            <p:cNvSpPr>
              <a:spLocks noChangeArrowheads="1"/>
            </p:cNvSpPr>
            <p:nvPr/>
          </p:nvSpPr>
          <p:spPr bwMode="auto">
            <a:xfrm>
              <a:off x="2256" y="2736"/>
              <a:ext cx="1872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8" name="Group 36"/>
          <p:cNvGrpSpPr>
            <a:grpSpLocks/>
          </p:cNvGrpSpPr>
          <p:nvPr/>
        </p:nvGrpSpPr>
        <p:grpSpPr bwMode="auto">
          <a:xfrm>
            <a:off x="2590800" y="4343400"/>
            <a:ext cx="3962400" cy="685800"/>
            <a:chOff x="1632" y="2736"/>
            <a:chExt cx="2496" cy="432"/>
          </a:xfrm>
        </p:grpSpPr>
        <p:sp>
          <p:nvSpPr>
            <p:cNvPr id="120859" name="Rectangle 27"/>
            <p:cNvSpPr>
              <a:spLocks noChangeArrowheads="1"/>
            </p:cNvSpPr>
            <p:nvPr/>
          </p:nvSpPr>
          <p:spPr bwMode="auto">
            <a:xfrm>
              <a:off x="1632" y="2736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3" name="Rectangle 31"/>
            <p:cNvSpPr>
              <a:spLocks noChangeArrowheads="1"/>
            </p:cNvSpPr>
            <p:nvPr/>
          </p:nvSpPr>
          <p:spPr bwMode="auto">
            <a:xfrm>
              <a:off x="1632" y="3024"/>
              <a:ext cx="249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0869" name="Group 37"/>
          <p:cNvGrpSpPr>
            <a:grpSpLocks/>
          </p:cNvGrpSpPr>
          <p:nvPr/>
        </p:nvGrpSpPr>
        <p:grpSpPr bwMode="auto">
          <a:xfrm>
            <a:off x="1600200" y="4800600"/>
            <a:ext cx="4953000" cy="762000"/>
            <a:chOff x="1008" y="3024"/>
            <a:chExt cx="3120" cy="480"/>
          </a:xfrm>
        </p:grpSpPr>
        <p:sp>
          <p:nvSpPr>
            <p:cNvPr id="120861" name="Rectangle 29"/>
            <p:cNvSpPr>
              <a:spLocks noChangeArrowheads="1"/>
            </p:cNvSpPr>
            <p:nvPr/>
          </p:nvSpPr>
          <p:spPr bwMode="auto">
            <a:xfrm>
              <a:off x="1008" y="302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4" name="Rectangle 32"/>
            <p:cNvSpPr>
              <a:spLocks noChangeArrowheads="1"/>
            </p:cNvSpPr>
            <p:nvPr/>
          </p:nvSpPr>
          <p:spPr bwMode="auto">
            <a:xfrm>
              <a:off x="1008" y="3360"/>
              <a:ext cx="312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527E2-10EB-4F43-A21D-F215FE83790B}" type="slidenum">
              <a:rPr lang="en-US"/>
              <a:pPr/>
              <a:t>35</a:t>
            </a:fld>
            <a:endParaRPr lang="en-US"/>
          </a:p>
        </p:txBody>
      </p:sp>
      <p:sp>
        <p:nvSpPr>
          <p:cNvPr id="152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5064" y="-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Nonlinear </a:t>
            </a:r>
            <a:r>
              <a:rPr lang="en-US" sz="3600" dirty="0"/>
              <a:t>TC Constructs </a:t>
            </a:r>
            <a:r>
              <a:rPr lang="en-US" sz="3600" dirty="0" smtClean="0"/>
              <a:t>Path </a:t>
            </a:r>
            <a:r>
              <a:rPr lang="en-US" sz="3600" dirty="0"/>
              <a:t>+ Path = Path in Many Ways</a:t>
            </a:r>
          </a:p>
        </p:txBody>
      </p:sp>
      <p:grpSp>
        <p:nvGrpSpPr>
          <p:cNvPr id="152627" name="Group 1075"/>
          <p:cNvGrpSpPr>
            <a:grpSpLocks/>
          </p:cNvGrpSpPr>
          <p:nvPr/>
        </p:nvGrpSpPr>
        <p:grpSpPr bwMode="auto">
          <a:xfrm>
            <a:off x="1371600" y="1676400"/>
            <a:ext cx="5410200" cy="457200"/>
            <a:chOff x="864" y="1344"/>
            <a:chExt cx="3408" cy="288"/>
          </a:xfrm>
        </p:grpSpPr>
        <p:sp>
          <p:nvSpPr>
            <p:cNvPr id="152579" name="Oval 1027"/>
            <p:cNvSpPr>
              <a:spLocks noChangeArrowheads="1"/>
            </p:cNvSpPr>
            <p:nvPr/>
          </p:nvSpPr>
          <p:spPr bwMode="auto">
            <a:xfrm>
              <a:off x="864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2580" name="Group 1028"/>
            <p:cNvGrpSpPr>
              <a:grpSpLocks/>
            </p:cNvGrpSpPr>
            <p:nvPr/>
          </p:nvGrpSpPr>
          <p:grpSpPr bwMode="auto">
            <a:xfrm>
              <a:off x="1152" y="1344"/>
              <a:ext cx="624" cy="288"/>
              <a:chOff x="1152" y="1344"/>
              <a:chExt cx="624" cy="288"/>
            </a:xfrm>
          </p:grpSpPr>
          <p:sp>
            <p:nvSpPr>
              <p:cNvPr id="152581" name="Oval 1029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2" name="Line 1030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83" name="Group 1031"/>
            <p:cNvGrpSpPr>
              <a:grpSpLocks/>
            </p:cNvGrpSpPr>
            <p:nvPr/>
          </p:nvGrpSpPr>
          <p:grpSpPr bwMode="auto">
            <a:xfrm>
              <a:off x="2400" y="1344"/>
              <a:ext cx="624" cy="288"/>
              <a:chOff x="1152" y="1344"/>
              <a:chExt cx="624" cy="288"/>
            </a:xfrm>
          </p:grpSpPr>
          <p:sp>
            <p:nvSpPr>
              <p:cNvPr id="152584" name="Oval 1032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5" name="Line 1033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86" name="Group 1034"/>
            <p:cNvGrpSpPr>
              <a:grpSpLocks/>
            </p:cNvGrpSpPr>
            <p:nvPr/>
          </p:nvGrpSpPr>
          <p:grpSpPr bwMode="auto">
            <a:xfrm>
              <a:off x="3024" y="1344"/>
              <a:ext cx="624" cy="288"/>
              <a:chOff x="1152" y="1344"/>
              <a:chExt cx="624" cy="288"/>
            </a:xfrm>
          </p:grpSpPr>
          <p:sp>
            <p:nvSpPr>
              <p:cNvPr id="152587" name="Oval 1035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88" name="Line 1036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89" name="Group 1037"/>
            <p:cNvGrpSpPr>
              <a:grpSpLocks/>
            </p:cNvGrpSpPr>
            <p:nvPr/>
          </p:nvGrpSpPr>
          <p:grpSpPr bwMode="auto">
            <a:xfrm>
              <a:off x="1776" y="1344"/>
              <a:ext cx="624" cy="288"/>
              <a:chOff x="1152" y="1344"/>
              <a:chExt cx="624" cy="288"/>
            </a:xfrm>
          </p:grpSpPr>
          <p:sp>
            <p:nvSpPr>
              <p:cNvPr id="152590" name="Oval 1038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1" name="Line 1039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592" name="Group 1040"/>
            <p:cNvGrpSpPr>
              <a:grpSpLocks/>
            </p:cNvGrpSpPr>
            <p:nvPr/>
          </p:nvGrpSpPr>
          <p:grpSpPr bwMode="auto">
            <a:xfrm>
              <a:off x="3648" y="1344"/>
              <a:ext cx="624" cy="288"/>
              <a:chOff x="1152" y="1344"/>
              <a:chExt cx="624" cy="288"/>
            </a:xfrm>
          </p:grpSpPr>
          <p:sp>
            <p:nvSpPr>
              <p:cNvPr id="152593" name="Oval 1041"/>
              <p:cNvSpPr>
                <a:spLocks noChangeArrowheads="1"/>
              </p:cNvSpPr>
              <p:nvPr/>
            </p:nvSpPr>
            <p:spPr bwMode="auto">
              <a:xfrm>
                <a:off x="1488" y="1344"/>
                <a:ext cx="288" cy="288"/>
              </a:xfrm>
              <a:prstGeom prst="ellipse">
                <a:avLst/>
              </a:prstGeom>
              <a:solidFill>
                <a:srgbClr val="FFCC99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4" name="Line 1042"/>
              <p:cNvSpPr>
                <a:spLocks noChangeShapeType="1"/>
              </p:cNvSpPr>
              <p:nvPr/>
            </p:nvSpPr>
            <p:spPr bwMode="auto">
              <a:xfrm>
                <a:off x="1152" y="14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2629" name="Group 1077"/>
          <p:cNvGrpSpPr>
            <a:grpSpLocks/>
          </p:cNvGrpSpPr>
          <p:nvPr/>
        </p:nvGrpSpPr>
        <p:grpSpPr bwMode="auto">
          <a:xfrm>
            <a:off x="1600200" y="2286000"/>
            <a:ext cx="4953000" cy="914400"/>
            <a:chOff x="1008" y="1920"/>
            <a:chExt cx="3120" cy="576"/>
          </a:xfrm>
        </p:grpSpPr>
        <p:sp>
          <p:nvSpPr>
            <p:cNvPr id="152595" name="Rectangle 1043"/>
            <p:cNvSpPr>
              <a:spLocks noChangeArrowheads="1"/>
            </p:cNvSpPr>
            <p:nvPr/>
          </p:nvSpPr>
          <p:spPr bwMode="auto">
            <a:xfrm>
              <a:off x="1008" y="192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6" name="Rectangle 1044"/>
            <p:cNvSpPr>
              <a:spLocks noChangeArrowheads="1"/>
            </p:cNvSpPr>
            <p:nvPr/>
          </p:nvSpPr>
          <p:spPr bwMode="auto">
            <a:xfrm>
              <a:off x="1008" y="2352"/>
              <a:ext cx="24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7" name="Rectangle 1045"/>
            <p:cNvSpPr>
              <a:spLocks noChangeArrowheads="1"/>
            </p:cNvSpPr>
            <p:nvPr/>
          </p:nvSpPr>
          <p:spPr bwMode="auto">
            <a:xfrm>
              <a:off x="1008" y="2064"/>
              <a:ext cx="12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8" name="Rectangle 1046"/>
            <p:cNvSpPr>
              <a:spLocks noChangeArrowheads="1"/>
            </p:cNvSpPr>
            <p:nvPr/>
          </p:nvSpPr>
          <p:spPr bwMode="auto">
            <a:xfrm>
              <a:off x="2304" y="2064"/>
              <a:ext cx="18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9" name="Rectangle 1047"/>
            <p:cNvSpPr>
              <a:spLocks noChangeArrowheads="1"/>
            </p:cNvSpPr>
            <p:nvPr/>
          </p:nvSpPr>
          <p:spPr bwMode="auto">
            <a:xfrm>
              <a:off x="1008" y="2208"/>
              <a:ext cx="1872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0" name="Rectangle 1048"/>
            <p:cNvSpPr>
              <a:spLocks noChangeArrowheads="1"/>
            </p:cNvSpPr>
            <p:nvPr/>
          </p:nvSpPr>
          <p:spPr bwMode="auto">
            <a:xfrm>
              <a:off x="2928" y="2208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1" name="Rectangle 1049"/>
            <p:cNvSpPr>
              <a:spLocks noChangeArrowheads="1"/>
            </p:cNvSpPr>
            <p:nvPr/>
          </p:nvSpPr>
          <p:spPr bwMode="auto">
            <a:xfrm>
              <a:off x="3504" y="235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2" name="Rectangle 1050"/>
            <p:cNvSpPr>
              <a:spLocks noChangeArrowheads="1"/>
            </p:cNvSpPr>
            <p:nvPr/>
          </p:nvSpPr>
          <p:spPr bwMode="auto">
            <a:xfrm>
              <a:off x="1680" y="1920"/>
              <a:ext cx="24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0" name="Group 1058"/>
          <p:cNvGrpSpPr>
            <a:grpSpLocks/>
          </p:cNvGrpSpPr>
          <p:nvPr/>
        </p:nvGrpSpPr>
        <p:grpSpPr bwMode="auto">
          <a:xfrm>
            <a:off x="1600200" y="4191000"/>
            <a:ext cx="1981200" cy="241300"/>
            <a:chOff x="1008" y="2680"/>
            <a:chExt cx="1248" cy="152"/>
          </a:xfrm>
        </p:grpSpPr>
        <p:sp>
          <p:nvSpPr>
            <p:cNvPr id="152604" name="Rectangle 1052"/>
            <p:cNvSpPr>
              <a:spLocks noChangeArrowheads="1"/>
            </p:cNvSpPr>
            <p:nvPr/>
          </p:nvSpPr>
          <p:spPr bwMode="auto">
            <a:xfrm>
              <a:off x="1008" y="26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5" name="Rectangle 1053"/>
            <p:cNvSpPr>
              <a:spLocks noChangeArrowheads="1"/>
            </p:cNvSpPr>
            <p:nvPr/>
          </p:nvSpPr>
          <p:spPr bwMode="auto">
            <a:xfrm>
              <a:off x="1680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1" name="Group 1059"/>
          <p:cNvGrpSpPr>
            <a:grpSpLocks/>
          </p:cNvGrpSpPr>
          <p:nvPr/>
        </p:nvGrpSpPr>
        <p:grpSpPr bwMode="auto">
          <a:xfrm>
            <a:off x="3657600" y="4191000"/>
            <a:ext cx="2895600" cy="457200"/>
            <a:chOff x="2304" y="2688"/>
            <a:chExt cx="1824" cy="288"/>
          </a:xfrm>
        </p:grpSpPr>
        <p:sp>
          <p:nvSpPr>
            <p:cNvPr id="152606" name="Rectangle 1054"/>
            <p:cNvSpPr>
              <a:spLocks noChangeArrowheads="1"/>
            </p:cNvSpPr>
            <p:nvPr/>
          </p:nvSpPr>
          <p:spPr bwMode="auto">
            <a:xfrm>
              <a:off x="2304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7" name="Rectangle 1055"/>
            <p:cNvSpPr>
              <a:spLocks noChangeArrowheads="1"/>
            </p:cNvSpPr>
            <p:nvPr/>
          </p:nvSpPr>
          <p:spPr bwMode="auto">
            <a:xfrm>
              <a:off x="2928" y="2688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8" name="Rectangle 1056"/>
            <p:cNvSpPr>
              <a:spLocks noChangeArrowheads="1"/>
            </p:cNvSpPr>
            <p:nvPr/>
          </p:nvSpPr>
          <p:spPr bwMode="auto">
            <a:xfrm>
              <a:off x="2304" y="2832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09" name="Rectangle 1057"/>
            <p:cNvSpPr>
              <a:spLocks noChangeArrowheads="1"/>
            </p:cNvSpPr>
            <p:nvPr/>
          </p:nvSpPr>
          <p:spPr bwMode="auto">
            <a:xfrm>
              <a:off x="3552" y="283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2" name="Group 1060"/>
          <p:cNvGrpSpPr>
            <a:grpSpLocks/>
          </p:cNvGrpSpPr>
          <p:nvPr/>
        </p:nvGrpSpPr>
        <p:grpSpPr bwMode="auto">
          <a:xfrm>
            <a:off x="1600200" y="4800600"/>
            <a:ext cx="2895600" cy="457200"/>
            <a:chOff x="2304" y="2688"/>
            <a:chExt cx="1824" cy="288"/>
          </a:xfrm>
        </p:grpSpPr>
        <p:sp>
          <p:nvSpPr>
            <p:cNvPr id="152613" name="Rectangle 1061"/>
            <p:cNvSpPr>
              <a:spLocks noChangeArrowheads="1"/>
            </p:cNvSpPr>
            <p:nvPr/>
          </p:nvSpPr>
          <p:spPr bwMode="auto">
            <a:xfrm>
              <a:off x="2304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4" name="Rectangle 1062"/>
            <p:cNvSpPr>
              <a:spLocks noChangeArrowheads="1"/>
            </p:cNvSpPr>
            <p:nvPr/>
          </p:nvSpPr>
          <p:spPr bwMode="auto">
            <a:xfrm>
              <a:off x="2928" y="2688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5" name="Rectangle 1063"/>
            <p:cNvSpPr>
              <a:spLocks noChangeArrowheads="1"/>
            </p:cNvSpPr>
            <p:nvPr/>
          </p:nvSpPr>
          <p:spPr bwMode="auto">
            <a:xfrm>
              <a:off x="2304" y="2832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6" name="Rectangle 1064"/>
            <p:cNvSpPr>
              <a:spLocks noChangeArrowheads="1"/>
            </p:cNvSpPr>
            <p:nvPr/>
          </p:nvSpPr>
          <p:spPr bwMode="auto">
            <a:xfrm>
              <a:off x="3552" y="283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17" name="Group 1065"/>
          <p:cNvGrpSpPr>
            <a:grpSpLocks/>
          </p:cNvGrpSpPr>
          <p:nvPr/>
        </p:nvGrpSpPr>
        <p:grpSpPr bwMode="auto">
          <a:xfrm>
            <a:off x="4572000" y="4800600"/>
            <a:ext cx="1981200" cy="241300"/>
            <a:chOff x="1008" y="2680"/>
            <a:chExt cx="1248" cy="152"/>
          </a:xfrm>
        </p:grpSpPr>
        <p:sp>
          <p:nvSpPr>
            <p:cNvPr id="152618" name="Rectangle 1066"/>
            <p:cNvSpPr>
              <a:spLocks noChangeArrowheads="1"/>
            </p:cNvSpPr>
            <p:nvPr/>
          </p:nvSpPr>
          <p:spPr bwMode="auto">
            <a:xfrm>
              <a:off x="1008" y="26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19" name="Rectangle 1067"/>
            <p:cNvSpPr>
              <a:spLocks noChangeArrowheads="1"/>
            </p:cNvSpPr>
            <p:nvPr/>
          </p:nvSpPr>
          <p:spPr bwMode="auto">
            <a:xfrm>
              <a:off x="1680" y="2688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26" name="Group 1074"/>
          <p:cNvGrpSpPr>
            <a:grpSpLocks/>
          </p:cNvGrpSpPr>
          <p:nvPr/>
        </p:nvGrpSpPr>
        <p:grpSpPr bwMode="auto">
          <a:xfrm>
            <a:off x="2667000" y="3352800"/>
            <a:ext cx="3886200" cy="685800"/>
            <a:chOff x="1680" y="2592"/>
            <a:chExt cx="2448" cy="432"/>
          </a:xfrm>
        </p:grpSpPr>
        <p:sp>
          <p:nvSpPr>
            <p:cNvPr id="152620" name="Rectangle 1068"/>
            <p:cNvSpPr>
              <a:spLocks noChangeArrowheads="1"/>
            </p:cNvSpPr>
            <p:nvPr/>
          </p:nvSpPr>
          <p:spPr bwMode="auto">
            <a:xfrm>
              <a:off x="1680" y="259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1" name="Rectangle 1069"/>
            <p:cNvSpPr>
              <a:spLocks noChangeArrowheads="1"/>
            </p:cNvSpPr>
            <p:nvPr/>
          </p:nvSpPr>
          <p:spPr bwMode="auto">
            <a:xfrm>
              <a:off x="2352" y="2592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2" name="Rectangle 1070"/>
            <p:cNvSpPr>
              <a:spLocks noChangeArrowheads="1"/>
            </p:cNvSpPr>
            <p:nvPr/>
          </p:nvSpPr>
          <p:spPr bwMode="auto">
            <a:xfrm>
              <a:off x="2928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3" name="Rectangle 1071"/>
            <p:cNvSpPr>
              <a:spLocks noChangeArrowheads="1"/>
            </p:cNvSpPr>
            <p:nvPr/>
          </p:nvSpPr>
          <p:spPr bwMode="auto">
            <a:xfrm>
              <a:off x="1680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4" name="Rectangle 1072"/>
            <p:cNvSpPr>
              <a:spLocks noChangeArrowheads="1"/>
            </p:cNvSpPr>
            <p:nvPr/>
          </p:nvSpPr>
          <p:spPr bwMode="auto">
            <a:xfrm>
              <a:off x="3504" y="28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25" name="Rectangle 1073"/>
            <p:cNvSpPr>
              <a:spLocks noChangeArrowheads="1"/>
            </p:cNvSpPr>
            <p:nvPr/>
          </p:nvSpPr>
          <p:spPr bwMode="auto">
            <a:xfrm>
              <a:off x="1680" y="2880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41" name="Group 1089"/>
          <p:cNvGrpSpPr>
            <a:grpSpLocks/>
          </p:cNvGrpSpPr>
          <p:nvPr/>
        </p:nvGrpSpPr>
        <p:grpSpPr bwMode="auto">
          <a:xfrm>
            <a:off x="1600200" y="6324600"/>
            <a:ext cx="4953000" cy="228600"/>
            <a:chOff x="960" y="3984"/>
            <a:chExt cx="3168" cy="144"/>
          </a:xfrm>
        </p:grpSpPr>
        <p:sp>
          <p:nvSpPr>
            <p:cNvPr id="152628" name="Rectangle 1076"/>
            <p:cNvSpPr>
              <a:spLocks noChangeArrowheads="1"/>
            </p:cNvSpPr>
            <p:nvPr/>
          </p:nvSpPr>
          <p:spPr bwMode="auto">
            <a:xfrm>
              <a:off x="3552" y="3984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0" name="Rectangle 1078"/>
            <p:cNvSpPr>
              <a:spLocks noChangeArrowheads="1"/>
            </p:cNvSpPr>
            <p:nvPr/>
          </p:nvSpPr>
          <p:spPr bwMode="auto">
            <a:xfrm>
              <a:off x="2928" y="3984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1" name="Rectangle 1079"/>
            <p:cNvSpPr>
              <a:spLocks noChangeArrowheads="1"/>
            </p:cNvSpPr>
            <p:nvPr/>
          </p:nvSpPr>
          <p:spPr bwMode="auto">
            <a:xfrm>
              <a:off x="2256" y="398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2" name="Rectangle 1080"/>
            <p:cNvSpPr>
              <a:spLocks noChangeArrowheads="1"/>
            </p:cNvSpPr>
            <p:nvPr/>
          </p:nvSpPr>
          <p:spPr bwMode="auto">
            <a:xfrm>
              <a:off x="1632" y="3984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3" name="Rectangle 1081"/>
            <p:cNvSpPr>
              <a:spLocks noChangeArrowheads="1"/>
            </p:cNvSpPr>
            <p:nvPr/>
          </p:nvSpPr>
          <p:spPr bwMode="auto">
            <a:xfrm>
              <a:off x="960" y="3984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634" name="Group 1082"/>
          <p:cNvGrpSpPr>
            <a:grpSpLocks/>
          </p:cNvGrpSpPr>
          <p:nvPr/>
        </p:nvGrpSpPr>
        <p:grpSpPr bwMode="auto">
          <a:xfrm>
            <a:off x="1600200" y="5410200"/>
            <a:ext cx="3886200" cy="685800"/>
            <a:chOff x="1680" y="2592"/>
            <a:chExt cx="2448" cy="432"/>
          </a:xfrm>
        </p:grpSpPr>
        <p:sp>
          <p:nvSpPr>
            <p:cNvPr id="152635" name="Rectangle 1083"/>
            <p:cNvSpPr>
              <a:spLocks noChangeArrowheads="1"/>
            </p:cNvSpPr>
            <p:nvPr/>
          </p:nvSpPr>
          <p:spPr bwMode="auto">
            <a:xfrm>
              <a:off x="1680" y="259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6" name="Rectangle 1084"/>
            <p:cNvSpPr>
              <a:spLocks noChangeArrowheads="1"/>
            </p:cNvSpPr>
            <p:nvPr/>
          </p:nvSpPr>
          <p:spPr bwMode="auto">
            <a:xfrm>
              <a:off x="2352" y="2592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7" name="Rectangle 1085"/>
            <p:cNvSpPr>
              <a:spLocks noChangeArrowheads="1"/>
            </p:cNvSpPr>
            <p:nvPr/>
          </p:nvSpPr>
          <p:spPr bwMode="auto">
            <a:xfrm>
              <a:off x="2928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8" name="Rectangle 1086"/>
            <p:cNvSpPr>
              <a:spLocks noChangeArrowheads="1"/>
            </p:cNvSpPr>
            <p:nvPr/>
          </p:nvSpPr>
          <p:spPr bwMode="auto">
            <a:xfrm>
              <a:off x="1680" y="273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39" name="Rectangle 1087"/>
            <p:cNvSpPr>
              <a:spLocks noChangeArrowheads="1"/>
            </p:cNvSpPr>
            <p:nvPr/>
          </p:nvSpPr>
          <p:spPr bwMode="auto">
            <a:xfrm>
              <a:off x="3504" y="2880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40" name="Rectangle 1088"/>
            <p:cNvSpPr>
              <a:spLocks noChangeArrowheads="1"/>
            </p:cNvSpPr>
            <p:nvPr/>
          </p:nvSpPr>
          <p:spPr bwMode="auto">
            <a:xfrm>
              <a:off x="1680" y="2880"/>
              <a:ext cx="17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84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B132-1006-4A20-8412-CCCF1F5ABD61}" type="slidenum">
              <a:rPr lang="en-US"/>
              <a:pPr/>
              <a:t>36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FF0066"/>
                </a:solidFill>
              </a:rPr>
              <a:t>Smart TC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(Valduriez-Boral, Ioannides) Construct a path from two paths: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The first has a length that is a power of 2.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/>
              <a:t>The second is no longer than the first.</a:t>
            </a:r>
          </a:p>
        </p:txBody>
      </p:sp>
    </p:spTree>
    <p:extLst>
      <p:ext uri="{BB962C8B-B14F-4D97-AF65-F5344CB8AC3E}">
        <p14:creationId xmlns:p14="http://schemas.microsoft.com/office/powerpoint/2010/main" val="41850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7419-C939-430C-A741-7770E0A570F4}" type="slidenum">
              <a:rPr lang="en-US"/>
              <a:pPr/>
              <a:t>37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Example</a:t>
            </a:r>
            <a:r>
              <a:rPr lang="en-US" dirty="0"/>
              <a:t>: Smart TC</a:t>
            </a:r>
          </a:p>
        </p:txBody>
      </p:sp>
      <p:sp>
        <p:nvSpPr>
          <p:cNvPr id="126979" name="Oval 3"/>
          <p:cNvSpPr>
            <a:spLocks noChangeArrowheads="1"/>
          </p:cNvSpPr>
          <p:nvPr/>
        </p:nvSpPr>
        <p:spPr bwMode="auto">
          <a:xfrm>
            <a:off x="1371600" y="2133600"/>
            <a:ext cx="457200" cy="457200"/>
          </a:xfrm>
          <a:prstGeom prst="ellipse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980" name="Group 4"/>
          <p:cNvGrpSpPr>
            <a:grpSpLocks/>
          </p:cNvGrpSpPr>
          <p:nvPr/>
        </p:nvGrpSpPr>
        <p:grpSpPr bwMode="auto">
          <a:xfrm>
            <a:off x="1828800" y="2133600"/>
            <a:ext cx="990600" cy="457200"/>
            <a:chOff x="1152" y="1344"/>
            <a:chExt cx="624" cy="288"/>
          </a:xfrm>
        </p:grpSpPr>
        <p:sp>
          <p:nvSpPr>
            <p:cNvPr id="126981" name="Oval 5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2" name="Line 6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83" name="Group 7"/>
          <p:cNvGrpSpPr>
            <a:grpSpLocks/>
          </p:cNvGrpSpPr>
          <p:nvPr/>
        </p:nvGrpSpPr>
        <p:grpSpPr bwMode="auto">
          <a:xfrm>
            <a:off x="3810000" y="2133600"/>
            <a:ext cx="990600" cy="457200"/>
            <a:chOff x="1152" y="1344"/>
            <a:chExt cx="624" cy="288"/>
          </a:xfrm>
        </p:grpSpPr>
        <p:sp>
          <p:nvSpPr>
            <p:cNvPr id="126984" name="Oval 8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5" name="Line 9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86" name="Group 10"/>
          <p:cNvGrpSpPr>
            <a:grpSpLocks/>
          </p:cNvGrpSpPr>
          <p:nvPr/>
        </p:nvGrpSpPr>
        <p:grpSpPr bwMode="auto">
          <a:xfrm>
            <a:off x="4800600" y="2133600"/>
            <a:ext cx="990600" cy="457200"/>
            <a:chOff x="1152" y="1344"/>
            <a:chExt cx="624" cy="288"/>
          </a:xfrm>
        </p:grpSpPr>
        <p:sp>
          <p:nvSpPr>
            <p:cNvPr id="126987" name="Oval 11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88" name="Line 12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89" name="Group 13"/>
          <p:cNvGrpSpPr>
            <a:grpSpLocks/>
          </p:cNvGrpSpPr>
          <p:nvPr/>
        </p:nvGrpSpPr>
        <p:grpSpPr bwMode="auto">
          <a:xfrm>
            <a:off x="2819400" y="2133600"/>
            <a:ext cx="990600" cy="457200"/>
            <a:chOff x="1152" y="1344"/>
            <a:chExt cx="624" cy="288"/>
          </a:xfrm>
        </p:grpSpPr>
        <p:sp>
          <p:nvSpPr>
            <p:cNvPr id="126990" name="Oval 14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1" name="Line 15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6992" name="Group 16"/>
          <p:cNvGrpSpPr>
            <a:grpSpLocks/>
          </p:cNvGrpSpPr>
          <p:nvPr/>
        </p:nvGrpSpPr>
        <p:grpSpPr bwMode="auto">
          <a:xfrm>
            <a:off x="5791200" y="2133600"/>
            <a:ext cx="990600" cy="457200"/>
            <a:chOff x="1152" y="1344"/>
            <a:chExt cx="624" cy="288"/>
          </a:xfrm>
        </p:grpSpPr>
        <p:sp>
          <p:nvSpPr>
            <p:cNvPr id="126993" name="Oval 17"/>
            <p:cNvSpPr>
              <a:spLocks noChangeArrowheads="1"/>
            </p:cNvSpPr>
            <p:nvPr/>
          </p:nvSpPr>
          <p:spPr bwMode="auto">
            <a:xfrm>
              <a:off x="1488" y="1344"/>
              <a:ext cx="288" cy="288"/>
            </a:xfrm>
            <a:prstGeom prst="ellipse">
              <a:avLst/>
            </a:prstGeom>
            <a:solidFill>
              <a:srgbClr val="FFCC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4" name="Line 18"/>
            <p:cNvSpPr>
              <a:spLocks noChangeShapeType="1"/>
            </p:cNvSpPr>
            <p:nvPr/>
          </p:nvSpPr>
          <p:spPr bwMode="auto">
            <a:xfrm>
              <a:off x="1152" y="14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7007" name="Group 31"/>
          <p:cNvGrpSpPr>
            <a:grpSpLocks/>
          </p:cNvGrpSpPr>
          <p:nvPr/>
        </p:nvGrpSpPr>
        <p:grpSpPr bwMode="auto">
          <a:xfrm>
            <a:off x="1600200" y="3581400"/>
            <a:ext cx="3962400" cy="228600"/>
            <a:chOff x="1008" y="2256"/>
            <a:chExt cx="2496" cy="144"/>
          </a:xfrm>
        </p:grpSpPr>
        <p:sp>
          <p:nvSpPr>
            <p:cNvPr id="126997" name="Rectangle 21"/>
            <p:cNvSpPr>
              <a:spLocks noChangeArrowheads="1"/>
            </p:cNvSpPr>
            <p:nvPr/>
          </p:nvSpPr>
          <p:spPr bwMode="auto">
            <a:xfrm>
              <a:off x="1008" y="2256"/>
              <a:ext cx="124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98" name="Rectangle 22"/>
            <p:cNvSpPr>
              <a:spLocks noChangeArrowheads="1"/>
            </p:cNvSpPr>
            <p:nvPr/>
          </p:nvSpPr>
          <p:spPr bwMode="auto">
            <a:xfrm>
              <a:off x="2304" y="2256"/>
              <a:ext cx="1200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08" name="Group 32"/>
          <p:cNvGrpSpPr>
            <a:grpSpLocks/>
          </p:cNvGrpSpPr>
          <p:nvPr/>
        </p:nvGrpSpPr>
        <p:grpSpPr bwMode="auto">
          <a:xfrm>
            <a:off x="1600200" y="4114800"/>
            <a:ext cx="1981200" cy="228600"/>
            <a:chOff x="1008" y="2592"/>
            <a:chExt cx="1248" cy="144"/>
          </a:xfrm>
        </p:grpSpPr>
        <p:sp>
          <p:nvSpPr>
            <p:cNvPr id="126999" name="Rectangle 23"/>
            <p:cNvSpPr>
              <a:spLocks noChangeArrowheads="1"/>
            </p:cNvSpPr>
            <p:nvPr/>
          </p:nvSpPr>
          <p:spPr bwMode="auto">
            <a:xfrm>
              <a:off x="1008" y="2592"/>
              <a:ext cx="62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0" name="Rectangle 24"/>
            <p:cNvSpPr>
              <a:spLocks noChangeArrowheads="1"/>
            </p:cNvSpPr>
            <p:nvPr/>
          </p:nvSpPr>
          <p:spPr bwMode="auto">
            <a:xfrm>
              <a:off x="1680" y="259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06" name="Group 30"/>
          <p:cNvGrpSpPr>
            <a:grpSpLocks/>
          </p:cNvGrpSpPr>
          <p:nvPr/>
        </p:nvGrpSpPr>
        <p:grpSpPr bwMode="auto">
          <a:xfrm>
            <a:off x="1600200" y="3048000"/>
            <a:ext cx="4953000" cy="228600"/>
            <a:chOff x="1008" y="1920"/>
            <a:chExt cx="3120" cy="144"/>
          </a:xfrm>
        </p:grpSpPr>
        <p:sp>
          <p:nvSpPr>
            <p:cNvPr id="126995" name="Rectangle 19"/>
            <p:cNvSpPr>
              <a:spLocks noChangeArrowheads="1"/>
            </p:cNvSpPr>
            <p:nvPr/>
          </p:nvSpPr>
          <p:spPr bwMode="auto">
            <a:xfrm>
              <a:off x="3552" y="1920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2" name="Rectangle 26"/>
            <p:cNvSpPr>
              <a:spLocks noChangeArrowheads="1"/>
            </p:cNvSpPr>
            <p:nvPr/>
          </p:nvSpPr>
          <p:spPr bwMode="auto">
            <a:xfrm>
              <a:off x="1008" y="1920"/>
              <a:ext cx="249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18" name="Group 42"/>
          <p:cNvGrpSpPr>
            <a:grpSpLocks/>
          </p:cNvGrpSpPr>
          <p:nvPr/>
        </p:nvGrpSpPr>
        <p:grpSpPr bwMode="auto">
          <a:xfrm>
            <a:off x="3657600" y="4114800"/>
            <a:ext cx="1905000" cy="228600"/>
            <a:chOff x="2304" y="2592"/>
            <a:chExt cx="1200" cy="144"/>
          </a:xfrm>
        </p:grpSpPr>
        <p:sp>
          <p:nvSpPr>
            <p:cNvPr id="127004" name="Rectangle 28"/>
            <p:cNvSpPr>
              <a:spLocks noChangeArrowheads="1"/>
            </p:cNvSpPr>
            <p:nvPr/>
          </p:nvSpPr>
          <p:spPr bwMode="auto">
            <a:xfrm>
              <a:off x="2304" y="259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05" name="Rectangle 29"/>
            <p:cNvSpPr>
              <a:spLocks noChangeArrowheads="1"/>
            </p:cNvSpPr>
            <p:nvPr/>
          </p:nvSpPr>
          <p:spPr bwMode="auto">
            <a:xfrm>
              <a:off x="2928" y="2592"/>
              <a:ext cx="576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7019" name="Group 43"/>
          <p:cNvGrpSpPr>
            <a:grpSpLocks/>
          </p:cNvGrpSpPr>
          <p:nvPr/>
        </p:nvGrpSpPr>
        <p:grpSpPr bwMode="auto">
          <a:xfrm>
            <a:off x="1600200" y="3581400"/>
            <a:ext cx="4953000" cy="1282700"/>
            <a:chOff x="1008" y="2256"/>
            <a:chExt cx="3120" cy="808"/>
          </a:xfrm>
        </p:grpSpPr>
        <p:sp>
          <p:nvSpPr>
            <p:cNvPr id="127013" name="Rectangle 37"/>
            <p:cNvSpPr>
              <a:spLocks noChangeArrowheads="1"/>
            </p:cNvSpPr>
            <p:nvPr/>
          </p:nvSpPr>
          <p:spPr bwMode="auto">
            <a:xfrm>
              <a:off x="2928" y="2920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4" name="Rectangle 38"/>
            <p:cNvSpPr>
              <a:spLocks noChangeArrowheads="1"/>
            </p:cNvSpPr>
            <p:nvPr/>
          </p:nvSpPr>
          <p:spPr bwMode="auto">
            <a:xfrm>
              <a:off x="2304" y="2920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5" name="Rectangle 39"/>
            <p:cNvSpPr>
              <a:spLocks noChangeArrowheads="1"/>
            </p:cNvSpPr>
            <p:nvPr/>
          </p:nvSpPr>
          <p:spPr bwMode="auto">
            <a:xfrm>
              <a:off x="1680" y="2920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6" name="Rectangle 40"/>
            <p:cNvSpPr>
              <a:spLocks noChangeArrowheads="1"/>
            </p:cNvSpPr>
            <p:nvPr/>
          </p:nvSpPr>
          <p:spPr bwMode="auto">
            <a:xfrm>
              <a:off x="1008" y="292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7" name="Rectangle 41"/>
            <p:cNvSpPr>
              <a:spLocks noChangeArrowheads="1"/>
            </p:cNvSpPr>
            <p:nvPr/>
          </p:nvSpPr>
          <p:spPr bwMode="auto">
            <a:xfrm>
              <a:off x="3552" y="2256"/>
              <a:ext cx="576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1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Smart 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trick is to keep two path relations, P and Q.</a:t>
            </a:r>
          </a:p>
          <a:p>
            <a:r>
              <a:rPr lang="en-US" dirty="0" smtClean="0"/>
              <a:t>After the </a:t>
            </a:r>
            <a:r>
              <a:rPr lang="en-US" dirty="0" err="1" smtClean="0"/>
              <a:t>i-th</a:t>
            </a:r>
            <a:r>
              <a:rPr lang="en-US" dirty="0" smtClean="0"/>
              <a:t> round:</a:t>
            </a:r>
          </a:p>
          <a:p>
            <a:pPr lvl="1"/>
            <a:r>
              <a:rPr lang="en-US" dirty="0"/>
              <a:t>P(U,V) contains all those pairs (</a:t>
            </a:r>
            <a:r>
              <a:rPr lang="en-US" dirty="0" err="1"/>
              <a:t>u,v</a:t>
            </a:r>
            <a:r>
              <a:rPr lang="en-US" dirty="0"/>
              <a:t>) such that the shortest path from u to v has length </a:t>
            </a:r>
            <a:r>
              <a:rPr lang="en-US" dirty="0" smtClean="0">
                <a:solidFill>
                  <a:srgbClr val="00B050"/>
                </a:solidFill>
              </a:rPr>
              <a:t>less than </a:t>
            </a:r>
            <a:r>
              <a:rPr lang="en-US" dirty="0"/>
              <a:t>2</a:t>
            </a:r>
            <a:r>
              <a:rPr lang="en-US" baseline="30000" dirty="0"/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Q(U,V) contains all those pairs (</a:t>
            </a:r>
            <a:r>
              <a:rPr lang="en-US" dirty="0" err="1" smtClean="0"/>
              <a:t>u,v</a:t>
            </a:r>
            <a:r>
              <a:rPr lang="en-US" dirty="0" smtClean="0"/>
              <a:t>) such that the shortest path from u to v has length </a:t>
            </a:r>
            <a:r>
              <a:rPr lang="en-US" dirty="0" smtClean="0">
                <a:solidFill>
                  <a:srgbClr val="00B050"/>
                </a:solidFill>
              </a:rPr>
              <a:t>exactly</a:t>
            </a:r>
            <a:r>
              <a:rPr lang="en-US" dirty="0" smtClean="0"/>
              <a:t> 2</a:t>
            </a:r>
            <a:r>
              <a:rPr lang="en-US" baseline="30000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the next round:</a:t>
            </a:r>
          </a:p>
          <a:p>
            <a:pPr lvl="1"/>
            <a:r>
              <a:rPr lang="en-US" dirty="0" smtClean="0"/>
              <a:t>Compute P </a:t>
            </a:r>
            <a:r>
              <a:rPr lang="en-US" dirty="0" smtClean="0">
                <a:solidFill>
                  <a:srgbClr val="00B050"/>
                </a:solidFill>
              </a:rPr>
              <a:t>+=</a:t>
            </a:r>
            <a:r>
              <a:rPr lang="en-US" dirty="0" smtClean="0"/>
              <a:t> Q </a:t>
            </a:r>
            <a:r>
              <a:rPr lang="en-US" dirty="0">
                <a:sym typeface="Symbol"/>
              </a:rPr>
              <a:t> </a:t>
            </a:r>
            <a:r>
              <a:rPr lang="en-US" dirty="0" smtClean="0"/>
              <a:t>P.</a:t>
            </a:r>
          </a:p>
          <a:p>
            <a:pPr lvl="2"/>
            <a:r>
              <a:rPr lang="en-US" dirty="0" smtClean="0"/>
              <a:t>Paths of length less than 2</a:t>
            </a:r>
            <a:r>
              <a:rPr lang="en-US" baseline="30000" dirty="0" smtClean="0"/>
              <a:t>i+1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Compute Q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en-US" dirty="0" smtClean="0"/>
              <a:t> (Q </a:t>
            </a:r>
            <a:r>
              <a:rPr lang="en-US" dirty="0" smtClean="0">
                <a:sym typeface="Symbol"/>
              </a:rPr>
              <a:t> </a:t>
            </a:r>
            <a:r>
              <a:rPr lang="en-US" dirty="0" smtClean="0"/>
              <a:t>Q) – P.</a:t>
            </a:r>
          </a:p>
          <a:p>
            <a:pPr lvl="2"/>
            <a:r>
              <a:rPr lang="en-US" dirty="0" smtClean="0"/>
              <a:t>P here is the new value of P; gives you shortest paths of length </a:t>
            </a:r>
            <a:r>
              <a:rPr lang="en-US" dirty="0"/>
              <a:t>exactly 2</a:t>
            </a:r>
            <a:r>
              <a:rPr lang="en-US" baseline="30000" dirty="0"/>
              <a:t>i+1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5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TC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38161"/>
              </p:ext>
            </p:extLst>
          </p:nvPr>
        </p:nvGraphicFramePr>
        <p:xfrm>
          <a:off x="381000" y="1143000"/>
          <a:ext cx="7239000" cy="385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057400"/>
                <a:gridCol w="1524000"/>
              </a:tblGrid>
              <a:tr h="78038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</a:rPr>
                        <a:t>(Serial) Computation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Parallel Rounds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Warshall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O(N)</a:t>
                      </a:r>
                      <a:endParaRPr lang="en-US" sz="2400" dirty="0"/>
                    </a:p>
                  </a:txBody>
                  <a:tcPr/>
                </a:tc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Depth-First</a:t>
                      </a:r>
                      <a:r>
                        <a:rPr lang="en-US" sz="2400" baseline="0" dirty="0" smtClean="0"/>
                        <a:t> Search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O(M)</a:t>
                      </a:r>
                      <a:endParaRPr lang="en-US" sz="2400" dirty="0"/>
                    </a:p>
                  </a:txBody>
                  <a:tcPr/>
                </a:tc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Breadth-First</a:t>
                      </a:r>
                      <a:r>
                        <a:rPr lang="en-US" sz="2400" baseline="0" dirty="0" smtClean="0"/>
                        <a:t> Search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O(D)</a:t>
                      </a:r>
                      <a:endParaRPr lang="en-US" sz="2400" dirty="0"/>
                    </a:p>
                  </a:txBody>
                  <a:tcPr/>
                </a:tc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Linear + </a:t>
                      </a:r>
                      <a:r>
                        <a:rPr lang="en-US" sz="2400" dirty="0" err="1" smtClean="0"/>
                        <a:t>Seminaive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O(D)</a:t>
                      </a:r>
                      <a:endParaRPr lang="en-US" sz="2400" dirty="0"/>
                    </a:p>
                  </a:txBody>
                  <a:tcPr/>
                </a:tc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Nonlinear</a:t>
                      </a:r>
                      <a:r>
                        <a:rPr lang="en-US" sz="2400" baseline="0" dirty="0" smtClean="0"/>
                        <a:t> + </a:t>
                      </a:r>
                      <a:r>
                        <a:rPr lang="en-US" sz="2400" baseline="0" dirty="0" err="1" smtClean="0"/>
                        <a:t>Seminaive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O(log D)</a:t>
                      </a:r>
                      <a:endParaRPr lang="en-US" sz="2400" dirty="0"/>
                    </a:p>
                  </a:txBody>
                  <a:tcPr/>
                </a:tc>
              </a:tr>
              <a:tr h="5049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O(N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O(log</a:t>
                      </a:r>
                      <a:r>
                        <a:rPr lang="en-US" sz="2400" baseline="0" dirty="0" smtClean="0"/>
                        <a:t> D)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85800" y="4191000"/>
            <a:ext cx="7583294" cy="2094131"/>
            <a:chOff x="685800" y="4191000"/>
            <a:chExt cx="7583294" cy="2094131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5638800"/>
              <a:ext cx="75832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Seems odd.   But in the worst case, almost all shortest paths can have a</a:t>
              </a:r>
            </a:p>
            <a:p>
              <a:r>
                <a:rPr lang="en-US" dirty="0" smtClean="0"/>
                <a:t>length that is a power of 2, so there is no guarantee of improvement for Smart.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2514600" y="4191000"/>
              <a:ext cx="1524000" cy="1447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505200" y="4724400"/>
              <a:ext cx="533400" cy="9144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95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represent a graph by data </a:t>
            </a:r>
            <a:r>
              <a:rPr lang="en-US" dirty="0"/>
              <a:t>structures that let us </a:t>
            </a:r>
            <a:r>
              <a:rPr lang="en-US" dirty="0" smtClean="0"/>
              <a:t>do two things efficiently: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Given nodes u and v, determine whether there exists an edge between them in O(1</a:t>
            </a:r>
            <a:r>
              <a:rPr lang="en-US" dirty="0"/>
              <a:t>) </a:t>
            </a:r>
            <a:r>
              <a:rPr lang="en-US" dirty="0" smtClean="0"/>
              <a:t>time.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the edges out of a node in time proportional to </a:t>
            </a:r>
            <a:r>
              <a:rPr lang="en-US" dirty="0" smtClean="0"/>
              <a:t>the number </a:t>
            </a:r>
            <a:r>
              <a:rPr lang="en-US" dirty="0"/>
              <a:t>of those edges</a:t>
            </a:r>
            <a:r>
              <a:rPr lang="en-US" dirty="0" smtClean="0"/>
              <a:t>.</a:t>
            </a:r>
          </a:p>
          <a:p>
            <a:pPr marL="678942" indent="-514350"/>
            <a:r>
              <a:rPr lang="en-US" dirty="0" smtClean="0">
                <a:solidFill>
                  <a:srgbClr val="00B050"/>
                </a:solidFill>
              </a:rPr>
              <a:t>Question for thought</a:t>
            </a:r>
            <a:r>
              <a:rPr lang="en-US" dirty="0" smtClean="0"/>
              <a:t>: What data structures would you recommend?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With Large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sense, acyclic graphs are the hardest TC cases.</a:t>
            </a:r>
          </a:p>
          <a:p>
            <a:r>
              <a:rPr lang="en-US" dirty="0" smtClean="0"/>
              <a:t>If there are large </a:t>
            </a:r>
            <a:r>
              <a:rPr lang="en-US" i="1" dirty="0" smtClean="0">
                <a:solidFill>
                  <a:srgbClr val="FF0000"/>
                </a:solidFill>
              </a:rPr>
              <a:t>strongly connected components</a:t>
            </a:r>
            <a:r>
              <a:rPr lang="en-US" dirty="0" smtClean="0"/>
              <a:t> (SCC’s) = sets of nodes with a path from any member of the set to any other, you can simplify TC.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The Web has a large SCC and other acyclic structures (see Sect. 5.1.3).</a:t>
            </a:r>
          </a:p>
          <a:p>
            <a:pPr lvl="1"/>
            <a:r>
              <a:rPr lang="en-US" dirty="0" smtClean="0"/>
              <a:t>The big SCC and other SCC’s made it much easier to discover the structure of the Web.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1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Trick</a:t>
            </a:r>
            <a:r>
              <a:rPr lang="en-US" dirty="0" smtClean="0"/>
              <a:t>: Collapse Cycles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node u at random.</a:t>
            </a:r>
          </a:p>
          <a:p>
            <a:r>
              <a:rPr lang="en-US" dirty="0" smtClean="0"/>
              <a:t>Do a breadth-first search to find all nodes reachable from u.</a:t>
            </a:r>
          </a:p>
          <a:p>
            <a:pPr lvl="1"/>
            <a:r>
              <a:rPr lang="en-US" dirty="0" smtClean="0"/>
              <a:t>Parallelizable in at most D rounds.</a:t>
            </a:r>
          </a:p>
          <a:p>
            <a:r>
              <a:rPr lang="en-US" dirty="0" smtClean="0"/>
              <a:t>Imagine the arcs reversed and do another breadth-first search in the reverse graph.</a:t>
            </a:r>
          </a:p>
          <a:p>
            <a:r>
              <a:rPr lang="en-US" dirty="0" smtClean="0"/>
              <a:t>The intersection of these two sets is the SCC containing u.</a:t>
            </a:r>
          </a:p>
          <a:p>
            <a:pPr lvl="1"/>
            <a:r>
              <a:rPr lang="en-US" dirty="0" smtClean="0"/>
              <a:t>With luck, that will be a big set.</a:t>
            </a:r>
          </a:p>
          <a:p>
            <a:r>
              <a:rPr lang="en-US" dirty="0" smtClean="0"/>
              <a:t>Collapse the SCC to a single node and repeat.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0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TC-Like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just asking whether a path from node u to node v exists, we can attach values to arcs and extend those values to paths.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value is the “length” of an arc or path.</a:t>
            </a:r>
          </a:p>
          <a:p>
            <a:pPr lvl="1"/>
            <a:r>
              <a:rPr lang="en-US" dirty="0" smtClean="0"/>
              <a:t>Concatenate paths by taking the sum.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u,v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x+y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= Arc(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u,w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x)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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Path(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w,v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y)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Combine two paths from u to v by taking the minimum.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Similar example</a:t>
            </a:r>
            <a:r>
              <a:rPr lang="en-US" dirty="0" smtClean="0"/>
              <a:t>: value is cost of transportation.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8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257801"/>
          </a:xfrm>
        </p:spPr>
        <p:txBody>
          <a:bodyPr/>
          <a:lstStyle/>
          <a:p>
            <a:r>
              <a:rPr lang="en-US" dirty="0" smtClean="0"/>
              <a:t>Let the graph have N nodes and M edges.</a:t>
            </a:r>
          </a:p>
          <a:p>
            <a:pPr lvl="1"/>
            <a:r>
              <a:rPr lang="en-US" dirty="0" smtClean="0"/>
              <a:t>N </a:t>
            </a:r>
            <a:r>
              <a:rPr lang="en-US" u="sng" dirty="0" smtClean="0"/>
              <a:t>&lt;</a:t>
            </a:r>
            <a:r>
              <a:rPr lang="en-US" dirty="0" smtClean="0"/>
              <a:t> M </a:t>
            </a:r>
            <a:r>
              <a:rPr lang="en-US" u="sng" dirty="0" smtClean="0"/>
              <a:t>&lt;</a:t>
            </a:r>
            <a:r>
              <a:rPr lang="en-US" dirty="0" smtClean="0"/>
              <a:t> N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One approach</a:t>
            </a:r>
            <a:r>
              <a:rPr lang="en-US" dirty="0" smtClean="0"/>
              <a:t>: Consider all N-choose-3 sets of nodes, and see if there are edges connecting all 3.</a:t>
            </a:r>
          </a:p>
          <a:p>
            <a:pPr lvl="1"/>
            <a:r>
              <a:rPr lang="en-US" dirty="0" smtClean="0"/>
              <a:t>An O(N</a:t>
            </a:r>
            <a:r>
              <a:rPr lang="en-US" baseline="30000" dirty="0" smtClean="0"/>
              <a:t>3</a:t>
            </a:r>
            <a:r>
              <a:rPr lang="en-US" dirty="0" smtClean="0"/>
              <a:t>) algorithm.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Another approach</a:t>
            </a:r>
            <a:r>
              <a:rPr lang="en-US" dirty="0" smtClean="0"/>
              <a:t>: consider all edges e and all nodes u and see if both ends of e have edges to u.</a:t>
            </a:r>
          </a:p>
          <a:p>
            <a:pPr lvl="1"/>
            <a:r>
              <a:rPr lang="en-US" dirty="0" smtClean="0"/>
              <a:t>An O(MN) algorithm.</a:t>
            </a:r>
          </a:p>
          <a:p>
            <a:pPr lvl="2"/>
            <a:r>
              <a:rPr lang="en-US" dirty="0" smtClean="0"/>
              <a:t>Therefore never worse than the first approach.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/>
          <a:lstStyle/>
          <a:p>
            <a:r>
              <a:rPr lang="en-US" dirty="0" smtClean="0"/>
              <a:t>To find a better algorithm, we need to use the concept of a </a:t>
            </a:r>
            <a:r>
              <a:rPr lang="en-US" i="1" dirty="0" smtClean="0">
                <a:solidFill>
                  <a:srgbClr val="FF0000"/>
                </a:solidFill>
              </a:rPr>
              <a:t>heavy hitter </a:t>
            </a:r>
            <a:r>
              <a:rPr lang="en-US" dirty="0" smtClean="0"/>
              <a:t>– a node with degree at least 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M.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Note</a:t>
            </a:r>
            <a:r>
              <a:rPr lang="en-US" dirty="0" smtClean="0"/>
              <a:t>: there can be no more than 2</a:t>
            </a:r>
            <a:r>
              <a:rPr lang="en-US" dirty="0" smtClean="0">
                <a:sym typeface="Symbol"/>
              </a:rPr>
              <a:t></a:t>
            </a:r>
            <a:r>
              <a:rPr lang="en-US" dirty="0" smtClean="0"/>
              <a:t>M heavy hitters, or the sum of the degrees of all nodes exceeds 2M.</a:t>
            </a:r>
          </a:p>
          <a:p>
            <a:pPr lvl="1"/>
            <a:r>
              <a:rPr lang="en-US" dirty="0" smtClean="0"/>
              <a:t>Impossible because each edge contributes exactly 2 to the sum of degrees.</a:t>
            </a:r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heavy-hitter triangle</a:t>
            </a:r>
            <a:r>
              <a:rPr lang="en-US" dirty="0" smtClean="0"/>
              <a:t> is one whose three nodes are all heavy hitters.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2409173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2895600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81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Heavy-Hitter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r>
              <a:rPr lang="en-US" dirty="0" smtClean="0"/>
              <a:t>First, find the heavy hitters.</a:t>
            </a:r>
          </a:p>
          <a:p>
            <a:pPr lvl="1"/>
            <a:r>
              <a:rPr lang="en-US" dirty="0" smtClean="0"/>
              <a:t>Determine the degrees of all nodes.</a:t>
            </a:r>
          </a:p>
          <a:p>
            <a:pPr lvl="1"/>
            <a:r>
              <a:rPr lang="en-US" dirty="0" smtClean="0"/>
              <a:t>Takes time O(M), assuming you can find the incident edges for a node in time proportional to the number of such edges.</a:t>
            </a:r>
          </a:p>
          <a:p>
            <a:r>
              <a:rPr lang="en-US" dirty="0" smtClean="0"/>
              <a:t>Consider all triples of heavy hitters and see if there are edges between each pair of the three.</a:t>
            </a:r>
          </a:p>
          <a:p>
            <a:r>
              <a:rPr lang="en-US" dirty="0" smtClean="0"/>
              <a:t>Takes time O(M</a:t>
            </a:r>
            <a:r>
              <a:rPr lang="en-US" baseline="30000" dirty="0" smtClean="0"/>
              <a:t>1.5</a:t>
            </a:r>
            <a:r>
              <a:rPr lang="en-US" dirty="0" smtClean="0"/>
              <a:t>), since there is a limit of 2</a:t>
            </a:r>
            <a:r>
              <a:rPr lang="en-US" dirty="0" smtClean="0">
                <a:sym typeface="Symbol"/>
              </a:rPr>
              <a:t></a:t>
            </a:r>
            <a:r>
              <a:rPr lang="en-US" dirty="0"/>
              <a:t>M </a:t>
            </a:r>
            <a:r>
              <a:rPr lang="en-US" dirty="0" smtClean="0"/>
              <a:t>on the number of heavy hitters.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424275" y="4724400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75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Other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one node is not a heavy hitter.</a:t>
            </a:r>
          </a:p>
          <a:p>
            <a:r>
              <a:rPr lang="en-US" dirty="0" smtClean="0"/>
              <a:t>Consider each edge e.</a:t>
            </a:r>
          </a:p>
          <a:p>
            <a:pPr lvl="1"/>
            <a:r>
              <a:rPr lang="en-US" dirty="0" smtClean="0"/>
              <a:t>If both ends are heavy hitters, ignore.</a:t>
            </a:r>
          </a:p>
          <a:p>
            <a:pPr lvl="1"/>
            <a:r>
              <a:rPr lang="en-US" dirty="0" smtClean="0"/>
              <a:t>Otherwise, let end node u not be a heavy hitter.</a:t>
            </a:r>
          </a:p>
          <a:p>
            <a:pPr lvl="1"/>
            <a:r>
              <a:rPr lang="en-US" dirty="0" smtClean="0"/>
              <a:t>For each of the at most </a:t>
            </a:r>
            <a:r>
              <a:rPr lang="en-US" dirty="0">
                <a:sym typeface="Symbol"/>
              </a:rPr>
              <a:t></a:t>
            </a:r>
            <a:r>
              <a:rPr lang="en-US" dirty="0" smtClean="0"/>
              <a:t>M nodes v connected to u, see whether v is connected to the other end of e.</a:t>
            </a:r>
          </a:p>
          <a:p>
            <a:r>
              <a:rPr lang="en-US" dirty="0" smtClean="0"/>
              <a:t>Takes time O(M</a:t>
            </a:r>
            <a:r>
              <a:rPr lang="en-US" baseline="30000" dirty="0" smtClean="0"/>
              <a:t>1.5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M edges, and at most </a:t>
            </a:r>
            <a:r>
              <a:rPr lang="en-US" dirty="0">
                <a:sym typeface="Symbol"/>
              </a:rPr>
              <a:t></a:t>
            </a:r>
            <a:r>
              <a:rPr lang="en-US" dirty="0" smtClean="0"/>
              <a:t>M work with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6800" y="3505200"/>
            <a:ext cx="2286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4876800"/>
            <a:ext cx="2286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This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parts take </a:t>
            </a:r>
            <a:r>
              <a:rPr lang="en-US" dirty="0"/>
              <a:t>O(M</a:t>
            </a:r>
            <a:r>
              <a:rPr lang="en-US" baseline="30000" dirty="0"/>
              <a:t>1.5</a:t>
            </a:r>
            <a:r>
              <a:rPr lang="en-US" dirty="0" smtClean="0"/>
              <a:t>) time and together find any triangle in the graph.</a:t>
            </a:r>
          </a:p>
          <a:p>
            <a:r>
              <a:rPr lang="en-US" dirty="0" smtClean="0"/>
              <a:t>For any N and M, you can find a graph with N nodes, M edges, and 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(</a:t>
            </a:r>
            <a:r>
              <a:rPr lang="en-US" dirty="0"/>
              <a:t>M</a:t>
            </a:r>
            <a:r>
              <a:rPr lang="en-US" baseline="30000" dirty="0"/>
              <a:t>1.5</a:t>
            </a:r>
            <a:r>
              <a:rPr lang="en-US" dirty="0" smtClean="0"/>
              <a:t>) triangles, so no algorithm can do significantly better.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Hint</a:t>
            </a:r>
            <a:r>
              <a:rPr lang="en-US" dirty="0" smtClean="0"/>
              <a:t>: consider a complete graph with </a:t>
            </a:r>
            <a:r>
              <a:rPr lang="en-US" dirty="0">
                <a:sym typeface="Symbol"/>
              </a:rPr>
              <a:t></a:t>
            </a:r>
            <a:r>
              <a:rPr lang="en-US" dirty="0"/>
              <a:t>M </a:t>
            </a:r>
            <a:r>
              <a:rPr lang="en-US" dirty="0" smtClean="0"/>
              <a:t>nodes, plus other isolated nodes.</a:t>
            </a:r>
          </a:p>
          <a:p>
            <a:r>
              <a:rPr lang="en-US" dirty="0" smtClean="0"/>
              <a:t>Note that </a:t>
            </a:r>
            <a:r>
              <a:rPr lang="en-US" dirty="0"/>
              <a:t>M</a:t>
            </a:r>
            <a:r>
              <a:rPr lang="en-US" baseline="30000" dirty="0"/>
              <a:t>1.5</a:t>
            </a:r>
            <a:r>
              <a:rPr lang="en-US" dirty="0" smtClean="0"/>
              <a:t> can never be greater than the running times of the two obvious algorithms with which we began: N</a:t>
            </a:r>
            <a:r>
              <a:rPr lang="en-US" baseline="30000" dirty="0" smtClean="0"/>
              <a:t>3</a:t>
            </a:r>
            <a:r>
              <a:rPr lang="en-US" dirty="0" smtClean="0"/>
              <a:t> and 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0" y="3886200"/>
            <a:ext cx="381000" cy="0"/>
          </a:xfrm>
          <a:prstGeom prst="line">
            <a:avLst/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5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7646</TotalTime>
  <Words>2556</Words>
  <Application>Microsoft Office PowerPoint</Application>
  <PresentationFormat>On-screen Show (4:3)</PresentationFormat>
  <Paragraphs>333</Paragraphs>
  <Slides>42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Module</vt:lpstr>
      <vt:lpstr>Counting Triangles Transitive Closure</vt:lpstr>
      <vt:lpstr>Bounds on Numbers of Triangles Heavy Hitters An Optimal Algorithm</vt:lpstr>
      <vt:lpstr>Counting Triangles</vt:lpstr>
      <vt:lpstr>Data Structures Needed</vt:lpstr>
      <vt:lpstr>First Observations</vt:lpstr>
      <vt:lpstr>Heavy Hitters</vt:lpstr>
      <vt:lpstr>Finding Heavy-Hitter Triangles</vt:lpstr>
      <vt:lpstr>Finding Other Triangles</vt:lpstr>
      <vt:lpstr>Optimality of This Algorithm</vt:lpstr>
      <vt:lpstr>Parallelization</vt:lpstr>
      <vt:lpstr>Classical Approaches Arc + Path =&gt; Path Path + Path =&gt; Path “Smart” Transitive Closure Strongly Connected Components</vt:lpstr>
      <vt:lpstr>Issues Regarding Parallelism</vt:lpstr>
      <vt:lpstr>The Setting</vt:lpstr>
      <vt:lpstr>Why Transitive Closure?</vt:lpstr>
      <vt:lpstr>Warshall’s Algorithm Depth-First Search Breadth-First Search</vt:lpstr>
      <vt:lpstr>Warshall’s Algorithm</vt:lpstr>
      <vt:lpstr>Parallelizing the Pivot Step</vt:lpstr>
      <vt:lpstr>Skew Joins</vt:lpstr>
      <vt:lpstr>Skew Joins – (2)</vt:lpstr>
      <vt:lpstr>Mapping Path Facts to Reducers</vt:lpstr>
      <vt:lpstr>Depth-First Search</vt:lpstr>
      <vt:lpstr>Breadth-First Search</vt:lpstr>
      <vt:lpstr>Linear Transitive Closure</vt:lpstr>
      <vt:lpstr>Notation for Join-Project</vt:lpstr>
      <vt:lpstr>Seminaive Algorithm</vt:lpstr>
      <vt:lpstr>Seminaive Details</vt:lpstr>
      <vt:lpstr>Example: Seminaive TC</vt:lpstr>
      <vt:lpstr>Computation Time of Seminaive</vt:lpstr>
      <vt:lpstr>How Many Rounds?</vt:lpstr>
      <vt:lpstr>Nonlinear Transitive Closure</vt:lpstr>
      <vt:lpstr>Nonlinear Seminaive Details</vt:lpstr>
      <vt:lpstr>Computation Time of Nonlinear + Seminaive</vt:lpstr>
      <vt:lpstr>A Problem With Nonlinear TC</vt:lpstr>
      <vt:lpstr>Example: Linear TC Arc + Path = Path</vt:lpstr>
      <vt:lpstr>Nonlinear TC Constructs Path + Path = Path in Many Ways</vt:lpstr>
      <vt:lpstr>Smart TC</vt:lpstr>
      <vt:lpstr> Example: Smart TC</vt:lpstr>
      <vt:lpstr>Implementing Smart TC</vt:lpstr>
      <vt:lpstr>Summary of TC Options</vt:lpstr>
      <vt:lpstr>Graphs With Large Cycles</vt:lpstr>
      <vt:lpstr>The Trick: Collapse Cycles Fast</vt:lpstr>
      <vt:lpstr>TC-Like Applications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Jeff</cp:lastModifiedBy>
  <cp:revision>623</cp:revision>
  <dcterms:created xsi:type="dcterms:W3CDTF">2009-06-12T17:14:38Z</dcterms:created>
  <dcterms:modified xsi:type="dcterms:W3CDTF">2017-02-10T00:50:10Z</dcterms:modified>
</cp:coreProperties>
</file>