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6" r:id="rId2"/>
    <p:sldId id="326" r:id="rId3"/>
    <p:sldId id="327" r:id="rId4"/>
    <p:sldId id="328" r:id="rId5"/>
    <p:sldId id="292" r:id="rId6"/>
    <p:sldId id="305" r:id="rId7"/>
    <p:sldId id="341" r:id="rId8"/>
    <p:sldId id="259" r:id="rId9"/>
    <p:sldId id="260" r:id="rId10"/>
    <p:sldId id="261" r:id="rId11"/>
    <p:sldId id="262" r:id="rId12"/>
    <p:sldId id="263" r:id="rId13"/>
    <p:sldId id="269" r:id="rId14"/>
    <p:sldId id="264" r:id="rId15"/>
    <p:sldId id="265" r:id="rId16"/>
    <p:sldId id="266" r:id="rId17"/>
    <p:sldId id="303" r:id="rId18"/>
    <p:sldId id="325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9" autoAdjust="0"/>
    <p:restoredTop sz="93281" autoAdjust="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498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295400"/>
          </a:xfrm>
        </p:spPr>
        <p:txBody>
          <a:bodyPr lIns="118872" tIns="0" rIns="45720" bIns="0" anchor="t">
            <a:normAutofit/>
          </a:bodyPr>
          <a:lstStyle>
            <a:lvl1pPr marL="0" indent="0" algn="l">
              <a:buNone/>
              <a:defRPr sz="3200" b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Autofit/>
          </a:bodyPr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686799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92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Graphs and Social Networks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1336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Why Social Graphs Are Different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Communities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Community-Detection Methods</a:t>
            </a:r>
            <a:endParaRPr lang="en-US" sz="3600" dirty="0">
              <a:solidFill>
                <a:srgbClr val="FF99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5166360"/>
            <a:ext cx="7311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</a:p>
          <a:p>
            <a:r>
              <a:rPr lang="en-US" sz="3600" b="1" dirty="0" smtClean="0">
                <a:latin typeface="+mj-lt"/>
                <a:cs typeface="Calibri" pitchFamily="34" charset="0"/>
              </a:rPr>
              <a:t>Stanford University/</a:t>
            </a:r>
            <a:r>
              <a:rPr lang="en-US" sz="3600" b="1" dirty="0" err="1" smtClean="0">
                <a:latin typeface="+mj-lt"/>
                <a:cs typeface="Calibri" pitchFamily="34" charset="0"/>
              </a:rPr>
              <a:t>Infolab</a:t>
            </a:r>
            <a:endParaRPr lang="en-US" sz="3600" b="1" dirty="0" smtClean="0">
              <a:latin typeface="+mj-lt"/>
              <a:cs typeface="Calibri" pitchFamily="34" charset="0"/>
            </a:endParaRPr>
          </a:p>
        </p:txBody>
      </p:sp>
      <p:pic>
        <p:nvPicPr>
          <p:cNvPr id="7" name="Picture 6" descr="C:\Users\Jeff\Downloads\Stanford-Infolab-RGB-whiteBG-600px@2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814" y="5166360"/>
            <a:ext cx="1646546" cy="169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Girvan-Newman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8219"/>
            <a:ext cx="8839200" cy="5715000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Perform a breadth-first search from each node of the graph.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Label nodes top-down (root to leaves) to count the shortest paths from the root to that node.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Label both nodes and edges bottom-up with sum, over all nodes N at or below, of the fraction of shortest paths from the root to N, passing through this node or edge.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betweenness</a:t>
            </a:r>
            <a:r>
              <a:rPr lang="en-US" dirty="0" smtClean="0"/>
              <a:t> of an edge is half the sum of its labels, starting with each node as root.</a:t>
            </a:r>
          </a:p>
          <a:p>
            <a:pPr marL="925830" lvl="1" indent="-514350"/>
            <a:r>
              <a:rPr lang="en-US" dirty="0" smtClean="0"/>
              <a:t>Half to avoid double-counting each path.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5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Steps 1 and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20793" y="1593034"/>
            <a:ext cx="3352800" cy="1295400"/>
            <a:chOff x="838200" y="1828800"/>
            <a:chExt cx="6172200" cy="2095500"/>
          </a:xfrm>
        </p:grpSpPr>
        <p:sp>
          <p:nvSpPr>
            <p:cNvPr id="6" name="Oval 5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6" idx="6"/>
              <a:endCxn id="12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8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7"/>
              <a:endCxn id="12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6"/>
              <a:endCxn id="7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6"/>
              <a:endCxn id="9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4"/>
              <a:endCxn id="11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4"/>
              <a:endCxn id="10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0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5"/>
              <a:endCxn id="10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191000" y="1491203"/>
            <a:ext cx="3124200" cy="4017641"/>
            <a:chOff x="4191000" y="1491203"/>
            <a:chExt cx="3124200" cy="4017641"/>
          </a:xfrm>
        </p:grpSpPr>
        <p:sp>
          <p:nvSpPr>
            <p:cNvPr id="40" name="Oval 39"/>
            <p:cNvSpPr/>
            <p:nvPr/>
          </p:nvSpPr>
          <p:spPr>
            <a:xfrm>
              <a:off x="4191000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5356965" y="262173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406548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019800" y="149120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781800" y="260053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019800" y="377816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737970" y="38100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43" idx="3"/>
              <a:endCxn id="41" idx="0"/>
            </p:cNvCxnSpPr>
            <p:nvPr/>
          </p:nvCxnSpPr>
          <p:spPr>
            <a:xfrm flipH="1">
              <a:off x="5623665" y="1946488"/>
              <a:ext cx="474250" cy="675246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3" idx="5"/>
              <a:endCxn id="44" idx="0"/>
            </p:cNvCxnSpPr>
            <p:nvPr/>
          </p:nvCxnSpPr>
          <p:spPr>
            <a:xfrm>
              <a:off x="6475085" y="1946488"/>
              <a:ext cx="573415" cy="6540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1" idx="5"/>
              <a:endCxn id="45" idx="0"/>
            </p:cNvCxnSpPr>
            <p:nvPr/>
          </p:nvCxnSpPr>
          <p:spPr>
            <a:xfrm>
              <a:off x="5812250" y="3077019"/>
              <a:ext cx="474250" cy="701144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4" idx="3"/>
              <a:endCxn id="45" idx="0"/>
            </p:cNvCxnSpPr>
            <p:nvPr/>
          </p:nvCxnSpPr>
          <p:spPr>
            <a:xfrm flipH="1">
              <a:off x="6286500" y="3055818"/>
              <a:ext cx="573415" cy="7223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1" idx="3"/>
              <a:endCxn id="46" idx="0"/>
            </p:cNvCxnSpPr>
            <p:nvPr/>
          </p:nvCxnSpPr>
          <p:spPr>
            <a:xfrm flipH="1">
              <a:off x="5004670" y="3077019"/>
              <a:ext cx="430410" cy="732981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6" idx="3"/>
              <a:endCxn id="40" idx="0"/>
            </p:cNvCxnSpPr>
            <p:nvPr/>
          </p:nvCxnSpPr>
          <p:spPr>
            <a:xfrm flipH="1">
              <a:off x="4457700" y="4265285"/>
              <a:ext cx="358385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46" idx="5"/>
              <a:endCxn id="42" idx="0"/>
            </p:cNvCxnSpPr>
            <p:nvPr/>
          </p:nvCxnSpPr>
          <p:spPr>
            <a:xfrm>
              <a:off x="5193255" y="4265285"/>
              <a:ext cx="479993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41" idx="6"/>
              <a:endCxn id="44" idx="2"/>
            </p:cNvCxnSpPr>
            <p:nvPr/>
          </p:nvCxnSpPr>
          <p:spPr>
            <a:xfrm flipV="1">
              <a:off x="5890365" y="2867233"/>
              <a:ext cx="891435" cy="21201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40" idx="6"/>
              <a:endCxn id="42" idx="2"/>
            </p:cNvCxnSpPr>
            <p:nvPr/>
          </p:nvCxnSpPr>
          <p:spPr>
            <a:xfrm>
              <a:off x="4724400" y="5242144"/>
              <a:ext cx="682148" cy="0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745934" y="130653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904944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117686" y="234778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315200" y="237403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553200" y="362817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527223" y="344350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901095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7315200" y="1505151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 of root = 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7017567" y="3443509"/>
            <a:ext cx="1816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 of other</a:t>
            </a:r>
          </a:p>
          <a:p>
            <a:r>
              <a:rPr lang="en-US" dirty="0" smtClean="0"/>
              <a:t>nodes = sum of</a:t>
            </a:r>
          </a:p>
          <a:p>
            <a:r>
              <a:rPr lang="en-US" dirty="0" smtClean="0"/>
              <a:t>labels of parents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384018" y="1181985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BFS starting</a:t>
            </a:r>
          </a:p>
          <a:p>
            <a:r>
              <a:rPr lang="en-US" dirty="0" smtClean="0"/>
              <a:t>at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3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Step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20793" y="1593034"/>
            <a:ext cx="3352800" cy="1295400"/>
            <a:chOff x="838200" y="1828800"/>
            <a:chExt cx="6172200" cy="2095500"/>
          </a:xfrm>
        </p:grpSpPr>
        <p:sp>
          <p:nvSpPr>
            <p:cNvPr id="6" name="Oval 5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6" idx="6"/>
              <a:endCxn id="12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8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7"/>
              <a:endCxn id="12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6"/>
              <a:endCxn id="7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6"/>
              <a:endCxn id="9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4"/>
              <a:endCxn id="11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4"/>
              <a:endCxn id="10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0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5"/>
              <a:endCxn id="10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191000" y="1491203"/>
            <a:ext cx="3124200" cy="4017641"/>
            <a:chOff x="4191000" y="1491203"/>
            <a:chExt cx="3124200" cy="4017641"/>
          </a:xfrm>
        </p:grpSpPr>
        <p:sp>
          <p:nvSpPr>
            <p:cNvPr id="40" name="Oval 39"/>
            <p:cNvSpPr/>
            <p:nvPr/>
          </p:nvSpPr>
          <p:spPr>
            <a:xfrm>
              <a:off x="4191000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5356965" y="262173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406548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019800" y="149120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781800" y="260053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019800" y="377816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737970" y="38100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43" idx="3"/>
              <a:endCxn id="41" idx="0"/>
            </p:cNvCxnSpPr>
            <p:nvPr/>
          </p:nvCxnSpPr>
          <p:spPr>
            <a:xfrm flipH="1">
              <a:off x="5623665" y="1946488"/>
              <a:ext cx="474250" cy="675246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3" idx="5"/>
              <a:endCxn id="44" idx="0"/>
            </p:cNvCxnSpPr>
            <p:nvPr/>
          </p:nvCxnSpPr>
          <p:spPr>
            <a:xfrm>
              <a:off x="6475085" y="1946488"/>
              <a:ext cx="573415" cy="6540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1" idx="5"/>
              <a:endCxn id="45" idx="0"/>
            </p:cNvCxnSpPr>
            <p:nvPr/>
          </p:nvCxnSpPr>
          <p:spPr>
            <a:xfrm>
              <a:off x="5812250" y="3077019"/>
              <a:ext cx="474250" cy="701144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4" idx="3"/>
              <a:endCxn id="45" idx="0"/>
            </p:cNvCxnSpPr>
            <p:nvPr/>
          </p:nvCxnSpPr>
          <p:spPr>
            <a:xfrm flipH="1">
              <a:off x="6286500" y="3055818"/>
              <a:ext cx="573415" cy="7223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1" idx="3"/>
              <a:endCxn id="46" idx="0"/>
            </p:cNvCxnSpPr>
            <p:nvPr/>
          </p:nvCxnSpPr>
          <p:spPr>
            <a:xfrm flipH="1">
              <a:off x="5004670" y="3077019"/>
              <a:ext cx="430410" cy="732981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6" idx="3"/>
              <a:endCxn id="40" idx="0"/>
            </p:cNvCxnSpPr>
            <p:nvPr/>
          </p:nvCxnSpPr>
          <p:spPr>
            <a:xfrm flipH="1">
              <a:off x="4457700" y="4265285"/>
              <a:ext cx="358385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46" idx="5"/>
              <a:endCxn id="42" idx="0"/>
            </p:cNvCxnSpPr>
            <p:nvPr/>
          </p:nvCxnSpPr>
          <p:spPr>
            <a:xfrm>
              <a:off x="5193255" y="4265285"/>
              <a:ext cx="479993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41" idx="6"/>
              <a:endCxn id="44" idx="2"/>
            </p:cNvCxnSpPr>
            <p:nvPr/>
          </p:nvCxnSpPr>
          <p:spPr>
            <a:xfrm flipV="1">
              <a:off x="5890365" y="2867233"/>
              <a:ext cx="891435" cy="21201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40" idx="6"/>
              <a:endCxn id="42" idx="2"/>
            </p:cNvCxnSpPr>
            <p:nvPr/>
          </p:nvCxnSpPr>
          <p:spPr>
            <a:xfrm>
              <a:off x="4724400" y="5242144"/>
              <a:ext cx="682148" cy="0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745934" y="130653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904944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117686" y="234778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315200" y="237403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553200" y="362817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527223" y="344350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901095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767963" y="2621734"/>
            <a:ext cx="3108156" cy="510784"/>
            <a:chOff x="4767963" y="2621734"/>
            <a:chExt cx="3108156" cy="510784"/>
          </a:xfrm>
        </p:grpSpPr>
        <p:sp>
          <p:nvSpPr>
            <p:cNvPr id="57" name="TextBox 56"/>
            <p:cNvSpPr txBox="1"/>
            <p:nvPr/>
          </p:nvSpPr>
          <p:spPr>
            <a:xfrm>
              <a:off x="4767963" y="2621734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24365" y="267085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17772" y="1946487"/>
            <a:ext cx="2015782" cy="461666"/>
            <a:chOff x="5317772" y="1946487"/>
            <a:chExt cx="2015782" cy="461666"/>
          </a:xfrm>
        </p:grpSpPr>
        <p:sp>
          <p:nvSpPr>
            <p:cNvPr id="60" name="TextBox 59"/>
            <p:cNvSpPr txBox="1"/>
            <p:nvPr/>
          </p:nvSpPr>
          <p:spPr>
            <a:xfrm>
              <a:off x="5317772" y="1946488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781800" y="1946487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739833" y="4080730"/>
            <a:ext cx="3183221" cy="2041273"/>
            <a:chOff x="3739833" y="4080730"/>
            <a:chExt cx="3183221" cy="2041273"/>
          </a:xfrm>
        </p:grpSpPr>
        <p:sp>
          <p:nvSpPr>
            <p:cNvPr id="3" name="TextBox 2"/>
            <p:cNvSpPr txBox="1"/>
            <p:nvPr/>
          </p:nvSpPr>
          <p:spPr>
            <a:xfrm>
              <a:off x="3739833" y="5047179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600530" y="4080730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7915" y="5047178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82974" y="5752671"/>
              <a:ext cx="1869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Leaves get label 1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76932" y="4329113"/>
            <a:ext cx="3535318" cy="948898"/>
            <a:chOff x="2276932" y="4329113"/>
            <a:chExt cx="3535318" cy="948898"/>
          </a:xfrm>
        </p:grpSpPr>
        <p:sp>
          <p:nvSpPr>
            <p:cNvPr id="51" name="TextBox 50"/>
            <p:cNvSpPr txBox="1"/>
            <p:nvPr/>
          </p:nvSpPr>
          <p:spPr>
            <a:xfrm>
              <a:off x="4238916" y="4329113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89726" y="4329113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76932" y="4354681"/>
              <a:ext cx="1624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Edges get their</a:t>
              </a:r>
            </a:p>
            <a:p>
              <a:r>
                <a:rPr lang="en-US" dirty="0" smtClean="0"/>
                <a:t>share of their</a:t>
              </a:r>
            </a:p>
            <a:p>
              <a:r>
                <a:rPr lang="en-US" dirty="0" smtClean="0"/>
                <a:t>children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45927" y="3166510"/>
            <a:ext cx="2242558" cy="937944"/>
            <a:chOff x="2445927" y="3166510"/>
            <a:chExt cx="2242558" cy="937944"/>
          </a:xfrm>
        </p:grpSpPr>
        <p:sp>
          <p:nvSpPr>
            <p:cNvPr id="54" name="TextBox 53"/>
            <p:cNvSpPr txBox="1"/>
            <p:nvPr/>
          </p:nvSpPr>
          <p:spPr>
            <a:xfrm>
              <a:off x="4365961" y="3642789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45927" y="3166510"/>
              <a:ext cx="187583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Interior nodes get</a:t>
              </a:r>
            </a:p>
            <a:p>
              <a:r>
                <a:rPr lang="en-US" dirty="0" smtClean="0"/>
                <a:t>1 plus the sum of</a:t>
              </a:r>
            </a:p>
            <a:p>
              <a:r>
                <a:rPr lang="en-US" dirty="0" smtClean="0"/>
                <a:t>the edges below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906516" y="3077019"/>
            <a:ext cx="4309124" cy="2504763"/>
            <a:chOff x="4906516" y="3077019"/>
            <a:chExt cx="4309124" cy="2504763"/>
          </a:xfrm>
        </p:grpSpPr>
        <p:sp>
          <p:nvSpPr>
            <p:cNvPr id="53" name="TextBox 52"/>
            <p:cNvSpPr txBox="1"/>
            <p:nvPr/>
          </p:nvSpPr>
          <p:spPr>
            <a:xfrm>
              <a:off x="4906516" y="3077019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74493" y="3295623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0.5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582372" y="3295623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0.5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57677" y="4104454"/>
              <a:ext cx="215796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Split of G’s label</a:t>
              </a:r>
            </a:p>
            <a:p>
              <a:r>
                <a:rPr lang="en-US" dirty="0" smtClean="0"/>
                <a:t>is according to the</a:t>
              </a:r>
            </a:p>
            <a:p>
              <a:r>
                <a:rPr lang="en-US" dirty="0" smtClean="0"/>
                <a:t>path counts (black</a:t>
              </a:r>
            </a:p>
            <a:p>
              <a:r>
                <a:rPr lang="en-US" dirty="0" smtClean="0"/>
                <a:t>labels) of its parents</a:t>
              </a:r>
            </a:p>
            <a:p>
              <a:r>
                <a:rPr lang="en-US" dirty="0" smtClean="0"/>
                <a:t>D and F.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2414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Sanity Check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20793" y="1593034"/>
            <a:ext cx="3352800" cy="1295400"/>
            <a:chOff x="838200" y="1828800"/>
            <a:chExt cx="6172200" cy="2095500"/>
          </a:xfrm>
        </p:grpSpPr>
        <p:sp>
          <p:nvSpPr>
            <p:cNvPr id="6" name="Oval 5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6" idx="6"/>
              <a:endCxn id="12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8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7"/>
              <a:endCxn id="12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6"/>
              <a:endCxn id="7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6"/>
              <a:endCxn id="9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4"/>
              <a:endCxn id="11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4"/>
              <a:endCxn id="10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0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5"/>
              <a:endCxn id="10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191000" y="1491203"/>
            <a:ext cx="3124200" cy="4017641"/>
            <a:chOff x="4191000" y="1491203"/>
            <a:chExt cx="3124200" cy="4017641"/>
          </a:xfrm>
        </p:grpSpPr>
        <p:sp>
          <p:nvSpPr>
            <p:cNvPr id="40" name="Oval 39"/>
            <p:cNvSpPr/>
            <p:nvPr/>
          </p:nvSpPr>
          <p:spPr>
            <a:xfrm>
              <a:off x="4191000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5356965" y="262173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406548" y="4975444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019800" y="149120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781800" y="260053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019800" y="3778163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737970" y="38100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43" idx="3"/>
              <a:endCxn id="41" idx="0"/>
            </p:cNvCxnSpPr>
            <p:nvPr/>
          </p:nvCxnSpPr>
          <p:spPr>
            <a:xfrm flipH="1">
              <a:off x="5623665" y="1946488"/>
              <a:ext cx="474250" cy="675246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3" idx="5"/>
              <a:endCxn id="44" idx="0"/>
            </p:cNvCxnSpPr>
            <p:nvPr/>
          </p:nvCxnSpPr>
          <p:spPr>
            <a:xfrm>
              <a:off x="6475085" y="1946488"/>
              <a:ext cx="573415" cy="6540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1" idx="5"/>
              <a:endCxn id="45" idx="0"/>
            </p:cNvCxnSpPr>
            <p:nvPr/>
          </p:nvCxnSpPr>
          <p:spPr>
            <a:xfrm>
              <a:off x="5812250" y="3077019"/>
              <a:ext cx="474250" cy="701144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4" idx="3"/>
              <a:endCxn id="45" idx="0"/>
            </p:cNvCxnSpPr>
            <p:nvPr/>
          </p:nvCxnSpPr>
          <p:spPr>
            <a:xfrm flipH="1">
              <a:off x="6286500" y="3055818"/>
              <a:ext cx="573415" cy="72234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1" idx="3"/>
              <a:endCxn id="46" idx="0"/>
            </p:cNvCxnSpPr>
            <p:nvPr/>
          </p:nvCxnSpPr>
          <p:spPr>
            <a:xfrm flipH="1">
              <a:off x="5004670" y="3077019"/>
              <a:ext cx="430410" cy="732981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6" idx="3"/>
              <a:endCxn id="40" idx="0"/>
            </p:cNvCxnSpPr>
            <p:nvPr/>
          </p:nvCxnSpPr>
          <p:spPr>
            <a:xfrm flipH="1">
              <a:off x="4457700" y="4265285"/>
              <a:ext cx="358385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46" idx="5"/>
              <a:endCxn id="42" idx="0"/>
            </p:cNvCxnSpPr>
            <p:nvPr/>
          </p:nvCxnSpPr>
          <p:spPr>
            <a:xfrm>
              <a:off x="5193255" y="4265285"/>
              <a:ext cx="479993" cy="71015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41" idx="6"/>
              <a:endCxn id="44" idx="2"/>
            </p:cNvCxnSpPr>
            <p:nvPr/>
          </p:nvCxnSpPr>
          <p:spPr>
            <a:xfrm flipV="1">
              <a:off x="5890365" y="2867233"/>
              <a:ext cx="891435" cy="21201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40" idx="6"/>
              <a:endCxn id="42" idx="2"/>
            </p:cNvCxnSpPr>
            <p:nvPr/>
          </p:nvCxnSpPr>
          <p:spPr>
            <a:xfrm>
              <a:off x="4724400" y="5242144"/>
              <a:ext cx="682148" cy="0"/>
            </a:xfrm>
            <a:prstGeom prst="line">
              <a:avLst/>
            </a:prstGeom>
            <a:ln w="28575" cmpd="sng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745934" y="130653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904944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117686" y="234778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315200" y="237403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553200" y="362817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527223" y="344350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901095" y="47907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767963" y="2621734"/>
            <a:ext cx="3108156" cy="510784"/>
            <a:chOff x="4767963" y="2621734"/>
            <a:chExt cx="3108156" cy="510784"/>
          </a:xfrm>
        </p:grpSpPr>
        <p:sp>
          <p:nvSpPr>
            <p:cNvPr id="57" name="TextBox 56"/>
            <p:cNvSpPr txBox="1"/>
            <p:nvPr/>
          </p:nvSpPr>
          <p:spPr>
            <a:xfrm>
              <a:off x="4767963" y="2621734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24365" y="267085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17772" y="1946487"/>
            <a:ext cx="2015782" cy="461666"/>
            <a:chOff x="5317772" y="1946487"/>
            <a:chExt cx="2015782" cy="461666"/>
          </a:xfrm>
        </p:grpSpPr>
        <p:sp>
          <p:nvSpPr>
            <p:cNvPr id="60" name="TextBox 59"/>
            <p:cNvSpPr txBox="1"/>
            <p:nvPr/>
          </p:nvSpPr>
          <p:spPr>
            <a:xfrm>
              <a:off x="5317772" y="1946488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781800" y="1946487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1.5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739833" y="5047179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00530" y="4080730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7915" y="5047178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38916" y="4329113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89726" y="4329113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65961" y="3642789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06516" y="3077019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74493" y="3295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0.5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2372" y="3295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0.5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5260" y="3810000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Edge (D,E) </a:t>
            </a:r>
            <a:r>
              <a:rPr lang="en-US" dirty="0" smtClean="0"/>
              <a:t>has label 4.5.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8108" y="4236779"/>
            <a:ext cx="3035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edge is on all shortest</a:t>
            </a:r>
          </a:p>
          <a:p>
            <a:r>
              <a:rPr lang="en-US" dirty="0" smtClean="0"/>
              <a:t>paths from E to A, B, C, and D.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17687" y="4962305"/>
            <a:ext cx="2842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is also on half the shortest</a:t>
            </a:r>
          </a:p>
          <a:p>
            <a:r>
              <a:rPr lang="en-US" dirty="0" smtClean="0"/>
              <a:t>paths from E to G.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7863" y="5614171"/>
            <a:ext cx="2783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on none of the shortest</a:t>
            </a:r>
          </a:p>
          <a:p>
            <a:r>
              <a:rPr lang="en-US" dirty="0" smtClean="0"/>
              <a:t>paths from E to 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1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G-N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38200" y="1828800"/>
            <a:ext cx="6172200" cy="2095500"/>
            <a:chOff x="838200" y="1828800"/>
            <a:chExt cx="6172200" cy="2095500"/>
          </a:xfrm>
        </p:grpSpPr>
        <p:sp>
          <p:nvSpPr>
            <p:cNvPr id="5" name="Oval 4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5" idx="6"/>
              <a:endCxn id="11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5"/>
              <a:endCxn id="7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7"/>
              <a:endCxn id="11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1" idx="6"/>
              <a:endCxn id="6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6"/>
              <a:endCxn id="8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4"/>
              <a:endCxn id="10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4"/>
              <a:endCxn id="9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0" idx="6"/>
              <a:endCxn id="9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5"/>
              <a:endCxn id="9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682652" y="1412257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798541" y="1534623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39029" y="264571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619388" y="1534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74221" y="261487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765187" y="2414884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746914" y="2607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619388" y="367200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03807" y="2645717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96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Remove Edge of Highest </a:t>
            </a:r>
            <a:r>
              <a:rPr lang="en-US" sz="4000" dirty="0" err="1" smtClean="0"/>
              <a:t>Betweenness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4560518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6400" y="3380462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770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77000" y="33909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60518" y="33909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051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5" idx="6"/>
            <a:endCxn id="11" idx="2"/>
          </p:cNvCxnSpPr>
          <p:nvPr/>
        </p:nvCxnSpPr>
        <p:spPr>
          <a:xfrm>
            <a:off x="1371600" y="2095500"/>
            <a:ext cx="13335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1293485" y="2284085"/>
            <a:ext cx="461030" cy="1174492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7"/>
            <a:endCxn id="11" idx="3"/>
          </p:cNvCxnSpPr>
          <p:nvPr/>
        </p:nvCxnSpPr>
        <p:spPr>
          <a:xfrm flipV="1">
            <a:off x="2131685" y="2284085"/>
            <a:ext cx="651530" cy="1174492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6"/>
            <a:endCxn id="8" idx="2"/>
          </p:cNvCxnSpPr>
          <p:nvPr/>
        </p:nvCxnSpPr>
        <p:spPr>
          <a:xfrm>
            <a:off x="5093918" y="2095500"/>
            <a:ext cx="1383082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4"/>
            <a:endCxn id="10" idx="0"/>
          </p:cNvCxnSpPr>
          <p:nvPr/>
        </p:nvCxnSpPr>
        <p:spPr>
          <a:xfrm>
            <a:off x="4827218" y="2362200"/>
            <a:ext cx="0" cy="10287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9" idx="0"/>
          </p:cNvCxnSpPr>
          <p:nvPr/>
        </p:nvCxnSpPr>
        <p:spPr>
          <a:xfrm>
            <a:off x="6743700" y="2362200"/>
            <a:ext cx="0" cy="10287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9" idx="2"/>
          </p:cNvCxnSpPr>
          <p:nvPr/>
        </p:nvCxnSpPr>
        <p:spPr>
          <a:xfrm>
            <a:off x="5093918" y="3657600"/>
            <a:ext cx="1383082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5"/>
            <a:endCxn id="9" idx="1"/>
          </p:cNvCxnSpPr>
          <p:nvPr/>
        </p:nvCxnSpPr>
        <p:spPr>
          <a:xfrm>
            <a:off x="5015803" y="2284085"/>
            <a:ext cx="1539312" cy="118493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8541" y="1534623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39029" y="264571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619388" y="1534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74221" y="261487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765187" y="2414884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746914" y="2607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619388" y="367200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03807" y="2645717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964612" y="4493567"/>
            <a:ext cx="4918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sensible partition into communities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12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Next-Highest Edge(s)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4560518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6400" y="3380462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770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77000" y="33909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60518" y="33909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05100" y="1828800"/>
            <a:ext cx="533400" cy="533400"/>
          </a:xfrm>
          <a:prstGeom prst="ellipse">
            <a:avLst/>
          </a:prstGeom>
          <a:noFill/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1293485" y="2284085"/>
            <a:ext cx="461030" cy="1174492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6"/>
            <a:endCxn id="8" idx="2"/>
          </p:cNvCxnSpPr>
          <p:nvPr/>
        </p:nvCxnSpPr>
        <p:spPr>
          <a:xfrm>
            <a:off x="5093918" y="2095500"/>
            <a:ext cx="1383082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4"/>
            <a:endCxn id="10" idx="0"/>
          </p:cNvCxnSpPr>
          <p:nvPr/>
        </p:nvCxnSpPr>
        <p:spPr>
          <a:xfrm>
            <a:off x="4827218" y="2362200"/>
            <a:ext cx="0" cy="10287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9" idx="0"/>
          </p:cNvCxnSpPr>
          <p:nvPr/>
        </p:nvCxnSpPr>
        <p:spPr>
          <a:xfrm>
            <a:off x="6743700" y="2362200"/>
            <a:ext cx="0" cy="10287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9" idx="2"/>
          </p:cNvCxnSpPr>
          <p:nvPr/>
        </p:nvCxnSpPr>
        <p:spPr>
          <a:xfrm>
            <a:off x="5093918" y="3657600"/>
            <a:ext cx="1383082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5"/>
            <a:endCxn id="9" idx="1"/>
          </p:cNvCxnSpPr>
          <p:nvPr/>
        </p:nvCxnSpPr>
        <p:spPr>
          <a:xfrm>
            <a:off x="5015803" y="2284085"/>
            <a:ext cx="1539312" cy="118493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19388" y="1534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74221" y="261487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765187" y="2414884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746914" y="260700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619388" y="367200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03807" y="2645717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265069" y="4724400"/>
            <a:ext cx="5285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are A and C closer than B?</a:t>
            </a:r>
          </a:p>
          <a:p>
            <a:r>
              <a:rPr lang="en-US" sz="2400" dirty="0" smtClean="0"/>
              <a:t>B is a “traitor” to the community,</a:t>
            </a:r>
          </a:p>
          <a:p>
            <a:r>
              <a:rPr lang="en-US" sz="2400" dirty="0" smtClean="0"/>
              <a:t>being connected to D outside the group.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12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Paralllelizing</a:t>
            </a:r>
            <a:r>
              <a:rPr lang="en-US" dirty="0" smtClean="0"/>
              <a:t> G-N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Algorithm can be done with each node as root, in parallel.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Depth of a breadth-first tree is no greater than the diameter of the graph.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One MapReduce round per level suffices for each part.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3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533400"/>
            <a:ext cx="8458200" cy="18288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Communities Via Complete</a:t>
            </a:r>
          </a:p>
          <a:p>
            <a:r>
              <a:rPr lang="en-US" dirty="0" smtClean="0">
                <a:solidFill>
                  <a:srgbClr val="CC0000"/>
                </a:solidFill>
              </a:rPr>
              <a:t>Bipartite Graphs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Growing Communities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Existence of Large Bi-Cliques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26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a </a:t>
            </a:r>
            <a:r>
              <a:rPr lang="en-US" i="1" dirty="0" smtClean="0">
                <a:solidFill>
                  <a:srgbClr val="FF0000"/>
                </a:solidFill>
              </a:rPr>
              <a:t>community</a:t>
            </a:r>
            <a:r>
              <a:rPr lang="en-US" dirty="0" smtClean="0"/>
              <a:t> in a social graph is a set of nodes that have an unusually high number of edges among those nodes.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A family (</a:t>
            </a:r>
            <a:r>
              <a:rPr lang="en-US" dirty="0" err="1" smtClean="0"/>
              <a:t>mom+dad+kids</a:t>
            </a:r>
            <a:r>
              <a:rPr lang="en-US" dirty="0" smtClean="0"/>
              <a:t>) might form a complete subgraph on Facebook.</a:t>
            </a:r>
          </a:p>
          <a:p>
            <a:pPr lvl="1"/>
            <a:r>
              <a:rPr lang="en-US" dirty="0" smtClean="0"/>
              <a:t>In addition, more distant relations (e.g., cousins) might be connected to many if not all of the family members and frequently connected to each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Graphs can be either directed or undirected.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The Facebook “friends” graph (undirected).</a:t>
            </a:r>
          </a:p>
          <a:p>
            <a:pPr lvl="1"/>
            <a:r>
              <a:rPr lang="en-US" dirty="0" smtClean="0"/>
              <a:t>Nodes = people; edges between friends.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Twitter followers (directed).</a:t>
            </a:r>
          </a:p>
          <a:p>
            <a:pPr lvl="1"/>
            <a:r>
              <a:rPr lang="en-US" dirty="0" smtClean="0"/>
              <a:t>Nodes = people; arcs from a person to one they follow.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err="1" smtClean="0"/>
              <a:t>Phonecalls</a:t>
            </a:r>
            <a:r>
              <a:rPr lang="en-US" dirty="0" smtClean="0"/>
              <a:t> (directed, but could be considered undirected as well).</a:t>
            </a:r>
          </a:p>
          <a:p>
            <a:pPr lvl="1"/>
            <a:r>
              <a:rPr lang="en-US" dirty="0" smtClean="0"/>
              <a:t>Nodes = phone numbers; arc from caller to </a:t>
            </a:r>
            <a:r>
              <a:rPr lang="en-US" dirty="0" err="1" smtClean="0"/>
              <a:t>callee</a:t>
            </a:r>
            <a:r>
              <a:rPr lang="en-US" dirty="0" smtClean="0"/>
              <a:t>, or edge between both.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8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715000"/>
          </a:xfrm>
        </p:spPr>
        <p:txBody>
          <a:bodyPr/>
          <a:lstStyle/>
          <a:p>
            <a:r>
              <a:rPr lang="en-US" dirty="0" smtClean="0"/>
              <a:t>One approach to finding communities is to start by finding </a:t>
            </a:r>
            <a:r>
              <a:rPr lang="en-US" i="1" dirty="0" smtClean="0">
                <a:solidFill>
                  <a:srgbClr val="FF0000"/>
                </a:solidFill>
              </a:rPr>
              <a:t>cliques</a:t>
            </a:r>
            <a:r>
              <a:rPr lang="en-US" dirty="0" smtClean="0"/>
              <a:t> = sets of nodes that are fully connected.</a:t>
            </a:r>
          </a:p>
          <a:p>
            <a:r>
              <a:rPr lang="en-US" dirty="0" smtClean="0"/>
              <a:t>Grow a community from a clique by adding nodes that connect to many of the nodes chosen so far.</a:t>
            </a:r>
          </a:p>
          <a:p>
            <a:pPr lvl="1"/>
            <a:r>
              <a:rPr lang="en-US" dirty="0" smtClean="0"/>
              <a:t>Prefer nodes that add more edges.</a:t>
            </a:r>
          </a:p>
          <a:p>
            <a:pPr lvl="1"/>
            <a:r>
              <a:rPr lang="en-US" dirty="0" smtClean="0"/>
              <a:t>Keep the fraction of possible edges that are present suitably high.</a:t>
            </a:r>
          </a:p>
          <a:p>
            <a:pPr lvl="1"/>
            <a:r>
              <a:rPr lang="en-US" dirty="0" smtClean="0"/>
              <a:t>May not yield a unique result.</a:t>
            </a:r>
          </a:p>
          <a:p>
            <a:pPr lvl="1"/>
            <a:r>
              <a:rPr lang="en-US" dirty="0" smtClean="0"/>
              <a:t>May produce overlapping communities.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6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Growing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534400" cy="3810001"/>
          </a:xfrm>
        </p:spPr>
        <p:txBody>
          <a:bodyPr/>
          <a:lstStyle/>
          <a:p>
            <a:r>
              <a:rPr lang="en-US" dirty="0" smtClean="0"/>
              <a:t>Start with 3-clique {D, F, G}.</a:t>
            </a:r>
          </a:p>
          <a:p>
            <a:r>
              <a:rPr lang="en-US" dirty="0" smtClean="0"/>
              <a:t>Can add E, and the fraction of edges present becomes 5/6.</a:t>
            </a:r>
          </a:p>
          <a:p>
            <a:r>
              <a:rPr lang="en-US" dirty="0" smtClean="0"/>
              <a:t>Better than adding B to {D, F, G}, because that would result in an edge fraction of only 4/6.</a:t>
            </a:r>
          </a:p>
          <a:p>
            <a:r>
              <a:rPr lang="en-US" dirty="0" smtClean="0"/>
              <a:t>And adding B to {D, E, F, G} would give a fraction 6/10, perhaps too 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965870" y="1371600"/>
            <a:ext cx="4044529" cy="1295400"/>
            <a:chOff x="838200" y="1828800"/>
            <a:chExt cx="6172200" cy="2095500"/>
          </a:xfrm>
        </p:grpSpPr>
        <p:sp>
          <p:nvSpPr>
            <p:cNvPr id="6" name="Oval 5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6" idx="6"/>
              <a:endCxn id="12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8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7"/>
              <a:endCxn id="12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6"/>
              <a:endCxn id="7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6"/>
              <a:endCxn id="9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4"/>
              <a:endCxn id="11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4"/>
              <a:endCxn id="10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6"/>
              <a:endCxn id="10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5"/>
              <a:endCxn id="10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 rot="2035236">
            <a:off x="4862447" y="1432996"/>
            <a:ext cx="2438401" cy="1600200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00600" y="1044879"/>
            <a:ext cx="2895600" cy="2228978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5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Cliques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Finding largest cliques is highly intractable.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Large cliques may not exist, even if the graph is very </a:t>
            </a:r>
            <a:r>
              <a:rPr lang="en-US" i="1" dirty="0" smtClean="0">
                <a:solidFill>
                  <a:srgbClr val="FF0000"/>
                </a:solidFill>
              </a:rPr>
              <a:t>dense</a:t>
            </a:r>
            <a:r>
              <a:rPr lang="en-US" dirty="0" smtClean="0"/>
              <a:t> (most pairs of nodes are connected by an edge).</a:t>
            </a:r>
          </a:p>
          <a:p>
            <a:r>
              <a:rPr lang="en-US" dirty="0" smtClean="0"/>
              <a:t>Strangely, a similar approach based on </a:t>
            </a:r>
            <a:r>
              <a:rPr lang="en-US" i="1" dirty="0" smtClean="0">
                <a:solidFill>
                  <a:srgbClr val="FF0000"/>
                </a:solidFill>
              </a:rPr>
              <a:t>bi-cliques</a:t>
            </a:r>
            <a:r>
              <a:rPr lang="en-US" dirty="0" smtClean="0"/>
              <a:t> (two sets of nodes S and T with an edge from every member of S to every member of T) works.</a:t>
            </a:r>
          </a:p>
          <a:p>
            <a:pPr lvl="1"/>
            <a:r>
              <a:rPr lang="en-US" dirty="0" smtClean="0"/>
              <a:t>We can grow a bi-clique by adding more nodes, just as we suggested for cliques.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Bi-Clique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514600" y="2209800"/>
            <a:ext cx="381000" cy="381000"/>
          </a:xfrm>
          <a:prstGeom prst="ellipse">
            <a:avLst/>
          </a:prstGeom>
          <a:noFill/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14600" y="4038600"/>
            <a:ext cx="381000" cy="381000"/>
          </a:xfrm>
          <a:prstGeom prst="ellipse">
            <a:avLst/>
          </a:prstGeom>
          <a:noFill/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14600" y="3124200"/>
            <a:ext cx="381000" cy="381000"/>
          </a:xfrm>
          <a:prstGeom prst="ellipse">
            <a:avLst/>
          </a:prstGeom>
          <a:noFill/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730674"/>
            <a:ext cx="381000" cy="381000"/>
          </a:xfrm>
          <a:prstGeom prst="ellipse">
            <a:avLst/>
          </a:prstGeom>
          <a:noFill/>
          <a:ln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95800" y="3632548"/>
            <a:ext cx="381000" cy="381000"/>
          </a:xfrm>
          <a:prstGeom prst="ellipse">
            <a:avLst/>
          </a:prstGeom>
          <a:noFill/>
          <a:ln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6"/>
            <a:endCxn id="7" idx="1"/>
          </p:cNvCxnSpPr>
          <p:nvPr/>
        </p:nvCxnSpPr>
        <p:spPr>
          <a:xfrm>
            <a:off x="2895600" y="2400300"/>
            <a:ext cx="1655996" cy="38617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5"/>
            <a:endCxn id="8" idx="1"/>
          </p:cNvCxnSpPr>
          <p:nvPr/>
        </p:nvCxnSpPr>
        <p:spPr>
          <a:xfrm>
            <a:off x="2839804" y="2535004"/>
            <a:ext cx="1711792" cy="115334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7"/>
            <a:endCxn id="7" idx="2"/>
          </p:cNvCxnSpPr>
          <p:nvPr/>
        </p:nvCxnSpPr>
        <p:spPr>
          <a:xfrm flipV="1">
            <a:off x="2839804" y="2921174"/>
            <a:ext cx="1655996" cy="258822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8" idx="2"/>
          </p:cNvCxnSpPr>
          <p:nvPr/>
        </p:nvCxnSpPr>
        <p:spPr>
          <a:xfrm>
            <a:off x="2839804" y="3449404"/>
            <a:ext cx="1655996" cy="37364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7"/>
            <a:endCxn id="7" idx="3"/>
          </p:cNvCxnSpPr>
          <p:nvPr/>
        </p:nvCxnSpPr>
        <p:spPr>
          <a:xfrm flipV="1">
            <a:off x="2839804" y="3055878"/>
            <a:ext cx="1711792" cy="1038518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6"/>
            <a:endCxn id="8" idx="3"/>
          </p:cNvCxnSpPr>
          <p:nvPr/>
        </p:nvCxnSpPr>
        <p:spPr>
          <a:xfrm flipV="1">
            <a:off x="2895600" y="3957752"/>
            <a:ext cx="1655996" cy="271348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Bi-Cliques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an application of “frequent </a:t>
            </a:r>
            <a:r>
              <a:rPr lang="en-US" dirty="0" err="1" smtClean="0"/>
              <a:t>itemsets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Think of the nodes on the left as “items” and the nodes on the right as “baskets.”</a:t>
            </a:r>
          </a:p>
          <a:p>
            <a:r>
              <a:rPr lang="en-US" dirty="0" smtClean="0"/>
              <a:t>If we want bi-cliques with t nodes on the left and s nodes on the right, then look for </a:t>
            </a:r>
            <a:r>
              <a:rPr lang="en-US" dirty="0" err="1" smtClean="0"/>
              <a:t>itemsets</a:t>
            </a:r>
            <a:r>
              <a:rPr lang="en-US" dirty="0" smtClean="0"/>
              <a:t> of size t with support 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Note</a:t>
            </a:r>
            <a:r>
              <a:rPr lang="en-US" dirty="0" smtClean="0"/>
              <a:t>: We find frequent </a:t>
            </a:r>
            <a:r>
              <a:rPr lang="en-US" dirty="0" err="1" smtClean="0"/>
              <a:t>itemsets</a:t>
            </a:r>
            <a:r>
              <a:rPr lang="en-US" dirty="0" smtClean="0"/>
              <a:t> for the whole graph, but we’ll argue that if there is a dense community, then the nodes of that community have a large bi-clique.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7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Bi-Cliques –(2)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/>
          <a:lstStyle/>
          <a:p>
            <a:r>
              <a:rPr lang="en-US" dirty="0" smtClean="0"/>
              <a:t>Divide the nodes of the graph randomly into two equal-sized sets (“left” and “right”).</a:t>
            </a:r>
          </a:p>
          <a:p>
            <a:r>
              <a:rPr lang="en-US" dirty="0" smtClean="0"/>
              <a:t>For each node on the right, make a basket.</a:t>
            </a:r>
          </a:p>
          <a:p>
            <a:r>
              <a:rPr lang="en-US" dirty="0" smtClean="0"/>
              <a:t>For each node on the left make an item.</a:t>
            </a:r>
          </a:p>
          <a:p>
            <a:r>
              <a:rPr lang="en-US" dirty="0" smtClean="0"/>
              <a:t>The basket for node N contains the item for node M </a:t>
            </a:r>
            <a:r>
              <a:rPr lang="en-US" dirty="0" err="1" smtClean="0"/>
              <a:t>iff</a:t>
            </a:r>
            <a:r>
              <a:rPr lang="en-US" dirty="0" smtClean="0"/>
              <a:t> there is an edge between N and M.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Key points</a:t>
            </a:r>
            <a:r>
              <a:rPr lang="en-US" dirty="0" smtClean="0"/>
              <a:t>: A large community is very likely to have about half its nodes on each side.</a:t>
            </a:r>
          </a:p>
          <a:p>
            <a:pPr lvl="1"/>
            <a:r>
              <a:rPr lang="en-US" dirty="0" smtClean="0"/>
              <a:t>And there is a good chance it will have a fairly large bi-clique.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Question for thought</a:t>
            </a:r>
            <a:r>
              <a:rPr lang="en-US" dirty="0" smtClean="0"/>
              <a:t>: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1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/>
          <a:lstStyle/>
          <a:p>
            <a:r>
              <a:rPr lang="en-US" sz="4000" dirty="0" smtClean="0"/>
              <a:t>Dense Communities Have Big Bi-Cliques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a community with 2n nodes, divided into left and right sides of size n.</a:t>
            </a:r>
          </a:p>
          <a:p>
            <a:r>
              <a:rPr lang="en-US" dirty="0" smtClean="0"/>
              <a:t>Suppose the average degree of a node </a:t>
            </a:r>
            <a:r>
              <a:rPr lang="en-US" dirty="0" smtClean="0">
                <a:solidFill>
                  <a:srgbClr val="00B050"/>
                </a:solidFill>
              </a:rPr>
              <a:t>within the community</a:t>
            </a:r>
            <a:r>
              <a:rPr lang="en-US" dirty="0" smtClean="0"/>
              <a:t> is 2d, so the average node has d edges connecting to the other side.</a:t>
            </a:r>
          </a:p>
          <a:p>
            <a:r>
              <a:rPr lang="en-US" dirty="0" smtClean="0"/>
              <a:t>Then a “basket” (right-side node) with d</a:t>
            </a:r>
            <a:r>
              <a:rPr lang="en-US" baseline="-25000" dirty="0" smtClean="0"/>
              <a:t>i</a:t>
            </a:r>
            <a:r>
              <a:rPr lang="en-US" dirty="0" smtClean="0"/>
              <a:t> items generates about       </a:t>
            </a:r>
            <a:r>
              <a:rPr lang="en-US" dirty="0" err="1" smtClean="0"/>
              <a:t>itemsets</a:t>
            </a:r>
            <a:r>
              <a:rPr lang="en-US" dirty="0" smtClean="0"/>
              <a:t> of size t.</a:t>
            </a:r>
          </a:p>
          <a:p>
            <a:r>
              <a:rPr lang="en-US" dirty="0" smtClean="0"/>
              <a:t>Minimum number of </a:t>
            </a:r>
            <a:r>
              <a:rPr lang="en-US" dirty="0" err="1" smtClean="0"/>
              <a:t>itemsets</a:t>
            </a:r>
            <a:r>
              <a:rPr lang="en-US" dirty="0" smtClean="0"/>
              <a:t> of size t is generated when all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‘s</a:t>
            </a:r>
            <a:r>
              <a:rPr lang="en-US" dirty="0" smtClean="0"/>
              <a:t> are the same and therefore = d.</a:t>
            </a:r>
          </a:p>
          <a:p>
            <a:r>
              <a:rPr lang="en-US" dirty="0" smtClean="0"/>
              <a:t>That number is n    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635078" y="6148202"/>
            <a:ext cx="614504" cy="653329"/>
            <a:chOff x="7042255" y="5562600"/>
            <a:chExt cx="614504" cy="653329"/>
          </a:xfrm>
        </p:grpSpPr>
        <p:sp>
          <p:nvSpPr>
            <p:cNvPr id="7" name="TextBox 6"/>
            <p:cNvSpPr txBox="1"/>
            <p:nvPr/>
          </p:nvSpPr>
          <p:spPr>
            <a:xfrm>
              <a:off x="7162800" y="556260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96304" y="5824324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42255" y="5631154"/>
              <a:ext cx="308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(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48661" y="5631153"/>
              <a:ext cx="308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657600" y="4191000"/>
            <a:ext cx="617958" cy="659648"/>
            <a:chOff x="7042255" y="5562600"/>
            <a:chExt cx="617958" cy="659648"/>
          </a:xfrm>
        </p:grpSpPr>
        <p:sp>
          <p:nvSpPr>
            <p:cNvPr id="14" name="TextBox 13"/>
            <p:cNvSpPr txBox="1"/>
            <p:nvPr/>
          </p:nvSpPr>
          <p:spPr>
            <a:xfrm>
              <a:off x="7162800" y="556260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baseline="-25000" dirty="0"/>
                <a:t>i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96304" y="5824324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42255" y="5631154"/>
              <a:ext cx="308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(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52115" y="5637473"/>
              <a:ext cx="308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18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Bi-Cliques Exist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number of </a:t>
            </a:r>
            <a:r>
              <a:rPr lang="en-US" dirty="0" err="1" smtClean="0"/>
              <a:t>itemsets</a:t>
            </a:r>
            <a:r>
              <a:rPr lang="en-US" dirty="0" smtClean="0"/>
              <a:t> of size t is     .</a:t>
            </a:r>
          </a:p>
          <a:p>
            <a:r>
              <a:rPr lang="en-US" dirty="0" smtClean="0"/>
              <a:t>Average number of baskets per </a:t>
            </a:r>
            <a:r>
              <a:rPr lang="en-US" dirty="0" err="1" smtClean="0"/>
              <a:t>itemset</a:t>
            </a:r>
            <a:r>
              <a:rPr lang="en-US" dirty="0" smtClean="0"/>
              <a:t> is at least n     /     .</a:t>
            </a:r>
          </a:p>
          <a:p>
            <a:r>
              <a:rPr lang="en-US" dirty="0" smtClean="0"/>
              <a:t>Assume n &gt; d &gt;&gt; t, and we can approximate the average by n(d/n)</a:t>
            </a:r>
            <a:r>
              <a:rPr lang="en-US" baseline="30000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least one </a:t>
            </a:r>
            <a:r>
              <a:rPr lang="en-US" dirty="0" err="1" smtClean="0"/>
              <a:t>itemset</a:t>
            </a:r>
            <a:r>
              <a:rPr lang="en-US" dirty="0" smtClean="0"/>
              <a:t> of size t must appear in an average number of baskets, so there will be an </a:t>
            </a:r>
            <a:r>
              <a:rPr lang="en-US" dirty="0" err="1" smtClean="0"/>
              <a:t>itemset</a:t>
            </a:r>
            <a:r>
              <a:rPr lang="en-US" dirty="0" smtClean="0"/>
              <a:t> of size t with support s as long as n(d/n)</a:t>
            </a:r>
            <a:r>
              <a:rPr lang="en-US" baseline="30000" dirty="0" smtClean="0"/>
              <a:t>t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705600" y="1371600"/>
            <a:ext cx="572914" cy="584776"/>
            <a:chOff x="7042255" y="5631153"/>
            <a:chExt cx="572914" cy="584776"/>
          </a:xfrm>
        </p:grpSpPr>
        <p:sp>
          <p:nvSpPr>
            <p:cNvPr id="11" name="TextBox 10"/>
            <p:cNvSpPr txBox="1"/>
            <p:nvPr/>
          </p:nvSpPr>
          <p:spPr>
            <a:xfrm>
              <a:off x="7190019" y="563115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96304" y="5824324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42255" y="5631154"/>
              <a:ext cx="308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(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07071" y="5631154"/>
              <a:ext cx="308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02305" y="2215842"/>
            <a:ext cx="614504" cy="653329"/>
            <a:chOff x="7042255" y="5562600"/>
            <a:chExt cx="614504" cy="653329"/>
          </a:xfrm>
        </p:grpSpPr>
        <p:sp>
          <p:nvSpPr>
            <p:cNvPr id="16" name="TextBox 15"/>
            <p:cNvSpPr txBox="1"/>
            <p:nvPr/>
          </p:nvSpPr>
          <p:spPr>
            <a:xfrm>
              <a:off x="7162800" y="556260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196304" y="5824324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42255" y="5631154"/>
              <a:ext cx="308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(</a:t>
              </a:r>
              <a:endParaRPr lang="en-US" sz="3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348661" y="5631153"/>
              <a:ext cx="308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13430" y="2284395"/>
            <a:ext cx="572914" cy="584776"/>
            <a:chOff x="7042255" y="5631153"/>
            <a:chExt cx="572914" cy="584776"/>
          </a:xfrm>
        </p:grpSpPr>
        <p:sp>
          <p:nvSpPr>
            <p:cNvPr id="21" name="TextBox 20"/>
            <p:cNvSpPr txBox="1"/>
            <p:nvPr/>
          </p:nvSpPr>
          <p:spPr>
            <a:xfrm>
              <a:off x="7190019" y="563115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96304" y="5824324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42255" y="5631154"/>
              <a:ext cx="308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(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07071" y="5631154"/>
              <a:ext cx="3080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10000" y="3733800"/>
            <a:ext cx="3331820" cy="3029129"/>
            <a:chOff x="3810000" y="3733800"/>
            <a:chExt cx="3331820" cy="3029129"/>
          </a:xfrm>
        </p:grpSpPr>
        <p:sp>
          <p:nvSpPr>
            <p:cNvPr id="5" name="TextBox 4"/>
            <p:cNvSpPr txBox="1"/>
            <p:nvPr/>
          </p:nvSpPr>
          <p:spPr>
            <a:xfrm>
              <a:off x="4419600" y="5562600"/>
              <a:ext cx="272222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Uses approximation</a:t>
              </a:r>
            </a:p>
            <a:p>
              <a:r>
                <a:rPr lang="en-US" sz="2400" dirty="0" smtClean="0"/>
                <a:t>x choose y is about</a:t>
              </a:r>
            </a:p>
            <a:p>
              <a:r>
                <a:rPr lang="en-US" sz="2400" dirty="0" err="1" smtClean="0"/>
                <a:t>x</a:t>
              </a:r>
              <a:r>
                <a:rPr lang="en-US" sz="2400" baseline="30000" dirty="0" err="1" smtClean="0"/>
                <a:t>y</a:t>
              </a:r>
              <a:r>
                <a:rPr lang="en-US" sz="2400" dirty="0" smtClean="0"/>
                <a:t>/y! when x  &gt;&gt; y. </a:t>
              </a:r>
              <a:endParaRPr lang="en-US" sz="24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3810000" y="3733800"/>
              <a:ext cx="1970710" cy="1828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493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Bi-Cliques Exist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57801"/>
          </a:xfrm>
        </p:spPr>
        <p:txBody>
          <a:bodyPr/>
          <a:lstStyle/>
          <a:p>
            <a:r>
              <a:rPr lang="en-US" dirty="0" smtClean="0"/>
              <a:t>Suppose there is a community of 200 nodes, which we divide into the two sides with n = 100 each.</a:t>
            </a:r>
          </a:p>
          <a:p>
            <a:r>
              <a:rPr lang="en-US" dirty="0" smtClean="0"/>
              <a:t>Suppose that within the community, half of all possible edges exist, so d = 50.</a:t>
            </a:r>
          </a:p>
          <a:p>
            <a:r>
              <a:rPr lang="en-US" dirty="0" smtClean="0"/>
              <a:t>Then there is a bi-clique with t nodes on the left and s nodes on the right as long as 100(1/2)</a:t>
            </a:r>
            <a:r>
              <a:rPr lang="en-US" baseline="30000" dirty="0" smtClean="0"/>
              <a:t>t</a:t>
            </a: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s.</a:t>
            </a:r>
          </a:p>
          <a:p>
            <a:r>
              <a:rPr lang="en-US" dirty="0" smtClean="0"/>
              <a:t>For instance, (t, s) could be (2, 25), (3,13), or     (4, 6).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72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533400"/>
            <a:ext cx="8458200" cy="18288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Communities Via Laplacian Matrices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Degree, Adjacency, and Laplacian   	Matrices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Eigenvectors of Laplacian Matrices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59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Social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Locality</a:t>
            </a:r>
            <a:r>
              <a:rPr lang="en-US" dirty="0" smtClean="0"/>
              <a:t> (edges are not randomly chosen, but tend to cluster in “communities”).</a:t>
            </a:r>
          </a:p>
          <a:p>
            <a:pPr marL="633222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Small-world property </a:t>
            </a:r>
            <a:r>
              <a:rPr lang="en-US" dirty="0" smtClean="0"/>
              <a:t>(low diameter = maximum distance from any node to any other).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Laplacian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“</a:t>
            </a:r>
            <a:r>
              <a:rPr lang="en-US" dirty="0" err="1" smtClean="0"/>
              <a:t>betweenness</a:t>
            </a:r>
            <a:r>
              <a:rPr lang="en-US" dirty="0" smtClean="0"/>
              <a:t>” approach, we want to divide a social graph into communities with most edges contained within a community.</a:t>
            </a:r>
          </a:p>
          <a:p>
            <a:r>
              <a:rPr lang="en-US" dirty="0" smtClean="0"/>
              <a:t>A surprising technique involving the eigenvector with the second-smallest eigenvalue serves as a good heuristic for breaking a graph into two parts that have the smallest number of edges between them.</a:t>
            </a:r>
          </a:p>
          <a:p>
            <a:r>
              <a:rPr lang="en-US" dirty="0" smtClean="0"/>
              <a:t>Can iterate to divide into as many parts as we like.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/>
          <a:lstStyle/>
          <a:p>
            <a:r>
              <a:rPr lang="en-US" sz="4400" dirty="0" smtClean="0"/>
              <a:t>Three Matrices That Describe Graphs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Degree matrix</a:t>
            </a:r>
            <a:r>
              <a:rPr lang="en-US" dirty="0" smtClean="0"/>
              <a:t>: entry 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) is the degree of node </a:t>
            </a:r>
            <a:r>
              <a:rPr lang="en-US" dirty="0" err="1" smtClean="0"/>
              <a:t>i</a:t>
            </a:r>
            <a:r>
              <a:rPr lang="en-US" dirty="0" smtClean="0"/>
              <a:t>; off-diagonal entries are 0.</a:t>
            </a:r>
          </a:p>
          <a:p>
            <a:pPr marL="633222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Adjacency matrix</a:t>
            </a:r>
            <a:r>
              <a:rPr lang="en-US" dirty="0" smtClean="0"/>
              <a:t>: entry (</a:t>
            </a:r>
            <a:r>
              <a:rPr lang="en-US" dirty="0" err="1" smtClean="0"/>
              <a:t>i</a:t>
            </a:r>
            <a:r>
              <a:rPr lang="en-US" dirty="0" smtClean="0"/>
              <a:t>, j) is 1 if there is an edge between node </a:t>
            </a:r>
            <a:r>
              <a:rPr lang="en-US" dirty="0" err="1" smtClean="0"/>
              <a:t>i</a:t>
            </a:r>
            <a:r>
              <a:rPr lang="en-US" dirty="0" smtClean="0"/>
              <a:t> and node j, otherwise 0.</a:t>
            </a:r>
          </a:p>
          <a:p>
            <a:pPr marL="633222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Laplacian matrix </a:t>
            </a:r>
            <a:r>
              <a:rPr lang="en-US" dirty="0" smtClean="0"/>
              <a:t>= </a:t>
            </a:r>
            <a:r>
              <a:rPr lang="en-US" dirty="0" smtClean="0"/>
              <a:t>degree </a:t>
            </a:r>
            <a:r>
              <a:rPr lang="en-US" dirty="0" smtClean="0"/>
              <a:t>matrix minus </a:t>
            </a:r>
            <a:r>
              <a:rPr lang="en-US" dirty="0" smtClean="0"/>
              <a:t>adjacency </a:t>
            </a:r>
            <a:r>
              <a:rPr lang="en-US" dirty="0" smtClean="0"/>
              <a:t>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4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Matrices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76400" y="1600200"/>
            <a:ext cx="457200" cy="457200"/>
          </a:xfrm>
          <a:prstGeom prst="ellipse">
            <a:avLst/>
          </a:prstGeom>
          <a:noFill/>
          <a:ln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19400" y="1600200"/>
            <a:ext cx="457200" cy="457200"/>
          </a:xfrm>
          <a:prstGeom prst="ellipse">
            <a:avLst/>
          </a:prstGeom>
          <a:noFill/>
          <a:ln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29205" y="1600200"/>
            <a:ext cx="457200" cy="457200"/>
          </a:xfrm>
          <a:prstGeom prst="ellipse">
            <a:avLst/>
          </a:prstGeom>
          <a:noFill/>
          <a:ln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57800" y="1600200"/>
            <a:ext cx="457200" cy="457200"/>
          </a:xfrm>
          <a:prstGeom prst="ellipse">
            <a:avLst/>
          </a:prstGeom>
          <a:noFill/>
          <a:ln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4" idx="6"/>
            <a:endCxn id="5" idx="2"/>
          </p:cNvCxnSpPr>
          <p:nvPr/>
        </p:nvCxnSpPr>
        <p:spPr>
          <a:xfrm>
            <a:off x="2133600" y="1828800"/>
            <a:ext cx="6858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6"/>
            <a:endCxn id="6" idx="2"/>
          </p:cNvCxnSpPr>
          <p:nvPr/>
        </p:nvCxnSpPr>
        <p:spPr>
          <a:xfrm>
            <a:off x="3276600" y="1828800"/>
            <a:ext cx="752605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6"/>
            <a:endCxn id="7" idx="2"/>
          </p:cNvCxnSpPr>
          <p:nvPr/>
        </p:nvCxnSpPr>
        <p:spPr>
          <a:xfrm>
            <a:off x="4486405" y="1828800"/>
            <a:ext cx="771395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2743200"/>
            <a:ext cx="136608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1   0   0   0</a:t>
            </a:r>
          </a:p>
          <a:p>
            <a:r>
              <a:rPr lang="en-US" sz="2400" dirty="0" smtClean="0"/>
              <a:t>0   2   0   0</a:t>
            </a:r>
          </a:p>
          <a:p>
            <a:r>
              <a:rPr lang="en-US" sz="2400" dirty="0" smtClean="0"/>
              <a:t>0   0   2   0</a:t>
            </a:r>
          </a:p>
          <a:p>
            <a:r>
              <a:rPr lang="en-US" sz="2400" dirty="0" smtClean="0"/>
              <a:t>0   0   0   1</a:t>
            </a:r>
          </a:p>
          <a:p>
            <a:endParaRPr lang="en-US" sz="2400" dirty="0"/>
          </a:p>
          <a:p>
            <a:r>
              <a:rPr lang="en-US" sz="2400" dirty="0" smtClean="0"/>
              <a:t>Degree</a:t>
            </a:r>
          </a:p>
          <a:p>
            <a:r>
              <a:rPr lang="en-US" sz="2400" dirty="0" smtClean="0"/>
              <a:t>matrix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372933" y="2743200"/>
            <a:ext cx="150233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0   1   0   0</a:t>
            </a:r>
          </a:p>
          <a:p>
            <a:r>
              <a:rPr lang="en-US" sz="2400" dirty="0" smtClean="0"/>
              <a:t>1   0   1   0</a:t>
            </a:r>
          </a:p>
          <a:p>
            <a:r>
              <a:rPr lang="en-US" sz="2400" dirty="0" smtClean="0"/>
              <a:t>0   1   0   1</a:t>
            </a:r>
          </a:p>
          <a:p>
            <a:r>
              <a:rPr lang="en-US" sz="2400" dirty="0" smtClean="0"/>
              <a:t>0   0   1   0</a:t>
            </a:r>
          </a:p>
          <a:p>
            <a:endParaRPr lang="en-US" sz="2400" dirty="0" smtClean="0"/>
          </a:p>
          <a:p>
            <a:r>
              <a:rPr lang="en-US" sz="2400" dirty="0" smtClean="0"/>
              <a:t>Adjacency</a:t>
            </a:r>
          </a:p>
          <a:p>
            <a:r>
              <a:rPr lang="en-US" sz="2400" dirty="0" smtClean="0"/>
              <a:t>matrix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2743200"/>
            <a:ext cx="146867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1  -1   0   0</a:t>
            </a:r>
          </a:p>
          <a:p>
            <a:r>
              <a:rPr lang="en-US" sz="2400" dirty="0" smtClean="0"/>
              <a:t>-1   2  -1   0</a:t>
            </a:r>
          </a:p>
          <a:p>
            <a:r>
              <a:rPr lang="en-US" sz="2400" dirty="0" smtClean="0"/>
              <a:t> 0  -1   2  -1</a:t>
            </a:r>
          </a:p>
          <a:p>
            <a:r>
              <a:rPr lang="en-US" sz="2400" dirty="0" smtClean="0"/>
              <a:t> 0   0  -1   1</a:t>
            </a:r>
          </a:p>
          <a:p>
            <a:endParaRPr lang="en-US" sz="2400" dirty="0" smtClean="0"/>
          </a:p>
          <a:p>
            <a:r>
              <a:rPr lang="en-US" sz="2400" dirty="0" smtClean="0"/>
              <a:t>Laplacian</a:t>
            </a:r>
          </a:p>
          <a:p>
            <a:r>
              <a:rPr lang="en-US" sz="2400" dirty="0" smtClean="0"/>
              <a:t>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434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/>
          <a:lstStyle/>
          <a:p>
            <a:r>
              <a:rPr lang="en-US" sz="3600" dirty="0" smtClean="0"/>
              <a:t>Every Laplacian Has Zero as an Eigenvalue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Proof</a:t>
            </a:r>
            <a:r>
              <a:rPr lang="en-US" dirty="0" smtClean="0"/>
              <a:t>: Each row has a sum of 0, so Laplacian L multiplying an all-1’s vector is all 0’s, which is also 0 times the all-1’s vector.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3528030"/>
            <a:ext cx="3225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/>
              <a:t>1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52600" y="3528030"/>
            <a:ext cx="1468672" cy="1589493"/>
            <a:chOff x="1752600" y="3528030"/>
            <a:chExt cx="1468672" cy="1589493"/>
          </a:xfrm>
        </p:grpSpPr>
        <p:sp>
          <p:nvSpPr>
            <p:cNvPr id="5" name="TextBox 4"/>
            <p:cNvSpPr txBox="1"/>
            <p:nvPr/>
          </p:nvSpPr>
          <p:spPr>
            <a:xfrm>
              <a:off x="1752600" y="3528030"/>
              <a:ext cx="146867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 1  -1   0   0</a:t>
              </a:r>
            </a:p>
            <a:p>
              <a:r>
                <a:rPr lang="en-US" sz="2400" dirty="0" smtClean="0"/>
                <a:t>-1   2  -1   0</a:t>
              </a:r>
            </a:p>
            <a:p>
              <a:r>
                <a:rPr lang="en-US" sz="2400" dirty="0" smtClean="0"/>
                <a:t> 0  -1   2  -1</a:t>
              </a:r>
            </a:p>
            <a:p>
              <a:r>
                <a:rPr lang="en-US" sz="2400" dirty="0" smtClean="0"/>
                <a:t> 0   0  -1   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3657600"/>
              <a:ext cx="1392472" cy="14599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191000" y="4156728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     0</a:t>
            </a: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505200" y="3582898"/>
            <a:ext cx="533400" cy="1569660"/>
            <a:chOff x="3505200" y="3582898"/>
            <a:chExt cx="533400" cy="1569660"/>
          </a:xfrm>
        </p:grpSpPr>
        <p:sp>
          <p:nvSpPr>
            <p:cNvPr id="8" name="Rectangle 7"/>
            <p:cNvSpPr/>
            <p:nvPr/>
          </p:nvSpPr>
          <p:spPr>
            <a:xfrm>
              <a:off x="3505200" y="3637767"/>
              <a:ext cx="533400" cy="14599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0638" y="3582898"/>
              <a:ext cx="32252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</a:p>
            <a:p>
              <a:r>
                <a:rPr lang="en-US" sz="2400" dirty="0" smtClean="0"/>
                <a:t>1</a:t>
              </a:r>
            </a:p>
            <a:p>
              <a:r>
                <a:rPr lang="en-US" sz="2400" dirty="0" smtClean="0"/>
                <a:t>1</a:t>
              </a:r>
            </a:p>
            <a:p>
              <a:r>
                <a:rPr lang="en-US" sz="2400" dirty="0"/>
                <a:t>1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076162" y="3657598"/>
            <a:ext cx="533400" cy="1459923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9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9" grpId="0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987552"/>
          </a:xfrm>
        </p:spPr>
        <p:txBody>
          <a:bodyPr/>
          <a:lstStyle/>
          <a:p>
            <a:r>
              <a:rPr lang="en-US" dirty="0" smtClean="0"/>
              <a:t>The Second-Smallest Eigenvalue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Let L be a Laplacian matrix, so L = D – A, where D and A are the degree matrix and adjacency matrix for some graph.</a:t>
            </a:r>
          </a:p>
          <a:p>
            <a:r>
              <a:rPr lang="en-US" dirty="0" smtClean="0"/>
              <a:t>The second eigenvector </a:t>
            </a:r>
            <a:r>
              <a:rPr lang="en-US" b="1" dirty="0" smtClean="0"/>
              <a:t>x</a:t>
            </a:r>
            <a:r>
              <a:rPr lang="en-US" dirty="0" smtClean="0"/>
              <a:t> can be found by minimizing </a:t>
            </a:r>
            <a:r>
              <a:rPr lang="en-US" b="1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L</a:t>
            </a:r>
            <a:r>
              <a:rPr lang="en-US" b="1" dirty="0" err="1" smtClean="0"/>
              <a:t>x</a:t>
            </a:r>
            <a:r>
              <a:rPr lang="en-US" dirty="0" smtClean="0"/>
              <a:t> subject to the constraints: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The length of </a:t>
            </a:r>
            <a:r>
              <a:rPr lang="en-US" b="1" dirty="0" smtClean="0"/>
              <a:t>x</a:t>
            </a:r>
            <a:r>
              <a:rPr lang="en-US" dirty="0" smtClean="0"/>
              <a:t> is 1.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b="1" dirty="0" smtClean="0"/>
              <a:t>x</a:t>
            </a:r>
            <a:r>
              <a:rPr lang="en-US" dirty="0" smtClean="0"/>
              <a:t> is orthogonal to the eigenvector associated with the smallest eigenvalue.</a:t>
            </a:r>
          </a:p>
          <a:p>
            <a:pPr marL="1191006" lvl="2" indent="-514350"/>
            <a:r>
              <a:rPr lang="en-US" dirty="0" smtClean="0"/>
              <a:t>The all-1’s vector for Laplacian matrices L.</a:t>
            </a:r>
          </a:p>
          <a:p>
            <a:pPr marL="633222" indent="-514350"/>
            <a:r>
              <a:rPr lang="en-US" dirty="0" smtClean="0"/>
              <a:t>And the minimum of </a:t>
            </a:r>
            <a:r>
              <a:rPr lang="en-US" b="1" dirty="0" err="1"/>
              <a:t>x</a:t>
            </a:r>
            <a:r>
              <a:rPr lang="en-US" baseline="30000" dirty="0" err="1"/>
              <a:t>T</a:t>
            </a:r>
            <a:r>
              <a:rPr lang="en-US" dirty="0" err="1"/>
              <a:t>L</a:t>
            </a:r>
            <a:r>
              <a:rPr lang="en-US" b="1" dirty="0" err="1"/>
              <a:t>x</a:t>
            </a:r>
            <a:r>
              <a:rPr lang="en-US" b="1" dirty="0"/>
              <a:t> </a:t>
            </a:r>
            <a:r>
              <a:rPr lang="en-US" dirty="0" smtClean="0"/>
              <a:t>is the eigenvalue.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0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Second Eigenvector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Let the </a:t>
            </a:r>
            <a:r>
              <a:rPr lang="en-US" dirty="0" err="1" smtClean="0"/>
              <a:t>i-th</a:t>
            </a:r>
            <a:r>
              <a:rPr lang="en-US" dirty="0" smtClean="0"/>
              <a:t> component of </a:t>
            </a:r>
            <a:r>
              <a:rPr lang="en-US" b="1" dirty="0" smtClean="0"/>
              <a:t>x</a:t>
            </a:r>
            <a:r>
              <a:rPr lang="en-US" dirty="0" smtClean="0"/>
              <a:t> be x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Aside</a:t>
            </a:r>
            <a:r>
              <a:rPr lang="en-US" dirty="0" smtClean="0"/>
              <a:t>: Constraint that </a:t>
            </a:r>
            <a:r>
              <a:rPr lang="en-US" b="1" dirty="0" smtClean="0"/>
              <a:t>x</a:t>
            </a:r>
            <a:r>
              <a:rPr lang="en-US" dirty="0" smtClean="0"/>
              <a:t> is orthogonal to all-1’s vector says sum of </a:t>
            </a: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 smtClean="0"/>
              <a:t>‘s = 0.</a:t>
            </a:r>
          </a:p>
          <a:p>
            <a:r>
              <a:rPr lang="en-US" dirty="0" smtClean="0"/>
              <a:t>Break up </a:t>
            </a:r>
            <a:r>
              <a:rPr lang="en-US" b="1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L</a:t>
            </a:r>
            <a:r>
              <a:rPr lang="en-US" b="1" dirty="0" err="1" smtClean="0"/>
              <a:t>x</a:t>
            </a:r>
            <a:r>
              <a:rPr lang="en-US" b="1" dirty="0" smtClean="0"/>
              <a:t> </a:t>
            </a:r>
            <a:r>
              <a:rPr lang="en-US" dirty="0" smtClean="0"/>
              <a:t>as </a:t>
            </a:r>
            <a:r>
              <a:rPr lang="en-US" b="1" dirty="0" err="1"/>
              <a:t>x</a:t>
            </a:r>
            <a:r>
              <a:rPr lang="en-US" baseline="30000" dirty="0" err="1"/>
              <a:t>T</a:t>
            </a:r>
            <a:r>
              <a:rPr lang="en-US" dirty="0" err="1"/>
              <a:t>L</a:t>
            </a:r>
            <a:r>
              <a:rPr lang="en-US" b="1" dirty="0" err="1"/>
              <a:t>x</a:t>
            </a:r>
            <a:r>
              <a:rPr lang="en-US" b="1" dirty="0"/>
              <a:t> </a:t>
            </a:r>
            <a:r>
              <a:rPr lang="en-US" dirty="0" smtClean="0"/>
              <a:t>= </a:t>
            </a:r>
            <a:r>
              <a:rPr lang="en-US" b="1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D</a:t>
            </a:r>
            <a:r>
              <a:rPr lang="en-US" b="1" dirty="0" err="1" smtClean="0"/>
              <a:t>x</a:t>
            </a:r>
            <a:r>
              <a:rPr lang="en-US" b="1" dirty="0" smtClean="0"/>
              <a:t> </a:t>
            </a:r>
            <a:r>
              <a:rPr lang="en-US" dirty="0" smtClean="0"/>
              <a:t>–</a:t>
            </a:r>
            <a:r>
              <a:rPr lang="en-US" b="1" dirty="0" smtClean="0"/>
              <a:t> </a:t>
            </a:r>
            <a:r>
              <a:rPr lang="en-US" b="1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A</a:t>
            </a:r>
            <a:r>
              <a:rPr lang="en-US" b="1" dirty="0" err="1" smtClean="0"/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D is diagonal, with degree d</a:t>
            </a:r>
            <a:r>
              <a:rPr lang="en-US" baseline="-25000" dirty="0" smtClean="0"/>
              <a:t>i</a:t>
            </a:r>
            <a:r>
              <a:rPr lang="en-US" dirty="0" smtClean="0"/>
              <a:t> as </a:t>
            </a:r>
            <a:r>
              <a:rPr lang="en-US" dirty="0" err="1" smtClean="0"/>
              <a:t>i-th</a:t>
            </a:r>
            <a:r>
              <a:rPr lang="en-US" dirty="0" smtClean="0"/>
              <a:t> diagonal entry, </a:t>
            </a:r>
            <a:r>
              <a:rPr lang="en-US" dirty="0" err="1" smtClean="0"/>
              <a:t>D</a:t>
            </a:r>
            <a:r>
              <a:rPr lang="en-US" b="1" dirty="0" err="1" smtClean="0"/>
              <a:t>x</a:t>
            </a:r>
            <a:r>
              <a:rPr lang="en-US" dirty="0" smtClean="0"/>
              <a:t> = vector with </a:t>
            </a:r>
            <a:r>
              <a:rPr lang="en-US" dirty="0" err="1" smtClean="0"/>
              <a:t>i-th</a:t>
            </a:r>
            <a:r>
              <a:rPr lang="en-US" dirty="0" smtClean="0"/>
              <a:t> element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Therefore, </a:t>
            </a:r>
            <a:r>
              <a:rPr lang="en-US" b="1" dirty="0" err="1"/>
              <a:t>x</a:t>
            </a:r>
            <a:r>
              <a:rPr lang="en-US" baseline="30000" dirty="0" err="1"/>
              <a:t>T</a:t>
            </a:r>
            <a:r>
              <a:rPr lang="en-US" dirty="0" err="1"/>
              <a:t>D</a:t>
            </a:r>
            <a:r>
              <a:rPr lang="en-US" b="1" dirty="0" err="1"/>
              <a:t>x</a:t>
            </a:r>
            <a:r>
              <a:rPr lang="en-US" b="1" dirty="0"/>
              <a:t> </a:t>
            </a:r>
            <a:r>
              <a:rPr lang="en-US" dirty="0" smtClean="0"/>
              <a:t>= sum of d</a:t>
            </a:r>
            <a:r>
              <a:rPr lang="en-US" baseline="-25000" dirty="0" smtClean="0"/>
              <a:t>i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i-th</a:t>
            </a:r>
            <a:r>
              <a:rPr lang="en-US" dirty="0" smtClean="0"/>
              <a:t> component of A</a:t>
            </a:r>
            <a:r>
              <a:rPr lang="en-US" b="1" dirty="0" smtClean="0"/>
              <a:t>x</a:t>
            </a:r>
            <a:r>
              <a:rPr lang="en-US" dirty="0" smtClean="0"/>
              <a:t> = sum of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err="1" smtClean="0"/>
              <a:t>’s</a:t>
            </a:r>
            <a:r>
              <a:rPr lang="en-US" dirty="0" smtClean="0"/>
              <a:t> where node j is adjacent to node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b="1" dirty="0" err="1"/>
              <a:t>x</a:t>
            </a:r>
            <a:r>
              <a:rPr lang="en-US" baseline="30000" dirty="0" err="1"/>
              <a:t>T</a:t>
            </a:r>
            <a:r>
              <a:rPr lang="en-US" dirty="0" err="1"/>
              <a:t>A</a:t>
            </a:r>
            <a:r>
              <a:rPr lang="en-US" b="1" dirty="0" err="1"/>
              <a:t>x</a:t>
            </a:r>
            <a:r>
              <a:rPr lang="en-US" b="1" dirty="0"/>
              <a:t> </a:t>
            </a:r>
            <a:r>
              <a:rPr lang="en-US" dirty="0" smtClean="0"/>
              <a:t>= sum of -2x</a:t>
            </a:r>
            <a:r>
              <a:rPr lang="en-US" baseline="-25000" dirty="0" smtClean="0"/>
              <a:t>i</a:t>
            </a:r>
            <a:r>
              <a:rPr lang="en-US" dirty="0" smtClean="0"/>
              <a:t>x</a:t>
            </a:r>
            <a:r>
              <a:rPr lang="en-US" baseline="-25000" dirty="0" smtClean="0"/>
              <a:t>j</a:t>
            </a:r>
            <a:r>
              <a:rPr lang="en-US" dirty="0" smtClean="0"/>
              <a:t> over all adjacent </a:t>
            </a:r>
            <a:r>
              <a:rPr lang="en-US" dirty="0" err="1" smtClean="0"/>
              <a:t>i</a:t>
            </a:r>
            <a:r>
              <a:rPr lang="en-US" dirty="0" smtClean="0"/>
              <a:t> and j.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2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Eigenvector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Now we know </a:t>
            </a:r>
            <a:r>
              <a:rPr lang="en-US" b="1" dirty="0" err="1"/>
              <a:t>x</a:t>
            </a:r>
            <a:r>
              <a:rPr lang="en-US" baseline="30000" dirty="0" err="1"/>
              <a:t>T</a:t>
            </a:r>
            <a:r>
              <a:rPr lang="en-US" dirty="0" err="1"/>
              <a:t>L</a:t>
            </a:r>
            <a:r>
              <a:rPr lang="en-US" b="1" dirty="0" err="1"/>
              <a:t>x</a:t>
            </a:r>
            <a:r>
              <a:rPr lang="en-US" b="1" dirty="0"/>
              <a:t> </a:t>
            </a: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–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 err="1" smtClean="0">
                <a:sym typeface="Symbol"/>
              </a:rPr>
              <a:t>i,j</a:t>
            </a:r>
            <a:r>
              <a:rPr lang="en-US" baseline="-25000" dirty="0" smtClean="0">
                <a:sym typeface="Symbol"/>
              </a:rPr>
              <a:t> adjacent </a:t>
            </a:r>
            <a:r>
              <a:rPr lang="en-US" dirty="0" smtClean="0"/>
              <a:t>2x</a:t>
            </a:r>
            <a:r>
              <a:rPr lang="en-US" baseline="-25000" dirty="0" smtClean="0"/>
              <a:t>i</a:t>
            </a:r>
            <a:r>
              <a:rPr lang="en-US" dirty="0" smtClean="0"/>
              <a:t>x</a:t>
            </a:r>
            <a:r>
              <a:rPr lang="en-US" baseline="-25000" dirty="0" smtClean="0"/>
              <a:t>j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Distribute </a:t>
            </a:r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baseline="30000" dirty="0"/>
              <a:t>2 </a:t>
            </a:r>
            <a:r>
              <a:rPr lang="en-US" dirty="0" smtClean="0"/>
              <a:t>over all nodes adjacent to node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Gives us</a:t>
            </a:r>
            <a:r>
              <a:rPr lang="en-US" b="1" dirty="0"/>
              <a:t> </a:t>
            </a:r>
            <a:r>
              <a:rPr lang="en-US" b="1" dirty="0" err="1"/>
              <a:t>x</a:t>
            </a:r>
            <a:r>
              <a:rPr lang="en-US" baseline="30000" dirty="0" err="1"/>
              <a:t>T</a:t>
            </a:r>
            <a:r>
              <a:rPr lang="en-US" dirty="0" err="1"/>
              <a:t>L</a:t>
            </a:r>
            <a:r>
              <a:rPr lang="en-US" b="1" dirty="0" err="1"/>
              <a:t>x</a:t>
            </a:r>
            <a:r>
              <a:rPr lang="en-US" dirty="0" smtClean="0"/>
              <a:t> =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 err="1">
                <a:sym typeface="Symbol"/>
              </a:rPr>
              <a:t>i,j</a:t>
            </a:r>
            <a:r>
              <a:rPr lang="en-US" baseline="-25000" dirty="0">
                <a:sym typeface="Symbol"/>
              </a:rPr>
              <a:t> adjacent 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- </a:t>
            </a:r>
            <a:r>
              <a:rPr lang="en-US" dirty="0"/>
              <a:t>2x</a:t>
            </a:r>
            <a:r>
              <a:rPr lang="en-US" baseline="-25000" dirty="0"/>
              <a:t>i</a:t>
            </a:r>
            <a:r>
              <a:rPr lang="en-US" dirty="0"/>
              <a:t>x</a:t>
            </a:r>
            <a:r>
              <a:rPr lang="en-US" baseline="-25000" dirty="0"/>
              <a:t>j </a:t>
            </a:r>
            <a:r>
              <a:rPr lang="en-US" dirty="0" smtClean="0"/>
              <a:t>+ x</a:t>
            </a:r>
            <a:r>
              <a:rPr lang="en-US" baseline="-25000" dirty="0" smtClean="0"/>
              <a:t>j</a:t>
            </a:r>
            <a:r>
              <a:rPr lang="en-US" baseline="30000" dirty="0" smtClean="0"/>
              <a:t>2</a:t>
            </a:r>
            <a:r>
              <a:rPr lang="en-US" dirty="0" smtClean="0"/>
              <a:t> =             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err="1">
                <a:sym typeface="Symbol"/>
              </a:rPr>
              <a:t>i,j</a:t>
            </a:r>
            <a:r>
              <a:rPr lang="en-US" baseline="-25000" dirty="0">
                <a:sym typeface="Symbol"/>
              </a:rPr>
              <a:t> adjacent </a:t>
            </a:r>
            <a:r>
              <a:rPr lang="en-US" dirty="0" smtClean="0"/>
              <a:t>(x</a:t>
            </a:r>
            <a:r>
              <a:rPr lang="en-US" baseline="-25000" dirty="0" smtClean="0"/>
              <a:t>i</a:t>
            </a:r>
            <a:r>
              <a:rPr lang="en-US" dirty="0" smtClean="0"/>
              <a:t>-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Remember</a:t>
            </a:r>
            <a:r>
              <a:rPr lang="en-US" dirty="0" smtClean="0"/>
              <a:t>: we’re minimizing </a:t>
            </a:r>
            <a:r>
              <a:rPr lang="en-US" b="1" dirty="0" err="1"/>
              <a:t>x</a:t>
            </a:r>
            <a:r>
              <a:rPr lang="en-US" baseline="30000" dirty="0" err="1"/>
              <a:t>T</a:t>
            </a:r>
            <a:r>
              <a:rPr lang="en-US" dirty="0" err="1"/>
              <a:t>L</a:t>
            </a:r>
            <a:r>
              <a:rPr lang="en-US" b="1" dirty="0" err="1"/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minimum will tend to make x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close when there is an edge between </a:t>
            </a:r>
            <a:r>
              <a:rPr lang="en-US" dirty="0" err="1" smtClean="0"/>
              <a:t>i</a:t>
            </a:r>
            <a:r>
              <a:rPr lang="en-US" dirty="0" smtClean="0"/>
              <a:t> and j.</a:t>
            </a:r>
          </a:p>
          <a:p>
            <a:r>
              <a:rPr lang="en-US" dirty="0" smtClean="0"/>
              <a:t>Also, constraint that sum of </a:t>
            </a: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 smtClean="0"/>
              <a:t>‘s = 0 means there will be roughly the same number of positive and negative </a:t>
            </a: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 smtClean="0"/>
              <a:t>‘s.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Eigenvector –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Put another way</a:t>
            </a:r>
            <a:r>
              <a:rPr lang="en-US" dirty="0" smtClean="0"/>
              <a:t>: if there is an edge between </a:t>
            </a:r>
            <a:r>
              <a:rPr lang="en-US" dirty="0" err="1" smtClean="0"/>
              <a:t>i</a:t>
            </a:r>
            <a:r>
              <a:rPr lang="en-US" dirty="0" smtClean="0"/>
              <a:t> and j, then there is a good chance that both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 smtClean="0"/>
              <a:t> will be positive or both negative.</a:t>
            </a:r>
          </a:p>
          <a:p>
            <a:r>
              <a:rPr lang="en-US" dirty="0" smtClean="0"/>
              <a:t>So partition the graph according to the sign of x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Likely to minimize the number of edges with one end in either side.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Second Eigenvector.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76400" y="1600200"/>
            <a:ext cx="457200" cy="457200"/>
          </a:xfrm>
          <a:prstGeom prst="ellipse">
            <a:avLst/>
          </a:prstGeom>
          <a:noFill/>
          <a:ln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19400" y="1600200"/>
            <a:ext cx="457200" cy="457200"/>
          </a:xfrm>
          <a:prstGeom prst="ellipse">
            <a:avLst/>
          </a:prstGeom>
          <a:noFill/>
          <a:ln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29205" y="1600200"/>
            <a:ext cx="457200" cy="457200"/>
          </a:xfrm>
          <a:prstGeom prst="ellipse">
            <a:avLst/>
          </a:prstGeom>
          <a:noFill/>
          <a:ln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57800" y="1600200"/>
            <a:ext cx="457200" cy="457200"/>
          </a:xfrm>
          <a:prstGeom prst="ellipse">
            <a:avLst/>
          </a:prstGeom>
          <a:noFill/>
          <a:ln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4" idx="6"/>
            <a:endCxn id="5" idx="2"/>
          </p:cNvCxnSpPr>
          <p:nvPr/>
        </p:nvCxnSpPr>
        <p:spPr>
          <a:xfrm>
            <a:off x="2133600" y="1828800"/>
            <a:ext cx="6858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6"/>
            <a:endCxn id="6" idx="2"/>
          </p:cNvCxnSpPr>
          <p:nvPr/>
        </p:nvCxnSpPr>
        <p:spPr>
          <a:xfrm>
            <a:off x="3276600" y="1828800"/>
            <a:ext cx="752605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6"/>
            <a:endCxn id="7" idx="2"/>
          </p:cNvCxnSpPr>
          <p:nvPr/>
        </p:nvCxnSpPr>
        <p:spPr>
          <a:xfrm>
            <a:off x="4486405" y="1828800"/>
            <a:ext cx="771395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5720" y="4038600"/>
            <a:ext cx="1401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Laplacian</a:t>
            </a:r>
          </a:p>
          <a:p>
            <a:r>
              <a:rPr lang="en-US" sz="2400" dirty="0" smtClean="0"/>
              <a:t>matrix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752838" y="3170873"/>
            <a:ext cx="510076" cy="461665"/>
            <a:chOff x="1828800" y="5562600"/>
            <a:chExt cx="510076" cy="461665"/>
          </a:xfrm>
        </p:grpSpPr>
        <p:sp>
          <p:nvSpPr>
            <p:cNvPr id="8" name="TextBox 7"/>
            <p:cNvSpPr txBox="1"/>
            <p:nvPr/>
          </p:nvSpPr>
          <p:spPr>
            <a:xfrm>
              <a:off x="1828800" y="5562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</a:t>
              </a:r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083838" y="5638800"/>
              <a:ext cx="14770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632319" y="5100935"/>
            <a:ext cx="3413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Eigenvalues: 0, 2-    , 2, 2+</a:t>
            </a:r>
            <a:endParaRPr lang="en-US" sz="24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3856467" y="5100932"/>
            <a:ext cx="510076" cy="461665"/>
            <a:chOff x="1828800" y="5562600"/>
            <a:chExt cx="510076" cy="461665"/>
          </a:xfrm>
        </p:grpSpPr>
        <p:sp>
          <p:nvSpPr>
            <p:cNvPr id="26" name="TextBox 25"/>
            <p:cNvSpPr txBox="1"/>
            <p:nvPr/>
          </p:nvSpPr>
          <p:spPr>
            <a:xfrm>
              <a:off x="1828800" y="5562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</a:t>
              </a:r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083838" y="5638800"/>
              <a:ext cx="14770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766524" y="5100933"/>
            <a:ext cx="510076" cy="461665"/>
            <a:chOff x="1828800" y="5562600"/>
            <a:chExt cx="510076" cy="461665"/>
          </a:xfrm>
        </p:grpSpPr>
        <p:sp>
          <p:nvSpPr>
            <p:cNvPr id="29" name="TextBox 28"/>
            <p:cNvSpPr txBox="1"/>
            <p:nvPr/>
          </p:nvSpPr>
          <p:spPr>
            <a:xfrm>
              <a:off x="1828800" y="5562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</a:t>
              </a:r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083838" y="5638800"/>
              <a:ext cx="14770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64928" y="2286000"/>
            <a:ext cx="1468672" cy="1589493"/>
            <a:chOff x="1752600" y="3528030"/>
            <a:chExt cx="1468672" cy="1589493"/>
          </a:xfrm>
        </p:grpSpPr>
        <p:sp>
          <p:nvSpPr>
            <p:cNvPr id="32" name="TextBox 31"/>
            <p:cNvSpPr txBox="1"/>
            <p:nvPr/>
          </p:nvSpPr>
          <p:spPr>
            <a:xfrm>
              <a:off x="1752600" y="3528030"/>
              <a:ext cx="146867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 1  -1   0   0</a:t>
              </a:r>
            </a:p>
            <a:p>
              <a:r>
                <a:rPr lang="en-US" sz="2400" dirty="0" smtClean="0"/>
                <a:t>-1   2  -1   0</a:t>
              </a:r>
            </a:p>
            <a:p>
              <a:r>
                <a:rPr lang="en-US" sz="2400" dirty="0" smtClean="0"/>
                <a:t> 0  -1   2  -1</a:t>
              </a:r>
            </a:p>
            <a:p>
              <a:r>
                <a:rPr lang="en-US" sz="2400" dirty="0" smtClean="0"/>
                <a:t> 0   0  -1 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28800" y="3657600"/>
              <a:ext cx="1392472" cy="14599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2418926" y="2415570"/>
            <a:ext cx="750338" cy="1459923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504704" y="2360701"/>
            <a:ext cx="7296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     -1</a:t>
            </a:r>
          </a:p>
          <a:p>
            <a:r>
              <a:rPr lang="en-US" sz="2400" dirty="0" smtClean="0"/>
              <a:t>1-</a:t>
            </a:r>
          </a:p>
          <a:p>
            <a:r>
              <a:rPr lang="en-US" sz="2400" dirty="0" smtClean="0"/>
              <a:t>-1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2423949" y="2748449"/>
            <a:ext cx="510076" cy="461665"/>
            <a:chOff x="1828800" y="5562600"/>
            <a:chExt cx="510076" cy="461665"/>
          </a:xfrm>
        </p:grpSpPr>
        <p:sp>
          <p:nvSpPr>
            <p:cNvPr id="38" name="TextBox 37"/>
            <p:cNvSpPr txBox="1"/>
            <p:nvPr/>
          </p:nvSpPr>
          <p:spPr>
            <a:xfrm>
              <a:off x="1828800" y="5562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</a:t>
              </a:r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083838" y="5638800"/>
              <a:ext cx="14770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879625" y="2914698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44" name="Rectangle 43"/>
          <p:cNvSpPr/>
          <p:nvPr/>
        </p:nvSpPr>
        <p:spPr>
          <a:xfrm>
            <a:off x="4712233" y="2415570"/>
            <a:ext cx="1184239" cy="1459923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4722630" y="3529081"/>
            <a:ext cx="510076" cy="461665"/>
            <a:chOff x="1828800" y="5562600"/>
            <a:chExt cx="510076" cy="461665"/>
          </a:xfrm>
        </p:grpSpPr>
        <p:sp>
          <p:nvSpPr>
            <p:cNvPr id="47" name="TextBox 46"/>
            <p:cNvSpPr txBox="1"/>
            <p:nvPr/>
          </p:nvSpPr>
          <p:spPr>
            <a:xfrm>
              <a:off x="1828800" y="5562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</a:t>
              </a:r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2083838" y="5638800"/>
              <a:ext cx="14770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991075" y="2810888"/>
            <a:ext cx="510076" cy="461665"/>
            <a:chOff x="1828800" y="5562600"/>
            <a:chExt cx="510076" cy="461665"/>
          </a:xfrm>
        </p:grpSpPr>
        <p:sp>
          <p:nvSpPr>
            <p:cNvPr id="50" name="TextBox 49"/>
            <p:cNvSpPr txBox="1"/>
            <p:nvPr/>
          </p:nvSpPr>
          <p:spPr>
            <a:xfrm>
              <a:off x="1828800" y="5562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</a:t>
              </a:r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083838" y="5638800"/>
              <a:ext cx="14770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049314" y="2408725"/>
            <a:ext cx="510076" cy="461665"/>
            <a:chOff x="1828800" y="5562600"/>
            <a:chExt cx="510076" cy="461665"/>
          </a:xfrm>
        </p:grpSpPr>
        <p:sp>
          <p:nvSpPr>
            <p:cNvPr id="53" name="TextBox 52"/>
            <p:cNvSpPr txBox="1"/>
            <p:nvPr/>
          </p:nvSpPr>
          <p:spPr>
            <a:xfrm>
              <a:off x="1828800" y="5562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</a:t>
              </a:r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083838" y="5638800"/>
              <a:ext cx="14770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4798444" y="2375157"/>
            <a:ext cx="10118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2-</a:t>
            </a:r>
          </a:p>
          <a:p>
            <a:r>
              <a:rPr lang="en-US" sz="2400" dirty="0" smtClean="0"/>
              <a:t>3       -4</a:t>
            </a:r>
          </a:p>
          <a:p>
            <a:r>
              <a:rPr lang="en-US" sz="2400" dirty="0" smtClean="0"/>
              <a:t>4-3</a:t>
            </a:r>
          </a:p>
          <a:p>
            <a:r>
              <a:rPr lang="en-US" sz="2400" dirty="0" smtClean="0"/>
              <a:t>     -2</a:t>
            </a:r>
            <a:endParaRPr lang="en-US" sz="24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5197016" y="3170872"/>
            <a:ext cx="510076" cy="461665"/>
            <a:chOff x="1828800" y="5562600"/>
            <a:chExt cx="510076" cy="461665"/>
          </a:xfrm>
        </p:grpSpPr>
        <p:sp>
          <p:nvSpPr>
            <p:cNvPr id="57" name="TextBox 56"/>
            <p:cNvSpPr txBox="1"/>
            <p:nvPr/>
          </p:nvSpPr>
          <p:spPr>
            <a:xfrm>
              <a:off x="1828800" y="55626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</a:t>
              </a:r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083838" y="5638800"/>
              <a:ext cx="14770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4823743" y="4454098"/>
            <a:ext cx="3619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Puts A and B in the positive</a:t>
            </a:r>
          </a:p>
          <a:p>
            <a:r>
              <a:rPr lang="en-US" sz="2400" dirty="0" smtClean="0"/>
              <a:t>group, C and D in the</a:t>
            </a:r>
          </a:p>
          <a:p>
            <a:r>
              <a:rPr lang="en-US" sz="2400" dirty="0" smtClean="0"/>
              <a:t>negative group.</a:t>
            </a:r>
            <a:endParaRPr lang="en-US" sz="2400" dirty="0"/>
          </a:p>
        </p:txBody>
      </p:sp>
      <p:sp>
        <p:nvSpPr>
          <p:cNvPr id="60" name="Rectangle 59"/>
          <p:cNvSpPr/>
          <p:nvPr/>
        </p:nvSpPr>
        <p:spPr>
          <a:xfrm>
            <a:off x="6858000" y="2415570"/>
            <a:ext cx="959580" cy="1459923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091825" y="2843424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6916841" y="2375157"/>
            <a:ext cx="8418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.586</a:t>
            </a:r>
          </a:p>
          <a:p>
            <a:r>
              <a:rPr lang="en-US" sz="2400" dirty="0" smtClean="0"/>
              <a:t>.242</a:t>
            </a:r>
          </a:p>
          <a:p>
            <a:r>
              <a:rPr lang="en-US" sz="2400" dirty="0" smtClean="0"/>
              <a:t>-.242</a:t>
            </a:r>
          </a:p>
          <a:p>
            <a:r>
              <a:rPr lang="en-US" sz="2400" dirty="0" smtClean="0"/>
              <a:t>-.586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793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533400"/>
            <a:ext cx="8458200" cy="18288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The Affiliation-Graph Model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Overlapping Communities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Maximum-Likelihood Estimation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01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exhibits </a:t>
            </a:r>
            <a:r>
              <a:rPr lang="en-US" i="1" dirty="0" smtClean="0">
                <a:solidFill>
                  <a:srgbClr val="FF0000"/>
                </a:solidFill>
              </a:rPr>
              <a:t>locality</a:t>
            </a:r>
            <a:r>
              <a:rPr lang="en-US" dirty="0" smtClean="0"/>
              <a:t> if when there is an edge from x to y and an edge from y to z, then the probability of an edge from x to z is higher than one would expect given the number of nodes and edges in the graph.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On Facebook, if y is friends with x and z, then there is a good chance x and z are friends.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Community</a:t>
            </a:r>
            <a:r>
              <a:rPr lang="en-US" dirty="0" smtClean="0"/>
              <a:t> = set of nodes with an unusually high density of edges.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AGM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given a graph and a set of communities.</a:t>
            </a:r>
          </a:p>
          <a:p>
            <a:r>
              <a:rPr lang="en-US" dirty="0" smtClean="0"/>
              <a:t>We want to find a model that best explains the edges in the graph, assuming: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Nodes (people) can be in any subset of the communities.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For each community C, there is a probability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 smtClean="0"/>
              <a:t> that this community will cause there to be an edge between two members.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Each community independently “inspires” edges.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7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915400" cy="987552"/>
          </a:xfrm>
        </p:spPr>
        <p:txBody>
          <a:bodyPr/>
          <a:lstStyle/>
          <a:p>
            <a:r>
              <a:rPr lang="en-US" dirty="0" smtClean="0"/>
              <a:t>Computing Probabilities of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two nodes </a:t>
            </a:r>
            <a:r>
              <a:rPr lang="en-US" dirty="0" err="1" smtClean="0"/>
              <a:t>i</a:t>
            </a:r>
            <a:r>
              <a:rPr lang="en-US" dirty="0" smtClean="0"/>
              <a:t> and j, both members of communities C and D, and no others.</a:t>
            </a:r>
          </a:p>
          <a:p>
            <a:r>
              <a:rPr lang="en-US" dirty="0" smtClean="0"/>
              <a:t>The probability that there is </a:t>
            </a:r>
            <a:r>
              <a:rPr lang="en-US" dirty="0" smtClean="0">
                <a:solidFill>
                  <a:srgbClr val="00B050"/>
                </a:solidFill>
              </a:rPr>
              <a:t>no</a:t>
            </a:r>
            <a:r>
              <a:rPr lang="en-US" dirty="0" smtClean="0"/>
              <a:t> edge between </a:t>
            </a:r>
            <a:r>
              <a:rPr lang="en-US" dirty="0" err="1" smtClean="0"/>
              <a:t>i</a:t>
            </a:r>
            <a:r>
              <a:rPr lang="en-US" dirty="0" smtClean="0"/>
              <a:t> and j is (1-p</a:t>
            </a:r>
            <a:r>
              <a:rPr lang="en-US" baseline="-25000" dirty="0" smtClean="0"/>
              <a:t>C</a:t>
            </a:r>
            <a:r>
              <a:rPr lang="en-US" dirty="0" smtClean="0"/>
              <a:t>)(1-p</a:t>
            </a:r>
            <a:r>
              <a:rPr lang="en-US" baseline="-25000" dirty="0" smtClean="0"/>
              <a:t>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Thus, the probability of an edge (</a:t>
            </a:r>
            <a:r>
              <a:rPr lang="en-US" dirty="0" err="1" smtClean="0"/>
              <a:t>i</a:t>
            </a:r>
            <a:r>
              <a:rPr lang="en-US" dirty="0" smtClean="0"/>
              <a:t>, j) is                1 - </a:t>
            </a:r>
            <a:r>
              <a:rPr lang="en-US" dirty="0"/>
              <a:t>(1-p</a:t>
            </a:r>
            <a:r>
              <a:rPr lang="en-US" baseline="-25000" dirty="0"/>
              <a:t>C</a:t>
            </a:r>
            <a:r>
              <a:rPr lang="en-US" dirty="0"/>
              <a:t>)(1-p</a:t>
            </a:r>
            <a:r>
              <a:rPr lang="en-US" baseline="-25000" dirty="0"/>
              <a:t>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Generalizes to 1 minus the product of 1-p</a:t>
            </a:r>
            <a:r>
              <a:rPr lang="en-US" baseline="-25000" dirty="0" smtClean="0"/>
              <a:t>C</a:t>
            </a:r>
            <a:r>
              <a:rPr lang="en-US" dirty="0" smtClean="0"/>
              <a:t> over all communities C containing both </a:t>
            </a:r>
            <a:r>
              <a:rPr lang="en-US" dirty="0" err="1" smtClean="0"/>
              <a:t>i</a:t>
            </a:r>
            <a:r>
              <a:rPr lang="en-US" dirty="0" smtClean="0"/>
              <a:t> and j.</a:t>
            </a:r>
          </a:p>
          <a:p>
            <a:r>
              <a:rPr lang="en-US" dirty="0" smtClean="0"/>
              <a:t>Tiny </a:t>
            </a:r>
            <a:r>
              <a:rPr lang="el-GR" dirty="0" smtClean="0"/>
              <a:t>ε</a:t>
            </a:r>
            <a:r>
              <a:rPr lang="en-US" dirty="0" smtClean="0"/>
              <a:t> if </a:t>
            </a:r>
            <a:r>
              <a:rPr lang="en-US" dirty="0" err="1" smtClean="0"/>
              <a:t>i</a:t>
            </a:r>
            <a:r>
              <a:rPr lang="en-US" dirty="0" smtClean="0"/>
              <a:t> and j do not share any communities.</a:t>
            </a:r>
          </a:p>
          <a:p>
            <a:pPr lvl="1"/>
            <a:r>
              <a:rPr lang="en-US" dirty="0" smtClean="0"/>
              <a:t>Else there is no way to explain an edge not contained in any community.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/>
          <a:lstStyle/>
          <a:p>
            <a:r>
              <a:rPr lang="en-US" sz="4000" dirty="0" smtClean="0"/>
              <a:t>Likelihood of a Community Assignment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graph and a tentative assignment of nodes to sets of communities, we can compute the likelihood of the graph by taking the product of: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each edge in the graph, the probability this assignment would cause this edge.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each pair of nodes not connected by an edge, 1 minus the probability that the assignment would cause an edge between these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2400"/>
            <a:ext cx="9143998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92D050"/>
                </a:solidFill>
              </a:rPr>
              <a:t>Example</a:t>
            </a:r>
            <a:r>
              <a:rPr lang="en-US" sz="4000" dirty="0" smtClean="0"/>
              <a:t>: Likelihood of a Graph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938920" y="1224419"/>
            <a:ext cx="2867938" cy="1981200"/>
            <a:chOff x="2938920" y="1224419"/>
            <a:chExt cx="2867938" cy="1981200"/>
          </a:xfrm>
        </p:grpSpPr>
        <p:grpSp>
          <p:nvGrpSpPr>
            <p:cNvPr id="12" name="Group 11"/>
            <p:cNvGrpSpPr/>
            <p:nvPr/>
          </p:nvGrpSpPr>
          <p:grpSpPr>
            <a:xfrm>
              <a:off x="2938920" y="1224419"/>
              <a:ext cx="2867938" cy="1981200"/>
              <a:chOff x="2895600" y="1033919"/>
              <a:chExt cx="2867938" cy="19812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999462" y="1834019"/>
                <a:ext cx="381000" cy="381000"/>
              </a:xfrm>
              <a:prstGeom prst="ellipse">
                <a:avLst/>
              </a:prstGeom>
              <a:noFill/>
              <a:ln cmpd="sng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114800" y="2362200"/>
                <a:ext cx="381000" cy="381000"/>
              </a:xfrm>
              <a:prstGeom prst="ellipse">
                <a:avLst/>
              </a:prstGeom>
              <a:noFill/>
              <a:ln cmpd="sng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114800" y="1325671"/>
                <a:ext cx="381000" cy="381000"/>
              </a:xfrm>
              <a:prstGeom prst="ellipse">
                <a:avLst/>
              </a:prstGeom>
              <a:noFill/>
              <a:ln cmpd="sng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257800" y="1828800"/>
                <a:ext cx="381000" cy="381000"/>
              </a:xfrm>
              <a:prstGeom prst="ellipse">
                <a:avLst/>
              </a:prstGeom>
              <a:noFill/>
              <a:ln cmpd="sng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895600" y="1033919"/>
                <a:ext cx="2029738" cy="1981200"/>
              </a:xfrm>
              <a:prstGeom prst="ellipse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733800" y="1033919"/>
                <a:ext cx="2029738" cy="1981200"/>
              </a:xfrm>
              <a:prstGeom prst="ellipse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380462" y="2527648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944127" y="2527648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  <p:cxnSp>
          <p:nvCxnSpPr>
            <p:cNvPr id="14" name="Straight Connector 13"/>
            <p:cNvCxnSpPr>
              <a:stCxn id="4" idx="7"/>
              <a:endCxn id="6" idx="2"/>
            </p:cNvCxnSpPr>
            <p:nvPr/>
          </p:nvCxnSpPr>
          <p:spPr>
            <a:xfrm flipV="1">
              <a:off x="3367986" y="1706671"/>
              <a:ext cx="790134" cy="373644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5"/>
              <a:endCxn id="5" idx="2"/>
            </p:cNvCxnSpPr>
            <p:nvPr/>
          </p:nvCxnSpPr>
          <p:spPr>
            <a:xfrm>
              <a:off x="3367986" y="2349723"/>
              <a:ext cx="790134" cy="393477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4"/>
              <a:endCxn id="5" idx="0"/>
            </p:cNvCxnSpPr>
            <p:nvPr/>
          </p:nvCxnSpPr>
          <p:spPr>
            <a:xfrm>
              <a:off x="4348620" y="1897171"/>
              <a:ext cx="0" cy="65552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6"/>
              <a:endCxn id="7" idx="1"/>
            </p:cNvCxnSpPr>
            <p:nvPr/>
          </p:nvCxnSpPr>
          <p:spPr>
            <a:xfrm>
              <a:off x="4539120" y="1706671"/>
              <a:ext cx="817796" cy="36842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762000" y="3657596"/>
            <a:ext cx="1728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 = p</a:t>
            </a:r>
            <a:r>
              <a:rPr lang="en-US" sz="2400" baseline="-25000" dirty="0" smtClean="0"/>
              <a:t>13</a:t>
            </a:r>
            <a:r>
              <a:rPr lang="en-US" sz="2400" dirty="0" smtClean="0"/>
              <a:t> =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C</a:t>
            </a:r>
            <a:endParaRPr lang="en-US" sz="24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765297" y="5255567"/>
            <a:ext cx="96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14</a:t>
            </a:r>
            <a:r>
              <a:rPr lang="en-US" sz="2400" dirty="0" smtClean="0"/>
              <a:t> = </a:t>
            </a:r>
            <a:r>
              <a:rPr lang="el-GR" sz="2400" dirty="0" smtClean="0"/>
              <a:t>ε</a:t>
            </a:r>
            <a:endParaRPr lang="en-US" sz="24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765297" y="4152663"/>
            <a:ext cx="265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 = 1 – (1-p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)(1-p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)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65297" y="4675194"/>
            <a:ext cx="1779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24</a:t>
            </a:r>
            <a:r>
              <a:rPr lang="en-US" sz="2400" dirty="0" smtClean="0"/>
              <a:t> = p</a:t>
            </a:r>
            <a:r>
              <a:rPr lang="en-US" sz="2400" baseline="-25000" dirty="0" smtClean="0"/>
              <a:t>34</a:t>
            </a:r>
            <a:r>
              <a:rPr lang="en-US" sz="2400" dirty="0" smtClean="0"/>
              <a:t> =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D</a:t>
            </a:r>
            <a:endParaRPr lang="en-US" sz="24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4158120" y="3888428"/>
            <a:ext cx="438774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Likelihood of this graph = </a:t>
            </a:r>
          </a:p>
          <a:p>
            <a:r>
              <a:rPr lang="en-US" sz="2400" dirty="0" smtClean="0"/>
              <a:t>p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13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24</a:t>
            </a:r>
            <a:r>
              <a:rPr lang="en-US" sz="2400" dirty="0" smtClean="0"/>
              <a:t>(1-p</a:t>
            </a:r>
            <a:r>
              <a:rPr lang="en-US" sz="2400" baseline="-25000" dirty="0" smtClean="0"/>
              <a:t>14</a:t>
            </a:r>
            <a:r>
              <a:rPr lang="en-US" sz="2400" dirty="0" smtClean="0"/>
              <a:t>)(1-p</a:t>
            </a:r>
            <a:r>
              <a:rPr lang="en-US" sz="2400" baseline="-25000" dirty="0" smtClean="0"/>
              <a:t>34</a:t>
            </a:r>
            <a:r>
              <a:rPr lang="en-US" sz="2400" dirty="0" smtClean="0"/>
              <a:t>) =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r>
              <a:rPr lang="en-US" sz="2800" dirty="0" smtClean="0"/>
              <a:t>(</a:t>
            </a:r>
            <a:r>
              <a:rPr lang="en-US" sz="2400" dirty="0"/>
              <a:t>1 – (1-p</a:t>
            </a:r>
            <a:r>
              <a:rPr lang="en-US" sz="2400" baseline="-25000" dirty="0"/>
              <a:t>C</a:t>
            </a:r>
            <a:r>
              <a:rPr lang="en-US" sz="2400" dirty="0"/>
              <a:t>)(1-p</a:t>
            </a:r>
            <a:r>
              <a:rPr lang="en-US" sz="2400" baseline="-25000" dirty="0"/>
              <a:t>D</a:t>
            </a:r>
            <a:r>
              <a:rPr lang="en-US" sz="2400" dirty="0" smtClean="0"/>
              <a:t>)</a:t>
            </a:r>
            <a:r>
              <a:rPr lang="en-US" sz="2800" dirty="0" smtClean="0"/>
              <a:t>)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(1-</a:t>
            </a:r>
            <a:r>
              <a:rPr lang="el-GR" sz="2400" dirty="0" smtClean="0"/>
              <a:t>ε</a:t>
            </a:r>
            <a:r>
              <a:rPr lang="en-US" sz="2400" dirty="0" smtClean="0"/>
              <a:t>)(1-p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)</a:t>
            </a:r>
            <a:endParaRPr lang="en-US" sz="2400" baseline="-250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5685252" y="5088757"/>
            <a:ext cx="1664815" cy="1196374"/>
            <a:chOff x="5685252" y="5088757"/>
            <a:chExt cx="1664815" cy="1196374"/>
          </a:xfrm>
        </p:grpSpPr>
        <p:sp>
          <p:nvSpPr>
            <p:cNvPr id="29" name="TextBox 28"/>
            <p:cNvSpPr txBox="1"/>
            <p:nvPr/>
          </p:nvSpPr>
          <p:spPr>
            <a:xfrm>
              <a:off x="5685252" y="5638800"/>
              <a:ext cx="16648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Very close to 1;</a:t>
              </a:r>
            </a:p>
            <a:p>
              <a:r>
                <a:rPr lang="en-US" dirty="0" smtClean="0"/>
                <a:t>drop this factor</a:t>
              </a:r>
              <a:endParaRPr lang="en-US" dirty="0"/>
            </a:p>
          </p:txBody>
        </p:sp>
        <p:cxnSp>
          <p:nvCxnSpPr>
            <p:cNvPr id="31" name="Straight Arrow Connector 30"/>
            <p:cNvCxnSpPr>
              <a:stCxn id="29" idx="0"/>
            </p:cNvCxnSpPr>
            <p:nvPr/>
          </p:nvCxnSpPr>
          <p:spPr>
            <a:xfrm flipV="1">
              <a:off x="6517660" y="5088757"/>
              <a:ext cx="832407" cy="550043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81107" y="2010628"/>
            <a:ext cx="1801840" cy="1723172"/>
            <a:chOff x="381107" y="2010628"/>
            <a:chExt cx="1801840" cy="1723172"/>
          </a:xfrm>
        </p:grpSpPr>
        <p:sp>
          <p:nvSpPr>
            <p:cNvPr id="13" name="TextBox 12"/>
            <p:cNvSpPr txBox="1"/>
            <p:nvPr/>
          </p:nvSpPr>
          <p:spPr>
            <a:xfrm>
              <a:off x="381107" y="2010628"/>
              <a:ext cx="180184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Technically this</a:t>
              </a:r>
            </a:p>
            <a:p>
              <a:r>
                <a:rPr lang="en-US" sz="2000" dirty="0" smtClean="0"/>
                <a:t>is 1 </a:t>
              </a:r>
              <a:r>
                <a:rPr lang="en-US" sz="2000" dirty="0"/>
                <a:t>– (1-p</a:t>
              </a:r>
              <a:r>
                <a:rPr lang="en-US" sz="2000" baseline="-25000" dirty="0"/>
                <a:t>C</a:t>
              </a:r>
              <a:r>
                <a:rPr lang="en-US" sz="2000" dirty="0" smtClean="0"/>
                <a:t>).</a:t>
              </a:r>
              <a:endParaRPr lang="en-US" sz="2000" dirty="0"/>
            </a:p>
          </p:txBody>
        </p:sp>
        <p:cxnSp>
          <p:nvCxnSpPr>
            <p:cNvPr id="17" name="Straight Arrow Connector 16"/>
            <p:cNvCxnSpPr>
              <a:stCxn id="13" idx="2"/>
            </p:cNvCxnSpPr>
            <p:nvPr/>
          </p:nvCxnSpPr>
          <p:spPr>
            <a:xfrm>
              <a:off x="1282027" y="2718514"/>
              <a:ext cx="900920" cy="1015286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373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/>
          <a:lstStyle/>
          <a:p>
            <a:r>
              <a:rPr lang="en-US" sz="4400" dirty="0" smtClean="0"/>
              <a:t>Maximum-Likelihood Probabilities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our assignment to communities, we can find the probability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 smtClean="0"/>
              <a:t> associated with each community C that maximizes the probability of seeing this graph.</a:t>
            </a:r>
          </a:p>
          <a:p>
            <a:r>
              <a:rPr lang="en-US" dirty="0" smtClean="0"/>
              <a:t>Find maximum by gradient descent; i.e., change each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 smtClean="0"/>
              <a:t> slightly in the direction that the partial derivative </a:t>
            </a:r>
            <a:r>
              <a:rPr lang="en-US" dirty="0" err="1" smtClean="0"/>
              <a:t>wrt</a:t>
            </a:r>
            <a:r>
              <a:rPr lang="en-US" dirty="0" smtClean="0"/>
              <a:t> this variable says will increase the likelihood expression.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terate to convergence.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87552"/>
          </a:xfrm>
        </p:spPr>
        <p:txBody>
          <a:bodyPr/>
          <a:lstStyle/>
          <a:p>
            <a:r>
              <a:rPr lang="en-US" sz="4400" dirty="0" smtClean="0">
                <a:solidFill>
                  <a:srgbClr val="92D050"/>
                </a:solidFill>
              </a:rPr>
              <a:t>Example</a:t>
            </a:r>
            <a:r>
              <a:rPr lang="en-US" sz="4400" dirty="0" smtClean="0"/>
              <a:t>: Optimizing Probabilities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likelihood expression</a:t>
            </a:r>
          </a:p>
          <a:p>
            <a:pPr marL="118872" indent="0">
              <a:buNone/>
            </a:pPr>
            <a:r>
              <a:rPr lang="en-US" dirty="0" smtClean="0"/>
              <a:t>      (</a:t>
            </a:r>
            <a:r>
              <a:rPr lang="en-US" dirty="0" err="1"/>
              <a:t>p</a:t>
            </a:r>
            <a:r>
              <a:rPr lang="en-US" baseline="-25000" dirty="0" err="1"/>
              <a:t>C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sz="3600" dirty="0"/>
              <a:t>(</a:t>
            </a:r>
            <a:r>
              <a:rPr lang="en-US" dirty="0"/>
              <a:t>1 – (1-p</a:t>
            </a:r>
            <a:r>
              <a:rPr lang="en-US" baseline="-25000" dirty="0"/>
              <a:t>C</a:t>
            </a:r>
            <a:r>
              <a:rPr lang="en-US" dirty="0"/>
              <a:t>)(1-p</a:t>
            </a:r>
            <a:r>
              <a:rPr lang="en-US" baseline="-25000" dirty="0"/>
              <a:t>D</a:t>
            </a:r>
            <a:r>
              <a:rPr lang="en-US" dirty="0"/>
              <a:t>)</a:t>
            </a:r>
            <a:r>
              <a:rPr lang="en-US" sz="3600" dirty="0"/>
              <a:t>)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</a:t>
            </a:r>
            <a:r>
              <a:rPr lang="en-US" dirty="0" smtClean="0"/>
              <a:t>(1-p</a:t>
            </a:r>
            <a:r>
              <a:rPr lang="en-US" baseline="-25000" dirty="0" smtClean="0"/>
              <a:t>D</a:t>
            </a:r>
            <a:r>
              <a:rPr lang="en-US" dirty="0"/>
              <a:t>)</a:t>
            </a:r>
            <a:endParaRPr lang="en-US" baseline="-25000" dirty="0"/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first notice that increasing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 smtClean="0"/>
              <a:t> can</a:t>
            </a:r>
          </a:p>
          <a:p>
            <a:pPr marL="118872" indent="0">
              <a:buNone/>
            </a:pPr>
            <a:r>
              <a:rPr lang="en-US" dirty="0" smtClean="0"/>
              <a:t>    only increase the expression.</a:t>
            </a:r>
          </a:p>
          <a:p>
            <a:r>
              <a:rPr lang="en-US" dirty="0" smtClean="0"/>
              <a:t>Thus, choose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 smtClean="0"/>
              <a:t> = 1.</a:t>
            </a:r>
          </a:p>
          <a:p>
            <a:r>
              <a:rPr lang="en-US" dirty="0" smtClean="0"/>
              <a:t>Expression becomes </a:t>
            </a:r>
            <a:r>
              <a:rPr lang="en-US" dirty="0" err="1"/>
              <a:t>p</a:t>
            </a:r>
            <a:r>
              <a:rPr lang="en-US" baseline="-25000" dirty="0" err="1"/>
              <a:t>D</a:t>
            </a:r>
            <a:r>
              <a:rPr lang="en-US" dirty="0"/>
              <a:t>(1-p</a:t>
            </a:r>
            <a:r>
              <a:rPr lang="en-US" baseline="-25000" dirty="0"/>
              <a:t>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Maximized when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</a:t>
            </a:r>
            <a:r>
              <a:rPr lang="en-US" dirty="0" smtClean="0"/>
              <a:t> = ½.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Question for thought</a:t>
            </a:r>
            <a:r>
              <a:rPr lang="en-US" dirty="0" smtClean="0"/>
              <a:t>: given </a:t>
            </a:r>
            <a:r>
              <a:rPr lang="en-US" dirty="0" err="1"/>
              <a:t>p</a:t>
            </a:r>
            <a:r>
              <a:rPr lang="en-US" baseline="-25000" dirty="0" err="1"/>
              <a:t>C</a:t>
            </a:r>
            <a:r>
              <a:rPr lang="en-US" dirty="0"/>
              <a:t> = </a:t>
            </a:r>
            <a:r>
              <a:rPr lang="en-US" dirty="0" smtClean="0"/>
              <a:t>1 and </a:t>
            </a:r>
            <a:r>
              <a:rPr lang="en-US" dirty="0" err="1"/>
              <a:t>p</a:t>
            </a:r>
            <a:r>
              <a:rPr lang="en-US" baseline="-25000" dirty="0" err="1"/>
              <a:t>D</a:t>
            </a:r>
            <a:r>
              <a:rPr lang="en-US" dirty="0"/>
              <a:t> = </a:t>
            </a:r>
            <a:r>
              <a:rPr lang="en-US" dirty="0" smtClean="0"/>
              <a:t>½, what graphs could possibly be generated and what are their probabilities?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615909" y="1186382"/>
            <a:ext cx="2062154" cy="1474683"/>
            <a:chOff x="2938920" y="1224419"/>
            <a:chExt cx="2867938" cy="1981200"/>
          </a:xfrm>
        </p:grpSpPr>
        <p:grpSp>
          <p:nvGrpSpPr>
            <p:cNvPr id="6" name="Group 5"/>
            <p:cNvGrpSpPr/>
            <p:nvPr/>
          </p:nvGrpSpPr>
          <p:grpSpPr>
            <a:xfrm>
              <a:off x="2938920" y="1224419"/>
              <a:ext cx="2867938" cy="1981200"/>
              <a:chOff x="2895600" y="1033919"/>
              <a:chExt cx="2867938" cy="19812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2999462" y="1834019"/>
                <a:ext cx="381000" cy="381000"/>
              </a:xfrm>
              <a:prstGeom prst="ellipse">
                <a:avLst/>
              </a:prstGeom>
              <a:noFill/>
              <a:ln cmpd="sng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114800" y="2362200"/>
                <a:ext cx="381000" cy="381000"/>
              </a:xfrm>
              <a:prstGeom prst="ellipse">
                <a:avLst/>
              </a:prstGeom>
              <a:noFill/>
              <a:ln cmpd="sng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114800" y="1325671"/>
                <a:ext cx="381000" cy="381000"/>
              </a:xfrm>
              <a:prstGeom prst="ellipse">
                <a:avLst/>
              </a:prstGeom>
              <a:noFill/>
              <a:ln cmpd="sng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257800" y="1828800"/>
                <a:ext cx="381000" cy="381000"/>
              </a:xfrm>
              <a:prstGeom prst="ellipse">
                <a:avLst/>
              </a:prstGeom>
              <a:noFill/>
              <a:ln cmpd="sng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895600" y="1033919"/>
                <a:ext cx="2029738" cy="1981200"/>
              </a:xfrm>
              <a:prstGeom prst="ellipse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33800" y="1033919"/>
                <a:ext cx="2029738" cy="1981200"/>
              </a:xfrm>
              <a:prstGeom prst="ellipse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380462" y="2527648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944127" y="2527648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  <p:cxnSp>
          <p:nvCxnSpPr>
            <p:cNvPr id="7" name="Straight Connector 6"/>
            <p:cNvCxnSpPr>
              <a:stCxn id="11" idx="7"/>
              <a:endCxn id="13" idx="2"/>
            </p:cNvCxnSpPr>
            <p:nvPr/>
          </p:nvCxnSpPr>
          <p:spPr>
            <a:xfrm flipV="1">
              <a:off x="3367986" y="1706671"/>
              <a:ext cx="790134" cy="373644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1" idx="5"/>
              <a:endCxn id="12" idx="2"/>
            </p:cNvCxnSpPr>
            <p:nvPr/>
          </p:nvCxnSpPr>
          <p:spPr>
            <a:xfrm>
              <a:off x="3367986" y="2349723"/>
              <a:ext cx="790134" cy="393477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3" idx="4"/>
              <a:endCxn id="12" idx="0"/>
            </p:cNvCxnSpPr>
            <p:nvPr/>
          </p:nvCxnSpPr>
          <p:spPr>
            <a:xfrm>
              <a:off x="4348620" y="1897171"/>
              <a:ext cx="0" cy="655529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3" idx="6"/>
              <a:endCxn id="14" idx="1"/>
            </p:cNvCxnSpPr>
            <p:nvPr/>
          </p:nvCxnSpPr>
          <p:spPr>
            <a:xfrm>
              <a:off x="4539120" y="1706671"/>
              <a:ext cx="817796" cy="368425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801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general idea is that we maximize a function of many variables by: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Take the partial derivative of the function with respect to each variable.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Evaluate the derivatives at the current point (values of all the variables).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Change the value of each variable by a small fraction of its partial derivative to get a new point.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Repeat (1) – (3) until convergence.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0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257801"/>
          </a:xfrm>
        </p:spPr>
        <p:txBody>
          <a:bodyPr/>
          <a:lstStyle/>
          <a:p>
            <a:r>
              <a:rPr lang="en-US" dirty="0" smtClean="0"/>
              <a:t>Suppose we start at the point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= .7,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</a:t>
            </a:r>
            <a:r>
              <a:rPr lang="en-US" dirty="0" smtClean="0"/>
              <a:t> = .6</a:t>
            </a:r>
          </a:p>
          <a:p>
            <a:r>
              <a:rPr lang="en-US" dirty="0" smtClean="0"/>
              <a:t>The derivative of </a:t>
            </a:r>
            <a:r>
              <a:rPr lang="en-US" dirty="0"/>
              <a:t>(</a:t>
            </a:r>
            <a:r>
              <a:rPr lang="en-US" dirty="0" err="1"/>
              <a:t>p</a:t>
            </a:r>
            <a:r>
              <a:rPr lang="en-US" baseline="-25000" dirty="0" err="1"/>
              <a:t>C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(1 – (1-p</a:t>
            </a:r>
            <a:r>
              <a:rPr lang="en-US" baseline="-25000" dirty="0"/>
              <a:t>C</a:t>
            </a:r>
            <a:r>
              <a:rPr lang="en-US" dirty="0"/>
              <a:t>)(1-p</a:t>
            </a:r>
            <a:r>
              <a:rPr lang="en-US" baseline="-25000" dirty="0"/>
              <a:t>D</a:t>
            </a:r>
            <a:r>
              <a:rPr lang="en-US" dirty="0"/>
              <a:t>))</a:t>
            </a:r>
            <a:r>
              <a:rPr lang="en-US" dirty="0" err="1"/>
              <a:t>p</a:t>
            </a:r>
            <a:r>
              <a:rPr lang="en-US" baseline="-25000" dirty="0" err="1"/>
              <a:t>D</a:t>
            </a:r>
            <a:r>
              <a:rPr lang="en-US" dirty="0"/>
              <a:t>(1-p</a:t>
            </a:r>
            <a:r>
              <a:rPr lang="en-US" baseline="-25000" dirty="0"/>
              <a:t>D</a:t>
            </a:r>
            <a:r>
              <a:rPr lang="en-US" dirty="0" smtClean="0"/>
              <a:t>), with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 smtClean="0"/>
              <a:t> a variable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</a:t>
            </a:r>
            <a:r>
              <a:rPr lang="en-US" baseline="-25000" dirty="0" smtClean="0"/>
              <a:t> </a:t>
            </a:r>
            <a:r>
              <a:rPr lang="en-US" dirty="0" smtClean="0"/>
              <a:t>= .6 is .288p</a:t>
            </a:r>
            <a:r>
              <a:rPr lang="en-US" baseline="-25000" dirty="0" smtClean="0"/>
              <a:t>C</a:t>
            </a:r>
            <a:r>
              <a:rPr lang="en-US" dirty="0" smtClean="0"/>
              <a:t> + .288p</a:t>
            </a:r>
            <a:r>
              <a:rPr lang="en-US" baseline="-25000" dirty="0" smtClean="0"/>
              <a:t>C 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Evaluated at </a:t>
            </a:r>
            <a:r>
              <a:rPr lang="en-US" dirty="0" err="1"/>
              <a:t>p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 smtClean="0"/>
              <a:t>= .7 is .34272.</a:t>
            </a:r>
          </a:p>
          <a:p>
            <a:r>
              <a:rPr lang="en-US" dirty="0" smtClean="0"/>
              <a:t>The derivative with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</a:t>
            </a:r>
            <a:r>
              <a:rPr lang="en-US" dirty="0" smtClean="0"/>
              <a:t> variable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 smtClean="0"/>
              <a:t> = .7 is     .343 - .392p</a:t>
            </a:r>
            <a:r>
              <a:rPr lang="en-US" baseline="-25000" dirty="0" smtClean="0"/>
              <a:t>D</a:t>
            </a:r>
            <a:r>
              <a:rPr lang="en-US" dirty="0" smtClean="0"/>
              <a:t> - .441p</a:t>
            </a:r>
            <a:r>
              <a:rPr lang="en-US" baseline="-25000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Evaluated at </a:t>
            </a:r>
            <a:r>
              <a:rPr lang="en-US" dirty="0" err="1"/>
              <a:t>p</a:t>
            </a:r>
            <a:r>
              <a:rPr lang="en-US" baseline="-25000" dirty="0" err="1"/>
              <a:t>D</a:t>
            </a:r>
            <a:r>
              <a:rPr lang="en-US" baseline="-25000" dirty="0"/>
              <a:t> </a:t>
            </a:r>
            <a:r>
              <a:rPr lang="en-US" dirty="0" smtClean="0"/>
              <a:t>= .6 is -.05096.</a:t>
            </a:r>
          </a:p>
          <a:p>
            <a:r>
              <a:rPr lang="en-US" dirty="0" smtClean="0"/>
              <a:t>We might then add 10% of their derivatives to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</a:t>
            </a:r>
            <a:r>
              <a:rPr lang="en-US" dirty="0" smtClean="0"/>
              <a:t>, yielding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 smtClean="0"/>
              <a:t> = .734272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</a:t>
            </a:r>
            <a:r>
              <a:rPr lang="en-US" dirty="0" smtClean="0"/>
              <a:t> = .594904.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9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/>
          <a:lstStyle/>
          <a:p>
            <a:r>
              <a:rPr lang="en-US" sz="3600" dirty="0" smtClean="0"/>
              <a:t>Changing the Node-Community Assignment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gradient descent is dandy for finding the best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r>
              <a:rPr lang="en-US" dirty="0" smtClean="0"/>
              <a:t> values given an assignment of nodes to communities, it doesn’t help with optimizing that assignment.</a:t>
            </a:r>
          </a:p>
          <a:p>
            <a:r>
              <a:rPr lang="en-US" dirty="0" smtClean="0"/>
              <a:t>Classical approach is to allow incremental changes to a discrete value such as the node-community assignment.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allow changes that add or delete one node from one community; see if it gives a higher likelihood for its best </a:t>
            </a:r>
            <a:r>
              <a:rPr lang="en-US" dirty="0" err="1"/>
              <a:t>p</a:t>
            </a:r>
            <a:r>
              <a:rPr lang="en-US" baseline="-25000" dirty="0" err="1"/>
              <a:t>C</a:t>
            </a:r>
            <a:r>
              <a:rPr lang="en-US" dirty="0"/>
              <a:t> </a:t>
            </a:r>
            <a:r>
              <a:rPr lang="en-US" dirty="0" smtClean="0"/>
              <a:t>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7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Membership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An alternative is to make membership in communities a continuous so you can use gradient descent to optimize them.</a:t>
            </a:r>
          </a:p>
          <a:p>
            <a:r>
              <a:rPr lang="en-US" dirty="0" smtClean="0"/>
              <a:t>Create a variable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xC</a:t>
            </a:r>
            <a:r>
              <a:rPr lang="en-US" dirty="0" smtClean="0"/>
              <a:t> for each node x and community C that represents the “degree” to which x is a member of community C.</a:t>
            </a:r>
          </a:p>
          <a:p>
            <a:r>
              <a:rPr lang="en-US" dirty="0" smtClean="0"/>
              <a:t>Probability that community C will cause an edge between nodes u and v is taken to be                1-exp{-</a:t>
            </a:r>
            <a:r>
              <a:rPr lang="en-US" dirty="0" err="1" smtClean="0"/>
              <a:t>F</a:t>
            </a:r>
            <a:r>
              <a:rPr lang="en-US" baseline="-25000" dirty="0" err="1" smtClean="0"/>
              <a:t>uC</a:t>
            </a:r>
            <a:r>
              <a:rPr lang="en-US" dirty="0" err="1" smtClean="0"/>
              <a:t>F</a:t>
            </a:r>
            <a:r>
              <a:rPr lang="en-US" baseline="-25000" dirty="0" err="1" smtClean="0"/>
              <a:t>vC</a:t>
            </a:r>
            <a:r>
              <a:rPr lang="en-US" dirty="0" smtClean="0"/>
              <a:t>}.</a:t>
            </a:r>
          </a:p>
          <a:p>
            <a:r>
              <a:rPr lang="en-US" dirty="0"/>
              <a:t>P</a:t>
            </a:r>
            <a:r>
              <a:rPr lang="en-US" dirty="0" smtClean="0"/>
              <a:t>robability of an edge is constructed from the contributions of all the communities as before.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7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 Small World After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very large graphs have small </a:t>
            </a:r>
            <a:r>
              <a:rPr lang="en-US" i="1" dirty="0" smtClean="0">
                <a:solidFill>
                  <a:srgbClr val="FF0000"/>
                </a:solidFill>
              </a:rPr>
              <a:t>diameter</a:t>
            </a:r>
            <a:r>
              <a:rPr lang="en-US" dirty="0" smtClean="0"/>
              <a:t> (maximum distance between two nodes).</a:t>
            </a:r>
          </a:p>
          <a:p>
            <a:pPr lvl="1"/>
            <a:r>
              <a:rPr lang="en-US" dirty="0" smtClean="0"/>
              <a:t>Called the </a:t>
            </a:r>
            <a:r>
              <a:rPr lang="en-US" i="1" dirty="0" smtClean="0">
                <a:solidFill>
                  <a:srgbClr val="FF0000"/>
                </a:solidFill>
              </a:rPr>
              <a:t>small world </a:t>
            </a:r>
            <a:r>
              <a:rPr lang="en-US" dirty="0" smtClean="0"/>
              <a:t>property.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6 degrees of Kevin Bacon.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“</a:t>
            </a:r>
            <a:r>
              <a:rPr lang="en-US" dirty="0" err="1" smtClean="0"/>
              <a:t>Erdos</a:t>
            </a:r>
            <a:r>
              <a:rPr lang="en-US" dirty="0" smtClean="0"/>
              <a:t> numbers.”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Most pairs of Web pages are within 12 links of one another.</a:t>
            </a:r>
          </a:p>
          <a:p>
            <a:pPr lvl="1"/>
            <a:r>
              <a:rPr lang="en-US" dirty="0" smtClean="0"/>
              <a:t>But study at Google found pairs of pages whose shortest path has a length about a thousand.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1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Finding Communities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03542" y="22098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9900"/>
                </a:solidFill>
              </a:rPr>
              <a:t>Betweenness</a:t>
            </a:r>
            <a:r>
              <a:rPr lang="en-US" sz="3600" dirty="0" smtClean="0">
                <a:solidFill>
                  <a:srgbClr val="FF9900"/>
                </a:solidFill>
              </a:rPr>
              <a:t/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Cliques and Bi-Cliques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Laplacian Matrices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Association-Graph Model</a:t>
            </a:r>
            <a:br>
              <a:rPr lang="en-US" sz="3600" dirty="0" smtClean="0">
                <a:solidFill>
                  <a:srgbClr val="FF9900"/>
                </a:solidFill>
              </a:rPr>
            </a:b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61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915400" cy="987552"/>
          </a:xfrm>
        </p:spPr>
        <p:txBody>
          <a:bodyPr/>
          <a:lstStyle/>
          <a:p>
            <a:r>
              <a:rPr lang="en-US" dirty="0" smtClean="0"/>
              <a:t>Two Approaches to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Partition the graph into disjoint communities such that the number of edges that cross between two communities is minimized (subject to some constraints).</a:t>
            </a:r>
          </a:p>
          <a:p>
            <a:pPr marL="925830" lvl="1" indent="-514350"/>
            <a:r>
              <a:rPr lang="en-US" dirty="0" smtClean="0">
                <a:solidFill>
                  <a:srgbClr val="00B050"/>
                </a:solidFill>
              </a:rPr>
              <a:t>Question for thought</a:t>
            </a:r>
            <a:r>
              <a:rPr lang="en-US" dirty="0" smtClean="0"/>
              <a:t>: what would you do if you </a:t>
            </a:r>
            <a:r>
              <a:rPr lang="en-US" i="1" dirty="0" smtClean="0">
                <a:solidFill>
                  <a:srgbClr val="00B050"/>
                </a:solidFill>
              </a:rPr>
              <a:t>only</a:t>
            </a:r>
            <a:r>
              <a:rPr lang="en-US" dirty="0" smtClean="0"/>
              <a:t> wanted to minimize edges between communities?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Construct </a:t>
            </a:r>
            <a:r>
              <a:rPr lang="en-US" i="1" dirty="0" smtClean="0">
                <a:solidFill>
                  <a:srgbClr val="FF0000"/>
                </a:solidFill>
              </a:rPr>
              <a:t>overlapping communities</a:t>
            </a:r>
            <a:r>
              <a:rPr lang="en-US" dirty="0" smtClean="0"/>
              <a:t>: a node can be in 0, 1, or more communities, but each community has many internal edges.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1"/>
          </a:xfrm>
        </p:spPr>
        <p:txBody>
          <a:bodyPr>
            <a:normAutofit/>
          </a:bodyPr>
          <a:lstStyle/>
          <a:p>
            <a:r>
              <a:rPr lang="en-US" dirty="0" smtClean="0"/>
              <a:t>Used to partition a graph into reasonable communities.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Roughly</a:t>
            </a:r>
            <a:r>
              <a:rPr lang="en-US" dirty="0" smtClean="0"/>
              <a:t>: the </a:t>
            </a:r>
            <a:r>
              <a:rPr lang="en-US" dirty="0" err="1" smtClean="0"/>
              <a:t>betweenness</a:t>
            </a:r>
            <a:r>
              <a:rPr lang="en-US" dirty="0" smtClean="0"/>
              <a:t> of an edge e is the number of pairs of nodes (A,B) for which the edge e lies on the shortest path between A and B.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More precisely</a:t>
            </a:r>
            <a:r>
              <a:rPr lang="en-US" dirty="0" smtClean="0"/>
              <a:t>: if there are several shortest paths between A and B, then e is credited with the fraction of those paths on which it appears.</a:t>
            </a:r>
          </a:p>
          <a:p>
            <a:r>
              <a:rPr lang="en-US" dirty="0" smtClean="0"/>
              <a:t>Edges of high </a:t>
            </a:r>
            <a:r>
              <a:rPr lang="en-US" dirty="0" err="1" smtClean="0"/>
              <a:t>betweenness</a:t>
            </a:r>
            <a:r>
              <a:rPr lang="en-US" dirty="0" smtClean="0"/>
              <a:t> separate communities.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6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838200" y="1828800"/>
            <a:ext cx="6172200" cy="2095500"/>
            <a:chOff x="838200" y="1828800"/>
            <a:chExt cx="6172200" cy="2095500"/>
          </a:xfrm>
        </p:grpSpPr>
        <p:sp>
          <p:nvSpPr>
            <p:cNvPr id="4" name="Oval 3"/>
            <p:cNvSpPr/>
            <p:nvPr/>
          </p:nvSpPr>
          <p:spPr>
            <a:xfrm>
              <a:off x="8382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4560518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676400" y="3380462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4770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560518" y="33909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705100" y="1828800"/>
              <a:ext cx="533400" cy="533400"/>
            </a:xfrm>
            <a:prstGeom prst="ellipse">
              <a:avLst/>
            </a:prstGeom>
            <a:noFill/>
            <a:ln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4" idx="6"/>
              <a:endCxn id="10" idx="2"/>
            </p:cNvCxnSpPr>
            <p:nvPr/>
          </p:nvCxnSpPr>
          <p:spPr>
            <a:xfrm>
              <a:off x="1371600" y="2095500"/>
              <a:ext cx="13335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5"/>
              <a:endCxn id="6" idx="1"/>
            </p:cNvCxnSpPr>
            <p:nvPr/>
          </p:nvCxnSpPr>
          <p:spPr>
            <a:xfrm>
              <a:off x="1293485" y="2284085"/>
              <a:ext cx="4610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7"/>
              <a:endCxn id="10" idx="3"/>
            </p:cNvCxnSpPr>
            <p:nvPr/>
          </p:nvCxnSpPr>
          <p:spPr>
            <a:xfrm flipV="1">
              <a:off x="2131685" y="2284085"/>
              <a:ext cx="651530" cy="1174492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0" idx="6"/>
              <a:endCxn id="5" idx="2"/>
            </p:cNvCxnSpPr>
            <p:nvPr/>
          </p:nvCxnSpPr>
          <p:spPr>
            <a:xfrm>
              <a:off x="3238500" y="2095500"/>
              <a:ext cx="1322018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6"/>
              <a:endCxn id="7" idx="2"/>
            </p:cNvCxnSpPr>
            <p:nvPr/>
          </p:nvCxnSpPr>
          <p:spPr>
            <a:xfrm>
              <a:off x="5093918" y="20955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4"/>
              <a:endCxn id="9" idx="0"/>
            </p:cNvCxnSpPr>
            <p:nvPr/>
          </p:nvCxnSpPr>
          <p:spPr>
            <a:xfrm>
              <a:off x="4827218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4"/>
              <a:endCxn id="8" idx="0"/>
            </p:cNvCxnSpPr>
            <p:nvPr/>
          </p:nvCxnSpPr>
          <p:spPr>
            <a:xfrm>
              <a:off x="6743700" y="2362200"/>
              <a:ext cx="0" cy="10287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9" idx="6"/>
              <a:endCxn id="8" idx="2"/>
            </p:cNvCxnSpPr>
            <p:nvPr/>
          </p:nvCxnSpPr>
          <p:spPr>
            <a:xfrm>
              <a:off x="5093918" y="3657600"/>
              <a:ext cx="1383082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5" idx="5"/>
              <a:endCxn id="8" idx="1"/>
            </p:cNvCxnSpPr>
            <p:nvPr/>
          </p:nvCxnSpPr>
          <p:spPr>
            <a:xfrm>
              <a:off x="5015803" y="2284085"/>
              <a:ext cx="1539312" cy="118493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832981" y="4308901"/>
            <a:ext cx="7304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Edge (B,D) has </a:t>
            </a:r>
            <a:r>
              <a:rPr lang="en-US" sz="2400" dirty="0" err="1" smtClean="0"/>
              <a:t>betweenness</a:t>
            </a:r>
            <a:r>
              <a:rPr lang="en-US" sz="2400" dirty="0" smtClean="0"/>
              <a:t> = 12, since it is on the shortest path from each of {A,B,C} to each of {D,E,F,G}.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5352737"/>
            <a:ext cx="65293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Edge (G,F) has </a:t>
            </a:r>
            <a:r>
              <a:rPr lang="en-US" sz="2400" dirty="0" err="1" smtClean="0"/>
              <a:t>betweenness</a:t>
            </a:r>
            <a:r>
              <a:rPr lang="en-US" sz="2400" dirty="0" smtClean="0"/>
              <a:t> = 1.5, since it is on no</a:t>
            </a:r>
          </a:p>
          <a:p>
            <a:r>
              <a:rPr lang="en-US" sz="2400" dirty="0" smtClean="0"/>
              <a:t>shortest path other than that for its endpoints and</a:t>
            </a:r>
          </a:p>
          <a:p>
            <a:r>
              <a:rPr lang="en-US" sz="2400" dirty="0" smtClean="0"/>
              <a:t>half the shortest paths between E and 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716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Jure Color Schem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7030A0"/>
      </a:accent2>
      <a:accent3>
        <a:srgbClr val="00B0F0"/>
      </a:accent3>
      <a:accent4>
        <a:srgbClr val="D60093"/>
      </a:accent4>
      <a:accent5>
        <a:srgbClr val="008000"/>
      </a:accent5>
      <a:accent6>
        <a:srgbClr val="FF6600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cmpd="sng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12411</TotalTime>
  <Words>3374</Words>
  <Application>Microsoft Office PowerPoint</Application>
  <PresentationFormat>On-screen Show (4:3)</PresentationFormat>
  <Paragraphs>553</Paragraphs>
  <Slides>49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Module</vt:lpstr>
      <vt:lpstr>Why Social Graphs Are Different Communities Community-Detection Methods</vt:lpstr>
      <vt:lpstr>Social Graphs</vt:lpstr>
      <vt:lpstr>Properties of Social Graphs</vt:lpstr>
      <vt:lpstr>Locality</vt:lpstr>
      <vt:lpstr>It’s a Small World After All</vt:lpstr>
      <vt:lpstr>Betweenness Cliques and Bi-Cliques Laplacian Matrices Association-Graph Model </vt:lpstr>
      <vt:lpstr>Two Approaches to Communities</vt:lpstr>
      <vt:lpstr>Betweenness</vt:lpstr>
      <vt:lpstr>Example: Betweenness</vt:lpstr>
      <vt:lpstr>Girvan-Newman Algorithm</vt:lpstr>
      <vt:lpstr>Example: Steps 1 and 2</vt:lpstr>
      <vt:lpstr>Example: Step 3</vt:lpstr>
      <vt:lpstr>Sanity Check</vt:lpstr>
      <vt:lpstr>Result of G-N Algorithm</vt:lpstr>
      <vt:lpstr>Remove Edge of Highest Betweenness</vt:lpstr>
      <vt:lpstr>Remove Next-Highest Edge(s)</vt:lpstr>
      <vt:lpstr>Paralllelizing G-N Algorithm</vt:lpstr>
      <vt:lpstr>Growing Communities Existence of Large Bi-Cliques</vt:lpstr>
      <vt:lpstr>Growing Communities</vt:lpstr>
      <vt:lpstr>Cliques</vt:lpstr>
      <vt:lpstr>Example: Growing Communities</vt:lpstr>
      <vt:lpstr>Problems with Cliques</vt:lpstr>
      <vt:lpstr>Example: A Bi-Clique</vt:lpstr>
      <vt:lpstr>Finding Bi-Cliques</vt:lpstr>
      <vt:lpstr>Finding Bi-Cliques –(2)</vt:lpstr>
      <vt:lpstr>Dense Communities Have Big Bi-Cliques</vt:lpstr>
      <vt:lpstr>Bi-Cliques Exist – (2)</vt:lpstr>
      <vt:lpstr>Example: Bi-Cliques Exist</vt:lpstr>
      <vt:lpstr>Degree, Adjacency, and Laplacian    Matrices Eigenvectors of Laplacian Matrices</vt:lpstr>
      <vt:lpstr>The Laplacian Approach</vt:lpstr>
      <vt:lpstr>Three Matrices That Describe Graphs</vt:lpstr>
      <vt:lpstr>Example: Matrices</vt:lpstr>
      <vt:lpstr>Every Laplacian Has Zero as an Eigenvalue</vt:lpstr>
      <vt:lpstr>The Second-Smallest Eigenvalue</vt:lpstr>
      <vt:lpstr>Meaning of Second Eigenvector</vt:lpstr>
      <vt:lpstr>Second Eigenvector – (2)</vt:lpstr>
      <vt:lpstr>Second Eigenvector – (3)</vt:lpstr>
      <vt:lpstr>Example: Second Eigenvector.</vt:lpstr>
      <vt:lpstr>Overlapping Communities Maximum-Likelihood Estimation</vt:lpstr>
      <vt:lpstr>Elements of the AGM</vt:lpstr>
      <vt:lpstr>Computing Probabilities of Edges</vt:lpstr>
      <vt:lpstr>Likelihood of a Community Assignment</vt:lpstr>
      <vt:lpstr>Example: Likelihood of a Graph</vt:lpstr>
      <vt:lpstr>Maximum-Likelihood Probabilities</vt:lpstr>
      <vt:lpstr>Example: Optimizing Probabilities</vt:lpstr>
      <vt:lpstr>Gradient Descent</vt:lpstr>
      <vt:lpstr>Example: Gradient Descent</vt:lpstr>
      <vt:lpstr>Changing the Node-Community Assignment</vt:lpstr>
      <vt:lpstr>Making Membership Continuous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Jeff</cp:lastModifiedBy>
  <cp:revision>696</cp:revision>
  <dcterms:created xsi:type="dcterms:W3CDTF">2009-06-12T17:14:38Z</dcterms:created>
  <dcterms:modified xsi:type="dcterms:W3CDTF">2017-02-22T17:57:23Z</dcterms:modified>
</cp:coreProperties>
</file>