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2"/>
  </p:notesMasterIdLst>
  <p:handoutMasterIdLst>
    <p:handoutMasterId r:id="rId53"/>
  </p:handoutMasterIdLst>
  <p:sldIdLst>
    <p:sldId id="256" r:id="rId2"/>
    <p:sldId id="257" r:id="rId3"/>
    <p:sldId id="258" r:id="rId4"/>
    <p:sldId id="259" r:id="rId5"/>
    <p:sldId id="322" r:id="rId6"/>
    <p:sldId id="264" r:id="rId7"/>
    <p:sldId id="265" r:id="rId8"/>
    <p:sldId id="268" r:id="rId9"/>
    <p:sldId id="271" r:id="rId10"/>
    <p:sldId id="272" r:id="rId11"/>
    <p:sldId id="273" r:id="rId12"/>
    <p:sldId id="274" r:id="rId13"/>
    <p:sldId id="275" r:id="rId14"/>
    <p:sldId id="276" r:id="rId15"/>
    <p:sldId id="279" r:id="rId16"/>
    <p:sldId id="280" r:id="rId17"/>
    <p:sldId id="281" r:id="rId18"/>
    <p:sldId id="282" r:id="rId19"/>
    <p:sldId id="283" r:id="rId20"/>
    <p:sldId id="284" r:id="rId21"/>
    <p:sldId id="285" r:id="rId22"/>
    <p:sldId id="286" r:id="rId23"/>
    <p:sldId id="287" r:id="rId24"/>
    <p:sldId id="288" r:id="rId25"/>
    <p:sldId id="289" r:id="rId26"/>
    <p:sldId id="324" r:id="rId27"/>
    <p:sldId id="290" r:id="rId28"/>
    <p:sldId id="291" r:id="rId29"/>
    <p:sldId id="292" r:id="rId30"/>
    <p:sldId id="293" r:id="rId31"/>
    <p:sldId id="294" r:id="rId32"/>
    <p:sldId id="295" r:id="rId33"/>
    <p:sldId id="297" r:id="rId34"/>
    <p:sldId id="298" r:id="rId35"/>
    <p:sldId id="299" r:id="rId36"/>
    <p:sldId id="325" r:id="rId37"/>
    <p:sldId id="306" r:id="rId38"/>
    <p:sldId id="307" r:id="rId39"/>
    <p:sldId id="309" r:id="rId40"/>
    <p:sldId id="310" r:id="rId41"/>
    <p:sldId id="311" r:id="rId42"/>
    <p:sldId id="313" r:id="rId43"/>
    <p:sldId id="314" r:id="rId44"/>
    <p:sldId id="315" r:id="rId45"/>
    <p:sldId id="316" r:id="rId46"/>
    <p:sldId id="317" r:id="rId47"/>
    <p:sldId id="318" r:id="rId48"/>
    <p:sldId id="319" r:id="rId49"/>
    <p:sldId id="320" r:id="rId50"/>
    <p:sldId id="321" r:id="rId5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008000"/>
    <a:srgbClr val="0000FF"/>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89" autoAdjust="0"/>
    <p:restoredTop sz="93281" autoAdjust="0"/>
  </p:normalViewPr>
  <p:slideViewPr>
    <p:cSldViewPr>
      <p:cViewPr>
        <p:scale>
          <a:sx n="76" d="100"/>
          <a:sy n="76" d="100"/>
        </p:scale>
        <p:origin x="-1188" y="-72"/>
      </p:cViewPr>
      <p:guideLst>
        <p:guide orient="horz" pos="2160"/>
        <p:guide pos="2880"/>
      </p:guideLst>
    </p:cSldViewPr>
  </p:slideViewPr>
  <p:notesTextViewPr>
    <p:cViewPr>
      <p:scale>
        <a:sx n="100" d="100"/>
        <a:sy n="100" d="100"/>
      </p:scale>
      <p:origin x="0" y="0"/>
    </p:cViewPr>
  </p:notesTextViewPr>
  <p:sorterViewPr>
    <p:cViewPr>
      <p:scale>
        <a:sx n="51" d="100"/>
        <a:sy n="51" d="100"/>
      </p:scale>
      <p:origin x="0" y="0"/>
    </p:cViewPr>
  </p:sorterViewPr>
  <p:notesViewPr>
    <p:cSldViewPr>
      <p:cViewPr varScale="1">
        <p:scale>
          <a:sx n="53" d="100"/>
          <a:sy n="53" d="100"/>
        </p:scale>
        <p:origin x="-1836"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D3E28C4F-4FE9-4D22-93D8-487A4D01D983}" type="datetimeFigureOut">
              <a:rPr lang="en-US" smtClean="0"/>
              <a:pPr/>
              <a:t>1/10/2017</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BD5F390F-F66B-4732-9C46-6C80D0575FA0}" type="slidenum">
              <a:rPr lang="en-US" smtClean="0"/>
              <a:pPr/>
              <a:t>‹#›</a:t>
            </a:fld>
            <a:endParaRPr lang="en-US"/>
          </a:p>
        </p:txBody>
      </p:sp>
    </p:spTree>
    <p:extLst>
      <p:ext uri="{BB962C8B-B14F-4D97-AF65-F5344CB8AC3E}">
        <p14:creationId xmlns:p14="http://schemas.microsoft.com/office/powerpoint/2010/main" val="706496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EE18CB36-612C-4E4A-AC83-E89476AEC2BF}" type="datetimeFigureOut">
              <a:rPr lang="en-US" smtClean="0"/>
              <a:pPr/>
              <a:t>1/10/2017</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EE707532-839C-41A2-9E71-D5288AEAE66A}" type="slidenum">
              <a:rPr lang="en-US" smtClean="0"/>
              <a:pPr/>
              <a:t>‹#›</a:t>
            </a:fld>
            <a:endParaRPr lang="en-US"/>
          </a:p>
        </p:txBody>
      </p:sp>
    </p:spTree>
    <p:extLst>
      <p:ext uri="{BB962C8B-B14F-4D97-AF65-F5344CB8AC3E}">
        <p14:creationId xmlns:p14="http://schemas.microsoft.com/office/powerpoint/2010/main" val="2786649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707532-839C-41A2-9E71-D5288AEAE66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FC3AB6-E126-439C-AB79-71A613E1510F}" type="slidenum">
              <a:rPr lang="en-US"/>
              <a:pPr/>
              <a:t>11</a:t>
            </a:fld>
            <a:endParaRPr lang="en-US"/>
          </a:p>
        </p:txBody>
      </p:sp>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p:txBody>
          <a:bodyPr/>
          <a:lstStyle/>
          <a:p>
            <a:r>
              <a:rPr lang="en-US" dirty="0" smtClean="0"/>
              <a:t>Let’s start by talking about what</a:t>
            </a:r>
            <a:r>
              <a:rPr lang="en-US" baseline="0" dirty="0" smtClean="0"/>
              <a:t> we might call the naïve algorithm.</a:t>
            </a:r>
          </a:p>
          <a:p>
            <a:endParaRPr lang="en-US" baseline="0" dirty="0" smtClean="0"/>
          </a:p>
          <a:p>
            <a:r>
              <a:rPr lang="en-US" baseline="0" dirty="0" smtClean="0"/>
              <a:t>Click 1: We want to read the baskets in some number of passes, so why not use just one pass and count all the pairs in main memory?</a:t>
            </a:r>
          </a:p>
          <a:p>
            <a:endParaRPr lang="en-US" baseline="0" dirty="0" smtClean="0"/>
          </a:p>
          <a:p>
            <a:r>
              <a:rPr lang="en-US" baseline="0" dirty="0" smtClean="0"/>
              <a:t>Click 2: We mentioned this briefly, but just to make sure we understand what happens when we process a basket: we use a double loop to generate all pairs of items in the basket.  And for each pair, we add 1 to its count.</a:t>
            </a:r>
          </a:p>
          <a:p>
            <a:endParaRPr lang="en-US" baseline="0" dirty="0" smtClean="0"/>
          </a:p>
          <a:p>
            <a:r>
              <a:rPr lang="en-US" baseline="0" dirty="0" smtClean="0"/>
              <a:t>Click 3: This algorithm actually works, provided there is enough space in main memory to count all the pairs of items.  The number of bytes we need is roughly the square of the number of items in our data.  That is, the number of pairs of items is the number of items choose two, or approximately half the square of the number of items.  If we can count each pair in two bytes, which is possible if the threshold is no more than 2 to the 16</a:t>
            </a:r>
            <a:r>
              <a:rPr lang="en-US" baseline="30000" dirty="0" smtClean="0"/>
              <a:t>th</a:t>
            </a:r>
            <a:r>
              <a:rPr lang="en-US" baseline="0" dirty="0" smtClean="0"/>
              <a:t>, then the number of bytes we need is exactly the square of the number of items.  If we need four-byte integers to count, then we need twice that square.</a:t>
            </a:r>
          </a:p>
          <a:p>
            <a:endParaRPr lang="en-US" baseline="0" dirty="0" smtClean="0"/>
          </a:p>
          <a:p>
            <a:r>
              <a:rPr lang="en-US" baseline="0" dirty="0" smtClean="0"/>
              <a:t>Click 4: And just to recall the typical numbers of items, if you are </a:t>
            </a:r>
            <a:r>
              <a:rPr lang="en-US" baseline="0" dirty="0" err="1" smtClean="0"/>
              <a:t>Walmart</a:t>
            </a:r>
            <a:r>
              <a:rPr lang="en-US" baseline="0" dirty="0" smtClean="0"/>
              <a:t>, the number of items is about 100,000, so you might be OK, but if you are dealing with items as Web pages, then you are definitely not OK.</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6DDB5B-D0B2-4785-A1A2-11CA191794C5}" type="slidenum">
              <a:rPr lang="en-US"/>
              <a:pPr/>
              <a:t>12</a:t>
            </a:fld>
            <a:endParaRPr lang="en-US"/>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r>
              <a:rPr lang="en-US" dirty="0" smtClean="0"/>
              <a:t>Before we proceed, I</a:t>
            </a:r>
            <a:r>
              <a:rPr lang="en-US" baseline="0" dirty="0" smtClean="0"/>
              <a:t> need to talk in a little more detail about how you organize main memory to do the counting of pairs.</a:t>
            </a:r>
          </a:p>
          <a:p>
            <a:endParaRPr lang="en-US" baseline="0" dirty="0" smtClean="0"/>
          </a:p>
          <a:p>
            <a:r>
              <a:rPr lang="en-US" baseline="0" dirty="0" smtClean="0"/>
              <a:t>Click 1:  There are actually two approaches, and which is better depends on whether it is likely or unlikely that two given items EVER appear together in a basket.</a:t>
            </a:r>
          </a:p>
          <a:p>
            <a:endParaRPr lang="en-US" baseline="0" dirty="0" smtClean="0"/>
          </a:p>
          <a:p>
            <a:r>
              <a:rPr lang="en-US" baseline="0" dirty="0" smtClean="0"/>
              <a:t>Click 2: One approach is to maintain a triangular matrix.  I’ll talk about this on the next slide, but the idea is to maintain a two-dimensional array, where A[</a:t>
            </a:r>
            <a:r>
              <a:rPr lang="en-US" baseline="0" dirty="0" err="1" smtClean="0"/>
              <a:t>i</a:t>
            </a:r>
            <a:r>
              <a:rPr lang="en-US" baseline="0" dirty="0" smtClean="0"/>
              <a:t>][j] (DRAW) is only there if </a:t>
            </a:r>
            <a:r>
              <a:rPr lang="en-US" baseline="0" dirty="0" err="1" smtClean="0"/>
              <a:t>i</a:t>
            </a:r>
            <a:r>
              <a:rPr lang="en-US" baseline="0" dirty="0" smtClean="0"/>
              <a:t>&lt;j (DRAW).</a:t>
            </a:r>
          </a:p>
          <a:p>
            <a:endParaRPr lang="en-US" baseline="0" dirty="0" smtClean="0"/>
          </a:p>
          <a:p>
            <a:r>
              <a:rPr lang="en-US" baseline="0" dirty="0" smtClean="0"/>
              <a:t>Click 3: The second approach is to keep records with three components [</a:t>
            </a:r>
            <a:r>
              <a:rPr lang="en-US" baseline="0" dirty="0" err="1" smtClean="0"/>
              <a:t>i,j,c</a:t>
            </a:r>
            <a:r>
              <a:rPr lang="en-US" baseline="0" dirty="0" smtClean="0"/>
              <a:t>], meaning that the count for items </a:t>
            </a:r>
            <a:r>
              <a:rPr lang="en-US" baseline="0" dirty="0" err="1" smtClean="0"/>
              <a:t>i</a:t>
            </a:r>
            <a:r>
              <a:rPr lang="en-US" baseline="0" dirty="0" smtClean="0"/>
              <a:t> and j is currently c.  You organize this collection of records by indexing on </a:t>
            </a:r>
            <a:r>
              <a:rPr lang="en-US" baseline="0" dirty="0" err="1" smtClean="0"/>
              <a:t>i</a:t>
            </a:r>
            <a:r>
              <a:rPr lang="en-US" baseline="0" dirty="0" smtClean="0"/>
              <a:t> and j, so, given a pair </a:t>
            </a:r>
            <a:r>
              <a:rPr lang="en-US" baseline="0" dirty="0" err="1" smtClean="0"/>
              <a:t>i</a:t>
            </a:r>
            <a:r>
              <a:rPr lang="en-US" baseline="0" dirty="0" smtClean="0"/>
              <a:t>-j, you can quickly find its record and increment its count, or just read its count if that is what you want.</a:t>
            </a:r>
          </a:p>
          <a:p>
            <a:endParaRPr lang="en-US" baseline="0" dirty="0" smtClean="0"/>
          </a:p>
          <a:p>
            <a:r>
              <a:rPr lang="en-US" baseline="0" dirty="0" smtClean="0"/>
              <a:t>Click 4: The triangular-matrix approach requires 4 bytes per pair of items.  I’m going to assume from here on that integers require 4 bytes, even though if, as we just mentioned, it is OK to keep them small, then fewer bytes could be OK.  It is even possible in some circumstances that you need more than 4 bytes, but I’m not going to worry about that case either.</a:t>
            </a:r>
          </a:p>
          <a:p>
            <a:endParaRPr lang="en-US" baseline="0" dirty="0" smtClean="0"/>
          </a:p>
          <a:p>
            <a:r>
              <a:rPr lang="en-US" baseline="0" dirty="0" smtClean="0"/>
              <a:t>Click 5: On the other hand, if we keep a table of triples, then we need 12 bytes per pair – four each for </a:t>
            </a:r>
            <a:r>
              <a:rPr lang="en-US" baseline="0" dirty="0" err="1" smtClean="0"/>
              <a:t>i</a:t>
            </a:r>
            <a:r>
              <a:rPr lang="en-US" baseline="0" dirty="0" smtClean="0"/>
              <a:t>, j, and c.  But the advantage is that a pair only needs a record if it appears in at least one basket.  As a result, the space requirement for the tabular approach is 12 bytes per existing pair, not per possible pair.</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B430D7-6DC9-4485-80DE-188CA2F1AF26}" type="slidenum">
              <a:rPr lang="en-US"/>
              <a:pPr/>
              <a:t>13</a:t>
            </a:fld>
            <a:endParaRPr lang="en-US"/>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r>
              <a:rPr lang="en-US" dirty="0" smtClean="0"/>
              <a:t>Here’s a picture of the difference.  For the triangular</a:t>
            </a:r>
            <a:r>
              <a:rPr lang="en-US" baseline="0" dirty="0" smtClean="0"/>
              <a:t> matrix, you need 4 bytes per unit area of the triangle.  For the tabular method, you need 12 bytes, times the fraction of the area that represents pairs actually present.  So if more than 1/3 of possible pairs are present in at least one basket, you prefer the triangular matrix.    If you expect fewer than 1/3 of the possible pairs to be present in the data, then you should go for the </a:t>
            </a:r>
            <a:r>
              <a:rPr lang="en-US" baseline="0" dirty="0" err="1" smtClean="0"/>
              <a:t>tablular</a:t>
            </a:r>
            <a:r>
              <a:rPr lang="en-US" baseline="0" dirty="0" smtClean="0"/>
              <a:t> approach.</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D42C79-39F2-4457-878C-F809233E70FD}" type="slidenum">
              <a:rPr lang="en-US"/>
              <a:pPr/>
              <a:t>14</a:t>
            </a:fld>
            <a:endParaRPr lang="en-US"/>
          </a:p>
        </p:txBody>
      </p:sp>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p:txBody>
          <a:bodyPr/>
          <a:lstStyle/>
          <a:p>
            <a:r>
              <a:rPr lang="en-US" dirty="0" smtClean="0"/>
              <a:t>Now, let’s look at how we construct a triangular</a:t>
            </a:r>
            <a:r>
              <a:rPr lang="en-US" baseline="0" dirty="0" smtClean="0"/>
              <a:t> matrix, given that this structure is not exactly built into most programming languages.</a:t>
            </a:r>
          </a:p>
          <a:p>
            <a:endParaRPr lang="en-US" baseline="0" dirty="0" smtClean="0"/>
          </a:p>
          <a:p>
            <a:r>
              <a:rPr lang="en-US" baseline="0" dirty="0" smtClean="0"/>
              <a:t>Click 1: First of all, we’ll assume the items are represented by consecutive integers starting at 1.</a:t>
            </a:r>
          </a:p>
          <a:p>
            <a:endParaRPr lang="en-US" baseline="0" dirty="0" smtClean="0"/>
          </a:p>
          <a:p>
            <a:r>
              <a:rPr lang="en-US" baseline="0" dirty="0" smtClean="0"/>
              <a:t>Click 2: If items in your data are represented by their names, or by integers that are not consecutive, then you need to build a table to translate from an item’s name in the data to its integer.  A hash table whose key is the original name of the item in the data will do this just fine.</a:t>
            </a:r>
          </a:p>
          <a:p>
            <a:endParaRPr lang="en-US" baseline="0" dirty="0" smtClean="0"/>
          </a:p>
          <a:p>
            <a:r>
              <a:rPr lang="en-US" baseline="0" dirty="0" smtClean="0"/>
              <a:t>Click 3: We’re counting sets of two items, so we can think of each set as an ordered list of length 2.  We’ll count all </a:t>
            </a:r>
            <a:r>
              <a:rPr lang="en-US" baseline="0" dirty="0" err="1" smtClean="0"/>
              <a:t>i,j</a:t>
            </a:r>
            <a:r>
              <a:rPr lang="en-US" baseline="0" dirty="0" smtClean="0"/>
              <a:t> such that </a:t>
            </a:r>
            <a:r>
              <a:rPr lang="en-US" baseline="0" dirty="0" err="1" smtClean="0"/>
              <a:t>i</a:t>
            </a:r>
            <a:r>
              <a:rPr lang="en-US" baseline="0" dirty="0" smtClean="0"/>
              <a:t>&lt;j.</a:t>
            </a:r>
          </a:p>
          <a:p>
            <a:endParaRPr lang="en-US" baseline="0" dirty="0" smtClean="0"/>
          </a:p>
          <a:p>
            <a:r>
              <a:rPr lang="en-US" baseline="0" dirty="0" smtClean="0"/>
              <a:t>Click 4: I want to use an order for the pairs that looks like this.  If there are n items in total, then first come the n-1 pairs whose smaller member is 1 (POINT).  These pairs are in order of their larger member.  Then come the n-2 pairs whose smaller member is 2 (POINT), again ordered by their larger member.  Then the n-3 pairs with 3 as the smaller, and so on.</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We’re now going to learn</a:t>
            </a:r>
            <a:r>
              <a:rPr lang="en-US" baseline="0" dirty="0" smtClean="0"/>
              <a:t> the basic a-priori algorithm.  Later, we’ll see some improvements to this basic idea.  The fundamental insight is monotonicity – the idea that an </a:t>
            </a:r>
            <a:r>
              <a:rPr lang="en-US" baseline="0" dirty="0" err="1" smtClean="0"/>
              <a:t>itemset</a:t>
            </a:r>
            <a:r>
              <a:rPr lang="en-US" baseline="0" dirty="0" smtClean="0"/>
              <a:t> cannot be frequent unless all its subsets are frequent.</a:t>
            </a:r>
          </a:p>
          <a:p>
            <a:endParaRPr lang="en-US" baseline="0" dirty="0" smtClean="0"/>
          </a:p>
          <a:p>
            <a:r>
              <a:rPr lang="en-US" baseline="0" dirty="0" smtClean="0"/>
              <a:t>The a-priori algorithm uses one pass for finding the frequent items, then another pass through the data for finding frequent pairs. And if we want frequent triples, we need another pass, and so on.  Each pass after the first can be thought of as having identified a small number of sets of the relevant size that might be frequent and therefore require a count.  But the power of a-priori comes from the fact that for many datasets, we can eliminate almost all sets from candidacy and thus greatly reduce the number of counts we need to maintain in main memory.</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solidFill>
                  <a:prstClr val="black"/>
                </a:solidFill>
              </a:rPr>
              <a:pPr/>
              <a:t>15</a:t>
            </a:fld>
            <a:endParaRPr lang="en-US">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C375EF-4C27-4C62-9981-CC61CBA91B06}" type="slidenum">
              <a:rPr lang="en-US"/>
              <a:pPr/>
              <a:t>16</a:t>
            </a:fld>
            <a:endParaRPr 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r>
              <a:rPr lang="en-US" dirty="0" smtClean="0"/>
              <a:t>We</a:t>
            </a:r>
            <a:r>
              <a:rPr lang="en-US" baseline="0" dirty="0" smtClean="0"/>
              <a:t> can think of the a-priori algorithm as a two-pass algorithm, since that is what it needs to find frequent pairs.  But as we just said, if you want to go past pairs to larger </a:t>
            </a:r>
            <a:r>
              <a:rPr lang="en-US" baseline="0" dirty="0" err="1" smtClean="0"/>
              <a:t>itemsets</a:t>
            </a:r>
            <a:r>
              <a:rPr lang="en-US" baseline="0" dirty="0" smtClean="0"/>
              <a:t>, then you need k passes to find frequent </a:t>
            </a:r>
            <a:r>
              <a:rPr lang="en-US" baseline="0" dirty="0" err="1" smtClean="0"/>
              <a:t>itemsets</a:t>
            </a:r>
            <a:r>
              <a:rPr lang="en-US" baseline="0" dirty="0" smtClean="0"/>
              <a:t> of size up to k.</a:t>
            </a:r>
          </a:p>
          <a:p>
            <a:endParaRPr lang="en-US" baseline="0" dirty="0" smtClean="0"/>
          </a:p>
          <a:p>
            <a:r>
              <a:rPr lang="en-US" baseline="0" dirty="0" smtClean="0"/>
              <a:t>Click 1: The monotonicity property, which a-priori exploits says that if a set of items appears in at least s baskets, then so does each of its subsets.  That should be obvious.  There are s baskets that contain all members of the set, so surely these s baskets also contain any of its subsets.  And there may be more baskets that contain the subset but not the full set.</a:t>
            </a:r>
          </a:p>
          <a:p>
            <a:endParaRPr lang="en-US" baseline="0" dirty="0" smtClean="0"/>
          </a:p>
          <a:p>
            <a:r>
              <a:rPr lang="en-US" baseline="0" dirty="0" smtClean="0"/>
              <a:t>Click 2: We actually use this definition in its contrapositive form.  For example, when we are looking for frequent pairs, the key observation is that if an item </a:t>
            </a:r>
            <a:r>
              <a:rPr lang="en-US" baseline="0" dirty="0" err="1" smtClean="0"/>
              <a:t>i</a:t>
            </a:r>
            <a:r>
              <a:rPr lang="en-US" baseline="0" dirty="0" smtClean="0"/>
              <a:t> does not appear s times by itself, then no set containing </a:t>
            </a:r>
            <a:r>
              <a:rPr lang="en-US" baseline="0" dirty="0" err="1" smtClean="0"/>
              <a:t>i</a:t>
            </a:r>
            <a:r>
              <a:rPr lang="en-US" baseline="0" dirty="0" smtClean="0"/>
              <a:t> could be frequent.  Because if, say, the set of </a:t>
            </a:r>
            <a:r>
              <a:rPr lang="en-US" baseline="0" dirty="0" err="1" smtClean="0"/>
              <a:t>i</a:t>
            </a:r>
            <a:r>
              <a:rPr lang="en-US" baseline="0" dirty="0" smtClean="0"/>
              <a:t> and j appears in s baskets, then surely </a:t>
            </a:r>
            <a:r>
              <a:rPr lang="en-US" baseline="0" dirty="0" err="1" smtClean="0"/>
              <a:t>i</a:t>
            </a:r>
            <a:r>
              <a:rPr lang="en-US" baseline="0" dirty="0" smtClean="0"/>
              <a:t> appears in all those baskets.  This is all really obvious, but it is also essential, so I want to makes sure everyone is on-board.</a:t>
            </a:r>
          </a:p>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8EFEFE-2527-444A-A94F-DC02790A4626}" type="slidenum">
              <a:rPr lang="en-US"/>
              <a:pPr/>
              <a:t>17</a:t>
            </a:fld>
            <a:endParaRPr lang="en-US"/>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r>
              <a:rPr lang="en-US" dirty="0" smtClean="0"/>
              <a:t>On</a:t>
            </a:r>
            <a:r>
              <a:rPr lang="en-US" baseline="0" dirty="0" smtClean="0"/>
              <a:t> the first pass, we count the number of times each item occurs.  We want to do this in main memory, and unless the number of items is beyond billions, we can set up an integer count for each item in main memory. </a:t>
            </a:r>
          </a:p>
          <a:p>
            <a:endParaRPr lang="en-US" baseline="0" dirty="0" smtClean="0"/>
          </a:p>
          <a:p>
            <a:r>
              <a:rPr lang="en-US" baseline="0" dirty="0" smtClean="0"/>
              <a:t>Click 1:  After the first pass, we see which items appear at least s times. These are the frequent items.</a:t>
            </a:r>
          </a:p>
          <a:p>
            <a:endParaRPr lang="en-US" baseline="0" dirty="0" smtClean="0"/>
          </a:p>
          <a:p>
            <a:r>
              <a:rPr lang="en-US" baseline="0" dirty="0" smtClean="0"/>
              <a:t>Incidentally, if all we want is to tell whether or not an item appears s or more times, then it is sufficient to count up to s and not add 1’s beyond that.  So if, say, s is 10,000, then we only need two bytes per count, regardless of how many times items might appear in the data.</a:t>
            </a:r>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760336-EBBB-47E2-8F8F-67365437DD22}" type="slidenum">
              <a:rPr lang="en-US"/>
              <a:pPr/>
              <a:t>18</a:t>
            </a:fld>
            <a:endParaRPr lang="en-US"/>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r>
              <a:rPr lang="en-US" dirty="0" smtClean="0"/>
              <a:t>Now, let’s look at pass 2,</a:t>
            </a:r>
            <a:r>
              <a:rPr lang="en-US" baseline="0" dirty="0" smtClean="0"/>
              <a:t> where we read all the baskets from disk again.  As in the naïve algorithm, we’re going to try to count pairs in main memory.   But now, we use monotonicity so we only have to count those pairs of items both of which are among the frequent items.  So, for example, if only half the items are frequent, we need to count only ¼ of all pairs.</a:t>
            </a:r>
          </a:p>
          <a:p>
            <a:endParaRPr lang="en-US" baseline="0" dirty="0" smtClean="0"/>
          </a:p>
          <a:p>
            <a:r>
              <a:rPr lang="en-US" baseline="0" dirty="0" smtClean="0"/>
              <a:t>Click 1: The main memory we need depends on the square of the number of frequent items only.  But there is a small amount of additional main memory we need for a table that lets us know which of the items are in fact frequent.  As we read a basket from disk, we look at all its items and ignore any that are not in the table of frequent items.  From what remains, we generate all pairs and increment each of their counts.</a:t>
            </a: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73F0D3-001C-44F0-96E7-EF6295A4DB2F}" type="slidenum">
              <a:rPr lang="en-US"/>
              <a:pPr/>
              <a:t>19</a:t>
            </a:fld>
            <a:endParaRPr lang="en-US"/>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r>
              <a:rPr lang="en-US" dirty="0" smtClean="0"/>
              <a:t>Here’s a picture, the first of a series we’re going to use to compare different algorithms.  The rectangles</a:t>
            </a:r>
            <a:r>
              <a:rPr lang="en-US" baseline="0" dirty="0" smtClean="0"/>
              <a:t> each represent main memory and how it is used on each pass. </a:t>
            </a:r>
            <a:r>
              <a:rPr lang="en-US" dirty="0" smtClean="0"/>
              <a:t> On</a:t>
            </a:r>
            <a:r>
              <a:rPr lang="en-US" baseline="0" dirty="0" smtClean="0"/>
              <a:t> the left we see the first pass of the a-priori algorithm.  We need space in main memory only for counts of the items.  We show it as occupying only a small fraction of main memory, because typically we will need much more main memory for the second pass.</a:t>
            </a:r>
          </a:p>
          <a:p>
            <a:endParaRPr lang="en-US" baseline="0" dirty="0" smtClean="0"/>
          </a:p>
          <a:p>
            <a:r>
              <a:rPr lang="en-US" baseline="0" dirty="0" smtClean="0"/>
              <a:t>In the second pass, we distil the item counts from the first pass down to a list of the frequent items.  This list is probably implemented as a hash table or similar structure, so given an item we can quickly tell whether it is frequent.  The rest of main memory is available for counting all the pairs of frequent items.  For a-priori to work in a reasonable amount of time, these counts must all be able to fit.  If there are still too many counts to maintain in main memory, we need to try something else – a different algorithm, splitting the task among processors, or even buying more memory.</a:t>
            </a: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412D31-06BC-410A-ACF9-C3CB1B8FA9F1}" type="slidenum">
              <a:rPr lang="en-US"/>
              <a:pPr/>
              <a:t>20</a:t>
            </a:fld>
            <a:endParaRPr lang="en-US"/>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r>
              <a:rPr lang="en-US" dirty="0" smtClean="0"/>
              <a:t>We might suppose</a:t>
            </a:r>
            <a:r>
              <a:rPr lang="en-US" baseline="0" dirty="0" smtClean="0"/>
              <a:t> that when you are counting only pairs of frequent items, you have to use the tabular method to store counts, since we hope that only a small fraction of the possible pairs need to be counted.  Since the numbers associated with the frequent items are not likely to be consecutive, it looks like we can’t use a triangular matrix with counts for only the pairs of frequent items.  Or if we did, we’d use just as much space as if we were counting all pairs, and we might not have that much space.</a:t>
            </a:r>
          </a:p>
          <a:p>
            <a:endParaRPr lang="en-US" baseline="0" dirty="0" smtClean="0"/>
          </a:p>
          <a:p>
            <a:r>
              <a:rPr lang="en-US" baseline="0" dirty="0" smtClean="0"/>
              <a:t>Click 1: Fortunately, there is a simple trick we can use.  We renumber the frequent items, starting at 1, and on the second pass we store a table that translates the original integers used for all items into the new numbers for the frequent items only.  This table also tells you whether an item is frequent or not, since it will not appear in the table if it is not frequent.</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8A0F59-69E6-413F-B447-D04269FAF788}" type="slidenum">
              <a:rPr lang="en-US"/>
              <a:pPr/>
              <a:t>2</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r>
              <a:rPr lang="en-US" dirty="0" smtClean="0"/>
              <a:t>The market-basket model is essentially a representation for a many-many relationship</a:t>
            </a:r>
            <a:r>
              <a:rPr lang="en-US" baseline="0" dirty="0" smtClean="0"/>
              <a:t> between two concepts: items and baskets.</a:t>
            </a:r>
          </a:p>
          <a:p>
            <a:endParaRPr lang="en-US" baseline="0" dirty="0" smtClean="0"/>
          </a:p>
          <a:p>
            <a:r>
              <a:rPr lang="en-US" baseline="0" dirty="0" smtClean="0"/>
              <a:t>Click 1: On one hand, there is a large set of items.  An example is all the different items </a:t>
            </a:r>
            <a:r>
              <a:rPr lang="en-US" baseline="0" dirty="0" err="1" smtClean="0"/>
              <a:t>Walmart</a:t>
            </a:r>
            <a:r>
              <a:rPr lang="en-US" baseline="0" dirty="0" smtClean="0"/>
              <a:t> sells, of which there are hundreds of thousands.  This was the original purpose of the model – analyzing the things people bought at a store.  However, the model has many other applications, a few of which we’ll talk about shortly.</a:t>
            </a:r>
          </a:p>
          <a:p>
            <a:endParaRPr lang="en-US" baseline="0" dirty="0" smtClean="0"/>
          </a:p>
          <a:p>
            <a:r>
              <a:rPr lang="en-US" baseline="0" dirty="0" smtClean="0"/>
              <a:t>Click 2: On the other hand there is a large set of baskets.  Each basket contains a small set of items.  The original picture was that a market basket was a shopping cart – physical, not electronic – and customers would wheel their market basket up to the checkout.  The cash register would group all the items in the basket together in one bill, and that bill would be stored in the store’s computer system.  Thus, by mining the contents of the various market baskets, the store could learn what people bought together – hamburger and ketchup, for example.  That, in turn, would let the store figure out some ploys to increase sales.  Think about what a store might do to exploit this information; we’ll return to the subject shortly.</a:t>
            </a:r>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2DD1B3-2C63-4F61-B563-5AAA3528CEBC}" type="slidenum">
              <a:rPr lang="en-US"/>
              <a:pPr/>
              <a:t>21</a:t>
            </a:fld>
            <a:endParaRPr lang="en-US"/>
          </a:p>
        </p:txBody>
      </p:sp>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p:txBody>
          <a:bodyPr/>
          <a:lstStyle/>
          <a:p>
            <a:r>
              <a:rPr lang="en-US" dirty="0" smtClean="0"/>
              <a:t>Here’s the picture of a-priori again.  We show the table on the second pass as taking more space than before, since it stores</a:t>
            </a:r>
            <a:r>
              <a:rPr lang="en-US" baseline="0" dirty="0" smtClean="0"/>
              <a:t> two numbers per frequent item and needs to store each item, even those that are not frequent, so we can index into the table given an old number and find either its number among the frequent items, like 1 and 3 here (POINT), or that it is not frequent, like 2 (POINT).  There are better ways to organize the table that save space if the fraction of items that are frequent is small.  For example, we could use a hash table, in which we stored only the frequent items, with the key being the old number and the associated value being the new number.</a:t>
            </a:r>
          </a:p>
          <a:p>
            <a:endParaRPr lang="en-US" baseline="0" dirty="0" smtClean="0"/>
          </a:p>
          <a:p>
            <a:r>
              <a:rPr lang="en-US" baseline="0" dirty="0" smtClean="0"/>
              <a:t>What we’re not showing is a table that all algorithms may need. One that translates from the representation of items in </a:t>
            </a:r>
            <a:r>
              <a:rPr lang="en-US" baseline="0" smtClean="0"/>
              <a:t>the raw data </a:t>
            </a:r>
            <a:r>
              <a:rPr lang="en-US" baseline="0" dirty="0" smtClean="0"/>
              <a:t>to the “old” numbers – the consecutive integers we use for all items.</a:t>
            </a:r>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789539-C327-4C79-9CF6-7463BCF1E55A}" type="slidenum">
              <a:rPr lang="en-US"/>
              <a:pPr/>
              <a:t>22</a:t>
            </a:fld>
            <a:endParaRPr lang="en-US"/>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r>
              <a:rPr lang="en-US" dirty="0" smtClean="0"/>
              <a:t>The</a:t>
            </a:r>
            <a:r>
              <a:rPr lang="en-US" baseline="0" dirty="0" smtClean="0"/>
              <a:t> idea used on the second pass extends to later passes that construct larger sets.  Let’s use the term k-set for an </a:t>
            </a:r>
            <a:r>
              <a:rPr lang="en-US" baseline="0" dirty="0" err="1" smtClean="0"/>
              <a:t>itemset</a:t>
            </a:r>
            <a:r>
              <a:rPr lang="en-US" baseline="0" dirty="0" smtClean="0"/>
              <a:t> with k members.  There are two collections of k-sets associated with our effort to find all the frequent k-sets.</a:t>
            </a:r>
          </a:p>
          <a:p>
            <a:endParaRPr lang="en-US" baseline="0" dirty="0" smtClean="0"/>
          </a:p>
          <a:p>
            <a:r>
              <a:rPr lang="en-US" baseline="0" dirty="0" smtClean="0"/>
              <a:t>Click 1:  </a:t>
            </a:r>
            <a:r>
              <a:rPr lang="en-US" baseline="0" dirty="0" err="1" smtClean="0"/>
              <a:t>Ck</a:t>
            </a:r>
            <a:r>
              <a:rPr lang="en-US" baseline="0" dirty="0" smtClean="0"/>
              <a:t> is the “candidate” k-sets.  These are the sets that, based on what information we have from previous passes, might be frequent.  At least we can’t rule out the possibility of their being frequent by using monotonicity, so we have to count them.</a:t>
            </a:r>
          </a:p>
          <a:p>
            <a:endParaRPr lang="en-US" baseline="0" dirty="0" smtClean="0"/>
          </a:p>
          <a:p>
            <a:r>
              <a:rPr lang="en-US" baseline="0" dirty="0" smtClean="0"/>
              <a:t>Click 2: And then the result of the k-</a:t>
            </a:r>
            <a:r>
              <a:rPr lang="en-US" baseline="0" dirty="0" err="1" smtClean="0"/>
              <a:t>th</a:t>
            </a:r>
            <a:r>
              <a:rPr lang="en-US" baseline="0" dirty="0" smtClean="0"/>
              <a:t> pass is called </a:t>
            </a:r>
            <a:r>
              <a:rPr lang="en-US" baseline="0" dirty="0" err="1" smtClean="0"/>
              <a:t>Lk</a:t>
            </a:r>
            <a:r>
              <a:rPr lang="en-US" baseline="0" dirty="0" smtClean="0"/>
              <a:t>.  This is the subset of </a:t>
            </a:r>
            <a:r>
              <a:rPr lang="en-US" baseline="0" dirty="0" err="1" smtClean="0"/>
              <a:t>Ck</a:t>
            </a:r>
            <a:r>
              <a:rPr lang="en-US" baseline="0" dirty="0" smtClean="0"/>
              <a:t> consisting of those k-sets that are found on the k-</a:t>
            </a:r>
            <a:r>
              <a:rPr lang="en-US" baseline="0" dirty="0" err="1" smtClean="0"/>
              <a:t>th</a:t>
            </a:r>
            <a:r>
              <a:rPr lang="en-US" baseline="0" dirty="0" smtClean="0"/>
              <a:t> pass to really be frequent.</a:t>
            </a:r>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80FAF-95BE-48F6-8D55-FBAF489DC6B9}" type="slidenum">
              <a:rPr lang="en-US"/>
              <a:pPr/>
              <a:t>23</a:t>
            </a:fld>
            <a:endParaRPr lang="en-US"/>
          </a:p>
        </p:txBody>
      </p:sp>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p:txBody>
          <a:bodyPr/>
          <a:lstStyle/>
          <a:p>
            <a:r>
              <a:rPr lang="en-US" dirty="0" smtClean="0"/>
              <a:t>Here’s a picture</a:t>
            </a:r>
            <a:r>
              <a:rPr lang="en-US" baseline="0" dirty="0" smtClean="0"/>
              <a:t> of the full a-priori algorithm, including not only pairs, but a suggestion of the process for larger </a:t>
            </a:r>
            <a:r>
              <a:rPr lang="en-US" baseline="0" dirty="0" err="1" smtClean="0"/>
              <a:t>itemsets</a:t>
            </a:r>
            <a:r>
              <a:rPr lang="en-US" baseline="0" dirty="0" smtClean="0"/>
              <a:t>.  In fact, this is the picture for a whole family of related algorithms, where each algorithm is characterized by a different way to construct the set of candidate pairs C2.</a:t>
            </a:r>
          </a:p>
          <a:p>
            <a:endParaRPr lang="en-US" baseline="0" dirty="0" smtClean="0"/>
          </a:p>
          <a:p>
            <a:r>
              <a:rPr lang="en-US" baseline="0" dirty="0" smtClean="0"/>
              <a:t>Each pass consists of a filter step, where we look at the candidate sets for the pass and select only the frequent sets.  That is, </a:t>
            </a:r>
            <a:r>
              <a:rPr lang="en-US" baseline="0" dirty="0" err="1" smtClean="0"/>
              <a:t>Ck</a:t>
            </a:r>
            <a:r>
              <a:rPr lang="en-US" baseline="0" dirty="0" smtClean="0"/>
              <a:t> is turned into </a:t>
            </a:r>
            <a:r>
              <a:rPr lang="en-US" baseline="0" dirty="0" err="1" smtClean="0"/>
              <a:t>Lk</a:t>
            </a:r>
            <a:r>
              <a:rPr lang="en-US" baseline="0" dirty="0" smtClean="0"/>
              <a:t>.  Each pass also has a construction step, where the candidates for the next pass are constructed from the frequent sets for the current pass.  That is, on the k-</a:t>
            </a:r>
            <a:r>
              <a:rPr lang="en-US" baseline="0" dirty="0" err="1" smtClean="0"/>
              <a:t>th</a:t>
            </a:r>
            <a:r>
              <a:rPr lang="en-US" baseline="0" dirty="0" smtClean="0"/>
              <a:t> pass, </a:t>
            </a:r>
            <a:r>
              <a:rPr lang="en-US" baseline="0" dirty="0" err="1" smtClean="0"/>
              <a:t>Ck</a:t>
            </a:r>
            <a:r>
              <a:rPr lang="en-US" baseline="0" dirty="0" smtClean="0"/>
              <a:t> is constructed from L_k-1.</a:t>
            </a:r>
          </a:p>
          <a:p>
            <a:endParaRPr lang="en-US" baseline="0" dirty="0" smtClean="0"/>
          </a:p>
          <a:p>
            <a:r>
              <a:rPr lang="en-US" baseline="0" dirty="0" smtClean="0"/>
              <a:t>Click 1: We start with C1, the set of candidate singleton </a:t>
            </a:r>
            <a:r>
              <a:rPr lang="en-US" baseline="0" dirty="0" err="1" smtClean="0"/>
              <a:t>itemsets</a:t>
            </a:r>
            <a:r>
              <a:rPr lang="en-US" baseline="0" dirty="0" smtClean="0"/>
              <a:t>. These are all items, since we have no way of eliminating any items without looking at the data.</a:t>
            </a:r>
          </a:p>
          <a:p>
            <a:endParaRPr lang="en-US" baseline="0" dirty="0" smtClean="0"/>
          </a:p>
          <a:p>
            <a:r>
              <a:rPr lang="en-US" baseline="0" dirty="0" smtClean="0"/>
              <a:t>Click 2: The filter step for the first pass counts the items and finds those that are frequent.</a:t>
            </a:r>
          </a:p>
          <a:p>
            <a:endParaRPr lang="en-US" baseline="0" dirty="0" smtClean="0"/>
          </a:p>
          <a:p>
            <a:r>
              <a:rPr lang="en-US" baseline="0" dirty="0" smtClean="0"/>
              <a:t>Click 3: So the set L1 is just the frequent items.</a:t>
            </a:r>
          </a:p>
          <a:p>
            <a:endParaRPr lang="en-US" baseline="0" dirty="0" smtClean="0"/>
          </a:p>
          <a:p>
            <a:r>
              <a:rPr lang="en-US" baseline="0" dirty="0" smtClean="0"/>
              <a:t>Click 4: From L1 we construct C2, the set of candidate pairs for the second pass.  In this case, we don’t actually do anything.  The set C2 is defined implicitly from the list of items in the set L1.</a:t>
            </a:r>
          </a:p>
          <a:p>
            <a:endParaRPr lang="en-US" baseline="0" dirty="0" smtClean="0"/>
          </a:p>
          <a:p>
            <a:r>
              <a:rPr lang="en-US" baseline="0" dirty="0" smtClean="0"/>
              <a:t>Click 5: The filter step for the second pass counts all the pairs in C2.</a:t>
            </a:r>
          </a:p>
          <a:p>
            <a:endParaRPr lang="en-US" baseline="0" dirty="0" smtClean="0"/>
          </a:p>
          <a:p>
            <a:r>
              <a:rPr lang="en-US" baseline="0" dirty="0" smtClean="0"/>
              <a:t>Click 6: And the result is the truly frequent pairs of items.</a:t>
            </a:r>
          </a:p>
          <a:p>
            <a:endParaRPr lang="en-US" baseline="0" dirty="0" smtClean="0"/>
          </a:p>
          <a:p>
            <a:r>
              <a:rPr lang="en-US" baseline="0" dirty="0" smtClean="0"/>
              <a:t>Click 7: We can proceed like this.  From the frequent pairs, we construct C3, the candidate triples, by a technique we’ll describe on the next slide.  Then, we filter C3 to get L3, from that we construct C4, and so on.</a:t>
            </a:r>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91BF82-2171-4224-84D6-B556EEEFAA7B}" type="slidenum">
              <a:rPr lang="en-US"/>
              <a:pPr/>
              <a:t>24</a:t>
            </a:fld>
            <a:endParaRPr lang="en-US"/>
          </a:p>
        </p:txBody>
      </p:sp>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r>
              <a:rPr lang="en-US" dirty="0" smtClean="0"/>
              <a:t>We can describe the a-priori</a:t>
            </a:r>
            <a:r>
              <a:rPr lang="en-US" baseline="0" dirty="0" smtClean="0"/>
              <a:t> algorithm for </a:t>
            </a:r>
            <a:r>
              <a:rPr lang="en-US" baseline="0" dirty="0" err="1" smtClean="0"/>
              <a:t>itemsets</a:t>
            </a:r>
            <a:r>
              <a:rPr lang="en-US" baseline="0" dirty="0" smtClean="0"/>
              <a:t> of all sizes as an induction on k, the size of the </a:t>
            </a:r>
            <a:r>
              <a:rPr lang="en-US" baseline="0" dirty="0" err="1" smtClean="0"/>
              <a:t>itemsets</a:t>
            </a:r>
            <a:r>
              <a:rPr lang="en-US" baseline="0" dirty="0" smtClean="0"/>
              <a:t> we construct.  There is one pass for each k.</a:t>
            </a:r>
          </a:p>
          <a:p>
            <a:endParaRPr lang="en-US" baseline="0" dirty="0" smtClean="0"/>
          </a:p>
          <a:p>
            <a:r>
              <a:rPr lang="en-US" baseline="0" dirty="0" smtClean="0"/>
              <a:t>Click 1: The basis is that C1 is the set of all items.  Strictly speaking, C1 consists of all the singleton sets – each of these sets containing one of the items.</a:t>
            </a:r>
          </a:p>
          <a:p>
            <a:endParaRPr lang="en-US" baseline="0" dirty="0" smtClean="0"/>
          </a:p>
          <a:p>
            <a:r>
              <a:rPr lang="en-US" baseline="0" dirty="0" smtClean="0"/>
              <a:t>Click 2: Given the set </a:t>
            </a:r>
            <a:r>
              <a:rPr lang="en-US" baseline="0" dirty="0" err="1" smtClean="0"/>
              <a:t>Ck</a:t>
            </a:r>
            <a:r>
              <a:rPr lang="en-US" baseline="0" dirty="0" smtClean="0"/>
              <a:t>, we construct </a:t>
            </a:r>
            <a:r>
              <a:rPr lang="en-US" baseline="0" dirty="0" err="1" smtClean="0"/>
              <a:t>Lk</a:t>
            </a:r>
            <a:r>
              <a:rPr lang="en-US" baseline="0" dirty="0" smtClean="0"/>
              <a:t> by making a pass through the data and counting each set in Ck.  Those sets whose counts get up to the threshold s become members of </a:t>
            </a:r>
            <a:r>
              <a:rPr lang="en-US" baseline="0" dirty="0" err="1" smtClean="0"/>
              <a:t>Lk</a:t>
            </a:r>
            <a:r>
              <a:rPr lang="en-US" baseline="0" dirty="0" smtClean="0"/>
              <a:t>.</a:t>
            </a:r>
          </a:p>
          <a:p>
            <a:endParaRPr lang="en-US" baseline="0" dirty="0" smtClean="0"/>
          </a:p>
          <a:p>
            <a:r>
              <a:rPr lang="en-US" baseline="0" dirty="0" smtClean="0"/>
              <a:t>Click 3: The other part of the induction is how we construct C k+1 from </a:t>
            </a:r>
            <a:r>
              <a:rPr lang="en-US" baseline="0" dirty="0" err="1" smtClean="0"/>
              <a:t>Lk</a:t>
            </a:r>
            <a:r>
              <a:rPr lang="en-US" baseline="0" dirty="0" smtClean="0"/>
              <a:t>.  We look for sets of size k+1, each of whose subsets of size k, those you get by dropping one element, are in </a:t>
            </a:r>
            <a:r>
              <a:rPr lang="en-US" baseline="0" dirty="0" err="1" smtClean="0"/>
              <a:t>Lk</a:t>
            </a:r>
            <a:r>
              <a:rPr lang="en-US" baseline="0" dirty="0" smtClean="0"/>
              <a:t>.  You have to be a little careful how you organize this search.  For example, you wouldn’t want to enumerate all sets of size 4 and, for each one test if each of its four subsets of size 3 are in L3.</a:t>
            </a:r>
          </a:p>
          <a:p>
            <a:endParaRPr lang="en-US" baseline="0" dirty="0" smtClean="0"/>
          </a:p>
          <a:p>
            <a:r>
              <a:rPr lang="en-US" baseline="0" dirty="0" smtClean="0"/>
              <a:t>A better idea is to start with some set in </a:t>
            </a:r>
            <a:r>
              <a:rPr lang="en-US" baseline="0" dirty="0" err="1" smtClean="0"/>
              <a:t>Lk</a:t>
            </a:r>
            <a:r>
              <a:rPr lang="en-US" baseline="0" dirty="0" smtClean="0"/>
              <a:t>.  For example assume k=3.  We might find the set {1,3,5} is in </a:t>
            </a:r>
            <a:r>
              <a:rPr lang="en-US" baseline="0" dirty="0" err="1" smtClean="0"/>
              <a:t>Lk</a:t>
            </a:r>
            <a:r>
              <a:rPr lang="en-US" baseline="0" dirty="0" smtClean="0"/>
              <a:t> (DRAW).  Look at each item whose number is higher than any in the set, say 6 (DRAW).  This set might be in C4. We already know its subset 1-3-5 is in L3.  We have to test 1-5-6, 1-3-6, and 3-5-6 (DRAW each) for membership in L3, and only then do we put 1-3-5-6 in C4.  Then, we go on to 1-3-5-7, and so on, up to 1-3-5-n, where n is the largest numbered item.</a:t>
            </a:r>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space needed on</a:t>
            </a:r>
            <a:r>
              <a:rPr lang="en-US" baseline="0" dirty="0" smtClean="0"/>
              <a:t> the k-</a:t>
            </a:r>
            <a:r>
              <a:rPr lang="en-US" baseline="0" dirty="0" err="1" smtClean="0"/>
              <a:t>th</a:t>
            </a:r>
            <a:r>
              <a:rPr lang="en-US" baseline="0" dirty="0" smtClean="0"/>
              <a:t> pass is proportional to the number of sets in Ck.  In principle, there could be as many as n choose k (DRAW at bottom) candidate sets of size k, if there are n items, so the space requirement could grow painfully each time k increased.</a:t>
            </a:r>
          </a:p>
          <a:p>
            <a:endParaRPr lang="en-US" baseline="0" dirty="0" smtClean="0"/>
          </a:p>
          <a:p>
            <a:r>
              <a:rPr lang="en-US" baseline="0" dirty="0" smtClean="0"/>
              <a:t>Click 1: But in cases where this method is used in practice, the support threshold is high enough that as k increases beyond 2, the number of candidate sets that can be formed from the frequent sets of the previous pass actually decreases, not increases.  Thus, the memory requirements peak at k=2.  That’s why we concentrate on finding frequent pairs, and why the more advanced algorithms we’ll see in the next unit differ from a-priori in how they handle the pairs.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25</a:t>
            </a:fld>
            <a:endParaRPr lang="en-US"/>
          </a:p>
        </p:txBody>
      </p:sp>
    </p:spTree>
    <p:extLst>
      <p:ext uri="{BB962C8B-B14F-4D97-AF65-F5344CB8AC3E}">
        <p14:creationId xmlns:p14="http://schemas.microsoft.com/office/powerpoint/2010/main" val="13074319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We’re now going to learn</a:t>
            </a:r>
            <a:r>
              <a:rPr lang="en-US" baseline="0" dirty="0" smtClean="0"/>
              <a:t> the basic a-priori algorithm.  Later, we’ll see some improvements to this basic idea.  The fundamental insight is monotonicity – the idea that an </a:t>
            </a:r>
            <a:r>
              <a:rPr lang="en-US" baseline="0" dirty="0" err="1" smtClean="0"/>
              <a:t>itemset</a:t>
            </a:r>
            <a:r>
              <a:rPr lang="en-US" baseline="0" dirty="0" smtClean="0"/>
              <a:t> cannot be frequent unless all its subsets are frequent.</a:t>
            </a:r>
          </a:p>
          <a:p>
            <a:endParaRPr lang="en-US" baseline="0" dirty="0" smtClean="0"/>
          </a:p>
          <a:p>
            <a:r>
              <a:rPr lang="en-US" baseline="0" dirty="0" smtClean="0"/>
              <a:t>The a-priori algorithm uses one pass for finding the frequent items, then another pass through the data for finding frequent pairs. And if we want frequent triples, we need another pass, and so on.  Each pass after the first can be thought of as having identified a small number of sets of the relevant size that might be frequent and therefore require a count.  But the power of a-priori comes from the fact that for many datasets, we can eliminate almost all sets from candidacy and thus greatly reduce the number of counts we need to maintain in main memory.</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solidFill>
                  <a:prstClr val="black"/>
                </a:solidFill>
              </a:rPr>
              <a:pPr/>
              <a:t>26</a:t>
            </a:fld>
            <a:endParaRPr lang="en-US">
              <a:solidFill>
                <a:prstClr val="black"/>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essence of the PCY algorithm is to take advantage of the fact that if the set of items is modest in size we have lots of space during the first pass that we don’t seem to need.  We can, in fact, do some counting that will give us a smaller candidate set of pairs.  That will help us on the second pass, where main memory is often the critical resource, since we don’t have to store as many counts.</a:t>
            </a:r>
          </a:p>
          <a:p>
            <a:endParaRPr lang="en-US" baseline="0" dirty="0" smtClean="0"/>
          </a:p>
          <a:p>
            <a:r>
              <a:rPr lang="en-US" baseline="0" dirty="0" smtClean="0"/>
              <a:t>Click 1: What Park, Chen, and Yu suggested was that we could hash all pairs into a large number of buckets.  However, these buckets do not hold the pairs themselves, just the count of how many baskets contained pairs that hash to that bucket.  Thus, the space needed for a bucket is small.  4 bytes is surely sufficient, and we might get away with 2 bytes if the support threshold is less than 2 to the 16</a:t>
            </a:r>
            <a:r>
              <a:rPr lang="en-US" baseline="30000" dirty="0" smtClean="0"/>
              <a:t>th</a:t>
            </a:r>
            <a:r>
              <a:rPr lang="en-US" baseline="0" dirty="0" smtClean="0"/>
              <a:t>.  Notice that it is not possible to store, in main memory, all the pairs themselves – we’re trying to avoid having to use some space for every possible pair in main memory.</a:t>
            </a:r>
          </a:p>
          <a:p>
            <a:endParaRPr lang="en-US" baseline="0" dirty="0" smtClean="0"/>
          </a:p>
          <a:p>
            <a:r>
              <a:rPr lang="en-US" baseline="0" dirty="0" smtClean="0"/>
              <a:t>Click 2: So on the first pass, when we read a basket, we not only increment the count for each of its items, as we did for the first pass of a-priori.  We also hash each pair that is contained in the basket.  And for each resulting bucket, we increment its count by 1.</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27</a:t>
            </a:fld>
            <a:endParaRPr lang="en-US"/>
          </a:p>
        </p:txBody>
      </p:sp>
    </p:spTree>
    <p:extLst>
      <p:ext uri="{BB962C8B-B14F-4D97-AF65-F5344CB8AC3E}">
        <p14:creationId xmlns:p14="http://schemas.microsoft.com/office/powerpoint/2010/main" val="27857920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call a bucket “frequent”</a:t>
            </a:r>
            <a:r>
              <a:rPr lang="en-US" baseline="0" dirty="0" smtClean="0"/>
              <a:t> if, after the first pass, we find that its count is at least equal to the support threshold.  Now a bucket could become frequent simply because many pairs each contribute a little to its total count.  We can’t tell if that is the case, because we only had room to remember the total, not the count of each individual pair that contributed to the bucket.</a:t>
            </a:r>
          </a:p>
          <a:p>
            <a:endParaRPr lang="en-US" baseline="0" dirty="0" smtClean="0"/>
          </a:p>
          <a:p>
            <a:r>
              <a:rPr lang="en-US" baseline="0" dirty="0" smtClean="0"/>
              <a:t>Click 1: But, in the opposite case we win.  If a bucket is not frequent, then no pair that hashes to it could possibly be frequent.</a:t>
            </a:r>
          </a:p>
          <a:p>
            <a:endParaRPr lang="en-US" baseline="0" dirty="0" smtClean="0"/>
          </a:p>
          <a:p>
            <a:r>
              <a:rPr lang="en-US" baseline="0" dirty="0" smtClean="0"/>
              <a:t>Click 2: So on the second pass, we only need to count pairs that hash to a frequent bucket.  And of course the usual a-priori trick works too.  We only have to count a pair if both its members are frequent items.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28</a:t>
            </a:fld>
            <a:endParaRPr lang="en-US"/>
          </a:p>
        </p:txBody>
      </p:sp>
    </p:spTree>
    <p:extLst>
      <p:ext uri="{BB962C8B-B14F-4D97-AF65-F5344CB8AC3E}">
        <p14:creationId xmlns:p14="http://schemas.microsoft.com/office/powerpoint/2010/main" val="34196902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the picture of PCY I would like you</a:t>
            </a:r>
            <a:r>
              <a:rPr lang="en-US" baseline="0" dirty="0" smtClean="0"/>
              <a:t> to have.  On the first pass, we use a little space to count items (POINT) and the rest of the space is devoted to bucket counts (POINT).   On the second pass, we keep a table of frequent items (POINT), just as we did for the a-priori algorithm.  But we also summarize the results of hashing pairs on the first pass by what we call a bitmap (POINT).  For each bucket, there is one bit that says whether the bucket is frequent or not.  If the buckets are, say, 4 bytes, then we get a 32:1 compression, and yet we have all the information we need for the second pass: is the bucket frequent or not?</a:t>
            </a:r>
          </a:p>
          <a:p>
            <a:endParaRPr lang="en-US" baseline="0" dirty="0" smtClean="0"/>
          </a:p>
          <a:p>
            <a:r>
              <a:rPr lang="en-US" baseline="0" dirty="0" smtClean="0"/>
              <a:t>Thus, we have almost as much space, on the second pass, to count candidate pairs, as we would for a-priori.  But we hope that because the bucket counts will eliminate most of the candidates that a-priori would have to handle, there will be many fewer pairs to count on the second pass.  If that is the case, then the PCY algorithm might be able to operate in main memory on the second pass, while a-priori would run out of space or have to use disk.</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29</a:t>
            </a:fld>
            <a:endParaRPr lang="en-US"/>
          </a:p>
        </p:txBody>
      </p:sp>
    </p:spTree>
    <p:extLst>
      <p:ext uri="{BB962C8B-B14F-4D97-AF65-F5344CB8AC3E}">
        <p14:creationId xmlns:p14="http://schemas.microsoft.com/office/powerpoint/2010/main" val="27061926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On pass 1 we use what space we need to count occurrences of each item, just as a-priori does.  Typically, 4 bytes/item will do nicely.  But the difference is that whatever space we do not need for counting items is given over to as large a hash table as we can, where each bucket is a count, typically a 4-byte integer as well.</a:t>
            </a:r>
          </a:p>
        </p:txBody>
      </p:sp>
      <p:sp>
        <p:nvSpPr>
          <p:cNvPr id="4" name="Slide Number Placeholder 3"/>
          <p:cNvSpPr>
            <a:spLocks noGrp="1"/>
          </p:cNvSpPr>
          <p:nvPr>
            <p:ph type="sldNum" sz="quarter" idx="10"/>
          </p:nvPr>
        </p:nvSpPr>
        <p:spPr/>
        <p:txBody>
          <a:bodyPr/>
          <a:lstStyle/>
          <a:p>
            <a:fld id="{EE707532-839C-41A2-9E71-D5288AEAE66A}" type="slidenum">
              <a:rPr lang="en-US" smtClean="0"/>
              <a:pPr/>
              <a:t>30</a:t>
            </a:fld>
            <a:endParaRPr lang="en-US"/>
          </a:p>
        </p:txBody>
      </p:sp>
    </p:spTree>
    <p:extLst>
      <p:ext uri="{BB962C8B-B14F-4D97-AF65-F5344CB8AC3E}">
        <p14:creationId xmlns:p14="http://schemas.microsoft.com/office/powerpoint/2010/main" val="1829066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C97C37-BEE2-4C79-98A5-227685E823A2}" type="slidenum">
              <a:rPr lang="en-US"/>
              <a:pPr/>
              <a:t>3</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r>
              <a:rPr lang="en-US" dirty="0" smtClean="0"/>
              <a:t>The most useful, and also most basic question to ask about data in</a:t>
            </a:r>
            <a:r>
              <a:rPr lang="en-US" baseline="0" dirty="0" smtClean="0"/>
              <a:t> the form of market baskets is to find those sets of items that appear in some minimum number of baskets.</a:t>
            </a:r>
          </a:p>
          <a:p>
            <a:endParaRPr lang="en-US" baseline="0" dirty="0" smtClean="0"/>
          </a:p>
          <a:p>
            <a:r>
              <a:rPr lang="en-US" baseline="0" dirty="0" smtClean="0"/>
              <a:t>Click 1: Define the support for an </a:t>
            </a:r>
            <a:r>
              <a:rPr lang="en-US" baseline="0" dirty="0" err="1" smtClean="0"/>
              <a:t>itemset</a:t>
            </a:r>
            <a:r>
              <a:rPr lang="en-US" baseline="0" dirty="0" smtClean="0"/>
              <a:t> to be the number of baskets of which that </a:t>
            </a:r>
            <a:r>
              <a:rPr lang="en-US" baseline="0" dirty="0" err="1" smtClean="0"/>
              <a:t>itemset</a:t>
            </a:r>
            <a:r>
              <a:rPr lang="en-US" baseline="0" dirty="0" smtClean="0"/>
              <a:t> is a subset.  We can give the support either as an absolute number or as a percentage of all baskets.</a:t>
            </a:r>
          </a:p>
          <a:p>
            <a:endParaRPr lang="en-US" baseline="0" dirty="0" smtClean="0"/>
          </a:p>
          <a:p>
            <a:r>
              <a:rPr lang="en-US" baseline="0" dirty="0" smtClean="0"/>
              <a:t>Click 2: The data-mining problem called frequent </a:t>
            </a:r>
            <a:r>
              <a:rPr lang="en-US" baseline="0" dirty="0" err="1" smtClean="0"/>
              <a:t>itemsets</a:t>
            </a:r>
            <a:r>
              <a:rPr lang="en-US" baseline="0" dirty="0" smtClean="0"/>
              <a:t> involves a number or percentage s, called the support threshold.  Any set of items with support at least s is called a frequent </a:t>
            </a:r>
            <a:r>
              <a:rPr lang="en-US" baseline="0" dirty="0" err="1" smtClean="0"/>
              <a:t>itemset</a:t>
            </a:r>
            <a:r>
              <a:rPr lang="en-US" baseline="0" dirty="0" smtClean="0"/>
              <a:t>.</a:t>
            </a:r>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t>
            </a:r>
            <a:r>
              <a:rPr lang="en-US" dirty="0" err="1" smtClean="0"/>
              <a:t>pseudocode</a:t>
            </a:r>
            <a:r>
              <a:rPr lang="en-US" baseline="0" dirty="0" smtClean="0"/>
              <a:t> for the first pass of the PCY algorithm.</a:t>
            </a:r>
          </a:p>
          <a:p>
            <a:endParaRPr lang="en-US" baseline="0" dirty="0" smtClean="0"/>
          </a:p>
          <a:p>
            <a:r>
              <a:rPr lang="en-US" baseline="0" dirty="0" smtClean="0"/>
              <a:t>Click 1: We read each basket once, as we would on any pass of any algorithm.</a:t>
            </a:r>
          </a:p>
          <a:p>
            <a:endParaRPr lang="en-US" baseline="0" dirty="0" smtClean="0"/>
          </a:p>
          <a:p>
            <a:r>
              <a:rPr lang="en-US" baseline="0" dirty="0" smtClean="0"/>
              <a:t>Click 2: We look at each item in the basket and add 1 to its count.</a:t>
            </a:r>
          </a:p>
          <a:p>
            <a:endParaRPr lang="en-US" baseline="0" dirty="0" smtClean="0"/>
          </a:p>
          <a:p>
            <a:r>
              <a:rPr lang="en-US" baseline="0" dirty="0" smtClean="0"/>
              <a:t>Click 3: That is just what a-priori does.  The additional work on the first pass is to look at each pair of items, hash the pair to some bucket, and increment the count for that bucket.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31</a:t>
            </a:fld>
            <a:endParaRPr lang="en-US"/>
          </a:p>
        </p:txBody>
      </p:sp>
    </p:spTree>
    <p:extLst>
      <p:ext uri="{BB962C8B-B14F-4D97-AF65-F5344CB8AC3E}">
        <p14:creationId xmlns:p14="http://schemas.microsoft.com/office/powerpoint/2010/main" val="259659407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want to remind you of two observations about the buckets.</a:t>
            </a:r>
          </a:p>
          <a:p>
            <a:endParaRPr lang="en-US" dirty="0" smtClean="0"/>
          </a:p>
          <a:p>
            <a:r>
              <a:rPr lang="en-US" dirty="0" smtClean="0"/>
              <a:t>Click 1: First, if a pair is frequent, then the bucket it hashes to is surely frequent.  Thus, on</a:t>
            </a:r>
            <a:r>
              <a:rPr lang="en-US" baseline="0" dirty="0" smtClean="0"/>
              <a:t> the second pass, the bit in the bitmap for that bucket will be 1, and we will surely maintain a count for this pair.  Unfortunately, there may be many infrequent pairs that hash to the same bucket.  These might be counted on the second pass as well.  We can hope that at least one member of the pair is not a frequent item, because that will inhibit us from counting the pair on the second pass.  But sometimes, you will have a pair that is not frequent, but both of its items are frequent and it hashes to a frequent bucket.  That pair will be counted on the second pass, even though it is not frequent.</a:t>
            </a:r>
          </a:p>
          <a:p>
            <a:endParaRPr lang="en-US" baseline="0" dirty="0" smtClean="0"/>
          </a:p>
          <a:p>
            <a:r>
              <a:rPr lang="en-US" baseline="0" dirty="0" smtClean="0"/>
              <a:t>Click 2: It is also possible that a bucket will be frequent but there is no frequent pair hashing to the bucket.  Remember each bucket’s count is the sum of the counts of ALL the pairs that hash to it.  But the only time that we have to count a pair on the second pass, and that pair turns out not to be frequent, is when the pair consists of two frequent items, and, for one of the two reasons just discussed, its bucket turns out to be frequent.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32</a:t>
            </a:fld>
            <a:endParaRPr lang="en-US"/>
          </a:p>
        </p:txBody>
      </p:sp>
    </p:spTree>
    <p:extLst>
      <p:ext uri="{BB962C8B-B14F-4D97-AF65-F5344CB8AC3E}">
        <p14:creationId xmlns:p14="http://schemas.microsoft.com/office/powerpoint/2010/main" val="11069874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pass 1, we set up pass 2</a:t>
            </a:r>
            <a:r>
              <a:rPr lang="en-US" baseline="0" dirty="0" smtClean="0"/>
              <a:t> by doing the following.</a:t>
            </a:r>
          </a:p>
          <a:p>
            <a:endParaRPr lang="en-US" baseline="0" dirty="0" smtClean="0"/>
          </a:p>
          <a:p>
            <a:r>
              <a:rPr lang="en-US" baseline="0" dirty="0" smtClean="0"/>
              <a:t>Click 1: We construct the bitmap from the buckets.  The bitmap has one bit for each bucket, in order, so we can easily look up the bit that corresponds to a given hash value.  1 means the bucket was frequent, and 0 means it was not.</a:t>
            </a:r>
          </a:p>
          <a:p>
            <a:endParaRPr lang="en-US" baseline="0" dirty="0" smtClean="0"/>
          </a:p>
          <a:p>
            <a:r>
              <a:rPr lang="en-US" baseline="0" dirty="0" smtClean="0"/>
              <a:t>Click 2: As discussed, if buckets are 4-byte integers, then we get 32:1 compression when we replace the buckets by the bitmap.</a:t>
            </a:r>
          </a:p>
          <a:p>
            <a:endParaRPr lang="en-US" baseline="0" dirty="0" smtClean="0"/>
          </a:p>
          <a:p>
            <a:r>
              <a:rPr lang="en-US" baseline="0" dirty="0" smtClean="0"/>
              <a:t>Click 3: and as in the a-priori algorithm, we need to create a list of the frequent items, to use on the second pass.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33</a:t>
            </a:fld>
            <a:endParaRPr lang="en-US"/>
          </a:p>
        </p:txBody>
      </p:sp>
    </p:spTree>
    <p:extLst>
      <p:ext uri="{BB962C8B-B14F-4D97-AF65-F5344CB8AC3E}">
        <p14:creationId xmlns:p14="http://schemas.microsoft.com/office/powerpoint/2010/main" val="181736942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job on pass 2 is to count the candidate pairs.  In</a:t>
            </a:r>
            <a:r>
              <a:rPr lang="en-US" baseline="0" dirty="0" smtClean="0"/>
              <a:t> the PCY algorithm, in order to be a candidate pair, {</a:t>
            </a:r>
            <a:r>
              <a:rPr lang="en-US" baseline="0" dirty="0" err="1" smtClean="0"/>
              <a:t>i,j</a:t>
            </a:r>
            <a:r>
              <a:rPr lang="en-US" baseline="0" dirty="0" smtClean="0"/>
              <a:t>} must satisfy two different conditions.</a:t>
            </a:r>
          </a:p>
          <a:p>
            <a:endParaRPr lang="en-US" baseline="0" dirty="0" smtClean="0"/>
          </a:p>
          <a:p>
            <a:r>
              <a:rPr lang="en-US" baseline="0" dirty="0" smtClean="0"/>
              <a:t>Click 1: Both </a:t>
            </a:r>
            <a:r>
              <a:rPr lang="en-US" baseline="0" dirty="0" err="1" smtClean="0"/>
              <a:t>i</a:t>
            </a:r>
            <a:r>
              <a:rPr lang="en-US" baseline="0" dirty="0" smtClean="0"/>
              <a:t> and j must have been found frequent on the first pass.  For a-priori, this is the only condition, and all pairs satisfying it are candidates.</a:t>
            </a:r>
          </a:p>
          <a:p>
            <a:endParaRPr lang="en-US" baseline="0" dirty="0" smtClean="0"/>
          </a:p>
          <a:p>
            <a:r>
              <a:rPr lang="en-US" baseline="0" dirty="0" smtClean="0"/>
              <a:t>Click 2: But the new condition is that the pair itself must hash to a bucket that was found frequent on the first pass.  It is easy to see that if the pair {</a:t>
            </a:r>
            <a:r>
              <a:rPr lang="en-US" baseline="0" dirty="0" err="1" smtClean="0"/>
              <a:t>i,j</a:t>
            </a:r>
            <a:r>
              <a:rPr lang="en-US" baseline="0" dirty="0" smtClean="0"/>
              <a:t>} really is frequent, then both these conditions must be satisfied, so this pair will be counted.  Condition (1) follows from monotonicity.  Condition 2 is satisfied because the count of a bucket is the sum of the counts of all the pairs that hash to it.  That count cannot be smaller than any of the individual counts.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34</a:t>
            </a:fld>
            <a:endParaRPr lang="en-US"/>
          </a:p>
        </p:txBody>
      </p:sp>
    </p:spTree>
    <p:extLst>
      <p:ext uri="{BB962C8B-B14F-4D97-AF65-F5344CB8AC3E}">
        <p14:creationId xmlns:p14="http://schemas.microsoft.com/office/powerpoint/2010/main" val="8156246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expect that each bucket requires only a small number of bytes.</a:t>
            </a:r>
            <a:r>
              <a:rPr lang="en-US" baseline="0" dirty="0" smtClean="0"/>
              <a:t>  4 is almost sure to be enough, and in many cases we can get by with 2 bytes per bucket.  The reason is that it is sufficient to count up to the support threshold s.  Even though we said we should always increment the count when a pair hashes to the bucket,  What we really want to do is, if the current count is less than s, then increment the count; otherwise leave the count at s.</a:t>
            </a:r>
          </a:p>
          <a:p>
            <a:endParaRPr lang="en-US" baseline="0" dirty="0" smtClean="0"/>
          </a:p>
          <a:p>
            <a:r>
              <a:rPr lang="en-US" baseline="0" dirty="0" smtClean="0"/>
              <a:t>The number of buckets will be some reasonable fraction of the size of main memory, typically almost a half or a quarter.  The only time that would not be true is if there were so many different items that we needed all or most of main memory just to count them.  In that case, we could not use the PCY algorithm.</a:t>
            </a:r>
          </a:p>
          <a:p>
            <a:endParaRPr lang="en-US" baseline="0" dirty="0" smtClean="0"/>
          </a:p>
          <a:p>
            <a:r>
              <a:rPr lang="en-US" baseline="0" dirty="0" smtClean="0"/>
              <a:t>Click 1: When we count pairs on the second pass, we have to use the tabular method. The problem is that the pairs that are eliminated because they hash to an infrequent bucket are scattered all over the place, and cannot be organized into a nice triangular array.</a:t>
            </a:r>
          </a:p>
          <a:p>
            <a:endParaRPr lang="en-US" baseline="0" dirty="0" smtClean="0"/>
          </a:p>
          <a:p>
            <a:r>
              <a:rPr lang="en-US" baseline="0" dirty="0" smtClean="0"/>
              <a:t>Click 2: As a result, we should not use PCY unless we can eliminate at least 2/3 of the candidate pairs, compared with a-priori.  </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35</a:t>
            </a:fld>
            <a:endParaRPr lang="en-US"/>
          </a:p>
        </p:txBody>
      </p:sp>
    </p:spTree>
    <p:extLst>
      <p:ext uri="{BB962C8B-B14F-4D97-AF65-F5344CB8AC3E}">
        <p14:creationId xmlns:p14="http://schemas.microsoft.com/office/powerpoint/2010/main" val="196192285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Each</a:t>
            </a:r>
            <a:r>
              <a:rPr lang="en-US" baseline="0" dirty="0" smtClean="0"/>
              <a:t> of the algorithms we covered in the previous discussion – PCY, Multistage, and </a:t>
            </a:r>
            <a:r>
              <a:rPr lang="en-US" baseline="0" dirty="0" err="1" smtClean="0"/>
              <a:t>Multihash</a:t>
            </a:r>
            <a:r>
              <a:rPr lang="en-US" baseline="0" dirty="0" smtClean="0"/>
              <a:t> -- can be extended to find frequent </a:t>
            </a:r>
            <a:r>
              <a:rPr lang="en-US" baseline="0" dirty="0" err="1" smtClean="0"/>
              <a:t>itemsets</a:t>
            </a:r>
            <a:r>
              <a:rPr lang="en-US" baseline="0" dirty="0" smtClean="0"/>
              <a:t> of size greater than two.  The extension is just like what we discussed for a-priori.  We therefore need one more pass each time we increase the size of the </a:t>
            </a:r>
            <a:r>
              <a:rPr lang="en-US" baseline="0" dirty="0" err="1" smtClean="0"/>
              <a:t>itemsets</a:t>
            </a:r>
            <a:r>
              <a:rPr lang="en-US" baseline="0" dirty="0" smtClean="0"/>
              <a:t> by 1.  That can be painful if there are some really large, frequent </a:t>
            </a:r>
            <a:r>
              <a:rPr lang="en-US" baseline="0" dirty="0" err="1" smtClean="0"/>
              <a:t>itemsets</a:t>
            </a:r>
            <a:r>
              <a:rPr lang="en-US" baseline="0" dirty="0" smtClean="0"/>
              <a:t>.</a:t>
            </a:r>
          </a:p>
          <a:p>
            <a:endParaRPr lang="en-US" baseline="0" dirty="0" smtClean="0"/>
          </a:p>
          <a:p>
            <a:r>
              <a:rPr lang="en-US" baseline="0" dirty="0" smtClean="0"/>
              <a:t>An alternative is to compress all the work into one or two passes.  But we have to give up something.  We’ll start with a simple algorithm that is approximate.  It may have both false positives and false negatives, but if the data cooperates, there will not be many of either.</a:t>
            </a:r>
          </a:p>
          <a:p>
            <a:endParaRPr lang="en-US" baseline="0" dirty="0" smtClean="0"/>
          </a:p>
          <a:p>
            <a:r>
              <a:rPr lang="en-US" baseline="0" dirty="0" smtClean="0"/>
              <a:t>The algorithm which we’ll abbreviate as SON (I’ll let you read the names of the authors) (POINT) does a little better.  It needs only two passes, but works only if the number of candidate sets it creates can be counted in main memory.</a:t>
            </a:r>
          </a:p>
          <a:p>
            <a:endParaRPr lang="en-US" baseline="0" dirty="0" smtClean="0"/>
          </a:p>
          <a:p>
            <a:r>
              <a:rPr lang="en-US" baseline="0" dirty="0" smtClean="0"/>
              <a:t>Then, we’ll talk about </a:t>
            </a:r>
            <a:r>
              <a:rPr lang="en-US" baseline="0" dirty="0" err="1" smtClean="0"/>
              <a:t>Toivonen’s</a:t>
            </a:r>
            <a:r>
              <a:rPr lang="en-US" baseline="0" dirty="0" smtClean="0"/>
              <a:t> algorithm.  This algorithm works in two passes; in fact it’s only one full pass and a little more.  It has neither false positives nor false negatives.  But what happens is that there is some probability it will throw up its hands and not give any answer at all.  In that case, we can rerun the algorithm, and eventually get the right answer.  The expected number of passes is low, but there is no guarantee of ever finishing.</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37</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a:t>
            </a:r>
            <a:r>
              <a:rPr lang="en-US" baseline="0" dirty="0" smtClean="0"/>
              <a:t> we refer to as the “simple algorithm” is nothing more than random sampling.  We choose some set of the baskets, not more than will fill perhaps half the main memory.</a:t>
            </a:r>
          </a:p>
          <a:p>
            <a:endParaRPr lang="en-US" baseline="0" dirty="0" smtClean="0"/>
          </a:p>
          <a:p>
            <a:r>
              <a:rPr lang="en-US" baseline="0" dirty="0" smtClean="0"/>
              <a:t>Click 1: Then we run one of the algorithms we just discussed on the sample.  But we do everything in main memory.  We can make any number of passes over the sample without using any disk I/O’s, because the sample is in main memory.  We use the available main memory to count the candidate pairs for each size of </a:t>
            </a:r>
            <a:r>
              <a:rPr lang="en-US" baseline="0" dirty="0" err="1" smtClean="0"/>
              <a:t>itemset</a:t>
            </a:r>
            <a:r>
              <a:rPr lang="en-US" baseline="0" dirty="0" smtClean="0"/>
              <a:t>.  The problem with this algorithm is that we may not be able to afford much main memory to hold the sample baskets, or else we will not be able to store all the counts we need in main memory as well.  And the smaller the sample, the less accurate the results will be.</a:t>
            </a:r>
          </a:p>
          <a:p>
            <a:endParaRPr lang="en-US" baseline="0" dirty="0" smtClean="0"/>
          </a:p>
          <a:p>
            <a:r>
              <a:rPr lang="en-US" baseline="0" dirty="0" smtClean="0"/>
              <a:t>Click 2: There needs to be an adjustment to the threshold.  If we state the threshold as a percentage, then we can use that percentage on the sample.  But if the threshold is an absolute number s, then we have to scale back s in proportion to the size of the sample.  So if the sample is 1% of the baskets, the proper threshold to use is s divided by 100.  It should be apparent that whenever we use a sample, we’ll get some </a:t>
            </a:r>
            <a:r>
              <a:rPr lang="en-US" baseline="0" dirty="0" err="1" smtClean="0"/>
              <a:t>itemsets</a:t>
            </a:r>
            <a:r>
              <a:rPr lang="en-US" baseline="0" dirty="0" smtClean="0"/>
              <a:t> that are frequent in the sample but not in the whole, and we’ll get some </a:t>
            </a:r>
            <a:r>
              <a:rPr lang="en-US" baseline="0" dirty="0" err="1" smtClean="0"/>
              <a:t>itemsets</a:t>
            </a:r>
            <a:r>
              <a:rPr lang="en-US" baseline="0" dirty="0" smtClean="0"/>
              <a:t> that are frequent in the whole but not the sample.  The larger the sample, the less likely that is.  And no matter what the sample size, the most likely errors will be for </a:t>
            </a:r>
            <a:r>
              <a:rPr lang="en-US" baseline="0" dirty="0" err="1" smtClean="0"/>
              <a:t>itemsets</a:t>
            </a:r>
            <a:r>
              <a:rPr lang="en-US" baseline="0" dirty="0" smtClean="0"/>
              <a:t> whose support is very close to s.  Thus the errors are less important than they would be if very frequent </a:t>
            </a:r>
            <a:r>
              <a:rPr lang="en-US" baseline="0" dirty="0" err="1" smtClean="0"/>
              <a:t>itemsets</a:t>
            </a:r>
            <a:r>
              <a:rPr lang="en-US" baseline="0" dirty="0" smtClean="0"/>
              <a:t> were declared infrequent, or very rare </a:t>
            </a:r>
            <a:r>
              <a:rPr lang="en-US" baseline="0" dirty="0" err="1" smtClean="0"/>
              <a:t>itemsets</a:t>
            </a:r>
            <a:r>
              <a:rPr lang="en-US" baseline="0" dirty="0" smtClean="0"/>
              <a:t> were declared frequent.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38</a:t>
            </a:fld>
            <a:endParaRPr lang="en-US"/>
          </a:p>
        </p:txBody>
      </p:sp>
    </p:spTree>
    <p:extLst>
      <p:ext uri="{BB962C8B-B14F-4D97-AF65-F5344CB8AC3E}">
        <p14:creationId xmlns:p14="http://schemas.microsoft.com/office/powerpoint/2010/main" val="115288520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Notice</a:t>
            </a:r>
            <a:r>
              <a:rPr lang="en-US" baseline="0" dirty="0" smtClean="0"/>
              <a:t> that when we sample, we don’t even have to look a the entire dataset, so in a sense, the simple algorithm is less than one pass.  However, we can eliminate false positives by making an additional full pass.  In that pass, we count all the </a:t>
            </a:r>
            <a:r>
              <a:rPr lang="en-US" baseline="0" dirty="0" err="1" smtClean="0"/>
              <a:t>itemsets</a:t>
            </a:r>
            <a:r>
              <a:rPr lang="en-US" baseline="0" dirty="0" smtClean="0"/>
              <a:t> that were found frequent in the sample, and we discard those that are not frequent in the whole.</a:t>
            </a:r>
          </a:p>
          <a:p>
            <a:endParaRPr lang="en-US" baseline="0" dirty="0" smtClean="0"/>
          </a:p>
          <a:p>
            <a:r>
              <a:rPr lang="en-US" baseline="0" dirty="0" smtClean="0"/>
              <a:t>Click 1: This pass will not catch false negatives, since we don’t know to count them.</a:t>
            </a:r>
          </a:p>
          <a:p>
            <a:endParaRPr lang="en-US" baseline="0" dirty="0" smtClean="0"/>
          </a:p>
          <a:p>
            <a:r>
              <a:rPr lang="en-US" baseline="0" dirty="0" smtClean="0"/>
              <a:t>Click 2: One way we can avoid most false negatives is to lower the threshold on the initial pass.  For example, if the sample is 1%, use s/125 rather than s/100, so that it is easier for </a:t>
            </a:r>
            <a:r>
              <a:rPr lang="en-US" baseline="0" dirty="0" err="1" smtClean="0"/>
              <a:t>itemsets</a:t>
            </a:r>
            <a:r>
              <a:rPr lang="en-US" baseline="0" dirty="0" smtClean="0"/>
              <a:t> to be regarded as frequent in the sample.  But then, on the full pass, you use the correct threshold s when counting support in the entire set.  The disadvantage of lowering the support threshold is that then you have to count more sets, and there may not be enough main memory to do so.</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39</a:t>
            </a:fld>
            <a:endParaRPr lang="en-US"/>
          </a:p>
        </p:txBody>
      </p:sp>
    </p:spTree>
    <p:extLst>
      <p:ext uri="{BB962C8B-B14F-4D97-AF65-F5344CB8AC3E}">
        <p14:creationId xmlns:p14="http://schemas.microsoft.com/office/powerpoint/2010/main" val="84550083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SON algorithm is an</a:t>
            </a:r>
            <a:r>
              <a:rPr lang="en-US" baseline="0" dirty="0" smtClean="0"/>
              <a:t> improvement on the simple algorithm.  It uses two full passes, and doesn’t have to sample.  Rather, we divide the entire set of baskets into small groups, each group small enough to be a sample in the simple algorithm.  We read one group into main memory, and run the simple algorithm to get the </a:t>
            </a:r>
            <a:r>
              <a:rPr lang="en-US" baseline="0" dirty="0" err="1" smtClean="0"/>
              <a:t>itemsets</a:t>
            </a:r>
            <a:r>
              <a:rPr lang="en-US" baseline="0" dirty="0" smtClean="0"/>
              <a:t> that are frequent in this sample.  The threshold is reduced only proportionally, not below that.</a:t>
            </a:r>
          </a:p>
          <a:p>
            <a:endParaRPr lang="en-US" baseline="0" dirty="0" smtClean="0"/>
          </a:p>
          <a:p>
            <a:r>
              <a:rPr lang="en-US" baseline="0" dirty="0" smtClean="0"/>
              <a:t>Click 1: For each group, we generate the list of </a:t>
            </a:r>
            <a:r>
              <a:rPr lang="en-US" baseline="0" dirty="0" err="1" smtClean="0"/>
              <a:t>itemsets</a:t>
            </a:r>
            <a:r>
              <a:rPr lang="en-US" baseline="0" dirty="0" smtClean="0"/>
              <a:t> that are frequent in the sample, and these </a:t>
            </a:r>
            <a:r>
              <a:rPr lang="en-US" baseline="0" dirty="0" err="1" smtClean="0"/>
              <a:t>itemsets</a:t>
            </a:r>
            <a:r>
              <a:rPr lang="en-US" baseline="0" dirty="0" smtClean="0"/>
              <a:t> all become candidate </a:t>
            </a:r>
            <a:r>
              <a:rPr lang="en-US" baseline="0" dirty="0" err="1" smtClean="0"/>
              <a:t>itemsets</a:t>
            </a:r>
            <a:r>
              <a:rPr lang="en-US" baseline="0" dirty="0" smtClean="0"/>
              <a:t> for the next pass.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40</a:t>
            </a:fld>
            <a:endParaRPr lang="en-US"/>
          </a:p>
        </p:txBody>
      </p:sp>
    </p:spTree>
    <p:extLst>
      <p:ext uri="{BB962C8B-B14F-4D97-AF65-F5344CB8AC3E}">
        <p14:creationId xmlns:p14="http://schemas.microsoft.com/office/powerpoint/2010/main" val="206294753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Then,</a:t>
            </a:r>
            <a:r>
              <a:rPr lang="en-US" baseline="0" dirty="0" smtClean="0"/>
              <a:t> on the second pass, we count all the candidate sets, hoping that all the counts fit in main memory.</a:t>
            </a:r>
          </a:p>
          <a:p>
            <a:endParaRPr lang="en-US" baseline="0" dirty="0" smtClean="0"/>
          </a:p>
          <a:p>
            <a:r>
              <a:rPr lang="en-US" baseline="0" dirty="0" smtClean="0"/>
              <a:t>Click 1: This trick works because of a variant on the idea of monotonicity.  An </a:t>
            </a:r>
            <a:r>
              <a:rPr lang="en-US" baseline="0" dirty="0" err="1" smtClean="0"/>
              <a:t>itemset</a:t>
            </a:r>
            <a:r>
              <a:rPr lang="en-US" baseline="0" dirty="0" smtClean="0"/>
              <a:t> that is not frequent in any of the groups, surely is not frequent in the whole.  So there are no false negatives.  Phrased in the contrapositive form, any </a:t>
            </a:r>
            <a:r>
              <a:rPr lang="en-US" baseline="0" dirty="0" err="1" smtClean="0"/>
              <a:t>itemset</a:t>
            </a:r>
            <a:r>
              <a:rPr lang="en-US" baseline="0" dirty="0" smtClean="0"/>
              <a:t> that is frequent in the whole MUST be declared a candidate by the analysis of at least one of the groups.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41</a:t>
            </a:fld>
            <a:endParaRPr lang="en-US"/>
          </a:p>
        </p:txBody>
      </p:sp>
    </p:spTree>
    <p:extLst>
      <p:ext uri="{BB962C8B-B14F-4D97-AF65-F5344CB8AC3E}">
        <p14:creationId xmlns:p14="http://schemas.microsoft.com/office/powerpoint/2010/main" val="2751901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A65451-2E13-4A9A-AE74-F56B2A81BCF3}" type="slidenum">
              <a:rPr lang="en-US"/>
              <a:pPr/>
              <a:t>4</a:t>
            </a:fld>
            <a:endParaRPr lang="en-US"/>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r>
              <a:rPr lang="en-US" dirty="0" smtClean="0"/>
              <a:t>Here’s a very simple example of data</a:t>
            </a:r>
            <a:r>
              <a:rPr lang="en-US" baseline="0" dirty="0" smtClean="0"/>
              <a:t> in the market-basket model.</a:t>
            </a:r>
          </a:p>
          <a:p>
            <a:endParaRPr lang="en-US" baseline="0" dirty="0" smtClean="0"/>
          </a:p>
          <a:p>
            <a:r>
              <a:rPr lang="en-US" baseline="0" dirty="0" smtClean="0"/>
              <a:t>Click 1: There are five items, milk, coke, </a:t>
            </a:r>
            <a:r>
              <a:rPr lang="en-US" baseline="0" dirty="0" err="1" smtClean="0"/>
              <a:t>pepsi</a:t>
            </a:r>
            <a:r>
              <a:rPr lang="en-US" baseline="0" dirty="0" smtClean="0"/>
              <a:t>, beer, and juice.</a:t>
            </a:r>
          </a:p>
          <a:p>
            <a:endParaRPr lang="en-US" baseline="0" dirty="0" smtClean="0"/>
          </a:p>
          <a:p>
            <a:r>
              <a:rPr lang="en-US" baseline="0" dirty="0" smtClean="0"/>
              <a:t>Click 2: The support threshold will be 3, an absolute number, not a percentage of all baskets.</a:t>
            </a:r>
          </a:p>
          <a:p>
            <a:endParaRPr lang="en-US" baseline="0" dirty="0" smtClean="0"/>
          </a:p>
          <a:p>
            <a:r>
              <a:rPr lang="en-US" baseline="0" dirty="0" smtClean="0"/>
              <a:t>Click 3:  Here are the baskets.  We’re using m for milk, c for coke, and you can probably figure out the rest.</a:t>
            </a:r>
          </a:p>
          <a:p>
            <a:endParaRPr lang="en-US" baseline="0" dirty="0" smtClean="0"/>
          </a:p>
          <a:p>
            <a:r>
              <a:rPr lang="en-US" baseline="0" dirty="0" smtClean="0"/>
              <a:t>Click 4: What are the frequent </a:t>
            </a:r>
            <a:r>
              <a:rPr lang="en-US" baseline="0" dirty="0" err="1" smtClean="0"/>
              <a:t>itemsets</a:t>
            </a:r>
            <a:r>
              <a:rPr lang="en-US" baseline="0" dirty="0" smtClean="0"/>
              <a:t>?  Almost all the singletons are frequent.  Each of the items except </a:t>
            </a:r>
            <a:r>
              <a:rPr lang="en-US" baseline="0" dirty="0" err="1" smtClean="0"/>
              <a:t>pepsi</a:t>
            </a:r>
            <a:r>
              <a:rPr lang="en-US" baseline="0" dirty="0" smtClean="0"/>
              <a:t> appears in at least three baskets.  For example, beer appears in B1, 3, 5, 7, 6, and 8 (POINT).  Pepsi, by itself, is not frequent, because it appears in only B2 and B5 (POINT).</a:t>
            </a:r>
          </a:p>
          <a:p>
            <a:endParaRPr lang="en-US" baseline="0" dirty="0" smtClean="0"/>
          </a:p>
          <a:p>
            <a:r>
              <a:rPr lang="en-US" baseline="0" dirty="0" smtClean="0"/>
              <a:t>Click 5: There are also some frequent doubletons.  For example, milk and beer appear together in the four baskets shown.</a:t>
            </a:r>
          </a:p>
          <a:p>
            <a:endParaRPr lang="en-US" baseline="0" dirty="0" smtClean="0"/>
          </a:p>
          <a:p>
            <a:r>
              <a:rPr lang="en-US" baseline="0" dirty="0" smtClean="0"/>
              <a:t>Click 6: And beer and coke also appear in four baskets.</a:t>
            </a:r>
          </a:p>
          <a:p>
            <a:endParaRPr lang="en-US" baseline="0" dirty="0" smtClean="0"/>
          </a:p>
          <a:p>
            <a:r>
              <a:rPr lang="en-US" baseline="0" dirty="0" smtClean="0"/>
              <a:t>Click 7: Finally, coke and juice appear together in three baskets.  But no other doubletons are frequent.  For example, milk and juice appear together in B2 and B6 (POINT) but in no other baskets.  Also, there are no sets of three or more that are frequent, so we are done.  We have found all frequent </a:t>
            </a:r>
            <a:r>
              <a:rPr lang="en-US" baseline="0" dirty="0" err="1" smtClean="0"/>
              <a:t>itemsets</a:t>
            </a:r>
            <a:r>
              <a:rPr lang="en-US" baseline="0" dirty="0" smtClean="0"/>
              <a:t>.  One might have included the empty set – that is surely a subset of all eight baskets.  But that fact is uninteresting and we usually ignore the empty set.</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we’ll discuss </a:t>
            </a:r>
            <a:r>
              <a:rPr lang="en-US" dirty="0" err="1" smtClean="0"/>
              <a:t>Toivonen’s</a:t>
            </a:r>
            <a:r>
              <a:rPr lang="en-US" dirty="0" smtClean="0"/>
              <a:t> algorithm, which has an entirely different approach to saving passes.</a:t>
            </a:r>
          </a:p>
          <a:p>
            <a:endParaRPr lang="en-US" dirty="0" smtClean="0"/>
          </a:p>
          <a:p>
            <a:r>
              <a:rPr lang="en-US" dirty="0" smtClean="0"/>
              <a:t>Click 1</a:t>
            </a:r>
          </a:p>
          <a:p>
            <a:r>
              <a:rPr lang="en-US" dirty="0" smtClean="0"/>
              <a:t>It does, however,</a:t>
            </a:r>
            <a:r>
              <a:rPr lang="en-US" baseline="0" dirty="0" smtClean="0"/>
              <a:t> start out just like the simple algorithm.  We take a sample and find the </a:t>
            </a:r>
            <a:r>
              <a:rPr lang="en-US" baseline="0" dirty="0" err="1" smtClean="0"/>
              <a:t>itemsets</a:t>
            </a:r>
            <a:r>
              <a:rPr lang="en-US" baseline="0" dirty="0" smtClean="0"/>
              <a:t> that are frequent in the sample.  It is necessary, not optional, that we lower the threshold somewhat, so that there is little chance of a false negative.  For example, we might, as we discussed earlier, use a 1% sample of the baskets, but divide the threshold by 125, and consider any </a:t>
            </a:r>
            <a:r>
              <a:rPr lang="en-US" baseline="0" dirty="0" err="1" smtClean="0"/>
              <a:t>itemset</a:t>
            </a:r>
            <a:r>
              <a:rPr lang="en-US" baseline="0" dirty="0" smtClean="0"/>
              <a:t> that met or exceeded that reduced support threshold to be a candidate set.</a:t>
            </a:r>
          </a:p>
          <a:p>
            <a:endParaRPr lang="en-US" baseline="0" dirty="0" smtClean="0"/>
          </a:p>
          <a:p>
            <a:r>
              <a:rPr lang="en-US" baseline="0" dirty="0" smtClean="0"/>
              <a:t>Click 2</a:t>
            </a:r>
          </a:p>
          <a:p>
            <a:r>
              <a:rPr lang="en-US" baseline="0" dirty="0" smtClean="0"/>
              <a:t>It is important that the candidate </a:t>
            </a:r>
            <a:r>
              <a:rPr lang="en-US" baseline="0" dirty="0" err="1" smtClean="0"/>
              <a:t>itemsets</a:t>
            </a:r>
            <a:r>
              <a:rPr lang="en-US" baseline="0" dirty="0" smtClean="0"/>
              <a:t> include all those that are truly frequent in the full dataset; that is, we really hope there will be no false negatives.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42</a:t>
            </a:fld>
            <a:endParaRPr lang="en-US"/>
          </a:p>
        </p:txBody>
      </p:sp>
    </p:spTree>
    <p:extLst>
      <p:ext uri="{BB962C8B-B14F-4D97-AF65-F5344CB8AC3E}">
        <p14:creationId xmlns:p14="http://schemas.microsoft.com/office/powerpoint/2010/main" val="275804352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computing the frequent</a:t>
            </a:r>
            <a:r>
              <a:rPr lang="en-US" baseline="0" dirty="0" smtClean="0"/>
              <a:t> </a:t>
            </a:r>
            <a:r>
              <a:rPr lang="en-US" baseline="0" dirty="0" err="1" smtClean="0"/>
              <a:t>itemsets</a:t>
            </a:r>
            <a:r>
              <a:rPr lang="en-US" baseline="0" dirty="0" smtClean="0"/>
              <a:t>, which become candidates for counting on the full pass to follow, we add to the list of candidates certain other </a:t>
            </a:r>
            <a:r>
              <a:rPr lang="en-US" baseline="0" dirty="0" err="1" smtClean="0"/>
              <a:t>itemsets</a:t>
            </a:r>
            <a:r>
              <a:rPr lang="en-US" baseline="0" dirty="0" smtClean="0"/>
              <a:t> that were not deemed frequent in the sample.</a:t>
            </a:r>
          </a:p>
          <a:p>
            <a:endParaRPr lang="en-US" baseline="0" dirty="0" smtClean="0"/>
          </a:p>
          <a:p>
            <a:r>
              <a:rPr lang="en-US" baseline="0" dirty="0" smtClean="0"/>
              <a:t>Click 1: These additional </a:t>
            </a:r>
            <a:r>
              <a:rPr lang="en-US" baseline="0" dirty="0" err="1" smtClean="0"/>
              <a:t>itemsets</a:t>
            </a:r>
            <a:r>
              <a:rPr lang="en-US" baseline="0" dirty="0" smtClean="0"/>
              <a:t>, called the “negative border,” are the </a:t>
            </a:r>
            <a:r>
              <a:rPr lang="en-US" baseline="0" dirty="0" err="1" smtClean="0"/>
              <a:t>itemsets</a:t>
            </a:r>
            <a:r>
              <a:rPr lang="en-US" baseline="0" dirty="0" smtClean="0"/>
              <a:t> that are not frequent in the sample, but each subset that is formed by dropping exactly one item from the set – what we call immediate subsets – ARE frequent in the sample.  The purpose of counting the negative border is to act as “canaries.” None of them should be frequent in the whole dataset, because we picked a support threshold for the sample that is significantly below a proportional threshold.  But, if one or more turn out to be frequent in the whole, then we have to believe that the sample was not representative, and we need to repeat the entire process.  That is why we say that there is no limit on how many passes </a:t>
            </a:r>
            <a:r>
              <a:rPr lang="en-US" baseline="0" dirty="0" err="1" smtClean="0"/>
              <a:t>Toivonen’s</a:t>
            </a:r>
            <a:r>
              <a:rPr lang="en-US" baseline="0" dirty="0" smtClean="0"/>
              <a:t> algorithm might take in rare cases.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43</a:t>
            </a:fld>
            <a:endParaRPr lang="en-US"/>
          </a:p>
        </p:txBody>
      </p:sp>
    </p:spTree>
    <p:extLst>
      <p:ext uri="{BB962C8B-B14F-4D97-AF65-F5344CB8AC3E}">
        <p14:creationId xmlns:p14="http://schemas.microsoft.com/office/powerpoint/2010/main" val="47175879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are some examples of when sets are in the negative border.</a:t>
            </a:r>
          </a:p>
          <a:p>
            <a:endParaRPr lang="en-US" baseline="0" dirty="0" smtClean="0"/>
          </a:p>
          <a:p>
            <a:r>
              <a:rPr lang="en-US" baseline="0" dirty="0" smtClean="0"/>
              <a:t>Click 1:  A set of four items, ABCD, is in the negative border if it satisfies two conditions.</a:t>
            </a:r>
          </a:p>
          <a:p>
            <a:endParaRPr lang="en-US" baseline="0" dirty="0" smtClean="0"/>
          </a:p>
          <a:p>
            <a:r>
              <a:rPr lang="en-US" baseline="0" dirty="0" smtClean="0"/>
              <a:t>Click 2: First, it must not itself be frequent.  No set that is frequent can be in the negative border.</a:t>
            </a:r>
          </a:p>
          <a:p>
            <a:endParaRPr lang="en-US" baseline="0" dirty="0" smtClean="0"/>
          </a:p>
          <a:p>
            <a:r>
              <a:rPr lang="en-US" baseline="0" dirty="0" smtClean="0"/>
              <a:t>Click 3: But all of the immediate subsets, the sets that we get by deleting one of A, B, C, or D (POINT), are frequent.</a:t>
            </a:r>
          </a:p>
          <a:p>
            <a:endParaRPr lang="en-US" baseline="0" dirty="0" smtClean="0"/>
          </a:p>
          <a:p>
            <a:r>
              <a:rPr lang="en-US" baseline="0" dirty="0" smtClean="0"/>
              <a:t>Click 4: For another example, the singleton set containing only item A is in the negative border if and only if it is not frequent.  This set has only one immediate subset: the empty set.  Now the empty set is a subset of every basket, so the only way the empty set could not be frequent is if the support threshold is higher than the number of baskets.  But that means nothing can be frequent, and why are we bothering anyway?</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44</a:t>
            </a:fld>
            <a:endParaRPr lang="en-US"/>
          </a:p>
        </p:txBody>
      </p:sp>
    </p:spTree>
    <p:extLst>
      <p:ext uri="{BB962C8B-B14F-4D97-AF65-F5344CB8AC3E}">
        <p14:creationId xmlns:p14="http://schemas.microsoft.com/office/powerpoint/2010/main" val="291317079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my pathetic</a:t>
            </a:r>
            <a:r>
              <a:rPr lang="en-US" baseline="0" dirty="0" smtClean="0"/>
              <a:t> attempt to draw a picture of the negative border, which is pretty hard to visualize.  The vertical dimension is the size of </a:t>
            </a:r>
            <a:r>
              <a:rPr lang="en-US" baseline="0" dirty="0" err="1" smtClean="0"/>
              <a:t>itemsets</a:t>
            </a:r>
            <a:r>
              <a:rPr lang="en-US" baseline="0" dirty="0" smtClean="0"/>
              <a:t>, and the horizontal dimension somehow represents all the </a:t>
            </a:r>
            <a:r>
              <a:rPr lang="en-US" baseline="0" dirty="0" err="1" smtClean="0"/>
              <a:t>itemsets</a:t>
            </a:r>
            <a:r>
              <a:rPr lang="en-US" baseline="0" dirty="0" smtClean="0"/>
              <a:t> of a given size.  The frequent </a:t>
            </a:r>
            <a:r>
              <a:rPr lang="en-US" baseline="0" dirty="0" err="1" smtClean="0"/>
              <a:t>itemsets</a:t>
            </a:r>
            <a:r>
              <a:rPr lang="en-US" baseline="0" dirty="0" smtClean="0"/>
              <a:t> are the green region. This region is closed downwards, because of monotonicity: a subset of a frequent </a:t>
            </a:r>
            <a:r>
              <a:rPr lang="en-US" baseline="0" dirty="0" err="1" smtClean="0"/>
              <a:t>itemset</a:t>
            </a:r>
            <a:r>
              <a:rPr lang="en-US" baseline="0" dirty="0" smtClean="0"/>
              <a:t> is frequent.</a:t>
            </a:r>
          </a:p>
          <a:p>
            <a:endParaRPr lang="en-US" baseline="0" dirty="0" smtClean="0"/>
          </a:p>
          <a:p>
            <a:r>
              <a:rPr lang="en-US" baseline="0" dirty="0" smtClean="0"/>
              <a:t>Then the negative border is those sets above the green region that have only green below them.  The negative border may consist of sets of different sizes, since items tend to have widely varying frequencies.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45</a:t>
            </a:fld>
            <a:endParaRPr lang="en-US"/>
          </a:p>
        </p:txBody>
      </p:sp>
    </p:spTree>
    <p:extLst>
      <p:ext uri="{BB962C8B-B14F-4D97-AF65-F5344CB8AC3E}">
        <p14:creationId xmlns:p14="http://schemas.microsoft.com/office/powerpoint/2010/main" val="110230516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second pass of </a:t>
            </a:r>
            <a:r>
              <a:rPr lang="en-US" dirty="0" err="1" smtClean="0"/>
              <a:t>Toivonen’s</a:t>
            </a:r>
            <a:r>
              <a:rPr lang="en-US" dirty="0" smtClean="0"/>
              <a:t> algorithm – the first full pass really – has us count all the candidate </a:t>
            </a:r>
            <a:r>
              <a:rPr lang="en-US" dirty="0" err="1" smtClean="0"/>
              <a:t>itemsets</a:t>
            </a:r>
            <a:r>
              <a:rPr lang="en-US" dirty="0" smtClean="0"/>
              <a:t>, including the negative border.</a:t>
            </a:r>
          </a:p>
          <a:p>
            <a:endParaRPr lang="en-US" dirty="0" smtClean="0"/>
          </a:p>
          <a:p>
            <a:r>
              <a:rPr lang="en-US" dirty="0" smtClean="0"/>
              <a:t>Click 1:</a:t>
            </a:r>
            <a:r>
              <a:rPr lang="en-US" baseline="0" dirty="0" smtClean="0"/>
              <a:t> We hope no </a:t>
            </a:r>
            <a:r>
              <a:rPr lang="en-US" baseline="0" dirty="0" err="1" smtClean="0"/>
              <a:t>itemset</a:t>
            </a:r>
            <a:r>
              <a:rPr lang="en-US" baseline="0" dirty="0" smtClean="0"/>
              <a:t> from the negative border turns out to be frequent in the whole.  As long as there are no frequent </a:t>
            </a:r>
            <a:r>
              <a:rPr lang="en-US" baseline="0" dirty="0" err="1" smtClean="0"/>
              <a:t>itemsets</a:t>
            </a:r>
            <a:r>
              <a:rPr lang="en-US" baseline="0" dirty="0" smtClean="0"/>
              <a:t> in the negative border, then whatever </a:t>
            </a:r>
            <a:r>
              <a:rPr lang="en-US" baseline="0" dirty="0" err="1" smtClean="0"/>
              <a:t>itemsets</a:t>
            </a:r>
            <a:r>
              <a:rPr lang="en-US" baseline="0" dirty="0" smtClean="0"/>
              <a:t> are found to be frequent in the whole are the true frequent </a:t>
            </a:r>
            <a:r>
              <a:rPr lang="en-US" baseline="0" dirty="0" err="1" smtClean="0"/>
              <a:t>itemsets</a:t>
            </a:r>
            <a:r>
              <a:rPr lang="en-US" baseline="0" dirty="0" smtClean="0"/>
              <a:t> – no false negatives; no false positives.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46</a:t>
            </a:fld>
            <a:endParaRPr lang="en-US"/>
          </a:p>
        </p:txBody>
      </p:sp>
    </p:spTree>
    <p:extLst>
      <p:ext uri="{BB962C8B-B14F-4D97-AF65-F5344CB8AC3E}">
        <p14:creationId xmlns:p14="http://schemas.microsoft.com/office/powerpoint/2010/main" val="401358088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sucky part is what happens if there is something in the negative border that is frequent</a:t>
            </a:r>
            <a:r>
              <a:rPr lang="en-US" baseline="0" dirty="0" smtClean="0"/>
              <a:t> in the whole.</a:t>
            </a:r>
          </a:p>
          <a:p>
            <a:endParaRPr lang="en-US" baseline="0" dirty="0" smtClean="0"/>
          </a:p>
          <a:p>
            <a:r>
              <a:rPr lang="en-US" baseline="0" dirty="0" smtClean="0"/>
              <a:t>Click 1: In that case, we must start over again with another sample.</a:t>
            </a:r>
          </a:p>
          <a:p>
            <a:endParaRPr lang="en-US" baseline="0" dirty="0" smtClean="0"/>
          </a:p>
          <a:p>
            <a:r>
              <a:rPr lang="en-US" baseline="0" dirty="0" smtClean="0"/>
              <a:t>Click 2: We really don’t want that to happen.  So we need to engage in a balancing act.  We want the support threshold for the sample to be as small as possible, so it is unlikely anything in the negative border is frequent in the whole.  But the smaller we make the threshold, the more candidate items there will be, and the larger the negative border will be.  If we make the threshold too small, we won’t be able to fit the counts for all these sets in main memory.</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47</a:t>
            </a:fld>
            <a:endParaRPr lang="en-US"/>
          </a:p>
        </p:txBody>
      </p:sp>
    </p:spTree>
    <p:extLst>
      <p:ext uri="{BB962C8B-B14F-4D97-AF65-F5344CB8AC3E}">
        <p14:creationId xmlns:p14="http://schemas.microsoft.com/office/powerpoint/2010/main" val="352699961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a picture that suggests why it</a:t>
            </a:r>
            <a:r>
              <a:rPr lang="en-US" baseline="0" dirty="0" smtClean="0"/>
              <a:t> is such a disaster if something in the negative border is frequent.  If it were just the </a:t>
            </a:r>
            <a:r>
              <a:rPr lang="en-US" baseline="0" dirty="0" err="1" smtClean="0"/>
              <a:t>itemset</a:t>
            </a:r>
            <a:r>
              <a:rPr lang="en-US" baseline="0" dirty="0" smtClean="0"/>
              <a:t> found frequent itself (POINT, using blue), we could just call it frequent and be done with it.  But what about all the supersets of this </a:t>
            </a:r>
            <a:r>
              <a:rPr lang="en-US" baseline="0" dirty="0" err="1" smtClean="0"/>
              <a:t>itemset</a:t>
            </a:r>
            <a:r>
              <a:rPr lang="en-US" baseline="0" dirty="0" smtClean="0"/>
              <a:t> (POINT).  They could also be frequent in the whole, and we didn’t count them.  So we don’t know how far up the problem goes, and we have no way to find out without starting over.</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48</a:t>
            </a:fld>
            <a:endParaRPr lang="en-US"/>
          </a:p>
        </p:txBody>
      </p:sp>
    </p:spTree>
    <p:extLst>
      <p:ext uri="{BB962C8B-B14F-4D97-AF65-F5344CB8AC3E}">
        <p14:creationId xmlns:p14="http://schemas.microsoft.com/office/powerpoint/2010/main" val="38305530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want to close the discussion of</a:t>
            </a:r>
            <a:r>
              <a:rPr lang="en-US" baseline="0" dirty="0" smtClean="0"/>
              <a:t> </a:t>
            </a:r>
            <a:r>
              <a:rPr lang="en-US" baseline="0" dirty="0" err="1" smtClean="0"/>
              <a:t>Toivenen’s</a:t>
            </a:r>
            <a:r>
              <a:rPr lang="en-US" baseline="0" dirty="0" smtClean="0"/>
              <a:t> algorithm </a:t>
            </a:r>
            <a:r>
              <a:rPr lang="en-US" dirty="0" smtClean="0"/>
              <a:t>by proving</a:t>
            </a:r>
            <a:r>
              <a:rPr lang="en-US" baseline="0" dirty="0" smtClean="0"/>
              <a:t> that what I said about the negative border makes sense.  That is, we want to know that if there is any </a:t>
            </a:r>
            <a:r>
              <a:rPr lang="en-US" baseline="0" dirty="0" err="1" smtClean="0"/>
              <a:t>itemset</a:t>
            </a:r>
            <a:r>
              <a:rPr lang="en-US" baseline="0" dirty="0" smtClean="0"/>
              <a:t> at all that is frequent in the whole, but not frequent in the sample, then there is some member of the negative border that is frequent in the whole, but not frequent in the sample.  That means if we find no members of the negative border to be frequent in the whole, then we know there are no sets at all that are frequent in the whole, but that we did not count.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49</a:t>
            </a:fld>
            <a:endParaRPr lang="en-US"/>
          </a:p>
        </p:txBody>
      </p:sp>
    </p:spTree>
    <p:extLst>
      <p:ext uri="{BB962C8B-B14F-4D97-AF65-F5344CB8AC3E}">
        <p14:creationId xmlns:p14="http://schemas.microsoft.com/office/powerpoint/2010/main" val="11416185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the proof.  We’ll do a proof</a:t>
            </a:r>
            <a:r>
              <a:rPr lang="en-US" baseline="0" dirty="0" smtClean="0"/>
              <a:t> by contradiction. So suppose what I claimed is false, that is,</a:t>
            </a:r>
          </a:p>
          <a:p>
            <a:endParaRPr lang="en-US" baseline="0" dirty="0" smtClean="0"/>
          </a:p>
          <a:p>
            <a:r>
              <a:rPr lang="en-US" baseline="0" dirty="0" smtClean="0"/>
              <a:t>Click 1: There is an </a:t>
            </a:r>
            <a:r>
              <a:rPr lang="en-US" baseline="0" dirty="0" err="1" smtClean="0"/>
              <a:t>itemset</a:t>
            </a:r>
            <a:r>
              <a:rPr lang="en-US" baseline="0" dirty="0" smtClean="0"/>
              <a:t> S that is frequent in the whole but not in the sample, and</a:t>
            </a:r>
          </a:p>
          <a:p>
            <a:endParaRPr lang="en-US" baseline="0" dirty="0" smtClean="0"/>
          </a:p>
          <a:p>
            <a:r>
              <a:rPr lang="en-US" baseline="0" dirty="0" smtClean="0"/>
              <a:t>Click 2: Nothing in the negative border was found to be frequent in the whole.</a:t>
            </a:r>
          </a:p>
          <a:p>
            <a:endParaRPr lang="en-US" baseline="0" dirty="0" smtClean="0"/>
          </a:p>
          <a:p>
            <a:r>
              <a:rPr lang="en-US" baseline="0" dirty="0" smtClean="0"/>
              <a:t>Click 3: Let T be one of the smallest subsets of S that is not frequent in the sample.  In principle, T could be S itself, if it has no proper subsets that are not frequent in the sample.  All we care about is that all the subsets of T are frequent in the sample.</a:t>
            </a:r>
          </a:p>
          <a:p>
            <a:endParaRPr lang="en-US" baseline="0" dirty="0" smtClean="0"/>
          </a:p>
          <a:p>
            <a:r>
              <a:rPr lang="en-US" baseline="0" dirty="0" smtClean="0"/>
              <a:t>Click 4: I claim that T is frequent in the whole.  The proof is that S is frequent in the whole, and therefore, by monotonicity, each of S’s subsets are frequent in the whole.  And T is one of those subsets.</a:t>
            </a:r>
          </a:p>
          <a:p>
            <a:endParaRPr lang="en-US" baseline="0" dirty="0" smtClean="0"/>
          </a:p>
          <a:p>
            <a:r>
              <a:rPr lang="en-US" dirty="0" smtClean="0"/>
              <a:t>Click 5: I claim</a:t>
            </a:r>
            <a:r>
              <a:rPr lang="en-US" baseline="0" dirty="0" smtClean="0"/>
              <a:t> also that T is in the negative border.  It is not frequent in the sample, but if it had a proper subset that was not frequent in the sample, then T would not be a smallest subset of S with that property.   That’s a contradiction, because we started out assuming that nothing in the negative border was frequent in the whole, and now we see that T is both frequent in the whole and is a member of the negative border.  We conclude that if nothing in the negative border is frequent, then nothing at all that was not counted can be frequent, so the answer </a:t>
            </a:r>
            <a:r>
              <a:rPr lang="en-US" baseline="0" dirty="0" err="1" smtClean="0"/>
              <a:t>Toivonen’s</a:t>
            </a:r>
            <a:r>
              <a:rPr lang="en-US" baseline="0" dirty="0" smtClean="0"/>
              <a:t> algorithm gives is the truth.</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50</a:t>
            </a:fld>
            <a:endParaRPr lang="en-US"/>
          </a:p>
        </p:txBody>
      </p:sp>
    </p:spTree>
    <p:extLst>
      <p:ext uri="{BB962C8B-B14F-4D97-AF65-F5344CB8AC3E}">
        <p14:creationId xmlns:p14="http://schemas.microsoft.com/office/powerpoint/2010/main" val="34912158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269FD2-438A-42EE-BBF9-14AC69993433}" type="slidenum">
              <a:rPr lang="en-US"/>
              <a:pPr/>
              <a:t>6</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r>
              <a:rPr lang="en-US" dirty="0" smtClean="0"/>
              <a:t>Often, the problem of finding frequent </a:t>
            </a:r>
            <a:r>
              <a:rPr lang="en-US" dirty="0" err="1" smtClean="0"/>
              <a:t>itemsets</a:t>
            </a:r>
            <a:r>
              <a:rPr lang="en-US" dirty="0" smtClean="0"/>
              <a:t> is characterized as the problem of discovering association rules.</a:t>
            </a:r>
          </a:p>
          <a:p>
            <a:endParaRPr lang="en-US" dirty="0" smtClean="0"/>
          </a:p>
          <a:p>
            <a:r>
              <a:rPr lang="en-US" dirty="0" smtClean="0"/>
              <a:t>Click 1: These are rules</a:t>
            </a:r>
            <a:r>
              <a:rPr lang="en-US" baseline="0" dirty="0" smtClean="0"/>
              <a:t> that say if a basket contains some collection of items, then it is also likely to contain another particular item.</a:t>
            </a:r>
          </a:p>
          <a:p>
            <a:endParaRPr lang="en-US" baseline="0" dirty="0" smtClean="0"/>
          </a:p>
          <a:p>
            <a:r>
              <a:rPr lang="en-US" baseline="0" dirty="0" smtClean="0"/>
              <a:t>Click 2: The notation for association rules that we use is shown here.  Informally, if we assert an association rule that says i1 through </a:t>
            </a:r>
            <a:r>
              <a:rPr lang="en-US" baseline="0" dirty="0" err="1" smtClean="0"/>
              <a:t>ik</a:t>
            </a:r>
            <a:r>
              <a:rPr lang="en-US" baseline="0" dirty="0" smtClean="0"/>
              <a:t> implies j, we mean that if a basket contains all of i1 through </a:t>
            </a:r>
            <a:r>
              <a:rPr lang="en-US" baseline="0" dirty="0" err="1" smtClean="0"/>
              <a:t>ik</a:t>
            </a:r>
            <a:r>
              <a:rPr lang="en-US" baseline="0" dirty="0" smtClean="0"/>
              <a:t>, then it is likely to contain j as well.</a:t>
            </a:r>
          </a:p>
          <a:p>
            <a:endParaRPr lang="en-US" baseline="0" dirty="0" smtClean="0"/>
          </a:p>
          <a:p>
            <a:r>
              <a:rPr lang="en-US" baseline="0" dirty="0" smtClean="0"/>
              <a:t>Click 3: The degree to which this event is “likely” is called the confidence of the rule – the fraction of the baskets containing i1 through </a:t>
            </a:r>
            <a:r>
              <a:rPr lang="en-US" baseline="0" dirty="0" err="1" smtClean="0"/>
              <a:t>ik</a:t>
            </a:r>
            <a:r>
              <a:rPr lang="en-US" baseline="0" dirty="0" smtClean="0"/>
              <a:t> that also contain j.</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0538B1-0115-4916-B13E-68811F2F001F}" type="slidenum">
              <a:rPr lang="en-US"/>
              <a:pPr/>
              <a:t>7</a:t>
            </a:fld>
            <a:endParaRPr 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r>
              <a:rPr lang="en-US" dirty="0" smtClean="0"/>
              <a:t>For example,</a:t>
            </a:r>
            <a:r>
              <a:rPr lang="en-US" baseline="0" dirty="0" smtClean="0"/>
              <a:t> here are the eight baskets we saw earlier.</a:t>
            </a:r>
          </a:p>
          <a:p>
            <a:endParaRPr lang="en-US" baseline="0" dirty="0" smtClean="0"/>
          </a:p>
          <a:p>
            <a:r>
              <a:rPr lang="en-US" baseline="0" dirty="0" smtClean="0"/>
              <a:t>Click 1: A possible association rule is this: milk and beer imply coke.</a:t>
            </a:r>
          </a:p>
          <a:p>
            <a:endParaRPr lang="en-US" baseline="0" dirty="0" smtClean="0"/>
          </a:p>
          <a:p>
            <a:r>
              <a:rPr lang="en-US" baseline="0" dirty="0" smtClean="0"/>
              <a:t>Click 2: Let’s focus on the four baskets that have both milk and beer.  We see that B1 and B6 do have coke, while B3 and B5 do not.</a:t>
            </a:r>
          </a:p>
          <a:p>
            <a:endParaRPr lang="en-US" baseline="0" dirty="0" smtClean="0"/>
          </a:p>
          <a:p>
            <a:r>
              <a:rPr lang="en-US" baseline="0" dirty="0" smtClean="0"/>
              <a:t>Click 3: Thus, two out of the four baskets with milk and beer do have coke, and the confidence of this rule is 50%.</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FFAD3E-24FC-4828-A047-39E1BC4EA1A8}" type="slidenum">
              <a:rPr lang="en-US"/>
              <a:pPr/>
              <a:t>8</a:t>
            </a:fld>
            <a:endParaRPr 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r>
              <a:rPr lang="en-US" dirty="0" smtClean="0"/>
              <a:t>We’re going to look at finding frequent </a:t>
            </a:r>
            <a:r>
              <a:rPr lang="en-US" dirty="0" err="1" smtClean="0"/>
              <a:t>itemsets</a:t>
            </a:r>
            <a:r>
              <a:rPr lang="en-US" baseline="0" dirty="0" smtClean="0"/>
              <a:t> in a setting where the basket data is kept in a flat file, not any sort of database system.  As I tried to argue on the previous slides, it is finding frequent </a:t>
            </a:r>
            <a:r>
              <a:rPr lang="en-US" baseline="0" dirty="0" err="1" smtClean="0"/>
              <a:t>itemsets</a:t>
            </a:r>
            <a:r>
              <a:rPr lang="en-US" baseline="0" dirty="0" smtClean="0"/>
              <a:t> that is the hard part of finding association rules.  So even if our goal is to get association rules – and in many cases we really want only the frequent </a:t>
            </a:r>
            <a:r>
              <a:rPr lang="en-US" baseline="0" dirty="0" err="1" smtClean="0"/>
              <a:t>itemsets</a:t>
            </a:r>
            <a:r>
              <a:rPr lang="en-US" baseline="0" dirty="0" smtClean="0"/>
              <a:t> anyway, not the association rules – we’re going to talk from this point only about the problem of identifying the frequent </a:t>
            </a:r>
            <a:r>
              <a:rPr lang="en-US" baseline="0" dirty="0" err="1" smtClean="0"/>
              <a:t>itemsets</a:t>
            </a:r>
            <a:r>
              <a:rPr lang="en-US" baseline="0" dirty="0" smtClean="0"/>
              <a:t>.</a:t>
            </a:r>
          </a:p>
          <a:p>
            <a:endParaRPr lang="en-US" baseline="0" dirty="0" smtClean="0"/>
          </a:p>
          <a:p>
            <a:r>
              <a:rPr lang="en-US" baseline="0" dirty="0" smtClean="0"/>
              <a:t>Click 1: We assume the data is so big that it has to be stored on disk.  Since reading data from disk often takes more time than what you do with the data once it is in maim memory, our primary goal will be to minimize the number of times each disk block has to be read into main memory.</a:t>
            </a:r>
          </a:p>
          <a:p>
            <a:endParaRPr lang="en-US" baseline="0" dirty="0" smtClean="0"/>
          </a:p>
          <a:p>
            <a:r>
              <a:rPr lang="en-US" baseline="0" dirty="0" smtClean="0"/>
              <a:t>Click 2: We’re also going to assume that the data is stored by basket, rather than by item or any stranger way.</a:t>
            </a:r>
          </a:p>
          <a:p>
            <a:endParaRPr lang="en-US" baseline="0" dirty="0" smtClean="0"/>
          </a:p>
          <a:p>
            <a:r>
              <a:rPr lang="en-US" baseline="0" dirty="0" smtClean="0"/>
              <a:t>Click 3: We’re going to have to find, for each basket, all its subsets of a particular size.  We can do that in main memory, once the basket itself is there.</a:t>
            </a:r>
          </a:p>
          <a:p>
            <a:endParaRPr lang="en-US" baseline="0" dirty="0" smtClean="0"/>
          </a:p>
          <a:p>
            <a:r>
              <a:rPr lang="en-US" baseline="0" dirty="0" smtClean="0"/>
              <a:t>Click 4: We can use k nested loops to generate all subsets of size k.  Since we assume baskets are small, and often k will be only 1 or 2 anyway, we’re not going to worry about the cost of doing this generation.   However, you should be alert to the possibility that if you were asked to generate all subsets of size a hundred thousand from a basket with a million items, you couldn’t do it.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2F6CA9-B05F-4DAA-9C40-A155B4046E01}" type="slidenum">
              <a:rPr lang="en-US"/>
              <a:pPr/>
              <a:t>9</a:t>
            </a:fld>
            <a:endParaRPr lang="en-US"/>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p:txBody>
          <a:bodyPr/>
          <a:lstStyle/>
          <a:p>
            <a:r>
              <a:rPr lang="en-US" dirty="0" smtClean="0"/>
              <a:t>Another nonobvious point is that for the algorithms we consider, the limiting factor is usually how much main memory is available.</a:t>
            </a:r>
          </a:p>
          <a:p>
            <a:endParaRPr lang="en-US" dirty="0" smtClean="0"/>
          </a:p>
          <a:p>
            <a:r>
              <a:rPr lang="en-US" dirty="0" smtClean="0"/>
              <a:t>Click 1: For example, it is common to have a pass where the file of baskets is read, and</a:t>
            </a:r>
            <a:r>
              <a:rPr lang="en-US" baseline="0" dirty="0" smtClean="0"/>
              <a:t> as we read baskets, we count all the pairs of items contained within that basket.</a:t>
            </a:r>
          </a:p>
          <a:p>
            <a:endParaRPr lang="en-US" baseline="0" dirty="0" smtClean="0"/>
          </a:p>
          <a:p>
            <a:r>
              <a:rPr lang="en-US" baseline="0" dirty="0" smtClean="0"/>
              <a:t>Click 2: We need to have a place in main memory to count each pair, so that means at least a few bytes per pair.  If we have 100,000 items, then there are five billion pairs.  At four bytes per count, that’s 20 gigs of main memory.  OK, we can do that, buy a little extra for our machine, or use several processors.  But if we have a million items, that’s half a trillion pairs, and we can’t really manage all the counts in main memory.</a:t>
            </a:r>
          </a:p>
          <a:p>
            <a:endParaRPr lang="en-US" baseline="0" dirty="0" smtClean="0"/>
          </a:p>
          <a:p>
            <a:r>
              <a:rPr lang="en-US" baseline="0" dirty="0" smtClean="0"/>
              <a:t>Click 3: And if it isn’t obvious, using disks to store the counts will not work.  The counts we have to increment are essentially random, so if even half the counts need to be on disk at any time, we have a 50% chance of needing two disk I/O’s with *every* increment.</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C9705A-3C0C-414C-9625-EA171317069B}" type="slidenum">
              <a:rPr lang="en-US"/>
              <a:pPr/>
              <a:t>10</a:t>
            </a:fld>
            <a:endParaRPr 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r>
              <a:rPr lang="en-US" dirty="0" smtClean="0"/>
              <a:t>I’m going to concentrate on how you find frequent pairs of items.</a:t>
            </a:r>
            <a:endParaRPr lang="en-US" baseline="0" dirty="0" smtClean="0"/>
          </a:p>
          <a:p>
            <a:endParaRPr lang="en-US" baseline="0" dirty="0" smtClean="0"/>
          </a:p>
          <a:p>
            <a:r>
              <a:rPr lang="en-US" baseline="0" dirty="0" smtClean="0"/>
              <a:t>Click 1: Often, finding frequent items, that is, sets of size 1, or singletons, is not too hard, because there aren’t so many items that we can’t count them all in main memory as we make a pass through the baskets.  But it is also common for the number of pairs to be too large to count them all in main memory.  You might think that there are even more triples of items than there are pairs – you’d be right.  However, the algorithms we’ll cover exploit the fact that once you have the frequent pairs, you can eliminate most of the triples and not count them at all.</a:t>
            </a:r>
          </a:p>
          <a:p>
            <a:endParaRPr lang="en-US" baseline="0" dirty="0" smtClean="0"/>
          </a:p>
          <a:p>
            <a:r>
              <a:rPr lang="en-US" baseline="0" dirty="0" smtClean="0"/>
              <a:t>Click 2: One might ask why there shouldn’t be lots and lots of frequent triples.  The reason is that if we are going to bother to do a frequent </a:t>
            </a:r>
            <a:r>
              <a:rPr lang="en-US" baseline="0" dirty="0" err="1" smtClean="0"/>
              <a:t>itemsets</a:t>
            </a:r>
            <a:r>
              <a:rPr lang="en-US" baseline="0" dirty="0" smtClean="0"/>
              <a:t> analysis, we don’t want so many answers that we can’t even think about them all.  As a result, it is normal to set the support threshold high enough that it is hard for a large </a:t>
            </a:r>
            <a:r>
              <a:rPr lang="en-US" baseline="0" dirty="0" err="1" smtClean="0"/>
              <a:t>itemset</a:t>
            </a:r>
            <a:r>
              <a:rPr lang="en-US" baseline="0" dirty="0" smtClean="0"/>
              <a:t> to be sufficiently frequent.  As a result, most of the sets that meet the threshold will be singletons or doubletons.</a:t>
            </a:r>
          </a:p>
          <a:p>
            <a:endParaRPr lang="en-US" baseline="0" dirty="0" smtClean="0"/>
          </a:p>
          <a:p>
            <a:r>
              <a:rPr lang="en-US" baseline="0" dirty="0" smtClean="0"/>
              <a:t>Click 3: Bottom line is that we’re going to concentrate on algorithms for finding pairs.  The extension to larger </a:t>
            </a:r>
            <a:r>
              <a:rPr lang="en-US" baseline="0" dirty="0" err="1" smtClean="0"/>
              <a:t>itemsets</a:t>
            </a:r>
            <a:r>
              <a:rPr lang="en-US" baseline="0" dirty="0" smtClean="0"/>
              <a:t> will be given once and can be used with any of the algorithms we discuss.</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5400" b="1"/>
            </a:lvl1pPr>
            <a:extLst/>
          </a:lstStyle>
          <a:p>
            <a:r>
              <a:rPr kumimoji="0" lang="en-US" dirty="0" smtClean="0"/>
              <a:t>Click to edit Master title style</a:t>
            </a:r>
            <a:endParaRPr kumimoji="0" lang="en-US" dirty="0"/>
          </a:p>
        </p:txBody>
      </p:sp>
      <p:sp>
        <p:nvSpPr>
          <p:cNvPr id="3" name="Subtitle 2"/>
          <p:cNvSpPr>
            <a:spLocks noGrp="1"/>
          </p:cNvSpPr>
          <p:nvPr>
            <p:ph type="subTitle" idx="1"/>
          </p:nvPr>
        </p:nvSpPr>
        <p:spPr>
          <a:xfrm>
            <a:off x="685800" y="5257800"/>
            <a:ext cx="8077200" cy="1295400"/>
          </a:xfrm>
        </p:spPr>
        <p:txBody>
          <a:bodyPr lIns="118872" tIns="0" rIns="45720" bIns="0" anchor="t">
            <a:normAutofit/>
          </a:bodyPr>
          <a:lstStyle>
            <a:lvl1pPr marL="0" indent="0" algn="l">
              <a:buNone/>
              <a:defRPr sz="3200" b="1">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dirty="0" smtClean="0"/>
              <a:t>Click to edit Master subtitle style</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8226720" cy="1143480"/>
          </a:xfrm>
        </p:spPr>
        <p:txBody>
          <a:bodyPr tIns="41473" bIns="41473"/>
          <a:lstStyle/>
          <a:p>
            <a:r>
              <a:rPr lang="en-US" smtClean="0"/>
              <a:t>Click to edit Master title style</a:t>
            </a:r>
            <a:endParaRPr lang="en-US"/>
          </a:p>
        </p:txBody>
      </p:sp>
      <p:sp>
        <p:nvSpPr>
          <p:cNvPr id="3" name="Text Placeholder 2"/>
          <p:cNvSpPr>
            <a:spLocks noGrp="1"/>
          </p:cNvSpPr>
          <p:nvPr>
            <p:ph type="body" sz="half" idx="1"/>
          </p:nvPr>
        </p:nvSpPr>
        <p:spPr>
          <a:xfrm>
            <a:off x="457920" y="1604329"/>
            <a:ext cx="4043520" cy="4524955"/>
          </a:xfrm>
        </p:spPr>
        <p:txBody>
          <a:bodyPr rIns="82945" bIns="4147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39680" y="1604329"/>
            <a:ext cx="4044960" cy="4524955"/>
          </a:xfrm>
        </p:spPr>
        <p:txBody>
          <a:bodyPr rIns="82945" bIns="41473"/>
          <a:lstStyle/>
          <a:p>
            <a:endParaRPr lang="en-US"/>
          </a:p>
        </p:txBody>
      </p:sp>
      <p:sp>
        <p:nvSpPr>
          <p:cNvPr id="7" name="Slide Number Placeholder 6"/>
          <p:cNvSpPr>
            <a:spLocks noGrp="1"/>
          </p:cNvSpPr>
          <p:nvPr>
            <p:ph type="sldNum" idx="12"/>
          </p:nvPr>
        </p:nvSpPr>
        <p:spPr>
          <a:xfrm>
            <a:off x="6554880" y="6247376"/>
            <a:ext cx="2128320" cy="472370"/>
          </a:xfrm>
        </p:spPr>
        <p:txBody>
          <a:bodyPr lIns="82945" tIns="41473" rIns="82945"/>
          <a:lstStyle>
            <a:lvl1pPr>
              <a:defRPr/>
            </a:lvl1pPr>
          </a:lstStyle>
          <a:p>
            <a:fld id="{10066599-523B-4641-9CCC-17D83CD935ED}"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686800" cy="987552"/>
          </a:xfrm>
        </p:spPr>
        <p:txBody>
          <a:bodyPr>
            <a:noAutofit/>
          </a:bodyPr>
          <a:lstStyle>
            <a:lvl1pPr>
              <a:defRPr lang="en-US" dirty="0"/>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normAutofit/>
          </a:bodyPr>
          <a:lstStyle>
            <a:lvl1pPr>
              <a:defRPr sz="3200"/>
            </a:lvl1pPr>
            <a:lvl2pPr>
              <a:defRPr sz="2800"/>
            </a:lvl2pPr>
            <a:lvl3pPr>
              <a:defRPr sz="2400"/>
            </a:lvl3pPr>
            <a:lvl4pPr>
              <a:defRPr sz="2000"/>
            </a:lvl4pPr>
            <a:lvl5pPr>
              <a:defRPr sz="2000"/>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6" name="Slide Number Placeholder 5"/>
          <p:cNvSpPr>
            <a:spLocks noGrp="1"/>
          </p:cNvSpPr>
          <p:nvPr>
            <p:ph type="sldNum" sz="quarter" idx="12"/>
          </p:nvPr>
        </p:nvSpPr>
        <p:spPr/>
        <p:txBody>
          <a:bodyPr/>
          <a:lstStyle>
            <a:lvl1pPr>
              <a:defRPr baseline="0"/>
            </a:lvl1pPr>
          </a:lstStyle>
          <a:p>
            <a:fld id="{19B12225-5612-419B-A8D5-4B8EEE4C217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95400"/>
            <a:ext cx="4038600" cy="5257800"/>
          </a:xfrm>
        </p:spPr>
        <p:txBody>
          <a:bodyPr lIns="91440">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1295400"/>
            <a:ext cx="4038600" cy="5257800"/>
          </a:xfrm>
        </p:spPr>
        <p:txBody>
          <a:bodyPr>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lvl1pPr>
              <a:defRPr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dirty="0" smtClean="0"/>
              <a:t>Click to edit Master title style</a:t>
            </a:r>
            <a:endParaRPr kumimoji="0" lang="en-US" dirty="0"/>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Slide Number Placeholder 6"/>
          <p:cNvSpPr>
            <a:spLocks noGrp="1"/>
          </p:cNvSpPr>
          <p:nvPr>
            <p:ph type="sldNum" sz="quarter" idx="12"/>
          </p:nvPr>
        </p:nvSpPr>
        <p:spPr>
          <a:xfrm>
            <a:off x="8339328" y="1170432"/>
            <a:ext cx="733864" cy="201168"/>
          </a:xfrm>
        </p:spPr>
        <p:txBody>
          <a:bodyPr/>
          <a:lstStyle/>
          <a:p>
            <a:fld id="{19B12225-5612-419B-A8D5-4B8EEE4C217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02108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1"/>
            <a:ext cx="9143999" cy="1021079"/>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199" y="152400"/>
            <a:ext cx="8686799" cy="8382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295400"/>
            <a:ext cx="8534400" cy="5257801"/>
          </a:xfrm>
          <a:prstGeom prst="rect">
            <a:avLst/>
          </a:prstGeom>
        </p:spPr>
        <p:txBody>
          <a:bodyPr vert="horz" lIns="54864" tIns="91440" rtlCol="0">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6" name="Slide Number Placeholder 5"/>
          <p:cNvSpPr>
            <a:spLocks noGrp="1"/>
          </p:cNvSpPr>
          <p:nvPr>
            <p:ph type="sldNum" sz="quarter" idx="4"/>
          </p:nvPr>
        </p:nvSpPr>
        <p:spPr>
          <a:xfrm>
            <a:off x="8204396" y="6583680"/>
            <a:ext cx="733864" cy="274320"/>
          </a:xfrm>
          <a:prstGeom prst="rect">
            <a:avLst/>
          </a:prstGeom>
        </p:spPr>
        <p:txBody>
          <a:bodyPr vert="horz" bIns="0" rtlCol="0" anchor="b"/>
          <a:lstStyle>
            <a:lvl1pPr algn="r" eaLnBrk="1" latinLnBrk="0" hangingPunct="1">
              <a:defRPr kumimoji="0" sz="1200" baseline="0">
                <a:solidFill>
                  <a:schemeClr val="tx1">
                    <a:tint val="95000"/>
                  </a:schemeClr>
                </a:solidFill>
                <a:latin typeface="Calibri" pitchFamily="34" charset="0"/>
                <a:cs typeface="Calibri" pitchFamily="34" charset="0"/>
              </a:defRPr>
            </a:lvl1pPr>
            <a:extLst/>
          </a:lstStyle>
          <a:p>
            <a:fld id="{19B12225-5612-419B-A8D5-4B8EEE4C217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Lst>
  <p:timing>
    <p:tnLst>
      <p:par>
        <p:cTn id="1" dur="indefinite" restart="never" nodeType="tmRoot"/>
      </p:par>
    </p:tnLst>
  </p:timing>
  <p:hf hdr="0"/>
  <p:txStyles>
    <p:titleStyle>
      <a:lvl1pPr algn="l" rtl="0" eaLnBrk="1" latinLnBrk="0" hangingPunct="1">
        <a:spcBef>
          <a:spcPct val="0"/>
        </a:spcBef>
        <a:buNone/>
        <a:defRPr kumimoji="0" sz="48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Calibri" pitchFamily="34" charset="0"/>
        </a:defRPr>
      </a:lvl1pPr>
      <a:lvl2pPr marL="731520" indent="-274320" algn="l" rtl="0" eaLnBrk="1" latinLnBrk="0" hangingPunct="1">
        <a:spcBef>
          <a:spcPct val="20000"/>
        </a:spcBef>
        <a:buClr>
          <a:schemeClr val="accent2"/>
        </a:buClr>
        <a:buSzPct val="100000"/>
        <a:buFont typeface="Wingdings" pitchFamily="2" charset="2"/>
        <a:buChar char="§"/>
        <a:defRPr kumimoji="0" sz="2800" kern="1200">
          <a:solidFill>
            <a:schemeClr val="tx1"/>
          </a:solidFill>
          <a:latin typeface="Calibri" pitchFamily="34" charset="0"/>
          <a:ea typeface="+mn-ea"/>
          <a:cs typeface="Calibri" pitchFamily="34" charset="0"/>
        </a:defRPr>
      </a:lvl2pPr>
      <a:lvl3pPr marL="996696" indent="-228600" algn="l" rtl="0" eaLnBrk="1" latinLnBrk="0" hangingPunct="1">
        <a:spcBef>
          <a:spcPct val="20000"/>
        </a:spcBef>
        <a:buClr>
          <a:schemeClr val="accent3"/>
        </a:buClr>
        <a:buSzPct val="100000"/>
        <a:buFont typeface="Wingdings" pitchFamily="2" charset="2"/>
        <a:buChar char="§"/>
        <a:defRPr kumimoji="0" sz="2400" kern="1200">
          <a:solidFill>
            <a:schemeClr val="tx1"/>
          </a:solidFill>
          <a:latin typeface="Calibri" pitchFamily="34" charset="0"/>
          <a:ea typeface="+mn-ea"/>
          <a:cs typeface="Calibri" pitchFamily="34" charset="0"/>
        </a:defRPr>
      </a:lvl3pPr>
      <a:lvl4pPr marL="1216152" indent="-182880" algn="l" rtl="0" eaLnBrk="1" latinLnBrk="0" hangingPunct="1">
        <a:spcBef>
          <a:spcPct val="20000"/>
        </a:spcBef>
        <a:buClr>
          <a:schemeClr val="accent4"/>
        </a:buClr>
        <a:buSzPct val="100000"/>
        <a:buFont typeface="Wingdings" pitchFamily="2" charset="2"/>
        <a:buChar char="§"/>
        <a:defRPr kumimoji="0" sz="2000" kern="1200">
          <a:solidFill>
            <a:schemeClr val="tx1"/>
          </a:solidFill>
          <a:latin typeface="Calibri" pitchFamily="34" charset="0"/>
          <a:ea typeface="+mn-ea"/>
          <a:cs typeface="Calibri" pitchFamily="34" charset="0"/>
        </a:defRPr>
      </a:lvl4pPr>
      <a:lvl5pPr marL="1426464" indent="-182880" algn="l" rtl="0" eaLnBrk="1" latinLnBrk="0" hangingPunct="1">
        <a:spcBef>
          <a:spcPct val="20000"/>
        </a:spcBef>
        <a:buClr>
          <a:schemeClr val="accent5"/>
        </a:buClr>
        <a:buSzPct val="100000"/>
        <a:buFont typeface="Wingdings" pitchFamily="2" charset="2"/>
        <a:buChar char="§"/>
        <a:defRPr kumimoji="0" lang="en-US" sz="2000" kern="1200" smtClean="0">
          <a:solidFill>
            <a:schemeClr val="tx1"/>
          </a:solidFill>
          <a:latin typeface="Calibri" pitchFamily="34" charset="0"/>
          <a:ea typeface="+mn-ea"/>
          <a:cs typeface="Calibri" pitchFamily="34"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1219200"/>
            <a:ext cx="77724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Frequent </a:t>
            </a:r>
            <a:r>
              <a:rPr lang="en-US" dirty="0" err="1" smtClean="0">
                <a:solidFill>
                  <a:srgbClr val="CC0000"/>
                </a:solidFill>
              </a:rPr>
              <a:t>Itemsets</a:t>
            </a:r>
            <a:endParaRPr lang="en-US" dirty="0">
              <a:solidFill>
                <a:srgbClr val="CC0000"/>
              </a:solidFill>
            </a:endParaRPr>
          </a:p>
        </p:txBody>
      </p:sp>
      <p:sp>
        <p:nvSpPr>
          <p:cNvPr id="9" name="Rectangle 3"/>
          <p:cNvSpPr>
            <a:spLocks noGrp="1" noChangeArrowheads="1"/>
          </p:cNvSpPr>
          <p:nvPr>
            <p:ph type="ctrTitle"/>
          </p:nvPr>
        </p:nvSpPr>
        <p:spPr>
          <a:xfrm>
            <a:off x="1049055" y="2590800"/>
            <a:ext cx="8077200" cy="2286000"/>
          </a:xfrm>
        </p:spPr>
        <p:txBody>
          <a:bodyPr>
            <a:noAutofit/>
          </a:bodyPr>
          <a:lstStyle/>
          <a:p>
            <a:r>
              <a:rPr lang="en-US" sz="3600" dirty="0" smtClean="0">
                <a:solidFill>
                  <a:srgbClr val="FF9900"/>
                </a:solidFill>
              </a:rPr>
              <a:t>The Market-Basket Model</a:t>
            </a:r>
            <a:br>
              <a:rPr lang="en-US" sz="3600" dirty="0" smtClean="0">
                <a:solidFill>
                  <a:srgbClr val="FF9900"/>
                </a:solidFill>
              </a:rPr>
            </a:br>
            <a:r>
              <a:rPr lang="en-US" sz="3600" dirty="0" smtClean="0">
                <a:solidFill>
                  <a:srgbClr val="FF9900"/>
                </a:solidFill>
              </a:rPr>
              <a:t>Association Rules</a:t>
            </a:r>
            <a:br>
              <a:rPr lang="en-US" sz="3600" dirty="0" smtClean="0">
                <a:solidFill>
                  <a:srgbClr val="FF9900"/>
                </a:solidFill>
              </a:rPr>
            </a:br>
            <a:r>
              <a:rPr lang="en-US" sz="3600" dirty="0" smtClean="0">
                <a:solidFill>
                  <a:srgbClr val="FF9900"/>
                </a:solidFill>
              </a:rPr>
              <a:t>A-Priori Algorithm</a:t>
            </a:r>
            <a:br>
              <a:rPr lang="en-US" sz="3600" dirty="0" smtClean="0">
                <a:solidFill>
                  <a:srgbClr val="FF9900"/>
                </a:solidFill>
              </a:rPr>
            </a:br>
            <a:r>
              <a:rPr lang="en-US" sz="3600" dirty="0" smtClean="0">
                <a:solidFill>
                  <a:srgbClr val="FF9900"/>
                </a:solidFill>
              </a:rPr>
              <a:t>Other Algorithms</a:t>
            </a:r>
            <a:endParaRPr lang="en-US" sz="3600" dirty="0">
              <a:solidFill>
                <a:srgbClr val="FF9900"/>
              </a:solidFill>
            </a:endParaRPr>
          </a:p>
        </p:txBody>
      </p:sp>
      <p:pic>
        <p:nvPicPr>
          <p:cNvPr id="4" name="Picture 6" descr="http://asia.stanford.edu/images/StanfordSealSmall.jpg"/>
          <p:cNvPicPr>
            <a:picLocks noChangeAspect="1" noChangeArrowheads="1"/>
          </p:cNvPicPr>
          <p:nvPr/>
        </p:nvPicPr>
        <p:blipFill>
          <a:blip r:embed="rId3" cstate="print"/>
          <a:srcRect/>
          <a:stretch>
            <a:fillRect/>
          </a:stretch>
        </p:blipFill>
        <p:spPr bwMode="auto">
          <a:xfrm>
            <a:off x="7452360" y="5166360"/>
            <a:ext cx="1691640" cy="1691640"/>
          </a:xfrm>
          <a:prstGeom prst="rect">
            <a:avLst/>
          </a:prstGeom>
          <a:noFill/>
        </p:spPr>
      </p:pic>
      <p:sp>
        <p:nvSpPr>
          <p:cNvPr id="5" name="TextBox 4"/>
          <p:cNvSpPr txBox="1"/>
          <p:nvPr/>
        </p:nvSpPr>
        <p:spPr>
          <a:xfrm>
            <a:off x="788096" y="5473571"/>
            <a:ext cx="6690360" cy="1077218"/>
          </a:xfrm>
          <a:prstGeom prst="rect">
            <a:avLst/>
          </a:prstGeom>
          <a:noFill/>
        </p:spPr>
        <p:txBody>
          <a:bodyPr wrap="square" rtlCol="0">
            <a:spAutoFit/>
          </a:bodyPr>
          <a:lstStyle/>
          <a:p>
            <a:r>
              <a:rPr lang="en-US" sz="3600" b="1" dirty="0" smtClean="0">
                <a:latin typeface="+mj-lt"/>
                <a:cs typeface="Calibri" pitchFamily="34" charset="0"/>
              </a:rPr>
              <a:t>Jeffrey D. Ullman</a:t>
            </a:r>
            <a:endParaRPr lang="en-US" sz="3200" b="1" dirty="0" smtClean="0">
              <a:latin typeface="+mj-lt"/>
              <a:cs typeface="Calibri" pitchFamily="34" charset="0"/>
            </a:endParaRPr>
          </a:p>
          <a:p>
            <a:r>
              <a:rPr lang="en-US" sz="2800" b="1" dirty="0" smtClean="0">
                <a:latin typeface="+mj-lt"/>
                <a:cs typeface="Calibri" pitchFamily="34" charset="0"/>
              </a:rPr>
              <a:t>Stanford University</a:t>
            </a:r>
            <a:endParaRPr lang="en-US" sz="3600" b="1" dirty="0" smtClean="0">
              <a:latin typeface="+mj-lt"/>
              <a:cs typeface="Calibri"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FD76B93-E3FA-49A7-923E-CDDFF93DE28F}" type="slidenum">
              <a:rPr lang="en-US"/>
              <a:pPr/>
              <a:t>10</a:t>
            </a:fld>
            <a:endParaRPr lang="en-US"/>
          </a:p>
        </p:txBody>
      </p:sp>
      <p:sp>
        <p:nvSpPr>
          <p:cNvPr id="65538" name="Rectangle 1026"/>
          <p:cNvSpPr>
            <a:spLocks noGrp="1" noChangeArrowheads="1"/>
          </p:cNvSpPr>
          <p:nvPr>
            <p:ph type="title"/>
          </p:nvPr>
        </p:nvSpPr>
        <p:spPr/>
        <p:txBody>
          <a:bodyPr/>
          <a:lstStyle/>
          <a:p>
            <a:r>
              <a:rPr lang="en-US"/>
              <a:t>Finding Frequent Pairs</a:t>
            </a:r>
          </a:p>
        </p:txBody>
      </p:sp>
      <p:sp>
        <p:nvSpPr>
          <p:cNvPr id="65539" name="Rectangle 1027"/>
          <p:cNvSpPr>
            <a:spLocks noGrp="1" noChangeArrowheads="1"/>
          </p:cNvSpPr>
          <p:nvPr>
            <p:ph type="body" idx="1"/>
          </p:nvPr>
        </p:nvSpPr>
        <p:spPr>
          <a:xfrm>
            <a:off x="457200" y="1295400"/>
            <a:ext cx="8458200" cy="4419600"/>
          </a:xfrm>
        </p:spPr>
        <p:txBody>
          <a:bodyPr/>
          <a:lstStyle/>
          <a:p>
            <a:r>
              <a:rPr lang="en-US" dirty="0"/>
              <a:t>The hardest problem often turns out to be finding the </a:t>
            </a:r>
            <a:r>
              <a:rPr lang="en-US" dirty="0">
                <a:solidFill>
                  <a:srgbClr val="33CC33"/>
                </a:solidFill>
              </a:rPr>
              <a:t>frequent pairs</a:t>
            </a:r>
            <a:r>
              <a:rPr lang="en-US" dirty="0"/>
              <a:t>.</a:t>
            </a:r>
          </a:p>
          <a:p>
            <a:pPr lvl="1"/>
            <a:r>
              <a:rPr lang="en-US" dirty="0">
                <a:solidFill>
                  <a:srgbClr val="CC6600"/>
                </a:solidFill>
              </a:rPr>
              <a:t>Why</a:t>
            </a:r>
            <a:r>
              <a:rPr lang="en-US" dirty="0"/>
              <a:t>? Often frequent pairs are common, frequent triples are rare</a:t>
            </a:r>
            <a:r>
              <a:rPr lang="en-US" dirty="0" smtClean="0"/>
              <a:t>.</a:t>
            </a:r>
          </a:p>
          <a:p>
            <a:pPr lvl="2"/>
            <a:r>
              <a:rPr lang="en-US" dirty="0" smtClean="0">
                <a:solidFill>
                  <a:srgbClr val="0000FF"/>
                </a:solidFill>
              </a:rPr>
              <a:t>Why</a:t>
            </a:r>
            <a:r>
              <a:rPr lang="en-US" dirty="0" smtClean="0"/>
              <a:t>? Support threshold is usually set high enough that you don’t get too many frequent </a:t>
            </a:r>
            <a:r>
              <a:rPr lang="en-US" dirty="0" err="1" smtClean="0"/>
              <a:t>itemsets</a:t>
            </a:r>
            <a:r>
              <a:rPr lang="en-US" dirty="0" smtClean="0"/>
              <a:t>.</a:t>
            </a:r>
            <a:endParaRPr lang="en-US" dirty="0"/>
          </a:p>
          <a:p>
            <a:r>
              <a:rPr lang="en-US" dirty="0" smtClean="0"/>
              <a:t>We’ll </a:t>
            </a:r>
            <a:r>
              <a:rPr lang="en-US" dirty="0"/>
              <a:t>concentrate on pairs, then extend to larger sets.</a:t>
            </a:r>
          </a:p>
        </p:txBody>
      </p:sp>
    </p:spTree>
    <p:extLst>
      <p:ext uri="{BB962C8B-B14F-4D97-AF65-F5344CB8AC3E}">
        <p14:creationId xmlns:p14="http://schemas.microsoft.com/office/powerpoint/2010/main" val="4220396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53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553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55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8FF1836-5118-4742-AC77-58AC835794E3}" type="slidenum">
              <a:rPr lang="en-US"/>
              <a:pPr/>
              <a:t>11</a:t>
            </a:fld>
            <a:endParaRPr lang="en-US"/>
          </a:p>
        </p:txBody>
      </p:sp>
      <p:sp>
        <p:nvSpPr>
          <p:cNvPr id="15362" name="Rectangle 2"/>
          <p:cNvSpPr>
            <a:spLocks noGrp="1" noChangeArrowheads="1"/>
          </p:cNvSpPr>
          <p:nvPr>
            <p:ph type="title"/>
          </p:nvPr>
        </p:nvSpPr>
        <p:spPr/>
        <p:txBody>
          <a:bodyPr/>
          <a:lstStyle/>
          <a:p>
            <a:r>
              <a:rPr lang="en-US"/>
              <a:t>Naïve Algorithm</a:t>
            </a:r>
          </a:p>
        </p:txBody>
      </p:sp>
      <p:sp>
        <p:nvSpPr>
          <p:cNvPr id="15363" name="Rectangle 3"/>
          <p:cNvSpPr>
            <a:spLocks noGrp="1" noChangeArrowheads="1"/>
          </p:cNvSpPr>
          <p:nvPr>
            <p:ph type="body" idx="1"/>
          </p:nvPr>
        </p:nvSpPr>
        <p:spPr/>
        <p:txBody>
          <a:bodyPr/>
          <a:lstStyle/>
          <a:p>
            <a:r>
              <a:rPr lang="en-US" dirty="0"/>
              <a:t>Read file once, counting in main memory the occurrences of each pair.</a:t>
            </a:r>
          </a:p>
          <a:p>
            <a:pPr lvl="1"/>
            <a:r>
              <a:rPr lang="en-US" dirty="0"/>
              <a:t>From each basket of </a:t>
            </a:r>
            <a:r>
              <a:rPr lang="en-US" i="1" dirty="0"/>
              <a:t>n </a:t>
            </a:r>
            <a:r>
              <a:rPr lang="en-US" dirty="0" smtClean="0"/>
              <a:t>items</a:t>
            </a:r>
            <a:r>
              <a:rPr lang="en-US" dirty="0"/>
              <a:t>, generate </a:t>
            </a:r>
            <a:r>
              <a:rPr lang="en-US" dirty="0" smtClean="0"/>
              <a:t>its </a:t>
            </a:r>
            <a:r>
              <a:rPr lang="en-US" i="1" dirty="0" smtClean="0"/>
              <a:t>n</a:t>
            </a:r>
            <a:r>
              <a:rPr lang="en-US" dirty="0" smtClean="0"/>
              <a:t>(</a:t>
            </a:r>
            <a:r>
              <a:rPr lang="en-US" i="1" dirty="0" smtClean="0"/>
              <a:t>n</a:t>
            </a:r>
            <a:r>
              <a:rPr lang="en-US" dirty="0" smtClean="0"/>
              <a:t>-1</a:t>
            </a:r>
            <a:r>
              <a:rPr lang="en-US" dirty="0"/>
              <a:t>)/2 pairs by two nested loops.</a:t>
            </a:r>
          </a:p>
          <a:p>
            <a:r>
              <a:rPr lang="en-US" dirty="0"/>
              <a:t>Fails if (#items)</a:t>
            </a:r>
            <a:r>
              <a:rPr lang="en-US" baseline="30000" dirty="0"/>
              <a:t>2</a:t>
            </a:r>
            <a:r>
              <a:rPr lang="en-US" dirty="0"/>
              <a:t> exceeds main memory</a:t>
            </a:r>
            <a:r>
              <a:rPr lang="en-US" dirty="0" smtClean="0"/>
              <a:t>.</a:t>
            </a:r>
          </a:p>
          <a:p>
            <a:pPr lvl="1"/>
            <a:r>
              <a:rPr lang="en-US" dirty="0" smtClean="0">
                <a:solidFill>
                  <a:srgbClr val="00B050"/>
                </a:solidFill>
              </a:rPr>
              <a:t>Example</a:t>
            </a:r>
            <a:r>
              <a:rPr lang="en-US" dirty="0" smtClean="0"/>
              <a:t>: Walmart sells 100K items, so probably OK.</a:t>
            </a:r>
          </a:p>
          <a:p>
            <a:pPr lvl="1"/>
            <a:r>
              <a:rPr lang="en-US" dirty="0" smtClean="0">
                <a:solidFill>
                  <a:srgbClr val="00B050"/>
                </a:solidFill>
              </a:rPr>
              <a:t>Example</a:t>
            </a:r>
            <a:r>
              <a:rPr lang="en-US" dirty="0" smtClean="0"/>
              <a:t>: Web has 100B pages, so definitely not OK.</a:t>
            </a:r>
            <a:endParaRPr lang="en-US" dirty="0"/>
          </a:p>
        </p:txBody>
      </p:sp>
    </p:spTree>
    <p:extLst>
      <p:ext uri="{BB962C8B-B14F-4D97-AF65-F5344CB8AC3E}">
        <p14:creationId xmlns:p14="http://schemas.microsoft.com/office/powerpoint/2010/main" val="3019066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36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6AA75AE-6628-4933-80F2-56835108F3E9}" type="slidenum">
              <a:rPr lang="en-US"/>
              <a:pPr/>
              <a:t>12</a:t>
            </a:fld>
            <a:endParaRPr lang="en-US"/>
          </a:p>
        </p:txBody>
      </p:sp>
      <p:sp>
        <p:nvSpPr>
          <p:cNvPr id="77826" name="Rectangle 2"/>
          <p:cNvSpPr>
            <a:spLocks noGrp="1" noChangeArrowheads="1"/>
          </p:cNvSpPr>
          <p:nvPr>
            <p:ph type="title"/>
          </p:nvPr>
        </p:nvSpPr>
        <p:spPr>
          <a:xfrm>
            <a:off x="0" y="0"/>
            <a:ext cx="9144000" cy="1143000"/>
          </a:xfrm>
        </p:spPr>
        <p:txBody>
          <a:bodyPr/>
          <a:lstStyle/>
          <a:p>
            <a:r>
              <a:rPr lang="en-US" sz="4000" dirty="0" smtClean="0"/>
              <a:t>2 Approaches to Main-Memory </a:t>
            </a:r>
            <a:r>
              <a:rPr lang="en-US" sz="4000" dirty="0"/>
              <a:t>Counting</a:t>
            </a:r>
          </a:p>
        </p:txBody>
      </p:sp>
      <p:sp>
        <p:nvSpPr>
          <p:cNvPr id="77827" name="Rectangle 3"/>
          <p:cNvSpPr>
            <a:spLocks noGrp="1" noChangeArrowheads="1"/>
          </p:cNvSpPr>
          <p:nvPr>
            <p:ph type="body" idx="1"/>
          </p:nvPr>
        </p:nvSpPr>
        <p:spPr>
          <a:xfrm>
            <a:off x="0" y="1066800"/>
            <a:ext cx="8991600" cy="5791200"/>
          </a:xfrm>
        </p:spPr>
        <p:txBody>
          <a:bodyPr>
            <a:normAutofit/>
          </a:bodyPr>
          <a:lstStyle/>
          <a:p>
            <a:pPr marL="990600" lvl="1" indent="-533400">
              <a:buFont typeface="Monotype Sorts" pitchFamily="2" charset="2"/>
              <a:buAutoNum type="arabicPeriod"/>
            </a:pPr>
            <a:r>
              <a:rPr lang="en-US" dirty="0" smtClean="0"/>
              <a:t>Count </a:t>
            </a:r>
            <a:r>
              <a:rPr lang="en-US" dirty="0"/>
              <a:t>all pairs, using a triangular matrix</a:t>
            </a:r>
            <a:r>
              <a:rPr lang="en-US" dirty="0" smtClean="0"/>
              <a:t>.</a:t>
            </a:r>
          </a:p>
          <a:p>
            <a:pPr marL="1255776" lvl="2" indent="-533400"/>
            <a:r>
              <a:rPr lang="en-US" dirty="0" smtClean="0"/>
              <a:t>I.e., count {</a:t>
            </a:r>
            <a:r>
              <a:rPr lang="en-US" dirty="0" err="1" smtClean="0"/>
              <a:t>i,j</a:t>
            </a:r>
            <a:r>
              <a:rPr lang="en-US" dirty="0" smtClean="0"/>
              <a:t>} in row </a:t>
            </a:r>
            <a:r>
              <a:rPr lang="en-US" dirty="0" err="1" smtClean="0"/>
              <a:t>i</a:t>
            </a:r>
            <a:r>
              <a:rPr lang="en-US" dirty="0" smtClean="0"/>
              <a:t>, column j, provided </a:t>
            </a:r>
            <a:r>
              <a:rPr lang="en-US" dirty="0" err="1" smtClean="0"/>
              <a:t>i</a:t>
            </a:r>
            <a:r>
              <a:rPr lang="en-US" dirty="0" smtClean="0"/>
              <a:t> &lt; j.</a:t>
            </a:r>
          </a:p>
          <a:p>
            <a:pPr marL="1255776" lvl="2" indent="-533400"/>
            <a:r>
              <a:rPr lang="en-US" dirty="0" smtClean="0"/>
              <a:t>But use a “ragged array,” so the empty triangle is not there.</a:t>
            </a:r>
            <a:endParaRPr lang="en-US" dirty="0"/>
          </a:p>
          <a:p>
            <a:pPr marL="990600" lvl="1" indent="-533400">
              <a:buFont typeface="Monotype Sorts" pitchFamily="2" charset="2"/>
              <a:buAutoNum type="arabicPeriod"/>
            </a:pPr>
            <a:r>
              <a:rPr lang="en-US" dirty="0"/>
              <a:t>Keep a table of triples [</a:t>
            </a:r>
            <a:r>
              <a:rPr lang="en-US" i="1" dirty="0" err="1"/>
              <a:t>i</a:t>
            </a:r>
            <a:r>
              <a:rPr lang="en-US" dirty="0"/>
              <a:t>,</a:t>
            </a:r>
            <a:r>
              <a:rPr lang="en-US" i="1" dirty="0"/>
              <a:t> j</a:t>
            </a:r>
            <a:r>
              <a:rPr lang="en-US" dirty="0"/>
              <a:t>,</a:t>
            </a:r>
            <a:r>
              <a:rPr lang="en-US" i="1" dirty="0"/>
              <a:t> c</a:t>
            </a:r>
            <a:r>
              <a:rPr lang="en-US" dirty="0"/>
              <a:t>] = “the count of the pair of items {</a:t>
            </a:r>
            <a:r>
              <a:rPr lang="en-US" i="1" dirty="0" err="1"/>
              <a:t>i</a:t>
            </a:r>
            <a:r>
              <a:rPr lang="en-US" dirty="0"/>
              <a:t>, </a:t>
            </a:r>
            <a:r>
              <a:rPr lang="en-US" i="1" dirty="0" smtClean="0"/>
              <a:t>j</a:t>
            </a:r>
            <a:r>
              <a:rPr lang="en-US" dirty="0" smtClean="0"/>
              <a:t>} </a:t>
            </a:r>
            <a:r>
              <a:rPr lang="en-US" dirty="0"/>
              <a:t>is </a:t>
            </a:r>
            <a:r>
              <a:rPr lang="en-US" i="1" dirty="0"/>
              <a:t>c</a:t>
            </a:r>
            <a:r>
              <a:rPr lang="en-US" dirty="0"/>
              <a:t>.”</a:t>
            </a:r>
          </a:p>
          <a:p>
            <a:pPr marL="609600" indent="-609600"/>
            <a:r>
              <a:rPr lang="en-US" dirty="0"/>
              <a:t>(1) requires only 4 bytes/pair.</a:t>
            </a:r>
          </a:p>
          <a:p>
            <a:pPr marL="990600" lvl="1" indent="-533400"/>
            <a:r>
              <a:rPr lang="en-US" dirty="0">
                <a:solidFill>
                  <a:schemeClr val="accent2"/>
                </a:solidFill>
              </a:rPr>
              <a:t>Note</a:t>
            </a:r>
            <a:r>
              <a:rPr lang="en-US" dirty="0"/>
              <a:t>: always assume integers are 4 bytes.</a:t>
            </a:r>
          </a:p>
          <a:p>
            <a:pPr marL="609600" indent="-609600"/>
            <a:r>
              <a:rPr lang="en-US" dirty="0"/>
              <a:t>(2) requires </a:t>
            </a:r>
            <a:r>
              <a:rPr lang="en-US" dirty="0" smtClean="0"/>
              <a:t> at least 12 </a:t>
            </a:r>
            <a:r>
              <a:rPr lang="en-US" dirty="0" smtClean="0"/>
              <a:t>bytes/pair, </a:t>
            </a:r>
            <a:r>
              <a:rPr lang="en-US" dirty="0"/>
              <a:t>but only for those pairs with count &gt; 0</a:t>
            </a:r>
            <a:r>
              <a:rPr lang="en-US" dirty="0" smtClean="0"/>
              <a:t>.</a:t>
            </a:r>
          </a:p>
          <a:p>
            <a:pPr marL="902208" lvl="1" indent="-609600"/>
            <a:r>
              <a:rPr lang="en-US" dirty="0" smtClean="0"/>
              <a:t>I.e., (2) beats (1) only when at most 1/3 of all pairs have a nonzero count.</a:t>
            </a:r>
            <a:endParaRPr lang="en-US" dirty="0"/>
          </a:p>
        </p:txBody>
      </p:sp>
    </p:spTree>
    <p:extLst>
      <p:ext uri="{BB962C8B-B14F-4D97-AF65-F5344CB8AC3E}">
        <p14:creationId xmlns:p14="http://schemas.microsoft.com/office/powerpoint/2010/main" val="733566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78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782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782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782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7827">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7827">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782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3"/>
          <p:cNvSpPr>
            <a:spLocks noGrp="1"/>
          </p:cNvSpPr>
          <p:nvPr>
            <p:ph type="sldNum" sz="quarter" idx="12"/>
          </p:nvPr>
        </p:nvSpPr>
        <p:spPr/>
        <p:txBody>
          <a:bodyPr/>
          <a:lstStyle/>
          <a:p>
            <a:fld id="{DC3F1FFE-F1D4-45DC-AFD2-C9A99A8FB3B0}" type="slidenum">
              <a:rPr lang="en-US"/>
              <a:pPr/>
              <a:t>13</a:t>
            </a:fld>
            <a:endParaRPr lang="en-US"/>
          </a:p>
        </p:txBody>
      </p:sp>
      <p:sp>
        <p:nvSpPr>
          <p:cNvPr id="84994" name="AutoShape 2"/>
          <p:cNvSpPr>
            <a:spLocks noChangeArrowheads="1"/>
          </p:cNvSpPr>
          <p:nvPr/>
        </p:nvSpPr>
        <p:spPr bwMode="auto">
          <a:xfrm>
            <a:off x="1219200" y="685800"/>
            <a:ext cx="3352800" cy="3352800"/>
          </a:xfrm>
          <a:prstGeom prst="rtTriangle">
            <a:avLst/>
          </a:prstGeom>
          <a:solidFill>
            <a:srgbClr val="FFCC0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dirty="0"/>
              <a:t>4 per pair</a:t>
            </a:r>
          </a:p>
        </p:txBody>
      </p:sp>
      <p:sp>
        <p:nvSpPr>
          <p:cNvPr id="84995" name="Text Box 3"/>
          <p:cNvSpPr txBox="1">
            <a:spLocks noChangeArrowheads="1"/>
          </p:cNvSpPr>
          <p:nvPr/>
        </p:nvSpPr>
        <p:spPr bwMode="auto">
          <a:xfrm>
            <a:off x="1447800" y="4890056"/>
            <a:ext cx="235962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dirty="0" smtClean="0"/>
              <a:t>Triangular matrix</a:t>
            </a:r>
            <a:endParaRPr lang="en-US" sz="2400" dirty="0"/>
          </a:p>
        </p:txBody>
      </p:sp>
      <p:sp>
        <p:nvSpPr>
          <p:cNvPr id="84996" name="Text Box 4"/>
          <p:cNvSpPr txBox="1">
            <a:spLocks noChangeArrowheads="1"/>
          </p:cNvSpPr>
          <p:nvPr/>
        </p:nvSpPr>
        <p:spPr bwMode="auto">
          <a:xfrm>
            <a:off x="5451840" y="4890055"/>
            <a:ext cx="220271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dirty="0" smtClean="0"/>
              <a:t>Tabular method</a:t>
            </a:r>
            <a:endParaRPr lang="en-US" sz="2400" dirty="0"/>
          </a:p>
        </p:txBody>
      </p:sp>
      <p:sp>
        <p:nvSpPr>
          <p:cNvPr id="84997" name="AutoShape 5"/>
          <p:cNvSpPr>
            <a:spLocks noChangeArrowheads="1"/>
          </p:cNvSpPr>
          <p:nvPr/>
        </p:nvSpPr>
        <p:spPr bwMode="auto">
          <a:xfrm>
            <a:off x="5181600" y="685800"/>
            <a:ext cx="3352800" cy="3352800"/>
          </a:xfrm>
          <a:prstGeom prst="rtTriangle">
            <a:avLst/>
          </a:prstGeom>
          <a:solidFill>
            <a:schemeClr val="bg1">
              <a:alpha val="50000"/>
            </a:schemeClr>
          </a:solidFill>
          <a:ln w="9525">
            <a:solidFill>
              <a:schemeClr val="tx1"/>
            </a:solidFill>
            <a:miter lim="800000"/>
            <a:headEnd/>
            <a:tailEnd/>
          </a:ln>
          <a:effectLst/>
          <a:extLst/>
        </p:spPr>
        <p:txBody>
          <a:bodyPr wrap="none" anchor="ctr"/>
          <a:lstStyle/>
          <a:p>
            <a:pPr algn="ctr"/>
            <a:r>
              <a:rPr lang="en-US" sz="2400" dirty="0" smtClean="0">
                <a:solidFill>
                  <a:schemeClr val="bg1"/>
                </a:solidFill>
              </a:rPr>
              <a:t>12</a:t>
            </a:r>
            <a:r>
              <a:rPr lang="en-US" sz="2400" dirty="0" smtClean="0"/>
              <a:t>12 per point</a:t>
            </a:r>
            <a:r>
              <a:rPr lang="en-US" sz="2400" dirty="0" smtClean="0">
                <a:solidFill>
                  <a:schemeClr val="bg1"/>
                </a:solidFill>
              </a:rPr>
              <a:t> </a:t>
            </a:r>
            <a:r>
              <a:rPr lang="en-US" sz="2400" dirty="0">
                <a:solidFill>
                  <a:schemeClr val="bg1"/>
                </a:solidFill>
              </a:rPr>
              <a:t>per</a:t>
            </a:r>
          </a:p>
          <a:p>
            <a:pPr algn="ctr"/>
            <a:r>
              <a:rPr lang="en-US" sz="2400" dirty="0">
                <a:solidFill>
                  <a:schemeClr val="bg1"/>
                </a:solidFill>
              </a:rPr>
              <a:t>occurring pair</a:t>
            </a:r>
          </a:p>
        </p:txBody>
      </p:sp>
      <p:sp>
        <p:nvSpPr>
          <p:cNvPr id="84998" name="Oval 6"/>
          <p:cNvSpPr>
            <a:spLocks noChangeArrowheads="1"/>
          </p:cNvSpPr>
          <p:nvPr/>
        </p:nvSpPr>
        <p:spPr bwMode="auto">
          <a:xfrm>
            <a:off x="7239000" y="31242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999" name="Oval 7"/>
          <p:cNvSpPr>
            <a:spLocks noChangeArrowheads="1"/>
          </p:cNvSpPr>
          <p:nvPr/>
        </p:nvSpPr>
        <p:spPr bwMode="auto">
          <a:xfrm>
            <a:off x="6324600" y="35814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00" name="Oval 8"/>
          <p:cNvSpPr>
            <a:spLocks noChangeArrowheads="1"/>
          </p:cNvSpPr>
          <p:nvPr/>
        </p:nvSpPr>
        <p:spPr bwMode="auto">
          <a:xfrm>
            <a:off x="6400800" y="22098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01" name="Oval 9"/>
          <p:cNvSpPr>
            <a:spLocks noChangeArrowheads="1"/>
          </p:cNvSpPr>
          <p:nvPr/>
        </p:nvSpPr>
        <p:spPr bwMode="auto">
          <a:xfrm>
            <a:off x="5486400" y="16764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02" name="Oval 10"/>
          <p:cNvSpPr>
            <a:spLocks noChangeArrowheads="1"/>
          </p:cNvSpPr>
          <p:nvPr/>
        </p:nvSpPr>
        <p:spPr bwMode="auto">
          <a:xfrm>
            <a:off x="6764055" y="26670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03" name="Oval 11"/>
          <p:cNvSpPr>
            <a:spLocks noChangeArrowheads="1"/>
          </p:cNvSpPr>
          <p:nvPr/>
        </p:nvSpPr>
        <p:spPr bwMode="auto">
          <a:xfrm>
            <a:off x="7162800" y="36576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04" name="Oval 12"/>
          <p:cNvSpPr>
            <a:spLocks noChangeArrowheads="1"/>
          </p:cNvSpPr>
          <p:nvPr/>
        </p:nvSpPr>
        <p:spPr bwMode="auto">
          <a:xfrm>
            <a:off x="5562600" y="37338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05" name="Oval 13"/>
          <p:cNvSpPr>
            <a:spLocks noChangeArrowheads="1"/>
          </p:cNvSpPr>
          <p:nvPr/>
        </p:nvSpPr>
        <p:spPr bwMode="auto">
          <a:xfrm>
            <a:off x="5791200" y="26670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06" name="Oval 14"/>
          <p:cNvSpPr>
            <a:spLocks noChangeArrowheads="1"/>
          </p:cNvSpPr>
          <p:nvPr/>
        </p:nvSpPr>
        <p:spPr bwMode="auto">
          <a:xfrm>
            <a:off x="5943600" y="20574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07" name="Oval 15"/>
          <p:cNvSpPr>
            <a:spLocks noChangeArrowheads="1"/>
          </p:cNvSpPr>
          <p:nvPr/>
        </p:nvSpPr>
        <p:spPr bwMode="auto">
          <a:xfrm>
            <a:off x="5334000" y="12192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08" name="Oval 16"/>
          <p:cNvSpPr>
            <a:spLocks noChangeArrowheads="1"/>
          </p:cNvSpPr>
          <p:nvPr/>
        </p:nvSpPr>
        <p:spPr bwMode="auto">
          <a:xfrm>
            <a:off x="5334000" y="23622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5410283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2489981-E6F2-4CED-9E53-E2A637CDFBA0}" type="slidenum">
              <a:rPr lang="en-US"/>
              <a:pPr/>
              <a:t>14</a:t>
            </a:fld>
            <a:endParaRPr lang="en-US"/>
          </a:p>
        </p:txBody>
      </p:sp>
      <p:sp>
        <p:nvSpPr>
          <p:cNvPr id="78850" name="Rectangle 2"/>
          <p:cNvSpPr>
            <a:spLocks noGrp="1" noChangeArrowheads="1"/>
          </p:cNvSpPr>
          <p:nvPr>
            <p:ph type="title"/>
          </p:nvPr>
        </p:nvSpPr>
        <p:spPr>
          <a:xfrm>
            <a:off x="304800" y="-76200"/>
            <a:ext cx="8763000" cy="1143000"/>
          </a:xfrm>
        </p:spPr>
        <p:txBody>
          <a:bodyPr/>
          <a:lstStyle/>
          <a:p>
            <a:r>
              <a:rPr lang="en-US" sz="3600" dirty="0" smtClean="0"/>
              <a:t>One-Dimensional Representation of a Triangular Array</a:t>
            </a:r>
            <a:endParaRPr lang="en-US" sz="3600" dirty="0"/>
          </a:p>
        </p:txBody>
      </p:sp>
      <p:sp>
        <p:nvSpPr>
          <p:cNvPr id="78851" name="Rectangle 3"/>
          <p:cNvSpPr>
            <a:spLocks noGrp="1" noChangeArrowheads="1"/>
          </p:cNvSpPr>
          <p:nvPr>
            <p:ph type="body" idx="1"/>
          </p:nvPr>
        </p:nvSpPr>
        <p:spPr>
          <a:xfrm>
            <a:off x="533400" y="1219200"/>
            <a:ext cx="8229600" cy="5410200"/>
          </a:xfrm>
        </p:spPr>
        <p:txBody>
          <a:bodyPr>
            <a:normAutofit/>
          </a:bodyPr>
          <a:lstStyle/>
          <a:p>
            <a:r>
              <a:rPr lang="en-US" dirty="0"/>
              <a:t>Number items 1, 2</a:t>
            </a:r>
            <a:r>
              <a:rPr lang="en-US" dirty="0" smtClean="0"/>
              <a:t>,…, </a:t>
            </a:r>
            <a:r>
              <a:rPr lang="en-US" i="1" dirty="0" smtClean="0"/>
              <a:t>n</a:t>
            </a:r>
            <a:r>
              <a:rPr lang="en-US" dirty="0" smtClean="0"/>
              <a:t>.</a:t>
            </a:r>
            <a:endParaRPr lang="en-US" dirty="0"/>
          </a:p>
          <a:p>
            <a:pPr lvl="1"/>
            <a:r>
              <a:rPr lang="en-US" dirty="0"/>
              <a:t>Requires table of size O(</a:t>
            </a:r>
            <a:r>
              <a:rPr lang="en-US" i="1" dirty="0"/>
              <a:t>n</a:t>
            </a:r>
            <a:r>
              <a:rPr lang="en-US" dirty="0"/>
              <a:t>) to convert item names to consecutive integers.</a:t>
            </a:r>
          </a:p>
          <a:p>
            <a:r>
              <a:rPr lang="en-US" dirty="0"/>
              <a:t>Count {</a:t>
            </a:r>
            <a:r>
              <a:rPr lang="en-US" i="1" dirty="0" err="1"/>
              <a:t>i</a:t>
            </a:r>
            <a:r>
              <a:rPr lang="en-US" dirty="0"/>
              <a:t>, </a:t>
            </a:r>
            <a:r>
              <a:rPr lang="en-US" i="1" dirty="0" smtClean="0"/>
              <a:t>j</a:t>
            </a:r>
            <a:r>
              <a:rPr lang="en-US" dirty="0" smtClean="0"/>
              <a:t>} </a:t>
            </a:r>
            <a:r>
              <a:rPr lang="en-US" dirty="0"/>
              <a:t>only if</a:t>
            </a:r>
            <a:r>
              <a:rPr lang="en-US" i="1" dirty="0"/>
              <a:t> </a:t>
            </a:r>
            <a:r>
              <a:rPr lang="en-US" i="1" dirty="0" err="1"/>
              <a:t>i</a:t>
            </a:r>
            <a:r>
              <a:rPr lang="en-US" dirty="0"/>
              <a:t> &lt; </a:t>
            </a:r>
            <a:r>
              <a:rPr lang="en-US" i="1" dirty="0"/>
              <a:t>j</a:t>
            </a:r>
            <a:r>
              <a:rPr lang="en-US" dirty="0"/>
              <a:t>. </a:t>
            </a:r>
          </a:p>
          <a:p>
            <a:r>
              <a:rPr lang="en-US" dirty="0"/>
              <a:t>Keep pairs in the order </a:t>
            </a:r>
            <a:r>
              <a:rPr lang="en-US" dirty="0">
                <a:solidFill>
                  <a:srgbClr val="009900"/>
                </a:solidFill>
              </a:rPr>
              <a:t>{1,2}, {1,3},…, {</a:t>
            </a:r>
            <a:r>
              <a:rPr lang="en-US" dirty="0" smtClean="0">
                <a:solidFill>
                  <a:srgbClr val="009900"/>
                </a:solidFill>
              </a:rPr>
              <a:t>1,</a:t>
            </a:r>
            <a:r>
              <a:rPr lang="en-US" i="1" dirty="0" smtClean="0">
                <a:solidFill>
                  <a:srgbClr val="009900"/>
                </a:solidFill>
              </a:rPr>
              <a:t>n</a:t>
            </a:r>
            <a:r>
              <a:rPr lang="en-US" dirty="0" smtClean="0">
                <a:solidFill>
                  <a:srgbClr val="009900"/>
                </a:solidFill>
              </a:rPr>
              <a:t>}, </a:t>
            </a:r>
            <a:r>
              <a:rPr lang="en-US" dirty="0">
                <a:solidFill>
                  <a:srgbClr val="009900"/>
                </a:solidFill>
              </a:rPr>
              <a:t>{2,3}, {2,4</a:t>
            </a:r>
            <a:r>
              <a:rPr lang="en-US" dirty="0" smtClean="0">
                <a:solidFill>
                  <a:srgbClr val="009900"/>
                </a:solidFill>
              </a:rPr>
              <a:t>},…, {2,</a:t>
            </a:r>
            <a:r>
              <a:rPr lang="en-US" i="1" dirty="0" smtClean="0">
                <a:solidFill>
                  <a:srgbClr val="009900"/>
                </a:solidFill>
              </a:rPr>
              <a:t>n</a:t>
            </a:r>
            <a:r>
              <a:rPr lang="en-US" dirty="0" smtClean="0">
                <a:solidFill>
                  <a:srgbClr val="009900"/>
                </a:solidFill>
              </a:rPr>
              <a:t>}, </a:t>
            </a:r>
            <a:r>
              <a:rPr lang="en-US" dirty="0">
                <a:solidFill>
                  <a:srgbClr val="009900"/>
                </a:solidFill>
              </a:rPr>
              <a:t>{3,4},…, {</a:t>
            </a:r>
            <a:r>
              <a:rPr lang="en-US" dirty="0" smtClean="0">
                <a:solidFill>
                  <a:srgbClr val="009900"/>
                </a:solidFill>
              </a:rPr>
              <a:t>3,</a:t>
            </a:r>
            <a:r>
              <a:rPr lang="en-US" i="1" dirty="0" smtClean="0">
                <a:solidFill>
                  <a:srgbClr val="009900"/>
                </a:solidFill>
              </a:rPr>
              <a:t>n</a:t>
            </a:r>
            <a:r>
              <a:rPr lang="en-US" dirty="0" smtClean="0">
                <a:solidFill>
                  <a:srgbClr val="009900"/>
                </a:solidFill>
              </a:rPr>
              <a:t>},…, {</a:t>
            </a:r>
            <a:r>
              <a:rPr lang="en-US" i="1" dirty="0">
                <a:solidFill>
                  <a:srgbClr val="009900"/>
                </a:solidFill>
              </a:rPr>
              <a:t>n </a:t>
            </a:r>
            <a:r>
              <a:rPr lang="en-US" dirty="0">
                <a:solidFill>
                  <a:srgbClr val="009900"/>
                </a:solidFill>
              </a:rPr>
              <a:t>-</a:t>
            </a:r>
            <a:r>
              <a:rPr lang="en-US" dirty="0" smtClean="0">
                <a:solidFill>
                  <a:srgbClr val="009900"/>
                </a:solidFill>
              </a:rPr>
              <a:t>1,</a:t>
            </a:r>
            <a:r>
              <a:rPr lang="en-US" i="1" dirty="0" smtClean="0">
                <a:solidFill>
                  <a:srgbClr val="009900"/>
                </a:solidFill>
              </a:rPr>
              <a:t>n</a:t>
            </a:r>
            <a:r>
              <a:rPr lang="en-US" dirty="0" smtClean="0">
                <a:solidFill>
                  <a:srgbClr val="009900"/>
                </a:solidFill>
              </a:rPr>
              <a:t>}</a:t>
            </a:r>
            <a:r>
              <a:rPr lang="en-US" dirty="0" smtClean="0"/>
              <a:t>.</a:t>
            </a:r>
          </a:p>
          <a:p>
            <a:r>
              <a:rPr lang="en-US" dirty="0"/>
              <a:t>Find pair {</a:t>
            </a:r>
            <a:r>
              <a:rPr lang="en-US" i="1" dirty="0" err="1"/>
              <a:t>i</a:t>
            </a:r>
            <a:r>
              <a:rPr lang="en-US" dirty="0"/>
              <a:t>, </a:t>
            </a:r>
            <a:r>
              <a:rPr lang="en-US" i="1" dirty="0"/>
              <a:t>j</a:t>
            </a:r>
            <a:r>
              <a:rPr lang="en-US" dirty="0"/>
              <a:t>}, where </a:t>
            </a:r>
            <a:r>
              <a:rPr lang="en-US" dirty="0" err="1"/>
              <a:t>i</a:t>
            </a:r>
            <a:r>
              <a:rPr lang="en-US" dirty="0"/>
              <a:t>&lt;j, at the position:</a:t>
            </a:r>
          </a:p>
          <a:p>
            <a:pPr marL="118872" indent="0">
              <a:buNone/>
            </a:pPr>
            <a:r>
              <a:rPr lang="en-US" dirty="0"/>
              <a:t>                </a:t>
            </a:r>
            <a:r>
              <a:rPr lang="en-US" dirty="0">
                <a:solidFill>
                  <a:srgbClr val="33CC33"/>
                </a:solidFill>
              </a:rPr>
              <a:t>(</a:t>
            </a:r>
            <a:r>
              <a:rPr lang="en-US" i="1" dirty="0" err="1">
                <a:solidFill>
                  <a:srgbClr val="33CC33"/>
                </a:solidFill>
              </a:rPr>
              <a:t>i</a:t>
            </a:r>
            <a:r>
              <a:rPr lang="en-US" dirty="0">
                <a:solidFill>
                  <a:srgbClr val="33CC33"/>
                </a:solidFill>
              </a:rPr>
              <a:t> – 1)(</a:t>
            </a:r>
            <a:r>
              <a:rPr lang="en-US" i="1" dirty="0">
                <a:solidFill>
                  <a:srgbClr val="33CC33"/>
                </a:solidFill>
              </a:rPr>
              <a:t>n</a:t>
            </a:r>
            <a:r>
              <a:rPr lang="en-US" dirty="0">
                <a:solidFill>
                  <a:srgbClr val="33CC33"/>
                </a:solidFill>
              </a:rPr>
              <a:t> – </a:t>
            </a:r>
            <a:r>
              <a:rPr lang="en-US" i="1" dirty="0" err="1">
                <a:solidFill>
                  <a:srgbClr val="33CC33"/>
                </a:solidFill>
              </a:rPr>
              <a:t>i</a:t>
            </a:r>
            <a:r>
              <a:rPr lang="en-US" dirty="0">
                <a:solidFill>
                  <a:srgbClr val="33CC33"/>
                </a:solidFill>
              </a:rPr>
              <a:t>/2) + </a:t>
            </a:r>
            <a:r>
              <a:rPr lang="en-US" i="1" dirty="0">
                <a:solidFill>
                  <a:srgbClr val="33CC33"/>
                </a:solidFill>
              </a:rPr>
              <a:t>j</a:t>
            </a:r>
            <a:r>
              <a:rPr lang="en-US" dirty="0">
                <a:solidFill>
                  <a:srgbClr val="33CC33"/>
                </a:solidFill>
              </a:rPr>
              <a:t> – </a:t>
            </a:r>
            <a:r>
              <a:rPr lang="en-US" i="1" dirty="0" err="1">
                <a:solidFill>
                  <a:srgbClr val="33CC33"/>
                </a:solidFill>
              </a:rPr>
              <a:t>i</a:t>
            </a:r>
            <a:endParaRPr lang="en-US" dirty="0"/>
          </a:p>
          <a:p>
            <a:r>
              <a:rPr lang="en-US" dirty="0"/>
              <a:t>Total number of pairs </a:t>
            </a:r>
            <a:r>
              <a:rPr lang="en-US" i="1" dirty="0"/>
              <a:t>n</a:t>
            </a:r>
            <a:r>
              <a:rPr lang="en-US" dirty="0"/>
              <a:t>(</a:t>
            </a:r>
            <a:r>
              <a:rPr lang="en-US" i="1" dirty="0"/>
              <a:t>n</a:t>
            </a:r>
            <a:r>
              <a:rPr lang="en-US" dirty="0"/>
              <a:t> –1)/2; total bytes about 2</a:t>
            </a:r>
            <a:r>
              <a:rPr lang="en-US" i="1" dirty="0"/>
              <a:t>n</a:t>
            </a:r>
            <a:r>
              <a:rPr lang="en-US" baseline="30000" dirty="0"/>
              <a:t>2</a:t>
            </a:r>
            <a:r>
              <a:rPr lang="en-US" dirty="0"/>
              <a:t>.</a:t>
            </a:r>
          </a:p>
          <a:p>
            <a:endParaRPr lang="en-US" dirty="0"/>
          </a:p>
        </p:txBody>
      </p:sp>
    </p:spTree>
    <p:extLst>
      <p:ext uri="{BB962C8B-B14F-4D97-AF65-F5344CB8AC3E}">
        <p14:creationId xmlns:p14="http://schemas.microsoft.com/office/powerpoint/2010/main" val="3367844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85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85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851">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8851">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88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1219200"/>
            <a:ext cx="77724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The A-Priori Algorithm</a:t>
            </a:r>
            <a:endParaRPr lang="en-US" dirty="0">
              <a:solidFill>
                <a:srgbClr val="CC0000"/>
              </a:solidFill>
            </a:endParaRPr>
          </a:p>
        </p:txBody>
      </p:sp>
      <p:sp>
        <p:nvSpPr>
          <p:cNvPr id="9" name="Rectangle 3"/>
          <p:cNvSpPr>
            <a:spLocks noGrp="1" noChangeArrowheads="1"/>
          </p:cNvSpPr>
          <p:nvPr>
            <p:ph type="ctrTitle"/>
          </p:nvPr>
        </p:nvSpPr>
        <p:spPr>
          <a:xfrm>
            <a:off x="1219200" y="2590800"/>
            <a:ext cx="7391400" cy="2286000"/>
          </a:xfrm>
        </p:spPr>
        <p:txBody>
          <a:bodyPr>
            <a:noAutofit/>
          </a:bodyPr>
          <a:lstStyle/>
          <a:p>
            <a:r>
              <a:rPr lang="en-US" sz="3600" dirty="0" smtClean="0">
                <a:solidFill>
                  <a:srgbClr val="FF9900"/>
                </a:solidFill>
              </a:rPr>
              <a:t>Monotonicity of “Frequent”</a:t>
            </a:r>
            <a:br>
              <a:rPr lang="en-US" sz="3600" dirty="0" smtClean="0">
                <a:solidFill>
                  <a:srgbClr val="FF9900"/>
                </a:solidFill>
              </a:rPr>
            </a:br>
            <a:r>
              <a:rPr lang="en-US" sz="3600" dirty="0" smtClean="0">
                <a:solidFill>
                  <a:srgbClr val="FF9900"/>
                </a:solidFill>
              </a:rPr>
              <a:t>Candidate Pairs</a:t>
            </a:r>
            <a:br>
              <a:rPr lang="en-US" sz="3600" dirty="0" smtClean="0">
                <a:solidFill>
                  <a:srgbClr val="FF9900"/>
                </a:solidFill>
              </a:rPr>
            </a:br>
            <a:r>
              <a:rPr lang="en-US" sz="3600" dirty="0" smtClean="0">
                <a:solidFill>
                  <a:srgbClr val="FF9900"/>
                </a:solidFill>
              </a:rPr>
              <a:t>Extension to Larger </a:t>
            </a:r>
            <a:r>
              <a:rPr lang="en-US" sz="3600" dirty="0" err="1" smtClean="0">
                <a:solidFill>
                  <a:srgbClr val="FF9900"/>
                </a:solidFill>
              </a:rPr>
              <a:t>Itemsets</a:t>
            </a:r>
            <a:endParaRPr lang="en-US" sz="3600" dirty="0">
              <a:solidFill>
                <a:srgbClr val="FF9900"/>
              </a:solidFill>
            </a:endParaRPr>
          </a:p>
        </p:txBody>
      </p:sp>
    </p:spTree>
    <p:extLst>
      <p:ext uri="{BB962C8B-B14F-4D97-AF65-F5344CB8AC3E}">
        <p14:creationId xmlns:p14="http://schemas.microsoft.com/office/powerpoint/2010/main" val="359158913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B553519-B687-4B76-A017-370184A8D04C}" type="slidenum">
              <a:rPr lang="en-US"/>
              <a:pPr/>
              <a:t>16</a:t>
            </a:fld>
            <a:endParaRPr lang="en-US"/>
          </a:p>
        </p:txBody>
      </p:sp>
      <p:sp>
        <p:nvSpPr>
          <p:cNvPr id="16386" name="Rectangle 2"/>
          <p:cNvSpPr>
            <a:spLocks noGrp="1" noChangeArrowheads="1"/>
          </p:cNvSpPr>
          <p:nvPr>
            <p:ph type="title"/>
          </p:nvPr>
        </p:nvSpPr>
        <p:spPr/>
        <p:txBody>
          <a:bodyPr/>
          <a:lstStyle/>
          <a:p>
            <a:r>
              <a:rPr lang="en-US" dirty="0"/>
              <a:t>A-Priori </a:t>
            </a:r>
            <a:r>
              <a:rPr lang="en-US" dirty="0" smtClean="0"/>
              <a:t>Algorithm</a:t>
            </a:r>
            <a:endParaRPr lang="en-US" dirty="0"/>
          </a:p>
        </p:txBody>
      </p:sp>
      <p:sp>
        <p:nvSpPr>
          <p:cNvPr id="16387" name="Rectangle 3"/>
          <p:cNvSpPr>
            <a:spLocks noGrp="1" noChangeArrowheads="1"/>
          </p:cNvSpPr>
          <p:nvPr>
            <p:ph type="body" idx="1"/>
          </p:nvPr>
        </p:nvSpPr>
        <p:spPr/>
        <p:txBody>
          <a:bodyPr/>
          <a:lstStyle/>
          <a:p>
            <a:r>
              <a:rPr lang="en-US" dirty="0"/>
              <a:t>A two-pass approach called </a:t>
            </a:r>
            <a:r>
              <a:rPr lang="en-US" i="1" dirty="0" smtClean="0">
                <a:solidFill>
                  <a:srgbClr val="FF0066"/>
                </a:solidFill>
              </a:rPr>
              <a:t>a-priori</a:t>
            </a:r>
            <a:r>
              <a:rPr lang="en-US" dirty="0" smtClean="0"/>
              <a:t> </a:t>
            </a:r>
            <a:r>
              <a:rPr lang="en-US" dirty="0"/>
              <a:t>limits the need for main memory.</a:t>
            </a:r>
          </a:p>
          <a:p>
            <a:r>
              <a:rPr lang="en-US" dirty="0"/>
              <a:t>Key idea: </a:t>
            </a:r>
            <a:r>
              <a:rPr lang="en-US" i="1" dirty="0" smtClean="0">
                <a:solidFill>
                  <a:srgbClr val="FF0066"/>
                </a:solidFill>
              </a:rPr>
              <a:t>monotonicity</a:t>
            </a:r>
            <a:r>
              <a:rPr lang="en-US" dirty="0" smtClean="0"/>
              <a:t>:  </a:t>
            </a:r>
            <a:r>
              <a:rPr lang="en-US" dirty="0"/>
              <a:t>if a set of items appears at least </a:t>
            </a:r>
            <a:r>
              <a:rPr lang="en-US" i="1" dirty="0"/>
              <a:t>s</a:t>
            </a:r>
            <a:r>
              <a:rPr lang="en-US" dirty="0"/>
              <a:t> </a:t>
            </a:r>
            <a:r>
              <a:rPr lang="en-US" dirty="0" smtClean="0"/>
              <a:t>times</a:t>
            </a:r>
            <a:r>
              <a:rPr lang="en-US" dirty="0"/>
              <a:t>, so does every </a:t>
            </a:r>
            <a:r>
              <a:rPr lang="en-US" dirty="0" smtClean="0"/>
              <a:t>subset of the set.</a:t>
            </a:r>
            <a:endParaRPr lang="en-US" dirty="0"/>
          </a:p>
          <a:p>
            <a:r>
              <a:rPr lang="en-US" dirty="0">
                <a:solidFill>
                  <a:srgbClr val="33CC33"/>
                </a:solidFill>
              </a:rPr>
              <a:t>Contrapositive for pairs</a:t>
            </a:r>
            <a:r>
              <a:rPr lang="en-US" dirty="0"/>
              <a:t>: if item</a:t>
            </a:r>
            <a:r>
              <a:rPr lang="en-US" i="1" dirty="0"/>
              <a:t> </a:t>
            </a:r>
            <a:r>
              <a:rPr lang="en-US" i="1" dirty="0" err="1"/>
              <a:t>i</a:t>
            </a:r>
            <a:r>
              <a:rPr lang="en-US" dirty="0"/>
              <a:t> </a:t>
            </a:r>
            <a:r>
              <a:rPr lang="en-US" dirty="0" smtClean="0"/>
              <a:t>does </a:t>
            </a:r>
            <a:r>
              <a:rPr lang="en-US" dirty="0"/>
              <a:t>not appear in </a:t>
            </a:r>
            <a:r>
              <a:rPr lang="en-US" i="1" dirty="0" smtClean="0"/>
              <a:t>s</a:t>
            </a:r>
            <a:r>
              <a:rPr lang="en-US" dirty="0" smtClean="0"/>
              <a:t> </a:t>
            </a:r>
            <a:r>
              <a:rPr lang="en-US" dirty="0"/>
              <a:t>baskets, then no pair including </a:t>
            </a:r>
            <a:r>
              <a:rPr lang="en-US" i="1" dirty="0" err="1"/>
              <a:t>i</a:t>
            </a:r>
            <a:r>
              <a:rPr lang="en-US" dirty="0"/>
              <a:t> </a:t>
            </a:r>
            <a:r>
              <a:rPr lang="en-US" dirty="0" smtClean="0"/>
              <a:t>can </a:t>
            </a:r>
            <a:r>
              <a:rPr lang="en-US" dirty="0"/>
              <a:t>appear in </a:t>
            </a:r>
            <a:r>
              <a:rPr lang="en-US" i="1" dirty="0" smtClean="0"/>
              <a:t>s</a:t>
            </a:r>
            <a:r>
              <a:rPr lang="en-US" dirty="0" smtClean="0"/>
              <a:t> baskets</a:t>
            </a:r>
            <a:r>
              <a:rPr lang="en-US" dirty="0"/>
              <a:t>.</a:t>
            </a:r>
          </a:p>
        </p:txBody>
      </p:sp>
    </p:spTree>
    <p:extLst>
      <p:ext uri="{BB962C8B-B14F-4D97-AF65-F5344CB8AC3E}">
        <p14:creationId xmlns:p14="http://schemas.microsoft.com/office/powerpoint/2010/main" val="1031807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1AA96BA-8969-48B1-8BF8-9917A0A9E83F}" type="slidenum">
              <a:rPr lang="en-US"/>
              <a:pPr/>
              <a:t>17</a:t>
            </a:fld>
            <a:endParaRPr lang="en-US"/>
          </a:p>
        </p:txBody>
      </p:sp>
      <p:sp>
        <p:nvSpPr>
          <p:cNvPr id="17410" name="Rectangle 2"/>
          <p:cNvSpPr>
            <a:spLocks noGrp="1" noChangeArrowheads="1"/>
          </p:cNvSpPr>
          <p:nvPr>
            <p:ph type="title"/>
          </p:nvPr>
        </p:nvSpPr>
        <p:spPr/>
        <p:txBody>
          <a:bodyPr/>
          <a:lstStyle/>
          <a:p>
            <a:r>
              <a:rPr lang="en-US"/>
              <a:t>A-Priori Algorithm – (2)</a:t>
            </a:r>
          </a:p>
        </p:txBody>
      </p:sp>
      <p:sp>
        <p:nvSpPr>
          <p:cNvPr id="17411" name="Rectangle 3"/>
          <p:cNvSpPr>
            <a:spLocks noGrp="1" noChangeArrowheads="1"/>
          </p:cNvSpPr>
          <p:nvPr>
            <p:ph type="body" idx="1"/>
          </p:nvPr>
        </p:nvSpPr>
        <p:spPr>
          <a:xfrm>
            <a:off x="457200" y="1295400"/>
            <a:ext cx="7620000" cy="4114800"/>
          </a:xfrm>
        </p:spPr>
        <p:txBody>
          <a:bodyPr/>
          <a:lstStyle/>
          <a:p>
            <a:r>
              <a:rPr lang="en-US" dirty="0">
                <a:solidFill>
                  <a:srgbClr val="33CC33"/>
                </a:solidFill>
              </a:rPr>
              <a:t>Pass 1</a:t>
            </a:r>
            <a:r>
              <a:rPr lang="en-US" dirty="0"/>
              <a:t>: Read baskets and count in main memory the occurrences of each item.</a:t>
            </a:r>
          </a:p>
          <a:p>
            <a:pPr lvl="1"/>
            <a:r>
              <a:rPr lang="en-US" dirty="0"/>
              <a:t>Requires only memory proportional to #items.</a:t>
            </a:r>
          </a:p>
          <a:p>
            <a:r>
              <a:rPr lang="en-US" dirty="0"/>
              <a:t>Items that appear at least </a:t>
            </a:r>
            <a:r>
              <a:rPr lang="en-US" i="1" dirty="0"/>
              <a:t>s </a:t>
            </a:r>
            <a:r>
              <a:rPr lang="en-US" dirty="0" smtClean="0"/>
              <a:t>times </a:t>
            </a:r>
            <a:r>
              <a:rPr lang="en-US" dirty="0"/>
              <a:t>are the </a:t>
            </a:r>
            <a:r>
              <a:rPr lang="en-US" i="1" dirty="0">
                <a:solidFill>
                  <a:srgbClr val="FF0066"/>
                </a:solidFill>
              </a:rPr>
              <a:t>frequent items</a:t>
            </a:r>
            <a:r>
              <a:rPr lang="en-US" dirty="0"/>
              <a:t>.</a:t>
            </a:r>
          </a:p>
        </p:txBody>
      </p:sp>
    </p:spTree>
    <p:extLst>
      <p:ext uri="{BB962C8B-B14F-4D97-AF65-F5344CB8AC3E}">
        <p14:creationId xmlns:p14="http://schemas.microsoft.com/office/powerpoint/2010/main" val="853026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CFCB199-EC78-49F2-A9DB-B21552E6DD81}" type="slidenum">
              <a:rPr lang="en-US"/>
              <a:pPr/>
              <a:t>18</a:t>
            </a:fld>
            <a:endParaRPr lang="en-US"/>
          </a:p>
        </p:txBody>
      </p:sp>
      <p:sp>
        <p:nvSpPr>
          <p:cNvPr id="92162" name="Rectangle 2"/>
          <p:cNvSpPr>
            <a:spLocks noGrp="1" noChangeArrowheads="1"/>
          </p:cNvSpPr>
          <p:nvPr>
            <p:ph type="title"/>
          </p:nvPr>
        </p:nvSpPr>
        <p:spPr/>
        <p:txBody>
          <a:bodyPr/>
          <a:lstStyle/>
          <a:p>
            <a:r>
              <a:rPr lang="en-US"/>
              <a:t>A-Priori Algorithm – (3)</a:t>
            </a:r>
          </a:p>
        </p:txBody>
      </p:sp>
      <p:sp>
        <p:nvSpPr>
          <p:cNvPr id="92163" name="Rectangle 3"/>
          <p:cNvSpPr>
            <a:spLocks noGrp="1" noChangeArrowheads="1"/>
          </p:cNvSpPr>
          <p:nvPr>
            <p:ph type="body" idx="1"/>
          </p:nvPr>
        </p:nvSpPr>
        <p:spPr>
          <a:xfrm>
            <a:off x="533400" y="1371600"/>
            <a:ext cx="8458200" cy="5257800"/>
          </a:xfrm>
        </p:spPr>
        <p:txBody>
          <a:bodyPr/>
          <a:lstStyle/>
          <a:p>
            <a:r>
              <a:rPr lang="en-US" dirty="0">
                <a:solidFill>
                  <a:srgbClr val="33CC33"/>
                </a:solidFill>
              </a:rPr>
              <a:t>Pass 2</a:t>
            </a:r>
            <a:r>
              <a:rPr lang="en-US" dirty="0"/>
              <a:t>: Read baskets again and count in main memory only those pairs both of which were found in Pass 1 to be frequent.</a:t>
            </a:r>
          </a:p>
          <a:p>
            <a:r>
              <a:rPr lang="en-US" dirty="0"/>
              <a:t>Requires memory proportional to square of </a:t>
            </a:r>
            <a:r>
              <a:rPr lang="en-US" i="1" dirty="0" smtClean="0">
                <a:solidFill>
                  <a:srgbClr val="CC6600"/>
                </a:solidFill>
              </a:rPr>
              <a:t>frequent</a:t>
            </a:r>
            <a:r>
              <a:rPr lang="en-US" dirty="0" smtClean="0"/>
              <a:t> items </a:t>
            </a:r>
            <a:r>
              <a:rPr lang="en-US" dirty="0"/>
              <a:t>only (for counts), plus a </a:t>
            </a:r>
            <a:r>
              <a:rPr lang="en-US" dirty="0" smtClean="0"/>
              <a:t>table </a:t>
            </a:r>
            <a:r>
              <a:rPr lang="en-US" dirty="0"/>
              <a:t>of the frequent items (so you know what must be counted).</a:t>
            </a:r>
          </a:p>
        </p:txBody>
      </p:sp>
    </p:spTree>
    <p:extLst>
      <p:ext uri="{BB962C8B-B14F-4D97-AF65-F5344CB8AC3E}">
        <p14:creationId xmlns:p14="http://schemas.microsoft.com/office/powerpoint/2010/main" val="3569951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p:cNvSpPr>
            <a:spLocks noGrp="1"/>
          </p:cNvSpPr>
          <p:nvPr>
            <p:ph type="sldNum" sz="quarter" idx="12"/>
          </p:nvPr>
        </p:nvSpPr>
        <p:spPr/>
        <p:txBody>
          <a:bodyPr/>
          <a:lstStyle/>
          <a:p>
            <a:fld id="{0292FE3E-45D0-4179-9F82-B9143DE45A77}" type="slidenum">
              <a:rPr lang="en-US"/>
              <a:pPr/>
              <a:t>19</a:t>
            </a:fld>
            <a:endParaRPr lang="en-US"/>
          </a:p>
        </p:txBody>
      </p:sp>
      <p:sp>
        <p:nvSpPr>
          <p:cNvPr id="19458" name="Rectangle 2"/>
          <p:cNvSpPr>
            <a:spLocks noGrp="1" noChangeArrowheads="1"/>
          </p:cNvSpPr>
          <p:nvPr>
            <p:ph type="title"/>
          </p:nvPr>
        </p:nvSpPr>
        <p:spPr/>
        <p:txBody>
          <a:bodyPr/>
          <a:lstStyle/>
          <a:p>
            <a:r>
              <a:rPr lang="en-US"/>
              <a:t>Picture of A-Priori</a:t>
            </a:r>
          </a:p>
        </p:txBody>
      </p:sp>
      <p:sp>
        <p:nvSpPr>
          <p:cNvPr id="19459" name="Rectangle 3"/>
          <p:cNvSpPr>
            <a:spLocks noChangeArrowheads="1"/>
          </p:cNvSpPr>
          <p:nvPr/>
        </p:nvSpPr>
        <p:spPr bwMode="auto">
          <a:xfrm>
            <a:off x="2209800" y="2362200"/>
            <a:ext cx="2057400" cy="3124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atin typeface="Times New Roman" pitchFamily="18" charset="0"/>
            </a:endParaRPr>
          </a:p>
        </p:txBody>
      </p:sp>
      <p:sp>
        <p:nvSpPr>
          <p:cNvPr id="19460" name="Rectangle 4"/>
          <p:cNvSpPr>
            <a:spLocks noChangeArrowheads="1"/>
          </p:cNvSpPr>
          <p:nvPr/>
        </p:nvSpPr>
        <p:spPr bwMode="auto">
          <a:xfrm>
            <a:off x="5257800" y="2362200"/>
            <a:ext cx="1981200" cy="3124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atin typeface="Times New Roman" pitchFamily="18" charset="0"/>
              </a:rPr>
              <a:t>  </a:t>
            </a:r>
          </a:p>
        </p:txBody>
      </p:sp>
      <p:sp>
        <p:nvSpPr>
          <p:cNvPr id="19461" name="Rectangle 5"/>
          <p:cNvSpPr>
            <a:spLocks noChangeArrowheads="1"/>
          </p:cNvSpPr>
          <p:nvPr/>
        </p:nvSpPr>
        <p:spPr bwMode="auto">
          <a:xfrm>
            <a:off x="2286000" y="2438400"/>
            <a:ext cx="1905000" cy="68580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Item counts</a:t>
            </a:r>
          </a:p>
        </p:txBody>
      </p:sp>
      <p:sp>
        <p:nvSpPr>
          <p:cNvPr id="19463" name="Text Box 7"/>
          <p:cNvSpPr txBox="1">
            <a:spLocks noChangeArrowheads="1"/>
          </p:cNvSpPr>
          <p:nvPr/>
        </p:nvSpPr>
        <p:spPr bwMode="auto">
          <a:xfrm>
            <a:off x="2667000" y="5630863"/>
            <a:ext cx="1047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Pass 1</a:t>
            </a:r>
          </a:p>
        </p:txBody>
      </p:sp>
      <p:sp>
        <p:nvSpPr>
          <p:cNvPr id="19464" name="Text Box 8"/>
          <p:cNvSpPr txBox="1">
            <a:spLocks noChangeArrowheads="1"/>
          </p:cNvSpPr>
          <p:nvPr/>
        </p:nvSpPr>
        <p:spPr bwMode="auto">
          <a:xfrm>
            <a:off x="5715000" y="5630863"/>
            <a:ext cx="1047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Pass 2</a:t>
            </a:r>
          </a:p>
        </p:txBody>
      </p:sp>
      <p:sp>
        <p:nvSpPr>
          <p:cNvPr id="19465" name="Rectangle 9"/>
          <p:cNvSpPr>
            <a:spLocks noChangeArrowheads="1"/>
          </p:cNvSpPr>
          <p:nvPr/>
        </p:nvSpPr>
        <p:spPr bwMode="auto">
          <a:xfrm>
            <a:off x="5334000" y="2438400"/>
            <a:ext cx="1828800" cy="53340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a:t>Frequent items</a:t>
            </a:r>
          </a:p>
        </p:txBody>
      </p:sp>
      <p:sp>
        <p:nvSpPr>
          <p:cNvPr id="19466" name="Line 10"/>
          <p:cNvSpPr>
            <a:spLocks noChangeShapeType="1"/>
          </p:cNvSpPr>
          <p:nvPr/>
        </p:nvSpPr>
        <p:spPr bwMode="auto">
          <a:xfrm flipV="1">
            <a:off x="4191000" y="2971800"/>
            <a:ext cx="12192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8" name="Text Box 12"/>
          <p:cNvSpPr txBox="1">
            <a:spLocks noChangeArrowheads="1"/>
          </p:cNvSpPr>
          <p:nvPr/>
        </p:nvSpPr>
        <p:spPr bwMode="auto">
          <a:xfrm>
            <a:off x="5562600" y="3429000"/>
            <a:ext cx="146685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Counts of</a:t>
            </a:r>
          </a:p>
          <a:p>
            <a:r>
              <a:rPr lang="en-US"/>
              <a:t>  pairs of</a:t>
            </a:r>
          </a:p>
          <a:p>
            <a:r>
              <a:rPr lang="en-US"/>
              <a:t> frequent</a:t>
            </a:r>
          </a:p>
          <a:p>
            <a:r>
              <a:rPr lang="en-US"/>
              <a:t>   items</a:t>
            </a:r>
          </a:p>
        </p:txBody>
      </p:sp>
      <p:sp>
        <p:nvSpPr>
          <p:cNvPr id="19469" name="Line 13"/>
          <p:cNvSpPr>
            <a:spLocks noChangeShapeType="1"/>
          </p:cNvSpPr>
          <p:nvPr/>
        </p:nvSpPr>
        <p:spPr bwMode="auto">
          <a:xfrm>
            <a:off x="4191000" y="2438400"/>
            <a:ext cx="1143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967353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C337320-A521-4FF5-A2DB-C2A212F2E3EC}" type="slidenum">
              <a:rPr lang="en-US"/>
              <a:pPr/>
              <a:t>2</a:t>
            </a:fld>
            <a:endParaRPr lang="en-US"/>
          </a:p>
        </p:txBody>
      </p:sp>
      <p:sp>
        <p:nvSpPr>
          <p:cNvPr id="8194" name="Rectangle 2"/>
          <p:cNvSpPr>
            <a:spLocks noGrp="1" noChangeArrowheads="1"/>
          </p:cNvSpPr>
          <p:nvPr>
            <p:ph type="title"/>
          </p:nvPr>
        </p:nvSpPr>
        <p:spPr/>
        <p:txBody>
          <a:bodyPr/>
          <a:lstStyle/>
          <a:p>
            <a:r>
              <a:rPr lang="en-US"/>
              <a:t>The Market-Basket Model</a:t>
            </a:r>
          </a:p>
        </p:txBody>
      </p:sp>
      <p:sp>
        <p:nvSpPr>
          <p:cNvPr id="8195" name="Rectangle 3"/>
          <p:cNvSpPr>
            <a:spLocks noGrp="1" noChangeArrowheads="1"/>
          </p:cNvSpPr>
          <p:nvPr>
            <p:ph type="body" idx="1"/>
          </p:nvPr>
        </p:nvSpPr>
        <p:spPr/>
        <p:txBody>
          <a:bodyPr/>
          <a:lstStyle/>
          <a:p>
            <a:r>
              <a:rPr lang="en-US" dirty="0"/>
              <a:t>A large set of </a:t>
            </a:r>
            <a:r>
              <a:rPr lang="en-US" i="1" dirty="0">
                <a:solidFill>
                  <a:srgbClr val="FF0066"/>
                </a:solidFill>
              </a:rPr>
              <a:t>items</a:t>
            </a:r>
            <a:r>
              <a:rPr lang="en-US" dirty="0"/>
              <a:t>, e.g., things sold in a supermarket.</a:t>
            </a:r>
          </a:p>
          <a:p>
            <a:r>
              <a:rPr lang="en-US" dirty="0"/>
              <a:t>A large set of </a:t>
            </a:r>
            <a:r>
              <a:rPr lang="en-US" i="1" dirty="0">
                <a:solidFill>
                  <a:srgbClr val="FF0066"/>
                </a:solidFill>
              </a:rPr>
              <a:t>baskets</a:t>
            </a:r>
            <a:r>
              <a:rPr lang="en-US" dirty="0"/>
              <a:t>, each of which is a </a:t>
            </a:r>
            <a:r>
              <a:rPr lang="en-US" dirty="0">
                <a:solidFill>
                  <a:srgbClr val="00B050"/>
                </a:solidFill>
              </a:rPr>
              <a:t>small</a:t>
            </a:r>
            <a:r>
              <a:rPr lang="en-US" dirty="0"/>
              <a:t> set of the items, e.g., the things one customer buys on one day.</a:t>
            </a:r>
          </a:p>
        </p:txBody>
      </p:sp>
    </p:spTree>
    <p:extLst>
      <p:ext uri="{BB962C8B-B14F-4D97-AF65-F5344CB8AC3E}">
        <p14:creationId xmlns:p14="http://schemas.microsoft.com/office/powerpoint/2010/main" val="7224933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247B9BB-6BDE-4C5E-A3F1-51AA3F500DB7}" type="slidenum">
              <a:rPr lang="en-US"/>
              <a:pPr/>
              <a:t>20</a:t>
            </a:fld>
            <a:endParaRPr lang="en-US"/>
          </a:p>
        </p:txBody>
      </p:sp>
      <p:sp>
        <p:nvSpPr>
          <p:cNvPr id="80898" name="Rectangle 2"/>
          <p:cNvSpPr>
            <a:spLocks noGrp="1" noChangeArrowheads="1"/>
          </p:cNvSpPr>
          <p:nvPr>
            <p:ph type="title"/>
          </p:nvPr>
        </p:nvSpPr>
        <p:spPr/>
        <p:txBody>
          <a:bodyPr/>
          <a:lstStyle/>
          <a:p>
            <a:r>
              <a:rPr lang="en-US"/>
              <a:t>Detail for A-Priori</a:t>
            </a:r>
          </a:p>
        </p:txBody>
      </p:sp>
      <p:sp>
        <p:nvSpPr>
          <p:cNvPr id="80899" name="Rectangle 3"/>
          <p:cNvSpPr>
            <a:spLocks noGrp="1" noChangeArrowheads="1"/>
          </p:cNvSpPr>
          <p:nvPr>
            <p:ph type="body" idx="1"/>
          </p:nvPr>
        </p:nvSpPr>
        <p:spPr>
          <a:xfrm>
            <a:off x="457200" y="1371600"/>
            <a:ext cx="8458200" cy="4419600"/>
          </a:xfrm>
        </p:spPr>
        <p:txBody>
          <a:bodyPr/>
          <a:lstStyle/>
          <a:p>
            <a:r>
              <a:rPr lang="en-US" dirty="0"/>
              <a:t>You can use the triangular matrix method with </a:t>
            </a:r>
            <a:r>
              <a:rPr lang="en-US" i="1" dirty="0" smtClean="0"/>
              <a:t>n</a:t>
            </a:r>
            <a:r>
              <a:rPr lang="en-US" dirty="0" smtClean="0"/>
              <a:t> </a:t>
            </a:r>
            <a:r>
              <a:rPr lang="en-US" dirty="0"/>
              <a:t>= number of frequent items.</a:t>
            </a:r>
          </a:p>
          <a:p>
            <a:pPr lvl="1"/>
            <a:r>
              <a:rPr lang="en-US" dirty="0"/>
              <a:t>May save space compared with storing triples.</a:t>
            </a:r>
          </a:p>
          <a:p>
            <a:r>
              <a:rPr lang="en-US" dirty="0">
                <a:solidFill>
                  <a:srgbClr val="33CC33"/>
                </a:solidFill>
              </a:rPr>
              <a:t>Trick</a:t>
            </a:r>
            <a:r>
              <a:rPr lang="en-US" dirty="0"/>
              <a:t>: number frequent items 1</a:t>
            </a:r>
            <a:r>
              <a:rPr lang="en-US" dirty="0" smtClean="0"/>
              <a:t>, 2</a:t>
            </a:r>
            <a:r>
              <a:rPr lang="en-US" dirty="0"/>
              <a:t>,… and keep a table relating new numbers to original item numbers.</a:t>
            </a:r>
          </a:p>
        </p:txBody>
      </p:sp>
    </p:spTree>
    <p:extLst>
      <p:ext uri="{BB962C8B-B14F-4D97-AF65-F5344CB8AC3E}">
        <p14:creationId xmlns:p14="http://schemas.microsoft.com/office/powerpoint/2010/main" val="3442179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08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4"/>
          <p:cNvSpPr>
            <a:spLocks noGrp="1"/>
          </p:cNvSpPr>
          <p:nvPr>
            <p:ph type="sldNum" sz="quarter" idx="12"/>
          </p:nvPr>
        </p:nvSpPr>
        <p:spPr/>
        <p:txBody>
          <a:bodyPr/>
          <a:lstStyle/>
          <a:p>
            <a:fld id="{1ADE21D8-C701-4532-92D4-F294B756198B}" type="slidenum">
              <a:rPr lang="en-US"/>
              <a:pPr/>
              <a:t>21</a:t>
            </a:fld>
            <a:endParaRPr lang="en-US"/>
          </a:p>
        </p:txBody>
      </p:sp>
      <p:sp>
        <p:nvSpPr>
          <p:cNvPr id="93186" name="Rectangle 2"/>
          <p:cNvSpPr>
            <a:spLocks noGrp="1" noChangeArrowheads="1"/>
          </p:cNvSpPr>
          <p:nvPr>
            <p:ph type="title"/>
          </p:nvPr>
        </p:nvSpPr>
        <p:spPr/>
        <p:txBody>
          <a:bodyPr>
            <a:normAutofit/>
          </a:bodyPr>
          <a:lstStyle/>
          <a:p>
            <a:r>
              <a:rPr lang="en-US" dirty="0"/>
              <a:t>A-Priori Using </a:t>
            </a:r>
            <a:r>
              <a:rPr lang="en-US" dirty="0" smtClean="0"/>
              <a:t>Triangular Matrix</a:t>
            </a:r>
            <a:endParaRPr lang="en-US" dirty="0"/>
          </a:p>
        </p:txBody>
      </p:sp>
      <p:sp>
        <p:nvSpPr>
          <p:cNvPr id="93187" name="Rectangle 3"/>
          <p:cNvSpPr>
            <a:spLocks noChangeArrowheads="1"/>
          </p:cNvSpPr>
          <p:nvPr/>
        </p:nvSpPr>
        <p:spPr bwMode="auto">
          <a:xfrm>
            <a:off x="2209800" y="2362200"/>
            <a:ext cx="2057400" cy="3124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atin typeface="Times New Roman" pitchFamily="18" charset="0"/>
            </a:endParaRPr>
          </a:p>
        </p:txBody>
      </p:sp>
      <p:sp>
        <p:nvSpPr>
          <p:cNvPr id="93188" name="Rectangle 4"/>
          <p:cNvSpPr>
            <a:spLocks noChangeArrowheads="1"/>
          </p:cNvSpPr>
          <p:nvPr/>
        </p:nvSpPr>
        <p:spPr bwMode="auto">
          <a:xfrm>
            <a:off x="5257800" y="2362200"/>
            <a:ext cx="1981200" cy="3124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atin typeface="Times New Roman" pitchFamily="18" charset="0"/>
            </a:endParaRPr>
          </a:p>
        </p:txBody>
      </p:sp>
      <p:sp>
        <p:nvSpPr>
          <p:cNvPr id="93189" name="Rectangle 5"/>
          <p:cNvSpPr>
            <a:spLocks noChangeArrowheads="1"/>
          </p:cNvSpPr>
          <p:nvPr/>
        </p:nvSpPr>
        <p:spPr bwMode="auto">
          <a:xfrm>
            <a:off x="2286000" y="2438400"/>
            <a:ext cx="1905000" cy="68580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Item counts</a:t>
            </a:r>
          </a:p>
        </p:txBody>
      </p:sp>
      <p:sp>
        <p:nvSpPr>
          <p:cNvPr id="93190" name="Text Box 6"/>
          <p:cNvSpPr txBox="1">
            <a:spLocks noChangeArrowheads="1"/>
          </p:cNvSpPr>
          <p:nvPr/>
        </p:nvSpPr>
        <p:spPr bwMode="auto">
          <a:xfrm>
            <a:off x="2667000" y="5630863"/>
            <a:ext cx="1047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Pass 1</a:t>
            </a:r>
          </a:p>
        </p:txBody>
      </p:sp>
      <p:sp>
        <p:nvSpPr>
          <p:cNvPr id="93191" name="Text Box 7"/>
          <p:cNvSpPr txBox="1">
            <a:spLocks noChangeArrowheads="1"/>
          </p:cNvSpPr>
          <p:nvPr/>
        </p:nvSpPr>
        <p:spPr bwMode="auto">
          <a:xfrm>
            <a:off x="5715000" y="5630863"/>
            <a:ext cx="1047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Pass 2</a:t>
            </a:r>
          </a:p>
        </p:txBody>
      </p:sp>
      <p:sp>
        <p:nvSpPr>
          <p:cNvPr id="93192" name="Rectangle 8"/>
          <p:cNvSpPr>
            <a:spLocks noChangeArrowheads="1"/>
          </p:cNvSpPr>
          <p:nvPr/>
        </p:nvSpPr>
        <p:spPr bwMode="auto">
          <a:xfrm>
            <a:off x="5334000" y="2438400"/>
            <a:ext cx="1828800" cy="121920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dirty="0" smtClean="0"/>
              <a:t>Old #’s  New #’s</a:t>
            </a:r>
          </a:p>
          <a:p>
            <a:pPr marL="457200" indent="-457200" algn="ctr">
              <a:buAutoNum type="arabicPeriod"/>
            </a:pPr>
            <a:r>
              <a:rPr lang="en-US" sz="2000" dirty="0" smtClean="0"/>
              <a:t>        1       </a:t>
            </a:r>
          </a:p>
          <a:p>
            <a:pPr marL="457200" indent="-457200" algn="ctr">
              <a:buAutoNum type="arabicPeriod"/>
            </a:pPr>
            <a:r>
              <a:rPr lang="en-US" sz="2000" dirty="0" smtClean="0"/>
              <a:t>        -       </a:t>
            </a:r>
          </a:p>
          <a:p>
            <a:pPr marL="457200" indent="-457200" algn="ctr">
              <a:buAutoNum type="arabicPeriod"/>
            </a:pPr>
            <a:r>
              <a:rPr lang="en-US" sz="2000" dirty="0" smtClean="0"/>
              <a:t>       2       </a:t>
            </a:r>
          </a:p>
        </p:txBody>
      </p:sp>
      <p:sp>
        <p:nvSpPr>
          <p:cNvPr id="93193" name="Line 9"/>
          <p:cNvSpPr>
            <a:spLocks noChangeShapeType="1"/>
          </p:cNvSpPr>
          <p:nvPr/>
        </p:nvSpPr>
        <p:spPr bwMode="auto">
          <a:xfrm>
            <a:off x="4191000" y="3124200"/>
            <a:ext cx="11430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194" name="Text Box 10"/>
          <p:cNvSpPr txBox="1">
            <a:spLocks noChangeArrowheads="1"/>
          </p:cNvSpPr>
          <p:nvPr/>
        </p:nvSpPr>
        <p:spPr bwMode="auto">
          <a:xfrm>
            <a:off x="5562600" y="3657600"/>
            <a:ext cx="146685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Counts of</a:t>
            </a:r>
          </a:p>
          <a:p>
            <a:r>
              <a:rPr lang="en-US"/>
              <a:t> pairs of</a:t>
            </a:r>
          </a:p>
          <a:p>
            <a:r>
              <a:rPr lang="en-US"/>
              <a:t> frequent</a:t>
            </a:r>
          </a:p>
          <a:p>
            <a:r>
              <a:rPr lang="en-US"/>
              <a:t>   items</a:t>
            </a:r>
          </a:p>
        </p:txBody>
      </p:sp>
      <p:sp>
        <p:nvSpPr>
          <p:cNvPr id="93195" name="Line 11"/>
          <p:cNvSpPr>
            <a:spLocks noChangeShapeType="1"/>
          </p:cNvSpPr>
          <p:nvPr/>
        </p:nvSpPr>
        <p:spPr bwMode="auto">
          <a:xfrm>
            <a:off x="4191000" y="2438400"/>
            <a:ext cx="1143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196" name="Line 12"/>
          <p:cNvSpPr>
            <a:spLocks noChangeShapeType="1"/>
          </p:cNvSpPr>
          <p:nvPr/>
        </p:nvSpPr>
        <p:spPr bwMode="auto">
          <a:xfrm>
            <a:off x="6238874" y="2438400"/>
            <a:ext cx="9525" cy="1219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 name="Group 4"/>
          <p:cNvGrpSpPr/>
          <p:nvPr/>
        </p:nvGrpSpPr>
        <p:grpSpPr>
          <a:xfrm>
            <a:off x="4579958" y="1295400"/>
            <a:ext cx="3317831" cy="1066800"/>
            <a:chOff x="4579958" y="1295400"/>
            <a:chExt cx="3317831" cy="1066800"/>
          </a:xfrm>
        </p:grpSpPr>
        <p:sp>
          <p:nvSpPr>
            <p:cNvPr id="2" name="TextBox 1"/>
            <p:cNvSpPr txBox="1"/>
            <p:nvPr/>
          </p:nvSpPr>
          <p:spPr>
            <a:xfrm>
              <a:off x="4579958" y="1295400"/>
              <a:ext cx="3317831" cy="646331"/>
            </a:xfrm>
            <a:prstGeom prst="rect">
              <a:avLst/>
            </a:prstGeom>
            <a:noFill/>
          </p:spPr>
          <p:txBody>
            <a:bodyPr wrap="none" rtlCol="0">
              <a:spAutoFit/>
            </a:bodyPr>
            <a:lstStyle/>
            <a:p>
              <a:r>
                <a:rPr lang="en-US" dirty="0" smtClean="0">
                  <a:solidFill>
                    <a:srgbClr val="00B050"/>
                  </a:solidFill>
                </a:rPr>
                <a:t>For thought</a:t>
              </a:r>
              <a:r>
                <a:rPr lang="en-US" dirty="0" smtClean="0"/>
                <a:t>: Why would we even</a:t>
              </a:r>
            </a:p>
            <a:p>
              <a:r>
                <a:rPr lang="en-US" dirty="0" smtClean="0"/>
                <a:t>mention the infrequent items?</a:t>
              </a:r>
              <a:endParaRPr lang="en-US" dirty="0"/>
            </a:p>
          </p:txBody>
        </p:sp>
        <p:cxnSp>
          <p:nvCxnSpPr>
            <p:cNvPr id="4" name="Straight Arrow Connector 3"/>
            <p:cNvCxnSpPr>
              <a:stCxn id="2" idx="2"/>
              <a:endCxn id="93188" idx="0"/>
            </p:cNvCxnSpPr>
            <p:nvPr/>
          </p:nvCxnSpPr>
          <p:spPr>
            <a:xfrm>
              <a:off x="6238874" y="1941731"/>
              <a:ext cx="9526" cy="420469"/>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1597529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22FDE82-15FB-4D43-9CDB-042BEEADDB87}" type="slidenum">
              <a:rPr lang="en-US"/>
              <a:pPr/>
              <a:t>22</a:t>
            </a:fld>
            <a:endParaRPr lang="en-US"/>
          </a:p>
        </p:txBody>
      </p:sp>
      <p:sp>
        <p:nvSpPr>
          <p:cNvPr id="81922" name="Rectangle 2"/>
          <p:cNvSpPr>
            <a:spLocks noGrp="1" noChangeArrowheads="1"/>
          </p:cNvSpPr>
          <p:nvPr>
            <p:ph type="title"/>
          </p:nvPr>
        </p:nvSpPr>
        <p:spPr/>
        <p:txBody>
          <a:bodyPr/>
          <a:lstStyle/>
          <a:p>
            <a:r>
              <a:rPr lang="en-US"/>
              <a:t>Frequent Triples, Etc.</a:t>
            </a:r>
          </a:p>
        </p:txBody>
      </p:sp>
      <p:sp>
        <p:nvSpPr>
          <p:cNvPr id="81923" name="Rectangle 3"/>
          <p:cNvSpPr>
            <a:spLocks noGrp="1" noChangeArrowheads="1"/>
          </p:cNvSpPr>
          <p:nvPr>
            <p:ph type="body" idx="1"/>
          </p:nvPr>
        </p:nvSpPr>
        <p:spPr/>
        <p:txBody>
          <a:bodyPr/>
          <a:lstStyle/>
          <a:p>
            <a:r>
              <a:rPr lang="en-US" dirty="0"/>
              <a:t>For </a:t>
            </a:r>
            <a:r>
              <a:rPr lang="en-US" dirty="0" smtClean="0"/>
              <a:t>each size of </a:t>
            </a:r>
            <a:r>
              <a:rPr lang="en-US" dirty="0" err="1" smtClean="0"/>
              <a:t>itemsets</a:t>
            </a:r>
            <a:r>
              <a:rPr lang="en-US" dirty="0" smtClean="0"/>
              <a:t> </a:t>
            </a:r>
            <a:r>
              <a:rPr lang="en-US" i="1" dirty="0"/>
              <a:t>k</a:t>
            </a:r>
            <a:r>
              <a:rPr lang="en-US" dirty="0"/>
              <a:t>, we construct two sets </a:t>
            </a:r>
            <a:r>
              <a:rPr lang="en-US" dirty="0" smtClean="0"/>
              <a:t>of </a:t>
            </a:r>
            <a:r>
              <a:rPr lang="en-US" i="1" dirty="0" smtClean="0">
                <a:solidFill>
                  <a:srgbClr val="FF0066"/>
                </a:solidFill>
              </a:rPr>
              <a:t>k</a:t>
            </a:r>
            <a:r>
              <a:rPr lang="en-US" dirty="0" smtClean="0">
                <a:solidFill>
                  <a:srgbClr val="FF0066"/>
                </a:solidFill>
              </a:rPr>
              <a:t>-</a:t>
            </a:r>
            <a:r>
              <a:rPr lang="en-US" i="1" dirty="0" smtClean="0">
                <a:solidFill>
                  <a:srgbClr val="FF0066"/>
                </a:solidFill>
              </a:rPr>
              <a:t>sets </a:t>
            </a:r>
            <a:r>
              <a:rPr lang="en-US" dirty="0" smtClean="0"/>
              <a:t>(</a:t>
            </a:r>
            <a:r>
              <a:rPr lang="en-US" dirty="0"/>
              <a:t>sets of size </a:t>
            </a:r>
            <a:r>
              <a:rPr lang="en-US" i="1" dirty="0" smtClean="0"/>
              <a:t>k</a:t>
            </a:r>
            <a:r>
              <a:rPr lang="en-US" dirty="0" smtClean="0"/>
              <a:t>):</a:t>
            </a:r>
            <a:endParaRPr lang="en-US" dirty="0"/>
          </a:p>
          <a:p>
            <a:pPr lvl="1"/>
            <a:r>
              <a:rPr lang="en-US" i="1" dirty="0" err="1"/>
              <a:t>C</a:t>
            </a:r>
            <a:r>
              <a:rPr lang="en-US" i="1" baseline="-25000" dirty="0" err="1"/>
              <a:t>k</a:t>
            </a:r>
            <a:r>
              <a:rPr lang="en-US" i="1" dirty="0"/>
              <a:t>  </a:t>
            </a:r>
            <a:r>
              <a:rPr lang="en-US" dirty="0"/>
              <a:t>= </a:t>
            </a:r>
            <a:r>
              <a:rPr lang="en-US" i="1" dirty="0" smtClean="0">
                <a:solidFill>
                  <a:srgbClr val="FF0066"/>
                </a:solidFill>
              </a:rPr>
              <a:t>candidate</a:t>
            </a:r>
            <a:r>
              <a:rPr lang="en-US" i="1" dirty="0" smtClean="0"/>
              <a:t> k</a:t>
            </a:r>
            <a:r>
              <a:rPr lang="en-US" dirty="0" smtClean="0"/>
              <a:t>-sets </a:t>
            </a:r>
            <a:r>
              <a:rPr lang="en-US" dirty="0"/>
              <a:t>= those that might be frequent sets (support </a:t>
            </a:r>
            <a:r>
              <a:rPr lang="en-US" u="sng" dirty="0"/>
              <a:t>&gt;</a:t>
            </a:r>
            <a:r>
              <a:rPr lang="en-US" dirty="0"/>
              <a:t> </a:t>
            </a:r>
            <a:r>
              <a:rPr lang="en-US" i="1" dirty="0" smtClean="0"/>
              <a:t>s</a:t>
            </a:r>
            <a:r>
              <a:rPr lang="en-US" dirty="0" smtClean="0"/>
              <a:t>) </a:t>
            </a:r>
            <a:r>
              <a:rPr lang="en-US" dirty="0"/>
              <a:t>based on information from the pass </a:t>
            </a:r>
            <a:r>
              <a:rPr lang="en-US" dirty="0" smtClean="0"/>
              <a:t>for </a:t>
            </a:r>
            <a:r>
              <a:rPr lang="en-US" dirty="0" err="1" smtClean="0"/>
              <a:t>itemsets</a:t>
            </a:r>
            <a:r>
              <a:rPr lang="en-US" dirty="0" smtClean="0"/>
              <a:t> of size </a:t>
            </a:r>
            <a:r>
              <a:rPr lang="en-US" i="1" dirty="0" smtClean="0"/>
              <a:t>k</a:t>
            </a:r>
            <a:r>
              <a:rPr lang="en-US" dirty="0" smtClean="0"/>
              <a:t> – 1</a:t>
            </a:r>
            <a:r>
              <a:rPr lang="en-US" dirty="0"/>
              <a:t>.</a:t>
            </a:r>
          </a:p>
          <a:p>
            <a:pPr lvl="1"/>
            <a:r>
              <a:rPr lang="en-US" i="1" dirty="0" err="1"/>
              <a:t>L</a:t>
            </a:r>
            <a:r>
              <a:rPr lang="en-US" i="1" baseline="-25000" dirty="0" err="1"/>
              <a:t>k</a:t>
            </a:r>
            <a:r>
              <a:rPr lang="en-US" dirty="0"/>
              <a:t>  = the set of truly frequent </a:t>
            </a:r>
            <a:r>
              <a:rPr lang="en-US" i="1" dirty="0" smtClean="0"/>
              <a:t>k</a:t>
            </a:r>
            <a:r>
              <a:rPr lang="en-US" dirty="0" smtClean="0"/>
              <a:t>-sets</a:t>
            </a:r>
            <a:r>
              <a:rPr lang="en-US" dirty="0"/>
              <a:t>.</a:t>
            </a:r>
          </a:p>
        </p:txBody>
      </p:sp>
    </p:spTree>
    <p:extLst>
      <p:ext uri="{BB962C8B-B14F-4D97-AF65-F5344CB8AC3E}">
        <p14:creationId xmlns:p14="http://schemas.microsoft.com/office/powerpoint/2010/main" val="1652676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Slide Number Placeholder 3"/>
          <p:cNvSpPr>
            <a:spLocks noGrp="1"/>
          </p:cNvSpPr>
          <p:nvPr>
            <p:ph type="sldNum" sz="quarter" idx="12"/>
          </p:nvPr>
        </p:nvSpPr>
        <p:spPr/>
        <p:txBody>
          <a:bodyPr/>
          <a:lstStyle/>
          <a:p>
            <a:fld id="{8551C6E7-7A1B-47CD-AC3A-5A4F21FBA9CE}" type="slidenum">
              <a:rPr lang="en-US"/>
              <a:pPr/>
              <a:t>23</a:t>
            </a:fld>
            <a:endParaRPr lang="en-US"/>
          </a:p>
        </p:txBody>
      </p:sp>
      <p:sp>
        <p:nvSpPr>
          <p:cNvPr id="86018" name="Text Box 2"/>
          <p:cNvSpPr txBox="1">
            <a:spLocks noChangeArrowheads="1"/>
          </p:cNvSpPr>
          <p:nvPr/>
        </p:nvSpPr>
        <p:spPr bwMode="auto">
          <a:xfrm>
            <a:off x="609600" y="1752600"/>
            <a:ext cx="4032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C</a:t>
            </a:r>
            <a:r>
              <a:rPr lang="en-US" sz="1800" baseline="-25000"/>
              <a:t>1</a:t>
            </a:r>
          </a:p>
        </p:txBody>
      </p:sp>
      <p:sp>
        <p:nvSpPr>
          <p:cNvPr id="86019" name="Text Box 3"/>
          <p:cNvSpPr txBox="1">
            <a:spLocks noChangeArrowheads="1"/>
          </p:cNvSpPr>
          <p:nvPr/>
        </p:nvSpPr>
        <p:spPr bwMode="auto">
          <a:xfrm>
            <a:off x="2286000" y="1752600"/>
            <a:ext cx="38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L</a:t>
            </a:r>
            <a:r>
              <a:rPr lang="en-US" sz="1800" baseline="-25000"/>
              <a:t>1</a:t>
            </a:r>
          </a:p>
        </p:txBody>
      </p:sp>
      <p:sp>
        <p:nvSpPr>
          <p:cNvPr id="86020" name="Text Box 4"/>
          <p:cNvSpPr txBox="1">
            <a:spLocks noChangeArrowheads="1"/>
          </p:cNvSpPr>
          <p:nvPr/>
        </p:nvSpPr>
        <p:spPr bwMode="auto">
          <a:xfrm>
            <a:off x="4191000" y="1752600"/>
            <a:ext cx="4032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C</a:t>
            </a:r>
            <a:r>
              <a:rPr lang="en-US" sz="1800" baseline="-25000"/>
              <a:t>2</a:t>
            </a:r>
          </a:p>
        </p:txBody>
      </p:sp>
      <p:sp>
        <p:nvSpPr>
          <p:cNvPr id="86021" name="Text Box 5"/>
          <p:cNvSpPr txBox="1">
            <a:spLocks noChangeArrowheads="1"/>
          </p:cNvSpPr>
          <p:nvPr/>
        </p:nvSpPr>
        <p:spPr bwMode="auto">
          <a:xfrm>
            <a:off x="5791200" y="1752600"/>
            <a:ext cx="38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L</a:t>
            </a:r>
            <a:r>
              <a:rPr lang="en-US" sz="1800" baseline="-25000"/>
              <a:t>2</a:t>
            </a:r>
          </a:p>
        </p:txBody>
      </p:sp>
      <p:sp>
        <p:nvSpPr>
          <p:cNvPr id="86022" name="Text Box 6"/>
          <p:cNvSpPr txBox="1">
            <a:spLocks noChangeArrowheads="1"/>
          </p:cNvSpPr>
          <p:nvPr/>
        </p:nvSpPr>
        <p:spPr bwMode="auto">
          <a:xfrm>
            <a:off x="7772400" y="1752600"/>
            <a:ext cx="4032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C</a:t>
            </a:r>
            <a:r>
              <a:rPr lang="en-US" sz="1800" baseline="-25000"/>
              <a:t>3</a:t>
            </a:r>
          </a:p>
        </p:txBody>
      </p:sp>
      <p:sp>
        <p:nvSpPr>
          <p:cNvPr id="86023" name="AutoShape 7"/>
          <p:cNvSpPr>
            <a:spLocks noChangeArrowheads="1"/>
          </p:cNvSpPr>
          <p:nvPr/>
        </p:nvSpPr>
        <p:spPr bwMode="auto">
          <a:xfrm rot="16200000">
            <a:off x="1219993" y="1523207"/>
            <a:ext cx="912813" cy="762000"/>
          </a:xfrm>
          <a:custGeom>
            <a:avLst/>
            <a:gdLst>
              <a:gd name="G0" fmla="+- 7312 0 0"/>
              <a:gd name="G1" fmla="+- 21600 0 7312"/>
              <a:gd name="G2" fmla="*/ 7312 1 2"/>
              <a:gd name="G3" fmla="+- 21600 0 G2"/>
              <a:gd name="G4" fmla="+/ 7312 21600 2"/>
              <a:gd name="G5" fmla="+/ G1 0 2"/>
              <a:gd name="G6" fmla="*/ 21600 21600 7312"/>
              <a:gd name="G7" fmla="*/ G6 1 2"/>
              <a:gd name="G8" fmla="+- 21600 0 G7"/>
              <a:gd name="G9" fmla="*/ 21600 1 2"/>
              <a:gd name="G10" fmla="+- 7312 0 G9"/>
              <a:gd name="G11" fmla="?: G10 G8 0"/>
              <a:gd name="G12" fmla="?: G10 G7 21600"/>
              <a:gd name="T0" fmla="*/ 17944 w 21600"/>
              <a:gd name="T1" fmla="*/ 10800 h 21600"/>
              <a:gd name="T2" fmla="*/ 10800 w 21600"/>
              <a:gd name="T3" fmla="*/ 21600 h 21600"/>
              <a:gd name="T4" fmla="*/ 3656 w 21600"/>
              <a:gd name="T5" fmla="*/ 10800 h 21600"/>
              <a:gd name="T6" fmla="*/ 10800 w 21600"/>
              <a:gd name="T7" fmla="*/ 0 h 21600"/>
              <a:gd name="T8" fmla="*/ 5456 w 21600"/>
              <a:gd name="T9" fmla="*/ 5456 h 21600"/>
              <a:gd name="T10" fmla="*/ 16144 w 21600"/>
              <a:gd name="T11" fmla="*/ 16144 h 21600"/>
            </a:gdLst>
            <a:ahLst/>
            <a:cxnLst>
              <a:cxn ang="0">
                <a:pos x="T0" y="T1"/>
              </a:cxn>
              <a:cxn ang="0">
                <a:pos x="T2" y="T3"/>
              </a:cxn>
              <a:cxn ang="0">
                <a:pos x="T4" y="T5"/>
              </a:cxn>
              <a:cxn ang="0">
                <a:pos x="T6" y="T7"/>
              </a:cxn>
            </a:cxnLst>
            <a:rect l="T8" t="T9" r="T10" b="T11"/>
            <a:pathLst>
              <a:path w="21600" h="21600">
                <a:moveTo>
                  <a:pt x="0" y="0"/>
                </a:moveTo>
                <a:lnTo>
                  <a:pt x="7312" y="21600"/>
                </a:lnTo>
                <a:lnTo>
                  <a:pt x="14288" y="21600"/>
                </a:lnTo>
                <a:lnTo>
                  <a:pt x="21600" y="0"/>
                </a:lnTo>
                <a:close/>
              </a:path>
            </a:pathLst>
          </a:custGeom>
          <a:solidFill>
            <a:srgbClr val="FFCC0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en-US" sz="1800"/>
              <a:t>Filter</a:t>
            </a:r>
          </a:p>
        </p:txBody>
      </p:sp>
      <p:sp>
        <p:nvSpPr>
          <p:cNvPr id="86024" name="AutoShape 8"/>
          <p:cNvSpPr>
            <a:spLocks noChangeArrowheads="1"/>
          </p:cNvSpPr>
          <p:nvPr/>
        </p:nvSpPr>
        <p:spPr bwMode="auto">
          <a:xfrm rot="16200000">
            <a:off x="4725193" y="1523207"/>
            <a:ext cx="912813" cy="762000"/>
          </a:xfrm>
          <a:custGeom>
            <a:avLst/>
            <a:gdLst>
              <a:gd name="G0" fmla="+- 7312 0 0"/>
              <a:gd name="G1" fmla="+- 21600 0 7312"/>
              <a:gd name="G2" fmla="*/ 7312 1 2"/>
              <a:gd name="G3" fmla="+- 21600 0 G2"/>
              <a:gd name="G4" fmla="+/ 7312 21600 2"/>
              <a:gd name="G5" fmla="+/ G1 0 2"/>
              <a:gd name="G6" fmla="*/ 21600 21600 7312"/>
              <a:gd name="G7" fmla="*/ G6 1 2"/>
              <a:gd name="G8" fmla="+- 21600 0 G7"/>
              <a:gd name="G9" fmla="*/ 21600 1 2"/>
              <a:gd name="G10" fmla="+- 7312 0 G9"/>
              <a:gd name="G11" fmla="?: G10 G8 0"/>
              <a:gd name="G12" fmla="?: G10 G7 21600"/>
              <a:gd name="T0" fmla="*/ 17944 w 21600"/>
              <a:gd name="T1" fmla="*/ 10800 h 21600"/>
              <a:gd name="T2" fmla="*/ 10800 w 21600"/>
              <a:gd name="T3" fmla="*/ 21600 h 21600"/>
              <a:gd name="T4" fmla="*/ 3656 w 21600"/>
              <a:gd name="T5" fmla="*/ 10800 h 21600"/>
              <a:gd name="T6" fmla="*/ 10800 w 21600"/>
              <a:gd name="T7" fmla="*/ 0 h 21600"/>
              <a:gd name="T8" fmla="*/ 5456 w 21600"/>
              <a:gd name="T9" fmla="*/ 5456 h 21600"/>
              <a:gd name="T10" fmla="*/ 16144 w 21600"/>
              <a:gd name="T11" fmla="*/ 16144 h 21600"/>
            </a:gdLst>
            <a:ahLst/>
            <a:cxnLst>
              <a:cxn ang="0">
                <a:pos x="T0" y="T1"/>
              </a:cxn>
              <a:cxn ang="0">
                <a:pos x="T2" y="T3"/>
              </a:cxn>
              <a:cxn ang="0">
                <a:pos x="T4" y="T5"/>
              </a:cxn>
              <a:cxn ang="0">
                <a:pos x="T6" y="T7"/>
              </a:cxn>
            </a:cxnLst>
            <a:rect l="T8" t="T9" r="T10" b="T11"/>
            <a:pathLst>
              <a:path w="21600" h="21600">
                <a:moveTo>
                  <a:pt x="0" y="0"/>
                </a:moveTo>
                <a:lnTo>
                  <a:pt x="7312" y="21600"/>
                </a:lnTo>
                <a:lnTo>
                  <a:pt x="14288" y="21600"/>
                </a:lnTo>
                <a:lnTo>
                  <a:pt x="21600" y="0"/>
                </a:lnTo>
                <a:close/>
              </a:path>
            </a:pathLst>
          </a:custGeom>
          <a:solidFill>
            <a:srgbClr val="FFCC0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en-US" sz="1800"/>
              <a:t>Filter</a:t>
            </a:r>
          </a:p>
        </p:txBody>
      </p:sp>
      <p:sp>
        <p:nvSpPr>
          <p:cNvPr id="86025" name="Rectangle 9"/>
          <p:cNvSpPr>
            <a:spLocks noChangeArrowheads="1"/>
          </p:cNvSpPr>
          <p:nvPr/>
        </p:nvSpPr>
        <p:spPr bwMode="auto">
          <a:xfrm>
            <a:off x="6400800" y="1600200"/>
            <a:ext cx="1143000" cy="609600"/>
          </a:xfrm>
          <a:prstGeom prst="rect">
            <a:avLst/>
          </a:prstGeom>
          <a:solidFill>
            <a:srgbClr val="99CCFF">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Construct</a:t>
            </a:r>
          </a:p>
        </p:txBody>
      </p:sp>
      <p:sp>
        <p:nvSpPr>
          <p:cNvPr id="86026" name="Rectangle 10"/>
          <p:cNvSpPr>
            <a:spLocks noChangeArrowheads="1"/>
          </p:cNvSpPr>
          <p:nvPr/>
        </p:nvSpPr>
        <p:spPr bwMode="auto">
          <a:xfrm>
            <a:off x="2819400" y="1600200"/>
            <a:ext cx="1143000" cy="609600"/>
          </a:xfrm>
          <a:prstGeom prst="rect">
            <a:avLst/>
          </a:prstGeom>
          <a:solidFill>
            <a:srgbClr val="99CCFF">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Construct</a:t>
            </a:r>
          </a:p>
        </p:txBody>
      </p:sp>
      <p:sp>
        <p:nvSpPr>
          <p:cNvPr id="86028" name="Text Box 12"/>
          <p:cNvSpPr txBox="1">
            <a:spLocks noChangeArrowheads="1"/>
          </p:cNvSpPr>
          <p:nvPr/>
        </p:nvSpPr>
        <p:spPr bwMode="auto">
          <a:xfrm>
            <a:off x="1219200" y="3276600"/>
            <a:ext cx="635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First</a:t>
            </a:r>
          </a:p>
          <a:p>
            <a:r>
              <a:rPr lang="en-US" sz="1800"/>
              <a:t>pass</a:t>
            </a:r>
          </a:p>
        </p:txBody>
      </p:sp>
      <p:sp>
        <p:nvSpPr>
          <p:cNvPr id="86029" name="Text Box 13"/>
          <p:cNvSpPr txBox="1">
            <a:spLocks noChangeArrowheads="1"/>
          </p:cNvSpPr>
          <p:nvPr/>
        </p:nvSpPr>
        <p:spPr bwMode="auto">
          <a:xfrm>
            <a:off x="4876800" y="3276600"/>
            <a:ext cx="914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dirty="0"/>
              <a:t>Second</a:t>
            </a:r>
          </a:p>
          <a:p>
            <a:r>
              <a:rPr lang="en-US" sz="1800" dirty="0"/>
              <a:t>pass</a:t>
            </a:r>
          </a:p>
        </p:txBody>
      </p:sp>
      <p:sp>
        <p:nvSpPr>
          <p:cNvPr id="86030" name="Line 14"/>
          <p:cNvSpPr>
            <a:spLocks noChangeShapeType="1"/>
          </p:cNvSpPr>
          <p:nvPr/>
        </p:nvSpPr>
        <p:spPr bwMode="auto">
          <a:xfrm flipV="1">
            <a:off x="1524000" y="2514600"/>
            <a:ext cx="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31" name="Line 15"/>
          <p:cNvSpPr>
            <a:spLocks noChangeShapeType="1"/>
          </p:cNvSpPr>
          <p:nvPr/>
        </p:nvSpPr>
        <p:spPr bwMode="auto">
          <a:xfrm flipV="1">
            <a:off x="5029200" y="2514600"/>
            <a:ext cx="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32" name="Line 16"/>
          <p:cNvSpPr>
            <a:spLocks noChangeShapeType="1"/>
          </p:cNvSpPr>
          <p:nvPr/>
        </p:nvSpPr>
        <p:spPr bwMode="auto">
          <a:xfrm>
            <a:off x="1066800" y="19050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33" name="Line 17"/>
          <p:cNvSpPr>
            <a:spLocks noChangeShapeType="1"/>
          </p:cNvSpPr>
          <p:nvPr/>
        </p:nvSpPr>
        <p:spPr bwMode="auto">
          <a:xfrm>
            <a:off x="2057400" y="19050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34" name="Line 18"/>
          <p:cNvSpPr>
            <a:spLocks noChangeShapeType="1"/>
          </p:cNvSpPr>
          <p:nvPr/>
        </p:nvSpPr>
        <p:spPr bwMode="auto">
          <a:xfrm>
            <a:off x="2590800" y="19050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35" name="Line 19"/>
          <p:cNvSpPr>
            <a:spLocks noChangeShapeType="1"/>
          </p:cNvSpPr>
          <p:nvPr/>
        </p:nvSpPr>
        <p:spPr bwMode="auto">
          <a:xfrm>
            <a:off x="5562600" y="19050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36" name="Line 20"/>
          <p:cNvSpPr>
            <a:spLocks noChangeShapeType="1"/>
          </p:cNvSpPr>
          <p:nvPr/>
        </p:nvSpPr>
        <p:spPr bwMode="auto">
          <a:xfrm>
            <a:off x="4572000" y="19050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37" name="Line 21"/>
          <p:cNvSpPr>
            <a:spLocks noChangeShapeType="1"/>
          </p:cNvSpPr>
          <p:nvPr/>
        </p:nvSpPr>
        <p:spPr bwMode="auto">
          <a:xfrm>
            <a:off x="3962400" y="19050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38" name="Line 22"/>
          <p:cNvSpPr>
            <a:spLocks noChangeShapeType="1"/>
          </p:cNvSpPr>
          <p:nvPr/>
        </p:nvSpPr>
        <p:spPr bwMode="auto">
          <a:xfrm>
            <a:off x="7543800" y="19050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39" name="Line 23"/>
          <p:cNvSpPr>
            <a:spLocks noChangeShapeType="1"/>
          </p:cNvSpPr>
          <p:nvPr/>
        </p:nvSpPr>
        <p:spPr bwMode="auto">
          <a:xfrm>
            <a:off x="6172200" y="19050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40" name="Line 24"/>
          <p:cNvSpPr>
            <a:spLocks noChangeShapeType="1"/>
          </p:cNvSpPr>
          <p:nvPr/>
        </p:nvSpPr>
        <p:spPr bwMode="auto">
          <a:xfrm>
            <a:off x="8229600" y="19050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86050" name="Group 34"/>
          <p:cNvGrpSpPr>
            <a:grpSpLocks/>
          </p:cNvGrpSpPr>
          <p:nvPr/>
        </p:nvGrpSpPr>
        <p:grpSpPr bwMode="auto">
          <a:xfrm>
            <a:off x="517525" y="412750"/>
            <a:ext cx="727075" cy="1339850"/>
            <a:chOff x="326" y="260"/>
            <a:chExt cx="458" cy="844"/>
          </a:xfrm>
        </p:grpSpPr>
        <p:sp>
          <p:nvSpPr>
            <p:cNvPr id="86041" name="Text Box 25"/>
            <p:cNvSpPr txBox="1">
              <a:spLocks noChangeArrowheads="1"/>
            </p:cNvSpPr>
            <p:nvPr/>
          </p:nvSpPr>
          <p:spPr bwMode="auto">
            <a:xfrm>
              <a:off x="326" y="260"/>
              <a:ext cx="458"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All</a:t>
              </a:r>
            </a:p>
            <a:p>
              <a:r>
                <a:rPr lang="en-US" sz="1800"/>
                <a:t>items</a:t>
              </a:r>
            </a:p>
          </p:txBody>
        </p:sp>
        <p:sp>
          <p:nvSpPr>
            <p:cNvPr id="86042" name="Line 26"/>
            <p:cNvSpPr>
              <a:spLocks noChangeShapeType="1"/>
            </p:cNvSpPr>
            <p:nvPr/>
          </p:nvSpPr>
          <p:spPr bwMode="auto">
            <a:xfrm flipH="1">
              <a:off x="480" y="720"/>
              <a:ext cx="48"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6051" name="Group 35"/>
          <p:cNvGrpSpPr>
            <a:grpSpLocks/>
          </p:cNvGrpSpPr>
          <p:nvPr/>
        </p:nvGrpSpPr>
        <p:grpSpPr bwMode="auto">
          <a:xfrm>
            <a:off x="3081338" y="152400"/>
            <a:ext cx="1185863" cy="1600200"/>
            <a:chOff x="1941" y="96"/>
            <a:chExt cx="747" cy="1008"/>
          </a:xfrm>
        </p:grpSpPr>
        <p:sp>
          <p:nvSpPr>
            <p:cNvPr id="86043" name="Text Box 27"/>
            <p:cNvSpPr txBox="1">
              <a:spLocks noChangeArrowheads="1"/>
            </p:cNvSpPr>
            <p:nvPr/>
          </p:nvSpPr>
          <p:spPr bwMode="auto">
            <a:xfrm>
              <a:off x="1941" y="96"/>
              <a:ext cx="627"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dirty="0"/>
                <a:t>All pairs</a:t>
              </a:r>
            </a:p>
            <a:p>
              <a:r>
                <a:rPr lang="en-US" sz="1800" dirty="0"/>
                <a:t>of items</a:t>
              </a:r>
            </a:p>
            <a:p>
              <a:r>
                <a:rPr lang="en-US" sz="1800" dirty="0"/>
                <a:t>from L</a:t>
              </a:r>
              <a:r>
                <a:rPr lang="en-US" sz="1800" baseline="-25000" dirty="0"/>
                <a:t>1</a:t>
              </a:r>
            </a:p>
          </p:txBody>
        </p:sp>
        <p:sp>
          <p:nvSpPr>
            <p:cNvPr id="86044" name="Line 28"/>
            <p:cNvSpPr>
              <a:spLocks noChangeShapeType="1"/>
            </p:cNvSpPr>
            <p:nvPr/>
          </p:nvSpPr>
          <p:spPr bwMode="auto">
            <a:xfrm>
              <a:off x="2496" y="720"/>
              <a:ext cx="192"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6052" name="Group 36"/>
          <p:cNvGrpSpPr>
            <a:grpSpLocks/>
          </p:cNvGrpSpPr>
          <p:nvPr/>
        </p:nvGrpSpPr>
        <p:grpSpPr bwMode="auto">
          <a:xfrm>
            <a:off x="4632325" y="260350"/>
            <a:ext cx="1063625" cy="1263650"/>
            <a:chOff x="2918" y="164"/>
            <a:chExt cx="670" cy="796"/>
          </a:xfrm>
        </p:grpSpPr>
        <p:sp>
          <p:nvSpPr>
            <p:cNvPr id="86046" name="Text Box 30"/>
            <p:cNvSpPr txBox="1">
              <a:spLocks noChangeArrowheads="1"/>
            </p:cNvSpPr>
            <p:nvPr/>
          </p:nvSpPr>
          <p:spPr bwMode="auto">
            <a:xfrm>
              <a:off x="2918" y="164"/>
              <a:ext cx="67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  Count</a:t>
              </a:r>
            </a:p>
            <a:p>
              <a:r>
                <a:rPr lang="en-US" sz="1800"/>
                <a:t>the pairs</a:t>
              </a:r>
            </a:p>
          </p:txBody>
        </p:sp>
        <p:sp>
          <p:nvSpPr>
            <p:cNvPr id="86047" name="Line 31"/>
            <p:cNvSpPr>
              <a:spLocks noChangeShapeType="1"/>
            </p:cNvSpPr>
            <p:nvPr/>
          </p:nvSpPr>
          <p:spPr bwMode="auto">
            <a:xfrm flipH="1">
              <a:off x="3168" y="624"/>
              <a:ext cx="96" cy="3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6053" name="Group 37"/>
          <p:cNvGrpSpPr>
            <a:grpSpLocks/>
          </p:cNvGrpSpPr>
          <p:nvPr/>
        </p:nvGrpSpPr>
        <p:grpSpPr bwMode="auto">
          <a:xfrm>
            <a:off x="6461125" y="336550"/>
            <a:ext cx="1144588" cy="1263650"/>
            <a:chOff x="4070" y="212"/>
            <a:chExt cx="721" cy="796"/>
          </a:xfrm>
        </p:grpSpPr>
        <p:sp>
          <p:nvSpPr>
            <p:cNvPr id="86048" name="Text Box 32"/>
            <p:cNvSpPr txBox="1">
              <a:spLocks noChangeArrowheads="1"/>
            </p:cNvSpPr>
            <p:nvPr/>
          </p:nvSpPr>
          <p:spPr bwMode="auto">
            <a:xfrm>
              <a:off x="4070" y="212"/>
              <a:ext cx="721"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To be</a:t>
              </a:r>
            </a:p>
            <a:p>
              <a:r>
                <a:rPr lang="en-US" sz="1800"/>
                <a:t>explained</a:t>
              </a:r>
            </a:p>
          </p:txBody>
        </p:sp>
        <p:sp>
          <p:nvSpPr>
            <p:cNvPr id="86049" name="Line 33"/>
            <p:cNvSpPr>
              <a:spLocks noChangeShapeType="1"/>
            </p:cNvSpPr>
            <p:nvPr/>
          </p:nvSpPr>
          <p:spPr bwMode="auto">
            <a:xfrm flipH="1">
              <a:off x="4368" y="672"/>
              <a:ext cx="48" cy="3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6056" name="Group 40"/>
          <p:cNvGrpSpPr>
            <a:grpSpLocks/>
          </p:cNvGrpSpPr>
          <p:nvPr/>
        </p:nvGrpSpPr>
        <p:grpSpPr bwMode="auto">
          <a:xfrm>
            <a:off x="1371600" y="228600"/>
            <a:ext cx="1122363" cy="1371600"/>
            <a:chOff x="864" y="144"/>
            <a:chExt cx="707" cy="864"/>
          </a:xfrm>
        </p:grpSpPr>
        <p:sp>
          <p:nvSpPr>
            <p:cNvPr id="86054" name="Text Box 38"/>
            <p:cNvSpPr txBox="1">
              <a:spLocks noChangeArrowheads="1"/>
            </p:cNvSpPr>
            <p:nvPr/>
          </p:nvSpPr>
          <p:spPr bwMode="auto">
            <a:xfrm>
              <a:off x="864" y="144"/>
              <a:ext cx="707"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  Count</a:t>
              </a:r>
            </a:p>
            <a:p>
              <a:r>
                <a:rPr lang="en-US" sz="1800"/>
                <a:t>the items</a:t>
              </a:r>
            </a:p>
          </p:txBody>
        </p:sp>
        <p:sp>
          <p:nvSpPr>
            <p:cNvPr id="86055" name="Line 39"/>
            <p:cNvSpPr>
              <a:spLocks noChangeShapeType="1"/>
            </p:cNvSpPr>
            <p:nvPr/>
          </p:nvSpPr>
          <p:spPr bwMode="auto">
            <a:xfrm flipH="1">
              <a:off x="1056" y="528"/>
              <a:ext cx="96" cy="48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6062" name="Group 46"/>
          <p:cNvGrpSpPr>
            <a:grpSpLocks/>
          </p:cNvGrpSpPr>
          <p:nvPr/>
        </p:nvGrpSpPr>
        <p:grpSpPr bwMode="auto">
          <a:xfrm>
            <a:off x="2117725" y="2209800"/>
            <a:ext cx="1084263" cy="2806700"/>
            <a:chOff x="1334" y="1392"/>
            <a:chExt cx="683" cy="1768"/>
          </a:xfrm>
        </p:grpSpPr>
        <p:sp>
          <p:nvSpPr>
            <p:cNvPr id="86057" name="Text Box 41"/>
            <p:cNvSpPr txBox="1">
              <a:spLocks noChangeArrowheads="1"/>
            </p:cNvSpPr>
            <p:nvPr/>
          </p:nvSpPr>
          <p:spPr bwMode="auto">
            <a:xfrm>
              <a:off x="1334" y="2756"/>
              <a:ext cx="683"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Frequent</a:t>
              </a:r>
            </a:p>
            <a:p>
              <a:r>
                <a:rPr lang="en-US" sz="1800"/>
                <a:t>items</a:t>
              </a:r>
            </a:p>
          </p:txBody>
        </p:sp>
        <p:sp>
          <p:nvSpPr>
            <p:cNvPr id="86059" name="Line 43"/>
            <p:cNvSpPr>
              <a:spLocks noChangeShapeType="1"/>
            </p:cNvSpPr>
            <p:nvPr/>
          </p:nvSpPr>
          <p:spPr bwMode="auto">
            <a:xfrm flipH="1" flipV="1">
              <a:off x="1536" y="1392"/>
              <a:ext cx="48" cy="129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6063" name="Group 47"/>
          <p:cNvGrpSpPr>
            <a:grpSpLocks/>
          </p:cNvGrpSpPr>
          <p:nvPr/>
        </p:nvGrpSpPr>
        <p:grpSpPr bwMode="auto">
          <a:xfrm>
            <a:off x="5638800" y="2286000"/>
            <a:ext cx="1084263" cy="2698750"/>
            <a:chOff x="3552" y="1440"/>
            <a:chExt cx="683" cy="1700"/>
          </a:xfrm>
        </p:grpSpPr>
        <p:sp>
          <p:nvSpPr>
            <p:cNvPr id="86058" name="Text Box 42"/>
            <p:cNvSpPr txBox="1">
              <a:spLocks noChangeArrowheads="1"/>
            </p:cNvSpPr>
            <p:nvPr/>
          </p:nvSpPr>
          <p:spPr bwMode="auto">
            <a:xfrm>
              <a:off x="3552" y="2736"/>
              <a:ext cx="683"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Frequent</a:t>
              </a:r>
            </a:p>
            <a:p>
              <a:r>
                <a:rPr lang="en-US" sz="1800"/>
                <a:t>pairs</a:t>
              </a:r>
            </a:p>
          </p:txBody>
        </p:sp>
        <p:sp>
          <p:nvSpPr>
            <p:cNvPr id="86061" name="Line 45"/>
            <p:cNvSpPr>
              <a:spLocks noChangeShapeType="1"/>
            </p:cNvSpPr>
            <p:nvPr/>
          </p:nvSpPr>
          <p:spPr bwMode="auto">
            <a:xfrm flipH="1" flipV="1">
              <a:off x="3744" y="1440"/>
              <a:ext cx="144" cy="124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5872803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8605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8605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8606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8605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8605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499"/>
                                          </p:stCondLst>
                                        </p:cTn>
                                        <p:tgtEl>
                                          <p:spTgt spid="8606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499"/>
                                          </p:stCondLst>
                                        </p:cTn>
                                        <p:tgtEl>
                                          <p:spTgt spid="860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A706387-0038-4EBB-8F04-ACB7BDEAB811}" type="slidenum">
              <a:rPr lang="en-US"/>
              <a:pPr/>
              <a:t>24</a:t>
            </a:fld>
            <a:endParaRPr lang="en-US"/>
          </a:p>
        </p:txBody>
      </p:sp>
      <p:sp>
        <p:nvSpPr>
          <p:cNvPr id="82946" name="Rectangle 2"/>
          <p:cNvSpPr>
            <a:spLocks noGrp="1" noChangeArrowheads="1"/>
          </p:cNvSpPr>
          <p:nvPr>
            <p:ph type="title"/>
          </p:nvPr>
        </p:nvSpPr>
        <p:spPr/>
        <p:txBody>
          <a:bodyPr/>
          <a:lstStyle/>
          <a:p>
            <a:r>
              <a:rPr lang="en-US" dirty="0" smtClean="0"/>
              <a:t>Passes Beyond Two</a:t>
            </a:r>
            <a:endParaRPr lang="en-US" dirty="0"/>
          </a:p>
        </p:txBody>
      </p:sp>
      <p:sp>
        <p:nvSpPr>
          <p:cNvPr id="82947" name="Rectangle 3"/>
          <p:cNvSpPr>
            <a:spLocks noGrp="1" noChangeArrowheads="1"/>
          </p:cNvSpPr>
          <p:nvPr>
            <p:ph type="body" idx="1"/>
          </p:nvPr>
        </p:nvSpPr>
        <p:spPr>
          <a:xfrm>
            <a:off x="381000" y="1295400"/>
            <a:ext cx="8534400" cy="5334000"/>
          </a:xfrm>
        </p:spPr>
        <p:txBody>
          <a:bodyPr/>
          <a:lstStyle/>
          <a:p>
            <a:r>
              <a:rPr lang="en-US" i="1" dirty="0"/>
              <a:t>C</a:t>
            </a:r>
            <a:r>
              <a:rPr lang="en-US" baseline="-25000" dirty="0"/>
              <a:t>1</a:t>
            </a:r>
            <a:r>
              <a:rPr lang="en-US" dirty="0"/>
              <a:t> = all items</a:t>
            </a:r>
          </a:p>
          <a:p>
            <a:r>
              <a:rPr lang="en-US" dirty="0"/>
              <a:t>In general, </a:t>
            </a:r>
            <a:r>
              <a:rPr lang="en-US" i="1" dirty="0" err="1"/>
              <a:t>L</a:t>
            </a:r>
            <a:r>
              <a:rPr lang="en-US" i="1" baseline="-25000" dirty="0" err="1"/>
              <a:t>k</a:t>
            </a:r>
            <a:r>
              <a:rPr lang="en-US" dirty="0"/>
              <a:t> = members of </a:t>
            </a:r>
            <a:r>
              <a:rPr lang="en-US" i="1" dirty="0" err="1"/>
              <a:t>C</a:t>
            </a:r>
            <a:r>
              <a:rPr lang="en-US" i="1" baseline="-25000" dirty="0" err="1"/>
              <a:t>k</a:t>
            </a:r>
            <a:r>
              <a:rPr lang="en-US" dirty="0"/>
              <a:t> with support </a:t>
            </a:r>
            <a:r>
              <a:rPr lang="en-US" dirty="0">
                <a:latin typeface="Lucida Sans Unicode" pitchFamily="34" charset="0"/>
              </a:rPr>
              <a:t>≥</a:t>
            </a:r>
            <a:r>
              <a:rPr lang="en-US" dirty="0"/>
              <a:t> </a:t>
            </a:r>
            <a:r>
              <a:rPr lang="en-US" i="1" dirty="0"/>
              <a:t>s</a:t>
            </a:r>
            <a:r>
              <a:rPr lang="en-US" dirty="0" smtClean="0"/>
              <a:t>.</a:t>
            </a:r>
          </a:p>
          <a:p>
            <a:pPr lvl="1"/>
            <a:r>
              <a:rPr lang="en-US" dirty="0" smtClean="0"/>
              <a:t>Requires one pass.</a:t>
            </a:r>
            <a:endParaRPr lang="en-US" dirty="0"/>
          </a:p>
          <a:p>
            <a:r>
              <a:rPr lang="en-US" i="1" dirty="0" smtClean="0"/>
              <a:t>C</a:t>
            </a:r>
            <a:r>
              <a:rPr lang="en-US" i="1" baseline="-25000" dirty="0" smtClean="0"/>
              <a:t>k</a:t>
            </a:r>
            <a:r>
              <a:rPr lang="en-US" baseline="-25000" dirty="0" smtClean="0"/>
              <a:t>+1</a:t>
            </a:r>
            <a:r>
              <a:rPr lang="en-US" dirty="0" smtClean="0"/>
              <a:t> </a:t>
            </a:r>
            <a:r>
              <a:rPr lang="en-US" dirty="0"/>
              <a:t>= (</a:t>
            </a:r>
            <a:r>
              <a:rPr lang="en-US" i="1" dirty="0" smtClean="0"/>
              <a:t>k</a:t>
            </a:r>
            <a:r>
              <a:rPr lang="en-US" dirty="0" smtClean="0"/>
              <a:t>+1)-</a:t>
            </a:r>
            <a:r>
              <a:rPr lang="en-US" dirty="0"/>
              <a:t>sets, each </a:t>
            </a:r>
            <a:r>
              <a:rPr lang="en-US" i="1" dirty="0"/>
              <a:t>k</a:t>
            </a:r>
            <a:r>
              <a:rPr lang="en-US" dirty="0"/>
              <a:t> </a:t>
            </a:r>
            <a:r>
              <a:rPr lang="en-US" dirty="0" smtClean="0"/>
              <a:t>of </a:t>
            </a:r>
            <a:r>
              <a:rPr lang="en-US" dirty="0"/>
              <a:t>which is in </a:t>
            </a:r>
            <a:r>
              <a:rPr lang="en-US" i="1" dirty="0" smtClean="0"/>
              <a:t>L</a:t>
            </a:r>
            <a:r>
              <a:rPr lang="en-US" i="1" baseline="-25000" dirty="0" smtClean="0"/>
              <a:t>k</a:t>
            </a:r>
            <a:r>
              <a:rPr lang="en-US" dirty="0" smtClean="0"/>
              <a:t>.</a:t>
            </a:r>
          </a:p>
          <a:p>
            <a:r>
              <a:rPr lang="en-US" dirty="0" smtClean="0">
                <a:solidFill>
                  <a:srgbClr val="00B050"/>
                </a:solidFill>
              </a:rPr>
              <a:t>For thought</a:t>
            </a:r>
            <a:r>
              <a:rPr lang="en-US" dirty="0" smtClean="0"/>
              <a:t>: how would you generate </a:t>
            </a:r>
            <a:r>
              <a:rPr lang="en-US" i="1" dirty="0"/>
              <a:t>C</a:t>
            </a:r>
            <a:r>
              <a:rPr lang="en-US" i="1" baseline="-25000" dirty="0"/>
              <a:t>k</a:t>
            </a:r>
            <a:r>
              <a:rPr lang="en-US" baseline="-25000" dirty="0"/>
              <a:t>+1 </a:t>
            </a:r>
            <a:r>
              <a:rPr lang="en-US" dirty="0" smtClean="0"/>
              <a:t>from </a:t>
            </a:r>
            <a:r>
              <a:rPr lang="en-US" i="1" dirty="0"/>
              <a:t>L</a:t>
            </a:r>
            <a:r>
              <a:rPr lang="en-US" i="1" baseline="-25000" dirty="0"/>
              <a:t>k</a:t>
            </a:r>
            <a:r>
              <a:rPr lang="en-US" dirty="0" smtClean="0"/>
              <a:t>?</a:t>
            </a:r>
          </a:p>
          <a:p>
            <a:pPr lvl="1"/>
            <a:r>
              <a:rPr lang="en-US" dirty="0" smtClean="0"/>
              <a:t>Enumerating all sets of size k+1 and testing each seems really dumb.</a:t>
            </a:r>
            <a:endParaRPr lang="en-US" dirty="0"/>
          </a:p>
        </p:txBody>
      </p:sp>
    </p:spTree>
    <p:extLst>
      <p:ext uri="{BB962C8B-B14F-4D97-AF65-F5344CB8AC3E}">
        <p14:creationId xmlns:p14="http://schemas.microsoft.com/office/powerpoint/2010/main" val="3703055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294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294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2947">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2947">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29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Requirements</a:t>
            </a:r>
            <a:endParaRPr lang="en-US" dirty="0"/>
          </a:p>
        </p:txBody>
      </p:sp>
      <p:sp>
        <p:nvSpPr>
          <p:cNvPr id="3" name="Content Placeholder 2"/>
          <p:cNvSpPr>
            <a:spLocks noGrp="1"/>
          </p:cNvSpPr>
          <p:nvPr>
            <p:ph idx="1"/>
          </p:nvPr>
        </p:nvSpPr>
        <p:spPr/>
        <p:txBody>
          <a:bodyPr/>
          <a:lstStyle/>
          <a:p>
            <a:r>
              <a:rPr lang="en-US" dirty="0" smtClean="0"/>
              <a:t>At the </a:t>
            </a:r>
            <a:r>
              <a:rPr lang="en-US" i="1" dirty="0" err="1" smtClean="0"/>
              <a:t>k</a:t>
            </a:r>
            <a:r>
              <a:rPr lang="en-US" baseline="30000" dirty="0" err="1" smtClean="0"/>
              <a:t>th</a:t>
            </a:r>
            <a:r>
              <a:rPr lang="en-US" dirty="0" smtClean="0"/>
              <a:t> pass, you need space to count each member of </a:t>
            </a:r>
            <a:r>
              <a:rPr lang="en-US" i="1" dirty="0" smtClean="0"/>
              <a:t>C</a:t>
            </a:r>
            <a:r>
              <a:rPr lang="en-US" i="1" baseline="-25000" dirty="0" smtClean="0"/>
              <a:t>k</a:t>
            </a:r>
            <a:r>
              <a:rPr lang="en-US" dirty="0" smtClean="0"/>
              <a:t>.</a:t>
            </a:r>
          </a:p>
          <a:p>
            <a:r>
              <a:rPr lang="en-US" dirty="0" smtClean="0"/>
              <a:t>In realistic cases, because you need fairly high support, the number of candidates of each size drops, once you get beyond pairs.</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25</a:t>
            </a:fld>
            <a:endParaRPr lang="en-US"/>
          </a:p>
        </p:txBody>
      </p:sp>
    </p:spTree>
    <p:extLst>
      <p:ext uri="{BB962C8B-B14F-4D97-AF65-F5344CB8AC3E}">
        <p14:creationId xmlns:p14="http://schemas.microsoft.com/office/powerpoint/2010/main" val="1709917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7526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The PCY (Park-Chen-Yu) Algorithm</a:t>
            </a:r>
            <a:endParaRPr lang="en-US" dirty="0">
              <a:solidFill>
                <a:srgbClr val="CC0000"/>
              </a:solidFill>
            </a:endParaRPr>
          </a:p>
        </p:txBody>
      </p:sp>
      <p:sp>
        <p:nvSpPr>
          <p:cNvPr id="9" name="Rectangle 3"/>
          <p:cNvSpPr>
            <a:spLocks noGrp="1" noChangeArrowheads="1"/>
          </p:cNvSpPr>
          <p:nvPr>
            <p:ph type="ctrTitle"/>
          </p:nvPr>
        </p:nvSpPr>
        <p:spPr>
          <a:xfrm>
            <a:off x="1066800" y="2590800"/>
            <a:ext cx="7543800" cy="2286000"/>
          </a:xfrm>
        </p:spPr>
        <p:txBody>
          <a:bodyPr>
            <a:noAutofit/>
          </a:bodyPr>
          <a:lstStyle/>
          <a:p>
            <a:r>
              <a:rPr lang="en-US" sz="3600" dirty="0" smtClean="0">
                <a:solidFill>
                  <a:srgbClr val="FF9900"/>
                </a:solidFill>
              </a:rPr>
              <a:t>Improvement to A-Priori</a:t>
            </a:r>
            <a:br>
              <a:rPr lang="en-US" sz="3600" dirty="0" smtClean="0">
                <a:solidFill>
                  <a:srgbClr val="FF9900"/>
                </a:solidFill>
              </a:rPr>
            </a:br>
            <a:r>
              <a:rPr lang="en-US" sz="3600" dirty="0" smtClean="0">
                <a:solidFill>
                  <a:srgbClr val="FF9900"/>
                </a:solidFill>
              </a:rPr>
              <a:t>Exploits Empty Memory on First Pass</a:t>
            </a:r>
            <a:br>
              <a:rPr lang="en-US" sz="3600" dirty="0" smtClean="0">
                <a:solidFill>
                  <a:srgbClr val="FF9900"/>
                </a:solidFill>
              </a:rPr>
            </a:br>
            <a:r>
              <a:rPr lang="en-US" sz="3600" dirty="0" smtClean="0">
                <a:solidFill>
                  <a:srgbClr val="FF9900"/>
                </a:solidFill>
              </a:rPr>
              <a:t>Frequent Buckets</a:t>
            </a:r>
            <a:endParaRPr lang="en-US" sz="3600" dirty="0">
              <a:solidFill>
                <a:srgbClr val="FF9900"/>
              </a:solidFill>
            </a:endParaRPr>
          </a:p>
        </p:txBody>
      </p:sp>
    </p:spTree>
    <p:extLst>
      <p:ext uri="{BB962C8B-B14F-4D97-AF65-F5344CB8AC3E}">
        <p14:creationId xmlns:p14="http://schemas.microsoft.com/office/powerpoint/2010/main" val="3304090158"/>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C4B02E0-9251-4306-9F80-B5421FF9BA88}" type="slidenum">
              <a:rPr lang="en-US"/>
              <a:pPr/>
              <a:t>27</a:t>
            </a:fld>
            <a:endParaRPr lang="en-US"/>
          </a:p>
        </p:txBody>
      </p:sp>
      <p:sp>
        <p:nvSpPr>
          <p:cNvPr id="9218" name="Rectangle 2"/>
          <p:cNvSpPr>
            <a:spLocks noGrp="1" noChangeArrowheads="1"/>
          </p:cNvSpPr>
          <p:nvPr>
            <p:ph type="title"/>
          </p:nvPr>
        </p:nvSpPr>
        <p:spPr>
          <a:xfrm>
            <a:off x="533400" y="0"/>
            <a:ext cx="7772400" cy="1143000"/>
          </a:xfrm>
        </p:spPr>
        <p:txBody>
          <a:bodyPr/>
          <a:lstStyle/>
          <a:p>
            <a:r>
              <a:rPr lang="en-US" dirty="0" smtClean="0">
                <a:solidFill>
                  <a:srgbClr val="CC6600"/>
                </a:solidFill>
              </a:rPr>
              <a:t>PCY Algorithm</a:t>
            </a:r>
            <a:endParaRPr lang="en-US" dirty="0"/>
          </a:p>
        </p:txBody>
      </p:sp>
      <p:sp>
        <p:nvSpPr>
          <p:cNvPr id="9219" name="Rectangle 3"/>
          <p:cNvSpPr>
            <a:spLocks noGrp="1" noChangeArrowheads="1"/>
          </p:cNvSpPr>
          <p:nvPr>
            <p:ph type="body" idx="1"/>
          </p:nvPr>
        </p:nvSpPr>
        <p:spPr>
          <a:xfrm>
            <a:off x="228600" y="1371600"/>
            <a:ext cx="8534400" cy="3581400"/>
          </a:xfrm>
        </p:spPr>
        <p:txBody>
          <a:bodyPr/>
          <a:lstStyle/>
          <a:p>
            <a:r>
              <a:rPr lang="en-US" dirty="0"/>
              <a:t>During Pass 1 of A-priori, most memory is idle.</a:t>
            </a:r>
          </a:p>
          <a:p>
            <a:r>
              <a:rPr lang="en-US" dirty="0"/>
              <a:t>Use that memory to keep counts of buckets into which pairs of items are hashed.</a:t>
            </a:r>
          </a:p>
          <a:p>
            <a:pPr lvl="1"/>
            <a:r>
              <a:rPr lang="en-US" dirty="0">
                <a:solidFill>
                  <a:srgbClr val="FF0066"/>
                </a:solidFill>
              </a:rPr>
              <a:t>Just the count, not the pairs themselves</a:t>
            </a:r>
            <a:r>
              <a:rPr lang="en-US" dirty="0" smtClean="0">
                <a:solidFill>
                  <a:srgbClr val="FF0066"/>
                </a:solidFill>
              </a:rPr>
              <a:t>.</a:t>
            </a:r>
          </a:p>
          <a:p>
            <a:r>
              <a:rPr lang="en-US" dirty="0" smtClean="0"/>
              <a:t>For each basket, enumerate all its pairs, hash them, and increment the resulting bucket count by 1.</a:t>
            </a:r>
            <a:endParaRPr lang="en-US" dirty="0"/>
          </a:p>
        </p:txBody>
      </p:sp>
    </p:spTree>
    <p:extLst>
      <p:ext uri="{BB962C8B-B14F-4D97-AF65-F5344CB8AC3E}">
        <p14:creationId xmlns:p14="http://schemas.microsoft.com/office/powerpoint/2010/main" val="2076462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34243F8-2C3D-4440-A33C-16B3E37A9D2B}" type="slidenum">
              <a:rPr lang="en-US"/>
              <a:pPr/>
              <a:t>28</a:t>
            </a:fld>
            <a:endParaRPr lang="en-US"/>
          </a:p>
        </p:txBody>
      </p:sp>
      <p:sp>
        <p:nvSpPr>
          <p:cNvPr id="54274" name="Rectangle 2"/>
          <p:cNvSpPr>
            <a:spLocks noGrp="1" noChangeArrowheads="1"/>
          </p:cNvSpPr>
          <p:nvPr>
            <p:ph type="title"/>
          </p:nvPr>
        </p:nvSpPr>
        <p:spPr/>
        <p:txBody>
          <a:bodyPr/>
          <a:lstStyle/>
          <a:p>
            <a:r>
              <a:rPr lang="en-US"/>
              <a:t>PCY Algorithm – (2)</a:t>
            </a:r>
          </a:p>
        </p:txBody>
      </p:sp>
      <p:sp>
        <p:nvSpPr>
          <p:cNvPr id="54275" name="Rectangle 3"/>
          <p:cNvSpPr>
            <a:spLocks noGrp="1" noChangeArrowheads="1"/>
          </p:cNvSpPr>
          <p:nvPr>
            <p:ph type="body" idx="1"/>
          </p:nvPr>
        </p:nvSpPr>
        <p:spPr/>
        <p:txBody>
          <a:bodyPr/>
          <a:lstStyle/>
          <a:p>
            <a:r>
              <a:rPr lang="en-US" dirty="0"/>
              <a:t>A bucket is </a:t>
            </a:r>
            <a:r>
              <a:rPr lang="en-US" i="1" dirty="0" smtClean="0">
                <a:solidFill>
                  <a:srgbClr val="FF0066"/>
                </a:solidFill>
              </a:rPr>
              <a:t>frequent</a:t>
            </a:r>
            <a:r>
              <a:rPr lang="en-US" dirty="0" smtClean="0"/>
              <a:t> </a:t>
            </a:r>
            <a:r>
              <a:rPr lang="en-US" dirty="0"/>
              <a:t>if its count is at least the support threshold.</a:t>
            </a:r>
          </a:p>
          <a:p>
            <a:r>
              <a:rPr lang="en-US" dirty="0"/>
              <a:t>If a bucket is not frequent, no pair that hashes to that bucket could possibly be a frequent pair.</a:t>
            </a:r>
          </a:p>
          <a:p>
            <a:r>
              <a:rPr lang="en-US" dirty="0"/>
              <a:t>On Pass 2, we only count pairs </a:t>
            </a:r>
            <a:r>
              <a:rPr lang="en-US" dirty="0" smtClean="0"/>
              <a:t>of frequent items that </a:t>
            </a:r>
            <a:r>
              <a:rPr lang="en-US" dirty="0" smtClean="0">
                <a:solidFill>
                  <a:srgbClr val="00B050"/>
                </a:solidFill>
              </a:rPr>
              <a:t>also</a:t>
            </a:r>
            <a:r>
              <a:rPr lang="en-US" dirty="0" smtClean="0"/>
              <a:t> hash to a frequent bucket.</a:t>
            </a:r>
          </a:p>
          <a:p>
            <a:r>
              <a:rPr lang="en-US" dirty="0" smtClean="0"/>
              <a:t>A </a:t>
            </a:r>
            <a:r>
              <a:rPr lang="en-US" i="1" dirty="0" smtClean="0">
                <a:solidFill>
                  <a:srgbClr val="FF0000"/>
                </a:solidFill>
              </a:rPr>
              <a:t>bitmap</a:t>
            </a:r>
            <a:r>
              <a:rPr lang="en-US" dirty="0" smtClean="0"/>
              <a:t> tells which buckets are frequent, using only one bit per bucket (i.e., 1/32 of the space used on Pass 1).</a:t>
            </a:r>
            <a:endParaRPr lang="en-US" dirty="0"/>
          </a:p>
        </p:txBody>
      </p:sp>
    </p:spTree>
    <p:extLst>
      <p:ext uri="{BB962C8B-B14F-4D97-AF65-F5344CB8AC3E}">
        <p14:creationId xmlns:p14="http://schemas.microsoft.com/office/powerpoint/2010/main" val="3806816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2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2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2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4"/>
          <p:cNvSpPr>
            <a:spLocks noGrp="1"/>
          </p:cNvSpPr>
          <p:nvPr>
            <p:ph type="sldNum" sz="quarter" idx="12"/>
          </p:nvPr>
        </p:nvSpPr>
        <p:spPr/>
        <p:txBody>
          <a:bodyPr/>
          <a:lstStyle/>
          <a:p>
            <a:fld id="{4BA38545-8888-4B55-AE0C-64AF295F6DC9}" type="slidenum">
              <a:rPr lang="en-US"/>
              <a:pPr/>
              <a:t>29</a:t>
            </a:fld>
            <a:endParaRPr lang="en-US"/>
          </a:p>
        </p:txBody>
      </p:sp>
      <p:sp>
        <p:nvSpPr>
          <p:cNvPr id="10242" name="Rectangle 2"/>
          <p:cNvSpPr>
            <a:spLocks noGrp="1" noChangeArrowheads="1"/>
          </p:cNvSpPr>
          <p:nvPr>
            <p:ph type="title"/>
          </p:nvPr>
        </p:nvSpPr>
        <p:spPr/>
        <p:txBody>
          <a:bodyPr/>
          <a:lstStyle/>
          <a:p>
            <a:r>
              <a:rPr lang="en-US"/>
              <a:t>Picture of PCY</a:t>
            </a:r>
          </a:p>
        </p:txBody>
      </p:sp>
      <p:sp>
        <p:nvSpPr>
          <p:cNvPr id="10243" name="Rectangle 3"/>
          <p:cNvSpPr>
            <a:spLocks noChangeArrowheads="1"/>
          </p:cNvSpPr>
          <p:nvPr/>
        </p:nvSpPr>
        <p:spPr bwMode="auto">
          <a:xfrm>
            <a:off x="2209800" y="2362200"/>
            <a:ext cx="2057400" cy="3124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dirty="0" smtClean="0"/>
          </a:p>
          <a:p>
            <a:pPr algn="ctr"/>
            <a:endParaRPr lang="en-US" dirty="0"/>
          </a:p>
          <a:p>
            <a:pPr algn="ctr"/>
            <a:r>
              <a:rPr lang="en-US" dirty="0" smtClean="0"/>
              <a:t>Hash table</a:t>
            </a:r>
          </a:p>
          <a:p>
            <a:pPr algn="ctr"/>
            <a:r>
              <a:rPr lang="en-US" dirty="0" smtClean="0"/>
              <a:t>for pairs</a:t>
            </a:r>
            <a:endParaRPr lang="en-US" dirty="0"/>
          </a:p>
        </p:txBody>
      </p:sp>
      <p:sp>
        <p:nvSpPr>
          <p:cNvPr id="10244" name="Rectangle 4"/>
          <p:cNvSpPr>
            <a:spLocks noChangeArrowheads="1"/>
          </p:cNvSpPr>
          <p:nvPr/>
        </p:nvSpPr>
        <p:spPr bwMode="auto">
          <a:xfrm>
            <a:off x="5288071" y="2362200"/>
            <a:ext cx="1981200" cy="3124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atin typeface="Times New Roman" charset="0"/>
            </a:endParaRPr>
          </a:p>
        </p:txBody>
      </p:sp>
      <p:sp>
        <p:nvSpPr>
          <p:cNvPr id="10245" name="Rectangle 5"/>
          <p:cNvSpPr>
            <a:spLocks noChangeArrowheads="1"/>
          </p:cNvSpPr>
          <p:nvPr/>
        </p:nvSpPr>
        <p:spPr bwMode="auto">
          <a:xfrm>
            <a:off x="2286000" y="2438400"/>
            <a:ext cx="1905000" cy="68580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Item counts</a:t>
            </a:r>
          </a:p>
        </p:txBody>
      </p:sp>
      <p:sp>
        <p:nvSpPr>
          <p:cNvPr id="10246" name="Rectangle 6"/>
          <p:cNvSpPr>
            <a:spLocks noChangeArrowheads="1"/>
          </p:cNvSpPr>
          <p:nvPr/>
        </p:nvSpPr>
        <p:spPr bwMode="auto">
          <a:xfrm>
            <a:off x="5334000" y="3048000"/>
            <a:ext cx="1828800" cy="381000"/>
          </a:xfrm>
          <a:prstGeom prst="rect">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Bitmap</a:t>
            </a:r>
          </a:p>
        </p:txBody>
      </p:sp>
      <p:sp>
        <p:nvSpPr>
          <p:cNvPr id="10247" name="Text Box 7"/>
          <p:cNvSpPr txBox="1">
            <a:spLocks noChangeArrowheads="1"/>
          </p:cNvSpPr>
          <p:nvPr/>
        </p:nvSpPr>
        <p:spPr bwMode="auto">
          <a:xfrm>
            <a:off x="2667000" y="5630863"/>
            <a:ext cx="1047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Pass 1</a:t>
            </a:r>
          </a:p>
        </p:txBody>
      </p:sp>
      <p:sp>
        <p:nvSpPr>
          <p:cNvPr id="10248" name="Text Box 8"/>
          <p:cNvSpPr txBox="1">
            <a:spLocks noChangeArrowheads="1"/>
          </p:cNvSpPr>
          <p:nvPr/>
        </p:nvSpPr>
        <p:spPr bwMode="auto">
          <a:xfrm>
            <a:off x="5715000" y="5630863"/>
            <a:ext cx="1047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Pass 2</a:t>
            </a:r>
          </a:p>
        </p:txBody>
      </p:sp>
      <p:sp>
        <p:nvSpPr>
          <p:cNvPr id="10249" name="Rectangle 9"/>
          <p:cNvSpPr>
            <a:spLocks noChangeArrowheads="1"/>
          </p:cNvSpPr>
          <p:nvPr/>
        </p:nvSpPr>
        <p:spPr bwMode="auto">
          <a:xfrm>
            <a:off x="5334000" y="2438400"/>
            <a:ext cx="1828800" cy="53340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a:t>Frequent items</a:t>
            </a:r>
          </a:p>
        </p:txBody>
      </p:sp>
      <p:sp>
        <p:nvSpPr>
          <p:cNvPr id="10250" name="Line 10"/>
          <p:cNvSpPr>
            <a:spLocks noChangeShapeType="1"/>
          </p:cNvSpPr>
          <p:nvPr/>
        </p:nvSpPr>
        <p:spPr bwMode="auto">
          <a:xfrm flipV="1">
            <a:off x="4191000" y="2971800"/>
            <a:ext cx="11430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1" name="Line 11"/>
          <p:cNvSpPr>
            <a:spLocks noChangeShapeType="1"/>
          </p:cNvSpPr>
          <p:nvPr/>
        </p:nvSpPr>
        <p:spPr bwMode="auto">
          <a:xfrm flipV="1">
            <a:off x="4267200" y="3429000"/>
            <a:ext cx="1066800" cy="2057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2" name="Text Box 12"/>
          <p:cNvSpPr txBox="1">
            <a:spLocks noChangeArrowheads="1"/>
          </p:cNvSpPr>
          <p:nvPr/>
        </p:nvSpPr>
        <p:spPr bwMode="auto">
          <a:xfrm>
            <a:off x="5678487" y="3810000"/>
            <a:ext cx="14843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Counts of</a:t>
            </a:r>
          </a:p>
          <a:p>
            <a:r>
              <a:rPr lang="en-US" dirty="0"/>
              <a:t>candidate</a:t>
            </a:r>
          </a:p>
          <a:p>
            <a:r>
              <a:rPr lang="en-US" dirty="0"/>
              <a:t>   pairs</a:t>
            </a:r>
          </a:p>
        </p:txBody>
      </p:sp>
      <p:sp>
        <p:nvSpPr>
          <p:cNvPr id="10253" name="Line 13"/>
          <p:cNvSpPr>
            <a:spLocks noChangeShapeType="1"/>
          </p:cNvSpPr>
          <p:nvPr/>
        </p:nvSpPr>
        <p:spPr bwMode="auto">
          <a:xfrm>
            <a:off x="4191000" y="2438400"/>
            <a:ext cx="1143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54" name="Line 14"/>
          <p:cNvSpPr>
            <a:spLocks noChangeShapeType="1"/>
          </p:cNvSpPr>
          <p:nvPr/>
        </p:nvSpPr>
        <p:spPr bwMode="auto">
          <a:xfrm flipV="1">
            <a:off x="4267200" y="3048000"/>
            <a:ext cx="10668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41968049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913454E-AE63-4C69-A8B8-569147585ABE}" type="slidenum">
              <a:rPr lang="en-US"/>
              <a:pPr/>
              <a:t>3</a:t>
            </a:fld>
            <a:endParaRPr lang="en-US"/>
          </a:p>
        </p:txBody>
      </p:sp>
      <p:sp>
        <p:nvSpPr>
          <p:cNvPr id="59394" name="Rectangle 1026"/>
          <p:cNvSpPr>
            <a:spLocks noGrp="1" noChangeArrowheads="1"/>
          </p:cNvSpPr>
          <p:nvPr>
            <p:ph type="title"/>
          </p:nvPr>
        </p:nvSpPr>
        <p:spPr/>
        <p:txBody>
          <a:bodyPr/>
          <a:lstStyle/>
          <a:p>
            <a:r>
              <a:rPr lang="en-US"/>
              <a:t>Support</a:t>
            </a:r>
          </a:p>
        </p:txBody>
      </p:sp>
      <p:sp>
        <p:nvSpPr>
          <p:cNvPr id="59395" name="Rectangle 1027"/>
          <p:cNvSpPr>
            <a:spLocks noGrp="1" noChangeArrowheads="1"/>
          </p:cNvSpPr>
          <p:nvPr>
            <p:ph type="body" idx="1"/>
          </p:nvPr>
        </p:nvSpPr>
        <p:spPr>
          <a:xfrm>
            <a:off x="457200" y="1219200"/>
            <a:ext cx="8305800" cy="4953000"/>
          </a:xfrm>
        </p:spPr>
        <p:txBody>
          <a:bodyPr/>
          <a:lstStyle/>
          <a:p>
            <a:r>
              <a:rPr lang="en-US" dirty="0"/>
              <a:t>Simplest question: find sets of items that appear “frequently” in the baskets.</a:t>
            </a:r>
          </a:p>
          <a:p>
            <a:r>
              <a:rPr lang="en-US" i="1" dirty="0" smtClean="0">
                <a:solidFill>
                  <a:srgbClr val="FF0066"/>
                </a:solidFill>
              </a:rPr>
              <a:t>Support</a:t>
            </a:r>
            <a:r>
              <a:rPr lang="en-US" dirty="0" smtClean="0"/>
              <a:t> </a:t>
            </a:r>
            <a:r>
              <a:rPr lang="en-US" dirty="0"/>
              <a:t>for </a:t>
            </a:r>
            <a:r>
              <a:rPr lang="en-US" dirty="0" err="1"/>
              <a:t>itemset</a:t>
            </a:r>
            <a:r>
              <a:rPr lang="en-US" dirty="0"/>
              <a:t> </a:t>
            </a:r>
            <a:r>
              <a:rPr lang="en-US" i="1" dirty="0"/>
              <a:t>I </a:t>
            </a:r>
            <a:r>
              <a:rPr lang="en-US" dirty="0" smtClean="0"/>
              <a:t>= </a:t>
            </a:r>
            <a:r>
              <a:rPr lang="en-US" dirty="0"/>
              <a:t>the number of baskets containing all items in </a:t>
            </a:r>
            <a:r>
              <a:rPr lang="en-US" i="1" dirty="0"/>
              <a:t>I</a:t>
            </a:r>
            <a:r>
              <a:rPr lang="en-US" dirty="0"/>
              <a:t>.</a:t>
            </a:r>
          </a:p>
          <a:p>
            <a:pPr lvl="1"/>
            <a:r>
              <a:rPr lang="en-US" dirty="0"/>
              <a:t>Sometimes given as a </a:t>
            </a:r>
            <a:r>
              <a:rPr lang="en-US" dirty="0" smtClean="0"/>
              <a:t>percentage of the baskets. </a:t>
            </a:r>
            <a:endParaRPr lang="en-US" dirty="0"/>
          </a:p>
          <a:p>
            <a:r>
              <a:rPr lang="en-US" dirty="0"/>
              <a:t>Given a </a:t>
            </a:r>
            <a:r>
              <a:rPr lang="en-US" i="1" dirty="0">
                <a:solidFill>
                  <a:srgbClr val="FF0066"/>
                </a:solidFill>
              </a:rPr>
              <a:t>support</a:t>
            </a:r>
            <a:r>
              <a:rPr lang="en-US" dirty="0"/>
              <a:t> </a:t>
            </a:r>
            <a:r>
              <a:rPr lang="en-US" i="1" dirty="0">
                <a:solidFill>
                  <a:srgbClr val="FF0066"/>
                </a:solidFill>
              </a:rPr>
              <a:t>threshold</a:t>
            </a:r>
            <a:r>
              <a:rPr lang="en-US" dirty="0"/>
              <a:t> </a:t>
            </a:r>
            <a:r>
              <a:rPr lang="en-US" i="1" dirty="0"/>
              <a:t>s</a:t>
            </a:r>
            <a:r>
              <a:rPr lang="en-US" dirty="0"/>
              <a:t>, </a:t>
            </a:r>
            <a:r>
              <a:rPr lang="en-US" dirty="0" smtClean="0"/>
              <a:t>a set </a:t>
            </a:r>
            <a:r>
              <a:rPr lang="en-US" dirty="0"/>
              <a:t>of </a:t>
            </a:r>
            <a:r>
              <a:rPr lang="en-US" dirty="0" smtClean="0"/>
              <a:t>items appearing </a:t>
            </a:r>
            <a:r>
              <a:rPr lang="en-US" dirty="0"/>
              <a:t>in at least </a:t>
            </a:r>
            <a:r>
              <a:rPr lang="en-US" i="1" dirty="0" smtClean="0"/>
              <a:t>s</a:t>
            </a:r>
            <a:r>
              <a:rPr lang="en-US" dirty="0" smtClean="0"/>
              <a:t> </a:t>
            </a:r>
            <a:r>
              <a:rPr lang="en-US" dirty="0"/>
              <a:t>baskets </a:t>
            </a:r>
            <a:r>
              <a:rPr lang="en-US" dirty="0" smtClean="0"/>
              <a:t>is called a </a:t>
            </a:r>
            <a:r>
              <a:rPr lang="en-US" i="1" dirty="0">
                <a:solidFill>
                  <a:srgbClr val="FF0066"/>
                </a:solidFill>
              </a:rPr>
              <a:t>frequent </a:t>
            </a:r>
            <a:r>
              <a:rPr lang="en-US" i="1" dirty="0" err="1" smtClean="0">
                <a:solidFill>
                  <a:srgbClr val="FF0066"/>
                </a:solidFill>
              </a:rPr>
              <a:t>itemset</a:t>
            </a:r>
            <a:r>
              <a:rPr lang="en-US" dirty="0" smtClean="0"/>
              <a:t>.</a:t>
            </a:r>
            <a:endParaRPr lang="en-US" dirty="0"/>
          </a:p>
        </p:txBody>
      </p:sp>
    </p:spTree>
    <p:extLst>
      <p:ext uri="{BB962C8B-B14F-4D97-AF65-F5344CB8AC3E}">
        <p14:creationId xmlns:p14="http://schemas.microsoft.com/office/powerpoint/2010/main" val="4151702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395">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939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93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2CC8C0B-A3DF-4A72-8502-546405B25A35}" type="slidenum">
              <a:rPr lang="en-US"/>
              <a:pPr/>
              <a:t>30</a:t>
            </a:fld>
            <a:endParaRPr lang="en-US"/>
          </a:p>
        </p:txBody>
      </p:sp>
      <p:sp>
        <p:nvSpPr>
          <p:cNvPr id="28674" name="Rectangle 2"/>
          <p:cNvSpPr>
            <a:spLocks noGrp="1" noChangeArrowheads="1"/>
          </p:cNvSpPr>
          <p:nvPr>
            <p:ph type="title"/>
          </p:nvPr>
        </p:nvSpPr>
        <p:spPr>
          <a:xfrm>
            <a:off x="304799" y="0"/>
            <a:ext cx="8843375" cy="1066800"/>
          </a:xfrm>
        </p:spPr>
        <p:txBody>
          <a:bodyPr/>
          <a:lstStyle/>
          <a:p>
            <a:r>
              <a:rPr lang="en-US" dirty="0" smtClean="0"/>
              <a:t>Pass 1: Memory Organization</a:t>
            </a:r>
            <a:endParaRPr lang="en-US" dirty="0"/>
          </a:p>
        </p:txBody>
      </p:sp>
      <p:sp>
        <p:nvSpPr>
          <p:cNvPr id="28675" name="Rectangle 3"/>
          <p:cNvSpPr>
            <a:spLocks noGrp="1" noChangeArrowheads="1"/>
          </p:cNvSpPr>
          <p:nvPr>
            <p:ph type="body" idx="1"/>
          </p:nvPr>
        </p:nvSpPr>
        <p:spPr>
          <a:xfrm>
            <a:off x="457200" y="1371600"/>
            <a:ext cx="7772400" cy="3581400"/>
          </a:xfrm>
        </p:spPr>
        <p:txBody>
          <a:bodyPr/>
          <a:lstStyle/>
          <a:p>
            <a:r>
              <a:rPr lang="en-US" dirty="0"/>
              <a:t>Space to count each item.</a:t>
            </a:r>
          </a:p>
          <a:p>
            <a:pPr lvl="1"/>
            <a:r>
              <a:rPr lang="en-US" dirty="0"/>
              <a:t>One (typically) 4-byte integer per item.</a:t>
            </a:r>
          </a:p>
          <a:p>
            <a:r>
              <a:rPr lang="en-US" dirty="0"/>
              <a:t>Use the rest of the space for as many integers, representing buckets, as we can.</a:t>
            </a:r>
          </a:p>
        </p:txBody>
      </p:sp>
    </p:spTree>
    <p:extLst>
      <p:ext uri="{BB962C8B-B14F-4D97-AF65-F5344CB8AC3E}">
        <p14:creationId xmlns:p14="http://schemas.microsoft.com/office/powerpoint/2010/main" val="9064015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607CED5-F664-4CBA-91D0-BA961A09FFBF}" type="slidenum">
              <a:rPr lang="en-US"/>
              <a:pPr/>
              <a:t>31</a:t>
            </a:fld>
            <a:endParaRPr lang="en-US"/>
          </a:p>
        </p:txBody>
      </p:sp>
      <p:sp>
        <p:nvSpPr>
          <p:cNvPr id="26626" name="Rectangle 2"/>
          <p:cNvSpPr>
            <a:spLocks noGrp="1" noChangeArrowheads="1"/>
          </p:cNvSpPr>
          <p:nvPr>
            <p:ph type="title"/>
          </p:nvPr>
        </p:nvSpPr>
        <p:spPr/>
        <p:txBody>
          <a:bodyPr/>
          <a:lstStyle/>
          <a:p>
            <a:r>
              <a:rPr lang="en-US"/>
              <a:t>PCY Algorithm – Pass 1</a:t>
            </a:r>
          </a:p>
        </p:txBody>
      </p:sp>
      <p:sp>
        <p:nvSpPr>
          <p:cNvPr id="26627" name="Rectangle 3"/>
          <p:cNvSpPr>
            <a:spLocks noGrp="1" noChangeArrowheads="1"/>
          </p:cNvSpPr>
          <p:nvPr>
            <p:ph type="body" idx="1"/>
          </p:nvPr>
        </p:nvSpPr>
        <p:spPr>
          <a:xfrm>
            <a:off x="457200" y="1371600"/>
            <a:ext cx="8382000" cy="4572000"/>
          </a:xfrm>
        </p:spPr>
        <p:txBody>
          <a:bodyPr/>
          <a:lstStyle/>
          <a:p>
            <a:pPr marL="609600" indent="-609600">
              <a:buFont typeface="Monotype Sorts" pitchFamily="2" charset="2"/>
              <a:buNone/>
            </a:pPr>
            <a:r>
              <a:rPr lang="en-US" sz="2800" dirty="0">
                <a:latin typeface="Courier New" pitchFamily="49" charset="0"/>
              </a:rPr>
              <a:t>FOR (each basket) {</a:t>
            </a:r>
          </a:p>
          <a:p>
            <a:pPr marL="609600" indent="-609600">
              <a:buFont typeface="Monotype Sorts" pitchFamily="2" charset="2"/>
              <a:buNone/>
            </a:pPr>
            <a:r>
              <a:rPr lang="en-US" sz="2800" dirty="0">
                <a:latin typeface="Courier New" pitchFamily="49" charset="0"/>
              </a:rPr>
              <a:t>	FOR (each item in the basket)</a:t>
            </a:r>
          </a:p>
          <a:p>
            <a:pPr marL="609600" indent="-609600">
              <a:buFont typeface="Monotype Sorts" pitchFamily="2" charset="2"/>
              <a:buNone/>
            </a:pPr>
            <a:r>
              <a:rPr lang="en-US" sz="2800" dirty="0">
                <a:latin typeface="Courier New" pitchFamily="49" charset="0"/>
              </a:rPr>
              <a:t>		add 1 to item’s count;</a:t>
            </a:r>
          </a:p>
          <a:p>
            <a:pPr marL="609600" indent="-609600">
              <a:buFont typeface="Monotype Sorts" pitchFamily="2" charset="2"/>
              <a:buNone/>
            </a:pPr>
            <a:r>
              <a:rPr lang="en-US" sz="2800" dirty="0">
                <a:latin typeface="Courier New" pitchFamily="49" charset="0"/>
              </a:rPr>
              <a:t>	FOR (each pair of items) {</a:t>
            </a:r>
          </a:p>
          <a:p>
            <a:pPr marL="609600" indent="-609600">
              <a:buFont typeface="Monotype Sorts" pitchFamily="2" charset="2"/>
              <a:buNone/>
            </a:pPr>
            <a:r>
              <a:rPr lang="en-US" sz="2800" dirty="0">
                <a:latin typeface="Courier New" pitchFamily="49" charset="0"/>
              </a:rPr>
              <a:t>		hash the pair to a bucket;</a:t>
            </a:r>
          </a:p>
          <a:p>
            <a:pPr marL="609600" indent="-609600">
              <a:buFont typeface="Monotype Sorts" pitchFamily="2" charset="2"/>
              <a:buNone/>
            </a:pPr>
            <a:r>
              <a:rPr lang="en-US" sz="2800" dirty="0">
                <a:latin typeface="Courier New" pitchFamily="49" charset="0"/>
              </a:rPr>
              <a:t>		add 1 to the count for </a:t>
            </a:r>
            <a:r>
              <a:rPr lang="en-US" sz="2800" dirty="0" smtClean="0">
                <a:latin typeface="Courier New" pitchFamily="49" charset="0"/>
              </a:rPr>
              <a:t>that bucket</a:t>
            </a:r>
            <a:endParaRPr lang="en-US" sz="2800" dirty="0">
              <a:latin typeface="Courier New" pitchFamily="49" charset="0"/>
            </a:endParaRPr>
          </a:p>
          <a:p>
            <a:pPr marL="609600" indent="-609600">
              <a:buFont typeface="Monotype Sorts" pitchFamily="2" charset="2"/>
              <a:buNone/>
            </a:pPr>
            <a:r>
              <a:rPr lang="en-US" sz="2800" dirty="0">
                <a:latin typeface="Courier New" pitchFamily="49" charset="0"/>
              </a:rPr>
              <a:t>	}</a:t>
            </a:r>
          </a:p>
          <a:p>
            <a:pPr marL="609600" indent="-609600">
              <a:buFont typeface="Monotype Sorts" pitchFamily="2" charset="2"/>
              <a:buNone/>
            </a:pPr>
            <a:r>
              <a:rPr lang="en-US" sz="2800" dirty="0">
                <a:latin typeface="Courier New" pitchFamily="49" charset="0"/>
              </a:rPr>
              <a:t>}</a:t>
            </a:r>
          </a:p>
        </p:txBody>
      </p:sp>
    </p:spTree>
    <p:extLst>
      <p:ext uri="{BB962C8B-B14F-4D97-AF65-F5344CB8AC3E}">
        <p14:creationId xmlns:p14="http://schemas.microsoft.com/office/powerpoint/2010/main" val="1819163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62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6627">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6627">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662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0ECD973-5FBD-4A1B-AA33-CE056764D4D5}" type="slidenum">
              <a:rPr lang="en-US"/>
              <a:pPr/>
              <a:t>32</a:t>
            </a:fld>
            <a:endParaRPr lang="en-US"/>
          </a:p>
        </p:txBody>
      </p:sp>
      <p:sp>
        <p:nvSpPr>
          <p:cNvPr id="43010" name="Rectangle 2"/>
          <p:cNvSpPr>
            <a:spLocks noGrp="1" noChangeArrowheads="1"/>
          </p:cNvSpPr>
          <p:nvPr>
            <p:ph type="title"/>
          </p:nvPr>
        </p:nvSpPr>
        <p:spPr/>
        <p:txBody>
          <a:bodyPr/>
          <a:lstStyle/>
          <a:p>
            <a:r>
              <a:rPr lang="en-US"/>
              <a:t>Observations About Buckets</a:t>
            </a:r>
          </a:p>
        </p:txBody>
      </p:sp>
      <p:sp>
        <p:nvSpPr>
          <p:cNvPr id="43011" name="Rectangle 3"/>
          <p:cNvSpPr>
            <a:spLocks noGrp="1" noChangeArrowheads="1"/>
          </p:cNvSpPr>
          <p:nvPr>
            <p:ph type="body" idx="1"/>
          </p:nvPr>
        </p:nvSpPr>
        <p:spPr>
          <a:xfrm>
            <a:off x="457200" y="1295400"/>
            <a:ext cx="8534400" cy="5562600"/>
          </a:xfrm>
        </p:spPr>
        <p:txBody>
          <a:bodyPr>
            <a:normAutofit/>
          </a:bodyPr>
          <a:lstStyle/>
          <a:p>
            <a:pPr marL="609600" indent="-609600">
              <a:buFont typeface="Monotype Sorts" pitchFamily="2" charset="2"/>
              <a:buAutoNum type="arabicPeriod"/>
            </a:pPr>
            <a:r>
              <a:rPr lang="en-US" dirty="0"/>
              <a:t>A bucket that a frequent pair hashes to is surely frequent.</a:t>
            </a:r>
          </a:p>
          <a:p>
            <a:pPr marL="990600" lvl="1" indent="-533400"/>
            <a:r>
              <a:rPr lang="en-US" dirty="0"/>
              <a:t>We cannot </a:t>
            </a:r>
            <a:r>
              <a:rPr lang="en-US" dirty="0" smtClean="0"/>
              <a:t>eliminate </a:t>
            </a:r>
            <a:r>
              <a:rPr lang="en-US" dirty="0"/>
              <a:t>any member of this bucket.</a:t>
            </a:r>
          </a:p>
          <a:p>
            <a:pPr marL="609600" indent="-609600">
              <a:buFont typeface="Monotype Sorts" pitchFamily="2" charset="2"/>
              <a:buAutoNum type="arabicPeriod"/>
            </a:pPr>
            <a:r>
              <a:rPr lang="en-US" dirty="0"/>
              <a:t>Even without any frequent pair, a bucket can be frequent.</a:t>
            </a:r>
          </a:p>
          <a:p>
            <a:pPr marL="990600" lvl="1" indent="-533400"/>
            <a:r>
              <a:rPr lang="en-US" dirty="0"/>
              <a:t>Again, nothing in the bucket can be eliminated</a:t>
            </a:r>
            <a:r>
              <a:rPr lang="en-US" dirty="0" smtClean="0"/>
              <a:t>.</a:t>
            </a:r>
          </a:p>
          <a:p>
            <a:pPr marL="633222" indent="-514350">
              <a:buFont typeface="+mj-lt"/>
              <a:buAutoNum type="arabicPeriod"/>
            </a:pPr>
            <a:r>
              <a:rPr lang="en-US" dirty="0"/>
              <a:t>But </a:t>
            </a:r>
            <a:r>
              <a:rPr lang="en-US" dirty="0" smtClean="0"/>
              <a:t>if the </a:t>
            </a:r>
            <a:r>
              <a:rPr lang="en-US" dirty="0"/>
              <a:t>count for a </a:t>
            </a:r>
            <a:r>
              <a:rPr lang="en-US" dirty="0" smtClean="0"/>
              <a:t>bucket </a:t>
            </a:r>
            <a:r>
              <a:rPr lang="en-US" dirty="0"/>
              <a:t>is less than the support </a:t>
            </a:r>
            <a:r>
              <a:rPr lang="en-US" i="1" dirty="0" smtClean="0"/>
              <a:t>s</a:t>
            </a:r>
            <a:r>
              <a:rPr lang="en-US" dirty="0" smtClean="0"/>
              <a:t>, all </a:t>
            </a:r>
            <a:r>
              <a:rPr lang="en-US" dirty="0"/>
              <a:t>pairs that hash to this bucket can be </a:t>
            </a:r>
            <a:r>
              <a:rPr lang="en-US" dirty="0" smtClean="0"/>
              <a:t>eliminated, </a:t>
            </a:r>
            <a:r>
              <a:rPr lang="en-US" dirty="0"/>
              <a:t>even if the pair consists of two frequent items</a:t>
            </a:r>
            <a:r>
              <a:rPr lang="en-US" dirty="0" smtClean="0"/>
              <a:t>.</a:t>
            </a:r>
            <a:endParaRPr lang="en-US" dirty="0"/>
          </a:p>
        </p:txBody>
      </p:sp>
    </p:spTree>
    <p:extLst>
      <p:ext uri="{BB962C8B-B14F-4D97-AF65-F5344CB8AC3E}">
        <p14:creationId xmlns:p14="http://schemas.microsoft.com/office/powerpoint/2010/main" val="473819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301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30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0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4FF0225-3D03-43BE-8EA5-15565032F1DF}" type="slidenum">
              <a:rPr lang="en-US"/>
              <a:pPr/>
              <a:t>33</a:t>
            </a:fld>
            <a:endParaRPr lang="en-US"/>
          </a:p>
        </p:txBody>
      </p:sp>
      <p:sp>
        <p:nvSpPr>
          <p:cNvPr id="27650" name="Rectangle 2"/>
          <p:cNvSpPr>
            <a:spLocks noGrp="1" noChangeArrowheads="1"/>
          </p:cNvSpPr>
          <p:nvPr>
            <p:ph type="title"/>
          </p:nvPr>
        </p:nvSpPr>
        <p:spPr/>
        <p:txBody>
          <a:bodyPr/>
          <a:lstStyle/>
          <a:p>
            <a:r>
              <a:rPr lang="en-US" sz="4200" dirty="0"/>
              <a:t>PCY Algorithm – Between Passes</a:t>
            </a:r>
          </a:p>
        </p:txBody>
      </p:sp>
      <p:sp>
        <p:nvSpPr>
          <p:cNvPr id="27651" name="Rectangle 3"/>
          <p:cNvSpPr>
            <a:spLocks noGrp="1" noChangeArrowheads="1"/>
          </p:cNvSpPr>
          <p:nvPr>
            <p:ph type="body" idx="1"/>
          </p:nvPr>
        </p:nvSpPr>
        <p:spPr>
          <a:xfrm>
            <a:off x="304800" y="1371600"/>
            <a:ext cx="8382000" cy="4038600"/>
          </a:xfrm>
        </p:spPr>
        <p:txBody>
          <a:bodyPr/>
          <a:lstStyle/>
          <a:p>
            <a:r>
              <a:rPr lang="en-US" dirty="0"/>
              <a:t>Replace the buckets by a </a:t>
            </a:r>
            <a:r>
              <a:rPr lang="en-US" dirty="0" smtClean="0"/>
              <a:t>bit-vector (the “</a:t>
            </a:r>
            <a:r>
              <a:rPr lang="en-US" dirty="0" smtClean="0">
                <a:solidFill>
                  <a:srgbClr val="008000"/>
                </a:solidFill>
              </a:rPr>
              <a:t>bitmap</a:t>
            </a:r>
            <a:r>
              <a:rPr lang="en-US" dirty="0" smtClean="0"/>
              <a:t>”):</a:t>
            </a:r>
            <a:endParaRPr lang="en-US" dirty="0"/>
          </a:p>
          <a:p>
            <a:pPr lvl="1"/>
            <a:r>
              <a:rPr lang="en-US" dirty="0"/>
              <a:t>1 means the bucket is frequent; 0 means it is not.</a:t>
            </a:r>
          </a:p>
          <a:p>
            <a:r>
              <a:rPr lang="en-US" dirty="0" smtClean="0"/>
              <a:t>Also</a:t>
            </a:r>
            <a:r>
              <a:rPr lang="en-US" dirty="0"/>
              <a:t>, decide which items are frequent and list them for the second pass.</a:t>
            </a:r>
          </a:p>
        </p:txBody>
      </p:sp>
    </p:spTree>
    <p:extLst>
      <p:ext uri="{BB962C8B-B14F-4D97-AF65-F5344CB8AC3E}">
        <p14:creationId xmlns:p14="http://schemas.microsoft.com/office/powerpoint/2010/main" val="19289495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90D186B-18BA-416B-A434-2D84D3C53C01}" type="slidenum">
              <a:rPr lang="en-US"/>
              <a:pPr/>
              <a:t>34</a:t>
            </a:fld>
            <a:endParaRPr lang="en-US"/>
          </a:p>
        </p:txBody>
      </p:sp>
      <p:sp>
        <p:nvSpPr>
          <p:cNvPr id="29698" name="Rectangle 2"/>
          <p:cNvSpPr>
            <a:spLocks noGrp="1" noChangeArrowheads="1"/>
          </p:cNvSpPr>
          <p:nvPr>
            <p:ph type="title"/>
          </p:nvPr>
        </p:nvSpPr>
        <p:spPr/>
        <p:txBody>
          <a:bodyPr/>
          <a:lstStyle/>
          <a:p>
            <a:r>
              <a:rPr lang="en-US"/>
              <a:t>PCY Algorithm – Pass 2</a:t>
            </a:r>
          </a:p>
        </p:txBody>
      </p:sp>
      <p:sp>
        <p:nvSpPr>
          <p:cNvPr id="29699" name="Rectangle 3"/>
          <p:cNvSpPr>
            <a:spLocks noGrp="1" noChangeArrowheads="1"/>
          </p:cNvSpPr>
          <p:nvPr>
            <p:ph type="body" idx="1"/>
          </p:nvPr>
        </p:nvSpPr>
        <p:spPr/>
        <p:txBody>
          <a:bodyPr/>
          <a:lstStyle/>
          <a:p>
            <a:pPr marL="609600" indent="-609600"/>
            <a:r>
              <a:rPr lang="en-US" dirty="0"/>
              <a:t>Count all pairs {</a:t>
            </a:r>
            <a:r>
              <a:rPr lang="en-US" i="1" dirty="0" err="1"/>
              <a:t>i</a:t>
            </a:r>
            <a:r>
              <a:rPr lang="en-US" dirty="0"/>
              <a:t>, </a:t>
            </a:r>
            <a:r>
              <a:rPr lang="en-US" i="1" dirty="0" smtClean="0"/>
              <a:t>j</a:t>
            </a:r>
            <a:r>
              <a:rPr lang="en-US" dirty="0" smtClean="0"/>
              <a:t>} </a:t>
            </a:r>
            <a:r>
              <a:rPr lang="en-US" dirty="0"/>
              <a:t>that meet the conditions for being a </a:t>
            </a:r>
            <a:r>
              <a:rPr lang="en-US" dirty="0">
                <a:solidFill>
                  <a:srgbClr val="CC6600"/>
                </a:solidFill>
              </a:rPr>
              <a:t>candidate pair</a:t>
            </a:r>
            <a:r>
              <a:rPr lang="en-US" dirty="0"/>
              <a:t>:</a:t>
            </a:r>
          </a:p>
          <a:p>
            <a:pPr marL="990600" lvl="1" indent="-533400">
              <a:buFont typeface="Monotype Sorts" pitchFamily="2" charset="2"/>
              <a:buAutoNum type="arabicPeriod"/>
            </a:pPr>
            <a:r>
              <a:rPr lang="en-US" dirty="0"/>
              <a:t>Both </a:t>
            </a:r>
            <a:r>
              <a:rPr lang="en-US" i="1" dirty="0" err="1"/>
              <a:t>i</a:t>
            </a:r>
            <a:r>
              <a:rPr lang="en-US" dirty="0"/>
              <a:t> </a:t>
            </a:r>
            <a:r>
              <a:rPr lang="en-US" dirty="0" smtClean="0"/>
              <a:t>and </a:t>
            </a:r>
            <a:r>
              <a:rPr lang="en-US" i="1" dirty="0" smtClean="0"/>
              <a:t>j</a:t>
            </a:r>
            <a:r>
              <a:rPr lang="en-US" dirty="0" smtClean="0"/>
              <a:t> </a:t>
            </a:r>
            <a:r>
              <a:rPr lang="en-US" dirty="0"/>
              <a:t>are frequent items.</a:t>
            </a:r>
          </a:p>
          <a:p>
            <a:pPr marL="990600" lvl="1" indent="-533400">
              <a:buFont typeface="Monotype Sorts" pitchFamily="2" charset="2"/>
              <a:buAutoNum type="arabicPeriod"/>
            </a:pPr>
            <a:r>
              <a:rPr lang="en-US" dirty="0"/>
              <a:t>The pair {</a:t>
            </a:r>
            <a:r>
              <a:rPr lang="en-US" i="1" dirty="0" err="1"/>
              <a:t>i</a:t>
            </a:r>
            <a:r>
              <a:rPr lang="en-US" dirty="0"/>
              <a:t>, </a:t>
            </a:r>
            <a:r>
              <a:rPr lang="en-US" i="1" dirty="0" smtClean="0"/>
              <a:t>j</a:t>
            </a:r>
            <a:r>
              <a:rPr lang="en-US" dirty="0" smtClean="0"/>
              <a:t>}, </a:t>
            </a:r>
            <a:r>
              <a:rPr lang="en-US" dirty="0"/>
              <a:t>hashes to a bucket number whose bit in the bit vector is </a:t>
            </a:r>
            <a:r>
              <a:rPr lang="en-US" dirty="0" smtClean="0"/>
              <a:t>1</a:t>
            </a:r>
            <a:r>
              <a:rPr lang="en-US" dirty="0"/>
              <a:t>.</a:t>
            </a:r>
          </a:p>
        </p:txBody>
      </p:sp>
    </p:spTree>
    <p:extLst>
      <p:ext uri="{BB962C8B-B14F-4D97-AF65-F5344CB8AC3E}">
        <p14:creationId xmlns:p14="http://schemas.microsoft.com/office/powerpoint/2010/main" val="3945157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6C952AC-A928-429F-9F2E-5E5C5CAB579E}" type="slidenum">
              <a:rPr lang="en-US"/>
              <a:pPr/>
              <a:t>35</a:t>
            </a:fld>
            <a:endParaRPr lang="en-US"/>
          </a:p>
        </p:txBody>
      </p:sp>
      <p:sp>
        <p:nvSpPr>
          <p:cNvPr id="25602" name="Rectangle 2"/>
          <p:cNvSpPr>
            <a:spLocks noGrp="1" noChangeArrowheads="1"/>
          </p:cNvSpPr>
          <p:nvPr>
            <p:ph type="title"/>
          </p:nvPr>
        </p:nvSpPr>
        <p:spPr/>
        <p:txBody>
          <a:bodyPr/>
          <a:lstStyle/>
          <a:p>
            <a:r>
              <a:rPr lang="en-US"/>
              <a:t>Memory Details</a:t>
            </a:r>
          </a:p>
        </p:txBody>
      </p:sp>
      <p:sp>
        <p:nvSpPr>
          <p:cNvPr id="25603" name="Rectangle 3"/>
          <p:cNvSpPr>
            <a:spLocks noGrp="1" noChangeArrowheads="1"/>
          </p:cNvSpPr>
          <p:nvPr>
            <p:ph type="body" idx="1"/>
          </p:nvPr>
        </p:nvSpPr>
        <p:spPr/>
        <p:txBody>
          <a:bodyPr/>
          <a:lstStyle/>
          <a:p>
            <a:r>
              <a:rPr lang="en-US" dirty="0"/>
              <a:t>Buckets require a few bytes each.</a:t>
            </a:r>
          </a:p>
          <a:p>
            <a:pPr lvl="1"/>
            <a:r>
              <a:rPr lang="en-US" dirty="0">
                <a:solidFill>
                  <a:schemeClr val="accent2"/>
                </a:solidFill>
              </a:rPr>
              <a:t>Note</a:t>
            </a:r>
            <a:r>
              <a:rPr lang="en-US" dirty="0"/>
              <a:t>: we don’t have to count past </a:t>
            </a:r>
            <a:r>
              <a:rPr lang="en-US" i="1" dirty="0"/>
              <a:t>s</a:t>
            </a:r>
            <a:r>
              <a:rPr lang="en-US" dirty="0" smtClean="0"/>
              <a:t>.</a:t>
            </a:r>
          </a:p>
          <a:p>
            <a:pPr lvl="2"/>
            <a:r>
              <a:rPr lang="en-US" dirty="0" smtClean="0"/>
              <a:t>If s &lt; 2</a:t>
            </a:r>
            <a:r>
              <a:rPr lang="en-US" baseline="30000" dirty="0" smtClean="0"/>
              <a:t>16</a:t>
            </a:r>
            <a:r>
              <a:rPr lang="en-US" dirty="0" smtClean="0"/>
              <a:t>, 2 bytes/bucket will do.</a:t>
            </a:r>
            <a:endParaRPr lang="en-US" dirty="0"/>
          </a:p>
          <a:p>
            <a:pPr lvl="1"/>
            <a:r>
              <a:rPr lang="en-US" dirty="0"/>
              <a:t># buckets is O(main-memory size).</a:t>
            </a:r>
          </a:p>
          <a:p>
            <a:r>
              <a:rPr lang="en-US" dirty="0"/>
              <a:t>On second pass, a table of </a:t>
            </a:r>
            <a:r>
              <a:rPr lang="en-US" dirty="0">
                <a:solidFill>
                  <a:srgbClr val="33CC33"/>
                </a:solidFill>
              </a:rPr>
              <a:t>(item, item, count)</a:t>
            </a:r>
            <a:r>
              <a:rPr lang="en-US" dirty="0"/>
              <a:t> triples is </a:t>
            </a:r>
            <a:r>
              <a:rPr lang="en-US" dirty="0" smtClean="0"/>
              <a:t>essential.</a:t>
            </a:r>
            <a:endParaRPr lang="en-US" dirty="0"/>
          </a:p>
          <a:p>
            <a:pPr lvl="1"/>
            <a:r>
              <a:rPr lang="en-US" dirty="0"/>
              <a:t>Thus, hash table </a:t>
            </a:r>
            <a:r>
              <a:rPr lang="en-US" dirty="0" smtClean="0"/>
              <a:t>on Pass 1 must </a:t>
            </a:r>
            <a:r>
              <a:rPr lang="en-US" dirty="0"/>
              <a:t>eliminate 2/3 of the candidate pairs for PCY to beat a-priori.</a:t>
            </a:r>
          </a:p>
        </p:txBody>
      </p:sp>
    </p:spTree>
    <p:extLst>
      <p:ext uri="{BB962C8B-B14F-4D97-AF65-F5344CB8AC3E}">
        <p14:creationId xmlns:p14="http://schemas.microsoft.com/office/powerpoint/2010/main" val="3168057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Extensions to A-Priori</a:t>
            </a:r>
            <a:endParaRPr lang="en-US" dirty="0"/>
          </a:p>
        </p:txBody>
      </p:sp>
      <p:sp>
        <p:nvSpPr>
          <p:cNvPr id="3" name="Content Placeholder 2"/>
          <p:cNvSpPr>
            <a:spLocks noGrp="1"/>
          </p:cNvSpPr>
          <p:nvPr>
            <p:ph idx="1"/>
          </p:nvPr>
        </p:nvSpPr>
        <p:spPr>
          <a:xfrm>
            <a:off x="76200" y="1295400"/>
            <a:ext cx="9067800" cy="5257801"/>
          </a:xfrm>
        </p:spPr>
        <p:txBody>
          <a:bodyPr/>
          <a:lstStyle/>
          <a:p>
            <a:r>
              <a:rPr lang="en-US" dirty="0" smtClean="0"/>
              <a:t>The MMDS book covers several other extensions beyond the PCY idea: “Multistage” and “</a:t>
            </a:r>
            <a:r>
              <a:rPr lang="en-US" dirty="0" err="1" smtClean="0"/>
              <a:t>Multihash</a:t>
            </a:r>
            <a:r>
              <a:rPr lang="en-US" dirty="0" smtClean="0"/>
              <a:t>.”</a:t>
            </a:r>
          </a:p>
          <a:p>
            <a:r>
              <a:rPr lang="en-US" dirty="0" smtClean="0"/>
              <a:t>For reading on your own, Sect. 6.4 of MMDS.</a:t>
            </a:r>
          </a:p>
          <a:p>
            <a:r>
              <a:rPr lang="en-US" dirty="0">
                <a:solidFill>
                  <a:srgbClr val="00B050"/>
                </a:solidFill>
              </a:rPr>
              <a:t>Recommended </a:t>
            </a:r>
            <a:r>
              <a:rPr lang="en-US" dirty="0" smtClean="0">
                <a:solidFill>
                  <a:srgbClr val="00B050"/>
                </a:solidFill>
              </a:rPr>
              <a:t>video </a:t>
            </a:r>
            <a:r>
              <a:rPr lang="en-US" dirty="0" smtClean="0"/>
              <a:t>(starting about 10:10): </a:t>
            </a:r>
            <a:r>
              <a:rPr lang="en-US" dirty="0"/>
              <a:t>https://www.youtube.com/watch?v=AGAkNiQnbjY</a:t>
            </a:r>
            <a:endParaRPr lang="en-US" dirty="0" smtClean="0"/>
          </a:p>
        </p:txBody>
      </p:sp>
      <p:sp>
        <p:nvSpPr>
          <p:cNvPr id="4" name="Slide Number Placeholder 3"/>
          <p:cNvSpPr>
            <a:spLocks noGrp="1"/>
          </p:cNvSpPr>
          <p:nvPr>
            <p:ph type="sldNum" sz="quarter" idx="12"/>
          </p:nvPr>
        </p:nvSpPr>
        <p:spPr/>
        <p:txBody>
          <a:bodyPr/>
          <a:lstStyle/>
          <a:p>
            <a:fld id="{19B12225-5612-419B-A8D5-4B8EEE4C217E}" type="slidenum">
              <a:rPr lang="en-US" smtClean="0"/>
              <a:pPr/>
              <a:t>36</a:t>
            </a:fld>
            <a:endParaRPr lang="en-US" dirty="0"/>
          </a:p>
        </p:txBody>
      </p:sp>
    </p:spTree>
    <p:extLst>
      <p:ext uri="{BB962C8B-B14F-4D97-AF65-F5344CB8AC3E}">
        <p14:creationId xmlns:p14="http://schemas.microsoft.com/office/powerpoint/2010/main" val="10054894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838200"/>
            <a:ext cx="7772400" cy="1371600"/>
          </a:xfrm>
          <a:prstGeom prst="rect">
            <a:avLst/>
          </a:prstGeom>
        </p:spPr>
        <p:txBody>
          <a:bodyPr vert="horz" lIns="91440" tIns="0" rIns="45720" bIns="0" rtlCol="0" anchor="t">
            <a:normAutofit fontScale="92500" lnSpcReduction="10000"/>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a:solidFill>
                  <a:srgbClr val="C00000"/>
                </a:solidFill>
              </a:rPr>
              <a:t>All (Or Most) Frequent </a:t>
            </a:r>
            <a:r>
              <a:rPr lang="en-US" dirty="0" err="1">
                <a:solidFill>
                  <a:srgbClr val="C00000"/>
                </a:solidFill>
              </a:rPr>
              <a:t>Itemsets</a:t>
            </a:r>
            <a:r>
              <a:rPr lang="en-US" dirty="0">
                <a:solidFill>
                  <a:srgbClr val="C00000"/>
                </a:solidFill>
              </a:rPr>
              <a:t> In </a:t>
            </a:r>
            <a:r>
              <a:rPr lang="en-US" u="sng" dirty="0">
                <a:solidFill>
                  <a:srgbClr val="C00000"/>
                </a:solidFill>
              </a:rPr>
              <a:t>&lt;</a:t>
            </a:r>
            <a:r>
              <a:rPr lang="en-US" dirty="0">
                <a:solidFill>
                  <a:srgbClr val="C00000"/>
                </a:solidFill>
              </a:rPr>
              <a:t> 2 Passes</a:t>
            </a:r>
          </a:p>
        </p:txBody>
      </p:sp>
      <p:sp>
        <p:nvSpPr>
          <p:cNvPr id="9" name="Rectangle 3"/>
          <p:cNvSpPr>
            <a:spLocks noGrp="1" noChangeArrowheads="1"/>
          </p:cNvSpPr>
          <p:nvPr>
            <p:ph type="ctrTitle"/>
          </p:nvPr>
        </p:nvSpPr>
        <p:spPr>
          <a:xfrm>
            <a:off x="1066800" y="2743200"/>
            <a:ext cx="7543800" cy="2133600"/>
          </a:xfrm>
        </p:spPr>
        <p:txBody>
          <a:bodyPr>
            <a:noAutofit/>
          </a:bodyPr>
          <a:lstStyle/>
          <a:p>
            <a:r>
              <a:rPr lang="en-US" sz="3600" dirty="0" smtClean="0">
                <a:solidFill>
                  <a:srgbClr val="FF9900"/>
                </a:solidFill>
              </a:rPr>
              <a:t>Simple Algorithm</a:t>
            </a:r>
            <a:br>
              <a:rPr lang="en-US" sz="3600" dirty="0" smtClean="0">
                <a:solidFill>
                  <a:srgbClr val="FF9900"/>
                </a:solidFill>
              </a:rPr>
            </a:br>
            <a:r>
              <a:rPr lang="en-US" sz="3600" dirty="0" err="1" smtClean="0">
                <a:solidFill>
                  <a:srgbClr val="FF9900"/>
                </a:solidFill>
              </a:rPr>
              <a:t>Savasere-Omiecinski</a:t>
            </a:r>
            <a:r>
              <a:rPr lang="en-US" sz="3600" dirty="0" smtClean="0">
                <a:solidFill>
                  <a:srgbClr val="FF9900"/>
                </a:solidFill>
              </a:rPr>
              <a:t>- </a:t>
            </a:r>
            <a:r>
              <a:rPr lang="en-US" sz="3600" dirty="0" err="1" smtClean="0">
                <a:solidFill>
                  <a:srgbClr val="FF9900"/>
                </a:solidFill>
              </a:rPr>
              <a:t>Navathe</a:t>
            </a:r>
            <a:r>
              <a:rPr lang="en-US" sz="3600" dirty="0" smtClean="0">
                <a:solidFill>
                  <a:srgbClr val="FF9900"/>
                </a:solidFill>
              </a:rPr>
              <a:t>  	(SON) Algorithm</a:t>
            </a:r>
            <a:br>
              <a:rPr lang="en-US" sz="3600" dirty="0" smtClean="0">
                <a:solidFill>
                  <a:srgbClr val="FF9900"/>
                </a:solidFill>
              </a:rPr>
            </a:br>
            <a:r>
              <a:rPr lang="en-US" sz="3600" dirty="0" err="1" smtClean="0">
                <a:solidFill>
                  <a:srgbClr val="FF9900"/>
                </a:solidFill>
              </a:rPr>
              <a:t>Toivonen’s</a:t>
            </a:r>
            <a:r>
              <a:rPr lang="en-US" sz="3600" dirty="0" smtClean="0">
                <a:solidFill>
                  <a:srgbClr val="FF9900"/>
                </a:solidFill>
              </a:rPr>
              <a:t> Algorithm</a:t>
            </a:r>
            <a:endParaRPr lang="en-US" sz="3600" dirty="0">
              <a:solidFill>
                <a:srgbClr val="FF9900"/>
              </a:solidFill>
            </a:endParaRPr>
          </a:p>
        </p:txBody>
      </p:sp>
    </p:spTree>
    <p:extLst>
      <p:ext uri="{BB962C8B-B14F-4D97-AF65-F5344CB8AC3E}">
        <p14:creationId xmlns:p14="http://schemas.microsoft.com/office/powerpoint/2010/main" val="644058826"/>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44ADB98-0E0C-40E1-8A93-BEFC8248B511}" type="slidenum">
              <a:rPr lang="en-US"/>
              <a:pPr/>
              <a:t>38</a:t>
            </a:fld>
            <a:endParaRPr lang="en-US"/>
          </a:p>
        </p:txBody>
      </p:sp>
      <p:sp>
        <p:nvSpPr>
          <p:cNvPr id="17410" name="Rectangle 2"/>
          <p:cNvSpPr>
            <a:spLocks noGrp="1" noChangeArrowheads="1"/>
          </p:cNvSpPr>
          <p:nvPr>
            <p:ph type="title"/>
          </p:nvPr>
        </p:nvSpPr>
        <p:spPr/>
        <p:txBody>
          <a:bodyPr/>
          <a:lstStyle/>
          <a:p>
            <a:r>
              <a:rPr lang="en-US" dirty="0"/>
              <a:t>Simple </a:t>
            </a:r>
            <a:r>
              <a:rPr lang="en-US" dirty="0" smtClean="0"/>
              <a:t>Algorithm</a:t>
            </a:r>
            <a:endParaRPr lang="en-US" dirty="0"/>
          </a:p>
        </p:txBody>
      </p:sp>
      <p:sp>
        <p:nvSpPr>
          <p:cNvPr id="17411" name="Rectangle 3"/>
          <p:cNvSpPr>
            <a:spLocks noGrp="1" noChangeArrowheads="1"/>
          </p:cNvSpPr>
          <p:nvPr>
            <p:ph type="body" idx="1"/>
          </p:nvPr>
        </p:nvSpPr>
        <p:spPr>
          <a:xfrm>
            <a:off x="609600" y="1371600"/>
            <a:ext cx="8153400" cy="5486400"/>
          </a:xfrm>
        </p:spPr>
        <p:txBody>
          <a:bodyPr>
            <a:normAutofit/>
          </a:bodyPr>
          <a:lstStyle/>
          <a:p>
            <a:r>
              <a:rPr lang="en-US" dirty="0"/>
              <a:t>Take a random sample of the market baskets</a:t>
            </a:r>
            <a:r>
              <a:rPr lang="en-US" dirty="0" smtClean="0"/>
              <a:t>.</a:t>
            </a:r>
          </a:p>
          <a:p>
            <a:pPr lvl="1"/>
            <a:r>
              <a:rPr lang="en-US" dirty="0" smtClean="0">
                <a:solidFill>
                  <a:schemeClr val="accent1">
                    <a:lumMod val="75000"/>
                  </a:schemeClr>
                </a:solidFill>
              </a:rPr>
              <a:t>Do not sneer</a:t>
            </a:r>
            <a:r>
              <a:rPr lang="en-US" dirty="0" smtClean="0"/>
              <a:t>; “random sample” is often a cure for the problem of having too large a dataset.</a:t>
            </a:r>
            <a:endParaRPr lang="en-US" dirty="0"/>
          </a:p>
          <a:p>
            <a:r>
              <a:rPr lang="en-US" dirty="0"/>
              <a:t>Run a-priori or one of its improvements (for sets of all sizes, not just pairs) in main memory, so you don’t pay for disk I/O each time you increase the size of </a:t>
            </a:r>
            <a:r>
              <a:rPr lang="en-US" dirty="0" err="1"/>
              <a:t>itemsets</a:t>
            </a:r>
            <a:r>
              <a:rPr lang="en-US" dirty="0"/>
              <a:t>.</a:t>
            </a:r>
          </a:p>
          <a:p>
            <a:r>
              <a:rPr lang="en-US" dirty="0" smtClean="0"/>
              <a:t>Use </a:t>
            </a:r>
            <a:r>
              <a:rPr lang="en-US" dirty="0"/>
              <a:t>as your support threshold a suitable, scaled-back number.</a:t>
            </a:r>
          </a:p>
          <a:p>
            <a:pPr lvl="1"/>
            <a:r>
              <a:rPr lang="en-US" dirty="0" smtClean="0">
                <a:solidFill>
                  <a:srgbClr val="00B050"/>
                </a:solidFill>
              </a:rPr>
              <a:t>Example</a:t>
            </a:r>
            <a:r>
              <a:rPr lang="en-US" dirty="0" smtClean="0"/>
              <a:t>: </a:t>
            </a:r>
            <a:r>
              <a:rPr lang="en-US" dirty="0"/>
              <a:t>if your sample is 1/100 of the baskets, use  </a:t>
            </a:r>
            <a:r>
              <a:rPr lang="en-US" i="1" dirty="0" smtClean="0"/>
              <a:t>s</a:t>
            </a:r>
            <a:r>
              <a:rPr lang="en-US" dirty="0" smtClean="0"/>
              <a:t>/100 </a:t>
            </a:r>
            <a:r>
              <a:rPr lang="en-US" dirty="0"/>
              <a:t>as your support threshold instead of </a:t>
            </a:r>
            <a:r>
              <a:rPr lang="en-US" i="1" dirty="0" smtClean="0"/>
              <a:t>s</a:t>
            </a:r>
            <a:r>
              <a:rPr lang="en-US" dirty="0" smtClean="0"/>
              <a:t>.</a:t>
            </a:r>
            <a:endParaRPr lang="en-US" dirty="0"/>
          </a:p>
          <a:p>
            <a:endParaRPr lang="en-US" dirty="0"/>
          </a:p>
        </p:txBody>
      </p:sp>
    </p:spTree>
    <p:extLst>
      <p:ext uri="{BB962C8B-B14F-4D97-AF65-F5344CB8AC3E}">
        <p14:creationId xmlns:p14="http://schemas.microsoft.com/office/powerpoint/2010/main" val="3838879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E6B27E4-BAD5-499D-8EB1-A589C77E393B}" type="slidenum">
              <a:rPr lang="en-US"/>
              <a:pPr/>
              <a:t>39</a:t>
            </a:fld>
            <a:endParaRPr lang="en-US"/>
          </a:p>
        </p:txBody>
      </p:sp>
      <p:sp>
        <p:nvSpPr>
          <p:cNvPr id="39938" name="Rectangle 2"/>
          <p:cNvSpPr>
            <a:spLocks noGrp="1" noChangeArrowheads="1"/>
          </p:cNvSpPr>
          <p:nvPr>
            <p:ph type="title"/>
          </p:nvPr>
        </p:nvSpPr>
        <p:spPr>
          <a:xfrm>
            <a:off x="12526" y="0"/>
            <a:ext cx="9144000" cy="1143000"/>
          </a:xfrm>
        </p:spPr>
        <p:txBody>
          <a:bodyPr/>
          <a:lstStyle/>
          <a:p>
            <a:r>
              <a:rPr lang="en-US" dirty="0"/>
              <a:t>Simple Algorithm – Option</a:t>
            </a:r>
          </a:p>
        </p:txBody>
      </p:sp>
      <p:sp>
        <p:nvSpPr>
          <p:cNvPr id="39939" name="Rectangle 3"/>
          <p:cNvSpPr>
            <a:spLocks noGrp="1" noChangeArrowheads="1"/>
          </p:cNvSpPr>
          <p:nvPr>
            <p:ph type="body" idx="1"/>
          </p:nvPr>
        </p:nvSpPr>
        <p:spPr>
          <a:xfrm>
            <a:off x="609600" y="1447800"/>
            <a:ext cx="7772400" cy="4419600"/>
          </a:xfrm>
        </p:spPr>
        <p:txBody>
          <a:bodyPr/>
          <a:lstStyle/>
          <a:p>
            <a:r>
              <a:rPr lang="en-US" dirty="0"/>
              <a:t>Optionally, verify that your guesses are truly frequent in the entire data set by a second pass.</a:t>
            </a:r>
          </a:p>
          <a:p>
            <a:r>
              <a:rPr lang="en-US" dirty="0"/>
              <a:t>But you don’t catch sets frequent in the whole but not in the sample.</a:t>
            </a:r>
          </a:p>
          <a:p>
            <a:pPr lvl="1"/>
            <a:r>
              <a:rPr lang="en-US" dirty="0"/>
              <a:t>Smaller threshold, e.g., </a:t>
            </a:r>
            <a:r>
              <a:rPr lang="en-US" i="1" dirty="0" smtClean="0"/>
              <a:t>s</a:t>
            </a:r>
            <a:r>
              <a:rPr lang="en-US" dirty="0" smtClean="0"/>
              <a:t>/125 instead of </a:t>
            </a:r>
            <a:r>
              <a:rPr lang="en-US" i="1" dirty="0" smtClean="0"/>
              <a:t>s</a:t>
            </a:r>
            <a:r>
              <a:rPr lang="en-US" dirty="0" smtClean="0"/>
              <a:t>/100, </a:t>
            </a:r>
            <a:r>
              <a:rPr lang="en-US" dirty="0"/>
              <a:t>helps catch more truly frequent </a:t>
            </a:r>
            <a:r>
              <a:rPr lang="en-US" dirty="0" err="1"/>
              <a:t>itemsets</a:t>
            </a:r>
            <a:r>
              <a:rPr lang="en-US" dirty="0"/>
              <a:t>.</a:t>
            </a:r>
          </a:p>
          <a:p>
            <a:pPr lvl="2"/>
            <a:r>
              <a:rPr lang="en-US" dirty="0"/>
              <a:t>But requires more space.</a:t>
            </a:r>
          </a:p>
        </p:txBody>
      </p:sp>
    </p:spTree>
    <p:extLst>
      <p:ext uri="{BB962C8B-B14F-4D97-AF65-F5344CB8AC3E}">
        <p14:creationId xmlns:p14="http://schemas.microsoft.com/office/powerpoint/2010/main" val="3170921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3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93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99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 name="Slide Number Placeholder 5"/>
          <p:cNvSpPr>
            <a:spLocks noGrp="1"/>
          </p:cNvSpPr>
          <p:nvPr>
            <p:ph type="sldNum" sz="quarter" idx="12"/>
          </p:nvPr>
        </p:nvSpPr>
        <p:spPr/>
        <p:txBody>
          <a:bodyPr/>
          <a:lstStyle/>
          <a:p>
            <a:fld id="{3BA0F79C-BCF1-4557-B248-24E8A8D544C6}" type="slidenum">
              <a:rPr lang="en-US"/>
              <a:pPr/>
              <a:t>4</a:t>
            </a:fld>
            <a:endParaRPr lang="en-US"/>
          </a:p>
        </p:txBody>
      </p:sp>
      <p:sp>
        <p:nvSpPr>
          <p:cNvPr id="9218" name="Rectangle 2"/>
          <p:cNvSpPr>
            <a:spLocks noGrp="1" noChangeArrowheads="1"/>
          </p:cNvSpPr>
          <p:nvPr>
            <p:ph type="title"/>
          </p:nvPr>
        </p:nvSpPr>
        <p:spPr>
          <a:xfrm>
            <a:off x="39666" y="0"/>
            <a:ext cx="9144000" cy="1143000"/>
          </a:xfrm>
        </p:spPr>
        <p:txBody>
          <a:bodyPr/>
          <a:lstStyle/>
          <a:p>
            <a:r>
              <a:rPr lang="en-US" dirty="0">
                <a:solidFill>
                  <a:srgbClr val="33CC33"/>
                </a:solidFill>
              </a:rPr>
              <a:t>Example</a:t>
            </a:r>
            <a:r>
              <a:rPr lang="en-US" dirty="0"/>
              <a:t>: Frequent </a:t>
            </a:r>
            <a:r>
              <a:rPr lang="en-US" dirty="0" err="1"/>
              <a:t>Itemsets</a:t>
            </a:r>
            <a:endParaRPr lang="en-US" dirty="0"/>
          </a:p>
        </p:txBody>
      </p:sp>
      <p:sp>
        <p:nvSpPr>
          <p:cNvPr id="9219" name="Rectangle 3"/>
          <p:cNvSpPr>
            <a:spLocks noGrp="1" noChangeArrowheads="1"/>
          </p:cNvSpPr>
          <p:nvPr>
            <p:ph type="body" idx="1"/>
          </p:nvPr>
        </p:nvSpPr>
        <p:spPr>
          <a:xfrm>
            <a:off x="685800" y="1447800"/>
            <a:ext cx="7772400" cy="3962400"/>
          </a:xfrm>
        </p:spPr>
        <p:txBody>
          <a:bodyPr/>
          <a:lstStyle/>
          <a:p>
            <a:r>
              <a:rPr lang="en-US" dirty="0"/>
              <a:t>Items={milk, coke, </a:t>
            </a:r>
            <a:r>
              <a:rPr lang="en-US" dirty="0" err="1"/>
              <a:t>pepsi</a:t>
            </a:r>
            <a:r>
              <a:rPr lang="en-US" dirty="0"/>
              <a:t>, beer, juice}.</a:t>
            </a:r>
          </a:p>
          <a:p>
            <a:r>
              <a:rPr lang="en-US" dirty="0"/>
              <a:t>Support = 3 baskets.</a:t>
            </a:r>
          </a:p>
          <a:p>
            <a:pPr lvl="1">
              <a:buFont typeface="Monotype Sorts" pitchFamily="2" charset="2"/>
              <a:buNone/>
            </a:pPr>
            <a:r>
              <a:rPr lang="en-US" dirty="0"/>
              <a:t>	B</a:t>
            </a:r>
            <a:r>
              <a:rPr lang="en-US" baseline="-25000" dirty="0"/>
              <a:t>1</a:t>
            </a:r>
            <a:r>
              <a:rPr lang="en-US" dirty="0"/>
              <a:t> = {m, c, b}		B</a:t>
            </a:r>
            <a:r>
              <a:rPr lang="en-US" baseline="-25000" dirty="0"/>
              <a:t>2</a:t>
            </a:r>
            <a:r>
              <a:rPr lang="en-US" dirty="0"/>
              <a:t> = {m, p, j}</a:t>
            </a:r>
          </a:p>
          <a:p>
            <a:pPr lvl="1">
              <a:buFont typeface="Monotype Sorts" pitchFamily="2" charset="2"/>
              <a:buNone/>
            </a:pPr>
            <a:r>
              <a:rPr lang="en-US" dirty="0"/>
              <a:t>	B</a:t>
            </a:r>
            <a:r>
              <a:rPr lang="en-US" baseline="-25000" dirty="0"/>
              <a:t>3</a:t>
            </a:r>
            <a:r>
              <a:rPr lang="en-US" dirty="0"/>
              <a:t> = {m, b}		</a:t>
            </a:r>
            <a:r>
              <a:rPr lang="en-US" dirty="0" smtClean="0"/>
              <a:t>B</a:t>
            </a:r>
            <a:r>
              <a:rPr lang="en-US" baseline="-25000" dirty="0" smtClean="0"/>
              <a:t>4</a:t>
            </a:r>
            <a:r>
              <a:rPr lang="en-US" dirty="0" smtClean="0"/>
              <a:t> </a:t>
            </a:r>
            <a:r>
              <a:rPr lang="en-US" dirty="0"/>
              <a:t>= {c, j}</a:t>
            </a:r>
          </a:p>
          <a:p>
            <a:pPr lvl="1">
              <a:buFont typeface="Monotype Sorts" pitchFamily="2" charset="2"/>
              <a:buNone/>
            </a:pPr>
            <a:r>
              <a:rPr lang="en-US" dirty="0"/>
              <a:t>	B</a:t>
            </a:r>
            <a:r>
              <a:rPr lang="en-US" baseline="-25000" dirty="0"/>
              <a:t>5</a:t>
            </a:r>
            <a:r>
              <a:rPr lang="en-US" dirty="0"/>
              <a:t> = {m, p, b}		B</a:t>
            </a:r>
            <a:r>
              <a:rPr lang="en-US" baseline="-25000" dirty="0"/>
              <a:t>6</a:t>
            </a:r>
            <a:r>
              <a:rPr lang="en-US" dirty="0"/>
              <a:t> = {m, c, b, j}</a:t>
            </a:r>
          </a:p>
          <a:p>
            <a:pPr lvl="1">
              <a:buFont typeface="Monotype Sorts" pitchFamily="2" charset="2"/>
              <a:buNone/>
            </a:pPr>
            <a:r>
              <a:rPr lang="en-US" dirty="0"/>
              <a:t>	B</a:t>
            </a:r>
            <a:r>
              <a:rPr lang="en-US" baseline="-25000" dirty="0"/>
              <a:t>7</a:t>
            </a:r>
            <a:r>
              <a:rPr lang="en-US" dirty="0"/>
              <a:t> = {c, b, j}		B</a:t>
            </a:r>
            <a:r>
              <a:rPr lang="en-US" baseline="-25000" dirty="0"/>
              <a:t>8</a:t>
            </a:r>
            <a:r>
              <a:rPr lang="en-US" dirty="0"/>
              <a:t> = {b, c}</a:t>
            </a:r>
          </a:p>
          <a:p>
            <a:r>
              <a:rPr lang="en-US" dirty="0"/>
              <a:t>Frequent </a:t>
            </a:r>
            <a:r>
              <a:rPr lang="en-US" dirty="0" err="1"/>
              <a:t>itemsets</a:t>
            </a:r>
            <a:r>
              <a:rPr lang="en-US" dirty="0"/>
              <a:t>: {m}, {c}, {b}, {j},</a:t>
            </a:r>
          </a:p>
        </p:txBody>
      </p:sp>
      <p:grpSp>
        <p:nvGrpSpPr>
          <p:cNvPr id="9232" name="Group 16"/>
          <p:cNvGrpSpPr>
            <a:grpSpLocks/>
          </p:cNvGrpSpPr>
          <p:nvPr/>
        </p:nvGrpSpPr>
        <p:grpSpPr bwMode="auto">
          <a:xfrm>
            <a:off x="1902390" y="2963188"/>
            <a:ext cx="3355975" cy="2789238"/>
            <a:chOff x="1296" y="2112"/>
            <a:chExt cx="2114" cy="1757"/>
          </a:xfrm>
        </p:grpSpPr>
        <p:sp>
          <p:nvSpPr>
            <p:cNvPr id="9225" name="Text Box 9"/>
            <p:cNvSpPr txBox="1">
              <a:spLocks noChangeArrowheads="1"/>
            </p:cNvSpPr>
            <p:nvPr/>
          </p:nvSpPr>
          <p:spPr bwMode="auto">
            <a:xfrm>
              <a:off x="1296" y="3504"/>
              <a:ext cx="1037"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200" dirty="0"/>
                <a:t>, {</a:t>
              </a:r>
              <a:r>
                <a:rPr lang="en-US" sz="3200" dirty="0" err="1"/>
                <a:t>b,c</a:t>
              </a:r>
              <a:r>
                <a:rPr lang="en-US" sz="3200" dirty="0"/>
                <a:t>}</a:t>
              </a:r>
            </a:p>
          </p:txBody>
        </p:sp>
        <p:sp>
          <p:nvSpPr>
            <p:cNvPr id="9227" name="Line 11"/>
            <p:cNvSpPr>
              <a:spLocks noChangeShapeType="1"/>
            </p:cNvSpPr>
            <p:nvPr/>
          </p:nvSpPr>
          <p:spPr bwMode="auto">
            <a:xfrm flipV="1">
              <a:off x="1680" y="2112"/>
              <a:ext cx="192" cy="1440"/>
            </a:xfrm>
            <a:prstGeom prst="line">
              <a:avLst/>
            </a:prstGeom>
            <a:noFill/>
            <a:ln w="952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8" name="Line 12"/>
            <p:cNvSpPr>
              <a:spLocks noChangeShapeType="1"/>
            </p:cNvSpPr>
            <p:nvPr/>
          </p:nvSpPr>
          <p:spPr bwMode="auto">
            <a:xfrm flipV="1">
              <a:off x="1776" y="3156"/>
              <a:ext cx="72" cy="396"/>
            </a:xfrm>
            <a:prstGeom prst="line">
              <a:avLst/>
            </a:prstGeom>
            <a:noFill/>
            <a:ln w="952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9" name="Line 13"/>
            <p:cNvSpPr>
              <a:spLocks noChangeShapeType="1"/>
            </p:cNvSpPr>
            <p:nvPr/>
          </p:nvSpPr>
          <p:spPr bwMode="auto">
            <a:xfrm flipV="1">
              <a:off x="1920" y="2772"/>
              <a:ext cx="1490" cy="780"/>
            </a:xfrm>
            <a:prstGeom prst="line">
              <a:avLst/>
            </a:prstGeom>
            <a:noFill/>
            <a:ln w="952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0" name="Line 14"/>
            <p:cNvSpPr>
              <a:spLocks noChangeShapeType="1"/>
            </p:cNvSpPr>
            <p:nvPr/>
          </p:nvSpPr>
          <p:spPr bwMode="auto">
            <a:xfrm flipV="1">
              <a:off x="2016" y="3077"/>
              <a:ext cx="1296" cy="475"/>
            </a:xfrm>
            <a:prstGeom prst="line">
              <a:avLst/>
            </a:prstGeom>
            <a:noFill/>
            <a:ln w="952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236" name="Group 20"/>
          <p:cNvGrpSpPr>
            <a:grpSpLocks/>
          </p:cNvGrpSpPr>
          <p:nvPr/>
        </p:nvGrpSpPr>
        <p:grpSpPr bwMode="auto">
          <a:xfrm>
            <a:off x="2816790" y="3517225"/>
            <a:ext cx="3203575" cy="2255838"/>
            <a:chOff x="2064" y="2448"/>
            <a:chExt cx="2018" cy="1421"/>
          </a:xfrm>
        </p:grpSpPr>
        <p:sp>
          <p:nvSpPr>
            <p:cNvPr id="9226" name="Text Box 10"/>
            <p:cNvSpPr txBox="1">
              <a:spLocks noChangeArrowheads="1"/>
            </p:cNvSpPr>
            <p:nvPr/>
          </p:nvSpPr>
          <p:spPr bwMode="auto">
            <a:xfrm>
              <a:off x="2064" y="3504"/>
              <a:ext cx="86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200" dirty="0"/>
                <a:t>, {</a:t>
              </a:r>
              <a:r>
                <a:rPr lang="en-US" sz="3200" dirty="0" err="1"/>
                <a:t>c,j</a:t>
              </a:r>
              <a:r>
                <a:rPr lang="en-US" sz="3200" dirty="0"/>
                <a:t>}.</a:t>
              </a:r>
            </a:p>
          </p:txBody>
        </p:sp>
        <p:sp>
          <p:nvSpPr>
            <p:cNvPr id="9233" name="Line 17"/>
            <p:cNvSpPr>
              <a:spLocks noChangeShapeType="1"/>
            </p:cNvSpPr>
            <p:nvPr/>
          </p:nvSpPr>
          <p:spPr bwMode="auto">
            <a:xfrm flipH="1" flipV="1">
              <a:off x="2162" y="3143"/>
              <a:ext cx="238" cy="409"/>
            </a:xfrm>
            <a:prstGeom prst="line">
              <a:avLst/>
            </a:prstGeom>
            <a:noFill/>
            <a:ln w="9525">
              <a:solidFill>
                <a:srgbClr val="0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4" name="Line 18"/>
            <p:cNvSpPr>
              <a:spLocks noChangeShapeType="1"/>
            </p:cNvSpPr>
            <p:nvPr/>
          </p:nvSpPr>
          <p:spPr bwMode="auto">
            <a:xfrm flipV="1">
              <a:off x="2544" y="2448"/>
              <a:ext cx="1058" cy="1104"/>
            </a:xfrm>
            <a:prstGeom prst="line">
              <a:avLst/>
            </a:prstGeom>
            <a:noFill/>
            <a:ln w="9525">
              <a:solidFill>
                <a:srgbClr val="0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5" name="Line 19"/>
            <p:cNvSpPr>
              <a:spLocks noChangeShapeType="1"/>
            </p:cNvSpPr>
            <p:nvPr/>
          </p:nvSpPr>
          <p:spPr bwMode="auto">
            <a:xfrm flipV="1">
              <a:off x="2736" y="2759"/>
              <a:ext cx="1346" cy="793"/>
            </a:xfrm>
            <a:prstGeom prst="line">
              <a:avLst/>
            </a:prstGeom>
            <a:noFill/>
            <a:ln w="9525">
              <a:solidFill>
                <a:srgbClr val="0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238" name="Group 22"/>
          <p:cNvGrpSpPr>
            <a:grpSpLocks/>
          </p:cNvGrpSpPr>
          <p:nvPr/>
        </p:nvGrpSpPr>
        <p:grpSpPr bwMode="auto">
          <a:xfrm>
            <a:off x="1050925" y="2944812"/>
            <a:ext cx="4740275" cy="2797175"/>
            <a:chOff x="662" y="2112"/>
            <a:chExt cx="2986" cy="1762"/>
          </a:xfrm>
        </p:grpSpPr>
        <p:sp>
          <p:nvSpPr>
            <p:cNvPr id="9221" name="Text Box 5"/>
            <p:cNvSpPr txBox="1">
              <a:spLocks noChangeArrowheads="1"/>
            </p:cNvSpPr>
            <p:nvPr/>
          </p:nvSpPr>
          <p:spPr bwMode="auto">
            <a:xfrm>
              <a:off x="662" y="3509"/>
              <a:ext cx="797"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200"/>
                <a:t>{m,b}</a:t>
              </a:r>
            </a:p>
          </p:txBody>
        </p:sp>
        <p:sp>
          <p:nvSpPr>
            <p:cNvPr id="9222" name="Line 6"/>
            <p:cNvSpPr>
              <a:spLocks noChangeShapeType="1"/>
            </p:cNvSpPr>
            <p:nvPr/>
          </p:nvSpPr>
          <p:spPr bwMode="auto">
            <a:xfrm flipV="1">
              <a:off x="816" y="2112"/>
              <a:ext cx="720" cy="144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3" name="Line 7"/>
            <p:cNvSpPr>
              <a:spLocks noChangeShapeType="1"/>
            </p:cNvSpPr>
            <p:nvPr/>
          </p:nvSpPr>
          <p:spPr bwMode="auto">
            <a:xfrm flipV="1">
              <a:off x="960" y="2448"/>
              <a:ext cx="576" cy="1104"/>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4" name="Line 8"/>
            <p:cNvSpPr>
              <a:spLocks noChangeShapeType="1"/>
            </p:cNvSpPr>
            <p:nvPr/>
          </p:nvSpPr>
          <p:spPr bwMode="auto">
            <a:xfrm flipV="1">
              <a:off x="1152" y="2784"/>
              <a:ext cx="2496" cy="768"/>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7" name="Line 21"/>
            <p:cNvSpPr>
              <a:spLocks noChangeShapeType="1"/>
            </p:cNvSpPr>
            <p:nvPr/>
          </p:nvSpPr>
          <p:spPr bwMode="auto">
            <a:xfrm flipV="1">
              <a:off x="1056" y="2784"/>
              <a:ext cx="576" cy="768"/>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25527033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21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21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219">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499"/>
                                          </p:stCondLst>
                                        </p:cTn>
                                        <p:tgtEl>
                                          <p:spTgt spid="923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499"/>
                                          </p:stCondLst>
                                        </p:cTn>
                                        <p:tgtEl>
                                          <p:spTgt spid="923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499"/>
                                          </p:stCondLst>
                                        </p:cTn>
                                        <p:tgtEl>
                                          <p:spTgt spid="92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353E04A-D3BE-4577-8E5A-81187D215FAC}" type="slidenum">
              <a:rPr lang="en-US"/>
              <a:pPr/>
              <a:t>40</a:t>
            </a:fld>
            <a:endParaRPr lang="en-US"/>
          </a:p>
        </p:txBody>
      </p:sp>
      <p:sp>
        <p:nvSpPr>
          <p:cNvPr id="19458" name="Rectangle 2"/>
          <p:cNvSpPr>
            <a:spLocks noGrp="1" noChangeArrowheads="1"/>
          </p:cNvSpPr>
          <p:nvPr>
            <p:ph type="title"/>
          </p:nvPr>
        </p:nvSpPr>
        <p:spPr/>
        <p:txBody>
          <a:bodyPr/>
          <a:lstStyle/>
          <a:p>
            <a:r>
              <a:rPr lang="en-US" dirty="0"/>
              <a:t>SON </a:t>
            </a:r>
            <a:r>
              <a:rPr lang="en-US" dirty="0" smtClean="0"/>
              <a:t>Algorithm</a:t>
            </a:r>
            <a:endParaRPr lang="en-US" dirty="0"/>
          </a:p>
        </p:txBody>
      </p:sp>
      <p:sp>
        <p:nvSpPr>
          <p:cNvPr id="19459" name="Rectangle 3"/>
          <p:cNvSpPr>
            <a:spLocks noGrp="1" noChangeArrowheads="1"/>
          </p:cNvSpPr>
          <p:nvPr>
            <p:ph type="body" idx="1"/>
          </p:nvPr>
        </p:nvSpPr>
        <p:spPr>
          <a:xfrm>
            <a:off x="457200" y="1295400"/>
            <a:ext cx="8534400" cy="5562600"/>
          </a:xfrm>
        </p:spPr>
        <p:txBody>
          <a:bodyPr>
            <a:normAutofit/>
          </a:bodyPr>
          <a:lstStyle/>
          <a:p>
            <a:r>
              <a:rPr lang="en-US" dirty="0" smtClean="0"/>
              <a:t>Partition the baskets into small subsets.</a:t>
            </a:r>
          </a:p>
          <a:p>
            <a:r>
              <a:rPr lang="en-US" dirty="0" smtClean="0"/>
              <a:t>Read each subset into </a:t>
            </a:r>
            <a:r>
              <a:rPr lang="en-US" dirty="0"/>
              <a:t>main memory and perform the first pass of the simple algorithm on each subset</a:t>
            </a:r>
            <a:r>
              <a:rPr lang="en-US" dirty="0" smtClean="0"/>
              <a:t>.</a:t>
            </a:r>
          </a:p>
          <a:p>
            <a:pPr lvl="1"/>
            <a:r>
              <a:rPr lang="en-US" dirty="0" smtClean="0"/>
              <a:t>Parallel processing of the subsets a good option.</a:t>
            </a:r>
            <a:endParaRPr lang="en-US" dirty="0"/>
          </a:p>
          <a:p>
            <a:r>
              <a:rPr lang="en-US" dirty="0"/>
              <a:t>An </a:t>
            </a:r>
            <a:r>
              <a:rPr lang="en-US" dirty="0" err="1"/>
              <a:t>itemset</a:t>
            </a:r>
            <a:r>
              <a:rPr lang="en-US" dirty="0"/>
              <a:t> </a:t>
            </a:r>
            <a:r>
              <a:rPr lang="en-US" dirty="0" smtClean="0"/>
              <a:t>is </a:t>
            </a:r>
            <a:r>
              <a:rPr lang="en-US" dirty="0"/>
              <a:t>a candidate if it is </a:t>
            </a:r>
            <a:r>
              <a:rPr lang="en-US" dirty="0" smtClean="0"/>
              <a:t>frequent </a:t>
            </a:r>
            <a:r>
              <a:rPr lang="en-US" dirty="0" smtClean="0"/>
              <a:t>(with support threshold suitably scaled down) </a:t>
            </a:r>
            <a:r>
              <a:rPr lang="en-US" dirty="0"/>
              <a:t>in </a:t>
            </a:r>
            <a:r>
              <a:rPr lang="en-US" i="1" dirty="0" smtClean="0">
                <a:solidFill>
                  <a:srgbClr val="00B050"/>
                </a:solidFill>
              </a:rPr>
              <a:t>at least one</a:t>
            </a:r>
            <a:r>
              <a:rPr lang="en-US" dirty="0" smtClean="0"/>
              <a:t> subset.</a:t>
            </a:r>
          </a:p>
        </p:txBody>
      </p:sp>
    </p:spTree>
    <p:extLst>
      <p:ext uri="{BB962C8B-B14F-4D97-AF65-F5344CB8AC3E}">
        <p14:creationId xmlns:p14="http://schemas.microsoft.com/office/powerpoint/2010/main" val="2344414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6EA79B2-8F0A-4F20-A364-7E74D7D8436F}" type="slidenum">
              <a:rPr lang="en-US"/>
              <a:pPr/>
              <a:t>41</a:t>
            </a:fld>
            <a:endParaRPr lang="en-US"/>
          </a:p>
        </p:txBody>
      </p:sp>
      <p:sp>
        <p:nvSpPr>
          <p:cNvPr id="20482" name="Rectangle 2"/>
          <p:cNvSpPr>
            <a:spLocks noGrp="1" noChangeArrowheads="1"/>
          </p:cNvSpPr>
          <p:nvPr>
            <p:ph type="title"/>
          </p:nvPr>
        </p:nvSpPr>
        <p:spPr/>
        <p:txBody>
          <a:bodyPr/>
          <a:lstStyle/>
          <a:p>
            <a:r>
              <a:rPr lang="en-US" dirty="0"/>
              <a:t>SON Algorithm – </a:t>
            </a:r>
            <a:r>
              <a:rPr lang="en-US" dirty="0" smtClean="0"/>
              <a:t>Pass 2</a:t>
            </a:r>
            <a:endParaRPr lang="en-US" dirty="0"/>
          </a:p>
        </p:txBody>
      </p:sp>
      <p:sp>
        <p:nvSpPr>
          <p:cNvPr id="20483" name="Rectangle 3"/>
          <p:cNvSpPr>
            <a:spLocks noGrp="1" noChangeArrowheads="1"/>
          </p:cNvSpPr>
          <p:nvPr>
            <p:ph type="body" idx="1"/>
          </p:nvPr>
        </p:nvSpPr>
        <p:spPr/>
        <p:txBody>
          <a:bodyPr/>
          <a:lstStyle/>
          <a:p>
            <a:r>
              <a:rPr lang="en-US" dirty="0"/>
              <a:t>On a second pass, count all the candidate </a:t>
            </a:r>
            <a:r>
              <a:rPr lang="en-US" dirty="0" err="1"/>
              <a:t>itemsets</a:t>
            </a:r>
            <a:r>
              <a:rPr lang="en-US" dirty="0"/>
              <a:t> and determine which are frequent in the entire set.</a:t>
            </a:r>
          </a:p>
          <a:p>
            <a:r>
              <a:rPr lang="en-US" dirty="0">
                <a:solidFill>
                  <a:schemeClr val="accent1">
                    <a:lumMod val="75000"/>
                  </a:schemeClr>
                </a:solidFill>
              </a:rPr>
              <a:t>Key “monotonicity” idea</a:t>
            </a:r>
            <a:r>
              <a:rPr lang="en-US" dirty="0"/>
              <a:t>: an </a:t>
            </a:r>
            <a:r>
              <a:rPr lang="en-US" dirty="0" err="1"/>
              <a:t>itemset</a:t>
            </a:r>
            <a:r>
              <a:rPr lang="en-US" dirty="0"/>
              <a:t> cannot be frequent in the entire set of baskets unless it is frequent in at least one subset.</a:t>
            </a:r>
          </a:p>
        </p:txBody>
      </p:sp>
    </p:spTree>
    <p:extLst>
      <p:ext uri="{BB962C8B-B14F-4D97-AF65-F5344CB8AC3E}">
        <p14:creationId xmlns:p14="http://schemas.microsoft.com/office/powerpoint/2010/main" val="345543797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44C3630-4514-4056-A6BC-D1CB59277CC0}" type="slidenum">
              <a:rPr lang="en-US"/>
              <a:pPr/>
              <a:t>42</a:t>
            </a:fld>
            <a:endParaRPr lang="en-US"/>
          </a:p>
        </p:txBody>
      </p:sp>
      <p:sp>
        <p:nvSpPr>
          <p:cNvPr id="21506" name="Rectangle 2"/>
          <p:cNvSpPr>
            <a:spLocks noGrp="1" noChangeArrowheads="1"/>
          </p:cNvSpPr>
          <p:nvPr>
            <p:ph type="title"/>
          </p:nvPr>
        </p:nvSpPr>
        <p:spPr/>
        <p:txBody>
          <a:bodyPr/>
          <a:lstStyle/>
          <a:p>
            <a:r>
              <a:rPr lang="en-US" dirty="0" err="1"/>
              <a:t>Toivonen’s</a:t>
            </a:r>
            <a:r>
              <a:rPr lang="en-US" dirty="0"/>
              <a:t> </a:t>
            </a:r>
            <a:r>
              <a:rPr lang="en-US" dirty="0" smtClean="0"/>
              <a:t>Algorithm</a:t>
            </a:r>
            <a:endParaRPr lang="en-US" dirty="0"/>
          </a:p>
        </p:txBody>
      </p:sp>
      <p:sp>
        <p:nvSpPr>
          <p:cNvPr id="21507" name="Rectangle 3"/>
          <p:cNvSpPr>
            <a:spLocks noGrp="1" noChangeArrowheads="1"/>
          </p:cNvSpPr>
          <p:nvPr>
            <p:ph type="body" idx="1"/>
          </p:nvPr>
        </p:nvSpPr>
        <p:spPr/>
        <p:txBody>
          <a:bodyPr/>
          <a:lstStyle/>
          <a:p>
            <a:r>
              <a:rPr lang="en-US" dirty="0"/>
              <a:t>Start as in the simple algorithm, but lower the threshold slightly for the sample.</a:t>
            </a:r>
          </a:p>
          <a:p>
            <a:pPr lvl="1"/>
            <a:r>
              <a:rPr lang="en-US" dirty="0">
                <a:solidFill>
                  <a:srgbClr val="33CC33"/>
                </a:solidFill>
              </a:rPr>
              <a:t>Example</a:t>
            </a:r>
            <a:r>
              <a:rPr lang="en-US" dirty="0"/>
              <a:t>: if the sample is 1% of the baskets, </a:t>
            </a:r>
            <a:r>
              <a:rPr lang="en-US" dirty="0" smtClean="0"/>
              <a:t>use </a:t>
            </a:r>
            <a:r>
              <a:rPr lang="en-US" i="1" dirty="0" smtClean="0"/>
              <a:t>s</a:t>
            </a:r>
            <a:r>
              <a:rPr lang="en-US" dirty="0" smtClean="0"/>
              <a:t>/125 </a:t>
            </a:r>
            <a:r>
              <a:rPr lang="en-US" dirty="0"/>
              <a:t>as the support threshold rather than </a:t>
            </a:r>
            <a:r>
              <a:rPr lang="en-US" i="1" dirty="0" smtClean="0"/>
              <a:t>s</a:t>
            </a:r>
            <a:r>
              <a:rPr lang="en-US" dirty="0" smtClean="0"/>
              <a:t>/100</a:t>
            </a:r>
            <a:r>
              <a:rPr lang="en-US" dirty="0"/>
              <a:t>.</a:t>
            </a:r>
          </a:p>
          <a:p>
            <a:pPr lvl="1"/>
            <a:r>
              <a:rPr lang="en-US" dirty="0"/>
              <a:t>Goal is to avoid missing any </a:t>
            </a:r>
            <a:r>
              <a:rPr lang="en-US" dirty="0" err="1"/>
              <a:t>itemset</a:t>
            </a:r>
            <a:r>
              <a:rPr lang="en-US" dirty="0"/>
              <a:t> that is frequent in the full set of baskets.</a:t>
            </a:r>
          </a:p>
        </p:txBody>
      </p:sp>
    </p:spTree>
    <p:extLst>
      <p:ext uri="{BB962C8B-B14F-4D97-AF65-F5344CB8AC3E}">
        <p14:creationId xmlns:p14="http://schemas.microsoft.com/office/powerpoint/2010/main" val="71482060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0E4CA48-A73E-4E34-ABEB-986F1FD55123}" type="slidenum">
              <a:rPr lang="en-US"/>
              <a:pPr/>
              <a:t>43</a:t>
            </a:fld>
            <a:endParaRPr lang="en-US"/>
          </a:p>
        </p:txBody>
      </p:sp>
      <p:sp>
        <p:nvSpPr>
          <p:cNvPr id="22530" name="Rectangle 2"/>
          <p:cNvSpPr>
            <a:spLocks noGrp="1" noChangeArrowheads="1"/>
          </p:cNvSpPr>
          <p:nvPr>
            <p:ph type="title"/>
          </p:nvPr>
        </p:nvSpPr>
        <p:spPr/>
        <p:txBody>
          <a:bodyPr/>
          <a:lstStyle/>
          <a:p>
            <a:r>
              <a:rPr lang="en-US"/>
              <a:t>Toivonen’s Algorithm – (2)</a:t>
            </a:r>
          </a:p>
        </p:txBody>
      </p:sp>
      <p:sp>
        <p:nvSpPr>
          <p:cNvPr id="22531" name="Rectangle 3"/>
          <p:cNvSpPr>
            <a:spLocks noGrp="1" noChangeArrowheads="1"/>
          </p:cNvSpPr>
          <p:nvPr>
            <p:ph type="body" idx="1"/>
          </p:nvPr>
        </p:nvSpPr>
        <p:spPr>
          <a:xfrm>
            <a:off x="457200" y="1219200"/>
            <a:ext cx="8610600" cy="5486400"/>
          </a:xfrm>
        </p:spPr>
        <p:txBody>
          <a:bodyPr/>
          <a:lstStyle/>
          <a:p>
            <a:r>
              <a:rPr lang="en-US" dirty="0"/>
              <a:t>Add to the </a:t>
            </a:r>
            <a:r>
              <a:rPr lang="en-US" dirty="0" err="1"/>
              <a:t>itemsets</a:t>
            </a:r>
            <a:r>
              <a:rPr lang="en-US" dirty="0"/>
              <a:t> that are frequent in the sample the </a:t>
            </a:r>
            <a:r>
              <a:rPr lang="en-US" i="1" dirty="0">
                <a:solidFill>
                  <a:srgbClr val="FF0000"/>
                </a:solidFill>
              </a:rPr>
              <a:t>negative </a:t>
            </a:r>
            <a:r>
              <a:rPr lang="en-US" i="1" dirty="0" smtClean="0">
                <a:solidFill>
                  <a:srgbClr val="FF0000"/>
                </a:solidFill>
              </a:rPr>
              <a:t>border</a:t>
            </a:r>
            <a:r>
              <a:rPr lang="en-US" dirty="0" smtClean="0">
                <a:solidFill>
                  <a:srgbClr val="FF0000"/>
                </a:solidFill>
              </a:rPr>
              <a:t> </a:t>
            </a:r>
            <a:r>
              <a:rPr lang="en-US" dirty="0"/>
              <a:t>of these </a:t>
            </a:r>
            <a:r>
              <a:rPr lang="en-US" dirty="0" err="1"/>
              <a:t>itemsets</a:t>
            </a:r>
            <a:r>
              <a:rPr lang="en-US" dirty="0"/>
              <a:t>.</a:t>
            </a:r>
          </a:p>
          <a:p>
            <a:r>
              <a:rPr lang="en-US" dirty="0"/>
              <a:t>An </a:t>
            </a:r>
            <a:r>
              <a:rPr lang="en-US" dirty="0" err="1"/>
              <a:t>itemset</a:t>
            </a:r>
            <a:r>
              <a:rPr lang="en-US" dirty="0"/>
              <a:t> is in the negative border if it is </a:t>
            </a:r>
            <a:r>
              <a:rPr lang="en-US" dirty="0">
                <a:solidFill>
                  <a:srgbClr val="00B050"/>
                </a:solidFill>
              </a:rPr>
              <a:t>not</a:t>
            </a:r>
            <a:r>
              <a:rPr lang="en-US" dirty="0"/>
              <a:t> deemed frequent in the sample, but </a:t>
            </a:r>
            <a:r>
              <a:rPr lang="en-US" i="1" dirty="0">
                <a:solidFill>
                  <a:srgbClr val="00B050"/>
                </a:solidFill>
              </a:rPr>
              <a:t>all</a:t>
            </a:r>
            <a:r>
              <a:rPr lang="en-US" dirty="0"/>
              <a:t> </a:t>
            </a:r>
            <a:r>
              <a:rPr lang="en-US" dirty="0" smtClean="0"/>
              <a:t>its </a:t>
            </a:r>
            <a:r>
              <a:rPr lang="en-US" dirty="0"/>
              <a:t>immediate subsets are</a:t>
            </a:r>
            <a:r>
              <a:rPr lang="en-US" dirty="0" smtClean="0"/>
              <a:t>.</a:t>
            </a:r>
          </a:p>
          <a:p>
            <a:pPr lvl="1"/>
            <a:r>
              <a:rPr lang="en-US" i="1" dirty="0" smtClean="0">
                <a:solidFill>
                  <a:srgbClr val="FF0000"/>
                </a:solidFill>
              </a:rPr>
              <a:t>Immediate subset</a:t>
            </a:r>
            <a:r>
              <a:rPr lang="en-US" dirty="0" smtClean="0"/>
              <a:t> = “delete exactly one element.”</a:t>
            </a:r>
            <a:endParaRPr lang="en-US" dirty="0"/>
          </a:p>
        </p:txBody>
      </p:sp>
    </p:spTree>
    <p:extLst>
      <p:ext uri="{BB962C8B-B14F-4D97-AF65-F5344CB8AC3E}">
        <p14:creationId xmlns:p14="http://schemas.microsoft.com/office/powerpoint/2010/main" val="249408746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2FB4F74-CDB4-4A5A-8567-A59190431086}" type="slidenum">
              <a:rPr lang="en-US"/>
              <a:pPr/>
              <a:t>44</a:t>
            </a:fld>
            <a:endParaRPr lang="en-US"/>
          </a:p>
        </p:txBody>
      </p:sp>
      <p:sp>
        <p:nvSpPr>
          <p:cNvPr id="36866" name="Rectangle 2"/>
          <p:cNvSpPr>
            <a:spLocks noGrp="1" noChangeArrowheads="1"/>
          </p:cNvSpPr>
          <p:nvPr>
            <p:ph type="title"/>
          </p:nvPr>
        </p:nvSpPr>
        <p:spPr>
          <a:xfrm>
            <a:off x="685800" y="0"/>
            <a:ext cx="7772400" cy="1143000"/>
          </a:xfrm>
        </p:spPr>
        <p:txBody>
          <a:bodyPr/>
          <a:lstStyle/>
          <a:p>
            <a:r>
              <a:rPr lang="en-US" dirty="0">
                <a:solidFill>
                  <a:srgbClr val="92D050"/>
                </a:solidFill>
              </a:rPr>
              <a:t>Example</a:t>
            </a:r>
            <a:r>
              <a:rPr lang="en-US" dirty="0"/>
              <a:t>: Negative Border</a:t>
            </a:r>
          </a:p>
        </p:txBody>
      </p:sp>
      <p:sp>
        <p:nvSpPr>
          <p:cNvPr id="36867" name="Rectangle 3"/>
          <p:cNvSpPr>
            <a:spLocks noGrp="1" noChangeArrowheads="1"/>
          </p:cNvSpPr>
          <p:nvPr>
            <p:ph type="body" idx="1"/>
          </p:nvPr>
        </p:nvSpPr>
        <p:spPr>
          <a:xfrm>
            <a:off x="381000" y="1295400"/>
            <a:ext cx="8610600" cy="5562600"/>
          </a:xfrm>
        </p:spPr>
        <p:txBody>
          <a:bodyPr>
            <a:normAutofit/>
          </a:bodyPr>
          <a:lstStyle/>
          <a:p>
            <a:pPr marL="609600" indent="-609600"/>
            <a:r>
              <a:rPr lang="en-US" dirty="0" smtClean="0"/>
              <a:t>{</a:t>
            </a:r>
            <a:r>
              <a:rPr lang="en-US" i="1" dirty="0" smtClean="0"/>
              <a:t>A</a:t>
            </a:r>
            <a:r>
              <a:rPr lang="en-US" dirty="0" smtClean="0"/>
              <a:t>,</a:t>
            </a:r>
            <a:r>
              <a:rPr lang="en-US" i="1" dirty="0" smtClean="0"/>
              <a:t>B</a:t>
            </a:r>
            <a:r>
              <a:rPr lang="en-US" dirty="0" smtClean="0"/>
              <a:t>,</a:t>
            </a:r>
            <a:r>
              <a:rPr lang="en-US" i="1" dirty="0" smtClean="0"/>
              <a:t>C</a:t>
            </a:r>
            <a:r>
              <a:rPr lang="en-US" dirty="0" smtClean="0"/>
              <a:t>,</a:t>
            </a:r>
            <a:r>
              <a:rPr lang="en-US" i="1" dirty="0" smtClean="0"/>
              <a:t>D</a:t>
            </a:r>
            <a:r>
              <a:rPr lang="en-US" dirty="0" smtClean="0"/>
              <a:t>} </a:t>
            </a:r>
            <a:r>
              <a:rPr lang="en-US" dirty="0"/>
              <a:t>is in the negative border if and only if:</a:t>
            </a:r>
          </a:p>
          <a:p>
            <a:pPr marL="990600" lvl="1" indent="-533400">
              <a:buFont typeface="Monotype Sorts" pitchFamily="2" charset="2"/>
              <a:buAutoNum type="arabicPeriod"/>
            </a:pPr>
            <a:r>
              <a:rPr lang="en-US" dirty="0"/>
              <a:t>It is not frequent in the sample, but</a:t>
            </a:r>
          </a:p>
          <a:p>
            <a:pPr marL="990600" lvl="1" indent="-533400">
              <a:buFont typeface="Monotype Sorts" pitchFamily="2" charset="2"/>
              <a:buAutoNum type="arabicPeriod"/>
            </a:pPr>
            <a:r>
              <a:rPr lang="en-US" dirty="0"/>
              <a:t>All </a:t>
            </a:r>
            <a:r>
              <a:rPr lang="en-US" dirty="0" smtClean="0"/>
              <a:t>of {</a:t>
            </a:r>
            <a:r>
              <a:rPr lang="en-US" i="1" dirty="0" smtClean="0"/>
              <a:t>A</a:t>
            </a:r>
            <a:r>
              <a:rPr lang="en-US" dirty="0" smtClean="0"/>
              <a:t>,</a:t>
            </a:r>
            <a:r>
              <a:rPr lang="en-US" i="1" dirty="0" smtClean="0"/>
              <a:t>B</a:t>
            </a:r>
            <a:r>
              <a:rPr lang="en-US" dirty="0" smtClean="0"/>
              <a:t>,</a:t>
            </a:r>
            <a:r>
              <a:rPr lang="en-US" i="1" dirty="0" smtClean="0"/>
              <a:t>C</a:t>
            </a:r>
            <a:r>
              <a:rPr lang="en-US" dirty="0" smtClean="0"/>
              <a:t>}, {</a:t>
            </a:r>
            <a:r>
              <a:rPr lang="en-US" i="1" dirty="0" smtClean="0"/>
              <a:t>B</a:t>
            </a:r>
            <a:r>
              <a:rPr lang="en-US" dirty="0" smtClean="0"/>
              <a:t>,</a:t>
            </a:r>
            <a:r>
              <a:rPr lang="en-US" i="1" dirty="0" smtClean="0"/>
              <a:t>C</a:t>
            </a:r>
            <a:r>
              <a:rPr lang="en-US" dirty="0" smtClean="0"/>
              <a:t>,</a:t>
            </a:r>
            <a:r>
              <a:rPr lang="en-US" i="1" dirty="0" smtClean="0"/>
              <a:t>D</a:t>
            </a:r>
            <a:r>
              <a:rPr lang="en-US" dirty="0" smtClean="0"/>
              <a:t>}, </a:t>
            </a:r>
            <a:r>
              <a:rPr lang="en-US" dirty="0"/>
              <a:t>{</a:t>
            </a:r>
            <a:r>
              <a:rPr lang="en-US" i="1" dirty="0" smtClean="0"/>
              <a:t>A</a:t>
            </a:r>
            <a:r>
              <a:rPr lang="en-US" dirty="0" smtClean="0"/>
              <a:t>,</a:t>
            </a:r>
            <a:r>
              <a:rPr lang="en-US" i="1" dirty="0" smtClean="0"/>
              <a:t>C</a:t>
            </a:r>
            <a:r>
              <a:rPr lang="en-US" dirty="0" smtClean="0"/>
              <a:t>,</a:t>
            </a:r>
            <a:r>
              <a:rPr lang="en-US" i="1" dirty="0" smtClean="0"/>
              <a:t>D</a:t>
            </a:r>
            <a:r>
              <a:rPr lang="en-US" dirty="0" smtClean="0"/>
              <a:t>}, and </a:t>
            </a:r>
            <a:r>
              <a:rPr lang="en-US" dirty="0"/>
              <a:t>{</a:t>
            </a:r>
            <a:r>
              <a:rPr lang="en-US" i="1" dirty="0" smtClean="0"/>
              <a:t>A</a:t>
            </a:r>
            <a:r>
              <a:rPr lang="en-US" dirty="0" smtClean="0"/>
              <a:t>,</a:t>
            </a:r>
            <a:r>
              <a:rPr lang="en-US" i="1" dirty="0" smtClean="0"/>
              <a:t>B</a:t>
            </a:r>
            <a:r>
              <a:rPr lang="en-US" dirty="0" smtClean="0"/>
              <a:t>,</a:t>
            </a:r>
            <a:r>
              <a:rPr lang="en-US" i="1" dirty="0" smtClean="0"/>
              <a:t>D</a:t>
            </a:r>
            <a:r>
              <a:rPr lang="en-US" dirty="0" smtClean="0"/>
              <a:t>} are</a:t>
            </a:r>
            <a:r>
              <a:rPr lang="en-US" dirty="0"/>
              <a:t>.</a:t>
            </a:r>
          </a:p>
          <a:p>
            <a:pPr marL="457200" indent="-457200"/>
            <a:r>
              <a:rPr lang="en-US" i="1" dirty="0" smtClean="0"/>
              <a:t> </a:t>
            </a:r>
            <a:r>
              <a:rPr lang="en-US" dirty="0" smtClean="0"/>
              <a:t>{</a:t>
            </a:r>
            <a:r>
              <a:rPr lang="en-US" i="1" dirty="0" smtClean="0"/>
              <a:t>A</a:t>
            </a:r>
            <a:r>
              <a:rPr lang="en-US" dirty="0" smtClean="0"/>
              <a:t>} is </a:t>
            </a:r>
            <a:r>
              <a:rPr lang="en-US" dirty="0"/>
              <a:t>in the negative border if and only if it is not frequent in the sample.</a:t>
            </a:r>
          </a:p>
          <a:p>
            <a:pPr marL="800100" lvl="1" indent="-342900"/>
            <a:r>
              <a:rPr lang="en-US" dirty="0"/>
              <a:t>Because the empty set is always frequent.</a:t>
            </a:r>
          </a:p>
          <a:p>
            <a:pPr marL="1257300" lvl="2" indent="-342900"/>
            <a:r>
              <a:rPr lang="en-US" dirty="0"/>
              <a:t>Unless there are fewer baskets than the support threshold (silly case</a:t>
            </a:r>
            <a:r>
              <a:rPr lang="en-US" dirty="0" smtClean="0"/>
              <a:t>).</a:t>
            </a:r>
          </a:p>
          <a:p>
            <a:pPr marL="699516" indent="-342900"/>
            <a:r>
              <a:rPr lang="en-US" dirty="0" smtClean="0">
                <a:solidFill>
                  <a:schemeClr val="accent1">
                    <a:lumMod val="75000"/>
                  </a:schemeClr>
                </a:solidFill>
              </a:rPr>
              <a:t>Useful trick</a:t>
            </a:r>
            <a:r>
              <a:rPr lang="en-US" dirty="0" smtClean="0"/>
              <a:t>: When processing the sample by A-Priori, each member of </a:t>
            </a:r>
            <a:r>
              <a:rPr lang="en-US" dirty="0" err="1" smtClean="0"/>
              <a:t>C</a:t>
            </a:r>
            <a:r>
              <a:rPr lang="en-US" baseline="-25000" dirty="0" err="1" smtClean="0"/>
              <a:t>k</a:t>
            </a:r>
            <a:r>
              <a:rPr lang="en-US" dirty="0" smtClean="0"/>
              <a:t> is either in L</a:t>
            </a:r>
            <a:r>
              <a:rPr lang="en-US" baseline="-25000" dirty="0" smtClean="0"/>
              <a:t>k</a:t>
            </a:r>
            <a:r>
              <a:rPr lang="en-US" dirty="0" smtClean="0"/>
              <a:t> or in the negative border, never both.</a:t>
            </a:r>
            <a:endParaRPr lang="en-US" dirty="0"/>
          </a:p>
        </p:txBody>
      </p:sp>
    </p:spTree>
    <p:extLst>
      <p:ext uri="{BB962C8B-B14F-4D97-AF65-F5344CB8AC3E}">
        <p14:creationId xmlns:p14="http://schemas.microsoft.com/office/powerpoint/2010/main" val="2803766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86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686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686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686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3686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68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uiExpand="1"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p:cNvSpPr>
            <a:spLocks noGrp="1"/>
          </p:cNvSpPr>
          <p:nvPr>
            <p:ph type="sldNum" sz="quarter" idx="12"/>
          </p:nvPr>
        </p:nvSpPr>
        <p:spPr/>
        <p:txBody>
          <a:bodyPr/>
          <a:lstStyle/>
          <a:p>
            <a:fld id="{334ECA40-AFC3-42DB-8300-0F2868DA2CEF}" type="slidenum">
              <a:rPr lang="en-US"/>
              <a:pPr/>
              <a:t>45</a:t>
            </a:fld>
            <a:endParaRPr lang="en-US"/>
          </a:p>
        </p:txBody>
      </p:sp>
      <p:sp>
        <p:nvSpPr>
          <p:cNvPr id="46082" name="Rectangle 2"/>
          <p:cNvSpPr>
            <a:spLocks noGrp="1" noChangeArrowheads="1"/>
          </p:cNvSpPr>
          <p:nvPr>
            <p:ph type="title"/>
          </p:nvPr>
        </p:nvSpPr>
        <p:spPr/>
        <p:txBody>
          <a:bodyPr/>
          <a:lstStyle/>
          <a:p>
            <a:r>
              <a:rPr lang="en-US"/>
              <a:t>Picture of Negative Border</a:t>
            </a:r>
          </a:p>
        </p:txBody>
      </p:sp>
      <p:sp>
        <p:nvSpPr>
          <p:cNvPr id="46083" name="Text Box 3"/>
          <p:cNvSpPr txBox="1">
            <a:spLocks noChangeArrowheads="1"/>
          </p:cNvSpPr>
          <p:nvPr/>
        </p:nvSpPr>
        <p:spPr bwMode="auto">
          <a:xfrm>
            <a:off x="517525" y="3324225"/>
            <a:ext cx="1658938"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    …</a:t>
            </a:r>
          </a:p>
          <a:p>
            <a:endParaRPr lang="en-US" dirty="0"/>
          </a:p>
          <a:p>
            <a:r>
              <a:rPr lang="en-US" dirty="0" err="1"/>
              <a:t>tripletons</a:t>
            </a:r>
            <a:endParaRPr lang="en-US" dirty="0"/>
          </a:p>
          <a:p>
            <a:endParaRPr lang="en-US" dirty="0"/>
          </a:p>
          <a:p>
            <a:r>
              <a:rPr lang="en-US" dirty="0"/>
              <a:t>doubletons</a:t>
            </a:r>
          </a:p>
          <a:p>
            <a:endParaRPr lang="en-US" dirty="0"/>
          </a:p>
          <a:p>
            <a:r>
              <a:rPr lang="en-US" dirty="0"/>
              <a:t>singletons</a:t>
            </a:r>
          </a:p>
        </p:txBody>
      </p:sp>
      <p:sp>
        <p:nvSpPr>
          <p:cNvPr id="46084" name="Freeform 4"/>
          <p:cNvSpPr>
            <a:spLocks/>
          </p:cNvSpPr>
          <p:nvPr/>
        </p:nvSpPr>
        <p:spPr bwMode="auto">
          <a:xfrm>
            <a:off x="2438400" y="3467100"/>
            <a:ext cx="5803900" cy="1181100"/>
          </a:xfrm>
          <a:custGeom>
            <a:avLst/>
            <a:gdLst>
              <a:gd name="T0" fmla="*/ 0 w 3656"/>
              <a:gd name="T1" fmla="*/ 696 h 744"/>
              <a:gd name="T2" fmla="*/ 96 w 3656"/>
              <a:gd name="T3" fmla="*/ 264 h 744"/>
              <a:gd name="T4" fmla="*/ 384 w 3656"/>
              <a:gd name="T5" fmla="*/ 24 h 744"/>
              <a:gd name="T6" fmla="*/ 912 w 3656"/>
              <a:gd name="T7" fmla="*/ 120 h 744"/>
              <a:gd name="T8" fmla="*/ 1056 w 3656"/>
              <a:gd name="T9" fmla="*/ 552 h 744"/>
              <a:gd name="T10" fmla="*/ 1440 w 3656"/>
              <a:gd name="T11" fmla="*/ 600 h 744"/>
              <a:gd name="T12" fmla="*/ 1680 w 3656"/>
              <a:gd name="T13" fmla="*/ 264 h 744"/>
              <a:gd name="T14" fmla="*/ 2112 w 3656"/>
              <a:gd name="T15" fmla="*/ 264 h 744"/>
              <a:gd name="T16" fmla="*/ 2400 w 3656"/>
              <a:gd name="T17" fmla="*/ 408 h 744"/>
              <a:gd name="T18" fmla="*/ 2928 w 3656"/>
              <a:gd name="T19" fmla="*/ 456 h 744"/>
              <a:gd name="T20" fmla="*/ 3264 w 3656"/>
              <a:gd name="T21" fmla="*/ 648 h 744"/>
              <a:gd name="T22" fmla="*/ 3600 w 3656"/>
              <a:gd name="T23" fmla="*/ 696 h 744"/>
              <a:gd name="T24" fmla="*/ 3600 w 3656"/>
              <a:gd name="T25" fmla="*/ 744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56" h="744">
                <a:moveTo>
                  <a:pt x="0" y="696"/>
                </a:moveTo>
                <a:cubicBezTo>
                  <a:pt x="16" y="536"/>
                  <a:pt x="32" y="376"/>
                  <a:pt x="96" y="264"/>
                </a:cubicBezTo>
                <a:cubicBezTo>
                  <a:pt x="160" y="152"/>
                  <a:pt x="248" y="48"/>
                  <a:pt x="384" y="24"/>
                </a:cubicBezTo>
                <a:cubicBezTo>
                  <a:pt x="520" y="0"/>
                  <a:pt x="800" y="32"/>
                  <a:pt x="912" y="120"/>
                </a:cubicBezTo>
                <a:cubicBezTo>
                  <a:pt x="1024" y="208"/>
                  <a:pt x="968" y="472"/>
                  <a:pt x="1056" y="552"/>
                </a:cubicBezTo>
                <a:cubicBezTo>
                  <a:pt x="1144" y="632"/>
                  <a:pt x="1336" y="648"/>
                  <a:pt x="1440" y="600"/>
                </a:cubicBezTo>
                <a:cubicBezTo>
                  <a:pt x="1544" y="552"/>
                  <a:pt x="1568" y="320"/>
                  <a:pt x="1680" y="264"/>
                </a:cubicBezTo>
                <a:cubicBezTo>
                  <a:pt x="1792" y="208"/>
                  <a:pt x="1992" y="240"/>
                  <a:pt x="2112" y="264"/>
                </a:cubicBezTo>
                <a:cubicBezTo>
                  <a:pt x="2232" y="288"/>
                  <a:pt x="2264" y="376"/>
                  <a:pt x="2400" y="408"/>
                </a:cubicBezTo>
                <a:cubicBezTo>
                  <a:pt x="2536" y="440"/>
                  <a:pt x="2784" y="416"/>
                  <a:pt x="2928" y="456"/>
                </a:cubicBezTo>
                <a:cubicBezTo>
                  <a:pt x="3072" y="496"/>
                  <a:pt x="3152" y="608"/>
                  <a:pt x="3264" y="648"/>
                </a:cubicBezTo>
                <a:cubicBezTo>
                  <a:pt x="3376" y="688"/>
                  <a:pt x="3544" y="680"/>
                  <a:pt x="3600" y="696"/>
                </a:cubicBezTo>
                <a:cubicBezTo>
                  <a:pt x="3656" y="712"/>
                  <a:pt x="3600" y="736"/>
                  <a:pt x="3600" y="744"/>
                </a:cubicBezTo>
              </a:path>
            </a:pathLst>
          </a:cu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86" name="Freeform 6"/>
          <p:cNvSpPr>
            <a:spLocks/>
          </p:cNvSpPr>
          <p:nvPr/>
        </p:nvSpPr>
        <p:spPr bwMode="auto">
          <a:xfrm>
            <a:off x="2311400" y="3200400"/>
            <a:ext cx="5842000" cy="1066800"/>
          </a:xfrm>
          <a:custGeom>
            <a:avLst/>
            <a:gdLst>
              <a:gd name="T0" fmla="*/ 32 w 3680"/>
              <a:gd name="T1" fmla="*/ 336 h 672"/>
              <a:gd name="T2" fmla="*/ 32 w 3680"/>
              <a:gd name="T3" fmla="*/ 288 h 672"/>
              <a:gd name="T4" fmla="*/ 224 w 3680"/>
              <a:gd name="T5" fmla="*/ 48 h 672"/>
              <a:gd name="T6" fmla="*/ 608 w 3680"/>
              <a:gd name="T7" fmla="*/ 0 h 672"/>
              <a:gd name="T8" fmla="*/ 944 w 3680"/>
              <a:gd name="T9" fmla="*/ 48 h 672"/>
              <a:gd name="T10" fmla="*/ 1136 w 3680"/>
              <a:gd name="T11" fmla="*/ 192 h 672"/>
              <a:gd name="T12" fmla="*/ 1232 w 3680"/>
              <a:gd name="T13" fmla="*/ 384 h 672"/>
              <a:gd name="T14" fmla="*/ 1280 w 3680"/>
              <a:gd name="T15" fmla="*/ 528 h 672"/>
              <a:gd name="T16" fmla="*/ 1472 w 3680"/>
              <a:gd name="T17" fmla="*/ 528 h 672"/>
              <a:gd name="T18" fmla="*/ 1568 w 3680"/>
              <a:gd name="T19" fmla="*/ 288 h 672"/>
              <a:gd name="T20" fmla="*/ 1808 w 3680"/>
              <a:gd name="T21" fmla="*/ 192 h 672"/>
              <a:gd name="T22" fmla="*/ 2288 w 3680"/>
              <a:gd name="T23" fmla="*/ 288 h 672"/>
              <a:gd name="T24" fmla="*/ 2432 w 3680"/>
              <a:gd name="T25" fmla="*/ 336 h 672"/>
              <a:gd name="T26" fmla="*/ 2768 w 3680"/>
              <a:gd name="T27" fmla="*/ 384 h 672"/>
              <a:gd name="T28" fmla="*/ 3056 w 3680"/>
              <a:gd name="T29" fmla="*/ 432 h 672"/>
              <a:gd name="T30" fmla="*/ 3296 w 3680"/>
              <a:gd name="T31" fmla="*/ 624 h 672"/>
              <a:gd name="T32" fmla="*/ 3680 w 3680"/>
              <a:gd name="T33" fmla="*/ 672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80" h="672">
                <a:moveTo>
                  <a:pt x="32" y="336"/>
                </a:moveTo>
                <a:cubicBezTo>
                  <a:pt x="16" y="336"/>
                  <a:pt x="0" y="336"/>
                  <a:pt x="32" y="288"/>
                </a:cubicBezTo>
                <a:cubicBezTo>
                  <a:pt x="64" y="240"/>
                  <a:pt x="128" y="96"/>
                  <a:pt x="224" y="48"/>
                </a:cubicBezTo>
                <a:cubicBezTo>
                  <a:pt x="320" y="0"/>
                  <a:pt x="488" y="0"/>
                  <a:pt x="608" y="0"/>
                </a:cubicBezTo>
                <a:cubicBezTo>
                  <a:pt x="728" y="0"/>
                  <a:pt x="856" y="16"/>
                  <a:pt x="944" y="48"/>
                </a:cubicBezTo>
                <a:cubicBezTo>
                  <a:pt x="1032" y="80"/>
                  <a:pt x="1088" y="136"/>
                  <a:pt x="1136" y="192"/>
                </a:cubicBezTo>
                <a:cubicBezTo>
                  <a:pt x="1184" y="248"/>
                  <a:pt x="1208" y="328"/>
                  <a:pt x="1232" y="384"/>
                </a:cubicBezTo>
                <a:cubicBezTo>
                  <a:pt x="1256" y="440"/>
                  <a:pt x="1240" y="504"/>
                  <a:pt x="1280" y="528"/>
                </a:cubicBezTo>
                <a:cubicBezTo>
                  <a:pt x="1320" y="552"/>
                  <a:pt x="1424" y="568"/>
                  <a:pt x="1472" y="528"/>
                </a:cubicBezTo>
                <a:cubicBezTo>
                  <a:pt x="1520" y="488"/>
                  <a:pt x="1512" y="344"/>
                  <a:pt x="1568" y="288"/>
                </a:cubicBezTo>
                <a:cubicBezTo>
                  <a:pt x="1624" y="232"/>
                  <a:pt x="1688" y="192"/>
                  <a:pt x="1808" y="192"/>
                </a:cubicBezTo>
                <a:cubicBezTo>
                  <a:pt x="1928" y="192"/>
                  <a:pt x="2184" y="264"/>
                  <a:pt x="2288" y="288"/>
                </a:cubicBezTo>
                <a:cubicBezTo>
                  <a:pt x="2392" y="312"/>
                  <a:pt x="2352" y="320"/>
                  <a:pt x="2432" y="336"/>
                </a:cubicBezTo>
                <a:cubicBezTo>
                  <a:pt x="2512" y="352"/>
                  <a:pt x="2664" y="368"/>
                  <a:pt x="2768" y="384"/>
                </a:cubicBezTo>
                <a:cubicBezTo>
                  <a:pt x="2872" y="400"/>
                  <a:pt x="2968" y="392"/>
                  <a:pt x="3056" y="432"/>
                </a:cubicBezTo>
                <a:cubicBezTo>
                  <a:pt x="3144" y="472"/>
                  <a:pt x="3192" y="584"/>
                  <a:pt x="3296" y="624"/>
                </a:cubicBezTo>
                <a:cubicBezTo>
                  <a:pt x="3400" y="664"/>
                  <a:pt x="3540" y="668"/>
                  <a:pt x="3680" y="67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88" name="Text Box 8"/>
          <p:cNvSpPr txBox="1">
            <a:spLocks noChangeArrowheads="1"/>
          </p:cNvSpPr>
          <p:nvPr/>
        </p:nvSpPr>
        <p:spPr bwMode="auto">
          <a:xfrm>
            <a:off x="4251325" y="2471738"/>
            <a:ext cx="23479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Negative Border</a:t>
            </a:r>
          </a:p>
        </p:txBody>
      </p:sp>
      <p:sp>
        <p:nvSpPr>
          <p:cNvPr id="46089" name="Line 9"/>
          <p:cNvSpPr>
            <a:spLocks noChangeShapeType="1"/>
          </p:cNvSpPr>
          <p:nvPr/>
        </p:nvSpPr>
        <p:spPr bwMode="auto">
          <a:xfrm>
            <a:off x="5105400" y="2971800"/>
            <a:ext cx="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90" name="Line 10"/>
          <p:cNvSpPr>
            <a:spLocks noChangeShapeType="1"/>
          </p:cNvSpPr>
          <p:nvPr/>
        </p:nvSpPr>
        <p:spPr bwMode="auto">
          <a:xfrm>
            <a:off x="2438400" y="5486400"/>
            <a:ext cx="5715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91" name="Line 11"/>
          <p:cNvSpPr>
            <a:spLocks noChangeShapeType="1"/>
          </p:cNvSpPr>
          <p:nvPr/>
        </p:nvSpPr>
        <p:spPr bwMode="auto">
          <a:xfrm flipV="1">
            <a:off x="2438400" y="4495800"/>
            <a:ext cx="0" cy="990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92" name="Line 12"/>
          <p:cNvSpPr>
            <a:spLocks noChangeShapeType="1"/>
          </p:cNvSpPr>
          <p:nvPr/>
        </p:nvSpPr>
        <p:spPr bwMode="auto">
          <a:xfrm>
            <a:off x="8153400" y="4572000"/>
            <a:ext cx="0" cy="91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94" name="Rectangle 14"/>
          <p:cNvSpPr>
            <a:spLocks noChangeArrowheads="1"/>
          </p:cNvSpPr>
          <p:nvPr/>
        </p:nvSpPr>
        <p:spPr bwMode="auto">
          <a:xfrm>
            <a:off x="2438400" y="4572000"/>
            <a:ext cx="5715000" cy="914400"/>
          </a:xfrm>
          <a:prstGeom prst="rect">
            <a:avLst/>
          </a:prstGeom>
          <a:solidFill>
            <a:srgbClr val="00FF00"/>
          </a:solidFill>
          <a:ln w="0">
            <a:solidFill>
              <a:srgbClr val="00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Frequent Itemsets</a:t>
            </a:r>
          </a:p>
          <a:p>
            <a:pPr algn="ctr"/>
            <a:r>
              <a:rPr lang="en-US"/>
              <a:t>from Sample</a:t>
            </a:r>
          </a:p>
        </p:txBody>
      </p:sp>
    </p:spTree>
    <p:extLst>
      <p:ext uri="{BB962C8B-B14F-4D97-AF65-F5344CB8AC3E}">
        <p14:creationId xmlns:p14="http://schemas.microsoft.com/office/powerpoint/2010/main" val="9449513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AE4D6FF-D54C-4A9F-9E45-5CF2F525A094}" type="slidenum">
              <a:rPr lang="en-US"/>
              <a:pPr/>
              <a:t>46</a:t>
            </a:fld>
            <a:endParaRPr lang="en-US"/>
          </a:p>
        </p:txBody>
      </p:sp>
      <p:sp>
        <p:nvSpPr>
          <p:cNvPr id="23554" name="Rectangle 2"/>
          <p:cNvSpPr>
            <a:spLocks noGrp="1" noChangeArrowheads="1"/>
          </p:cNvSpPr>
          <p:nvPr>
            <p:ph type="title"/>
          </p:nvPr>
        </p:nvSpPr>
        <p:spPr/>
        <p:txBody>
          <a:bodyPr/>
          <a:lstStyle/>
          <a:p>
            <a:r>
              <a:rPr lang="en-US"/>
              <a:t>Toivonen’s Algorithm – (3)</a:t>
            </a:r>
          </a:p>
        </p:txBody>
      </p:sp>
      <p:sp>
        <p:nvSpPr>
          <p:cNvPr id="23555" name="Rectangle 3"/>
          <p:cNvSpPr>
            <a:spLocks noGrp="1" noChangeArrowheads="1"/>
          </p:cNvSpPr>
          <p:nvPr>
            <p:ph type="body" idx="1"/>
          </p:nvPr>
        </p:nvSpPr>
        <p:spPr/>
        <p:txBody>
          <a:bodyPr/>
          <a:lstStyle/>
          <a:p>
            <a:r>
              <a:rPr lang="en-US" dirty="0"/>
              <a:t>In a second pass, count all candidate frequent </a:t>
            </a:r>
            <a:r>
              <a:rPr lang="en-US" dirty="0" err="1"/>
              <a:t>itemsets</a:t>
            </a:r>
            <a:r>
              <a:rPr lang="en-US" dirty="0"/>
              <a:t> from the first pass, and also </a:t>
            </a:r>
            <a:r>
              <a:rPr lang="en-US" dirty="0" smtClean="0"/>
              <a:t>count </a:t>
            </a:r>
            <a:r>
              <a:rPr lang="en-US" smtClean="0"/>
              <a:t>sets in </a:t>
            </a:r>
            <a:r>
              <a:rPr lang="en-US" dirty="0"/>
              <a:t>their negative border.</a:t>
            </a:r>
          </a:p>
          <a:p>
            <a:r>
              <a:rPr lang="en-US" dirty="0"/>
              <a:t>If no </a:t>
            </a:r>
            <a:r>
              <a:rPr lang="en-US" dirty="0" err="1"/>
              <a:t>itemset</a:t>
            </a:r>
            <a:r>
              <a:rPr lang="en-US" dirty="0"/>
              <a:t> from the negative border turns out to be frequent, then the candidates found to be frequent in the whole data are </a:t>
            </a:r>
            <a:r>
              <a:rPr lang="en-US" i="1" dirty="0" smtClean="0">
                <a:solidFill>
                  <a:srgbClr val="33CC33"/>
                </a:solidFill>
              </a:rPr>
              <a:t>exactly</a:t>
            </a:r>
            <a:r>
              <a:rPr lang="en-US" dirty="0" smtClean="0"/>
              <a:t> </a:t>
            </a:r>
            <a:r>
              <a:rPr lang="en-US" dirty="0"/>
              <a:t>the frequent </a:t>
            </a:r>
            <a:r>
              <a:rPr lang="en-US" dirty="0" err="1"/>
              <a:t>itemsets</a:t>
            </a:r>
            <a:r>
              <a:rPr lang="en-US" dirty="0"/>
              <a:t>.</a:t>
            </a:r>
          </a:p>
        </p:txBody>
      </p:sp>
    </p:spTree>
    <p:extLst>
      <p:ext uri="{BB962C8B-B14F-4D97-AF65-F5344CB8AC3E}">
        <p14:creationId xmlns:p14="http://schemas.microsoft.com/office/powerpoint/2010/main" val="3647421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71F0E64-BBE9-4DC6-AF2A-D3640B1FBD91}" type="slidenum">
              <a:rPr lang="en-US"/>
              <a:pPr/>
              <a:t>47</a:t>
            </a:fld>
            <a:endParaRPr lang="en-US"/>
          </a:p>
        </p:txBody>
      </p:sp>
      <p:sp>
        <p:nvSpPr>
          <p:cNvPr id="24578" name="Rectangle 2"/>
          <p:cNvSpPr>
            <a:spLocks noGrp="1" noChangeArrowheads="1"/>
          </p:cNvSpPr>
          <p:nvPr>
            <p:ph type="title"/>
          </p:nvPr>
        </p:nvSpPr>
        <p:spPr>
          <a:xfrm>
            <a:off x="685800" y="0"/>
            <a:ext cx="8229600" cy="1143000"/>
          </a:xfrm>
        </p:spPr>
        <p:txBody>
          <a:bodyPr/>
          <a:lstStyle/>
          <a:p>
            <a:r>
              <a:rPr lang="en-US" dirty="0" err="1"/>
              <a:t>Toivonen’s</a:t>
            </a:r>
            <a:r>
              <a:rPr lang="en-US" dirty="0"/>
              <a:t> Algorithm – (4)</a:t>
            </a:r>
          </a:p>
        </p:txBody>
      </p:sp>
      <p:sp>
        <p:nvSpPr>
          <p:cNvPr id="24579" name="Rectangle 3"/>
          <p:cNvSpPr>
            <a:spLocks noGrp="1" noChangeArrowheads="1"/>
          </p:cNvSpPr>
          <p:nvPr>
            <p:ph type="body" idx="1"/>
          </p:nvPr>
        </p:nvSpPr>
        <p:spPr>
          <a:xfrm>
            <a:off x="304800" y="1524000"/>
            <a:ext cx="8382000" cy="4114800"/>
          </a:xfrm>
        </p:spPr>
        <p:txBody>
          <a:bodyPr/>
          <a:lstStyle/>
          <a:p>
            <a:r>
              <a:rPr lang="en-US" dirty="0"/>
              <a:t>What if we find that something in the negative border is actually frequent?</a:t>
            </a:r>
          </a:p>
          <a:p>
            <a:r>
              <a:rPr lang="en-US" dirty="0"/>
              <a:t>We must start over </a:t>
            </a:r>
            <a:r>
              <a:rPr lang="en-US" dirty="0" smtClean="0"/>
              <a:t>again with another sample!</a:t>
            </a:r>
            <a:endParaRPr lang="en-US" dirty="0"/>
          </a:p>
          <a:p>
            <a:r>
              <a:rPr lang="en-US" dirty="0"/>
              <a:t>Try to choose the support threshold so the probability of failure is low, while the number of </a:t>
            </a:r>
            <a:r>
              <a:rPr lang="en-US" dirty="0" err="1"/>
              <a:t>itemsets</a:t>
            </a:r>
            <a:r>
              <a:rPr lang="en-US" dirty="0"/>
              <a:t> checked on the second pass fits in main-memory.</a:t>
            </a:r>
          </a:p>
        </p:txBody>
      </p:sp>
    </p:spTree>
    <p:extLst>
      <p:ext uri="{BB962C8B-B14F-4D97-AF65-F5344CB8AC3E}">
        <p14:creationId xmlns:p14="http://schemas.microsoft.com/office/powerpoint/2010/main" val="3159532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p:cNvSpPr>
            <a:spLocks noGrp="1"/>
          </p:cNvSpPr>
          <p:nvPr>
            <p:ph type="sldNum" sz="quarter" idx="12"/>
          </p:nvPr>
        </p:nvSpPr>
        <p:spPr/>
        <p:txBody>
          <a:bodyPr/>
          <a:lstStyle/>
          <a:p>
            <a:fld id="{5E559DAC-3AF0-4B36-BD03-E49168FA528C}" type="slidenum">
              <a:rPr lang="en-US"/>
              <a:pPr/>
              <a:t>48</a:t>
            </a:fld>
            <a:endParaRPr lang="en-US"/>
          </a:p>
        </p:txBody>
      </p:sp>
      <p:sp>
        <p:nvSpPr>
          <p:cNvPr id="57346" name="Rectangle 2"/>
          <p:cNvSpPr>
            <a:spLocks noGrp="1" noChangeArrowheads="1"/>
          </p:cNvSpPr>
          <p:nvPr>
            <p:ph type="title"/>
          </p:nvPr>
        </p:nvSpPr>
        <p:spPr>
          <a:xfrm>
            <a:off x="457199" y="0"/>
            <a:ext cx="8686799" cy="1066800"/>
          </a:xfrm>
        </p:spPr>
        <p:txBody>
          <a:bodyPr>
            <a:normAutofit fontScale="90000"/>
          </a:bodyPr>
          <a:lstStyle/>
          <a:p>
            <a:r>
              <a:rPr lang="en-US" sz="4000" dirty="0"/>
              <a:t>If Something in the Negative Border </a:t>
            </a:r>
            <a:r>
              <a:rPr lang="en-US" sz="4000" dirty="0" smtClean="0"/>
              <a:t>Is </a:t>
            </a:r>
            <a:r>
              <a:rPr lang="en-US" sz="4000" dirty="0"/>
              <a:t>Frequent </a:t>
            </a:r>
            <a:r>
              <a:rPr lang="en-US" dirty="0"/>
              <a:t>. . .</a:t>
            </a:r>
          </a:p>
        </p:txBody>
      </p:sp>
      <p:sp>
        <p:nvSpPr>
          <p:cNvPr id="57347" name="Text Box 3"/>
          <p:cNvSpPr txBox="1">
            <a:spLocks noChangeArrowheads="1"/>
          </p:cNvSpPr>
          <p:nvPr/>
        </p:nvSpPr>
        <p:spPr bwMode="auto">
          <a:xfrm>
            <a:off x="517525" y="2928938"/>
            <a:ext cx="1658938"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    …</a:t>
            </a:r>
          </a:p>
          <a:p>
            <a:endParaRPr lang="en-US"/>
          </a:p>
          <a:p>
            <a:r>
              <a:rPr lang="en-US"/>
              <a:t>tripletons</a:t>
            </a:r>
          </a:p>
          <a:p>
            <a:endParaRPr lang="en-US"/>
          </a:p>
          <a:p>
            <a:r>
              <a:rPr lang="en-US"/>
              <a:t>doubletons</a:t>
            </a:r>
          </a:p>
          <a:p>
            <a:endParaRPr lang="en-US"/>
          </a:p>
          <a:p>
            <a:r>
              <a:rPr lang="en-US"/>
              <a:t>singletons</a:t>
            </a:r>
          </a:p>
        </p:txBody>
      </p:sp>
      <p:sp>
        <p:nvSpPr>
          <p:cNvPr id="57348" name="Freeform 4"/>
          <p:cNvSpPr>
            <a:spLocks/>
          </p:cNvSpPr>
          <p:nvPr/>
        </p:nvSpPr>
        <p:spPr bwMode="auto">
          <a:xfrm>
            <a:off x="2438400" y="3467100"/>
            <a:ext cx="5803900" cy="1181100"/>
          </a:xfrm>
          <a:custGeom>
            <a:avLst/>
            <a:gdLst>
              <a:gd name="T0" fmla="*/ 0 w 3656"/>
              <a:gd name="T1" fmla="*/ 696 h 744"/>
              <a:gd name="T2" fmla="*/ 96 w 3656"/>
              <a:gd name="T3" fmla="*/ 264 h 744"/>
              <a:gd name="T4" fmla="*/ 384 w 3656"/>
              <a:gd name="T5" fmla="*/ 24 h 744"/>
              <a:gd name="T6" fmla="*/ 912 w 3656"/>
              <a:gd name="T7" fmla="*/ 120 h 744"/>
              <a:gd name="T8" fmla="*/ 1056 w 3656"/>
              <a:gd name="T9" fmla="*/ 552 h 744"/>
              <a:gd name="T10" fmla="*/ 1440 w 3656"/>
              <a:gd name="T11" fmla="*/ 600 h 744"/>
              <a:gd name="T12" fmla="*/ 1680 w 3656"/>
              <a:gd name="T13" fmla="*/ 264 h 744"/>
              <a:gd name="T14" fmla="*/ 2112 w 3656"/>
              <a:gd name="T15" fmla="*/ 264 h 744"/>
              <a:gd name="T16" fmla="*/ 2400 w 3656"/>
              <a:gd name="T17" fmla="*/ 408 h 744"/>
              <a:gd name="T18" fmla="*/ 2928 w 3656"/>
              <a:gd name="T19" fmla="*/ 456 h 744"/>
              <a:gd name="T20" fmla="*/ 3264 w 3656"/>
              <a:gd name="T21" fmla="*/ 648 h 744"/>
              <a:gd name="T22" fmla="*/ 3600 w 3656"/>
              <a:gd name="T23" fmla="*/ 696 h 744"/>
              <a:gd name="T24" fmla="*/ 3600 w 3656"/>
              <a:gd name="T25" fmla="*/ 744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56" h="744">
                <a:moveTo>
                  <a:pt x="0" y="696"/>
                </a:moveTo>
                <a:cubicBezTo>
                  <a:pt x="16" y="536"/>
                  <a:pt x="32" y="376"/>
                  <a:pt x="96" y="264"/>
                </a:cubicBezTo>
                <a:cubicBezTo>
                  <a:pt x="160" y="152"/>
                  <a:pt x="248" y="48"/>
                  <a:pt x="384" y="24"/>
                </a:cubicBezTo>
                <a:cubicBezTo>
                  <a:pt x="520" y="0"/>
                  <a:pt x="800" y="32"/>
                  <a:pt x="912" y="120"/>
                </a:cubicBezTo>
                <a:cubicBezTo>
                  <a:pt x="1024" y="208"/>
                  <a:pt x="968" y="472"/>
                  <a:pt x="1056" y="552"/>
                </a:cubicBezTo>
                <a:cubicBezTo>
                  <a:pt x="1144" y="632"/>
                  <a:pt x="1336" y="648"/>
                  <a:pt x="1440" y="600"/>
                </a:cubicBezTo>
                <a:cubicBezTo>
                  <a:pt x="1544" y="552"/>
                  <a:pt x="1568" y="320"/>
                  <a:pt x="1680" y="264"/>
                </a:cubicBezTo>
                <a:cubicBezTo>
                  <a:pt x="1792" y="208"/>
                  <a:pt x="1992" y="240"/>
                  <a:pt x="2112" y="264"/>
                </a:cubicBezTo>
                <a:cubicBezTo>
                  <a:pt x="2232" y="288"/>
                  <a:pt x="2264" y="376"/>
                  <a:pt x="2400" y="408"/>
                </a:cubicBezTo>
                <a:cubicBezTo>
                  <a:pt x="2536" y="440"/>
                  <a:pt x="2784" y="416"/>
                  <a:pt x="2928" y="456"/>
                </a:cubicBezTo>
                <a:cubicBezTo>
                  <a:pt x="3072" y="496"/>
                  <a:pt x="3152" y="608"/>
                  <a:pt x="3264" y="648"/>
                </a:cubicBezTo>
                <a:cubicBezTo>
                  <a:pt x="3376" y="688"/>
                  <a:pt x="3544" y="680"/>
                  <a:pt x="3600" y="696"/>
                </a:cubicBezTo>
                <a:cubicBezTo>
                  <a:pt x="3656" y="712"/>
                  <a:pt x="3600" y="736"/>
                  <a:pt x="3600" y="744"/>
                </a:cubicBezTo>
              </a:path>
            </a:pathLst>
          </a:cu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49" name="Freeform 5"/>
          <p:cNvSpPr>
            <a:spLocks/>
          </p:cNvSpPr>
          <p:nvPr/>
        </p:nvSpPr>
        <p:spPr bwMode="auto">
          <a:xfrm>
            <a:off x="2311400" y="3200400"/>
            <a:ext cx="5842000" cy="1066800"/>
          </a:xfrm>
          <a:custGeom>
            <a:avLst/>
            <a:gdLst>
              <a:gd name="T0" fmla="*/ 32 w 3680"/>
              <a:gd name="T1" fmla="*/ 336 h 672"/>
              <a:gd name="T2" fmla="*/ 32 w 3680"/>
              <a:gd name="T3" fmla="*/ 288 h 672"/>
              <a:gd name="T4" fmla="*/ 224 w 3680"/>
              <a:gd name="T5" fmla="*/ 48 h 672"/>
              <a:gd name="T6" fmla="*/ 608 w 3680"/>
              <a:gd name="T7" fmla="*/ 0 h 672"/>
              <a:gd name="T8" fmla="*/ 944 w 3680"/>
              <a:gd name="T9" fmla="*/ 48 h 672"/>
              <a:gd name="T10" fmla="*/ 1136 w 3680"/>
              <a:gd name="T11" fmla="*/ 192 h 672"/>
              <a:gd name="T12" fmla="*/ 1232 w 3680"/>
              <a:gd name="T13" fmla="*/ 384 h 672"/>
              <a:gd name="T14" fmla="*/ 1280 w 3680"/>
              <a:gd name="T15" fmla="*/ 528 h 672"/>
              <a:gd name="T16" fmla="*/ 1472 w 3680"/>
              <a:gd name="T17" fmla="*/ 528 h 672"/>
              <a:gd name="T18" fmla="*/ 1568 w 3680"/>
              <a:gd name="T19" fmla="*/ 288 h 672"/>
              <a:gd name="T20" fmla="*/ 1808 w 3680"/>
              <a:gd name="T21" fmla="*/ 192 h 672"/>
              <a:gd name="T22" fmla="*/ 2288 w 3680"/>
              <a:gd name="T23" fmla="*/ 288 h 672"/>
              <a:gd name="T24" fmla="*/ 2432 w 3680"/>
              <a:gd name="T25" fmla="*/ 336 h 672"/>
              <a:gd name="T26" fmla="*/ 2768 w 3680"/>
              <a:gd name="T27" fmla="*/ 384 h 672"/>
              <a:gd name="T28" fmla="*/ 3056 w 3680"/>
              <a:gd name="T29" fmla="*/ 432 h 672"/>
              <a:gd name="T30" fmla="*/ 3296 w 3680"/>
              <a:gd name="T31" fmla="*/ 624 h 672"/>
              <a:gd name="T32" fmla="*/ 3680 w 3680"/>
              <a:gd name="T33" fmla="*/ 672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80" h="672">
                <a:moveTo>
                  <a:pt x="32" y="336"/>
                </a:moveTo>
                <a:cubicBezTo>
                  <a:pt x="16" y="336"/>
                  <a:pt x="0" y="336"/>
                  <a:pt x="32" y="288"/>
                </a:cubicBezTo>
                <a:cubicBezTo>
                  <a:pt x="64" y="240"/>
                  <a:pt x="128" y="96"/>
                  <a:pt x="224" y="48"/>
                </a:cubicBezTo>
                <a:cubicBezTo>
                  <a:pt x="320" y="0"/>
                  <a:pt x="488" y="0"/>
                  <a:pt x="608" y="0"/>
                </a:cubicBezTo>
                <a:cubicBezTo>
                  <a:pt x="728" y="0"/>
                  <a:pt x="856" y="16"/>
                  <a:pt x="944" y="48"/>
                </a:cubicBezTo>
                <a:cubicBezTo>
                  <a:pt x="1032" y="80"/>
                  <a:pt x="1088" y="136"/>
                  <a:pt x="1136" y="192"/>
                </a:cubicBezTo>
                <a:cubicBezTo>
                  <a:pt x="1184" y="248"/>
                  <a:pt x="1208" y="328"/>
                  <a:pt x="1232" y="384"/>
                </a:cubicBezTo>
                <a:cubicBezTo>
                  <a:pt x="1256" y="440"/>
                  <a:pt x="1240" y="504"/>
                  <a:pt x="1280" y="528"/>
                </a:cubicBezTo>
                <a:cubicBezTo>
                  <a:pt x="1320" y="552"/>
                  <a:pt x="1424" y="568"/>
                  <a:pt x="1472" y="528"/>
                </a:cubicBezTo>
                <a:cubicBezTo>
                  <a:pt x="1520" y="488"/>
                  <a:pt x="1512" y="344"/>
                  <a:pt x="1568" y="288"/>
                </a:cubicBezTo>
                <a:cubicBezTo>
                  <a:pt x="1624" y="232"/>
                  <a:pt x="1688" y="192"/>
                  <a:pt x="1808" y="192"/>
                </a:cubicBezTo>
                <a:cubicBezTo>
                  <a:pt x="1928" y="192"/>
                  <a:pt x="2184" y="264"/>
                  <a:pt x="2288" y="288"/>
                </a:cubicBezTo>
                <a:cubicBezTo>
                  <a:pt x="2392" y="312"/>
                  <a:pt x="2352" y="320"/>
                  <a:pt x="2432" y="336"/>
                </a:cubicBezTo>
                <a:cubicBezTo>
                  <a:pt x="2512" y="352"/>
                  <a:pt x="2664" y="368"/>
                  <a:pt x="2768" y="384"/>
                </a:cubicBezTo>
                <a:cubicBezTo>
                  <a:pt x="2872" y="400"/>
                  <a:pt x="2968" y="392"/>
                  <a:pt x="3056" y="432"/>
                </a:cubicBezTo>
                <a:cubicBezTo>
                  <a:pt x="3144" y="472"/>
                  <a:pt x="3192" y="584"/>
                  <a:pt x="3296" y="624"/>
                </a:cubicBezTo>
                <a:cubicBezTo>
                  <a:pt x="3400" y="664"/>
                  <a:pt x="3540" y="668"/>
                  <a:pt x="3680" y="67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50" name="Text Box 6"/>
          <p:cNvSpPr txBox="1">
            <a:spLocks noChangeArrowheads="1"/>
          </p:cNvSpPr>
          <p:nvPr/>
        </p:nvSpPr>
        <p:spPr bwMode="auto">
          <a:xfrm>
            <a:off x="6796088" y="3048000"/>
            <a:ext cx="23479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Negative Border</a:t>
            </a:r>
          </a:p>
        </p:txBody>
      </p:sp>
      <p:sp>
        <p:nvSpPr>
          <p:cNvPr id="57351" name="Line 7"/>
          <p:cNvSpPr>
            <a:spLocks noChangeShapeType="1"/>
          </p:cNvSpPr>
          <p:nvPr/>
        </p:nvSpPr>
        <p:spPr bwMode="auto">
          <a:xfrm flipH="1">
            <a:off x="6324600" y="3505200"/>
            <a:ext cx="12192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52" name="Line 8"/>
          <p:cNvSpPr>
            <a:spLocks noChangeShapeType="1"/>
          </p:cNvSpPr>
          <p:nvPr/>
        </p:nvSpPr>
        <p:spPr bwMode="auto">
          <a:xfrm>
            <a:off x="2438400" y="5486400"/>
            <a:ext cx="5715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53" name="Line 9"/>
          <p:cNvSpPr>
            <a:spLocks noChangeShapeType="1"/>
          </p:cNvSpPr>
          <p:nvPr/>
        </p:nvSpPr>
        <p:spPr bwMode="auto">
          <a:xfrm flipV="1">
            <a:off x="2438400" y="4495800"/>
            <a:ext cx="0" cy="990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54" name="Line 10"/>
          <p:cNvSpPr>
            <a:spLocks noChangeShapeType="1"/>
          </p:cNvSpPr>
          <p:nvPr/>
        </p:nvSpPr>
        <p:spPr bwMode="auto">
          <a:xfrm>
            <a:off x="8153400" y="4572000"/>
            <a:ext cx="0" cy="91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55" name="Rectangle 11"/>
          <p:cNvSpPr>
            <a:spLocks noChangeArrowheads="1"/>
          </p:cNvSpPr>
          <p:nvPr/>
        </p:nvSpPr>
        <p:spPr bwMode="auto">
          <a:xfrm>
            <a:off x="2438400" y="4572000"/>
            <a:ext cx="5715000" cy="914400"/>
          </a:xfrm>
          <a:prstGeom prst="rect">
            <a:avLst/>
          </a:prstGeom>
          <a:solidFill>
            <a:srgbClr val="00FF00"/>
          </a:solidFill>
          <a:ln w="0">
            <a:solidFill>
              <a:srgbClr val="00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Frequent Itemsets</a:t>
            </a:r>
          </a:p>
          <a:p>
            <a:pPr algn="ctr"/>
            <a:r>
              <a:rPr lang="en-US"/>
              <a:t>from Sample</a:t>
            </a:r>
          </a:p>
        </p:txBody>
      </p:sp>
      <p:sp>
        <p:nvSpPr>
          <p:cNvPr id="57356" name="Line 12"/>
          <p:cNvSpPr>
            <a:spLocks noChangeShapeType="1"/>
          </p:cNvSpPr>
          <p:nvPr/>
        </p:nvSpPr>
        <p:spPr bwMode="auto">
          <a:xfrm flipH="1" flipV="1">
            <a:off x="3048000" y="2743200"/>
            <a:ext cx="304800" cy="76200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57" name="Line 13"/>
          <p:cNvSpPr>
            <a:spLocks noChangeShapeType="1"/>
          </p:cNvSpPr>
          <p:nvPr/>
        </p:nvSpPr>
        <p:spPr bwMode="auto">
          <a:xfrm flipH="1" flipV="1">
            <a:off x="3200400" y="2743200"/>
            <a:ext cx="152400" cy="68580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58" name="Line 14"/>
          <p:cNvSpPr>
            <a:spLocks noChangeShapeType="1"/>
          </p:cNvSpPr>
          <p:nvPr/>
        </p:nvSpPr>
        <p:spPr bwMode="auto">
          <a:xfrm flipH="1" flipV="1">
            <a:off x="3352800" y="2743200"/>
            <a:ext cx="0" cy="68580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59" name="Line 15"/>
          <p:cNvSpPr>
            <a:spLocks noChangeShapeType="1"/>
          </p:cNvSpPr>
          <p:nvPr/>
        </p:nvSpPr>
        <p:spPr bwMode="auto">
          <a:xfrm flipV="1">
            <a:off x="3352800" y="2743200"/>
            <a:ext cx="152400" cy="76200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60" name="Text Box 16"/>
          <p:cNvSpPr txBox="1">
            <a:spLocks noChangeArrowheads="1"/>
          </p:cNvSpPr>
          <p:nvPr/>
        </p:nvSpPr>
        <p:spPr bwMode="auto">
          <a:xfrm>
            <a:off x="3505200" y="1981200"/>
            <a:ext cx="318452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We broke through the</a:t>
            </a:r>
          </a:p>
          <a:p>
            <a:r>
              <a:rPr lang="en-US"/>
              <a:t>negative border.  How</a:t>
            </a:r>
          </a:p>
          <a:p>
            <a:r>
              <a:rPr lang="en-US"/>
              <a:t>far does the problem</a:t>
            </a:r>
          </a:p>
          <a:p>
            <a:r>
              <a:rPr lang="en-US"/>
              <a:t>        go?</a:t>
            </a:r>
          </a:p>
        </p:txBody>
      </p:sp>
    </p:spTree>
    <p:extLst>
      <p:ext uri="{BB962C8B-B14F-4D97-AF65-F5344CB8AC3E}">
        <p14:creationId xmlns:p14="http://schemas.microsoft.com/office/powerpoint/2010/main" val="363320497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61EE907-8830-4A14-BDA1-DC6F105A3A26}" type="slidenum">
              <a:rPr lang="en-US"/>
              <a:pPr/>
              <a:t>49</a:t>
            </a:fld>
            <a:endParaRPr lang="en-US"/>
          </a:p>
        </p:txBody>
      </p:sp>
      <p:sp>
        <p:nvSpPr>
          <p:cNvPr id="37890" name="Rectangle 2"/>
          <p:cNvSpPr>
            <a:spLocks noGrp="1" noChangeArrowheads="1"/>
          </p:cNvSpPr>
          <p:nvPr>
            <p:ph type="title"/>
          </p:nvPr>
        </p:nvSpPr>
        <p:spPr/>
        <p:txBody>
          <a:bodyPr/>
          <a:lstStyle/>
          <a:p>
            <a:r>
              <a:rPr lang="en-US" dirty="0">
                <a:solidFill>
                  <a:srgbClr val="00B0F0"/>
                </a:solidFill>
              </a:rPr>
              <a:t>Theorem</a:t>
            </a:r>
            <a:r>
              <a:rPr lang="en-US" dirty="0"/>
              <a:t>:</a:t>
            </a:r>
          </a:p>
        </p:txBody>
      </p:sp>
      <p:sp>
        <p:nvSpPr>
          <p:cNvPr id="37891" name="Rectangle 3"/>
          <p:cNvSpPr>
            <a:spLocks noGrp="1" noChangeArrowheads="1"/>
          </p:cNvSpPr>
          <p:nvPr>
            <p:ph type="body" idx="1"/>
          </p:nvPr>
        </p:nvSpPr>
        <p:spPr/>
        <p:txBody>
          <a:bodyPr/>
          <a:lstStyle/>
          <a:p>
            <a:r>
              <a:rPr lang="en-US" dirty="0"/>
              <a:t>If there is an </a:t>
            </a:r>
            <a:r>
              <a:rPr lang="en-US" dirty="0" err="1"/>
              <a:t>itemset</a:t>
            </a:r>
            <a:r>
              <a:rPr lang="en-US" dirty="0"/>
              <a:t> that is frequent in the whole, but not frequent in the sample, then there is a member of the negative border for the sample that is frequent in the whole.</a:t>
            </a:r>
          </a:p>
        </p:txBody>
      </p:sp>
    </p:spTree>
    <p:extLst>
      <p:ext uri="{BB962C8B-B14F-4D97-AF65-F5344CB8AC3E}">
        <p14:creationId xmlns:p14="http://schemas.microsoft.com/office/powerpoint/2010/main" val="42948111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a:t>
            </a:r>
            <a:endParaRPr lang="en-US" dirty="0"/>
          </a:p>
        </p:txBody>
      </p:sp>
      <p:sp>
        <p:nvSpPr>
          <p:cNvPr id="3" name="Content Placeholder 2"/>
          <p:cNvSpPr>
            <a:spLocks noGrp="1"/>
          </p:cNvSpPr>
          <p:nvPr>
            <p:ph idx="1"/>
          </p:nvPr>
        </p:nvSpPr>
        <p:spPr/>
        <p:txBody>
          <a:bodyPr/>
          <a:lstStyle/>
          <a:p>
            <a:r>
              <a:rPr lang="en-US" dirty="0" smtClean="0"/>
              <a:t>“Classic” application was analyzing what people bought together in a brick-and-mortar store.</a:t>
            </a:r>
          </a:p>
          <a:p>
            <a:pPr lvl="1"/>
            <a:r>
              <a:rPr lang="en-US" dirty="0" smtClean="0"/>
              <a:t>Apocryphal story of “diapers and beer” discovery.</a:t>
            </a:r>
          </a:p>
          <a:p>
            <a:pPr lvl="1"/>
            <a:r>
              <a:rPr lang="en-US" dirty="0" smtClean="0"/>
              <a:t>Used to position potato chips between diapers and beer to enhance sales of potato chips.</a:t>
            </a:r>
          </a:p>
          <a:p>
            <a:r>
              <a:rPr lang="en-US" dirty="0" smtClean="0"/>
              <a:t>Many other applications, including plagiarism detection.</a:t>
            </a:r>
          </a:p>
          <a:p>
            <a:pPr lvl="1"/>
            <a:r>
              <a:rPr lang="en-US" dirty="0" smtClean="0"/>
              <a:t>Items = documents; baskets = sentences.</a:t>
            </a:r>
          </a:p>
          <a:p>
            <a:pPr lvl="1"/>
            <a:r>
              <a:rPr lang="en-US" dirty="0" smtClean="0"/>
              <a:t>Basket/sentence contains all the items/documents that have that sentence.</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5</a:t>
            </a:fld>
            <a:endParaRPr lang="en-US" dirty="0"/>
          </a:p>
        </p:txBody>
      </p:sp>
    </p:spTree>
    <p:extLst>
      <p:ext uri="{BB962C8B-B14F-4D97-AF65-F5344CB8AC3E}">
        <p14:creationId xmlns:p14="http://schemas.microsoft.com/office/powerpoint/2010/main" val="21851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7CF7BA59-15A7-4D95-8640-A0DFDF07CDCD}" type="slidenum">
              <a:rPr lang="en-US"/>
              <a:pPr/>
              <a:t>50</a:t>
            </a:fld>
            <a:endParaRPr lang="en-US"/>
          </a:p>
        </p:txBody>
      </p:sp>
      <p:sp>
        <p:nvSpPr>
          <p:cNvPr id="38915" name="Rectangle 3"/>
          <p:cNvSpPr>
            <a:spLocks noGrp="1" noChangeArrowheads="1"/>
          </p:cNvSpPr>
          <p:nvPr>
            <p:ph type="body" idx="1"/>
          </p:nvPr>
        </p:nvSpPr>
        <p:spPr>
          <a:xfrm>
            <a:off x="609600" y="1295400"/>
            <a:ext cx="8229600" cy="5791200"/>
          </a:xfrm>
        </p:spPr>
        <p:txBody>
          <a:bodyPr/>
          <a:lstStyle/>
          <a:p>
            <a:pPr marL="609600" indent="-609600"/>
            <a:r>
              <a:rPr lang="en-US" dirty="0" smtClean="0"/>
              <a:t>Suppose </a:t>
            </a:r>
            <a:r>
              <a:rPr lang="en-US" dirty="0"/>
              <a:t>not; i.e.;</a:t>
            </a:r>
          </a:p>
          <a:p>
            <a:pPr marL="990600" lvl="1" indent="-533400">
              <a:buFont typeface="Monotype Sorts" pitchFamily="2" charset="2"/>
              <a:buAutoNum type="arabicPeriod"/>
            </a:pPr>
            <a:r>
              <a:rPr lang="en-US" dirty="0"/>
              <a:t>There is an </a:t>
            </a:r>
            <a:r>
              <a:rPr lang="en-US" dirty="0" err="1"/>
              <a:t>itemset</a:t>
            </a:r>
            <a:r>
              <a:rPr lang="en-US" dirty="0"/>
              <a:t> </a:t>
            </a:r>
            <a:r>
              <a:rPr lang="en-US" i="1" dirty="0"/>
              <a:t>S </a:t>
            </a:r>
            <a:r>
              <a:rPr lang="en-US" dirty="0" smtClean="0"/>
              <a:t>frequent </a:t>
            </a:r>
            <a:r>
              <a:rPr lang="en-US" dirty="0"/>
              <a:t>in the whole but not frequent in the sample, and</a:t>
            </a:r>
          </a:p>
          <a:p>
            <a:pPr marL="990600" lvl="1" indent="-533400">
              <a:buFont typeface="Monotype Sorts" pitchFamily="2" charset="2"/>
              <a:buAutoNum type="arabicPeriod"/>
            </a:pPr>
            <a:r>
              <a:rPr lang="en-US" dirty="0"/>
              <a:t>Nothing in the negative border is frequent in the whole.</a:t>
            </a:r>
          </a:p>
          <a:p>
            <a:pPr marL="609600" indent="-609600"/>
            <a:r>
              <a:rPr lang="en-US" dirty="0"/>
              <a:t>Let </a:t>
            </a:r>
            <a:r>
              <a:rPr lang="en-US" i="1" dirty="0" smtClean="0"/>
              <a:t>T</a:t>
            </a:r>
            <a:r>
              <a:rPr lang="en-US" dirty="0" smtClean="0"/>
              <a:t> </a:t>
            </a:r>
            <a:r>
              <a:rPr lang="en-US" dirty="0"/>
              <a:t>be a </a:t>
            </a:r>
            <a:r>
              <a:rPr lang="en-US" dirty="0">
                <a:solidFill>
                  <a:srgbClr val="33CC33"/>
                </a:solidFill>
              </a:rPr>
              <a:t>smallest</a:t>
            </a:r>
            <a:r>
              <a:rPr lang="en-US" dirty="0"/>
              <a:t> subset of </a:t>
            </a:r>
            <a:r>
              <a:rPr lang="en-US" i="1" dirty="0"/>
              <a:t>S</a:t>
            </a:r>
            <a:r>
              <a:rPr lang="en-US" dirty="0"/>
              <a:t> </a:t>
            </a:r>
            <a:r>
              <a:rPr lang="en-US" dirty="0" smtClean="0"/>
              <a:t>that </a:t>
            </a:r>
            <a:r>
              <a:rPr lang="en-US" dirty="0"/>
              <a:t>is not frequent in the sample.</a:t>
            </a:r>
          </a:p>
          <a:p>
            <a:pPr marL="609600" indent="-609600"/>
            <a:r>
              <a:rPr lang="en-US" i="1" dirty="0"/>
              <a:t>T</a:t>
            </a:r>
            <a:r>
              <a:rPr lang="en-US" dirty="0"/>
              <a:t> </a:t>
            </a:r>
            <a:r>
              <a:rPr lang="en-US" dirty="0" smtClean="0"/>
              <a:t>is </a:t>
            </a:r>
            <a:r>
              <a:rPr lang="en-US" dirty="0"/>
              <a:t>frequent in the whole (</a:t>
            </a:r>
            <a:r>
              <a:rPr lang="en-US" i="1" dirty="0" smtClean="0"/>
              <a:t>S</a:t>
            </a:r>
            <a:r>
              <a:rPr lang="en-US" dirty="0" smtClean="0"/>
              <a:t> </a:t>
            </a:r>
            <a:r>
              <a:rPr lang="en-US" dirty="0"/>
              <a:t>is frequent + monotonicity).</a:t>
            </a:r>
          </a:p>
          <a:p>
            <a:pPr marL="609600" indent="-609600"/>
            <a:r>
              <a:rPr lang="en-US" i="1" dirty="0"/>
              <a:t>T</a:t>
            </a:r>
            <a:r>
              <a:rPr lang="en-US" dirty="0"/>
              <a:t> </a:t>
            </a:r>
            <a:r>
              <a:rPr lang="en-US" dirty="0" smtClean="0"/>
              <a:t>is </a:t>
            </a:r>
            <a:r>
              <a:rPr lang="en-US" dirty="0"/>
              <a:t>in the negative border (else not “smallest”).</a:t>
            </a:r>
          </a:p>
        </p:txBody>
      </p:sp>
      <p:sp>
        <p:nvSpPr>
          <p:cNvPr id="4" name="Rectangle 2"/>
          <p:cNvSpPr>
            <a:spLocks noGrp="1" noChangeArrowheads="1"/>
          </p:cNvSpPr>
          <p:nvPr>
            <p:ph type="title"/>
          </p:nvPr>
        </p:nvSpPr>
        <p:spPr>
          <a:xfrm>
            <a:off x="457200" y="76200"/>
            <a:ext cx="8686800" cy="987552"/>
          </a:xfrm>
        </p:spPr>
        <p:txBody>
          <a:bodyPr/>
          <a:lstStyle/>
          <a:p>
            <a:r>
              <a:rPr lang="en-US" dirty="0" smtClean="0">
                <a:solidFill>
                  <a:srgbClr val="33CC33"/>
                </a:solidFill>
              </a:rPr>
              <a:t>Proof</a:t>
            </a:r>
            <a:r>
              <a:rPr lang="en-US" dirty="0" smtClean="0"/>
              <a:t>:</a:t>
            </a:r>
            <a:endParaRPr lang="en-US" dirty="0"/>
          </a:p>
        </p:txBody>
      </p:sp>
    </p:spTree>
    <p:extLst>
      <p:ext uri="{BB962C8B-B14F-4D97-AF65-F5344CB8AC3E}">
        <p14:creationId xmlns:p14="http://schemas.microsoft.com/office/powerpoint/2010/main" val="3653275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9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9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91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89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468F3E5-CC6F-4010-A7D9-57706F46C9F9}" type="slidenum">
              <a:rPr lang="en-US"/>
              <a:pPr/>
              <a:t>6</a:t>
            </a:fld>
            <a:endParaRPr lang="en-US"/>
          </a:p>
        </p:txBody>
      </p:sp>
      <p:sp>
        <p:nvSpPr>
          <p:cNvPr id="60418" name="Rectangle 2"/>
          <p:cNvSpPr>
            <a:spLocks noGrp="1" noChangeArrowheads="1"/>
          </p:cNvSpPr>
          <p:nvPr>
            <p:ph type="title"/>
          </p:nvPr>
        </p:nvSpPr>
        <p:spPr/>
        <p:txBody>
          <a:bodyPr/>
          <a:lstStyle/>
          <a:p>
            <a:r>
              <a:rPr lang="en-US"/>
              <a:t>Association Rules</a:t>
            </a:r>
          </a:p>
        </p:txBody>
      </p:sp>
      <p:sp>
        <p:nvSpPr>
          <p:cNvPr id="60419" name="Rectangle 3"/>
          <p:cNvSpPr>
            <a:spLocks noGrp="1" noChangeArrowheads="1"/>
          </p:cNvSpPr>
          <p:nvPr>
            <p:ph type="body" idx="1"/>
          </p:nvPr>
        </p:nvSpPr>
        <p:spPr>
          <a:xfrm>
            <a:off x="457200" y="1295400"/>
            <a:ext cx="8534400" cy="5562600"/>
          </a:xfrm>
        </p:spPr>
        <p:txBody>
          <a:bodyPr>
            <a:normAutofit/>
          </a:bodyPr>
          <a:lstStyle/>
          <a:p>
            <a:r>
              <a:rPr lang="en-US" dirty="0"/>
              <a:t>If-then rules about the contents of baskets.</a:t>
            </a:r>
          </a:p>
          <a:p>
            <a:r>
              <a:rPr lang="en-US" dirty="0">
                <a:solidFill>
                  <a:srgbClr val="33CC33"/>
                </a:solidFill>
              </a:rPr>
              <a:t>{</a:t>
            </a:r>
            <a:r>
              <a:rPr lang="en-US" i="1" dirty="0">
                <a:solidFill>
                  <a:srgbClr val="33CC33"/>
                </a:solidFill>
              </a:rPr>
              <a:t>i</a:t>
            </a:r>
            <a:r>
              <a:rPr lang="en-US" baseline="-25000" dirty="0">
                <a:solidFill>
                  <a:srgbClr val="33CC33"/>
                </a:solidFill>
              </a:rPr>
              <a:t>1</a:t>
            </a:r>
            <a:r>
              <a:rPr lang="en-US" dirty="0">
                <a:solidFill>
                  <a:srgbClr val="33CC33"/>
                </a:solidFill>
              </a:rPr>
              <a:t>, </a:t>
            </a:r>
            <a:r>
              <a:rPr lang="en-US" i="1" dirty="0">
                <a:solidFill>
                  <a:srgbClr val="33CC33"/>
                </a:solidFill>
              </a:rPr>
              <a:t>i</a:t>
            </a:r>
            <a:r>
              <a:rPr lang="en-US" baseline="-25000" dirty="0">
                <a:solidFill>
                  <a:srgbClr val="33CC33"/>
                </a:solidFill>
              </a:rPr>
              <a:t>2</a:t>
            </a:r>
            <a:r>
              <a:rPr lang="en-US" dirty="0" smtClean="0">
                <a:solidFill>
                  <a:srgbClr val="33CC33"/>
                </a:solidFill>
              </a:rPr>
              <a:t>,…, </a:t>
            </a:r>
            <a:r>
              <a:rPr lang="en-US" i="1" dirty="0" err="1" smtClean="0">
                <a:solidFill>
                  <a:srgbClr val="33CC33"/>
                </a:solidFill>
              </a:rPr>
              <a:t>i</a:t>
            </a:r>
            <a:r>
              <a:rPr lang="en-US" i="1" baseline="-25000" dirty="0" err="1" smtClean="0">
                <a:solidFill>
                  <a:srgbClr val="33CC33"/>
                </a:solidFill>
              </a:rPr>
              <a:t>k</a:t>
            </a:r>
            <a:r>
              <a:rPr lang="en-US" dirty="0">
                <a:solidFill>
                  <a:srgbClr val="33CC33"/>
                </a:solidFill>
              </a:rPr>
              <a:t>} </a:t>
            </a:r>
            <a:r>
              <a:rPr lang="en-US" dirty="0">
                <a:solidFill>
                  <a:srgbClr val="33CC33"/>
                </a:solidFill>
                <a:latin typeface="Lucida Sans Unicode" pitchFamily="34" charset="0"/>
              </a:rPr>
              <a:t>→</a:t>
            </a:r>
            <a:r>
              <a:rPr lang="en-US" dirty="0">
                <a:latin typeface="MS Shell Dlg" charset="0"/>
              </a:rPr>
              <a:t> </a:t>
            </a:r>
            <a:r>
              <a:rPr lang="en-US" i="1" dirty="0">
                <a:solidFill>
                  <a:srgbClr val="33CC33"/>
                </a:solidFill>
              </a:rPr>
              <a:t>j</a:t>
            </a:r>
            <a:r>
              <a:rPr lang="en-US" i="1" dirty="0"/>
              <a:t>  </a:t>
            </a:r>
            <a:r>
              <a:rPr lang="en-US" dirty="0"/>
              <a:t>means: “if a basket contains all of </a:t>
            </a:r>
            <a:r>
              <a:rPr lang="en-US" i="1" dirty="0"/>
              <a:t>i</a:t>
            </a:r>
            <a:r>
              <a:rPr lang="en-US" baseline="-25000" dirty="0"/>
              <a:t>1</a:t>
            </a:r>
            <a:r>
              <a:rPr lang="en-US" dirty="0" smtClean="0"/>
              <a:t>,…, </a:t>
            </a:r>
            <a:r>
              <a:rPr lang="en-US" i="1" dirty="0" err="1" smtClean="0"/>
              <a:t>i</a:t>
            </a:r>
            <a:r>
              <a:rPr lang="en-US" i="1" baseline="-25000" dirty="0" err="1" smtClean="0"/>
              <a:t>k</a:t>
            </a:r>
            <a:r>
              <a:rPr lang="en-US" i="1" baseline="-25000" dirty="0" smtClean="0"/>
              <a:t> </a:t>
            </a:r>
            <a:r>
              <a:rPr lang="en-US" dirty="0" smtClean="0"/>
              <a:t> </a:t>
            </a:r>
            <a:r>
              <a:rPr lang="en-US" dirty="0"/>
              <a:t>then it is </a:t>
            </a:r>
            <a:r>
              <a:rPr lang="en-US" i="1" dirty="0">
                <a:solidFill>
                  <a:srgbClr val="FF9900"/>
                </a:solidFill>
              </a:rPr>
              <a:t>likely</a:t>
            </a:r>
            <a:r>
              <a:rPr lang="en-US" dirty="0"/>
              <a:t> </a:t>
            </a:r>
            <a:r>
              <a:rPr lang="en-US" dirty="0" smtClean="0"/>
              <a:t>to </a:t>
            </a:r>
            <a:r>
              <a:rPr lang="en-US" dirty="0"/>
              <a:t>contain </a:t>
            </a:r>
            <a:r>
              <a:rPr lang="en-US" i="1" dirty="0"/>
              <a:t>j</a:t>
            </a:r>
            <a:r>
              <a:rPr lang="en-US" dirty="0" smtClean="0"/>
              <a:t>.”</a:t>
            </a:r>
          </a:p>
          <a:p>
            <a:pPr lvl="1"/>
            <a:r>
              <a:rPr lang="en-US" dirty="0" smtClean="0">
                <a:solidFill>
                  <a:srgbClr val="00B050"/>
                </a:solidFill>
              </a:rPr>
              <a:t>Example</a:t>
            </a:r>
            <a:r>
              <a:rPr lang="en-US" dirty="0" smtClean="0"/>
              <a:t>: {bread, peanut-butter}</a:t>
            </a:r>
            <a:r>
              <a:rPr lang="en-US" dirty="0">
                <a:solidFill>
                  <a:srgbClr val="33CC33"/>
                </a:solidFill>
                <a:latin typeface="Lucida Sans Unicode" pitchFamily="34" charset="0"/>
              </a:rPr>
              <a:t> </a:t>
            </a:r>
            <a:r>
              <a:rPr lang="en-US" dirty="0">
                <a:latin typeface="Lucida Sans Unicode" pitchFamily="34" charset="0"/>
              </a:rPr>
              <a:t>→</a:t>
            </a:r>
            <a:r>
              <a:rPr lang="en-US" dirty="0" smtClean="0"/>
              <a:t> jelly.</a:t>
            </a:r>
            <a:endParaRPr lang="en-US" dirty="0"/>
          </a:p>
          <a:p>
            <a:r>
              <a:rPr lang="en-US" i="1" dirty="0" smtClean="0">
                <a:solidFill>
                  <a:srgbClr val="FF0066"/>
                </a:solidFill>
              </a:rPr>
              <a:t>Confidence</a:t>
            </a:r>
            <a:r>
              <a:rPr lang="en-US" dirty="0"/>
              <a:t> </a:t>
            </a:r>
            <a:r>
              <a:rPr lang="en-US" dirty="0" smtClean="0"/>
              <a:t>of </a:t>
            </a:r>
            <a:r>
              <a:rPr lang="en-US" dirty="0"/>
              <a:t>this association rule is the </a:t>
            </a:r>
            <a:r>
              <a:rPr lang="en-US" dirty="0" smtClean="0"/>
              <a:t>“probability” </a:t>
            </a:r>
            <a:r>
              <a:rPr lang="en-US" dirty="0"/>
              <a:t>of </a:t>
            </a:r>
            <a:r>
              <a:rPr lang="en-US" i="1" dirty="0"/>
              <a:t>j</a:t>
            </a:r>
            <a:r>
              <a:rPr lang="en-US" dirty="0"/>
              <a:t> given </a:t>
            </a:r>
            <a:r>
              <a:rPr lang="en-US" i="1" dirty="0"/>
              <a:t>i</a:t>
            </a:r>
            <a:r>
              <a:rPr lang="en-US" baseline="-25000" dirty="0"/>
              <a:t>1</a:t>
            </a:r>
            <a:r>
              <a:rPr lang="en-US" dirty="0" smtClean="0"/>
              <a:t>,…, </a:t>
            </a:r>
            <a:r>
              <a:rPr lang="en-US" i="1" dirty="0" err="1" smtClean="0"/>
              <a:t>i</a:t>
            </a:r>
            <a:r>
              <a:rPr lang="en-US" i="1" baseline="-25000" dirty="0" err="1" smtClean="0"/>
              <a:t>k</a:t>
            </a:r>
            <a:r>
              <a:rPr lang="en-US" dirty="0" smtClean="0"/>
              <a:t>.</a:t>
            </a:r>
          </a:p>
          <a:p>
            <a:pPr lvl="1"/>
            <a:r>
              <a:rPr lang="en-US" dirty="0" smtClean="0"/>
              <a:t>That is, the fraction of the baskets with</a:t>
            </a:r>
            <a:r>
              <a:rPr lang="en-US" i="1" dirty="0"/>
              <a:t> i</a:t>
            </a:r>
            <a:r>
              <a:rPr lang="en-US" baseline="-25000" dirty="0"/>
              <a:t>1</a:t>
            </a:r>
            <a:r>
              <a:rPr lang="en-US" dirty="0" smtClean="0"/>
              <a:t>,…, </a:t>
            </a:r>
            <a:r>
              <a:rPr lang="en-US" i="1" dirty="0" err="1" smtClean="0"/>
              <a:t>i</a:t>
            </a:r>
            <a:r>
              <a:rPr lang="en-US" i="1" baseline="-25000" dirty="0" err="1" smtClean="0"/>
              <a:t>k</a:t>
            </a:r>
            <a:r>
              <a:rPr lang="en-US" dirty="0" smtClean="0"/>
              <a:t> that also contain </a:t>
            </a:r>
            <a:r>
              <a:rPr lang="en-US" i="1" dirty="0" smtClean="0"/>
              <a:t>j</a:t>
            </a:r>
            <a:r>
              <a:rPr lang="en-US" dirty="0" smtClean="0"/>
              <a:t>.</a:t>
            </a:r>
            <a:endParaRPr lang="en-US" dirty="0" smtClean="0"/>
          </a:p>
        </p:txBody>
      </p:sp>
      <p:grpSp>
        <p:nvGrpSpPr>
          <p:cNvPr id="6" name="Group 5"/>
          <p:cNvGrpSpPr/>
          <p:nvPr/>
        </p:nvGrpSpPr>
        <p:grpSpPr>
          <a:xfrm>
            <a:off x="2438400" y="4267200"/>
            <a:ext cx="5874297" cy="2278797"/>
            <a:chOff x="2438400" y="4267200"/>
            <a:chExt cx="5874297" cy="2278797"/>
          </a:xfrm>
        </p:grpSpPr>
        <p:sp>
          <p:nvSpPr>
            <p:cNvPr id="2" name="TextBox 1"/>
            <p:cNvSpPr txBox="1"/>
            <p:nvPr/>
          </p:nvSpPr>
          <p:spPr>
            <a:xfrm>
              <a:off x="3200400" y="5345668"/>
              <a:ext cx="5112297" cy="1200329"/>
            </a:xfrm>
            <a:prstGeom prst="rect">
              <a:avLst/>
            </a:prstGeom>
            <a:noFill/>
          </p:spPr>
          <p:txBody>
            <a:bodyPr wrap="none" rtlCol="0">
              <a:spAutoFit/>
            </a:bodyPr>
            <a:lstStyle/>
            <a:p>
              <a:r>
                <a:rPr lang="en-US" dirty="0" smtClean="0">
                  <a:solidFill>
                    <a:schemeClr val="accent1">
                      <a:lumMod val="75000"/>
                    </a:schemeClr>
                  </a:solidFill>
                </a:rPr>
                <a:t>Subtle point</a:t>
              </a:r>
              <a:r>
                <a:rPr lang="en-US" dirty="0" smtClean="0"/>
                <a:t>: “probability” implies there is a</a:t>
              </a:r>
            </a:p>
            <a:p>
              <a:r>
                <a:rPr lang="en-US" dirty="0" smtClean="0"/>
                <a:t>process generating random baskets.  Really</a:t>
              </a:r>
            </a:p>
            <a:p>
              <a:r>
                <a:rPr lang="en-US" dirty="0" smtClean="0"/>
                <a:t>we’re just computing the fraction of baskets,</a:t>
              </a:r>
            </a:p>
            <a:p>
              <a:r>
                <a:rPr lang="en-US" dirty="0" smtClean="0"/>
                <a:t>because we’re computer scientists, not statisticians.</a:t>
              </a:r>
              <a:endParaRPr lang="en-US" dirty="0"/>
            </a:p>
          </p:txBody>
        </p:sp>
        <p:cxnSp>
          <p:nvCxnSpPr>
            <p:cNvPr id="5" name="Straight Arrow Connector 4"/>
            <p:cNvCxnSpPr/>
            <p:nvPr/>
          </p:nvCxnSpPr>
          <p:spPr>
            <a:xfrm flipH="1" flipV="1">
              <a:off x="2438400" y="4267200"/>
              <a:ext cx="762000" cy="1078468"/>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3999789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419">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0419">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37A004E-43A5-4D50-8367-8803A2FCA50B}" type="slidenum">
              <a:rPr lang="en-US"/>
              <a:pPr/>
              <a:t>7</a:t>
            </a:fld>
            <a:endParaRPr lang="en-US"/>
          </a:p>
        </p:txBody>
      </p:sp>
      <p:sp>
        <p:nvSpPr>
          <p:cNvPr id="61442" name="Rectangle 2050"/>
          <p:cNvSpPr>
            <a:spLocks noGrp="1" noChangeArrowheads="1"/>
          </p:cNvSpPr>
          <p:nvPr>
            <p:ph type="title"/>
          </p:nvPr>
        </p:nvSpPr>
        <p:spPr>
          <a:xfrm>
            <a:off x="609600" y="0"/>
            <a:ext cx="8534400" cy="1143000"/>
          </a:xfrm>
        </p:spPr>
        <p:txBody>
          <a:bodyPr/>
          <a:lstStyle/>
          <a:p>
            <a:r>
              <a:rPr lang="en-US" dirty="0">
                <a:solidFill>
                  <a:srgbClr val="33CC33"/>
                </a:solidFill>
              </a:rPr>
              <a:t>Example</a:t>
            </a:r>
            <a:r>
              <a:rPr lang="en-US" dirty="0"/>
              <a:t>: Confidence</a:t>
            </a:r>
          </a:p>
        </p:txBody>
      </p:sp>
      <p:sp>
        <p:nvSpPr>
          <p:cNvPr id="61443" name="Rectangle 2051"/>
          <p:cNvSpPr>
            <a:spLocks noGrp="1" noChangeArrowheads="1"/>
          </p:cNvSpPr>
          <p:nvPr>
            <p:ph type="body" idx="1"/>
          </p:nvPr>
        </p:nvSpPr>
        <p:spPr>
          <a:xfrm>
            <a:off x="685800" y="1752600"/>
            <a:ext cx="7772400" cy="4114800"/>
          </a:xfrm>
        </p:spPr>
        <p:txBody>
          <a:bodyPr/>
          <a:lstStyle/>
          <a:p>
            <a:pPr lvl="1">
              <a:buFont typeface="Monotype Sorts" pitchFamily="2" charset="2"/>
              <a:buNone/>
            </a:pPr>
            <a:r>
              <a:rPr lang="en-US" dirty="0"/>
              <a:t>	B</a:t>
            </a:r>
            <a:r>
              <a:rPr lang="en-US" baseline="-25000" dirty="0"/>
              <a:t>1</a:t>
            </a:r>
            <a:r>
              <a:rPr lang="en-US" dirty="0"/>
              <a:t> = {m, c, b}		B</a:t>
            </a:r>
            <a:r>
              <a:rPr lang="en-US" baseline="-25000" dirty="0"/>
              <a:t>2</a:t>
            </a:r>
            <a:r>
              <a:rPr lang="en-US" dirty="0"/>
              <a:t> = {m, p, j}</a:t>
            </a:r>
          </a:p>
          <a:p>
            <a:pPr lvl="1">
              <a:buFont typeface="Monotype Sorts" pitchFamily="2" charset="2"/>
              <a:buNone/>
            </a:pPr>
            <a:r>
              <a:rPr lang="en-US" dirty="0"/>
              <a:t>	B</a:t>
            </a:r>
            <a:r>
              <a:rPr lang="en-US" baseline="-25000" dirty="0"/>
              <a:t>3</a:t>
            </a:r>
            <a:r>
              <a:rPr lang="en-US" dirty="0"/>
              <a:t> = {m, b}		B</a:t>
            </a:r>
            <a:r>
              <a:rPr lang="en-US" baseline="-25000" dirty="0"/>
              <a:t>4</a:t>
            </a:r>
            <a:r>
              <a:rPr lang="en-US" dirty="0"/>
              <a:t> = {c, j}</a:t>
            </a:r>
          </a:p>
          <a:p>
            <a:pPr lvl="1">
              <a:buFont typeface="Monotype Sorts" pitchFamily="2" charset="2"/>
              <a:buNone/>
            </a:pPr>
            <a:r>
              <a:rPr lang="en-US" dirty="0"/>
              <a:t>	B</a:t>
            </a:r>
            <a:r>
              <a:rPr lang="en-US" baseline="-25000" dirty="0"/>
              <a:t>5</a:t>
            </a:r>
            <a:r>
              <a:rPr lang="en-US" dirty="0"/>
              <a:t> = {m, p, b}		B</a:t>
            </a:r>
            <a:r>
              <a:rPr lang="en-US" baseline="-25000" dirty="0"/>
              <a:t>6</a:t>
            </a:r>
            <a:r>
              <a:rPr lang="en-US" dirty="0"/>
              <a:t> = {m, c, b, j}</a:t>
            </a:r>
          </a:p>
          <a:p>
            <a:pPr lvl="1">
              <a:buFont typeface="Monotype Sorts" pitchFamily="2" charset="2"/>
              <a:buNone/>
            </a:pPr>
            <a:r>
              <a:rPr lang="en-US" dirty="0"/>
              <a:t>	B</a:t>
            </a:r>
            <a:r>
              <a:rPr lang="en-US" baseline="-25000" dirty="0"/>
              <a:t>7</a:t>
            </a:r>
            <a:r>
              <a:rPr lang="en-US" dirty="0"/>
              <a:t> = {c, b, j}		B</a:t>
            </a:r>
            <a:r>
              <a:rPr lang="en-US" baseline="-25000" dirty="0"/>
              <a:t>8</a:t>
            </a:r>
            <a:r>
              <a:rPr lang="en-US" dirty="0"/>
              <a:t> = {b, c}</a:t>
            </a:r>
          </a:p>
          <a:p>
            <a:pPr lvl="1">
              <a:buFont typeface="Monotype Sorts" pitchFamily="2" charset="2"/>
              <a:buNone/>
            </a:pPr>
            <a:endParaRPr lang="en-US" dirty="0"/>
          </a:p>
          <a:p>
            <a:r>
              <a:rPr lang="en-US" dirty="0"/>
              <a:t>An association rule: </a:t>
            </a:r>
            <a:r>
              <a:rPr lang="en-US" dirty="0">
                <a:solidFill>
                  <a:srgbClr val="33CC33"/>
                </a:solidFill>
              </a:rPr>
              <a:t>{m, b} </a:t>
            </a:r>
            <a:r>
              <a:rPr lang="en-US" dirty="0">
                <a:solidFill>
                  <a:srgbClr val="33CC33"/>
                </a:solidFill>
                <a:latin typeface="Lucida Sans Unicode" pitchFamily="34" charset="0"/>
              </a:rPr>
              <a:t>→</a:t>
            </a:r>
            <a:r>
              <a:rPr lang="en-US" dirty="0">
                <a:solidFill>
                  <a:srgbClr val="33CC33"/>
                </a:solidFill>
                <a:latin typeface="MS Shell Dlg" charset="0"/>
              </a:rPr>
              <a:t> </a:t>
            </a:r>
            <a:r>
              <a:rPr lang="en-US" dirty="0">
                <a:solidFill>
                  <a:srgbClr val="33CC33"/>
                </a:solidFill>
              </a:rPr>
              <a:t>c</a:t>
            </a:r>
            <a:r>
              <a:rPr lang="en-US" dirty="0"/>
              <a:t>.</a:t>
            </a:r>
          </a:p>
          <a:p>
            <a:pPr lvl="1"/>
            <a:r>
              <a:rPr lang="en-US" dirty="0"/>
              <a:t>Confidence = 2/4 = 50%.</a:t>
            </a:r>
          </a:p>
          <a:p>
            <a:endParaRPr lang="en-US" dirty="0"/>
          </a:p>
        </p:txBody>
      </p:sp>
      <p:sp>
        <p:nvSpPr>
          <p:cNvPr id="61444" name="Text Box 2052"/>
          <p:cNvSpPr txBox="1">
            <a:spLocks noChangeArrowheads="1"/>
          </p:cNvSpPr>
          <p:nvPr/>
        </p:nvSpPr>
        <p:spPr bwMode="auto">
          <a:xfrm>
            <a:off x="991644" y="1752600"/>
            <a:ext cx="341632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latin typeface="Times New Roman" pitchFamily="18" charset="0"/>
              </a:rPr>
              <a:t>+</a:t>
            </a:r>
          </a:p>
          <a:p>
            <a:endParaRPr lang="en-US" dirty="0">
              <a:latin typeface="Times New Roman" pitchFamily="18" charset="0"/>
            </a:endParaRPr>
          </a:p>
          <a:p>
            <a:r>
              <a:rPr lang="en-US" dirty="0" smtClean="0">
                <a:latin typeface="Times New Roman" pitchFamily="18" charset="0"/>
              </a:rPr>
              <a:t>_</a:t>
            </a:r>
          </a:p>
          <a:p>
            <a:endParaRPr lang="en-US" dirty="0">
              <a:latin typeface="Times New Roman" pitchFamily="18" charset="0"/>
            </a:endParaRPr>
          </a:p>
          <a:p>
            <a:r>
              <a:rPr lang="en-US" dirty="0" smtClean="0">
                <a:latin typeface="Times New Roman" pitchFamily="18" charset="0"/>
              </a:rPr>
              <a:t>_                                                    +</a:t>
            </a:r>
            <a:endParaRPr lang="en-US" dirty="0">
              <a:latin typeface="Times New Roman" pitchFamily="18" charset="0"/>
            </a:endParaRPr>
          </a:p>
        </p:txBody>
      </p:sp>
    </p:spTree>
    <p:extLst>
      <p:ext uri="{BB962C8B-B14F-4D97-AF65-F5344CB8AC3E}">
        <p14:creationId xmlns:p14="http://schemas.microsoft.com/office/powerpoint/2010/main" val="242113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4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1444"/>
                                        </p:tgtEl>
                                        <p:attrNameLst>
                                          <p:attrName>style.visibility</p:attrName>
                                        </p:attrNameLst>
                                      </p:cBhvr>
                                      <p:to>
                                        <p:strVal val="visible"/>
                                      </p:to>
                                    </p:set>
                                    <p:anim calcmode="lin" valueType="num">
                                      <p:cBhvr additive="base">
                                        <p:cTn id="11" dur="500" fill="hold"/>
                                        <p:tgtEl>
                                          <p:spTgt spid="61444"/>
                                        </p:tgtEl>
                                        <p:attrNameLst>
                                          <p:attrName>ppt_x</p:attrName>
                                        </p:attrNameLst>
                                      </p:cBhvr>
                                      <p:tavLst>
                                        <p:tav tm="0">
                                          <p:val>
                                            <p:strVal val="#ppt_x"/>
                                          </p:val>
                                        </p:tav>
                                        <p:tav tm="100000">
                                          <p:val>
                                            <p:strVal val="#ppt_x"/>
                                          </p:val>
                                        </p:tav>
                                      </p:tavLst>
                                    </p:anim>
                                    <p:anim calcmode="lin" valueType="num">
                                      <p:cBhvr additive="base">
                                        <p:cTn id="12" dur="500" fill="hold"/>
                                        <p:tgtEl>
                                          <p:spTgt spid="6144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14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P spid="6144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6C4A5A9-F4D4-4F6E-85CC-D83943B6ACB7}" type="slidenum">
              <a:rPr lang="en-US"/>
              <a:pPr/>
              <a:t>8</a:t>
            </a:fld>
            <a:endParaRPr lang="en-US"/>
          </a:p>
        </p:txBody>
      </p:sp>
      <p:sp>
        <p:nvSpPr>
          <p:cNvPr id="62466" name="Rectangle 1026"/>
          <p:cNvSpPr>
            <a:spLocks noGrp="1" noChangeArrowheads="1"/>
          </p:cNvSpPr>
          <p:nvPr>
            <p:ph type="title"/>
          </p:nvPr>
        </p:nvSpPr>
        <p:spPr/>
        <p:txBody>
          <a:bodyPr/>
          <a:lstStyle/>
          <a:p>
            <a:r>
              <a:rPr lang="en-US"/>
              <a:t>Computation Model</a:t>
            </a:r>
          </a:p>
        </p:txBody>
      </p:sp>
      <p:sp>
        <p:nvSpPr>
          <p:cNvPr id="62467" name="Rectangle 1027"/>
          <p:cNvSpPr>
            <a:spLocks noGrp="1" noChangeArrowheads="1"/>
          </p:cNvSpPr>
          <p:nvPr>
            <p:ph type="body" idx="1"/>
          </p:nvPr>
        </p:nvSpPr>
        <p:spPr>
          <a:xfrm>
            <a:off x="457200" y="1143000"/>
            <a:ext cx="8610600" cy="5715000"/>
          </a:xfrm>
        </p:spPr>
        <p:txBody>
          <a:bodyPr>
            <a:normAutofit/>
          </a:bodyPr>
          <a:lstStyle/>
          <a:p>
            <a:r>
              <a:rPr lang="en-US" dirty="0"/>
              <a:t>Typically, </a:t>
            </a:r>
            <a:r>
              <a:rPr lang="en-US" dirty="0" smtClean="0"/>
              <a:t>data is a file consisting of a </a:t>
            </a:r>
            <a:r>
              <a:rPr lang="en-US" dirty="0" smtClean="0"/>
              <a:t>list of baskets.</a:t>
            </a:r>
            <a:endParaRPr lang="en-US" dirty="0"/>
          </a:p>
          <a:p>
            <a:r>
              <a:rPr lang="en-US" dirty="0" smtClean="0"/>
              <a:t>The </a:t>
            </a:r>
            <a:r>
              <a:rPr lang="en-US" dirty="0"/>
              <a:t>true cost of mining disk-resident data is usually the </a:t>
            </a:r>
            <a:r>
              <a:rPr lang="en-US" dirty="0">
                <a:solidFill>
                  <a:srgbClr val="33CC33"/>
                </a:solidFill>
              </a:rPr>
              <a:t>number of disk I/O’s</a:t>
            </a:r>
            <a:r>
              <a:rPr lang="en-US" dirty="0"/>
              <a:t>.</a:t>
            </a:r>
          </a:p>
          <a:p>
            <a:r>
              <a:rPr lang="en-US" dirty="0"/>
              <a:t>In practice, </a:t>
            </a:r>
            <a:r>
              <a:rPr lang="en-US" dirty="0" smtClean="0"/>
              <a:t>we </a:t>
            </a:r>
            <a:r>
              <a:rPr lang="en-US" dirty="0"/>
              <a:t>read the data in </a:t>
            </a:r>
            <a:r>
              <a:rPr lang="en-US" i="1" dirty="0">
                <a:solidFill>
                  <a:srgbClr val="FF0066"/>
                </a:solidFill>
              </a:rPr>
              <a:t>passes</a:t>
            </a:r>
            <a:r>
              <a:rPr lang="en-US" dirty="0"/>
              <a:t> –  all baskets read in turn.</a:t>
            </a:r>
          </a:p>
          <a:p>
            <a:pPr lvl="1"/>
            <a:r>
              <a:rPr lang="en-US" dirty="0"/>
              <a:t>Thus, we measure the cost by the </a:t>
            </a:r>
            <a:r>
              <a:rPr lang="en-US" dirty="0">
                <a:solidFill>
                  <a:srgbClr val="33CC33"/>
                </a:solidFill>
              </a:rPr>
              <a:t>number of passes</a:t>
            </a:r>
            <a:r>
              <a:rPr lang="en-US" dirty="0"/>
              <a:t> an algorithm takes</a:t>
            </a:r>
            <a:r>
              <a:rPr lang="en-US" dirty="0" smtClean="0"/>
              <a:t>.</a:t>
            </a:r>
            <a:endParaRPr lang="en-US" dirty="0"/>
          </a:p>
        </p:txBody>
      </p:sp>
    </p:spTree>
    <p:extLst>
      <p:ext uri="{BB962C8B-B14F-4D97-AF65-F5344CB8AC3E}">
        <p14:creationId xmlns:p14="http://schemas.microsoft.com/office/powerpoint/2010/main" val="4260785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46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246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24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E29497F-BBDD-4CB7-95C7-50666B13854F}" type="slidenum">
              <a:rPr lang="en-US"/>
              <a:pPr/>
              <a:t>9</a:t>
            </a:fld>
            <a:endParaRPr lang="en-US"/>
          </a:p>
        </p:txBody>
      </p:sp>
      <p:sp>
        <p:nvSpPr>
          <p:cNvPr id="63490" name="Rectangle 1026"/>
          <p:cNvSpPr>
            <a:spLocks noGrp="1" noChangeArrowheads="1"/>
          </p:cNvSpPr>
          <p:nvPr>
            <p:ph type="title"/>
          </p:nvPr>
        </p:nvSpPr>
        <p:spPr/>
        <p:txBody>
          <a:bodyPr/>
          <a:lstStyle/>
          <a:p>
            <a:r>
              <a:rPr lang="en-US"/>
              <a:t>Main-Memory Bottleneck</a:t>
            </a:r>
          </a:p>
        </p:txBody>
      </p:sp>
      <p:sp>
        <p:nvSpPr>
          <p:cNvPr id="63491" name="Rectangle 1027"/>
          <p:cNvSpPr>
            <a:spLocks noGrp="1" noChangeArrowheads="1"/>
          </p:cNvSpPr>
          <p:nvPr>
            <p:ph type="body" idx="1"/>
          </p:nvPr>
        </p:nvSpPr>
        <p:spPr/>
        <p:txBody>
          <a:bodyPr/>
          <a:lstStyle/>
          <a:p>
            <a:r>
              <a:rPr lang="en-US" dirty="0"/>
              <a:t>For many frequent-</a:t>
            </a:r>
            <a:r>
              <a:rPr lang="en-US" dirty="0" err="1"/>
              <a:t>itemset</a:t>
            </a:r>
            <a:r>
              <a:rPr lang="en-US" dirty="0"/>
              <a:t> algorithms, main memory is the critical resource.</a:t>
            </a:r>
          </a:p>
          <a:p>
            <a:r>
              <a:rPr lang="en-US" dirty="0"/>
              <a:t>As we read baskets, we need to count something, e.g., occurrences of </a:t>
            </a:r>
            <a:r>
              <a:rPr lang="en-US" dirty="0" smtClean="0"/>
              <a:t>pairs of items.</a:t>
            </a:r>
            <a:endParaRPr lang="en-US" dirty="0"/>
          </a:p>
          <a:p>
            <a:r>
              <a:rPr lang="en-US" dirty="0"/>
              <a:t>The number of different things we can count is limited by main memory.</a:t>
            </a:r>
          </a:p>
          <a:p>
            <a:pPr lvl="1"/>
            <a:r>
              <a:rPr lang="en-US" dirty="0"/>
              <a:t>Swapping counts in/out is a </a:t>
            </a:r>
            <a:r>
              <a:rPr lang="en-US" dirty="0" smtClean="0"/>
              <a:t>disaster.</a:t>
            </a:r>
            <a:endParaRPr lang="en-US" dirty="0"/>
          </a:p>
        </p:txBody>
      </p:sp>
    </p:spTree>
    <p:extLst>
      <p:ext uri="{BB962C8B-B14F-4D97-AF65-F5344CB8AC3E}">
        <p14:creationId xmlns:p14="http://schemas.microsoft.com/office/powerpoint/2010/main" val="172971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49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349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34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Jure Color Scheme">
      <a:dk1>
        <a:sysClr val="windowText" lastClr="000000"/>
      </a:dk1>
      <a:lt1>
        <a:sysClr val="window" lastClr="FFFFFF"/>
      </a:lt1>
      <a:dk2>
        <a:srgbClr val="5A6378"/>
      </a:dk2>
      <a:lt2>
        <a:srgbClr val="D4D4D6"/>
      </a:lt2>
      <a:accent1>
        <a:srgbClr val="F0AD00"/>
      </a:accent1>
      <a:accent2>
        <a:srgbClr val="7030A0"/>
      </a:accent2>
      <a:accent3>
        <a:srgbClr val="00B0F0"/>
      </a:accent3>
      <a:accent4>
        <a:srgbClr val="D60093"/>
      </a:accent4>
      <a:accent5>
        <a:srgbClr val="008000"/>
      </a:accent5>
      <a:accent6>
        <a:srgbClr val="FF6600"/>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ln cmpd="sng"/>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cmpd="sng"/>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8811</TotalTime>
  <Words>11673</Words>
  <Application>Microsoft Office PowerPoint</Application>
  <PresentationFormat>On-screen Show (4:3)</PresentationFormat>
  <Paragraphs>680</Paragraphs>
  <Slides>50</Slides>
  <Notes>48</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Module</vt:lpstr>
      <vt:lpstr>The Market-Basket Model Association Rules A-Priori Algorithm Other Algorithms</vt:lpstr>
      <vt:lpstr>The Market-Basket Model</vt:lpstr>
      <vt:lpstr>Support</vt:lpstr>
      <vt:lpstr>Example: Frequent Itemsets</vt:lpstr>
      <vt:lpstr>Applications</vt:lpstr>
      <vt:lpstr>Association Rules</vt:lpstr>
      <vt:lpstr>Example: Confidence</vt:lpstr>
      <vt:lpstr>Computation Model</vt:lpstr>
      <vt:lpstr>Main-Memory Bottleneck</vt:lpstr>
      <vt:lpstr>Finding Frequent Pairs</vt:lpstr>
      <vt:lpstr>Naïve Algorithm</vt:lpstr>
      <vt:lpstr>2 Approaches to Main-Memory Counting</vt:lpstr>
      <vt:lpstr>PowerPoint Presentation</vt:lpstr>
      <vt:lpstr>One-Dimensional Representation of a Triangular Array</vt:lpstr>
      <vt:lpstr>Monotonicity of “Frequent” Candidate Pairs Extension to Larger Itemsets</vt:lpstr>
      <vt:lpstr>A-Priori Algorithm</vt:lpstr>
      <vt:lpstr>A-Priori Algorithm – (2)</vt:lpstr>
      <vt:lpstr>A-Priori Algorithm – (3)</vt:lpstr>
      <vt:lpstr>Picture of A-Priori</vt:lpstr>
      <vt:lpstr>Detail for A-Priori</vt:lpstr>
      <vt:lpstr>A-Priori Using Triangular Matrix</vt:lpstr>
      <vt:lpstr>Frequent Triples, Etc.</vt:lpstr>
      <vt:lpstr>PowerPoint Presentation</vt:lpstr>
      <vt:lpstr>Passes Beyond Two</vt:lpstr>
      <vt:lpstr>Memory Requirements</vt:lpstr>
      <vt:lpstr>Improvement to A-Priori Exploits Empty Memory on First Pass Frequent Buckets</vt:lpstr>
      <vt:lpstr>PCY Algorithm</vt:lpstr>
      <vt:lpstr>PCY Algorithm – (2)</vt:lpstr>
      <vt:lpstr>Picture of PCY</vt:lpstr>
      <vt:lpstr>Pass 1: Memory Organization</vt:lpstr>
      <vt:lpstr>PCY Algorithm – Pass 1</vt:lpstr>
      <vt:lpstr>Observations About Buckets</vt:lpstr>
      <vt:lpstr>PCY Algorithm – Between Passes</vt:lpstr>
      <vt:lpstr>PCY Algorithm – Pass 2</vt:lpstr>
      <vt:lpstr>Memory Details</vt:lpstr>
      <vt:lpstr>More Extensions to A-Priori</vt:lpstr>
      <vt:lpstr>Simple Algorithm Savasere-Omiecinski- Navathe   (SON) Algorithm Toivonen’s Algorithm</vt:lpstr>
      <vt:lpstr>Simple Algorithm</vt:lpstr>
      <vt:lpstr>Simple Algorithm – Option</vt:lpstr>
      <vt:lpstr>SON Algorithm</vt:lpstr>
      <vt:lpstr>SON Algorithm – Pass 2</vt:lpstr>
      <vt:lpstr>Toivonen’s Algorithm</vt:lpstr>
      <vt:lpstr>Toivonen’s Algorithm – (2)</vt:lpstr>
      <vt:lpstr>Example: Negative Border</vt:lpstr>
      <vt:lpstr>Picture of Negative Border</vt:lpstr>
      <vt:lpstr>Toivonen’s Algorithm – (3)</vt:lpstr>
      <vt:lpstr>Toivonen’s Algorithm – (4)</vt:lpstr>
      <vt:lpstr>If Something in the Negative Border Is Frequent . . .</vt:lpstr>
      <vt:lpstr>Theorem:</vt:lpstr>
      <vt:lpstr>Proof:</vt:lpstr>
    </vt:vector>
  </TitlesOfParts>
  <Company>Carnegie Mellon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jure</dc:creator>
  <cp:lastModifiedBy>Jeff</cp:lastModifiedBy>
  <cp:revision>560</cp:revision>
  <dcterms:created xsi:type="dcterms:W3CDTF">2009-06-12T17:14:38Z</dcterms:created>
  <dcterms:modified xsi:type="dcterms:W3CDTF">2017-01-11T18:17:41Z</dcterms:modified>
</cp:coreProperties>
</file>