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3"/>
  </p:notesMasterIdLst>
  <p:handoutMasterIdLst>
    <p:handoutMasterId r:id="rId54"/>
  </p:handoutMasterIdLst>
  <p:sldIdLst>
    <p:sldId id="256" r:id="rId2"/>
    <p:sldId id="268" r:id="rId3"/>
    <p:sldId id="269" r:id="rId4"/>
    <p:sldId id="257" r:id="rId5"/>
    <p:sldId id="270" r:id="rId6"/>
    <p:sldId id="265" r:id="rId7"/>
    <p:sldId id="271" r:id="rId8"/>
    <p:sldId id="266" r:id="rId9"/>
    <p:sldId id="267" r:id="rId10"/>
    <p:sldId id="258" r:id="rId11"/>
    <p:sldId id="259" r:id="rId12"/>
    <p:sldId id="260" r:id="rId13"/>
    <p:sldId id="261" r:id="rId14"/>
    <p:sldId id="262" r:id="rId15"/>
    <p:sldId id="308" r:id="rId16"/>
    <p:sldId id="263" r:id="rId17"/>
    <p:sldId id="264" r:id="rId18"/>
    <p:sldId id="272" r:id="rId19"/>
    <p:sldId id="307" r:id="rId20"/>
    <p:sldId id="273" r:id="rId21"/>
    <p:sldId id="274" r:id="rId22"/>
    <p:sldId id="275" r:id="rId23"/>
    <p:sldId id="276" r:id="rId24"/>
    <p:sldId id="277" r:id="rId25"/>
    <p:sldId id="278" r:id="rId26"/>
    <p:sldId id="279" r:id="rId27"/>
    <p:sldId id="280" r:id="rId28"/>
    <p:sldId id="286" r:id="rId29"/>
    <p:sldId id="281" r:id="rId30"/>
    <p:sldId id="282" r:id="rId31"/>
    <p:sldId id="283" r:id="rId32"/>
    <p:sldId id="284" r:id="rId33"/>
    <p:sldId id="285"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89" autoAdjust="0"/>
    <p:restoredTop sz="93281" autoAdjust="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1/26/2017</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1/26/2017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Faloutsos</a:t>
            </a:r>
          </a:p>
        </p:txBody>
      </p:sp>
      <p:sp>
        <p:nvSpPr>
          <p:cNvPr id="7" name="Rectangle 7"/>
          <p:cNvSpPr>
            <a:spLocks noGrp="1" noChangeArrowheads="1"/>
          </p:cNvSpPr>
          <p:nvPr>
            <p:ph type="sldNum" sz="quarter" idx="5"/>
          </p:nvPr>
        </p:nvSpPr>
        <p:spPr>
          <a:ln/>
        </p:spPr>
        <p:txBody>
          <a:bodyPr/>
          <a:lstStyle/>
          <a:p>
            <a:fld id="{98D1660F-E8BB-4AFA-AF58-39DB8CCF09FC}" type="slidenum">
              <a:rPr lang="en-US"/>
              <a:pPr/>
              <a:t>26</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Faloutsos</a:t>
            </a:r>
          </a:p>
        </p:txBody>
      </p:sp>
      <p:sp>
        <p:nvSpPr>
          <p:cNvPr id="7" name="Rectangle 7"/>
          <p:cNvSpPr>
            <a:spLocks noGrp="1" noChangeArrowheads="1"/>
          </p:cNvSpPr>
          <p:nvPr>
            <p:ph type="sldNum" sz="quarter" idx="5"/>
          </p:nvPr>
        </p:nvSpPr>
        <p:spPr>
          <a:ln/>
        </p:spPr>
        <p:txBody>
          <a:bodyPr/>
          <a:lstStyle/>
          <a:p>
            <a:fld id="{D533D358-4D76-46D6-9782-08150E55FE91}" type="slidenum">
              <a:rPr lang="en-US"/>
              <a:pPr/>
              <a:t>27</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notesSlide" Target="../notesSlides/notesSlide3.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notesSlide" Target="../notesSlides/notesSlid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8153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Dimensionality Reduction</a:t>
            </a:r>
            <a:endParaRPr lang="en-US" dirty="0">
              <a:solidFill>
                <a:srgbClr val="CC0000"/>
              </a:solidFill>
            </a:endParaRPr>
          </a:p>
        </p:txBody>
      </p:sp>
      <p:sp>
        <p:nvSpPr>
          <p:cNvPr id="9" name="Rectangle 3"/>
          <p:cNvSpPr>
            <a:spLocks noGrp="1" noChangeArrowheads="1"/>
          </p:cNvSpPr>
          <p:nvPr>
            <p:ph type="ctrTitle"/>
          </p:nvPr>
        </p:nvSpPr>
        <p:spPr>
          <a:xfrm>
            <a:off x="1143000" y="2590800"/>
            <a:ext cx="7467600" cy="2286000"/>
          </a:xfrm>
        </p:spPr>
        <p:txBody>
          <a:bodyPr>
            <a:noAutofit/>
          </a:bodyPr>
          <a:lstStyle/>
          <a:p>
            <a:r>
              <a:rPr lang="en-US" sz="3600" dirty="0" smtClean="0">
                <a:solidFill>
                  <a:srgbClr val="FF9900"/>
                </a:solidFill>
              </a:rPr>
              <a:t>UV Decomposition</a:t>
            </a:r>
            <a:br>
              <a:rPr lang="en-US" sz="3600" dirty="0" smtClean="0">
                <a:solidFill>
                  <a:srgbClr val="FF9900"/>
                </a:solidFill>
              </a:rPr>
            </a:br>
            <a:r>
              <a:rPr lang="en-US" sz="3600" dirty="0" smtClean="0">
                <a:solidFill>
                  <a:srgbClr val="FF9900"/>
                </a:solidFill>
              </a:rPr>
              <a:t>Singular-Value Decomposition</a:t>
            </a:r>
            <a:br>
              <a:rPr lang="en-US" sz="3600" dirty="0" smtClean="0">
                <a:solidFill>
                  <a:srgbClr val="FF9900"/>
                </a:solidFill>
              </a:rPr>
            </a:br>
            <a:r>
              <a:rPr lang="en-US" sz="3600" dirty="0" smtClean="0">
                <a:solidFill>
                  <a:srgbClr val="FF9900"/>
                </a:solidFill>
              </a:rPr>
              <a:t>CUR Decomposition</a:t>
            </a:r>
            <a:endParaRPr lang="en-US" sz="3600" dirty="0">
              <a:solidFill>
                <a:srgbClr val="FF9900"/>
              </a:solidFill>
            </a:endParaRPr>
          </a:p>
        </p:txBody>
      </p:sp>
      <p:pic>
        <p:nvPicPr>
          <p:cNvPr id="4"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5" name="TextBox 4"/>
          <p:cNvSpPr txBox="1"/>
          <p:nvPr/>
        </p:nvSpPr>
        <p:spPr>
          <a:xfrm>
            <a:off x="788096" y="5473571"/>
            <a:ext cx="6690360" cy="1077218"/>
          </a:xfrm>
          <a:prstGeom prst="rect">
            <a:avLst/>
          </a:prstGeom>
          <a:noFill/>
        </p:spPr>
        <p:txBody>
          <a:bodyPr wrap="square" rtlCol="0">
            <a:spAutoFit/>
          </a:bodyPr>
          <a:lstStyle/>
          <a:p>
            <a:r>
              <a:rPr lang="en-US" sz="3600" b="1" dirty="0" smtClean="0">
                <a:latin typeface="+mj-lt"/>
                <a:cs typeface="Calibri" pitchFamily="34" charset="0"/>
              </a:rPr>
              <a:t>Jeffrey D. Ullman</a:t>
            </a:r>
            <a:endParaRPr lang="en-US" sz="3200" b="1" dirty="0" smtClean="0">
              <a:latin typeface="+mj-lt"/>
              <a:cs typeface="Calibri" pitchFamily="34" charset="0"/>
            </a:endParaRPr>
          </a:p>
          <a:p>
            <a:r>
              <a:rPr lang="en-US" sz="2800" b="1" dirty="0" smtClean="0">
                <a:latin typeface="+mj-lt"/>
                <a:cs typeface="Calibri" pitchFamily="34" charset="0"/>
              </a:rPr>
              <a:t>Stanford University</a:t>
            </a:r>
            <a:endParaRPr lang="en-US" sz="3600" b="1" dirty="0" smtClean="0">
              <a:latin typeface="+mj-lt"/>
              <a:cs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UV Decomposition</a:t>
            </a:r>
            <a:endParaRPr lang="en-US" dirty="0"/>
          </a:p>
        </p:txBody>
      </p:sp>
      <p:sp>
        <p:nvSpPr>
          <p:cNvPr id="3" name="Content Placeholder 2"/>
          <p:cNvSpPr>
            <a:spLocks noGrp="1"/>
          </p:cNvSpPr>
          <p:nvPr>
            <p:ph idx="1"/>
          </p:nvPr>
        </p:nvSpPr>
        <p:spPr/>
        <p:txBody>
          <a:bodyPr/>
          <a:lstStyle/>
          <a:p>
            <a:r>
              <a:rPr lang="en-US" dirty="0" smtClean="0"/>
              <a:t>The simplest form of matrix decomposition is to find a pair of matrixes, the first (U) with few columns and the second (V) with few rows, whose product is close to the given matrix M.</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10</a:t>
            </a:fld>
            <a:endParaRPr lang="en-US" dirty="0"/>
          </a:p>
        </p:txBody>
      </p:sp>
      <p:grpSp>
        <p:nvGrpSpPr>
          <p:cNvPr id="15" name="Group 14"/>
          <p:cNvGrpSpPr/>
          <p:nvPr/>
        </p:nvGrpSpPr>
        <p:grpSpPr>
          <a:xfrm>
            <a:off x="1065953" y="3352799"/>
            <a:ext cx="6155505" cy="2700404"/>
            <a:chOff x="1065953" y="3352799"/>
            <a:chExt cx="6155505" cy="2700404"/>
          </a:xfrm>
        </p:grpSpPr>
        <p:sp>
          <p:nvSpPr>
            <p:cNvPr id="5" name="Rectangle 4"/>
            <p:cNvSpPr/>
            <p:nvPr/>
          </p:nvSpPr>
          <p:spPr>
            <a:xfrm>
              <a:off x="1600200" y="3995803"/>
              <a:ext cx="1524000" cy="2057400"/>
            </a:xfrm>
            <a:prstGeom prst="rect">
              <a:avLst/>
            </a:prstGeom>
            <a:solidFill>
              <a:schemeClr val="accent3">
                <a:lumMod val="20000"/>
                <a:lumOff val="80000"/>
              </a:schemeClr>
            </a:solidFill>
            <a:ln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t>
              </a:r>
              <a:endParaRPr lang="en-US" dirty="0">
                <a:solidFill>
                  <a:schemeClr val="tx1"/>
                </a:solidFill>
              </a:endParaRPr>
            </a:p>
          </p:txBody>
        </p:sp>
        <p:sp>
          <p:nvSpPr>
            <p:cNvPr id="6" name="Rectangle 5"/>
            <p:cNvSpPr/>
            <p:nvPr/>
          </p:nvSpPr>
          <p:spPr>
            <a:xfrm>
              <a:off x="4114800" y="3995803"/>
              <a:ext cx="609600" cy="205740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solidFill>
                    <a:schemeClr val="tx1"/>
                  </a:solidFill>
                </a:rPr>
                <a:t>U</a:t>
              </a:r>
              <a:endParaRPr lang="en-US" dirty="0">
                <a:solidFill>
                  <a:schemeClr val="tx1"/>
                </a:solidFill>
              </a:endParaRPr>
            </a:p>
          </p:txBody>
        </p:sp>
        <p:sp>
          <p:nvSpPr>
            <p:cNvPr id="7" name="Rectangle 6"/>
            <p:cNvSpPr/>
            <p:nvPr/>
          </p:nvSpPr>
          <p:spPr>
            <a:xfrm>
              <a:off x="5314324" y="3989540"/>
              <a:ext cx="1524000" cy="5334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V</a:t>
              </a:r>
              <a:endParaRPr lang="en-US" dirty="0">
                <a:solidFill>
                  <a:schemeClr val="tx1"/>
                </a:solidFill>
              </a:endParaRPr>
            </a:p>
          </p:txBody>
        </p:sp>
        <p:sp>
          <p:nvSpPr>
            <p:cNvPr id="8" name="TextBox 7"/>
            <p:cNvSpPr txBox="1"/>
            <p:nvPr/>
          </p:nvSpPr>
          <p:spPr>
            <a:xfrm>
              <a:off x="1065953" y="4753772"/>
              <a:ext cx="439544" cy="461665"/>
            </a:xfrm>
            <a:prstGeom prst="rect">
              <a:avLst/>
            </a:prstGeom>
            <a:noFill/>
          </p:spPr>
          <p:txBody>
            <a:bodyPr wrap="none" rtlCol="0">
              <a:spAutoFit/>
            </a:bodyPr>
            <a:lstStyle/>
            <a:p>
              <a:r>
                <a:rPr lang="en-US" sz="2400" dirty="0" smtClean="0"/>
                <a:t>m</a:t>
              </a:r>
              <a:endParaRPr lang="en-US" sz="2400" dirty="0"/>
            </a:p>
          </p:txBody>
        </p:sp>
        <p:sp>
          <p:nvSpPr>
            <p:cNvPr id="9" name="TextBox 8"/>
            <p:cNvSpPr txBox="1"/>
            <p:nvPr/>
          </p:nvSpPr>
          <p:spPr>
            <a:xfrm>
              <a:off x="5903039" y="3352799"/>
              <a:ext cx="346570" cy="461665"/>
            </a:xfrm>
            <a:prstGeom prst="rect">
              <a:avLst/>
            </a:prstGeom>
            <a:noFill/>
          </p:spPr>
          <p:txBody>
            <a:bodyPr wrap="none" rtlCol="0">
              <a:spAutoFit/>
            </a:bodyPr>
            <a:lstStyle/>
            <a:p>
              <a:r>
                <a:rPr lang="en-US" sz="2400" dirty="0" smtClean="0"/>
                <a:t>n</a:t>
              </a:r>
              <a:endParaRPr lang="en-US" sz="2400" dirty="0"/>
            </a:p>
          </p:txBody>
        </p:sp>
        <p:sp>
          <p:nvSpPr>
            <p:cNvPr id="10" name="TextBox 9"/>
            <p:cNvSpPr txBox="1"/>
            <p:nvPr/>
          </p:nvSpPr>
          <p:spPr>
            <a:xfrm>
              <a:off x="4246315" y="3352800"/>
              <a:ext cx="287258" cy="461665"/>
            </a:xfrm>
            <a:prstGeom prst="rect">
              <a:avLst/>
            </a:prstGeom>
            <a:noFill/>
          </p:spPr>
          <p:txBody>
            <a:bodyPr wrap="none" rtlCol="0">
              <a:spAutoFit/>
            </a:bodyPr>
            <a:lstStyle/>
            <a:p>
              <a:r>
                <a:rPr lang="en-US" sz="2400" dirty="0" smtClean="0"/>
                <a:t>r</a:t>
              </a:r>
              <a:endParaRPr lang="en-US" sz="2400" dirty="0"/>
            </a:p>
          </p:txBody>
        </p:sp>
        <p:sp>
          <p:nvSpPr>
            <p:cNvPr id="11" name="TextBox 10"/>
            <p:cNvSpPr txBox="1"/>
            <p:nvPr/>
          </p:nvSpPr>
          <p:spPr>
            <a:xfrm>
              <a:off x="2142428" y="3352800"/>
              <a:ext cx="346570" cy="461665"/>
            </a:xfrm>
            <a:prstGeom prst="rect">
              <a:avLst/>
            </a:prstGeom>
            <a:noFill/>
          </p:spPr>
          <p:txBody>
            <a:bodyPr wrap="none" rtlCol="0">
              <a:spAutoFit/>
            </a:bodyPr>
            <a:lstStyle/>
            <a:p>
              <a:r>
                <a:rPr lang="en-US" sz="2400" dirty="0" smtClean="0"/>
                <a:t>n</a:t>
              </a:r>
              <a:endParaRPr lang="en-US" sz="2400" dirty="0"/>
            </a:p>
          </p:txBody>
        </p:sp>
        <p:sp>
          <p:nvSpPr>
            <p:cNvPr id="12" name="TextBox 11"/>
            <p:cNvSpPr txBox="1"/>
            <p:nvPr/>
          </p:nvSpPr>
          <p:spPr>
            <a:xfrm>
              <a:off x="6934200" y="3969097"/>
              <a:ext cx="287258" cy="461665"/>
            </a:xfrm>
            <a:prstGeom prst="rect">
              <a:avLst/>
            </a:prstGeom>
            <a:noFill/>
          </p:spPr>
          <p:txBody>
            <a:bodyPr wrap="none" rtlCol="0">
              <a:spAutoFit/>
            </a:bodyPr>
            <a:lstStyle/>
            <a:p>
              <a:r>
                <a:rPr lang="en-US" sz="2400" dirty="0" smtClean="0"/>
                <a:t>r</a:t>
              </a:r>
              <a:endParaRPr lang="en-US" sz="2400" dirty="0"/>
            </a:p>
          </p:txBody>
        </p:sp>
        <p:sp>
          <p:nvSpPr>
            <p:cNvPr id="13" name="TextBox 12"/>
            <p:cNvSpPr txBox="1"/>
            <p:nvPr/>
          </p:nvSpPr>
          <p:spPr>
            <a:xfrm>
              <a:off x="3352800" y="4522940"/>
              <a:ext cx="498855" cy="461665"/>
            </a:xfrm>
            <a:prstGeom prst="rect">
              <a:avLst/>
            </a:prstGeom>
            <a:noFill/>
          </p:spPr>
          <p:txBody>
            <a:bodyPr wrap="none" rtlCol="0">
              <a:spAutoFit/>
            </a:bodyPr>
            <a:lstStyle/>
            <a:p>
              <a:r>
                <a:rPr lang="en-US" sz="2400" dirty="0" smtClean="0"/>
                <a:t>~~</a:t>
              </a:r>
              <a:endParaRPr lang="en-US" sz="2400" dirty="0"/>
            </a:p>
          </p:txBody>
        </p:sp>
        <p:sp>
          <p:nvSpPr>
            <p:cNvPr id="14" name="TextBox 13"/>
            <p:cNvSpPr txBox="1"/>
            <p:nvPr/>
          </p:nvSpPr>
          <p:spPr>
            <a:xfrm>
              <a:off x="4876800" y="3969097"/>
              <a:ext cx="352982" cy="461665"/>
            </a:xfrm>
            <a:prstGeom prst="rect">
              <a:avLst/>
            </a:prstGeom>
            <a:noFill/>
          </p:spPr>
          <p:txBody>
            <a:bodyPr wrap="none" rtlCol="0">
              <a:spAutoFit/>
            </a:bodyPr>
            <a:lstStyle/>
            <a:p>
              <a:r>
                <a:rPr lang="en-US" sz="2400" dirty="0" smtClean="0">
                  <a:sym typeface="Symbol"/>
                </a:rPr>
                <a:t></a:t>
              </a:r>
              <a:endParaRPr lang="en-US" sz="2400" dirty="0"/>
            </a:p>
          </p:txBody>
        </p:sp>
      </p:grpSp>
    </p:spTree>
    <p:extLst>
      <p:ext uri="{BB962C8B-B14F-4D97-AF65-F5344CB8AC3E}">
        <p14:creationId xmlns:p14="http://schemas.microsoft.com/office/powerpoint/2010/main" val="1552645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Latent Factors</a:t>
            </a:r>
            <a:endParaRPr lang="en-US" dirty="0"/>
          </a:p>
        </p:txBody>
      </p:sp>
      <p:sp>
        <p:nvSpPr>
          <p:cNvPr id="3" name="Content Placeholder 2"/>
          <p:cNvSpPr>
            <a:spLocks noGrp="1"/>
          </p:cNvSpPr>
          <p:nvPr>
            <p:ph idx="1"/>
          </p:nvPr>
        </p:nvSpPr>
        <p:spPr/>
        <p:txBody>
          <a:bodyPr/>
          <a:lstStyle/>
          <a:p>
            <a:r>
              <a:rPr lang="en-US" dirty="0" smtClean="0"/>
              <a:t>This decomposition works well if r is the number of “hidden factors’’ that explain the matrix M.</a:t>
            </a:r>
          </a:p>
          <a:p>
            <a:r>
              <a:rPr lang="en-US" dirty="0" smtClean="0">
                <a:solidFill>
                  <a:srgbClr val="00B050"/>
                </a:solidFill>
              </a:rPr>
              <a:t>Example</a:t>
            </a:r>
            <a:r>
              <a:rPr lang="en-US" dirty="0" smtClean="0"/>
              <a:t>: </a:t>
            </a:r>
            <a:r>
              <a:rPr lang="en-US" dirty="0" err="1" smtClean="0"/>
              <a:t>m</a:t>
            </a:r>
            <a:r>
              <a:rPr lang="en-US" baseline="-25000" dirty="0" err="1" smtClean="0"/>
              <a:t>ij</a:t>
            </a:r>
            <a:r>
              <a:rPr lang="en-US" dirty="0" smtClean="0"/>
              <a:t> is the rating person </a:t>
            </a:r>
            <a:r>
              <a:rPr lang="en-US" dirty="0" err="1" smtClean="0"/>
              <a:t>i</a:t>
            </a:r>
            <a:r>
              <a:rPr lang="en-US" dirty="0" smtClean="0"/>
              <a:t> gives to movie j; </a:t>
            </a:r>
            <a:r>
              <a:rPr lang="en-US" dirty="0" err="1" smtClean="0"/>
              <a:t>u</a:t>
            </a:r>
            <a:r>
              <a:rPr lang="en-US" baseline="-25000" dirty="0" err="1" smtClean="0"/>
              <a:t>ik</a:t>
            </a:r>
            <a:r>
              <a:rPr lang="en-US" dirty="0" smtClean="0"/>
              <a:t> measures how much person </a:t>
            </a:r>
            <a:r>
              <a:rPr lang="en-US" dirty="0" err="1" smtClean="0"/>
              <a:t>i</a:t>
            </a:r>
            <a:r>
              <a:rPr lang="en-US" dirty="0" smtClean="0"/>
              <a:t> likes genre k; </a:t>
            </a:r>
            <a:r>
              <a:rPr lang="en-US" dirty="0" err="1" smtClean="0"/>
              <a:t>v</a:t>
            </a:r>
            <a:r>
              <a:rPr lang="en-US" baseline="-25000" dirty="0" err="1" smtClean="0"/>
              <a:t>kj</a:t>
            </a:r>
            <a:r>
              <a:rPr lang="en-US" dirty="0" smtClean="0"/>
              <a:t> measures the extent to which movie j belongs to genre k.</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11</a:t>
            </a:fld>
            <a:endParaRPr lang="en-US" dirty="0"/>
          </a:p>
        </p:txBody>
      </p:sp>
    </p:spTree>
    <p:extLst>
      <p:ext uri="{BB962C8B-B14F-4D97-AF65-F5344CB8AC3E}">
        <p14:creationId xmlns:p14="http://schemas.microsoft.com/office/powerpoint/2010/main" val="2630421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Error</a:t>
            </a:r>
            <a:endParaRPr lang="en-US" dirty="0"/>
          </a:p>
        </p:txBody>
      </p:sp>
      <p:sp>
        <p:nvSpPr>
          <p:cNvPr id="3" name="Content Placeholder 2"/>
          <p:cNvSpPr>
            <a:spLocks noGrp="1"/>
          </p:cNvSpPr>
          <p:nvPr>
            <p:ph idx="1"/>
          </p:nvPr>
        </p:nvSpPr>
        <p:spPr/>
        <p:txBody>
          <a:bodyPr/>
          <a:lstStyle/>
          <a:p>
            <a:r>
              <a:rPr lang="en-US" dirty="0" smtClean="0"/>
              <a:t>Common way to evaluate how well P = UV approximates M is by </a:t>
            </a:r>
            <a:r>
              <a:rPr lang="en-US" i="1" dirty="0" smtClean="0">
                <a:solidFill>
                  <a:srgbClr val="FF0000"/>
                </a:solidFill>
              </a:rPr>
              <a:t>RMSE</a:t>
            </a:r>
            <a:r>
              <a:rPr lang="en-US" dirty="0" smtClean="0"/>
              <a:t> (root-mean-square error).</a:t>
            </a:r>
          </a:p>
          <a:p>
            <a:r>
              <a:rPr lang="en-US" dirty="0" smtClean="0"/>
              <a:t>Average (</a:t>
            </a:r>
            <a:r>
              <a:rPr lang="en-US" dirty="0" err="1" smtClean="0"/>
              <a:t>m</a:t>
            </a:r>
            <a:r>
              <a:rPr lang="en-US" baseline="-25000" dirty="0" err="1" smtClean="0"/>
              <a:t>ij</a:t>
            </a:r>
            <a:r>
              <a:rPr lang="en-US" dirty="0" smtClean="0"/>
              <a:t> – </a:t>
            </a:r>
            <a:r>
              <a:rPr lang="en-US" dirty="0" err="1" smtClean="0"/>
              <a:t>p</a:t>
            </a:r>
            <a:r>
              <a:rPr lang="en-US" baseline="-25000" dirty="0" err="1" smtClean="0"/>
              <a:t>ij</a:t>
            </a:r>
            <a:r>
              <a:rPr lang="en-US" dirty="0" smtClean="0"/>
              <a:t>)</a:t>
            </a:r>
            <a:r>
              <a:rPr lang="en-US" baseline="30000" dirty="0" smtClean="0"/>
              <a:t>2</a:t>
            </a:r>
            <a:r>
              <a:rPr lang="en-US" dirty="0" smtClean="0"/>
              <a:t> over all </a:t>
            </a:r>
            <a:r>
              <a:rPr lang="en-US" dirty="0" err="1" smtClean="0"/>
              <a:t>i</a:t>
            </a:r>
            <a:r>
              <a:rPr lang="en-US" dirty="0" smtClean="0"/>
              <a:t> and j.</a:t>
            </a:r>
          </a:p>
          <a:p>
            <a:r>
              <a:rPr lang="en-US" dirty="0" smtClean="0"/>
              <a:t>Take the square root.</a:t>
            </a:r>
          </a:p>
          <a:p>
            <a:pPr lvl="1"/>
            <a:r>
              <a:rPr lang="en-US" dirty="0" smtClean="0"/>
              <a:t>Square-rooting changes the scale of error, but doesn’t </a:t>
            </a:r>
            <a:r>
              <a:rPr lang="en-US" dirty="0"/>
              <a:t>a</a:t>
            </a:r>
            <a:r>
              <a:rPr lang="en-US" dirty="0" smtClean="0"/>
              <a:t>ffect which choice of U and V is best.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12</a:t>
            </a:fld>
            <a:endParaRPr lang="en-US" dirty="0"/>
          </a:p>
        </p:txBody>
      </p:sp>
    </p:spTree>
    <p:extLst>
      <p:ext uri="{BB962C8B-B14F-4D97-AF65-F5344CB8AC3E}">
        <p14:creationId xmlns:p14="http://schemas.microsoft.com/office/powerpoint/2010/main" val="3947109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D050"/>
                </a:solidFill>
              </a:rPr>
              <a:t>Example</a:t>
            </a:r>
            <a:r>
              <a:rPr lang="en-US" dirty="0"/>
              <a:t>: RMSE</a:t>
            </a:r>
          </a:p>
        </p:txBody>
      </p:sp>
      <p:sp>
        <p:nvSpPr>
          <p:cNvPr id="3" name="Slide Number Placeholder 2"/>
          <p:cNvSpPr>
            <a:spLocks noGrp="1"/>
          </p:cNvSpPr>
          <p:nvPr>
            <p:ph type="sldNum" sz="quarter" idx="12"/>
          </p:nvPr>
        </p:nvSpPr>
        <p:spPr/>
        <p:txBody>
          <a:bodyPr/>
          <a:lstStyle/>
          <a:p>
            <a:fld id="{19B12225-5612-419B-A8D5-4B8EEE4C217E}" type="slidenum">
              <a:rPr lang="en-US" smtClean="0"/>
              <a:pPr/>
              <a:t>13</a:t>
            </a:fld>
            <a:endParaRPr lang="en-US"/>
          </a:p>
        </p:txBody>
      </p:sp>
      <p:grpSp>
        <p:nvGrpSpPr>
          <p:cNvPr id="13" name="Group 12"/>
          <p:cNvGrpSpPr/>
          <p:nvPr/>
        </p:nvGrpSpPr>
        <p:grpSpPr>
          <a:xfrm>
            <a:off x="815236" y="1371600"/>
            <a:ext cx="4747364" cy="1419431"/>
            <a:chOff x="815236" y="1371600"/>
            <a:chExt cx="4747364" cy="1419431"/>
          </a:xfrm>
        </p:grpSpPr>
        <p:sp>
          <p:nvSpPr>
            <p:cNvPr id="4" name="Rectangle 3"/>
            <p:cNvSpPr/>
            <p:nvPr/>
          </p:nvSpPr>
          <p:spPr>
            <a:xfrm>
              <a:off x="815236" y="1371600"/>
              <a:ext cx="762000" cy="762000"/>
            </a:xfrm>
            <a:prstGeom prst="rect">
              <a:avLst/>
            </a:prstGeom>
            <a:solidFill>
              <a:schemeClr val="accent3">
                <a:lumMod val="20000"/>
                <a:lumOff val="80000"/>
              </a:schemeClr>
            </a:solidFill>
            <a:ln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1    2</a:t>
              </a:r>
            </a:p>
            <a:p>
              <a:pPr algn="ctr"/>
              <a:r>
                <a:rPr lang="en-US" sz="2400" dirty="0" smtClean="0">
                  <a:solidFill>
                    <a:schemeClr val="tx1"/>
                  </a:solidFill>
                </a:rPr>
                <a:t>3    4</a:t>
              </a:r>
              <a:endParaRPr lang="en-US" sz="2400" dirty="0">
                <a:solidFill>
                  <a:schemeClr val="tx1"/>
                </a:solidFill>
              </a:endParaRPr>
            </a:p>
          </p:txBody>
        </p:sp>
        <p:sp>
          <p:nvSpPr>
            <p:cNvPr id="5" name="Rectangle 4"/>
            <p:cNvSpPr/>
            <p:nvPr/>
          </p:nvSpPr>
          <p:spPr>
            <a:xfrm>
              <a:off x="2590800" y="1371600"/>
              <a:ext cx="381000" cy="762000"/>
            </a:xfrm>
            <a:prstGeom prst="rect">
              <a:avLst/>
            </a:prstGeom>
            <a:solidFill>
              <a:schemeClr val="accent3">
                <a:lumMod val="20000"/>
                <a:lumOff val="80000"/>
              </a:schemeClr>
            </a:solidFill>
            <a:ln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1    </a:t>
              </a:r>
            </a:p>
            <a:p>
              <a:pPr algn="ctr"/>
              <a:r>
                <a:rPr lang="en-US" sz="2400" dirty="0" smtClean="0">
                  <a:solidFill>
                    <a:schemeClr val="tx1"/>
                  </a:solidFill>
                </a:rPr>
                <a:t>2    </a:t>
              </a:r>
              <a:endParaRPr lang="en-US" sz="2400" dirty="0">
                <a:solidFill>
                  <a:schemeClr val="tx1"/>
                </a:solidFill>
              </a:endParaRPr>
            </a:p>
          </p:txBody>
        </p:sp>
        <p:sp>
          <p:nvSpPr>
            <p:cNvPr id="6" name="Rectangle 5"/>
            <p:cNvSpPr/>
            <p:nvPr/>
          </p:nvSpPr>
          <p:spPr>
            <a:xfrm>
              <a:off x="3352800" y="1371600"/>
              <a:ext cx="762000" cy="381000"/>
            </a:xfrm>
            <a:prstGeom prst="rect">
              <a:avLst/>
            </a:prstGeom>
            <a:solidFill>
              <a:schemeClr val="accent3">
                <a:lumMod val="20000"/>
                <a:lumOff val="80000"/>
              </a:schemeClr>
            </a:solidFill>
            <a:ln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1    2</a:t>
              </a:r>
            </a:p>
          </p:txBody>
        </p:sp>
        <p:sp>
          <p:nvSpPr>
            <p:cNvPr id="7" name="Rectangle 6"/>
            <p:cNvSpPr/>
            <p:nvPr/>
          </p:nvSpPr>
          <p:spPr>
            <a:xfrm>
              <a:off x="4800600" y="1371600"/>
              <a:ext cx="762000" cy="762000"/>
            </a:xfrm>
            <a:prstGeom prst="rect">
              <a:avLst/>
            </a:prstGeom>
            <a:solidFill>
              <a:schemeClr val="accent3">
                <a:lumMod val="20000"/>
                <a:lumOff val="80000"/>
              </a:schemeClr>
            </a:solidFill>
            <a:ln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1    2</a:t>
              </a:r>
            </a:p>
            <a:p>
              <a:pPr algn="ctr"/>
              <a:r>
                <a:rPr lang="en-US" sz="2400" dirty="0" smtClean="0">
                  <a:solidFill>
                    <a:schemeClr val="tx1"/>
                  </a:solidFill>
                </a:rPr>
                <a:t>2    4</a:t>
              </a:r>
              <a:endParaRPr lang="en-US" sz="2400" dirty="0">
                <a:solidFill>
                  <a:schemeClr val="tx1"/>
                </a:solidFill>
              </a:endParaRPr>
            </a:p>
          </p:txBody>
        </p:sp>
        <p:sp>
          <p:nvSpPr>
            <p:cNvPr id="8" name="TextBox 7"/>
            <p:cNvSpPr txBox="1"/>
            <p:nvPr/>
          </p:nvSpPr>
          <p:spPr>
            <a:xfrm>
              <a:off x="1016569" y="2421699"/>
              <a:ext cx="373820" cy="369332"/>
            </a:xfrm>
            <a:prstGeom prst="rect">
              <a:avLst/>
            </a:prstGeom>
            <a:noFill/>
          </p:spPr>
          <p:txBody>
            <a:bodyPr wrap="none" rtlCol="0">
              <a:spAutoFit/>
            </a:bodyPr>
            <a:lstStyle/>
            <a:p>
              <a:r>
                <a:rPr lang="en-US" dirty="0" smtClean="0"/>
                <a:t>M</a:t>
              </a:r>
              <a:endParaRPr lang="en-US" dirty="0"/>
            </a:p>
          </p:txBody>
        </p:sp>
        <p:sp>
          <p:nvSpPr>
            <p:cNvPr id="9" name="TextBox 8"/>
            <p:cNvSpPr txBox="1"/>
            <p:nvPr/>
          </p:nvSpPr>
          <p:spPr>
            <a:xfrm>
              <a:off x="3546890" y="2421699"/>
              <a:ext cx="324128" cy="369332"/>
            </a:xfrm>
            <a:prstGeom prst="rect">
              <a:avLst/>
            </a:prstGeom>
            <a:noFill/>
          </p:spPr>
          <p:txBody>
            <a:bodyPr wrap="none" rtlCol="0">
              <a:spAutoFit/>
            </a:bodyPr>
            <a:lstStyle/>
            <a:p>
              <a:r>
                <a:rPr lang="en-US" dirty="0" smtClean="0"/>
                <a:t>V</a:t>
              </a:r>
              <a:endParaRPr lang="en-US" dirty="0"/>
            </a:p>
          </p:txBody>
        </p:sp>
        <p:sp>
          <p:nvSpPr>
            <p:cNvPr id="10" name="TextBox 9"/>
            <p:cNvSpPr txBox="1"/>
            <p:nvPr/>
          </p:nvSpPr>
          <p:spPr>
            <a:xfrm>
              <a:off x="2597980" y="2421699"/>
              <a:ext cx="340158" cy="369332"/>
            </a:xfrm>
            <a:prstGeom prst="rect">
              <a:avLst/>
            </a:prstGeom>
            <a:noFill/>
          </p:spPr>
          <p:txBody>
            <a:bodyPr wrap="none" rtlCol="0">
              <a:spAutoFit/>
            </a:bodyPr>
            <a:lstStyle/>
            <a:p>
              <a:r>
                <a:rPr lang="en-US" dirty="0" smtClean="0"/>
                <a:t>U</a:t>
              </a:r>
              <a:endParaRPr lang="en-US" dirty="0"/>
            </a:p>
          </p:txBody>
        </p:sp>
        <p:sp>
          <p:nvSpPr>
            <p:cNvPr id="11" name="TextBox 10"/>
            <p:cNvSpPr txBox="1"/>
            <p:nvPr/>
          </p:nvSpPr>
          <p:spPr>
            <a:xfrm>
              <a:off x="4994690" y="2421699"/>
              <a:ext cx="316112" cy="369332"/>
            </a:xfrm>
            <a:prstGeom prst="rect">
              <a:avLst/>
            </a:prstGeom>
            <a:noFill/>
          </p:spPr>
          <p:txBody>
            <a:bodyPr wrap="none" rtlCol="0">
              <a:spAutoFit/>
            </a:bodyPr>
            <a:lstStyle/>
            <a:p>
              <a:r>
                <a:rPr lang="en-US" dirty="0" smtClean="0"/>
                <a:t>P</a:t>
              </a:r>
              <a:endParaRPr lang="en-US" dirty="0"/>
            </a:p>
          </p:txBody>
        </p:sp>
      </p:grpSp>
      <p:sp>
        <p:nvSpPr>
          <p:cNvPr id="12" name="TextBox 11"/>
          <p:cNvSpPr txBox="1"/>
          <p:nvPr/>
        </p:nvSpPr>
        <p:spPr>
          <a:xfrm>
            <a:off x="1179535" y="2839047"/>
            <a:ext cx="5383782" cy="461665"/>
          </a:xfrm>
          <a:prstGeom prst="rect">
            <a:avLst/>
          </a:prstGeom>
          <a:noFill/>
        </p:spPr>
        <p:txBody>
          <a:bodyPr wrap="none" rtlCol="0">
            <a:spAutoFit/>
          </a:bodyPr>
          <a:lstStyle/>
          <a:p>
            <a:r>
              <a:rPr lang="en-US" sz="2400" dirty="0" smtClean="0"/>
              <a:t>RMSE = </a:t>
            </a:r>
            <a:r>
              <a:rPr lang="en-US" sz="2400" dirty="0" err="1" smtClean="0"/>
              <a:t>sqrt</a:t>
            </a:r>
            <a:r>
              <a:rPr lang="en-US" sz="2400" dirty="0" smtClean="0"/>
              <a:t>((0+0+1+0)/4) </a:t>
            </a:r>
            <a:r>
              <a:rPr lang="en-US" sz="2400" dirty="0" err="1" smtClean="0"/>
              <a:t>sqrt</a:t>
            </a:r>
            <a:r>
              <a:rPr lang="en-US" sz="2400" dirty="0" smtClean="0"/>
              <a:t>(0.25) = 0.5</a:t>
            </a:r>
            <a:endParaRPr lang="en-US" sz="2400" dirty="0"/>
          </a:p>
        </p:txBody>
      </p:sp>
      <p:grpSp>
        <p:nvGrpSpPr>
          <p:cNvPr id="14" name="Group 13"/>
          <p:cNvGrpSpPr/>
          <p:nvPr/>
        </p:nvGrpSpPr>
        <p:grpSpPr>
          <a:xfrm>
            <a:off x="815236" y="3657600"/>
            <a:ext cx="4747364" cy="1419431"/>
            <a:chOff x="815236" y="1371600"/>
            <a:chExt cx="4747364" cy="1419431"/>
          </a:xfrm>
        </p:grpSpPr>
        <p:sp>
          <p:nvSpPr>
            <p:cNvPr id="15" name="Rectangle 14"/>
            <p:cNvSpPr/>
            <p:nvPr/>
          </p:nvSpPr>
          <p:spPr>
            <a:xfrm>
              <a:off x="815236" y="1371600"/>
              <a:ext cx="762000" cy="762000"/>
            </a:xfrm>
            <a:prstGeom prst="rect">
              <a:avLst/>
            </a:prstGeom>
            <a:solidFill>
              <a:schemeClr val="accent3">
                <a:lumMod val="20000"/>
                <a:lumOff val="80000"/>
              </a:schemeClr>
            </a:solidFill>
            <a:ln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1    2</a:t>
              </a:r>
            </a:p>
            <a:p>
              <a:pPr algn="ctr"/>
              <a:r>
                <a:rPr lang="en-US" sz="2400" dirty="0" smtClean="0">
                  <a:solidFill>
                    <a:schemeClr val="tx1"/>
                  </a:solidFill>
                </a:rPr>
                <a:t>3    4</a:t>
              </a:r>
              <a:endParaRPr lang="en-US" sz="2400" dirty="0">
                <a:solidFill>
                  <a:schemeClr val="tx1"/>
                </a:solidFill>
              </a:endParaRPr>
            </a:p>
          </p:txBody>
        </p:sp>
        <p:sp>
          <p:nvSpPr>
            <p:cNvPr id="16" name="Rectangle 15"/>
            <p:cNvSpPr/>
            <p:nvPr/>
          </p:nvSpPr>
          <p:spPr>
            <a:xfrm>
              <a:off x="2590800" y="1371600"/>
              <a:ext cx="381000" cy="762000"/>
            </a:xfrm>
            <a:prstGeom prst="rect">
              <a:avLst/>
            </a:prstGeom>
            <a:solidFill>
              <a:schemeClr val="accent3">
                <a:lumMod val="20000"/>
                <a:lumOff val="80000"/>
              </a:schemeClr>
            </a:solidFill>
            <a:ln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1    </a:t>
              </a:r>
            </a:p>
            <a:p>
              <a:pPr algn="ctr"/>
              <a:r>
                <a:rPr lang="en-US" sz="2400" dirty="0" smtClean="0">
                  <a:solidFill>
                    <a:schemeClr val="tx1"/>
                  </a:solidFill>
                </a:rPr>
                <a:t>3    </a:t>
              </a:r>
              <a:endParaRPr lang="en-US" sz="2400" dirty="0">
                <a:solidFill>
                  <a:schemeClr val="tx1"/>
                </a:solidFill>
              </a:endParaRPr>
            </a:p>
          </p:txBody>
        </p:sp>
        <p:sp>
          <p:nvSpPr>
            <p:cNvPr id="17" name="Rectangle 16"/>
            <p:cNvSpPr/>
            <p:nvPr/>
          </p:nvSpPr>
          <p:spPr>
            <a:xfrm>
              <a:off x="3352800" y="1371600"/>
              <a:ext cx="762000" cy="381000"/>
            </a:xfrm>
            <a:prstGeom prst="rect">
              <a:avLst/>
            </a:prstGeom>
            <a:solidFill>
              <a:schemeClr val="accent3">
                <a:lumMod val="20000"/>
                <a:lumOff val="80000"/>
              </a:schemeClr>
            </a:solidFill>
            <a:ln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1    2</a:t>
              </a:r>
            </a:p>
          </p:txBody>
        </p:sp>
        <p:sp>
          <p:nvSpPr>
            <p:cNvPr id="18" name="Rectangle 17"/>
            <p:cNvSpPr/>
            <p:nvPr/>
          </p:nvSpPr>
          <p:spPr>
            <a:xfrm>
              <a:off x="4800600" y="1371600"/>
              <a:ext cx="762000" cy="762000"/>
            </a:xfrm>
            <a:prstGeom prst="rect">
              <a:avLst/>
            </a:prstGeom>
            <a:solidFill>
              <a:schemeClr val="accent3">
                <a:lumMod val="20000"/>
                <a:lumOff val="80000"/>
              </a:schemeClr>
            </a:solidFill>
            <a:ln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1    2</a:t>
              </a:r>
            </a:p>
            <a:p>
              <a:pPr algn="ctr"/>
              <a:r>
                <a:rPr lang="en-US" sz="2400" dirty="0" smtClean="0">
                  <a:solidFill>
                    <a:schemeClr val="tx1"/>
                  </a:solidFill>
                </a:rPr>
                <a:t>3    6</a:t>
              </a:r>
              <a:endParaRPr lang="en-US" sz="2400" dirty="0">
                <a:solidFill>
                  <a:schemeClr val="tx1"/>
                </a:solidFill>
              </a:endParaRPr>
            </a:p>
          </p:txBody>
        </p:sp>
        <p:sp>
          <p:nvSpPr>
            <p:cNvPr id="19" name="TextBox 18"/>
            <p:cNvSpPr txBox="1"/>
            <p:nvPr/>
          </p:nvSpPr>
          <p:spPr>
            <a:xfrm>
              <a:off x="1016569" y="2421699"/>
              <a:ext cx="373820" cy="369332"/>
            </a:xfrm>
            <a:prstGeom prst="rect">
              <a:avLst/>
            </a:prstGeom>
            <a:noFill/>
          </p:spPr>
          <p:txBody>
            <a:bodyPr wrap="none" rtlCol="0">
              <a:spAutoFit/>
            </a:bodyPr>
            <a:lstStyle/>
            <a:p>
              <a:r>
                <a:rPr lang="en-US" dirty="0" smtClean="0"/>
                <a:t>M</a:t>
              </a:r>
              <a:endParaRPr lang="en-US" dirty="0"/>
            </a:p>
          </p:txBody>
        </p:sp>
        <p:sp>
          <p:nvSpPr>
            <p:cNvPr id="20" name="TextBox 19"/>
            <p:cNvSpPr txBox="1"/>
            <p:nvPr/>
          </p:nvSpPr>
          <p:spPr>
            <a:xfrm>
              <a:off x="3546890" y="2421699"/>
              <a:ext cx="324128" cy="369332"/>
            </a:xfrm>
            <a:prstGeom prst="rect">
              <a:avLst/>
            </a:prstGeom>
            <a:noFill/>
          </p:spPr>
          <p:txBody>
            <a:bodyPr wrap="none" rtlCol="0">
              <a:spAutoFit/>
            </a:bodyPr>
            <a:lstStyle/>
            <a:p>
              <a:r>
                <a:rPr lang="en-US" dirty="0" smtClean="0"/>
                <a:t>V</a:t>
              </a:r>
              <a:endParaRPr lang="en-US" dirty="0"/>
            </a:p>
          </p:txBody>
        </p:sp>
        <p:sp>
          <p:nvSpPr>
            <p:cNvPr id="21" name="TextBox 20"/>
            <p:cNvSpPr txBox="1"/>
            <p:nvPr/>
          </p:nvSpPr>
          <p:spPr>
            <a:xfrm>
              <a:off x="2597980" y="2421699"/>
              <a:ext cx="340158" cy="369332"/>
            </a:xfrm>
            <a:prstGeom prst="rect">
              <a:avLst/>
            </a:prstGeom>
            <a:noFill/>
          </p:spPr>
          <p:txBody>
            <a:bodyPr wrap="none" rtlCol="0">
              <a:spAutoFit/>
            </a:bodyPr>
            <a:lstStyle/>
            <a:p>
              <a:r>
                <a:rPr lang="en-US" dirty="0" smtClean="0"/>
                <a:t>U</a:t>
              </a:r>
              <a:endParaRPr lang="en-US" dirty="0"/>
            </a:p>
          </p:txBody>
        </p:sp>
        <p:sp>
          <p:nvSpPr>
            <p:cNvPr id="22" name="TextBox 21"/>
            <p:cNvSpPr txBox="1"/>
            <p:nvPr/>
          </p:nvSpPr>
          <p:spPr>
            <a:xfrm>
              <a:off x="4994690" y="2421699"/>
              <a:ext cx="316112" cy="369332"/>
            </a:xfrm>
            <a:prstGeom prst="rect">
              <a:avLst/>
            </a:prstGeom>
            <a:noFill/>
          </p:spPr>
          <p:txBody>
            <a:bodyPr wrap="none" rtlCol="0">
              <a:spAutoFit/>
            </a:bodyPr>
            <a:lstStyle/>
            <a:p>
              <a:r>
                <a:rPr lang="en-US" dirty="0" smtClean="0"/>
                <a:t>P</a:t>
              </a:r>
              <a:endParaRPr lang="en-US" dirty="0"/>
            </a:p>
          </p:txBody>
        </p:sp>
      </p:grpSp>
      <p:sp>
        <p:nvSpPr>
          <p:cNvPr id="23" name="TextBox 22"/>
          <p:cNvSpPr txBox="1"/>
          <p:nvPr/>
        </p:nvSpPr>
        <p:spPr>
          <a:xfrm>
            <a:off x="1179535" y="5203371"/>
            <a:ext cx="5237331" cy="461665"/>
          </a:xfrm>
          <a:prstGeom prst="rect">
            <a:avLst/>
          </a:prstGeom>
          <a:noFill/>
        </p:spPr>
        <p:txBody>
          <a:bodyPr wrap="none" rtlCol="0">
            <a:spAutoFit/>
          </a:bodyPr>
          <a:lstStyle/>
          <a:p>
            <a:r>
              <a:rPr lang="en-US" sz="2400" dirty="0" smtClean="0"/>
              <a:t>RMSE = </a:t>
            </a:r>
            <a:r>
              <a:rPr lang="en-US" sz="2400" dirty="0" err="1" smtClean="0"/>
              <a:t>sqrt</a:t>
            </a:r>
            <a:r>
              <a:rPr lang="en-US" sz="2400" dirty="0" smtClean="0"/>
              <a:t>((0+0+0+4)/4) </a:t>
            </a:r>
            <a:r>
              <a:rPr lang="en-US" sz="2400" dirty="0" err="1" smtClean="0"/>
              <a:t>sqrt</a:t>
            </a:r>
            <a:r>
              <a:rPr lang="en-US" sz="2400" dirty="0" smtClean="0"/>
              <a:t>(1.0) = 1.0</a:t>
            </a:r>
            <a:endParaRPr lang="en-US" sz="2400" dirty="0"/>
          </a:p>
        </p:txBody>
      </p:sp>
      <p:sp>
        <p:nvSpPr>
          <p:cNvPr id="24" name="TextBox 23"/>
          <p:cNvSpPr txBox="1"/>
          <p:nvPr/>
        </p:nvSpPr>
        <p:spPr>
          <a:xfrm>
            <a:off x="1644854" y="5867400"/>
            <a:ext cx="4306692" cy="830997"/>
          </a:xfrm>
          <a:prstGeom prst="rect">
            <a:avLst/>
          </a:prstGeom>
          <a:noFill/>
        </p:spPr>
        <p:txBody>
          <a:bodyPr wrap="none" rtlCol="0">
            <a:spAutoFit/>
          </a:bodyPr>
          <a:lstStyle/>
          <a:p>
            <a:r>
              <a:rPr lang="en-US" sz="2400" dirty="0" smtClean="0">
                <a:solidFill>
                  <a:srgbClr val="00B050"/>
                </a:solidFill>
              </a:rPr>
              <a:t>Question for Thought</a:t>
            </a:r>
            <a:r>
              <a:rPr lang="en-US" sz="2400" dirty="0" smtClean="0"/>
              <a:t>: Are either</a:t>
            </a:r>
          </a:p>
          <a:p>
            <a:r>
              <a:rPr lang="en-US" sz="2400" dirty="0" smtClean="0"/>
              <a:t>of these the best choice?</a:t>
            </a:r>
            <a:endParaRPr lang="en-US" sz="2400" dirty="0"/>
          </a:p>
        </p:txBody>
      </p:sp>
    </p:spTree>
    <p:extLst>
      <p:ext uri="{BB962C8B-B14F-4D97-AF65-F5344CB8AC3E}">
        <p14:creationId xmlns:p14="http://schemas.microsoft.com/office/powerpoint/2010/main" val="219123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3"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Optimizing U and V</a:t>
            </a:r>
            <a:endParaRPr lang="en-US" dirty="0"/>
          </a:p>
        </p:txBody>
      </p:sp>
      <p:sp>
        <p:nvSpPr>
          <p:cNvPr id="3" name="Content Placeholder 2"/>
          <p:cNvSpPr>
            <a:spLocks noGrp="1"/>
          </p:cNvSpPr>
          <p:nvPr>
            <p:ph idx="1"/>
          </p:nvPr>
        </p:nvSpPr>
        <p:spPr>
          <a:xfrm>
            <a:off x="381000" y="1295400"/>
            <a:ext cx="8610600" cy="5257801"/>
          </a:xfrm>
        </p:spPr>
        <p:txBody>
          <a:bodyPr/>
          <a:lstStyle/>
          <a:p>
            <a:r>
              <a:rPr lang="en-US" dirty="0" smtClean="0"/>
              <a:t>Pick r, the number of latent factors.</a:t>
            </a:r>
          </a:p>
          <a:p>
            <a:r>
              <a:rPr lang="en-US" dirty="0" smtClean="0"/>
              <a:t>Think of U and V as composed of variables, </a:t>
            </a:r>
            <a:r>
              <a:rPr lang="en-US" dirty="0" err="1" smtClean="0"/>
              <a:t>u</a:t>
            </a:r>
            <a:r>
              <a:rPr lang="en-US" baseline="-25000" dirty="0" err="1" smtClean="0"/>
              <a:t>ik</a:t>
            </a:r>
            <a:r>
              <a:rPr lang="en-US" dirty="0" smtClean="0"/>
              <a:t> and </a:t>
            </a:r>
            <a:r>
              <a:rPr lang="en-US" dirty="0" err="1" smtClean="0"/>
              <a:t>v</a:t>
            </a:r>
            <a:r>
              <a:rPr lang="en-US" baseline="-25000" dirty="0" err="1" smtClean="0"/>
              <a:t>kj</a:t>
            </a:r>
            <a:r>
              <a:rPr lang="en-US" dirty="0" smtClean="0"/>
              <a:t>.</a:t>
            </a:r>
          </a:p>
          <a:p>
            <a:r>
              <a:rPr lang="en-US" dirty="0" smtClean="0"/>
              <a:t>Express the RMSE as (the square root of)            	E =  </a:t>
            </a:r>
            <a:r>
              <a:rPr lang="en-US" dirty="0" smtClean="0">
                <a:sym typeface="Symbol"/>
              </a:rPr>
              <a:t></a:t>
            </a:r>
            <a:r>
              <a:rPr lang="en-US" baseline="-25000" dirty="0" err="1" smtClean="0"/>
              <a:t>ij</a:t>
            </a:r>
            <a:r>
              <a:rPr lang="en-US" dirty="0" smtClean="0"/>
              <a:t> (</a:t>
            </a:r>
            <a:r>
              <a:rPr lang="en-US" dirty="0" err="1" smtClean="0"/>
              <a:t>m</a:t>
            </a:r>
            <a:r>
              <a:rPr lang="en-US" baseline="-25000" dirty="0" err="1" smtClean="0"/>
              <a:t>ij</a:t>
            </a:r>
            <a:r>
              <a:rPr lang="en-US" dirty="0" smtClean="0"/>
              <a:t> – </a:t>
            </a:r>
            <a:r>
              <a:rPr lang="en-US" dirty="0">
                <a:sym typeface="Symbol"/>
              </a:rPr>
              <a:t></a:t>
            </a:r>
            <a:r>
              <a:rPr lang="en-US" baseline="-25000" dirty="0" err="1" smtClean="0"/>
              <a:t>k</a:t>
            </a:r>
            <a:r>
              <a:rPr lang="en-US" dirty="0" err="1" smtClean="0"/>
              <a:t>u</a:t>
            </a:r>
            <a:r>
              <a:rPr lang="en-US" baseline="-25000" dirty="0" err="1" smtClean="0"/>
              <a:t>ik</a:t>
            </a:r>
            <a:r>
              <a:rPr lang="en-US" dirty="0" err="1" smtClean="0"/>
              <a:t>v</a:t>
            </a:r>
            <a:r>
              <a:rPr lang="en-US" baseline="-25000" dirty="0" err="1" smtClean="0"/>
              <a:t>kj</a:t>
            </a:r>
            <a:r>
              <a:rPr lang="en-US" dirty="0" smtClean="0"/>
              <a:t>)</a:t>
            </a:r>
            <a:r>
              <a:rPr lang="en-US" baseline="30000" dirty="0" smtClean="0"/>
              <a:t>2</a:t>
            </a:r>
            <a:r>
              <a:rPr lang="en-US" dirty="0" smtClean="0"/>
              <a:t>.</a:t>
            </a:r>
          </a:p>
          <a:p>
            <a:r>
              <a:rPr lang="en-US" i="1" dirty="0" smtClean="0">
                <a:solidFill>
                  <a:srgbClr val="FF0000"/>
                </a:solidFill>
              </a:rPr>
              <a:t>Gradient descent</a:t>
            </a:r>
            <a:r>
              <a:rPr lang="en-US" dirty="0" smtClean="0"/>
              <a:t>: repeatedly find the derivative of E with respect to each variable and move each a small amount in the direction that lowers the value of E</a:t>
            </a:r>
            <a:r>
              <a:rPr lang="en-US" dirty="0" smtClean="0"/>
              <a:t>.</a:t>
            </a:r>
            <a:endParaRPr lang="en-US" dirty="0" smtClean="0"/>
          </a:p>
        </p:txBody>
      </p:sp>
      <p:sp>
        <p:nvSpPr>
          <p:cNvPr id="4" name="Slide Number Placeholder 3"/>
          <p:cNvSpPr>
            <a:spLocks noGrp="1"/>
          </p:cNvSpPr>
          <p:nvPr>
            <p:ph type="sldNum" sz="quarter" idx="12"/>
          </p:nvPr>
        </p:nvSpPr>
        <p:spPr/>
        <p:txBody>
          <a:bodyPr/>
          <a:lstStyle/>
          <a:p>
            <a:fld id="{19B12225-5612-419B-A8D5-4B8EEE4C217E}" type="slidenum">
              <a:rPr lang="en-US" smtClean="0"/>
              <a:pPr/>
              <a:t>14</a:t>
            </a:fld>
            <a:endParaRPr lang="en-US" dirty="0"/>
          </a:p>
        </p:txBody>
      </p:sp>
      <p:grpSp>
        <p:nvGrpSpPr>
          <p:cNvPr id="8" name="Group 7"/>
          <p:cNvGrpSpPr/>
          <p:nvPr/>
        </p:nvGrpSpPr>
        <p:grpSpPr>
          <a:xfrm>
            <a:off x="3505200" y="5257800"/>
            <a:ext cx="5087196" cy="1396663"/>
            <a:chOff x="3505200" y="5257800"/>
            <a:chExt cx="5087196" cy="1396663"/>
          </a:xfrm>
        </p:grpSpPr>
        <p:sp>
          <p:nvSpPr>
            <p:cNvPr id="5" name="TextBox 4"/>
            <p:cNvSpPr txBox="1"/>
            <p:nvPr/>
          </p:nvSpPr>
          <p:spPr>
            <a:xfrm>
              <a:off x="4006269" y="5638800"/>
              <a:ext cx="4586127" cy="1015663"/>
            </a:xfrm>
            <a:prstGeom prst="rect">
              <a:avLst/>
            </a:prstGeom>
            <a:noFill/>
          </p:spPr>
          <p:txBody>
            <a:bodyPr wrap="none" rtlCol="0">
              <a:spAutoFit/>
            </a:bodyPr>
            <a:lstStyle/>
            <a:p>
              <a:r>
                <a:rPr lang="en-US" sz="2000" dirty="0" smtClean="0">
                  <a:solidFill>
                    <a:schemeClr val="accent1">
                      <a:lumMod val="75000"/>
                    </a:schemeClr>
                  </a:solidFill>
                </a:rPr>
                <a:t>Important point</a:t>
              </a:r>
              <a:r>
                <a:rPr lang="en-US" sz="2000" dirty="0" smtClean="0"/>
                <a:t>: Go only a small distance,</a:t>
              </a:r>
            </a:p>
            <a:p>
              <a:r>
                <a:rPr lang="en-US" sz="2000" dirty="0" smtClean="0"/>
                <a:t>because E is not linear, so following the</a:t>
              </a:r>
            </a:p>
            <a:p>
              <a:r>
                <a:rPr lang="en-US" sz="2000" dirty="0" smtClean="0"/>
                <a:t>derivative too far gets you off-course.</a:t>
              </a:r>
              <a:endParaRPr lang="en-US" sz="2000" dirty="0"/>
            </a:p>
          </p:txBody>
        </p:sp>
        <p:cxnSp>
          <p:nvCxnSpPr>
            <p:cNvPr id="7" name="Straight Arrow Connector 6"/>
            <p:cNvCxnSpPr/>
            <p:nvPr/>
          </p:nvCxnSpPr>
          <p:spPr>
            <a:xfrm flipH="1" flipV="1">
              <a:off x="3505200" y="5257800"/>
              <a:ext cx="501069" cy="3810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54075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M is Missing Entries?</a:t>
            </a:r>
            <a:endParaRPr lang="en-US" dirty="0"/>
          </a:p>
        </p:txBody>
      </p:sp>
      <p:sp>
        <p:nvSpPr>
          <p:cNvPr id="3" name="Content Placeholder 2"/>
          <p:cNvSpPr>
            <a:spLocks noGrp="1"/>
          </p:cNvSpPr>
          <p:nvPr>
            <p:ph idx="1"/>
          </p:nvPr>
        </p:nvSpPr>
        <p:spPr/>
        <p:txBody>
          <a:bodyPr/>
          <a:lstStyle/>
          <a:p>
            <a:r>
              <a:rPr lang="en-US" dirty="0" smtClean="0"/>
              <a:t>Ignore the error term for </a:t>
            </a:r>
            <a:r>
              <a:rPr lang="en-US" dirty="0" err="1" smtClean="0"/>
              <a:t>m</a:t>
            </a:r>
            <a:r>
              <a:rPr lang="en-US" baseline="-25000" dirty="0" err="1" smtClean="0"/>
              <a:t>ij</a:t>
            </a:r>
            <a:r>
              <a:rPr lang="en-US" dirty="0" smtClean="0"/>
              <a:t> if that value is “unknown.”</a:t>
            </a:r>
          </a:p>
          <a:p>
            <a:r>
              <a:rPr lang="en-US" dirty="0" smtClean="0">
                <a:solidFill>
                  <a:srgbClr val="00B050"/>
                </a:solidFill>
              </a:rPr>
              <a:t>Example</a:t>
            </a:r>
            <a:r>
              <a:rPr lang="en-US" dirty="0" smtClean="0"/>
              <a:t>: in a person-movie matrix, most movies are not rated by most people, so measure the error only for the known ratings.</a:t>
            </a:r>
          </a:p>
          <a:p>
            <a:pPr lvl="1"/>
            <a:r>
              <a:rPr lang="en-US" dirty="0" smtClean="0"/>
              <a:t>To be covered by Jure in mid-February.</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15</a:t>
            </a:fld>
            <a:endParaRPr lang="en-US" dirty="0"/>
          </a:p>
        </p:txBody>
      </p:sp>
    </p:spTree>
    <p:extLst>
      <p:ext uri="{BB962C8B-B14F-4D97-AF65-F5344CB8AC3E}">
        <p14:creationId xmlns:p14="http://schemas.microsoft.com/office/powerpoint/2010/main" val="3454922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Versus Global Minima</a:t>
            </a:r>
            <a:endParaRPr lang="en-US" dirty="0"/>
          </a:p>
        </p:txBody>
      </p:sp>
      <p:sp>
        <p:nvSpPr>
          <p:cNvPr id="3" name="Content Placeholder 2"/>
          <p:cNvSpPr>
            <a:spLocks noGrp="1"/>
          </p:cNvSpPr>
          <p:nvPr>
            <p:ph idx="1"/>
          </p:nvPr>
        </p:nvSpPr>
        <p:spPr/>
        <p:txBody>
          <a:bodyPr/>
          <a:lstStyle/>
          <a:p>
            <a:r>
              <a:rPr lang="en-US" dirty="0" smtClean="0"/>
              <a:t>Expressions like this usually have many minima.</a:t>
            </a:r>
          </a:p>
          <a:p>
            <a:r>
              <a:rPr lang="en-US" dirty="0" smtClean="0"/>
              <a:t>Seeking the nearest minimum from a starting point can trap you in a local minimum, from which no small improvement is possible.</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16</a:t>
            </a:fld>
            <a:endParaRPr lang="en-US" dirty="0"/>
          </a:p>
        </p:txBody>
      </p:sp>
      <p:sp>
        <p:nvSpPr>
          <p:cNvPr id="6" name="Freeform 5"/>
          <p:cNvSpPr/>
          <p:nvPr/>
        </p:nvSpPr>
        <p:spPr>
          <a:xfrm>
            <a:off x="1741118" y="3581400"/>
            <a:ext cx="5636712" cy="1916495"/>
          </a:xfrm>
          <a:custGeom>
            <a:avLst/>
            <a:gdLst>
              <a:gd name="connsiteX0" fmla="*/ 0 w 5636712"/>
              <a:gd name="connsiteY0" fmla="*/ 0 h 1916495"/>
              <a:gd name="connsiteX1" fmla="*/ 225468 w 5636712"/>
              <a:gd name="connsiteY1" fmla="*/ 726510 h 1916495"/>
              <a:gd name="connsiteX2" fmla="*/ 751561 w 5636712"/>
              <a:gd name="connsiteY2" fmla="*/ 1177447 h 1916495"/>
              <a:gd name="connsiteX3" fmla="*/ 1453019 w 5636712"/>
              <a:gd name="connsiteY3" fmla="*/ 977030 h 1916495"/>
              <a:gd name="connsiteX4" fmla="*/ 1841326 w 5636712"/>
              <a:gd name="connsiteY4" fmla="*/ 513567 h 1916495"/>
              <a:gd name="connsiteX5" fmla="*/ 2242159 w 5636712"/>
              <a:gd name="connsiteY5" fmla="*/ 713984 h 1916495"/>
              <a:gd name="connsiteX6" fmla="*/ 2555309 w 5636712"/>
              <a:gd name="connsiteY6" fmla="*/ 1427967 h 1916495"/>
              <a:gd name="connsiteX7" fmla="*/ 2843408 w 5636712"/>
              <a:gd name="connsiteY7" fmla="*/ 1916483 h 1916495"/>
              <a:gd name="connsiteX8" fmla="*/ 3344449 w 5636712"/>
              <a:gd name="connsiteY8" fmla="*/ 1440493 h 1916495"/>
              <a:gd name="connsiteX9" fmla="*/ 3457183 w 5636712"/>
              <a:gd name="connsiteY9" fmla="*/ 651354 h 1916495"/>
              <a:gd name="connsiteX10" fmla="*/ 3745282 w 5636712"/>
              <a:gd name="connsiteY10" fmla="*/ 162839 h 1916495"/>
              <a:gd name="connsiteX11" fmla="*/ 4546948 w 5636712"/>
              <a:gd name="connsiteY11" fmla="*/ 626302 h 1916495"/>
              <a:gd name="connsiteX12" fmla="*/ 4772416 w 5636712"/>
              <a:gd name="connsiteY12" fmla="*/ 1340285 h 1916495"/>
              <a:gd name="connsiteX13" fmla="*/ 5160723 w 5636712"/>
              <a:gd name="connsiteY13" fmla="*/ 1189973 h 1916495"/>
              <a:gd name="connsiteX14" fmla="*/ 5549030 w 5636712"/>
              <a:gd name="connsiteY14" fmla="*/ 626302 h 1916495"/>
              <a:gd name="connsiteX15" fmla="*/ 5636712 w 5636712"/>
              <a:gd name="connsiteY15" fmla="*/ 488515 h 1916495"/>
              <a:gd name="connsiteX16" fmla="*/ 5636712 w 5636712"/>
              <a:gd name="connsiteY16" fmla="*/ 488515 h 1916495"/>
              <a:gd name="connsiteX17" fmla="*/ 5636712 w 5636712"/>
              <a:gd name="connsiteY17" fmla="*/ 488515 h 1916495"/>
              <a:gd name="connsiteX18" fmla="*/ 5636712 w 5636712"/>
              <a:gd name="connsiteY18" fmla="*/ 488515 h 1916495"/>
              <a:gd name="connsiteX19" fmla="*/ 5636712 w 5636712"/>
              <a:gd name="connsiteY19" fmla="*/ 488515 h 1916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36712" h="1916495">
                <a:moveTo>
                  <a:pt x="0" y="0"/>
                </a:moveTo>
                <a:cubicBezTo>
                  <a:pt x="50104" y="265134"/>
                  <a:pt x="100208" y="530269"/>
                  <a:pt x="225468" y="726510"/>
                </a:cubicBezTo>
                <a:cubicBezTo>
                  <a:pt x="350728" y="922751"/>
                  <a:pt x="546969" y="1135694"/>
                  <a:pt x="751561" y="1177447"/>
                </a:cubicBezTo>
                <a:cubicBezTo>
                  <a:pt x="956153" y="1219200"/>
                  <a:pt x="1271392" y="1087677"/>
                  <a:pt x="1453019" y="977030"/>
                </a:cubicBezTo>
                <a:cubicBezTo>
                  <a:pt x="1634647" y="866383"/>
                  <a:pt x="1709803" y="557408"/>
                  <a:pt x="1841326" y="513567"/>
                </a:cubicBezTo>
                <a:cubicBezTo>
                  <a:pt x="1972849" y="469726"/>
                  <a:pt x="2123162" y="561584"/>
                  <a:pt x="2242159" y="713984"/>
                </a:cubicBezTo>
                <a:cubicBezTo>
                  <a:pt x="2361156" y="866384"/>
                  <a:pt x="2455101" y="1227551"/>
                  <a:pt x="2555309" y="1427967"/>
                </a:cubicBezTo>
                <a:cubicBezTo>
                  <a:pt x="2655517" y="1628384"/>
                  <a:pt x="2711885" y="1914395"/>
                  <a:pt x="2843408" y="1916483"/>
                </a:cubicBezTo>
                <a:cubicBezTo>
                  <a:pt x="2974931" y="1918571"/>
                  <a:pt x="3242153" y="1651348"/>
                  <a:pt x="3344449" y="1440493"/>
                </a:cubicBezTo>
                <a:cubicBezTo>
                  <a:pt x="3446745" y="1229638"/>
                  <a:pt x="3390378" y="864296"/>
                  <a:pt x="3457183" y="651354"/>
                </a:cubicBezTo>
                <a:cubicBezTo>
                  <a:pt x="3523988" y="438412"/>
                  <a:pt x="3563655" y="167014"/>
                  <a:pt x="3745282" y="162839"/>
                </a:cubicBezTo>
                <a:cubicBezTo>
                  <a:pt x="3926909" y="158664"/>
                  <a:pt x="4375759" y="430061"/>
                  <a:pt x="4546948" y="626302"/>
                </a:cubicBezTo>
                <a:cubicBezTo>
                  <a:pt x="4718137" y="822543"/>
                  <a:pt x="4670120" y="1246340"/>
                  <a:pt x="4772416" y="1340285"/>
                </a:cubicBezTo>
                <a:cubicBezTo>
                  <a:pt x="4874712" y="1434230"/>
                  <a:pt x="5031287" y="1308970"/>
                  <a:pt x="5160723" y="1189973"/>
                </a:cubicBezTo>
                <a:cubicBezTo>
                  <a:pt x="5290159" y="1070976"/>
                  <a:pt x="5469699" y="743212"/>
                  <a:pt x="5549030" y="626302"/>
                </a:cubicBezTo>
                <a:cubicBezTo>
                  <a:pt x="5628361" y="509392"/>
                  <a:pt x="5636712" y="488515"/>
                  <a:pt x="5636712" y="488515"/>
                </a:cubicBezTo>
                <a:lnTo>
                  <a:pt x="5636712" y="488515"/>
                </a:lnTo>
                <a:lnTo>
                  <a:pt x="5636712" y="488515"/>
                </a:lnTo>
                <a:lnTo>
                  <a:pt x="5636712" y="488515"/>
                </a:lnTo>
                <a:lnTo>
                  <a:pt x="5636712" y="488515"/>
                </a:lnTo>
              </a:path>
            </a:pathLst>
          </a:custGeom>
          <a:no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851291" y="4758847"/>
            <a:ext cx="1779654" cy="1062213"/>
            <a:chOff x="851291" y="4758847"/>
            <a:chExt cx="1779654" cy="1062213"/>
          </a:xfrm>
        </p:grpSpPr>
        <p:sp>
          <p:nvSpPr>
            <p:cNvPr id="8" name="TextBox 7"/>
            <p:cNvSpPr txBox="1"/>
            <p:nvPr/>
          </p:nvSpPr>
          <p:spPr>
            <a:xfrm>
              <a:off x="851291" y="5174729"/>
              <a:ext cx="1779654" cy="646331"/>
            </a:xfrm>
            <a:prstGeom prst="rect">
              <a:avLst/>
            </a:prstGeom>
            <a:noFill/>
          </p:spPr>
          <p:txBody>
            <a:bodyPr wrap="none" rtlCol="0">
              <a:spAutoFit/>
            </a:bodyPr>
            <a:lstStyle/>
            <a:p>
              <a:r>
                <a:rPr lang="en-US" dirty="0" smtClean="0"/>
                <a:t>But you can</a:t>
              </a:r>
            </a:p>
            <a:p>
              <a:r>
                <a:rPr lang="en-US" dirty="0" smtClean="0"/>
                <a:t>get trapped here</a:t>
              </a:r>
              <a:endParaRPr lang="en-US" dirty="0"/>
            </a:p>
          </p:txBody>
        </p:sp>
        <p:cxnSp>
          <p:nvCxnSpPr>
            <p:cNvPr id="10" name="Straight Arrow Connector 9"/>
            <p:cNvCxnSpPr>
              <a:stCxn id="8" idx="0"/>
              <a:endCxn id="6" idx="2"/>
            </p:cNvCxnSpPr>
            <p:nvPr/>
          </p:nvCxnSpPr>
          <p:spPr>
            <a:xfrm flipV="1">
              <a:off x="1741118" y="4758847"/>
              <a:ext cx="751561" cy="415882"/>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14" name="Group 13"/>
          <p:cNvGrpSpPr/>
          <p:nvPr/>
        </p:nvGrpSpPr>
        <p:grpSpPr>
          <a:xfrm>
            <a:off x="4191000" y="5497883"/>
            <a:ext cx="1104790" cy="1092048"/>
            <a:chOff x="4191000" y="5497883"/>
            <a:chExt cx="1104790" cy="1092048"/>
          </a:xfrm>
        </p:grpSpPr>
        <p:sp>
          <p:nvSpPr>
            <p:cNvPr id="7" name="TextBox 6"/>
            <p:cNvSpPr txBox="1"/>
            <p:nvPr/>
          </p:nvSpPr>
          <p:spPr>
            <a:xfrm>
              <a:off x="4191000" y="5943600"/>
              <a:ext cx="1104790" cy="646331"/>
            </a:xfrm>
            <a:prstGeom prst="rect">
              <a:avLst/>
            </a:prstGeom>
            <a:noFill/>
          </p:spPr>
          <p:txBody>
            <a:bodyPr wrap="none" rtlCol="0">
              <a:spAutoFit/>
            </a:bodyPr>
            <a:lstStyle/>
            <a:p>
              <a:r>
                <a:rPr lang="en-US" dirty="0" smtClean="0"/>
                <a:t>Global</a:t>
              </a:r>
            </a:p>
            <a:p>
              <a:r>
                <a:rPr lang="en-US" dirty="0" smtClean="0"/>
                <a:t>minimum</a:t>
              </a:r>
              <a:endParaRPr lang="en-US" dirty="0"/>
            </a:p>
          </p:txBody>
        </p:sp>
        <p:cxnSp>
          <p:nvCxnSpPr>
            <p:cNvPr id="12" name="Straight Arrow Connector 11"/>
            <p:cNvCxnSpPr>
              <a:stCxn id="7" idx="0"/>
              <a:endCxn id="6" idx="7"/>
            </p:cNvCxnSpPr>
            <p:nvPr/>
          </p:nvCxnSpPr>
          <p:spPr>
            <a:xfrm flipH="1" flipV="1">
              <a:off x="4584526" y="5497883"/>
              <a:ext cx="158869" cy="445717"/>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78582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Local Minima</a:t>
            </a:r>
            <a:endParaRPr lang="en-US" dirty="0"/>
          </a:p>
        </p:txBody>
      </p:sp>
      <p:sp>
        <p:nvSpPr>
          <p:cNvPr id="3" name="Content Placeholder 2"/>
          <p:cNvSpPr>
            <a:spLocks noGrp="1"/>
          </p:cNvSpPr>
          <p:nvPr>
            <p:ph idx="1"/>
          </p:nvPr>
        </p:nvSpPr>
        <p:spPr/>
        <p:txBody>
          <a:bodyPr/>
          <a:lstStyle/>
          <a:p>
            <a:r>
              <a:rPr lang="en-US" dirty="0" smtClean="0"/>
              <a:t>Use many different starting points, chosen at random, in the hope that one will be close enough to the global minimum.</a:t>
            </a:r>
          </a:p>
          <a:p>
            <a:r>
              <a:rPr lang="en-US" i="1" dirty="0" smtClean="0">
                <a:solidFill>
                  <a:srgbClr val="FF0000"/>
                </a:solidFill>
              </a:rPr>
              <a:t>Simulated annealing</a:t>
            </a:r>
            <a:r>
              <a:rPr lang="en-US" dirty="0" smtClean="0"/>
              <a:t>: occasionally try a leap to someplace further away in the hope of getting out of the local trap.</a:t>
            </a:r>
          </a:p>
          <a:p>
            <a:pPr lvl="1"/>
            <a:r>
              <a:rPr lang="en-US" dirty="0" smtClean="0">
                <a:solidFill>
                  <a:srgbClr val="0070C0"/>
                </a:solidFill>
              </a:rPr>
              <a:t>Intuition</a:t>
            </a:r>
            <a:r>
              <a:rPr lang="en-US" dirty="0" smtClean="0"/>
              <a:t>: the global minimum might have many nearby local minima.</a:t>
            </a:r>
          </a:p>
          <a:p>
            <a:pPr lvl="2"/>
            <a:r>
              <a:rPr lang="en-US" dirty="0" smtClean="0"/>
              <a:t>As Mt. Everest has most of the world’s tallest mountains in its vicinity.</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17</a:t>
            </a:fld>
            <a:endParaRPr lang="en-US" dirty="0"/>
          </a:p>
        </p:txBody>
      </p:sp>
    </p:spTree>
    <p:extLst>
      <p:ext uri="{BB962C8B-B14F-4D97-AF65-F5344CB8AC3E}">
        <p14:creationId xmlns:p14="http://schemas.microsoft.com/office/powerpoint/2010/main" val="177049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914400" y="152400"/>
            <a:ext cx="8229600" cy="19812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Singular-Value Decomposition</a:t>
            </a:r>
            <a:endParaRPr lang="en-US" dirty="0">
              <a:solidFill>
                <a:srgbClr val="CC0000"/>
              </a:solidFill>
            </a:endParaRPr>
          </a:p>
        </p:txBody>
      </p:sp>
      <p:sp>
        <p:nvSpPr>
          <p:cNvPr id="9" name="Rectangle 3"/>
          <p:cNvSpPr>
            <a:spLocks noGrp="1" noChangeArrowheads="1"/>
          </p:cNvSpPr>
          <p:nvPr>
            <p:ph type="ctrTitle"/>
          </p:nvPr>
        </p:nvSpPr>
        <p:spPr>
          <a:xfrm>
            <a:off x="1371600" y="1981200"/>
            <a:ext cx="7239000" cy="2895600"/>
          </a:xfrm>
        </p:spPr>
        <p:txBody>
          <a:bodyPr>
            <a:noAutofit/>
          </a:bodyPr>
          <a:lstStyle/>
          <a:p>
            <a:pPr lvl="0">
              <a:spcBef>
                <a:spcPts val="0"/>
              </a:spcBef>
            </a:pPr>
            <a:r>
              <a:rPr lang="en-US" sz="3600" dirty="0" smtClean="0">
                <a:solidFill>
                  <a:srgbClr val="FF9900"/>
                </a:solidFill>
              </a:rPr>
              <a:t>Rank of a Matrix</a:t>
            </a:r>
            <a:br>
              <a:rPr lang="en-US" sz="3600" dirty="0" smtClean="0">
                <a:solidFill>
                  <a:srgbClr val="FF9900"/>
                </a:solidFill>
              </a:rPr>
            </a:br>
            <a:r>
              <a:rPr lang="en-US" sz="3600" dirty="0" smtClean="0">
                <a:solidFill>
                  <a:srgbClr val="FF9900"/>
                </a:solidFill>
              </a:rPr>
              <a:t>Orthonormal Bases</a:t>
            </a:r>
            <a:br>
              <a:rPr lang="en-US" sz="3600" dirty="0" smtClean="0">
                <a:solidFill>
                  <a:srgbClr val="FF9900"/>
                </a:solidFill>
              </a:rPr>
            </a:br>
            <a:r>
              <a:rPr lang="en-US" sz="3600" dirty="0" smtClean="0">
                <a:solidFill>
                  <a:srgbClr val="FF9900"/>
                </a:solidFill>
              </a:rPr>
              <a:t>Eigenvalues/Eigenvectors</a:t>
            </a:r>
            <a:br>
              <a:rPr lang="en-US" sz="3600" dirty="0" smtClean="0">
                <a:solidFill>
                  <a:srgbClr val="FF9900"/>
                </a:solidFill>
              </a:rPr>
            </a:br>
            <a:r>
              <a:rPr lang="en-US" sz="3600" dirty="0" smtClean="0">
                <a:solidFill>
                  <a:srgbClr val="FF9900"/>
                </a:solidFill>
              </a:rPr>
              <a:t>Computing the Decomposition</a:t>
            </a:r>
            <a:br>
              <a:rPr lang="en-US" sz="3600" dirty="0" smtClean="0">
                <a:solidFill>
                  <a:srgbClr val="FF9900"/>
                </a:solidFill>
              </a:rPr>
            </a:br>
            <a:r>
              <a:rPr lang="en-US" sz="3600" dirty="0" smtClean="0">
                <a:solidFill>
                  <a:srgbClr val="FF9900"/>
                </a:solidFill>
              </a:rPr>
              <a:t>Eliminating Dimensions</a:t>
            </a:r>
            <a:br>
              <a:rPr lang="en-US" sz="3600" dirty="0" smtClean="0">
                <a:solidFill>
                  <a:srgbClr val="FF9900"/>
                </a:solidFill>
              </a:rPr>
            </a:b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356341604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SVD?</a:t>
            </a:r>
            <a:endParaRPr lang="en-US" dirty="0"/>
          </a:p>
        </p:txBody>
      </p:sp>
      <p:sp>
        <p:nvSpPr>
          <p:cNvPr id="3" name="Content Placeholder 2"/>
          <p:cNvSpPr>
            <a:spLocks noGrp="1"/>
          </p:cNvSpPr>
          <p:nvPr>
            <p:ph idx="1"/>
          </p:nvPr>
        </p:nvSpPr>
        <p:spPr/>
        <p:txBody>
          <a:bodyPr/>
          <a:lstStyle/>
          <a:p>
            <a:r>
              <a:rPr lang="en-US" dirty="0" smtClean="0"/>
              <a:t>Gives a decomposition of any matrix into a product of three matrices.</a:t>
            </a:r>
          </a:p>
          <a:p>
            <a:r>
              <a:rPr lang="en-US" dirty="0" smtClean="0"/>
              <a:t>There are strong constraints on the form of each of these matrices.</a:t>
            </a:r>
          </a:p>
          <a:p>
            <a:pPr lvl="1"/>
            <a:r>
              <a:rPr lang="en-US" dirty="0" smtClean="0"/>
              <a:t>Results in a decomposition that is essentially unique.</a:t>
            </a:r>
          </a:p>
          <a:p>
            <a:r>
              <a:rPr lang="en-US" dirty="0" smtClean="0"/>
              <a:t>From this decomposition, you can choose any number r of intermediate concepts (latent factors) in a way that minimizes the RMSE error given that value of r.</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19</a:t>
            </a:fld>
            <a:endParaRPr lang="en-US" dirty="0"/>
          </a:p>
        </p:txBody>
      </p:sp>
    </p:spTree>
    <p:extLst>
      <p:ext uri="{BB962C8B-B14F-4D97-AF65-F5344CB8AC3E}">
        <p14:creationId xmlns:p14="http://schemas.microsoft.com/office/powerpoint/2010/main" val="362060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91600" cy="987552"/>
          </a:xfrm>
        </p:spPr>
        <p:txBody>
          <a:bodyPr/>
          <a:lstStyle/>
          <a:p>
            <a:r>
              <a:rPr lang="en-US" dirty="0" smtClean="0"/>
              <a:t>Reducing  Matrix Dimension</a:t>
            </a:r>
            <a:endParaRPr lang="en-US" dirty="0"/>
          </a:p>
        </p:txBody>
      </p:sp>
      <p:sp>
        <p:nvSpPr>
          <p:cNvPr id="3" name="Content Placeholder 2"/>
          <p:cNvSpPr>
            <a:spLocks noGrp="1"/>
          </p:cNvSpPr>
          <p:nvPr>
            <p:ph idx="1"/>
          </p:nvPr>
        </p:nvSpPr>
        <p:spPr/>
        <p:txBody>
          <a:bodyPr/>
          <a:lstStyle/>
          <a:p>
            <a:r>
              <a:rPr lang="en-US" dirty="0" smtClean="0"/>
              <a:t>Often, our data can be represented by an         m-by-n matrix.</a:t>
            </a:r>
          </a:p>
          <a:p>
            <a:r>
              <a:rPr lang="en-US" dirty="0" smtClean="0"/>
              <a:t>And this matrix can be closely approximated by the product of two matrices that share a small common dimension r.</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a:t>
            </a:fld>
            <a:endParaRPr lang="en-US" dirty="0"/>
          </a:p>
        </p:txBody>
      </p:sp>
      <p:grpSp>
        <p:nvGrpSpPr>
          <p:cNvPr id="5" name="Group 4"/>
          <p:cNvGrpSpPr/>
          <p:nvPr/>
        </p:nvGrpSpPr>
        <p:grpSpPr>
          <a:xfrm>
            <a:off x="1934748" y="3958944"/>
            <a:ext cx="4859258" cy="1796963"/>
            <a:chOff x="1065953" y="3352799"/>
            <a:chExt cx="6155505" cy="2700404"/>
          </a:xfrm>
        </p:grpSpPr>
        <p:sp>
          <p:nvSpPr>
            <p:cNvPr id="6" name="Rectangle 5"/>
            <p:cNvSpPr/>
            <p:nvPr/>
          </p:nvSpPr>
          <p:spPr>
            <a:xfrm>
              <a:off x="1600200" y="3995803"/>
              <a:ext cx="1524000" cy="2057400"/>
            </a:xfrm>
            <a:prstGeom prst="rect">
              <a:avLst/>
            </a:prstGeom>
            <a:solidFill>
              <a:schemeClr val="accent3">
                <a:lumMod val="20000"/>
                <a:lumOff val="80000"/>
              </a:schemeClr>
            </a:solidFill>
            <a:ln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t>
              </a:r>
              <a:endParaRPr lang="en-US" dirty="0">
                <a:solidFill>
                  <a:schemeClr val="tx1"/>
                </a:solidFill>
              </a:endParaRPr>
            </a:p>
          </p:txBody>
        </p:sp>
        <p:sp>
          <p:nvSpPr>
            <p:cNvPr id="7" name="Rectangle 6"/>
            <p:cNvSpPr/>
            <p:nvPr/>
          </p:nvSpPr>
          <p:spPr>
            <a:xfrm>
              <a:off x="4114800" y="3995803"/>
              <a:ext cx="609600" cy="205740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solidFill>
                    <a:schemeClr val="tx1"/>
                  </a:solidFill>
                </a:rPr>
                <a:t>U</a:t>
              </a:r>
              <a:endParaRPr lang="en-US" dirty="0">
                <a:solidFill>
                  <a:schemeClr val="tx1"/>
                </a:solidFill>
              </a:endParaRPr>
            </a:p>
          </p:txBody>
        </p:sp>
        <p:sp>
          <p:nvSpPr>
            <p:cNvPr id="8" name="Rectangle 7"/>
            <p:cNvSpPr/>
            <p:nvPr/>
          </p:nvSpPr>
          <p:spPr>
            <a:xfrm>
              <a:off x="5314324" y="3989540"/>
              <a:ext cx="1524000" cy="5334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V</a:t>
              </a:r>
              <a:endParaRPr lang="en-US" dirty="0">
                <a:solidFill>
                  <a:schemeClr val="tx1"/>
                </a:solidFill>
              </a:endParaRPr>
            </a:p>
          </p:txBody>
        </p:sp>
        <p:sp>
          <p:nvSpPr>
            <p:cNvPr id="9" name="TextBox 8"/>
            <p:cNvSpPr txBox="1"/>
            <p:nvPr/>
          </p:nvSpPr>
          <p:spPr>
            <a:xfrm>
              <a:off x="1065953" y="4753772"/>
              <a:ext cx="556796" cy="693772"/>
            </a:xfrm>
            <a:prstGeom prst="rect">
              <a:avLst/>
            </a:prstGeom>
            <a:noFill/>
          </p:spPr>
          <p:txBody>
            <a:bodyPr wrap="none" rtlCol="0">
              <a:spAutoFit/>
            </a:bodyPr>
            <a:lstStyle/>
            <a:p>
              <a:r>
                <a:rPr lang="en-US" sz="2400" dirty="0" smtClean="0"/>
                <a:t>m</a:t>
              </a:r>
              <a:endParaRPr lang="en-US" sz="2400" dirty="0"/>
            </a:p>
          </p:txBody>
        </p:sp>
        <p:sp>
          <p:nvSpPr>
            <p:cNvPr id="10" name="TextBox 9"/>
            <p:cNvSpPr txBox="1"/>
            <p:nvPr/>
          </p:nvSpPr>
          <p:spPr>
            <a:xfrm>
              <a:off x="5903039" y="3352799"/>
              <a:ext cx="346570" cy="461665"/>
            </a:xfrm>
            <a:prstGeom prst="rect">
              <a:avLst/>
            </a:prstGeom>
            <a:noFill/>
          </p:spPr>
          <p:txBody>
            <a:bodyPr wrap="none" rtlCol="0">
              <a:spAutoFit/>
            </a:bodyPr>
            <a:lstStyle/>
            <a:p>
              <a:r>
                <a:rPr lang="en-US" sz="2400" dirty="0" smtClean="0"/>
                <a:t>n</a:t>
              </a:r>
              <a:endParaRPr lang="en-US" sz="2400" dirty="0"/>
            </a:p>
          </p:txBody>
        </p:sp>
        <p:sp>
          <p:nvSpPr>
            <p:cNvPr id="11" name="TextBox 10"/>
            <p:cNvSpPr txBox="1"/>
            <p:nvPr/>
          </p:nvSpPr>
          <p:spPr>
            <a:xfrm>
              <a:off x="4246315" y="3352800"/>
              <a:ext cx="287258" cy="461665"/>
            </a:xfrm>
            <a:prstGeom prst="rect">
              <a:avLst/>
            </a:prstGeom>
            <a:noFill/>
          </p:spPr>
          <p:txBody>
            <a:bodyPr wrap="none" rtlCol="0">
              <a:spAutoFit/>
            </a:bodyPr>
            <a:lstStyle/>
            <a:p>
              <a:r>
                <a:rPr lang="en-US" sz="2400" dirty="0" smtClean="0"/>
                <a:t>r</a:t>
              </a:r>
              <a:endParaRPr lang="en-US" sz="2400" dirty="0"/>
            </a:p>
          </p:txBody>
        </p:sp>
        <p:sp>
          <p:nvSpPr>
            <p:cNvPr id="12" name="TextBox 11"/>
            <p:cNvSpPr txBox="1"/>
            <p:nvPr/>
          </p:nvSpPr>
          <p:spPr>
            <a:xfrm>
              <a:off x="2142428" y="3352801"/>
              <a:ext cx="439020" cy="693772"/>
            </a:xfrm>
            <a:prstGeom prst="rect">
              <a:avLst/>
            </a:prstGeom>
            <a:noFill/>
          </p:spPr>
          <p:txBody>
            <a:bodyPr wrap="none" rtlCol="0">
              <a:spAutoFit/>
            </a:bodyPr>
            <a:lstStyle/>
            <a:p>
              <a:r>
                <a:rPr lang="en-US" sz="2400" dirty="0" smtClean="0"/>
                <a:t>n</a:t>
              </a:r>
              <a:endParaRPr lang="en-US" sz="2400" dirty="0"/>
            </a:p>
          </p:txBody>
        </p:sp>
        <p:sp>
          <p:nvSpPr>
            <p:cNvPr id="13" name="TextBox 12"/>
            <p:cNvSpPr txBox="1"/>
            <p:nvPr/>
          </p:nvSpPr>
          <p:spPr>
            <a:xfrm>
              <a:off x="6934200" y="3969097"/>
              <a:ext cx="287258" cy="461665"/>
            </a:xfrm>
            <a:prstGeom prst="rect">
              <a:avLst/>
            </a:prstGeom>
            <a:noFill/>
          </p:spPr>
          <p:txBody>
            <a:bodyPr wrap="none" rtlCol="0">
              <a:spAutoFit/>
            </a:bodyPr>
            <a:lstStyle/>
            <a:p>
              <a:r>
                <a:rPr lang="en-US" sz="2400" dirty="0" smtClean="0"/>
                <a:t>r</a:t>
              </a:r>
              <a:endParaRPr lang="en-US" sz="2400" dirty="0"/>
            </a:p>
          </p:txBody>
        </p:sp>
        <p:sp>
          <p:nvSpPr>
            <p:cNvPr id="14" name="TextBox 13"/>
            <p:cNvSpPr txBox="1"/>
            <p:nvPr/>
          </p:nvSpPr>
          <p:spPr>
            <a:xfrm>
              <a:off x="3352800" y="4522940"/>
              <a:ext cx="498855" cy="461665"/>
            </a:xfrm>
            <a:prstGeom prst="rect">
              <a:avLst/>
            </a:prstGeom>
            <a:noFill/>
          </p:spPr>
          <p:txBody>
            <a:bodyPr wrap="none" rtlCol="0">
              <a:spAutoFit/>
            </a:bodyPr>
            <a:lstStyle/>
            <a:p>
              <a:r>
                <a:rPr lang="en-US" sz="2400" dirty="0" smtClean="0"/>
                <a:t>~~</a:t>
              </a:r>
              <a:endParaRPr lang="en-US" sz="2400" dirty="0"/>
            </a:p>
          </p:txBody>
        </p:sp>
        <p:sp>
          <p:nvSpPr>
            <p:cNvPr id="15" name="TextBox 14"/>
            <p:cNvSpPr txBox="1"/>
            <p:nvPr/>
          </p:nvSpPr>
          <p:spPr>
            <a:xfrm>
              <a:off x="4876800" y="3969097"/>
              <a:ext cx="352982" cy="461665"/>
            </a:xfrm>
            <a:prstGeom prst="rect">
              <a:avLst/>
            </a:prstGeom>
            <a:noFill/>
          </p:spPr>
          <p:txBody>
            <a:bodyPr wrap="none" rtlCol="0">
              <a:spAutoFit/>
            </a:bodyPr>
            <a:lstStyle/>
            <a:p>
              <a:r>
                <a:rPr lang="en-US" sz="2400" dirty="0" smtClean="0">
                  <a:sym typeface="Symbol"/>
                </a:rPr>
                <a:t></a:t>
              </a:r>
              <a:endParaRPr lang="en-US" sz="2400" dirty="0"/>
            </a:p>
          </p:txBody>
        </p:sp>
      </p:grpSp>
    </p:spTree>
    <p:extLst>
      <p:ext uri="{BB962C8B-B14F-4D97-AF65-F5344CB8AC3E}">
        <p14:creationId xmlns:p14="http://schemas.microsoft.com/office/powerpoint/2010/main" val="2777293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Rank of a Matrix</a:t>
            </a:r>
            <a:endParaRPr lang="en-US" dirty="0"/>
          </a:p>
        </p:txBody>
      </p:sp>
      <p:sp>
        <p:nvSpPr>
          <p:cNvPr id="3" name="Content Placeholder 2"/>
          <p:cNvSpPr>
            <a:spLocks noGrp="1"/>
          </p:cNvSpPr>
          <p:nvPr>
            <p:ph idx="1"/>
          </p:nvPr>
        </p:nvSpPr>
        <p:spPr>
          <a:xfrm>
            <a:off x="228600" y="1143000"/>
            <a:ext cx="8763000" cy="5715000"/>
          </a:xfrm>
        </p:spPr>
        <p:txBody>
          <a:bodyPr>
            <a:normAutofit/>
          </a:bodyPr>
          <a:lstStyle/>
          <a:p>
            <a:r>
              <a:rPr lang="en-US" dirty="0" smtClean="0"/>
              <a:t>The </a:t>
            </a:r>
            <a:r>
              <a:rPr lang="en-US" i="1" dirty="0" smtClean="0">
                <a:solidFill>
                  <a:srgbClr val="FF0000"/>
                </a:solidFill>
              </a:rPr>
              <a:t>rank</a:t>
            </a:r>
            <a:r>
              <a:rPr lang="en-US" dirty="0" smtClean="0"/>
              <a:t> of a matrix is the maximum number of rows (or equivalently columns) that are linearly independent.</a:t>
            </a:r>
          </a:p>
          <a:p>
            <a:pPr lvl="1"/>
            <a:r>
              <a:rPr lang="en-US" dirty="0" smtClean="0"/>
              <a:t>I.e., no nontrivial sum is the all-zero vector</a:t>
            </a:r>
            <a:r>
              <a:rPr lang="en-US" dirty="0" smtClean="0"/>
              <a:t>.</a:t>
            </a:r>
          </a:p>
          <a:p>
            <a:pPr lvl="2"/>
            <a:r>
              <a:rPr lang="en-US" i="1" dirty="0" smtClean="0">
                <a:solidFill>
                  <a:srgbClr val="FF0000"/>
                </a:solidFill>
              </a:rPr>
              <a:t>Trivial sum </a:t>
            </a:r>
            <a:r>
              <a:rPr lang="en-US" dirty="0" smtClean="0"/>
              <a:t>= all coefficients are 0.</a:t>
            </a:r>
            <a:endParaRPr lang="en-US" dirty="0" smtClean="0"/>
          </a:p>
          <a:p>
            <a:r>
              <a:rPr lang="en-US" dirty="0" smtClean="0">
                <a:solidFill>
                  <a:srgbClr val="00B050"/>
                </a:solidFill>
              </a:rPr>
              <a:t>Example</a:t>
            </a:r>
            <a:r>
              <a:rPr lang="en-US" dirty="0" smtClean="0"/>
              <a:t>: </a:t>
            </a:r>
            <a:r>
              <a:rPr lang="en-US" dirty="0" smtClean="0"/>
              <a:t>Exist two independent rows.</a:t>
            </a:r>
            <a:endParaRPr lang="en-US" dirty="0" smtClean="0"/>
          </a:p>
          <a:p>
            <a:pPr lvl="1"/>
            <a:r>
              <a:rPr lang="en-US" dirty="0" smtClean="0"/>
              <a:t>In fact, no row is a </a:t>
            </a:r>
            <a:r>
              <a:rPr lang="en-US" dirty="0" smtClean="0"/>
              <a:t>multiple of </a:t>
            </a:r>
            <a:r>
              <a:rPr lang="en-US" dirty="0" smtClean="0"/>
              <a:t>another in this example.</a:t>
            </a:r>
            <a:endParaRPr lang="en-US" dirty="0" smtClean="0"/>
          </a:p>
          <a:p>
            <a:pPr marL="621792" indent="-457200"/>
            <a:r>
              <a:rPr lang="en-US" dirty="0" smtClean="0"/>
              <a:t>But </a:t>
            </a:r>
            <a:r>
              <a:rPr lang="en-US" b="1" dirty="0" smtClean="0"/>
              <a:t>any</a:t>
            </a:r>
            <a:r>
              <a:rPr lang="en-US" dirty="0" smtClean="0"/>
              <a:t> 3 rows are dependent.</a:t>
            </a:r>
          </a:p>
          <a:p>
            <a:pPr marL="914400" lvl="1" indent="-457200"/>
            <a:r>
              <a:rPr lang="en-US" dirty="0" smtClean="0">
                <a:solidFill>
                  <a:srgbClr val="00B050"/>
                </a:solidFill>
              </a:rPr>
              <a:t>Example</a:t>
            </a:r>
            <a:r>
              <a:rPr lang="en-US" dirty="0" smtClean="0"/>
              <a:t>: First + third – twice the second = [0,0,0].</a:t>
            </a:r>
          </a:p>
          <a:p>
            <a:pPr marL="621792" indent="-457200"/>
            <a:r>
              <a:rPr lang="en-US" dirty="0" smtClean="0"/>
              <a:t>Similarly, the 3 columns are dependent.</a:t>
            </a:r>
          </a:p>
          <a:p>
            <a:pPr marL="621792" indent="-457200"/>
            <a:r>
              <a:rPr lang="en-US" dirty="0" smtClean="0"/>
              <a:t>Therefore, rank = 2.</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20</a:t>
            </a:fld>
            <a:endParaRPr lang="en-US" dirty="0"/>
          </a:p>
        </p:txBody>
      </p:sp>
      <p:sp>
        <p:nvSpPr>
          <p:cNvPr id="6" name="TextBox 5"/>
          <p:cNvSpPr txBox="1"/>
          <p:nvPr/>
        </p:nvSpPr>
        <p:spPr>
          <a:xfrm>
            <a:off x="7721405" y="2438400"/>
            <a:ext cx="1417376" cy="1569660"/>
          </a:xfrm>
          <a:prstGeom prst="rect">
            <a:avLst/>
          </a:prstGeom>
          <a:noFill/>
        </p:spPr>
        <p:txBody>
          <a:bodyPr wrap="none" rtlCol="0">
            <a:spAutoFit/>
          </a:bodyPr>
          <a:lstStyle/>
          <a:p>
            <a:r>
              <a:rPr lang="en-US" sz="2400" dirty="0" smtClean="0">
                <a:solidFill>
                  <a:schemeClr val="accent4">
                    <a:lumMod val="60000"/>
                    <a:lumOff val="40000"/>
                  </a:schemeClr>
                </a:solidFill>
              </a:rPr>
              <a:t>1     2     3</a:t>
            </a:r>
          </a:p>
          <a:p>
            <a:pPr marL="457200" indent="-457200">
              <a:buAutoNum type="arabicPlain" startAt="4"/>
            </a:pPr>
            <a:r>
              <a:rPr lang="en-US" sz="2400" dirty="0" smtClean="0">
                <a:solidFill>
                  <a:schemeClr val="accent4">
                    <a:lumMod val="60000"/>
                    <a:lumOff val="40000"/>
                  </a:schemeClr>
                </a:solidFill>
              </a:rPr>
              <a:t>5     6</a:t>
            </a:r>
          </a:p>
          <a:p>
            <a:pPr marL="457200" indent="-457200">
              <a:buAutoNum type="arabicPlain" startAt="7"/>
            </a:pPr>
            <a:r>
              <a:rPr lang="en-US" sz="2400" dirty="0" smtClean="0">
                <a:solidFill>
                  <a:schemeClr val="accent4">
                    <a:lumMod val="60000"/>
                    <a:lumOff val="40000"/>
                  </a:schemeClr>
                </a:solidFill>
              </a:rPr>
              <a:t>8     9</a:t>
            </a:r>
          </a:p>
          <a:p>
            <a:r>
              <a:rPr lang="en-US" sz="2400" dirty="0" smtClean="0">
                <a:solidFill>
                  <a:schemeClr val="accent4">
                    <a:lumMod val="60000"/>
                    <a:lumOff val="40000"/>
                  </a:schemeClr>
                </a:solidFill>
              </a:rPr>
              <a:t>10   11   12</a:t>
            </a:r>
            <a:endParaRPr lang="en-US" sz="2400" dirty="0">
              <a:solidFill>
                <a:schemeClr val="accent4">
                  <a:lumMod val="60000"/>
                  <a:lumOff val="40000"/>
                </a:schemeClr>
              </a:solidFill>
            </a:endParaRPr>
          </a:p>
        </p:txBody>
      </p:sp>
    </p:spTree>
    <p:extLst>
      <p:ext uri="{BB962C8B-B14F-4D97-AF65-F5344CB8AC3E}">
        <p14:creationId xmlns:p14="http://schemas.microsoft.com/office/powerpoint/2010/main" val="488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Fact About Rank</a:t>
            </a:r>
            <a:endParaRPr lang="en-US" dirty="0"/>
          </a:p>
        </p:txBody>
      </p:sp>
      <p:sp>
        <p:nvSpPr>
          <p:cNvPr id="3" name="Content Placeholder 2"/>
          <p:cNvSpPr>
            <a:spLocks noGrp="1"/>
          </p:cNvSpPr>
          <p:nvPr>
            <p:ph idx="1"/>
          </p:nvPr>
        </p:nvSpPr>
        <p:spPr/>
        <p:txBody>
          <a:bodyPr/>
          <a:lstStyle/>
          <a:p>
            <a:r>
              <a:rPr lang="en-US" dirty="0" smtClean="0"/>
              <a:t>If a matrix has rank r, then it can be decomposed exactly into matrices whose shared dimension is r.</a:t>
            </a:r>
          </a:p>
          <a:p>
            <a:r>
              <a:rPr lang="en-US" dirty="0" smtClean="0">
                <a:solidFill>
                  <a:srgbClr val="00B050"/>
                </a:solidFill>
              </a:rPr>
              <a:t>Example</a:t>
            </a:r>
            <a:r>
              <a:rPr lang="en-US" dirty="0" smtClean="0"/>
              <a:t>, in Sect. 11.3 of MMDS, of a 7-by-5 matrix with rank 2 and an exact decomposition into a 7-by-2 and a 2-by-5 matrix.</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21</a:t>
            </a:fld>
            <a:endParaRPr lang="en-US" dirty="0"/>
          </a:p>
        </p:txBody>
      </p:sp>
    </p:spTree>
    <p:extLst>
      <p:ext uri="{BB962C8B-B14F-4D97-AF65-F5344CB8AC3E}">
        <p14:creationId xmlns:p14="http://schemas.microsoft.com/office/powerpoint/2010/main" val="3824370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Orthonormal Bases</a:t>
            </a:r>
            <a:endParaRPr lang="en-US" dirty="0"/>
          </a:p>
        </p:txBody>
      </p:sp>
      <p:sp>
        <p:nvSpPr>
          <p:cNvPr id="3" name="Content Placeholder 2"/>
          <p:cNvSpPr>
            <a:spLocks noGrp="1"/>
          </p:cNvSpPr>
          <p:nvPr>
            <p:ph idx="1"/>
          </p:nvPr>
        </p:nvSpPr>
        <p:spPr>
          <a:xfrm>
            <a:off x="304800" y="1295400"/>
            <a:ext cx="8686800" cy="5562600"/>
          </a:xfrm>
        </p:spPr>
        <p:txBody>
          <a:bodyPr>
            <a:normAutofit/>
          </a:bodyPr>
          <a:lstStyle/>
          <a:p>
            <a:r>
              <a:rPr lang="en-US" dirty="0" smtClean="0"/>
              <a:t>Vectors are </a:t>
            </a:r>
            <a:r>
              <a:rPr lang="en-US" i="1" dirty="0" smtClean="0">
                <a:solidFill>
                  <a:srgbClr val="FF0000"/>
                </a:solidFill>
              </a:rPr>
              <a:t>orthogonal</a:t>
            </a:r>
            <a:r>
              <a:rPr lang="en-US" dirty="0" smtClean="0"/>
              <a:t> if their dot product is 0.</a:t>
            </a:r>
          </a:p>
          <a:p>
            <a:r>
              <a:rPr lang="en-US" dirty="0" smtClean="0">
                <a:solidFill>
                  <a:srgbClr val="00B050"/>
                </a:solidFill>
              </a:rPr>
              <a:t>Example</a:t>
            </a:r>
            <a:r>
              <a:rPr lang="en-US" dirty="0" smtClean="0"/>
              <a:t>: [1,2,3].[1,-2,1] = 1*1 + 2*(-2) + 3*1 =      1-4+3 = 0, so these two vectors are orthogonal.</a:t>
            </a:r>
          </a:p>
          <a:p>
            <a:r>
              <a:rPr lang="en-US" dirty="0" smtClean="0"/>
              <a:t>A </a:t>
            </a:r>
            <a:r>
              <a:rPr lang="en-US" i="1" dirty="0" smtClean="0">
                <a:solidFill>
                  <a:srgbClr val="FF0000"/>
                </a:solidFill>
              </a:rPr>
              <a:t>unit vector </a:t>
            </a:r>
            <a:r>
              <a:rPr lang="en-US" dirty="0" smtClean="0"/>
              <a:t>is one whose length is 1.</a:t>
            </a:r>
          </a:p>
          <a:p>
            <a:pPr lvl="1"/>
            <a:r>
              <a:rPr lang="en-US" i="1" dirty="0" smtClean="0">
                <a:solidFill>
                  <a:srgbClr val="FF0000"/>
                </a:solidFill>
              </a:rPr>
              <a:t>Length</a:t>
            </a:r>
            <a:r>
              <a:rPr lang="en-US" dirty="0" smtClean="0"/>
              <a:t> = square root of sum of squares of components.</a:t>
            </a:r>
          </a:p>
          <a:p>
            <a:pPr lvl="2"/>
            <a:r>
              <a:rPr lang="en-US" dirty="0" smtClean="0"/>
              <a:t>No need to take square root if we are looking for length = 1.</a:t>
            </a:r>
          </a:p>
          <a:p>
            <a:r>
              <a:rPr lang="en-US" dirty="0" smtClean="0">
                <a:solidFill>
                  <a:srgbClr val="00B050"/>
                </a:solidFill>
              </a:rPr>
              <a:t>Example</a:t>
            </a:r>
            <a:r>
              <a:rPr lang="en-US" dirty="0" smtClean="0"/>
              <a:t>: [0.8, -0.1, 0.5, -0.3, 0.1] is a unit vector, since 0.64 + 0.01 + 0.25 + 0.09 + 0.01 = 1.</a:t>
            </a:r>
          </a:p>
          <a:p>
            <a:r>
              <a:rPr lang="en-US" dirty="0" smtClean="0"/>
              <a:t>An </a:t>
            </a:r>
            <a:r>
              <a:rPr lang="en-US" i="1" dirty="0" smtClean="0">
                <a:solidFill>
                  <a:srgbClr val="FF0000"/>
                </a:solidFill>
              </a:rPr>
              <a:t>orthonormal basis </a:t>
            </a:r>
            <a:r>
              <a:rPr lang="en-US" dirty="0" smtClean="0"/>
              <a:t>is a set of unit vectors any two of which are orthogonal.</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22</a:t>
            </a:fld>
            <a:endParaRPr lang="en-US" dirty="0"/>
          </a:p>
        </p:txBody>
      </p:sp>
    </p:spTree>
    <p:extLst>
      <p:ext uri="{BB962C8B-B14F-4D97-AF65-F5344CB8AC3E}">
        <p14:creationId xmlns:p14="http://schemas.microsoft.com/office/powerpoint/2010/main" val="137499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1" y="152400"/>
            <a:ext cx="9067798" cy="838200"/>
          </a:xfrm>
        </p:spPr>
        <p:txBody>
          <a:bodyPr>
            <a:normAutofit fontScale="90000"/>
          </a:bodyPr>
          <a:lstStyle/>
          <a:p>
            <a:r>
              <a:rPr lang="en-US" dirty="0" smtClean="0">
                <a:solidFill>
                  <a:srgbClr val="92D050"/>
                </a:solidFill>
              </a:rPr>
              <a:t>Example</a:t>
            </a:r>
            <a:r>
              <a:rPr lang="en-US" dirty="0" smtClean="0"/>
              <a:t>: Columns Are Orthonormal</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23</a:t>
            </a:fld>
            <a:endParaRPr lang="en-US"/>
          </a:p>
        </p:txBody>
      </p:sp>
      <p:grpSp>
        <p:nvGrpSpPr>
          <p:cNvPr id="9" name="Group 8"/>
          <p:cNvGrpSpPr/>
          <p:nvPr/>
        </p:nvGrpSpPr>
        <p:grpSpPr>
          <a:xfrm>
            <a:off x="2895599" y="1905000"/>
            <a:ext cx="1292341" cy="584775"/>
            <a:chOff x="2286000" y="1905000"/>
            <a:chExt cx="1292341" cy="584775"/>
          </a:xfrm>
        </p:grpSpPr>
        <p:sp>
          <p:nvSpPr>
            <p:cNvPr id="4" name="TextBox 3"/>
            <p:cNvSpPr txBox="1"/>
            <p:nvPr/>
          </p:nvSpPr>
          <p:spPr>
            <a:xfrm>
              <a:off x="2286000" y="1905000"/>
              <a:ext cx="1292341" cy="584775"/>
            </a:xfrm>
            <a:prstGeom prst="rect">
              <a:avLst/>
            </a:prstGeom>
            <a:noFill/>
          </p:spPr>
          <p:txBody>
            <a:bodyPr wrap="none" rtlCol="0">
              <a:spAutoFit/>
            </a:bodyPr>
            <a:lstStyle/>
            <a:p>
              <a:r>
                <a:rPr lang="en-US" sz="3200" dirty="0" smtClean="0"/>
                <a:t>3/</a:t>
              </a:r>
              <a:r>
                <a:rPr lang="en-US" sz="3200" dirty="0" smtClean="0">
                  <a:sym typeface="Symbol"/>
                </a:rPr>
                <a:t></a:t>
              </a:r>
              <a:r>
                <a:rPr lang="en-US" sz="3200" dirty="0" smtClean="0"/>
                <a:t>116</a:t>
              </a:r>
              <a:endParaRPr lang="en-US" sz="3200" dirty="0"/>
            </a:p>
          </p:txBody>
        </p:sp>
        <p:cxnSp>
          <p:nvCxnSpPr>
            <p:cNvPr id="6" name="Straight Connector 5"/>
            <p:cNvCxnSpPr/>
            <p:nvPr/>
          </p:nvCxnSpPr>
          <p:spPr>
            <a:xfrm>
              <a:off x="2932171" y="1981200"/>
              <a:ext cx="457199" cy="0"/>
            </a:xfrm>
            <a:prstGeom prst="line">
              <a:avLst/>
            </a:prstGeom>
            <a:ln w="28575" cmpd="sng"/>
          </p:spPr>
          <p:style>
            <a:lnRef idx="1">
              <a:schemeClr val="dk1"/>
            </a:lnRef>
            <a:fillRef idx="0">
              <a:schemeClr val="dk1"/>
            </a:fillRef>
            <a:effectRef idx="0">
              <a:schemeClr val="dk1"/>
            </a:effectRef>
            <a:fontRef idx="minor">
              <a:schemeClr val="tx1"/>
            </a:fontRef>
          </p:style>
        </p:cxnSp>
      </p:grpSp>
      <p:grpSp>
        <p:nvGrpSpPr>
          <p:cNvPr id="10" name="Group 9"/>
          <p:cNvGrpSpPr/>
          <p:nvPr/>
        </p:nvGrpSpPr>
        <p:grpSpPr>
          <a:xfrm>
            <a:off x="2895599" y="2514599"/>
            <a:ext cx="1292341" cy="584775"/>
            <a:chOff x="2286000" y="1905000"/>
            <a:chExt cx="1292341" cy="584775"/>
          </a:xfrm>
        </p:grpSpPr>
        <p:sp>
          <p:nvSpPr>
            <p:cNvPr id="11" name="TextBox 10"/>
            <p:cNvSpPr txBox="1"/>
            <p:nvPr/>
          </p:nvSpPr>
          <p:spPr>
            <a:xfrm>
              <a:off x="2286000" y="1905000"/>
              <a:ext cx="1292341" cy="584775"/>
            </a:xfrm>
            <a:prstGeom prst="rect">
              <a:avLst/>
            </a:prstGeom>
            <a:noFill/>
          </p:spPr>
          <p:txBody>
            <a:bodyPr wrap="none" rtlCol="0">
              <a:spAutoFit/>
            </a:bodyPr>
            <a:lstStyle/>
            <a:p>
              <a:r>
                <a:rPr lang="en-US" sz="3200" dirty="0" smtClean="0"/>
                <a:t>3/</a:t>
              </a:r>
              <a:r>
                <a:rPr lang="en-US" sz="3200" dirty="0" smtClean="0">
                  <a:sym typeface="Symbol"/>
                </a:rPr>
                <a:t></a:t>
              </a:r>
              <a:r>
                <a:rPr lang="en-US" sz="3200" dirty="0" smtClean="0"/>
                <a:t>116</a:t>
              </a:r>
              <a:endParaRPr lang="en-US" sz="3200" dirty="0"/>
            </a:p>
          </p:txBody>
        </p:sp>
        <p:cxnSp>
          <p:nvCxnSpPr>
            <p:cNvPr id="12" name="Straight Connector 11"/>
            <p:cNvCxnSpPr/>
            <p:nvPr/>
          </p:nvCxnSpPr>
          <p:spPr>
            <a:xfrm>
              <a:off x="2932171" y="1981200"/>
              <a:ext cx="457199" cy="0"/>
            </a:xfrm>
            <a:prstGeom prst="line">
              <a:avLst/>
            </a:prstGeom>
            <a:ln w="28575" cmpd="sng"/>
          </p:spPr>
          <p:style>
            <a:lnRef idx="1">
              <a:schemeClr val="dk1"/>
            </a:lnRef>
            <a:fillRef idx="0">
              <a:schemeClr val="dk1"/>
            </a:fillRef>
            <a:effectRef idx="0">
              <a:schemeClr val="dk1"/>
            </a:effectRef>
            <a:fontRef idx="minor">
              <a:schemeClr val="tx1"/>
            </a:fontRef>
          </p:style>
        </p:cxnSp>
      </p:grpSp>
      <p:grpSp>
        <p:nvGrpSpPr>
          <p:cNvPr id="13" name="Group 12"/>
          <p:cNvGrpSpPr/>
          <p:nvPr/>
        </p:nvGrpSpPr>
        <p:grpSpPr>
          <a:xfrm>
            <a:off x="2895598" y="3219643"/>
            <a:ext cx="1292341" cy="584775"/>
            <a:chOff x="2286000" y="1905000"/>
            <a:chExt cx="1292341" cy="584775"/>
          </a:xfrm>
        </p:grpSpPr>
        <p:sp>
          <p:nvSpPr>
            <p:cNvPr id="14" name="TextBox 13"/>
            <p:cNvSpPr txBox="1"/>
            <p:nvPr/>
          </p:nvSpPr>
          <p:spPr>
            <a:xfrm>
              <a:off x="2286000" y="1905000"/>
              <a:ext cx="1292341" cy="584775"/>
            </a:xfrm>
            <a:prstGeom prst="rect">
              <a:avLst/>
            </a:prstGeom>
            <a:noFill/>
          </p:spPr>
          <p:txBody>
            <a:bodyPr wrap="none" rtlCol="0">
              <a:spAutoFit/>
            </a:bodyPr>
            <a:lstStyle/>
            <a:p>
              <a:r>
                <a:rPr lang="en-US" sz="3200" dirty="0" smtClean="0"/>
                <a:t>7/</a:t>
              </a:r>
              <a:r>
                <a:rPr lang="en-US" sz="3200" dirty="0" smtClean="0">
                  <a:sym typeface="Symbol"/>
                </a:rPr>
                <a:t></a:t>
              </a:r>
              <a:r>
                <a:rPr lang="en-US" sz="3200" dirty="0" smtClean="0"/>
                <a:t>116</a:t>
              </a:r>
              <a:endParaRPr lang="en-US" sz="3200" dirty="0"/>
            </a:p>
          </p:txBody>
        </p:sp>
        <p:cxnSp>
          <p:nvCxnSpPr>
            <p:cNvPr id="15" name="Straight Connector 14"/>
            <p:cNvCxnSpPr/>
            <p:nvPr/>
          </p:nvCxnSpPr>
          <p:spPr>
            <a:xfrm>
              <a:off x="2932171" y="1981200"/>
              <a:ext cx="457199" cy="0"/>
            </a:xfrm>
            <a:prstGeom prst="line">
              <a:avLst/>
            </a:prstGeom>
            <a:ln w="28575" cmpd="sng"/>
          </p:spPr>
          <p:style>
            <a:lnRef idx="1">
              <a:schemeClr val="dk1"/>
            </a:lnRef>
            <a:fillRef idx="0">
              <a:schemeClr val="dk1"/>
            </a:fillRef>
            <a:effectRef idx="0">
              <a:schemeClr val="dk1"/>
            </a:effectRef>
            <a:fontRef idx="minor">
              <a:schemeClr val="tx1"/>
            </a:fontRef>
          </p:style>
        </p:cxnSp>
      </p:grpSp>
      <p:grpSp>
        <p:nvGrpSpPr>
          <p:cNvPr id="16" name="Group 15"/>
          <p:cNvGrpSpPr/>
          <p:nvPr/>
        </p:nvGrpSpPr>
        <p:grpSpPr>
          <a:xfrm>
            <a:off x="5811069" y="3832829"/>
            <a:ext cx="1428596" cy="584775"/>
            <a:chOff x="2286000" y="1905000"/>
            <a:chExt cx="1428596" cy="584775"/>
          </a:xfrm>
        </p:grpSpPr>
        <p:sp>
          <p:nvSpPr>
            <p:cNvPr id="17" name="TextBox 16"/>
            <p:cNvSpPr txBox="1"/>
            <p:nvPr/>
          </p:nvSpPr>
          <p:spPr>
            <a:xfrm>
              <a:off x="2286000" y="1905000"/>
              <a:ext cx="1428596" cy="584775"/>
            </a:xfrm>
            <a:prstGeom prst="rect">
              <a:avLst/>
            </a:prstGeom>
            <a:noFill/>
          </p:spPr>
          <p:txBody>
            <a:bodyPr wrap="none" rtlCol="0">
              <a:spAutoFit/>
            </a:bodyPr>
            <a:lstStyle/>
            <a:p>
              <a:r>
                <a:rPr lang="en-US" sz="3200" dirty="0" smtClean="0"/>
                <a:t>-3/</a:t>
              </a:r>
              <a:r>
                <a:rPr lang="en-US" sz="3200" dirty="0" smtClean="0">
                  <a:sym typeface="Symbol"/>
                </a:rPr>
                <a:t></a:t>
              </a:r>
              <a:r>
                <a:rPr lang="en-US" sz="3200" dirty="0" smtClean="0"/>
                <a:t>116</a:t>
              </a:r>
              <a:endParaRPr lang="en-US" sz="3200" dirty="0"/>
            </a:p>
          </p:txBody>
        </p:sp>
        <p:cxnSp>
          <p:nvCxnSpPr>
            <p:cNvPr id="18" name="Straight Connector 17"/>
            <p:cNvCxnSpPr/>
            <p:nvPr/>
          </p:nvCxnSpPr>
          <p:spPr>
            <a:xfrm>
              <a:off x="3053605" y="1981199"/>
              <a:ext cx="457199" cy="0"/>
            </a:xfrm>
            <a:prstGeom prst="line">
              <a:avLst/>
            </a:prstGeom>
            <a:ln w="28575" cmpd="sng"/>
          </p:spPr>
          <p:style>
            <a:lnRef idx="1">
              <a:schemeClr val="dk1"/>
            </a:lnRef>
            <a:fillRef idx="0">
              <a:schemeClr val="dk1"/>
            </a:fillRef>
            <a:effectRef idx="0">
              <a:schemeClr val="dk1"/>
            </a:effectRef>
            <a:fontRef idx="minor">
              <a:schemeClr val="tx1"/>
            </a:fontRef>
          </p:style>
        </p:cxnSp>
      </p:grpSp>
      <p:grpSp>
        <p:nvGrpSpPr>
          <p:cNvPr id="19" name="Group 18"/>
          <p:cNvGrpSpPr/>
          <p:nvPr/>
        </p:nvGrpSpPr>
        <p:grpSpPr>
          <a:xfrm>
            <a:off x="2895599" y="3832828"/>
            <a:ext cx="1292341" cy="584775"/>
            <a:chOff x="2286000" y="1905000"/>
            <a:chExt cx="1292341" cy="584775"/>
          </a:xfrm>
        </p:grpSpPr>
        <p:sp>
          <p:nvSpPr>
            <p:cNvPr id="20" name="TextBox 19"/>
            <p:cNvSpPr txBox="1"/>
            <p:nvPr/>
          </p:nvSpPr>
          <p:spPr>
            <a:xfrm>
              <a:off x="2286000" y="1905000"/>
              <a:ext cx="1292341" cy="584775"/>
            </a:xfrm>
            <a:prstGeom prst="rect">
              <a:avLst/>
            </a:prstGeom>
            <a:noFill/>
          </p:spPr>
          <p:txBody>
            <a:bodyPr wrap="none" rtlCol="0">
              <a:spAutoFit/>
            </a:bodyPr>
            <a:lstStyle/>
            <a:p>
              <a:r>
                <a:rPr lang="en-US" sz="3200" dirty="0" smtClean="0"/>
                <a:t>7/</a:t>
              </a:r>
              <a:r>
                <a:rPr lang="en-US" sz="3200" dirty="0" smtClean="0">
                  <a:sym typeface="Symbol"/>
                </a:rPr>
                <a:t></a:t>
              </a:r>
              <a:r>
                <a:rPr lang="en-US" sz="3200" dirty="0" smtClean="0"/>
                <a:t>116</a:t>
              </a:r>
              <a:endParaRPr lang="en-US" sz="3200" dirty="0"/>
            </a:p>
          </p:txBody>
        </p:sp>
        <p:cxnSp>
          <p:nvCxnSpPr>
            <p:cNvPr id="21" name="Straight Connector 20"/>
            <p:cNvCxnSpPr/>
            <p:nvPr/>
          </p:nvCxnSpPr>
          <p:spPr>
            <a:xfrm>
              <a:off x="2932171" y="1981200"/>
              <a:ext cx="457199" cy="0"/>
            </a:xfrm>
            <a:prstGeom prst="line">
              <a:avLst/>
            </a:prstGeom>
            <a:ln w="28575" cmpd="sng"/>
          </p:spPr>
          <p:style>
            <a:lnRef idx="1">
              <a:schemeClr val="dk1"/>
            </a:lnRef>
            <a:fillRef idx="0">
              <a:schemeClr val="dk1"/>
            </a:fillRef>
            <a:effectRef idx="0">
              <a:schemeClr val="dk1"/>
            </a:effectRef>
            <a:fontRef idx="minor">
              <a:schemeClr val="tx1"/>
            </a:fontRef>
          </p:style>
        </p:cxnSp>
      </p:grpSp>
      <p:grpSp>
        <p:nvGrpSpPr>
          <p:cNvPr id="22" name="Group 21"/>
          <p:cNvGrpSpPr/>
          <p:nvPr/>
        </p:nvGrpSpPr>
        <p:grpSpPr>
          <a:xfrm>
            <a:off x="5811069" y="3219643"/>
            <a:ext cx="1428596" cy="584775"/>
            <a:chOff x="2286000" y="1905000"/>
            <a:chExt cx="1428596" cy="584775"/>
          </a:xfrm>
        </p:grpSpPr>
        <p:sp>
          <p:nvSpPr>
            <p:cNvPr id="23" name="TextBox 22"/>
            <p:cNvSpPr txBox="1"/>
            <p:nvPr/>
          </p:nvSpPr>
          <p:spPr>
            <a:xfrm>
              <a:off x="2286000" y="1905000"/>
              <a:ext cx="1428596" cy="584775"/>
            </a:xfrm>
            <a:prstGeom prst="rect">
              <a:avLst/>
            </a:prstGeom>
            <a:noFill/>
          </p:spPr>
          <p:txBody>
            <a:bodyPr wrap="none" rtlCol="0">
              <a:spAutoFit/>
            </a:bodyPr>
            <a:lstStyle/>
            <a:p>
              <a:r>
                <a:rPr lang="en-US" sz="3200" dirty="0" smtClean="0"/>
                <a:t>-3/</a:t>
              </a:r>
              <a:r>
                <a:rPr lang="en-US" sz="3200" dirty="0" smtClean="0">
                  <a:sym typeface="Symbol"/>
                </a:rPr>
                <a:t></a:t>
              </a:r>
              <a:r>
                <a:rPr lang="en-US" sz="3200" dirty="0" smtClean="0"/>
                <a:t>116</a:t>
              </a:r>
              <a:endParaRPr lang="en-US" sz="3200" dirty="0"/>
            </a:p>
          </p:txBody>
        </p:sp>
        <p:cxnSp>
          <p:nvCxnSpPr>
            <p:cNvPr id="24" name="Straight Connector 23"/>
            <p:cNvCxnSpPr/>
            <p:nvPr/>
          </p:nvCxnSpPr>
          <p:spPr>
            <a:xfrm>
              <a:off x="3000298" y="1981200"/>
              <a:ext cx="457199" cy="0"/>
            </a:xfrm>
            <a:prstGeom prst="line">
              <a:avLst/>
            </a:prstGeom>
            <a:ln w="28575" cmpd="sng"/>
          </p:spPr>
          <p:style>
            <a:lnRef idx="1">
              <a:schemeClr val="dk1"/>
            </a:lnRef>
            <a:fillRef idx="0">
              <a:schemeClr val="dk1"/>
            </a:fillRef>
            <a:effectRef idx="0">
              <a:schemeClr val="dk1"/>
            </a:effectRef>
            <a:fontRef idx="minor">
              <a:schemeClr val="tx1"/>
            </a:fontRef>
          </p:style>
        </p:cxnSp>
      </p:grpSp>
      <p:grpSp>
        <p:nvGrpSpPr>
          <p:cNvPr id="25" name="Group 24"/>
          <p:cNvGrpSpPr/>
          <p:nvPr/>
        </p:nvGrpSpPr>
        <p:grpSpPr>
          <a:xfrm>
            <a:off x="5811069" y="2514600"/>
            <a:ext cx="1292341" cy="584775"/>
            <a:chOff x="2286000" y="1905000"/>
            <a:chExt cx="1292341" cy="584775"/>
          </a:xfrm>
        </p:grpSpPr>
        <p:sp>
          <p:nvSpPr>
            <p:cNvPr id="26" name="TextBox 25"/>
            <p:cNvSpPr txBox="1"/>
            <p:nvPr/>
          </p:nvSpPr>
          <p:spPr>
            <a:xfrm>
              <a:off x="2286000" y="1905000"/>
              <a:ext cx="1292341" cy="584775"/>
            </a:xfrm>
            <a:prstGeom prst="rect">
              <a:avLst/>
            </a:prstGeom>
            <a:noFill/>
          </p:spPr>
          <p:txBody>
            <a:bodyPr wrap="none" rtlCol="0">
              <a:spAutoFit/>
            </a:bodyPr>
            <a:lstStyle/>
            <a:p>
              <a:r>
                <a:rPr lang="en-US" sz="3200" dirty="0" smtClean="0"/>
                <a:t>7/</a:t>
              </a:r>
              <a:r>
                <a:rPr lang="en-US" sz="3200" dirty="0" smtClean="0">
                  <a:sym typeface="Symbol"/>
                </a:rPr>
                <a:t></a:t>
              </a:r>
              <a:r>
                <a:rPr lang="en-US" sz="3200" dirty="0" smtClean="0"/>
                <a:t>116</a:t>
              </a:r>
              <a:endParaRPr lang="en-US" sz="3200" dirty="0"/>
            </a:p>
          </p:txBody>
        </p:sp>
        <p:cxnSp>
          <p:nvCxnSpPr>
            <p:cNvPr id="27" name="Straight Connector 26"/>
            <p:cNvCxnSpPr/>
            <p:nvPr/>
          </p:nvCxnSpPr>
          <p:spPr>
            <a:xfrm>
              <a:off x="2912300" y="1991638"/>
              <a:ext cx="457199" cy="0"/>
            </a:xfrm>
            <a:prstGeom prst="line">
              <a:avLst/>
            </a:prstGeom>
            <a:ln w="28575" cmpd="sng"/>
          </p:spPr>
          <p:style>
            <a:lnRef idx="1">
              <a:schemeClr val="dk1"/>
            </a:lnRef>
            <a:fillRef idx="0">
              <a:schemeClr val="dk1"/>
            </a:fillRef>
            <a:effectRef idx="0">
              <a:schemeClr val="dk1"/>
            </a:effectRef>
            <a:fontRef idx="minor">
              <a:schemeClr val="tx1"/>
            </a:fontRef>
          </p:style>
        </p:cxnSp>
      </p:grpSp>
      <p:grpSp>
        <p:nvGrpSpPr>
          <p:cNvPr id="28" name="Group 27"/>
          <p:cNvGrpSpPr/>
          <p:nvPr/>
        </p:nvGrpSpPr>
        <p:grpSpPr>
          <a:xfrm>
            <a:off x="5791200" y="1904999"/>
            <a:ext cx="1292341" cy="584775"/>
            <a:chOff x="2286000" y="1905000"/>
            <a:chExt cx="1292341" cy="584775"/>
          </a:xfrm>
        </p:grpSpPr>
        <p:sp>
          <p:nvSpPr>
            <p:cNvPr id="29" name="TextBox 28"/>
            <p:cNvSpPr txBox="1"/>
            <p:nvPr/>
          </p:nvSpPr>
          <p:spPr>
            <a:xfrm>
              <a:off x="2286000" y="1905000"/>
              <a:ext cx="1292341" cy="584775"/>
            </a:xfrm>
            <a:prstGeom prst="rect">
              <a:avLst/>
            </a:prstGeom>
            <a:noFill/>
          </p:spPr>
          <p:txBody>
            <a:bodyPr wrap="none" rtlCol="0">
              <a:spAutoFit/>
            </a:bodyPr>
            <a:lstStyle/>
            <a:p>
              <a:r>
                <a:rPr lang="en-US" sz="3200" dirty="0" smtClean="0"/>
                <a:t>7/</a:t>
              </a:r>
              <a:r>
                <a:rPr lang="en-US" sz="3200" dirty="0" smtClean="0">
                  <a:sym typeface="Symbol"/>
                </a:rPr>
                <a:t></a:t>
              </a:r>
              <a:r>
                <a:rPr lang="en-US" sz="3200" dirty="0" smtClean="0"/>
                <a:t>116</a:t>
              </a:r>
              <a:endParaRPr lang="en-US" sz="3200" dirty="0"/>
            </a:p>
          </p:txBody>
        </p:sp>
        <p:cxnSp>
          <p:nvCxnSpPr>
            <p:cNvPr id="30" name="Straight Connector 29"/>
            <p:cNvCxnSpPr/>
            <p:nvPr/>
          </p:nvCxnSpPr>
          <p:spPr>
            <a:xfrm>
              <a:off x="2932171" y="1981200"/>
              <a:ext cx="457199" cy="0"/>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31" name="TextBox 30"/>
          <p:cNvSpPr txBox="1"/>
          <p:nvPr/>
        </p:nvSpPr>
        <p:spPr>
          <a:xfrm>
            <a:off x="7860082" y="3804418"/>
            <a:ext cx="691215" cy="584775"/>
          </a:xfrm>
          <a:prstGeom prst="rect">
            <a:avLst/>
          </a:prstGeom>
          <a:noFill/>
        </p:spPr>
        <p:txBody>
          <a:bodyPr wrap="none" rtlCol="0">
            <a:spAutoFit/>
          </a:bodyPr>
          <a:lstStyle/>
          <a:p>
            <a:r>
              <a:rPr lang="en-US" sz="3200" dirty="0" smtClean="0"/>
              <a:t>1/2</a:t>
            </a:r>
            <a:endParaRPr lang="en-US" sz="3200" dirty="0"/>
          </a:p>
        </p:txBody>
      </p:sp>
      <p:sp>
        <p:nvSpPr>
          <p:cNvPr id="32" name="TextBox 31"/>
          <p:cNvSpPr txBox="1"/>
          <p:nvPr/>
        </p:nvSpPr>
        <p:spPr>
          <a:xfrm>
            <a:off x="7848600" y="1905000"/>
            <a:ext cx="691215" cy="584775"/>
          </a:xfrm>
          <a:prstGeom prst="rect">
            <a:avLst/>
          </a:prstGeom>
          <a:noFill/>
        </p:spPr>
        <p:txBody>
          <a:bodyPr wrap="none" rtlCol="0">
            <a:spAutoFit/>
          </a:bodyPr>
          <a:lstStyle/>
          <a:p>
            <a:r>
              <a:rPr lang="en-US" sz="3200" dirty="0" smtClean="0"/>
              <a:t>1/2</a:t>
            </a:r>
            <a:endParaRPr lang="en-US" sz="3200" dirty="0"/>
          </a:p>
        </p:txBody>
      </p:sp>
      <p:sp>
        <p:nvSpPr>
          <p:cNvPr id="33" name="TextBox 32"/>
          <p:cNvSpPr txBox="1"/>
          <p:nvPr/>
        </p:nvSpPr>
        <p:spPr>
          <a:xfrm>
            <a:off x="4724398" y="3219643"/>
            <a:ext cx="691215" cy="584775"/>
          </a:xfrm>
          <a:prstGeom prst="rect">
            <a:avLst/>
          </a:prstGeom>
          <a:noFill/>
        </p:spPr>
        <p:txBody>
          <a:bodyPr wrap="none" rtlCol="0">
            <a:spAutoFit/>
          </a:bodyPr>
          <a:lstStyle/>
          <a:p>
            <a:r>
              <a:rPr lang="en-US" sz="3200" dirty="0" smtClean="0"/>
              <a:t>1/2</a:t>
            </a:r>
            <a:endParaRPr lang="en-US" sz="3200" dirty="0"/>
          </a:p>
        </p:txBody>
      </p:sp>
      <p:sp>
        <p:nvSpPr>
          <p:cNvPr id="34" name="TextBox 33"/>
          <p:cNvSpPr txBox="1"/>
          <p:nvPr/>
        </p:nvSpPr>
        <p:spPr>
          <a:xfrm>
            <a:off x="7780470" y="3099375"/>
            <a:ext cx="827471" cy="584775"/>
          </a:xfrm>
          <a:prstGeom prst="rect">
            <a:avLst/>
          </a:prstGeom>
          <a:noFill/>
        </p:spPr>
        <p:txBody>
          <a:bodyPr wrap="none" rtlCol="0">
            <a:spAutoFit/>
          </a:bodyPr>
          <a:lstStyle/>
          <a:p>
            <a:r>
              <a:rPr lang="en-US" sz="3200" dirty="0" smtClean="0"/>
              <a:t>-1/2</a:t>
            </a:r>
            <a:endParaRPr lang="en-US" sz="3200" dirty="0"/>
          </a:p>
        </p:txBody>
      </p:sp>
      <p:sp>
        <p:nvSpPr>
          <p:cNvPr id="35" name="TextBox 34"/>
          <p:cNvSpPr txBox="1"/>
          <p:nvPr/>
        </p:nvSpPr>
        <p:spPr>
          <a:xfrm>
            <a:off x="4724400" y="1929824"/>
            <a:ext cx="691215" cy="584775"/>
          </a:xfrm>
          <a:prstGeom prst="rect">
            <a:avLst/>
          </a:prstGeom>
          <a:noFill/>
        </p:spPr>
        <p:txBody>
          <a:bodyPr wrap="none" rtlCol="0">
            <a:spAutoFit/>
          </a:bodyPr>
          <a:lstStyle/>
          <a:p>
            <a:r>
              <a:rPr lang="en-US" sz="3200" dirty="0" smtClean="0"/>
              <a:t>1/2</a:t>
            </a:r>
            <a:endParaRPr lang="en-US" sz="3200" dirty="0"/>
          </a:p>
        </p:txBody>
      </p:sp>
      <p:sp>
        <p:nvSpPr>
          <p:cNvPr id="36" name="TextBox 35"/>
          <p:cNvSpPr txBox="1"/>
          <p:nvPr/>
        </p:nvSpPr>
        <p:spPr>
          <a:xfrm>
            <a:off x="7780471" y="2489774"/>
            <a:ext cx="827471" cy="584775"/>
          </a:xfrm>
          <a:prstGeom prst="rect">
            <a:avLst/>
          </a:prstGeom>
          <a:noFill/>
        </p:spPr>
        <p:txBody>
          <a:bodyPr wrap="none" rtlCol="0">
            <a:spAutoFit/>
          </a:bodyPr>
          <a:lstStyle/>
          <a:p>
            <a:r>
              <a:rPr lang="en-US" sz="3200" dirty="0" smtClean="0"/>
              <a:t>-1/2</a:t>
            </a:r>
            <a:endParaRPr lang="en-US" sz="3200" dirty="0"/>
          </a:p>
        </p:txBody>
      </p:sp>
      <p:sp>
        <p:nvSpPr>
          <p:cNvPr id="37" name="TextBox 36"/>
          <p:cNvSpPr txBox="1"/>
          <p:nvPr/>
        </p:nvSpPr>
        <p:spPr>
          <a:xfrm>
            <a:off x="4656271" y="3832827"/>
            <a:ext cx="827471" cy="584775"/>
          </a:xfrm>
          <a:prstGeom prst="rect">
            <a:avLst/>
          </a:prstGeom>
          <a:noFill/>
        </p:spPr>
        <p:txBody>
          <a:bodyPr wrap="none" rtlCol="0">
            <a:spAutoFit/>
          </a:bodyPr>
          <a:lstStyle/>
          <a:p>
            <a:r>
              <a:rPr lang="en-US" sz="3200" dirty="0" smtClean="0"/>
              <a:t>-1/2</a:t>
            </a:r>
            <a:endParaRPr lang="en-US" sz="3200" dirty="0"/>
          </a:p>
        </p:txBody>
      </p:sp>
      <p:sp>
        <p:nvSpPr>
          <p:cNvPr id="38" name="TextBox 37"/>
          <p:cNvSpPr txBox="1"/>
          <p:nvPr/>
        </p:nvSpPr>
        <p:spPr>
          <a:xfrm>
            <a:off x="4656271" y="2514600"/>
            <a:ext cx="827471" cy="584775"/>
          </a:xfrm>
          <a:prstGeom prst="rect">
            <a:avLst/>
          </a:prstGeom>
          <a:noFill/>
        </p:spPr>
        <p:txBody>
          <a:bodyPr wrap="none" rtlCol="0">
            <a:spAutoFit/>
          </a:bodyPr>
          <a:lstStyle/>
          <a:p>
            <a:r>
              <a:rPr lang="en-US" sz="3200" dirty="0" smtClean="0"/>
              <a:t>-1/2</a:t>
            </a:r>
            <a:endParaRPr lang="en-US" sz="3200" dirty="0"/>
          </a:p>
        </p:txBody>
      </p:sp>
    </p:spTree>
    <p:extLst>
      <p:ext uri="{BB962C8B-B14F-4D97-AF65-F5344CB8AC3E}">
        <p14:creationId xmlns:p14="http://schemas.microsoft.com/office/powerpoint/2010/main" val="37720524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of SVD</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24</a:t>
            </a:fld>
            <a:endParaRPr lang="en-US"/>
          </a:p>
        </p:txBody>
      </p:sp>
      <p:sp>
        <p:nvSpPr>
          <p:cNvPr id="5" name="Rectangle 4"/>
          <p:cNvSpPr/>
          <p:nvPr/>
        </p:nvSpPr>
        <p:spPr>
          <a:xfrm>
            <a:off x="1312942" y="2142529"/>
            <a:ext cx="1524000" cy="2057400"/>
          </a:xfrm>
          <a:prstGeom prst="rect">
            <a:avLst/>
          </a:prstGeom>
          <a:solidFill>
            <a:schemeClr val="accent3">
              <a:lumMod val="20000"/>
              <a:lumOff val="80000"/>
            </a:schemeClr>
          </a:solidFill>
          <a:ln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t>
            </a:r>
            <a:endParaRPr lang="en-US" dirty="0">
              <a:solidFill>
                <a:schemeClr val="tx1"/>
              </a:solidFill>
            </a:endParaRPr>
          </a:p>
        </p:txBody>
      </p:sp>
      <p:sp>
        <p:nvSpPr>
          <p:cNvPr id="6" name="Rectangle 5"/>
          <p:cNvSpPr/>
          <p:nvPr/>
        </p:nvSpPr>
        <p:spPr>
          <a:xfrm>
            <a:off x="3827542" y="2142529"/>
            <a:ext cx="609600" cy="205740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solidFill>
                  <a:schemeClr val="tx1"/>
                </a:solidFill>
              </a:rPr>
              <a:t>U</a:t>
            </a:r>
            <a:endParaRPr lang="en-US" dirty="0">
              <a:solidFill>
                <a:schemeClr val="tx1"/>
              </a:solidFill>
            </a:endParaRPr>
          </a:p>
        </p:txBody>
      </p:sp>
      <p:sp>
        <p:nvSpPr>
          <p:cNvPr id="8" name="TextBox 7"/>
          <p:cNvSpPr txBox="1"/>
          <p:nvPr/>
        </p:nvSpPr>
        <p:spPr>
          <a:xfrm>
            <a:off x="778695" y="2900498"/>
            <a:ext cx="439544" cy="461665"/>
          </a:xfrm>
          <a:prstGeom prst="rect">
            <a:avLst/>
          </a:prstGeom>
          <a:noFill/>
        </p:spPr>
        <p:txBody>
          <a:bodyPr wrap="none" rtlCol="0">
            <a:spAutoFit/>
          </a:bodyPr>
          <a:lstStyle/>
          <a:p>
            <a:r>
              <a:rPr lang="en-US" sz="2400" dirty="0" smtClean="0"/>
              <a:t>m</a:t>
            </a:r>
            <a:endParaRPr lang="en-US" sz="2400" dirty="0"/>
          </a:p>
        </p:txBody>
      </p:sp>
      <p:sp>
        <p:nvSpPr>
          <p:cNvPr id="10" name="TextBox 9"/>
          <p:cNvSpPr txBox="1"/>
          <p:nvPr/>
        </p:nvSpPr>
        <p:spPr>
          <a:xfrm>
            <a:off x="3959057" y="1499526"/>
            <a:ext cx="287258" cy="461665"/>
          </a:xfrm>
          <a:prstGeom prst="rect">
            <a:avLst/>
          </a:prstGeom>
          <a:noFill/>
        </p:spPr>
        <p:txBody>
          <a:bodyPr wrap="none" rtlCol="0">
            <a:spAutoFit/>
          </a:bodyPr>
          <a:lstStyle/>
          <a:p>
            <a:r>
              <a:rPr lang="en-US" sz="2400" dirty="0" smtClean="0"/>
              <a:t>r</a:t>
            </a:r>
            <a:endParaRPr lang="en-US" sz="2400" dirty="0"/>
          </a:p>
        </p:txBody>
      </p:sp>
      <p:sp>
        <p:nvSpPr>
          <p:cNvPr id="11" name="TextBox 10"/>
          <p:cNvSpPr txBox="1"/>
          <p:nvPr/>
        </p:nvSpPr>
        <p:spPr>
          <a:xfrm>
            <a:off x="1855170" y="1499526"/>
            <a:ext cx="346570" cy="461665"/>
          </a:xfrm>
          <a:prstGeom prst="rect">
            <a:avLst/>
          </a:prstGeom>
          <a:noFill/>
        </p:spPr>
        <p:txBody>
          <a:bodyPr wrap="none" rtlCol="0">
            <a:spAutoFit/>
          </a:bodyPr>
          <a:lstStyle/>
          <a:p>
            <a:r>
              <a:rPr lang="en-US" sz="2400" dirty="0" smtClean="0"/>
              <a:t>n</a:t>
            </a:r>
            <a:endParaRPr lang="en-US" sz="2400" dirty="0"/>
          </a:p>
        </p:txBody>
      </p:sp>
      <p:grpSp>
        <p:nvGrpSpPr>
          <p:cNvPr id="15" name="Group 14"/>
          <p:cNvGrpSpPr/>
          <p:nvPr/>
        </p:nvGrpSpPr>
        <p:grpSpPr>
          <a:xfrm>
            <a:off x="6627221" y="1499525"/>
            <a:ext cx="1907134" cy="1243675"/>
            <a:chOff x="5027066" y="1499525"/>
            <a:chExt cx="1907134" cy="1243675"/>
          </a:xfrm>
        </p:grpSpPr>
        <p:sp>
          <p:nvSpPr>
            <p:cNvPr id="7" name="Rectangle 6"/>
            <p:cNvSpPr/>
            <p:nvPr/>
          </p:nvSpPr>
          <p:spPr>
            <a:xfrm>
              <a:off x="5027066" y="2136266"/>
              <a:ext cx="1524000" cy="60693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V</a:t>
              </a:r>
              <a:r>
                <a:rPr lang="en-US" baseline="30000" dirty="0" smtClean="0">
                  <a:solidFill>
                    <a:schemeClr val="tx1"/>
                  </a:solidFill>
                </a:rPr>
                <a:t>T</a:t>
              </a:r>
              <a:endParaRPr lang="en-US" baseline="30000" dirty="0">
                <a:solidFill>
                  <a:schemeClr val="tx1"/>
                </a:solidFill>
              </a:endParaRPr>
            </a:p>
          </p:txBody>
        </p:sp>
        <p:sp>
          <p:nvSpPr>
            <p:cNvPr id="9" name="TextBox 8"/>
            <p:cNvSpPr txBox="1"/>
            <p:nvPr/>
          </p:nvSpPr>
          <p:spPr>
            <a:xfrm>
              <a:off x="5615781" y="1499525"/>
              <a:ext cx="346570" cy="461665"/>
            </a:xfrm>
            <a:prstGeom prst="rect">
              <a:avLst/>
            </a:prstGeom>
            <a:noFill/>
          </p:spPr>
          <p:txBody>
            <a:bodyPr wrap="none" rtlCol="0">
              <a:spAutoFit/>
            </a:bodyPr>
            <a:lstStyle/>
            <a:p>
              <a:r>
                <a:rPr lang="en-US" sz="2400" dirty="0" smtClean="0"/>
                <a:t>n</a:t>
              </a:r>
              <a:endParaRPr lang="en-US" sz="2400" dirty="0"/>
            </a:p>
          </p:txBody>
        </p:sp>
        <p:sp>
          <p:nvSpPr>
            <p:cNvPr id="12" name="TextBox 11"/>
            <p:cNvSpPr txBox="1"/>
            <p:nvPr/>
          </p:nvSpPr>
          <p:spPr>
            <a:xfrm>
              <a:off x="6646942" y="2115823"/>
              <a:ext cx="287258" cy="461665"/>
            </a:xfrm>
            <a:prstGeom prst="rect">
              <a:avLst/>
            </a:prstGeom>
            <a:noFill/>
          </p:spPr>
          <p:txBody>
            <a:bodyPr wrap="none" rtlCol="0">
              <a:spAutoFit/>
            </a:bodyPr>
            <a:lstStyle/>
            <a:p>
              <a:r>
                <a:rPr lang="en-US" sz="2400" dirty="0" smtClean="0"/>
                <a:t>r</a:t>
              </a:r>
              <a:endParaRPr lang="en-US" sz="2400" dirty="0"/>
            </a:p>
          </p:txBody>
        </p:sp>
      </p:grpSp>
      <p:sp>
        <p:nvSpPr>
          <p:cNvPr id="13" name="TextBox 12"/>
          <p:cNvSpPr txBox="1"/>
          <p:nvPr/>
        </p:nvSpPr>
        <p:spPr>
          <a:xfrm>
            <a:off x="3065542" y="2669666"/>
            <a:ext cx="498855" cy="461665"/>
          </a:xfrm>
          <a:prstGeom prst="rect">
            <a:avLst/>
          </a:prstGeom>
          <a:noFill/>
        </p:spPr>
        <p:txBody>
          <a:bodyPr wrap="none" rtlCol="0">
            <a:spAutoFit/>
          </a:bodyPr>
          <a:lstStyle/>
          <a:p>
            <a:r>
              <a:rPr lang="en-US" sz="2400" dirty="0" smtClean="0"/>
              <a:t>~~</a:t>
            </a:r>
            <a:endParaRPr lang="en-US" sz="2400" dirty="0"/>
          </a:p>
        </p:txBody>
      </p:sp>
      <p:sp>
        <p:nvSpPr>
          <p:cNvPr id="14" name="TextBox 13"/>
          <p:cNvSpPr txBox="1"/>
          <p:nvPr/>
        </p:nvSpPr>
        <p:spPr>
          <a:xfrm>
            <a:off x="4589542" y="2115823"/>
            <a:ext cx="352982" cy="461665"/>
          </a:xfrm>
          <a:prstGeom prst="rect">
            <a:avLst/>
          </a:prstGeom>
          <a:noFill/>
        </p:spPr>
        <p:txBody>
          <a:bodyPr wrap="none" rtlCol="0">
            <a:spAutoFit/>
          </a:bodyPr>
          <a:lstStyle/>
          <a:p>
            <a:r>
              <a:rPr lang="en-US" sz="2400" dirty="0" smtClean="0">
                <a:sym typeface="Symbol"/>
              </a:rPr>
              <a:t></a:t>
            </a:r>
            <a:endParaRPr lang="en-US" sz="2400" dirty="0"/>
          </a:p>
        </p:txBody>
      </p:sp>
      <p:sp>
        <p:nvSpPr>
          <p:cNvPr id="16" name="TextBox 15"/>
          <p:cNvSpPr txBox="1"/>
          <p:nvPr/>
        </p:nvSpPr>
        <p:spPr>
          <a:xfrm>
            <a:off x="5995709" y="2115823"/>
            <a:ext cx="352982" cy="461665"/>
          </a:xfrm>
          <a:prstGeom prst="rect">
            <a:avLst/>
          </a:prstGeom>
          <a:noFill/>
        </p:spPr>
        <p:txBody>
          <a:bodyPr wrap="none" rtlCol="0">
            <a:spAutoFit/>
          </a:bodyPr>
          <a:lstStyle/>
          <a:p>
            <a:r>
              <a:rPr lang="en-US" sz="2400" dirty="0" smtClean="0">
                <a:sym typeface="Symbol"/>
              </a:rPr>
              <a:t></a:t>
            </a:r>
            <a:endParaRPr lang="en-US" sz="2400" dirty="0"/>
          </a:p>
        </p:txBody>
      </p:sp>
      <p:sp>
        <p:nvSpPr>
          <p:cNvPr id="17" name="Rectangle 16"/>
          <p:cNvSpPr/>
          <p:nvPr/>
        </p:nvSpPr>
        <p:spPr>
          <a:xfrm>
            <a:off x="5181600" y="2142529"/>
            <a:ext cx="609600" cy="600671"/>
          </a:xfrm>
          <a:prstGeom prst="rect">
            <a:avLst/>
          </a:prstGeom>
          <a:ln>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solidFill>
                  <a:schemeClr val="tx1"/>
                </a:solidFill>
                <a:sym typeface="Symbol"/>
              </a:rPr>
              <a:t></a:t>
            </a:r>
            <a:endParaRPr lang="en-US" dirty="0">
              <a:solidFill>
                <a:schemeClr val="tx1"/>
              </a:solidFill>
            </a:endParaRPr>
          </a:p>
        </p:txBody>
      </p:sp>
      <p:sp>
        <p:nvSpPr>
          <p:cNvPr id="18" name="TextBox 17"/>
          <p:cNvSpPr txBox="1"/>
          <p:nvPr/>
        </p:nvSpPr>
        <p:spPr>
          <a:xfrm>
            <a:off x="5342771" y="1499526"/>
            <a:ext cx="287258" cy="461665"/>
          </a:xfrm>
          <a:prstGeom prst="rect">
            <a:avLst/>
          </a:prstGeom>
          <a:noFill/>
        </p:spPr>
        <p:txBody>
          <a:bodyPr wrap="none" rtlCol="0">
            <a:spAutoFit/>
          </a:bodyPr>
          <a:lstStyle/>
          <a:p>
            <a:r>
              <a:rPr lang="en-US" sz="2400" dirty="0" smtClean="0"/>
              <a:t>r</a:t>
            </a:r>
            <a:endParaRPr lang="en-US" sz="2400" dirty="0"/>
          </a:p>
        </p:txBody>
      </p:sp>
      <p:sp>
        <p:nvSpPr>
          <p:cNvPr id="19" name="TextBox 18"/>
          <p:cNvSpPr txBox="1"/>
          <p:nvPr/>
        </p:nvSpPr>
        <p:spPr>
          <a:xfrm>
            <a:off x="3199711" y="4699348"/>
            <a:ext cx="2571538" cy="461665"/>
          </a:xfrm>
          <a:prstGeom prst="rect">
            <a:avLst/>
          </a:prstGeom>
          <a:noFill/>
        </p:spPr>
        <p:txBody>
          <a:bodyPr wrap="none" rtlCol="0">
            <a:spAutoFit/>
          </a:bodyPr>
          <a:lstStyle/>
          <a:p>
            <a:r>
              <a:rPr lang="en-US" sz="2400" dirty="0" smtClean="0"/>
              <a:t>Special conditions:</a:t>
            </a:r>
          </a:p>
        </p:txBody>
      </p:sp>
      <p:sp>
        <p:nvSpPr>
          <p:cNvPr id="20" name="TextBox 19"/>
          <p:cNvSpPr txBox="1"/>
          <p:nvPr/>
        </p:nvSpPr>
        <p:spPr>
          <a:xfrm>
            <a:off x="3146679" y="6019800"/>
            <a:ext cx="2885726" cy="461665"/>
          </a:xfrm>
          <a:prstGeom prst="rect">
            <a:avLst/>
          </a:prstGeom>
          <a:noFill/>
        </p:spPr>
        <p:txBody>
          <a:bodyPr wrap="none" rtlCol="0">
            <a:spAutoFit/>
          </a:bodyPr>
          <a:lstStyle/>
          <a:p>
            <a:r>
              <a:rPr lang="en-US" sz="2400" dirty="0" smtClean="0">
                <a:sym typeface="Symbol"/>
              </a:rPr>
              <a:t> </a:t>
            </a:r>
            <a:r>
              <a:rPr lang="en-US" sz="2400" dirty="0" smtClean="0"/>
              <a:t>is a diagonal matrix</a:t>
            </a:r>
          </a:p>
        </p:txBody>
      </p:sp>
      <p:sp>
        <p:nvSpPr>
          <p:cNvPr id="21" name="TextBox 20"/>
          <p:cNvSpPr txBox="1"/>
          <p:nvPr/>
        </p:nvSpPr>
        <p:spPr>
          <a:xfrm>
            <a:off x="2550440" y="5188803"/>
            <a:ext cx="4341060" cy="830997"/>
          </a:xfrm>
          <a:prstGeom prst="rect">
            <a:avLst/>
          </a:prstGeom>
          <a:noFill/>
        </p:spPr>
        <p:txBody>
          <a:bodyPr wrap="none" rtlCol="0">
            <a:spAutoFit/>
          </a:bodyPr>
          <a:lstStyle/>
          <a:p>
            <a:r>
              <a:rPr lang="en-US" sz="2400" dirty="0" smtClean="0"/>
              <a:t>U and V are column-orthonormal</a:t>
            </a:r>
          </a:p>
          <a:p>
            <a:r>
              <a:rPr lang="en-US" sz="2400" dirty="0" smtClean="0"/>
              <a:t>(so V</a:t>
            </a:r>
            <a:r>
              <a:rPr lang="en-US" sz="2400" baseline="30000" dirty="0" smtClean="0"/>
              <a:t>T</a:t>
            </a:r>
            <a:r>
              <a:rPr lang="en-US" sz="2400" dirty="0" smtClean="0"/>
              <a:t> has orthonormal rows)</a:t>
            </a:r>
          </a:p>
        </p:txBody>
      </p:sp>
    </p:spTree>
    <p:extLst>
      <p:ext uri="{BB962C8B-B14F-4D97-AF65-F5344CB8AC3E}">
        <p14:creationId xmlns:p14="http://schemas.microsoft.com/office/powerpoint/2010/main" val="16560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About SVD</a:t>
            </a:r>
            <a:endParaRPr lang="en-US" dirty="0"/>
          </a:p>
        </p:txBody>
      </p:sp>
      <p:sp>
        <p:nvSpPr>
          <p:cNvPr id="3" name="Content Placeholder 2"/>
          <p:cNvSpPr>
            <a:spLocks noGrp="1"/>
          </p:cNvSpPr>
          <p:nvPr>
            <p:ph idx="1"/>
          </p:nvPr>
        </p:nvSpPr>
        <p:spPr/>
        <p:txBody>
          <a:bodyPr/>
          <a:lstStyle/>
          <a:p>
            <a:r>
              <a:rPr lang="en-US" dirty="0" smtClean="0"/>
              <a:t>The values of </a:t>
            </a:r>
            <a:r>
              <a:rPr lang="en-US" dirty="0" smtClean="0">
                <a:sym typeface="Symbol"/>
              </a:rPr>
              <a:t> </a:t>
            </a:r>
            <a:r>
              <a:rPr lang="en-US" dirty="0" smtClean="0"/>
              <a:t>along the diagonal are called the </a:t>
            </a:r>
            <a:r>
              <a:rPr lang="en-US" i="1" dirty="0" smtClean="0">
                <a:solidFill>
                  <a:srgbClr val="FF0000"/>
                </a:solidFill>
              </a:rPr>
              <a:t>singular values</a:t>
            </a:r>
            <a:r>
              <a:rPr lang="en-US" dirty="0" smtClean="0"/>
              <a:t>.</a:t>
            </a:r>
          </a:p>
          <a:p>
            <a:r>
              <a:rPr lang="en-US" dirty="0" smtClean="0"/>
              <a:t>It is always possible to decompose M </a:t>
            </a:r>
            <a:r>
              <a:rPr lang="en-US" dirty="0" smtClean="0">
                <a:solidFill>
                  <a:srgbClr val="00B050"/>
                </a:solidFill>
              </a:rPr>
              <a:t>exactly</a:t>
            </a:r>
            <a:r>
              <a:rPr lang="en-US" dirty="0" smtClean="0"/>
              <a:t>, if r is the rank of M.</a:t>
            </a:r>
          </a:p>
          <a:p>
            <a:r>
              <a:rPr lang="en-US" dirty="0" smtClean="0"/>
              <a:t>But usually, we want to make r much smaller than the rank, and we do so by setting to 0 the smallest singular values.</a:t>
            </a:r>
          </a:p>
          <a:p>
            <a:pPr lvl="1"/>
            <a:r>
              <a:rPr lang="en-US" dirty="0" smtClean="0"/>
              <a:t>Which has the effect of making the corresponding columns of U and V useless, so they may as well not be there.</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25</a:t>
            </a:fld>
            <a:endParaRPr lang="en-US" dirty="0"/>
          </a:p>
        </p:txBody>
      </p:sp>
    </p:spTree>
    <p:extLst>
      <p:ext uri="{BB962C8B-B14F-4D97-AF65-F5344CB8AC3E}">
        <p14:creationId xmlns:p14="http://schemas.microsoft.com/office/powerpoint/2010/main" val="21012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type="title"/>
          </p:nvPr>
        </p:nvSpPr>
        <p:spPr>
          <a:xfrm>
            <a:off x="304800" y="76200"/>
            <a:ext cx="8839200" cy="987552"/>
          </a:xfrm>
        </p:spPr>
        <p:txBody>
          <a:bodyPr/>
          <a:lstStyle/>
          <a:p>
            <a:r>
              <a:rPr lang="en-US" sz="4000" dirty="0" smtClean="0"/>
              <a:t>Linkage Among Components of U, V, </a:t>
            </a:r>
            <a:r>
              <a:rPr lang="en-US" sz="4000" dirty="0" smtClean="0">
                <a:sym typeface="Symbol"/>
              </a:rPr>
              <a:t></a:t>
            </a:r>
            <a:endParaRPr lang="en-US" sz="4000" dirty="0"/>
          </a:p>
        </p:txBody>
      </p:sp>
      <p:sp>
        <p:nvSpPr>
          <p:cNvPr id="151556" name="Rectangle 4"/>
          <p:cNvSpPr>
            <a:spLocks noGrp="1" noChangeArrowheads="1"/>
          </p:cNvSpPr>
          <p:nvPr>
            <p:ph idx="1"/>
          </p:nvPr>
        </p:nvSpPr>
        <p:spPr/>
        <p:txBody>
          <a:bodyPr>
            <a:normAutofit/>
          </a:bodyPr>
          <a:lstStyle/>
          <a:p>
            <a:pPr>
              <a:lnSpc>
                <a:spcPct val="90000"/>
              </a:lnSpc>
            </a:pPr>
            <a:endParaRPr lang="en-US" dirty="0"/>
          </a:p>
          <a:p>
            <a:pPr>
              <a:lnSpc>
                <a:spcPct val="90000"/>
              </a:lnSpc>
            </a:pPr>
            <a:endParaRPr lang="en-US" dirty="0" smtClean="0"/>
          </a:p>
          <a:p>
            <a:pPr>
              <a:lnSpc>
                <a:spcPct val="90000"/>
              </a:lnSpc>
            </a:pPr>
            <a:endParaRPr lang="en-US" dirty="0"/>
          </a:p>
          <a:p>
            <a:pPr>
              <a:lnSpc>
                <a:spcPct val="90000"/>
              </a:lnSpc>
            </a:pPr>
            <a:endParaRPr lang="en-US" dirty="0"/>
          </a:p>
          <a:p>
            <a:pPr>
              <a:lnSpc>
                <a:spcPct val="90000"/>
              </a:lnSpc>
            </a:pPr>
            <a:endParaRPr lang="en-US" dirty="0"/>
          </a:p>
          <a:p>
            <a:pPr>
              <a:lnSpc>
                <a:spcPct val="90000"/>
              </a:lnSpc>
            </a:pPr>
            <a:endParaRPr lang="en-US" dirty="0"/>
          </a:p>
          <a:p>
            <a:pPr lvl="1">
              <a:lnSpc>
                <a:spcPct val="90000"/>
              </a:lnSpc>
            </a:pPr>
            <a:endParaRPr lang="en-US" dirty="0"/>
          </a:p>
          <a:p>
            <a:pPr lvl="1">
              <a:lnSpc>
                <a:spcPct val="90000"/>
              </a:lnSpc>
            </a:pPr>
            <a:endParaRPr lang="en-US" dirty="0"/>
          </a:p>
        </p:txBody>
      </p:sp>
      <p:sp>
        <p:nvSpPr>
          <p:cNvPr id="30" name="Slide Number Placeholder 5"/>
          <p:cNvSpPr>
            <a:spLocks noGrp="1"/>
          </p:cNvSpPr>
          <p:nvPr>
            <p:ph type="sldNum" sz="quarter" idx="12"/>
          </p:nvPr>
        </p:nvSpPr>
        <p:spPr/>
        <p:txBody>
          <a:bodyPr/>
          <a:lstStyle/>
          <a:p>
            <a:fld id="{138BAE5C-D0F4-4E39-91A4-622A0C787404}" type="slidenum">
              <a:rPr lang="en-US"/>
              <a:pPr/>
              <a:t>26</a:t>
            </a:fld>
            <a:endParaRPr lang="en-US"/>
          </a:p>
        </p:txBody>
      </p:sp>
      <p:sp>
        <p:nvSpPr>
          <p:cNvPr id="151554" name="Rectangle 2"/>
          <p:cNvSpPr>
            <a:spLocks noChangeArrowheads="1"/>
          </p:cNvSpPr>
          <p:nvPr/>
        </p:nvSpPr>
        <p:spPr bwMode="auto">
          <a:xfrm>
            <a:off x="4786313" y="2997200"/>
            <a:ext cx="328612" cy="320675"/>
          </a:xfrm>
          <a:prstGeom prst="rect">
            <a:avLst/>
          </a:prstGeom>
          <a:solidFill>
            <a:schemeClr val="bg1"/>
          </a:solidFill>
          <a:ln w="9525" algn="ctr">
            <a:solidFill>
              <a:schemeClr val="tx1"/>
            </a:solidFill>
            <a:miter lim="800000"/>
            <a:headEnd/>
            <a:tailEnd/>
          </a:ln>
          <a:effectLst/>
        </p:spPr>
        <p:txBody>
          <a:bodyPr wrap="none" anchor="ctr"/>
          <a:lstStyle/>
          <a:p>
            <a:endParaRPr lang="en-US"/>
          </a:p>
        </p:txBody>
      </p:sp>
      <p:sp>
        <p:nvSpPr>
          <p:cNvPr id="151557" name="AutoShape 5"/>
          <p:cNvSpPr>
            <a:spLocks noChangeArrowheads="1"/>
          </p:cNvSpPr>
          <p:nvPr/>
        </p:nvSpPr>
        <p:spPr bwMode="auto">
          <a:xfrm rot="16200000">
            <a:off x="1495425" y="3333750"/>
            <a:ext cx="1828800" cy="1143000"/>
          </a:xfrm>
          <a:prstGeom prst="flowChartProcess">
            <a:avLst/>
          </a:prstGeom>
          <a:solidFill>
            <a:srgbClr val="CCECFF"/>
          </a:solidFill>
          <a:ln w="9525">
            <a:solidFill>
              <a:schemeClr val="tx1"/>
            </a:solidFill>
            <a:miter lim="800000"/>
            <a:headEnd/>
            <a:tailEnd/>
          </a:ln>
          <a:effectLst/>
        </p:spPr>
        <p:txBody>
          <a:bodyPr vert="eaVert" wrap="none" anchor="ctr"/>
          <a:lstStyle/>
          <a:p>
            <a:pPr algn="ctr"/>
            <a:r>
              <a:rPr kumimoji="0" lang="en-US" sz="2400" b="1" dirty="0">
                <a:latin typeface="Sylfaen" pitchFamily="18" charset="0"/>
              </a:rPr>
              <a:t>A</a:t>
            </a:r>
            <a:endParaRPr kumimoji="0" lang="en-US" sz="2400" b="1" baseline="30000" dirty="0">
              <a:latin typeface="Sylfaen" pitchFamily="18" charset="0"/>
            </a:endParaRPr>
          </a:p>
        </p:txBody>
      </p:sp>
      <p:sp>
        <p:nvSpPr>
          <p:cNvPr id="151558" name="AutoShape 6"/>
          <p:cNvSpPr>
            <a:spLocks/>
          </p:cNvSpPr>
          <p:nvPr/>
        </p:nvSpPr>
        <p:spPr bwMode="auto">
          <a:xfrm>
            <a:off x="1638300" y="2990850"/>
            <a:ext cx="152400" cy="1752600"/>
          </a:xfrm>
          <a:prstGeom prst="leftBrace">
            <a:avLst>
              <a:gd name="adj1" fmla="val 95833"/>
              <a:gd name="adj2" fmla="val 50000"/>
            </a:avLst>
          </a:prstGeom>
          <a:noFill/>
          <a:ln w="9525">
            <a:solidFill>
              <a:schemeClr val="tx1"/>
            </a:solidFill>
            <a:round/>
            <a:headEnd/>
            <a:tailEnd/>
          </a:ln>
          <a:effectLst/>
        </p:spPr>
        <p:txBody>
          <a:bodyPr wrap="none" anchor="ctr"/>
          <a:lstStyle/>
          <a:p>
            <a:endParaRPr lang="en-US"/>
          </a:p>
        </p:txBody>
      </p:sp>
      <p:sp>
        <p:nvSpPr>
          <p:cNvPr id="151559" name="Text Box 7"/>
          <p:cNvSpPr txBox="1">
            <a:spLocks noChangeArrowheads="1"/>
          </p:cNvSpPr>
          <p:nvPr/>
        </p:nvSpPr>
        <p:spPr bwMode="auto">
          <a:xfrm>
            <a:off x="1295400" y="3657600"/>
            <a:ext cx="392113" cy="396875"/>
          </a:xfrm>
          <a:prstGeom prst="rect">
            <a:avLst/>
          </a:prstGeom>
          <a:noFill/>
          <a:ln w="9525">
            <a:noFill/>
            <a:miter lim="800000"/>
            <a:headEnd/>
            <a:tailEnd/>
          </a:ln>
          <a:effectLst/>
        </p:spPr>
        <p:txBody>
          <a:bodyPr wrap="none">
            <a:spAutoFit/>
          </a:bodyPr>
          <a:lstStyle/>
          <a:p>
            <a:pPr algn="l"/>
            <a:r>
              <a:rPr kumimoji="0" lang="en-US" sz="2000" dirty="0">
                <a:latin typeface="Sylfaen" pitchFamily="18" charset="0"/>
              </a:rPr>
              <a:t>m</a:t>
            </a:r>
          </a:p>
        </p:txBody>
      </p:sp>
      <p:sp>
        <p:nvSpPr>
          <p:cNvPr id="151560" name="Text Box 8"/>
          <p:cNvSpPr txBox="1">
            <a:spLocks noChangeArrowheads="1"/>
          </p:cNvSpPr>
          <p:nvPr/>
        </p:nvSpPr>
        <p:spPr bwMode="auto">
          <a:xfrm>
            <a:off x="2247900" y="2314575"/>
            <a:ext cx="328613" cy="396875"/>
          </a:xfrm>
          <a:prstGeom prst="rect">
            <a:avLst/>
          </a:prstGeom>
          <a:noFill/>
          <a:ln w="9525">
            <a:noFill/>
            <a:miter lim="800000"/>
            <a:headEnd/>
            <a:tailEnd/>
          </a:ln>
          <a:effectLst/>
        </p:spPr>
        <p:txBody>
          <a:bodyPr wrap="none">
            <a:spAutoFit/>
          </a:bodyPr>
          <a:lstStyle/>
          <a:p>
            <a:pPr algn="l"/>
            <a:r>
              <a:rPr kumimoji="0" lang="en-US" sz="2000">
                <a:latin typeface="Sylfaen" pitchFamily="18" charset="0"/>
              </a:rPr>
              <a:t>n</a:t>
            </a:r>
          </a:p>
        </p:txBody>
      </p:sp>
      <p:sp>
        <p:nvSpPr>
          <p:cNvPr id="151561" name="AutoShape 9"/>
          <p:cNvSpPr>
            <a:spLocks/>
          </p:cNvSpPr>
          <p:nvPr/>
        </p:nvSpPr>
        <p:spPr bwMode="auto">
          <a:xfrm rot="5400000">
            <a:off x="2247900" y="2238375"/>
            <a:ext cx="304800" cy="1066800"/>
          </a:xfrm>
          <a:prstGeom prst="leftBrace">
            <a:avLst>
              <a:gd name="adj1" fmla="val 29167"/>
              <a:gd name="adj2" fmla="val 50000"/>
            </a:avLst>
          </a:prstGeom>
          <a:noFill/>
          <a:ln w="9525">
            <a:solidFill>
              <a:schemeClr val="tx1"/>
            </a:solidFill>
            <a:round/>
            <a:headEnd/>
            <a:tailEnd/>
          </a:ln>
          <a:effectLst/>
        </p:spPr>
        <p:txBody>
          <a:bodyPr wrap="none" anchor="ctr"/>
          <a:lstStyle/>
          <a:p>
            <a:endParaRPr lang="en-US"/>
          </a:p>
        </p:txBody>
      </p:sp>
      <p:sp>
        <p:nvSpPr>
          <p:cNvPr id="151562" name="Rectangle 10"/>
          <p:cNvSpPr>
            <a:spLocks noChangeArrowheads="1"/>
          </p:cNvSpPr>
          <p:nvPr/>
        </p:nvSpPr>
        <p:spPr bwMode="auto">
          <a:xfrm>
            <a:off x="4783138" y="3354387"/>
            <a:ext cx="395287" cy="519113"/>
          </a:xfrm>
          <a:prstGeom prst="rect">
            <a:avLst/>
          </a:prstGeom>
          <a:noFill/>
          <a:ln w="9525" algn="ctr">
            <a:noFill/>
            <a:miter lim="800000"/>
            <a:headEnd/>
            <a:tailEnd/>
          </a:ln>
          <a:effectLst/>
        </p:spPr>
        <p:txBody>
          <a:bodyPr wrap="none">
            <a:spAutoFit/>
          </a:bodyPr>
          <a:lstStyle/>
          <a:p>
            <a:r>
              <a:rPr kumimoji="0" lang="en-US" sz="2800" b="1">
                <a:latin typeface="Sylfaen" pitchFamily="18" charset="0"/>
                <a:sym typeface="Symbol" pitchFamily="18" charset="2"/>
              </a:rPr>
              <a:t></a:t>
            </a:r>
          </a:p>
        </p:txBody>
      </p:sp>
      <p:grpSp>
        <p:nvGrpSpPr>
          <p:cNvPr id="2" name="Group 11"/>
          <p:cNvGrpSpPr>
            <a:grpSpLocks/>
          </p:cNvGrpSpPr>
          <p:nvPr/>
        </p:nvGrpSpPr>
        <p:grpSpPr bwMode="auto">
          <a:xfrm>
            <a:off x="3808413" y="2990850"/>
            <a:ext cx="468312" cy="1752600"/>
            <a:chOff x="1663" y="1551"/>
            <a:chExt cx="295" cy="1104"/>
          </a:xfrm>
        </p:grpSpPr>
        <p:sp>
          <p:nvSpPr>
            <p:cNvPr id="151564" name="AutoShape 12"/>
            <p:cNvSpPr>
              <a:spLocks/>
            </p:cNvSpPr>
            <p:nvPr/>
          </p:nvSpPr>
          <p:spPr bwMode="auto">
            <a:xfrm>
              <a:off x="1862" y="1551"/>
              <a:ext cx="96" cy="1104"/>
            </a:xfrm>
            <a:prstGeom prst="leftBrace">
              <a:avLst>
                <a:gd name="adj1" fmla="val 95833"/>
                <a:gd name="adj2" fmla="val 50000"/>
              </a:avLst>
            </a:prstGeom>
            <a:noFill/>
            <a:ln w="9525">
              <a:solidFill>
                <a:schemeClr val="tx1"/>
              </a:solidFill>
              <a:round/>
              <a:headEnd/>
              <a:tailEnd/>
            </a:ln>
            <a:effectLst/>
          </p:spPr>
          <p:txBody>
            <a:bodyPr wrap="none" anchor="ctr"/>
            <a:lstStyle/>
            <a:p>
              <a:endParaRPr lang="en-US"/>
            </a:p>
          </p:txBody>
        </p:sp>
        <p:sp>
          <p:nvSpPr>
            <p:cNvPr id="151565" name="Text Box 13"/>
            <p:cNvSpPr txBox="1">
              <a:spLocks noChangeArrowheads="1"/>
            </p:cNvSpPr>
            <p:nvPr/>
          </p:nvSpPr>
          <p:spPr bwMode="auto">
            <a:xfrm>
              <a:off x="1663" y="1955"/>
              <a:ext cx="247" cy="250"/>
            </a:xfrm>
            <a:prstGeom prst="rect">
              <a:avLst/>
            </a:prstGeom>
            <a:noFill/>
            <a:ln w="9525">
              <a:noFill/>
              <a:miter lim="800000"/>
              <a:headEnd/>
              <a:tailEnd/>
            </a:ln>
            <a:effectLst/>
          </p:spPr>
          <p:txBody>
            <a:bodyPr wrap="none">
              <a:spAutoFit/>
            </a:bodyPr>
            <a:lstStyle/>
            <a:p>
              <a:pPr algn="l"/>
              <a:r>
                <a:rPr kumimoji="0" lang="en-US" sz="2000">
                  <a:latin typeface="Sylfaen" pitchFamily="18" charset="0"/>
                </a:rPr>
                <a:t>m</a:t>
              </a:r>
            </a:p>
          </p:txBody>
        </p:sp>
      </p:grpSp>
      <p:grpSp>
        <p:nvGrpSpPr>
          <p:cNvPr id="3" name="Group 14"/>
          <p:cNvGrpSpPr>
            <a:grpSpLocks/>
          </p:cNvGrpSpPr>
          <p:nvPr/>
        </p:nvGrpSpPr>
        <p:grpSpPr bwMode="auto">
          <a:xfrm>
            <a:off x="5278438" y="2292350"/>
            <a:ext cx="1066800" cy="660400"/>
            <a:chOff x="2589" y="1111"/>
            <a:chExt cx="672" cy="416"/>
          </a:xfrm>
        </p:grpSpPr>
        <p:sp>
          <p:nvSpPr>
            <p:cNvPr id="151567" name="Text Box 15"/>
            <p:cNvSpPr txBox="1">
              <a:spLocks noChangeArrowheads="1"/>
            </p:cNvSpPr>
            <p:nvPr/>
          </p:nvSpPr>
          <p:spPr bwMode="auto">
            <a:xfrm>
              <a:off x="2831" y="1111"/>
              <a:ext cx="207" cy="250"/>
            </a:xfrm>
            <a:prstGeom prst="rect">
              <a:avLst/>
            </a:prstGeom>
            <a:noFill/>
            <a:ln w="9525">
              <a:noFill/>
              <a:miter lim="800000"/>
              <a:headEnd/>
              <a:tailEnd/>
            </a:ln>
            <a:effectLst/>
          </p:spPr>
          <p:txBody>
            <a:bodyPr wrap="none">
              <a:spAutoFit/>
            </a:bodyPr>
            <a:lstStyle/>
            <a:p>
              <a:pPr algn="l"/>
              <a:r>
                <a:rPr kumimoji="0" lang="en-US" sz="2000">
                  <a:latin typeface="Sylfaen" pitchFamily="18" charset="0"/>
                </a:rPr>
                <a:t>n</a:t>
              </a:r>
            </a:p>
          </p:txBody>
        </p:sp>
        <p:sp>
          <p:nvSpPr>
            <p:cNvPr id="151568" name="AutoShape 16"/>
            <p:cNvSpPr>
              <a:spLocks/>
            </p:cNvSpPr>
            <p:nvPr/>
          </p:nvSpPr>
          <p:spPr bwMode="auto">
            <a:xfrm rot="5400000">
              <a:off x="2829" y="1095"/>
              <a:ext cx="192" cy="672"/>
            </a:xfrm>
            <a:prstGeom prst="leftBrace">
              <a:avLst>
                <a:gd name="adj1" fmla="val 29167"/>
                <a:gd name="adj2" fmla="val 50000"/>
              </a:avLst>
            </a:prstGeom>
            <a:noFill/>
            <a:ln w="9525">
              <a:solidFill>
                <a:schemeClr val="tx1"/>
              </a:solidFill>
              <a:round/>
              <a:headEnd/>
              <a:tailEnd/>
            </a:ln>
            <a:effectLst/>
          </p:spPr>
          <p:txBody>
            <a:bodyPr wrap="none" anchor="ctr"/>
            <a:lstStyle/>
            <a:p>
              <a:endParaRPr lang="en-US"/>
            </a:p>
          </p:txBody>
        </p:sp>
      </p:grpSp>
      <p:sp>
        <p:nvSpPr>
          <p:cNvPr id="151569" name="Rectangle 17"/>
          <p:cNvSpPr>
            <a:spLocks noChangeArrowheads="1"/>
          </p:cNvSpPr>
          <p:nvPr/>
        </p:nvSpPr>
        <p:spPr bwMode="auto">
          <a:xfrm>
            <a:off x="4318000" y="4738687"/>
            <a:ext cx="439738" cy="519113"/>
          </a:xfrm>
          <a:prstGeom prst="rect">
            <a:avLst/>
          </a:prstGeom>
          <a:noFill/>
          <a:ln w="9525" algn="ctr">
            <a:noFill/>
            <a:miter lim="800000"/>
            <a:headEnd/>
            <a:tailEnd/>
          </a:ln>
          <a:effectLst/>
        </p:spPr>
        <p:txBody>
          <a:bodyPr wrap="none">
            <a:spAutoFit/>
          </a:bodyPr>
          <a:lstStyle/>
          <a:p>
            <a:r>
              <a:rPr kumimoji="0" lang="en-US" sz="2800" b="1">
                <a:latin typeface="Sylfaen" pitchFamily="18" charset="0"/>
              </a:rPr>
              <a:t>U</a:t>
            </a:r>
            <a:endParaRPr kumimoji="0" lang="en-US" sz="2800" b="1" baseline="30000">
              <a:latin typeface="Sylfaen" pitchFamily="18" charset="0"/>
            </a:endParaRPr>
          </a:p>
        </p:txBody>
      </p:sp>
      <p:sp>
        <p:nvSpPr>
          <p:cNvPr id="151570" name="AutoShape 18"/>
          <p:cNvSpPr>
            <a:spLocks noChangeArrowheads="1"/>
          </p:cNvSpPr>
          <p:nvPr/>
        </p:nvSpPr>
        <p:spPr bwMode="auto">
          <a:xfrm rot="16200000">
            <a:off x="3520282" y="3823493"/>
            <a:ext cx="1828800" cy="163513"/>
          </a:xfrm>
          <a:prstGeom prst="flowChartProcess">
            <a:avLst/>
          </a:prstGeom>
          <a:solidFill>
            <a:schemeClr val="folHlink"/>
          </a:solidFill>
          <a:ln w="9525">
            <a:solidFill>
              <a:schemeClr val="tx1"/>
            </a:solidFill>
            <a:miter lim="800000"/>
            <a:headEnd/>
            <a:tailEnd/>
          </a:ln>
          <a:effectLst/>
        </p:spPr>
        <p:txBody>
          <a:bodyPr vert="eaVert" wrap="none" anchor="ctr"/>
          <a:lstStyle/>
          <a:p>
            <a:endParaRPr kumimoji="0" lang="en-US" sz="2400" b="1" baseline="30000">
              <a:latin typeface="Sylfaen" pitchFamily="18" charset="0"/>
            </a:endParaRPr>
          </a:p>
        </p:txBody>
      </p:sp>
      <p:sp>
        <p:nvSpPr>
          <p:cNvPr id="151571" name="AutoShape 19"/>
          <p:cNvSpPr>
            <a:spLocks noChangeArrowheads="1"/>
          </p:cNvSpPr>
          <p:nvPr/>
        </p:nvSpPr>
        <p:spPr bwMode="auto">
          <a:xfrm rot="16200000">
            <a:off x="4775200" y="3001962"/>
            <a:ext cx="174625" cy="161925"/>
          </a:xfrm>
          <a:prstGeom prst="flowChartProcess">
            <a:avLst/>
          </a:prstGeom>
          <a:solidFill>
            <a:schemeClr val="folHlink"/>
          </a:solidFill>
          <a:ln w="9525">
            <a:solidFill>
              <a:schemeClr val="tx1"/>
            </a:solidFill>
            <a:miter lim="800000"/>
            <a:headEnd/>
            <a:tailEnd/>
          </a:ln>
          <a:effectLst/>
        </p:spPr>
        <p:txBody>
          <a:bodyPr vert="eaVert" wrap="none" anchor="ctr"/>
          <a:lstStyle/>
          <a:p>
            <a:endParaRPr kumimoji="0" lang="en-US" sz="2400" b="1">
              <a:latin typeface="Symbol" pitchFamily="18" charset="2"/>
              <a:sym typeface="Symbol" pitchFamily="18" charset="2"/>
            </a:endParaRPr>
          </a:p>
        </p:txBody>
      </p:sp>
      <p:sp>
        <p:nvSpPr>
          <p:cNvPr id="151572" name="Rectangle 20"/>
          <p:cNvSpPr>
            <a:spLocks noChangeArrowheads="1"/>
          </p:cNvSpPr>
          <p:nvPr/>
        </p:nvSpPr>
        <p:spPr bwMode="auto">
          <a:xfrm>
            <a:off x="5548313" y="3316287"/>
            <a:ext cx="584200" cy="519113"/>
          </a:xfrm>
          <a:prstGeom prst="rect">
            <a:avLst/>
          </a:prstGeom>
          <a:noFill/>
          <a:ln w="9525" algn="ctr">
            <a:noFill/>
            <a:miter lim="800000"/>
            <a:headEnd/>
            <a:tailEnd/>
          </a:ln>
          <a:effectLst/>
        </p:spPr>
        <p:txBody>
          <a:bodyPr wrap="none">
            <a:spAutoFit/>
          </a:bodyPr>
          <a:lstStyle/>
          <a:p>
            <a:r>
              <a:rPr kumimoji="0" lang="en-US" sz="2800" b="1">
                <a:latin typeface="Sylfaen" pitchFamily="18" charset="0"/>
              </a:rPr>
              <a:t>V</a:t>
            </a:r>
            <a:r>
              <a:rPr kumimoji="0" lang="en-US" sz="2800" b="1" baseline="30000">
                <a:latin typeface="Sylfaen" pitchFamily="18" charset="0"/>
              </a:rPr>
              <a:t>T</a:t>
            </a:r>
          </a:p>
        </p:txBody>
      </p:sp>
      <p:sp>
        <p:nvSpPr>
          <p:cNvPr id="151573" name="Rectangle 21"/>
          <p:cNvSpPr>
            <a:spLocks noChangeArrowheads="1"/>
          </p:cNvSpPr>
          <p:nvPr/>
        </p:nvSpPr>
        <p:spPr bwMode="auto">
          <a:xfrm>
            <a:off x="2946400" y="3346450"/>
            <a:ext cx="977900" cy="1006475"/>
          </a:xfrm>
          <a:prstGeom prst="rect">
            <a:avLst/>
          </a:prstGeom>
          <a:noFill/>
          <a:ln w="9525" algn="ctr">
            <a:noFill/>
            <a:miter lim="800000"/>
            <a:headEnd/>
            <a:tailEnd/>
          </a:ln>
          <a:effectLst/>
        </p:spPr>
        <p:txBody>
          <a:bodyPr>
            <a:spAutoFit/>
          </a:bodyPr>
          <a:lstStyle/>
          <a:p>
            <a:r>
              <a:rPr kumimoji="0" lang="en-US" sz="6000">
                <a:latin typeface="Symbol" pitchFamily="18" charset="2"/>
                <a:sym typeface="Symbol" pitchFamily="18" charset="2"/>
              </a:rPr>
              <a:t></a:t>
            </a:r>
            <a:r>
              <a:rPr kumimoji="0" lang="en-US" sz="4400">
                <a:latin typeface="Symbol" pitchFamily="18" charset="2"/>
              </a:rPr>
              <a:t> </a:t>
            </a:r>
          </a:p>
        </p:txBody>
      </p:sp>
      <p:sp>
        <p:nvSpPr>
          <p:cNvPr id="151574" name="Rectangle 22"/>
          <p:cNvSpPr>
            <a:spLocks noChangeArrowheads="1"/>
          </p:cNvSpPr>
          <p:nvPr/>
        </p:nvSpPr>
        <p:spPr bwMode="auto">
          <a:xfrm>
            <a:off x="4511675" y="2987675"/>
            <a:ext cx="171450" cy="1831975"/>
          </a:xfrm>
          <a:prstGeom prst="rect">
            <a:avLst/>
          </a:prstGeom>
          <a:solidFill>
            <a:srgbClr val="99CC00"/>
          </a:solidFill>
          <a:ln w="9525" algn="ctr">
            <a:solidFill>
              <a:schemeClr val="tx1"/>
            </a:solidFill>
            <a:miter lim="800000"/>
            <a:headEnd/>
            <a:tailEnd/>
          </a:ln>
          <a:effectLst/>
        </p:spPr>
        <p:txBody>
          <a:bodyPr wrap="none" anchor="ctr"/>
          <a:lstStyle/>
          <a:p>
            <a:endParaRPr lang="en-US"/>
          </a:p>
        </p:txBody>
      </p:sp>
      <p:sp>
        <p:nvSpPr>
          <p:cNvPr id="151575" name="Rectangle 23"/>
          <p:cNvSpPr>
            <a:spLocks noChangeArrowheads="1"/>
          </p:cNvSpPr>
          <p:nvPr/>
        </p:nvSpPr>
        <p:spPr bwMode="auto">
          <a:xfrm>
            <a:off x="4951413" y="3167062"/>
            <a:ext cx="158750" cy="157163"/>
          </a:xfrm>
          <a:prstGeom prst="rect">
            <a:avLst/>
          </a:prstGeom>
          <a:solidFill>
            <a:srgbClr val="99CC00"/>
          </a:solidFill>
          <a:ln w="9525" algn="ctr">
            <a:solidFill>
              <a:schemeClr val="tx1"/>
            </a:solidFill>
            <a:miter lim="800000"/>
            <a:headEnd/>
            <a:tailEnd/>
          </a:ln>
          <a:effectLst/>
        </p:spPr>
        <p:txBody>
          <a:bodyPr wrap="none" anchor="ctr"/>
          <a:lstStyle/>
          <a:p>
            <a:endParaRPr lang="en-US"/>
          </a:p>
        </p:txBody>
      </p:sp>
      <p:sp>
        <p:nvSpPr>
          <p:cNvPr id="151576" name="AutoShape 24"/>
          <p:cNvSpPr>
            <a:spLocks noChangeArrowheads="1"/>
          </p:cNvSpPr>
          <p:nvPr/>
        </p:nvSpPr>
        <p:spPr bwMode="auto">
          <a:xfrm>
            <a:off x="5235575" y="3008312"/>
            <a:ext cx="1149350" cy="163513"/>
          </a:xfrm>
          <a:prstGeom prst="flowChartProcess">
            <a:avLst/>
          </a:prstGeom>
          <a:solidFill>
            <a:schemeClr val="folHlink"/>
          </a:solidFill>
          <a:ln w="9525">
            <a:solidFill>
              <a:schemeClr val="tx1"/>
            </a:solidFill>
            <a:miter lim="800000"/>
            <a:headEnd/>
            <a:tailEnd/>
          </a:ln>
          <a:effectLst/>
        </p:spPr>
        <p:txBody>
          <a:bodyPr wrap="none" anchor="ctr"/>
          <a:lstStyle/>
          <a:p>
            <a:endParaRPr kumimoji="0" lang="en-US" sz="2400" b="1" baseline="30000">
              <a:latin typeface="Sylfaen" pitchFamily="18" charset="0"/>
            </a:endParaRPr>
          </a:p>
        </p:txBody>
      </p:sp>
      <p:sp>
        <p:nvSpPr>
          <p:cNvPr id="151577" name="Rectangle 25"/>
          <p:cNvSpPr>
            <a:spLocks noChangeArrowheads="1"/>
          </p:cNvSpPr>
          <p:nvPr/>
        </p:nvSpPr>
        <p:spPr bwMode="auto">
          <a:xfrm>
            <a:off x="5233988" y="3176587"/>
            <a:ext cx="1150937" cy="169863"/>
          </a:xfrm>
          <a:prstGeom prst="rect">
            <a:avLst/>
          </a:prstGeom>
          <a:solidFill>
            <a:srgbClr val="99CC00"/>
          </a:solidFill>
          <a:ln w="9525" algn="ctr">
            <a:solidFill>
              <a:schemeClr val="tx1"/>
            </a:solidFill>
            <a:miter lim="800000"/>
            <a:headEnd/>
            <a:tailEnd/>
          </a:ln>
          <a:effectLst/>
        </p:spPr>
        <p:txBody>
          <a:bodyPr wrap="none" anchor="ctr"/>
          <a:lstStyle/>
          <a:p>
            <a:endParaRPr lang="en-US"/>
          </a:p>
        </p:txBody>
      </p:sp>
      <p:pic>
        <p:nvPicPr>
          <p:cNvPr id="151582" name="Picture 30" descr="TP_tmp"/>
          <p:cNvPicPr>
            <a:picLocks noChangeAspect="1" noChangeArrowheads="1"/>
          </p:cNvPicPr>
          <p:nvPr>
            <p:custDataLst>
              <p:tags r:id="rId2"/>
            </p:custDataLst>
          </p:nvPr>
        </p:nvPicPr>
        <p:blipFill>
          <a:blip r:embed="rId5" cstate="print">
            <a:clrChange>
              <a:clrFrom>
                <a:srgbClr val="FFFFFF"/>
              </a:clrFrom>
              <a:clrTo>
                <a:srgbClr val="FFFFFF">
                  <a:alpha val="0"/>
                </a:srgbClr>
              </a:clrTo>
            </a:clrChange>
          </a:blip>
          <a:srcRect/>
          <a:stretch>
            <a:fillRect/>
          </a:stretch>
        </p:blipFill>
        <p:spPr bwMode="auto">
          <a:xfrm>
            <a:off x="1676400" y="1498600"/>
            <a:ext cx="6248400" cy="635000"/>
          </a:xfrm>
          <a:prstGeom prst="rect">
            <a:avLst/>
          </a:prstGeom>
          <a:noFill/>
          <a:ln w="28575" algn="ctr">
            <a:noFill/>
            <a:miter lim="800000"/>
            <a:headEnd type="none" w="sm" len="sm"/>
            <a:tailEnd/>
          </a:ln>
          <a:effectLst/>
        </p:spPr>
      </p:pic>
      <p:sp>
        <p:nvSpPr>
          <p:cNvPr id="4" name="TextBox 3"/>
          <p:cNvSpPr txBox="1"/>
          <p:nvPr/>
        </p:nvSpPr>
        <p:spPr>
          <a:xfrm>
            <a:off x="7646126" y="1524726"/>
            <a:ext cx="325730" cy="369332"/>
          </a:xfrm>
          <a:prstGeom prst="rect">
            <a:avLst/>
          </a:prstGeom>
          <a:noFill/>
        </p:spPr>
        <p:txBody>
          <a:bodyPr wrap="none" rtlCol="0">
            <a:spAutoFit/>
          </a:bodyPr>
          <a:lstStyle/>
          <a:p>
            <a:r>
              <a:rPr lang="en-US" dirty="0" smtClean="0">
                <a:latin typeface="Arial" pitchFamily="34" charset="0"/>
                <a:cs typeface="Arial" pitchFamily="34" charset="0"/>
              </a:rPr>
              <a:t>T</a:t>
            </a:r>
          </a:p>
        </p:txBody>
      </p:sp>
    </p:spTree>
    <p:custDataLst>
      <p:tags r:id="rId1"/>
    </p:custDataLst>
    <p:extLst>
      <p:ext uri="{BB962C8B-B14F-4D97-AF65-F5344CB8AC3E}">
        <p14:creationId xmlns:p14="http://schemas.microsoft.com/office/powerpoint/2010/main" val="3612520257"/>
      </p:ext>
    </p:extLst>
  </p:cSld>
  <p:clrMapOvr>
    <a:masterClrMapping/>
  </p:clrMapOvr>
  <p:transition advTm="63359"/>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type="title"/>
          </p:nvPr>
        </p:nvSpPr>
        <p:spPr>
          <a:xfrm>
            <a:off x="457200" y="0"/>
            <a:ext cx="8686800" cy="987552"/>
          </a:xfrm>
        </p:spPr>
        <p:txBody>
          <a:bodyPr/>
          <a:lstStyle/>
          <a:p>
            <a:r>
              <a:rPr lang="en-US" sz="3600" dirty="0" smtClean="0"/>
              <a:t>Each Singular Value Affects One Column of U and V</a:t>
            </a:r>
            <a:endParaRPr lang="en-US" sz="3600" dirty="0"/>
          </a:p>
        </p:txBody>
      </p:sp>
      <p:sp>
        <p:nvSpPr>
          <p:cNvPr id="146436" name="Rectangle 4"/>
          <p:cNvSpPr>
            <a:spLocks noGrp="1" noChangeArrowheads="1"/>
          </p:cNvSpPr>
          <p:nvPr>
            <p:ph idx="1"/>
          </p:nvPr>
        </p:nvSpPr>
        <p:spPr/>
        <p:txBody>
          <a:bodyPr>
            <a:normAutofit/>
          </a:bodyPr>
          <a:lstStyle/>
          <a:p>
            <a:pPr>
              <a:lnSpc>
                <a:spcPct val="90000"/>
              </a:lnSpc>
            </a:pPr>
            <a:endParaRPr lang="en-US" dirty="0"/>
          </a:p>
          <a:p>
            <a:pPr>
              <a:lnSpc>
                <a:spcPct val="90000"/>
              </a:lnSpc>
            </a:pPr>
            <a:endParaRPr lang="en-US" dirty="0"/>
          </a:p>
          <a:p>
            <a:pPr>
              <a:lnSpc>
                <a:spcPct val="90000"/>
              </a:lnSpc>
            </a:pPr>
            <a:endParaRPr lang="en-US" dirty="0"/>
          </a:p>
          <a:p>
            <a:pPr>
              <a:lnSpc>
                <a:spcPct val="90000"/>
              </a:lnSpc>
            </a:pPr>
            <a:endParaRPr lang="en-US" dirty="0" smtClean="0"/>
          </a:p>
          <a:p>
            <a:pPr>
              <a:lnSpc>
                <a:spcPct val="90000"/>
              </a:lnSpc>
            </a:pPr>
            <a:endParaRPr lang="en-US" dirty="0"/>
          </a:p>
          <a:p>
            <a:pPr>
              <a:lnSpc>
                <a:spcPct val="90000"/>
              </a:lnSpc>
            </a:pPr>
            <a:endParaRPr lang="en-US" dirty="0"/>
          </a:p>
          <a:p>
            <a:pPr lvl="1">
              <a:lnSpc>
                <a:spcPct val="90000"/>
              </a:lnSpc>
            </a:pPr>
            <a:endParaRPr lang="en-US" dirty="0"/>
          </a:p>
          <a:p>
            <a:pPr lvl="1">
              <a:lnSpc>
                <a:spcPct val="90000"/>
              </a:lnSpc>
            </a:pPr>
            <a:endParaRPr lang="en-US" dirty="0"/>
          </a:p>
        </p:txBody>
      </p:sp>
      <p:sp>
        <p:nvSpPr>
          <p:cNvPr id="23" name="Slide Number Placeholder 5"/>
          <p:cNvSpPr>
            <a:spLocks noGrp="1"/>
          </p:cNvSpPr>
          <p:nvPr>
            <p:ph type="sldNum" sz="quarter" idx="12"/>
          </p:nvPr>
        </p:nvSpPr>
        <p:spPr/>
        <p:txBody>
          <a:bodyPr/>
          <a:lstStyle/>
          <a:p>
            <a:fld id="{CF275999-92DF-4821-995D-90B0EE284B4E}" type="slidenum">
              <a:rPr lang="en-US"/>
              <a:pPr/>
              <a:t>27</a:t>
            </a:fld>
            <a:endParaRPr lang="en-US"/>
          </a:p>
        </p:txBody>
      </p:sp>
      <p:sp>
        <p:nvSpPr>
          <p:cNvPr id="146437" name="AutoShape 5"/>
          <p:cNvSpPr>
            <a:spLocks noChangeArrowheads="1"/>
          </p:cNvSpPr>
          <p:nvPr/>
        </p:nvSpPr>
        <p:spPr bwMode="auto">
          <a:xfrm rot="16200000">
            <a:off x="1495425" y="3424238"/>
            <a:ext cx="1828800" cy="1143000"/>
          </a:xfrm>
          <a:prstGeom prst="flowChartProcess">
            <a:avLst/>
          </a:prstGeom>
          <a:solidFill>
            <a:srgbClr val="CCECFF"/>
          </a:solidFill>
          <a:ln w="9525">
            <a:solidFill>
              <a:schemeClr val="tx1"/>
            </a:solidFill>
            <a:miter lim="800000"/>
            <a:headEnd/>
            <a:tailEnd/>
          </a:ln>
          <a:effectLst/>
        </p:spPr>
        <p:txBody>
          <a:bodyPr vert="eaVert" wrap="none" anchor="ctr"/>
          <a:lstStyle/>
          <a:p>
            <a:pPr algn="ctr"/>
            <a:r>
              <a:rPr kumimoji="0" lang="en-US" sz="2400" b="1" dirty="0">
                <a:latin typeface="Sylfaen" pitchFamily="18" charset="0"/>
              </a:rPr>
              <a:t>A</a:t>
            </a:r>
            <a:endParaRPr kumimoji="0" lang="en-US" sz="2400" b="1" baseline="30000" dirty="0">
              <a:latin typeface="Sylfaen" pitchFamily="18" charset="0"/>
            </a:endParaRPr>
          </a:p>
        </p:txBody>
      </p:sp>
      <p:sp>
        <p:nvSpPr>
          <p:cNvPr id="146438" name="AutoShape 6"/>
          <p:cNvSpPr>
            <a:spLocks/>
          </p:cNvSpPr>
          <p:nvPr/>
        </p:nvSpPr>
        <p:spPr bwMode="auto">
          <a:xfrm>
            <a:off x="1638300" y="3081338"/>
            <a:ext cx="152400" cy="1752600"/>
          </a:xfrm>
          <a:prstGeom prst="leftBrace">
            <a:avLst>
              <a:gd name="adj1" fmla="val 95833"/>
              <a:gd name="adj2" fmla="val 50000"/>
            </a:avLst>
          </a:prstGeom>
          <a:noFill/>
          <a:ln w="9525">
            <a:solidFill>
              <a:schemeClr val="tx1"/>
            </a:solidFill>
            <a:round/>
            <a:headEnd/>
            <a:tailEnd/>
          </a:ln>
          <a:effectLst/>
        </p:spPr>
        <p:txBody>
          <a:bodyPr wrap="none" anchor="ctr"/>
          <a:lstStyle/>
          <a:p>
            <a:endParaRPr lang="en-US"/>
          </a:p>
        </p:txBody>
      </p:sp>
      <p:sp>
        <p:nvSpPr>
          <p:cNvPr id="146439" name="Text Box 7"/>
          <p:cNvSpPr txBox="1">
            <a:spLocks noChangeArrowheads="1"/>
          </p:cNvSpPr>
          <p:nvPr/>
        </p:nvSpPr>
        <p:spPr bwMode="auto">
          <a:xfrm>
            <a:off x="1381125" y="3767138"/>
            <a:ext cx="392113" cy="396875"/>
          </a:xfrm>
          <a:prstGeom prst="rect">
            <a:avLst/>
          </a:prstGeom>
          <a:noFill/>
          <a:ln w="9525">
            <a:noFill/>
            <a:miter lim="800000"/>
            <a:headEnd/>
            <a:tailEnd/>
          </a:ln>
          <a:effectLst/>
        </p:spPr>
        <p:txBody>
          <a:bodyPr wrap="none">
            <a:spAutoFit/>
          </a:bodyPr>
          <a:lstStyle/>
          <a:p>
            <a:pPr algn="l"/>
            <a:r>
              <a:rPr kumimoji="0" lang="en-US" sz="2000">
                <a:latin typeface="Sylfaen" pitchFamily="18" charset="0"/>
              </a:rPr>
              <a:t>m</a:t>
            </a:r>
          </a:p>
        </p:txBody>
      </p:sp>
      <p:sp>
        <p:nvSpPr>
          <p:cNvPr id="146440" name="Text Box 8"/>
          <p:cNvSpPr txBox="1">
            <a:spLocks noChangeArrowheads="1"/>
          </p:cNvSpPr>
          <p:nvPr/>
        </p:nvSpPr>
        <p:spPr bwMode="auto">
          <a:xfrm>
            <a:off x="2247900" y="2405063"/>
            <a:ext cx="328613" cy="396875"/>
          </a:xfrm>
          <a:prstGeom prst="rect">
            <a:avLst/>
          </a:prstGeom>
          <a:noFill/>
          <a:ln w="9525">
            <a:noFill/>
            <a:miter lim="800000"/>
            <a:headEnd/>
            <a:tailEnd/>
          </a:ln>
          <a:effectLst/>
        </p:spPr>
        <p:txBody>
          <a:bodyPr wrap="none">
            <a:spAutoFit/>
          </a:bodyPr>
          <a:lstStyle/>
          <a:p>
            <a:pPr algn="l"/>
            <a:r>
              <a:rPr kumimoji="0" lang="en-US" sz="2000">
                <a:latin typeface="Sylfaen" pitchFamily="18" charset="0"/>
              </a:rPr>
              <a:t>n</a:t>
            </a:r>
          </a:p>
        </p:txBody>
      </p:sp>
      <p:sp>
        <p:nvSpPr>
          <p:cNvPr id="146441" name="AutoShape 9"/>
          <p:cNvSpPr>
            <a:spLocks/>
          </p:cNvSpPr>
          <p:nvPr/>
        </p:nvSpPr>
        <p:spPr bwMode="auto">
          <a:xfrm rot="5400000">
            <a:off x="2247900" y="2328863"/>
            <a:ext cx="304800" cy="1066800"/>
          </a:xfrm>
          <a:prstGeom prst="leftBrace">
            <a:avLst>
              <a:gd name="adj1" fmla="val 29167"/>
              <a:gd name="adj2" fmla="val 50000"/>
            </a:avLst>
          </a:prstGeom>
          <a:noFill/>
          <a:ln w="9525">
            <a:solidFill>
              <a:schemeClr val="tx1"/>
            </a:solidFill>
            <a:round/>
            <a:headEnd/>
            <a:tailEnd/>
          </a:ln>
          <a:effectLst/>
        </p:spPr>
        <p:txBody>
          <a:bodyPr wrap="none" anchor="ctr"/>
          <a:lstStyle/>
          <a:p>
            <a:endParaRPr lang="en-US"/>
          </a:p>
        </p:txBody>
      </p:sp>
      <p:sp>
        <p:nvSpPr>
          <p:cNvPr id="146450" name="AutoShape 18"/>
          <p:cNvSpPr>
            <a:spLocks noChangeArrowheads="1"/>
          </p:cNvSpPr>
          <p:nvPr/>
        </p:nvSpPr>
        <p:spPr bwMode="auto">
          <a:xfrm rot="16200000">
            <a:off x="3205957" y="3913981"/>
            <a:ext cx="1828800" cy="163513"/>
          </a:xfrm>
          <a:prstGeom prst="flowChartProcess">
            <a:avLst/>
          </a:prstGeom>
          <a:solidFill>
            <a:schemeClr val="folHlink"/>
          </a:solidFill>
          <a:ln w="9525">
            <a:solidFill>
              <a:schemeClr val="tx1"/>
            </a:solidFill>
            <a:miter lim="800000"/>
            <a:headEnd/>
            <a:tailEnd/>
          </a:ln>
          <a:effectLst/>
        </p:spPr>
        <p:txBody>
          <a:bodyPr vert="eaVert" wrap="none" anchor="ctr"/>
          <a:lstStyle/>
          <a:p>
            <a:endParaRPr kumimoji="0" lang="en-US" sz="2400" b="1" baseline="30000">
              <a:latin typeface="Sylfaen" pitchFamily="18" charset="0"/>
            </a:endParaRPr>
          </a:p>
        </p:txBody>
      </p:sp>
      <p:sp>
        <p:nvSpPr>
          <p:cNvPr id="146451" name="AutoShape 19"/>
          <p:cNvSpPr>
            <a:spLocks noChangeArrowheads="1"/>
          </p:cNvSpPr>
          <p:nvPr/>
        </p:nvSpPr>
        <p:spPr bwMode="auto">
          <a:xfrm rot="16200000">
            <a:off x="4260850" y="3092450"/>
            <a:ext cx="174625" cy="161925"/>
          </a:xfrm>
          <a:prstGeom prst="flowChartProcess">
            <a:avLst/>
          </a:prstGeom>
          <a:solidFill>
            <a:schemeClr val="folHlink"/>
          </a:solidFill>
          <a:ln w="9525">
            <a:solidFill>
              <a:schemeClr val="tx1"/>
            </a:solidFill>
            <a:miter lim="800000"/>
            <a:headEnd/>
            <a:tailEnd/>
          </a:ln>
          <a:effectLst/>
        </p:spPr>
        <p:txBody>
          <a:bodyPr vert="eaVert" wrap="none" anchor="ctr"/>
          <a:lstStyle/>
          <a:p>
            <a:endParaRPr kumimoji="0" lang="en-US" sz="2400" b="1">
              <a:latin typeface="Symbol" pitchFamily="18" charset="2"/>
              <a:sym typeface="Symbol" pitchFamily="18" charset="2"/>
            </a:endParaRPr>
          </a:p>
        </p:txBody>
      </p:sp>
      <p:sp>
        <p:nvSpPr>
          <p:cNvPr id="146453" name="Rectangle 21"/>
          <p:cNvSpPr>
            <a:spLocks noChangeArrowheads="1"/>
          </p:cNvSpPr>
          <p:nvPr/>
        </p:nvSpPr>
        <p:spPr bwMode="auto">
          <a:xfrm>
            <a:off x="2946400" y="3436938"/>
            <a:ext cx="977900" cy="1006475"/>
          </a:xfrm>
          <a:prstGeom prst="rect">
            <a:avLst/>
          </a:prstGeom>
          <a:noFill/>
          <a:ln w="9525" algn="ctr">
            <a:noFill/>
            <a:miter lim="800000"/>
            <a:headEnd/>
            <a:tailEnd/>
          </a:ln>
          <a:effectLst/>
        </p:spPr>
        <p:txBody>
          <a:bodyPr>
            <a:spAutoFit/>
          </a:bodyPr>
          <a:lstStyle/>
          <a:p>
            <a:r>
              <a:rPr kumimoji="0" lang="en-US" sz="6000">
                <a:latin typeface="Symbol" pitchFamily="18" charset="2"/>
                <a:sym typeface="Symbol" pitchFamily="18" charset="2"/>
              </a:rPr>
              <a:t></a:t>
            </a:r>
            <a:r>
              <a:rPr kumimoji="0" lang="en-US" sz="4400">
                <a:latin typeface="Symbol" pitchFamily="18" charset="2"/>
              </a:rPr>
              <a:t> </a:t>
            </a:r>
          </a:p>
        </p:txBody>
      </p:sp>
      <p:sp>
        <p:nvSpPr>
          <p:cNvPr id="146454" name="Rectangle 22"/>
          <p:cNvSpPr>
            <a:spLocks noChangeArrowheads="1"/>
          </p:cNvSpPr>
          <p:nvPr/>
        </p:nvSpPr>
        <p:spPr bwMode="auto">
          <a:xfrm>
            <a:off x="6229350" y="3121025"/>
            <a:ext cx="171450" cy="1831975"/>
          </a:xfrm>
          <a:prstGeom prst="rect">
            <a:avLst/>
          </a:prstGeom>
          <a:solidFill>
            <a:srgbClr val="99CC00"/>
          </a:solidFill>
          <a:ln w="9525" algn="ctr">
            <a:solidFill>
              <a:schemeClr val="tx1"/>
            </a:solidFill>
            <a:miter lim="800000"/>
            <a:headEnd/>
            <a:tailEnd/>
          </a:ln>
          <a:effectLst/>
        </p:spPr>
        <p:txBody>
          <a:bodyPr wrap="none" anchor="ctr"/>
          <a:lstStyle/>
          <a:p>
            <a:endParaRPr lang="en-US"/>
          </a:p>
        </p:txBody>
      </p:sp>
      <p:sp>
        <p:nvSpPr>
          <p:cNvPr id="146455" name="Rectangle 23"/>
          <p:cNvSpPr>
            <a:spLocks noChangeArrowheads="1"/>
          </p:cNvSpPr>
          <p:nvPr/>
        </p:nvSpPr>
        <p:spPr bwMode="auto">
          <a:xfrm>
            <a:off x="6477000" y="3121025"/>
            <a:ext cx="158750" cy="157163"/>
          </a:xfrm>
          <a:prstGeom prst="rect">
            <a:avLst/>
          </a:prstGeom>
          <a:solidFill>
            <a:srgbClr val="99CC00"/>
          </a:solidFill>
          <a:ln w="9525" algn="ctr">
            <a:solidFill>
              <a:schemeClr val="tx1"/>
            </a:solidFill>
            <a:miter lim="800000"/>
            <a:headEnd/>
            <a:tailEnd/>
          </a:ln>
          <a:effectLst/>
        </p:spPr>
        <p:txBody>
          <a:bodyPr wrap="none" anchor="ctr"/>
          <a:lstStyle/>
          <a:p>
            <a:endParaRPr lang="en-US"/>
          </a:p>
        </p:txBody>
      </p:sp>
      <p:sp>
        <p:nvSpPr>
          <p:cNvPr id="146456" name="AutoShape 24"/>
          <p:cNvSpPr>
            <a:spLocks noChangeArrowheads="1"/>
          </p:cNvSpPr>
          <p:nvPr/>
        </p:nvSpPr>
        <p:spPr bwMode="auto">
          <a:xfrm>
            <a:off x="4572000" y="3098800"/>
            <a:ext cx="1149350" cy="163513"/>
          </a:xfrm>
          <a:prstGeom prst="flowChartProcess">
            <a:avLst/>
          </a:prstGeom>
          <a:solidFill>
            <a:schemeClr val="folHlink"/>
          </a:solidFill>
          <a:ln w="9525">
            <a:solidFill>
              <a:schemeClr val="tx1"/>
            </a:solidFill>
            <a:miter lim="800000"/>
            <a:headEnd/>
            <a:tailEnd/>
          </a:ln>
          <a:effectLst/>
        </p:spPr>
        <p:txBody>
          <a:bodyPr wrap="none" anchor="ctr"/>
          <a:lstStyle/>
          <a:p>
            <a:endParaRPr kumimoji="0" lang="en-US" sz="2400" b="1" baseline="30000">
              <a:latin typeface="Sylfaen" pitchFamily="18" charset="0"/>
            </a:endParaRPr>
          </a:p>
        </p:txBody>
      </p:sp>
      <p:sp>
        <p:nvSpPr>
          <p:cNvPr id="146457" name="Rectangle 25"/>
          <p:cNvSpPr>
            <a:spLocks noChangeArrowheads="1"/>
          </p:cNvSpPr>
          <p:nvPr/>
        </p:nvSpPr>
        <p:spPr bwMode="auto">
          <a:xfrm>
            <a:off x="6781800" y="3121025"/>
            <a:ext cx="1150938" cy="169863"/>
          </a:xfrm>
          <a:prstGeom prst="rect">
            <a:avLst/>
          </a:prstGeom>
          <a:solidFill>
            <a:srgbClr val="99CC00"/>
          </a:solidFill>
          <a:ln w="9525" algn="ctr">
            <a:solidFill>
              <a:schemeClr val="tx1"/>
            </a:solidFill>
            <a:miter lim="800000"/>
            <a:headEnd/>
            <a:tailEnd/>
          </a:ln>
          <a:effectLst/>
        </p:spPr>
        <p:txBody>
          <a:bodyPr wrap="none" anchor="ctr"/>
          <a:lstStyle/>
          <a:p>
            <a:endParaRPr lang="en-US"/>
          </a:p>
        </p:txBody>
      </p:sp>
      <p:sp>
        <p:nvSpPr>
          <p:cNvPr id="146458" name="Text Box 26"/>
          <p:cNvSpPr txBox="1">
            <a:spLocks noChangeArrowheads="1"/>
          </p:cNvSpPr>
          <p:nvPr/>
        </p:nvSpPr>
        <p:spPr bwMode="auto">
          <a:xfrm>
            <a:off x="5795963" y="3635375"/>
            <a:ext cx="452437" cy="762000"/>
          </a:xfrm>
          <a:prstGeom prst="rect">
            <a:avLst/>
          </a:prstGeom>
          <a:noFill/>
          <a:ln w="9525" algn="ctr">
            <a:noFill/>
            <a:miter lim="800000"/>
            <a:headEnd/>
            <a:tailEnd/>
          </a:ln>
          <a:effectLst/>
        </p:spPr>
        <p:txBody>
          <a:bodyPr wrap="none">
            <a:spAutoFit/>
          </a:bodyPr>
          <a:lstStyle/>
          <a:p>
            <a:r>
              <a:rPr kumimoji="0" lang="en-US" sz="4400">
                <a:latin typeface="Comic Sans MS" pitchFamily="66" charset="0"/>
              </a:rPr>
              <a:t>+</a:t>
            </a:r>
          </a:p>
        </p:txBody>
      </p:sp>
      <p:sp>
        <p:nvSpPr>
          <p:cNvPr id="146459" name="Text Box 27"/>
          <p:cNvSpPr txBox="1">
            <a:spLocks noChangeArrowheads="1"/>
          </p:cNvSpPr>
          <p:nvPr/>
        </p:nvSpPr>
        <p:spPr bwMode="auto">
          <a:xfrm>
            <a:off x="3833813" y="2555875"/>
            <a:ext cx="782587" cy="369332"/>
          </a:xfrm>
          <a:prstGeom prst="rect">
            <a:avLst/>
          </a:prstGeom>
          <a:noFill/>
          <a:ln w="9525" algn="ctr">
            <a:noFill/>
            <a:miter lim="800000"/>
            <a:headEnd/>
            <a:tailEnd/>
          </a:ln>
          <a:effectLst/>
        </p:spPr>
        <p:txBody>
          <a:bodyPr wrap="none">
            <a:spAutoFit/>
          </a:bodyPr>
          <a:lstStyle/>
          <a:p>
            <a:r>
              <a:rPr kumimoji="0" lang="en-US" dirty="0">
                <a:sym typeface="Symbol" pitchFamily="18" charset="2"/>
              </a:rPr>
              <a:t></a:t>
            </a:r>
            <a:r>
              <a:rPr kumimoji="0" lang="en-US" baseline="-25000" dirty="0" smtClean="0">
                <a:sym typeface="Symbol" pitchFamily="18" charset="2"/>
              </a:rPr>
              <a:t>1</a:t>
            </a:r>
            <a:r>
              <a:rPr kumimoji="0" lang="en-US" b="1" dirty="0" smtClean="0"/>
              <a:t>u</a:t>
            </a:r>
            <a:r>
              <a:rPr kumimoji="0" lang="en-US" b="1" baseline="-25000" dirty="0" smtClean="0"/>
              <a:t>1</a:t>
            </a:r>
            <a:r>
              <a:rPr kumimoji="0" lang="en-US" b="1" dirty="0" smtClean="0"/>
              <a:t>v</a:t>
            </a:r>
            <a:r>
              <a:rPr kumimoji="0" lang="en-US" b="1" baseline="-25000" dirty="0" smtClean="0"/>
              <a:t>1</a:t>
            </a:r>
            <a:endParaRPr kumimoji="0" lang="en-US" b="1" baseline="-25000" dirty="0"/>
          </a:p>
        </p:txBody>
      </p:sp>
      <p:sp>
        <p:nvSpPr>
          <p:cNvPr id="146460" name="Text Box 28"/>
          <p:cNvSpPr txBox="1">
            <a:spLocks noChangeArrowheads="1"/>
          </p:cNvSpPr>
          <p:nvPr/>
        </p:nvSpPr>
        <p:spPr bwMode="auto">
          <a:xfrm>
            <a:off x="6216650" y="2603500"/>
            <a:ext cx="795411" cy="369332"/>
          </a:xfrm>
          <a:prstGeom prst="rect">
            <a:avLst/>
          </a:prstGeom>
          <a:noFill/>
          <a:ln w="9525" algn="ctr">
            <a:noFill/>
            <a:miter lim="800000"/>
            <a:headEnd/>
            <a:tailEnd/>
          </a:ln>
          <a:effectLst/>
        </p:spPr>
        <p:txBody>
          <a:bodyPr wrap="none">
            <a:spAutoFit/>
          </a:bodyPr>
          <a:lstStyle/>
          <a:p>
            <a:r>
              <a:rPr kumimoji="0" lang="en-US" dirty="0">
                <a:sym typeface="Symbol" pitchFamily="18" charset="2"/>
              </a:rPr>
              <a:t></a:t>
            </a:r>
            <a:r>
              <a:rPr kumimoji="0" lang="en-US" baseline="-25000" dirty="0" smtClean="0">
                <a:sym typeface="Symbol" pitchFamily="18" charset="2"/>
              </a:rPr>
              <a:t>2</a:t>
            </a:r>
            <a:r>
              <a:rPr kumimoji="0" lang="en-US" b="1" dirty="0" smtClean="0"/>
              <a:t>u</a:t>
            </a:r>
            <a:r>
              <a:rPr kumimoji="0" lang="en-US" b="1" baseline="-25000" dirty="0" smtClean="0"/>
              <a:t>2</a:t>
            </a:r>
            <a:r>
              <a:rPr kumimoji="0" lang="en-US" b="1" dirty="0" smtClean="0"/>
              <a:t>v</a:t>
            </a:r>
            <a:r>
              <a:rPr kumimoji="0" lang="en-US" b="1" baseline="-25000" dirty="0" smtClean="0"/>
              <a:t>2</a:t>
            </a:r>
            <a:endParaRPr kumimoji="0" lang="en-US" baseline="-25000" dirty="0"/>
          </a:p>
        </p:txBody>
      </p:sp>
      <p:pic>
        <p:nvPicPr>
          <p:cNvPr id="146462" name="Picture 30" descr="TP_tmp"/>
          <p:cNvPicPr>
            <a:picLocks noChangeAspect="1" noChangeArrowheads="1"/>
          </p:cNvPicPr>
          <p:nvPr>
            <p:custDataLst>
              <p:tags r:id="rId2"/>
            </p:custDataLst>
          </p:nvPr>
        </p:nvPicPr>
        <p:blipFill>
          <a:blip r:embed="rId5" cstate="print">
            <a:clrChange>
              <a:clrFrom>
                <a:srgbClr val="FFFFFF"/>
              </a:clrFrom>
              <a:clrTo>
                <a:srgbClr val="FFFFFF">
                  <a:alpha val="0"/>
                </a:srgbClr>
              </a:clrTo>
            </a:clrChange>
          </a:blip>
          <a:srcRect/>
          <a:stretch>
            <a:fillRect/>
          </a:stretch>
        </p:blipFill>
        <p:spPr bwMode="auto">
          <a:xfrm>
            <a:off x="1676400" y="1520825"/>
            <a:ext cx="6248400" cy="635000"/>
          </a:xfrm>
          <a:prstGeom prst="rect">
            <a:avLst/>
          </a:prstGeom>
          <a:noFill/>
          <a:ln w="28575" algn="ctr">
            <a:noFill/>
            <a:miter lim="800000"/>
            <a:headEnd type="none" w="sm" len="sm"/>
            <a:tailEnd/>
          </a:ln>
          <a:effectLst/>
        </p:spPr>
      </p:pic>
      <p:sp>
        <p:nvSpPr>
          <p:cNvPr id="25" name="TextBox 24"/>
          <p:cNvSpPr txBox="1"/>
          <p:nvPr/>
        </p:nvSpPr>
        <p:spPr>
          <a:xfrm>
            <a:off x="6934200" y="5257800"/>
            <a:ext cx="1944763" cy="1384995"/>
          </a:xfrm>
          <a:prstGeom prst="rect">
            <a:avLst/>
          </a:prstGeom>
          <a:noFill/>
        </p:spPr>
        <p:txBody>
          <a:bodyPr wrap="none" rtlCol="0">
            <a:spAutoFit/>
          </a:bodyPr>
          <a:lstStyle/>
          <a:p>
            <a:r>
              <a:rPr lang="el-GR" sz="2800" b="1" dirty="0" smtClean="0">
                <a:solidFill>
                  <a:srgbClr val="008000"/>
                </a:solidFill>
                <a:latin typeface="Times New Roman"/>
                <a:cs typeface="Times New Roman"/>
              </a:rPr>
              <a:t>σ</a:t>
            </a:r>
            <a:r>
              <a:rPr lang="en-US" sz="2800" b="1" baseline="-25000" dirty="0" err="1" smtClean="0">
                <a:solidFill>
                  <a:srgbClr val="008000"/>
                </a:solidFill>
                <a:latin typeface="Times New Roman"/>
                <a:cs typeface="Times New Roman"/>
              </a:rPr>
              <a:t>i</a:t>
            </a:r>
            <a:r>
              <a:rPr lang="en-US" sz="2800" b="1" baseline="-25000" dirty="0" smtClean="0">
                <a:solidFill>
                  <a:srgbClr val="008000"/>
                </a:solidFill>
                <a:latin typeface="Times New Roman"/>
                <a:cs typeface="Times New Roman"/>
              </a:rPr>
              <a:t>  </a:t>
            </a:r>
            <a:r>
              <a:rPr lang="en-US" sz="2800" b="1" dirty="0" smtClean="0">
                <a:solidFill>
                  <a:srgbClr val="008000"/>
                </a:solidFill>
                <a:latin typeface="Times New Roman"/>
                <a:cs typeface="Times New Roman"/>
              </a:rPr>
              <a:t>… scalar</a:t>
            </a:r>
          </a:p>
          <a:p>
            <a:r>
              <a:rPr lang="en-US" sz="2800" b="1" dirty="0" err="1" smtClean="0">
                <a:solidFill>
                  <a:srgbClr val="008000"/>
                </a:solidFill>
                <a:latin typeface="Times New Roman"/>
                <a:cs typeface="Times New Roman"/>
              </a:rPr>
              <a:t>u</a:t>
            </a:r>
            <a:r>
              <a:rPr lang="en-US" sz="2800" b="1" baseline="-25000" dirty="0" err="1" smtClean="0">
                <a:solidFill>
                  <a:srgbClr val="008000"/>
                </a:solidFill>
                <a:latin typeface="Times New Roman"/>
                <a:cs typeface="Times New Roman"/>
              </a:rPr>
              <a:t>i</a:t>
            </a:r>
            <a:r>
              <a:rPr lang="en-US" sz="2800" b="1" dirty="0" smtClean="0">
                <a:solidFill>
                  <a:srgbClr val="008000"/>
                </a:solidFill>
                <a:latin typeface="Times New Roman"/>
                <a:cs typeface="Times New Roman"/>
              </a:rPr>
              <a:t> … vector</a:t>
            </a:r>
          </a:p>
          <a:p>
            <a:r>
              <a:rPr lang="en-US" sz="2800" b="1" dirty="0" smtClean="0">
                <a:solidFill>
                  <a:srgbClr val="008000"/>
                </a:solidFill>
                <a:latin typeface="Times New Roman"/>
                <a:cs typeface="Times New Roman"/>
              </a:rPr>
              <a:t>v</a:t>
            </a:r>
            <a:r>
              <a:rPr lang="en-US" sz="2800" b="1" baseline="-25000" dirty="0" smtClean="0">
                <a:solidFill>
                  <a:srgbClr val="008000"/>
                </a:solidFill>
                <a:latin typeface="Times New Roman"/>
                <a:cs typeface="Times New Roman"/>
              </a:rPr>
              <a:t>i</a:t>
            </a:r>
            <a:r>
              <a:rPr lang="en-US" sz="2800" b="1" dirty="0" smtClean="0">
                <a:solidFill>
                  <a:srgbClr val="008000"/>
                </a:solidFill>
                <a:latin typeface="Times New Roman"/>
                <a:cs typeface="Times New Roman"/>
              </a:rPr>
              <a:t> … vector</a:t>
            </a:r>
            <a:endParaRPr lang="en-US" sz="2800" b="1" dirty="0">
              <a:solidFill>
                <a:srgbClr val="008000"/>
              </a:solidFill>
            </a:endParaRPr>
          </a:p>
        </p:txBody>
      </p:sp>
      <p:sp>
        <p:nvSpPr>
          <p:cNvPr id="26" name="TextBox 25"/>
          <p:cNvSpPr txBox="1"/>
          <p:nvPr/>
        </p:nvSpPr>
        <p:spPr>
          <a:xfrm>
            <a:off x="7646126" y="1524726"/>
            <a:ext cx="325730" cy="369332"/>
          </a:xfrm>
          <a:prstGeom prst="rect">
            <a:avLst/>
          </a:prstGeom>
          <a:noFill/>
        </p:spPr>
        <p:txBody>
          <a:bodyPr wrap="none" rtlCol="0">
            <a:spAutoFit/>
          </a:bodyPr>
          <a:lstStyle/>
          <a:p>
            <a:r>
              <a:rPr lang="en-US" dirty="0" smtClean="0">
                <a:latin typeface="Arial" pitchFamily="34" charset="0"/>
                <a:cs typeface="Arial" pitchFamily="34" charset="0"/>
              </a:rPr>
              <a:t>T</a:t>
            </a:r>
          </a:p>
        </p:txBody>
      </p:sp>
      <p:sp>
        <p:nvSpPr>
          <p:cNvPr id="2" name="TextBox 1"/>
          <p:cNvSpPr txBox="1"/>
          <p:nvPr/>
        </p:nvSpPr>
        <p:spPr>
          <a:xfrm>
            <a:off x="1714500" y="5638800"/>
            <a:ext cx="4039888" cy="830997"/>
          </a:xfrm>
          <a:prstGeom prst="rect">
            <a:avLst/>
          </a:prstGeom>
          <a:noFill/>
        </p:spPr>
        <p:txBody>
          <a:bodyPr wrap="none" rtlCol="0">
            <a:spAutoFit/>
          </a:bodyPr>
          <a:lstStyle/>
          <a:p>
            <a:r>
              <a:rPr lang="en-US" sz="2400" dirty="0" smtClean="0"/>
              <a:t>If we set </a:t>
            </a:r>
            <a:r>
              <a:rPr lang="en-US" sz="2400" dirty="0" smtClean="0">
                <a:sym typeface="Symbol"/>
              </a:rPr>
              <a:t></a:t>
            </a:r>
            <a:r>
              <a:rPr lang="en-US" sz="2400" baseline="-25000" dirty="0" smtClean="0"/>
              <a:t>2</a:t>
            </a:r>
            <a:r>
              <a:rPr lang="en-US" sz="2400" dirty="0" smtClean="0"/>
              <a:t> = 0, then the green</a:t>
            </a:r>
          </a:p>
          <a:p>
            <a:r>
              <a:rPr lang="en-US" sz="2400" dirty="0" smtClean="0"/>
              <a:t>columns may as well not exist.</a:t>
            </a:r>
            <a:endParaRPr lang="en-US" sz="2400" dirty="0"/>
          </a:p>
        </p:txBody>
      </p:sp>
    </p:spTree>
    <p:custDataLst>
      <p:tags r:id="rId1"/>
    </p:custDataLst>
    <p:extLst>
      <p:ext uri="{BB962C8B-B14F-4D97-AF65-F5344CB8AC3E}">
        <p14:creationId xmlns:p14="http://schemas.microsoft.com/office/powerpoint/2010/main" val="22567807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Jure’s</a:t>
            </a:r>
            <a:r>
              <a:rPr lang="en-US" dirty="0" smtClean="0"/>
              <a:t> </a:t>
            </a:r>
            <a:r>
              <a:rPr lang="en-US" dirty="0" smtClean="0">
                <a:solidFill>
                  <a:srgbClr val="92D050"/>
                </a:solidFill>
              </a:rPr>
              <a:t>Example</a:t>
            </a:r>
            <a:r>
              <a:rPr lang="en-US" dirty="0" smtClean="0"/>
              <a:t> Decomposition</a:t>
            </a:r>
            <a:endParaRPr lang="en-US" dirty="0"/>
          </a:p>
        </p:txBody>
      </p:sp>
      <p:sp>
        <p:nvSpPr>
          <p:cNvPr id="3" name="Content Placeholder 2"/>
          <p:cNvSpPr>
            <a:spLocks noGrp="1"/>
          </p:cNvSpPr>
          <p:nvPr>
            <p:ph idx="1"/>
          </p:nvPr>
        </p:nvSpPr>
        <p:spPr/>
        <p:txBody>
          <a:bodyPr/>
          <a:lstStyle/>
          <a:p>
            <a:r>
              <a:rPr lang="en-US" dirty="0" smtClean="0"/>
              <a:t>The following is Example 11.9 from MMDS.</a:t>
            </a:r>
          </a:p>
          <a:p>
            <a:r>
              <a:rPr lang="en-US" dirty="0" smtClean="0"/>
              <a:t>It modifies the simpler Example 11.8, where a rank-2 matrix can be decomposed exactly into a 7-by-2 U and a 5-by-2 V.</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28</a:t>
            </a:fld>
            <a:endParaRPr lang="en-US" dirty="0"/>
          </a:p>
        </p:txBody>
      </p:sp>
    </p:spTree>
    <p:extLst>
      <p:ext uri="{BB962C8B-B14F-4D97-AF65-F5344CB8AC3E}">
        <p14:creationId xmlns:p14="http://schemas.microsoft.com/office/powerpoint/2010/main" val="6694207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4930" name="Rectangle 2"/>
          <p:cNvSpPr>
            <a:spLocks noGrp="1" noChangeArrowheads="1"/>
          </p:cNvSpPr>
          <p:nvPr>
            <p:ph type="title"/>
          </p:nvPr>
        </p:nvSpPr>
        <p:spPr>
          <a:xfrm>
            <a:off x="317554" y="76200"/>
            <a:ext cx="8826445" cy="987552"/>
          </a:xfrm>
        </p:spPr>
        <p:txBody>
          <a:bodyPr/>
          <a:lstStyle/>
          <a:p>
            <a:r>
              <a:rPr lang="en-US" dirty="0" smtClean="0">
                <a:solidFill>
                  <a:srgbClr val="92D050"/>
                </a:solidFill>
              </a:rPr>
              <a:t>Example</a:t>
            </a:r>
            <a:r>
              <a:rPr lang="en-US" dirty="0" smtClean="0"/>
              <a:t>: Users-to-Movies</a:t>
            </a:r>
            <a:endParaRPr lang="en-US" dirty="0"/>
          </a:p>
        </p:txBody>
      </p:sp>
      <p:sp>
        <p:nvSpPr>
          <p:cNvPr id="1404931" name="Rectangle 3"/>
          <p:cNvSpPr>
            <a:spLocks noGrp="1" noChangeArrowheads="1"/>
          </p:cNvSpPr>
          <p:nvPr>
            <p:ph type="body" idx="1"/>
          </p:nvPr>
        </p:nvSpPr>
        <p:spPr>
          <a:xfrm>
            <a:off x="457200" y="1295401"/>
            <a:ext cx="8229600" cy="1167548"/>
          </a:xfrm>
        </p:spPr>
        <p:txBody>
          <a:bodyPr/>
          <a:lstStyle/>
          <a:p>
            <a:r>
              <a:rPr lang="en-US" sz="3600" b="1" dirty="0" smtClean="0">
                <a:solidFill>
                  <a:srgbClr val="FF0066"/>
                </a:solidFill>
              </a:rPr>
              <a:t>A = U </a:t>
            </a:r>
            <a:r>
              <a:rPr lang="en-US" sz="3600" b="1" dirty="0" smtClean="0">
                <a:solidFill>
                  <a:srgbClr val="FF0066"/>
                </a:solidFill>
                <a:sym typeface="Symbol"/>
              </a:rPr>
              <a:t></a:t>
            </a:r>
            <a:r>
              <a:rPr lang="en-US" sz="3600" b="1" dirty="0" smtClean="0">
                <a:solidFill>
                  <a:srgbClr val="FF0066"/>
                </a:solidFill>
              </a:rPr>
              <a:t> V</a:t>
            </a:r>
            <a:r>
              <a:rPr lang="en-US" sz="3600" b="1" baseline="30000" dirty="0" smtClean="0">
                <a:solidFill>
                  <a:srgbClr val="FF0066"/>
                </a:solidFill>
              </a:rPr>
              <a:t>T</a:t>
            </a:r>
            <a:r>
              <a:rPr lang="en-US" sz="3600" b="1" dirty="0" smtClean="0">
                <a:solidFill>
                  <a:srgbClr val="FF0066"/>
                </a:solidFill>
              </a:rPr>
              <a:t> - example: </a:t>
            </a:r>
            <a:r>
              <a:rPr lang="en-US" sz="3600" b="1" dirty="0"/>
              <a:t>Users to </a:t>
            </a:r>
            <a:r>
              <a:rPr lang="en-US" sz="3600" b="1" dirty="0" smtClean="0"/>
              <a:t>Movies</a:t>
            </a:r>
            <a:endParaRPr lang="en-US" sz="3600" b="1" dirty="0" smtClean="0">
              <a:solidFill>
                <a:srgbClr val="FF0066"/>
              </a:solidFill>
            </a:endParaRPr>
          </a:p>
          <a:p>
            <a:endParaRPr lang="en-US" dirty="0">
              <a:solidFill>
                <a:schemeClr val="accent2"/>
              </a:solidFill>
            </a:endParaRPr>
          </a:p>
        </p:txBody>
      </p:sp>
      <p:sp>
        <p:nvSpPr>
          <p:cNvPr id="33" name="Slide Number Placeholder 5"/>
          <p:cNvSpPr>
            <a:spLocks noGrp="1"/>
          </p:cNvSpPr>
          <p:nvPr>
            <p:ph type="sldNum" sz="quarter" idx="12"/>
          </p:nvPr>
        </p:nvSpPr>
        <p:spPr/>
        <p:txBody>
          <a:bodyPr/>
          <a:lstStyle/>
          <a:p>
            <a:fld id="{D073BEF0-3123-4184-98D7-FBB99C137BD3}" type="slidenum">
              <a:rPr lang="en-US" smtClean="0"/>
              <a:pPr/>
              <a:t>29</a:t>
            </a:fld>
            <a:endParaRPr lang="en-US"/>
          </a:p>
        </p:txBody>
      </p:sp>
      <p:grpSp>
        <p:nvGrpSpPr>
          <p:cNvPr id="3" name="Group 2"/>
          <p:cNvGrpSpPr/>
          <p:nvPr/>
        </p:nvGrpSpPr>
        <p:grpSpPr>
          <a:xfrm>
            <a:off x="-76200" y="1828801"/>
            <a:ext cx="9220200" cy="4934128"/>
            <a:chOff x="-76200" y="1828801"/>
            <a:chExt cx="9220200" cy="4934128"/>
          </a:xfrm>
        </p:grpSpPr>
        <p:sp>
          <p:nvSpPr>
            <p:cNvPr id="1404936" name="Freeform 8"/>
            <p:cNvSpPr>
              <a:spLocks/>
            </p:cNvSpPr>
            <p:nvPr/>
          </p:nvSpPr>
          <p:spPr bwMode="auto">
            <a:xfrm>
              <a:off x="795248" y="3018528"/>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1404939" name="Freeform 11"/>
            <p:cNvSpPr>
              <a:spLocks/>
            </p:cNvSpPr>
            <p:nvPr/>
          </p:nvSpPr>
          <p:spPr bwMode="auto">
            <a:xfrm flipH="1">
              <a:off x="2456408" y="3018528"/>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1404949" name="Text Box 21"/>
            <p:cNvSpPr txBox="1">
              <a:spLocks noChangeArrowheads="1"/>
            </p:cNvSpPr>
            <p:nvPr/>
          </p:nvSpPr>
          <p:spPr bwMode="auto">
            <a:xfrm>
              <a:off x="2679192" y="3941426"/>
              <a:ext cx="401072"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a:t>
              </a:r>
            </a:p>
          </p:txBody>
        </p:sp>
        <p:sp>
          <p:nvSpPr>
            <p:cNvPr id="1404950" name="Line 22"/>
            <p:cNvSpPr>
              <a:spLocks noChangeShapeType="1"/>
            </p:cNvSpPr>
            <p:nvPr/>
          </p:nvSpPr>
          <p:spPr bwMode="auto">
            <a:xfrm flipV="1">
              <a:off x="304800" y="3018528"/>
              <a:ext cx="0" cy="533400"/>
            </a:xfrm>
            <a:prstGeom prst="line">
              <a:avLst/>
            </a:prstGeom>
            <a:noFill/>
            <a:ln w="15875">
              <a:solidFill>
                <a:srgbClr val="008000"/>
              </a:solidFill>
              <a:round/>
              <a:headEnd/>
              <a:tailEnd type="arrow" w="med" len="med"/>
            </a:ln>
            <a:effectLst/>
          </p:spPr>
          <p:txBody>
            <a:bodyPr wrap="none" anchor="ctr"/>
            <a:lstStyle/>
            <a:p>
              <a:endParaRPr lang="en-US">
                <a:solidFill>
                  <a:srgbClr val="008000"/>
                </a:solidFill>
              </a:endParaRPr>
            </a:p>
          </p:txBody>
        </p:sp>
        <p:sp>
          <p:nvSpPr>
            <p:cNvPr id="1404951" name="Text Box 23"/>
            <p:cNvSpPr txBox="1">
              <a:spLocks noChangeArrowheads="1"/>
            </p:cNvSpPr>
            <p:nvPr/>
          </p:nvSpPr>
          <p:spPr bwMode="auto">
            <a:xfrm>
              <a:off x="0" y="3596656"/>
              <a:ext cx="635110" cy="369332"/>
            </a:xfrm>
            <a:prstGeom prst="rect">
              <a:avLst/>
            </a:prstGeom>
            <a:noFill/>
            <a:ln w="15875">
              <a:noFill/>
              <a:miter lim="800000"/>
              <a:headEnd type="none" w="sm" len="sm"/>
              <a:tailEnd/>
            </a:ln>
            <a:effectLst/>
          </p:spPr>
          <p:txBody>
            <a:bodyPr wrap="none" anchor="ctr">
              <a:spAutoFit/>
            </a:bodyPr>
            <a:lstStyle/>
            <a:p>
              <a:r>
                <a:rPr lang="en-US" dirty="0" err="1" smtClean="0">
                  <a:solidFill>
                    <a:srgbClr val="008000"/>
                  </a:solidFill>
                </a:rPr>
                <a:t>SciFi</a:t>
              </a:r>
              <a:endParaRPr lang="en-US" dirty="0">
                <a:solidFill>
                  <a:srgbClr val="008000"/>
                </a:solidFill>
              </a:endParaRPr>
            </a:p>
          </p:txBody>
        </p:sp>
        <p:sp>
          <p:nvSpPr>
            <p:cNvPr id="1404953" name="Text Box 25"/>
            <p:cNvSpPr txBox="1">
              <a:spLocks noChangeArrowheads="1"/>
            </p:cNvSpPr>
            <p:nvPr/>
          </p:nvSpPr>
          <p:spPr bwMode="auto">
            <a:xfrm>
              <a:off x="-76200" y="4998418"/>
              <a:ext cx="968855" cy="369332"/>
            </a:xfrm>
            <a:prstGeom prst="rect">
              <a:avLst/>
            </a:prstGeom>
            <a:noFill/>
            <a:ln w="15875">
              <a:noFill/>
              <a:miter lim="800000"/>
              <a:headEnd type="none" w="sm" len="sm"/>
              <a:tailEnd/>
            </a:ln>
            <a:effectLst/>
          </p:spPr>
          <p:txBody>
            <a:bodyPr wrap="none" anchor="ctr">
              <a:spAutoFit/>
            </a:bodyPr>
            <a:lstStyle/>
            <a:p>
              <a:r>
                <a:rPr lang="en-US" dirty="0" err="1" smtClean="0">
                  <a:solidFill>
                    <a:srgbClr val="008000"/>
                  </a:solidFill>
                </a:rPr>
                <a:t>Romnce</a:t>
              </a:r>
              <a:endParaRPr lang="en-US" dirty="0">
                <a:solidFill>
                  <a:srgbClr val="008000"/>
                </a:solidFill>
              </a:endParaRPr>
            </a:p>
          </p:txBody>
        </p:sp>
        <p:sp>
          <p:nvSpPr>
            <p:cNvPr id="1404954" name="Line 26"/>
            <p:cNvSpPr>
              <a:spLocks noChangeShapeType="1"/>
            </p:cNvSpPr>
            <p:nvPr/>
          </p:nvSpPr>
          <p:spPr bwMode="auto">
            <a:xfrm>
              <a:off x="304800" y="4085328"/>
              <a:ext cx="0" cy="228600"/>
            </a:xfrm>
            <a:prstGeom prst="line">
              <a:avLst/>
            </a:prstGeom>
            <a:noFill/>
            <a:ln w="15875">
              <a:solidFill>
                <a:srgbClr val="008000"/>
              </a:solidFill>
              <a:round/>
              <a:headEnd type="none" w="sm" len="sm"/>
              <a:tailEnd type="arrow" w="med" len="med"/>
            </a:ln>
            <a:effectLst/>
          </p:spPr>
          <p:txBody>
            <a:bodyPr wrap="none" anchor="ctr"/>
            <a:lstStyle/>
            <a:p>
              <a:endParaRPr lang="en-US">
                <a:solidFill>
                  <a:srgbClr val="008000"/>
                </a:solidFill>
              </a:endParaRPr>
            </a:p>
          </p:txBody>
        </p:sp>
        <p:sp>
          <p:nvSpPr>
            <p:cNvPr id="1404955" name="Line 27"/>
            <p:cNvSpPr>
              <a:spLocks noChangeShapeType="1"/>
            </p:cNvSpPr>
            <p:nvPr/>
          </p:nvSpPr>
          <p:spPr bwMode="auto">
            <a:xfrm flipV="1">
              <a:off x="304800" y="4542528"/>
              <a:ext cx="0" cy="457200"/>
            </a:xfrm>
            <a:prstGeom prst="line">
              <a:avLst/>
            </a:prstGeom>
            <a:noFill/>
            <a:ln w="15875">
              <a:solidFill>
                <a:srgbClr val="008000"/>
              </a:solidFill>
              <a:round/>
              <a:headEnd type="none" w="sm" len="sm"/>
              <a:tailEnd type="arrow" w="med" len="med"/>
            </a:ln>
            <a:effectLst/>
          </p:spPr>
          <p:txBody>
            <a:bodyPr wrap="none" anchor="ctr"/>
            <a:lstStyle/>
            <a:p>
              <a:endParaRPr lang="en-US">
                <a:solidFill>
                  <a:srgbClr val="008000"/>
                </a:solidFill>
              </a:endParaRPr>
            </a:p>
          </p:txBody>
        </p:sp>
        <p:sp>
          <p:nvSpPr>
            <p:cNvPr id="1404956" name="Line 28"/>
            <p:cNvSpPr>
              <a:spLocks noChangeShapeType="1"/>
            </p:cNvSpPr>
            <p:nvPr/>
          </p:nvSpPr>
          <p:spPr bwMode="auto">
            <a:xfrm>
              <a:off x="304800" y="5380728"/>
              <a:ext cx="0" cy="228600"/>
            </a:xfrm>
            <a:prstGeom prst="line">
              <a:avLst/>
            </a:prstGeom>
            <a:noFill/>
            <a:ln w="15875">
              <a:solidFill>
                <a:srgbClr val="008000"/>
              </a:solidFill>
              <a:round/>
              <a:headEnd type="none" w="sm" len="sm"/>
              <a:tailEnd type="arrow" w="med" len="med"/>
            </a:ln>
            <a:effectLst/>
          </p:spPr>
          <p:txBody>
            <a:bodyPr wrap="none" anchor="ctr"/>
            <a:lstStyle/>
            <a:p>
              <a:endParaRPr lang="en-US"/>
            </a:p>
          </p:txBody>
        </p:sp>
        <p:sp>
          <p:nvSpPr>
            <p:cNvPr id="1404958" name="Freeform 30"/>
            <p:cNvSpPr>
              <a:spLocks/>
            </p:cNvSpPr>
            <p:nvPr/>
          </p:nvSpPr>
          <p:spPr bwMode="auto">
            <a:xfrm>
              <a:off x="6096000" y="3676470"/>
              <a:ext cx="228600" cy="1200329"/>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1404959" name="Freeform 31"/>
            <p:cNvSpPr>
              <a:spLocks/>
            </p:cNvSpPr>
            <p:nvPr/>
          </p:nvSpPr>
          <p:spPr bwMode="auto">
            <a:xfrm flipH="1">
              <a:off x="7620000" y="3676470"/>
              <a:ext cx="228600" cy="120033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1404960" name="Text Box 32"/>
            <p:cNvSpPr txBox="1">
              <a:spLocks noChangeArrowheads="1"/>
            </p:cNvSpPr>
            <p:nvPr/>
          </p:nvSpPr>
          <p:spPr bwMode="auto">
            <a:xfrm>
              <a:off x="5467932" y="4013562"/>
              <a:ext cx="399468"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x</a:t>
              </a:r>
            </a:p>
          </p:txBody>
        </p:sp>
        <p:sp>
          <p:nvSpPr>
            <p:cNvPr id="1404963" name="Text Box 35"/>
            <p:cNvSpPr txBox="1">
              <a:spLocks noChangeArrowheads="1"/>
            </p:cNvSpPr>
            <p:nvPr/>
          </p:nvSpPr>
          <p:spPr bwMode="auto">
            <a:xfrm>
              <a:off x="8204353" y="4020922"/>
              <a:ext cx="399468"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x</a:t>
              </a:r>
            </a:p>
          </p:txBody>
        </p:sp>
        <p:sp>
          <p:nvSpPr>
            <p:cNvPr id="1404964" name="Freeform 36"/>
            <p:cNvSpPr>
              <a:spLocks/>
            </p:cNvSpPr>
            <p:nvPr/>
          </p:nvSpPr>
          <p:spPr bwMode="auto">
            <a:xfrm>
              <a:off x="5330672" y="5648873"/>
              <a:ext cx="155728" cy="1037856"/>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1404965" name="Freeform 37"/>
            <p:cNvSpPr>
              <a:spLocks/>
            </p:cNvSpPr>
            <p:nvPr/>
          </p:nvSpPr>
          <p:spPr bwMode="auto">
            <a:xfrm flipH="1">
              <a:off x="8915400" y="5590457"/>
              <a:ext cx="152400" cy="1106928"/>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34" name="TextBox 33"/>
            <p:cNvSpPr txBox="1"/>
            <p:nvPr/>
          </p:nvSpPr>
          <p:spPr>
            <a:xfrm rot="16200000">
              <a:off x="1063987" y="1447286"/>
              <a:ext cx="1268296" cy="2031325"/>
            </a:xfrm>
            <a:prstGeom prst="rect">
              <a:avLst/>
            </a:prstGeom>
            <a:noFill/>
          </p:spPr>
          <p:txBody>
            <a:bodyPr wrap="none" rtlCol="0">
              <a:spAutoFit/>
            </a:bodyPr>
            <a:lstStyle/>
            <a:p>
              <a:pPr>
                <a:lnSpc>
                  <a:spcPct val="140000"/>
                </a:lnSpc>
              </a:pPr>
              <a:r>
                <a:rPr lang="en-US" dirty="0" smtClean="0">
                  <a:solidFill>
                    <a:srgbClr val="008000"/>
                  </a:solidFill>
                </a:rPr>
                <a:t> Matrix</a:t>
              </a:r>
            </a:p>
            <a:p>
              <a:pPr>
                <a:lnSpc>
                  <a:spcPct val="140000"/>
                </a:lnSpc>
              </a:pPr>
              <a:r>
                <a:rPr lang="en-US" dirty="0" smtClean="0">
                  <a:solidFill>
                    <a:srgbClr val="008000"/>
                  </a:solidFill>
                </a:rPr>
                <a:t>Alien</a:t>
              </a:r>
            </a:p>
            <a:p>
              <a:pPr>
                <a:lnSpc>
                  <a:spcPct val="140000"/>
                </a:lnSpc>
              </a:pPr>
              <a:r>
                <a:rPr lang="en-US" dirty="0" smtClean="0">
                  <a:solidFill>
                    <a:srgbClr val="008000"/>
                  </a:solidFill>
                </a:rPr>
                <a:t>Serenity</a:t>
              </a:r>
            </a:p>
            <a:p>
              <a:pPr>
                <a:lnSpc>
                  <a:spcPct val="140000"/>
                </a:lnSpc>
              </a:pPr>
              <a:r>
                <a:rPr lang="en-US" dirty="0" smtClean="0">
                  <a:solidFill>
                    <a:srgbClr val="008000"/>
                  </a:solidFill>
                </a:rPr>
                <a:t>Casablanca</a:t>
              </a:r>
            </a:p>
            <a:p>
              <a:pPr>
                <a:lnSpc>
                  <a:spcPct val="140000"/>
                </a:lnSpc>
              </a:pPr>
              <a:r>
                <a:rPr lang="en-US" dirty="0" smtClean="0">
                  <a:solidFill>
                    <a:srgbClr val="008000"/>
                  </a:solidFill>
                </a:rPr>
                <a:t> </a:t>
              </a:r>
              <a:r>
                <a:rPr lang="en-US" dirty="0" err="1" smtClean="0">
                  <a:solidFill>
                    <a:srgbClr val="008000"/>
                  </a:solidFill>
                </a:rPr>
                <a:t>Amelie</a:t>
              </a:r>
              <a:endParaRPr lang="en-US" dirty="0">
                <a:solidFill>
                  <a:srgbClr val="008000"/>
                </a:solidFill>
              </a:endParaRPr>
            </a:p>
          </p:txBody>
        </p:sp>
        <p:sp>
          <p:nvSpPr>
            <p:cNvPr id="30" name="Rectangle 29"/>
            <p:cNvSpPr/>
            <p:nvPr/>
          </p:nvSpPr>
          <p:spPr>
            <a:xfrm>
              <a:off x="758672" y="3018528"/>
              <a:ext cx="1984528" cy="2677656"/>
            </a:xfrm>
            <a:prstGeom prst="rect">
              <a:avLst/>
            </a:prstGeom>
          </p:spPr>
          <p:txBody>
            <a:bodyPr wrap="square">
              <a:spAutoFit/>
            </a:bodyPr>
            <a:lstStyle/>
            <a:p>
              <a:pPr algn="ctr"/>
              <a:r>
                <a:rPr lang="en-US" sz="2400" b="1" dirty="0">
                  <a:latin typeface="Times New Roman" pitchFamily="18" charset="0"/>
                  <a:cs typeface="Times New Roman" pitchFamily="18" charset="0"/>
                </a:rPr>
                <a:t>1   1   1</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3   3   3</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4   4   4</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5   5   5</a:t>
              </a:r>
              <a:r>
                <a:rPr lang="en-US" sz="2400" dirty="0">
                  <a:latin typeface="Times New Roman" pitchFamily="18" charset="0"/>
                  <a:cs typeface="Times New Roman" pitchFamily="18" charset="0"/>
                </a:rPr>
                <a:t>   0   0</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2</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4   4</a:t>
              </a:r>
            </a:p>
            <a:p>
              <a:pPr algn="ctr"/>
              <a:r>
                <a:rPr lang="en-US" sz="2400" dirty="0">
                  <a:latin typeface="Times New Roman" pitchFamily="18" charset="0"/>
                  <a:cs typeface="Times New Roman" pitchFamily="18" charset="0"/>
                </a:rPr>
                <a:t>0   0   0   </a:t>
              </a:r>
              <a:r>
                <a:rPr lang="en-US" sz="2400" b="1" dirty="0">
                  <a:latin typeface="Times New Roman" pitchFamily="18" charset="0"/>
                  <a:cs typeface="Times New Roman" pitchFamily="18" charset="0"/>
                </a:rPr>
                <a:t>5   5</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1</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2   2</a:t>
              </a:r>
            </a:p>
          </p:txBody>
        </p:sp>
        <p:grpSp>
          <p:nvGrpSpPr>
            <p:cNvPr id="2" name="Group 1"/>
            <p:cNvGrpSpPr/>
            <p:nvPr/>
          </p:nvGrpSpPr>
          <p:grpSpPr>
            <a:xfrm>
              <a:off x="2895600" y="3018528"/>
              <a:ext cx="2514600" cy="2677656"/>
              <a:chOff x="2971800" y="3018528"/>
              <a:chExt cx="2514600" cy="2677656"/>
            </a:xfrm>
          </p:grpSpPr>
          <p:sp>
            <p:nvSpPr>
              <p:cNvPr id="1404947" name="Freeform 19"/>
              <p:cNvSpPr>
                <a:spLocks/>
              </p:cNvSpPr>
              <p:nvPr/>
            </p:nvSpPr>
            <p:spPr bwMode="auto">
              <a:xfrm flipH="1">
                <a:off x="5181600" y="3055104"/>
                <a:ext cx="1524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1404948" name="Freeform 20"/>
              <p:cNvSpPr>
                <a:spLocks/>
              </p:cNvSpPr>
              <p:nvPr/>
            </p:nvSpPr>
            <p:spPr bwMode="auto">
              <a:xfrm>
                <a:off x="3105912" y="3044952"/>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35" name="Rectangle 34"/>
              <p:cNvSpPr/>
              <p:nvPr/>
            </p:nvSpPr>
            <p:spPr>
              <a:xfrm>
                <a:off x="2971800" y="3018528"/>
                <a:ext cx="2514600" cy="2677656"/>
              </a:xfrm>
              <a:prstGeom prst="rect">
                <a:avLst/>
              </a:prstGeom>
            </p:spPr>
            <p:txBody>
              <a:bodyPr wrap="square">
                <a:spAutoFit/>
              </a:bodyPr>
              <a:lstStyle/>
              <a:p>
                <a:pPr algn="ctr"/>
                <a:r>
                  <a:rPr lang="en-US" sz="2400" b="1" dirty="0">
                    <a:latin typeface="Times New Roman" pitchFamily="18" charset="0"/>
                    <a:cs typeface="Times New Roman" pitchFamily="18" charset="0"/>
                  </a:rPr>
                  <a:t>0.13</a:t>
                </a:r>
                <a:r>
                  <a:rPr lang="en-US" sz="2400" dirty="0">
                    <a:latin typeface="Times New Roman" pitchFamily="18" charset="0"/>
                    <a:cs typeface="Times New Roman" pitchFamily="18" charset="0"/>
                  </a:rPr>
                  <a:t>   0.02  -0.01</a:t>
                </a:r>
              </a:p>
              <a:p>
                <a:pPr algn="ctr"/>
                <a:r>
                  <a:rPr lang="en-US" sz="2400" b="1" dirty="0">
                    <a:latin typeface="Times New Roman" pitchFamily="18" charset="0"/>
                    <a:cs typeface="Times New Roman" pitchFamily="18" charset="0"/>
                  </a:rPr>
                  <a:t>0.41</a:t>
                </a:r>
                <a:r>
                  <a:rPr lang="en-US" sz="2400" dirty="0">
                    <a:latin typeface="Times New Roman" pitchFamily="18" charset="0"/>
                    <a:cs typeface="Times New Roman" pitchFamily="18" charset="0"/>
                  </a:rPr>
                  <a:t>   0.07  -0.03</a:t>
                </a:r>
              </a:p>
              <a:p>
                <a:pPr algn="ctr"/>
                <a:r>
                  <a:rPr lang="en-US" sz="2400" b="1" dirty="0">
                    <a:latin typeface="Times New Roman" pitchFamily="18" charset="0"/>
                    <a:cs typeface="Times New Roman" pitchFamily="18" charset="0"/>
                  </a:rPr>
                  <a:t>0.55</a:t>
                </a:r>
                <a:r>
                  <a:rPr lang="en-US" sz="2400" dirty="0">
                    <a:latin typeface="Times New Roman" pitchFamily="18" charset="0"/>
                    <a:cs typeface="Times New Roman" pitchFamily="18" charset="0"/>
                  </a:rPr>
                  <a:t>   0.09  -0.04</a:t>
                </a:r>
              </a:p>
              <a:p>
                <a:pPr algn="ctr"/>
                <a:r>
                  <a:rPr lang="en-US" sz="2400" b="1" dirty="0">
                    <a:latin typeface="Times New Roman" pitchFamily="18" charset="0"/>
                    <a:cs typeface="Times New Roman" pitchFamily="18" charset="0"/>
                  </a:rPr>
                  <a:t>0.68</a:t>
                </a:r>
                <a:r>
                  <a:rPr lang="en-US" sz="2400" dirty="0">
                    <a:latin typeface="Times New Roman" pitchFamily="18" charset="0"/>
                    <a:cs typeface="Times New Roman" pitchFamily="18" charset="0"/>
                  </a:rPr>
                  <a:t>   0.11  -0.05</a:t>
                </a:r>
              </a:p>
              <a:p>
                <a:pPr algn="ctr"/>
                <a:r>
                  <a:rPr lang="en-US" sz="2400" dirty="0" smtClean="0">
                    <a:latin typeface="Times New Roman" pitchFamily="18" charset="0"/>
                    <a:cs typeface="Times New Roman" pitchFamily="18" charset="0"/>
                  </a:rPr>
                  <a:t>0.15  </a:t>
                </a:r>
                <a:r>
                  <a:rPr lang="en-US" sz="2400" b="1" dirty="0" smtClean="0">
                    <a:latin typeface="Times New Roman" pitchFamily="18" charset="0"/>
                    <a:cs typeface="Times New Roman" pitchFamily="18" charset="0"/>
                  </a:rPr>
                  <a:t>-0.59</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0.65</a:t>
                </a:r>
              </a:p>
              <a:p>
                <a:pPr algn="ctr"/>
                <a:r>
                  <a:rPr lang="en-US" sz="2400" dirty="0" smtClean="0">
                    <a:latin typeface="Times New Roman" pitchFamily="18" charset="0"/>
                    <a:cs typeface="Times New Roman" pitchFamily="18" charset="0"/>
                  </a:rPr>
                  <a:t>0.07  </a:t>
                </a:r>
                <a:r>
                  <a:rPr lang="en-US" sz="2400" b="1" dirty="0">
                    <a:latin typeface="Times New Roman" pitchFamily="18" charset="0"/>
                    <a:cs typeface="Times New Roman" pitchFamily="18" charset="0"/>
                  </a:rPr>
                  <a:t>-0.73</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-0.67</a:t>
                </a:r>
              </a:p>
              <a:p>
                <a:pPr algn="ctr"/>
                <a:r>
                  <a:rPr lang="en-US" sz="2400" dirty="0">
                    <a:latin typeface="Times New Roman" pitchFamily="18" charset="0"/>
                    <a:cs typeface="Times New Roman" pitchFamily="18" charset="0"/>
                  </a:rPr>
                  <a:t>0.07  </a:t>
                </a:r>
                <a:r>
                  <a:rPr lang="en-US" sz="2400" b="1" dirty="0">
                    <a:latin typeface="Times New Roman" pitchFamily="18" charset="0"/>
                    <a:cs typeface="Times New Roman" pitchFamily="18" charset="0"/>
                  </a:rPr>
                  <a:t>-0.29</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0.32</a:t>
                </a:r>
              </a:p>
            </p:txBody>
          </p:sp>
        </p:grpSp>
        <p:sp>
          <p:nvSpPr>
            <p:cNvPr id="36" name="Rectangle 35"/>
            <p:cNvSpPr/>
            <p:nvPr/>
          </p:nvSpPr>
          <p:spPr>
            <a:xfrm>
              <a:off x="6076950" y="3676471"/>
              <a:ext cx="1984528" cy="1200329"/>
            </a:xfrm>
            <a:prstGeom prst="rect">
              <a:avLst/>
            </a:prstGeom>
          </p:spPr>
          <p:txBody>
            <a:bodyPr wrap="square">
              <a:spAutoFit/>
            </a:bodyPr>
            <a:lstStyle/>
            <a:p>
              <a:r>
                <a:rPr lang="en-US" sz="2400" b="1" dirty="0" smtClean="0">
                  <a:latin typeface="Times New Roman" pitchFamily="18" charset="0"/>
                  <a:cs typeface="Times New Roman" pitchFamily="18" charset="0"/>
                </a:rPr>
                <a:t>12.4</a:t>
              </a:r>
              <a:r>
                <a:rPr lang="en-US" sz="2400" dirty="0" smtClean="0">
                  <a:latin typeface="Times New Roman" pitchFamily="18" charset="0"/>
                  <a:cs typeface="Times New Roman" pitchFamily="18" charset="0"/>
                </a:rPr>
                <a:t>  0     0</a:t>
              </a:r>
            </a:p>
            <a:p>
              <a:r>
                <a:rPr lang="en-US" sz="2400" dirty="0" smtClean="0">
                  <a:latin typeface="Times New Roman" pitchFamily="18" charset="0"/>
                  <a:cs typeface="Times New Roman" pitchFamily="18" charset="0"/>
                </a:rPr>
                <a:t>0       </a:t>
              </a:r>
              <a:r>
                <a:rPr lang="en-US" sz="2400" b="1" dirty="0" smtClean="0">
                  <a:latin typeface="Times New Roman" pitchFamily="18" charset="0"/>
                  <a:cs typeface="Times New Roman" pitchFamily="18" charset="0"/>
                </a:rPr>
                <a:t>9.5</a:t>
              </a:r>
              <a:r>
                <a:rPr lang="en-US" sz="2400" dirty="0" smtClean="0">
                  <a:latin typeface="Times New Roman" pitchFamily="18" charset="0"/>
                  <a:cs typeface="Times New Roman" pitchFamily="18" charset="0"/>
                </a:rPr>
                <a:t>  0</a:t>
              </a:r>
            </a:p>
            <a:p>
              <a:r>
                <a:rPr lang="en-US" sz="2400" dirty="0" smtClean="0">
                  <a:latin typeface="Times New Roman" pitchFamily="18" charset="0"/>
                  <a:cs typeface="Times New Roman" pitchFamily="18" charset="0"/>
                </a:rPr>
                <a:t>0       0     </a:t>
              </a:r>
              <a:r>
                <a:rPr lang="en-US" sz="2400" b="1" dirty="0" smtClean="0">
                  <a:latin typeface="Times New Roman" pitchFamily="18" charset="0"/>
                  <a:cs typeface="Times New Roman" pitchFamily="18" charset="0"/>
                </a:rPr>
                <a:t>1.3</a:t>
              </a:r>
              <a:endParaRPr lang="en-US" sz="2400" b="1" dirty="0">
                <a:latin typeface="Times New Roman" pitchFamily="18" charset="0"/>
                <a:cs typeface="Times New Roman" pitchFamily="18" charset="0"/>
              </a:endParaRPr>
            </a:p>
          </p:txBody>
        </p:sp>
        <p:sp>
          <p:nvSpPr>
            <p:cNvPr id="37" name="Rectangle 36"/>
            <p:cNvSpPr/>
            <p:nvPr/>
          </p:nvSpPr>
          <p:spPr>
            <a:xfrm>
              <a:off x="5334000" y="5562600"/>
              <a:ext cx="3810000" cy="1200329"/>
            </a:xfrm>
            <a:prstGeom prst="rect">
              <a:avLst/>
            </a:prstGeom>
          </p:spPr>
          <p:txBody>
            <a:bodyPr wrap="square">
              <a:spAutoFit/>
            </a:bodyPr>
            <a:lstStyle/>
            <a:p>
              <a:r>
                <a:rPr lang="en-US" sz="2400" b="1" dirty="0">
                  <a:latin typeface="Times New Roman" pitchFamily="18" charset="0"/>
                  <a:cs typeface="Times New Roman" pitchFamily="18" charset="0"/>
                </a:rPr>
                <a:t>0.56   0.59 </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0.56</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0.09  </a:t>
              </a:r>
              <a:r>
                <a:rPr lang="en-US" sz="2400" dirty="0" smtClean="0">
                  <a:latin typeface="Times New Roman" pitchFamily="18" charset="0"/>
                  <a:cs typeface="Times New Roman" pitchFamily="18" charset="0"/>
                </a:rPr>
                <a:t>  0.09</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0.12  -0.02 </a:t>
              </a:r>
              <a:r>
                <a:rPr lang="en-US" sz="2400" dirty="0" smtClean="0">
                  <a:latin typeface="Times New Roman" pitchFamily="18" charset="0"/>
                  <a:cs typeface="Times New Roman" pitchFamily="18" charset="0"/>
                </a:rPr>
                <a:t> 0.12  </a:t>
              </a:r>
              <a:r>
                <a:rPr lang="en-US" sz="2400" b="1" dirty="0" smtClean="0">
                  <a:latin typeface="Times New Roman" pitchFamily="18" charset="0"/>
                  <a:cs typeface="Times New Roman" pitchFamily="18" charset="0"/>
                </a:rPr>
                <a:t>-0.69  -</a:t>
              </a:r>
              <a:r>
                <a:rPr lang="en-US" sz="2400" b="1" dirty="0">
                  <a:latin typeface="Times New Roman" pitchFamily="18" charset="0"/>
                  <a:cs typeface="Times New Roman" pitchFamily="18" charset="0"/>
                </a:rPr>
                <a:t>0.69</a:t>
              </a:r>
            </a:p>
            <a:p>
              <a:r>
                <a:rPr lang="en-US" sz="2400" dirty="0">
                  <a:latin typeface="Times New Roman" pitchFamily="18" charset="0"/>
                  <a:cs typeface="Times New Roman" pitchFamily="18" charset="0"/>
                </a:rPr>
                <a:t>0.40  </a:t>
              </a:r>
              <a:r>
                <a:rPr lang="en-US" sz="2400" b="1" dirty="0">
                  <a:latin typeface="Times New Roman" pitchFamily="18" charset="0"/>
                  <a:cs typeface="Times New Roman" pitchFamily="18" charset="0"/>
                </a:rPr>
                <a:t>-0.80</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0.40 </a:t>
              </a:r>
              <a:r>
                <a:rPr lang="en-US" sz="2400" dirty="0" smtClean="0">
                  <a:latin typeface="Times New Roman" pitchFamily="18" charset="0"/>
                  <a:cs typeface="Times New Roman" pitchFamily="18" charset="0"/>
                </a:rPr>
                <a:t>  0.09    0.09</a:t>
              </a:r>
              <a:endParaRPr lang="en-US" sz="2400" dirty="0">
                <a:latin typeface="Times New Roman" pitchFamily="18" charset="0"/>
                <a:cs typeface="Times New Roman" pitchFamily="18" charset="0"/>
              </a:endParaRPr>
            </a:p>
          </p:txBody>
        </p:sp>
      </p:grpSp>
    </p:spTree>
    <p:extLst>
      <p:ext uri="{BB962C8B-B14F-4D97-AF65-F5344CB8AC3E}">
        <p14:creationId xmlns:p14="http://schemas.microsoft.com/office/powerpoint/2010/main" val="20099836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That Even Possible?</a:t>
            </a:r>
            <a:endParaRPr lang="en-US" dirty="0"/>
          </a:p>
        </p:txBody>
      </p:sp>
      <p:sp>
        <p:nvSpPr>
          <p:cNvPr id="3" name="Content Placeholder 2"/>
          <p:cNvSpPr>
            <a:spLocks noGrp="1"/>
          </p:cNvSpPr>
          <p:nvPr>
            <p:ph idx="1"/>
          </p:nvPr>
        </p:nvSpPr>
        <p:spPr/>
        <p:txBody>
          <a:bodyPr/>
          <a:lstStyle/>
          <a:p>
            <a:r>
              <a:rPr lang="en-US" dirty="0" smtClean="0"/>
              <a:t>There are hidden, or </a:t>
            </a:r>
            <a:r>
              <a:rPr lang="en-US" i="1" dirty="0" smtClean="0">
                <a:solidFill>
                  <a:srgbClr val="FF0000"/>
                </a:solidFill>
              </a:rPr>
              <a:t>latent</a:t>
            </a:r>
            <a:r>
              <a:rPr lang="en-US" dirty="0" smtClean="0"/>
              <a:t> factors that – to a close approximation – explain why the values are as they appear in the matrix.</a:t>
            </a:r>
          </a:p>
          <a:p>
            <a:r>
              <a:rPr lang="en-US" dirty="0" smtClean="0"/>
              <a:t>Two kinds of data may exhibit this behavior:</a:t>
            </a:r>
          </a:p>
          <a:p>
            <a:pPr marL="971550" lvl="1" indent="-514350">
              <a:buFont typeface="+mj-lt"/>
              <a:buAutoNum type="arabicPeriod"/>
            </a:pPr>
            <a:r>
              <a:rPr lang="en-US" dirty="0" smtClean="0"/>
              <a:t>Matrices representing a many-many-relationship</a:t>
            </a:r>
            <a:r>
              <a:rPr lang="en-US" dirty="0" smtClean="0"/>
              <a:t>.</a:t>
            </a:r>
          </a:p>
          <a:p>
            <a:pPr marL="1236726" lvl="2" indent="-514350"/>
            <a:r>
              <a:rPr lang="en-US" dirty="0" smtClean="0"/>
              <a:t>“Latent” factors may explain the relationship.</a:t>
            </a:r>
            <a:endParaRPr lang="en-US" dirty="0" smtClean="0"/>
          </a:p>
          <a:p>
            <a:pPr marL="971550" lvl="1" indent="-514350">
              <a:buFont typeface="+mj-lt"/>
              <a:buAutoNum type="arabicPeriod"/>
            </a:pPr>
            <a:r>
              <a:rPr lang="en-US" dirty="0" smtClean="0"/>
              <a:t>Matrices that are really a relation (as in a relational database</a:t>
            </a:r>
            <a:r>
              <a:rPr lang="en-US" dirty="0" smtClean="0"/>
              <a:t>).</a:t>
            </a:r>
          </a:p>
          <a:p>
            <a:pPr marL="1236726" lvl="2" indent="-514350"/>
            <a:r>
              <a:rPr lang="en-US" dirty="0" smtClean="0"/>
              <a:t>The columns may not really be independent.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a:t>
            </a:fld>
            <a:endParaRPr lang="en-US" dirty="0"/>
          </a:p>
        </p:txBody>
      </p:sp>
    </p:spTree>
    <p:extLst>
      <p:ext uri="{BB962C8B-B14F-4D97-AF65-F5344CB8AC3E}">
        <p14:creationId xmlns:p14="http://schemas.microsoft.com/office/powerpoint/2010/main" val="163091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4930" name="Rectangle 2"/>
          <p:cNvSpPr>
            <a:spLocks noGrp="1" noChangeArrowheads="1"/>
          </p:cNvSpPr>
          <p:nvPr>
            <p:ph type="title"/>
          </p:nvPr>
        </p:nvSpPr>
        <p:spPr/>
        <p:txBody>
          <a:bodyPr/>
          <a:lstStyle/>
          <a:p>
            <a:r>
              <a:rPr lang="en-US" dirty="0">
                <a:solidFill>
                  <a:srgbClr val="92D050"/>
                </a:solidFill>
              </a:rPr>
              <a:t>Example</a:t>
            </a:r>
            <a:r>
              <a:rPr lang="en-US" dirty="0"/>
              <a:t>: Users-to-Movies</a:t>
            </a:r>
          </a:p>
        </p:txBody>
      </p:sp>
      <p:sp>
        <p:nvSpPr>
          <p:cNvPr id="1404931" name="Rectangle 3"/>
          <p:cNvSpPr>
            <a:spLocks noGrp="1" noChangeArrowheads="1"/>
          </p:cNvSpPr>
          <p:nvPr>
            <p:ph type="body" idx="1"/>
          </p:nvPr>
        </p:nvSpPr>
        <p:spPr>
          <a:xfrm>
            <a:off x="457200" y="1295401"/>
            <a:ext cx="8229600" cy="1167548"/>
          </a:xfrm>
        </p:spPr>
        <p:txBody>
          <a:bodyPr/>
          <a:lstStyle/>
          <a:p>
            <a:r>
              <a:rPr lang="en-US" sz="3600" b="1" dirty="0" smtClean="0">
                <a:solidFill>
                  <a:srgbClr val="FF0066"/>
                </a:solidFill>
              </a:rPr>
              <a:t>A = U </a:t>
            </a:r>
            <a:r>
              <a:rPr lang="en-US" sz="3600" b="1" dirty="0" smtClean="0">
                <a:solidFill>
                  <a:srgbClr val="FF0066"/>
                </a:solidFill>
                <a:sym typeface="Symbol"/>
              </a:rPr>
              <a:t></a:t>
            </a:r>
            <a:r>
              <a:rPr lang="en-US" sz="3600" b="1" dirty="0" smtClean="0">
                <a:solidFill>
                  <a:srgbClr val="FF0066"/>
                </a:solidFill>
              </a:rPr>
              <a:t> V</a:t>
            </a:r>
            <a:r>
              <a:rPr lang="en-US" sz="3600" b="1" baseline="30000" dirty="0" smtClean="0">
                <a:solidFill>
                  <a:srgbClr val="FF0066"/>
                </a:solidFill>
              </a:rPr>
              <a:t>T</a:t>
            </a:r>
            <a:r>
              <a:rPr lang="en-US" sz="3600" b="1" dirty="0" smtClean="0">
                <a:solidFill>
                  <a:srgbClr val="FF0066"/>
                </a:solidFill>
              </a:rPr>
              <a:t> - example: </a:t>
            </a:r>
            <a:r>
              <a:rPr lang="en-US" sz="3600" b="1" dirty="0"/>
              <a:t>Users to </a:t>
            </a:r>
            <a:r>
              <a:rPr lang="en-US" sz="3600" b="1" dirty="0" smtClean="0"/>
              <a:t>Movies</a:t>
            </a:r>
            <a:endParaRPr lang="en-US" sz="3600" b="1" dirty="0"/>
          </a:p>
        </p:txBody>
      </p:sp>
      <p:sp>
        <p:nvSpPr>
          <p:cNvPr id="33" name="Slide Number Placeholder 5"/>
          <p:cNvSpPr>
            <a:spLocks noGrp="1"/>
          </p:cNvSpPr>
          <p:nvPr>
            <p:ph type="sldNum" sz="quarter" idx="12"/>
          </p:nvPr>
        </p:nvSpPr>
        <p:spPr/>
        <p:txBody>
          <a:bodyPr/>
          <a:lstStyle/>
          <a:p>
            <a:fld id="{D073BEF0-3123-4184-98D7-FBB99C137BD3}" type="slidenum">
              <a:rPr lang="en-US" smtClean="0"/>
              <a:pPr/>
              <a:t>30</a:t>
            </a:fld>
            <a:endParaRPr lang="en-US"/>
          </a:p>
        </p:txBody>
      </p:sp>
      <p:sp>
        <p:nvSpPr>
          <p:cNvPr id="38" name="Text Box 31"/>
          <p:cNvSpPr txBox="1">
            <a:spLocks noChangeArrowheads="1"/>
          </p:cNvSpPr>
          <p:nvPr/>
        </p:nvSpPr>
        <p:spPr bwMode="auto">
          <a:xfrm>
            <a:off x="2815441" y="2057400"/>
            <a:ext cx="1523174" cy="369332"/>
          </a:xfrm>
          <a:prstGeom prst="rect">
            <a:avLst/>
          </a:prstGeom>
          <a:noFill/>
          <a:ln w="15875">
            <a:noFill/>
            <a:miter lim="800000"/>
            <a:headEnd type="none" w="sm" len="sm"/>
            <a:tailEnd/>
          </a:ln>
          <a:effectLst/>
        </p:spPr>
        <p:txBody>
          <a:bodyPr wrap="none" anchor="ctr">
            <a:spAutoFit/>
          </a:bodyPr>
          <a:lstStyle/>
          <a:p>
            <a:r>
              <a:rPr lang="en-US" b="1" dirty="0" err="1" smtClean="0">
                <a:solidFill>
                  <a:srgbClr val="0000FF"/>
                </a:solidFill>
              </a:rPr>
              <a:t>SciFi</a:t>
            </a:r>
            <a:r>
              <a:rPr lang="en-US" b="1" dirty="0" smtClean="0">
                <a:solidFill>
                  <a:srgbClr val="0000FF"/>
                </a:solidFill>
              </a:rPr>
              <a:t>-concept</a:t>
            </a:r>
            <a:endParaRPr lang="en-US" b="1" dirty="0">
              <a:solidFill>
                <a:srgbClr val="0000FF"/>
              </a:solidFill>
            </a:endParaRPr>
          </a:p>
        </p:txBody>
      </p:sp>
      <p:sp>
        <p:nvSpPr>
          <p:cNvPr id="39" name="Text Box 32"/>
          <p:cNvSpPr txBox="1">
            <a:spLocks noChangeArrowheads="1"/>
          </p:cNvSpPr>
          <p:nvPr/>
        </p:nvSpPr>
        <p:spPr bwMode="auto">
          <a:xfrm>
            <a:off x="4415641" y="2362200"/>
            <a:ext cx="1985159" cy="369332"/>
          </a:xfrm>
          <a:prstGeom prst="rect">
            <a:avLst/>
          </a:prstGeom>
          <a:noFill/>
          <a:ln w="15875">
            <a:noFill/>
            <a:miter lim="800000"/>
            <a:headEnd type="none" w="sm" len="sm"/>
            <a:tailEnd/>
          </a:ln>
          <a:effectLst/>
        </p:spPr>
        <p:txBody>
          <a:bodyPr wrap="none" anchor="ctr">
            <a:spAutoFit/>
          </a:bodyPr>
          <a:lstStyle/>
          <a:p>
            <a:r>
              <a:rPr lang="en-US" b="1" dirty="0" smtClean="0">
                <a:solidFill>
                  <a:srgbClr val="0000FF"/>
                </a:solidFill>
              </a:rPr>
              <a:t>Romance-concept</a:t>
            </a:r>
            <a:endParaRPr lang="en-US" b="1" dirty="0">
              <a:solidFill>
                <a:srgbClr val="0000FF"/>
              </a:solidFill>
            </a:endParaRPr>
          </a:p>
        </p:txBody>
      </p:sp>
      <p:sp>
        <p:nvSpPr>
          <p:cNvPr id="40" name="Line 33"/>
          <p:cNvSpPr>
            <a:spLocks noChangeShapeType="1"/>
          </p:cNvSpPr>
          <p:nvPr/>
        </p:nvSpPr>
        <p:spPr bwMode="auto">
          <a:xfrm>
            <a:off x="3505200" y="2363510"/>
            <a:ext cx="0" cy="685800"/>
          </a:xfrm>
          <a:prstGeom prst="line">
            <a:avLst/>
          </a:prstGeom>
          <a:noFill/>
          <a:ln w="28575">
            <a:solidFill>
              <a:srgbClr val="0000FF"/>
            </a:solidFill>
            <a:round/>
            <a:headEnd type="none" w="sm" len="sm"/>
            <a:tailEnd type="triangle" w="med" len="med"/>
          </a:ln>
          <a:effectLst/>
        </p:spPr>
        <p:txBody>
          <a:bodyPr wrap="none" anchor="ctr"/>
          <a:lstStyle/>
          <a:p>
            <a:endParaRPr lang="en-US">
              <a:solidFill>
                <a:srgbClr val="0000FF"/>
              </a:solidFill>
            </a:endParaRPr>
          </a:p>
        </p:txBody>
      </p:sp>
      <p:sp>
        <p:nvSpPr>
          <p:cNvPr id="41" name="Line 34"/>
          <p:cNvSpPr>
            <a:spLocks noChangeShapeType="1"/>
          </p:cNvSpPr>
          <p:nvPr/>
        </p:nvSpPr>
        <p:spPr bwMode="auto">
          <a:xfrm flipH="1">
            <a:off x="4267200" y="2668310"/>
            <a:ext cx="533400" cy="381000"/>
          </a:xfrm>
          <a:prstGeom prst="line">
            <a:avLst/>
          </a:prstGeom>
          <a:noFill/>
          <a:ln w="28575">
            <a:solidFill>
              <a:srgbClr val="0000FF"/>
            </a:solidFill>
            <a:round/>
            <a:headEnd type="none" w="sm" len="sm"/>
            <a:tailEnd type="triangle" w="med" len="med"/>
          </a:ln>
          <a:effectLst/>
        </p:spPr>
        <p:txBody>
          <a:bodyPr wrap="none" anchor="ctr"/>
          <a:lstStyle/>
          <a:p>
            <a:endParaRPr lang="en-US">
              <a:solidFill>
                <a:srgbClr val="0000FF"/>
              </a:solidFill>
            </a:endParaRPr>
          </a:p>
        </p:txBody>
      </p:sp>
      <p:grpSp>
        <p:nvGrpSpPr>
          <p:cNvPr id="42" name="Group 41"/>
          <p:cNvGrpSpPr/>
          <p:nvPr/>
        </p:nvGrpSpPr>
        <p:grpSpPr>
          <a:xfrm>
            <a:off x="-76200" y="1828801"/>
            <a:ext cx="9220200" cy="4934128"/>
            <a:chOff x="-76200" y="1828801"/>
            <a:chExt cx="9220200" cy="4934128"/>
          </a:xfrm>
        </p:grpSpPr>
        <p:sp>
          <p:nvSpPr>
            <p:cNvPr id="43" name="Freeform 8"/>
            <p:cNvSpPr>
              <a:spLocks/>
            </p:cNvSpPr>
            <p:nvPr/>
          </p:nvSpPr>
          <p:spPr bwMode="auto">
            <a:xfrm>
              <a:off x="795248" y="3018528"/>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44" name="Freeform 11"/>
            <p:cNvSpPr>
              <a:spLocks/>
            </p:cNvSpPr>
            <p:nvPr/>
          </p:nvSpPr>
          <p:spPr bwMode="auto">
            <a:xfrm flipH="1">
              <a:off x="2456408" y="3018528"/>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45" name="Text Box 21"/>
            <p:cNvSpPr txBox="1">
              <a:spLocks noChangeArrowheads="1"/>
            </p:cNvSpPr>
            <p:nvPr/>
          </p:nvSpPr>
          <p:spPr bwMode="auto">
            <a:xfrm>
              <a:off x="2679192" y="3941426"/>
              <a:ext cx="401072"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a:t>
              </a:r>
            </a:p>
          </p:txBody>
        </p:sp>
        <p:sp>
          <p:nvSpPr>
            <p:cNvPr id="46" name="Line 22"/>
            <p:cNvSpPr>
              <a:spLocks noChangeShapeType="1"/>
            </p:cNvSpPr>
            <p:nvPr/>
          </p:nvSpPr>
          <p:spPr bwMode="auto">
            <a:xfrm flipV="1">
              <a:off x="304800" y="3018528"/>
              <a:ext cx="0" cy="533400"/>
            </a:xfrm>
            <a:prstGeom prst="line">
              <a:avLst/>
            </a:prstGeom>
            <a:noFill/>
            <a:ln w="15875">
              <a:solidFill>
                <a:srgbClr val="008000"/>
              </a:solidFill>
              <a:round/>
              <a:headEnd/>
              <a:tailEnd type="arrow" w="med" len="med"/>
            </a:ln>
            <a:effectLst/>
          </p:spPr>
          <p:txBody>
            <a:bodyPr wrap="none" anchor="ctr"/>
            <a:lstStyle/>
            <a:p>
              <a:endParaRPr lang="en-US">
                <a:solidFill>
                  <a:srgbClr val="008000"/>
                </a:solidFill>
              </a:endParaRPr>
            </a:p>
          </p:txBody>
        </p:sp>
        <p:sp>
          <p:nvSpPr>
            <p:cNvPr id="47" name="Text Box 23"/>
            <p:cNvSpPr txBox="1">
              <a:spLocks noChangeArrowheads="1"/>
            </p:cNvSpPr>
            <p:nvPr/>
          </p:nvSpPr>
          <p:spPr bwMode="auto">
            <a:xfrm>
              <a:off x="0" y="3596656"/>
              <a:ext cx="635110" cy="369332"/>
            </a:xfrm>
            <a:prstGeom prst="rect">
              <a:avLst/>
            </a:prstGeom>
            <a:noFill/>
            <a:ln w="15875">
              <a:noFill/>
              <a:miter lim="800000"/>
              <a:headEnd type="none" w="sm" len="sm"/>
              <a:tailEnd/>
            </a:ln>
            <a:effectLst/>
          </p:spPr>
          <p:txBody>
            <a:bodyPr wrap="none" anchor="ctr">
              <a:spAutoFit/>
            </a:bodyPr>
            <a:lstStyle/>
            <a:p>
              <a:r>
                <a:rPr lang="en-US" dirty="0" err="1" smtClean="0">
                  <a:solidFill>
                    <a:srgbClr val="008000"/>
                  </a:solidFill>
                </a:rPr>
                <a:t>SciFi</a:t>
              </a:r>
              <a:endParaRPr lang="en-US" dirty="0">
                <a:solidFill>
                  <a:srgbClr val="008000"/>
                </a:solidFill>
              </a:endParaRPr>
            </a:p>
          </p:txBody>
        </p:sp>
        <p:sp>
          <p:nvSpPr>
            <p:cNvPr id="48" name="Text Box 25"/>
            <p:cNvSpPr txBox="1">
              <a:spLocks noChangeArrowheads="1"/>
            </p:cNvSpPr>
            <p:nvPr/>
          </p:nvSpPr>
          <p:spPr bwMode="auto">
            <a:xfrm>
              <a:off x="-76200" y="4998418"/>
              <a:ext cx="968855" cy="369332"/>
            </a:xfrm>
            <a:prstGeom prst="rect">
              <a:avLst/>
            </a:prstGeom>
            <a:noFill/>
            <a:ln w="15875">
              <a:noFill/>
              <a:miter lim="800000"/>
              <a:headEnd type="none" w="sm" len="sm"/>
              <a:tailEnd/>
            </a:ln>
            <a:effectLst/>
          </p:spPr>
          <p:txBody>
            <a:bodyPr wrap="none" anchor="ctr">
              <a:spAutoFit/>
            </a:bodyPr>
            <a:lstStyle/>
            <a:p>
              <a:r>
                <a:rPr lang="en-US" dirty="0" err="1" smtClean="0">
                  <a:solidFill>
                    <a:srgbClr val="008000"/>
                  </a:solidFill>
                </a:rPr>
                <a:t>Romnce</a:t>
              </a:r>
              <a:endParaRPr lang="en-US" dirty="0">
                <a:solidFill>
                  <a:srgbClr val="008000"/>
                </a:solidFill>
              </a:endParaRPr>
            </a:p>
          </p:txBody>
        </p:sp>
        <p:sp>
          <p:nvSpPr>
            <p:cNvPr id="49" name="Line 26"/>
            <p:cNvSpPr>
              <a:spLocks noChangeShapeType="1"/>
            </p:cNvSpPr>
            <p:nvPr/>
          </p:nvSpPr>
          <p:spPr bwMode="auto">
            <a:xfrm>
              <a:off x="304800" y="4085328"/>
              <a:ext cx="0" cy="228600"/>
            </a:xfrm>
            <a:prstGeom prst="line">
              <a:avLst/>
            </a:prstGeom>
            <a:noFill/>
            <a:ln w="15875">
              <a:solidFill>
                <a:srgbClr val="008000"/>
              </a:solidFill>
              <a:round/>
              <a:headEnd type="none" w="sm" len="sm"/>
              <a:tailEnd type="arrow" w="med" len="med"/>
            </a:ln>
            <a:effectLst/>
          </p:spPr>
          <p:txBody>
            <a:bodyPr wrap="none" anchor="ctr"/>
            <a:lstStyle/>
            <a:p>
              <a:endParaRPr lang="en-US">
                <a:solidFill>
                  <a:srgbClr val="008000"/>
                </a:solidFill>
              </a:endParaRPr>
            </a:p>
          </p:txBody>
        </p:sp>
        <p:sp>
          <p:nvSpPr>
            <p:cNvPr id="50" name="Line 27"/>
            <p:cNvSpPr>
              <a:spLocks noChangeShapeType="1"/>
            </p:cNvSpPr>
            <p:nvPr/>
          </p:nvSpPr>
          <p:spPr bwMode="auto">
            <a:xfrm flipV="1">
              <a:off x="304800" y="4542528"/>
              <a:ext cx="0" cy="457200"/>
            </a:xfrm>
            <a:prstGeom prst="line">
              <a:avLst/>
            </a:prstGeom>
            <a:noFill/>
            <a:ln w="15875">
              <a:solidFill>
                <a:srgbClr val="008000"/>
              </a:solidFill>
              <a:round/>
              <a:headEnd type="none" w="sm" len="sm"/>
              <a:tailEnd type="arrow" w="med" len="med"/>
            </a:ln>
            <a:effectLst/>
          </p:spPr>
          <p:txBody>
            <a:bodyPr wrap="none" anchor="ctr"/>
            <a:lstStyle/>
            <a:p>
              <a:endParaRPr lang="en-US">
                <a:solidFill>
                  <a:srgbClr val="008000"/>
                </a:solidFill>
              </a:endParaRPr>
            </a:p>
          </p:txBody>
        </p:sp>
        <p:sp>
          <p:nvSpPr>
            <p:cNvPr id="51" name="Line 28"/>
            <p:cNvSpPr>
              <a:spLocks noChangeShapeType="1"/>
            </p:cNvSpPr>
            <p:nvPr/>
          </p:nvSpPr>
          <p:spPr bwMode="auto">
            <a:xfrm>
              <a:off x="304800" y="5380728"/>
              <a:ext cx="0" cy="228600"/>
            </a:xfrm>
            <a:prstGeom prst="line">
              <a:avLst/>
            </a:prstGeom>
            <a:noFill/>
            <a:ln w="15875">
              <a:solidFill>
                <a:srgbClr val="008000"/>
              </a:solidFill>
              <a:round/>
              <a:headEnd type="none" w="sm" len="sm"/>
              <a:tailEnd type="arrow" w="med" len="med"/>
            </a:ln>
            <a:effectLst/>
          </p:spPr>
          <p:txBody>
            <a:bodyPr wrap="none" anchor="ctr"/>
            <a:lstStyle/>
            <a:p>
              <a:endParaRPr lang="en-US"/>
            </a:p>
          </p:txBody>
        </p:sp>
        <p:sp>
          <p:nvSpPr>
            <p:cNvPr id="52" name="Freeform 30"/>
            <p:cNvSpPr>
              <a:spLocks/>
            </p:cNvSpPr>
            <p:nvPr/>
          </p:nvSpPr>
          <p:spPr bwMode="auto">
            <a:xfrm>
              <a:off x="6096000" y="3676470"/>
              <a:ext cx="228600" cy="1200329"/>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3" name="Freeform 31"/>
            <p:cNvSpPr>
              <a:spLocks/>
            </p:cNvSpPr>
            <p:nvPr/>
          </p:nvSpPr>
          <p:spPr bwMode="auto">
            <a:xfrm flipH="1">
              <a:off x="7620000" y="3676470"/>
              <a:ext cx="228600" cy="120033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4" name="Text Box 32"/>
            <p:cNvSpPr txBox="1">
              <a:spLocks noChangeArrowheads="1"/>
            </p:cNvSpPr>
            <p:nvPr/>
          </p:nvSpPr>
          <p:spPr bwMode="auto">
            <a:xfrm>
              <a:off x="5467932" y="4013562"/>
              <a:ext cx="399468"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x</a:t>
              </a:r>
            </a:p>
          </p:txBody>
        </p:sp>
        <p:sp>
          <p:nvSpPr>
            <p:cNvPr id="55" name="Text Box 35"/>
            <p:cNvSpPr txBox="1">
              <a:spLocks noChangeArrowheads="1"/>
            </p:cNvSpPr>
            <p:nvPr/>
          </p:nvSpPr>
          <p:spPr bwMode="auto">
            <a:xfrm>
              <a:off x="8204353" y="4020922"/>
              <a:ext cx="399468"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x</a:t>
              </a:r>
            </a:p>
          </p:txBody>
        </p:sp>
        <p:sp>
          <p:nvSpPr>
            <p:cNvPr id="56" name="Freeform 36"/>
            <p:cNvSpPr>
              <a:spLocks/>
            </p:cNvSpPr>
            <p:nvPr/>
          </p:nvSpPr>
          <p:spPr bwMode="auto">
            <a:xfrm>
              <a:off x="5330672" y="5648873"/>
              <a:ext cx="155728" cy="1037856"/>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7" name="Freeform 37"/>
            <p:cNvSpPr>
              <a:spLocks/>
            </p:cNvSpPr>
            <p:nvPr/>
          </p:nvSpPr>
          <p:spPr bwMode="auto">
            <a:xfrm flipH="1">
              <a:off x="8915400" y="5590457"/>
              <a:ext cx="152400" cy="1106928"/>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8" name="TextBox 57"/>
            <p:cNvSpPr txBox="1"/>
            <p:nvPr/>
          </p:nvSpPr>
          <p:spPr>
            <a:xfrm rot="16200000">
              <a:off x="1063987" y="1447286"/>
              <a:ext cx="1268296" cy="2031325"/>
            </a:xfrm>
            <a:prstGeom prst="rect">
              <a:avLst/>
            </a:prstGeom>
            <a:noFill/>
          </p:spPr>
          <p:txBody>
            <a:bodyPr wrap="none" rtlCol="0">
              <a:spAutoFit/>
            </a:bodyPr>
            <a:lstStyle/>
            <a:p>
              <a:pPr>
                <a:lnSpc>
                  <a:spcPct val="140000"/>
                </a:lnSpc>
              </a:pPr>
              <a:r>
                <a:rPr lang="en-US" dirty="0" smtClean="0">
                  <a:solidFill>
                    <a:srgbClr val="008000"/>
                  </a:solidFill>
                </a:rPr>
                <a:t> Matrix</a:t>
              </a:r>
            </a:p>
            <a:p>
              <a:pPr>
                <a:lnSpc>
                  <a:spcPct val="140000"/>
                </a:lnSpc>
              </a:pPr>
              <a:r>
                <a:rPr lang="en-US" dirty="0" smtClean="0">
                  <a:solidFill>
                    <a:srgbClr val="008000"/>
                  </a:solidFill>
                </a:rPr>
                <a:t>Alien</a:t>
              </a:r>
            </a:p>
            <a:p>
              <a:pPr>
                <a:lnSpc>
                  <a:spcPct val="140000"/>
                </a:lnSpc>
              </a:pPr>
              <a:r>
                <a:rPr lang="en-US" dirty="0" smtClean="0">
                  <a:solidFill>
                    <a:srgbClr val="008000"/>
                  </a:solidFill>
                </a:rPr>
                <a:t>Serenity</a:t>
              </a:r>
            </a:p>
            <a:p>
              <a:pPr>
                <a:lnSpc>
                  <a:spcPct val="140000"/>
                </a:lnSpc>
              </a:pPr>
              <a:r>
                <a:rPr lang="en-US" dirty="0" smtClean="0">
                  <a:solidFill>
                    <a:srgbClr val="008000"/>
                  </a:solidFill>
                </a:rPr>
                <a:t>Casablanca</a:t>
              </a:r>
            </a:p>
            <a:p>
              <a:pPr>
                <a:lnSpc>
                  <a:spcPct val="140000"/>
                </a:lnSpc>
              </a:pPr>
              <a:r>
                <a:rPr lang="en-US" dirty="0" smtClean="0">
                  <a:solidFill>
                    <a:srgbClr val="008000"/>
                  </a:solidFill>
                </a:rPr>
                <a:t> </a:t>
              </a:r>
              <a:r>
                <a:rPr lang="en-US" dirty="0" err="1" smtClean="0">
                  <a:solidFill>
                    <a:srgbClr val="008000"/>
                  </a:solidFill>
                </a:rPr>
                <a:t>Amelie</a:t>
              </a:r>
              <a:endParaRPr lang="en-US" dirty="0">
                <a:solidFill>
                  <a:srgbClr val="008000"/>
                </a:solidFill>
              </a:endParaRPr>
            </a:p>
          </p:txBody>
        </p:sp>
        <p:sp>
          <p:nvSpPr>
            <p:cNvPr id="59" name="Rectangle 58"/>
            <p:cNvSpPr/>
            <p:nvPr/>
          </p:nvSpPr>
          <p:spPr>
            <a:xfrm>
              <a:off x="758672" y="3018528"/>
              <a:ext cx="1984528" cy="2677656"/>
            </a:xfrm>
            <a:prstGeom prst="rect">
              <a:avLst/>
            </a:prstGeom>
          </p:spPr>
          <p:txBody>
            <a:bodyPr wrap="square">
              <a:spAutoFit/>
            </a:bodyPr>
            <a:lstStyle/>
            <a:p>
              <a:pPr algn="ctr"/>
              <a:r>
                <a:rPr lang="en-US" sz="2400" b="1" dirty="0">
                  <a:latin typeface="Times New Roman" pitchFamily="18" charset="0"/>
                  <a:cs typeface="Times New Roman" pitchFamily="18" charset="0"/>
                </a:rPr>
                <a:t>1   1   1</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3   3   3</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4   4   4</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5   5   5</a:t>
              </a:r>
              <a:r>
                <a:rPr lang="en-US" sz="2400" dirty="0">
                  <a:latin typeface="Times New Roman" pitchFamily="18" charset="0"/>
                  <a:cs typeface="Times New Roman" pitchFamily="18" charset="0"/>
                </a:rPr>
                <a:t>   0   0</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2</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4   4</a:t>
              </a:r>
            </a:p>
            <a:p>
              <a:pPr algn="ctr"/>
              <a:r>
                <a:rPr lang="en-US" sz="2400" dirty="0">
                  <a:latin typeface="Times New Roman" pitchFamily="18" charset="0"/>
                  <a:cs typeface="Times New Roman" pitchFamily="18" charset="0"/>
                </a:rPr>
                <a:t>0   0   0   </a:t>
              </a:r>
              <a:r>
                <a:rPr lang="en-US" sz="2400" b="1" dirty="0">
                  <a:latin typeface="Times New Roman" pitchFamily="18" charset="0"/>
                  <a:cs typeface="Times New Roman" pitchFamily="18" charset="0"/>
                </a:rPr>
                <a:t>5   5</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1</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2   2</a:t>
              </a:r>
            </a:p>
          </p:txBody>
        </p:sp>
        <p:grpSp>
          <p:nvGrpSpPr>
            <p:cNvPr id="60" name="Group 59"/>
            <p:cNvGrpSpPr/>
            <p:nvPr/>
          </p:nvGrpSpPr>
          <p:grpSpPr>
            <a:xfrm>
              <a:off x="2895600" y="3018528"/>
              <a:ext cx="2514600" cy="2677656"/>
              <a:chOff x="2971800" y="3018528"/>
              <a:chExt cx="2514600" cy="2677656"/>
            </a:xfrm>
          </p:grpSpPr>
          <p:sp>
            <p:nvSpPr>
              <p:cNvPr id="63" name="Freeform 19"/>
              <p:cNvSpPr>
                <a:spLocks/>
              </p:cNvSpPr>
              <p:nvPr/>
            </p:nvSpPr>
            <p:spPr bwMode="auto">
              <a:xfrm flipH="1">
                <a:off x="5181600" y="3055104"/>
                <a:ext cx="1524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64" name="Freeform 20"/>
              <p:cNvSpPr>
                <a:spLocks/>
              </p:cNvSpPr>
              <p:nvPr/>
            </p:nvSpPr>
            <p:spPr bwMode="auto">
              <a:xfrm>
                <a:off x="3105912" y="3044952"/>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65" name="Rectangle 64"/>
              <p:cNvSpPr/>
              <p:nvPr/>
            </p:nvSpPr>
            <p:spPr>
              <a:xfrm>
                <a:off x="2971800" y="3018528"/>
                <a:ext cx="2514600" cy="2677656"/>
              </a:xfrm>
              <a:prstGeom prst="rect">
                <a:avLst/>
              </a:prstGeom>
            </p:spPr>
            <p:txBody>
              <a:bodyPr wrap="square">
                <a:spAutoFit/>
              </a:bodyPr>
              <a:lstStyle/>
              <a:p>
                <a:pPr algn="ctr"/>
                <a:r>
                  <a:rPr lang="en-US" sz="2400" b="1" dirty="0">
                    <a:latin typeface="Times New Roman" pitchFamily="18" charset="0"/>
                    <a:cs typeface="Times New Roman" pitchFamily="18" charset="0"/>
                  </a:rPr>
                  <a:t>0.13</a:t>
                </a:r>
                <a:r>
                  <a:rPr lang="en-US" sz="2400" dirty="0">
                    <a:latin typeface="Times New Roman" pitchFamily="18" charset="0"/>
                    <a:cs typeface="Times New Roman" pitchFamily="18" charset="0"/>
                  </a:rPr>
                  <a:t>   0.02  -0.01</a:t>
                </a:r>
              </a:p>
              <a:p>
                <a:pPr algn="ctr"/>
                <a:r>
                  <a:rPr lang="en-US" sz="2400" b="1" dirty="0">
                    <a:latin typeface="Times New Roman" pitchFamily="18" charset="0"/>
                    <a:cs typeface="Times New Roman" pitchFamily="18" charset="0"/>
                  </a:rPr>
                  <a:t>0.41</a:t>
                </a:r>
                <a:r>
                  <a:rPr lang="en-US" sz="2400" dirty="0">
                    <a:latin typeface="Times New Roman" pitchFamily="18" charset="0"/>
                    <a:cs typeface="Times New Roman" pitchFamily="18" charset="0"/>
                  </a:rPr>
                  <a:t>   0.07  -0.03</a:t>
                </a:r>
              </a:p>
              <a:p>
                <a:pPr algn="ctr"/>
                <a:r>
                  <a:rPr lang="en-US" sz="2400" b="1" dirty="0">
                    <a:latin typeface="Times New Roman" pitchFamily="18" charset="0"/>
                    <a:cs typeface="Times New Roman" pitchFamily="18" charset="0"/>
                  </a:rPr>
                  <a:t>0.55</a:t>
                </a:r>
                <a:r>
                  <a:rPr lang="en-US" sz="2400" dirty="0">
                    <a:latin typeface="Times New Roman" pitchFamily="18" charset="0"/>
                    <a:cs typeface="Times New Roman" pitchFamily="18" charset="0"/>
                  </a:rPr>
                  <a:t>   0.09  -0.04</a:t>
                </a:r>
              </a:p>
              <a:p>
                <a:pPr algn="ctr"/>
                <a:r>
                  <a:rPr lang="en-US" sz="2400" b="1" dirty="0">
                    <a:latin typeface="Times New Roman" pitchFamily="18" charset="0"/>
                    <a:cs typeface="Times New Roman" pitchFamily="18" charset="0"/>
                  </a:rPr>
                  <a:t>0.68</a:t>
                </a:r>
                <a:r>
                  <a:rPr lang="en-US" sz="2400" dirty="0">
                    <a:latin typeface="Times New Roman" pitchFamily="18" charset="0"/>
                    <a:cs typeface="Times New Roman" pitchFamily="18" charset="0"/>
                  </a:rPr>
                  <a:t>   0.11  -0.05</a:t>
                </a:r>
              </a:p>
              <a:p>
                <a:pPr algn="ctr"/>
                <a:r>
                  <a:rPr lang="en-US" sz="2400" dirty="0" smtClean="0">
                    <a:latin typeface="Times New Roman" pitchFamily="18" charset="0"/>
                    <a:cs typeface="Times New Roman" pitchFamily="18" charset="0"/>
                  </a:rPr>
                  <a:t>0.15  </a:t>
                </a:r>
                <a:r>
                  <a:rPr lang="en-US" sz="2400" b="1" dirty="0" smtClean="0">
                    <a:latin typeface="Times New Roman" pitchFamily="18" charset="0"/>
                    <a:cs typeface="Times New Roman" pitchFamily="18" charset="0"/>
                  </a:rPr>
                  <a:t>-0.59</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0.65</a:t>
                </a:r>
              </a:p>
              <a:p>
                <a:pPr algn="ctr"/>
                <a:r>
                  <a:rPr lang="en-US" sz="2400" dirty="0" smtClean="0">
                    <a:latin typeface="Times New Roman" pitchFamily="18" charset="0"/>
                    <a:cs typeface="Times New Roman" pitchFamily="18" charset="0"/>
                  </a:rPr>
                  <a:t>0.07  </a:t>
                </a:r>
                <a:r>
                  <a:rPr lang="en-US" sz="2400" b="1" dirty="0">
                    <a:latin typeface="Times New Roman" pitchFamily="18" charset="0"/>
                    <a:cs typeface="Times New Roman" pitchFamily="18" charset="0"/>
                  </a:rPr>
                  <a:t>-0.73</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-0.67</a:t>
                </a:r>
              </a:p>
              <a:p>
                <a:pPr algn="ctr"/>
                <a:r>
                  <a:rPr lang="en-US" sz="2400" dirty="0">
                    <a:latin typeface="Times New Roman" pitchFamily="18" charset="0"/>
                    <a:cs typeface="Times New Roman" pitchFamily="18" charset="0"/>
                  </a:rPr>
                  <a:t>0.07  </a:t>
                </a:r>
                <a:r>
                  <a:rPr lang="en-US" sz="2400" b="1" dirty="0">
                    <a:latin typeface="Times New Roman" pitchFamily="18" charset="0"/>
                    <a:cs typeface="Times New Roman" pitchFamily="18" charset="0"/>
                  </a:rPr>
                  <a:t>-0.29</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0.32</a:t>
                </a:r>
              </a:p>
            </p:txBody>
          </p:sp>
        </p:grpSp>
        <p:sp>
          <p:nvSpPr>
            <p:cNvPr id="61" name="Rectangle 60"/>
            <p:cNvSpPr/>
            <p:nvPr/>
          </p:nvSpPr>
          <p:spPr>
            <a:xfrm>
              <a:off x="6076950" y="3676471"/>
              <a:ext cx="1984528" cy="1200329"/>
            </a:xfrm>
            <a:prstGeom prst="rect">
              <a:avLst/>
            </a:prstGeom>
          </p:spPr>
          <p:txBody>
            <a:bodyPr wrap="square">
              <a:spAutoFit/>
            </a:bodyPr>
            <a:lstStyle/>
            <a:p>
              <a:r>
                <a:rPr lang="en-US" sz="2400" b="1" dirty="0" smtClean="0">
                  <a:latin typeface="Times New Roman" pitchFamily="18" charset="0"/>
                  <a:cs typeface="Times New Roman" pitchFamily="18" charset="0"/>
                </a:rPr>
                <a:t>12.4</a:t>
              </a:r>
              <a:r>
                <a:rPr lang="en-US" sz="2400" dirty="0" smtClean="0">
                  <a:latin typeface="Times New Roman" pitchFamily="18" charset="0"/>
                  <a:cs typeface="Times New Roman" pitchFamily="18" charset="0"/>
                </a:rPr>
                <a:t>  0     0</a:t>
              </a:r>
            </a:p>
            <a:p>
              <a:r>
                <a:rPr lang="en-US" sz="2400" dirty="0" smtClean="0">
                  <a:latin typeface="Times New Roman" pitchFamily="18" charset="0"/>
                  <a:cs typeface="Times New Roman" pitchFamily="18" charset="0"/>
                </a:rPr>
                <a:t>0       </a:t>
              </a:r>
              <a:r>
                <a:rPr lang="en-US" sz="2400" b="1" dirty="0" smtClean="0">
                  <a:latin typeface="Times New Roman" pitchFamily="18" charset="0"/>
                  <a:cs typeface="Times New Roman" pitchFamily="18" charset="0"/>
                </a:rPr>
                <a:t>9.5</a:t>
              </a:r>
              <a:r>
                <a:rPr lang="en-US" sz="2400" dirty="0" smtClean="0">
                  <a:latin typeface="Times New Roman" pitchFamily="18" charset="0"/>
                  <a:cs typeface="Times New Roman" pitchFamily="18" charset="0"/>
                </a:rPr>
                <a:t>  0</a:t>
              </a:r>
            </a:p>
            <a:p>
              <a:r>
                <a:rPr lang="en-US" sz="2400" dirty="0" smtClean="0">
                  <a:latin typeface="Times New Roman" pitchFamily="18" charset="0"/>
                  <a:cs typeface="Times New Roman" pitchFamily="18" charset="0"/>
                </a:rPr>
                <a:t>0       0     </a:t>
              </a:r>
              <a:r>
                <a:rPr lang="en-US" sz="2400" b="1" dirty="0" smtClean="0">
                  <a:latin typeface="Times New Roman" pitchFamily="18" charset="0"/>
                  <a:cs typeface="Times New Roman" pitchFamily="18" charset="0"/>
                </a:rPr>
                <a:t>1.3</a:t>
              </a:r>
              <a:endParaRPr lang="en-US" sz="2400" b="1" dirty="0">
                <a:latin typeface="Times New Roman" pitchFamily="18" charset="0"/>
                <a:cs typeface="Times New Roman" pitchFamily="18" charset="0"/>
              </a:endParaRPr>
            </a:p>
          </p:txBody>
        </p:sp>
        <p:sp>
          <p:nvSpPr>
            <p:cNvPr id="62" name="Rectangle 61"/>
            <p:cNvSpPr/>
            <p:nvPr/>
          </p:nvSpPr>
          <p:spPr>
            <a:xfrm>
              <a:off x="5334000" y="5562600"/>
              <a:ext cx="3810000" cy="1200329"/>
            </a:xfrm>
            <a:prstGeom prst="rect">
              <a:avLst/>
            </a:prstGeom>
          </p:spPr>
          <p:txBody>
            <a:bodyPr wrap="square">
              <a:spAutoFit/>
            </a:bodyPr>
            <a:lstStyle/>
            <a:p>
              <a:r>
                <a:rPr lang="en-US" sz="2400" b="1" dirty="0">
                  <a:latin typeface="Times New Roman" pitchFamily="18" charset="0"/>
                  <a:cs typeface="Times New Roman" pitchFamily="18" charset="0"/>
                </a:rPr>
                <a:t>0.56   0.59 </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0.56</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0.09  </a:t>
              </a:r>
              <a:r>
                <a:rPr lang="en-US" sz="2400" dirty="0" smtClean="0">
                  <a:latin typeface="Times New Roman" pitchFamily="18" charset="0"/>
                  <a:cs typeface="Times New Roman" pitchFamily="18" charset="0"/>
                </a:rPr>
                <a:t>  0.09</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0.12  -0.02 </a:t>
              </a:r>
              <a:r>
                <a:rPr lang="en-US" sz="2400" dirty="0" smtClean="0">
                  <a:latin typeface="Times New Roman" pitchFamily="18" charset="0"/>
                  <a:cs typeface="Times New Roman" pitchFamily="18" charset="0"/>
                </a:rPr>
                <a:t> 0.12  </a:t>
              </a:r>
              <a:r>
                <a:rPr lang="en-US" sz="2400" b="1" dirty="0" smtClean="0">
                  <a:latin typeface="Times New Roman" pitchFamily="18" charset="0"/>
                  <a:cs typeface="Times New Roman" pitchFamily="18" charset="0"/>
                </a:rPr>
                <a:t>-0.69  -</a:t>
              </a:r>
              <a:r>
                <a:rPr lang="en-US" sz="2400" b="1" dirty="0">
                  <a:latin typeface="Times New Roman" pitchFamily="18" charset="0"/>
                  <a:cs typeface="Times New Roman" pitchFamily="18" charset="0"/>
                </a:rPr>
                <a:t>0.69</a:t>
              </a:r>
            </a:p>
            <a:p>
              <a:r>
                <a:rPr lang="en-US" sz="2400" dirty="0">
                  <a:latin typeface="Times New Roman" pitchFamily="18" charset="0"/>
                  <a:cs typeface="Times New Roman" pitchFamily="18" charset="0"/>
                </a:rPr>
                <a:t>0.40  </a:t>
              </a:r>
              <a:r>
                <a:rPr lang="en-US" sz="2400" b="1" dirty="0">
                  <a:latin typeface="Times New Roman" pitchFamily="18" charset="0"/>
                  <a:cs typeface="Times New Roman" pitchFamily="18" charset="0"/>
                </a:rPr>
                <a:t>-0.80</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0.40 </a:t>
              </a:r>
              <a:r>
                <a:rPr lang="en-US" sz="2400" dirty="0" smtClean="0">
                  <a:latin typeface="Times New Roman" pitchFamily="18" charset="0"/>
                  <a:cs typeface="Times New Roman" pitchFamily="18" charset="0"/>
                </a:rPr>
                <a:t>  0.09    0.09</a:t>
              </a:r>
              <a:endParaRPr lang="en-US" sz="2400" dirty="0">
                <a:latin typeface="Times New Roman" pitchFamily="18" charset="0"/>
                <a:cs typeface="Times New Roman" pitchFamily="18" charset="0"/>
              </a:endParaRPr>
            </a:p>
          </p:txBody>
        </p:sp>
      </p:grpSp>
    </p:spTree>
    <p:extLst>
      <p:ext uri="{BB962C8B-B14F-4D97-AF65-F5344CB8AC3E}">
        <p14:creationId xmlns:p14="http://schemas.microsoft.com/office/powerpoint/2010/main" val="192061288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4930" name="Rectangle 2"/>
          <p:cNvSpPr>
            <a:spLocks noGrp="1" noChangeArrowheads="1"/>
          </p:cNvSpPr>
          <p:nvPr>
            <p:ph type="title"/>
          </p:nvPr>
        </p:nvSpPr>
        <p:spPr/>
        <p:txBody>
          <a:bodyPr/>
          <a:lstStyle/>
          <a:p>
            <a:r>
              <a:rPr lang="en-US" dirty="0">
                <a:solidFill>
                  <a:srgbClr val="92D050"/>
                </a:solidFill>
              </a:rPr>
              <a:t>Example</a:t>
            </a:r>
            <a:r>
              <a:rPr lang="en-US" dirty="0"/>
              <a:t>: Users-to-Movies</a:t>
            </a:r>
          </a:p>
        </p:txBody>
      </p:sp>
      <p:sp>
        <p:nvSpPr>
          <p:cNvPr id="1404931" name="Rectangle 3"/>
          <p:cNvSpPr>
            <a:spLocks noGrp="1" noChangeArrowheads="1"/>
          </p:cNvSpPr>
          <p:nvPr>
            <p:ph type="body" idx="1"/>
          </p:nvPr>
        </p:nvSpPr>
        <p:spPr>
          <a:xfrm>
            <a:off x="457200" y="1295401"/>
            <a:ext cx="8229600" cy="1167548"/>
          </a:xfrm>
        </p:spPr>
        <p:txBody>
          <a:bodyPr/>
          <a:lstStyle/>
          <a:p>
            <a:r>
              <a:rPr lang="en-US" sz="3600" b="1" dirty="0" smtClean="0">
                <a:solidFill>
                  <a:srgbClr val="FF0066"/>
                </a:solidFill>
              </a:rPr>
              <a:t>A = U </a:t>
            </a:r>
            <a:r>
              <a:rPr lang="en-US" sz="3600" b="1" dirty="0" smtClean="0">
                <a:solidFill>
                  <a:srgbClr val="FF0066"/>
                </a:solidFill>
                <a:sym typeface="Symbol"/>
              </a:rPr>
              <a:t></a:t>
            </a:r>
            <a:r>
              <a:rPr lang="en-US" sz="3600" b="1" dirty="0" smtClean="0">
                <a:solidFill>
                  <a:srgbClr val="FF0066"/>
                </a:solidFill>
              </a:rPr>
              <a:t> V</a:t>
            </a:r>
            <a:r>
              <a:rPr lang="en-US" sz="3600" b="1" baseline="30000" dirty="0" smtClean="0">
                <a:solidFill>
                  <a:srgbClr val="FF0066"/>
                </a:solidFill>
              </a:rPr>
              <a:t>T</a:t>
            </a:r>
            <a:r>
              <a:rPr lang="en-US" sz="3600" b="1" dirty="0" smtClean="0">
                <a:solidFill>
                  <a:srgbClr val="FF0066"/>
                </a:solidFill>
              </a:rPr>
              <a:t> - example:</a:t>
            </a:r>
          </a:p>
          <a:p>
            <a:endParaRPr lang="en-US" dirty="0">
              <a:solidFill>
                <a:schemeClr val="accent2"/>
              </a:solidFill>
            </a:endParaRPr>
          </a:p>
        </p:txBody>
      </p:sp>
      <p:sp>
        <p:nvSpPr>
          <p:cNvPr id="33" name="Slide Number Placeholder 5"/>
          <p:cNvSpPr>
            <a:spLocks noGrp="1"/>
          </p:cNvSpPr>
          <p:nvPr>
            <p:ph type="sldNum" sz="quarter" idx="12"/>
          </p:nvPr>
        </p:nvSpPr>
        <p:spPr/>
        <p:txBody>
          <a:bodyPr/>
          <a:lstStyle/>
          <a:p>
            <a:fld id="{D073BEF0-3123-4184-98D7-FBB99C137BD3}" type="slidenum">
              <a:rPr lang="en-US" smtClean="0"/>
              <a:pPr/>
              <a:t>31</a:t>
            </a:fld>
            <a:endParaRPr lang="en-US"/>
          </a:p>
        </p:txBody>
      </p:sp>
      <p:sp>
        <p:nvSpPr>
          <p:cNvPr id="39" name="Text Box 32"/>
          <p:cNvSpPr txBox="1">
            <a:spLocks noChangeArrowheads="1"/>
          </p:cNvSpPr>
          <p:nvPr/>
        </p:nvSpPr>
        <p:spPr bwMode="auto">
          <a:xfrm>
            <a:off x="4415641" y="2362200"/>
            <a:ext cx="1985159" cy="369332"/>
          </a:xfrm>
          <a:prstGeom prst="rect">
            <a:avLst/>
          </a:prstGeom>
          <a:noFill/>
          <a:ln w="15875">
            <a:noFill/>
            <a:miter lim="800000"/>
            <a:headEnd type="none" w="sm" len="sm"/>
            <a:tailEnd/>
          </a:ln>
          <a:effectLst/>
        </p:spPr>
        <p:txBody>
          <a:bodyPr wrap="none" anchor="ctr">
            <a:spAutoFit/>
          </a:bodyPr>
          <a:lstStyle/>
          <a:p>
            <a:r>
              <a:rPr lang="en-US" b="1" dirty="0" smtClean="0">
                <a:solidFill>
                  <a:srgbClr val="0000FF"/>
                </a:solidFill>
              </a:rPr>
              <a:t>Romance-concept</a:t>
            </a:r>
            <a:endParaRPr lang="en-US" b="1" dirty="0">
              <a:solidFill>
                <a:srgbClr val="0000FF"/>
              </a:solidFill>
            </a:endParaRPr>
          </a:p>
        </p:txBody>
      </p:sp>
      <p:sp>
        <p:nvSpPr>
          <p:cNvPr id="41" name="Line 34"/>
          <p:cNvSpPr>
            <a:spLocks noChangeShapeType="1"/>
          </p:cNvSpPr>
          <p:nvPr/>
        </p:nvSpPr>
        <p:spPr bwMode="auto">
          <a:xfrm flipH="1">
            <a:off x="4267200" y="2668310"/>
            <a:ext cx="533400" cy="381000"/>
          </a:xfrm>
          <a:prstGeom prst="line">
            <a:avLst/>
          </a:prstGeom>
          <a:noFill/>
          <a:ln w="28575">
            <a:solidFill>
              <a:srgbClr val="0000FF"/>
            </a:solidFill>
            <a:round/>
            <a:headEnd type="none" w="sm" len="sm"/>
            <a:tailEnd type="triangle" w="med" len="med"/>
          </a:ln>
          <a:effectLst/>
        </p:spPr>
        <p:txBody>
          <a:bodyPr wrap="none" anchor="ctr"/>
          <a:lstStyle/>
          <a:p>
            <a:endParaRPr lang="en-US">
              <a:solidFill>
                <a:srgbClr val="0000FF"/>
              </a:solidFill>
            </a:endParaRPr>
          </a:p>
        </p:txBody>
      </p:sp>
      <p:sp>
        <p:nvSpPr>
          <p:cNvPr id="42" name="Text Box 36"/>
          <p:cNvSpPr txBox="1">
            <a:spLocks noChangeArrowheads="1"/>
          </p:cNvSpPr>
          <p:nvPr/>
        </p:nvSpPr>
        <p:spPr bwMode="auto">
          <a:xfrm>
            <a:off x="5486400" y="1295400"/>
            <a:ext cx="3666388" cy="954107"/>
          </a:xfrm>
          <a:prstGeom prst="rect">
            <a:avLst/>
          </a:prstGeom>
          <a:noFill/>
          <a:ln w="15875">
            <a:noFill/>
            <a:miter lim="800000"/>
            <a:headEnd type="none" w="sm" len="sm"/>
            <a:tailEnd/>
          </a:ln>
          <a:effectLst/>
        </p:spPr>
        <p:txBody>
          <a:bodyPr wrap="none" anchor="ctr">
            <a:spAutoFit/>
          </a:bodyPr>
          <a:lstStyle/>
          <a:p>
            <a:pPr algn="l"/>
            <a:r>
              <a:rPr lang="en-US" sz="2800" b="1" i="1" dirty="0" smtClean="0">
                <a:solidFill>
                  <a:srgbClr val="008000"/>
                </a:solidFill>
              </a:rPr>
              <a:t>U</a:t>
            </a:r>
            <a:r>
              <a:rPr lang="en-US" sz="2800" b="1" dirty="0" smtClean="0">
                <a:solidFill>
                  <a:srgbClr val="008000"/>
                </a:solidFill>
              </a:rPr>
              <a:t> is “user-to-concept” </a:t>
            </a:r>
            <a:endParaRPr lang="en-US" sz="2800" b="1" dirty="0">
              <a:solidFill>
                <a:srgbClr val="008000"/>
              </a:solidFill>
            </a:endParaRPr>
          </a:p>
          <a:p>
            <a:pPr algn="l"/>
            <a:r>
              <a:rPr lang="en-US" sz="2800" b="1" dirty="0">
                <a:solidFill>
                  <a:srgbClr val="008000"/>
                </a:solidFill>
              </a:rPr>
              <a:t>similarity matrix</a:t>
            </a:r>
          </a:p>
        </p:txBody>
      </p:sp>
      <p:sp>
        <p:nvSpPr>
          <p:cNvPr id="3" name="Oval 2"/>
          <p:cNvSpPr/>
          <p:nvPr/>
        </p:nvSpPr>
        <p:spPr>
          <a:xfrm>
            <a:off x="3029712" y="3018528"/>
            <a:ext cx="762000" cy="486672"/>
          </a:xfrm>
          <a:prstGeom prst="ellipse">
            <a:avLst/>
          </a:prstGeom>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3" name="Text Box 31"/>
          <p:cNvSpPr txBox="1">
            <a:spLocks noChangeArrowheads="1"/>
          </p:cNvSpPr>
          <p:nvPr/>
        </p:nvSpPr>
        <p:spPr bwMode="auto">
          <a:xfrm>
            <a:off x="2815441" y="2373868"/>
            <a:ext cx="1523174" cy="369332"/>
          </a:xfrm>
          <a:prstGeom prst="rect">
            <a:avLst/>
          </a:prstGeom>
          <a:noFill/>
          <a:ln w="15875">
            <a:noFill/>
            <a:miter lim="800000"/>
            <a:headEnd type="none" w="sm" len="sm"/>
            <a:tailEnd/>
          </a:ln>
          <a:effectLst/>
        </p:spPr>
        <p:txBody>
          <a:bodyPr wrap="none" anchor="ctr">
            <a:spAutoFit/>
          </a:bodyPr>
          <a:lstStyle/>
          <a:p>
            <a:r>
              <a:rPr lang="en-US" b="1" dirty="0" err="1" smtClean="0">
                <a:solidFill>
                  <a:srgbClr val="0000FF"/>
                </a:solidFill>
              </a:rPr>
              <a:t>SciFi</a:t>
            </a:r>
            <a:r>
              <a:rPr lang="en-US" b="1" dirty="0" smtClean="0">
                <a:solidFill>
                  <a:srgbClr val="0000FF"/>
                </a:solidFill>
              </a:rPr>
              <a:t>-concept</a:t>
            </a:r>
            <a:endParaRPr lang="en-US" b="1" dirty="0">
              <a:solidFill>
                <a:srgbClr val="0000FF"/>
              </a:solidFill>
            </a:endParaRPr>
          </a:p>
        </p:txBody>
      </p:sp>
      <p:sp>
        <p:nvSpPr>
          <p:cNvPr id="44" name="Line 33"/>
          <p:cNvSpPr>
            <a:spLocks noChangeShapeType="1"/>
          </p:cNvSpPr>
          <p:nvPr/>
        </p:nvSpPr>
        <p:spPr bwMode="auto">
          <a:xfrm>
            <a:off x="3505200" y="2706410"/>
            <a:ext cx="0" cy="342900"/>
          </a:xfrm>
          <a:prstGeom prst="line">
            <a:avLst/>
          </a:prstGeom>
          <a:noFill/>
          <a:ln w="28575">
            <a:solidFill>
              <a:srgbClr val="0000FF"/>
            </a:solidFill>
            <a:round/>
            <a:headEnd type="none" w="sm" len="sm"/>
            <a:tailEnd type="triangle" w="med" len="med"/>
          </a:ln>
          <a:effectLst/>
        </p:spPr>
        <p:txBody>
          <a:bodyPr wrap="none" anchor="ctr"/>
          <a:lstStyle/>
          <a:p>
            <a:endParaRPr lang="en-US">
              <a:solidFill>
                <a:srgbClr val="0000FF"/>
              </a:solidFill>
            </a:endParaRPr>
          </a:p>
        </p:txBody>
      </p:sp>
      <p:grpSp>
        <p:nvGrpSpPr>
          <p:cNvPr id="69" name="Group 68"/>
          <p:cNvGrpSpPr/>
          <p:nvPr/>
        </p:nvGrpSpPr>
        <p:grpSpPr>
          <a:xfrm>
            <a:off x="-76200" y="1828801"/>
            <a:ext cx="9220200" cy="4934128"/>
            <a:chOff x="-76200" y="1828801"/>
            <a:chExt cx="9220200" cy="4934128"/>
          </a:xfrm>
        </p:grpSpPr>
        <p:sp>
          <p:nvSpPr>
            <p:cNvPr id="70" name="Freeform 8"/>
            <p:cNvSpPr>
              <a:spLocks/>
            </p:cNvSpPr>
            <p:nvPr/>
          </p:nvSpPr>
          <p:spPr bwMode="auto">
            <a:xfrm>
              <a:off x="795248" y="3018528"/>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71" name="Freeform 11"/>
            <p:cNvSpPr>
              <a:spLocks/>
            </p:cNvSpPr>
            <p:nvPr/>
          </p:nvSpPr>
          <p:spPr bwMode="auto">
            <a:xfrm flipH="1">
              <a:off x="2456408" y="3018528"/>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72" name="Text Box 21"/>
            <p:cNvSpPr txBox="1">
              <a:spLocks noChangeArrowheads="1"/>
            </p:cNvSpPr>
            <p:nvPr/>
          </p:nvSpPr>
          <p:spPr bwMode="auto">
            <a:xfrm>
              <a:off x="2679192" y="3941426"/>
              <a:ext cx="401072"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a:t>
              </a:r>
            </a:p>
          </p:txBody>
        </p:sp>
        <p:sp>
          <p:nvSpPr>
            <p:cNvPr id="73" name="Line 22"/>
            <p:cNvSpPr>
              <a:spLocks noChangeShapeType="1"/>
            </p:cNvSpPr>
            <p:nvPr/>
          </p:nvSpPr>
          <p:spPr bwMode="auto">
            <a:xfrm flipV="1">
              <a:off x="304800" y="3018528"/>
              <a:ext cx="0" cy="533400"/>
            </a:xfrm>
            <a:prstGeom prst="line">
              <a:avLst/>
            </a:prstGeom>
            <a:noFill/>
            <a:ln w="15875">
              <a:solidFill>
                <a:srgbClr val="008000"/>
              </a:solidFill>
              <a:round/>
              <a:headEnd/>
              <a:tailEnd type="arrow" w="med" len="med"/>
            </a:ln>
            <a:effectLst/>
          </p:spPr>
          <p:txBody>
            <a:bodyPr wrap="none" anchor="ctr"/>
            <a:lstStyle/>
            <a:p>
              <a:endParaRPr lang="en-US">
                <a:solidFill>
                  <a:srgbClr val="008000"/>
                </a:solidFill>
              </a:endParaRPr>
            </a:p>
          </p:txBody>
        </p:sp>
        <p:sp>
          <p:nvSpPr>
            <p:cNvPr id="74" name="Text Box 23"/>
            <p:cNvSpPr txBox="1">
              <a:spLocks noChangeArrowheads="1"/>
            </p:cNvSpPr>
            <p:nvPr/>
          </p:nvSpPr>
          <p:spPr bwMode="auto">
            <a:xfrm>
              <a:off x="0" y="3596656"/>
              <a:ext cx="635110" cy="369332"/>
            </a:xfrm>
            <a:prstGeom prst="rect">
              <a:avLst/>
            </a:prstGeom>
            <a:noFill/>
            <a:ln w="15875">
              <a:noFill/>
              <a:miter lim="800000"/>
              <a:headEnd type="none" w="sm" len="sm"/>
              <a:tailEnd/>
            </a:ln>
            <a:effectLst/>
          </p:spPr>
          <p:txBody>
            <a:bodyPr wrap="none" anchor="ctr">
              <a:spAutoFit/>
            </a:bodyPr>
            <a:lstStyle/>
            <a:p>
              <a:r>
                <a:rPr lang="en-US" dirty="0" err="1" smtClean="0">
                  <a:solidFill>
                    <a:srgbClr val="008000"/>
                  </a:solidFill>
                </a:rPr>
                <a:t>SciFi</a:t>
              </a:r>
              <a:endParaRPr lang="en-US" dirty="0">
                <a:solidFill>
                  <a:srgbClr val="008000"/>
                </a:solidFill>
              </a:endParaRPr>
            </a:p>
          </p:txBody>
        </p:sp>
        <p:sp>
          <p:nvSpPr>
            <p:cNvPr id="75" name="Text Box 25"/>
            <p:cNvSpPr txBox="1">
              <a:spLocks noChangeArrowheads="1"/>
            </p:cNvSpPr>
            <p:nvPr/>
          </p:nvSpPr>
          <p:spPr bwMode="auto">
            <a:xfrm>
              <a:off x="-76200" y="4998418"/>
              <a:ext cx="968855" cy="369332"/>
            </a:xfrm>
            <a:prstGeom prst="rect">
              <a:avLst/>
            </a:prstGeom>
            <a:noFill/>
            <a:ln w="15875">
              <a:noFill/>
              <a:miter lim="800000"/>
              <a:headEnd type="none" w="sm" len="sm"/>
              <a:tailEnd/>
            </a:ln>
            <a:effectLst/>
          </p:spPr>
          <p:txBody>
            <a:bodyPr wrap="none" anchor="ctr">
              <a:spAutoFit/>
            </a:bodyPr>
            <a:lstStyle/>
            <a:p>
              <a:r>
                <a:rPr lang="en-US" dirty="0" err="1" smtClean="0">
                  <a:solidFill>
                    <a:srgbClr val="008000"/>
                  </a:solidFill>
                </a:rPr>
                <a:t>Romnce</a:t>
              </a:r>
              <a:endParaRPr lang="en-US" dirty="0">
                <a:solidFill>
                  <a:srgbClr val="008000"/>
                </a:solidFill>
              </a:endParaRPr>
            </a:p>
          </p:txBody>
        </p:sp>
        <p:sp>
          <p:nvSpPr>
            <p:cNvPr id="76" name="Line 26"/>
            <p:cNvSpPr>
              <a:spLocks noChangeShapeType="1"/>
            </p:cNvSpPr>
            <p:nvPr/>
          </p:nvSpPr>
          <p:spPr bwMode="auto">
            <a:xfrm>
              <a:off x="304800" y="4085328"/>
              <a:ext cx="0" cy="228600"/>
            </a:xfrm>
            <a:prstGeom prst="line">
              <a:avLst/>
            </a:prstGeom>
            <a:noFill/>
            <a:ln w="15875">
              <a:solidFill>
                <a:srgbClr val="008000"/>
              </a:solidFill>
              <a:round/>
              <a:headEnd type="none" w="sm" len="sm"/>
              <a:tailEnd type="arrow" w="med" len="med"/>
            </a:ln>
            <a:effectLst/>
          </p:spPr>
          <p:txBody>
            <a:bodyPr wrap="none" anchor="ctr"/>
            <a:lstStyle/>
            <a:p>
              <a:endParaRPr lang="en-US">
                <a:solidFill>
                  <a:srgbClr val="008000"/>
                </a:solidFill>
              </a:endParaRPr>
            </a:p>
          </p:txBody>
        </p:sp>
        <p:sp>
          <p:nvSpPr>
            <p:cNvPr id="77" name="Line 27"/>
            <p:cNvSpPr>
              <a:spLocks noChangeShapeType="1"/>
            </p:cNvSpPr>
            <p:nvPr/>
          </p:nvSpPr>
          <p:spPr bwMode="auto">
            <a:xfrm flipV="1">
              <a:off x="304800" y="4542528"/>
              <a:ext cx="0" cy="457200"/>
            </a:xfrm>
            <a:prstGeom prst="line">
              <a:avLst/>
            </a:prstGeom>
            <a:noFill/>
            <a:ln w="15875">
              <a:solidFill>
                <a:srgbClr val="008000"/>
              </a:solidFill>
              <a:round/>
              <a:headEnd type="none" w="sm" len="sm"/>
              <a:tailEnd type="arrow" w="med" len="med"/>
            </a:ln>
            <a:effectLst/>
          </p:spPr>
          <p:txBody>
            <a:bodyPr wrap="none" anchor="ctr"/>
            <a:lstStyle/>
            <a:p>
              <a:endParaRPr lang="en-US">
                <a:solidFill>
                  <a:srgbClr val="008000"/>
                </a:solidFill>
              </a:endParaRPr>
            </a:p>
          </p:txBody>
        </p:sp>
        <p:sp>
          <p:nvSpPr>
            <p:cNvPr id="78" name="Line 28"/>
            <p:cNvSpPr>
              <a:spLocks noChangeShapeType="1"/>
            </p:cNvSpPr>
            <p:nvPr/>
          </p:nvSpPr>
          <p:spPr bwMode="auto">
            <a:xfrm>
              <a:off x="304800" y="5380728"/>
              <a:ext cx="0" cy="228600"/>
            </a:xfrm>
            <a:prstGeom prst="line">
              <a:avLst/>
            </a:prstGeom>
            <a:noFill/>
            <a:ln w="15875">
              <a:solidFill>
                <a:srgbClr val="008000"/>
              </a:solidFill>
              <a:round/>
              <a:headEnd type="none" w="sm" len="sm"/>
              <a:tailEnd type="arrow" w="med" len="med"/>
            </a:ln>
            <a:effectLst/>
          </p:spPr>
          <p:txBody>
            <a:bodyPr wrap="none" anchor="ctr"/>
            <a:lstStyle/>
            <a:p>
              <a:endParaRPr lang="en-US"/>
            </a:p>
          </p:txBody>
        </p:sp>
        <p:sp>
          <p:nvSpPr>
            <p:cNvPr id="79" name="Freeform 30"/>
            <p:cNvSpPr>
              <a:spLocks/>
            </p:cNvSpPr>
            <p:nvPr/>
          </p:nvSpPr>
          <p:spPr bwMode="auto">
            <a:xfrm>
              <a:off x="6096000" y="3676470"/>
              <a:ext cx="228600" cy="1200329"/>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80" name="Freeform 31"/>
            <p:cNvSpPr>
              <a:spLocks/>
            </p:cNvSpPr>
            <p:nvPr/>
          </p:nvSpPr>
          <p:spPr bwMode="auto">
            <a:xfrm flipH="1">
              <a:off x="7620000" y="3676470"/>
              <a:ext cx="228600" cy="120033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81" name="Text Box 32"/>
            <p:cNvSpPr txBox="1">
              <a:spLocks noChangeArrowheads="1"/>
            </p:cNvSpPr>
            <p:nvPr/>
          </p:nvSpPr>
          <p:spPr bwMode="auto">
            <a:xfrm>
              <a:off x="5467932" y="4013562"/>
              <a:ext cx="399468"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x</a:t>
              </a:r>
            </a:p>
          </p:txBody>
        </p:sp>
        <p:sp>
          <p:nvSpPr>
            <p:cNvPr id="82" name="Text Box 35"/>
            <p:cNvSpPr txBox="1">
              <a:spLocks noChangeArrowheads="1"/>
            </p:cNvSpPr>
            <p:nvPr/>
          </p:nvSpPr>
          <p:spPr bwMode="auto">
            <a:xfrm>
              <a:off x="8204353" y="4020922"/>
              <a:ext cx="399468"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x</a:t>
              </a:r>
            </a:p>
          </p:txBody>
        </p:sp>
        <p:sp>
          <p:nvSpPr>
            <p:cNvPr id="83" name="Freeform 36"/>
            <p:cNvSpPr>
              <a:spLocks/>
            </p:cNvSpPr>
            <p:nvPr/>
          </p:nvSpPr>
          <p:spPr bwMode="auto">
            <a:xfrm>
              <a:off x="5330672" y="5648873"/>
              <a:ext cx="155728" cy="1037856"/>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84" name="Freeform 37"/>
            <p:cNvSpPr>
              <a:spLocks/>
            </p:cNvSpPr>
            <p:nvPr/>
          </p:nvSpPr>
          <p:spPr bwMode="auto">
            <a:xfrm flipH="1">
              <a:off x="8915400" y="5590457"/>
              <a:ext cx="152400" cy="1106928"/>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85" name="TextBox 84"/>
            <p:cNvSpPr txBox="1"/>
            <p:nvPr/>
          </p:nvSpPr>
          <p:spPr>
            <a:xfrm rot="16200000">
              <a:off x="1063987" y="1447286"/>
              <a:ext cx="1268296" cy="2031325"/>
            </a:xfrm>
            <a:prstGeom prst="rect">
              <a:avLst/>
            </a:prstGeom>
            <a:noFill/>
          </p:spPr>
          <p:txBody>
            <a:bodyPr wrap="none" rtlCol="0">
              <a:spAutoFit/>
            </a:bodyPr>
            <a:lstStyle/>
            <a:p>
              <a:pPr>
                <a:lnSpc>
                  <a:spcPct val="140000"/>
                </a:lnSpc>
              </a:pPr>
              <a:r>
                <a:rPr lang="en-US" dirty="0" smtClean="0">
                  <a:solidFill>
                    <a:srgbClr val="008000"/>
                  </a:solidFill>
                </a:rPr>
                <a:t> Matrix</a:t>
              </a:r>
            </a:p>
            <a:p>
              <a:pPr>
                <a:lnSpc>
                  <a:spcPct val="140000"/>
                </a:lnSpc>
              </a:pPr>
              <a:r>
                <a:rPr lang="en-US" dirty="0" smtClean="0">
                  <a:solidFill>
                    <a:srgbClr val="008000"/>
                  </a:solidFill>
                </a:rPr>
                <a:t>Alien</a:t>
              </a:r>
            </a:p>
            <a:p>
              <a:pPr>
                <a:lnSpc>
                  <a:spcPct val="140000"/>
                </a:lnSpc>
              </a:pPr>
              <a:r>
                <a:rPr lang="en-US" dirty="0" smtClean="0">
                  <a:solidFill>
                    <a:srgbClr val="008000"/>
                  </a:solidFill>
                </a:rPr>
                <a:t>Serenity</a:t>
              </a:r>
            </a:p>
            <a:p>
              <a:pPr>
                <a:lnSpc>
                  <a:spcPct val="140000"/>
                </a:lnSpc>
              </a:pPr>
              <a:r>
                <a:rPr lang="en-US" dirty="0" smtClean="0">
                  <a:solidFill>
                    <a:srgbClr val="008000"/>
                  </a:solidFill>
                </a:rPr>
                <a:t>Casablanca</a:t>
              </a:r>
            </a:p>
            <a:p>
              <a:pPr>
                <a:lnSpc>
                  <a:spcPct val="140000"/>
                </a:lnSpc>
              </a:pPr>
              <a:r>
                <a:rPr lang="en-US" dirty="0" smtClean="0">
                  <a:solidFill>
                    <a:srgbClr val="008000"/>
                  </a:solidFill>
                </a:rPr>
                <a:t> </a:t>
              </a:r>
              <a:r>
                <a:rPr lang="en-US" dirty="0" err="1" smtClean="0">
                  <a:solidFill>
                    <a:srgbClr val="008000"/>
                  </a:solidFill>
                </a:rPr>
                <a:t>Amelie</a:t>
              </a:r>
              <a:endParaRPr lang="en-US" dirty="0">
                <a:solidFill>
                  <a:srgbClr val="008000"/>
                </a:solidFill>
              </a:endParaRPr>
            </a:p>
          </p:txBody>
        </p:sp>
        <p:sp>
          <p:nvSpPr>
            <p:cNvPr id="86" name="Rectangle 85"/>
            <p:cNvSpPr/>
            <p:nvPr/>
          </p:nvSpPr>
          <p:spPr>
            <a:xfrm>
              <a:off x="758672" y="3018528"/>
              <a:ext cx="1984528" cy="2677656"/>
            </a:xfrm>
            <a:prstGeom prst="rect">
              <a:avLst/>
            </a:prstGeom>
          </p:spPr>
          <p:txBody>
            <a:bodyPr wrap="square">
              <a:spAutoFit/>
            </a:bodyPr>
            <a:lstStyle/>
            <a:p>
              <a:pPr algn="ctr"/>
              <a:r>
                <a:rPr lang="en-US" sz="2400" b="1" dirty="0">
                  <a:latin typeface="Times New Roman" pitchFamily="18" charset="0"/>
                  <a:cs typeface="Times New Roman" pitchFamily="18" charset="0"/>
                </a:rPr>
                <a:t>1   1   1</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3   3   3</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4   4   4</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5   5   5</a:t>
              </a:r>
              <a:r>
                <a:rPr lang="en-US" sz="2400" dirty="0">
                  <a:latin typeface="Times New Roman" pitchFamily="18" charset="0"/>
                  <a:cs typeface="Times New Roman" pitchFamily="18" charset="0"/>
                </a:rPr>
                <a:t>   0   0</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2</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4   4</a:t>
              </a:r>
            </a:p>
            <a:p>
              <a:pPr algn="ctr"/>
              <a:r>
                <a:rPr lang="en-US" sz="2400" dirty="0">
                  <a:latin typeface="Times New Roman" pitchFamily="18" charset="0"/>
                  <a:cs typeface="Times New Roman" pitchFamily="18" charset="0"/>
                </a:rPr>
                <a:t>0   0   0   </a:t>
              </a:r>
              <a:r>
                <a:rPr lang="en-US" sz="2400" b="1" dirty="0">
                  <a:latin typeface="Times New Roman" pitchFamily="18" charset="0"/>
                  <a:cs typeface="Times New Roman" pitchFamily="18" charset="0"/>
                </a:rPr>
                <a:t>5   5</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1</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2   2</a:t>
              </a:r>
            </a:p>
          </p:txBody>
        </p:sp>
        <p:grpSp>
          <p:nvGrpSpPr>
            <p:cNvPr id="87" name="Group 86"/>
            <p:cNvGrpSpPr/>
            <p:nvPr/>
          </p:nvGrpSpPr>
          <p:grpSpPr>
            <a:xfrm>
              <a:off x="2895600" y="3018528"/>
              <a:ext cx="2514600" cy="2677656"/>
              <a:chOff x="2971800" y="3018528"/>
              <a:chExt cx="2514600" cy="2677656"/>
            </a:xfrm>
          </p:grpSpPr>
          <p:sp>
            <p:nvSpPr>
              <p:cNvPr id="90" name="Freeform 19"/>
              <p:cNvSpPr>
                <a:spLocks/>
              </p:cNvSpPr>
              <p:nvPr/>
            </p:nvSpPr>
            <p:spPr bwMode="auto">
              <a:xfrm flipH="1">
                <a:off x="5181600" y="3055104"/>
                <a:ext cx="1524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91" name="Freeform 20"/>
              <p:cNvSpPr>
                <a:spLocks/>
              </p:cNvSpPr>
              <p:nvPr/>
            </p:nvSpPr>
            <p:spPr bwMode="auto">
              <a:xfrm>
                <a:off x="3105912" y="3044952"/>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92" name="Rectangle 91"/>
              <p:cNvSpPr/>
              <p:nvPr/>
            </p:nvSpPr>
            <p:spPr>
              <a:xfrm>
                <a:off x="2971800" y="3018528"/>
                <a:ext cx="2514600" cy="2677656"/>
              </a:xfrm>
              <a:prstGeom prst="rect">
                <a:avLst/>
              </a:prstGeom>
            </p:spPr>
            <p:txBody>
              <a:bodyPr wrap="square">
                <a:spAutoFit/>
              </a:bodyPr>
              <a:lstStyle/>
              <a:p>
                <a:pPr algn="ctr"/>
                <a:r>
                  <a:rPr lang="en-US" sz="2400" b="1" dirty="0">
                    <a:latin typeface="Times New Roman" pitchFamily="18" charset="0"/>
                    <a:cs typeface="Times New Roman" pitchFamily="18" charset="0"/>
                  </a:rPr>
                  <a:t>0.13</a:t>
                </a:r>
                <a:r>
                  <a:rPr lang="en-US" sz="2400" dirty="0">
                    <a:latin typeface="Times New Roman" pitchFamily="18" charset="0"/>
                    <a:cs typeface="Times New Roman" pitchFamily="18" charset="0"/>
                  </a:rPr>
                  <a:t>   0.02  -0.01</a:t>
                </a:r>
              </a:p>
              <a:p>
                <a:pPr algn="ctr"/>
                <a:r>
                  <a:rPr lang="en-US" sz="2400" b="1" dirty="0">
                    <a:latin typeface="Times New Roman" pitchFamily="18" charset="0"/>
                    <a:cs typeface="Times New Roman" pitchFamily="18" charset="0"/>
                  </a:rPr>
                  <a:t>0.41</a:t>
                </a:r>
                <a:r>
                  <a:rPr lang="en-US" sz="2400" dirty="0">
                    <a:latin typeface="Times New Roman" pitchFamily="18" charset="0"/>
                    <a:cs typeface="Times New Roman" pitchFamily="18" charset="0"/>
                  </a:rPr>
                  <a:t>   0.07  -0.03</a:t>
                </a:r>
              </a:p>
              <a:p>
                <a:pPr algn="ctr"/>
                <a:r>
                  <a:rPr lang="en-US" sz="2400" b="1" dirty="0">
                    <a:latin typeface="Times New Roman" pitchFamily="18" charset="0"/>
                    <a:cs typeface="Times New Roman" pitchFamily="18" charset="0"/>
                  </a:rPr>
                  <a:t>0.55</a:t>
                </a:r>
                <a:r>
                  <a:rPr lang="en-US" sz="2400" dirty="0">
                    <a:latin typeface="Times New Roman" pitchFamily="18" charset="0"/>
                    <a:cs typeface="Times New Roman" pitchFamily="18" charset="0"/>
                  </a:rPr>
                  <a:t>   0.09  -0.04</a:t>
                </a:r>
              </a:p>
              <a:p>
                <a:pPr algn="ctr"/>
                <a:r>
                  <a:rPr lang="en-US" sz="2400" b="1" dirty="0">
                    <a:latin typeface="Times New Roman" pitchFamily="18" charset="0"/>
                    <a:cs typeface="Times New Roman" pitchFamily="18" charset="0"/>
                  </a:rPr>
                  <a:t>0.68</a:t>
                </a:r>
                <a:r>
                  <a:rPr lang="en-US" sz="2400" dirty="0">
                    <a:latin typeface="Times New Roman" pitchFamily="18" charset="0"/>
                    <a:cs typeface="Times New Roman" pitchFamily="18" charset="0"/>
                  </a:rPr>
                  <a:t>   0.11  -0.05</a:t>
                </a:r>
              </a:p>
              <a:p>
                <a:pPr algn="ctr"/>
                <a:r>
                  <a:rPr lang="en-US" sz="2400" dirty="0" smtClean="0">
                    <a:latin typeface="Times New Roman" pitchFamily="18" charset="0"/>
                    <a:cs typeface="Times New Roman" pitchFamily="18" charset="0"/>
                  </a:rPr>
                  <a:t>0.15  </a:t>
                </a:r>
                <a:r>
                  <a:rPr lang="en-US" sz="2400" b="1" dirty="0" smtClean="0">
                    <a:latin typeface="Times New Roman" pitchFamily="18" charset="0"/>
                    <a:cs typeface="Times New Roman" pitchFamily="18" charset="0"/>
                  </a:rPr>
                  <a:t>-0.59</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0.65</a:t>
                </a:r>
              </a:p>
              <a:p>
                <a:pPr algn="ctr"/>
                <a:r>
                  <a:rPr lang="en-US" sz="2400" dirty="0" smtClean="0">
                    <a:latin typeface="Times New Roman" pitchFamily="18" charset="0"/>
                    <a:cs typeface="Times New Roman" pitchFamily="18" charset="0"/>
                  </a:rPr>
                  <a:t>0.07  </a:t>
                </a:r>
                <a:r>
                  <a:rPr lang="en-US" sz="2400" b="1" dirty="0">
                    <a:latin typeface="Times New Roman" pitchFamily="18" charset="0"/>
                    <a:cs typeface="Times New Roman" pitchFamily="18" charset="0"/>
                  </a:rPr>
                  <a:t>-0.73</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-0.67</a:t>
                </a:r>
              </a:p>
              <a:p>
                <a:pPr algn="ctr"/>
                <a:r>
                  <a:rPr lang="en-US" sz="2400" dirty="0">
                    <a:latin typeface="Times New Roman" pitchFamily="18" charset="0"/>
                    <a:cs typeface="Times New Roman" pitchFamily="18" charset="0"/>
                  </a:rPr>
                  <a:t>0.07  </a:t>
                </a:r>
                <a:r>
                  <a:rPr lang="en-US" sz="2400" b="1" dirty="0">
                    <a:latin typeface="Times New Roman" pitchFamily="18" charset="0"/>
                    <a:cs typeface="Times New Roman" pitchFamily="18" charset="0"/>
                  </a:rPr>
                  <a:t>-0.29</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0.32</a:t>
                </a:r>
              </a:p>
            </p:txBody>
          </p:sp>
        </p:grpSp>
        <p:sp>
          <p:nvSpPr>
            <p:cNvPr id="88" name="Rectangle 87"/>
            <p:cNvSpPr/>
            <p:nvPr/>
          </p:nvSpPr>
          <p:spPr>
            <a:xfrm>
              <a:off x="6076950" y="3676471"/>
              <a:ext cx="1984528" cy="1200329"/>
            </a:xfrm>
            <a:prstGeom prst="rect">
              <a:avLst/>
            </a:prstGeom>
          </p:spPr>
          <p:txBody>
            <a:bodyPr wrap="square">
              <a:spAutoFit/>
            </a:bodyPr>
            <a:lstStyle/>
            <a:p>
              <a:r>
                <a:rPr lang="en-US" sz="2400" b="1" dirty="0" smtClean="0">
                  <a:latin typeface="Times New Roman" pitchFamily="18" charset="0"/>
                  <a:cs typeface="Times New Roman" pitchFamily="18" charset="0"/>
                </a:rPr>
                <a:t>12.4</a:t>
              </a:r>
              <a:r>
                <a:rPr lang="en-US" sz="2400" dirty="0" smtClean="0">
                  <a:latin typeface="Times New Roman" pitchFamily="18" charset="0"/>
                  <a:cs typeface="Times New Roman" pitchFamily="18" charset="0"/>
                </a:rPr>
                <a:t>  0     0</a:t>
              </a:r>
            </a:p>
            <a:p>
              <a:r>
                <a:rPr lang="en-US" sz="2400" dirty="0" smtClean="0">
                  <a:latin typeface="Times New Roman" pitchFamily="18" charset="0"/>
                  <a:cs typeface="Times New Roman" pitchFamily="18" charset="0"/>
                </a:rPr>
                <a:t>0       </a:t>
              </a:r>
              <a:r>
                <a:rPr lang="en-US" sz="2400" b="1" dirty="0" smtClean="0">
                  <a:latin typeface="Times New Roman" pitchFamily="18" charset="0"/>
                  <a:cs typeface="Times New Roman" pitchFamily="18" charset="0"/>
                </a:rPr>
                <a:t>9.5</a:t>
              </a:r>
              <a:r>
                <a:rPr lang="en-US" sz="2400" dirty="0" smtClean="0">
                  <a:latin typeface="Times New Roman" pitchFamily="18" charset="0"/>
                  <a:cs typeface="Times New Roman" pitchFamily="18" charset="0"/>
                </a:rPr>
                <a:t>  0</a:t>
              </a:r>
            </a:p>
            <a:p>
              <a:r>
                <a:rPr lang="en-US" sz="2400" dirty="0" smtClean="0">
                  <a:latin typeface="Times New Roman" pitchFamily="18" charset="0"/>
                  <a:cs typeface="Times New Roman" pitchFamily="18" charset="0"/>
                </a:rPr>
                <a:t>0       0     </a:t>
              </a:r>
              <a:r>
                <a:rPr lang="en-US" sz="2400" b="1" dirty="0" smtClean="0">
                  <a:latin typeface="Times New Roman" pitchFamily="18" charset="0"/>
                  <a:cs typeface="Times New Roman" pitchFamily="18" charset="0"/>
                </a:rPr>
                <a:t>1.3</a:t>
              </a:r>
              <a:endParaRPr lang="en-US" sz="2400" b="1" dirty="0">
                <a:latin typeface="Times New Roman" pitchFamily="18" charset="0"/>
                <a:cs typeface="Times New Roman" pitchFamily="18" charset="0"/>
              </a:endParaRPr>
            </a:p>
          </p:txBody>
        </p:sp>
        <p:sp>
          <p:nvSpPr>
            <p:cNvPr id="89" name="Rectangle 88"/>
            <p:cNvSpPr/>
            <p:nvPr/>
          </p:nvSpPr>
          <p:spPr>
            <a:xfrm>
              <a:off x="5334000" y="5562600"/>
              <a:ext cx="3810000" cy="1200329"/>
            </a:xfrm>
            <a:prstGeom prst="rect">
              <a:avLst/>
            </a:prstGeom>
          </p:spPr>
          <p:txBody>
            <a:bodyPr wrap="square">
              <a:spAutoFit/>
            </a:bodyPr>
            <a:lstStyle/>
            <a:p>
              <a:r>
                <a:rPr lang="en-US" sz="2400" b="1" dirty="0">
                  <a:latin typeface="Times New Roman" pitchFamily="18" charset="0"/>
                  <a:cs typeface="Times New Roman" pitchFamily="18" charset="0"/>
                </a:rPr>
                <a:t>0.56   0.59 </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0.56</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0.09  </a:t>
              </a:r>
              <a:r>
                <a:rPr lang="en-US" sz="2400" dirty="0" smtClean="0">
                  <a:latin typeface="Times New Roman" pitchFamily="18" charset="0"/>
                  <a:cs typeface="Times New Roman" pitchFamily="18" charset="0"/>
                </a:rPr>
                <a:t>  0.09</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0.12  -0.02 </a:t>
              </a:r>
              <a:r>
                <a:rPr lang="en-US" sz="2400" dirty="0" smtClean="0">
                  <a:latin typeface="Times New Roman" pitchFamily="18" charset="0"/>
                  <a:cs typeface="Times New Roman" pitchFamily="18" charset="0"/>
                </a:rPr>
                <a:t> 0.12  </a:t>
              </a:r>
              <a:r>
                <a:rPr lang="en-US" sz="2400" b="1" dirty="0" smtClean="0">
                  <a:latin typeface="Times New Roman" pitchFamily="18" charset="0"/>
                  <a:cs typeface="Times New Roman" pitchFamily="18" charset="0"/>
                </a:rPr>
                <a:t>-0.69  -</a:t>
              </a:r>
              <a:r>
                <a:rPr lang="en-US" sz="2400" b="1" dirty="0">
                  <a:latin typeface="Times New Roman" pitchFamily="18" charset="0"/>
                  <a:cs typeface="Times New Roman" pitchFamily="18" charset="0"/>
                </a:rPr>
                <a:t>0.69</a:t>
              </a:r>
            </a:p>
            <a:p>
              <a:r>
                <a:rPr lang="en-US" sz="2400" dirty="0">
                  <a:latin typeface="Times New Roman" pitchFamily="18" charset="0"/>
                  <a:cs typeface="Times New Roman" pitchFamily="18" charset="0"/>
                </a:rPr>
                <a:t>0.40  </a:t>
              </a:r>
              <a:r>
                <a:rPr lang="en-US" sz="2400" b="1" dirty="0">
                  <a:latin typeface="Times New Roman" pitchFamily="18" charset="0"/>
                  <a:cs typeface="Times New Roman" pitchFamily="18" charset="0"/>
                </a:rPr>
                <a:t>-0.80</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0.40 </a:t>
              </a:r>
              <a:r>
                <a:rPr lang="en-US" sz="2400" dirty="0" smtClean="0">
                  <a:latin typeface="Times New Roman" pitchFamily="18" charset="0"/>
                  <a:cs typeface="Times New Roman" pitchFamily="18" charset="0"/>
                </a:rPr>
                <a:t>  0.09    0.09</a:t>
              </a:r>
              <a:endParaRPr lang="en-US" sz="2400" dirty="0">
                <a:latin typeface="Times New Roman" pitchFamily="18" charset="0"/>
                <a:cs typeface="Times New Roman" pitchFamily="18" charset="0"/>
              </a:endParaRPr>
            </a:p>
          </p:txBody>
        </p:sp>
      </p:grpSp>
    </p:spTree>
    <p:extLst>
      <p:ext uri="{BB962C8B-B14F-4D97-AF65-F5344CB8AC3E}">
        <p14:creationId xmlns:p14="http://schemas.microsoft.com/office/powerpoint/2010/main" val="294531613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4930" name="Rectangle 2"/>
          <p:cNvSpPr>
            <a:spLocks noGrp="1" noChangeArrowheads="1"/>
          </p:cNvSpPr>
          <p:nvPr>
            <p:ph type="title"/>
          </p:nvPr>
        </p:nvSpPr>
        <p:spPr/>
        <p:txBody>
          <a:bodyPr/>
          <a:lstStyle/>
          <a:p>
            <a:r>
              <a:rPr lang="en-US" dirty="0">
                <a:solidFill>
                  <a:srgbClr val="92D050"/>
                </a:solidFill>
              </a:rPr>
              <a:t>Example</a:t>
            </a:r>
            <a:r>
              <a:rPr lang="en-US" dirty="0"/>
              <a:t>: Users-to-Movies</a:t>
            </a:r>
          </a:p>
        </p:txBody>
      </p:sp>
      <p:sp>
        <p:nvSpPr>
          <p:cNvPr id="1404931" name="Rectangle 3"/>
          <p:cNvSpPr>
            <a:spLocks noGrp="1" noChangeArrowheads="1"/>
          </p:cNvSpPr>
          <p:nvPr>
            <p:ph type="body" idx="1"/>
          </p:nvPr>
        </p:nvSpPr>
        <p:spPr>
          <a:xfrm>
            <a:off x="457200" y="1295401"/>
            <a:ext cx="8229600" cy="1167548"/>
          </a:xfrm>
        </p:spPr>
        <p:txBody>
          <a:bodyPr/>
          <a:lstStyle/>
          <a:p>
            <a:r>
              <a:rPr lang="en-US" sz="3600" b="1" dirty="0" smtClean="0">
                <a:solidFill>
                  <a:srgbClr val="FF0066"/>
                </a:solidFill>
              </a:rPr>
              <a:t>A = U </a:t>
            </a:r>
            <a:r>
              <a:rPr lang="en-US" sz="3600" b="1" dirty="0" smtClean="0">
                <a:solidFill>
                  <a:srgbClr val="FF0066"/>
                </a:solidFill>
                <a:sym typeface="Symbol"/>
              </a:rPr>
              <a:t></a:t>
            </a:r>
            <a:r>
              <a:rPr lang="en-US" sz="3600" b="1" dirty="0" smtClean="0">
                <a:solidFill>
                  <a:srgbClr val="FF0066"/>
                </a:solidFill>
              </a:rPr>
              <a:t> V</a:t>
            </a:r>
            <a:r>
              <a:rPr lang="en-US" sz="3600" b="1" baseline="30000" dirty="0" smtClean="0">
                <a:solidFill>
                  <a:srgbClr val="FF0066"/>
                </a:solidFill>
              </a:rPr>
              <a:t>T</a:t>
            </a:r>
            <a:r>
              <a:rPr lang="en-US" sz="3600" b="1" dirty="0" smtClean="0">
                <a:solidFill>
                  <a:srgbClr val="FF0066"/>
                </a:solidFill>
              </a:rPr>
              <a:t> - example:</a:t>
            </a:r>
          </a:p>
          <a:p>
            <a:endParaRPr lang="en-US" dirty="0">
              <a:solidFill>
                <a:schemeClr val="accent2"/>
              </a:solidFill>
            </a:endParaRPr>
          </a:p>
        </p:txBody>
      </p:sp>
      <p:sp>
        <p:nvSpPr>
          <p:cNvPr id="33" name="Slide Number Placeholder 5"/>
          <p:cNvSpPr>
            <a:spLocks noGrp="1"/>
          </p:cNvSpPr>
          <p:nvPr>
            <p:ph type="sldNum" sz="quarter" idx="12"/>
          </p:nvPr>
        </p:nvSpPr>
        <p:spPr/>
        <p:txBody>
          <a:bodyPr/>
          <a:lstStyle/>
          <a:p>
            <a:fld id="{D073BEF0-3123-4184-98D7-FBB99C137BD3}" type="slidenum">
              <a:rPr lang="en-US" smtClean="0"/>
              <a:pPr/>
              <a:t>32</a:t>
            </a:fld>
            <a:endParaRPr lang="en-US"/>
          </a:p>
        </p:txBody>
      </p:sp>
      <p:sp>
        <p:nvSpPr>
          <p:cNvPr id="1404951" name="Text Box 23"/>
          <p:cNvSpPr txBox="1">
            <a:spLocks noChangeArrowheads="1"/>
          </p:cNvSpPr>
          <p:nvPr/>
        </p:nvSpPr>
        <p:spPr bwMode="auto">
          <a:xfrm>
            <a:off x="0" y="3596656"/>
            <a:ext cx="635110" cy="369332"/>
          </a:xfrm>
          <a:prstGeom prst="rect">
            <a:avLst/>
          </a:prstGeom>
          <a:noFill/>
          <a:ln w="15875">
            <a:noFill/>
            <a:miter lim="800000"/>
            <a:headEnd type="none" w="sm" len="sm"/>
            <a:tailEnd/>
          </a:ln>
          <a:effectLst/>
        </p:spPr>
        <p:txBody>
          <a:bodyPr wrap="none" anchor="ctr">
            <a:spAutoFit/>
          </a:bodyPr>
          <a:lstStyle/>
          <a:p>
            <a:r>
              <a:rPr lang="en-US" dirty="0" err="1" smtClean="0"/>
              <a:t>SciFi</a:t>
            </a:r>
            <a:endParaRPr lang="en-US" dirty="0"/>
          </a:p>
        </p:txBody>
      </p:sp>
      <p:sp>
        <p:nvSpPr>
          <p:cNvPr id="1404953" name="Text Box 25"/>
          <p:cNvSpPr txBox="1">
            <a:spLocks noChangeArrowheads="1"/>
          </p:cNvSpPr>
          <p:nvPr/>
        </p:nvSpPr>
        <p:spPr bwMode="auto">
          <a:xfrm>
            <a:off x="-76200" y="4998418"/>
            <a:ext cx="968855" cy="369332"/>
          </a:xfrm>
          <a:prstGeom prst="rect">
            <a:avLst/>
          </a:prstGeom>
          <a:noFill/>
          <a:ln w="15875">
            <a:noFill/>
            <a:miter lim="800000"/>
            <a:headEnd type="none" w="sm" len="sm"/>
            <a:tailEnd/>
          </a:ln>
          <a:effectLst/>
        </p:spPr>
        <p:txBody>
          <a:bodyPr wrap="none" anchor="ctr">
            <a:spAutoFit/>
          </a:bodyPr>
          <a:lstStyle/>
          <a:p>
            <a:r>
              <a:rPr lang="en-US" dirty="0" err="1" smtClean="0"/>
              <a:t>Romnce</a:t>
            </a:r>
            <a:endParaRPr lang="en-US" dirty="0"/>
          </a:p>
        </p:txBody>
      </p:sp>
      <p:sp>
        <p:nvSpPr>
          <p:cNvPr id="38" name="Text Box 31"/>
          <p:cNvSpPr txBox="1">
            <a:spLocks noChangeArrowheads="1"/>
          </p:cNvSpPr>
          <p:nvPr/>
        </p:nvSpPr>
        <p:spPr bwMode="auto">
          <a:xfrm>
            <a:off x="2815441" y="2373868"/>
            <a:ext cx="1523174" cy="369332"/>
          </a:xfrm>
          <a:prstGeom prst="rect">
            <a:avLst/>
          </a:prstGeom>
          <a:noFill/>
          <a:ln w="15875">
            <a:noFill/>
            <a:miter lim="800000"/>
            <a:headEnd type="none" w="sm" len="sm"/>
            <a:tailEnd/>
          </a:ln>
          <a:effectLst/>
        </p:spPr>
        <p:txBody>
          <a:bodyPr wrap="none" anchor="ctr">
            <a:spAutoFit/>
          </a:bodyPr>
          <a:lstStyle/>
          <a:p>
            <a:r>
              <a:rPr lang="en-US" b="1" dirty="0" err="1" smtClean="0">
                <a:solidFill>
                  <a:srgbClr val="0000FF"/>
                </a:solidFill>
              </a:rPr>
              <a:t>SciFi</a:t>
            </a:r>
            <a:r>
              <a:rPr lang="en-US" b="1" dirty="0" smtClean="0">
                <a:solidFill>
                  <a:srgbClr val="0000FF"/>
                </a:solidFill>
              </a:rPr>
              <a:t>-concept</a:t>
            </a:r>
            <a:endParaRPr lang="en-US" b="1" dirty="0">
              <a:solidFill>
                <a:srgbClr val="0000FF"/>
              </a:solidFill>
            </a:endParaRPr>
          </a:p>
        </p:txBody>
      </p:sp>
      <p:sp>
        <p:nvSpPr>
          <p:cNvPr id="40" name="Line 33"/>
          <p:cNvSpPr>
            <a:spLocks noChangeShapeType="1"/>
          </p:cNvSpPr>
          <p:nvPr/>
        </p:nvSpPr>
        <p:spPr bwMode="auto">
          <a:xfrm>
            <a:off x="3505200" y="2706410"/>
            <a:ext cx="0" cy="342900"/>
          </a:xfrm>
          <a:prstGeom prst="line">
            <a:avLst/>
          </a:prstGeom>
          <a:noFill/>
          <a:ln w="28575">
            <a:solidFill>
              <a:srgbClr val="0000FF"/>
            </a:solidFill>
            <a:round/>
            <a:headEnd type="none" w="sm" len="sm"/>
            <a:tailEnd type="triangle" w="med" len="med"/>
          </a:ln>
          <a:effectLst/>
        </p:spPr>
        <p:txBody>
          <a:bodyPr wrap="none" anchor="ctr"/>
          <a:lstStyle/>
          <a:p>
            <a:endParaRPr lang="en-US">
              <a:solidFill>
                <a:srgbClr val="0000FF"/>
              </a:solidFill>
            </a:endParaRPr>
          </a:p>
        </p:txBody>
      </p:sp>
      <p:sp>
        <p:nvSpPr>
          <p:cNvPr id="43" name="Text Box 35"/>
          <p:cNvSpPr txBox="1">
            <a:spLocks noChangeArrowheads="1"/>
          </p:cNvSpPr>
          <p:nvPr/>
        </p:nvSpPr>
        <p:spPr bwMode="auto">
          <a:xfrm>
            <a:off x="5627026" y="2731532"/>
            <a:ext cx="3271217" cy="369332"/>
          </a:xfrm>
          <a:prstGeom prst="rect">
            <a:avLst/>
          </a:prstGeom>
          <a:noFill/>
          <a:ln w="15875">
            <a:noFill/>
            <a:miter lim="800000"/>
            <a:headEnd type="none" w="sm" len="sm"/>
            <a:tailEnd/>
          </a:ln>
          <a:effectLst/>
        </p:spPr>
        <p:txBody>
          <a:bodyPr wrap="none" anchor="ctr">
            <a:spAutoFit/>
          </a:bodyPr>
          <a:lstStyle/>
          <a:p>
            <a:r>
              <a:rPr lang="en-US" b="1" dirty="0" smtClean="0">
                <a:solidFill>
                  <a:srgbClr val="0000FF"/>
                </a:solidFill>
              </a:rPr>
              <a:t>“strength” of the </a:t>
            </a:r>
            <a:r>
              <a:rPr lang="en-US" b="1" dirty="0" err="1" smtClean="0">
                <a:solidFill>
                  <a:srgbClr val="0000FF"/>
                </a:solidFill>
              </a:rPr>
              <a:t>SciFi</a:t>
            </a:r>
            <a:r>
              <a:rPr lang="en-US" b="1" dirty="0" smtClean="0">
                <a:solidFill>
                  <a:srgbClr val="0000FF"/>
                </a:solidFill>
              </a:rPr>
              <a:t>-concept</a:t>
            </a:r>
            <a:endParaRPr lang="en-US" b="1" dirty="0">
              <a:solidFill>
                <a:srgbClr val="0000FF"/>
              </a:solidFill>
            </a:endParaRPr>
          </a:p>
        </p:txBody>
      </p:sp>
      <p:sp>
        <p:nvSpPr>
          <p:cNvPr id="44" name="Oval 37"/>
          <p:cNvSpPr>
            <a:spLocks noChangeArrowheads="1"/>
          </p:cNvSpPr>
          <p:nvPr/>
        </p:nvSpPr>
        <p:spPr bwMode="auto">
          <a:xfrm>
            <a:off x="6128290" y="3608832"/>
            <a:ext cx="729710" cy="533400"/>
          </a:xfrm>
          <a:prstGeom prst="ellipse">
            <a:avLst/>
          </a:prstGeom>
          <a:noFill/>
          <a:ln w="38100">
            <a:solidFill>
              <a:srgbClr val="0000FF"/>
            </a:solidFill>
            <a:round/>
            <a:headEnd type="none" w="sm" len="sm"/>
            <a:tailEnd/>
          </a:ln>
          <a:effectLst/>
        </p:spPr>
        <p:txBody>
          <a:bodyPr wrap="none" anchor="ctr"/>
          <a:lstStyle/>
          <a:p>
            <a:endParaRPr lang="en-US">
              <a:solidFill>
                <a:schemeClr val="accent3"/>
              </a:solidFill>
            </a:endParaRPr>
          </a:p>
        </p:txBody>
      </p:sp>
      <p:sp>
        <p:nvSpPr>
          <p:cNvPr id="45" name="Line 36"/>
          <p:cNvSpPr>
            <a:spLocks noChangeShapeType="1"/>
          </p:cNvSpPr>
          <p:nvPr/>
        </p:nvSpPr>
        <p:spPr bwMode="auto">
          <a:xfrm flipH="1">
            <a:off x="6585490" y="3097096"/>
            <a:ext cx="272510" cy="484303"/>
          </a:xfrm>
          <a:prstGeom prst="line">
            <a:avLst/>
          </a:prstGeom>
          <a:noFill/>
          <a:ln w="15875">
            <a:solidFill>
              <a:srgbClr val="0000FF"/>
            </a:solidFill>
            <a:round/>
            <a:headEnd type="none" w="sm" len="sm"/>
            <a:tailEnd type="triangle" w="med" len="med"/>
          </a:ln>
          <a:effectLst/>
        </p:spPr>
        <p:txBody>
          <a:bodyPr wrap="none" anchor="ctr"/>
          <a:lstStyle/>
          <a:p>
            <a:endParaRPr lang="en-US"/>
          </a:p>
        </p:txBody>
      </p:sp>
      <p:grpSp>
        <p:nvGrpSpPr>
          <p:cNvPr id="46" name="Group 45"/>
          <p:cNvGrpSpPr/>
          <p:nvPr/>
        </p:nvGrpSpPr>
        <p:grpSpPr>
          <a:xfrm>
            <a:off x="-76200" y="1828801"/>
            <a:ext cx="9220200" cy="4934128"/>
            <a:chOff x="-76200" y="1828801"/>
            <a:chExt cx="9220200" cy="4934128"/>
          </a:xfrm>
        </p:grpSpPr>
        <p:sp>
          <p:nvSpPr>
            <p:cNvPr id="47" name="Freeform 8"/>
            <p:cNvSpPr>
              <a:spLocks/>
            </p:cNvSpPr>
            <p:nvPr/>
          </p:nvSpPr>
          <p:spPr bwMode="auto">
            <a:xfrm>
              <a:off x="795248" y="3018528"/>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48" name="Freeform 11"/>
            <p:cNvSpPr>
              <a:spLocks/>
            </p:cNvSpPr>
            <p:nvPr/>
          </p:nvSpPr>
          <p:spPr bwMode="auto">
            <a:xfrm flipH="1">
              <a:off x="2456408" y="3018528"/>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49" name="Text Box 21"/>
            <p:cNvSpPr txBox="1">
              <a:spLocks noChangeArrowheads="1"/>
            </p:cNvSpPr>
            <p:nvPr/>
          </p:nvSpPr>
          <p:spPr bwMode="auto">
            <a:xfrm>
              <a:off x="2679192" y="3941426"/>
              <a:ext cx="401072"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a:t>
              </a:r>
            </a:p>
          </p:txBody>
        </p:sp>
        <p:sp>
          <p:nvSpPr>
            <p:cNvPr id="50" name="Line 22"/>
            <p:cNvSpPr>
              <a:spLocks noChangeShapeType="1"/>
            </p:cNvSpPr>
            <p:nvPr/>
          </p:nvSpPr>
          <p:spPr bwMode="auto">
            <a:xfrm flipV="1">
              <a:off x="304800" y="3018528"/>
              <a:ext cx="0" cy="533400"/>
            </a:xfrm>
            <a:prstGeom prst="line">
              <a:avLst/>
            </a:prstGeom>
            <a:noFill/>
            <a:ln w="15875">
              <a:solidFill>
                <a:srgbClr val="008000"/>
              </a:solidFill>
              <a:round/>
              <a:headEnd/>
              <a:tailEnd type="arrow" w="med" len="med"/>
            </a:ln>
            <a:effectLst/>
          </p:spPr>
          <p:txBody>
            <a:bodyPr wrap="none" anchor="ctr"/>
            <a:lstStyle/>
            <a:p>
              <a:endParaRPr lang="en-US">
                <a:solidFill>
                  <a:srgbClr val="008000"/>
                </a:solidFill>
              </a:endParaRPr>
            </a:p>
          </p:txBody>
        </p:sp>
        <p:sp>
          <p:nvSpPr>
            <p:cNvPr id="51" name="Text Box 23"/>
            <p:cNvSpPr txBox="1">
              <a:spLocks noChangeArrowheads="1"/>
            </p:cNvSpPr>
            <p:nvPr/>
          </p:nvSpPr>
          <p:spPr bwMode="auto">
            <a:xfrm>
              <a:off x="0" y="3596656"/>
              <a:ext cx="635110" cy="369332"/>
            </a:xfrm>
            <a:prstGeom prst="rect">
              <a:avLst/>
            </a:prstGeom>
            <a:noFill/>
            <a:ln w="15875">
              <a:noFill/>
              <a:miter lim="800000"/>
              <a:headEnd type="none" w="sm" len="sm"/>
              <a:tailEnd/>
            </a:ln>
            <a:effectLst/>
          </p:spPr>
          <p:txBody>
            <a:bodyPr wrap="none" anchor="ctr">
              <a:spAutoFit/>
            </a:bodyPr>
            <a:lstStyle/>
            <a:p>
              <a:r>
                <a:rPr lang="en-US" dirty="0" err="1" smtClean="0">
                  <a:solidFill>
                    <a:srgbClr val="008000"/>
                  </a:solidFill>
                </a:rPr>
                <a:t>SciFi</a:t>
              </a:r>
              <a:endParaRPr lang="en-US" dirty="0">
                <a:solidFill>
                  <a:srgbClr val="008000"/>
                </a:solidFill>
              </a:endParaRPr>
            </a:p>
          </p:txBody>
        </p:sp>
        <p:sp>
          <p:nvSpPr>
            <p:cNvPr id="52" name="Text Box 25"/>
            <p:cNvSpPr txBox="1">
              <a:spLocks noChangeArrowheads="1"/>
            </p:cNvSpPr>
            <p:nvPr/>
          </p:nvSpPr>
          <p:spPr bwMode="auto">
            <a:xfrm>
              <a:off x="-76200" y="4998418"/>
              <a:ext cx="968855" cy="369332"/>
            </a:xfrm>
            <a:prstGeom prst="rect">
              <a:avLst/>
            </a:prstGeom>
            <a:noFill/>
            <a:ln w="15875">
              <a:noFill/>
              <a:miter lim="800000"/>
              <a:headEnd type="none" w="sm" len="sm"/>
              <a:tailEnd/>
            </a:ln>
            <a:effectLst/>
          </p:spPr>
          <p:txBody>
            <a:bodyPr wrap="none" anchor="ctr">
              <a:spAutoFit/>
            </a:bodyPr>
            <a:lstStyle/>
            <a:p>
              <a:r>
                <a:rPr lang="en-US" dirty="0" err="1" smtClean="0">
                  <a:solidFill>
                    <a:srgbClr val="008000"/>
                  </a:solidFill>
                </a:rPr>
                <a:t>Romnce</a:t>
              </a:r>
              <a:endParaRPr lang="en-US" dirty="0">
                <a:solidFill>
                  <a:srgbClr val="008000"/>
                </a:solidFill>
              </a:endParaRPr>
            </a:p>
          </p:txBody>
        </p:sp>
        <p:sp>
          <p:nvSpPr>
            <p:cNvPr id="53" name="Line 26"/>
            <p:cNvSpPr>
              <a:spLocks noChangeShapeType="1"/>
            </p:cNvSpPr>
            <p:nvPr/>
          </p:nvSpPr>
          <p:spPr bwMode="auto">
            <a:xfrm>
              <a:off x="304800" y="4085328"/>
              <a:ext cx="0" cy="228600"/>
            </a:xfrm>
            <a:prstGeom prst="line">
              <a:avLst/>
            </a:prstGeom>
            <a:noFill/>
            <a:ln w="15875">
              <a:solidFill>
                <a:srgbClr val="008000"/>
              </a:solidFill>
              <a:round/>
              <a:headEnd type="none" w="sm" len="sm"/>
              <a:tailEnd type="arrow" w="med" len="med"/>
            </a:ln>
            <a:effectLst/>
          </p:spPr>
          <p:txBody>
            <a:bodyPr wrap="none" anchor="ctr"/>
            <a:lstStyle/>
            <a:p>
              <a:endParaRPr lang="en-US">
                <a:solidFill>
                  <a:srgbClr val="008000"/>
                </a:solidFill>
              </a:endParaRPr>
            </a:p>
          </p:txBody>
        </p:sp>
        <p:sp>
          <p:nvSpPr>
            <p:cNvPr id="54" name="Line 27"/>
            <p:cNvSpPr>
              <a:spLocks noChangeShapeType="1"/>
            </p:cNvSpPr>
            <p:nvPr/>
          </p:nvSpPr>
          <p:spPr bwMode="auto">
            <a:xfrm flipV="1">
              <a:off x="304800" y="4542528"/>
              <a:ext cx="0" cy="457200"/>
            </a:xfrm>
            <a:prstGeom prst="line">
              <a:avLst/>
            </a:prstGeom>
            <a:noFill/>
            <a:ln w="15875">
              <a:solidFill>
                <a:srgbClr val="008000"/>
              </a:solidFill>
              <a:round/>
              <a:headEnd type="none" w="sm" len="sm"/>
              <a:tailEnd type="arrow" w="med" len="med"/>
            </a:ln>
            <a:effectLst/>
          </p:spPr>
          <p:txBody>
            <a:bodyPr wrap="none" anchor="ctr"/>
            <a:lstStyle/>
            <a:p>
              <a:endParaRPr lang="en-US">
                <a:solidFill>
                  <a:srgbClr val="008000"/>
                </a:solidFill>
              </a:endParaRPr>
            </a:p>
          </p:txBody>
        </p:sp>
        <p:sp>
          <p:nvSpPr>
            <p:cNvPr id="55" name="Line 28"/>
            <p:cNvSpPr>
              <a:spLocks noChangeShapeType="1"/>
            </p:cNvSpPr>
            <p:nvPr/>
          </p:nvSpPr>
          <p:spPr bwMode="auto">
            <a:xfrm>
              <a:off x="304800" y="5380728"/>
              <a:ext cx="0" cy="228600"/>
            </a:xfrm>
            <a:prstGeom prst="line">
              <a:avLst/>
            </a:prstGeom>
            <a:noFill/>
            <a:ln w="15875">
              <a:solidFill>
                <a:srgbClr val="008000"/>
              </a:solidFill>
              <a:round/>
              <a:headEnd type="none" w="sm" len="sm"/>
              <a:tailEnd type="arrow" w="med" len="med"/>
            </a:ln>
            <a:effectLst/>
          </p:spPr>
          <p:txBody>
            <a:bodyPr wrap="none" anchor="ctr"/>
            <a:lstStyle/>
            <a:p>
              <a:endParaRPr lang="en-US"/>
            </a:p>
          </p:txBody>
        </p:sp>
        <p:sp>
          <p:nvSpPr>
            <p:cNvPr id="56" name="Freeform 30"/>
            <p:cNvSpPr>
              <a:spLocks/>
            </p:cNvSpPr>
            <p:nvPr/>
          </p:nvSpPr>
          <p:spPr bwMode="auto">
            <a:xfrm>
              <a:off x="6096000" y="3676470"/>
              <a:ext cx="228600" cy="1200329"/>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7" name="Freeform 31"/>
            <p:cNvSpPr>
              <a:spLocks/>
            </p:cNvSpPr>
            <p:nvPr/>
          </p:nvSpPr>
          <p:spPr bwMode="auto">
            <a:xfrm flipH="1">
              <a:off x="7620000" y="3676470"/>
              <a:ext cx="228600" cy="120033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8" name="Text Box 32"/>
            <p:cNvSpPr txBox="1">
              <a:spLocks noChangeArrowheads="1"/>
            </p:cNvSpPr>
            <p:nvPr/>
          </p:nvSpPr>
          <p:spPr bwMode="auto">
            <a:xfrm>
              <a:off x="5467932" y="4013562"/>
              <a:ext cx="399468"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x</a:t>
              </a:r>
            </a:p>
          </p:txBody>
        </p:sp>
        <p:sp>
          <p:nvSpPr>
            <p:cNvPr id="59" name="Text Box 35"/>
            <p:cNvSpPr txBox="1">
              <a:spLocks noChangeArrowheads="1"/>
            </p:cNvSpPr>
            <p:nvPr/>
          </p:nvSpPr>
          <p:spPr bwMode="auto">
            <a:xfrm>
              <a:off x="8204353" y="4020922"/>
              <a:ext cx="399468"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x</a:t>
              </a:r>
            </a:p>
          </p:txBody>
        </p:sp>
        <p:sp>
          <p:nvSpPr>
            <p:cNvPr id="60" name="Freeform 36"/>
            <p:cNvSpPr>
              <a:spLocks/>
            </p:cNvSpPr>
            <p:nvPr/>
          </p:nvSpPr>
          <p:spPr bwMode="auto">
            <a:xfrm>
              <a:off x="5330672" y="5648873"/>
              <a:ext cx="155728" cy="1037856"/>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61" name="Freeform 37"/>
            <p:cNvSpPr>
              <a:spLocks/>
            </p:cNvSpPr>
            <p:nvPr/>
          </p:nvSpPr>
          <p:spPr bwMode="auto">
            <a:xfrm flipH="1">
              <a:off x="8915400" y="5590457"/>
              <a:ext cx="152400" cy="1106928"/>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62" name="TextBox 61"/>
            <p:cNvSpPr txBox="1"/>
            <p:nvPr/>
          </p:nvSpPr>
          <p:spPr>
            <a:xfrm rot="16200000">
              <a:off x="1063987" y="1447286"/>
              <a:ext cx="1268296" cy="2031325"/>
            </a:xfrm>
            <a:prstGeom prst="rect">
              <a:avLst/>
            </a:prstGeom>
            <a:noFill/>
          </p:spPr>
          <p:txBody>
            <a:bodyPr wrap="none" rtlCol="0">
              <a:spAutoFit/>
            </a:bodyPr>
            <a:lstStyle/>
            <a:p>
              <a:pPr>
                <a:lnSpc>
                  <a:spcPct val="140000"/>
                </a:lnSpc>
              </a:pPr>
              <a:r>
                <a:rPr lang="en-US" dirty="0" smtClean="0">
                  <a:solidFill>
                    <a:srgbClr val="008000"/>
                  </a:solidFill>
                </a:rPr>
                <a:t> Matrix</a:t>
              </a:r>
            </a:p>
            <a:p>
              <a:pPr>
                <a:lnSpc>
                  <a:spcPct val="140000"/>
                </a:lnSpc>
              </a:pPr>
              <a:r>
                <a:rPr lang="en-US" dirty="0" smtClean="0">
                  <a:solidFill>
                    <a:srgbClr val="008000"/>
                  </a:solidFill>
                </a:rPr>
                <a:t>Alien</a:t>
              </a:r>
            </a:p>
            <a:p>
              <a:pPr>
                <a:lnSpc>
                  <a:spcPct val="140000"/>
                </a:lnSpc>
              </a:pPr>
              <a:r>
                <a:rPr lang="en-US" dirty="0" smtClean="0">
                  <a:solidFill>
                    <a:srgbClr val="008000"/>
                  </a:solidFill>
                </a:rPr>
                <a:t>Serenity</a:t>
              </a:r>
            </a:p>
            <a:p>
              <a:pPr>
                <a:lnSpc>
                  <a:spcPct val="140000"/>
                </a:lnSpc>
              </a:pPr>
              <a:r>
                <a:rPr lang="en-US" dirty="0" smtClean="0">
                  <a:solidFill>
                    <a:srgbClr val="008000"/>
                  </a:solidFill>
                </a:rPr>
                <a:t>Casablanca</a:t>
              </a:r>
            </a:p>
            <a:p>
              <a:pPr>
                <a:lnSpc>
                  <a:spcPct val="140000"/>
                </a:lnSpc>
              </a:pPr>
              <a:r>
                <a:rPr lang="en-US" dirty="0" smtClean="0">
                  <a:solidFill>
                    <a:srgbClr val="008000"/>
                  </a:solidFill>
                </a:rPr>
                <a:t> </a:t>
              </a:r>
              <a:r>
                <a:rPr lang="en-US" dirty="0" err="1" smtClean="0">
                  <a:solidFill>
                    <a:srgbClr val="008000"/>
                  </a:solidFill>
                </a:rPr>
                <a:t>Amelie</a:t>
              </a:r>
              <a:endParaRPr lang="en-US" dirty="0">
                <a:solidFill>
                  <a:srgbClr val="008000"/>
                </a:solidFill>
              </a:endParaRPr>
            </a:p>
          </p:txBody>
        </p:sp>
        <p:sp>
          <p:nvSpPr>
            <p:cNvPr id="63" name="Rectangle 62"/>
            <p:cNvSpPr/>
            <p:nvPr/>
          </p:nvSpPr>
          <p:spPr>
            <a:xfrm>
              <a:off x="758672" y="3018528"/>
              <a:ext cx="1984528" cy="2677656"/>
            </a:xfrm>
            <a:prstGeom prst="rect">
              <a:avLst/>
            </a:prstGeom>
          </p:spPr>
          <p:txBody>
            <a:bodyPr wrap="square">
              <a:spAutoFit/>
            </a:bodyPr>
            <a:lstStyle/>
            <a:p>
              <a:pPr algn="ctr"/>
              <a:r>
                <a:rPr lang="en-US" sz="2400" b="1" dirty="0">
                  <a:latin typeface="Times New Roman" pitchFamily="18" charset="0"/>
                  <a:cs typeface="Times New Roman" pitchFamily="18" charset="0"/>
                </a:rPr>
                <a:t>1   1   1</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3   3   3</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4   4   4</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5   5   5</a:t>
              </a:r>
              <a:r>
                <a:rPr lang="en-US" sz="2400" dirty="0">
                  <a:latin typeface="Times New Roman" pitchFamily="18" charset="0"/>
                  <a:cs typeface="Times New Roman" pitchFamily="18" charset="0"/>
                </a:rPr>
                <a:t>   0   0</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2</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4   4</a:t>
              </a:r>
            </a:p>
            <a:p>
              <a:pPr algn="ctr"/>
              <a:r>
                <a:rPr lang="en-US" sz="2400" dirty="0">
                  <a:latin typeface="Times New Roman" pitchFamily="18" charset="0"/>
                  <a:cs typeface="Times New Roman" pitchFamily="18" charset="0"/>
                </a:rPr>
                <a:t>0   0   0   </a:t>
              </a:r>
              <a:r>
                <a:rPr lang="en-US" sz="2400" b="1" dirty="0">
                  <a:latin typeface="Times New Roman" pitchFamily="18" charset="0"/>
                  <a:cs typeface="Times New Roman" pitchFamily="18" charset="0"/>
                </a:rPr>
                <a:t>5   5</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1</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2   2</a:t>
              </a:r>
            </a:p>
          </p:txBody>
        </p:sp>
        <p:grpSp>
          <p:nvGrpSpPr>
            <p:cNvPr id="64" name="Group 63"/>
            <p:cNvGrpSpPr/>
            <p:nvPr/>
          </p:nvGrpSpPr>
          <p:grpSpPr>
            <a:xfrm>
              <a:off x="2895600" y="3018528"/>
              <a:ext cx="2514600" cy="2677656"/>
              <a:chOff x="2971800" y="3018528"/>
              <a:chExt cx="2514600" cy="2677656"/>
            </a:xfrm>
          </p:grpSpPr>
          <p:sp>
            <p:nvSpPr>
              <p:cNvPr id="67" name="Freeform 19"/>
              <p:cNvSpPr>
                <a:spLocks/>
              </p:cNvSpPr>
              <p:nvPr/>
            </p:nvSpPr>
            <p:spPr bwMode="auto">
              <a:xfrm flipH="1">
                <a:off x="5181600" y="3055104"/>
                <a:ext cx="1524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68" name="Freeform 20"/>
              <p:cNvSpPr>
                <a:spLocks/>
              </p:cNvSpPr>
              <p:nvPr/>
            </p:nvSpPr>
            <p:spPr bwMode="auto">
              <a:xfrm>
                <a:off x="3105912" y="3044952"/>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69" name="Rectangle 68"/>
              <p:cNvSpPr/>
              <p:nvPr/>
            </p:nvSpPr>
            <p:spPr>
              <a:xfrm>
                <a:off x="2971800" y="3018528"/>
                <a:ext cx="2514600" cy="2677656"/>
              </a:xfrm>
              <a:prstGeom prst="rect">
                <a:avLst/>
              </a:prstGeom>
            </p:spPr>
            <p:txBody>
              <a:bodyPr wrap="square">
                <a:spAutoFit/>
              </a:bodyPr>
              <a:lstStyle/>
              <a:p>
                <a:pPr algn="ctr"/>
                <a:r>
                  <a:rPr lang="en-US" sz="2400" b="1" dirty="0">
                    <a:latin typeface="Times New Roman" pitchFamily="18" charset="0"/>
                    <a:cs typeface="Times New Roman" pitchFamily="18" charset="0"/>
                  </a:rPr>
                  <a:t>0.13</a:t>
                </a:r>
                <a:r>
                  <a:rPr lang="en-US" sz="2400" dirty="0">
                    <a:latin typeface="Times New Roman" pitchFamily="18" charset="0"/>
                    <a:cs typeface="Times New Roman" pitchFamily="18" charset="0"/>
                  </a:rPr>
                  <a:t>   0.02  -0.01</a:t>
                </a:r>
              </a:p>
              <a:p>
                <a:pPr algn="ctr"/>
                <a:r>
                  <a:rPr lang="en-US" sz="2400" b="1" dirty="0">
                    <a:latin typeface="Times New Roman" pitchFamily="18" charset="0"/>
                    <a:cs typeface="Times New Roman" pitchFamily="18" charset="0"/>
                  </a:rPr>
                  <a:t>0.41</a:t>
                </a:r>
                <a:r>
                  <a:rPr lang="en-US" sz="2400" dirty="0">
                    <a:latin typeface="Times New Roman" pitchFamily="18" charset="0"/>
                    <a:cs typeface="Times New Roman" pitchFamily="18" charset="0"/>
                  </a:rPr>
                  <a:t>   0.07  -0.03</a:t>
                </a:r>
              </a:p>
              <a:p>
                <a:pPr algn="ctr"/>
                <a:r>
                  <a:rPr lang="en-US" sz="2400" b="1" dirty="0">
                    <a:latin typeface="Times New Roman" pitchFamily="18" charset="0"/>
                    <a:cs typeface="Times New Roman" pitchFamily="18" charset="0"/>
                  </a:rPr>
                  <a:t>0.55</a:t>
                </a:r>
                <a:r>
                  <a:rPr lang="en-US" sz="2400" dirty="0">
                    <a:latin typeface="Times New Roman" pitchFamily="18" charset="0"/>
                    <a:cs typeface="Times New Roman" pitchFamily="18" charset="0"/>
                  </a:rPr>
                  <a:t>   0.09  -0.04</a:t>
                </a:r>
              </a:p>
              <a:p>
                <a:pPr algn="ctr"/>
                <a:r>
                  <a:rPr lang="en-US" sz="2400" b="1" dirty="0">
                    <a:latin typeface="Times New Roman" pitchFamily="18" charset="0"/>
                    <a:cs typeface="Times New Roman" pitchFamily="18" charset="0"/>
                  </a:rPr>
                  <a:t>0.68</a:t>
                </a:r>
                <a:r>
                  <a:rPr lang="en-US" sz="2400" dirty="0">
                    <a:latin typeface="Times New Roman" pitchFamily="18" charset="0"/>
                    <a:cs typeface="Times New Roman" pitchFamily="18" charset="0"/>
                  </a:rPr>
                  <a:t>   0.11  -0.05</a:t>
                </a:r>
              </a:p>
              <a:p>
                <a:pPr algn="ctr"/>
                <a:r>
                  <a:rPr lang="en-US" sz="2400" dirty="0" smtClean="0">
                    <a:latin typeface="Times New Roman" pitchFamily="18" charset="0"/>
                    <a:cs typeface="Times New Roman" pitchFamily="18" charset="0"/>
                  </a:rPr>
                  <a:t>0.15  </a:t>
                </a:r>
                <a:r>
                  <a:rPr lang="en-US" sz="2400" b="1" dirty="0" smtClean="0">
                    <a:latin typeface="Times New Roman" pitchFamily="18" charset="0"/>
                    <a:cs typeface="Times New Roman" pitchFamily="18" charset="0"/>
                  </a:rPr>
                  <a:t>-0.59</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0.65</a:t>
                </a:r>
              </a:p>
              <a:p>
                <a:pPr algn="ctr"/>
                <a:r>
                  <a:rPr lang="en-US" sz="2400" dirty="0" smtClean="0">
                    <a:latin typeface="Times New Roman" pitchFamily="18" charset="0"/>
                    <a:cs typeface="Times New Roman" pitchFamily="18" charset="0"/>
                  </a:rPr>
                  <a:t>0.07  </a:t>
                </a:r>
                <a:r>
                  <a:rPr lang="en-US" sz="2400" b="1" dirty="0">
                    <a:latin typeface="Times New Roman" pitchFamily="18" charset="0"/>
                    <a:cs typeface="Times New Roman" pitchFamily="18" charset="0"/>
                  </a:rPr>
                  <a:t>-0.73</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-0.67</a:t>
                </a:r>
              </a:p>
              <a:p>
                <a:pPr algn="ctr"/>
                <a:r>
                  <a:rPr lang="en-US" sz="2400" dirty="0">
                    <a:latin typeface="Times New Roman" pitchFamily="18" charset="0"/>
                    <a:cs typeface="Times New Roman" pitchFamily="18" charset="0"/>
                  </a:rPr>
                  <a:t>0.07  </a:t>
                </a:r>
                <a:r>
                  <a:rPr lang="en-US" sz="2400" b="1" dirty="0">
                    <a:latin typeface="Times New Roman" pitchFamily="18" charset="0"/>
                    <a:cs typeface="Times New Roman" pitchFamily="18" charset="0"/>
                  </a:rPr>
                  <a:t>-0.29</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0.32</a:t>
                </a:r>
              </a:p>
            </p:txBody>
          </p:sp>
        </p:grpSp>
        <p:sp>
          <p:nvSpPr>
            <p:cNvPr id="65" name="Rectangle 64"/>
            <p:cNvSpPr/>
            <p:nvPr/>
          </p:nvSpPr>
          <p:spPr>
            <a:xfrm>
              <a:off x="6076950" y="3676471"/>
              <a:ext cx="1984528" cy="1200329"/>
            </a:xfrm>
            <a:prstGeom prst="rect">
              <a:avLst/>
            </a:prstGeom>
          </p:spPr>
          <p:txBody>
            <a:bodyPr wrap="square">
              <a:spAutoFit/>
            </a:bodyPr>
            <a:lstStyle/>
            <a:p>
              <a:r>
                <a:rPr lang="en-US" sz="2400" b="1" dirty="0" smtClean="0">
                  <a:latin typeface="Times New Roman" pitchFamily="18" charset="0"/>
                  <a:cs typeface="Times New Roman" pitchFamily="18" charset="0"/>
                </a:rPr>
                <a:t>12.4</a:t>
              </a:r>
              <a:r>
                <a:rPr lang="en-US" sz="2400" dirty="0" smtClean="0">
                  <a:latin typeface="Times New Roman" pitchFamily="18" charset="0"/>
                  <a:cs typeface="Times New Roman" pitchFamily="18" charset="0"/>
                </a:rPr>
                <a:t>  0     0</a:t>
              </a:r>
            </a:p>
            <a:p>
              <a:r>
                <a:rPr lang="en-US" sz="2400" dirty="0" smtClean="0">
                  <a:latin typeface="Times New Roman" pitchFamily="18" charset="0"/>
                  <a:cs typeface="Times New Roman" pitchFamily="18" charset="0"/>
                </a:rPr>
                <a:t>0       </a:t>
              </a:r>
              <a:r>
                <a:rPr lang="en-US" sz="2400" b="1" dirty="0" smtClean="0">
                  <a:latin typeface="Times New Roman" pitchFamily="18" charset="0"/>
                  <a:cs typeface="Times New Roman" pitchFamily="18" charset="0"/>
                </a:rPr>
                <a:t>9.5</a:t>
              </a:r>
              <a:r>
                <a:rPr lang="en-US" sz="2400" dirty="0" smtClean="0">
                  <a:latin typeface="Times New Roman" pitchFamily="18" charset="0"/>
                  <a:cs typeface="Times New Roman" pitchFamily="18" charset="0"/>
                </a:rPr>
                <a:t>  0</a:t>
              </a:r>
            </a:p>
            <a:p>
              <a:r>
                <a:rPr lang="en-US" sz="2400" dirty="0" smtClean="0">
                  <a:latin typeface="Times New Roman" pitchFamily="18" charset="0"/>
                  <a:cs typeface="Times New Roman" pitchFamily="18" charset="0"/>
                </a:rPr>
                <a:t>0       0     </a:t>
              </a:r>
              <a:r>
                <a:rPr lang="en-US" sz="2400" b="1" dirty="0" smtClean="0">
                  <a:latin typeface="Times New Roman" pitchFamily="18" charset="0"/>
                  <a:cs typeface="Times New Roman" pitchFamily="18" charset="0"/>
                </a:rPr>
                <a:t>1.3</a:t>
              </a:r>
              <a:endParaRPr lang="en-US" sz="2400" b="1" dirty="0">
                <a:latin typeface="Times New Roman" pitchFamily="18" charset="0"/>
                <a:cs typeface="Times New Roman" pitchFamily="18" charset="0"/>
              </a:endParaRPr>
            </a:p>
          </p:txBody>
        </p:sp>
        <p:sp>
          <p:nvSpPr>
            <p:cNvPr id="66" name="Rectangle 65"/>
            <p:cNvSpPr/>
            <p:nvPr/>
          </p:nvSpPr>
          <p:spPr>
            <a:xfrm>
              <a:off x="5334000" y="5562600"/>
              <a:ext cx="3810000" cy="1200329"/>
            </a:xfrm>
            <a:prstGeom prst="rect">
              <a:avLst/>
            </a:prstGeom>
          </p:spPr>
          <p:txBody>
            <a:bodyPr wrap="square">
              <a:spAutoFit/>
            </a:bodyPr>
            <a:lstStyle/>
            <a:p>
              <a:r>
                <a:rPr lang="en-US" sz="2400" b="1" dirty="0">
                  <a:latin typeface="Times New Roman" pitchFamily="18" charset="0"/>
                  <a:cs typeface="Times New Roman" pitchFamily="18" charset="0"/>
                </a:rPr>
                <a:t>0.56   0.59 </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0.56</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0.09  </a:t>
              </a:r>
              <a:r>
                <a:rPr lang="en-US" sz="2400" dirty="0" smtClean="0">
                  <a:latin typeface="Times New Roman" pitchFamily="18" charset="0"/>
                  <a:cs typeface="Times New Roman" pitchFamily="18" charset="0"/>
                </a:rPr>
                <a:t>  0.09</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0.12  -0.02 </a:t>
              </a:r>
              <a:r>
                <a:rPr lang="en-US" sz="2400" dirty="0" smtClean="0">
                  <a:latin typeface="Times New Roman" pitchFamily="18" charset="0"/>
                  <a:cs typeface="Times New Roman" pitchFamily="18" charset="0"/>
                </a:rPr>
                <a:t> 0.12  </a:t>
              </a:r>
              <a:r>
                <a:rPr lang="en-US" sz="2400" b="1" dirty="0" smtClean="0">
                  <a:latin typeface="Times New Roman" pitchFamily="18" charset="0"/>
                  <a:cs typeface="Times New Roman" pitchFamily="18" charset="0"/>
                </a:rPr>
                <a:t>-0.69  -</a:t>
              </a:r>
              <a:r>
                <a:rPr lang="en-US" sz="2400" b="1" dirty="0">
                  <a:latin typeface="Times New Roman" pitchFamily="18" charset="0"/>
                  <a:cs typeface="Times New Roman" pitchFamily="18" charset="0"/>
                </a:rPr>
                <a:t>0.69</a:t>
              </a:r>
            </a:p>
            <a:p>
              <a:r>
                <a:rPr lang="en-US" sz="2400" dirty="0">
                  <a:latin typeface="Times New Roman" pitchFamily="18" charset="0"/>
                  <a:cs typeface="Times New Roman" pitchFamily="18" charset="0"/>
                </a:rPr>
                <a:t>0.40  </a:t>
              </a:r>
              <a:r>
                <a:rPr lang="en-US" sz="2400" b="1" dirty="0">
                  <a:latin typeface="Times New Roman" pitchFamily="18" charset="0"/>
                  <a:cs typeface="Times New Roman" pitchFamily="18" charset="0"/>
                </a:rPr>
                <a:t>-0.80</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0.40 </a:t>
              </a:r>
              <a:r>
                <a:rPr lang="en-US" sz="2400" dirty="0" smtClean="0">
                  <a:latin typeface="Times New Roman" pitchFamily="18" charset="0"/>
                  <a:cs typeface="Times New Roman" pitchFamily="18" charset="0"/>
                </a:rPr>
                <a:t>  0.09    0.09</a:t>
              </a:r>
              <a:endParaRPr lang="en-US" sz="2400" dirty="0">
                <a:latin typeface="Times New Roman" pitchFamily="18" charset="0"/>
                <a:cs typeface="Times New Roman" pitchFamily="18" charset="0"/>
              </a:endParaRPr>
            </a:p>
          </p:txBody>
        </p:sp>
      </p:grpSp>
    </p:spTree>
    <p:extLst>
      <p:ext uri="{BB962C8B-B14F-4D97-AF65-F5344CB8AC3E}">
        <p14:creationId xmlns:p14="http://schemas.microsoft.com/office/powerpoint/2010/main" val="1032826452"/>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4930" name="Rectangle 2"/>
          <p:cNvSpPr>
            <a:spLocks noGrp="1" noChangeArrowheads="1"/>
          </p:cNvSpPr>
          <p:nvPr>
            <p:ph type="title"/>
          </p:nvPr>
        </p:nvSpPr>
        <p:spPr/>
        <p:txBody>
          <a:bodyPr/>
          <a:lstStyle/>
          <a:p>
            <a:r>
              <a:rPr lang="en-US" dirty="0">
                <a:solidFill>
                  <a:srgbClr val="92D050"/>
                </a:solidFill>
              </a:rPr>
              <a:t>Example</a:t>
            </a:r>
            <a:r>
              <a:rPr lang="en-US" dirty="0"/>
              <a:t>: Users-to-Movies</a:t>
            </a:r>
          </a:p>
        </p:txBody>
      </p:sp>
      <p:sp>
        <p:nvSpPr>
          <p:cNvPr id="1404931" name="Rectangle 3"/>
          <p:cNvSpPr>
            <a:spLocks noGrp="1" noChangeArrowheads="1"/>
          </p:cNvSpPr>
          <p:nvPr>
            <p:ph type="body" idx="1"/>
          </p:nvPr>
        </p:nvSpPr>
        <p:spPr>
          <a:xfrm>
            <a:off x="457200" y="1295401"/>
            <a:ext cx="8229600" cy="1167548"/>
          </a:xfrm>
        </p:spPr>
        <p:txBody>
          <a:bodyPr/>
          <a:lstStyle/>
          <a:p>
            <a:r>
              <a:rPr lang="en-US" sz="3600" b="1" dirty="0" smtClean="0">
                <a:solidFill>
                  <a:srgbClr val="FF0066"/>
                </a:solidFill>
              </a:rPr>
              <a:t>A = U </a:t>
            </a:r>
            <a:r>
              <a:rPr lang="en-US" sz="3600" b="1" dirty="0" smtClean="0">
                <a:solidFill>
                  <a:srgbClr val="FF0066"/>
                </a:solidFill>
                <a:sym typeface="Symbol"/>
              </a:rPr>
              <a:t></a:t>
            </a:r>
            <a:r>
              <a:rPr lang="en-US" sz="3600" b="1" dirty="0" smtClean="0">
                <a:solidFill>
                  <a:srgbClr val="FF0066"/>
                </a:solidFill>
              </a:rPr>
              <a:t> V</a:t>
            </a:r>
            <a:r>
              <a:rPr lang="en-US" sz="3600" b="1" baseline="30000" dirty="0" smtClean="0">
                <a:solidFill>
                  <a:srgbClr val="FF0066"/>
                </a:solidFill>
              </a:rPr>
              <a:t>T</a:t>
            </a:r>
            <a:r>
              <a:rPr lang="en-US" sz="3600" b="1" dirty="0" smtClean="0">
                <a:solidFill>
                  <a:srgbClr val="FF0066"/>
                </a:solidFill>
              </a:rPr>
              <a:t> - example:</a:t>
            </a:r>
          </a:p>
          <a:p>
            <a:endParaRPr lang="en-US" dirty="0">
              <a:solidFill>
                <a:schemeClr val="accent2"/>
              </a:solidFill>
            </a:endParaRPr>
          </a:p>
        </p:txBody>
      </p:sp>
      <p:sp>
        <p:nvSpPr>
          <p:cNvPr id="33" name="Slide Number Placeholder 5"/>
          <p:cNvSpPr>
            <a:spLocks noGrp="1"/>
          </p:cNvSpPr>
          <p:nvPr>
            <p:ph type="sldNum" sz="quarter" idx="12"/>
          </p:nvPr>
        </p:nvSpPr>
        <p:spPr/>
        <p:txBody>
          <a:bodyPr/>
          <a:lstStyle/>
          <a:p>
            <a:fld id="{D073BEF0-3123-4184-98D7-FBB99C137BD3}" type="slidenum">
              <a:rPr lang="en-US" smtClean="0"/>
              <a:pPr/>
              <a:t>33</a:t>
            </a:fld>
            <a:endParaRPr lang="en-US"/>
          </a:p>
        </p:txBody>
      </p:sp>
      <p:sp>
        <p:nvSpPr>
          <p:cNvPr id="38" name="Text Box 31"/>
          <p:cNvSpPr txBox="1">
            <a:spLocks noChangeArrowheads="1"/>
          </p:cNvSpPr>
          <p:nvPr/>
        </p:nvSpPr>
        <p:spPr bwMode="auto">
          <a:xfrm>
            <a:off x="2815441" y="2373868"/>
            <a:ext cx="1523174" cy="369332"/>
          </a:xfrm>
          <a:prstGeom prst="rect">
            <a:avLst/>
          </a:prstGeom>
          <a:noFill/>
          <a:ln w="15875">
            <a:noFill/>
            <a:miter lim="800000"/>
            <a:headEnd type="none" w="sm" len="sm"/>
            <a:tailEnd/>
          </a:ln>
          <a:effectLst/>
        </p:spPr>
        <p:txBody>
          <a:bodyPr wrap="none" anchor="ctr">
            <a:spAutoFit/>
          </a:bodyPr>
          <a:lstStyle/>
          <a:p>
            <a:r>
              <a:rPr lang="en-US" b="1" dirty="0" err="1" smtClean="0">
                <a:solidFill>
                  <a:srgbClr val="0000FF"/>
                </a:solidFill>
              </a:rPr>
              <a:t>SciFi</a:t>
            </a:r>
            <a:r>
              <a:rPr lang="en-US" b="1" dirty="0" smtClean="0">
                <a:solidFill>
                  <a:srgbClr val="0000FF"/>
                </a:solidFill>
              </a:rPr>
              <a:t>-concept</a:t>
            </a:r>
            <a:endParaRPr lang="en-US" b="1" dirty="0">
              <a:solidFill>
                <a:srgbClr val="0000FF"/>
              </a:solidFill>
            </a:endParaRPr>
          </a:p>
        </p:txBody>
      </p:sp>
      <p:sp>
        <p:nvSpPr>
          <p:cNvPr id="40" name="Line 33"/>
          <p:cNvSpPr>
            <a:spLocks noChangeShapeType="1"/>
          </p:cNvSpPr>
          <p:nvPr/>
        </p:nvSpPr>
        <p:spPr bwMode="auto">
          <a:xfrm>
            <a:off x="3505200" y="2706410"/>
            <a:ext cx="0" cy="342900"/>
          </a:xfrm>
          <a:prstGeom prst="line">
            <a:avLst/>
          </a:prstGeom>
          <a:noFill/>
          <a:ln w="28575">
            <a:solidFill>
              <a:srgbClr val="0000FF"/>
            </a:solidFill>
            <a:round/>
            <a:headEnd type="none" w="sm" len="sm"/>
            <a:tailEnd type="triangle" w="med" len="med"/>
          </a:ln>
          <a:effectLst/>
        </p:spPr>
        <p:txBody>
          <a:bodyPr wrap="none" anchor="ctr"/>
          <a:lstStyle/>
          <a:p>
            <a:endParaRPr lang="en-US">
              <a:solidFill>
                <a:srgbClr val="0000FF"/>
              </a:solidFill>
            </a:endParaRPr>
          </a:p>
        </p:txBody>
      </p:sp>
      <p:sp>
        <p:nvSpPr>
          <p:cNvPr id="39" name="Text Box 31"/>
          <p:cNvSpPr txBox="1">
            <a:spLocks noChangeArrowheads="1"/>
          </p:cNvSpPr>
          <p:nvPr/>
        </p:nvSpPr>
        <p:spPr bwMode="auto">
          <a:xfrm>
            <a:off x="5275633" y="1865293"/>
            <a:ext cx="3868367" cy="954107"/>
          </a:xfrm>
          <a:prstGeom prst="rect">
            <a:avLst/>
          </a:prstGeom>
          <a:noFill/>
          <a:ln w="15875">
            <a:noFill/>
            <a:miter lim="800000"/>
            <a:headEnd type="none" w="sm" len="sm"/>
            <a:tailEnd/>
          </a:ln>
          <a:effectLst/>
        </p:spPr>
        <p:txBody>
          <a:bodyPr wrap="none" anchor="ctr">
            <a:spAutoFit/>
          </a:bodyPr>
          <a:lstStyle/>
          <a:p>
            <a:pPr algn="l"/>
            <a:r>
              <a:rPr lang="en-US" sz="2800" b="1" i="1" dirty="0" smtClean="0">
                <a:solidFill>
                  <a:srgbClr val="0000FF"/>
                </a:solidFill>
              </a:rPr>
              <a:t>V</a:t>
            </a:r>
            <a:r>
              <a:rPr lang="en-US" sz="2800" b="1" dirty="0" smtClean="0">
                <a:solidFill>
                  <a:srgbClr val="0000FF"/>
                </a:solidFill>
              </a:rPr>
              <a:t> is “movie-to-concept”</a:t>
            </a:r>
            <a:endParaRPr lang="en-US" sz="2800" b="1" dirty="0">
              <a:solidFill>
                <a:srgbClr val="0000FF"/>
              </a:solidFill>
            </a:endParaRPr>
          </a:p>
          <a:p>
            <a:pPr algn="l"/>
            <a:r>
              <a:rPr lang="en-US" sz="2800" b="1" dirty="0">
                <a:solidFill>
                  <a:srgbClr val="0000FF"/>
                </a:solidFill>
              </a:rPr>
              <a:t>similarity matrix</a:t>
            </a:r>
          </a:p>
        </p:txBody>
      </p:sp>
      <p:sp>
        <p:nvSpPr>
          <p:cNvPr id="41" name="Text Box 34"/>
          <p:cNvSpPr txBox="1">
            <a:spLocks noChangeArrowheads="1"/>
          </p:cNvSpPr>
          <p:nvPr/>
        </p:nvSpPr>
        <p:spPr bwMode="auto">
          <a:xfrm>
            <a:off x="2972213" y="6024586"/>
            <a:ext cx="1523174" cy="369332"/>
          </a:xfrm>
          <a:prstGeom prst="rect">
            <a:avLst/>
          </a:prstGeom>
          <a:noFill/>
          <a:ln w="15875">
            <a:noFill/>
            <a:miter lim="800000"/>
            <a:headEnd type="none" w="sm" len="sm"/>
            <a:tailEnd/>
          </a:ln>
          <a:effectLst/>
        </p:spPr>
        <p:txBody>
          <a:bodyPr wrap="none" anchor="ctr">
            <a:spAutoFit/>
          </a:bodyPr>
          <a:lstStyle/>
          <a:p>
            <a:r>
              <a:rPr lang="en-US" b="1" dirty="0" err="1" smtClean="0">
                <a:solidFill>
                  <a:srgbClr val="0000FF"/>
                </a:solidFill>
              </a:rPr>
              <a:t>SciFi</a:t>
            </a:r>
            <a:r>
              <a:rPr lang="en-US" b="1" dirty="0" smtClean="0">
                <a:solidFill>
                  <a:srgbClr val="0000FF"/>
                </a:solidFill>
              </a:rPr>
              <a:t>-concept</a:t>
            </a:r>
            <a:endParaRPr lang="en-US" b="1" dirty="0">
              <a:solidFill>
                <a:srgbClr val="0000FF"/>
              </a:solidFill>
            </a:endParaRPr>
          </a:p>
        </p:txBody>
      </p:sp>
      <p:sp>
        <p:nvSpPr>
          <p:cNvPr id="42" name="Freeform 35"/>
          <p:cNvSpPr>
            <a:spLocks/>
          </p:cNvSpPr>
          <p:nvPr/>
        </p:nvSpPr>
        <p:spPr bwMode="auto">
          <a:xfrm flipV="1">
            <a:off x="3733800" y="5813076"/>
            <a:ext cx="1524000" cy="211510"/>
          </a:xfrm>
          <a:custGeom>
            <a:avLst/>
            <a:gdLst/>
            <a:ahLst/>
            <a:cxnLst>
              <a:cxn ang="0">
                <a:pos x="0" y="0"/>
              </a:cxn>
              <a:cxn ang="0">
                <a:pos x="0" y="1056"/>
              </a:cxn>
              <a:cxn ang="0">
                <a:pos x="240" y="1056"/>
              </a:cxn>
            </a:cxnLst>
            <a:rect l="0" t="0" r="r" b="b"/>
            <a:pathLst>
              <a:path w="240" h="1056">
                <a:moveTo>
                  <a:pt x="0" y="0"/>
                </a:moveTo>
                <a:lnTo>
                  <a:pt x="0" y="1056"/>
                </a:lnTo>
                <a:lnTo>
                  <a:pt x="240" y="1056"/>
                </a:lnTo>
              </a:path>
            </a:pathLst>
          </a:custGeom>
          <a:noFill/>
          <a:ln w="28575" cap="flat" cmpd="sng">
            <a:solidFill>
              <a:srgbClr val="0000FF"/>
            </a:solidFill>
            <a:prstDash val="solid"/>
            <a:round/>
            <a:headEnd type="none" w="sm" len="sm"/>
            <a:tailEnd type="arrow" w="med" len="med"/>
          </a:ln>
          <a:effectLst/>
        </p:spPr>
        <p:txBody>
          <a:bodyPr wrap="none" anchor="ctr"/>
          <a:lstStyle/>
          <a:p>
            <a:endParaRPr lang="en-US"/>
          </a:p>
        </p:txBody>
      </p:sp>
      <p:sp>
        <p:nvSpPr>
          <p:cNvPr id="46" name="Line 36"/>
          <p:cNvSpPr>
            <a:spLocks noChangeShapeType="1"/>
          </p:cNvSpPr>
          <p:nvPr/>
        </p:nvSpPr>
        <p:spPr bwMode="auto">
          <a:xfrm>
            <a:off x="990600" y="3351490"/>
            <a:ext cx="4572000" cy="2284262"/>
          </a:xfrm>
          <a:prstGeom prst="line">
            <a:avLst/>
          </a:prstGeom>
          <a:noFill/>
          <a:ln w="28575">
            <a:solidFill>
              <a:srgbClr val="0000FF"/>
            </a:solidFill>
            <a:round/>
            <a:headEnd type="none" w="sm" len="sm"/>
            <a:tailEnd type="triangle" w="med" len="med"/>
          </a:ln>
          <a:effectLst/>
        </p:spPr>
        <p:txBody>
          <a:bodyPr wrap="none" anchor="ctr"/>
          <a:lstStyle/>
          <a:p>
            <a:endParaRPr lang="en-US"/>
          </a:p>
        </p:txBody>
      </p:sp>
      <p:sp>
        <p:nvSpPr>
          <p:cNvPr id="48" name="Oval 37"/>
          <p:cNvSpPr>
            <a:spLocks noChangeArrowheads="1"/>
          </p:cNvSpPr>
          <p:nvPr/>
        </p:nvSpPr>
        <p:spPr bwMode="auto">
          <a:xfrm>
            <a:off x="5353336" y="5502132"/>
            <a:ext cx="729710" cy="533400"/>
          </a:xfrm>
          <a:prstGeom prst="ellipse">
            <a:avLst/>
          </a:prstGeom>
          <a:noFill/>
          <a:ln w="38100">
            <a:solidFill>
              <a:srgbClr val="0000FF"/>
            </a:solidFill>
            <a:round/>
            <a:headEnd type="none" w="sm" len="sm"/>
            <a:tailEnd/>
          </a:ln>
          <a:effectLst/>
        </p:spPr>
        <p:txBody>
          <a:bodyPr wrap="none" anchor="ctr"/>
          <a:lstStyle/>
          <a:p>
            <a:endParaRPr lang="en-US">
              <a:solidFill>
                <a:schemeClr val="accent3"/>
              </a:solidFill>
            </a:endParaRPr>
          </a:p>
        </p:txBody>
      </p:sp>
      <p:grpSp>
        <p:nvGrpSpPr>
          <p:cNvPr id="49" name="Group 48"/>
          <p:cNvGrpSpPr/>
          <p:nvPr/>
        </p:nvGrpSpPr>
        <p:grpSpPr>
          <a:xfrm>
            <a:off x="-76200" y="1828801"/>
            <a:ext cx="9220200" cy="4934128"/>
            <a:chOff x="-76200" y="1828801"/>
            <a:chExt cx="9220200" cy="4934128"/>
          </a:xfrm>
        </p:grpSpPr>
        <p:sp>
          <p:nvSpPr>
            <p:cNvPr id="50" name="Freeform 8"/>
            <p:cNvSpPr>
              <a:spLocks/>
            </p:cNvSpPr>
            <p:nvPr/>
          </p:nvSpPr>
          <p:spPr bwMode="auto">
            <a:xfrm>
              <a:off x="795248" y="3018528"/>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1" name="Freeform 11"/>
            <p:cNvSpPr>
              <a:spLocks/>
            </p:cNvSpPr>
            <p:nvPr/>
          </p:nvSpPr>
          <p:spPr bwMode="auto">
            <a:xfrm flipH="1">
              <a:off x="2456408" y="3018528"/>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2" name="Text Box 21"/>
            <p:cNvSpPr txBox="1">
              <a:spLocks noChangeArrowheads="1"/>
            </p:cNvSpPr>
            <p:nvPr/>
          </p:nvSpPr>
          <p:spPr bwMode="auto">
            <a:xfrm>
              <a:off x="2679192" y="3941426"/>
              <a:ext cx="401072"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a:t>
              </a:r>
            </a:p>
          </p:txBody>
        </p:sp>
        <p:sp>
          <p:nvSpPr>
            <p:cNvPr id="53" name="Line 22"/>
            <p:cNvSpPr>
              <a:spLocks noChangeShapeType="1"/>
            </p:cNvSpPr>
            <p:nvPr/>
          </p:nvSpPr>
          <p:spPr bwMode="auto">
            <a:xfrm flipV="1">
              <a:off x="304800" y="3018528"/>
              <a:ext cx="0" cy="533400"/>
            </a:xfrm>
            <a:prstGeom prst="line">
              <a:avLst/>
            </a:prstGeom>
            <a:noFill/>
            <a:ln w="15875">
              <a:solidFill>
                <a:srgbClr val="008000"/>
              </a:solidFill>
              <a:round/>
              <a:headEnd/>
              <a:tailEnd type="arrow" w="med" len="med"/>
            </a:ln>
            <a:effectLst/>
          </p:spPr>
          <p:txBody>
            <a:bodyPr wrap="none" anchor="ctr"/>
            <a:lstStyle/>
            <a:p>
              <a:endParaRPr lang="en-US">
                <a:solidFill>
                  <a:srgbClr val="008000"/>
                </a:solidFill>
              </a:endParaRPr>
            </a:p>
          </p:txBody>
        </p:sp>
        <p:sp>
          <p:nvSpPr>
            <p:cNvPr id="54" name="Text Box 23"/>
            <p:cNvSpPr txBox="1">
              <a:spLocks noChangeArrowheads="1"/>
            </p:cNvSpPr>
            <p:nvPr/>
          </p:nvSpPr>
          <p:spPr bwMode="auto">
            <a:xfrm>
              <a:off x="0" y="3596656"/>
              <a:ext cx="635110" cy="369332"/>
            </a:xfrm>
            <a:prstGeom prst="rect">
              <a:avLst/>
            </a:prstGeom>
            <a:noFill/>
            <a:ln w="15875">
              <a:noFill/>
              <a:miter lim="800000"/>
              <a:headEnd type="none" w="sm" len="sm"/>
              <a:tailEnd/>
            </a:ln>
            <a:effectLst/>
          </p:spPr>
          <p:txBody>
            <a:bodyPr wrap="none" anchor="ctr">
              <a:spAutoFit/>
            </a:bodyPr>
            <a:lstStyle/>
            <a:p>
              <a:r>
                <a:rPr lang="en-US" dirty="0" err="1" smtClean="0">
                  <a:solidFill>
                    <a:srgbClr val="008000"/>
                  </a:solidFill>
                </a:rPr>
                <a:t>SciFi</a:t>
              </a:r>
              <a:endParaRPr lang="en-US" dirty="0">
                <a:solidFill>
                  <a:srgbClr val="008000"/>
                </a:solidFill>
              </a:endParaRPr>
            </a:p>
          </p:txBody>
        </p:sp>
        <p:sp>
          <p:nvSpPr>
            <p:cNvPr id="55" name="Text Box 25"/>
            <p:cNvSpPr txBox="1">
              <a:spLocks noChangeArrowheads="1"/>
            </p:cNvSpPr>
            <p:nvPr/>
          </p:nvSpPr>
          <p:spPr bwMode="auto">
            <a:xfrm>
              <a:off x="-76200" y="4998418"/>
              <a:ext cx="968855" cy="369332"/>
            </a:xfrm>
            <a:prstGeom prst="rect">
              <a:avLst/>
            </a:prstGeom>
            <a:noFill/>
            <a:ln w="15875">
              <a:noFill/>
              <a:miter lim="800000"/>
              <a:headEnd type="none" w="sm" len="sm"/>
              <a:tailEnd/>
            </a:ln>
            <a:effectLst/>
          </p:spPr>
          <p:txBody>
            <a:bodyPr wrap="none" anchor="ctr">
              <a:spAutoFit/>
            </a:bodyPr>
            <a:lstStyle/>
            <a:p>
              <a:r>
                <a:rPr lang="en-US" dirty="0" err="1" smtClean="0">
                  <a:solidFill>
                    <a:srgbClr val="008000"/>
                  </a:solidFill>
                </a:rPr>
                <a:t>Romnce</a:t>
              </a:r>
              <a:endParaRPr lang="en-US" dirty="0">
                <a:solidFill>
                  <a:srgbClr val="008000"/>
                </a:solidFill>
              </a:endParaRPr>
            </a:p>
          </p:txBody>
        </p:sp>
        <p:sp>
          <p:nvSpPr>
            <p:cNvPr id="56" name="Line 26"/>
            <p:cNvSpPr>
              <a:spLocks noChangeShapeType="1"/>
            </p:cNvSpPr>
            <p:nvPr/>
          </p:nvSpPr>
          <p:spPr bwMode="auto">
            <a:xfrm>
              <a:off x="304800" y="4085328"/>
              <a:ext cx="0" cy="228600"/>
            </a:xfrm>
            <a:prstGeom prst="line">
              <a:avLst/>
            </a:prstGeom>
            <a:noFill/>
            <a:ln w="15875">
              <a:solidFill>
                <a:srgbClr val="008000"/>
              </a:solidFill>
              <a:round/>
              <a:headEnd type="none" w="sm" len="sm"/>
              <a:tailEnd type="arrow" w="med" len="med"/>
            </a:ln>
            <a:effectLst/>
          </p:spPr>
          <p:txBody>
            <a:bodyPr wrap="none" anchor="ctr"/>
            <a:lstStyle/>
            <a:p>
              <a:endParaRPr lang="en-US">
                <a:solidFill>
                  <a:srgbClr val="008000"/>
                </a:solidFill>
              </a:endParaRPr>
            </a:p>
          </p:txBody>
        </p:sp>
        <p:sp>
          <p:nvSpPr>
            <p:cNvPr id="57" name="Line 27"/>
            <p:cNvSpPr>
              <a:spLocks noChangeShapeType="1"/>
            </p:cNvSpPr>
            <p:nvPr/>
          </p:nvSpPr>
          <p:spPr bwMode="auto">
            <a:xfrm flipV="1">
              <a:off x="304800" y="4542528"/>
              <a:ext cx="0" cy="457200"/>
            </a:xfrm>
            <a:prstGeom prst="line">
              <a:avLst/>
            </a:prstGeom>
            <a:noFill/>
            <a:ln w="15875">
              <a:solidFill>
                <a:srgbClr val="008000"/>
              </a:solidFill>
              <a:round/>
              <a:headEnd type="none" w="sm" len="sm"/>
              <a:tailEnd type="arrow" w="med" len="med"/>
            </a:ln>
            <a:effectLst/>
          </p:spPr>
          <p:txBody>
            <a:bodyPr wrap="none" anchor="ctr"/>
            <a:lstStyle/>
            <a:p>
              <a:endParaRPr lang="en-US">
                <a:solidFill>
                  <a:srgbClr val="008000"/>
                </a:solidFill>
              </a:endParaRPr>
            </a:p>
          </p:txBody>
        </p:sp>
        <p:sp>
          <p:nvSpPr>
            <p:cNvPr id="58" name="Line 28"/>
            <p:cNvSpPr>
              <a:spLocks noChangeShapeType="1"/>
            </p:cNvSpPr>
            <p:nvPr/>
          </p:nvSpPr>
          <p:spPr bwMode="auto">
            <a:xfrm>
              <a:off x="304800" y="5380728"/>
              <a:ext cx="0" cy="228600"/>
            </a:xfrm>
            <a:prstGeom prst="line">
              <a:avLst/>
            </a:prstGeom>
            <a:noFill/>
            <a:ln w="15875">
              <a:solidFill>
                <a:srgbClr val="008000"/>
              </a:solidFill>
              <a:round/>
              <a:headEnd type="none" w="sm" len="sm"/>
              <a:tailEnd type="arrow" w="med" len="med"/>
            </a:ln>
            <a:effectLst/>
          </p:spPr>
          <p:txBody>
            <a:bodyPr wrap="none" anchor="ctr"/>
            <a:lstStyle/>
            <a:p>
              <a:endParaRPr lang="en-US"/>
            </a:p>
          </p:txBody>
        </p:sp>
        <p:sp>
          <p:nvSpPr>
            <p:cNvPr id="59" name="Freeform 30"/>
            <p:cNvSpPr>
              <a:spLocks/>
            </p:cNvSpPr>
            <p:nvPr/>
          </p:nvSpPr>
          <p:spPr bwMode="auto">
            <a:xfrm>
              <a:off x="6096000" y="3676470"/>
              <a:ext cx="228600" cy="1200329"/>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60" name="Freeform 31"/>
            <p:cNvSpPr>
              <a:spLocks/>
            </p:cNvSpPr>
            <p:nvPr/>
          </p:nvSpPr>
          <p:spPr bwMode="auto">
            <a:xfrm flipH="1">
              <a:off x="7620000" y="3676470"/>
              <a:ext cx="228600" cy="120033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61" name="Text Box 32"/>
            <p:cNvSpPr txBox="1">
              <a:spLocks noChangeArrowheads="1"/>
            </p:cNvSpPr>
            <p:nvPr/>
          </p:nvSpPr>
          <p:spPr bwMode="auto">
            <a:xfrm>
              <a:off x="5467932" y="4013562"/>
              <a:ext cx="399468"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x</a:t>
              </a:r>
            </a:p>
          </p:txBody>
        </p:sp>
        <p:sp>
          <p:nvSpPr>
            <p:cNvPr id="62" name="Text Box 35"/>
            <p:cNvSpPr txBox="1">
              <a:spLocks noChangeArrowheads="1"/>
            </p:cNvSpPr>
            <p:nvPr/>
          </p:nvSpPr>
          <p:spPr bwMode="auto">
            <a:xfrm>
              <a:off x="8204353" y="4020922"/>
              <a:ext cx="399468"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x</a:t>
              </a:r>
            </a:p>
          </p:txBody>
        </p:sp>
        <p:sp>
          <p:nvSpPr>
            <p:cNvPr id="63" name="Freeform 36"/>
            <p:cNvSpPr>
              <a:spLocks/>
            </p:cNvSpPr>
            <p:nvPr/>
          </p:nvSpPr>
          <p:spPr bwMode="auto">
            <a:xfrm>
              <a:off x="5330672" y="5648873"/>
              <a:ext cx="155728" cy="1037856"/>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64" name="Freeform 37"/>
            <p:cNvSpPr>
              <a:spLocks/>
            </p:cNvSpPr>
            <p:nvPr/>
          </p:nvSpPr>
          <p:spPr bwMode="auto">
            <a:xfrm flipH="1">
              <a:off x="8915400" y="5590457"/>
              <a:ext cx="152400" cy="1106928"/>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65" name="TextBox 64"/>
            <p:cNvSpPr txBox="1"/>
            <p:nvPr/>
          </p:nvSpPr>
          <p:spPr>
            <a:xfrm rot="16200000">
              <a:off x="1063987" y="1447286"/>
              <a:ext cx="1268296" cy="2031325"/>
            </a:xfrm>
            <a:prstGeom prst="rect">
              <a:avLst/>
            </a:prstGeom>
            <a:noFill/>
          </p:spPr>
          <p:txBody>
            <a:bodyPr wrap="none" rtlCol="0">
              <a:spAutoFit/>
            </a:bodyPr>
            <a:lstStyle/>
            <a:p>
              <a:pPr>
                <a:lnSpc>
                  <a:spcPct val="140000"/>
                </a:lnSpc>
              </a:pPr>
              <a:r>
                <a:rPr lang="en-US" dirty="0" smtClean="0">
                  <a:solidFill>
                    <a:srgbClr val="008000"/>
                  </a:solidFill>
                </a:rPr>
                <a:t> Matrix</a:t>
              </a:r>
            </a:p>
            <a:p>
              <a:pPr>
                <a:lnSpc>
                  <a:spcPct val="140000"/>
                </a:lnSpc>
              </a:pPr>
              <a:r>
                <a:rPr lang="en-US" dirty="0" smtClean="0">
                  <a:solidFill>
                    <a:srgbClr val="008000"/>
                  </a:solidFill>
                </a:rPr>
                <a:t>Alien</a:t>
              </a:r>
            </a:p>
            <a:p>
              <a:pPr>
                <a:lnSpc>
                  <a:spcPct val="140000"/>
                </a:lnSpc>
              </a:pPr>
              <a:r>
                <a:rPr lang="en-US" dirty="0" smtClean="0">
                  <a:solidFill>
                    <a:srgbClr val="008000"/>
                  </a:solidFill>
                </a:rPr>
                <a:t>Serenity</a:t>
              </a:r>
            </a:p>
            <a:p>
              <a:pPr>
                <a:lnSpc>
                  <a:spcPct val="140000"/>
                </a:lnSpc>
              </a:pPr>
              <a:r>
                <a:rPr lang="en-US" dirty="0" smtClean="0">
                  <a:solidFill>
                    <a:srgbClr val="008000"/>
                  </a:solidFill>
                </a:rPr>
                <a:t>Casablanca</a:t>
              </a:r>
            </a:p>
            <a:p>
              <a:pPr>
                <a:lnSpc>
                  <a:spcPct val="140000"/>
                </a:lnSpc>
              </a:pPr>
              <a:r>
                <a:rPr lang="en-US" dirty="0" smtClean="0">
                  <a:solidFill>
                    <a:srgbClr val="008000"/>
                  </a:solidFill>
                </a:rPr>
                <a:t> </a:t>
              </a:r>
              <a:r>
                <a:rPr lang="en-US" dirty="0" err="1" smtClean="0">
                  <a:solidFill>
                    <a:srgbClr val="008000"/>
                  </a:solidFill>
                </a:rPr>
                <a:t>Amelie</a:t>
              </a:r>
              <a:endParaRPr lang="en-US" dirty="0">
                <a:solidFill>
                  <a:srgbClr val="008000"/>
                </a:solidFill>
              </a:endParaRPr>
            </a:p>
          </p:txBody>
        </p:sp>
        <p:sp>
          <p:nvSpPr>
            <p:cNvPr id="66" name="Rectangle 65"/>
            <p:cNvSpPr/>
            <p:nvPr/>
          </p:nvSpPr>
          <p:spPr>
            <a:xfrm>
              <a:off x="758672" y="3018528"/>
              <a:ext cx="1984528" cy="2677656"/>
            </a:xfrm>
            <a:prstGeom prst="rect">
              <a:avLst/>
            </a:prstGeom>
          </p:spPr>
          <p:txBody>
            <a:bodyPr wrap="square">
              <a:spAutoFit/>
            </a:bodyPr>
            <a:lstStyle/>
            <a:p>
              <a:pPr algn="ctr"/>
              <a:r>
                <a:rPr lang="en-US" sz="2400" b="1" dirty="0">
                  <a:latin typeface="Times New Roman" pitchFamily="18" charset="0"/>
                  <a:cs typeface="Times New Roman" pitchFamily="18" charset="0"/>
                </a:rPr>
                <a:t>1   1   1</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3   3   3</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4   4   4</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5   5   5</a:t>
              </a:r>
              <a:r>
                <a:rPr lang="en-US" sz="2400" dirty="0">
                  <a:latin typeface="Times New Roman" pitchFamily="18" charset="0"/>
                  <a:cs typeface="Times New Roman" pitchFamily="18" charset="0"/>
                </a:rPr>
                <a:t>   0   0</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2</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4   4</a:t>
              </a:r>
            </a:p>
            <a:p>
              <a:pPr algn="ctr"/>
              <a:r>
                <a:rPr lang="en-US" sz="2400" dirty="0">
                  <a:latin typeface="Times New Roman" pitchFamily="18" charset="0"/>
                  <a:cs typeface="Times New Roman" pitchFamily="18" charset="0"/>
                </a:rPr>
                <a:t>0   0   0   </a:t>
              </a:r>
              <a:r>
                <a:rPr lang="en-US" sz="2400" b="1" dirty="0">
                  <a:latin typeface="Times New Roman" pitchFamily="18" charset="0"/>
                  <a:cs typeface="Times New Roman" pitchFamily="18" charset="0"/>
                </a:rPr>
                <a:t>5   5</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1</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2   2</a:t>
              </a:r>
            </a:p>
          </p:txBody>
        </p:sp>
        <p:grpSp>
          <p:nvGrpSpPr>
            <p:cNvPr id="67" name="Group 66"/>
            <p:cNvGrpSpPr/>
            <p:nvPr/>
          </p:nvGrpSpPr>
          <p:grpSpPr>
            <a:xfrm>
              <a:off x="2895600" y="3018528"/>
              <a:ext cx="2514600" cy="2677656"/>
              <a:chOff x="2971800" y="3018528"/>
              <a:chExt cx="2514600" cy="2677656"/>
            </a:xfrm>
          </p:grpSpPr>
          <p:sp>
            <p:nvSpPr>
              <p:cNvPr id="70" name="Freeform 19"/>
              <p:cNvSpPr>
                <a:spLocks/>
              </p:cNvSpPr>
              <p:nvPr/>
            </p:nvSpPr>
            <p:spPr bwMode="auto">
              <a:xfrm flipH="1">
                <a:off x="5181600" y="3055104"/>
                <a:ext cx="1524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71" name="Freeform 20"/>
              <p:cNvSpPr>
                <a:spLocks/>
              </p:cNvSpPr>
              <p:nvPr/>
            </p:nvSpPr>
            <p:spPr bwMode="auto">
              <a:xfrm>
                <a:off x="3105912" y="3044952"/>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72" name="Rectangle 71"/>
              <p:cNvSpPr/>
              <p:nvPr/>
            </p:nvSpPr>
            <p:spPr>
              <a:xfrm>
                <a:off x="2971800" y="3018528"/>
                <a:ext cx="2514600" cy="2677656"/>
              </a:xfrm>
              <a:prstGeom prst="rect">
                <a:avLst/>
              </a:prstGeom>
            </p:spPr>
            <p:txBody>
              <a:bodyPr wrap="square">
                <a:spAutoFit/>
              </a:bodyPr>
              <a:lstStyle/>
              <a:p>
                <a:pPr algn="ctr"/>
                <a:r>
                  <a:rPr lang="en-US" sz="2400" b="1" dirty="0">
                    <a:latin typeface="Times New Roman" pitchFamily="18" charset="0"/>
                    <a:cs typeface="Times New Roman" pitchFamily="18" charset="0"/>
                  </a:rPr>
                  <a:t>0.13</a:t>
                </a:r>
                <a:r>
                  <a:rPr lang="en-US" sz="2400" dirty="0">
                    <a:latin typeface="Times New Roman" pitchFamily="18" charset="0"/>
                    <a:cs typeface="Times New Roman" pitchFamily="18" charset="0"/>
                  </a:rPr>
                  <a:t>   0.02  -0.01</a:t>
                </a:r>
              </a:p>
              <a:p>
                <a:pPr algn="ctr"/>
                <a:r>
                  <a:rPr lang="en-US" sz="2400" b="1" dirty="0">
                    <a:latin typeface="Times New Roman" pitchFamily="18" charset="0"/>
                    <a:cs typeface="Times New Roman" pitchFamily="18" charset="0"/>
                  </a:rPr>
                  <a:t>0.41</a:t>
                </a:r>
                <a:r>
                  <a:rPr lang="en-US" sz="2400" dirty="0">
                    <a:latin typeface="Times New Roman" pitchFamily="18" charset="0"/>
                    <a:cs typeface="Times New Roman" pitchFamily="18" charset="0"/>
                  </a:rPr>
                  <a:t>   0.07  -0.03</a:t>
                </a:r>
              </a:p>
              <a:p>
                <a:pPr algn="ctr"/>
                <a:r>
                  <a:rPr lang="en-US" sz="2400" b="1" dirty="0">
                    <a:latin typeface="Times New Roman" pitchFamily="18" charset="0"/>
                    <a:cs typeface="Times New Roman" pitchFamily="18" charset="0"/>
                  </a:rPr>
                  <a:t>0.55</a:t>
                </a:r>
                <a:r>
                  <a:rPr lang="en-US" sz="2400" dirty="0">
                    <a:latin typeface="Times New Roman" pitchFamily="18" charset="0"/>
                    <a:cs typeface="Times New Roman" pitchFamily="18" charset="0"/>
                  </a:rPr>
                  <a:t>   0.09  -0.04</a:t>
                </a:r>
              </a:p>
              <a:p>
                <a:pPr algn="ctr"/>
                <a:r>
                  <a:rPr lang="en-US" sz="2400" b="1" dirty="0">
                    <a:latin typeface="Times New Roman" pitchFamily="18" charset="0"/>
                    <a:cs typeface="Times New Roman" pitchFamily="18" charset="0"/>
                  </a:rPr>
                  <a:t>0.68</a:t>
                </a:r>
                <a:r>
                  <a:rPr lang="en-US" sz="2400" dirty="0">
                    <a:latin typeface="Times New Roman" pitchFamily="18" charset="0"/>
                    <a:cs typeface="Times New Roman" pitchFamily="18" charset="0"/>
                  </a:rPr>
                  <a:t>   0.11  -0.05</a:t>
                </a:r>
              </a:p>
              <a:p>
                <a:pPr algn="ctr"/>
                <a:r>
                  <a:rPr lang="en-US" sz="2400" dirty="0" smtClean="0">
                    <a:latin typeface="Times New Roman" pitchFamily="18" charset="0"/>
                    <a:cs typeface="Times New Roman" pitchFamily="18" charset="0"/>
                  </a:rPr>
                  <a:t>0.15  </a:t>
                </a:r>
                <a:r>
                  <a:rPr lang="en-US" sz="2400" b="1" dirty="0" smtClean="0">
                    <a:latin typeface="Times New Roman" pitchFamily="18" charset="0"/>
                    <a:cs typeface="Times New Roman" pitchFamily="18" charset="0"/>
                  </a:rPr>
                  <a:t>-0.59</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0.65</a:t>
                </a:r>
              </a:p>
              <a:p>
                <a:pPr algn="ctr"/>
                <a:r>
                  <a:rPr lang="en-US" sz="2400" dirty="0" smtClean="0">
                    <a:latin typeface="Times New Roman" pitchFamily="18" charset="0"/>
                    <a:cs typeface="Times New Roman" pitchFamily="18" charset="0"/>
                  </a:rPr>
                  <a:t>0.07  </a:t>
                </a:r>
                <a:r>
                  <a:rPr lang="en-US" sz="2400" b="1" dirty="0">
                    <a:latin typeface="Times New Roman" pitchFamily="18" charset="0"/>
                    <a:cs typeface="Times New Roman" pitchFamily="18" charset="0"/>
                  </a:rPr>
                  <a:t>-0.73</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-0.67</a:t>
                </a:r>
              </a:p>
              <a:p>
                <a:pPr algn="ctr"/>
                <a:r>
                  <a:rPr lang="en-US" sz="2400" dirty="0">
                    <a:latin typeface="Times New Roman" pitchFamily="18" charset="0"/>
                    <a:cs typeface="Times New Roman" pitchFamily="18" charset="0"/>
                  </a:rPr>
                  <a:t>0.07  </a:t>
                </a:r>
                <a:r>
                  <a:rPr lang="en-US" sz="2400" b="1" dirty="0">
                    <a:latin typeface="Times New Roman" pitchFamily="18" charset="0"/>
                    <a:cs typeface="Times New Roman" pitchFamily="18" charset="0"/>
                  </a:rPr>
                  <a:t>-0.29</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0.32</a:t>
                </a:r>
              </a:p>
            </p:txBody>
          </p:sp>
        </p:grpSp>
        <p:sp>
          <p:nvSpPr>
            <p:cNvPr id="68" name="Rectangle 67"/>
            <p:cNvSpPr/>
            <p:nvPr/>
          </p:nvSpPr>
          <p:spPr>
            <a:xfrm>
              <a:off x="6076950" y="3676471"/>
              <a:ext cx="1984528" cy="1200329"/>
            </a:xfrm>
            <a:prstGeom prst="rect">
              <a:avLst/>
            </a:prstGeom>
          </p:spPr>
          <p:txBody>
            <a:bodyPr wrap="square">
              <a:spAutoFit/>
            </a:bodyPr>
            <a:lstStyle/>
            <a:p>
              <a:r>
                <a:rPr lang="en-US" sz="2400" b="1" dirty="0" smtClean="0">
                  <a:latin typeface="Times New Roman" pitchFamily="18" charset="0"/>
                  <a:cs typeface="Times New Roman" pitchFamily="18" charset="0"/>
                </a:rPr>
                <a:t>12.4</a:t>
              </a:r>
              <a:r>
                <a:rPr lang="en-US" sz="2400" dirty="0" smtClean="0">
                  <a:latin typeface="Times New Roman" pitchFamily="18" charset="0"/>
                  <a:cs typeface="Times New Roman" pitchFamily="18" charset="0"/>
                </a:rPr>
                <a:t>  0     0</a:t>
              </a:r>
            </a:p>
            <a:p>
              <a:r>
                <a:rPr lang="en-US" sz="2400" dirty="0" smtClean="0">
                  <a:latin typeface="Times New Roman" pitchFamily="18" charset="0"/>
                  <a:cs typeface="Times New Roman" pitchFamily="18" charset="0"/>
                </a:rPr>
                <a:t>0       </a:t>
              </a:r>
              <a:r>
                <a:rPr lang="en-US" sz="2400" b="1" dirty="0" smtClean="0">
                  <a:latin typeface="Times New Roman" pitchFamily="18" charset="0"/>
                  <a:cs typeface="Times New Roman" pitchFamily="18" charset="0"/>
                </a:rPr>
                <a:t>9.5</a:t>
              </a:r>
              <a:r>
                <a:rPr lang="en-US" sz="2400" dirty="0" smtClean="0">
                  <a:latin typeface="Times New Roman" pitchFamily="18" charset="0"/>
                  <a:cs typeface="Times New Roman" pitchFamily="18" charset="0"/>
                </a:rPr>
                <a:t>  0</a:t>
              </a:r>
            </a:p>
            <a:p>
              <a:r>
                <a:rPr lang="en-US" sz="2400" dirty="0" smtClean="0">
                  <a:latin typeface="Times New Roman" pitchFamily="18" charset="0"/>
                  <a:cs typeface="Times New Roman" pitchFamily="18" charset="0"/>
                </a:rPr>
                <a:t>0       0     </a:t>
              </a:r>
              <a:r>
                <a:rPr lang="en-US" sz="2400" b="1" dirty="0" smtClean="0">
                  <a:latin typeface="Times New Roman" pitchFamily="18" charset="0"/>
                  <a:cs typeface="Times New Roman" pitchFamily="18" charset="0"/>
                </a:rPr>
                <a:t>1.3</a:t>
              </a:r>
              <a:endParaRPr lang="en-US" sz="2400" b="1" dirty="0">
                <a:latin typeface="Times New Roman" pitchFamily="18" charset="0"/>
                <a:cs typeface="Times New Roman" pitchFamily="18" charset="0"/>
              </a:endParaRPr>
            </a:p>
          </p:txBody>
        </p:sp>
        <p:sp>
          <p:nvSpPr>
            <p:cNvPr id="69" name="Rectangle 68"/>
            <p:cNvSpPr/>
            <p:nvPr/>
          </p:nvSpPr>
          <p:spPr>
            <a:xfrm>
              <a:off x="5334000" y="5562600"/>
              <a:ext cx="3810000" cy="1200329"/>
            </a:xfrm>
            <a:prstGeom prst="rect">
              <a:avLst/>
            </a:prstGeom>
          </p:spPr>
          <p:txBody>
            <a:bodyPr wrap="square">
              <a:spAutoFit/>
            </a:bodyPr>
            <a:lstStyle/>
            <a:p>
              <a:r>
                <a:rPr lang="en-US" sz="2400" b="1" dirty="0">
                  <a:latin typeface="Times New Roman" pitchFamily="18" charset="0"/>
                  <a:cs typeface="Times New Roman" pitchFamily="18" charset="0"/>
                </a:rPr>
                <a:t>0.56   0.59 </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0.56</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0.09  </a:t>
              </a:r>
              <a:r>
                <a:rPr lang="en-US" sz="2400" dirty="0" smtClean="0">
                  <a:latin typeface="Times New Roman" pitchFamily="18" charset="0"/>
                  <a:cs typeface="Times New Roman" pitchFamily="18" charset="0"/>
                </a:rPr>
                <a:t>  0.09</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0.12  -0.02 </a:t>
              </a:r>
              <a:r>
                <a:rPr lang="en-US" sz="2400" dirty="0" smtClean="0">
                  <a:latin typeface="Times New Roman" pitchFamily="18" charset="0"/>
                  <a:cs typeface="Times New Roman" pitchFamily="18" charset="0"/>
                </a:rPr>
                <a:t> 0.12  </a:t>
              </a:r>
              <a:r>
                <a:rPr lang="en-US" sz="2400" b="1" dirty="0" smtClean="0">
                  <a:latin typeface="Times New Roman" pitchFamily="18" charset="0"/>
                  <a:cs typeface="Times New Roman" pitchFamily="18" charset="0"/>
                </a:rPr>
                <a:t>-0.69  -</a:t>
              </a:r>
              <a:r>
                <a:rPr lang="en-US" sz="2400" b="1" dirty="0">
                  <a:latin typeface="Times New Roman" pitchFamily="18" charset="0"/>
                  <a:cs typeface="Times New Roman" pitchFamily="18" charset="0"/>
                </a:rPr>
                <a:t>0.69</a:t>
              </a:r>
            </a:p>
            <a:p>
              <a:r>
                <a:rPr lang="en-US" sz="2400" dirty="0">
                  <a:latin typeface="Times New Roman" pitchFamily="18" charset="0"/>
                  <a:cs typeface="Times New Roman" pitchFamily="18" charset="0"/>
                </a:rPr>
                <a:t>0.40  </a:t>
              </a:r>
              <a:r>
                <a:rPr lang="en-US" sz="2400" b="1" dirty="0">
                  <a:latin typeface="Times New Roman" pitchFamily="18" charset="0"/>
                  <a:cs typeface="Times New Roman" pitchFamily="18" charset="0"/>
                </a:rPr>
                <a:t>-0.80</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0.40 </a:t>
              </a:r>
              <a:r>
                <a:rPr lang="en-US" sz="2400" dirty="0" smtClean="0">
                  <a:latin typeface="Times New Roman" pitchFamily="18" charset="0"/>
                  <a:cs typeface="Times New Roman" pitchFamily="18" charset="0"/>
                </a:rPr>
                <a:t>  0.09    0.09</a:t>
              </a:r>
              <a:endParaRPr lang="en-US" sz="2400" dirty="0">
                <a:latin typeface="Times New Roman" pitchFamily="18" charset="0"/>
                <a:cs typeface="Times New Roman" pitchFamily="18" charset="0"/>
              </a:endParaRPr>
            </a:p>
          </p:txBody>
        </p:sp>
      </p:grpSp>
    </p:spTree>
    <p:extLst>
      <p:ext uri="{BB962C8B-B14F-4D97-AF65-F5344CB8AC3E}">
        <p14:creationId xmlns:p14="http://schemas.microsoft.com/office/powerpoint/2010/main" val="2849984206"/>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62" name="Rectangle 2"/>
          <p:cNvSpPr>
            <a:spLocks noGrp="1" noChangeArrowheads="1"/>
          </p:cNvSpPr>
          <p:nvPr>
            <p:ph type="title"/>
          </p:nvPr>
        </p:nvSpPr>
        <p:spPr/>
        <p:txBody>
          <a:bodyPr/>
          <a:lstStyle/>
          <a:p>
            <a:r>
              <a:rPr lang="en-US" dirty="0" smtClean="0"/>
              <a:t>Lowering the Dimension</a:t>
            </a:r>
            <a:endParaRPr lang="en-US" dirty="0"/>
          </a:p>
        </p:txBody>
      </p:sp>
      <p:sp>
        <p:nvSpPr>
          <p:cNvPr id="1423363" name="Rectangle 3"/>
          <p:cNvSpPr>
            <a:spLocks noGrp="1" noChangeArrowheads="1"/>
          </p:cNvSpPr>
          <p:nvPr>
            <p:ph idx="1"/>
          </p:nvPr>
        </p:nvSpPr>
        <p:spPr/>
        <p:txBody>
          <a:bodyPr/>
          <a:lstStyle/>
          <a:p>
            <a:pPr>
              <a:lnSpc>
                <a:spcPct val="90000"/>
              </a:lnSpc>
            </a:pPr>
            <a:r>
              <a:rPr lang="en-US" b="1" dirty="0" smtClean="0">
                <a:solidFill>
                  <a:schemeClr val="accent3"/>
                </a:solidFill>
              </a:rPr>
              <a:t>Q</a:t>
            </a:r>
            <a:r>
              <a:rPr lang="en-US" b="1" dirty="0">
                <a:solidFill>
                  <a:schemeClr val="accent3"/>
                </a:solidFill>
              </a:rPr>
              <a:t>:</a:t>
            </a:r>
            <a:r>
              <a:rPr lang="en-US" b="1" dirty="0"/>
              <a:t> </a:t>
            </a:r>
            <a:r>
              <a:rPr lang="en-US" b="1" dirty="0" smtClean="0"/>
              <a:t>How </a:t>
            </a:r>
            <a:r>
              <a:rPr lang="en-US" b="1" dirty="0"/>
              <a:t>exactly is </a:t>
            </a:r>
            <a:r>
              <a:rPr lang="en-US" b="1" dirty="0" smtClean="0"/>
              <a:t>dimensionality </a:t>
            </a:r>
            <a:r>
              <a:rPr lang="en-US" b="1" dirty="0"/>
              <a:t>reduction done?</a:t>
            </a:r>
          </a:p>
          <a:p>
            <a:pPr>
              <a:lnSpc>
                <a:spcPct val="90000"/>
              </a:lnSpc>
            </a:pPr>
            <a:r>
              <a:rPr lang="en-US" b="1" dirty="0">
                <a:solidFill>
                  <a:srgbClr val="008000"/>
                </a:solidFill>
              </a:rPr>
              <a:t>A: Set </a:t>
            </a:r>
            <a:r>
              <a:rPr lang="en-US" b="1" dirty="0" smtClean="0">
                <a:solidFill>
                  <a:srgbClr val="008000"/>
                </a:solidFill>
              </a:rPr>
              <a:t>smallest </a:t>
            </a:r>
            <a:r>
              <a:rPr lang="en-US" b="1" dirty="0">
                <a:solidFill>
                  <a:srgbClr val="008000"/>
                </a:solidFill>
              </a:rPr>
              <a:t>singular values to zero</a:t>
            </a:r>
          </a:p>
          <a:p>
            <a:pPr marL="118872" indent="0">
              <a:lnSpc>
                <a:spcPct val="90000"/>
              </a:lnSpc>
              <a:buNone/>
            </a:pPr>
            <a:endParaRPr lang="en-US" dirty="0"/>
          </a:p>
        </p:txBody>
      </p:sp>
      <p:sp>
        <p:nvSpPr>
          <p:cNvPr id="22" name="Slide Number Placeholder 5"/>
          <p:cNvSpPr>
            <a:spLocks noGrp="1"/>
          </p:cNvSpPr>
          <p:nvPr>
            <p:ph type="sldNum" sz="quarter" idx="12"/>
          </p:nvPr>
        </p:nvSpPr>
        <p:spPr/>
        <p:txBody>
          <a:bodyPr/>
          <a:lstStyle/>
          <a:p>
            <a:fld id="{288EFEB7-45B7-4865-8B6A-776BB49F2829}" type="slidenum">
              <a:rPr lang="en-US"/>
              <a:pPr/>
              <a:t>34</a:t>
            </a:fld>
            <a:endParaRPr lang="en-US"/>
          </a:p>
        </p:txBody>
      </p:sp>
      <p:grpSp>
        <p:nvGrpSpPr>
          <p:cNvPr id="46" name="Group 45"/>
          <p:cNvGrpSpPr/>
          <p:nvPr/>
        </p:nvGrpSpPr>
        <p:grpSpPr>
          <a:xfrm>
            <a:off x="6629400" y="4876800"/>
            <a:ext cx="342900" cy="424428"/>
            <a:chOff x="6629400" y="4876800"/>
            <a:chExt cx="342900" cy="424428"/>
          </a:xfrm>
        </p:grpSpPr>
        <p:sp>
          <p:nvSpPr>
            <p:cNvPr id="47" name="Line 19"/>
            <p:cNvSpPr>
              <a:spLocks noChangeShapeType="1"/>
            </p:cNvSpPr>
            <p:nvPr/>
          </p:nvSpPr>
          <p:spPr bwMode="auto">
            <a:xfrm flipV="1">
              <a:off x="6705600" y="4876800"/>
              <a:ext cx="266700" cy="424428"/>
            </a:xfrm>
            <a:prstGeom prst="line">
              <a:avLst/>
            </a:prstGeom>
            <a:noFill/>
            <a:ln w="38100">
              <a:solidFill>
                <a:srgbClr val="FF0000"/>
              </a:solidFill>
              <a:round/>
              <a:headEnd type="none" w="sm" len="sm"/>
              <a:tailEnd/>
            </a:ln>
            <a:effectLst/>
          </p:spPr>
          <p:txBody>
            <a:bodyPr wrap="none" anchor="ctr"/>
            <a:lstStyle/>
            <a:p>
              <a:endParaRPr lang="en-US"/>
            </a:p>
          </p:txBody>
        </p:sp>
        <p:sp>
          <p:nvSpPr>
            <p:cNvPr id="48" name="Line 21"/>
            <p:cNvSpPr>
              <a:spLocks noChangeShapeType="1"/>
            </p:cNvSpPr>
            <p:nvPr/>
          </p:nvSpPr>
          <p:spPr bwMode="auto">
            <a:xfrm>
              <a:off x="6629400" y="4920228"/>
              <a:ext cx="342900" cy="337572"/>
            </a:xfrm>
            <a:prstGeom prst="line">
              <a:avLst/>
            </a:prstGeom>
            <a:noFill/>
            <a:ln w="38100">
              <a:solidFill>
                <a:srgbClr val="FF0000"/>
              </a:solidFill>
              <a:round/>
              <a:headEnd type="none" w="sm" len="sm"/>
              <a:tailEnd/>
            </a:ln>
            <a:effectLst/>
          </p:spPr>
          <p:txBody>
            <a:bodyPr wrap="none" anchor="ctr"/>
            <a:lstStyle/>
            <a:p>
              <a:endParaRPr lang="en-US"/>
            </a:p>
          </p:txBody>
        </p:sp>
      </p:grpSp>
      <p:grpSp>
        <p:nvGrpSpPr>
          <p:cNvPr id="49" name="Group 48"/>
          <p:cNvGrpSpPr/>
          <p:nvPr/>
        </p:nvGrpSpPr>
        <p:grpSpPr>
          <a:xfrm>
            <a:off x="228600" y="3494544"/>
            <a:ext cx="8915400" cy="3268385"/>
            <a:chOff x="228600" y="3494544"/>
            <a:chExt cx="8915400" cy="3268385"/>
          </a:xfrm>
        </p:grpSpPr>
        <p:sp>
          <p:nvSpPr>
            <p:cNvPr id="50" name="Freeform 8"/>
            <p:cNvSpPr>
              <a:spLocks/>
            </p:cNvSpPr>
            <p:nvPr/>
          </p:nvSpPr>
          <p:spPr bwMode="auto">
            <a:xfrm>
              <a:off x="265176" y="3494544"/>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1" name="Freeform 11"/>
            <p:cNvSpPr>
              <a:spLocks/>
            </p:cNvSpPr>
            <p:nvPr/>
          </p:nvSpPr>
          <p:spPr bwMode="auto">
            <a:xfrm flipH="1">
              <a:off x="1926336" y="3494544"/>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3" name="Freeform 30"/>
            <p:cNvSpPr>
              <a:spLocks/>
            </p:cNvSpPr>
            <p:nvPr/>
          </p:nvSpPr>
          <p:spPr bwMode="auto">
            <a:xfrm>
              <a:off x="5428668" y="4133670"/>
              <a:ext cx="228600" cy="1200329"/>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4" name="Freeform 31"/>
            <p:cNvSpPr>
              <a:spLocks/>
            </p:cNvSpPr>
            <p:nvPr/>
          </p:nvSpPr>
          <p:spPr bwMode="auto">
            <a:xfrm flipH="1">
              <a:off x="6952668" y="4133670"/>
              <a:ext cx="228600" cy="120033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5" name="Text Box 32"/>
            <p:cNvSpPr txBox="1">
              <a:spLocks noChangeArrowheads="1"/>
            </p:cNvSpPr>
            <p:nvPr/>
          </p:nvSpPr>
          <p:spPr bwMode="auto">
            <a:xfrm>
              <a:off x="4800600" y="4470762"/>
              <a:ext cx="399468"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x</a:t>
              </a:r>
            </a:p>
          </p:txBody>
        </p:sp>
        <p:sp>
          <p:nvSpPr>
            <p:cNvPr id="56" name="Text Box 35"/>
            <p:cNvSpPr txBox="1">
              <a:spLocks noChangeArrowheads="1"/>
            </p:cNvSpPr>
            <p:nvPr/>
          </p:nvSpPr>
          <p:spPr bwMode="auto">
            <a:xfrm>
              <a:off x="7537021" y="4478122"/>
              <a:ext cx="399468"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x</a:t>
              </a:r>
            </a:p>
          </p:txBody>
        </p:sp>
        <p:sp>
          <p:nvSpPr>
            <p:cNvPr id="57" name="Freeform 36"/>
            <p:cNvSpPr>
              <a:spLocks/>
            </p:cNvSpPr>
            <p:nvPr/>
          </p:nvSpPr>
          <p:spPr bwMode="auto">
            <a:xfrm>
              <a:off x="5330672" y="5648873"/>
              <a:ext cx="155728" cy="1037856"/>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8" name="Freeform 37"/>
            <p:cNvSpPr>
              <a:spLocks/>
            </p:cNvSpPr>
            <p:nvPr/>
          </p:nvSpPr>
          <p:spPr bwMode="auto">
            <a:xfrm flipH="1">
              <a:off x="8915400" y="5590457"/>
              <a:ext cx="152400" cy="1106928"/>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9" name="Rectangle 58"/>
            <p:cNvSpPr/>
            <p:nvPr/>
          </p:nvSpPr>
          <p:spPr>
            <a:xfrm>
              <a:off x="228600" y="3494544"/>
              <a:ext cx="1984528" cy="2677656"/>
            </a:xfrm>
            <a:prstGeom prst="rect">
              <a:avLst/>
            </a:prstGeom>
          </p:spPr>
          <p:txBody>
            <a:bodyPr wrap="square">
              <a:spAutoFit/>
            </a:bodyPr>
            <a:lstStyle/>
            <a:p>
              <a:pPr algn="ctr"/>
              <a:r>
                <a:rPr lang="en-US" sz="2400" b="1" dirty="0">
                  <a:latin typeface="Times New Roman" pitchFamily="18" charset="0"/>
                  <a:cs typeface="Times New Roman" pitchFamily="18" charset="0"/>
                </a:rPr>
                <a:t>1   1   1</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3   3   3</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4   4   4</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5   5   5</a:t>
              </a:r>
              <a:r>
                <a:rPr lang="en-US" sz="2400" dirty="0">
                  <a:latin typeface="Times New Roman" pitchFamily="18" charset="0"/>
                  <a:cs typeface="Times New Roman" pitchFamily="18" charset="0"/>
                </a:rPr>
                <a:t>   0   0</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2</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4   4</a:t>
              </a:r>
            </a:p>
            <a:p>
              <a:pPr algn="ctr"/>
              <a:r>
                <a:rPr lang="en-US" sz="2400" dirty="0">
                  <a:latin typeface="Times New Roman" pitchFamily="18" charset="0"/>
                  <a:cs typeface="Times New Roman" pitchFamily="18" charset="0"/>
                </a:rPr>
                <a:t>0   0   0   </a:t>
              </a:r>
              <a:r>
                <a:rPr lang="en-US" sz="2400" b="1" dirty="0">
                  <a:latin typeface="Times New Roman" pitchFamily="18" charset="0"/>
                  <a:cs typeface="Times New Roman" pitchFamily="18" charset="0"/>
                </a:rPr>
                <a:t>5   5</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1</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2   2</a:t>
              </a:r>
            </a:p>
          </p:txBody>
        </p:sp>
        <p:grpSp>
          <p:nvGrpSpPr>
            <p:cNvPr id="60" name="Group 59"/>
            <p:cNvGrpSpPr/>
            <p:nvPr/>
          </p:nvGrpSpPr>
          <p:grpSpPr>
            <a:xfrm>
              <a:off x="2365528" y="3494544"/>
              <a:ext cx="2514600" cy="2677656"/>
              <a:chOff x="2971800" y="3018528"/>
              <a:chExt cx="2514600" cy="2677656"/>
            </a:xfrm>
          </p:grpSpPr>
          <p:sp>
            <p:nvSpPr>
              <p:cNvPr id="63" name="Freeform 19"/>
              <p:cNvSpPr>
                <a:spLocks/>
              </p:cNvSpPr>
              <p:nvPr/>
            </p:nvSpPr>
            <p:spPr bwMode="auto">
              <a:xfrm flipH="1">
                <a:off x="5181600" y="3055104"/>
                <a:ext cx="1524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64" name="Freeform 20"/>
              <p:cNvSpPr>
                <a:spLocks/>
              </p:cNvSpPr>
              <p:nvPr/>
            </p:nvSpPr>
            <p:spPr bwMode="auto">
              <a:xfrm>
                <a:off x="3105912" y="3044952"/>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65" name="Rectangle 64"/>
              <p:cNvSpPr/>
              <p:nvPr/>
            </p:nvSpPr>
            <p:spPr>
              <a:xfrm>
                <a:off x="2971800" y="3018528"/>
                <a:ext cx="2514600" cy="2677656"/>
              </a:xfrm>
              <a:prstGeom prst="rect">
                <a:avLst/>
              </a:prstGeom>
            </p:spPr>
            <p:txBody>
              <a:bodyPr wrap="square">
                <a:spAutoFit/>
              </a:bodyPr>
              <a:lstStyle/>
              <a:p>
                <a:pPr algn="ctr"/>
                <a:r>
                  <a:rPr lang="en-US" sz="2400" b="1" dirty="0">
                    <a:latin typeface="Times New Roman" pitchFamily="18" charset="0"/>
                    <a:cs typeface="Times New Roman" pitchFamily="18" charset="0"/>
                  </a:rPr>
                  <a:t>0.13</a:t>
                </a:r>
                <a:r>
                  <a:rPr lang="en-US" sz="2400" dirty="0">
                    <a:latin typeface="Times New Roman" pitchFamily="18" charset="0"/>
                    <a:cs typeface="Times New Roman" pitchFamily="18" charset="0"/>
                  </a:rPr>
                  <a:t>   0.02  -0.01</a:t>
                </a:r>
              </a:p>
              <a:p>
                <a:pPr algn="ctr"/>
                <a:r>
                  <a:rPr lang="en-US" sz="2400" b="1" dirty="0">
                    <a:latin typeface="Times New Roman" pitchFamily="18" charset="0"/>
                    <a:cs typeface="Times New Roman" pitchFamily="18" charset="0"/>
                  </a:rPr>
                  <a:t>0.41</a:t>
                </a:r>
                <a:r>
                  <a:rPr lang="en-US" sz="2400" dirty="0">
                    <a:latin typeface="Times New Roman" pitchFamily="18" charset="0"/>
                    <a:cs typeface="Times New Roman" pitchFamily="18" charset="0"/>
                  </a:rPr>
                  <a:t>   0.07  -0.03</a:t>
                </a:r>
              </a:p>
              <a:p>
                <a:pPr algn="ctr"/>
                <a:r>
                  <a:rPr lang="en-US" sz="2400" b="1" dirty="0">
                    <a:latin typeface="Times New Roman" pitchFamily="18" charset="0"/>
                    <a:cs typeface="Times New Roman" pitchFamily="18" charset="0"/>
                  </a:rPr>
                  <a:t>0.55</a:t>
                </a:r>
                <a:r>
                  <a:rPr lang="en-US" sz="2400" dirty="0">
                    <a:latin typeface="Times New Roman" pitchFamily="18" charset="0"/>
                    <a:cs typeface="Times New Roman" pitchFamily="18" charset="0"/>
                  </a:rPr>
                  <a:t>   0.09  -0.04</a:t>
                </a:r>
              </a:p>
              <a:p>
                <a:pPr algn="ctr"/>
                <a:r>
                  <a:rPr lang="en-US" sz="2400" b="1" dirty="0">
                    <a:latin typeface="Times New Roman" pitchFamily="18" charset="0"/>
                    <a:cs typeface="Times New Roman" pitchFamily="18" charset="0"/>
                  </a:rPr>
                  <a:t>0.68</a:t>
                </a:r>
                <a:r>
                  <a:rPr lang="en-US" sz="2400" dirty="0">
                    <a:latin typeface="Times New Roman" pitchFamily="18" charset="0"/>
                    <a:cs typeface="Times New Roman" pitchFamily="18" charset="0"/>
                  </a:rPr>
                  <a:t>   0.11  -0.05</a:t>
                </a:r>
              </a:p>
              <a:p>
                <a:pPr algn="ctr"/>
                <a:r>
                  <a:rPr lang="en-US" sz="2400" dirty="0">
                    <a:latin typeface="Times New Roman" pitchFamily="18" charset="0"/>
                    <a:cs typeface="Times New Roman" pitchFamily="18" charset="0"/>
                  </a:rPr>
                  <a:t>0.15  </a:t>
                </a:r>
                <a:r>
                  <a:rPr lang="en-US" sz="2400" b="1" dirty="0">
                    <a:latin typeface="Times New Roman" pitchFamily="18" charset="0"/>
                    <a:cs typeface="Times New Roman" pitchFamily="18" charset="0"/>
                  </a:rPr>
                  <a:t>-0.59</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0.65</a:t>
                </a:r>
              </a:p>
              <a:p>
                <a:pPr algn="ctr"/>
                <a:r>
                  <a:rPr lang="en-US" sz="2400" dirty="0">
                    <a:latin typeface="Times New Roman" pitchFamily="18" charset="0"/>
                    <a:cs typeface="Times New Roman" pitchFamily="18" charset="0"/>
                  </a:rPr>
                  <a:t>0.07  </a:t>
                </a:r>
                <a:r>
                  <a:rPr lang="en-US" sz="2400" b="1" dirty="0">
                    <a:latin typeface="Times New Roman" pitchFamily="18" charset="0"/>
                    <a:cs typeface="Times New Roman" pitchFamily="18" charset="0"/>
                  </a:rPr>
                  <a:t>-0.73</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-0.67</a:t>
                </a:r>
              </a:p>
              <a:p>
                <a:pPr algn="ctr"/>
                <a:r>
                  <a:rPr lang="en-US" sz="2400" dirty="0">
                    <a:latin typeface="Times New Roman" pitchFamily="18" charset="0"/>
                    <a:cs typeface="Times New Roman" pitchFamily="18" charset="0"/>
                  </a:rPr>
                  <a:t>0.07  </a:t>
                </a:r>
                <a:r>
                  <a:rPr lang="en-US" sz="2400" b="1" dirty="0">
                    <a:latin typeface="Times New Roman" pitchFamily="18" charset="0"/>
                    <a:cs typeface="Times New Roman" pitchFamily="18" charset="0"/>
                  </a:rPr>
                  <a:t>-0.29</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0.32</a:t>
                </a:r>
              </a:p>
            </p:txBody>
          </p:sp>
        </p:grpSp>
        <p:sp>
          <p:nvSpPr>
            <p:cNvPr id="61" name="Rectangle 60"/>
            <p:cNvSpPr/>
            <p:nvPr/>
          </p:nvSpPr>
          <p:spPr>
            <a:xfrm>
              <a:off x="5409618" y="4133671"/>
              <a:ext cx="1984528" cy="1200329"/>
            </a:xfrm>
            <a:prstGeom prst="rect">
              <a:avLst/>
            </a:prstGeom>
          </p:spPr>
          <p:txBody>
            <a:bodyPr wrap="square">
              <a:spAutoFit/>
            </a:bodyPr>
            <a:lstStyle/>
            <a:p>
              <a:r>
                <a:rPr lang="en-US" sz="2400" b="1" dirty="0" smtClean="0">
                  <a:latin typeface="Times New Roman" pitchFamily="18" charset="0"/>
                  <a:cs typeface="Times New Roman" pitchFamily="18" charset="0"/>
                </a:rPr>
                <a:t>12.4</a:t>
              </a:r>
              <a:r>
                <a:rPr lang="en-US" sz="2400" dirty="0" smtClean="0">
                  <a:latin typeface="Times New Roman" pitchFamily="18" charset="0"/>
                  <a:cs typeface="Times New Roman" pitchFamily="18" charset="0"/>
                </a:rPr>
                <a:t>  0     0</a:t>
              </a:r>
            </a:p>
            <a:p>
              <a:r>
                <a:rPr lang="en-US" sz="2400" dirty="0" smtClean="0">
                  <a:latin typeface="Times New Roman" pitchFamily="18" charset="0"/>
                  <a:cs typeface="Times New Roman" pitchFamily="18" charset="0"/>
                </a:rPr>
                <a:t>0       </a:t>
              </a:r>
              <a:r>
                <a:rPr lang="en-US" sz="2400" b="1" dirty="0" smtClean="0">
                  <a:latin typeface="Times New Roman" pitchFamily="18" charset="0"/>
                  <a:cs typeface="Times New Roman" pitchFamily="18" charset="0"/>
                </a:rPr>
                <a:t>9.5</a:t>
              </a:r>
              <a:r>
                <a:rPr lang="en-US" sz="2400" dirty="0" smtClean="0">
                  <a:latin typeface="Times New Roman" pitchFamily="18" charset="0"/>
                  <a:cs typeface="Times New Roman" pitchFamily="18" charset="0"/>
                </a:rPr>
                <a:t>  0</a:t>
              </a:r>
            </a:p>
            <a:p>
              <a:r>
                <a:rPr lang="en-US" sz="2400" dirty="0" smtClean="0">
                  <a:latin typeface="Times New Roman" pitchFamily="18" charset="0"/>
                  <a:cs typeface="Times New Roman" pitchFamily="18" charset="0"/>
                </a:rPr>
                <a:t>0       0     </a:t>
              </a:r>
              <a:r>
                <a:rPr lang="en-US" sz="2400" b="1" dirty="0" smtClean="0">
                  <a:latin typeface="Times New Roman" pitchFamily="18" charset="0"/>
                  <a:cs typeface="Times New Roman" pitchFamily="18" charset="0"/>
                </a:rPr>
                <a:t>1.3</a:t>
              </a:r>
              <a:endParaRPr lang="en-US" sz="2400" b="1" dirty="0">
                <a:latin typeface="Times New Roman" pitchFamily="18" charset="0"/>
                <a:cs typeface="Times New Roman" pitchFamily="18" charset="0"/>
              </a:endParaRPr>
            </a:p>
          </p:txBody>
        </p:sp>
        <p:sp>
          <p:nvSpPr>
            <p:cNvPr id="62" name="Rectangle 61"/>
            <p:cNvSpPr/>
            <p:nvPr/>
          </p:nvSpPr>
          <p:spPr>
            <a:xfrm>
              <a:off x="5334000" y="5562600"/>
              <a:ext cx="3810000" cy="1200329"/>
            </a:xfrm>
            <a:prstGeom prst="rect">
              <a:avLst/>
            </a:prstGeom>
          </p:spPr>
          <p:txBody>
            <a:bodyPr wrap="square">
              <a:spAutoFit/>
            </a:bodyPr>
            <a:lstStyle/>
            <a:p>
              <a:r>
                <a:rPr lang="en-US" sz="2400" b="1" dirty="0">
                  <a:latin typeface="Times New Roman" pitchFamily="18" charset="0"/>
                  <a:cs typeface="Times New Roman" pitchFamily="18" charset="0"/>
                </a:rPr>
                <a:t>0.56   0.59 </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0.56</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0.09  </a:t>
              </a:r>
              <a:r>
                <a:rPr lang="en-US" sz="2400" dirty="0" smtClean="0">
                  <a:latin typeface="Times New Roman" pitchFamily="18" charset="0"/>
                  <a:cs typeface="Times New Roman" pitchFamily="18" charset="0"/>
                </a:rPr>
                <a:t>  0.09</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0.12  -0.02 </a:t>
              </a:r>
              <a:r>
                <a:rPr lang="en-US" sz="2400" dirty="0" smtClean="0">
                  <a:latin typeface="Times New Roman" pitchFamily="18" charset="0"/>
                  <a:cs typeface="Times New Roman" pitchFamily="18" charset="0"/>
                </a:rPr>
                <a:t> 0.12  </a:t>
              </a:r>
              <a:r>
                <a:rPr lang="en-US" sz="2400" b="1" dirty="0" smtClean="0">
                  <a:latin typeface="Times New Roman" pitchFamily="18" charset="0"/>
                  <a:cs typeface="Times New Roman" pitchFamily="18" charset="0"/>
                </a:rPr>
                <a:t>-0.69  -</a:t>
              </a:r>
              <a:r>
                <a:rPr lang="en-US" sz="2400" b="1" dirty="0">
                  <a:latin typeface="Times New Roman" pitchFamily="18" charset="0"/>
                  <a:cs typeface="Times New Roman" pitchFamily="18" charset="0"/>
                </a:rPr>
                <a:t>0.69</a:t>
              </a:r>
            </a:p>
            <a:p>
              <a:r>
                <a:rPr lang="en-US" sz="2400" dirty="0">
                  <a:latin typeface="Times New Roman" pitchFamily="18" charset="0"/>
                  <a:cs typeface="Times New Roman" pitchFamily="18" charset="0"/>
                </a:rPr>
                <a:t>0.40  </a:t>
              </a:r>
              <a:r>
                <a:rPr lang="en-US" sz="2400" b="1" dirty="0">
                  <a:latin typeface="Times New Roman" pitchFamily="18" charset="0"/>
                  <a:cs typeface="Times New Roman" pitchFamily="18" charset="0"/>
                </a:rPr>
                <a:t>-0.80</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0.40 </a:t>
              </a:r>
              <a:r>
                <a:rPr lang="en-US" sz="2400" dirty="0" smtClean="0">
                  <a:latin typeface="Times New Roman" pitchFamily="18" charset="0"/>
                  <a:cs typeface="Times New Roman" pitchFamily="18" charset="0"/>
                </a:rPr>
                <a:t>  0.09    0.09</a:t>
              </a:r>
              <a:endParaRPr lang="en-US" sz="2400" dirty="0">
                <a:latin typeface="Times New Roman" pitchFamily="18" charset="0"/>
                <a:cs typeface="Times New Roman" pitchFamily="18" charset="0"/>
              </a:endParaRPr>
            </a:p>
          </p:txBody>
        </p:sp>
      </p:grpSp>
      <p:sp>
        <p:nvSpPr>
          <p:cNvPr id="66" name="Text Box 21"/>
          <p:cNvSpPr txBox="1">
            <a:spLocks noChangeArrowheads="1"/>
          </p:cNvSpPr>
          <p:nvPr/>
        </p:nvSpPr>
        <p:spPr bwMode="auto">
          <a:xfrm>
            <a:off x="2096574" y="4355887"/>
            <a:ext cx="466794" cy="707886"/>
          </a:xfrm>
          <a:prstGeom prst="rect">
            <a:avLst/>
          </a:prstGeom>
          <a:noFill/>
          <a:ln w="15875">
            <a:noFill/>
            <a:miter lim="800000"/>
            <a:headEnd type="none" w="sm" len="sm"/>
            <a:tailEnd/>
          </a:ln>
          <a:effectLst/>
        </p:spPr>
        <p:txBody>
          <a:bodyPr wrap="none" anchor="ctr">
            <a:spAutoFit/>
          </a:bodyPr>
          <a:lstStyle/>
          <a:p>
            <a:r>
              <a:rPr lang="en-US" sz="4000" b="1" dirty="0" smtClean="0">
                <a:solidFill>
                  <a:srgbClr val="FF0000"/>
                </a:solidFill>
                <a:sym typeface="Symbol"/>
              </a:rPr>
              <a:t></a:t>
            </a:r>
            <a:endParaRPr lang="en-US" sz="4000" b="1" dirty="0">
              <a:solidFill>
                <a:srgbClr val="FF0000"/>
              </a:solidFill>
            </a:endParaRPr>
          </a:p>
        </p:txBody>
      </p:sp>
    </p:spTree>
    <p:extLst>
      <p:ext uri="{BB962C8B-B14F-4D97-AF65-F5344CB8AC3E}">
        <p14:creationId xmlns:p14="http://schemas.microsoft.com/office/powerpoint/2010/main" val="3705301252"/>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62" name="Rectangle 2"/>
          <p:cNvSpPr>
            <a:spLocks noGrp="1" noChangeArrowheads="1"/>
          </p:cNvSpPr>
          <p:nvPr>
            <p:ph type="title"/>
          </p:nvPr>
        </p:nvSpPr>
        <p:spPr/>
        <p:txBody>
          <a:bodyPr/>
          <a:lstStyle/>
          <a:p>
            <a:r>
              <a:rPr lang="en-US" dirty="0"/>
              <a:t>Lowering the Dimension</a:t>
            </a:r>
          </a:p>
        </p:txBody>
      </p:sp>
      <p:sp>
        <p:nvSpPr>
          <p:cNvPr id="1423363" name="Rectangle 3"/>
          <p:cNvSpPr>
            <a:spLocks noGrp="1" noChangeArrowheads="1"/>
          </p:cNvSpPr>
          <p:nvPr>
            <p:ph idx="1"/>
          </p:nvPr>
        </p:nvSpPr>
        <p:spPr/>
        <p:txBody>
          <a:bodyPr/>
          <a:lstStyle/>
          <a:p>
            <a:pPr>
              <a:lnSpc>
                <a:spcPct val="90000"/>
              </a:lnSpc>
            </a:pPr>
            <a:r>
              <a:rPr lang="en-US" b="1" dirty="0">
                <a:solidFill>
                  <a:schemeClr val="accent3"/>
                </a:solidFill>
              </a:rPr>
              <a:t>Q:</a:t>
            </a:r>
            <a:r>
              <a:rPr lang="en-US" b="1" dirty="0"/>
              <a:t> How exactly is dimensionality reduction done?</a:t>
            </a:r>
          </a:p>
          <a:p>
            <a:pPr>
              <a:lnSpc>
                <a:spcPct val="90000"/>
              </a:lnSpc>
            </a:pPr>
            <a:r>
              <a:rPr lang="en-US" b="1" dirty="0">
                <a:solidFill>
                  <a:srgbClr val="008000"/>
                </a:solidFill>
              </a:rPr>
              <a:t>A: Set smallest singular values to zero</a:t>
            </a:r>
          </a:p>
        </p:txBody>
      </p:sp>
      <p:sp>
        <p:nvSpPr>
          <p:cNvPr id="22" name="Slide Number Placeholder 5"/>
          <p:cNvSpPr>
            <a:spLocks noGrp="1"/>
          </p:cNvSpPr>
          <p:nvPr>
            <p:ph type="sldNum" sz="quarter" idx="12"/>
          </p:nvPr>
        </p:nvSpPr>
        <p:spPr/>
        <p:txBody>
          <a:bodyPr/>
          <a:lstStyle/>
          <a:p>
            <a:fld id="{288EFEB7-45B7-4865-8B6A-776BB49F2829}" type="slidenum">
              <a:rPr lang="en-US"/>
              <a:pPr/>
              <a:t>35</a:t>
            </a:fld>
            <a:endParaRPr lang="en-US"/>
          </a:p>
        </p:txBody>
      </p:sp>
      <p:grpSp>
        <p:nvGrpSpPr>
          <p:cNvPr id="41" name="Group 40"/>
          <p:cNvGrpSpPr/>
          <p:nvPr/>
        </p:nvGrpSpPr>
        <p:grpSpPr>
          <a:xfrm>
            <a:off x="6629400" y="4876800"/>
            <a:ext cx="342900" cy="424428"/>
            <a:chOff x="6629400" y="4876800"/>
            <a:chExt cx="342900" cy="424428"/>
          </a:xfrm>
        </p:grpSpPr>
        <p:sp>
          <p:nvSpPr>
            <p:cNvPr id="42" name="Line 19"/>
            <p:cNvSpPr>
              <a:spLocks noChangeShapeType="1"/>
            </p:cNvSpPr>
            <p:nvPr/>
          </p:nvSpPr>
          <p:spPr bwMode="auto">
            <a:xfrm flipV="1">
              <a:off x="6705600" y="4876800"/>
              <a:ext cx="266700" cy="424428"/>
            </a:xfrm>
            <a:prstGeom prst="line">
              <a:avLst/>
            </a:prstGeom>
            <a:noFill/>
            <a:ln w="38100">
              <a:solidFill>
                <a:srgbClr val="FF0000"/>
              </a:solidFill>
              <a:round/>
              <a:headEnd type="none" w="sm" len="sm"/>
              <a:tailEnd/>
            </a:ln>
            <a:effectLst/>
          </p:spPr>
          <p:txBody>
            <a:bodyPr wrap="none" anchor="ctr"/>
            <a:lstStyle/>
            <a:p>
              <a:endParaRPr lang="en-US"/>
            </a:p>
          </p:txBody>
        </p:sp>
        <p:sp>
          <p:nvSpPr>
            <p:cNvPr id="43" name="Line 21"/>
            <p:cNvSpPr>
              <a:spLocks noChangeShapeType="1"/>
            </p:cNvSpPr>
            <p:nvPr/>
          </p:nvSpPr>
          <p:spPr bwMode="auto">
            <a:xfrm>
              <a:off x="6629400" y="4920228"/>
              <a:ext cx="342900" cy="337572"/>
            </a:xfrm>
            <a:prstGeom prst="line">
              <a:avLst/>
            </a:prstGeom>
            <a:noFill/>
            <a:ln w="38100">
              <a:solidFill>
                <a:srgbClr val="FF0000"/>
              </a:solidFill>
              <a:round/>
              <a:headEnd type="none" w="sm" len="sm"/>
              <a:tailEnd/>
            </a:ln>
            <a:effectLst/>
          </p:spPr>
          <p:txBody>
            <a:bodyPr wrap="none" anchor="ctr"/>
            <a:lstStyle/>
            <a:p>
              <a:endParaRPr lang="en-US"/>
            </a:p>
          </p:txBody>
        </p:sp>
      </p:grpSp>
      <p:grpSp>
        <p:nvGrpSpPr>
          <p:cNvPr id="44" name="Group 43"/>
          <p:cNvGrpSpPr/>
          <p:nvPr/>
        </p:nvGrpSpPr>
        <p:grpSpPr>
          <a:xfrm>
            <a:off x="4191000" y="3606368"/>
            <a:ext cx="460528" cy="2498300"/>
            <a:chOff x="6613700" y="4876800"/>
            <a:chExt cx="533400" cy="424428"/>
          </a:xfrm>
        </p:grpSpPr>
        <p:sp>
          <p:nvSpPr>
            <p:cNvPr id="45" name="Line 19"/>
            <p:cNvSpPr>
              <a:spLocks noChangeShapeType="1"/>
            </p:cNvSpPr>
            <p:nvPr/>
          </p:nvSpPr>
          <p:spPr bwMode="auto">
            <a:xfrm flipV="1">
              <a:off x="6629400" y="4876800"/>
              <a:ext cx="419100" cy="421145"/>
            </a:xfrm>
            <a:prstGeom prst="line">
              <a:avLst/>
            </a:prstGeom>
            <a:noFill/>
            <a:ln w="38100">
              <a:solidFill>
                <a:srgbClr val="FF0000"/>
              </a:solidFill>
              <a:round/>
              <a:headEnd type="none" w="sm" len="sm"/>
              <a:tailEnd/>
            </a:ln>
            <a:effectLst/>
          </p:spPr>
          <p:txBody>
            <a:bodyPr wrap="none" anchor="ctr"/>
            <a:lstStyle/>
            <a:p>
              <a:endParaRPr lang="en-US"/>
            </a:p>
          </p:txBody>
        </p:sp>
        <p:sp>
          <p:nvSpPr>
            <p:cNvPr id="46" name="Line 21"/>
            <p:cNvSpPr>
              <a:spLocks noChangeShapeType="1"/>
            </p:cNvSpPr>
            <p:nvPr/>
          </p:nvSpPr>
          <p:spPr bwMode="auto">
            <a:xfrm>
              <a:off x="6613700" y="4885504"/>
              <a:ext cx="533400" cy="415724"/>
            </a:xfrm>
            <a:prstGeom prst="line">
              <a:avLst/>
            </a:prstGeom>
            <a:noFill/>
            <a:ln w="38100">
              <a:solidFill>
                <a:srgbClr val="FF0000"/>
              </a:solidFill>
              <a:round/>
              <a:headEnd type="none" w="sm" len="sm"/>
              <a:tailEnd/>
            </a:ln>
            <a:effectLst/>
          </p:spPr>
          <p:txBody>
            <a:bodyPr wrap="none" anchor="ctr"/>
            <a:lstStyle/>
            <a:p>
              <a:endParaRPr lang="en-US"/>
            </a:p>
          </p:txBody>
        </p:sp>
      </p:grpSp>
      <p:grpSp>
        <p:nvGrpSpPr>
          <p:cNvPr id="47" name="Group 46"/>
          <p:cNvGrpSpPr/>
          <p:nvPr/>
        </p:nvGrpSpPr>
        <p:grpSpPr>
          <a:xfrm rot="16200000">
            <a:off x="7108893" y="4672157"/>
            <a:ext cx="230265" cy="3687552"/>
            <a:chOff x="6613700" y="4876800"/>
            <a:chExt cx="533400" cy="424428"/>
          </a:xfrm>
        </p:grpSpPr>
        <p:sp>
          <p:nvSpPr>
            <p:cNvPr id="48" name="Line 19"/>
            <p:cNvSpPr>
              <a:spLocks noChangeShapeType="1"/>
            </p:cNvSpPr>
            <p:nvPr/>
          </p:nvSpPr>
          <p:spPr bwMode="auto">
            <a:xfrm flipV="1">
              <a:off x="6629400" y="4876800"/>
              <a:ext cx="419100" cy="421145"/>
            </a:xfrm>
            <a:prstGeom prst="line">
              <a:avLst/>
            </a:prstGeom>
            <a:noFill/>
            <a:ln w="38100">
              <a:solidFill>
                <a:srgbClr val="FF0000"/>
              </a:solidFill>
              <a:round/>
              <a:headEnd type="none" w="sm" len="sm"/>
              <a:tailEnd/>
            </a:ln>
            <a:effectLst/>
          </p:spPr>
          <p:txBody>
            <a:bodyPr wrap="none" anchor="ctr"/>
            <a:lstStyle/>
            <a:p>
              <a:endParaRPr lang="en-US"/>
            </a:p>
          </p:txBody>
        </p:sp>
        <p:sp>
          <p:nvSpPr>
            <p:cNvPr id="49" name="Line 21"/>
            <p:cNvSpPr>
              <a:spLocks noChangeShapeType="1"/>
            </p:cNvSpPr>
            <p:nvPr/>
          </p:nvSpPr>
          <p:spPr bwMode="auto">
            <a:xfrm>
              <a:off x="6613700" y="4885504"/>
              <a:ext cx="533400" cy="415724"/>
            </a:xfrm>
            <a:prstGeom prst="line">
              <a:avLst/>
            </a:prstGeom>
            <a:noFill/>
            <a:ln w="38100">
              <a:solidFill>
                <a:srgbClr val="FF0000"/>
              </a:solidFill>
              <a:round/>
              <a:headEnd type="none" w="sm" len="sm"/>
              <a:tailEnd/>
            </a:ln>
            <a:effectLst/>
          </p:spPr>
          <p:txBody>
            <a:bodyPr wrap="none" anchor="ctr"/>
            <a:lstStyle/>
            <a:p>
              <a:endParaRPr lang="en-US"/>
            </a:p>
          </p:txBody>
        </p:sp>
      </p:grpSp>
      <p:grpSp>
        <p:nvGrpSpPr>
          <p:cNvPr id="50" name="Group 49"/>
          <p:cNvGrpSpPr/>
          <p:nvPr/>
        </p:nvGrpSpPr>
        <p:grpSpPr>
          <a:xfrm>
            <a:off x="228600" y="3494544"/>
            <a:ext cx="8915400" cy="3268385"/>
            <a:chOff x="228600" y="3494544"/>
            <a:chExt cx="8915400" cy="3268385"/>
          </a:xfrm>
        </p:grpSpPr>
        <p:sp>
          <p:nvSpPr>
            <p:cNvPr id="51" name="Freeform 8"/>
            <p:cNvSpPr>
              <a:spLocks/>
            </p:cNvSpPr>
            <p:nvPr/>
          </p:nvSpPr>
          <p:spPr bwMode="auto">
            <a:xfrm>
              <a:off x="265176" y="3494544"/>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2" name="Freeform 11"/>
            <p:cNvSpPr>
              <a:spLocks/>
            </p:cNvSpPr>
            <p:nvPr/>
          </p:nvSpPr>
          <p:spPr bwMode="auto">
            <a:xfrm flipH="1">
              <a:off x="1926336" y="3494544"/>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3" name="Freeform 30"/>
            <p:cNvSpPr>
              <a:spLocks/>
            </p:cNvSpPr>
            <p:nvPr/>
          </p:nvSpPr>
          <p:spPr bwMode="auto">
            <a:xfrm>
              <a:off x="5428668" y="4133670"/>
              <a:ext cx="228600" cy="1200329"/>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4" name="Freeform 31"/>
            <p:cNvSpPr>
              <a:spLocks/>
            </p:cNvSpPr>
            <p:nvPr/>
          </p:nvSpPr>
          <p:spPr bwMode="auto">
            <a:xfrm flipH="1">
              <a:off x="6952668" y="4133670"/>
              <a:ext cx="228600" cy="120033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5" name="Text Box 32"/>
            <p:cNvSpPr txBox="1">
              <a:spLocks noChangeArrowheads="1"/>
            </p:cNvSpPr>
            <p:nvPr/>
          </p:nvSpPr>
          <p:spPr bwMode="auto">
            <a:xfrm>
              <a:off x="4800600" y="4470762"/>
              <a:ext cx="399468"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x</a:t>
              </a:r>
            </a:p>
          </p:txBody>
        </p:sp>
        <p:sp>
          <p:nvSpPr>
            <p:cNvPr id="56" name="Text Box 35"/>
            <p:cNvSpPr txBox="1">
              <a:spLocks noChangeArrowheads="1"/>
            </p:cNvSpPr>
            <p:nvPr/>
          </p:nvSpPr>
          <p:spPr bwMode="auto">
            <a:xfrm>
              <a:off x="7537021" y="4478122"/>
              <a:ext cx="399468"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x</a:t>
              </a:r>
            </a:p>
          </p:txBody>
        </p:sp>
        <p:sp>
          <p:nvSpPr>
            <p:cNvPr id="57" name="Freeform 36"/>
            <p:cNvSpPr>
              <a:spLocks/>
            </p:cNvSpPr>
            <p:nvPr/>
          </p:nvSpPr>
          <p:spPr bwMode="auto">
            <a:xfrm>
              <a:off x="5330672" y="5648873"/>
              <a:ext cx="155728" cy="1037856"/>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8" name="Freeform 37"/>
            <p:cNvSpPr>
              <a:spLocks/>
            </p:cNvSpPr>
            <p:nvPr/>
          </p:nvSpPr>
          <p:spPr bwMode="auto">
            <a:xfrm flipH="1">
              <a:off x="8915400" y="5590457"/>
              <a:ext cx="152400" cy="1106928"/>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59" name="Rectangle 58"/>
            <p:cNvSpPr/>
            <p:nvPr/>
          </p:nvSpPr>
          <p:spPr>
            <a:xfrm>
              <a:off x="228600" y="3494544"/>
              <a:ext cx="1984528" cy="2677656"/>
            </a:xfrm>
            <a:prstGeom prst="rect">
              <a:avLst/>
            </a:prstGeom>
          </p:spPr>
          <p:txBody>
            <a:bodyPr wrap="square">
              <a:spAutoFit/>
            </a:bodyPr>
            <a:lstStyle/>
            <a:p>
              <a:pPr algn="ctr"/>
              <a:r>
                <a:rPr lang="en-US" sz="2400" b="1" dirty="0">
                  <a:latin typeface="Times New Roman" pitchFamily="18" charset="0"/>
                  <a:cs typeface="Times New Roman" pitchFamily="18" charset="0"/>
                </a:rPr>
                <a:t>1   1   1</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3   3   3</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4   4   4</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5   5   5</a:t>
              </a:r>
              <a:r>
                <a:rPr lang="en-US" sz="2400" dirty="0">
                  <a:latin typeface="Times New Roman" pitchFamily="18" charset="0"/>
                  <a:cs typeface="Times New Roman" pitchFamily="18" charset="0"/>
                </a:rPr>
                <a:t>   0   0</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2</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4   4</a:t>
              </a:r>
            </a:p>
            <a:p>
              <a:pPr algn="ctr"/>
              <a:r>
                <a:rPr lang="en-US" sz="2400" dirty="0">
                  <a:latin typeface="Times New Roman" pitchFamily="18" charset="0"/>
                  <a:cs typeface="Times New Roman" pitchFamily="18" charset="0"/>
                </a:rPr>
                <a:t>0   0   0   </a:t>
              </a:r>
              <a:r>
                <a:rPr lang="en-US" sz="2400" b="1" dirty="0">
                  <a:latin typeface="Times New Roman" pitchFamily="18" charset="0"/>
                  <a:cs typeface="Times New Roman" pitchFamily="18" charset="0"/>
                </a:rPr>
                <a:t>5   5</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1</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2   2</a:t>
              </a:r>
            </a:p>
          </p:txBody>
        </p:sp>
        <p:grpSp>
          <p:nvGrpSpPr>
            <p:cNvPr id="60" name="Group 59"/>
            <p:cNvGrpSpPr/>
            <p:nvPr/>
          </p:nvGrpSpPr>
          <p:grpSpPr>
            <a:xfrm>
              <a:off x="2365528" y="3494544"/>
              <a:ext cx="2514600" cy="2677656"/>
              <a:chOff x="2971800" y="3018528"/>
              <a:chExt cx="2514600" cy="2677656"/>
            </a:xfrm>
          </p:grpSpPr>
          <p:sp>
            <p:nvSpPr>
              <p:cNvPr id="63" name="Freeform 19"/>
              <p:cNvSpPr>
                <a:spLocks/>
              </p:cNvSpPr>
              <p:nvPr/>
            </p:nvSpPr>
            <p:spPr bwMode="auto">
              <a:xfrm flipH="1">
                <a:off x="5181600" y="3055104"/>
                <a:ext cx="1524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64" name="Freeform 20"/>
              <p:cNvSpPr>
                <a:spLocks/>
              </p:cNvSpPr>
              <p:nvPr/>
            </p:nvSpPr>
            <p:spPr bwMode="auto">
              <a:xfrm>
                <a:off x="3105912" y="3044952"/>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65" name="Rectangle 64"/>
              <p:cNvSpPr/>
              <p:nvPr/>
            </p:nvSpPr>
            <p:spPr>
              <a:xfrm>
                <a:off x="2971800" y="3018528"/>
                <a:ext cx="2514600" cy="2677656"/>
              </a:xfrm>
              <a:prstGeom prst="rect">
                <a:avLst/>
              </a:prstGeom>
            </p:spPr>
            <p:txBody>
              <a:bodyPr wrap="square">
                <a:spAutoFit/>
              </a:bodyPr>
              <a:lstStyle/>
              <a:p>
                <a:pPr algn="ctr"/>
                <a:r>
                  <a:rPr lang="en-US" sz="2400" b="1" dirty="0">
                    <a:latin typeface="Times New Roman" pitchFamily="18" charset="0"/>
                    <a:cs typeface="Times New Roman" pitchFamily="18" charset="0"/>
                  </a:rPr>
                  <a:t>0.13</a:t>
                </a:r>
                <a:r>
                  <a:rPr lang="en-US" sz="2400" dirty="0">
                    <a:latin typeface="Times New Roman" pitchFamily="18" charset="0"/>
                    <a:cs typeface="Times New Roman" pitchFamily="18" charset="0"/>
                  </a:rPr>
                  <a:t>   0.02  -0.01</a:t>
                </a:r>
              </a:p>
              <a:p>
                <a:pPr algn="ctr"/>
                <a:r>
                  <a:rPr lang="en-US" sz="2400" b="1" dirty="0">
                    <a:latin typeface="Times New Roman" pitchFamily="18" charset="0"/>
                    <a:cs typeface="Times New Roman" pitchFamily="18" charset="0"/>
                  </a:rPr>
                  <a:t>0.41</a:t>
                </a:r>
                <a:r>
                  <a:rPr lang="en-US" sz="2400" dirty="0">
                    <a:latin typeface="Times New Roman" pitchFamily="18" charset="0"/>
                    <a:cs typeface="Times New Roman" pitchFamily="18" charset="0"/>
                  </a:rPr>
                  <a:t>   0.07  -0.03</a:t>
                </a:r>
              </a:p>
              <a:p>
                <a:pPr algn="ctr"/>
                <a:r>
                  <a:rPr lang="en-US" sz="2400" b="1" dirty="0">
                    <a:latin typeface="Times New Roman" pitchFamily="18" charset="0"/>
                    <a:cs typeface="Times New Roman" pitchFamily="18" charset="0"/>
                  </a:rPr>
                  <a:t>0.55</a:t>
                </a:r>
                <a:r>
                  <a:rPr lang="en-US" sz="2400" dirty="0">
                    <a:latin typeface="Times New Roman" pitchFamily="18" charset="0"/>
                    <a:cs typeface="Times New Roman" pitchFamily="18" charset="0"/>
                  </a:rPr>
                  <a:t>   0.09  -0.04</a:t>
                </a:r>
              </a:p>
              <a:p>
                <a:pPr algn="ctr"/>
                <a:r>
                  <a:rPr lang="en-US" sz="2400" b="1" dirty="0">
                    <a:latin typeface="Times New Roman" pitchFamily="18" charset="0"/>
                    <a:cs typeface="Times New Roman" pitchFamily="18" charset="0"/>
                  </a:rPr>
                  <a:t>0.68</a:t>
                </a:r>
                <a:r>
                  <a:rPr lang="en-US" sz="2400" dirty="0">
                    <a:latin typeface="Times New Roman" pitchFamily="18" charset="0"/>
                    <a:cs typeface="Times New Roman" pitchFamily="18" charset="0"/>
                  </a:rPr>
                  <a:t>   0.11  -0.05</a:t>
                </a:r>
              </a:p>
              <a:p>
                <a:pPr algn="ctr"/>
                <a:r>
                  <a:rPr lang="en-US" sz="2400" dirty="0">
                    <a:latin typeface="Times New Roman" pitchFamily="18" charset="0"/>
                    <a:cs typeface="Times New Roman" pitchFamily="18" charset="0"/>
                  </a:rPr>
                  <a:t>0.15  </a:t>
                </a:r>
                <a:r>
                  <a:rPr lang="en-US" sz="2400" b="1" dirty="0">
                    <a:latin typeface="Times New Roman" pitchFamily="18" charset="0"/>
                    <a:cs typeface="Times New Roman" pitchFamily="18" charset="0"/>
                  </a:rPr>
                  <a:t>-0.59</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0.65</a:t>
                </a:r>
              </a:p>
              <a:p>
                <a:pPr algn="ctr"/>
                <a:r>
                  <a:rPr lang="en-US" sz="2400" dirty="0">
                    <a:latin typeface="Times New Roman" pitchFamily="18" charset="0"/>
                    <a:cs typeface="Times New Roman" pitchFamily="18" charset="0"/>
                  </a:rPr>
                  <a:t>0.07  </a:t>
                </a:r>
                <a:r>
                  <a:rPr lang="en-US" sz="2400" b="1" dirty="0">
                    <a:latin typeface="Times New Roman" pitchFamily="18" charset="0"/>
                    <a:cs typeface="Times New Roman" pitchFamily="18" charset="0"/>
                  </a:rPr>
                  <a:t>-0.73</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-0.67</a:t>
                </a:r>
              </a:p>
              <a:p>
                <a:pPr algn="ctr"/>
                <a:r>
                  <a:rPr lang="en-US" sz="2400" dirty="0">
                    <a:latin typeface="Times New Roman" pitchFamily="18" charset="0"/>
                    <a:cs typeface="Times New Roman" pitchFamily="18" charset="0"/>
                  </a:rPr>
                  <a:t>0.07  </a:t>
                </a:r>
                <a:r>
                  <a:rPr lang="en-US" sz="2400" b="1" dirty="0">
                    <a:latin typeface="Times New Roman" pitchFamily="18" charset="0"/>
                    <a:cs typeface="Times New Roman" pitchFamily="18" charset="0"/>
                  </a:rPr>
                  <a:t>-0.29</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0.32</a:t>
                </a:r>
              </a:p>
            </p:txBody>
          </p:sp>
        </p:grpSp>
        <p:sp>
          <p:nvSpPr>
            <p:cNvPr id="61" name="Rectangle 60"/>
            <p:cNvSpPr/>
            <p:nvPr/>
          </p:nvSpPr>
          <p:spPr>
            <a:xfrm>
              <a:off x="5409618" y="4133671"/>
              <a:ext cx="1984528" cy="1200329"/>
            </a:xfrm>
            <a:prstGeom prst="rect">
              <a:avLst/>
            </a:prstGeom>
          </p:spPr>
          <p:txBody>
            <a:bodyPr wrap="square">
              <a:spAutoFit/>
            </a:bodyPr>
            <a:lstStyle/>
            <a:p>
              <a:r>
                <a:rPr lang="en-US" sz="2400" b="1" dirty="0" smtClean="0">
                  <a:latin typeface="Times New Roman" pitchFamily="18" charset="0"/>
                  <a:cs typeface="Times New Roman" pitchFamily="18" charset="0"/>
                </a:rPr>
                <a:t>12.4</a:t>
              </a:r>
              <a:r>
                <a:rPr lang="en-US" sz="2400" dirty="0" smtClean="0">
                  <a:latin typeface="Times New Roman" pitchFamily="18" charset="0"/>
                  <a:cs typeface="Times New Roman" pitchFamily="18" charset="0"/>
                </a:rPr>
                <a:t>  0     0</a:t>
              </a:r>
            </a:p>
            <a:p>
              <a:r>
                <a:rPr lang="en-US" sz="2400" dirty="0" smtClean="0">
                  <a:latin typeface="Times New Roman" pitchFamily="18" charset="0"/>
                  <a:cs typeface="Times New Roman" pitchFamily="18" charset="0"/>
                </a:rPr>
                <a:t>0       </a:t>
              </a:r>
              <a:r>
                <a:rPr lang="en-US" sz="2400" b="1" dirty="0" smtClean="0">
                  <a:latin typeface="Times New Roman" pitchFamily="18" charset="0"/>
                  <a:cs typeface="Times New Roman" pitchFamily="18" charset="0"/>
                </a:rPr>
                <a:t>9.5</a:t>
              </a:r>
              <a:r>
                <a:rPr lang="en-US" sz="2400" dirty="0" smtClean="0">
                  <a:latin typeface="Times New Roman" pitchFamily="18" charset="0"/>
                  <a:cs typeface="Times New Roman" pitchFamily="18" charset="0"/>
                </a:rPr>
                <a:t>  0</a:t>
              </a:r>
            </a:p>
            <a:p>
              <a:r>
                <a:rPr lang="en-US" sz="2400" dirty="0" smtClean="0">
                  <a:latin typeface="Times New Roman" pitchFamily="18" charset="0"/>
                  <a:cs typeface="Times New Roman" pitchFamily="18" charset="0"/>
                </a:rPr>
                <a:t>0       0     </a:t>
              </a:r>
              <a:r>
                <a:rPr lang="en-US" sz="2400" b="1" dirty="0" smtClean="0">
                  <a:latin typeface="Times New Roman" pitchFamily="18" charset="0"/>
                  <a:cs typeface="Times New Roman" pitchFamily="18" charset="0"/>
                </a:rPr>
                <a:t>1.3</a:t>
              </a:r>
              <a:endParaRPr lang="en-US" sz="2400" b="1" dirty="0">
                <a:latin typeface="Times New Roman" pitchFamily="18" charset="0"/>
                <a:cs typeface="Times New Roman" pitchFamily="18" charset="0"/>
              </a:endParaRPr>
            </a:p>
          </p:txBody>
        </p:sp>
        <p:sp>
          <p:nvSpPr>
            <p:cNvPr id="62" name="Rectangle 61"/>
            <p:cNvSpPr/>
            <p:nvPr/>
          </p:nvSpPr>
          <p:spPr>
            <a:xfrm>
              <a:off x="5334000" y="5562600"/>
              <a:ext cx="3810000" cy="1200329"/>
            </a:xfrm>
            <a:prstGeom prst="rect">
              <a:avLst/>
            </a:prstGeom>
          </p:spPr>
          <p:txBody>
            <a:bodyPr wrap="square">
              <a:spAutoFit/>
            </a:bodyPr>
            <a:lstStyle/>
            <a:p>
              <a:r>
                <a:rPr lang="en-US" sz="2400" b="1" dirty="0">
                  <a:latin typeface="Times New Roman" pitchFamily="18" charset="0"/>
                  <a:cs typeface="Times New Roman" pitchFamily="18" charset="0"/>
                </a:rPr>
                <a:t>0.56   0.59 </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0.56</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0.09  </a:t>
              </a:r>
              <a:r>
                <a:rPr lang="en-US" sz="2400" dirty="0" smtClean="0">
                  <a:latin typeface="Times New Roman" pitchFamily="18" charset="0"/>
                  <a:cs typeface="Times New Roman" pitchFamily="18" charset="0"/>
                </a:rPr>
                <a:t>  0.09</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0.12  -0.02 </a:t>
              </a:r>
              <a:r>
                <a:rPr lang="en-US" sz="2400" dirty="0" smtClean="0">
                  <a:latin typeface="Times New Roman" pitchFamily="18" charset="0"/>
                  <a:cs typeface="Times New Roman" pitchFamily="18" charset="0"/>
                </a:rPr>
                <a:t> 0.12  </a:t>
              </a:r>
              <a:r>
                <a:rPr lang="en-US" sz="2400" b="1" dirty="0" smtClean="0">
                  <a:latin typeface="Times New Roman" pitchFamily="18" charset="0"/>
                  <a:cs typeface="Times New Roman" pitchFamily="18" charset="0"/>
                </a:rPr>
                <a:t>-0.69  -</a:t>
              </a:r>
              <a:r>
                <a:rPr lang="en-US" sz="2400" b="1" dirty="0">
                  <a:latin typeface="Times New Roman" pitchFamily="18" charset="0"/>
                  <a:cs typeface="Times New Roman" pitchFamily="18" charset="0"/>
                </a:rPr>
                <a:t>0.69</a:t>
              </a:r>
            </a:p>
            <a:p>
              <a:r>
                <a:rPr lang="en-US" sz="2400" dirty="0">
                  <a:latin typeface="Times New Roman" pitchFamily="18" charset="0"/>
                  <a:cs typeface="Times New Roman" pitchFamily="18" charset="0"/>
                </a:rPr>
                <a:t>0.40  </a:t>
              </a:r>
              <a:r>
                <a:rPr lang="en-US" sz="2400" b="1" dirty="0">
                  <a:latin typeface="Times New Roman" pitchFamily="18" charset="0"/>
                  <a:cs typeface="Times New Roman" pitchFamily="18" charset="0"/>
                </a:rPr>
                <a:t>-0.80</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0.40 </a:t>
              </a:r>
              <a:r>
                <a:rPr lang="en-US" sz="2400" dirty="0" smtClean="0">
                  <a:latin typeface="Times New Roman" pitchFamily="18" charset="0"/>
                  <a:cs typeface="Times New Roman" pitchFamily="18" charset="0"/>
                </a:rPr>
                <a:t>  0.09    0.09</a:t>
              </a:r>
              <a:endParaRPr lang="en-US" sz="2400" dirty="0">
                <a:latin typeface="Times New Roman" pitchFamily="18" charset="0"/>
                <a:cs typeface="Times New Roman" pitchFamily="18" charset="0"/>
              </a:endParaRPr>
            </a:p>
          </p:txBody>
        </p:sp>
      </p:grpSp>
      <p:sp>
        <p:nvSpPr>
          <p:cNvPr id="66" name="Text Box 21"/>
          <p:cNvSpPr txBox="1">
            <a:spLocks noChangeArrowheads="1"/>
          </p:cNvSpPr>
          <p:nvPr/>
        </p:nvSpPr>
        <p:spPr bwMode="auto">
          <a:xfrm>
            <a:off x="2096574" y="4355887"/>
            <a:ext cx="466794" cy="707886"/>
          </a:xfrm>
          <a:prstGeom prst="rect">
            <a:avLst/>
          </a:prstGeom>
          <a:noFill/>
          <a:ln w="15875">
            <a:noFill/>
            <a:miter lim="800000"/>
            <a:headEnd type="none" w="sm" len="sm"/>
            <a:tailEnd/>
          </a:ln>
          <a:effectLst/>
        </p:spPr>
        <p:txBody>
          <a:bodyPr wrap="none" anchor="ctr">
            <a:spAutoFit/>
          </a:bodyPr>
          <a:lstStyle/>
          <a:p>
            <a:r>
              <a:rPr lang="en-US" sz="4000" b="1" dirty="0" smtClean="0">
                <a:solidFill>
                  <a:srgbClr val="FF0000"/>
                </a:solidFill>
                <a:sym typeface="Symbol"/>
              </a:rPr>
              <a:t></a:t>
            </a:r>
            <a:endParaRPr lang="en-US" sz="4000" b="1" dirty="0">
              <a:solidFill>
                <a:srgbClr val="FF0000"/>
              </a:solidFill>
            </a:endParaRPr>
          </a:p>
        </p:txBody>
      </p:sp>
    </p:spTree>
    <p:extLst>
      <p:ext uri="{BB962C8B-B14F-4D97-AF65-F5344CB8AC3E}">
        <p14:creationId xmlns:p14="http://schemas.microsoft.com/office/powerpoint/2010/main" val="3912541863"/>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62" name="Rectangle 2"/>
          <p:cNvSpPr>
            <a:spLocks noGrp="1" noChangeArrowheads="1"/>
          </p:cNvSpPr>
          <p:nvPr>
            <p:ph type="title"/>
          </p:nvPr>
        </p:nvSpPr>
        <p:spPr/>
        <p:txBody>
          <a:bodyPr/>
          <a:lstStyle/>
          <a:p>
            <a:r>
              <a:rPr lang="en-US" dirty="0"/>
              <a:t>Lowering the Dimension</a:t>
            </a:r>
          </a:p>
        </p:txBody>
      </p:sp>
      <p:sp>
        <p:nvSpPr>
          <p:cNvPr id="1423363" name="Rectangle 3"/>
          <p:cNvSpPr>
            <a:spLocks noGrp="1" noChangeArrowheads="1"/>
          </p:cNvSpPr>
          <p:nvPr>
            <p:ph idx="1"/>
          </p:nvPr>
        </p:nvSpPr>
        <p:spPr/>
        <p:txBody>
          <a:bodyPr/>
          <a:lstStyle/>
          <a:p>
            <a:pPr>
              <a:lnSpc>
                <a:spcPct val="90000"/>
              </a:lnSpc>
            </a:pPr>
            <a:r>
              <a:rPr lang="en-US" b="1" dirty="0">
                <a:solidFill>
                  <a:schemeClr val="accent3"/>
                </a:solidFill>
              </a:rPr>
              <a:t>Q:</a:t>
            </a:r>
            <a:r>
              <a:rPr lang="en-US" b="1" dirty="0"/>
              <a:t> How exactly is dimensionality reduction done?</a:t>
            </a:r>
          </a:p>
          <a:p>
            <a:pPr>
              <a:lnSpc>
                <a:spcPct val="90000"/>
              </a:lnSpc>
            </a:pPr>
            <a:r>
              <a:rPr lang="en-US" b="1" dirty="0">
                <a:solidFill>
                  <a:srgbClr val="008000"/>
                </a:solidFill>
              </a:rPr>
              <a:t>A: Set smallest singular values to zero</a:t>
            </a:r>
          </a:p>
        </p:txBody>
      </p:sp>
      <p:sp>
        <p:nvSpPr>
          <p:cNvPr id="22" name="Slide Number Placeholder 5"/>
          <p:cNvSpPr>
            <a:spLocks noGrp="1"/>
          </p:cNvSpPr>
          <p:nvPr>
            <p:ph type="sldNum" sz="quarter" idx="12"/>
          </p:nvPr>
        </p:nvSpPr>
        <p:spPr/>
        <p:txBody>
          <a:bodyPr/>
          <a:lstStyle/>
          <a:p>
            <a:fld id="{288EFEB7-45B7-4865-8B6A-776BB49F2829}" type="slidenum">
              <a:rPr lang="en-US"/>
              <a:pPr/>
              <a:t>36</a:t>
            </a:fld>
            <a:endParaRPr lang="en-US"/>
          </a:p>
        </p:txBody>
      </p:sp>
      <p:grpSp>
        <p:nvGrpSpPr>
          <p:cNvPr id="24" name="Group 23"/>
          <p:cNvGrpSpPr/>
          <p:nvPr/>
        </p:nvGrpSpPr>
        <p:grpSpPr>
          <a:xfrm>
            <a:off x="228600" y="3494544"/>
            <a:ext cx="8915400" cy="3202841"/>
            <a:chOff x="228600" y="3494544"/>
            <a:chExt cx="8915400" cy="3202841"/>
          </a:xfrm>
        </p:grpSpPr>
        <p:sp>
          <p:nvSpPr>
            <p:cNvPr id="25" name="Freeform 8"/>
            <p:cNvSpPr>
              <a:spLocks/>
            </p:cNvSpPr>
            <p:nvPr/>
          </p:nvSpPr>
          <p:spPr bwMode="auto">
            <a:xfrm>
              <a:off x="265176" y="3494544"/>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26" name="Freeform 11"/>
            <p:cNvSpPr>
              <a:spLocks/>
            </p:cNvSpPr>
            <p:nvPr/>
          </p:nvSpPr>
          <p:spPr bwMode="auto">
            <a:xfrm flipH="1">
              <a:off x="1926336" y="3494544"/>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27" name="Text Box 21"/>
            <p:cNvSpPr txBox="1">
              <a:spLocks noChangeArrowheads="1"/>
            </p:cNvSpPr>
            <p:nvPr/>
          </p:nvSpPr>
          <p:spPr bwMode="auto">
            <a:xfrm>
              <a:off x="2096574" y="4355887"/>
              <a:ext cx="466794" cy="707886"/>
            </a:xfrm>
            <a:prstGeom prst="rect">
              <a:avLst/>
            </a:prstGeom>
            <a:noFill/>
            <a:ln w="15875">
              <a:noFill/>
              <a:miter lim="800000"/>
              <a:headEnd type="none" w="sm" len="sm"/>
              <a:tailEnd/>
            </a:ln>
            <a:effectLst/>
          </p:spPr>
          <p:txBody>
            <a:bodyPr wrap="none" anchor="ctr">
              <a:spAutoFit/>
            </a:bodyPr>
            <a:lstStyle/>
            <a:p>
              <a:r>
                <a:rPr lang="en-US" sz="4000" b="1" dirty="0" smtClean="0">
                  <a:solidFill>
                    <a:srgbClr val="FF0000"/>
                  </a:solidFill>
                  <a:sym typeface="Symbol"/>
                </a:rPr>
                <a:t></a:t>
              </a:r>
              <a:endParaRPr lang="en-US" sz="4000" b="1" dirty="0">
                <a:solidFill>
                  <a:srgbClr val="FF0000"/>
                </a:solidFill>
              </a:endParaRPr>
            </a:p>
          </p:txBody>
        </p:sp>
        <p:sp>
          <p:nvSpPr>
            <p:cNvPr id="28" name="Freeform 30"/>
            <p:cNvSpPr>
              <a:spLocks/>
            </p:cNvSpPr>
            <p:nvPr/>
          </p:nvSpPr>
          <p:spPr bwMode="auto">
            <a:xfrm>
              <a:off x="5428668" y="4133670"/>
              <a:ext cx="228600" cy="1200329"/>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29" name="Freeform 31"/>
            <p:cNvSpPr>
              <a:spLocks/>
            </p:cNvSpPr>
            <p:nvPr/>
          </p:nvSpPr>
          <p:spPr bwMode="auto">
            <a:xfrm flipH="1">
              <a:off x="6952668" y="4133670"/>
              <a:ext cx="228600" cy="120033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30" name="Text Box 32"/>
            <p:cNvSpPr txBox="1">
              <a:spLocks noChangeArrowheads="1"/>
            </p:cNvSpPr>
            <p:nvPr/>
          </p:nvSpPr>
          <p:spPr bwMode="auto">
            <a:xfrm>
              <a:off x="4800600" y="4470762"/>
              <a:ext cx="399468"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x</a:t>
              </a:r>
            </a:p>
          </p:txBody>
        </p:sp>
        <p:sp>
          <p:nvSpPr>
            <p:cNvPr id="31" name="Text Box 35"/>
            <p:cNvSpPr txBox="1">
              <a:spLocks noChangeArrowheads="1"/>
            </p:cNvSpPr>
            <p:nvPr/>
          </p:nvSpPr>
          <p:spPr bwMode="auto">
            <a:xfrm>
              <a:off x="7537021" y="4478122"/>
              <a:ext cx="399468" cy="584775"/>
            </a:xfrm>
            <a:prstGeom prst="rect">
              <a:avLst/>
            </a:prstGeom>
            <a:noFill/>
            <a:ln w="15875">
              <a:noFill/>
              <a:miter lim="800000"/>
              <a:headEnd type="none" w="sm" len="sm"/>
              <a:tailEnd/>
            </a:ln>
            <a:effectLst/>
          </p:spPr>
          <p:txBody>
            <a:bodyPr wrap="none" anchor="ctr">
              <a:spAutoFit/>
            </a:bodyPr>
            <a:lstStyle/>
            <a:p>
              <a:r>
                <a:rPr lang="en-US" sz="3200" b="1" dirty="0">
                  <a:solidFill>
                    <a:srgbClr val="008000"/>
                  </a:solidFill>
                </a:rPr>
                <a:t>x</a:t>
              </a:r>
            </a:p>
          </p:txBody>
        </p:sp>
        <p:sp>
          <p:nvSpPr>
            <p:cNvPr id="32" name="Freeform 36"/>
            <p:cNvSpPr>
              <a:spLocks/>
            </p:cNvSpPr>
            <p:nvPr/>
          </p:nvSpPr>
          <p:spPr bwMode="auto">
            <a:xfrm>
              <a:off x="5330672" y="5648873"/>
              <a:ext cx="155728" cy="1037856"/>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33" name="Freeform 37"/>
            <p:cNvSpPr>
              <a:spLocks/>
            </p:cNvSpPr>
            <p:nvPr/>
          </p:nvSpPr>
          <p:spPr bwMode="auto">
            <a:xfrm flipH="1">
              <a:off x="8915400" y="5590457"/>
              <a:ext cx="152400" cy="1106928"/>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34" name="Rectangle 33"/>
            <p:cNvSpPr/>
            <p:nvPr/>
          </p:nvSpPr>
          <p:spPr>
            <a:xfrm>
              <a:off x="228600" y="3494544"/>
              <a:ext cx="1984528" cy="2677656"/>
            </a:xfrm>
            <a:prstGeom prst="rect">
              <a:avLst/>
            </a:prstGeom>
          </p:spPr>
          <p:txBody>
            <a:bodyPr wrap="square">
              <a:spAutoFit/>
            </a:bodyPr>
            <a:lstStyle/>
            <a:p>
              <a:pPr algn="ctr"/>
              <a:r>
                <a:rPr lang="en-US" sz="2400" b="1" dirty="0">
                  <a:latin typeface="Times New Roman" pitchFamily="18" charset="0"/>
                  <a:cs typeface="Times New Roman" pitchFamily="18" charset="0"/>
                </a:rPr>
                <a:t>1   1   1</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3   3   3</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4   4   4</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5   5   5</a:t>
              </a:r>
              <a:r>
                <a:rPr lang="en-US" sz="2400" dirty="0">
                  <a:latin typeface="Times New Roman" pitchFamily="18" charset="0"/>
                  <a:cs typeface="Times New Roman" pitchFamily="18" charset="0"/>
                </a:rPr>
                <a:t>   0   0</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2</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4   4</a:t>
              </a:r>
            </a:p>
            <a:p>
              <a:pPr algn="ctr"/>
              <a:r>
                <a:rPr lang="en-US" sz="2400" dirty="0">
                  <a:latin typeface="Times New Roman" pitchFamily="18" charset="0"/>
                  <a:cs typeface="Times New Roman" pitchFamily="18" charset="0"/>
                </a:rPr>
                <a:t>0   0   0   </a:t>
              </a:r>
              <a:r>
                <a:rPr lang="en-US" sz="2400" b="1" dirty="0">
                  <a:latin typeface="Times New Roman" pitchFamily="18" charset="0"/>
                  <a:cs typeface="Times New Roman" pitchFamily="18" charset="0"/>
                </a:rPr>
                <a:t>5   5</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1</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2   2</a:t>
              </a:r>
            </a:p>
          </p:txBody>
        </p:sp>
        <p:grpSp>
          <p:nvGrpSpPr>
            <p:cNvPr id="35" name="Group 34"/>
            <p:cNvGrpSpPr/>
            <p:nvPr/>
          </p:nvGrpSpPr>
          <p:grpSpPr>
            <a:xfrm>
              <a:off x="2496312" y="3494544"/>
              <a:ext cx="2514600" cy="2677656"/>
              <a:chOff x="3102584" y="3018528"/>
              <a:chExt cx="2514600" cy="2677656"/>
            </a:xfrm>
          </p:grpSpPr>
          <p:sp>
            <p:nvSpPr>
              <p:cNvPr id="38" name="Freeform 19"/>
              <p:cNvSpPr>
                <a:spLocks/>
              </p:cNvSpPr>
              <p:nvPr/>
            </p:nvSpPr>
            <p:spPr bwMode="auto">
              <a:xfrm flipH="1">
                <a:off x="5181600" y="3055104"/>
                <a:ext cx="1524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39" name="Freeform 20"/>
              <p:cNvSpPr>
                <a:spLocks/>
              </p:cNvSpPr>
              <p:nvPr/>
            </p:nvSpPr>
            <p:spPr bwMode="auto">
              <a:xfrm>
                <a:off x="3105912" y="3044952"/>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40" name="Rectangle 39"/>
              <p:cNvSpPr/>
              <p:nvPr/>
            </p:nvSpPr>
            <p:spPr>
              <a:xfrm>
                <a:off x="3102584" y="3018528"/>
                <a:ext cx="2514600" cy="2677656"/>
              </a:xfrm>
              <a:prstGeom prst="rect">
                <a:avLst/>
              </a:prstGeom>
            </p:spPr>
            <p:txBody>
              <a:bodyPr wrap="square">
                <a:spAutoFit/>
              </a:bodyPr>
              <a:lstStyle/>
              <a:p>
                <a:r>
                  <a:rPr lang="en-US" sz="2400" b="1" dirty="0">
                    <a:latin typeface="Times New Roman" pitchFamily="18" charset="0"/>
                    <a:cs typeface="Times New Roman" pitchFamily="18" charset="0"/>
                  </a:rPr>
                  <a:t>0.13</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0.02</a:t>
                </a:r>
              </a:p>
              <a:p>
                <a:r>
                  <a:rPr lang="en-US" sz="2400" b="1" dirty="0" smtClean="0">
                    <a:latin typeface="Times New Roman" pitchFamily="18" charset="0"/>
                    <a:cs typeface="Times New Roman" pitchFamily="18" charset="0"/>
                  </a:rPr>
                  <a:t>0.41</a:t>
                </a:r>
                <a:r>
                  <a:rPr lang="en-US" sz="2400" dirty="0" smtClean="0">
                    <a:latin typeface="Times New Roman" pitchFamily="18" charset="0"/>
                    <a:cs typeface="Times New Roman" pitchFamily="18" charset="0"/>
                  </a:rPr>
                  <a:t>   0.07</a:t>
                </a:r>
              </a:p>
              <a:p>
                <a:r>
                  <a:rPr lang="en-US" sz="2400" b="1" dirty="0" smtClean="0">
                    <a:latin typeface="Times New Roman" pitchFamily="18" charset="0"/>
                    <a:cs typeface="Times New Roman" pitchFamily="18" charset="0"/>
                  </a:rPr>
                  <a:t>0.55</a:t>
                </a:r>
                <a:r>
                  <a:rPr lang="en-US" sz="2400" dirty="0" smtClean="0">
                    <a:latin typeface="Times New Roman" pitchFamily="18" charset="0"/>
                    <a:cs typeface="Times New Roman" pitchFamily="18" charset="0"/>
                  </a:rPr>
                  <a:t>   0.09</a:t>
                </a:r>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0.68</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0.11</a:t>
                </a:r>
              </a:p>
              <a:p>
                <a:r>
                  <a:rPr lang="en-US" sz="2400" dirty="0" smtClean="0">
                    <a:latin typeface="Times New Roman" pitchFamily="18" charset="0"/>
                    <a:cs typeface="Times New Roman" pitchFamily="18" charset="0"/>
                  </a:rPr>
                  <a:t>0.15  </a:t>
                </a:r>
                <a:r>
                  <a:rPr lang="en-US" sz="2400" b="1" dirty="0">
                    <a:latin typeface="Times New Roman" pitchFamily="18" charset="0"/>
                    <a:cs typeface="Times New Roman" pitchFamily="18" charset="0"/>
                  </a:rPr>
                  <a:t>-</a:t>
                </a:r>
                <a:r>
                  <a:rPr lang="en-US" sz="2400" b="1" dirty="0" smtClean="0">
                    <a:latin typeface="Times New Roman" pitchFamily="18" charset="0"/>
                    <a:cs typeface="Times New Roman" pitchFamily="18" charset="0"/>
                  </a:rPr>
                  <a:t>0.59</a:t>
                </a:r>
                <a:endParaRPr lang="en-US" sz="2400" b="1" dirty="0">
                  <a:latin typeface="Times New Roman" pitchFamily="18" charset="0"/>
                  <a:cs typeface="Times New Roman" pitchFamily="18" charset="0"/>
                </a:endParaRPr>
              </a:p>
              <a:p>
                <a:r>
                  <a:rPr lang="en-US" sz="2400" dirty="0">
                    <a:latin typeface="Times New Roman" pitchFamily="18" charset="0"/>
                    <a:cs typeface="Times New Roman" pitchFamily="18" charset="0"/>
                  </a:rPr>
                  <a:t>0.07  </a:t>
                </a:r>
                <a:r>
                  <a:rPr lang="en-US" sz="2400" b="1" dirty="0">
                    <a:latin typeface="Times New Roman" pitchFamily="18" charset="0"/>
                    <a:cs typeface="Times New Roman" pitchFamily="18" charset="0"/>
                  </a:rPr>
                  <a:t>-</a:t>
                </a:r>
                <a:r>
                  <a:rPr lang="en-US" sz="2400" b="1" dirty="0" smtClean="0">
                    <a:latin typeface="Times New Roman" pitchFamily="18" charset="0"/>
                    <a:cs typeface="Times New Roman" pitchFamily="18" charset="0"/>
                  </a:rPr>
                  <a:t>0.73</a:t>
                </a:r>
                <a:endParaRPr lang="en-US" sz="2400" b="1" dirty="0">
                  <a:latin typeface="Times New Roman" pitchFamily="18" charset="0"/>
                  <a:cs typeface="Times New Roman" pitchFamily="18" charset="0"/>
                </a:endParaRPr>
              </a:p>
              <a:p>
                <a:r>
                  <a:rPr lang="en-US" sz="2400" dirty="0">
                    <a:latin typeface="Times New Roman" pitchFamily="18" charset="0"/>
                    <a:cs typeface="Times New Roman" pitchFamily="18" charset="0"/>
                  </a:rPr>
                  <a:t>0.07  </a:t>
                </a:r>
                <a:r>
                  <a:rPr lang="en-US" sz="2400" b="1" dirty="0">
                    <a:latin typeface="Times New Roman" pitchFamily="18" charset="0"/>
                    <a:cs typeface="Times New Roman" pitchFamily="18" charset="0"/>
                  </a:rPr>
                  <a:t>-</a:t>
                </a:r>
                <a:r>
                  <a:rPr lang="en-US" sz="2400" b="1" dirty="0" smtClean="0">
                    <a:latin typeface="Times New Roman" pitchFamily="18" charset="0"/>
                    <a:cs typeface="Times New Roman" pitchFamily="18" charset="0"/>
                  </a:rPr>
                  <a:t>0.29</a:t>
                </a:r>
                <a:endParaRPr lang="en-US" sz="2400" b="1" dirty="0">
                  <a:latin typeface="Times New Roman" pitchFamily="18" charset="0"/>
                  <a:cs typeface="Times New Roman" pitchFamily="18" charset="0"/>
                </a:endParaRPr>
              </a:p>
            </p:txBody>
          </p:sp>
        </p:grpSp>
        <p:sp>
          <p:nvSpPr>
            <p:cNvPr id="36" name="Rectangle 35"/>
            <p:cNvSpPr/>
            <p:nvPr/>
          </p:nvSpPr>
          <p:spPr>
            <a:xfrm>
              <a:off x="5409618" y="4133671"/>
              <a:ext cx="1984528" cy="830997"/>
            </a:xfrm>
            <a:prstGeom prst="rect">
              <a:avLst/>
            </a:prstGeom>
          </p:spPr>
          <p:txBody>
            <a:bodyPr wrap="square">
              <a:spAutoFit/>
            </a:bodyPr>
            <a:lstStyle/>
            <a:p>
              <a:r>
                <a:rPr lang="en-US" sz="2400" b="1" dirty="0" smtClean="0">
                  <a:latin typeface="Times New Roman" pitchFamily="18" charset="0"/>
                  <a:cs typeface="Times New Roman" pitchFamily="18" charset="0"/>
                </a:rPr>
                <a:t>12.4</a:t>
              </a:r>
              <a:r>
                <a:rPr lang="en-US" sz="2400" dirty="0" smtClean="0">
                  <a:latin typeface="Times New Roman" pitchFamily="18" charset="0"/>
                  <a:cs typeface="Times New Roman" pitchFamily="18" charset="0"/>
                </a:rPr>
                <a:t>  0     </a:t>
              </a:r>
            </a:p>
            <a:p>
              <a:r>
                <a:rPr lang="en-US" sz="2400" dirty="0" smtClean="0">
                  <a:latin typeface="Times New Roman" pitchFamily="18" charset="0"/>
                  <a:cs typeface="Times New Roman" pitchFamily="18" charset="0"/>
                </a:rPr>
                <a:t>0       </a:t>
              </a:r>
              <a:r>
                <a:rPr lang="en-US" sz="2400" b="1" dirty="0" smtClean="0">
                  <a:latin typeface="Times New Roman" pitchFamily="18" charset="0"/>
                  <a:cs typeface="Times New Roman" pitchFamily="18" charset="0"/>
                </a:rPr>
                <a:t>9.5  </a:t>
              </a:r>
            </a:p>
          </p:txBody>
        </p:sp>
        <p:sp>
          <p:nvSpPr>
            <p:cNvPr id="37" name="Rectangle 36"/>
            <p:cNvSpPr/>
            <p:nvPr/>
          </p:nvSpPr>
          <p:spPr>
            <a:xfrm>
              <a:off x="5334000" y="5562600"/>
              <a:ext cx="3810000" cy="830997"/>
            </a:xfrm>
            <a:prstGeom prst="rect">
              <a:avLst/>
            </a:prstGeom>
          </p:spPr>
          <p:txBody>
            <a:bodyPr wrap="square">
              <a:spAutoFit/>
            </a:bodyPr>
            <a:lstStyle/>
            <a:p>
              <a:r>
                <a:rPr lang="en-US" sz="2400" b="1" dirty="0">
                  <a:latin typeface="Times New Roman" pitchFamily="18" charset="0"/>
                  <a:cs typeface="Times New Roman" pitchFamily="18" charset="0"/>
                </a:rPr>
                <a:t>0.56   0.59 </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0.56</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0.09  </a:t>
              </a:r>
              <a:r>
                <a:rPr lang="en-US" sz="2400" dirty="0" smtClean="0">
                  <a:latin typeface="Times New Roman" pitchFamily="18" charset="0"/>
                  <a:cs typeface="Times New Roman" pitchFamily="18" charset="0"/>
                </a:rPr>
                <a:t>  0.09</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0.12  -0.02 </a:t>
              </a:r>
              <a:r>
                <a:rPr lang="en-US" sz="2400" dirty="0" smtClean="0">
                  <a:latin typeface="Times New Roman" pitchFamily="18" charset="0"/>
                  <a:cs typeface="Times New Roman" pitchFamily="18" charset="0"/>
                </a:rPr>
                <a:t> 0.12  </a:t>
              </a:r>
              <a:r>
                <a:rPr lang="en-US" sz="2400" b="1" dirty="0" smtClean="0">
                  <a:latin typeface="Times New Roman" pitchFamily="18" charset="0"/>
                  <a:cs typeface="Times New Roman" pitchFamily="18" charset="0"/>
                </a:rPr>
                <a:t>-0.69  -0.69</a:t>
              </a:r>
              <a:endParaRPr lang="en-US" sz="2400" b="1" dirty="0">
                <a:latin typeface="Times New Roman" pitchFamily="18" charset="0"/>
                <a:cs typeface="Times New Roman" pitchFamily="18" charset="0"/>
              </a:endParaRPr>
            </a:p>
          </p:txBody>
        </p:sp>
      </p:grpSp>
    </p:spTree>
    <p:extLst>
      <p:ext uri="{BB962C8B-B14F-4D97-AF65-F5344CB8AC3E}">
        <p14:creationId xmlns:p14="http://schemas.microsoft.com/office/powerpoint/2010/main" val="1751415943"/>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62" name="Rectangle 2"/>
          <p:cNvSpPr>
            <a:spLocks noGrp="1" noChangeArrowheads="1"/>
          </p:cNvSpPr>
          <p:nvPr>
            <p:ph type="title"/>
          </p:nvPr>
        </p:nvSpPr>
        <p:spPr/>
        <p:txBody>
          <a:bodyPr/>
          <a:lstStyle/>
          <a:p>
            <a:r>
              <a:rPr lang="en-US" dirty="0"/>
              <a:t>Lowering the Dimension</a:t>
            </a:r>
          </a:p>
        </p:txBody>
      </p:sp>
      <p:sp>
        <p:nvSpPr>
          <p:cNvPr id="1423363" name="Rectangle 3"/>
          <p:cNvSpPr>
            <a:spLocks noGrp="1" noChangeArrowheads="1"/>
          </p:cNvSpPr>
          <p:nvPr>
            <p:ph idx="1"/>
          </p:nvPr>
        </p:nvSpPr>
        <p:spPr/>
        <p:txBody>
          <a:bodyPr/>
          <a:lstStyle/>
          <a:p>
            <a:pPr>
              <a:lnSpc>
                <a:spcPct val="90000"/>
              </a:lnSpc>
            </a:pPr>
            <a:r>
              <a:rPr lang="en-US" b="1" dirty="0">
                <a:solidFill>
                  <a:schemeClr val="accent3"/>
                </a:solidFill>
              </a:rPr>
              <a:t>Q:</a:t>
            </a:r>
            <a:r>
              <a:rPr lang="en-US" b="1" dirty="0"/>
              <a:t> How exactly is dimensionality reduction done?</a:t>
            </a:r>
          </a:p>
          <a:p>
            <a:pPr>
              <a:lnSpc>
                <a:spcPct val="90000"/>
              </a:lnSpc>
            </a:pPr>
            <a:r>
              <a:rPr lang="en-US" b="1" dirty="0">
                <a:solidFill>
                  <a:srgbClr val="008000"/>
                </a:solidFill>
              </a:rPr>
              <a:t>A: Set smallest singular values to zero</a:t>
            </a:r>
          </a:p>
          <a:p>
            <a:pPr marL="118872" indent="0">
              <a:lnSpc>
                <a:spcPct val="90000"/>
              </a:lnSpc>
              <a:buNone/>
            </a:pPr>
            <a:endParaRPr lang="en-US" dirty="0"/>
          </a:p>
        </p:txBody>
      </p:sp>
      <p:sp>
        <p:nvSpPr>
          <p:cNvPr id="22" name="Slide Number Placeholder 5"/>
          <p:cNvSpPr>
            <a:spLocks noGrp="1"/>
          </p:cNvSpPr>
          <p:nvPr>
            <p:ph type="sldNum" sz="quarter" idx="12"/>
          </p:nvPr>
        </p:nvSpPr>
        <p:spPr/>
        <p:txBody>
          <a:bodyPr/>
          <a:lstStyle/>
          <a:p>
            <a:fld id="{288EFEB7-45B7-4865-8B6A-776BB49F2829}" type="slidenum">
              <a:rPr lang="en-US"/>
              <a:pPr/>
              <a:t>37</a:t>
            </a:fld>
            <a:endParaRPr lang="en-US"/>
          </a:p>
        </p:txBody>
      </p:sp>
      <p:grpSp>
        <p:nvGrpSpPr>
          <p:cNvPr id="24" name="Group 23"/>
          <p:cNvGrpSpPr/>
          <p:nvPr/>
        </p:nvGrpSpPr>
        <p:grpSpPr>
          <a:xfrm>
            <a:off x="228600" y="2819400"/>
            <a:ext cx="7162800" cy="2677656"/>
            <a:chOff x="228600" y="3494544"/>
            <a:chExt cx="7162800" cy="2677656"/>
          </a:xfrm>
        </p:grpSpPr>
        <p:sp>
          <p:nvSpPr>
            <p:cNvPr id="25" name="Freeform 8"/>
            <p:cNvSpPr>
              <a:spLocks/>
            </p:cNvSpPr>
            <p:nvPr/>
          </p:nvSpPr>
          <p:spPr bwMode="auto">
            <a:xfrm>
              <a:off x="265176" y="3494544"/>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26" name="Freeform 11"/>
            <p:cNvSpPr>
              <a:spLocks/>
            </p:cNvSpPr>
            <p:nvPr/>
          </p:nvSpPr>
          <p:spPr bwMode="auto">
            <a:xfrm flipH="1">
              <a:off x="1926336" y="3494544"/>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27" name="Text Box 21"/>
            <p:cNvSpPr txBox="1">
              <a:spLocks noChangeArrowheads="1"/>
            </p:cNvSpPr>
            <p:nvPr/>
          </p:nvSpPr>
          <p:spPr bwMode="auto">
            <a:xfrm>
              <a:off x="2352606" y="4355887"/>
              <a:ext cx="466794" cy="707886"/>
            </a:xfrm>
            <a:prstGeom prst="rect">
              <a:avLst/>
            </a:prstGeom>
            <a:noFill/>
            <a:ln w="15875">
              <a:noFill/>
              <a:miter lim="800000"/>
              <a:headEnd type="none" w="sm" len="sm"/>
              <a:tailEnd/>
            </a:ln>
            <a:effectLst/>
          </p:spPr>
          <p:txBody>
            <a:bodyPr wrap="none" anchor="ctr">
              <a:spAutoFit/>
            </a:bodyPr>
            <a:lstStyle/>
            <a:p>
              <a:r>
                <a:rPr lang="en-US" sz="4000" b="1" dirty="0" smtClean="0">
                  <a:solidFill>
                    <a:srgbClr val="FF0000"/>
                  </a:solidFill>
                  <a:sym typeface="Symbol"/>
                </a:rPr>
                <a:t></a:t>
              </a:r>
              <a:endParaRPr lang="en-US" sz="4000" b="1" dirty="0">
                <a:solidFill>
                  <a:srgbClr val="FF0000"/>
                </a:solidFill>
              </a:endParaRPr>
            </a:p>
          </p:txBody>
        </p:sp>
        <p:sp>
          <p:nvSpPr>
            <p:cNvPr id="34" name="Rectangle 33"/>
            <p:cNvSpPr/>
            <p:nvPr/>
          </p:nvSpPr>
          <p:spPr>
            <a:xfrm>
              <a:off x="228600" y="3494544"/>
              <a:ext cx="1984528" cy="2677656"/>
            </a:xfrm>
            <a:prstGeom prst="rect">
              <a:avLst/>
            </a:prstGeom>
          </p:spPr>
          <p:txBody>
            <a:bodyPr wrap="square">
              <a:spAutoFit/>
            </a:bodyPr>
            <a:lstStyle/>
            <a:p>
              <a:pPr algn="ctr"/>
              <a:r>
                <a:rPr lang="en-US" sz="2400" b="1" dirty="0">
                  <a:latin typeface="Times New Roman" pitchFamily="18" charset="0"/>
                  <a:cs typeface="Times New Roman" pitchFamily="18" charset="0"/>
                </a:rPr>
                <a:t>1   1   1</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3   3   3</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4   4   4</a:t>
              </a:r>
              <a:r>
                <a:rPr lang="en-US" sz="2400" dirty="0">
                  <a:latin typeface="Times New Roman" pitchFamily="18" charset="0"/>
                  <a:cs typeface="Times New Roman" pitchFamily="18" charset="0"/>
                </a:rPr>
                <a:t>   0   0</a:t>
              </a:r>
            </a:p>
            <a:p>
              <a:pPr algn="ctr"/>
              <a:r>
                <a:rPr lang="en-US" sz="2400" b="1" dirty="0">
                  <a:latin typeface="Times New Roman" pitchFamily="18" charset="0"/>
                  <a:cs typeface="Times New Roman" pitchFamily="18" charset="0"/>
                </a:rPr>
                <a:t>5   5   5</a:t>
              </a:r>
              <a:r>
                <a:rPr lang="en-US" sz="2400" dirty="0">
                  <a:latin typeface="Times New Roman" pitchFamily="18" charset="0"/>
                  <a:cs typeface="Times New Roman" pitchFamily="18" charset="0"/>
                </a:rPr>
                <a:t>   0   0</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2</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4   4</a:t>
              </a:r>
            </a:p>
            <a:p>
              <a:pPr algn="ctr"/>
              <a:r>
                <a:rPr lang="en-US" sz="2400" dirty="0">
                  <a:latin typeface="Times New Roman" pitchFamily="18" charset="0"/>
                  <a:cs typeface="Times New Roman" pitchFamily="18" charset="0"/>
                </a:rPr>
                <a:t>0   0   0   </a:t>
              </a:r>
              <a:r>
                <a:rPr lang="en-US" sz="2400" b="1" dirty="0">
                  <a:latin typeface="Times New Roman" pitchFamily="18" charset="0"/>
                  <a:cs typeface="Times New Roman" pitchFamily="18" charset="0"/>
                </a:rPr>
                <a:t>5   5</a:t>
              </a:r>
            </a:p>
            <a:p>
              <a:pPr algn="ctr"/>
              <a:r>
                <a:rPr lang="en-US" sz="2400" dirty="0">
                  <a:latin typeface="Times New Roman" pitchFamily="18" charset="0"/>
                  <a:cs typeface="Times New Roman" pitchFamily="18" charset="0"/>
                </a:rPr>
                <a:t>0   </a:t>
              </a:r>
              <a:r>
                <a:rPr lang="en-US" sz="2400" b="1" dirty="0">
                  <a:latin typeface="Times New Roman" pitchFamily="18" charset="0"/>
                  <a:cs typeface="Times New Roman" pitchFamily="18" charset="0"/>
                </a:rPr>
                <a:t>1</a:t>
              </a:r>
              <a:r>
                <a:rPr lang="en-US" sz="2400" dirty="0">
                  <a:latin typeface="Times New Roman" pitchFamily="18" charset="0"/>
                  <a:cs typeface="Times New Roman" pitchFamily="18" charset="0"/>
                </a:rPr>
                <a:t>   0   </a:t>
              </a:r>
              <a:r>
                <a:rPr lang="en-US" sz="2400" b="1" dirty="0">
                  <a:latin typeface="Times New Roman" pitchFamily="18" charset="0"/>
                  <a:cs typeface="Times New Roman" pitchFamily="18" charset="0"/>
                </a:rPr>
                <a:t>2   2</a:t>
              </a:r>
            </a:p>
          </p:txBody>
        </p:sp>
        <p:grpSp>
          <p:nvGrpSpPr>
            <p:cNvPr id="35" name="Group 34"/>
            <p:cNvGrpSpPr/>
            <p:nvPr/>
          </p:nvGrpSpPr>
          <p:grpSpPr>
            <a:xfrm>
              <a:off x="3048000" y="3494544"/>
              <a:ext cx="4343400" cy="2677656"/>
              <a:chOff x="3654272" y="3018528"/>
              <a:chExt cx="4343400" cy="2677656"/>
            </a:xfrm>
          </p:grpSpPr>
          <p:sp>
            <p:nvSpPr>
              <p:cNvPr id="38" name="Freeform 19"/>
              <p:cNvSpPr>
                <a:spLocks/>
              </p:cNvSpPr>
              <p:nvPr/>
            </p:nvSpPr>
            <p:spPr bwMode="auto">
              <a:xfrm flipH="1">
                <a:off x="7311872" y="3055104"/>
                <a:ext cx="1524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39" name="Freeform 20"/>
              <p:cNvSpPr>
                <a:spLocks/>
              </p:cNvSpPr>
              <p:nvPr/>
            </p:nvSpPr>
            <p:spPr bwMode="auto">
              <a:xfrm>
                <a:off x="3657600" y="3044952"/>
                <a:ext cx="228600" cy="2590800"/>
              </a:xfrm>
              <a:custGeom>
                <a:avLst/>
                <a:gdLst/>
                <a:ahLst/>
                <a:cxnLst>
                  <a:cxn ang="0">
                    <a:pos x="264" y="0"/>
                  </a:cxn>
                  <a:cxn ang="0">
                    <a:pos x="0" y="12"/>
                  </a:cxn>
                  <a:cxn ang="0">
                    <a:pos x="0" y="2220"/>
                  </a:cxn>
                  <a:cxn ang="0">
                    <a:pos x="228" y="2220"/>
                  </a:cxn>
                </a:cxnLst>
                <a:rect l="0" t="0" r="r" b="b"/>
                <a:pathLst>
                  <a:path w="264" h="2220">
                    <a:moveTo>
                      <a:pt x="264" y="0"/>
                    </a:moveTo>
                    <a:lnTo>
                      <a:pt x="0" y="12"/>
                    </a:lnTo>
                    <a:lnTo>
                      <a:pt x="0" y="2220"/>
                    </a:lnTo>
                    <a:lnTo>
                      <a:pt x="228" y="2220"/>
                    </a:lnTo>
                  </a:path>
                </a:pathLst>
              </a:custGeom>
              <a:noFill/>
              <a:ln w="38100" cap="flat" cmpd="sng">
                <a:solidFill>
                  <a:schemeClr val="tx1"/>
                </a:solidFill>
                <a:prstDash val="solid"/>
                <a:round/>
                <a:headEnd type="none" w="sm" len="sm"/>
                <a:tailEnd type="none" w="med" len="med"/>
              </a:ln>
              <a:effectLst/>
            </p:spPr>
            <p:txBody>
              <a:bodyPr wrap="none" anchor="ctr"/>
              <a:lstStyle/>
              <a:p>
                <a:endParaRPr lang="en-US"/>
              </a:p>
            </p:txBody>
          </p:sp>
          <p:sp>
            <p:nvSpPr>
              <p:cNvPr id="40" name="Rectangle 39"/>
              <p:cNvSpPr/>
              <p:nvPr/>
            </p:nvSpPr>
            <p:spPr>
              <a:xfrm>
                <a:off x="3654272" y="3018528"/>
                <a:ext cx="4343400" cy="2677656"/>
              </a:xfrm>
              <a:prstGeom prst="rect">
                <a:avLst/>
              </a:prstGeom>
            </p:spPr>
            <p:txBody>
              <a:bodyPr wrap="square">
                <a:spAutoFit/>
              </a:bodyPr>
              <a:lstStyle/>
              <a:p>
                <a:r>
                  <a:rPr lang="en-US" sz="2400" b="1" dirty="0">
                    <a:latin typeface="Times New Roman" pitchFamily="18" charset="0"/>
                    <a:cs typeface="Times New Roman" pitchFamily="18" charset="0"/>
                  </a:rPr>
                  <a:t> 0.92  0.95   0.92   </a:t>
                </a:r>
                <a:r>
                  <a:rPr lang="en-US" sz="2400" dirty="0">
                    <a:latin typeface="Times New Roman" pitchFamily="18" charset="0"/>
                    <a:cs typeface="Times New Roman" pitchFamily="18" charset="0"/>
                  </a:rPr>
                  <a:t>0.01   </a:t>
                </a:r>
                <a:r>
                  <a:rPr lang="en-US" sz="2400" dirty="0" smtClean="0">
                    <a:latin typeface="Times New Roman" pitchFamily="18" charset="0"/>
                    <a:cs typeface="Times New Roman" pitchFamily="18" charset="0"/>
                  </a:rPr>
                  <a:t>0.01</a:t>
                </a:r>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 2.91  3.01   2.91</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0.01  </a:t>
                </a:r>
                <a:r>
                  <a:rPr lang="en-US" sz="2400" dirty="0">
                    <a:latin typeface="Times New Roman" pitchFamily="18" charset="0"/>
                    <a:cs typeface="Times New Roman" pitchFamily="18" charset="0"/>
                  </a:rPr>
                  <a:t>-0.01</a:t>
                </a:r>
              </a:p>
              <a:p>
                <a:r>
                  <a:rPr lang="en-US" sz="2400" b="1" dirty="0">
                    <a:latin typeface="Times New Roman" pitchFamily="18" charset="0"/>
                    <a:cs typeface="Times New Roman" pitchFamily="18" charset="0"/>
                  </a:rPr>
                  <a:t> 3.90  4.04   3.90</a:t>
                </a:r>
                <a:r>
                  <a:rPr lang="en-US" sz="2400" dirty="0">
                    <a:latin typeface="Times New Roman" pitchFamily="18" charset="0"/>
                    <a:cs typeface="Times New Roman" pitchFamily="18" charset="0"/>
                  </a:rPr>
                  <a:t>   0.01   0.01</a:t>
                </a:r>
              </a:p>
              <a:p>
                <a:r>
                  <a:rPr lang="en-US" sz="2400" b="1" dirty="0">
                    <a:latin typeface="Times New Roman" pitchFamily="18" charset="0"/>
                    <a:cs typeface="Times New Roman" pitchFamily="18" charset="0"/>
                  </a:rPr>
                  <a:t> 4.82  5.00   4.82</a:t>
                </a:r>
                <a:r>
                  <a:rPr lang="en-US" sz="2400" dirty="0">
                    <a:latin typeface="Times New Roman" pitchFamily="18" charset="0"/>
                    <a:cs typeface="Times New Roman" pitchFamily="18" charset="0"/>
                  </a:rPr>
                  <a:t>   0.03   0.03</a:t>
                </a:r>
              </a:p>
              <a:p>
                <a:r>
                  <a:rPr lang="en-US" sz="2400" dirty="0">
                    <a:latin typeface="Times New Roman" pitchFamily="18" charset="0"/>
                    <a:cs typeface="Times New Roman" pitchFamily="18" charset="0"/>
                  </a:rPr>
                  <a:t> 0.70  </a:t>
                </a:r>
                <a:r>
                  <a:rPr lang="en-US" sz="2400" b="1" dirty="0">
                    <a:latin typeface="Times New Roman" pitchFamily="18" charset="0"/>
                    <a:cs typeface="Times New Roman" pitchFamily="18" charset="0"/>
                  </a:rPr>
                  <a:t>0.53</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0.70  </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4.11   4.11</a:t>
                </a:r>
              </a:p>
              <a:p>
                <a:r>
                  <a:rPr lang="en-US" sz="2400" dirty="0">
                    <a:latin typeface="Times New Roman" pitchFamily="18" charset="0"/>
                    <a:cs typeface="Times New Roman" pitchFamily="18" charset="0"/>
                  </a:rPr>
                  <a:t>-0.69 </a:t>
                </a:r>
                <a:r>
                  <a:rPr lang="en-US" sz="2400" dirty="0" smtClean="0">
                    <a:latin typeface="Times New Roman" pitchFamily="18" charset="0"/>
                    <a:cs typeface="Times New Roman" pitchFamily="18" charset="0"/>
                  </a:rPr>
                  <a:t> 1.34  </a:t>
                </a:r>
                <a:r>
                  <a:rPr lang="en-US" sz="2400" dirty="0">
                    <a:latin typeface="Times New Roman" pitchFamily="18" charset="0"/>
                    <a:cs typeface="Times New Roman" pitchFamily="18" charset="0"/>
                  </a:rPr>
                  <a:t>-0.69 </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4.78   </a:t>
                </a:r>
                <a:r>
                  <a:rPr lang="en-US" sz="2400" b="1" dirty="0">
                    <a:latin typeface="Times New Roman" pitchFamily="18" charset="0"/>
                    <a:cs typeface="Times New Roman" pitchFamily="18" charset="0"/>
                  </a:rPr>
                  <a:t>4.78</a:t>
                </a:r>
              </a:p>
              <a:p>
                <a:r>
                  <a:rPr lang="en-US" sz="2400" dirty="0">
                    <a:latin typeface="Times New Roman" pitchFamily="18" charset="0"/>
                    <a:cs typeface="Times New Roman" pitchFamily="18" charset="0"/>
                  </a:rPr>
                  <a:t> 0.32  </a:t>
                </a:r>
                <a:r>
                  <a:rPr lang="en-US" sz="2400" b="1" dirty="0">
                    <a:latin typeface="Times New Roman" pitchFamily="18" charset="0"/>
                    <a:cs typeface="Times New Roman" pitchFamily="18" charset="0"/>
                  </a:rPr>
                  <a:t>0.23</a:t>
                </a:r>
                <a:r>
                  <a:rPr lang="en-US" sz="2400" dirty="0">
                    <a:latin typeface="Times New Roman" pitchFamily="18" charset="0"/>
                    <a:cs typeface="Times New Roman" pitchFamily="18" charset="0"/>
                  </a:rPr>
                  <a:t>   0.32   </a:t>
                </a:r>
                <a:r>
                  <a:rPr lang="en-US" sz="2400" b="1" dirty="0">
                    <a:latin typeface="Times New Roman" pitchFamily="18" charset="0"/>
                    <a:cs typeface="Times New Roman" pitchFamily="18" charset="0"/>
                  </a:rPr>
                  <a:t>2.01   2.01</a:t>
                </a:r>
              </a:p>
            </p:txBody>
          </p:sp>
        </p:grpSp>
      </p:grpSp>
    </p:spTree>
    <p:extLst>
      <p:ext uri="{BB962C8B-B14F-4D97-AF65-F5344CB8AC3E}">
        <p14:creationId xmlns:p14="http://schemas.microsoft.com/office/powerpoint/2010/main" val="2571540119"/>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937" y="27140"/>
            <a:ext cx="8686800" cy="987552"/>
          </a:xfrm>
        </p:spPr>
        <p:txBody>
          <a:bodyPr/>
          <a:lstStyle/>
          <a:p>
            <a:r>
              <a:rPr lang="en-US" sz="4000" dirty="0" err="1" smtClean="0"/>
              <a:t>Frobenius</a:t>
            </a:r>
            <a:r>
              <a:rPr lang="en-US" sz="4000" dirty="0" smtClean="0"/>
              <a:t> Norm and Approximation Error</a:t>
            </a:r>
            <a:endParaRPr lang="en-US" sz="4000" dirty="0"/>
          </a:p>
        </p:txBody>
      </p:sp>
      <p:sp>
        <p:nvSpPr>
          <p:cNvPr id="3" name="Content Placeholder 2"/>
          <p:cNvSpPr>
            <a:spLocks noGrp="1"/>
          </p:cNvSpPr>
          <p:nvPr>
            <p:ph idx="1"/>
          </p:nvPr>
        </p:nvSpPr>
        <p:spPr/>
        <p:txBody>
          <a:bodyPr/>
          <a:lstStyle/>
          <a:p>
            <a:r>
              <a:rPr lang="en-US" dirty="0" smtClean="0"/>
              <a:t>The </a:t>
            </a:r>
            <a:r>
              <a:rPr lang="en-US" i="1" dirty="0" err="1" smtClean="0">
                <a:solidFill>
                  <a:srgbClr val="FF0000"/>
                </a:solidFill>
              </a:rPr>
              <a:t>Frobenius</a:t>
            </a:r>
            <a:r>
              <a:rPr lang="en-US" i="1" dirty="0" smtClean="0">
                <a:solidFill>
                  <a:srgbClr val="FF0000"/>
                </a:solidFill>
              </a:rPr>
              <a:t> norm </a:t>
            </a:r>
            <a:r>
              <a:rPr lang="en-US" dirty="0" smtClean="0"/>
              <a:t>of a matrix is the square root of the sum of the squares of its elements.</a:t>
            </a:r>
          </a:p>
          <a:p>
            <a:r>
              <a:rPr lang="en-US" dirty="0" smtClean="0"/>
              <a:t>The </a:t>
            </a:r>
            <a:r>
              <a:rPr lang="en-US" i="1" dirty="0" smtClean="0">
                <a:solidFill>
                  <a:srgbClr val="FF0000"/>
                </a:solidFill>
              </a:rPr>
              <a:t>error</a:t>
            </a:r>
            <a:r>
              <a:rPr lang="en-US" dirty="0" smtClean="0"/>
              <a:t> in an approximation of one matrix by another is the </a:t>
            </a:r>
            <a:r>
              <a:rPr lang="en-US" dirty="0" err="1" smtClean="0"/>
              <a:t>Frobenius</a:t>
            </a:r>
            <a:r>
              <a:rPr lang="en-US" dirty="0" smtClean="0"/>
              <a:t> norm of the difference.</a:t>
            </a:r>
          </a:p>
          <a:p>
            <a:pPr lvl="1"/>
            <a:r>
              <a:rPr lang="en-US" dirty="0" smtClean="0"/>
              <a:t>Same as the RMSE.</a:t>
            </a:r>
          </a:p>
          <a:p>
            <a:r>
              <a:rPr lang="en-US" dirty="0" smtClean="0">
                <a:solidFill>
                  <a:srgbClr val="0070C0"/>
                </a:solidFill>
              </a:rPr>
              <a:t>Important fact</a:t>
            </a:r>
            <a:r>
              <a:rPr lang="en-US" dirty="0" smtClean="0"/>
              <a:t>:  The error in the approximation of a matrix by SVD, subject to picking r singular values, is minimized by zeroing all but the largest r singular values.</a:t>
            </a:r>
          </a:p>
        </p:txBody>
      </p:sp>
      <p:sp>
        <p:nvSpPr>
          <p:cNvPr id="4" name="Slide Number Placeholder 3"/>
          <p:cNvSpPr>
            <a:spLocks noGrp="1"/>
          </p:cNvSpPr>
          <p:nvPr>
            <p:ph type="sldNum" sz="quarter" idx="12"/>
          </p:nvPr>
        </p:nvSpPr>
        <p:spPr/>
        <p:txBody>
          <a:bodyPr/>
          <a:lstStyle/>
          <a:p>
            <a:fld id="{19B12225-5612-419B-A8D5-4B8EEE4C217E}" type="slidenum">
              <a:rPr lang="en-US" smtClean="0"/>
              <a:pPr/>
              <a:t>38</a:t>
            </a:fld>
            <a:endParaRPr lang="en-US" dirty="0"/>
          </a:p>
        </p:txBody>
      </p:sp>
    </p:spTree>
    <p:extLst>
      <p:ext uri="{BB962C8B-B14F-4D97-AF65-F5344CB8AC3E}">
        <p14:creationId xmlns:p14="http://schemas.microsoft.com/office/powerpoint/2010/main" val="370858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a:t>
            </a:r>
            <a:endParaRPr lang="en-US" dirty="0"/>
          </a:p>
        </p:txBody>
      </p:sp>
      <p:sp>
        <p:nvSpPr>
          <p:cNvPr id="3" name="Content Placeholder 2"/>
          <p:cNvSpPr>
            <a:spLocks noGrp="1"/>
          </p:cNvSpPr>
          <p:nvPr>
            <p:ph idx="1"/>
          </p:nvPr>
        </p:nvSpPr>
        <p:spPr/>
        <p:txBody>
          <a:bodyPr/>
          <a:lstStyle/>
          <a:p>
            <a:r>
              <a:rPr lang="en-US" dirty="0" smtClean="0"/>
              <a:t>So what’s a good value for r?</a:t>
            </a:r>
          </a:p>
          <a:p>
            <a:r>
              <a:rPr lang="en-US" dirty="0" smtClean="0"/>
              <a:t>Let the </a:t>
            </a:r>
            <a:r>
              <a:rPr lang="en-US" i="1" dirty="0" smtClean="0">
                <a:solidFill>
                  <a:srgbClr val="FF0000"/>
                </a:solidFill>
              </a:rPr>
              <a:t>energy</a:t>
            </a:r>
            <a:r>
              <a:rPr lang="en-US" dirty="0" smtClean="0"/>
              <a:t> of a set of singular values be the sum of their squares.</a:t>
            </a:r>
          </a:p>
          <a:p>
            <a:r>
              <a:rPr lang="en-US" dirty="0" smtClean="0"/>
              <a:t>Pick r so the retained singular values have at least 90% of the total energy.</a:t>
            </a:r>
          </a:p>
          <a:p>
            <a:r>
              <a:rPr lang="en-US" dirty="0" smtClean="0">
                <a:solidFill>
                  <a:srgbClr val="00B050"/>
                </a:solidFill>
              </a:rPr>
              <a:t>Example</a:t>
            </a:r>
            <a:r>
              <a:rPr lang="en-US" dirty="0" smtClean="0"/>
              <a:t>: With singular values 12.4, 9.5, and 1.3, total energy = 245.7.  </a:t>
            </a:r>
          </a:p>
          <a:p>
            <a:r>
              <a:rPr lang="en-US" dirty="0" smtClean="0"/>
              <a:t>If we drop 1.3, whose square is only 1.7, we are left with energy 244, or over 99% of the total.</a:t>
            </a:r>
          </a:p>
          <a:p>
            <a:r>
              <a:rPr lang="en-US" dirty="0" smtClean="0"/>
              <a:t>But also dropping 9.5 leaves us with too little.</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39</a:t>
            </a:fld>
            <a:endParaRPr lang="en-US" dirty="0"/>
          </a:p>
        </p:txBody>
      </p:sp>
    </p:spTree>
    <p:extLst>
      <p:ext uri="{BB962C8B-B14F-4D97-AF65-F5344CB8AC3E}">
        <p14:creationId xmlns:p14="http://schemas.microsoft.com/office/powerpoint/2010/main" val="240071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Matrices as Relationships</a:t>
            </a:r>
            <a:endParaRPr lang="en-US" dirty="0"/>
          </a:p>
        </p:txBody>
      </p:sp>
      <p:sp>
        <p:nvSpPr>
          <p:cNvPr id="3" name="Content Placeholder 2"/>
          <p:cNvSpPr>
            <a:spLocks noGrp="1"/>
          </p:cNvSpPr>
          <p:nvPr>
            <p:ph idx="1"/>
          </p:nvPr>
        </p:nvSpPr>
        <p:spPr/>
        <p:txBody>
          <a:bodyPr/>
          <a:lstStyle/>
          <a:p>
            <a:r>
              <a:rPr lang="en-US" dirty="0" smtClean="0"/>
              <a:t>Our data can be a many-many relationship in the form of a matrix.</a:t>
            </a:r>
          </a:p>
          <a:p>
            <a:pPr lvl="1"/>
            <a:r>
              <a:rPr lang="en-US" dirty="0" smtClean="0">
                <a:solidFill>
                  <a:srgbClr val="00B050"/>
                </a:solidFill>
              </a:rPr>
              <a:t>Example</a:t>
            </a:r>
            <a:r>
              <a:rPr lang="en-US" dirty="0" smtClean="0"/>
              <a:t>: people vs. movies; matrix entries are the ratings given to the movies by the people.</a:t>
            </a:r>
          </a:p>
          <a:p>
            <a:pPr lvl="1"/>
            <a:r>
              <a:rPr lang="en-US" dirty="0" smtClean="0">
                <a:solidFill>
                  <a:srgbClr val="00B050"/>
                </a:solidFill>
              </a:rPr>
              <a:t>Example</a:t>
            </a:r>
            <a:r>
              <a:rPr lang="en-US" dirty="0" smtClean="0"/>
              <a:t>: students vs. courses; entries are the grades.</a:t>
            </a:r>
          </a:p>
        </p:txBody>
      </p:sp>
      <p:sp>
        <p:nvSpPr>
          <p:cNvPr id="4" name="Slide Number Placeholder 3"/>
          <p:cNvSpPr>
            <a:spLocks noGrp="1"/>
          </p:cNvSpPr>
          <p:nvPr>
            <p:ph type="sldNum" sz="quarter" idx="12"/>
          </p:nvPr>
        </p:nvSpPr>
        <p:spPr/>
        <p:txBody>
          <a:bodyPr/>
          <a:lstStyle/>
          <a:p>
            <a:fld id="{19B12225-5612-419B-A8D5-4B8EEE4C217E}" type="slidenum">
              <a:rPr lang="en-US" smtClean="0"/>
              <a:pPr/>
              <a:t>4</a:t>
            </a:fld>
            <a:endParaRPr lang="en-US" dirty="0"/>
          </a:p>
        </p:txBody>
      </p:sp>
      <p:grpSp>
        <p:nvGrpSpPr>
          <p:cNvPr id="15" name="Group 14"/>
          <p:cNvGrpSpPr/>
          <p:nvPr/>
        </p:nvGrpSpPr>
        <p:grpSpPr>
          <a:xfrm>
            <a:off x="1213613" y="3944034"/>
            <a:ext cx="5241183" cy="2456766"/>
            <a:chOff x="1213613" y="3944034"/>
            <a:chExt cx="5241183" cy="2456766"/>
          </a:xfrm>
        </p:grpSpPr>
        <p:sp>
          <p:nvSpPr>
            <p:cNvPr id="5" name="Rectangle 4"/>
            <p:cNvSpPr/>
            <p:nvPr/>
          </p:nvSpPr>
          <p:spPr>
            <a:xfrm>
              <a:off x="2743200" y="4876800"/>
              <a:ext cx="1219200" cy="15240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endParaRPr lang="en-US" dirty="0">
                <a:solidFill>
                  <a:schemeClr val="tx1"/>
                </a:solidFill>
              </a:endParaRPr>
            </a:p>
          </p:txBody>
        </p:sp>
        <p:sp>
          <p:nvSpPr>
            <p:cNvPr id="6" name="TextBox 5"/>
            <p:cNvSpPr txBox="1"/>
            <p:nvPr/>
          </p:nvSpPr>
          <p:spPr>
            <a:xfrm>
              <a:off x="1213613" y="5315634"/>
              <a:ext cx="925574" cy="646331"/>
            </a:xfrm>
            <a:prstGeom prst="rect">
              <a:avLst/>
            </a:prstGeom>
            <a:noFill/>
          </p:spPr>
          <p:txBody>
            <a:bodyPr wrap="none" rtlCol="0">
              <a:spAutoFit/>
            </a:bodyPr>
            <a:lstStyle/>
            <a:p>
              <a:r>
                <a:rPr lang="en-US" dirty="0" smtClean="0"/>
                <a:t>Row for</a:t>
              </a:r>
            </a:p>
            <a:p>
              <a:r>
                <a:rPr lang="en-US" dirty="0" smtClean="0"/>
                <a:t>Joe</a:t>
              </a:r>
              <a:endParaRPr lang="en-US" dirty="0"/>
            </a:p>
          </p:txBody>
        </p:sp>
        <p:cxnSp>
          <p:nvCxnSpPr>
            <p:cNvPr id="8" name="Straight Arrow Connector 7"/>
            <p:cNvCxnSpPr>
              <a:stCxn id="6" idx="3"/>
            </p:cNvCxnSpPr>
            <p:nvPr/>
          </p:nvCxnSpPr>
          <p:spPr>
            <a:xfrm flipV="1">
              <a:off x="2139187" y="5638799"/>
              <a:ext cx="604013" cy="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4038600" y="3944034"/>
              <a:ext cx="1250663" cy="646331"/>
            </a:xfrm>
            <a:prstGeom prst="rect">
              <a:avLst/>
            </a:prstGeom>
            <a:noFill/>
          </p:spPr>
          <p:txBody>
            <a:bodyPr wrap="none" rtlCol="0">
              <a:spAutoFit/>
            </a:bodyPr>
            <a:lstStyle/>
            <a:p>
              <a:r>
                <a:rPr lang="en-US" dirty="0" smtClean="0"/>
                <a:t>Column for</a:t>
              </a:r>
            </a:p>
            <a:p>
              <a:r>
                <a:rPr lang="en-US" dirty="0" smtClean="0"/>
                <a:t>Star Wars</a:t>
              </a:r>
              <a:endParaRPr lang="en-US" dirty="0"/>
            </a:p>
          </p:txBody>
        </p:sp>
        <p:cxnSp>
          <p:nvCxnSpPr>
            <p:cNvPr id="11" name="Straight Arrow Connector 10"/>
            <p:cNvCxnSpPr>
              <a:stCxn id="9" idx="1"/>
              <a:endCxn id="5" idx="0"/>
            </p:cNvCxnSpPr>
            <p:nvPr/>
          </p:nvCxnSpPr>
          <p:spPr>
            <a:xfrm flipH="1">
              <a:off x="3352800" y="4267200"/>
              <a:ext cx="685800" cy="6096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876800" y="5486400"/>
              <a:ext cx="1577996" cy="646331"/>
            </a:xfrm>
            <a:prstGeom prst="rect">
              <a:avLst/>
            </a:prstGeom>
            <a:noFill/>
          </p:spPr>
          <p:txBody>
            <a:bodyPr wrap="none" rtlCol="0">
              <a:spAutoFit/>
            </a:bodyPr>
            <a:lstStyle/>
            <a:p>
              <a:r>
                <a:rPr lang="en-US" dirty="0" smtClean="0"/>
                <a:t>Joe really liked</a:t>
              </a:r>
            </a:p>
            <a:p>
              <a:r>
                <a:rPr lang="en-US" dirty="0" smtClean="0"/>
                <a:t>Star Wars</a:t>
              </a:r>
              <a:endParaRPr lang="en-US" dirty="0"/>
            </a:p>
          </p:txBody>
        </p:sp>
        <p:cxnSp>
          <p:nvCxnSpPr>
            <p:cNvPr id="14" name="Straight Arrow Connector 13"/>
            <p:cNvCxnSpPr/>
            <p:nvPr/>
          </p:nvCxnSpPr>
          <p:spPr>
            <a:xfrm flipH="1" flipV="1">
              <a:off x="3429000" y="5638800"/>
              <a:ext cx="1447800" cy="323165"/>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9334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t>
            </a:r>
            <a:r>
              <a:rPr lang="en-US" dirty="0" err="1" smtClean="0"/>
              <a:t>Eigenpairs</a:t>
            </a:r>
            <a:endParaRPr lang="en-US" dirty="0"/>
          </a:p>
        </p:txBody>
      </p:sp>
      <p:sp>
        <p:nvSpPr>
          <p:cNvPr id="3" name="Content Placeholder 2"/>
          <p:cNvSpPr>
            <a:spLocks noGrp="1"/>
          </p:cNvSpPr>
          <p:nvPr>
            <p:ph idx="1"/>
          </p:nvPr>
        </p:nvSpPr>
        <p:spPr>
          <a:xfrm>
            <a:off x="228600" y="1295400"/>
            <a:ext cx="8915400" cy="5562600"/>
          </a:xfrm>
        </p:spPr>
        <p:txBody>
          <a:bodyPr>
            <a:normAutofit/>
          </a:bodyPr>
          <a:lstStyle/>
          <a:p>
            <a:r>
              <a:rPr lang="en-US" dirty="0" smtClean="0"/>
              <a:t>We want to describe how the SVD is actually computed.</a:t>
            </a:r>
          </a:p>
          <a:p>
            <a:r>
              <a:rPr lang="en-US" dirty="0" smtClean="0"/>
              <a:t>Essential is a method for finding the </a:t>
            </a:r>
            <a:r>
              <a:rPr lang="en-US" i="1" dirty="0" smtClean="0">
                <a:solidFill>
                  <a:srgbClr val="FF0000"/>
                </a:solidFill>
              </a:rPr>
              <a:t>principal</a:t>
            </a:r>
            <a:r>
              <a:rPr lang="en-US" dirty="0" smtClean="0"/>
              <a:t> eigenvalue (the largest one) and the corresponding eigenvector of a symmetric matrix.</a:t>
            </a:r>
          </a:p>
          <a:p>
            <a:pPr lvl="1"/>
            <a:r>
              <a:rPr lang="en-US" dirty="0" smtClean="0"/>
              <a:t>M is </a:t>
            </a:r>
            <a:r>
              <a:rPr lang="en-US" i="1" dirty="0" smtClean="0">
                <a:solidFill>
                  <a:srgbClr val="FF0000"/>
                </a:solidFill>
              </a:rPr>
              <a:t>symmetric</a:t>
            </a:r>
            <a:r>
              <a:rPr lang="en-US" dirty="0" smtClean="0"/>
              <a:t> if </a:t>
            </a:r>
            <a:r>
              <a:rPr lang="en-US" dirty="0" err="1" smtClean="0"/>
              <a:t>m</a:t>
            </a:r>
            <a:r>
              <a:rPr lang="en-US" baseline="-25000" dirty="0" err="1" smtClean="0"/>
              <a:t>ij</a:t>
            </a:r>
            <a:r>
              <a:rPr lang="en-US" dirty="0" smtClean="0"/>
              <a:t> = </a:t>
            </a:r>
            <a:r>
              <a:rPr lang="en-US" dirty="0" err="1" smtClean="0"/>
              <a:t>m</a:t>
            </a:r>
            <a:r>
              <a:rPr lang="en-US" baseline="-25000" dirty="0" err="1" smtClean="0"/>
              <a:t>ji</a:t>
            </a:r>
            <a:r>
              <a:rPr lang="en-US" dirty="0"/>
              <a:t> </a:t>
            </a:r>
            <a:r>
              <a:rPr lang="en-US" dirty="0" smtClean="0"/>
              <a:t>for all </a:t>
            </a:r>
            <a:r>
              <a:rPr lang="en-US" dirty="0" err="1" smtClean="0"/>
              <a:t>i</a:t>
            </a:r>
            <a:r>
              <a:rPr lang="en-US" dirty="0" smtClean="0"/>
              <a:t> and j.</a:t>
            </a:r>
          </a:p>
          <a:p>
            <a:r>
              <a:rPr lang="en-US" dirty="0" smtClean="0"/>
              <a:t>Start with any “guess eigenvector” </a:t>
            </a:r>
            <a:r>
              <a:rPr lang="en-US" b="1" dirty="0" smtClean="0"/>
              <a:t>x</a:t>
            </a:r>
            <a:r>
              <a:rPr lang="en-US" baseline="-25000" dirty="0" smtClean="0"/>
              <a:t>0</a:t>
            </a:r>
            <a:r>
              <a:rPr lang="en-US" dirty="0" smtClean="0"/>
              <a:t>.</a:t>
            </a:r>
          </a:p>
          <a:p>
            <a:r>
              <a:rPr lang="en-US" dirty="0" smtClean="0"/>
              <a:t>Construct </a:t>
            </a:r>
            <a:r>
              <a:rPr lang="en-US" b="1" dirty="0" smtClean="0"/>
              <a:t>x</a:t>
            </a:r>
            <a:r>
              <a:rPr lang="en-US" baseline="-25000" dirty="0" smtClean="0"/>
              <a:t>k+1</a:t>
            </a:r>
            <a:r>
              <a:rPr lang="en-US" dirty="0" smtClean="0"/>
              <a:t> = </a:t>
            </a:r>
            <a:r>
              <a:rPr lang="en-US" dirty="0" err="1" smtClean="0"/>
              <a:t>M</a:t>
            </a:r>
            <a:r>
              <a:rPr lang="en-US" b="1" dirty="0" err="1" smtClean="0"/>
              <a:t>x</a:t>
            </a:r>
            <a:r>
              <a:rPr lang="en-US" baseline="-25000" dirty="0" err="1" smtClean="0"/>
              <a:t>k</a:t>
            </a:r>
            <a:r>
              <a:rPr lang="en-US" dirty="0" smtClean="0"/>
              <a:t> /||</a:t>
            </a:r>
            <a:r>
              <a:rPr lang="en-US" dirty="0" err="1" smtClean="0"/>
              <a:t>M</a:t>
            </a:r>
            <a:r>
              <a:rPr lang="en-US" b="1" dirty="0" err="1" smtClean="0"/>
              <a:t>x</a:t>
            </a:r>
            <a:r>
              <a:rPr lang="en-US" baseline="-25000" dirty="0" err="1" smtClean="0"/>
              <a:t>k</a:t>
            </a:r>
            <a:r>
              <a:rPr lang="en-US" dirty="0" smtClean="0"/>
              <a:t>||for k = 0, 1,…</a:t>
            </a:r>
          </a:p>
          <a:p>
            <a:pPr lvl="1"/>
            <a:r>
              <a:rPr lang="en-US" dirty="0" smtClean="0"/>
              <a:t>||…|| denotes the </a:t>
            </a:r>
            <a:r>
              <a:rPr lang="en-US" dirty="0" err="1" smtClean="0"/>
              <a:t>Frobenius</a:t>
            </a:r>
            <a:r>
              <a:rPr lang="en-US" dirty="0" smtClean="0"/>
              <a:t> norm.</a:t>
            </a:r>
          </a:p>
          <a:p>
            <a:r>
              <a:rPr lang="en-US" dirty="0" smtClean="0"/>
              <a:t>Stop when consecutive </a:t>
            </a:r>
            <a:r>
              <a:rPr lang="en-US" b="1" dirty="0" err="1" smtClean="0"/>
              <a:t>x</a:t>
            </a:r>
            <a:r>
              <a:rPr lang="en-US" baseline="-25000" dirty="0" err="1" smtClean="0"/>
              <a:t>k</a:t>
            </a:r>
            <a:r>
              <a:rPr lang="en-US" dirty="0" err="1" smtClean="0"/>
              <a:t>‘s</a:t>
            </a:r>
            <a:r>
              <a:rPr lang="en-US" dirty="0" smtClean="0"/>
              <a:t> show little change.</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40</a:t>
            </a:fld>
            <a:endParaRPr lang="en-US" dirty="0"/>
          </a:p>
        </p:txBody>
      </p:sp>
    </p:spTree>
    <p:extLst>
      <p:ext uri="{BB962C8B-B14F-4D97-AF65-F5344CB8AC3E}">
        <p14:creationId xmlns:p14="http://schemas.microsoft.com/office/powerpoint/2010/main" val="426234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Iterative Eigenvector</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41</a:t>
            </a:fld>
            <a:endParaRPr lang="en-US"/>
          </a:p>
        </p:txBody>
      </p:sp>
      <p:sp>
        <p:nvSpPr>
          <p:cNvPr id="4" name="TextBox 3"/>
          <p:cNvSpPr txBox="1"/>
          <p:nvPr/>
        </p:nvSpPr>
        <p:spPr>
          <a:xfrm>
            <a:off x="914400" y="1676400"/>
            <a:ext cx="655949" cy="461665"/>
          </a:xfrm>
          <a:prstGeom prst="rect">
            <a:avLst/>
          </a:prstGeom>
          <a:noFill/>
        </p:spPr>
        <p:txBody>
          <a:bodyPr wrap="none" rtlCol="0">
            <a:spAutoFit/>
          </a:bodyPr>
          <a:lstStyle/>
          <a:p>
            <a:r>
              <a:rPr lang="en-US" sz="2400" dirty="0" smtClean="0"/>
              <a:t>M =</a:t>
            </a:r>
            <a:endParaRPr lang="en-US" sz="2400" dirty="0"/>
          </a:p>
        </p:txBody>
      </p:sp>
      <p:sp>
        <p:nvSpPr>
          <p:cNvPr id="5" name="TextBox 4"/>
          <p:cNvSpPr txBox="1"/>
          <p:nvPr/>
        </p:nvSpPr>
        <p:spPr>
          <a:xfrm>
            <a:off x="1570349" y="1491733"/>
            <a:ext cx="803425" cy="830997"/>
          </a:xfrm>
          <a:prstGeom prst="rect">
            <a:avLst/>
          </a:prstGeom>
          <a:noFill/>
        </p:spPr>
        <p:txBody>
          <a:bodyPr wrap="none" rtlCol="0">
            <a:spAutoFit/>
          </a:bodyPr>
          <a:lstStyle/>
          <a:p>
            <a:pPr marL="457200" indent="-457200">
              <a:buAutoNum type="arabicPlain"/>
            </a:pPr>
            <a:r>
              <a:rPr lang="en-US" sz="2400" dirty="0" smtClean="0"/>
              <a:t>2</a:t>
            </a:r>
          </a:p>
          <a:p>
            <a:r>
              <a:rPr lang="en-US" sz="2400" dirty="0" smtClean="0"/>
              <a:t>2     3</a:t>
            </a:r>
            <a:endParaRPr lang="en-US" sz="2400" dirty="0"/>
          </a:p>
        </p:txBody>
      </p:sp>
      <p:sp>
        <p:nvSpPr>
          <p:cNvPr id="6" name="TextBox 5"/>
          <p:cNvSpPr txBox="1"/>
          <p:nvPr/>
        </p:nvSpPr>
        <p:spPr>
          <a:xfrm>
            <a:off x="2760227" y="1676400"/>
            <a:ext cx="668773" cy="461665"/>
          </a:xfrm>
          <a:prstGeom prst="rect">
            <a:avLst/>
          </a:prstGeom>
          <a:noFill/>
        </p:spPr>
        <p:txBody>
          <a:bodyPr wrap="none" rtlCol="0">
            <a:spAutoFit/>
          </a:bodyPr>
          <a:lstStyle/>
          <a:p>
            <a:r>
              <a:rPr lang="en-US" sz="2400" b="1" dirty="0" smtClean="0"/>
              <a:t>x</a:t>
            </a:r>
            <a:r>
              <a:rPr lang="en-US" sz="2400" baseline="-25000" dirty="0" smtClean="0"/>
              <a:t>0</a:t>
            </a:r>
            <a:r>
              <a:rPr lang="en-US" sz="2400" dirty="0" smtClean="0"/>
              <a:t> =</a:t>
            </a:r>
            <a:endParaRPr lang="en-US" sz="2400" b="1" dirty="0"/>
          </a:p>
        </p:txBody>
      </p:sp>
      <p:sp>
        <p:nvSpPr>
          <p:cNvPr id="7" name="TextBox 6"/>
          <p:cNvSpPr txBox="1"/>
          <p:nvPr/>
        </p:nvSpPr>
        <p:spPr>
          <a:xfrm>
            <a:off x="3429000" y="1491733"/>
            <a:ext cx="322524" cy="830997"/>
          </a:xfrm>
          <a:prstGeom prst="rect">
            <a:avLst/>
          </a:prstGeom>
          <a:noFill/>
        </p:spPr>
        <p:txBody>
          <a:bodyPr wrap="none" rtlCol="0">
            <a:spAutoFit/>
          </a:bodyPr>
          <a:lstStyle/>
          <a:p>
            <a:r>
              <a:rPr lang="en-US" sz="2400" dirty="0" smtClean="0"/>
              <a:t>1</a:t>
            </a:r>
          </a:p>
          <a:p>
            <a:r>
              <a:rPr lang="en-US" sz="2400" dirty="0"/>
              <a:t>1</a:t>
            </a:r>
          </a:p>
        </p:txBody>
      </p:sp>
      <p:grpSp>
        <p:nvGrpSpPr>
          <p:cNvPr id="24" name="Group 23"/>
          <p:cNvGrpSpPr/>
          <p:nvPr/>
        </p:nvGrpSpPr>
        <p:grpSpPr>
          <a:xfrm>
            <a:off x="773335" y="2743200"/>
            <a:ext cx="4931234" cy="957311"/>
            <a:chOff x="773335" y="2743200"/>
            <a:chExt cx="4931234" cy="957311"/>
          </a:xfrm>
        </p:grpSpPr>
        <p:grpSp>
          <p:nvGrpSpPr>
            <p:cNvPr id="19" name="Group 18"/>
            <p:cNvGrpSpPr/>
            <p:nvPr/>
          </p:nvGrpSpPr>
          <p:grpSpPr>
            <a:xfrm>
              <a:off x="773335" y="2743200"/>
              <a:ext cx="986167" cy="957311"/>
              <a:chOff x="773335" y="2743200"/>
              <a:chExt cx="986167" cy="957311"/>
            </a:xfrm>
          </p:grpSpPr>
          <p:sp>
            <p:nvSpPr>
              <p:cNvPr id="8" name="TextBox 7"/>
              <p:cNvSpPr txBox="1"/>
              <p:nvPr/>
            </p:nvSpPr>
            <p:spPr>
              <a:xfrm>
                <a:off x="914400" y="2743200"/>
                <a:ext cx="704039" cy="461665"/>
              </a:xfrm>
              <a:prstGeom prst="rect">
                <a:avLst/>
              </a:prstGeom>
              <a:noFill/>
            </p:spPr>
            <p:txBody>
              <a:bodyPr wrap="none" rtlCol="0">
                <a:spAutoFit/>
              </a:bodyPr>
              <a:lstStyle/>
              <a:p>
                <a:r>
                  <a:rPr lang="en-US" sz="2400" dirty="0" smtClean="0"/>
                  <a:t>M</a:t>
                </a:r>
                <a:r>
                  <a:rPr lang="en-US" sz="2400" b="1" dirty="0" smtClean="0"/>
                  <a:t>x</a:t>
                </a:r>
                <a:r>
                  <a:rPr lang="en-US" sz="2400" baseline="-25000" dirty="0" smtClean="0"/>
                  <a:t>0</a:t>
                </a:r>
                <a:endParaRPr lang="en-US" sz="2400" dirty="0"/>
              </a:p>
            </p:txBody>
          </p:sp>
          <p:cxnSp>
            <p:nvCxnSpPr>
              <p:cNvPr id="10" name="Straight Connector 9"/>
              <p:cNvCxnSpPr/>
              <p:nvPr/>
            </p:nvCxnSpPr>
            <p:spPr>
              <a:xfrm>
                <a:off x="914399" y="3238268"/>
                <a:ext cx="655949" cy="0"/>
              </a:xfrm>
              <a:prstGeom prst="line">
                <a:avLst/>
              </a:prstGeom>
              <a:ln w="28575" cmpd="sng"/>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773335" y="3238846"/>
                <a:ext cx="986167" cy="461665"/>
              </a:xfrm>
              <a:prstGeom prst="rect">
                <a:avLst/>
              </a:prstGeom>
              <a:noFill/>
            </p:spPr>
            <p:txBody>
              <a:bodyPr wrap="none" rtlCol="0">
                <a:spAutoFit/>
              </a:bodyPr>
              <a:lstStyle/>
              <a:p>
                <a:r>
                  <a:rPr lang="en-US" sz="2400" dirty="0" smtClean="0"/>
                  <a:t>||M</a:t>
                </a:r>
                <a:r>
                  <a:rPr lang="en-US" sz="2400" b="1" dirty="0" smtClean="0"/>
                  <a:t>x</a:t>
                </a:r>
                <a:r>
                  <a:rPr lang="en-US" sz="2400" baseline="-25000" dirty="0" smtClean="0"/>
                  <a:t>0</a:t>
                </a:r>
                <a:r>
                  <a:rPr lang="en-US" sz="2400" dirty="0" smtClean="0"/>
                  <a:t>||</a:t>
                </a:r>
                <a:endParaRPr lang="en-US" sz="2400" dirty="0"/>
              </a:p>
            </p:txBody>
          </p:sp>
        </p:grpSp>
        <p:sp>
          <p:nvSpPr>
            <p:cNvPr id="12" name="TextBox 11"/>
            <p:cNvSpPr txBox="1"/>
            <p:nvPr/>
          </p:nvSpPr>
          <p:spPr>
            <a:xfrm>
              <a:off x="1807126" y="3008013"/>
              <a:ext cx="402674" cy="461665"/>
            </a:xfrm>
            <a:prstGeom prst="rect">
              <a:avLst/>
            </a:prstGeom>
            <a:noFill/>
          </p:spPr>
          <p:txBody>
            <a:bodyPr wrap="none" rtlCol="0">
              <a:spAutoFit/>
            </a:bodyPr>
            <a:lstStyle/>
            <a:p>
              <a:r>
                <a:rPr lang="en-US" sz="2400" dirty="0" smtClean="0"/>
                <a:t>= </a:t>
              </a:r>
              <a:endParaRPr lang="en-US" sz="2400" dirty="0"/>
            </a:p>
          </p:txBody>
        </p:sp>
        <p:sp>
          <p:nvSpPr>
            <p:cNvPr id="13" name="TextBox 12"/>
            <p:cNvSpPr txBox="1"/>
            <p:nvPr/>
          </p:nvSpPr>
          <p:spPr>
            <a:xfrm>
              <a:off x="2214301" y="2823347"/>
              <a:ext cx="332142" cy="830997"/>
            </a:xfrm>
            <a:prstGeom prst="rect">
              <a:avLst/>
            </a:prstGeom>
            <a:noFill/>
          </p:spPr>
          <p:txBody>
            <a:bodyPr wrap="none" rtlCol="0">
              <a:spAutoFit/>
            </a:bodyPr>
            <a:lstStyle/>
            <a:p>
              <a:r>
                <a:rPr lang="en-US" sz="2400" dirty="0" smtClean="0"/>
                <a:t>3</a:t>
              </a:r>
            </a:p>
            <a:p>
              <a:r>
                <a:rPr lang="en-US" sz="2400" dirty="0" smtClean="0"/>
                <a:t>5</a:t>
              </a:r>
              <a:endParaRPr lang="en-US" sz="2400" dirty="0"/>
            </a:p>
          </p:txBody>
        </p:sp>
        <p:grpSp>
          <p:nvGrpSpPr>
            <p:cNvPr id="18" name="Group 17"/>
            <p:cNvGrpSpPr/>
            <p:nvPr/>
          </p:nvGrpSpPr>
          <p:grpSpPr>
            <a:xfrm>
              <a:off x="2648016" y="3008013"/>
              <a:ext cx="736099" cy="461665"/>
              <a:chOff x="2760227" y="3238846"/>
              <a:chExt cx="736099" cy="461665"/>
            </a:xfrm>
          </p:grpSpPr>
          <p:sp>
            <p:nvSpPr>
              <p:cNvPr id="14" name="TextBox 13"/>
              <p:cNvSpPr txBox="1"/>
              <p:nvPr/>
            </p:nvSpPr>
            <p:spPr>
              <a:xfrm>
                <a:off x="2760227" y="3238846"/>
                <a:ext cx="736099" cy="461665"/>
              </a:xfrm>
              <a:prstGeom prst="rect">
                <a:avLst/>
              </a:prstGeom>
              <a:noFill/>
            </p:spPr>
            <p:txBody>
              <a:bodyPr wrap="none" rtlCol="0">
                <a:spAutoFit/>
              </a:bodyPr>
              <a:lstStyle/>
              <a:p>
                <a:r>
                  <a:rPr lang="en-US" sz="2400" dirty="0" smtClean="0"/>
                  <a:t>/</a:t>
                </a:r>
                <a:r>
                  <a:rPr lang="en-US" sz="2400" dirty="0" smtClean="0">
                    <a:sym typeface="Symbol"/>
                  </a:rPr>
                  <a:t></a:t>
                </a:r>
                <a:r>
                  <a:rPr lang="en-US" sz="2400" dirty="0" smtClean="0"/>
                  <a:t>34</a:t>
                </a:r>
                <a:endParaRPr lang="en-US" sz="2400" dirty="0"/>
              </a:p>
            </p:txBody>
          </p:sp>
          <p:cxnSp>
            <p:nvCxnSpPr>
              <p:cNvPr id="16" name="Straight Connector 15"/>
              <p:cNvCxnSpPr/>
              <p:nvPr/>
            </p:nvCxnSpPr>
            <p:spPr>
              <a:xfrm>
                <a:off x="3094613" y="3259723"/>
                <a:ext cx="334387" cy="0"/>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20" name="TextBox 19"/>
            <p:cNvSpPr txBox="1"/>
            <p:nvPr/>
          </p:nvSpPr>
          <p:spPr>
            <a:xfrm>
              <a:off x="3521348" y="3008013"/>
              <a:ext cx="402674" cy="461665"/>
            </a:xfrm>
            <a:prstGeom prst="rect">
              <a:avLst/>
            </a:prstGeom>
            <a:noFill/>
          </p:spPr>
          <p:txBody>
            <a:bodyPr wrap="none" rtlCol="0">
              <a:spAutoFit/>
            </a:bodyPr>
            <a:lstStyle/>
            <a:p>
              <a:r>
                <a:rPr lang="en-US" sz="2400" dirty="0" smtClean="0"/>
                <a:t>= </a:t>
              </a:r>
              <a:endParaRPr lang="en-US" sz="2400" dirty="0"/>
            </a:p>
          </p:txBody>
        </p:sp>
        <p:sp>
          <p:nvSpPr>
            <p:cNvPr id="21" name="TextBox 20"/>
            <p:cNvSpPr txBox="1"/>
            <p:nvPr/>
          </p:nvSpPr>
          <p:spPr>
            <a:xfrm>
              <a:off x="3899727" y="2822769"/>
              <a:ext cx="745717" cy="830997"/>
            </a:xfrm>
            <a:prstGeom prst="rect">
              <a:avLst/>
            </a:prstGeom>
            <a:noFill/>
          </p:spPr>
          <p:txBody>
            <a:bodyPr wrap="none" rtlCol="0">
              <a:spAutoFit/>
            </a:bodyPr>
            <a:lstStyle/>
            <a:p>
              <a:r>
                <a:rPr lang="en-US" sz="2400" dirty="0" smtClean="0"/>
                <a:t>0.51</a:t>
              </a:r>
            </a:p>
            <a:p>
              <a:r>
                <a:rPr lang="en-US" sz="2400" dirty="0" smtClean="0"/>
                <a:t>0.86</a:t>
              </a:r>
              <a:endParaRPr lang="en-US" sz="2400" dirty="0"/>
            </a:p>
          </p:txBody>
        </p:sp>
        <p:sp>
          <p:nvSpPr>
            <p:cNvPr id="22" name="TextBox 21"/>
            <p:cNvSpPr txBox="1"/>
            <p:nvPr/>
          </p:nvSpPr>
          <p:spPr>
            <a:xfrm>
              <a:off x="4800600" y="3008013"/>
              <a:ext cx="402674" cy="461665"/>
            </a:xfrm>
            <a:prstGeom prst="rect">
              <a:avLst/>
            </a:prstGeom>
            <a:noFill/>
          </p:spPr>
          <p:txBody>
            <a:bodyPr wrap="none" rtlCol="0">
              <a:spAutoFit/>
            </a:bodyPr>
            <a:lstStyle/>
            <a:p>
              <a:r>
                <a:rPr lang="en-US" sz="2400" dirty="0" smtClean="0"/>
                <a:t>= </a:t>
              </a:r>
              <a:endParaRPr lang="en-US" sz="2400" dirty="0"/>
            </a:p>
          </p:txBody>
        </p:sp>
        <p:sp>
          <p:nvSpPr>
            <p:cNvPr id="23" name="TextBox 22"/>
            <p:cNvSpPr txBox="1"/>
            <p:nvPr/>
          </p:nvSpPr>
          <p:spPr>
            <a:xfrm>
              <a:off x="5268231" y="3007434"/>
              <a:ext cx="436338" cy="461665"/>
            </a:xfrm>
            <a:prstGeom prst="rect">
              <a:avLst/>
            </a:prstGeom>
            <a:noFill/>
          </p:spPr>
          <p:txBody>
            <a:bodyPr wrap="none" rtlCol="0">
              <a:spAutoFit/>
            </a:bodyPr>
            <a:lstStyle/>
            <a:p>
              <a:r>
                <a:rPr lang="en-US" sz="2400" b="1" dirty="0" smtClean="0"/>
                <a:t>x</a:t>
              </a:r>
              <a:r>
                <a:rPr lang="en-US" sz="2400" baseline="-25000" dirty="0" smtClean="0"/>
                <a:t>1</a:t>
              </a:r>
              <a:endParaRPr lang="en-US" sz="2400" dirty="0"/>
            </a:p>
          </p:txBody>
        </p:sp>
      </p:grpSp>
      <p:grpSp>
        <p:nvGrpSpPr>
          <p:cNvPr id="25" name="Group 24"/>
          <p:cNvGrpSpPr/>
          <p:nvPr/>
        </p:nvGrpSpPr>
        <p:grpSpPr>
          <a:xfrm>
            <a:off x="687172" y="4385968"/>
            <a:ext cx="5406709" cy="957311"/>
            <a:chOff x="773335" y="2743200"/>
            <a:chExt cx="5406709" cy="957311"/>
          </a:xfrm>
        </p:grpSpPr>
        <p:grpSp>
          <p:nvGrpSpPr>
            <p:cNvPr id="26" name="Group 25"/>
            <p:cNvGrpSpPr/>
            <p:nvPr/>
          </p:nvGrpSpPr>
          <p:grpSpPr>
            <a:xfrm>
              <a:off x="773335" y="2743200"/>
              <a:ext cx="971741" cy="957311"/>
              <a:chOff x="773335" y="2743200"/>
              <a:chExt cx="971741" cy="957311"/>
            </a:xfrm>
          </p:grpSpPr>
          <p:sp>
            <p:nvSpPr>
              <p:cNvPr id="36" name="TextBox 35"/>
              <p:cNvSpPr txBox="1"/>
              <p:nvPr/>
            </p:nvSpPr>
            <p:spPr>
              <a:xfrm>
                <a:off x="914400" y="2743200"/>
                <a:ext cx="689612" cy="461665"/>
              </a:xfrm>
              <a:prstGeom prst="rect">
                <a:avLst/>
              </a:prstGeom>
              <a:noFill/>
            </p:spPr>
            <p:txBody>
              <a:bodyPr wrap="none" rtlCol="0">
                <a:spAutoFit/>
              </a:bodyPr>
              <a:lstStyle/>
              <a:p>
                <a:r>
                  <a:rPr lang="en-US" sz="2400" dirty="0" smtClean="0"/>
                  <a:t>M</a:t>
                </a:r>
                <a:r>
                  <a:rPr lang="en-US" sz="2400" b="1" dirty="0" smtClean="0"/>
                  <a:t>x</a:t>
                </a:r>
                <a:r>
                  <a:rPr lang="en-US" sz="2400" baseline="-25000" dirty="0"/>
                  <a:t>1</a:t>
                </a:r>
                <a:endParaRPr lang="en-US" sz="2400" dirty="0"/>
              </a:p>
            </p:txBody>
          </p:sp>
          <p:cxnSp>
            <p:nvCxnSpPr>
              <p:cNvPr id="37" name="Straight Connector 36"/>
              <p:cNvCxnSpPr/>
              <p:nvPr/>
            </p:nvCxnSpPr>
            <p:spPr>
              <a:xfrm>
                <a:off x="914399" y="3238268"/>
                <a:ext cx="655949" cy="0"/>
              </a:xfrm>
              <a:prstGeom prst="line">
                <a:avLst/>
              </a:prstGeom>
              <a:ln w="28575" cmpd="sng"/>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773335" y="3238846"/>
                <a:ext cx="971741" cy="461665"/>
              </a:xfrm>
              <a:prstGeom prst="rect">
                <a:avLst/>
              </a:prstGeom>
              <a:noFill/>
            </p:spPr>
            <p:txBody>
              <a:bodyPr wrap="none" rtlCol="0">
                <a:spAutoFit/>
              </a:bodyPr>
              <a:lstStyle/>
              <a:p>
                <a:r>
                  <a:rPr lang="en-US" sz="2400" dirty="0" smtClean="0"/>
                  <a:t>||M</a:t>
                </a:r>
                <a:r>
                  <a:rPr lang="en-US" sz="2400" b="1" dirty="0" smtClean="0"/>
                  <a:t>x</a:t>
                </a:r>
                <a:r>
                  <a:rPr lang="en-US" sz="2400" baseline="-25000" dirty="0"/>
                  <a:t>1</a:t>
                </a:r>
                <a:r>
                  <a:rPr lang="en-US" sz="2400" dirty="0" smtClean="0"/>
                  <a:t>||</a:t>
                </a:r>
                <a:endParaRPr lang="en-US" sz="2400" dirty="0"/>
              </a:p>
            </p:txBody>
          </p:sp>
        </p:grpSp>
        <p:sp>
          <p:nvSpPr>
            <p:cNvPr id="27" name="TextBox 26"/>
            <p:cNvSpPr txBox="1"/>
            <p:nvPr/>
          </p:nvSpPr>
          <p:spPr>
            <a:xfrm>
              <a:off x="1807126" y="3008013"/>
              <a:ext cx="402674" cy="461665"/>
            </a:xfrm>
            <a:prstGeom prst="rect">
              <a:avLst/>
            </a:prstGeom>
            <a:noFill/>
          </p:spPr>
          <p:txBody>
            <a:bodyPr wrap="none" rtlCol="0">
              <a:spAutoFit/>
            </a:bodyPr>
            <a:lstStyle/>
            <a:p>
              <a:r>
                <a:rPr lang="en-US" sz="2400" dirty="0" smtClean="0"/>
                <a:t>= </a:t>
              </a:r>
              <a:endParaRPr lang="en-US" sz="2400" dirty="0"/>
            </a:p>
          </p:txBody>
        </p:sp>
        <p:sp>
          <p:nvSpPr>
            <p:cNvPr id="28" name="TextBox 27"/>
            <p:cNvSpPr txBox="1"/>
            <p:nvPr/>
          </p:nvSpPr>
          <p:spPr>
            <a:xfrm>
              <a:off x="2214301" y="2823347"/>
              <a:ext cx="726481" cy="830997"/>
            </a:xfrm>
            <a:prstGeom prst="rect">
              <a:avLst/>
            </a:prstGeom>
            <a:noFill/>
          </p:spPr>
          <p:txBody>
            <a:bodyPr wrap="none" rtlCol="0">
              <a:spAutoFit/>
            </a:bodyPr>
            <a:lstStyle/>
            <a:p>
              <a:r>
                <a:rPr lang="en-US" sz="2400" dirty="0" smtClean="0"/>
                <a:t>2.23</a:t>
              </a:r>
            </a:p>
            <a:p>
              <a:r>
                <a:rPr lang="en-US" sz="2400" dirty="0" smtClean="0"/>
                <a:t>3.60</a:t>
              </a:r>
              <a:endParaRPr lang="en-US" sz="2400" dirty="0"/>
            </a:p>
          </p:txBody>
        </p:sp>
        <p:grpSp>
          <p:nvGrpSpPr>
            <p:cNvPr id="29" name="Group 28"/>
            <p:cNvGrpSpPr/>
            <p:nvPr/>
          </p:nvGrpSpPr>
          <p:grpSpPr>
            <a:xfrm>
              <a:off x="2940782" y="3008013"/>
              <a:ext cx="1084336" cy="461665"/>
              <a:chOff x="3052993" y="3238846"/>
              <a:chExt cx="1084336" cy="461665"/>
            </a:xfrm>
          </p:grpSpPr>
          <p:sp>
            <p:nvSpPr>
              <p:cNvPr id="34" name="TextBox 33"/>
              <p:cNvSpPr txBox="1"/>
              <p:nvPr/>
            </p:nvSpPr>
            <p:spPr>
              <a:xfrm>
                <a:off x="3052993" y="3238846"/>
                <a:ext cx="1084336" cy="461665"/>
              </a:xfrm>
              <a:prstGeom prst="rect">
                <a:avLst/>
              </a:prstGeom>
              <a:noFill/>
            </p:spPr>
            <p:txBody>
              <a:bodyPr wrap="none" rtlCol="0">
                <a:spAutoFit/>
              </a:bodyPr>
              <a:lstStyle/>
              <a:p>
                <a:r>
                  <a:rPr lang="en-US" sz="2400" dirty="0" smtClean="0"/>
                  <a:t>/</a:t>
                </a:r>
                <a:r>
                  <a:rPr lang="en-US" sz="2400" dirty="0" smtClean="0">
                    <a:sym typeface="Symbol"/>
                  </a:rPr>
                  <a:t>17.93</a:t>
                </a:r>
                <a:endParaRPr lang="en-US" sz="2400" dirty="0"/>
              </a:p>
            </p:txBody>
          </p:sp>
          <p:cxnSp>
            <p:nvCxnSpPr>
              <p:cNvPr id="35" name="Straight Connector 34"/>
              <p:cNvCxnSpPr/>
              <p:nvPr/>
            </p:nvCxnSpPr>
            <p:spPr>
              <a:xfrm flipV="1">
                <a:off x="3385335" y="3276741"/>
                <a:ext cx="564563" cy="1"/>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30" name="TextBox 29"/>
            <p:cNvSpPr txBox="1"/>
            <p:nvPr/>
          </p:nvSpPr>
          <p:spPr>
            <a:xfrm>
              <a:off x="4157411" y="3007434"/>
              <a:ext cx="402674" cy="461665"/>
            </a:xfrm>
            <a:prstGeom prst="rect">
              <a:avLst/>
            </a:prstGeom>
            <a:noFill/>
          </p:spPr>
          <p:txBody>
            <a:bodyPr wrap="none" rtlCol="0">
              <a:spAutoFit/>
            </a:bodyPr>
            <a:lstStyle/>
            <a:p>
              <a:r>
                <a:rPr lang="en-US" sz="2400" dirty="0" smtClean="0"/>
                <a:t>= </a:t>
              </a:r>
              <a:endParaRPr lang="en-US" sz="2400" dirty="0"/>
            </a:p>
          </p:txBody>
        </p:sp>
        <p:sp>
          <p:nvSpPr>
            <p:cNvPr id="31" name="TextBox 30"/>
            <p:cNvSpPr txBox="1"/>
            <p:nvPr/>
          </p:nvSpPr>
          <p:spPr>
            <a:xfrm>
              <a:off x="4454054" y="2822769"/>
              <a:ext cx="731290" cy="830997"/>
            </a:xfrm>
            <a:prstGeom prst="rect">
              <a:avLst/>
            </a:prstGeom>
            <a:noFill/>
          </p:spPr>
          <p:txBody>
            <a:bodyPr wrap="none" rtlCol="0">
              <a:spAutoFit/>
            </a:bodyPr>
            <a:lstStyle/>
            <a:p>
              <a:r>
                <a:rPr lang="en-US" sz="2400" dirty="0" smtClean="0"/>
                <a:t>0.53</a:t>
              </a:r>
            </a:p>
            <a:p>
              <a:r>
                <a:rPr lang="en-US" sz="2400" dirty="0" smtClean="0"/>
                <a:t>0.85</a:t>
              </a:r>
              <a:endParaRPr lang="en-US" sz="2400" dirty="0"/>
            </a:p>
          </p:txBody>
        </p:sp>
        <p:sp>
          <p:nvSpPr>
            <p:cNvPr id="32" name="TextBox 31"/>
            <p:cNvSpPr txBox="1"/>
            <p:nvPr/>
          </p:nvSpPr>
          <p:spPr>
            <a:xfrm>
              <a:off x="5294544" y="3008013"/>
              <a:ext cx="402674" cy="461665"/>
            </a:xfrm>
            <a:prstGeom prst="rect">
              <a:avLst/>
            </a:prstGeom>
            <a:noFill/>
          </p:spPr>
          <p:txBody>
            <a:bodyPr wrap="none" rtlCol="0">
              <a:spAutoFit/>
            </a:bodyPr>
            <a:lstStyle/>
            <a:p>
              <a:r>
                <a:rPr lang="en-US" sz="2400" dirty="0" smtClean="0"/>
                <a:t>= </a:t>
              </a:r>
              <a:endParaRPr lang="en-US" sz="2400" dirty="0"/>
            </a:p>
          </p:txBody>
        </p:sp>
        <p:sp>
          <p:nvSpPr>
            <p:cNvPr id="33" name="TextBox 32"/>
            <p:cNvSpPr txBox="1"/>
            <p:nvPr/>
          </p:nvSpPr>
          <p:spPr>
            <a:xfrm>
              <a:off x="5730882" y="2968202"/>
              <a:ext cx="449162" cy="461665"/>
            </a:xfrm>
            <a:prstGeom prst="rect">
              <a:avLst/>
            </a:prstGeom>
            <a:noFill/>
          </p:spPr>
          <p:txBody>
            <a:bodyPr wrap="none" rtlCol="0">
              <a:spAutoFit/>
            </a:bodyPr>
            <a:lstStyle/>
            <a:p>
              <a:r>
                <a:rPr lang="en-US" sz="2400" b="1" dirty="0" smtClean="0"/>
                <a:t>x</a:t>
              </a:r>
              <a:r>
                <a:rPr lang="en-US" sz="2400" baseline="-25000" dirty="0"/>
                <a:t>2</a:t>
              </a:r>
              <a:endParaRPr lang="en-US" sz="2400" dirty="0"/>
            </a:p>
          </p:txBody>
        </p:sp>
      </p:grpSp>
    </p:spTree>
    <p:extLst>
      <p:ext uri="{BB962C8B-B14F-4D97-AF65-F5344CB8AC3E}">
        <p14:creationId xmlns:p14="http://schemas.microsoft.com/office/powerpoint/2010/main" val="230028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Principal Eigenvalue</a:t>
            </a:r>
            <a:endParaRPr lang="en-US" dirty="0"/>
          </a:p>
        </p:txBody>
      </p:sp>
      <p:sp>
        <p:nvSpPr>
          <p:cNvPr id="3" name="Content Placeholder 2"/>
          <p:cNvSpPr>
            <a:spLocks noGrp="1"/>
          </p:cNvSpPr>
          <p:nvPr>
            <p:ph idx="1"/>
          </p:nvPr>
        </p:nvSpPr>
        <p:spPr/>
        <p:txBody>
          <a:bodyPr/>
          <a:lstStyle/>
          <a:p>
            <a:r>
              <a:rPr lang="en-US" dirty="0" smtClean="0"/>
              <a:t>Once you have the principal eigenvector </a:t>
            </a:r>
            <a:r>
              <a:rPr lang="en-US" b="1" dirty="0" smtClean="0"/>
              <a:t>x</a:t>
            </a:r>
            <a:r>
              <a:rPr lang="en-US" dirty="0" smtClean="0"/>
              <a:t>, you find its eigenvalue </a:t>
            </a:r>
            <a:r>
              <a:rPr lang="en-US" dirty="0" smtClean="0">
                <a:sym typeface="Symbol"/>
              </a:rPr>
              <a:t></a:t>
            </a:r>
            <a:r>
              <a:rPr lang="en-US" dirty="0" smtClean="0"/>
              <a:t> by </a:t>
            </a:r>
            <a:r>
              <a:rPr lang="en-US" dirty="0">
                <a:sym typeface="Symbol"/>
              </a:rPr>
              <a:t></a:t>
            </a:r>
            <a:r>
              <a:rPr lang="en-US" dirty="0" smtClean="0"/>
              <a:t> = </a:t>
            </a:r>
            <a:r>
              <a:rPr lang="en-US" b="1" dirty="0" err="1" smtClean="0"/>
              <a:t>x</a:t>
            </a:r>
            <a:r>
              <a:rPr lang="en-US" baseline="30000" dirty="0" err="1" smtClean="0"/>
              <a:t>T</a:t>
            </a:r>
            <a:r>
              <a:rPr lang="en-US" dirty="0" err="1" smtClean="0"/>
              <a:t>M</a:t>
            </a:r>
            <a:r>
              <a:rPr lang="en-US" b="1" dirty="0" err="1" smtClean="0"/>
              <a:t>x</a:t>
            </a:r>
            <a:r>
              <a:rPr lang="en-US" dirty="0" smtClean="0"/>
              <a:t>.</a:t>
            </a:r>
          </a:p>
          <a:p>
            <a:r>
              <a:rPr lang="en-US" dirty="0" smtClean="0">
                <a:solidFill>
                  <a:srgbClr val="0070C0"/>
                </a:solidFill>
              </a:rPr>
              <a:t>In </a:t>
            </a:r>
            <a:r>
              <a:rPr lang="en-US" dirty="0" smtClean="0">
                <a:solidFill>
                  <a:srgbClr val="0070C0"/>
                </a:solidFill>
              </a:rPr>
              <a:t>proof</a:t>
            </a:r>
            <a:r>
              <a:rPr lang="en-US" dirty="0" smtClean="0"/>
              <a:t>: we know </a:t>
            </a:r>
            <a:r>
              <a:rPr lang="en-US" b="1" dirty="0" smtClean="0"/>
              <a:t>x</a:t>
            </a:r>
            <a:r>
              <a:rPr lang="en-US" dirty="0" smtClean="0">
                <a:sym typeface="Symbol"/>
              </a:rPr>
              <a:t></a:t>
            </a:r>
            <a:r>
              <a:rPr lang="en-US" dirty="0" smtClean="0"/>
              <a:t> = </a:t>
            </a:r>
            <a:r>
              <a:rPr lang="en-US" dirty="0" err="1" smtClean="0"/>
              <a:t>M</a:t>
            </a:r>
            <a:r>
              <a:rPr lang="en-US" b="1" dirty="0" err="1" smtClean="0"/>
              <a:t>x</a:t>
            </a:r>
            <a:r>
              <a:rPr lang="en-US" dirty="0" smtClean="0"/>
              <a:t> </a:t>
            </a:r>
            <a:r>
              <a:rPr lang="en-US" dirty="0" smtClean="0"/>
              <a:t>if </a:t>
            </a:r>
            <a:r>
              <a:rPr lang="en-US" dirty="0" smtClean="0">
                <a:sym typeface="Symbol"/>
              </a:rPr>
              <a:t> is the eigenvalue; multiply both sides by </a:t>
            </a:r>
            <a:r>
              <a:rPr lang="en-US" b="1" dirty="0" err="1" smtClean="0"/>
              <a:t>x</a:t>
            </a:r>
            <a:r>
              <a:rPr lang="en-US" baseline="30000" dirty="0" err="1" smtClean="0"/>
              <a:t>T</a:t>
            </a:r>
            <a:r>
              <a:rPr lang="en-US" dirty="0">
                <a:sym typeface="Symbol"/>
              </a:rPr>
              <a:t> </a:t>
            </a:r>
            <a:r>
              <a:rPr lang="en-US" dirty="0" smtClean="0">
                <a:sym typeface="Symbol"/>
              </a:rPr>
              <a:t>on the left.</a:t>
            </a:r>
          </a:p>
          <a:p>
            <a:pPr lvl="1"/>
            <a:r>
              <a:rPr lang="en-US" dirty="0" smtClean="0">
                <a:sym typeface="Symbol"/>
              </a:rPr>
              <a:t>Since </a:t>
            </a:r>
            <a:r>
              <a:rPr lang="en-US" b="1" dirty="0" err="1" smtClean="0"/>
              <a:t>x</a:t>
            </a:r>
            <a:r>
              <a:rPr lang="en-US" baseline="30000" dirty="0" err="1"/>
              <a:t>T</a:t>
            </a:r>
            <a:r>
              <a:rPr lang="en-US" b="1" dirty="0" err="1" smtClean="0"/>
              <a:t>x</a:t>
            </a:r>
            <a:r>
              <a:rPr lang="en-US" b="1" dirty="0" smtClean="0"/>
              <a:t> </a:t>
            </a:r>
            <a:r>
              <a:rPr lang="en-US" dirty="0" smtClean="0"/>
              <a:t>= </a:t>
            </a:r>
            <a:r>
              <a:rPr lang="en-US" dirty="0" smtClean="0"/>
              <a:t>1 we have </a:t>
            </a:r>
            <a:r>
              <a:rPr lang="en-US" dirty="0">
                <a:sym typeface="Symbol"/>
              </a:rPr>
              <a:t></a:t>
            </a:r>
            <a:r>
              <a:rPr lang="en-US" dirty="0"/>
              <a:t> = </a:t>
            </a:r>
            <a:r>
              <a:rPr lang="en-US" b="1" dirty="0" err="1"/>
              <a:t>x</a:t>
            </a:r>
            <a:r>
              <a:rPr lang="en-US" baseline="30000" dirty="0" err="1"/>
              <a:t>T</a:t>
            </a:r>
            <a:r>
              <a:rPr lang="en-US" dirty="0" err="1"/>
              <a:t>M</a:t>
            </a:r>
            <a:r>
              <a:rPr lang="en-US" b="1" dirty="0" err="1"/>
              <a:t>x</a:t>
            </a:r>
            <a:r>
              <a:rPr lang="en-US" dirty="0" smtClean="0"/>
              <a:t>.</a:t>
            </a:r>
            <a:endParaRPr lang="en-US" dirty="0" smtClean="0"/>
          </a:p>
          <a:p>
            <a:r>
              <a:rPr lang="en-US" dirty="0" smtClean="0">
                <a:solidFill>
                  <a:srgbClr val="00B050"/>
                </a:solidFill>
              </a:rPr>
              <a:t>Example</a:t>
            </a:r>
            <a:r>
              <a:rPr lang="en-US" dirty="0" smtClean="0"/>
              <a:t>: If we take </a:t>
            </a:r>
            <a:r>
              <a:rPr lang="en-US" b="1" dirty="0" err="1" smtClean="0"/>
              <a:t>x</a:t>
            </a:r>
            <a:r>
              <a:rPr lang="en-US" baseline="30000" dirty="0" err="1" smtClean="0"/>
              <a:t>T</a:t>
            </a:r>
            <a:r>
              <a:rPr lang="en-US" dirty="0" smtClean="0"/>
              <a:t> = [0.53, 0.85], then </a:t>
            </a:r>
            <a:r>
              <a:rPr lang="en-US" dirty="0">
                <a:sym typeface="Symbol"/>
              </a:rPr>
              <a:t> </a:t>
            </a:r>
            <a:r>
              <a:rPr lang="en-US" dirty="0" smtClean="0"/>
              <a:t>=</a:t>
            </a:r>
          </a:p>
        </p:txBody>
      </p:sp>
      <p:sp>
        <p:nvSpPr>
          <p:cNvPr id="4" name="Slide Number Placeholder 3"/>
          <p:cNvSpPr>
            <a:spLocks noGrp="1"/>
          </p:cNvSpPr>
          <p:nvPr>
            <p:ph type="sldNum" sz="quarter" idx="12"/>
          </p:nvPr>
        </p:nvSpPr>
        <p:spPr/>
        <p:txBody>
          <a:bodyPr/>
          <a:lstStyle/>
          <a:p>
            <a:fld id="{19B12225-5612-419B-A8D5-4B8EEE4C217E}" type="slidenum">
              <a:rPr lang="en-US" smtClean="0"/>
              <a:pPr/>
              <a:t>42</a:t>
            </a:fld>
            <a:endParaRPr lang="en-US" dirty="0"/>
          </a:p>
        </p:txBody>
      </p:sp>
      <p:sp>
        <p:nvSpPr>
          <p:cNvPr id="10" name="TextBox 9"/>
          <p:cNvSpPr txBox="1"/>
          <p:nvPr/>
        </p:nvSpPr>
        <p:spPr>
          <a:xfrm>
            <a:off x="5238846" y="4574230"/>
            <a:ext cx="426720" cy="1015663"/>
          </a:xfrm>
          <a:prstGeom prst="rect">
            <a:avLst/>
          </a:prstGeom>
          <a:noFill/>
        </p:spPr>
        <p:txBody>
          <a:bodyPr wrap="none" rtlCol="0">
            <a:spAutoFit/>
          </a:bodyPr>
          <a:lstStyle/>
          <a:p>
            <a:r>
              <a:rPr lang="en-US" sz="6000" dirty="0" smtClean="0"/>
              <a:t>]</a:t>
            </a:r>
            <a:endParaRPr lang="en-US" sz="6000" dirty="0"/>
          </a:p>
        </p:txBody>
      </p:sp>
      <p:sp>
        <p:nvSpPr>
          <p:cNvPr id="12" name="TextBox 11"/>
          <p:cNvSpPr txBox="1"/>
          <p:nvPr/>
        </p:nvSpPr>
        <p:spPr>
          <a:xfrm>
            <a:off x="4517040" y="4583636"/>
            <a:ext cx="426720" cy="1015663"/>
          </a:xfrm>
          <a:prstGeom prst="rect">
            <a:avLst/>
          </a:prstGeom>
          <a:noFill/>
        </p:spPr>
        <p:txBody>
          <a:bodyPr wrap="none" rtlCol="0">
            <a:spAutoFit/>
          </a:bodyPr>
          <a:lstStyle/>
          <a:p>
            <a:r>
              <a:rPr lang="en-US" sz="6000" dirty="0" smtClean="0"/>
              <a:t>[</a:t>
            </a:r>
            <a:endParaRPr lang="en-US" sz="6000" dirty="0"/>
          </a:p>
        </p:txBody>
      </p:sp>
      <p:grpSp>
        <p:nvGrpSpPr>
          <p:cNvPr id="16" name="Group 15"/>
          <p:cNvGrpSpPr/>
          <p:nvPr/>
        </p:nvGrpSpPr>
        <p:grpSpPr>
          <a:xfrm>
            <a:off x="3335054" y="4564823"/>
            <a:ext cx="1256450" cy="1021934"/>
            <a:chOff x="3337560" y="4066398"/>
            <a:chExt cx="1256450" cy="1021934"/>
          </a:xfrm>
        </p:grpSpPr>
        <p:sp>
          <p:nvSpPr>
            <p:cNvPr id="11" name="TextBox 10"/>
            <p:cNvSpPr txBox="1"/>
            <p:nvPr/>
          </p:nvSpPr>
          <p:spPr>
            <a:xfrm>
              <a:off x="3337560" y="4066398"/>
              <a:ext cx="426720" cy="1015663"/>
            </a:xfrm>
            <a:prstGeom prst="rect">
              <a:avLst/>
            </a:prstGeom>
            <a:noFill/>
          </p:spPr>
          <p:txBody>
            <a:bodyPr wrap="none" rtlCol="0">
              <a:spAutoFit/>
            </a:bodyPr>
            <a:lstStyle/>
            <a:p>
              <a:r>
                <a:rPr lang="en-US" sz="6000" dirty="0" smtClean="0"/>
                <a:t>[</a:t>
              </a:r>
              <a:endParaRPr lang="en-US" sz="6000" dirty="0"/>
            </a:p>
          </p:txBody>
        </p:sp>
        <p:sp>
          <p:nvSpPr>
            <p:cNvPr id="13" name="TextBox 12"/>
            <p:cNvSpPr txBox="1"/>
            <p:nvPr/>
          </p:nvSpPr>
          <p:spPr>
            <a:xfrm>
              <a:off x="4167290" y="4072669"/>
              <a:ext cx="426720" cy="1015663"/>
            </a:xfrm>
            <a:prstGeom prst="rect">
              <a:avLst/>
            </a:prstGeom>
            <a:noFill/>
          </p:spPr>
          <p:txBody>
            <a:bodyPr wrap="none" rtlCol="0">
              <a:spAutoFit/>
            </a:bodyPr>
            <a:lstStyle/>
            <a:p>
              <a:r>
                <a:rPr lang="en-US" sz="6000" dirty="0" smtClean="0"/>
                <a:t>]</a:t>
              </a:r>
              <a:endParaRPr lang="en-US" sz="6000" dirty="0"/>
            </a:p>
          </p:txBody>
        </p:sp>
      </p:grpSp>
      <p:grpSp>
        <p:nvGrpSpPr>
          <p:cNvPr id="15" name="Group 14"/>
          <p:cNvGrpSpPr/>
          <p:nvPr/>
        </p:nvGrpSpPr>
        <p:grpSpPr>
          <a:xfrm>
            <a:off x="1969381" y="4669699"/>
            <a:ext cx="4667012" cy="837268"/>
            <a:chOff x="1989214" y="4158733"/>
            <a:chExt cx="4667012" cy="837268"/>
          </a:xfrm>
        </p:grpSpPr>
        <p:sp>
          <p:nvSpPr>
            <p:cNvPr id="6" name="TextBox 5"/>
            <p:cNvSpPr txBox="1"/>
            <p:nvPr/>
          </p:nvSpPr>
          <p:spPr>
            <a:xfrm>
              <a:off x="1989214" y="4340264"/>
              <a:ext cx="1513876" cy="461665"/>
            </a:xfrm>
            <a:prstGeom prst="rect">
              <a:avLst/>
            </a:prstGeom>
            <a:noFill/>
          </p:spPr>
          <p:txBody>
            <a:bodyPr wrap="none" rtlCol="0">
              <a:spAutoFit/>
            </a:bodyPr>
            <a:lstStyle/>
            <a:p>
              <a:r>
                <a:rPr lang="en-US" sz="2400" dirty="0" smtClean="0"/>
                <a:t>[0.53 0.85]</a:t>
              </a:r>
              <a:endParaRPr lang="en-US" sz="2400" dirty="0"/>
            </a:p>
          </p:txBody>
        </p:sp>
        <p:sp>
          <p:nvSpPr>
            <p:cNvPr id="7" name="TextBox 6"/>
            <p:cNvSpPr txBox="1"/>
            <p:nvPr/>
          </p:nvSpPr>
          <p:spPr>
            <a:xfrm>
              <a:off x="3581400" y="4158733"/>
              <a:ext cx="803425" cy="830997"/>
            </a:xfrm>
            <a:prstGeom prst="rect">
              <a:avLst/>
            </a:prstGeom>
            <a:noFill/>
          </p:spPr>
          <p:txBody>
            <a:bodyPr wrap="none" rtlCol="0">
              <a:spAutoFit/>
            </a:bodyPr>
            <a:lstStyle/>
            <a:p>
              <a:pPr marL="457200" indent="-457200">
                <a:buAutoNum type="arabicPlain"/>
              </a:pPr>
              <a:r>
                <a:rPr lang="en-US" sz="2400" dirty="0" smtClean="0"/>
                <a:t>2</a:t>
              </a:r>
            </a:p>
            <a:p>
              <a:r>
                <a:rPr lang="en-US" sz="2400" dirty="0" smtClean="0"/>
                <a:t>2     3</a:t>
              </a:r>
              <a:endParaRPr lang="en-US" sz="2400" dirty="0"/>
            </a:p>
          </p:txBody>
        </p:sp>
        <p:sp>
          <p:nvSpPr>
            <p:cNvPr id="9" name="TextBox 8"/>
            <p:cNvSpPr txBox="1"/>
            <p:nvPr/>
          </p:nvSpPr>
          <p:spPr>
            <a:xfrm>
              <a:off x="4740749" y="4165004"/>
              <a:ext cx="731290" cy="830997"/>
            </a:xfrm>
            <a:prstGeom prst="rect">
              <a:avLst/>
            </a:prstGeom>
            <a:noFill/>
          </p:spPr>
          <p:txBody>
            <a:bodyPr wrap="none" rtlCol="0">
              <a:spAutoFit/>
            </a:bodyPr>
            <a:lstStyle/>
            <a:p>
              <a:r>
                <a:rPr lang="en-US" sz="2400" dirty="0" smtClean="0"/>
                <a:t>0.53</a:t>
              </a:r>
            </a:p>
            <a:p>
              <a:r>
                <a:rPr lang="en-US" sz="2400" dirty="0" smtClean="0"/>
                <a:t>0.85</a:t>
              </a:r>
              <a:endParaRPr lang="en-US" sz="2400" dirty="0"/>
            </a:p>
          </p:txBody>
        </p:sp>
        <p:sp>
          <p:nvSpPr>
            <p:cNvPr id="14" name="TextBox 13"/>
            <p:cNvSpPr txBox="1"/>
            <p:nvPr/>
          </p:nvSpPr>
          <p:spPr>
            <a:xfrm>
              <a:off x="5717571" y="4349669"/>
              <a:ext cx="938655" cy="461665"/>
            </a:xfrm>
            <a:prstGeom prst="rect">
              <a:avLst/>
            </a:prstGeom>
            <a:noFill/>
          </p:spPr>
          <p:txBody>
            <a:bodyPr wrap="none" rtlCol="0">
              <a:spAutoFit/>
            </a:bodyPr>
            <a:lstStyle/>
            <a:p>
              <a:r>
                <a:rPr lang="en-US" sz="2400" dirty="0" smtClean="0"/>
                <a:t>= 4.25</a:t>
              </a:r>
              <a:endParaRPr lang="en-US" sz="2400" dirty="0"/>
            </a:p>
          </p:txBody>
        </p:sp>
      </p:grpSp>
    </p:spTree>
    <p:extLst>
      <p:ext uri="{BB962C8B-B14F-4D97-AF65-F5344CB8AC3E}">
        <p14:creationId xmlns:p14="http://schemas.microsoft.com/office/powerpoint/2010/main" val="16105890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More </a:t>
            </a:r>
            <a:r>
              <a:rPr lang="en-US" dirty="0" err="1" smtClean="0"/>
              <a:t>Eigenpairs</a:t>
            </a:r>
            <a:endParaRPr lang="en-US" dirty="0"/>
          </a:p>
        </p:txBody>
      </p:sp>
      <p:sp>
        <p:nvSpPr>
          <p:cNvPr id="3" name="Content Placeholder 2"/>
          <p:cNvSpPr>
            <a:spLocks noGrp="1"/>
          </p:cNvSpPr>
          <p:nvPr>
            <p:ph idx="1"/>
          </p:nvPr>
        </p:nvSpPr>
        <p:spPr/>
        <p:txBody>
          <a:bodyPr/>
          <a:lstStyle/>
          <a:p>
            <a:r>
              <a:rPr lang="en-US" dirty="0" smtClean="0"/>
              <a:t>Eliminate the portion of the matrix M that can be generated by the first </a:t>
            </a:r>
            <a:r>
              <a:rPr lang="en-US" dirty="0" err="1" smtClean="0"/>
              <a:t>eigenpair</a:t>
            </a:r>
            <a:r>
              <a:rPr lang="en-US" dirty="0" smtClean="0"/>
              <a:t>, </a:t>
            </a:r>
            <a:r>
              <a:rPr lang="en-US" dirty="0">
                <a:sym typeface="Symbol"/>
              </a:rPr>
              <a:t> </a:t>
            </a:r>
            <a:r>
              <a:rPr lang="en-US" dirty="0" smtClean="0"/>
              <a:t>and </a:t>
            </a:r>
            <a:r>
              <a:rPr lang="en-US" b="1" dirty="0" smtClean="0"/>
              <a:t>x</a:t>
            </a:r>
            <a:r>
              <a:rPr lang="en-US" dirty="0" smtClean="0"/>
              <a:t>.</a:t>
            </a:r>
          </a:p>
          <a:p>
            <a:r>
              <a:rPr lang="en-US" dirty="0" smtClean="0"/>
              <a:t>M* := M – </a:t>
            </a:r>
            <a:r>
              <a:rPr lang="en-US" dirty="0" smtClean="0">
                <a:sym typeface="Symbol"/>
              </a:rPr>
              <a:t></a:t>
            </a:r>
            <a:r>
              <a:rPr lang="en-US" b="1" dirty="0" smtClean="0">
                <a:sym typeface="Symbol"/>
              </a:rPr>
              <a:t>x</a:t>
            </a:r>
            <a:r>
              <a:rPr lang="en-US" dirty="0" smtClean="0">
                <a:sym typeface="Symbol"/>
              </a:rPr>
              <a:t> </a:t>
            </a:r>
            <a:r>
              <a:rPr lang="en-US" b="1" dirty="0" err="1" smtClean="0"/>
              <a:t>x</a:t>
            </a:r>
            <a:r>
              <a:rPr lang="en-US" baseline="30000" dirty="0" err="1" smtClean="0"/>
              <a:t>T</a:t>
            </a:r>
            <a:r>
              <a:rPr lang="en-US" dirty="0" err="1" smtClean="0"/>
              <a:t>.</a:t>
            </a:r>
            <a:endParaRPr lang="en-US" dirty="0" smtClean="0"/>
          </a:p>
          <a:p>
            <a:r>
              <a:rPr lang="en-US" dirty="0" smtClean="0"/>
              <a:t>Recursively find the principal</a:t>
            </a:r>
            <a:r>
              <a:rPr lang="en-US" b="1" dirty="0" smtClean="0"/>
              <a:t> </a:t>
            </a:r>
            <a:r>
              <a:rPr lang="en-US" dirty="0" err="1" smtClean="0"/>
              <a:t>eigenpair</a:t>
            </a:r>
            <a:r>
              <a:rPr lang="en-US" dirty="0" smtClean="0"/>
              <a:t> for M*, eliminate the effect of that pair, and so on.</a:t>
            </a:r>
          </a:p>
          <a:p>
            <a:r>
              <a:rPr lang="en-US" dirty="0" smtClean="0">
                <a:solidFill>
                  <a:srgbClr val="00B050"/>
                </a:solidFill>
              </a:rPr>
              <a:t>Example</a:t>
            </a:r>
            <a:r>
              <a:rPr lang="en-US" dirty="0" smtClean="0"/>
              <a: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43</a:t>
            </a:fld>
            <a:endParaRPr lang="en-US" dirty="0"/>
          </a:p>
        </p:txBody>
      </p:sp>
      <p:sp>
        <p:nvSpPr>
          <p:cNvPr id="5" name="TextBox 4"/>
          <p:cNvSpPr txBox="1"/>
          <p:nvPr/>
        </p:nvSpPr>
        <p:spPr>
          <a:xfrm>
            <a:off x="1524000" y="4953000"/>
            <a:ext cx="881973" cy="461665"/>
          </a:xfrm>
          <a:prstGeom prst="rect">
            <a:avLst/>
          </a:prstGeom>
          <a:noFill/>
        </p:spPr>
        <p:txBody>
          <a:bodyPr wrap="none" rtlCol="0">
            <a:spAutoFit/>
          </a:bodyPr>
          <a:lstStyle/>
          <a:p>
            <a:r>
              <a:rPr lang="en-US" sz="2400" dirty="0" smtClean="0"/>
              <a:t>M* = </a:t>
            </a:r>
            <a:endParaRPr lang="en-US" sz="2400" dirty="0"/>
          </a:p>
        </p:txBody>
      </p:sp>
      <p:grpSp>
        <p:nvGrpSpPr>
          <p:cNvPr id="7" name="Group 6"/>
          <p:cNvGrpSpPr/>
          <p:nvPr/>
        </p:nvGrpSpPr>
        <p:grpSpPr>
          <a:xfrm>
            <a:off x="2219058" y="4672865"/>
            <a:ext cx="1256450" cy="1021934"/>
            <a:chOff x="3337560" y="4066398"/>
            <a:chExt cx="1256450" cy="1021934"/>
          </a:xfrm>
        </p:grpSpPr>
        <p:sp>
          <p:nvSpPr>
            <p:cNvPr id="8" name="TextBox 7"/>
            <p:cNvSpPr txBox="1"/>
            <p:nvPr/>
          </p:nvSpPr>
          <p:spPr>
            <a:xfrm>
              <a:off x="3337560" y="4066398"/>
              <a:ext cx="426720" cy="1015663"/>
            </a:xfrm>
            <a:prstGeom prst="rect">
              <a:avLst/>
            </a:prstGeom>
            <a:noFill/>
          </p:spPr>
          <p:txBody>
            <a:bodyPr wrap="none" rtlCol="0">
              <a:spAutoFit/>
            </a:bodyPr>
            <a:lstStyle/>
            <a:p>
              <a:r>
                <a:rPr lang="en-US" sz="6000" dirty="0" smtClean="0"/>
                <a:t>[</a:t>
              </a:r>
              <a:endParaRPr lang="en-US" sz="6000" dirty="0"/>
            </a:p>
          </p:txBody>
        </p:sp>
        <p:sp>
          <p:nvSpPr>
            <p:cNvPr id="9" name="TextBox 8"/>
            <p:cNvSpPr txBox="1"/>
            <p:nvPr/>
          </p:nvSpPr>
          <p:spPr>
            <a:xfrm>
              <a:off x="4167290" y="4072669"/>
              <a:ext cx="426720" cy="1015663"/>
            </a:xfrm>
            <a:prstGeom prst="rect">
              <a:avLst/>
            </a:prstGeom>
            <a:noFill/>
          </p:spPr>
          <p:txBody>
            <a:bodyPr wrap="none" rtlCol="0">
              <a:spAutoFit/>
            </a:bodyPr>
            <a:lstStyle/>
            <a:p>
              <a:r>
                <a:rPr lang="en-US" sz="6000" dirty="0" smtClean="0"/>
                <a:t>]</a:t>
              </a:r>
              <a:endParaRPr lang="en-US" sz="6000" dirty="0"/>
            </a:p>
          </p:txBody>
        </p:sp>
      </p:grpSp>
      <p:sp>
        <p:nvSpPr>
          <p:cNvPr id="10" name="TextBox 9"/>
          <p:cNvSpPr txBox="1"/>
          <p:nvPr/>
        </p:nvSpPr>
        <p:spPr>
          <a:xfrm>
            <a:off x="7315199" y="4765197"/>
            <a:ext cx="1449436" cy="830997"/>
          </a:xfrm>
          <a:prstGeom prst="rect">
            <a:avLst/>
          </a:prstGeom>
          <a:noFill/>
        </p:spPr>
        <p:txBody>
          <a:bodyPr wrap="none" rtlCol="0">
            <a:spAutoFit/>
          </a:bodyPr>
          <a:lstStyle/>
          <a:p>
            <a:r>
              <a:rPr lang="en-US" sz="2400" dirty="0" smtClean="0"/>
              <a:t>-0.19 0.09</a:t>
            </a:r>
          </a:p>
          <a:p>
            <a:r>
              <a:rPr lang="en-US" sz="2400" dirty="0" smtClean="0"/>
              <a:t>0.09  0.07</a:t>
            </a:r>
            <a:endParaRPr lang="en-US" sz="2400" dirty="0"/>
          </a:p>
        </p:txBody>
      </p:sp>
      <p:sp>
        <p:nvSpPr>
          <p:cNvPr id="11" name="TextBox 10"/>
          <p:cNvSpPr txBox="1"/>
          <p:nvPr/>
        </p:nvSpPr>
        <p:spPr>
          <a:xfrm>
            <a:off x="3581400" y="4956133"/>
            <a:ext cx="993157" cy="461665"/>
          </a:xfrm>
          <a:prstGeom prst="rect">
            <a:avLst/>
          </a:prstGeom>
          <a:noFill/>
        </p:spPr>
        <p:txBody>
          <a:bodyPr wrap="none" rtlCol="0">
            <a:spAutoFit/>
          </a:bodyPr>
          <a:lstStyle/>
          <a:p>
            <a:r>
              <a:rPr lang="en-US" sz="2400" dirty="0"/>
              <a:t>–</a:t>
            </a:r>
            <a:r>
              <a:rPr lang="en-US" sz="2400" dirty="0" smtClean="0"/>
              <a:t> 4.25 </a:t>
            </a:r>
            <a:endParaRPr lang="en-US" sz="2400" dirty="0"/>
          </a:p>
        </p:txBody>
      </p:sp>
      <p:grpSp>
        <p:nvGrpSpPr>
          <p:cNvPr id="12" name="Group 11"/>
          <p:cNvGrpSpPr/>
          <p:nvPr/>
        </p:nvGrpSpPr>
        <p:grpSpPr>
          <a:xfrm>
            <a:off x="4341856" y="4679136"/>
            <a:ext cx="1256450" cy="1021934"/>
            <a:chOff x="3337560" y="4066398"/>
            <a:chExt cx="1256450" cy="1021934"/>
          </a:xfrm>
        </p:grpSpPr>
        <p:sp>
          <p:nvSpPr>
            <p:cNvPr id="13" name="TextBox 12"/>
            <p:cNvSpPr txBox="1"/>
            <p:nvPr/>
          </p:nvSpPr>
          <p:spPr>
            <a:xfrm>
              <a:off x="3337560" y="4066398"/>
              <a:ext cx="426720" cy="1015663"/>
            </a:xfrm>
            <a:prstGeom prst="rect">
              <a:avLst/>
            </a:prstGeom>
            <a:noFill/>
          </p:spPr>
          <p:txBody>
            <a:bodyPr wrap="none" rtlCol="0">
              <a:spAutoFit/>
            </a:bodyPr>
            <a:lstStyle/>
            <a:p>
              <a:r>
                <a:rPr lang="en-US" sz="6000" dirty="0" smtClean="0"/>
                <a:t>[</a:t>
              </a:r>
              <a:endParaRPr lang="en-US" sz="6000" dirty="0"/>
            </a:p>
          </p:txBody>
        </p:sp>
        <p:sp>
          <p:nvSpPr>
            <p:cNvPr id="14" name="TextBox 13"/>
            <p:cNvSpPr txBox="1"/>
            <p:nvPr/>
          </p:nvSpPr>
          <p:spPr>
            <a:xfrm>
              <a:off x="4167290" y="4072669"/>
              <a:ext cx="426720" cy="1015663"/>
            </a:xfrm>
            <a:prstGeom prst="rect">
              <a:avLst/>
            </a:prstGeom>
            <a:noFill/>
          </p:spPr>
          <p:txBody>
            <a:bodyPr wrap="none" rtlCol="0">
              <a:spAutoFit/>
            </a:bodyPr>
            <a:lstStyle/>
            <a:p>
              <a:r>
                <a:rPr lang="en-US" sz="6000" dirty="0" smtClean="0"/>
                <a:t>]</a:t>
              </a:r>
              <a:endParaRPr lang="en-US" sz="6000" dirty="0"/>
            </a:p>
          </p:txBody>
        </p:sp>
      </p:grpSp>
      <p:sp>
        <p:nvSpPr>
          <p:cNvPr id="15" name="TextBox 14"/>
          <p:cNvSpPr txBox="1"/>
          <p:nvPr/>
        </p:nvSpPr>
        <p:spPr>
          <a:xfrm>
            <a:off x="4597223" y="4771468"/>
            <a:ext cx="731290" cy="830997"/>
          </a:xfrm>
          <a:prstGeom prst="rect">
            <a:avLst/>
          </a:prstGeom>
          <a:noFill/>
        </p:spPr>
        <p:txBody>
          <a:bodyPr wrap="none" rtlCol="0">
            <a:spAutoFit/>
          </a:bodyPr>
          <a:lstStyle/>
          <a:p>
            <a:r>
              <a:rPr lang="en-US" sz="2400" dirty="0" smtClean="0"/>
              <a:t>0.53</a:t>
            </a:r>
          </a:p>
          <a:p>
            <a:r>
              <a:rPr lang="en-US" sz="2400" dirty="0" smtClean="0"/>
              <a:t>0.85</a:t>
            </a:r>
            <a:endParaRPr lang="en-US" sz="2400" dirty="0"/>
          </a:p>
        </p:txBody>
      </p:sp>
      <p:sp>
        <p:nvSpPr>
          <p:cNvPr id="16" name="TextBox 15"/>
          <p:cNvSpPr txBox="1"/>
          <p:nvPr/>
        </p:nvSpPr>
        <p:spPr>
          <a:xfrm>
            <a:off x="5403735" y="4953000"/>
            <a:ext cx="1534394" cy="461665"/>
          </a:xfrm>
          <a:prstGeom prst="rect">
            <a:avLst/>
          </a:prstGeom>
          <a:noFill/>
        </p:spPr>
        <p:txBody>
          <a:bodyPr wrap="none" rtlCol="0">
            <a:spAutoFit/>
          </a:bodyPr>
          <a:lstStyle/>
          <a:p>
            <a:r>
              <a:rPr lang="en-US" sz="2400" dirty="0" smtClean="0"/>
              <a:t>[0.53 0.85]</a:t>
            </a:r>
            <a:endParaRPr lang="en-US" sz="2400" dirty="0"/>
          </a:p>
        </p:txBody>
      </p:sp>
      <p:sp>
        <p:nvSpPr>
          <p:cNvPr id="17" name="TextBox 16"/>
          <p:cNvSpPr txBox="1"/>
          <p:nvPr/>
        </p:nvSpPr>
        <p:spPr>
          <a:xfrm>
            <a:off x="2432418" y="4768333"/>
            <a:ext cx="803425" cy="830997"/>
          </a:xfrm>
          <a:prstGeom prst="rect">
            <a:avLst/>
          </a:prstGeom>
          <a:noFill/>
        </p:spPr>
        <p:txBody>
          <a:bodyPr wrap="none" rtlCol="0">
            <a:spAutoFit/>
          </a:bodyPr>
          <a:lstStyle/>
          <a:p>
            <a:pPr marL="457200" indent="-457200">
              <a:buAutoNum type="arabicPlain"/>
            </a:pPr>
            <a:r>
              <a:rPr lang="en-US" sz="2400" dirty="0" smtClean="0"/>
              <a:t>2</a:t>
            </a:r>
          </a:p>
          <a:p>
            <a:r>
              <a:rPr lang="en-US" sz="2400" dirty="0" smtClean="0"/>
              <a:t>2     3</a:t>
            </a:r>
            <a:endParaRPr lang="en-US" sz="2400" dirty="0"/>
          </a:p>
        </p:txBody>
      </p:sp>
      <p:sp>
        <p:nvSpPr>
          <p:cNvPr id="18" name="TextBox 17"/>
          <p:cNvSpPr txBox="1"/>
          <p:nvPr/>
        </p:nvSpPr>
        <p:spPr>
          <a:xfrm>
            <a:off x="6874627" y="4962405"/>
            <a:ext cx="341760" cy="461665"/>
          </a:xfrm>
          <a:prstGeom prst="rect">
            <a:avLst/>
          </a:prstGeom>
          <a:noFill/>
        </p:spPr>
        <p:txBody>
          <a:bodyPr wrap="none" rtlCol="0">
            <a:spAutoFit/>
          </a:bodyPr>
          <a:lstStyle/>
          <a:p>
            <a:r>
              <a:rPr lang="en-US" sz="2400" dirty="0" smtClean="0"/>
              <a:t>=</a:t>
            </a:r>
            <a:endParaRPr lang="en-US" sz="2400" dirty="0"/>
          </a:p>
        </p:txBody>
      </p:sp>
      <p:sp>
        <p:nvSpPr>
          <p:cNvPr id="19" name="TextBox 18"/>
          <p:cNvSpPr txBox="1"/>
          <p:nvPr/>
        </p:nvSpPr>
        <p:spPr>
          <a:xfrm>
            <a:off x="7101839" y="4672863"/>
            <a:ext cx="426720" cy="1015663"/>
          </a:xfrm>
          <a:prstGeom prst="rect">
            <a:avLst/>
          </a:prstGeom>
          <a:noFill/>
        </p:spPr>
        <p:txBody>
          <a:bodyPr wrap="none" rtlCol="0">
            <a:spAutoFit/>
          </a:bodyPr>
          <a:lstStyle/>
          <a:p>
            <a:r>
              <a:rPr lang="en-US" sz="6000" dirty="0" smtClean="0"/>
              <a:t>[</a:t>
            </a:r>
            <a:endParaRPr lang="en-US" sz="6000" dirty="0"/>
          </a:p>
        </p:txBody>
      </p:sp>
      <p:sp>
        <p:nvSpPr>
          <p:cNvPr id="20" name="TextBox 19"/>
          <p:cNvSpPr txBox="1"/>
          <p:nvPr/>
        </p:nvSpPr>
        <p:spPr>
          <a:xfrm>
            <a:off x="8702493" y="4662065"/>
            <a:ext cx="426720" cy="1015663"/>
          </a:xfrm>
          <a:prstGeom prst="rect">
            <a:avLst/>
          </a:prstGeom>
          <a:noFill/>
        </p:spPr>
        <p:txBody>
          <a:bodyPr wrap="none" rtlCol="0">
            <a:spAutoFit/>
          </a:bodyPr>
          <a:lstStyle/>
          <a:p>
            <a:r>
              <a:rPr lang="en-US" sz="6000" dirty="0" smtClean="0"/>
              <a:t>]</a:t>
            </a:r>
            <a:endParaRPr lang="en-US" sz="6000" dirty="0"/>
          </a:p>
        </p:txBody>
      </p:sp>
    </p:spTree>
    <p:extLst>
      <p:ext uri="{BB962C8B-B14F-4D97-AF65-F5344CB8AC3E}">
        <p14:creationId xmlns:p14="http://schemas.microsoft.com/office/powerpoint/2010/main" val="14961212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Compute the SVD</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Start by supposing M = U</a:t>
            </a:r>
            <a:r>
              <a:rPr lang="en-US" dirty="0" smtClean="0">
                <a:sym typeface="Symbol"/>
              </a:rPr>
              <a:t></a:t>
            </a:r>
            <a:r>
              <a:rPr lang="en-US" dirty="0" smtClean="0"/>
              <a:t>V</a:t>
            </a:r>
            <a:r>
              <a:rPr lang="en-US" baseline="30000" dirty="0" smtClean="0"/>
              <a:t>T</a:t>
            </a:r>
            <a:r>
              <a:rPr lang="en-US" dirty="0" smtClean="0"/>
              <a:t>.</a:t>
            </a:r>
          </a:p>
          <a:p>
            <a:r>
              <a:rPr lang="en-US" dirty="0" smtClean="0"/>
              <a:t>M</a:t>
            </a:r>
            <a:r>
              <a:rPr lang="en-US" baseline="30000" dirty="0" smtClean="0"/>
              <a:t>T</a:t>
            </a:r>
            <a:r>
              <a:rPr lang="en-US" dirty="0" smtClean="0"/>
              <a:t> = (</a:t>
            </a:r>
            <a:r>
              <a:rPr lang="en-US" dirty="0"/>
              <a:t>U</a:t>
            </a:r>
            <a:r>
              <a:rPr lang="en-US" dirty="0">
                <a:sym typeface="Symbol"/>
              </a:rPr>
              <a:t></a:t>
            </a:r>
            <a:r>
              <a:rPr lang="en-US" dirty="0" smtClean="0"/>
              <a:t>V</a:t>
            </a:r>
            <a:r>
              <a:rPr lang="en-US" baseline="30000" dirty="0" smtClean="0"/>
              <a:t>T</a:t>
            </a:r>
            <a:r>
              <a:rPr lang="en-US" dirty="0" smtClean="0"/>
              <a:t>)</a:t>
            </a:r>
            <a:r>
              <a:rPr lang="en-US" baseline="30000" dirty="0" smtClean="0"/>
              <a:t>T</a:t>
            </a:r>
            <a:r>
              <a:rPr lang="en-US" dirty="0" smtClean="0"/>
              <a:t> = (V</a:t>
            </a:r>
            <a:r>
              <a:rPr lang="en-US" baseline="30000" dirty="0" smtClean="0"/>
              <a:t>T</a:t>
            </a:r>
            <a:r>
              <a:rPr lang="en-US" dirty="0" smtClean="0"/>
              <a:t>)</a:t>
            </a:r>
            <a:r>
              <a:rPr lang="en-US" baseline="30000" dirty="0" smtClean="0"/>
              <a:t>T</a:t>
            </a:r>
            <a:r>
              <a:rPr lang="en-US" dirty="0" smtClean="0">
                <a:sym typeface="Symbol"/>
              </a:rPr>
              <a:t></a:t>
            </a:r>
            <a:r>
              <a:rPr lang="en-US" baseline="30000" dirty="0" smtClean="0">
                <a:sym typeface="Symbol"/>
              </a:rPr>
              <a:t>T</a:t>
            </a:r>
            <a:r>
              <a:rPr lang="en-US" dirty="0" smtClean="0">
                <a:sym typeface="Symbol"/>
              </a:rPr>
              <a:t>U</a:t>
            </a:r>
            <a:r>
              <a:rPr lang="en-US" baseline="30000" dirty="0" smtClean="0">
                <a:sym typeface="Symbol"/>
              </a:rPr>
              <a:t>T</a:t>
            </a:r>
            <a:r>
              <a:rPr lang="en-US" dirty="0" smtClean="0">
                <a:sym typeface="Symbol"/>
              </a:rPr>
              <a:t> = VU</a:t>
            </a:r>
            <a:r>
              <a:rPr lang="en-US" baseline="30000" dirty="0" smtClean="0">
                <a:sym typeface="Symbol"/>
              </a:rPr>
              <a:t>T</a:t>
            </a:r>
            <a:r>
              <a:rPr lang="en-US" dirty="0" smtClean="0">
                <a:sym typeface="Symbol"/>
              </a:rPr>
              <a:t>.</a:t>
            </a:r>
          </a:p>
          <a:p>
            <a:pPr lvl="1"/>
            <a:r>
              <a:rPr lang="en-US" dirty="0" smtClean="0">
                <a:solidFill>
                  <a:srgbClr val="00B050"/>
                </a:solidFill>
                <a:sym typeface="Symbol"/>
              </a:rPr>
              <a:t>Why</a:t>
            </a:r>
            <a:r>
              <a:rPr lang="en-US" dirty="0" smtClean="0">
                <a:sym typeface="Symbol"/>
              </a:rPr>
              <a:t>? (1) Rule for transpose of a product (2) the transpose of the transpose and the transpose of a diagonal matrix are both the identity function.</a:t>
            </a:r>
          </a:p>
          <a:p>
            <a:r>
              <a:rPr lang="en-US" dirty="0" smtClean="0">
                <a:sym typeface="Symbol"/>
              </a:rPr>
              <a:t>M</a:t>
            </a:r>
            <a:r>
              <a:rPr lang="en-US" baseline="30000" dirty="0" smtClean="0">
                <a:sym typeface="Symbol"/>
              </a:rPr>
              <a:t>T</a:t>
            </a:r>
            <a:r>
              <a:rPr lang="en-US" dirty="0" smtClean="0">
                <a:sym typeface="Symbol"/>
              </a:rPr>
              <a:t>M = </a:t>
            </a:r>
            <a:r>
              <a:rPr lang="en-US" dirty="0">
                <a:sym typeface="Symbol"/>
              </a:rPr>
              <a:t>V</a:t>
            </a:r>
            <a:r>
              <a:rPr lang="en-US" dirty="0" smtClean="0">
                <a:sym typeface="Symbol"/>
              </a:rPr>
              <a:t>U</a:t>
            </a:r>
            <a:r>
              <a:rPr lang="en-US" baseline="30000" dirty="0" smtClean="0">
                <a:sym typeface="Symbol"/>
              </a:rPr>
              <a:t>T</a:t>
            </a:r>
            <a:r>
              <a:rPr lang="en-US" dirty="0" smtClean="0"/>
              <a:t>U</a:t>
            </a:r>
            <a:r>
              <a:rPr lang="en-US" dirty="0">
                <a:sym typeface="Symbol"/>
              </a:rPr>
              <a:t></a:t>
            </a:r>
            <a:r>
              <a:rPr lang="en-US" dirty="0" smtClean="0"/>
              <a:t>V</a:t>
            </a:r>
            <a:r>
              <a:rPr lang="en-US" baseline="30000" dirty="0" smtClean="0"/>
              <a:t>T </a:t>
            </a:r>
            <a:r>
              <a:rPr lang="en-US" dirty="0" smtClean="0"/>
              <a:t>= </a:t>
            </a:r>
            <a:r>
              <a:rPr lang="en-US" dirty="0">
                <a:sym typeface="Symbol"/>
              </a:rPr>
              <a:t>V</a:t>
            </a:r>
            <a:r>
              <a:rPr lang="en-US" dirty="0" smtClean="0">
                <a:sym typeface="Symbol"/>
              </a:rPr>
              <a:t></a:t>
            </a:r>
            <a:r>
              <a:rPr lang="en-US" baseline="30000" dirty="0" smtClean="0">
                <a:sym typeface="Symbol"/>
              </a:rPr>
              <a:t>2</a:t>
            </a:r>
            <a:r>
              <a:rPr lang="en-US" dirty="0" smtClean="0"/>
              <a:t>V</a:t>
            </a:r>
            <a:r>
              <a:rPr lang="en-US" baseline="30000" dirty="0" smtClean="0"/>
              <a:t>T</a:t>
            </a:r>
            <a:r>
              <a:rPr lang="en-US" dirty="0" smtClean="0"/>
              <a:t>.</a:t>
            </a:r>
          </a:p>
          <a:p>
            <a:pPr lvl="1"/>
            <a:r>
              <a:rPr lang="en-US" dirty="0" smtClean="0">
                <a:solidFill>
                  <a:srgbClr val="00B050"/>
                </a:solidFill>
              </a:rPr>
              <a:t>Why</a:t>
            </a:r>
            <a:r>
              <a:rPr lang="en-US" dirty="0" smtClean="0"/>
              <a:t>? U is orthonormal, so U</a:t>
            </a:r>
            <a:r>
              <a:rPr lang="en-US" baseline="30000" dirty="0" smtClean="0"/>
              <a:t>T</a:t>
            </a:r>
            <a:r>
              <a:rPr lang="en-US" dirty="0" smtClean="0"/>
              <a:t>U is an identity matrix.</a:t>
            </a:r>
          </a:p>
          <a:p>
            <a:pPr lvl="1"/>
            <a:r>
              <a:rPr lang="en-US" dirty="0" smtClean="0"/>
              <a:t>Also note that </a:t>
            </a:r>
            <a:r>
              <a:rPr lang="en-US" dirty="0">
                <a:sym typeface="Symbol"/>
              </a:rPr>
              <a:t></a:t>
            </a:r>
            <a:r>
              <a:rPr lang="en-US" baseline="30000" dirty="0" smtClean="0">
                <a:sym typeface="Symbol"/>
              </a:rPr>
              <a:t>2</a:t>
            </a:r>
            <a:r>
              <a:rPr lang="en-US" dirty="0" smtClean="0"/>
              <a:t> is a diagonal matrix whose </a:t>
            </a:r>
            <a:r>
              <a:rPr lang="en-US" dirty="0" err="1" smtClean="0"/>
              <a:t>i-th</a:t>
            </a:r>
            <a:r>
              <a:rPr lang="en-US" dirty="0" smtClean="0"/>
              <a:t> element is the square of the </a:t>
            </a:r>
            <a:r>
              <a:rPr lang="en-US" dirty="0" err="1" smtClean="0"/>
              <a:t>i-th</a:t>
            </a:r>
            <a:r>
              <a:rPr lang="en-US" dirty="0" smtClean="0"/>
              <a:t> element of </a:t>
            </a:r>
            <a:r>
              <a:rPr lang="en-US" dirty="0">
                <a:sym typeface="Symbol"/>
              </a:rPr>
              <a:t></a:t>
            </a:r>
            <a:r>
              <a:rPr lang="en-US" dirty="0" smtClean="0"/>
              <a:t>.</a:t>
            </a:r>
          </a:p>
          <a:p>
            <a:r>
              <a:rPr lang="en-US" dirty="0" smtClean="0">
                <a:sym typeface="Symbol"/>
              </a:rPr>
              <a:t>M</a:t>
            </a:r>
            <a:r>
              <a:rPr lang="en-US" baseline="30000" dirty="0" smtClean="0">
                <a:sym typeface="Symbol"/>
              </a:rPr>
              <a:t>T</a:t>
            </a:r>
            <a:r>
              <a:rPr lang="en-US" dirty="0" smtClean="0">
                <a:sym typeface="Symbol"/>
              </a:rPr>
              <a:t>MV = </a:t>
            </a:r>
            <a:r>
              <a:rPr lang="en-US" dirty="0">
                <a:sym typeface="Symbol"/>
              </a:rPr>
              <a:t>V</a:t>
            </a:r>
            <a:r>
              <a:rPr lang="en-US" baseline="30000" dirty="0" smtClean="0">
                <a:sym typeface="Symbol"/>
              </a:rPr>
              <a:t>2</a:t>
            </a:r>
            <a:r>
              <a:rPr lang="en-US" dirty="0" smtClean="0"/>
              <a:t>V</a:t>
            </a:r>
            <a:r>
              <a:rPr lang="en-US" baseline="30000" dirty="0" smtClean="0"/>
              <a:t>T</a:t>
            </a:r>
            <a:r>
              <a:rPr lang="en-US" dirty="0" smtClean="0">
                <a:sym typeface="Symbol"/>
              </a:rPr>
              <a:t>V = </a:t>
            </a:r>
            <a:r>
              <a:rPr lang="en-US" dirty="0">
                <a:sym typeface="Symbol"/>
              </a:rPr>
              <a:t>V</a:t>
            </a:r>
            <a:r>
              <a:rPr lang="en-US" baseline="30000" dirty="0">
                <a:sym typeface="Symbol"/>
              </a:rPr>
              <a:t>2</a:t>
            </a:r>
            <a:r>
              <a:rPr lang="en-US" dirty="0" smtClean="0">
                <a:sym typeface="Symbol"/>
              </a:rPr>
              <a:t>.</a:t>
            </a:r>
          </a:p>
          <a:p>
            <a:pPr lvl="1"/>
            <a:r>
              <a:rPr lang="en-US" dirty="0" smtClean="0">
                <a:solidFill>
                  <a:srgbClr val="00B050"/>
                </a:solidFill>
                <a:sym typeface="Symbol"/>
              </a:rPr>
              <a:t>Why</a:t>
            </a:r>
            <a:r>
              <a:rPr lang="en-US" dirty="0" smtClean="0">
                <a:sym typeface="Symbol"/>
              </a:rPr>
              <a:t>? V is also orthonormal.</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44</a:t>
            </a:fld>
            <a:endParaRPr lang="en-US" dirty="0"/>
          </a:p>
        </p:txBody>
      </p:sp>
    </p:spTree>
    <p:extLst>
      <p:ext uri="{BB962C8B-B14F-4D97-AF65-F5344CB8AC3E}">
        <p14:creationId xmlns:p14="http://schemas.microsoft.com/office/powerpoint/2010/main" val="190426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the SVD –(2)</a:t>
            </a:r>
            <a:endParaRPr lang="en-US" dirty="0"/>
          </a:p>
        </p:txBody>
      </p:sp>
      <p:sp>
        <p:nvSpPr>
          <p:cNvPr id="3" name="Content Placeholder 2"/>
          <p:cNvSpPr>
            <a:spLocks noGrp="1"/>
          </p:cNvSpPr>
          <p:nvPr>
            <p:ph idx="1"/>
          </p:nvPr>
        </p:nvSpPr>
        <p:spPr/>
        <p:txBody>
          <a:bodyPr>
            <a:normAutofit/>
          </a:bodyPr>
          <a:lstStyle/>
          <a:p>
            <a:r>
              <a:rPr lang="en-US" dirty="0" smtClean="0"/>
              <a:t>Starting with (</a:t>
            </a:r>
            <a:r>
              <a:rPr lang="en-US" dirty="0" smtClean="0">
                <a:sym typeface="Symbol"/>
              </a:rPr>
              <a:t>M</a:t>
            </a:r>
            <a:r>
              <a:rPr lang="en-US" baseline="30000" dirty="0" smtClean="0">
                <a:sym typeface="Symbol"/>
              </a:rPr>
              <a:t>T</a:t>
            </a:r>
            <a:r>
              <a:rPr lang="en-US" dirty="0" smtClean="0">
                <a:sym typeface="Symbol"/>
              </a:rPr>
              <a:t>M)V </a:t>
            </a:r>
            <a:r>
              <a:rPr lang="en-US" dirty="0">
                <a:sym typeface="Symbol"/>
              </a:rPr>
              <a:t>= </a:t>
            </a:r>
            <a:r>
              <a:rPr lang="en-US" dirty="0" smtClean="0">
                <a:sym typeface="Symbol"/>
              </a:rPr>
              <a:t>V</a:t>
            </a:r>
            <a:r>
              <a:rPr lang="en-US" dirty="0">
                <a:sym typeface="Symbol"/>
              </a:rPr>
              <a:t></a:t>
            </a:r>
            <a:r>
              <a:rPr lang="en-US" baseline="30000" dirty="0" smtClean="0">
                <a:sym typeface="Symbol"/>
              </a:rPr>
              <a:t>2</a:t>
            </a:r>
            <a:r>
              <a:rPr lang="en-US" dirty="0" smtClean="0">
                <a:sym typeface="Symbol"/>
              </a:rPr>
              <a:t>, note that therefore the </a:t>
            </a:r>
            <a:r>
              <a:rPr lang="en-US" dirty="0" err="1" smtClean="0">
                <a:sym typeface="Symbol"/>
              </a:rPr>
              <a:t>i-th</a:t>
            </a:r>
            <a:r>
              <a:rPr lang="en-US" dirty="0" smtClean="0">
                <a:sym typeface="Symbol"/>
              </a:rPr>
              <a:t> column of V is an eigenvector of M</a:t>
            </a:r>
            <a:r>
              <a:rPr lang="en-US" baseline="30000" dirty="0" smtClean="0">
                <a:sym typeface="Symbol"/>
              </a:rPr>
              <a:t>T</a:t>
            </a:r>
            <a:r>
              <a:rPr lang="en-US" dirty="0" smtClean="0">
                <a:sym typeface="Symbol"/>
              </a:rPr>
              <a:t>M, and its eigenvalue is the </a:t>
            </a:r>
            <a:r>
              <a:rPr lang="en-US" dirty="0" err="1" smtClean="0">
                <a:sym typeface="Symbol"/>
              </a:rPr>
              <a:t>i-th</a:t>
            </a:r>
            <a:r>
              <a:rPr lang="en-US" dirty="0" smtClean="0">
                <a:sym typeface="Symbol"/>
              </a:rPr>
              <a:t> element of </a:t>
            </a:r>
            <a:r>
              <a:rPr lang="en-US" dirty="0">
                <a:sym typeface="Symbol"/>
              </a:rPr>
              <a:t></a:t>
            </a:r>
            <a:r>
              <a:rPr lang="en-US" baseline="30000" dirty="0">
                <a:sym typeface="Symbol"/>
              </a:rPr>
              <a:t>2</a:t>
            </a:r>
            <a:r>
              <a:rPr lang="en-US" dirty="0" smtClean="0">
                <a:sym typeface="Symbol"/>
              </a:rPr>
              <a:t>.</a:t>
            </a:r>
          </a:p>
          <a:p>
            <a:r>
              <a:rPr lang="en-US" dirty="0" smtClean="0">
                <a:sym typeface="Symbol"/>
              </a:rPr>
              <a:t>Thus, we can find V and </a:t>
            </a:r>
            <a:r>
              <a:rPr lang="en-US" dirty="0">
                <a:sym typeface="Symbol"/>
              </a:rPr>
              <a:t> </a:t>
            </a:r>
            <a:r>
              <a:rPr lang="en-US" dirty="0" smtClean="0">
                <a:sym typeface="Symbol"/>
              </a:rPr>
              <a:t>by finding the </a:t>
            </a:r>
            <a:r>
              <a:rPr lang="en-US" dirty="0" err="1" smtClean="0">
                <a:sym typeface="Symbol"/>
              </a:rPr>
              <a:t>eigenpairs</a:t>
            </a:r>
            <a:r>
              <a:rPr lang="en-US" dirty="0" smtClean="0">
                <a:sym typeface="Symbol"/>
              </a:rPr>
              <a:t> for M</a:t>
            </a:r>
            <a:r>
              <a:rPr lang="en-US" baseline="30000" dirty="0" smtClean="0">
                <a:sym typeface="Symbol"/>
              </a:rPr>
              <a:t>T</a:t>
            </a:r>
            <a:r>
              <a:rPr lang="en-US" dirty="0" smtClean="0">
                <a:sym typeface="Symbol"/>
              </a:rPr>
              <a:t>M.</a:t>
            </a:r>
          </a:p>
          <a:p>
            <a:pPr lvl="1"/>
            <a:r>
              <a:rPr lang="en-US" dirty="0" smtClean="0">
                <a:sym typeface="Symbol"/>
              </a:rPr>
              <a:t>Once we have the eigenvalues in </a:t>
            </a:r>
            <a:r>
              <a:rPr lang="en-US" dirty="0">
                <a:sym typeface="Symbol"/>
              </a:rPr>
              <a:t></a:t>
            </a:r>
            <a:r>
              <a:rPr lang="en-US" baseline="30000" dirty="0">
                <a:sym typeface="Symbol"/>
              </a:rPr>
              <a:t>2</a:t>
            </a:r>
            <a:r>
              <a:rPr lang="en-US" dirty="0" smtClean="0">
                <a:sym typeface="Symbol"/>
              </a:rPr>
              <a:t>, we can find the singular values by taking the square root of these eigenvalues.</a:t>
            </a:r>
          </a:p>
          <a:p>
            <a:r>
              <a:rPr lang="en-US" dirty="0" smtClean="0">
                <a:sym typeface="Symbol"/>
              </a:rPr>
              <a:t>Symmetric argument, starting with MM</a:t>
            </a:r>
            <a:r>
              <a:rPr lang="en-US" baseline="30000" dirty="0" smtClean="0">
                <a:sym typeface="Symbol"/>
              </a:rPr>
              <a:t>T</a:t>
            </a:r>
            <a:r>
              <a:rPr lang="en-US" dirty="0" smtClean="0">
                <a:sym typeface="Symbol"/>
              </a:rPr>
              <a:t>, gives us U.</a:t>
            </a:r>
            <a:endParaRPr lang="en-US" dirty="0">
              <a:sym typeface="Symbol"/>
            </a:endParaRPr>
          </a:p>
        </p:txBody>
      </p:sp>
      <p:sp>
        <p:nvSpPr>
          <p:cNvPr id="4" name="Slide Number Placeholder 3"/>
          <p:cNvSpPr>
            <a:spLocks noGrp="1"/>
          </p:cNvSpPr>
          <p:nvPr>
            <p:ph type="sldNum" sz="quarter" idx="12"/>
          </p:nvPr>
        </p:nvSpPr>
        <p:spPr/>
        <p:txBody>
          <a:bodyPr/>
          <a:lstStyle/>
          <a:p>
            <a:fld id="{19B12225-5612-419B-A8D5-4B8EEE4C217E}" type="slidenum">
              <a:rPr lang="en-US" smtClean="0"/>
              <a:pPr/>
              <a:t>45</a:t>
            </a:fld>
            <a:endParaRPr lang="en-US" dirty="0"/>
          </a:p>
        </p:txBody>
      </p:sp>
    </p:spTree>
    <p:extLst>
      <p:ext uri="{BB962C8B-B14F-4D97-AF65-F5344CB8AC3E}">
        <p14:creationId xmlns:p14="http://schemas.microsoft.com/office/powerpoint/2010/main" val="421868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838200" y="990600"/>
            <a:ext cx="8229600" cy="13716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CUR Decomposition</a:t>
            </a:r>
            <a:endParaRPr lang="en-US" dirty="0">
              <a:solidFill>
                <a:srgbClr val="CC0000"/>
              </a:solidFill>
            </a:endParaRPr>
          </a:p>
        </p:txBody>
      </p:sp>
      <p:sp>
        <p:nvSpPr>
          <p:cNvPr id="9" name="Rectangle 3"/>
          <p:cNvSpPr>
            <a:spLocks noGrp="1" noChangeArrowheads="1"/>
          </p:cNvSpPr>
          <p:nvPr>
            <p:ph type="ctrTitle"/>
          </p:nvPr>
        </p:nvSpPr>
        <p:spPr>
          <a:xfrm>
            <a:off x="1371600" y="2667000"/>
            <a:ext cx="7239000" cy="2209800"/>
          </a:xfrm>
        </p:spPr>
        <p:txBody>
          <a:bodyPr>
            <a:noAutofit/>
          </a:bodyPr>
          <a:lstStyle/>
          <a:p>
            <a:pPr lvl="0">
              <a:spcBef>
                <a:spcPts val="0"/>
              </a:spcBef>
            </a:pPr>
            <a:r>
              <a:rPr lang="en-US" sz="3600" dirty="0" smtClean="0">
                <a:solidFill>
                  <a:srgbClr val="FF9900"/>
                </a:solidFill>
              </a:rPr>
              <a:t>The Sparsity Issue</a:t>
            </a:r>
            <a:br>
              <a:rPr lang="en-US" sz="3600" dirty="0" smtClean="0">
                <a:solidFill>
                  <a:srgbClr val="FF9900"/>
                </a:solidFill>
              </a:rPr>
            </a:br>
            <a:r>
              <a:rPr lang="en-US" sz="3600" dirty="0" smtClean="0">
                <a:solidFill>
                  <a:srgbClr val="FF9900"/>
                </a:solidFill>
              </a:rPr>
              <a:t>Picking Random Rows and Columns</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3954149896"/>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Sparsity</a:t>
            </a:r>
            <a:endParaRPr lang="en-US" dirty="0"/>
          </a:p>
        </p:txBody>
      </p:sp>
      <p:sp>
        <p:nvSpPr>
          <p:cNvPr id="3" name="Content Placeholder 2"/>
          <p:cNvSpPr>
            <a:spLocks noGrp="1"/>
          </p:cNvSpPr>
          <p:nvPr>
            <p:ph idx="1"/>
          </p:nvPr>
        </p:nvSpPr>
        <p:spPr/>
        <p:txBody>
          <a:bodyPr/>
          <a:lstStyle/>
          <a:p>
            <a:r>
              <a:rPr lang="en-US" dirty="0" smtClean="0"/>
              <a:t>It is common for the matrix M that we wish to decompose to be very sparse.</a:t>
            </a:r>
          </a:p>
          <a:p>
            <a:r>
              <a:rPr lang="en-US" dirty="0" smtClean="0"/>
              <a:t>But U and V from a UV or SVD decomposition will </a:t>
            </a:r>
            <a:r>
              <a:rPr lang="en-US" dirty="0" smtClean="0">
                <a:solidFill>
                  <a:srgbClr val="00B050"/>
                </a:solidFill>
              </a:rPr>
              <a:t>not</a:t>
            </a:r>
            <a:r>
              <a:rPr lang="en-US" dirty="0" smtClean="0"/>
              <a:t> be sparse even so.</a:t>
            </a:r>
          </a:p>
          <a:p>
            <a:r>
              <a:rPr lang="en-US" dirty="0" smtClean="0"/>
              <a:t>CUR decomposition solves this problem by using only (randomly chosen) rows and columns of M.</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47</a:t>
            </a:fld>
            <a:endParaRPr lang="en-US" dirty="0"/>
          </a:p>
        </p:txBody>
      </p:sp>
    </p:spTree>
    <p:extLst>
      <p:ext uri="{BB962C8B-B14F-4D97-AF65-F5344CB8AC3E}">
        <p14:creationId xmlns:p14="http://schemas.microsoft.com/office/powerpoint/2010/main" val="40029666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of CUR Decomposition</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48</a:t>
            </a:fld>
            <a:endParaRPr lang="en-US"/>
          </a:p>
        </p:txBody>
      </p:sp>
      <p:sp>
        <p:nvSpPr>
          <p:cNvPr id="5" name="Rectangle 4"/>
          <p:cNvSpPr/>
          <p:nvPr/>
        </p:nvSpPr>
        <p:spPr>
          <a:xfrm>
            <a:off x="1312942" y="2142529"/>
            <a:ext cx="1524000" cy="2057400"/>
          </a:xfrm>
          <a:prstGeom prst="rect">
            <a:avLst/>
          </a:prstGeom>
          <a:solidFill>
            <a:schemeClr val="accent3">
              <a:lumMod val="20000"/>
              <a:lumOff val="80000"/>
            </a:schemeClr>
          </a:solidFill>
          <a:ln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t>
            </a:r>
            <a:endParaRPr lang="en-US" dirty="0">
              <a:solidFill>
                <a:schemeClr val="tx1"/>
              </a:solidFill>
            </a:endParaRPr>
          </a:p>
        </p:txBody>
      </p:sp>
      <p:sp>
        <p:nvSpPr>
          <p:cNvPr id="6" name="Rectangle 5"/>
          <p:cNvSpPr/>
          <p:nvPr/>
        </p:nvSpPr>
        <p:spPr>
          <a:xfrm>
            <a:off x="3827542" y="2142529"/>
            <a:ext cx="609600" cy="205740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solidFill>
                  <a:schemeClr val="tx1"/>
                </a:solidFill>
              </a:rPr>
              <a:t>C</a:t>
            </a:r>
            <a:endParaRPr lang="en-US" dirty="0">
              <a:solidFill>
                <a:schemeClr val="tx1"/>
              </a:solidFill>
            </a:endParaRPr>
          </a:p>
        </p:txBody>
      </p:sp>
      <p:sp>
        <p:nvSpPr>
          <p:cNvPr id="8" name="TextBox 7"/>
          <p:cNvSpPr txBox="1"/>
          <p:nvPr/>
        </p:nvSpPr>
        <p:spPr>
          <a:xfrm>
            <a:off x="778695" y="2900498"/>
            <a:ext cx="439544" cy="461665"/>
          </a:xfrm>
          <a:prstGeom prst="rect">
            <a:avLst/>
          </a:prstGeom>
          <a:noFill/>
        </p:spPr>
        <p:txBody>
          <a:bodyPr wrap="none" rtlCol="0">
            <a:spAutoFit/>
          </a:bodyPr>
          <a:lstStyle/>
          <a:p>
            <a:r>
              <a:rPr lang="en-US" sz="2400" dirty="0" smtClean="0"/>
              <a:t>m</a:t>
            </a:r>
            <a:endParaRPr lang="en-US" sz="2400" dirty="0"/>
          </a:p>
        </p:txBody>
      </p:sp>
      <p:sp>
        <p:nvSpPr>
          <p:cNvPr id="10" name="TextBox 9"/>
          <p:cNvSpPr txBox="1"/>
          <p:nvPr/>
        </p:nvSpPr>
        <p:spPr>
          <a:xfrm>
            <a:off x="3959057" y="1499526"/>
            <a:ext cx="287258" cy="461665"/>
          </a:xfrm>
          <a:prstGeom prst="rect">
            <a:avLst/>
          </a:prstGeom>
          <a:noFill/>
        </p:spPr>
        <p:txBody>
          <a:bodyPr wrap="none" rtlCol="0">
            <a:spAutoFit/>
          </a:bodyPr>
          <a:lstStyle/>
          <a:p>
            <a:r>
              <a:rPr lang="en-US" sz="2400" dirty="0" smtClean="0"/>
              <a:t>r</a:t>
            </a:r>
            <a:endParaRPr lang="en-US" sz="2400" dirty="0"/>
          </a:p>
        </p:txBody>
      </p:sp>
      <p:sp>
        <p:nvSpPr>
          <p:cNvPr id="11" name="TextBox 10"/>
          <p:cNvSpPr txBox="1"/>
          <p:nvPr/>
        </p:nvSpPr>
        <p:spPr>
          <a:xfrm>
            <a:off x="1855170" y="1499526"/>
            <a:ext cx="346570" cy="461665"/>
          </a:xfrm>
          <a:prstGeom prst="rect">
            <a:avLst/>
          </a:prstGeom>
          <a:noFill/>
        </p:spPr>
        <p:txBody>
          <a:bodyPr wrap="none" rtlCol="0">
            <a:spAutoFit/>
          </a:bodyPr>
          <a:lstStyle/>
          <a:p>
            <a:r>
              <a:rPr lang="en-US" sz="2400" dirty="0" smtClean="0"/>
              <a:t>n</a:t>
            </a:r>
            <a:endParaRPr lang="en-US" sz="2400" dirty="0"/>
          </a:p>
        </p:txBody>
      </p:sp>
      <p:grpSp>
        <p:nvGrpSpPr>
          <p:cNvPr id="15" name="Group 14"/>
          <p:cNvGrpSpPr/>
          <p:nvPr/>
        </p:nvGrpSpPr>
        <p:grpSpPr>
          <a:xfrm>
            <a:off x="6627221" y="1499525"/>
            <a:ext cx="1907134" cy="1243675"/>
            <a:chOff x="5027066" y="1499525"/>
            <a:chExt cx="1907134" cy="1243675"/>
          </a:xfrm>
        </p:grpSpPr>
        <p:sp>
          <p:nvSpPr>
            <p:cNvPr id="7" name="Rectangle 6"/>
            <p:cNvSpPr/>
            <p:nvPr/>
          </p:nvSpPr>
          <p:spPr>
            <a:xfrm>
              <a:off x="5027066" y="2136266"/>
              <a:ext cx="1524000" cy="60693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R</a:t>
              </a:r>
              <a:endParaRPr lang="en-US" baseline="30000" dirty="0">
                <a:solidFill>
                  <a:schemeClr val="tx1"/>
                </a:solidFill>
              </a:endParaRPr>
            </a:p>
          </p:txBody>
        </p:sp>
        <p:sp>
          <p:nvSpPr>
            <p:cNvPr id="9" name="TextBox 8"/>
            <p:cNvSpPr txBox="1"/>
            <p:nvPr/>
          </p:nvSpPr>
          <p:spPr>
            <a:xfrm>
              <a:off x="5615781" y="1499525"/>
              <a:ext cx="346570" cy="461665"/>
            </a:xfrm>
            <a:prstGeom prst="rect">
              <a:avLst/>
            </a:prstGeom>
            <a:noFill/>
          </p:spPr>
          <p:txBody>
            <a:bodyPr wrap="none" rtlCol="0">
              <a:spAutoFit/>
            </a:bodyPr>
            <a:lstStyle/>
            <a:p>
              <a:r>
                <a:rPr lang="en-US" sz="2400" dirty="0" smtClean="0"/>
                <a:t>n</a:t>
              </a:r>
              <a:endParaRPr lang="en-US" sz="2400" dirty="0"/>
            </a:p>
          </p:txBody>
        </p:sp>
        <p:sp>
          <p:nvSpPr>
            <p:cNvPr id="12" name="TextBox 11"/>
            <p:cNvSpPr txBox="1"/>
            <p:nvPr/>
          </p:nvSpPr>
          <p:spPr>
            <a:xfrm>
              <a:off x="6646942" y="2115823"/>
              <a:ext cx="287258" cy="461665"/>
            </a:xfrm>
            <a:prstGeom prst="rect">
              <a:avLst/>
            </a:prstGeom>
            <a:noFill/>
          </p:spPr>
          <p:txBody>
            <a:bodyPr wrap="none" rtlCol="0">
              <a:spAutoFit/>
            </a:bodyPr>
            <a:lstStyle/>
            <a:p>
              <a:r>
                <a:rPr lang="en-US" sz="2400" dirty="0" smtClean="0"/>
                <a:t>r</a:t>
              </a:r>
              <a:endParaRPr lang="en-US" sz="2400" dirty="0"/>
            </a:p>
          </p:txBody>
        </p:sp>
      </p:grpSp>
      <p:sp>
        <p:nvSpPr>
          <p:cNvPr id="13" name="TextBox 12"/>
          <p:cNvSpPr txBox="1"/>
          <p:nvPr/>
        </p:nvSpPr>
        <p:spPr>
          <a:xfrm>
            <a:off x="3065542" y="2669666"/>
            <a:ext cx="498855" cy="461665"/>
          </a:xfrm>
          <a:prstGeom prst="rect">
            <a:avLst/>
          </a:prstGeom>
          <a:noFill/>
        </p:spPr>
        <p:txBody>
          <a:bodyPr wrap="none" rtlCol="0">
            <a:spAutoFit/>
          </a:bodyPr>
          <a:lstStyle/>
          <a:p>
            <a:r>
              <a:rPr lang="en-US" sz="2400" dirty="0" smtClean="0"/>
              <a:t>~~</a:t>
            </a:r>
            <a:endParaRPr lang="en-US" sz="2400" dirty="0"/>
          </a:p>
        </p:txBody>
      </p:sp>
      <p:sp>
        <p:nvSpPr>
          <p:cNvPr id="14" name="TextBox 13"/>
          <p:cNvSpPr txBox="1"/>
          <p:nvPr/>
        </p:nvSpPr>
        <p:spPr>
          <a:xfrm>
            <a:off x="4589542" y="2115823"/>
            <a:ext cx="352982" cy="461665"/>
          </a:xfrm>
          <a:prstGeom prst="rect">
            <a:avLst/>
          </a:prstGeom>
          <a:noFill/>
        </p:spPr>
        <p:txBody>
          <a:bodyPr wrap="none" rtlCol="0">
            <a:spAutoFit/>
          </a:bodyPr>
          <a:lstStyle/>
          <a:p>
            <a:r>
              <a:rPr lang="en-US" sz="2400" dirty="0" smtClean="0">
                <a:sym typeface="Symbol"/>
              </a:rPr>
              <a:t></a:t>
            </a:r>
            <a:endParaRPr lang="en-US" sz="2400" dirty="0"/>
          </a:p>
        </p:txBody>
      </p:sp>
      <p:sp>
        <p:nvSpPr>
          <p:cNvPr id="16" name="TextBox 15"/>
          <p:cNvSpPr txBox="1"/>
          <p:nvPr/>
        </p:nvSpPr>
        <p:spPr>
          <a:xfrm>
            <a:off x="5995709" y="2115823"/>
            <a:ext cx="352982" cy="461665"/>
          </a:xfrm>
          <a:prstGeom prst="rect">
            <a:avLst/>
          </a:prstGeom>
          <a:noFill/>
        </p:spPr>
        <p:txBody>
          <a:bodyPr wrap="none" rtlCol="0">
            <a:spAutoFit/>
          </a:bodyPr>
          <a:lstStyle/>
          <a:p>
            <a:r>
              <a:rPr lang="en-US" sz="2400" dirty="0" smtClean="0">
                <a:sym typeface="Symbol"/>
              </a:rPr>
              <a:t></a:t>
            </a:r>
            <a:endParaRPr lang="en-US" sz="2400" dirty="0"/>
          </a:p>
        </p:txBody>
      </p:sp>
      <p:sp>
        <p:nvSpPr>
          <p:cNvPr id="17" name="Rectangle 16"/>
          <p:cNvSpPr/>
          <p:nvPr/>
        </p:nvSpPr>
        <p:spPr>
          <a:xfrm>
            <a:off x="5181600" y="2142529"/>
            <a:ext cx="609600" cy="600671"/>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solidFill>
                  <a:schemeClr val="tx1"/>
                </a:solidFill>
                <a:sym typeface="Symbol"/>
              </a:rPr>
              <a:t>U</a:t>
            </a:r>
            <a:endParaRPr lang="en-US" dirty="0">
              <a:solidFill>
                <a:schemeClr val="tx1"/>
              </a:solidFill>
            </a:endParaRPr>
          </a:p>
        </p:txBody>
      </p:sp>
      <p:sp>
        <p:nvSpPr>
          <p:cNvPr id="18" name="TextBox 17"/>
          <p:cNvSpPr txBox="1"/>
          <p:nvPr/>
        </p:nvSpPr>
        <p:spPr>
          <a:xfrm>
            <a:off x="5342771" y="1499526"/>
            <a:ext cx="287258" cy="461665"/>
          </a:xfrm>
          <a:prstGeom prst="rect">
            <a:avLst/>
          </a:prstGeom>
          <a:noFill/>
        </p:spPr>
        <p:txBody>
          <a:bodyPr wrap="none" rtlCol="0">
            <a:spAutoFit/>
          </a:bodyPr>
          <a:lstStyle/>
          <a:p>
            <a:r>
              <a:rPr lang="en-US" sz="2400" dirty="0" smtClean="0"/>
              <a:t>r</a:t>
            </a:r>
            <a:endParaRPr lang="en-US" sz="2400" dirty="0"/>
          </a:p>
        </p:txBody>
      </p:sp>
      <p:sp>
        <p:nvSpPr>
          <p:cNvPr id="19" name="TextBox 18"/>
          <p:cNvSpPr txBox="1"/>
          <p:nvPr/>
        </p:nvSpPr>
        <p:spPr>
          <a:xfrm>
            <a:off x="2568099" y="4841596"/>
            <a:ext cx="4676280" cy="461665"/>
          </a:xfrm>
          <a:prstGeom prst="rect">
            <a:avLst/>
          </a:prstGeom>
          <a:noFill/>
        </p:spPr>
        <p:txBody>
          <a:bodyPr wrap="none" rtlCol="0">
            <a:spAutoFit/>
          </a:bodyPr>
          <a:lstStyle/>
          <a:p>
            <a:r>
              <a:rPr lang="en-US" sz="2400" dirty="0" smtClean="0"/>
              <a:t>C = randomly chosen columns of M.</a:t>
            </a:r>
          </a:p>
        </p:txBody>
      </p:sp>
      <p:sp>
        <p:nvSpPr>
          <p:cNvPr id="20" name="TextBox 19"/>
          <p:cNvSpPr txBox="1"/>
          <p:nvPr/>
        </p:nvSpPr>
        <p:spPr>
          <a:xfrm>
            <a:off x="2576367" y="5711051"/>
            <a:ext cx="3788217" cy="461665"/>
          </a:xfrm>
          <a:prstGeom prst="rect">
            <a:avLst/>
          </a:prstGeom>
          <a:noFill/>
        </p:spPr>
        <p:txBody>
          <a:bodyPr wrap="none" rtlCol="0">
            <a:spAutoFit/>
          </a:bodyPr>
          <a:lstStyle/>
          <a:p>
            <a:r>
              <a:rPr lang="en-US" sz="2400" dirty="0" smtClean="0">
                <a:sym typeface="Symbol"/>
              </a:rPr>
              <a:t>U is tricky – more about this.</a:t>
            </a:r>
            <a:endParaRPr lang="en-US" sz="2400" dirty="0" smtClean="0"/>
          </a:p>
        </p:txBody>
      </p:sp>
      <p:sp>
        <p:nvSpPr>
          <p:cNvPr id="21" name="TextBox 20"/>
          <p:cNvSpPr txBox="1"/>
          <p:nvPr/>
        </p:nvSpPr>
        <p:spPr>
          <a:xfrm>
            <a:off x="2560474" y="5249386"/>
            <a:ext cx="4136069" cy="461665"/>
          </a:xfrm>
          <a:prstGeom prst="rect">
            <a:avLst/>
          </a:prstGeom>
          <a:noFill/>
        </p:spPr>
        <p:txBody>
          <a:bodyPr wrap="none" rtlCol="0">
            <a:spAutoFit/>
          </a:bodyPr>
          <a:lstStyle/>
          <a:p>
            <a:r>
              <a:rPr lang="en-US" sz="2400" dirty="0" smtClean="0"/>
              <a:t>R = randomly chosen rows of M</a:t>
            </a:r>
          </a:p>
        </p:txBody>
      </p:sp>
      <p:sp>
        <p:nvSpPr>
          <p:cNvPr id="22" name="TextBox 21"/>
          <p:cNvSpPr txBox="1"/>
          <p:nvPr/>
        </p:nvSpPr>
        <p:spPr>
          <a:xfrm>
            <a:off x="2579308" y="4413330"/>
            <a:ext cx="2781915" cy="461665"/>
          </a:xfrm>
          <a:prstGeom prst="rect">
            <a:avLst/>
          </a:prstGeom>
          <a:noFill/>
        </p:spPr>
        <p:txBody>
          <a:bodyPr wrap="none" rtlCol="0">
            <a:spAutoFit/>
          </a:bodyPr>
          <a:lstStyle/>
          <a:p>
            <a:r>
              <a:rPr lang="en-US" sz="2400" dirty="0" smtClean="0"/>
              <a:t>r chosen as you like.</a:t>
            </a:r>
          </a:p>
        </p:txBody>
      </p:sp>
    </p:spTree>
    <p:extLst>
      <p:ext uri="{BB962C8B-B14F-4D97-AF65-F5344CB8AC3E}">
        <p14:creationId xmlns:p14="http://schemas.microsoft.com/office/powerpoint/2010/main" val="8077396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of U</a:t>
            </a:r>
            <a:endParaRPr lang="en-US" dirty="0"/>
          </a:p>
        </p:txBody>
      </p:sp>
      <p:sp>
        <p:nvSpPr>
          <p:cNvPr id="3" name="Content Placeholder 2"/>
          <p:cNvSpPr>
            <a:spLocks noGrp="1"/>
          </p:cNvSpPr>
          <p:nvPr>
            <p:ph idx="1"/>
          </p:nvPr>
        </p:nvSpPr>
        <p:spPr/>
        <p:txBody>
          <a:bodyPr/>
          <a:lstStyle/>
          <a:p>
            <a:r>
              <a:rPr lang="en-US" dirty="0" smtClean="0"/>
              <a:t>U is r-by-r, so it is small, and it is OK if it is dense and complex to compute.</a:t>
            </a:r>
          </a:p>
          <a:p>
            <a:r>
              <a:rPr lang="en-US" dirty="0" smtClean="0"/>
              <a:t>Start with W = intersection of the r columns chosen for C and the r rows chosen for R.</a:t>
            </a:r>
          </a:p>
          <a:p>
            <a:r>
              <a:rPr lang="en-US" dirty="0" smtClean="0"/>
              <a:t>Compute the SVD of </a:t>
            </a:r>
            <a:r>
              <a:rPr lang="en-US" smtClean="0"/>
              <a:t>W to be </a:t>
            </a:r>
            <a:r>
              <a:rPr lang="en-US" dirty="0" smtClean="0"/>
              <a:t>X</a:t>
            </a:r>
            <a:r>
              <a:rPr lang="en-US" dirty="0" smtClean="0">
                <a:sym typeface="Symbol"/>
              </a:rPr>
              <a:t></a:t>
            </a:r>
            <a:r>
              <a:rPr lang="en-US" dirty="0" smtClean="0"/>
              <a:t>Y</a:t>
            </a:r>
            <a:r>
              <a:rPr lang="en-US" baseline="30000" dirty="0" smtClean="0"/>
              <a:t>T</a:t>
            </a:r>
            <a:r>
              <a:rPr lang="en-US" dirty="0" smtClean="0"/>
              <a:t>.</a:t>
            </a:r>
          </a:p>
          <a:p>
            <a:r>
              <a:rPr lang="en-US" dirty="0" smtClean="0"/>
              <a:t>Compute </a:t>
            </a:r>
            <a:r>
              <a:rPr lang="en-US" dirty="0" smtClean="0">
                <a:sym typeface="Symbol"/>
              </a:rPr>
              <a:t></a:t>
            </a:r>
            <a:r>
              <a:rPr lang="en-US" baseline="30000" dirty="0" smtClean="0"/>
              <a:t>+</a:t>
            </a:r>
            <a:r>
              <a:rPr lang="en-US" dirty="0" smtClean="0"/>
              <a:t>, the </a:t>
            </a:r>
            <a:r>
              <a:rPr lang="en-US" i="1" dirty="0" smtClean="0">
                <a:solidFill>
                  <a:srgbClr val="FF0000"/>
                </a:solidFill>
              </a:rPr>
              <a:t>Moore-Penrose inverse </a:t>
            </a:r>
            <a:r>
              <a:rPr lang="en-US" dirty="0" smtClean="0"/>
              <a:t>of </a:t>
            </a:r>
            <a:r>
              <a:rPr lang="en-US" dirty="0">
                <a:sym typeface="Symbol"/>
              </a:rPr>
              <a:t></a:t>
            </a:r>
            <a:r>
              <a:rPr lang="en-US" dirty="0" smtClean="0"/>
              <a:t>.</a:t>
            </a:r>
          </a:p>
          <a:p>
            <a:pPr lvl="1"/>
            <a:r>
              <a:rPr lang="en-US" dirty="0" smtClean="0"/>
              <a:t>Definition, next slide.</a:t>
            </a:r>
          </a:p>
          <a:p>
            <a:r>
              <a:rPr lang="en-US" dirty="0" smtClean="0"/>
              <a:t>U = Y(</a:t>
            </a:r>
            <a:r>
              <a:rPr lang="en-US" dirty="0">
                <a:sym typeface="Symbol"/>
              </a:rPr>
              <a:t></a:t>
            </a:r>
            <a:r>
              <a:rPr lang="en-US" baseline="30000" dirty="0"/>
              <a:t>+</a:t>
            </a:r>
            <a:r>
              <a:rPr lang="en-US" dirty="0" smtClean="0"/>
              <a:t>)</a:t>
            </a:r>
            <a:r>
              <a:rPr lang="en-US" baseline="30000" dirty="0" smtClean="0"/>
              <a:t>2</a:t>
            </a:r>
            <a:r>
              <a:rPr lang="en-US" dirty="0" smtClean="0"/>
              <a:t>X</a:t>
            </a:r>
            <a:r>
              <a:rPr lang="en-US" baseline="30000" dirty="0" smtClean="0"/>
              <a:t>T</a:t>
            </a:r>
            <a:r>
              <a:rPr lang="en-US" dirty="0" smtClean="0"/>
              <a: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49</a:t>
            </a:fld>
            <a:endParaRPr lang="en-US" dirty="0"/>
          </a:p>
        </p:txBody>
      </p:sp>
      <p:grpSp>
        <p:nvGrpSpPr>
          <p:cNvPr id="24" name="Group 23"/>
          <p:cNvGrpSpPr/>
          <p:nvPr/>
        </p:nvGrpSpPr>
        <p:grpSpPr>
          <a:xfrm>
            <a:off x="6248400" y="4876800"/>
            <a:ext cx="1828800" cy="1676400"/>
            <a:chOff x="6248400" y="4876800"/>
            <a:chExt cx="1828800" cy="1676400"/>
          </a:xfrm>
        </p:grpSpPr>
        <p:sp>
          <p:nvSpPr>
            <p:cNvPr id="6" name="Rectangle 5"/>
            <p:cNvSpPr/>
            <p:nvPr/>
          </p:nvSpPr>
          <p:spPr>
            <a:xfrm>
              <a:off x="6248400" y="5486400"/>
              <a:ext cx="1828800" cy="152400"/>
            </a:xfrm>
            <a:prstGeom prst="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8400" y="5791200"/>
              <a:ext cx="1828800" cy="152400"/>
            </a:xfrm>
            <a:prstGeom prst="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248400" y="6248400"/>
              <a:ext cx="1828800" cy="152400"/>
            </a:xfrm>
            <a:prstGeom prst="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477000" y="4876800"/>
              <a:ext cx="152400" cy="1676400"/>
            </a:xfrm>
            <a:prstGeom prst="rect">
              <a:avLst/>
            </a:prstGeom>
            <a:solidFill>
              <a:schemeClr val="accent3">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010400" y="4876800"/>
              <a:ext cx="152400" cy="1676400"/>
            </a:xfrm>
            <a:prstGeom prst="rect">
              <a:avLst/>
            </a:prstGeom>
            <a:solidFill>
              <a:schemeClr val="accent3">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91400" y="4876800"/>
              <a:ext cx="152400" cy="1676400"/>
            </a:xfrm>
            <a:prstGeom prst="rect">
              <a:avLst/>
            </a:prstGeom>
            <a:solidFill>
              <a:schemeClr val="accent3">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387225" y="6252576"/>
              <a:ext cx="152400" cy="152400"/>
            </a:xfrm>
            <a:prstGeom prst="rect">
              <a:avLst/>
            </a:prstGeom>
            <a:solidFill>
              <a:schemeClr val="accent5">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010400" y="6228567"/>
              <a:ext cx="152400" cy="152400"/>
            </a:xfrm>
            <a:prstGeom prst="rect">
              <a:avLst/>
            </a:prstGeom>
            <a:solidFill>
              <a:schemeClr val="accent5">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477000" y="6229611"/>
              <a:ext cx="152400" cy="152400"/>
            </a:xfrm>
            <a:prstGeom prst="rect">
              <a:avLst/>
            </a:prstGeom>
            <a:solidFill>
              <a:schemeClr val="accent5">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391400" y="5785981"/>
              <a:ext cx="152400" cy="152400"/>
            </a:xfrm>
            <a:prstGeom prst="rect">
              <a:avLst/>
            </a:prstGeom>
            <a:solidFill>
              <a:schemeClr val="accent5">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004137" y="5777630"/>
              <a:ext cx="152400" cy="152400"/>
            </a:xfrm>
            <a:prstGeom prst="rect">
              <a:avLst/>
            </a:prstGeom>
            <a:solidFill>
              <a:schemeClr val="accent5">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493701" y="5791200"/>
              <a:ext cx="152400" cy="152400"/>
            </a:xfrm>
            <a:prstGeom prst="rect">
              <a:avLst/>
            </a:prstGeom>
            <a:solidFill>
              <a:schemeClr val="accent5">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387225" y="5475962"/>
              <a:ext cx="152400" cy="152400"/>
            </a:xfrm>
            <a:prstGeom prst="rect">
              <a:avLst/>
            </a:prstGeom>
            <a:solidFill>
              <a:schemeClr val="accent5">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010400" y="5486400"/>
              <a:ext cx="152400" cy="152400"/>
            </a:xfrm>
            <a:prstGeom prst="rect">
              <a:avLst/>
            </a:prstGeom>
            <a:solidFill>
              <a:schemeClr val="accent5">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472825" y="5486400"/>
              <a:ext cx="152400" cy="152400"/>
            </a:xfrm>
            <a:prstGeom prst="rect">
              <a:avLst/>
            </a:prstGeom>
            <a:solidFill>
              <a:schemeClr val="accent5">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6079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Matrices as Relationships – (2)</a:t>
            </a:r>
            <a:endParaRPr lang="en-US" dirty="0"/>
          </a:p>
        </p:txBody>
      </p:sp>
      <p:sp>
        <p:nvSpPr>
          <p:cNvPr id="3" name="Content Placeholder 2"/>
          <p:cNvSpPr>
            <a:spLocks noGrp="1"/>
          </p:cNvSpPr>
          <p:nvPr>
            <p:ph idx="1"/>
          </p:nvPr>
        </p:nvSpPr>
        <p:spPr/>
        <p:txBody>
          <a:bodyPr/>
          <a:lstStyle/>
          <a:p>
            <a:r>
              <a:rPr lang="en-US" dirty="0" smtClean="0"/>
              <a:t>Often, the relationship can be explained closely by </a:t>
            </a:r>
            <a:r>
              <a:rPr lang="en-US" i="1" dirty="0" smtClean="0">
                <a:solidFill>
                  <a:srgbClr val="FF0000"/>
                </a:solidFill>
              </a:rPr>
              <a:t>latent factors</a:t>
            </a:r>
            <a:r>
              <a:rPr lang="en-US" dirty="0" smtClean="0"/>
              <a:t>.</a:t>
            </a:r>
          </a:p>
          <a:p>
            <a:pPr lvl="1"/>
            <a:r>
              <a:rPr lang="en-US" dirty="0" smtClean="0">
                <a:solidFill>
                  <a:srgbClr val="00B050"/>
                </a:solidFill>
              </a:rPr>
              <a:t>Example</a:t>
            </a:r>
            <a:r>
              <a:rPr lang="en-US" dirty="0" smtClean="0"/>
              <a:t>: genre of movies or books.</a:t>
            </a:r>
          </a:p>
          <a:p>
            <a:pPr lvl="2"/>
            <a:r>
              <a:rPr lang="en-US" dirty="0" smtClean="0"/>
              <a:t>I.e., Joe liked Star Wars because Joe likes science-fiction, and Star Wars is a science-fiction movie.</a:t>
            </a:r>
          </a:p>
          <a:p>
            <a:pPr lvl="1"/>
            <a:r>
              <a:rPr lang="en-US" dirty="0" smtClean="0">
                <a:solidFill>
                  <a:srgbClr val="00B050"/>
                </a:solidFill>
              </a:rPr>
              <a:t>Example</a:t>
            </a:r>
            <a:r>
              <a:rPr lang="en-US" dirty="0" smtClean="0"/>
              <a:t>: types of courses.</a:t>
            </a:r>
          </a:p>
          <a:p>
            <a:pPr lvl="2"/>
            <a:r>
              <a:rPr lang="en-US" dirty="0" smtClean="0"/>
              <a:t>Sue is good at computer science, and CS246 is a CS course.</a:t>
            </a:r>
          </a:p>
        </p:txBody>
      </p:sp>
      <p:sp>
        <p:nvSpPr>
          <p:cNvPr id="4" name="Slide Number Placeholder 3"/>
          <p:cNvSpPr>
            <a:spLocks noGrp="1"/>
          </p:cNvSpPr>
          <p:nvPr>
            <p:ph type="sldNum" sz="quarter" idx="12"/>
          </p:nvPr>
        </p:nvSpPr>
        <p:spPr/>
        <p:txBody>
          <a:bodyPr/>
          <a:lstStyle/>
          <a:p>
            <a:fld id="{19B12225-5612-419B-A8D5-4B8EEE4C217E}" type="slidenum">
              <a:rPr lang="en-US" smtClean="0"/>
              <a:pPr/>
              <a:t>5</a:t>
            </a:fld>
            <a:endParaRPr lang="en-US" dirty="0"/>
          </a:p>
        </p:txBody>
      </p:sp>
    </p:spTree>
    <p:extLst>
      <p:ext uri="{BB962C8B-B14F-4D97-AF65-F5344CB8AC3E}">
        <p14:creationId xmlns:p14="http://schemas.microsoft.com/office/powerpoint/2010/main" val="2520786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Moore-Penrose Inverse</a:t>
            </a:r>
            <a:endParaRPr lang="en-US" dirty="0"/>
          </a:p>
        </p:txBody>
      </p:sp>
      <p:sp>
        <p:nvSpPr>
          <p:cNvPr id="3" name="Content Placeholder 2"/>
          <p:cNvSpPr>
            <a:spLocks noGrp="1"/>
          </p:cNvSpPr>
          <p:nvPr>
            <p:ph idx="1"/>
          </p:nvPr>
        </p:nvSpPr>
        <p:spPr>
          <a:xfrm>
            <a:off x="397165" y="1295400"/>
            <a:ext cx="8534400" cy="5257801"/>
          </a:xfrm>
        </p:spPr>
        <p:txBody>
          <a:bodyPr/>
          <a:lstStyle/>
          <a:p>
            <a:r>
              <a:rPr lang="en-US" dirty="0" smtClean="0"/>
              <a:t>If </a:t>
            </a:r>
            <a:r>
              <a:rPr lang="en-US" dirty="0">
                <a:sym typeface="Symbol"/>
              </a:rPr>
              <a:t> </a:t>
            </a:r>
            <a:r>
              <a:rPr lang="en-US" dirty="0" smtClean="0"/>
              <a:t>is a diagonal matrix, its More-Penrose inverse is another diagonal matrix whose </a:t>
            </a:r>
            <a:r>
              <a:rPr lang="en-US" dirty="0" err="1" smtClean="0"/>
              <a:t>i-th</a:t>
            </a:r>
            <a:r>
              <a:rPr lang="en-US" dirty="0" smtClean="0"/>
              <a:t> entry is:</a:t>
            </a:r>
          </a:p>
          <a:p>
            <a:pPr lvl="1"/>
            <a:r>
              <a:rPr lang="en-US" dirty="0" smtClean="0"/>
              <a:t>1/</a:t>
            </a:r>
            <a:r>
              <a:rPr lang="en-US" dirty="0" smtClean="0">
                <a:sym typeface="Symbol"/>
              </a:rPr>
              <a:t></a:t>
            </a:r>
            <a:r>
              <a:rPr lang="en-US" dirty="0" smtClean="0"/>
              <a:t> if </a:t>
            </a:r>
            <a:r>
              <a:rPr lang="en-US" dirty="0">
                <a:sym typeface="Symbol"/>
              </a:rPr>
              <a:t> </a:t>
            </a:r>
            <a:r>
              <a:rPr lang="en-US" dirty="0" smtClean="0"/>
              <a:t>is not 0.</a:t>
            </a:r>
          </a:p>
          <a:p>
            <a:pPr lvl="1"/>
            <a:r>
              <a:rPr lang="en-US" dirty="0" smtClean="0"/>
              <a:t>0 if </a:t>
            </a:r>
            <a:r>
              <a:rPr lang="en-US" dirty="0" smtClean="0">
                <a:sym typeface="Symbol"/>
              </a:rPr>
              <a:t> is 0.</a:t>
            </a:r>
          </a:p>
          <a:p>
            <a:r>
              <a:rPr lang="en-US" dirty="0" smtClean="0">
                <a:solidFill>
                  <a:srgbClr val="00B050"/>
                </a:solidFill>
                <a:sym typeface="Symbol"/>
              </a:rPr>
              <a:t>Example</a:t>
            </a:r>
            <a:r>
              <a:rPr lang="en-US" dirty="0" smtClean="0">
                <a:sym typeface="Symbol"/>
              </a:rPr>
              <a:t>:</a:t>
            </a:r>
          </a:p>
        </p:txBody>
      </p:sp>
      <p:sp>
        <p:nvSpPr>
          <p:cNvPr id="4" name="Slide Number Placeholder 3"/>
          <p:cNvSpPr>
            <a:spLocks noGrp="1"/>
          </p:cNvSpPr>
          <p:nvPr>
            <p:ph type="sldNum" sz="quarter" idx="12"/>
          </p:nvPr>
        </p:nvSpPr>
        <p:spPr/>
        <p:txBody>
          <a:bodyPr/>
          <a:lstStyle/>
          <a:p>
            <a:fld id="{19B12225-5612-419B-A8D5-4B8EEE4C217E}" type="slidenum">
              <a:rPr lang="en-US" smtClean="0"/>
              <a:pPr/>
              <a:t>50</a:t>
            </a:fld>
            <a:endParaRPr lang="en-US" dirty="0"/>
          </a:p>
        </p:txBody>
      </p:sp>
      <p:sp>
        <p:nvSpPr>
          <p:cNvPr id="6" name="TextBox 5"/>
          <p:cNvSpPr txBox="1"/>
          <p:nvPr/>
        </p:nvSpPr>
        <p:spPr>
          <a:xfrm>
            <a:off x="1447800" y="4788931"/>
            <a:ext cx="585417" cy="461665"/>
          </a:xfrm>
          <a:prstGeom prst="rect">
            <a:avLst/>
          </a:prstGeom>
          <a:noFill/>
        </p:spPr>
        <p:txBody>
          <a:bodyPr wrap="none" rtlCol="0">
            <a:spAutoFit/>
          </a:bodyPr>
          <a:lstStyle/>
          <a:p>
            <a:r>
              <a:rPr lang="en-US" sz="2400" dirty="0" smtClean="0">
                <a:sym typeface="Symbol"/>
              </a:rPr>
              <a:t> =</a:t>
            </a:r>
            <a:endParaRPr lang="en-US" sz="2400" dirty="0"/>
          </a:p>
        </p:txBody>
      </p:sp>
      <p:sp>
        <p:nvSpPr>
          <p:cNvPr id="7" name="TextBox 6"/>
          <p:cNvSpPr txBox="1"/>
          <p:nvPr/>
        </p:nvSpPr>
        <p:spPr>
          <a:xfrm>
            <a:off x="2109052" y="4419600"/>
            <a:ext cx="1268296" cy="1200329"/>
          </a:xfrm>
          <a:prstGeom prst="rect">
            <a:avLst/>
          </a:prstGeom>
          <a:noFill/>
        </p:spPr>
        <p:txBody>
          <a:bodyPr wrap="none" rtlCol="0">
            <a:spAutoFit/>
          </a:bodyPr>
          <a:lstStyle/>
          <a:p>
            <a:pPr marL="457200" indent="-457200">
              <a:buAutoNum type="arabicPlain" startAt="4"/>
            </a:pPr>
            <a:r>
              <a:rPr lang="en-US" sz="2400" dirty="0" smtClean="0"/>
              <a:t>0     0</a:t>
            </a:r>
          </a:p>
          <a:p>
            <a:r>
              <a:rPr lang="en-US" sz="2400" dirty="0" smtClean="0"/>
              <a:t>0     2     0</a:t>
            </a:r>
          </a:p>
          <a:p>
            <a:r>
              <a:rPr lang="en-US" sz="2400" dirty="0" smtClean="0"/>
              <a:t>0     0     0</a:t>
            </a:r>
            <a:endParaRPr lang="en-US" sz="2400" dirty="0"/>
          </a:p>
        </p:txBody>
      </p:sp>
      <p:sp>
        <p:nvSpPr>
          <p:cNvPr id="8" name="TextBox 7"/>
          <p:cNvSpPr txBox="1"/>
          <p:nvPr/>
        </p:nvSpPr>
        <p:spPr>
          <a:xfrm>
            <a:off x="4343400" y="4788931"/>
            <a:ext cx="691215" cy="461665"/>
          </a:xfrm>
          <a:prstGeom prst="rect">
            <a:avLst/>
          </a:prstGeom>
          <a:noFill/>
        </p:spPr>
        <p:txBody>
          <a:bodyPr wrap="none" rtlCol="0">
            <a:spAutoFit/>
          </a:bodyPr>
          <a:lstStyle/>
          <a:p>
            <a:r>
              <a:rPr lang="en-US" sz="2400" dirty="0" smtClean="0">
                <a:sym typeface="Symbol"/>
              </a:rPr>
              <a:t></a:t>
            </a:r>
            <a:r>
              <a:rPr lang="en-US" sz="2400" baseline="30000" dirty="0" smtClean="0">
                <a:sym typeface="Symbol"/>
              </a:rPr>
              <a:t>+</a:t>
            </a:r>
            <a:r>
              <a:rPr lang="en-US" sz="2400" dirty="0" smtClean="0">
                <a:sym typeface="Symbol"/>
              </a:rPr>
              <a:t> =</a:t>
            </a:r>
            <a:endParaRPr lang="en-US" sz="2400" dirty="0"/>
          </a:p>
        </p:txBody>
      </p:sp>
      <p:sp>
        <p:nvSpPr>
          <p:cNvPr id="9" name="TextBox 8"/>
          <p:cNvSpPr txBox="1"/>
          <p:nvPr/>
        </p:nvSpPr>
        <p:spPr>
          <a:xfrm>
            <a:off x="5034615" y="4419600"/>
            <a:ext cx="1499128" cy="1200329"/>
          </a:xfrm>
          <a:prstGeom prst="rect">
            <a:avLst/>
          </a:prstGeom>
          <a:noFill/>
        </p:spPr>
        <p:txBody>
          <a:bodyPr wrap="none" rtlCol="0">
            <a:spAutoFit/>
          </a:bodyPr>
          <a:lstStyle/>
          <a:p>
            <a:r>
              <a:rPr lang="en-US" sz="2400" dirty="0" smtClean="0"/>
              <a:t>0.25  0     0</a:t>
            </a:r>
          </a:p>
          <a:p>
            <a:r>
              <a:rPr lang="en-US" sz="2400" dirty="0" smtClean="0"/>
              <a:t>0     0.5     0</a:t>
            </a:r>
          </a:p>
          <a:p>
            <a:r>
              <a:rPr lang="en-US" sz="2400" dirty="0" smtClean="0"/>
              <a:t>0       0      0</a:t>
            </a:r>
            <a:endParaRPr lang="en-US" sz="2400" dirty="0"/>
          </a:p>
        </p:txBody>
      </p:sp>
    </p:spTree>
    <p:extLst>
      <p:ext uri="{BB962C8B-B14F-4D97-AF65-F5344CB8AC3E}">
        <p14:creationId xmlns:p14="http://schemas.microsoft.com/office/powerpoint/2010/main" val="12475240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Rows and Columns?</a:t>
            </a:r>
            <a:endParaRPr lang="en-US" dirty="0"/>
          </a:p>
        </p:txBody>
      </p:sp>
      <p:sp>
        <p:nvSpPr>
          <p:cNvPr id="3" name="Content Placeholder 2"/>
          <p:cNvSpPr>
            <a:spLocks noGrp="1"/>
          </p:cNvSpPr>
          <p:nvPr>
            <p:ph idx="1"/>
          </p:nvPr>
        </p:nvSpPr>
        <p:spPr>
          <a:xfrm>
            <a:off x="228600" y="1295400"/>
            <a:ext cx="8915400" cy="5562600"/>
          </a:xfrm>
        </p:spPr>
        <p:txBody>
          <a:bodyPr>
            <a:normAutofit/>
          </a:bodyPr>
          <a:lstStyle/>
          <a:p>
            <a:r>
              <a:rPr lang="en-US" dirty="0" smtClean="0"/>
              <a:t>To decrease the expected error between M and its decomposition, we must pick rows and columns in a </a:t>
            </a:r>
            <a:r>
              <a:rPr lang="en-US" dirty="0" err="1" smtClean="0"/>
              <a:t>nonuniform</a:t>
            </a:r>
            <a:r>
              <a:rPr lang="en-US" dirty="0" smtClean="0"/>
              <a:t> manner.</a:t>
            </a:r>
          </a:p>
          <a:p>
            <a:r>
              <a:rPr lang="en-US" dirty="0" smtClean="0"/>
              <a:t>The </a:t>
            </a:r>
            <a:r>
              <a:rPr lang="en-US" i="1" dirty="0" smtClean="0">
                <a:solidFill>
                  <a:srgbClr val="FF0000"/>
                </a:solidFill>
              </a:rPr>
              <a:t>importance</a:t>
            </a:r>
            <a:r>
              <a:rPr lang="en-US" dirty="0" smtClean="0"/>
              <a:t> of a row or column of M is the square of its </a:t>
            </a:r>
            <a:r>
              <a:rPr lang="en-US" dirty="0" err="1" smtClean="0"/>
              <a:t>Frobinius</a:t>
            </a:r>
            <a:r>
              <a:rPr lang="en-US" dirty="0" smtClean="0"/>
              <a:t> norm.</a:t>
            </a:r>
          </a:p>
          <a:p>
            <a:pPr lvl="1"/>
            <a:r>
              <a:rPr lang="en-US" dirty="0" smtClean="0"/>
              <a:t>That is, the sum of the squares of its elements.</a:t>
            </a:r>
          </a:p>
          <a:p>
            <a:r>
              <a:rPr lang="en-US" dirty="0" smtClean="0"/>
              <a:t>When picking rows and columns, the probabilities must be proportional to importance.</a:t>
            </a:r>
          </a:p>
          <a:p>
            <a:r>
              <a:rPr lang="en-US" dirty="0" smtClean="0">
                <a:solidFill>
                  <a:srgbClr val="00B050"/>
                </a:solidFill>
              </a:rPr>
              <a:t>Example</a:t>
            </a:r>
            <a:r>
              <a:rPr lang="en-US" dirty="0" smtClean="0"/>
              <a:t>: [3,4,5] has importance 50, and [3,0,1] has importance 10, so pick the first 5 times as often as the second.</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51</a:t>
            </a:fld>
            <a:endParaRPr lang="en-US" dirty="0"/>
          </a:p>
        </p:txBody>
      </p:sp>
    </p:spTree>
    <p:extLst>
      <p:ext uri="{BB962C8B-B14F-4D97-AF65-F5344CB8AC3E}">
        <p14:creationId xmlns:p14="http://schemas.microsoft.com/office/powerpoint/2010/main" val="256309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Matrices as Relational Data</a:t>
            </a:r>
            <a:endParaRPr lang="en-US" dirty="0"/>
          </a:p>
        </p:txBody>
      </p:sp>
      <p:sp>
        <p:nvSpPr>
          <p:cNvPr id="3" name="Content Placeholder 2"/>
          <p:cNvSpPr>
            <a:spLocks noGrp="1"/>
          </p:cNvSpPr>
          <p:nvPr>
            <p:ph idx="1"/>
          </p:nvPr>
        </p:nvSpPr>
        <p:spPr/>
        <p:txBody>
          <a:bodyPr/>
          <a:lstStyle/>
          <a:p>
            <a:r>
              <a:rPr lang="en-US" dirty="0" smtClean="0"/>
              <a:t>Another closely related form of data is a collection of rows (tuples), each representing one entity.</a:t>
            </a:r>
          </a:p>
          <a:p>
            <a:r>
              <a:rPr lang="en-US" dirty="0" smtClean="0"/>
              <a:t>Columns represent attributes of these entities.</a:t>
            </a:r>
          </a:p>
          <a:p>
            <a:r>
              <a:rPr lang="en-US" dirty="0" smtClean="0">
                <a:solidFill>
                  <a:srgbClr val="00B050"/>
                </a:solidFill>
              </a:rPr>
              <a:t>Example</a:t>
            </a:r>
            <a:r>
              <a:rPr lang="en-US" dirty="0" smtClean="0"/>
              <a:t>: Stars can be represented by their mass, brightness in various color bands, diameter, and several other properties.</a:t>
            </a:r>
          </a:p>
          <a:p>
            <a:r>
              <a:rPr lang="en-US" dirty="0" smtClean="0"/>
              <a:t>But it turns out that there are only two independent variables (latent factors): mass and age.</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6</a:t>
            </a:fld>
            <a:endParaRPr lang="en-US" dirty="0"/>
          </a:p>
        </p:txBody>
      </p:sp>
    </p:spTree>
    <p:extLst>
      <p:ext uri="{BB962C8B-B14F-4D97-AF65-F5344CB8AC3E}">
        <p14:creationId xmlns:p14="http://schemas.microsoft.com/office/powerpoint/2010/main" val="55803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Stars</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7</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505483124"/>
              </p:ext>
            </p:extLst>
          </p:nvPr>
        </p:nvGraphicFramePr>
        <p:xfrm>
          <a:off x="1143000" y="1752600"/>
          <a:ext cx="6248400" cy="1879600"/>
        </p:xfrm>
        <a:graphic>
          <a:graphicData uri="http://schemas.openxmlformats.org/drawingml/2006/table">
            <a:tbl>
              <a:tblPr firstRow="1" bandRow="1">
                <a:tableStyleId>{7DF18680-E054-41AD-8BC1-D1AEF772440D}</a:tableStyleId>
              </a:tblPr>
              <a:tblGrid>
                <a:gridCol w="1796415"/>
                <a:gridCol w="937260"/>
                <a:gridCol w="1405890"/>
                <a:gridCol w="1093470"/>
                <a:gridCol w="1015365"/>
              </a:tblGrid>
              <a:tr h="469900">
                <a:tc>
                  <a:txBody>
                    <a:bodyPr/>
                    <a:lstStyle/>
                    <a:p>
                      <a:r>
                        <a:rPr lang="en-US" dirty="0" smtClean="0"/>
                        <a:t>Star</a:t>
                      </a:r>
                      <a:endParaRPr lang="en-US" dirty="0"/>
                    </a:p>
                  </a:txBody>
                  <a:tcPr/>
                </a:tc>
                <a:tc>
                  <a:txBody>
                    <a:bodyPr/>
                    <a:lstStyle/>
                    <a:p>
                      <a:r>
                        <a:rPr lang="en-US" dirty="0" smtClean="0"/>
                        <a:t>Mass</a:t>
                      </a:r>
                      <a:endParaRPr lang="en-US" dirty="0"/>
                    </a:p>
                  </a:txBody>
                  <a:tcPr/>
                </a:tc>
                <a:tc>
                  <a:txBody>
                    <a:bodyPr/>
                    <a:lstStyle/>
                    <a:p>
                      <a:r>
                        <a:rPr lang="en-US" dirty="0" smtClean="0"/>
                        <a:t>Luminosity</a:t>
                      </a:r>
                      <a:endParaRPr lang="en-US" dirty="0"/>
                    </a:p>
                  </a:txBody>
                  <a:tcPr/>
                </a:tc>
                <a:tc>
                  <a:txBody>
                    <a:bodyPr/>
                    <a:lstStyle/>
                    <a:p>
                      <a:r>
                        <a:rPr lang="en-US" dirty="0" smtClean="0"/>
                        <a:t>Color</a:t>
                      </a:r>
                      <a:endParaRPr lang="en-US" dirty="0"/>
                    </a:p>
                  </a:txBody>
                  <a:tcPr/>
                </a:tc>
                <a:tc>
                  <a:txBody>
                    <a:bodyPr/>
                    <a:lstStyle/>
                    <a:p>
                      <a:r>
                        <a:rPr lang="en-US" dirty="0" smtClean="0"/>
                        <a:t>Age</a:t>
                      </a:r>
                      <a:endParaRPr lang="en-US" dirty="0"/>
                    </a:p>
                  </a:txBody>
                  <a:tcPr/>
                </a:tc>
              </a:tr>
              <a:tr h="469900">
                <a:tc>
                  <a:txBody>
                    <a:bodyPr/>
                    <a:lstStyle/>
                    <a:p>
                      <a:r>
                        <a:rPr lang="en-US" dirty="0" smtClean="0"/>
                        <a:t>Sun</a:t>
                      </a:r>
                      <a:endParaRPr lang="en-US" dirty="0"/>
                    </a:p>
                  </a:txBody>
                  <a:tcPr/>
                </a:tc>
                <a:tc>
                  <a:txBody>
                    <a:bodyPr/>
                    <a:lstStyle/>
                    <a:p>
                      <a:r>
                        <a:rPr lang="en-US" dirty="0" smtClean="0"/>
                        <a:t>1.0</a:t>
                      </a:r>
                      <a:endParaRPr lang="en-US" dirty="0"/>
                    </a:p>
                  </a:txBody>
                  <a:tcPr/>
                </a:tc>
                <a:tc>
                  <a:txBody>
                    <a:bodyPr/>
                    <a:lstStyle/>
                    <a:p>
                      <a:r>
                        <a:rPr lang="en-US" dirty="0" smtClean="0"/>
                        <a:t>1.0</a:t>
                      </a:r>
                      <a:endParaRPr lang="en-US" dirty="0"/>
                    </a:p>
                  </a:txBody>
                  <a:tcPr/>
                </a:tc>
                <a:tc>
                  <a:txBody>
                    <a:bodyPr/>
                    <a:lstStyle/>
                    <a:p>
                      <a:r>
                        <a:rPr lang="en-US" dirty="0" smtClean="0"/>
                        <a:t>Yellow</a:t>
                      </a:r>
                      <a:endParaRPr lang="en-US" dirty="0"/>
                    </a:p>
                  </a:txBody>
                  <a:tcPr/>
                </a:tc>
                <a:tc>
                  <a:txBody>
                    <a:bodyPr/>
                    <a:lstStyle/>
                    <a:p>
                      <a:r>
                        <a:rPr lang="en-US" dirty="0" smtClean="0"/>
                        <a:t>4.6B</a:t>
                      </a:r>
                    </a:p>
                  </a:txBody>
                  <a:tcPr/>
                </a:tc>
              </a:tr>
              <a:tr h="469900">
                <a:tc>
                  <a:txBody>
                    <a:bodyPr/>
                    <a:lstStyle/>
                    <a:p>
                      <a:r>
                        <a:rPr lang="en-US" dirty="0" smtClean="0"/>
                        <a:t>Alpha</a:t>
                      </a:r>
                      <a:r>
                        <a:rPr lang="en-US" baseline="0" dirty="0" smtClean="0"/>
                        <a:t> Centauri</a:t>
                      </a:r>
                      <a:endParaRPr lang="en-US" dirty="0"/>
                    </a:p>
                  </a:txBody>
                  <a:tcPr/>
                </a:tc>
                <a:tc>
                  <a:txBody>
                    <a:bodyPr/>
                    <a:lstStyle/>
                    <a:p>
                      <a:r>
                        <a:rPr lang="en-US" dirty="0" smtClean="0"/>
                        <a:t>1.1</a:t>
                      </a:r>
                      <a:endParaRPr lang="en-US" dirty="0"/>
                    </a:p>
                  </a:txBody>
                  <a:tcPr/>
                </a:tc>
                <a:tc>
                  <a:txBody>
                    <a:bodyPr/>
                    <a:lstStyle/>
                    <a:p>
                      <a:r>
                        <a:rPr lang="en-US" dirty="0" smtClean="0"/>
                        <a:t>1.5</a:t>
                      </a:r>
                      <a:endParaRPr lang="en-US" dirty="0"/>
                    </a:p>
                  </a:txBody>
                  <a:tcPr/>
                </a:tc>
                <a:tc>
                  <a:txBody>
                    <a:bodyPr/>
                    <a:lstStyle/>
                    <a:p>
                      <a:r>
                        <a:rPr lang="en-US" dirty="0" smtClean="0"/>
                        <a:t>Yellow</a:t>
                      </a:r>
                      <a:endParaRPr lang="en-US" dirty="0"/>
                    </a:p>
                  </a:txBody>
                  <a:tcPr/>
                </a:tc>
                <a:tc>
                  <a:txBody>
                    <a:bodyPr/>
                    <a:lstStyle/>
                    <a:p>
                      <a:r>
                        <a:rPr lang="en-US" dirty="0" smtClean="0"/>
                        <a:t>5.8B</a:t>
                      </a:r>
                      <a:endParaRPr lang="en-US" dirty="0"/>
                    </a:p>
                  </a:txBody>
                  <a:tcPr/>
                </a:tc>
              </a:tr>
              <a:tr h="469900">
                <a:tc>
                  <a:txBody>
                    <a:bodyPr/>
                    <a:lstStyle/>
                    <a:p>
                      <a:r>
                        <a:rPr lang="en-US" dirty="0" smtClean="0"/>
                        <a:t>Sirius A</a:t>
                      </a:r>
                      <a:endParaRPr lang="en-US" dirty="0"/>
                    </a:p>
                  </a:txBody>
                  <a:tcPr/>
                </a:tc>
                <a:tc>
                  <a:txBody>
                    <a:bodyPr/>
                    <a:lstStyle/>
                    <a:p>
                      <a:r>
                        <a:rPr lang="en-US" dirty="0" smtClean="0"/>
                        <a:t>2.0</a:t>
                      </a:r>
                      <a:endParaRPr lang="en-US" dirty="0"/>
                    </a:p>
                  </a:txBody>
                  <a:tcPr/>
                </a:tc>
                <a:tc>
                  <a:txBody>
                    <a:bodyPr/>
                    <a:lstStyle/>
                    <a:p>
                      <a:r>
                        <a:rPr lang="en-US" dirty="0" smtClean="0"/>
                        <a:t>25</a:t>
                      </a:r>
                      <a:endParaRPr lang="en-US" dirty="0"/>
                    </a:p>
                  </a:txBody>
                  <a:tcPr/>
                </a:tc>
                <a:tc>
                  <a:txBody>
                    <a:bodyPr/>
                    <a:lstStyle/>
                    <a:p>
                      <a:r>
                        <a:rPr lang="en-US" dirty="0" smtClean="0"/>
                        <a:t>White</a:t>
                      </a:r>
                      <a:endParaRPr lang="en-US" dirty="0"/>
                    </a:p>
                  </a:txBody>
                  <a:tcPr/>
                </a:tc>
                <a:tc>
                  <a:txBody>
                    <a:bodyPr/>
                    <a:lstStyle/>
                    <a:p>
                      <a:r>
                        <a:rPr lang="en-US" dirty="0" smtClean="0"/>
                        <a:t>0.25B</a:t>
                      </a:r>
                      <a:endParaRPr lang="en-US" dirty="0"/>
                    </a:p>
                  </a:txBody>
                  <a:tcPr/>
                </a:tc>
              </a:tr>
            </a:tbl>
          </a:graphicData>
        </a:graphic>
      </p:graphicFrame>
      <p:grpSp>
        <p:nvGrpSpPr>
          <p:cNvPr id="9" name="Group 8"/>
          <p:cNvGrpSpPr/>
          <p:nvPr/>
        </p:nvGrpSpPr>
        <p:grpSpPr>
          <a:xfrm>
            <a:off x="2971800" y="2286000"/>
            <a:ext cx="4343400" cy="2655332"/>
            <a:chOff x="2971800" y="2286000"/>
            <a:chExt cx="4343400" cy="2655332"/>
          </a:xfrm>
        </p:grpSpPr>
        <p:sp>
          <p:nvSpPr>
            <p:cNvPr id="5" name="Rectangle 4"/>
            <p:cNvSpPr/>
            <p:nvPr/>
          </p:nvSpPr>
          <p:spPr>
            <a:xfrm>
              <a:off x="2971800" y="2286000"/>
              <a:ext cx="4343400" cy="1219200"/>
            </a:xfrm>
            <a:prstGeom prst="rect">
              <a:avLst/>
            </a:prstGeom>
            <a:no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4572000"/>
              <a:ext cx="1218603" cy="369332"/>
            </a:xfrm>
            <a:prstGeom prst="rect">
              <a:avLst/>
            </a:prstGeom>
            <a:noFill/>
          </p:spPr>
          <p:txBody>
            <a:bodyPr wrap="none" rtlCol="0">
              <a:spAutoFit/>
            </a:bodyPr>
            <a:lstStyle/>
            <a:p>
              <a:r>
                <a:rPr lang="en-US" dirty="0" smtClean="0"/>
                <a:t>The matrix</a:t>
              </a:r>
              <a:endParaRPr lang="en-US" dirty="0"/>
            </a:p>
          </p:txBody>
        </p:sp>
        <p:cxnSp>
          <p:nvCxnSpPr>
            <p:cNvPr id="8" name="Straight Arrow Connector 7"/>
            <p:cNvCxnSpPr>
              <a:stCxn id="6" idx="0"/>
            </p:cNvCxnSpPr>
            <p:nvPr/>
          </p:nvCxnSpPr>
          <p:spPr>
            <a:xfrm flipH="1" flipV="1">
              <a:off x="4953000" y="3505200"/>
              <a:ext cx="609302" cy="10668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75549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914400"/>
          </a:xfrm>
        </p:spPr>
        <p:txBody>
          <a:bodyPr>
            <a:noAutofit/>
          </a:bodyPr>
          <a:lstStyle/>
          <a:p>
            <a:r>
              <a:rPr lang="en-US" sz="4000" dirty="0" smtClean="0"/>
              <a:t>D-Dimensional Data Lying Close to a d-Dimensional Subspace </a:t>
            </a:r>
            <a:endParaRPr lang="en-US" sz="4000"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8</a:t>
            </a:fld>
            <a:endParaRPr lang="en-US"/>
          </a:p>
        </p:txBody>
      </p:sp>
      <p:pic>
        <p:nvPicPr>
          <p:cNvPr id="4" name="Picture 2"/>
          <p:cNvPicPr>
            <a:picLocks noChangeAspect="1" noChangeArrowheads="1"/>
          </p:cNvPicPr>
          <p:nvPr/>
        </p:nvPicPr>
        <p:blipFill>
          <a:blip r:embed="rId2" cstate="print"/>
          <a:srcRect/>
          <a:stretch>
            <a:fillRect/>
          </a:stretch>
        </p:blipFill>
        <p:spPr bwMode="auto">
          <a:xfrm>
            <a:off x="820455" y="2286000"/>
            <a:ext cx="7272338" cy="3221412"/>
          </a:xfrm>
          <a:prstGeom prst="rect">
            <a:avLst/>
          </a:prstGeom>
          <a:noFill/>
          <a:ln w="9525">
            <a:noFill/>
            <a:miter lim="800000"/>
            <a:headEnd/>
            <a:tailEnd/>
          </a:ln>
        </p:spPr>
      </p:pic>
    </p:spTree>
    <p:extLst>
      <p:ext uri="{BB962C8B-B14F-4D97-AF65-F5344CB8AC3E}">
        <p14:creationId xmlns:p14="http://schemas.microsoft.com/office/powerpoint/2010/main" val="2567722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Intuition</a:t>
            </a:r>
            <a:endParaRPr lang="en-US" dirty="0"/>
          </a:p>
        </p:txBody>
      </p:sp>
      <p:sp>
        <p:nvSpPr>
          <p:cNvPr id="3" name="Content Placeholder 2"/>
          <p:cNvSpPr>
            <a:spLocks noGrp="1"/>
          </p:cNvSpPr>
          <p:nvPr>
            <p:ph idx="1"/>
          </p:nvPr>
        </p:nvSpPr>
        <p:spPr>
          <a:xfrm>
            <a:off x="457200" y="1143000"/>
            <a:ext cx="8534400" cy="5410201"/>
          </a:xfrm>
        </p:spPr>
        <p:txBody>
          <a:bodyPr/>
          <a:lstStyle/>
          <a:p>
            <a:r>
              <a:rPr lang="en-US" dirty="0" smtClean="0"/>
              <a:t>The axes of the subspace can be chosen by:</a:t>
            </a:r>
          </a:p>
          <a:p>
            <a:pPr lvl="1"/>
            <a:r>
              <a:rPr lang="en-US" dirty="0" smtClean="0"/>
              <a:t>The first dimension is the direction in which the points exhibit the greatest variance.</a:t>
            </a:r>
          </a:p>
          <a:p>
            <a:pPr lvl="1"/>
            <a:r>
              <a:rPr lang="en-US" dirty="0" smtClean="0"/>
              <a:t>The second dimension is the direction, orthogonal to the first, in which points show the greatest variance.</a:t>
            </a:r>
          </a:p>
          <a:p>
            <a:pPr lvl="1"/>
            <a:r>
              <a:rPr lang="en-US" dirty="0" smtClean="0"/>
              <a:t>And so on…, until you have enough dimensions that variance is really low.</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9</a:t>
            </a:fld>
            <a:endParaRPr lang="en-US" dirty="0"/>
          </a:p>
        </p:txBody>
      </p:sp>
      <p:pic>
        <p:nvPicPr>
          <p:cNvPr id="5" name="Picture 2"/>
          <p:cNvPicPr>
            <a:picLocks noChangeAspect="1" noChangeArrowheads="1"/>
          </p:cNvPicPr>
          <p:nvPr/>
        </p:nvPicPr>
        <p:blipFill>
          <a:blip r:embed="rId2" cstate="print"/>
          <a:srcRect/>
          <a:stretch>
            <a:fillRect/>
          </a:stretch>
        </p:blipFill>
        <p:spPr bwMode="auto">
          <a:xfrm>
            <a:off x="2971800" y="4572000"/>
            <a:ext cx="5257800" cy="2002212"/>
          </a:xfrm>
          <a:prstGeom prst="rect">
            <a:avLst/>
          </a:prstGeom>
          <a:noFill/>
          <a:ln w="9525">
            <a:noFill/>
            <a:miter lim="800000"/>
            <a:headEnd/>
            <a:tailEnd/>
          </a:ln>
        </p:spPr>
      </p:pic>
    </p:spTree>
    <p:extLst>
      <p:ext uri="{BB962C8B-B14F-4D97-AF65-F5344CB8AC3E}">
        <p14:creationId xmlns:p14="http://schemas.microsoft.com/office/powerpoint/2010/main" val="329579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8.3"/>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slides}\usepackage[usenames]{color}&#10;\pagestyle{empty}&#10;\begin{document}&#10;&#10;\color[rgb]{0,0,0}&#10;$\mathbf{X} \approx \mathbf{U} \mathbf{\Sigma} \mathbf{V}^T = \sum_i \sigma_i \mathbf{u}_i \circ\mathbf{v}_i$&#10;\end{document}&#10;"/>
  <p:tag name="FILENAME" val="TP_tmp"/>
  <p:tag name="FORMAT" val="pngmono"/>
  <p:tag name="RES" val="1200"/>
  <p:tag name="BLEND" val="0"/>
  <p:tag name="TRANSPARENT" val="1"/>
  <p:tag name="TBUG" val="0"/>
  <p:tag name="ALLOWFS" val="0"/>
  <p:tag name="MAGNIFICATION" val="2000"/>
  <p:tag name="ORIGWIDTH" val="246"/>
  <p:tag name="PICTUREFILESIZE" val="11566"/>
</p:tagLst>
</file>

<file path=ppt/tags/tag3.xml><?xml version="1.0" encoding="utf-8"?>
<p:tagLst xmlns:a="http://schemas.openxmlformats.org/drawingml/2006/main" xmlns:r="http://schemas.openxmlformats.org/officeDocument/2006/relationships" xmlns:p="http://schemas.openxmlformats.org/presentationml/2006/main">
  <p:tag name="TIMING" val="|38.3"/>
</p:tagLst>
</file>

<file path=ppt/tags/tag4.xml><?xml version="1.0" encoding="utf-8"?>
<p:tagLst xmlns:a="http://schemas.openxmlformats.org/drawingml/2006/main" xmlns:r="http://schemas.openxmlformats.org/officeDocument/2006/relationships" xmlns:p="http://schemas.openxmlformats.org/presentationml/2006/main">
  <p:tag name="TEXPOINT" val="latex"/>
  <p:tag name="SOURCE" val="\documentclass{slides}\usepackage[usenames]{color}&#10;\pagestyle{empty}&#10;\begin{document}&#10;&#10;\color[rgb]{0,0,0}&#10;$\mathbf{X} \approx \mathbf{U} \mathbf{\Sigma} \mathbf{V}^T = \sum_i \sigma_i \mathbf{u}_i \circ\mathbf{v}_i$&#10;\end{document}&#10;"/>
  <p:tag name="FILENAME" val="TP_tmp"/>
  <p:tag name="FORMAT" val="pngmono"/>
  <p:tag name="RES" val="1200"/>
  <p:tag name="BLEND" val="0"/>
  <p:tag name="TRANSPARENT" val="1"/>
  <p:tag name="TBUG" val="0"/>
  <p:tag name="ALLOWFS" val="0"/>
  <p:tag name="MAGNIFICATION" val="2000"/>
  <p:tag name="ORIGWIDTH" val="246"/>
  <p:tag name="PICTUREFILESIZE" val="1156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7063</TotalTime>
  <Words>3820</Words>
  <Application>Microsoft Office PowerPoint</Application>
  <PresentationFormat>On-screen Show (4:3)</PresentationFormat>
  <Paragraphs>731</Paragraphs>
  <Slides>51</Slides>
  <Notes>5</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Module</vt:lpstr>
      <vt:lpstr>UV Decomposition Singular-Value Decomposition CUR Decomposition</vt:lpstr>
      <vt:lpstr>Reducing  Matrix Dimension</vt:lpstr>
      <vt:lpstr>Why Is That Even Possible?</vt:lpstr>
      <vt:lpstr>Matrices as Relationships</vt:lpstr>
      <vt:lpstr>Matrices as Relationships – (2)</vt:lpstr>
      <vt:lpstr>Matrices as Relational Data</vt:lpstr>
      <vt:lpstr>Example: Stars</vt:lpstr>
      <vt:lpstr>D-Dimensional Data Lying Close to a d-Dimensional Subspace </vt:lpstr>
      <vt:lpstr>Intuition</vt:lpstr>
      <vt:lpstr>UV Decomposition</vt:lpstr>
      <vt:lpstr>Latent Factors</vt:lpstr>
      <vt:lpstr>Measuring the Error</vt:lpstr>
      <vt:lpstr>Example: RMSE</vt:lpstr>
      <vt:lpstr>Optimizing U and V</vt:lpstr>
      <vt:lpstr>What if M is Missing Entries?</vt:lpstr>
      <vt:lpstr>Local Versus Global Minima</vt:lpstr>
      <vt:lpstr>Avoiding Local Minima</vt:lpstr>
      <vt:lpstr>Rank of a Matrix Orthonormal Bases Eigenvalues/Eigenvectors Computing the Decomposition Eliminating Dimensions  </vt:lpstr>
      <vt:lpstr>Why SVD?</vt:lpstr>
      <vt:lpstr>Rank of a Matrix</vt:lpstr>
      <vt:lpstr>Important Fact About Rank</vt:lpstr>
      <vt:lpstr>Orthonormal Bases</vt:lpstr>
      <vt:lpstr>Example: Columns Are Orthonormal</vt:lpstr>
      <vt:lpstr>Form of SVD</vt:lpstr>
      <vt:lpstr>Facts About SVD</vt:lpstr>
      <vt:lpstr>Linkage Among Components of U, V, </vt:lpstr>
      <vt:lpstr>Each Singular Value Affects One Column of U and V</vt:lpstr>
      <vt:lpstr>Jure’s Example Decomposition</vt:lpstr>
      <vt:lpstr>Example: Users-to-Movies</vt:lpstr>
      <vt:lpstr>Example: Users-to-Movies</vt:lpstr>
      <vt:lpstr>Example: Users-to-Movies</vt:lpstr>
      <vt:lpstr>Example: Users-to-Movies</vt:lpstr>
      <vt:lpstr>Example: Users-to-Movies</vt:lpstr>
      <vt:lpstr>Lowering the Dimension</vt:lpstr>
      <vt:lpstr>Lowering the Dimension</vt:lpstr>
      <vt:lpstr>Lowering the Dimension</vt:lpstr>
      <vt:lpstr>Lowering the Dimension</vt:lpstr>
      <vt:lpstr>Frobenius Norm and Approximation Error</vt:lpstr>
      <vt:lpstr>Energy</vt:lpstr>
      <vt:lpstr>Finding Eigenpairs</vt:lpstr>
      <vt:lpstr>Example: Iterative Eigenvector</vt:lpstr>
      <vt:lpstr>Finding the Principal Eigenvalue</vt:lpstr>
      <vt:lpstr>Finding More Eigenpairs</vt:lpstr>
      <vt:lpstr>How to Compute the SVD</vt:lpstr>
      <vt:lpstr>Computing the SVD –(2)</vt:lpstr>
      <vt:lpstr>The Sparsity Issue Picking Random Rows and Columns </vt:lpstr>
      <vt:lpstr>Sparsity</vt:lpstr>
      <vt:lpstr>Form of CUR Decomposition</vt:lpstr>
      <vt:lpstr>Construction of U</vt:lpstr>
      <vt:lpstr>Moore-Penrose Inverse</vt:lpstr>
      <vt:lpstr>Which Rows and Columns?</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Jeff</cp:lastModifiedBy>
  <cp:revision>572</cp:revision>
  <dcterms:created xsi:type="dcterms:W3CDTF">2009-06-12T17:14:38Z</dcterms:created>
  <dcterms:modified xsi:type="dcterms:W3CDTF">2017-01-26T19:53:48Z</dcterms:modified>
</cp:coreProperties>
</file>