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3" r:id="rId12"/>
    <p:sldId id="294" r:id="rId13"/>
    <p:sldId id="268" r:id="rId14"/>
    <p:sldId id="269" r:id="rId15"/>
    <p:sldId id="270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95" r:id="rId29"/>
    <p:sldId id="296" r:id="rId30"/>
    <p:sldId id="285" r:id="rId31"/>
    <p:sldId id="286" r:id="rId32"/>
    <p:sldId id="301" r:id="rId33"/>
    <p:sldId id="287" r:id="rId34"/>
    <p:sldId id="288" r:id="rId35"/>
    <p:sldId id="289" r:id="rId36"/>
    <p:sldId id="290" r:id="rId37"/>
    <p:sldId id="302" r:id="rId38"/>
    <p:sldId id="292" r:id="rId3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3281" autoAdjust="0"/>
  </p:normalViewPr>
  <p:slideViewPr>
    <p:cSldViewPr>
      <p:cViewPr>
        <p:scale>
          <a:sx n="76" d="100"/>
          <a:sy n="76" d="100"/>
        </p:scale>
        <p:origin x="-64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EB87-5FE2-4322-8100-80BFF6AEA25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05CC9-984D-474C-91D2-73EB2FE8881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BEBB8-CEC1-480D-88A9-9C10D9C25B9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19050-7484-4E2C-8A3B-A5BE12C2B44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F1CA4-CFD3-4D86-9039-373FC0B406F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23B9C-181F-4D63-9624-EA7D92F2D76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D63DC-A18C-4020-9B5A-F50B02CDA9E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362FD-46EA-4032-9286-9A20B0E1DB9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8B15A-D820-4D08-9701-71BD56D8022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EF57B-9E70-4484-ABB5-B85EDBB650F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DC0FE-AB7B-4951-87FE-8B413CB57AE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02B3C-9E74-4D41-B5FC-F333F93C47F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AC7BE-CD8D-4359-801C-0CF4E9AF60B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C10D9-43FE-42F7-AA6E-7AB7454EC1A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00E95-3B71-4B33-9B04-CF2B72015C2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98DFB-1A48-472D-BAD8-4A8B518DC11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6BD01-23A3-41FB-8EAB-16C73901266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E9ADD-E81F-49D9-9557-9AB6A53487F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A7235-6D71-4260-8393-1608AA3A92FE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9BBBB-233B-4A6A-B669-8289F0136BB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EC839-2913-4611-9D31-935815E24FD9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8D824-8D9B-41AC-9918-EF17F140EE2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A738-4E5C-4C92-8AE3-6196AC97F4D9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84063-B605-49DB-9D8B-657FE5A155F7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94EC7-3E39-4AE7-84B0-F8E5E4FFD60C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72144-6E04-4638-90A5-7B2017B884A1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A8AA6-B1BE-4500-8392-D1636BF2546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251E6-9590-4F92-862D-C4931C00516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6297D-CEB9-4D83-A087-2E7190278B6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F1C40-CF3B-42D8-AC65-0EA93110153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EC85-8F5B-473E-B425-327B242E1E8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29276-3FBB-4AA9-8858-B5F8151DD26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11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447800"/>
            <a:ext cx="8001000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53D811E-ACE7-4899-A269-2EF09B295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65815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1219200"/>
            <a:ext cx="8610600" cy="11430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Computational Advertising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4676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Greedy Algorithms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Competitive Algorithms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Picking the Best Ad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The Balance Algorithm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5074879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  <a:endParaRPr lang="en-US" sz="3200" b="1" dirty="0" smtClean="0">
              <a:latin typeface="+mj-lt"/>
              <a:cs typeface="Calibri" pitchFamily="34" charset="0"/>
            </a:endParaRPr>
          </a:p>
          <a:p>
            <a:r>
              <a:rPr lang="en-US" sz="2800" b="1" dirty="0" smtClean="0">
                <a:latin typeface="+mj-lt"/>
                <a:cs typeface="Calibri" pitchFamily="34" charset="0"/>
              </a:rPr>
              <a:t>Stanford </a:t>
            </a:r>
            <a:r>
              <a:rPr lang="en-US" sz="2800" b="1" dirty="0" smtClean="0">
                <a:latin typeface="+mj-lt"/>
                <a:cs typeface="Calibri" pitchFamily="34" charset="0"/>
              </a:rPr>
              <a:t>University/</a:t>
            </a:r>
            <a:r>
              <a:rPr lang="en-US" sz="2800" b="1" dirty="0" err="1" smtClean="0">
                <a:latin typeface="+mj-lt"/>
                <a:cs typeface="Calibri" pitchFamily="34" charset="0"/>
              </a:rPr>
              <a:t>Infolab</a:t>
            </a:r>
            <a:endParaRPr lang="en-US" sz="3600" b="1" dirty="0" smtClean="0">
              <a:latin typeface="+mj-lt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6124957"/>
            <a:ext cx="3754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Slides </a:t>
            </a:r>
            <a:r>
              <a:rPr lang="en-US" sz="2400" dirty="0" smtClean="0"/>
              <a:t>mostly developed </a:t>
            </a:r>
            <a:r>
              <a:rPr lang="en-US" sz="2400" dirty="0" smtClean="0"/>
              <a:t>by</a:t>
            </a:r>
            <a:r>
              <a:rPr lang="en-US" sz="2400" dirty="0"/>
              <a:t> </a:t>
            </a:r>
            <a:r>
              <a:rPr lang="en-US" sz="2400" dirty="0" err="1" smtClean="0"/>
              <a:t>Anand</a:t>
            </a:r>
            <a:r>
              <a:rPr lang="en-US" sz="2400" dirty="0" smtClean="0"/>
              <a:t> </a:t>
            </a:r>
            <a:r>
              <a:rPr lang="en-US" sz="2400" dirty="0" err="1" smtClean="0"/>
              <a:t>Rajaraman</a:t>
            </a:r>
            <a:endParaRPr lang="en-US" sz="2400" dirty="0"/>
          </a:p>
        </p:txBody>
      </p:sp>
      <p:pic>
        <p:nvPicPr>
          <p:cNvPr id="7" name="Picture 6" descr="C:\Users\Jeff\Downloads\Stanford-Infolab-RGB-whiteBG-600px@2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814" y="5166360"/>
            <a:ext cx="1646546" cy="169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Competitive Ratio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 input I, suppose greedy produces matching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greedy</a:t>
            </a:r>
            <a:r>
              <a:rPr lang="en-US" altLang="en-US" dirty="0"/>
              <a:t> while an optimal matching is 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opt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buFont typeface="Wingdings" pitchFamily="1" charset="2"/>
              <a:buNone/>
            </a:pPr>
            <a:endParaRPr lang="en-US" altLang="en-US" dirty="0"/>
          </a:p>
          <a:p>
            <a:pPr>
              <a:buFont typeface="Wingdings" pitchFamily="1" charset="2"/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Competitive ratio </a:t>
            </a:r>
            <a:r>
              <a:rPr lang="en-US" altLang="en-US" dirty="0"/>
              <a:t>= </a:t>
            </a:r>
          </a:p>
          <a:p>
            <a:pPr>
              <a:buFont typeface="Wingdings" pitchFamily="1" charset="2"/>
              <a:buNone/>
            </a:pPr>
            <a:r>
              <a:rPr lang="en-US" altLang="en-US" dirty="0"/>
              <a:t>			</a:t>
            </a:r>
            <a:r>
              <a:rPr lang="en-US" altLang="en-US" dirty="0" err="1"/>
              <a:t>min</a:t>
            </a:r>
            <a:r>
              <a:rPr lang="en-US" altLang="en-US" baseline="-25000" dirty="0" err="1"/>
              <a:t>all</a:t>
            </a:r>
            <a:r>
              <a:rPr lang="en-US" altLang="en-US" baseline="-25000" dirty="0"/>
              <a:t> possible inputs I</a:t>
            </a:r>
            <a:r>
              <a:rPr lang="en-US" altLang="en-US" dirty="0"/>
              <a:t> (|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greedy</a:t>
            </a:r>
            <a:r>
              <a:rPr lang="en-US" altLang="en-US" dirty="0"/>
              <a:t>|/|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opt</a:t>
            </a:r>
            <a:r>
              <a:rPr lang="en-US" altLang="en-US" dirty="0" smtClean="0"/>
              <a:t>|).</a:t>
            </a:r>
            <a:endParaRPr lang="en-US" altLang="en-US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87552"/>
          </a:xfrm>
        </p:spPr>
        <p:txBody>
          <a:bodyPr/>
          <a:lstStyle/>
          <a:p>
            <a:r>
              <a:rPr lang="en-US" dirty="0" smtClean="0"/>
              <a:t>Greedy Has Competitive Ratio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O be the optimal matching, and G the matches produced by a run of the greedy algorithm.</a:t>
            </a:r>
          </a:p>
          <a:p>
            <a:r>
              <a:rPr lang="en-US" dirty="0" smtClean="0"/>
              <a:t>Consider the sets of women:</a:t>
            </a:r>
          </a:p>
          <a:p>
            <a:pPr marL="457200" lvl="1" indent="0">
              <a:buNone/>
            </a:pPr>
            <a:r>
              <a:rPr lang="en-US" dirty="0" smtClean="0"/>
              <a:t>A: Matched in G, not in O.</a:t>
            </a:r>
          </a:p>
          <a:p>
            <a:pPr marL="457200" lvl="1" indent="0">
              <a:buNone/>
            </a:pPr>
            <a:r>
              <a:rPr lang="en-US" dirty="0" smtClean="0"/>
              <a:t>B: Matched in both.</a:t>
            </a:r>
          </a:p>
          <a:p>
            <a:pPr marL="457200" lvl="1" indent="0">
              <a:buNone/>
            </a:pPr>
            <a:r>
              <a:rPr lang="en-US" dirty="0" smtClean="0"/>
              <a:t>C: Matched in O, not in 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4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Competitive Ratio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During the greedy matching, every woman in C found </a:t>
            </a:r>
            <a:r>
              <a:rPr lang="en-US" dirty="0" smtClean="0"/>
              <a:t>her </a:t>
            </a:r>
            <a:r>
              <a:rPr lang="en-US" dirty="0" smtClean="0"/>
              <a:t>match </a:t>
            </a:r>
            <a:r>
              <a:rPr lang="en-US" dirty="0" smtClean="0"/>
              <a:t>in the optimal solution taken </a:t>
            </a:r>
            <a:r>
              <a:rPr lang="en-US" dirty="0" smtClean="0"/>
              <a:t>by another woman.</a:t>
            </a:r>
          </a:p>
          <a:p>
            <a:r>
              <a:rPr lang="en-US" dirty="0" smtClean="0"/>
              <a:t>Thus, |A| + |B| </a:t>
            </a:r>
            <a:r>
              <a:rPr lang="en-US" u="sng" dirty="0" smtClean="0"/>
              <a:t>&gt;</a:t>
            </a:r>
            <a:r>
              <a:rPr lang="en-US" dirty="0" smtClean="0"/>
              <a:t> |C|.</a:t>
            </a:r>
          </a:p>
          <a:p>
            <a:r>
              <a:rPr lang="en-US" dirty="0" smtClean="0"/>
              <a:t>Surely, </a:t>
            </a:r>
            <a:r>
              <a:rPr lang="en-US" dirty="0"/>
              <a:t>|A| + |B| </a:t>
            </a:r>
            <a:r>
              <a:rPr lang="en-US" u="sng" dirty="0"/>
              <a:t>&gt;</a:t>
            </a:r>
            <a:r>
              <a:rPr lang="en-US" dirty="0"/>
              <a:t> </a:t>
            </a:r>
            <a:r>
              <a:rPr lang="en-US" dirty="0" smtClean="0"/>
              <a:t>|B|.</a:t>
            </a:r>
            <a:endParaRPr lang="en-US" dirty="0"/>
          </a:p>
          <a:p>
            <a:r>
              <a:rPr lang="en-US" dirty="0" smtClean="0"/>
              <a:t>Thus, |G| = |A| + |B| </a:t>
            </a:r>
            <a:r>
              <a:rPr lang="en-US" u="sng" dirty="0" smtClean="0"/>
              <a:t>&gt;</a:t>
            </a:r>
            <a:r>
              <a:rPr lang="en-US" dirty="0" smtClean="0"/>
              <a:t> (|B| + |C|)/2 = |O|/2.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0" y="1524000"/>
            <a:ext cx="1905000" cy="1219200"/>
          </a:xfrm>
          <a:prstGeom prst="ellipse">
            <a:avLst/>
          </a:prstGeom>
          <a:noFill/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1257300"/>
            <a:ext cx="2192577" cy="17526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1981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8500" y="194893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194893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61037" y="4419600"/>
            <a:ext cx="3350597" cy="1295400"/>
            <a:chOff x="5061037" y="4419600"/>
            <a:chExt cx="3350597" cy="1295400"/>
          </a:xfrm>
        </p:grpSpPr>
        <p:sp>
          <p:nvSpPr>
            <p:cNvPr id="9" name="TextBox 8"/>
            <p:cNvSpPr txBox="1"/>
            <p:nvPr/>
          </p:nvSpPr>
          <p:spPr>
            <a:xfrm>
              <a:off x="5061037" y="4419600"/>
              <a:ext cx="335059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 you’re greater than each of two</a:t>
              </a:r>
            </a:p>
            <a:p>
              <a:r>
                <a:rPr lang="en-US" dirty="0" smtClean="0"/>
                <a:t>things, you are greater than their</a:t>
              </a:r>
            </a:p>
            <a:p>
              <a:r>
                <a:rPr lang="en-US" dirty="0" smtClean="0"/>
                <a:t>average.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172200" y="5342930"/>
              <a:ext cx="1" cy="37207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096000" y="125730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Optimal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061037" y="1441966"/>
            <a:ext cx="1034964" cy="386834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1441966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Greedy</a:t>
            </a:r>
            <a:endParaRPr lang="en-US" dirty="0"/>
          </a:p>
        </p:txBody>
      </p:sp>
      <p:cxnSp>
        <p:nvCxnSpPr>
          <p:cNvPr id="18" name="Straight Arrow Connector 17"/>
          <p:cNvCxnSpPr>
            <a:endCxn id="4" idx="2"/>
          </p:cNvCxnSpPr>
          <p:nvPr/>
        </p:nvCxnSpPr>
        <p:spPr>
          <a:xfrm>
            <a:off x="1489969" y="1626632"/>
            <a:ext cx="796031" cy="506968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3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Worst-Case Scenario</a:t>
            </a:r>
            <a:endParaRPr lang="en-US" altLang="en-US" dirty="0"/>
          </a:p>
        </p:txBody>
      </p:sp>
      <p:sp>
        <p:nvSpPr>
          <p:cNvPr id="69635" name="Oval 3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grpSp>
        <p:nvGrpSpPr>
          <p:cNvPr id="69643" name="Group 11"/>
          <p:cNvGrpSpPr>
            <a:grpSpLocks/>
          </p:cNvGrpSpPr>
          <p:nvPr/>
        </p:nvGrpSpPr>
        <p:grpSpPr bwMode="auto">
          <a:xfrm>
            <a:off x="2057400" y="1631950"/>
            <a:ext cx="1752600" cy="1873250"/>
            <a:chOff x="1296" y="1028"/>
            <a:chExt cx="1104" cy="1180"/>
          </a:xfrm>
        </p:grpSpPr>
        <p:grpSp>
          <p:nvGrpSpPr>
            <p:cNvPr id="69644" name="Group 12"/>
            <p:cNvGrpSpPr>
              <a:grpSpLocks/>
            </p:cNvGrpSpPr>
            <p:nvPr/>
          </p:nvGrpSpPr>
          <p:grpSpPr bwMode="auto">
            <a:xfrm>
              <a:off x="1296" y="1152"/>
              <a:ext cx="912" cy="1056"/>
              <a:chOff x="1296" y="1152"/>
              <a:chExt cx="912" cy="1056"/>
            </a:xfrm>
          </p:grpSpPr>
          <p:sp>
            <p:nvSpPr>
              <p:cNvPr id="69645" name="Oval 13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6" name="Line 14"/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7" name="Line 15"/>
              <p:cNvSpPr>
                <a:spLocks noChangeShapeType="1"/>
              </p:cNvSpPr>
              <p:nvPr/>
            </p:nvSpPr>
            <p:spPr bwMode="auto">
              <a:xfrm flipV="1">
                <a:off x="1296" y="1248"/>
                <a:ext cx="8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48" name="Text Box 16"/>
            <p:cNvSpPr txBox="1">
              <a:spLocks noChangeArrowheads="1"/>
            </p:cNvSpPr>
            <p:nvPr/>
          </p:nvSpPr>
          <p:spPr bwMode="auto">
            <a:xfrm>
              <a:off x="2198" y="1028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</a:p>
          </p:txBody>
        </p:sp>
      </p:grpSp>
      <p:grpSp>
        <p:nvGrpSpPr>
          <p:cNvPr id="69649" name="Group 17"/>
          <p:cNvGrpSpPr>
            <a:grpSpLocks/>
          </p:cNvGrpSpPr>
          <p:nvPr/>
        </p:nvGrpSpPr>
        <p:grpSpPr bwMode="auto">
          <a:xfrm>
            <a:off x="2057400" y="2241550"/>
            <a:ext cx="1758950" cy="730250"/>
            <a:chOff x="1296" y="1412"/>
            <a:chExt cx="1108" cy="460"/>
          </a:xfrm>
        </p:grpSpPr>
        <p:sp>
          <p:nvSpPr>
            <p:cNvPr id="69650" name="Oval 18"/>
            <p:cNvSpPr>
              <a:spLocks noChangeArrowheads="1"/>
            </p:cNvSpPr>
            <p:nvPr/>
          </p:nvSpPr>
          <p:spPr bwMode="auto">
            <a:xfrm>
              <a:off x="2112" y="14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1296" y="15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 flipV="1">
              <a:off x="1296" y="1536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Text Box 21"/>
            <p:cNvSpPr txBox="1">
              <a:spLocks noChangeArrowheads="1"/>
            </p:cNvSpPr>
            <p:nvPr/>
          </p:nvSpPr>
          <p:spPr bwMode="auto">
            <a:xfrm>
              <a:off x="2198" y="1412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  <p:grpSp>
        <p:nvGrpSpPr>
          <p:cNvPr id="69654" name="Group 22"/>
          <p:cNvGrpSpPr>
            <a:grpSpLocks/>
          </p:cNvGrpSpPr>
          <p:nvPr/>
        </p:nvGrpSpPr>
        <p:grpSpPr bwMode="auto">
          <a:xfrm>
            <a:off x="2057400" y="1981200"/>
            <a:ext cx="1751013" cy="1128713"/>
            <a:chOff x="1296" y="1248"/>
            <a:chExt cx="1103" cy="711"/>
          </a:xfrm>
        </p:grpSpPr>
        <p:sp>
          <p:nvSpPr>
            <p:cNvPr id="69655" name="Oval 23"/>
            <p:cNvSpPr>
              <a:spLocks noChangeArrowheads="1"/>
            </p:cNvSpPr>
            <p:nvPr/>
          </p:nvSpPr>
          <p:spPr bwMode="auto">
            <a:xfrm>
              <a:off x="2064" y="17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1296" y="1248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7" name="Text Box 25"/>
            <p:cNvSpPr txBox="1">
              <a:spLocks noChangeArrowheads="1"/>
            </p:cNvSpPr>
            <p:nvPr/>
          </p:nvSpPr>
          <p:spPr bwMode="auto">
            <a:xfrm>
              <a:off x="2208" y="172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</a:t>
              </a:r>
            </a:p>
          </p:txBody>
        </p:sp>
      </p:grp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5470525" y="1784350"/>
            <a:ext cx="757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(1,a)</a:t>
            </a: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5470525" y="2147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(2,b)</a:t>
            </a:r>
          </a:p>
        </p:txBody>
      </p:sp>
      <p:grpSp>
        <p:nvGrpSpPr>
          <p:cNvPr id="69666" name="Group 34"/>
          <p:cNvGrpSpPr>
            <a:grpSpLocks/>
          </p:cNvGrpSpPr>
          <p:nvPr/>
        </p:nvGrpSpPr>
        <p:grpSpPr bwMode="auto">
          <a:xfrm>
            <a:off x="2057400" y="2438400"/>
            <a:ext cx="1774825" cy="1236663"/>
            <a:chOff x="1296" y="1536"/>
            <a:chExt cx="1118" cy="779"/>
          </a:xfrm>
        </p:grpSpPr>
        <p:sp>
          <p:nvSpPr>
            <p:cNvPr id="69659" name="Oval 27"/>
            <p:cNvSpPr>
              <a:spLocks noChangeArrowheads="1"/>
            </p:cNvSpPr>
            <p:nvPr/>
          </p:nvSpPr>
          <p:spPr bwMode="auto">
            <a:xfrm>
              <a:off x="211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Text Box 29"/>
            <p:cNvSpPr txBox="1">
              <a:spLocks noChangeArrowheads="1"/>
            </p:cNvSpPr>
            <p:nvPr/>
          </p:nvSpPr>
          <p:spPr bwMode="auto">
            <a:xfrm>
              <a:off x="2208" y="2084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</a:t>
              </a:r>
            </a:p>
          </p:txBody>
        </p:sp>
        <p:sp>
          <p:nvSpPr>
            <p:cNvPr id="69665" name="Line 33"/>
            <p:cNvSpPr>
              <a:spLocks noChangeShapeType="1"/>
            </p:cNvSpPr>
            <p:nvPr/>
          </p:nvSpPr>
          <p:spPr bwMode="auto">
            <a:xfrm>
              <a:off x="1296" y="1536"/>
              <a:ext cx="86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65300" y="4724400"/>
            <a:ext cx="22990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|Greedy| = 2;</a:t>
            </a:r>
          </a:p>
          <a:p>
            <a:r>
              <a:rPr lang="en-US" sz="3200" dirty="0" smtClean="0"/>
              <a:t>|Opt| = 4.</a:t>
            </a:r>
            <a:endParaRPr lang="en-US" sz="3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035082" y="1958882"/>
            <a:ext cx="1317718" cy="1546318"/>
            <a:chOff x="2035082" y="1958882"/>
            <a:chExt cx="1317718" cy="1546318"/>
          </a:xfrm>
        </p:grpSpPr>
        <p:cxnSp>
          <p:nvCxnSpPr>
            <p:cNvPr id="4" name="Straight Connector 3"/>
            <p:cNvCxnSpPr>
              <a:stCxn id="69635" idx="5"/>
              <a:endCxn id="69656" idx="1"/>
            </p:cNvCxnSpPr>
            <p:nvPr/>
          </p:nvCxnSpPr>
          <p:spPr>
            <a:xfrm>
              <a:off x="2035082" y="1958882"/>
              <a:ext cx="1317718" cy="1012918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69651" idx="0"/>
            </p:cNvCxnSpPr>
            <p:nvPr/>
          </p:nvCxnSpPr>
          <p:spPr>
            <a:xfrm>
              <a:off x="2057400" y="2438400"/>
              <a:ext cx="1295400" cy="1053306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9647" idx="1"/>
              <a:endCxn id="69647" idx="0"/>
            </p:cNvCxnSpPr>
            <p:nvPr/>
          </p:nvCxnSpPr>
          <p:spPr>
            <a:xfrm flipH="1">
              <a:off x="2057400" y="1981200"/>
              <a:ext cx="1295400" cy="152400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9652" idx="0"/>
              <a:endCxn id="69652" idx="1"/>
            </p:cNvCxnSpPr>
            <p:nvPr/>
          </p:nvCxnSpPr>
          <p:spPr>
            <a:xfrm flipV="1">
              <a:off x="2057400" y="2438400"/>
              <a:ext cx="1295400" cy="53340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6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2" grpId="0" autoUpdateAnimBg="0"/>
      <p:bldP spid="69663" grpId="0" autoUpdateAnimBg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History of </a:t>
            </a:r>
            <a:r>
              <a:rPr lang="en-US" altLang="en-US" dirty="0" smtClean="0"/>
              <a:t>Web Advertising</a:t>
            </a:r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219200"/>
            <a:ext cx="8196262" cy="5486400"/>
          </a:xfrm>
        </p:spPr>
        <p:txBody>
          <a:bodyPr>
            <a:noAutofit/>
          </a:bodyPr>
          <a:lstStyle/>
          <a:p>
            <a:r>
              <a:rPr lang="en-US" altLang="en-US" dirty="0"/>
              <a:t>Banner ads (1995-2001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 lvl="1"/>
            <a:r>
              <a:rPr lang="en-US" altLang="en-US" sz="3200" dirty="0"/>
              <a:t>Initial form of web </a:t>
            </a:r>
            <a:r>
              <a:rPr lang="en-US" altLang="en-US" sz="3200" dirty="0" smtClean="0"/>
              <a:t>advertising.</a:t>
            </a:r>
            <a:endParaRPr lang="en-US" altLang="en-US" sz="3200" dirty="0"/>
          </a:p>
          <a:p>
            <a:pPr lvl="1"/>
            <a:r>
              <a:rPr lang="en-US" altLang="en-US" sz="3200" dirty="0"/>
              <a:t>Popular websites charged X$ for every 1000 “impressions” of </a:t>
            </a:r>
            <a:r>
              <a:rPr lang="en-US" altLang="en-US" sz="3200" dirty="0" smtClean="0"/>
              <a:t>ad.</a:t>
            </a:r>
            <a:endParaRPr lang="en-US" altLang="en-US" sz="3200" dirty="0"/>
          </a:p>
          <a:p>
            <a:pPr lvl="2"/>
            <a:r>
              <a:rPr lang="en-US" altLang="en-US" sz="3200" dirty="0"/>
              <a:t>Called “CPM” </a:t>
            </a:r>
            <a:r>
              <a:rPr lang="en-US" altLang="en-US" sz="3200" dirty="0" smtClean="0"/>
              <a:t>rate.</a:t>
            </a:r>
            <a:endParaRPr lang="en-US" altLang="en-US" sz="3200" dirty="0"/>
          </a:p>
          <a:p>
            <a:pPr lvl="2"/>
            <a:r>
              <a:rPr lang="en-US" altLang="en-US" sz="3200" dirty="0"/>
              <a:t>Modeled </a:t>
            </a:r>
            <a:r>
              <a:rPr lang="en-US" altLang="en-US" sz="3200" dirty="0" smtClean="0"/>
              <a:t>on TV</a:t>
            </a:r>
            <a:r>
              <a:rPr lang="en-US" altLang="en-US" sz="3200" dirty="0"/>
              <a:t>, magazine </a:t>
            </a:r>
            <a:r>
              <a:rPr lang="en-US" altLang="en-US" sz="3200" dirty="0" smtClean="0"/>
              <a:t>ads.</a:t>
            </a:r>
            <a:endParaRPr lang="en-US" altLang="en-US" sz="3200" dirty="0"/>
          </a:p>
          <a:p>
            <a:pPr lvl="1"/>
            <a:r>
              <a:rPr lang="en-US" altLang="en-US" sz="3200" dirty="0"/>
              <a:t>Untargeted to demographically </a:t>
            </a:r>
            <a:r>
              <a:rPr lang="en-US" altLang="en-US" sz="3200" dirty="0" smtClean="0"/>
              <a:t>targeted.</a:t>
            </a:r>
            <a:endParaRPr lang="en-US" altLang="en-US" sz="3200" dirty="0"/>
          </a:p>
          <a:p>
            <a:pPr lvl="1"/>
            <a:r>
              <a:rPr lang="en-US" altLang="en-US" sz="3200" dirty="0"/>
              <a:t>Low </a:t>
            </a:r>
            <a:r>
              <a:rPr lang="en-US" altLang="en-US" sz="3200" dirty="0" err="1"/>
              <a:t>clickthrough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rates.</a:t>
            </a:r>
            <a:endParaRPr lang="en-US" altLang="en-US" sz="3200" dirty="0"/>
          </a:p>
          <a:p>
            <a:pPr lvl="2"/>
            <a:r>
              <a:rPr lang="en-US" altLang="en-US" sz="3200" dirty="0"/>
              <a:t>low ROI for </a:t>
            </a:r>
            <a:r>
              <a:rPr lang="en-US" altLang="en-US" sz="3200" dirty="0" smtClean="0"/>
              <a:t>advertisers.</a:t>
            </a:r>
            <a:endParaRPr lang="en-US" alt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6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Performance-Based Advertising</a:t>
            </a:r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Introduced by Overture around </a:t>
            </a:r>
            <a:r>
              <a:rPr lang="en-US" altLang="en-US" dirty="0" smtClean="0"/>
              <a:t>2000.</a:t>
            </a:r>
            <a:endParaRPr lang="en-US" altLang="en-US" dirty="0"/>
          </a:p>
          <a:p>
            <a:pPr lvl="1"/>
            <a:r>
              <a:rPr lang="en-US" altLang="en-US" sz="3200" dirty="0"/>
              <a:t>Advertisers “bid” on search </a:t>
            </a:r>
            <a:r>
              <a:rPr lang="en-US" altLang="en-US" sz="3200" dirty="0" smtClean="0"/>
              <a:t>keywords.</a:t>
            </a:r>
            <a:endParaRPr lang="en-US" altLang="en-US" sz="3200" dirty="0"/>
          </a:p>
          <a:p>
            <a:pPr lvl="1"/>
            <a:r>
              <a:rPr lang="en-US" altLang="en-US" sz="3200" dirty="0"/>
              <a:t>When someone searches for that keyword, the highest bidder’s ad is </a:t>
            </a:r>
            <a:r>
              <a:rPr lang="en-US" altLang="en-US" sz="3200" dirty="0" smtClean="0"/>
              <a:t>shown.</a:t>
            </a:r>
            <a:endParaRPr lang="en-US" altLang="en-US" sz="3200" dirty="0"/>
          </a:p>
          <a:p>
            <a:pPr lvl="1"/>
            <a:r>
              <a:rPr lang="en-US" altLang="en-US" sz="3200" dirty="0"/>
              <a:t>Advertiser is charged only if the ad is clicked </a:t>
            </a:r>
            <a:r>
              <a:rPr lang="en-US" altLang="en-US" sz="3200" dirty="0" smtClean="0"/>
              <a:t>on.</a:t>
            </a:r>
            <a:endParaRPr lang="en-US" altLang="en-US" sz="3200" dirty="0"/>
          </a:p>
          <a:p>
            <a:r>
              <a:rPr lang="en-US" altLang="en-US" dirty="0"/>
              <a:t>Similar model adopted by Google with some changes around </a:t>
            </a:r>
            <a:r>
              <a:rPr lang="en-US" altLang="en-US" dirty="0" smtClean="0"/>
              <a:t>2002.</a:t>
            </a:r>
            <a:endParaRPr lang="en-US" altLang="en-US" dirty="0"/>
          </a:p>
          <a:p>
            <a:pPr lvl="1"/>
            <a:r>
              <a:rPr lang="en-US" altLang="en-US" sz="3200" dirty="0"/>
              <a:t>Called “</a:t>
            </a:r>
            <a:r>
              <a:rPr lang="en-US" altLang="en-US" sz="3200" dirty="0" err="1" smtClean="0"/>
              <a:t>Adwords</a:t>
            </a:r>
            <a:r>
              <a:rPr lang="en-US" altLang="en-US" sz="3200" dirty="0" smtClean="0"/>
              <a:t>.”</a:t>
            </a:r>
            <a:endParaRPr lang="en-US" alt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Web 2.0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Performance-based advertising works!</a:t>
            </a:r>
          </a:p>
          <a:p>
            <a:pPr lvl="1"/>
            <a:r>
              <a:rPr lang="en-US" altLang="en-US" sz="3200" dirty="0"/>
              <a:t>Multi-billion-dollar </a:t>
            </a:r>
            <a:r>
              <a:rPr lang="en-US" altLang="en-US" sz="3200" dirty="0" smtClean="0"/>
              <a:t>industry.</a:t>
            </a:r>
            <a:endParaRPr lang="en-US" altLang="en-US" sz="3200" dirty="0"/>
          </a:p>
          <a:p>
            <a:r>
              <a:rPr lang="en-US" altLang="en-US" dirty="0"/>
              <a:t>Interesting </a:t>
            </a:r>
            <a:r>
              <a:rPr lang="en-US" altLang="en-US" dirty="0" smtClean="0"/>
              <a:t>problems:</a:t>
            </a:r>
            <a:endParaRPr lang="en-US" altLang="en-US" dirty="0"/>
          </a:p>
          <a:p>
            <a:pPr lvl="1"/>
            <a:r>
              <a:rPr lang="en-US" altLang="en-US" sz="3200" dirty="0"/>
              <a:t>What ads to show for a search?</a:t>
            </a:r>
          </a:p>
          <a:p>
            <a:pPr lvl="1"/>
            <a:r>
              <a:rPr lang="en-US" altLang="en-US" sz="3200" dirty="0"/>
              <a:t>If I’m an advertiser, which search </a:t>
            </a:r>
            <a:r>
              <a:rPr lang="en-US" altLang="en-US" sz="3200" dirty="0" smtClean="0"/>
              <a:t>terms should </a:t>
            </a:r>
            <a:r>
              <a:rPr lang="en-US" altLang="en-US" sz="3200" dirty="0"/>
              <a:t>I bid on and how much </a:t>
            </a:r>
            <a:r>
              <a:rPr lang="en-US" altLang="en-US" sz="3200" dirty="0" smtClean="0"/>
              <a:t>should I </a:t>
            </a:r>
            <a:r>
              <a:rPr lang="en-US" altLang="en-US" sz="3200" dirty="0"/>
              <a:t>bid?</a:t>
            </a:r>
          </a:p>
          <a:p>
            <a:pPr lvl="1">
              <a:buFont typeface="Wingdings" pitchFamily="1" charset="2"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Adwords</a:t>
            </a:r>
            <a:r>
              <a:rPr lang="en-US" altLang="en-US" dirty="0"/>
              <a:t> </a:t>
            </a:r>
            <a:r>
              <a:rPr lang="en-US" altLang="en-US" dirty="0" smtClean="0"/>
              <a:t>Problem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stream of queries arrives at the search engine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q1, q2,…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Several advertisers bid on each </a:t>
            </a:r>
            <a:r>
              <a:rPr lang="en-US" altLang="en-US" dirty="0" smtClean="0"/>
              <a:t>query.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When query q</a:t>
            </a:r>
            <a:r>
              <a:rPr lang="en-US" altLang="en-US" baseline="-25000" dirty="0"/>
              <a:t>i</a:t>
            </a:r>
            <a:r>
              <a:rPr lang="en-US" altLang="en-US" dirty="0"/>
              <a:t> arrives, search engine must pick a subset of advertisers whose ads are </a:t>
            </a:r>
            <a:r>
              <a:rPr lang="en-US" altLang="en-US" dirty="0" smtClean="0"/>
              <a:t>shown.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Goal</a:t>
            </a:r>
            <a:r>
              <a:rPr lang="en-US" altLang="en-US" dirty="0"/>
              <a:t>: maximize search engine’s </a:t>
            </a:r>
            <a:r>
              <a:rPr lang="en-US" altLang="en-US" dirty="0" smtClean="0"/>
              <a:t>revenues.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Clearly we need an online algorithm</a:t>
            </a:r>
            <a:r>
              <a:rPr lang="en-US" altLang="en-US" dirty="0" smtClean="0"/>
              <a:t>!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Simplest online algorithm is Greedy.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9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Complications </a:t>
            </a:r>
            <a:r>
              <a:rPr lang="en-US" altLang="en-US" dirty="0" smtClean="0"/>
              <a:t>– (</a:t>
            </a:r>
            <a:r>
              <a:rPr lang="en-US" altLang="en-US" dirty="0"/>
              <a:t>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ad has a different likelihood of being </a:t>
            </a:r>
            <a:r>
              <a:rPr lang="en-US" altLang="en-US" dirty="0" smtClean="0"/>
              <a:t>clicked.</a:t>
            </a:r>
          </a:p>
          <a:p>
            <a:r>
              <a:rPr lang="en-US" altLang="en-US" dirty="0" smtClean="0">
                <a:solidFill>
                  <a:srgbClr val="00B050"/>
                </a:solidFill>
              </a:rPr>
              <a:t>Example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/>
            <a:r>
              <a:rPr lang="en-US" altLang="en-US" dirty="0"/>
              <a:t>Advertiser 1 bids $2, click probability = </a:t>
            </a:r>
            <a:r>
              <a:rPr lang="en-US" altLang="en-US" dirty="0" smtClean="0"/>
              <a:t>0.1.</a:t>
            </a:r>
            <a:endParaRPr lang="en-US" altLang="en-US" dirty="0"/>
          </a:p>
          <a:p>
            <a:pPr lvl="1"/>
            <a:r>
              <a:rPr lang="en-US" altLang="en-US" dirty="0"/>
              <a:t>Advertiser 2 bids $1, click probability = </a:t>
            </a:r>
            <a:r>
              <a:rPr lang="en-US" altLang="en-US" dirty="0" smtClean="0"/>
              <a:t>0.5.</a:t>
            </a:r>
            <a:endParaRPr lang="en-US" altLang="en-US" dirty="0"/>
          </a:p>
          <a:p>
            <a:pPr lvl="2"/>
            <a:r>
              <a:rPr lang="en-US" altLang="en-US" dirty="0" smtClean="0"/>
              <a:t>Click-through </a:t>
            </a:r>
            <a:r>
              <a:rPr lang="en-US" altLang="en-US" dirty="0"/>
              <a:t>rate measured </a:t>
            </a:r>
            <a:r>
              <a:rPr lang="en-US" altLang="en-US" dirty="0" smtClean="0"/>
              <a:t>by historical performance.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Simple </a:t>
            </a:r>
            <a:r>
              <a:rPr lang="en-US" altLang="en-US" dirty="0" smtClean="0">
                <a:solidFill>
                  <a:srgbClr val="0070C0"/>
                </a:solidFill>
              </a:rPr>
              <a:t>solution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/>
            <a:r>
              <a:rPr lang="en-US" altLang="en-US" dirty="0"/>
              <a:t>Instead of raw bids, use the “expected revenue per </a:t>
            </a:r>
            <a:r>
              <a:rPr lang="en-US" altLang="en-US" dirty="0" smtClean="0"/>
              <a:t>click.”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6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8184"/>
            <a:ext cx="8001000" cy="911225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err="1"/>
              <a:t>Adwords</a:t>
            </a:r>
            <a:r>
              <a:rPr lang="en-US" altLang="en-US" dirty="0"/>
              <a:t> Innovation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762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Advertiser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2667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Bid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572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CTR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6477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Bid * CTR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762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A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762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B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762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C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2667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$1.00</a:t>
            </a: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2667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$0.75</a:t>
            </a:r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2667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$0.50</a:t>
            </a:r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4572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1%</a:t>
            </a: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4572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2%</a:t>
            </a:r>
          </a:p>
        </p:txBody>
      </p:sp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4572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2.5%</a:t>
            </a:r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6477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 cent</a:t>
            </a:r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6477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1.5 cents</a:t>
            </a:r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6477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1.125 cents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811E-ACE7-4899-A269-2EF09B2959B6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36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animBg="1"/>
      <p:bldP spid="118790" grpId="0" animBg="1"/>
      <p:bldP spid="118797" grpId="0" animBg="1"/>
      <p:bldP spid="118798" grpId="0" animBg="1"/>
      <p:bldP spid="118799" grpId="0" animBg="1"/>
      <p:bldP spid="118800" grpId="0" animBg="1"/>
      <p:bldP spid="118801" grpId="0" animBg="1"/>
      <p:bldP spid="1188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Online </a:t>
            </a:r>
            <a:r>
              <a:rPr lang="en-US" altLang="en-US" dirty="0" smtClean="0"/>
              <a:t>Algorithms</a:t>
            </a:r>
            <a:endParaRPr lang="en-US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Classic model of </a:t>
            </a:r>
            <a:r>
              <a:rPr lang="en-US" altLang="en-US" dirty="0" smtClean="0"/>
              <a:t>(</a:t>
            </a:r>
            <a:r>
              <a:rPr lang="en-US" altLang="en-US" i="1" dirty="0" smtClean="0">
                <a:solidFill>
                  <a:srgbClr val="FF0000"/>
                </a:solidFill>
              </a:rPr>
              <a:t>offline</a:t>
            </a:r>
            <a:r>
              <a:rPr lang="en-US" altLang="en-US" dirty="0" smtClean="0"/>
              <a:t>) algorithms:</a:t>
            </a:r>
            <a:endParaRPr lang="en-US" altLang="en-US" dirty="0"/>
          </a:p>
          <a:p>
            <a:pPr lvl="1"/>
            <a:r>
              <a:rPr lang="en-US" altLang="en-US" sz="3200" dirty="0"/>
              <a:t>You get to see the entire input, then compute some function of </a:t>
            </a:r>
            <a:r>
              <a:rPr lang="en-US" altLang="en-US" sz="3200" dirty="0" smtClean="0"/>
              <a:t>it.</a:t>
            </a:r>
            <a:endParaRPr lang="en-US" altLang="en-US" sz="3200" dirty="0"/>
          </a:p>
          <a:p>
            <a:r>
              <a:rPr lang="en-US" altLang="en-US" i="1" dirty="0" smtClean="0">
                <a:solidFill>
                  <a:srgbClr val="FF0000"/>
                </a:solidFill>
              </a:rPr>
              <a:t>Online algorithm</a:t>
            </a:r>
            <a:r>
              <a:rPr lang="en-US" altLang="en-US" dirty="0" smtClean="0"/>
              <a:t>:</a:t>
            </a:r>
            <a:endParaRPr lang="en-US" altLang="en-US" dirty="0">
              <a:solidFill>
                <a:srgbClr val="FF0000"/>
              </a:solidFill>
            </a:endParaRPr>
          </a:p>
          <a:p>
            <a:pPr lvl="1"/>
            <a:r>
              <a:rPr lang="en-US" altLang="en-US" sz="3200" dirty="0"/>
              <a:t>You get to see the input one piece at a time, and need to make irrevocable decisions along the </a:t>
            </a:r>
            <a:r>
              <a:rPr lang="en-US" altLang="en-US" sz="3200" dirty="0" smtClean="0"/>
              <a:t>way.</a:t>
            </a:r>
            <a:endParaRPr lang="en-US" altLang="en-US" sz="3200" dirty="0"/>
          </a:p>
          <a:p>
            <a:pPr lvl="1"/>
            <a:r>
              <a:rPr lang="en-US" altLang="en-US" sz="3200" dirty="0"/>
              <a:t>Similar to data stream </a:t>
            </a:r>
            <a:r>
              <a:rPr lang="en-US" altLang="en-US" sz="3200" dirty="0" smtClean="0"/>
              <a:t>models.</a:t>
            </a:r>
            <a:endParaRPr lang="en-US" alt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8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Adwords Innovation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762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Advertiser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667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Bid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4572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CTR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6477000" y="1447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Bid * CTR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762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A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762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B</a:t>
            </a:r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762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C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2667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$1.00</a:t>
            </a:r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2667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$0.75</a:t>
            </a:r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2667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$0.50</a:t>
            </a:r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4572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1%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572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2%</a:t>
            </a:r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4572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2.5%</a:t>
            </a: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6477000" y="3505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 cent</a:t>
            </a:r>
          </a:p>
        </p:txBody>
      </p:sp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6477000" y="2133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1.5 cents</a:t>
            </a:r>
          </a:p>
        </p:txBody>
      </p:sp>
      <p:sp>
        <p:nvSpPr>
          <p:cNvPr id="119826" name="Rectangle 18"/>
          <p:cNvSpPr>
            <a:spLocks noChangeArrowheads="1"/>
          </p:cNvSpPr>
          <p:nvPr/>
        </p:nvSpPr>
        <p:spPr bwMode="auto">
          <a:xfrm>
            <a:off x="6477000" y="2819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>
                <a:latin typeface="Arial" charset="0"/>
              </a:rPr>
              <a:t>1.125 cents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811E-ACE7-4899-A269-2EF09B2959B6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15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Complications </a:t>
            </a:r>
            <a:r>
              <a:rPr lang="en-US" altLang="en-US" dirty="0" smtClean="0"/>
              <a:t>– (</a:t>
            </a:r>
            <a:r>
              <a:rPr lang="en-US" altLang="en-US" dirty="0"/>
              <a:t>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advertiser has a limited budget</a:t>
            </a:r>
          </a:p>
          <a:p>
            <a:pPr lvl="1"/>
            <a:r>
              <a:rPr lang="en-US" altLang="en-US" dirty="0"/>
              <a:t>Search engine guarantees that the advertiser will not be charged more than their daily </a:t>
            </a:r>
            <a:r>
              <a:rPr lang="en-US" altLang="en-US" dirty="0" smtClean="0"/>
              <a:t>budget.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0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Simplified </a:t>
            </a:r>
            <a:r>
              <a:rPr lang="en-US" altLang="en-US" dirty="0" smtClean="0"/>
              <a:t>Model</a:t>
            </a:r>
            <a:endParaRPr lang="en-US" alt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Assume all bids are 0 or </a:t>
            </a:r>
            <a:r>
              <a:rPr lang="en-US" altLang="en-US" dirty="0" smtClean="0"/>
              <a:t>1.</a:t>
            </a:r>
            <a:endParaRPr lang="en-US" altLang="en-US" dirty="0"/>
          </a:p>
          <a:p>
            <a:r>
              <a:rPr lang="en-US" altLang="en-US" dirty="0"/>
              <a:t>Each advertiser has the same budget </a:t>
            </a:r>
            <a:r>
              <a:rPr lang="en-US" altLang="en-US" dirty="0" smtClean="0"/>
              <a:t>B.</a:t>
            </a:r>
            <a:endParaRPr lang="en-US" altLang="en-US" dirty="0"/>
          </a:p>
          <a:p>
            <a:r>
              <a:rPr lang="en-US" altLang="en-US" dirty="0"/>
              <a:t>One advertiser </a:t>
            </a:r>
            <a:r>
              <a:rPr lang="en-US" altLang="en-US" dirty="0" smtClean="0"/>
              <a:t>is chosen per query.</a:t>
            </a:r>
            <a:endParaRPr lang="en-US" altLang="en-US" dirty="0"/>
          </a:p>
          <a:p>
            <a:r>
              <a:rPr lang="en-US" altLang="en-US" dirty="0"/>
              <a:t>Let’s try the greedy </a:t>
            </a:r>
            <a:r>
              <a:rPr lang="en-US" altLang="en-US" dirty="0" smtClean="0"/>
              <a:t>algorithm:</a:t>
            </a:r>
            <a:endParaRPr lang="en-US" altLang="en-US" dirty="0"/>
          </a:p>
          <a:p>
            <a:pPr lvl="1"/>
            <a:r>
              <a:rPr lang="en-US" altLang="en-US" sz="3200" dirty="0"/>
              <a:t>Arbitrarily pick an eligible advertiser for each </a:t>
            </a:r>
            <a:r>
              <a:rPr lang="en-US" altLang="en-US" sz="3200" dirty="0" smtClean="0"/>
              <a:t>keyword.</a:t>
            </a:r>
            <a:endParaRPr lang="en-US" alt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0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Bad </a:t>
            </a:r>
            <a:r>
              <a:rPr lang="en-US" altLang="en-US" dirty="0" smtClean="0"/>
              <a:t>Scenario For Greedy</a:t>
            </a:r>
            <a:endParaRPr lang="en-US" alt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Two advertisers A and </a:t>
            </a:r>
            <a:r>
              <a:rPr lang="en-US" altLang="en-US" dirty="0" smtClean="0"/>
              <a:t>B.</a:t>
            </a:r>
            <a:endParaRPr lang="en-US" altLang="en-US" dirty="0"/>
          </a:p>
          <a:p>
            <a:r>
              <a:rPr lang="en-US" altLang="en-US" dirty="0"/>
              <a:t>A bids on query x, B bids on x and </a:t>
            </a:r>
            <a:r>
              <a:rPr lang="en-US" altLang="en-US" dirty="0" smtClean="0"/>
              <a:t>y.</a:t>
            </a:r>
            <a:endParaRPr lang="en-US" altLang="en-US" dirty="0"/>
          </a:p>
          <a:p>
            <a:r>
              <a:rPr lang="en-US" altLang="en-US" dirty="0"/>
              <a:t>Both have budgets of $</a:t>
            </a:r>
            <a:r>
              <a:rPr lang="en-US" altLang="en-US" dirty="0" smtClean="0"/>
              <a:t>4.</a:t>
            </a:r>
            <a:endParaRPr lang="en-US" altLang="en-US" dirty="0"/>
          </a:p>
          <a:p>
            <a:r>
              <a:rPr lang="en-US" altLang="en-US" dirty="0"/>
              <a:t>Query stream: </a:t>
            </a:r>
            <a:r>
              <a:rPr lang="en-US" altLang="en-US" dirty="0" smtClean="0"/>
              <a:t>x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Possible greedy </a:t>
            </a:r>
            <a:r>
              <a:rPr lang="en-US" altLang="en-US" dirty="0">
                <a:solidFill>
                  <a:srgbClr val="0070C0"/>
                </a:solidFill>
              </a:rPr>
              <a:t>choice</a:t>
            </a:r>
            <a:r>
              <a:rPr lang="en-US" altLang="en-US" dirty="0"/>
              <a:t>: </a:t>
            </a:r>
            <a:r>
              <a:rPr lang="en-US" altLang="en-US" dirty="0" smtClean="0"/>
              <a:t>B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_ _ _ _.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Optimal</a:t>
            </a:r>
            <a:r>
              <a:rPr lang="en-US" altLang="en-US" dirty="0"/>
              <a:t>: </a:t>
            </a:r>
            <a:r>
              <a:rPr lang="en-US" altLang="en-US" dirty="0" smtClean="0"/>
              <a:t>A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B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/>
              <a:t>Competitive ratio = </a:t>
            </a:r>
            <a:r>
              <a:rPr lang="en-US" altLang="en-US" dirty="0" smtClean="0"/>
              <a:t>1/2.</a:t>
            </a:r>
            <a:endParaRPr lang="en-US" altLang="en-US" dirty="0"/>
          </a:p>
          <a:p>
            <a:pPr lvl="1"/>
            <a:r>
              <a:rPr lang="en-US" altLang="en-US" dirty="0" smtClean="0"/>
              <a:t>This is actually the </a:t>
            </a:r>
            <a:r>
              <a:rPr lang="en-US" altLang="en-US" dirty="0"/>
              <a:t>worst </a:t>
            </a:r>
            <a:r>
              <a:rPr lang="en-US" altLang="en-US" dirty="0" smtClean="0"/>
              <a:t>case.</a:t>
            </a:r>
            <a:endParaRPr lang="en-US" altLang="en-US" dirty="0"/>
          </a:p>
          <a:p>
            <a:pPr lvl="1"/>
            <a:endParaRPr lang="en-US" altLang="en-US" sz="2400" dirty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1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Balance Algorithm </a:t>
            </a:r>
            <a:r>
              <a:rPr lang="en-US" altLang="en-US" dirty="0"/>
              <a:t>[MSVV]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[Mehta, </a:t>
            </a:r>
            <a:r>
              <a:rPr lang="en-US" altLang="en-US" dirty="0" err="1"/>
              <a:t>Saberi</a:t>
            </a:r>
            <a:r>
              <a:rPr lang="en-US" altLang="en-US" dirty="0"/>
              <a:t>, </a:t>
            </a:r>
            <a:r>
              <a:rPr lang="en-US" altLang="en-US" dirty="0" err="1"/>
              <a:t>Vazirani</a:t>
            </a:r>
            <a:r>
              <a:rPr lang="en-US" altLang="en-US" dirty="0"/>
              <a:t>, and </a:t>
            </a:r>
            <a:r>
              <a:rPr lang="en-US" altLang="en-US" dirty="0" err="1"/>
              <a:t>Vazirani</a:t>
            </a:r>
            <a:r>
              <a:rPr lang="en-US" altLang="en-US" dirty="0" smtClean="0"/>
              <a:t>].</a:t>
            </a:r>
            <a:endParaRPr lang="en-US" altLang="en-US" dirty="0"/>
          </a:p>
          <a:p>
            <a:r>
              <a:rPr lang="en-US" altLang="en-US" dirty="0"/>
              <a:t>For each query, pick the advertiser with the largest unspent </a:t>
            </a:r>
            <a:r>
              <a:rPr lang="en-US" altLang="en-US" dirty="0" smtClean="0"/>
              <a:t>budget who bid on this query.</a:t>
            </a:r>
            <a:endParaRPr lang="en-US" altLang="en-US" dirty="0"/>
          </a:p>
          <a:p>
            <a:pPr lvl="1"/>
            <a:r>
              <a:rPr lang="en-US" altLang="en-US" sz="3200" dirty="0"/>
              <a:t>Break ties </a:t>
            </a:r>
            <a:r>
              <a:rPr lang="en-US" altLang="en-US" sz="3200" dirty="0" smtClean="0"/>
              <a:t>arbitrarily.</a:t>
            </a:r>
            <a:endParaRPr lang="en-US" alt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8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</a:t>
            </a:r>
            <a:r>
              <a:rPr lang="en-US" altLang="en-US" dirty="0" smtClean="0"/>
              <a:t>Balance</a:t>
            </a:r>
            <a:endParaRPr lang="en-US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Two advertisers A and </a:t>
            </a:r>
            <a:r>
              <a:rPr lang="en-US" altLang="en-US" dirty="0" smtClean="0"/>
              <a:t>B.</a:t>
            </a:r>
            <a:endParaRPr lang="en-US" altLang="en-US" dirty="0"/>
          </a:p>
          <a:p>
            <a:r>
              <a:rPr lang="en-US" altLang="en-US" dirty="0"/>
              <a:t>A bids on query x, B bids on x and </a:t>
            </a:r>
            <a:r>
              <a:rPr lang="en-US" altLang="en-US" dirty="0" smtClean="0"/>
              <a:t>y.</a:t>
            </a:r>
            <a:endParaRPr lang="en-US" altLang="en-US" dirty="0"/>
          </a:p>
          <a:p>
            <a:r>
              <a:rPr lang="en-US" altLang="en-US" dirty="0"/>
              <a:t>Both have budgets of $</a:t>
            </a:r>
            <a:r>
              <a:rPr lang="en-US" altLang="en-US" dirty="0" smtClean="0"/>
              <a:t>4.</a:t>
            </a:r>
            <a:endParaRPr lang="en-US" altLang="en-US" dirty="0"/>
          </a:p>
          <a:p>
            <a:r>
              <a:rPr lang="en-US" altLang="en-US" dirty="0"/>
              <a:t>Query stream: </a:t>
            </a:r>
            <a:r>
              <a:rPr lang="en-US" altLang="en-US" dirty="0" smtClean="0"/>
              <a:t>x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x</a:t>
            </a:r>
            <a:r>
              <a:rPr lang="en-US" altLang="en-US" dirty="0" smtClean="0"/>
              <a:t> y y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Balance </a:t>
            </a:r>
            <a:r>
              <a:rPr lang="en-US" altLang="en-US" dirty="0">
                <a:solidFill>
                  <a:srgbClr val="0070C0"/>
                </a:solidFill>
              </a:rPr>
              <a:t>choice</a:t>
            </a:r>
            <a:r>
              <a:rPr lang="en-US" altLang="en-US" dirty="0"/>
              <a:t>: </a:t>
            </a:r>
            <a:r>
              <a:rPr lang="en-US" altLang="en-US" dirty="0" smtClean="0"/>
              <a:t>B A B A B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_ _.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Optimal</a:t>
            </a:r>
            <a:r>
              <a:rPr lang="en-US" altLang="en-US" dirty="0"/>
              <a:t>: </a:t>
            </a:r>
            <a:r>
              <a:rPr lang="en-US" altLang="en-US" dirty="0" smtClean="0"/>
              <a:t>A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dirty="0" smtClean="0"/>
              <a:t> B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/>
              <a:t>Competitive ratio = </a:t>
            </a:r>
            <a:r>
              <a:rPr lang="en-US" altLang="en-US" dirty="0" smtClean="0"/>
              <a:t>3/4.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Analyzing </a:t>
            </a:r>
            <a:r>
              <a:rPr lang="en-US" altLang="en-US" dirty="0" smtClean="0"/>
              <a:t>Balance</a:t>
            </a:r>
            <a:endParaRPr lang="en-US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Consider simple case: two advertisers, A</a:t>
            </a:r>
            <a:r>
              <a:rPr lang="en-US" altLang="en-US" baseline="-25000" dirty="0"/>
              <a:t>1</a:t>
            </a:r>
            <a:r>
              <a:rPr lang="en-US" altLang="en-US" dirty="0"/>
              <a:t> and A</a:t>
            </a:r>
            <a:r>
              <a:rPr lang="en-US" altLang="en-US" baseline="-25000" dirty="0"/>
              <a:t>2</a:t>
            </a:r>
            <a:r>
              <a:rPr lang="en-US" altLang="en-US" dirty="0"/>
              <a:t>, each with budget B </a:t>
            </a:r>
            <a:r>
              <a:rPr lang="en-US" altLang="en-US" dirty="0" smtClean="0"/>
              <a:t>&gt; 1, an even number.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We’ll consider the case where the </a:t>
            </a:r>
            <a:r>
              <a:rPr lang="en-US" altLang="en-US" dirty="0"/>
              <a:t>optimal solution exhausts both advertisers’ </a:t>
            </a:r>
            <a:r>
              <a:rPr lang="en-US" altLang="en-US" dirty="0" smtClean="0"/>
              <a:t>budgets.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I.e., optimal revenue to search engine = 2B.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Balance </a:t>
            </a:r>
            <a:r>
              <a:rPr lang="en-US" altLang="en-US" dirty="0"/>
              <a:t>must exhaust at least one advertiser’s </a:t>
            </a:r>
            <a:r>
              <a:rPr lang="en-US" altLang="en-US" dirty="0" smtClean="0"/>
              <a:t>budget.</a:t>
            </a: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If not, we can allocate more </a:t>
            </a:r>
            <a:r>
              <a:rPr lang="en-US" altLang="en-US" sz="3200" dirty="0" smtClean="0"/>
              <a:t>queries.</a:t>
            </a:r>
            <a:endParaRPr lang="en-US" altLang="en-US" sz="3200" dirty="0"/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Assume </a:t>
            </a:r>
            <a:r>
              <a:rPr lang="en-US" altLang="en-US" sz="3200" dirty="0" smtClean="0"/>
              <a:t>Balance </a:t>
            </a:r>
            <a:r>
              <a:rPr lang="en-US" altLang="en-US" sz="3200" dirty="0"/>
              <a:t>exhausts A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’s </a:t>
            </a:r>
            <a:r>
              <a:rPr lang="en-US" altLang="en-US" sz="3200" dirty="0" smtClean="0"/>
              <a:t>budget</a:t>
            </a:r>
            <a:r>
              <a:rPr lang="en-US" altLang="en-US" sz="32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Analyzing  Balance</a:t>
            </a:r>
          </a:p>
        </p:txBody>
      </p:sp>
      <p:grpSp>
        <p:nvGrpSpPr>
          <p:cNvPr id="65598" name="Group 62"/>
          <p:cNvGrpSpPr>
            <a:grpSpLocks/>
          </p:cNvGrpSpPr>
          <p:nvPr/>
        </p:nvGrpSpPr>
        <p:grpSpPr bwMode="auto">
          <a:xfrm>
            <a:off x="685800" y="1600200"/>
            <a:ext cx="1789113" cy="1585913"/>
            <a:chOff x="432" y="1008"/>
            <a:chExt cx="1127" cy="999"/>
          </a:xfrm>
        </p:grpSpPr>
        <p:sp>
          <p:nvSpPr>
            <p:cNvPr id="65539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0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65546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65587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8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  <p:sp>
        <p:nvSpPr>
          <p:cNvPr id="65596" name="Text Box 60"/>
          <p:cNvSpPr txBox="1">
            <a:spLocks noChangeArrowheads="1"/>
          </p:cNvSpPr>
          <p:nvPr/>
        </p:nvSpPr>
        <p:spPr bwMode="auto">
          <a:xfrm>
            <a:off x="3886200" y="2865438"/>
            <a:ext cx="3805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Opt revenue = 2B</a:t>
            </a:r>
          </a:p>
          <a:p>
            <a:r>
              <a:rPr lang="en-US" altLang="en-US" dirty="0"/>
              <a:t>Balance revenue = 2B-x = </a:t>
            </a:r>
            <a:r>
              <a:rPr lang="en-US" altLang="en-US" dirty="0" err="1"/>
              <a:t>B+y</a:t>
            </a:r>
            <a:endParaRPr lang="en-US" altLang="en-US" dirty="0"/>
          </a:p>
        </p:txBody>
      </p:sp>
      <p:sp>
        <p:nvSpPr>
          <p:cNvPr id="65597" name="Text Box 61"/>
          <p:cNvSpPr txBox="1">
            <a:spLocks noChangeArrowheads="1"/>
          </p:cNvSpPr>
          <p:nvPr/>
        </p:nvSpPr>
        <p:spPr bwMode="auto">
          <a:xfrm>
            <a:off x="3886200" y="4843463"/>
            <a:ext cx="41172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We </a:t>
            </a:r>
            <a:r>
              <a:rPr lang="en-US" altLang="en-US" dirty="0" smtClean="0"/>
              <a:t>claim </a:t>
            </a:r>
            <a:r>
              <a:rPr lang="en-US" altLang="en-US" dirty="0"/>
              <a:t>y </a:t>
            </a:r>
            <a:r>
              <a:rPr lang="en-US" altLang="en-US" u="sng" dirty="0">
                <a:latin typeface="cmsy10" pitchFamily="1" charset="0"/>
              </a:rPr>
              <a:t>&gt;</a:t>
            </a:r>
            <a:r>
              <a:rPr lang="en-US" altLang="en-US" dirty="0" smtClean="0"/>
              <a:t> x (next slide).</a:t>
            </a:r>
            <a:endParaRPr lang="en-US" altLang="en-US" dirty="0"/>
          </a:p>
          <a:p>
            <a:r>
              <a:rPr lang="en-US" altLang="en-US" dirty="0"/>
              <a:t>Balance revenue is minimum for </a:t>
            </a:r>
            <a:r>
              <a:rPr lang="en-US" altLang="en-US" dirty="0" smtClean="0"/>
              <a:t>x=y=B/2.</a:t>
            </a:r>
            <a:endParaRPr lang="en-US" altLang="en-US" dirty="0"/>
          </a:p>
          <a:p>
            <a:r>
              <a:rPr lang="en-US" altLang="en-US" dirty="0"/>
              <a:t>Minimum Balance revenue = </a:t>
            </a:r>
            <a:r>
              <a:rPr lang="en-US" altLang="en-US" dirty="0" smtClean="0"/>
              <a:t>3B/2.</a:t>
            </a:r>
            <a:endParaRPr lang="en-US" altLang="en-US" dirty="0"/>
          </a:p>
          <a:p>
            <a:r>
              <a:rPr lang="en-US" altLang="en-US" dirty="0"/>
              <a:t>Competitive Ratio = </a:t>
            </a:r>
            <a:r>
              <a:rPr lang="en-US" altLang="en-US" dirty="0" smtClean="0"/>
              <a:t>3/4.</a:t>
            </a:r>
            <a:endParaRPr lang="en-US" altLang="en-US" dirty="0"/>
          </a:p>
        </p:txBody>
      </p:sp>
      <p:sp>
        <p:nvSpPr>
          <p:cNvPr id="65601" name="Rectangle 65"/>
          <p:cNvSpPr>
            <a:spLocks noChangeArrowheads="1"/>
          </p:cNvSpPr>
          <p:nvPr/>
        </p:nvSpPr>
        <p:spPr bwMode="auto">
          <a:xfrm>
            <a:off x="3124200" y="1828800"/>
            <a:ext cx="228600" cy="228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02" name="Rectangle 66"/>
          <p:cNvSpPr>
            <a:spLocks noChangeArrowheads="1"/>
          </p:cNvSpPr>
          <p:nvPr/>
        </p:nvSpPr>
        <p:spPr bwMode="auto">
          <a:xfrm>
            <a:off x="3124200" y="2362200"/>
            <a:ext cx="228600" cy="228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03" name="Text Box 67"/>
          <p:cNvSpPr txBox="1">
            <a:spLocks noChangeArrowheads="1"/>
          </p:cNvSpPr>
          <p:nvPr/>
        </p:nvSpPr>
        <p:spPr bwMode="auto">
          <a:xfrm>
            <a:off x="3352800" y="1752600"/>
            <a:ext cx="501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Queries allocated to A</a:t>
            </a:r>
            <a:r>
              <a:rPr lang="en-US" altLang="en-US" baseline="-25000" dirty="0"/>
              <a:t>1</a:t>
            </a:r>
            <a:r>
              <a:rPr lang="en-US" altLang="en-US" dirty="0"/>
              <a:t> in optimal solution</a:t>
            </a:r>
          </a:p>
        </p:txBody>
      </p:sp>
      <p:sp>
        <p:nvSpPr>
          <p:cNvPr id="65604" name="Text Box 68"/>
          <p:cNvSpPr txBox="1">
            <a:spLocks noChangeArrowheads="1"/>
          </p:cNvSpPr>
          <p:nvPr/>
        </p:nvSpPr>
        <p:spPr bwMode="auto">
          <a:xfrm>
            <a:off x="3352800" y="2286000"/>
            <a:ext cx="501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Queries allocated to A</a:t>
            </a:r>
            <a:r>
              <a:rPr lang="en-US" altLang="en-US" baseline="-25000"/>
              <a:t>2</a:t>
            </a:r>
            <a:r>
              <a:rPr lang="en-US" altLang="en-US"/>
              <a:t> in optimal solution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4262" y="4329797"/>
            <a:ext cx="2794000" cy="2142530"/>
            <a:chOff x="457200" y="3962400"/>
            <a:chExt cx="2794000" cy="2142530"/>
          </a:xfrm>
        </p:grpSpPr>
        <p:grpSp>
          <p:nvGrpSpPr>
            <p:cNvPr id="65600" name="Group 64"/>
            <p:cNvGrpSpPr>
              <a:grpSpLocks/>
            </p:cNvGrpSpPr>
            <p:nvPr/>
          </p:nvGrpSpPr>
          <p:grpSpPr bwMode="auto">
            <a:xfrm>
              <a:off x="457200" y="3962400"/>
              <a:ext cx="2794000" cy="1585913"/>
              <a:chOff x="279" y="2496"/>
              <a:chExt cx="1760" cy="999"/>
            </a:xfrm>
          </p:grpSpPr>
          <p:sp>
            <p:nvSpPr>
              <p:cNvPr id="65565" name="Rectangle 29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288" cy="192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6" name="Rectangle 30"/>
              <p:cNvSpPr>
                <a:spLocks noChangeArrowheads="1"/>
              </p:cNvSpPr>
              <p:nvPr/>
            </p:nvSpPr>
            <p:spPr bwMode="auto">
              <a:xfrm>
                <a:off x="480" y="254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7" name="Rectangle 31"/>
              <p:cNvSpPr>
                <a:spLocks noChangeArrowheads="1"/>
              </p:cNvSpPr>
              <p:nvPr/>
            </p:nvSpPr>
            <p:spPr bwMode="auto">
              <a:xfrm>
                <a:off x="480" y="3024"/>
                <a:ext cx="288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8" name="Rectangle 32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288" cy="38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9" name="Rectangle 3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288" cy="33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0" name="Rectangle 34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288" cy="28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1" name="Line 35"/>
              <p:cNvSpPr>
                <a:spLocks noChangeShapeType="1"/>
              </p:cNvSpPr>
              <p:nvPr/>
            </p:nvSpPr>
            <p:spPr bwMode="auto">
              <a:xfrm>
                <a:off x="1632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2" name="Text Box 36"/>
              <p:cNvSpPr txBox="1">
                <a:spLocks noChangeArrowheads="1"/>
              </p:cNvSpPr>
              <p:nvPr/>
            </p:nvSpPr>
            <p:spPr bwMode="auto">
              <a:xfrm>
                <a:off x="1632" y="2996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65583" name="Line 47"/>
              <p:cNvSpPr>
                <a:spLocks noChangeShapeType="1"/>
              </p:cNvSpPr>
              <p:nvPr/>
            </p:nvSpPr>
            <p:spPr bwMode="auto">
              <a:xfrm>
                <a:off x="288" y="28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4" name="Text Box 48"/>
              <p:cNvSpPr txBox="1">
                <a:spLocks noChangeArrowheads="1"/>
              </p:cNvSpPr>
              <p:nvPr/>
            </p:nvSpPr>
            <p:spPr bwMode="auto">
              <a:xfrm>
                <a:off x="288" y="2948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y</a:t>
                </a:r>
              </a:p>
            </p:txBody>
          </p:sp>
          <p:sp>
            <p:nvSpPr>
              <p:cNvPr id="65585" name="Line 49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6" name="Text Box 50"/>
              <p:cNvSpPr txBox="1">
                <a:spLocks noChangeArrowheads="1"/>
              </p:cNvSpPr>
              <p:nvPr/>
            </p:nvSpPr>
            <p:spPr bwMode="auto">
              <a:xfrm>
                <a:off x="1824" y="2708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65591" name="Text Box 55"/>
              <p:cNvSpPr txBox="1">
                <a:spLocks noChangeArrowheads="1"/>
              </p:cNvSpPr>
              <p:nvPr/>
            </p:nvSpPr>
            <p:spPr bwMode="auto">
              <a:xfrm>
                <a:off x="480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65592" name="Text Box 56"/>
              <p:cNvSpPr txBox="1">
                <a:spLocks noChangeArrowheads="1"/>
              </p:cNvSpPr>
              <p:nvPr/>
            </p:nvSpPr>
            <p:spPr bwMode="auto">
              <a:xfrm>
                <a:off x="935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65594" name="Line 58"/>
              <p:cNvSpPr>
                <a:spLocks noChangeShapeType="1"/>
              </p:cNvSpPr>
              <p:nvPr/>
            </p:nvSpPr>
            <p:spPr bwMode="auto">
              <a:xfrm>
                <a:off x="279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5" name="Text Box 59"/>
              <p:cNvSpPr txBox="1">
                <a:spLocks noChangeArrowheads="1"/>
              </p:cNvSpPr>
              <p:nvPr/>
            </p:nvSpPr>
            <p:spPr bwMode="auto">
              <a:xfrm>
                <a:off x="279" y="2564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746125" y="5181600"/>
              <a:ext cx="202491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                Neither</a:t>
              </a:r>
            </a:p>
            <a:p>
              <a:endParaRPr lang="en-US" dirty="0"/>
            </a:p>
            <a:p>
              <a:r>
                <a:rPr lang="en-US" dirty="0" smtClean="0"/>
                <a:t>Balance allocation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86200" y="3849469"/>
            <a:ext cx="5099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Note</a:t>
            </a:r>
            <a:r>
              <a:rPr lang="en-US" dirty="0" smtClean="0"/>
              <a:t>: only green queries can be assigned to neither.</a:t>
            </a:r>
          </a:p>
          <a:p>
            <a:r>
              <a:rPr lang="en-US" dirty="0" smtClean="0"/>
              <a:t>A blue query could have been assigned to A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96" grpId="0"/>
      <p:bldP spid="65597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Balance: Two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5419" y="1295400"/>
            <a:ext cx="6316181" cy="5257801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Case 1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At least half the blue queries are assigned to A</a:t>
            </a:r>
            <a:r>
              <a:rPr lang="en-US" baseline="-25000" dirty="0" smtClean="0"/>
              <a:t>1</a:t>
            </a:r>
            <a:r>
              <a:rPr lang="en-US" dirty="0" smtClean="0"/>
              <a:t> by Balance.</a:t>
            </a:r>
          </a:p>
          <a:p>
            <a:pPr marL="971550" lvl="1" indent="-514350"/>
            <a:r>
              <a:rPr lang="en-US" dirty="0" smtClean="0"/>
              <a:t>Then y </a:t>
            </a:r>
            <a:r>
              <a:rPr lang="en-US" u="sng" dirty="0" smtClean="0"/>
              <a:t>&gt;</a:t>
            </a:r>
            <a:r>
              <a:rPr lang="en-US" dirty="0" smtClean="0"/>
              <a:t> B/2, since the blues alone are </a:t>
            </a:r>
            <a:r>
              <a:rPr lang="en-US" u="sng" dirty="0" smtClean="0"/>
              <a:t>&gt;</a:t>
            </a:r>
            <a:r>
              <a:rPr lang="en-US" dirty="0" smtClean="0"/>
              <a:t> B/2.</a:t>
            </a:r>
          </a:p>
          <a:p>
            <a:pPr marL="621792" indent="-457200"/>
            <a:r>
              <a:rPr lang="en-US" dirty="0">
                <a:solidFill>
                  <a:srgbClr val="FFC000"/>
                </a:solidFill>
              </a:rPr>
              <a:t>Case </a:t>
            </a:r>
            <a:r>
              <a:rPr lang="en-US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: Fewer than half </a:t>
            </a:r>
            <a:r>
              <a:rPr lang="en-US" dirty="0"/>
              <a:t>the blue queries are assigned to A</a:t>
            </a:r>
            <a:r>
              <a:rPr lang="en-US" baseline="-25000" dirty="0"/>
              <a:t>1</a:t>
            </a:r>
            <a:r>
              <a:rPr lang="en-US" dirty="0"/>
              <a:t> by Balance</a:t>
            </a:r>
            <a:r>
              <a:rPr lang="en-US" dirty="0" smtClean="0"/>
              <a:t>.</a:t>
            </a:r>
          </a:p>
          <a:p>
            <a:pPr marL="971550" lvl="1" indent="-514350"/>
            <a:r>
              <a:rPr lang="en-US" dirty="0" smtClean="0"/>
              <a:t>Let q be the last blue query assigned by Balance to A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7362" y="4338653"/>
            <a:ext cx="2794000" cy="2142530"/>
            <a:chOff x="457200" y="3962400"/>
            <a:chExt cx="2794000" cy="2142530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457200" y="3962400"/>
              <a:ext cx="2794000" cy="1585913"/>
              <a:chOff x="279" y="2496"/>
              <a:chExt cx="1760" cy="999"/>
            </a:xfrm>
          </p:grpSpPr>
          <p:sp>
            <p:nvSpPr>
              <p:cNvPr id="7" name="Rectangle 29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288" cy="192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0"/>
              <p:cNvSpPr>
                <a:spLocks noChangeArrowheads="1"/>
              </p:cNvSpPr>
              <p:nvPr/>
            </p:nvSpPr>
            <p:spPr bwMode="auto">
              <a:xfrm>
                <a:off x="480" y="254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1"/>
              <p:cNvSpPr>
                <a:spLocks noChangeArrowheads="1"/>
              </p:cNvSpPr>
              <p:nvPr/>
            </p:nvSpPr>
            <p:spPr bwMode="auto">
              <a:xfrm>
                <a:off x="480" y="3024"/>
                <a:ext cx="288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32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288" cy="38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3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288" cy="33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34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288" cy="28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35"/>
              <p:cNvSpPr>
                <a:spLocks noChangeShapeType="1"/>
              </p:cNvSpPr>
              <p:nvPr/>
            </p:nvSpPr>
            <p:spPr bwMode="auto">
              <a:xfrm>
                <a:off x="1632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Text Box 36"/>
              <p:cNvSpPr txBox="1">
                <a:spLocks noChangeArrowheads="1"/>
              </p:cNvSpPr>
              <p:nvPr/>
            </p:nvSpPr>
            <p:spPr bwMode="auto">
              <a:xfrm>
                <a:off x="1632" y="2996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15" name="Line 47"/>
              <p:cNvSpPr>
                <a:spLocks noChangeShapeType="1"/>
              </p:cNvSpPr>
              <p:nvPr/>
            </p:nvSpPr>
            <p:spPr bwMode="auto">
              <a:xfrm>
                <a:off x="288" y="28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48"/>
              <p:cNvSpPr txBox="1">
                <a:spLocks noChangeArrowheads="1"/>
              </p:cNvSpPr>
              <p:nvPr/>
            </p:nvSpPr>
            <p:spPr bwMode="auto">
              <a:xfrm>
                <a:off x="288" y="2948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y</a:t>
                </a:r>
              </a:p>
            </p:txBody>
          </p:sp>
          <p:sp>
            <p:nvSpPr>
              <p:cNvPr id="17" name="Line 49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50"/>
              <p:cNvSpPr txBox="1">
                <a:spLocks noChangeArrowheads="1"/>
              </p:cNvSpPr>
              <p:nvPr/>
            </p:nvSpPr>
            <p:spPr bwMode="auto">
              <a:xfrm>
                <a:off x="1824" y="2708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9" name="Text Box 55"/>
              <p:cNvSpPr txBox="1">
                <a:spLocks noChangeArrowheads="1"/>
              </p:cNvSpPr>
              <p:nvPr/>
            </p:nvSpPr>
            <p:spPr bwMode="auto">
              <a:xfrm>
                <a:off x="480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0" name="Text Box 56"/>
              <p:cNvSpPr txBox="1">
                <a:spLocks noChangeArrowheads="1"/>
              </p:cNvSpPr>
              <p:nvPr/>
            </p:nvSpPr>
            <p:spPr bwMode="auto">
              <a:xfrm>
                <a:off x="935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21" name="Line 58"/>
              <p:cNvSpPr>
                <a:spLocks noChangeShapeType="1"/>
              </p:cNvSpPr>
              <p:nvPr/>
            </p:nvSpPr>
            <p:spPr bwMode="auto">
              <a:xfrm>
                <a:off x="279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 Box 59"/>
              <p:cNvSpPr txBox="1">
                <a:spLocks noChangeArrowheads="1"/>
              </p:cNvSpPr>
              <p:nvPr/>
            </p:nvSpPr>
            <p:spPr bwMode="auto">
              <a:xfrm>
                <a:off x="279" y="2564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746125" y="5181600"/>
              <a:ext cx="202491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                Neither</a:t>
              </a:r>
            </a:p>
            <a:p>
              <a:endParaRPr lang="en-US" dirty="0"/>
            </a:p>
            <a:p>
              <a:r>
                <a:rPr lang="en-US" dirty="0" smtClean="0"/>
                <a:t>Balance allocation</a:t>
              </a:r>
              <a:endParaRPr lang="en-US" dirty="0"/>
            </a:p>
          </p:txBody>
        </p:sp>
      </p:grp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685800" y="1600200"/>
            <a:ext cx="1789113" cy="1585913"/>
            <a:chOff x="432" y="1008"/>
            <a:chExt cx="1127" cy="999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28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Balance –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613" y="990600"/>
            <a:ext cx="6468581" cy="5867400"/>
          </a:xfrm>
        </p:spPr>
        <p:txBody>
          <a:bodyPr/>
          <a:lstStyle/>
          <a:p>
            <a:r>
              <a:rPr lang="en-US" dirty="0" smtClean="0"/>
              <a:t>Since A</a:t>
            </a:r>
            <a:r>
              <a:rPr lang="en-US" baseline="-25000" dirty="0" smtClean="0"/>
              <a:t>1</a:t>
            </a:r>
            <a:r>
              <a:rPr lang="en-US" dirty="0" smtClean="0"/>
              <a:t> obviously bid on q, at that time, the budget of A</a:t>
            </a:r>
            <a:r>
              <a:rPr lang="en-US" baseline="-25000" dirty="0" smtClean="0"/>
              <a:t>2</a:t>
            </a:r>
            <a:r>
              <a:rPr lang="en-US" dirty="0" smtClean="0"/>
              <a:t> must have been at least as great as that of A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more than half the blue queries are assigned to A</a:t>
            </a:r>
            <a:r>
              <a:rPr lang="en-US" baseline="-25000" dirty="0" smtClean="0"/>
              <a:t>2</a:t>
            </a:r>
            <a:r>
              <a:rPr lang="en-US" dirty="0" smtClean="0"/>
              <a:t>, at the time of q, A</a:t>
            </a:r>
            <a:r>
              <a:rPr lang="en-US" baseline="-25000" dirty="0" smtClean="0"/>
              <a:t>2</a:t>
            </a:r>
            <a:r>
              <a:rPr lang="en-US" dirty="0" smtClean="0"/>
              <a:t>’s remaining budget was at most B/2.</a:t>
            </a:r>
          </a:p>
          <a:p>
            <a:r>
              <a:rPr lang="en-US" dirty="0" smtClean="0"/>
              <a:t>Therefore so was A</a:t>
            </a:r>
            <a:r>
              <a:rPr lang="en-US" baseline="-25000" dirty="0" smtClean="0"/>
              <a:t>1</a:t>
            </a:r>
            <a:r>
              <a:rPr lang="en-US" dirty="0" smtClean="0"/>
              <a:t>’s, which implies x </a:t>
            </a:r>
            <a:r>
              <a:rPr lang="en-US" u="sng" dirty="0" smtClean="0"/>
              <a:t>&lt;</a:t>
            </a:r>
            <a:r>
              <a:rPr lang="en-US" dirty="0" smtClean="0"/>
              <a:t> B/2, and therefore y </a:t>
            </a:r>
            <a:r>
              <a:rPr lang="en-US" u="sng" dirty="0" smtClean="0"/>
              <a:t>&gt;</a:t>
            </a:r>
            <a:r>
              <a:rPr lang="en-US" dirty="0" smtClean="0"/>
              <a:t> B/2 and y </a:t>
            </a:r>
            <a:r>
              <a:rPr lang="en-US" u="sng" dirty="0" smtClean="0"/>
              <a:t>&gt;</a:t>
            </a:r>
            <a:r>
              <a:rPr lang="en-US" dirty="0" smtClean="0"/>
              <a:t> x.</a:t>
            </a:r>
          </a:p>
          <a:p>
            <a:r>
              <a:rPr lang="en-US" dirty="0" smtClean="0"/>
              <a:t>Thus Balance </a:t>
            </a:r>
            <a:r>
              <a:rPr lang="en-US" dirty="0" smtClean="0"/>
              <a:t>assigns </a:t>
            </a:r>
            <a:r>
              <a:rPr lang="en-US" u="sng" dirty="0" smtClean="0"/>
              <a:t>&gt;</a:t>
            </a:r>
            <a:r>
              <a:rPr lang="en-US" dirty="0" smtClean="0"/>
              <a:t> 3B/2.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0925" y="4343400"/>
            <a:ext cx="2794000" cy="2142530"/>
            <a:chOff x="457200" y="3962400"/>
            <a:chExt cx="2794000" cy="2142530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457200" y="3962400"/>
              <a:ext cx="2794000" cy="1585913"/>
              <a:chOff x="279" y="2496"/>
              <a:chExt cx="1760" cy="999"/>
            </a:xfrm>
          </p:grpSpPr>
          <p:sp>
            <p:nvSpPr>
              <p:cNvPr id="7" name="Rectangle 29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288" cy="192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0"/>
              <p:cNvSpPr>
                <a:spLocks noChangeArrowheads="1"/>
              </p:cNvSpPr>
              <p:nvPr/>
            </p:nvSpPr>
            <p:spPr bwMode="auto">
              <a:xfrm>
                <a:off x="480" y="2544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1"/>
              <p:cNvSpPr>
                <a:spLocks noChangeArrowheads="1"/>
              </p:cNvSpPr>
              <p:nvPr/>
            </p:nvSpPr>
            <p:spPr bwMode="auto">
              <a:xfrm>
                <a:off x="480" y="3024"/>
                <a:ext cx="288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32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288" cy="38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3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288" cy="33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34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288" cy="28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35"/>
              <p:cNvSpPr>
                <a:spLocks noChangeShapeType="1"/>
              </p:cNvSpPr>
              <p:nvPr/>
            </p:nvSpPr>
            <p:spPr bwMode="auto">
              <a:xfrm>
                <a:off x="1632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Text Box 36"/>
              <p:cNvSpPr txBox="1">
                <a:spLocks noChangeArrowheads="1"/>
              </p:cNvSpPr>
              <p:nvPr/>
            </p:nvSpPr>
            <p:spPr bwMode="auto">
              <a:xfrm>
                <a:off x="1632" y="2996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15" name="Line 47"/>
              <p:cNvSpPr>
                <a:spLocks noChangeShapeType="1"/>
              </p:cNvSpPr>
              <p:nvPr/>
            </p:nvSpPr>
            <p:spPr bwMode="auto">
              <a:xfrm>
                <a:off x="288" y="28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48"/>
              <p:cNvSpPr txBox="1">
                <a:spLocks noChangeArrowheads="1"/>
              </p:cNvSpPr>
              <p:nvPr/>
            </p:nvSpPr>
            <p:spPr bwMode="auto">
              <a:xfrm>
                <a:off x="288" y="2948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y</a:t>
                </a:r>
              </a:p>
            </p:txBody>
          </p:sp>
          <p:sp>
            <p:nvSpPr>
              <p:cNvPr id="17" name="Line 49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50"/>
              <p:cNvSpPr txBox="1">
                <a:spLocks noChangeArrowheads="1"/>
              </p:cNvSpPr>
              <p:nvPr/>
            </p:nvSpPr>
            <p:spPr bwMode="auto">
              <a:xfrm>
                <a:off x="1824" y="2708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9" name="Text Box 55"/>
              <p:cNvSpPr txBox="1">
                <a:spLocks noChangeArrowheads="1"/>
              </p:cNvSpPr>
              <p:nvPr/>
            </p:nvSpPr>
            <p:spPr bwMode="auto">
              <a:xfrm>
                <a:off x="480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1</a:t>
                </a:r>
              </a:p>
            </p:txBody>
          </p:sp>
          <p:sp>
            <p:nvSpPr>
              <p:cNvPr id="20" name="Text Box 56"/>
              <p:cNvSpPr txBox="1">
                <a:spLocks noChangeArrowheads="1"/>
              </p:cNvSpPr>
              <p:nvPr/>
            </p:nvSpPr>
            <p:spPr bwMode="auto">
              <a:xfrm>
                <a:off x="935" y="3264"/>
                <a:ext cx="2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</a:t>
                </a:r>
                <a:r>
                  <a:rPr lang="en-US" altLang="en-US" baseline="-25000"/>
                  <a:t>2</a:t>
                </a:r>
              </a:p>
            </p:txBody>
          </p:sp>
          <p:sp>
            <p:nvSpPr>
              <p:cNvPr id="21" name="Line 58"/>
              <p:cNvSpPr>
                <a:spLocks noChangeShapeType="1"/>
              </p:cNvSpPr>
              <p:nvPr/>
            </p:nvSpPr>
            <p:spPr bwMode="auto">
              <a:xfrm>
                <a:off x="279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 Box 59"/>
              <p:cNvSpPr txBox="1">
                <a:spLocks noChangeArrowheads="1"/>
              </p:cNvSpPr>
              <p:nvPr/>
            </p:nvSpPr>
            <p:spPr bwMode="auto">
              <a:xfrm>
                <a:off x="279" y="2564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x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746125" y="5181600"/>
              <a:ext cx="202491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                Neither</a:t>
              </a:r>
            </a:p>
            <a:p>
              <a:endParaRPr lang="en-US" dirty="0"/>
            </a:p>
            <a:p>
              <a:r>
                <a:rPr lang="en-US" dirty="0" smtClean="0"/>
                <a:t>Balance allocation</a:t>
              </a:r>
              <a:endParaRPr lang="en-US" dirty="0"/>
            </a:p>
          </p:txBody>
        </p:sp>
      </p:grp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685800" y="1600200"/>
            <a:ext cx="1789113" cy="1585913"/>
            <a:chOff x="432" y="1008"/>
            <a:chExt cx="1127" cy="999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28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4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Bipartite </a:t>
            </a:r>
            <a:r>
              <a:rPr lang="en-US" altLang="en-US" dirty="0" smtClean="0"/>
              <a:t>Matching</a:t>
            </a:r>
            <a:endParaRPr lang="en-US" altLang="en-US" dirty="0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33528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3352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2057400" y="1905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057400" y="19812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2057400" y="2438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2057400" y="2438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057400" y="2971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V="1">
            <a:off x="2057400" y="19812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3489325" y="163195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3489325" y="22415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3505200" y="2743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3505200" y="33083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1371600" y="1524000"/>
            <a:ext cx="1143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Oval 29"/>
          <p:cNvSpPr>
            <a:spLocks noChangeArrowheads="1"/>
          </p:cNvSpPr>
          <p:nvPr/>
        </p:nvSpPr>
        <p:spPr bwMode="auto">
          <a:xfrm>
            <a:off x="3048000" y="1524000"/>
            <a:ext cx="1066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822325" y="3384550"/>
            <a:ext cx="61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Men</a:t>
            </a:r>
            <a:endParaRPr lang="en-US" altLang="en-US" dirty="0"/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4022725" y="3384550"/>
            <a:ext cx="931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Women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16062" y="4648200"/>
            <a:ext cx="762580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Two sets of nodes.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Some edges between them.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Maximize the number of nodes paired 1-1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by edges.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8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Result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the general case</a:t>
            </a:r>
            <a:r>
              <a:rPr lang="en-US" altLang="en-US" dirty="0" smtClean="0"/>
              <a:t>, </a:t>
            </a:r>
            <a:r>
              <a:rPr lang="en-US" altLang="en-US" dirty="0"/>
              <a:t>competitive ratio of </a:t>
            </a:r>
            <a:r>
              <a:rPr lang="en-US" altLang="en-US" dirty="0" smtClean="0"/>
              <a:t>Balance is </a:t>
            </a:r>
            <a:r>
              <a:rPr lang="en-US" altLang="en-US" dirty="0"/>
              <a:t>1–1/e = approx. </a:t>
            </a:r>
            <a:r>
              <a:rPr lang="en-US" altLang="en-US" dirty="0" smtClean="0"/>
              <a:t>0.63.</a:t>
            </a:r>
            <a:endParaRPr lang="en-US" altLang="en-US" dirty="0"/>
          </a:p>
          <a:p>
            <a:r>
              <a:rPr lang="en-US" altLang="en-US" dirty="0"/>
              <a:t>Interestingly, no online algorithm has a better competitive </a:t>
            </a:r>
            <a:r>
              <a:rPr lang="en-US" altLang="en-US" dirty="0" smtClean="0"/>
              <a:t>ratio.</a:t>
            </a:r>
            <a:endParaRPr lang="en-US" altLang="en-US" dirty="0"/>
          </a:p>
          <a:p>
            <a:r>
              <a:rPr lang="en-US" altLang="en-US" dirty="0"/>
              <a:t>Won’t go through the details here, but let’s see the worst case that gives this </a:t>
            </a:r>
            <a:r>
              <a:rPr lang="en-US" altLang="en-US" dirty="0" smtClean="0"/>
              <a:t>ratio.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7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Worst </a:t>
            </a:r>
            <a:r>
              <a:rPr lang="en-US" altLang="en-US" dirty="0" smtClean="0"/>
              <a:t>Case </a:t>
            </a:r>
            <a:r>
              <a:rPr lang="en-US" altLang="en-US" dirty="0"/>
              <a:t>for </a:t>
            </a:r>
            <a:r>
              <a:rPr lang="en-US" altLang="en-US" dirty="0" smtClean="0"/>
              <a:t>Balance</a:t>
            </a:r>
            <a:endParaRPr lang="en-US" alt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48662" cy="5638800"/>
          </a:xfrm>
        </p:spPr>
        <p:txBody>
          <a:bodyPr>
            <a:normAutofit/>
          </a:bodyPr>
          <a:lstStyle/>
          <a:p>
            <a:r>
              <a:rPr lang="en-US" altLang="en-US" dirty="0"/>
              <a:t>N advertisers, each with budget B </a:t>
            </a:r>
            <a:r>
              <a:rPr lang="en-US" altLang="en-US" dirty="0" smtClean="0">
                <a:latin typeface="cmsy10" pitchFamily="1" charset="0"/>
              </a:rPr>
              <a:t>&gt;&gt; </a:t>
            </a:r>
            <a:r>
              <a:rPr lang="en-US" altLang="en-US" dirty="0" smtClean="0"/>
              <a:t>N </a:t>
            </a:r>
            <a:r>
              <a:rPr lang="en-US" altLang="en-US" dirty="0" smtClean="0">
                <a:latin typeface="cmsy10" pitchFamily="1" charset="0"/>
              </a:rPr>
              <a:t>&gt;&gt;</a:t>
            </a:r>
            <a:r>
              <a:rPr lang="en-US" altLang="en-US" dirty="0" smtClean="0"/>
              <a:t> 1.</a:t>
            </a:r>
            <a:endParaRPr lang="en-US" altLang="en-US" dirty="0"/>
          </a:p>
          <a:p>
            <a:r>
              <a:rPr lang="en-US" altLang="en-US" dirty="0" smtClean="0"/>
              <a:t>N*B </a:t>
            </a:r>
            <a:r>
              <a:rPr lang="en-US" altLang="en-US" dirty="0"/>
              <a:t>queries appear in N </a:t>
            </a:r>
            <a:r>
              <a:rPr lang="en-US" altLang="en-US" dirty="0" smtClean="0"/>
              <a:t>rounds.</a:t>
            </a:r>
          </a:p>
          <a:p>
            <a:r>
              <a:rPr lang="en-US" altLang="en-US" dirty="0" smtClean="0"/>
              <a:t>Each round consists of a single query repeated B times.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Round </a:t>
            </a:r>
            <a:r>
              <a:rPr lang="en-US" altLang="en-US" dirty="0">
                <a:solidFill>
                  <a:srgbClr val="0070C0"/>
                </a:solidFill>
              </a:rPr>
              <a:t>1 queries</a:t>
            </a:r>
            <a:r>
              <a:rPr lang="en-US" altLang="en-US" dirty="0"/>
              <a:t>: bidders A</a:t>
            </a:r>
            <a:r>
              <a:rPr lang="en-US" altLang="en-US" baseline="-25000" dirty="0"/>
              <a:t>1</a:t>
            </a:r>
            <a:r>
              <a:rPr lang="en-US" altLang="en-US" dirty="0"/>
              <a:t>, A</a:t>
            </a:r>
            <a:r>
              <a:rPr lang="en-US" altLang="en-US" baseline="-25000" dirty="0"/>
              <a:t>2</a:t>
            </a:r>
            <a:r>
              <a:rPr lang="en-US" altLang="en-US" dirty="0" smtClean="0"/>
              <a:t>,…, 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Round 2 queries</a:t>
            </a:r>
            <a:r>
              <a:rPr lang="en-US" altLang="en-US" dirty="0"/>
              <a:t>: bidders A</a:t>
            </a:r>
            <a:r>
              <a:rPr lang="en-US" altLang="en-US" baseline="-25000" dirty="0"/>
              <a:t>2</a:t>
            </a:r>
            <a:r>
              <a:rPr lang="en-US" altLang="en-US" dirty="0"/>
              <a:t>, A</a:t>
            </a:r>
            <a:r>
              <a:rPr lang="en-US" altLang="en-US" baseline="-25000" dirty="0"/>
              <a:t>3</a:t>
            </a:r>
            <a:r>
              <a:rPr lang="en-US" altLang="en-US" dirty="0" smtClean="0"/>
              <a:t>,…, 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,…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Round </a:t>
            </a:r>
            <a:r>
              <a:rPr lang="en-US" altLang="en-US" dirty="0" err="1">
                <a:solidFill>
                  <a:srgbClr val="0070C0"/>
                </a:solidFill>
              </a:rPr>
              <a:t>i</a:t>
            </a:r>
            <a:r>
              <a:rPr lang="en-US" altLang="en-US" dirty="0">
                <a:solidFill>
                  <a:srgbClr val="0070C0"/>
                </a:solidFill>
              </a:rPr>
              <a:t> queries</a:t>
            </a:r>
            <a:r>
              <a:rPr lang="en-US" altLang="en-US" dirty="0"/>
              <a:t>: bidders A</a:t>
            </a:r>
            <a:r>
              <a:rPr lang="en-US" altLang="en-US" baseline="-25000" dirty="0"/>
              <a:t>i</a:t>
            </a:r>
            <a:r>
              <a:rPr lang="en-US" altLang="en-US" dirty="0" smtClean="0"/>
              <a:t>,…, 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,…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Round </a:t>
            </a:r>
            <a:r>
              <a:rPr lang="en-US" altLang="en-US" dirty="0" smtClean="0">
                <a:solidFill>
                  <a:srgbClr val="0070C0"/>
                </a:solidFill>
              </a:rPr>
              <a:t>N </a:t>
            </a:r>
            <a:r>
              <a:rPr lang="en-US" altLang="en-US" dirty="0">
                <a:solidFill>
                  <a:srgbClr val="0070C0"/>
                </a:solidFill>
              </a:rPr>
              <a:t>queries</a:t>
            </a:r>
            <a:r>
              <a:rPr lang="en-US" altLang="en-US" dirty="0"/>
              <a:t>: </a:t>
            </a:r>
            <a:r>
              <a:rPr lang="en-US" altLang="en-US" dirty="0" smtClean="0"/>
              <a:t>only 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 bids.</a:t>
            </a:r>
            <a:endParaRPr lang="en-US" altLang="en-US" dirty="0"/>
          </a:p>
          <a:p>
            <a:r>
              <a:rPr lang="en-US" altLang="en-US" dirty="0">
                <a:solidFill>
                  <a:srgbClr val="00B050"/>
                </a:solidFill>
              </a:rPr>
              <a:t>Optimum allocation</a:t>
            </a:r>
            <a:r>
              <a:rPr lang="en-US" altLang="en-US" dirty="0" smtClean="0"/>
              <a:t>: </a:t>
            </a:r>
            <a:r>
              <a:rPr lang="en-US" altLang="en-US" dirty="0"/>
              <a:t>round </a:t>
            </a:r>
            <a:r>
              <a:rPr lang="en-US" altLang="en-US" dirty="0" err="1"/>
              <a:t>i</a:t>
            </a:r>
            <a:r>
              <a:rPr lang="en-US" altLang="en-US" dirty="0"/>
              <a:t> queries to 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/>
            <a:r>
              <a:rPr lang="en-US" altLang="en-US" sz="3200" dirty="0"/>
              <a:t>Optimum revenue </a:t>
            </a:r>
            <a:r>
              <a:rPr lang="en-US" altLang="en-US" sz="3200" dirty="0" smtClean="0"/>
              <a:t>N*B.</a:t>
            </a:r>
            <a:endParaRPr lang="en-US" alt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1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err="1" smtClean="0"/>
              <a:t>i</a:t>
            </a:r>
            <a:r>
              <a:rPr lang="en-US" dirty="0" smtClean="0"/>
              <a:t> rounds, the first </a:t>
            </a:r>
            <a:r>
              <a:rPr lang="en-US" dirty="0" err="1" smtClean="0"/>
              <a:t>i</a:t>
            </a:r>
            <a:r>
              <a:rPr lang="en-US" dirty="0" smtClean="0"/>
              <a:t> advertisers have dropped out of the bidding.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Why</a:t>
            </a:r>
            <a:r>
              <a:rPr lang="en-US" dirty="0" smtClean="0"/>
              <a:t>? </a:t>
            </a:r>
            <a:r>
              <a:rPr lang="en-US" dirty="0"/>
              <a:t> </a:t>
            </a:r>
            <a:r>
              <a:rPr lang="en-US" dirty="0" smtClean="0"/>
              <a:t>All subsequent queries are ones they do not bid on.</a:t>
            </a:r>
          </a:p>
          <a:p>
            <a:r>
              <a:rPr lang="en-US" dirty="0" smtClean="0"/>
              <a:t>Thus, they never get any more queries, even though they have budget left.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1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Balance Allocation</a:t>
            </a:r>
            <a:endParaRPr lang="en-US" altLang="en-US" dirty="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9144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6764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4384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54102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6172200" y="1447800"/>
            <a:ext cx="533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3810000" y="2514600"/>
            <a:ext cx="55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…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838200" y="3748088"/>
            <a:ext cx="436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1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600200" y="3765550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2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2362200" y="3765550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3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5334000" y="3733800"/>
            <a:ext cx="620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N-1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096000" y="3748088"/>
            <a:ext cx="454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  <a:r>
              <a:rPr lang="en-US" altLang="en-US" baseline="-25000"/>
              <a:t>N</a:t>
            </a:r>
          </a:p>
        </p:txBody>
      </p:sp>
      <p:grpSp>
        <p:nvGrpSpPr>
          <p:cNvPr id="78862" name="Group 14"/>
          <p:cNvGrpSpPr>
            <a:grpSpLocks/>
          </p:cNvGrpSpPr>
          <p:nvPr/>
        </p:nvGrpSpPr>
        <p:grpSpPr bwMode="auto">
          <a:xfrm>
            <a:off x="914400" y="3443288"/>
            <a:ext cx="6407150" cy="366712"/>
            <a:chOff x="576" y="2169"/>
            <a:chExt cx="4036" cy="231"/>
          </a:xfrm>
        </p:grpSpPr>
        <p:sp>
          <p:nvSpPr>
            <p:cNvPr id="78863" name="Rectangle 15"/>
            <p:cNvSpPr>
              <a:spLocks noChangeArrowheads="1"/>
            </p:cNvSpPr>
            <p:nvPr/>
          </p:nvSpPr>
          <p:spPr bwMode="auto">
            <a:xfrm>
              <a:off x="576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4" name="Rectangle 16"/>
            <p:cNvSpPr>
              <a:spLocks noChangeArrowheads="1"/>
            </p:cNvSpPr>
            <p:nvPr/>
          </p:nvSpPr>
          <p:spPr bwMode="auto">
            <a:xfrm>
              <a:off x="1056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5" name="Rectangle 17"/>
            <p:cNvSpPr>
              <a:spLocks noChangeArrowheads="1"/>
            </p:cNvSpPr>
            <p:nvPr/>
          </p:nvSpPr>
          <p:spPr bwMode="auto">
            <a:xfrm>
              <a:off x="1536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6" name="Rectangle 18"/>
            <p:cNvSpPr>
              <a:spLocks noChangeArrowheads="1"/>
            </p:cNvSpPr>
            <p:nvPr/>
          </p:nvSpPr>
          <p:spPr bwMode="auto">
            <a:xfrm>
              <a:off x="3408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7" name="Rectangle 19"/>
            <p:cNvSpPr>
              <a:spLocks noChangeArrowheads="1"/>
            </p:cNvSpPr>
            <p:nvPr/>
          </p:nvSpPr>
          <p:spPr bwMode="auto">
            <a:xfrm>
              <a:off x="3888" y="2208"/>
              <a:ext cx="336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8" name="Text Box 20"/>
            <p:cNvSpPr txBox="1">
              <a:spLocks noChangeArrowheads="1"/>
            </p:cNvSpPr>
            <p:nvPr/>
          </p:nvSpPr>
          <p:spPr bwMode="auto">
            <a:xfrm>
              <a:off x="4224" y="2169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B/N</a:t>
              </a:r>
            </a:p>
          </p:txBody>
        </p:sp>
      </p:grpSp>
      <p:grpSp>
        <p:nvGrpSpPr>
          <p:cNvPr id="78869" name="Group 21"/>
          <p:cNvGrpSpPr>
            <a:grpSpLocks/>
          </p:cNvGrpSpPr>
          <p:nvPr/>
        </p:nvGrpSpPr>
        <p:grpSpPr bwMode="auto">
          <a:xfrm>
            <a:off x="1676400" y="3124200"/>
            <a:ext cx="6102350" cy="381000"/>
            <a:chOff x="1056" y="1968"/>
            <a:chExt cx="3844" cy="240"/>
          </a:xfrm>
        </p:grpSpPr>
        <p:sp>
          <p:nvSpPr>
            <p:cNvPr id="78870" name="Rectangle 22"/>
            <p:cNvSpPr>
              <a:spLocks noChangeArrowheads="1"/>
            </p:cNvSpPr>
            <p:nvPr/>
          </p:nvSpPr>
          <p:spPr bwMode="auto">
            <a:xfrm>
              <a:off x="1056" y="2016"/>
              <a:ext cx="336" cy="19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1" name="Rectangle 23"/>
            <p:cNvSpPr>
              <a:spLocks noChangeArrowheads="1"/>
            </p:cNvSpPr>
            <p:nvPr/>
          </p:nvSpPr>
          <p:spPr bwMode="auto">
            <a:xfrm>
              <a:off x="1536" y="2016"/>
              <a:ext cx="336" cy="19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2" name="Rectangle 24"/>
            <p:cNvSpPr>
              <a:spLocks noChangeArrowheads="1"/>
            </p:cNvSpPr>
            <p:nvPr/>
          </p:nvSpPr>
          <p:spPr bwMode="auto">
            <a:xfrm>
              <a:off x="3408" y="2016"/>
              <a:ext cx="336" cy="19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Rectangle 25"/>
            <p:cNvSpPr>
              <a:spLocks noChangeArrowheads="1"/>
            </p:cNvSpPr>
            <p:nvPr/>
          </p:nvSpPr>
          <p:spPr bwMode="auto">
            <a:xfrm>
              <a:off x="3888" y="2016"/>
              <a:ext cx="336" cy="19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Text Box 26"/>
            <p:cNvSpPr txBox="1">
              <a:spLocks noChangeArrowheads="1"/>
            </p:cNvSpPr>
            <p:nvPr/>
          </p:nvSpPr>
          <p:spPr bwMode="auto">
            <a:xfrm>
              <a:off x="4224" y="1968"/>
              <a:ext cx="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B/(N-1)</a:t>
              </a:r>
            </a:p>
          </p:txBody>
        </p:sp>
      </p:grpSp>
      <p:grpSp>
        <p:nvGrpSpPr>
          <p:cNvPr id="78875" name="Group 27"/>
          <p:cNvGrpSpPr>
            <a:grpSpLocks/>
          </p:cNvGrpSpPr>
          <p:nvPr/>
        </p:nvGrpSpPr>
        <p:grpSpPr bwMode="auto">
          <a:xfrm>
            <a:off x="2438400" y="2757488"/>
            <a:ext cx="5340350" cy="442912"/>
            <a:chOff x="1536" y="1737"/>
            <a:chExt cx="3364" cy="279"/>
          </a:xfrm>
        </p:grpSpPr>
        <p:sp>
          <p:nvSpPr>
            <p:cNvPr id="78876" name="Rectangle 28"/>
            <p:cNvSpPr>
              <a:spLocks noChangeArrowheads="1"/>
            </p:cNvSpPr>
            <p:nvPr/>
          </p:nvSpPr>
          <p:spPr bwMode="auto">
            <a:xfrm>
              <a:off x="1536" y="1776"/>
              <a:ext cx="3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Rectangle 29"/>
            <p:cNvSpPr>
              <a:spLocks noChangeArrowheads="1"/>
            </p:cNvSpPr>
            <p:nvPr/>
          </p:nvSpPr>
          <p:spPr bwMode="auto">
            <a:xfrm>
              <a:off x="3408" y="1776"/>
              <a:ext cx="3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8" name="Rectangle 30"/>
            <p:cNvSpPr>
              <a:spLocks noChangeArrowheads="1"/>
            </p:cNvSpPr>
            <p:nvPr/>
          </p:nvSpPr>
          <p:spPr bwMode="auto">
            <a:xfrm>
              <a:off x="3888" y="1776"/>
              <a:ext cx="3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9" name="Text Box 31"/>
            <p:cNvSpPr txBox="1">
              <a:spLocks noChangeArrowheads="1"/>
            </p:cNvSpPr>
            <p:nvPr/>
          </p:nvSpPr>
          <p:spPr bwMode="auto">
            <a:xfrm>
              <a:off x="4224" y="1737"/>
              <a:ext cx="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B/(N-2)</a:t>
              </a:r>
            </a:p>
          </p:txBody>
        </p:sp>
      </p:grp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609600" y="4494213"/>
            <a:ext cx="73782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After k rounds, sum of allocations to each </a:t>
            </a:r>
            <a:r>
              <a:rPr lang="en-US" altLang="en-US" sz="2400" dirty="0" smtClean="0"/>
              <a:t>of  </a:t>
            </a:r>
            <a:r>
              <a:rPr lang="en-US" altLang="en-US" sz="2400" dirty="0" err="1"/>
              <a:t>A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,…,A</a:t>
            </a:r>
            <a:r>
              <a:rPr lang="en-US" altLang="en-US" sz="2400" baseline="-25000" dirty="0"/>
              <a:t>N</a:t>
            </a:r>
            <a:r>
              <a:rPr lang="en-US" altLang="en-US" sz="2400" dirty="0"/>
              <a:t> is </a:t>
            </a:r>
          </a:p>
          <a:p>
            <a:r>
              <a:rPr lang="en-US" altLang="en-US" sz="2400" dirty="0" err="1"/>
              <a:t>S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= S</a:t>
            </a:r>
            <a:r>
              <a:rPr lang="en-US" altLang="en-US" sz="2400" baseline="-25000" dirty="0"/>
              <a:t>k+1</a:t>
            </a:r>
            <a:r>
              <a:rPr lang="en-US" altLang="en-US" sz="2400" dirty="0"/>
              <a:t> = … = S</a:t>
            </a:r>
            <a:r>
              <a:rPr lang="en-US" altLang="en-US" sz="2400" baseline="-25000" dirty="0"/>
              <a:t>N</a:t>
            </a:r>
            <a:r>
              <a:rPr lang="en-US" altLang="en-US" sz="2400" dirty="0"/>
              <a:t> = </a:t>
            </a:r>
            <a:r>
              <a:rPr lang="en-US" altLang="en-US" sz="2400" dirty="0">
                <a:latin typeface="Symbol" pitchFamily="1" charset="2"/>
                <a:sym typeface="Symbol" pitchFamily="1" charset="2"/>
              </a:rPr>
              <a:t></a:t>
            </a:r>
            <a:r>
              <a:rPr lang="en-US" altLang="en-US" sz="2400" baseline="-25000" dirty="0" smtClean="0"/>
              <a:t>1</a:t>
            </a:r>
            <a:r>
              <a:rPr lang="en-US" altLang="en-US" sz="2400" u="sng" baseline="-25000" dirty="0" smtClean="0"/>
              <a:t>&lt;</a:t>
            </a:r>
            <a:r>
              <a:rPr lang="en-US" altLang="en-US" sz="2400" baseline="-25000" dirty="0" err="1" smtClean="0"/>
              <a:t>i</a:t>
            </a:r>
            <a:r>
              <a:rPr lang="en-US" altLang="en-US" sz="2400" u="sng" baseline="-25000" dirty="0" smtClean="0"/>
              <a:t>&lt;</a:t>
            </a:r>
            <a:r>
              <a:rPr lang="en-US" altLang="en-US" sz="2400" baseline="-25000" dirty="0" smtClean="0"/>
              <a:t>k</a:t>
            </a:r>
            <a:r>
              <a:rPr lang="en-US" altLang="en-US" sz="2400" dirty="0" smtClean="0"/>
              <a:t>B</a:t>
            </a:r>
            <a:r>
              <a:rPr lang="en-US" altLang="en-US" sz="2400" dirty="0"/>
              <a:t>/(N-i+1</a:t>
            </a:r>
            <a:r>
              <a:rPr lang="en-US" altLang="en-US" sz="2400" dirty="0" smtClean="0"/>
              <a:t>).</a:t>
            </a:r>
            <a:endParaRPr lang="en-US" altLang="en-US" sz="2400" dirty="0"/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609600" y="5638800"/>
            <a:ext cx="77577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If we find the smallest k such that </a:t>
            </a:r>
            <a:r>
              <a:rPr lang="en-US" altLang="en-US" sz="2400" dirty="0" err="1"/>
              <a:t>S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</a:t>
            </a:r>
            <a:r>
              <a:rPr lang="en-US" altLang="en-US" sz="2400" u="sng" dirty="0" smtClean="0">
                <a:latin typeface="cmsy10" pitchFamily="1" charset="0"/>
              </a:rPr>
              <a:t>&gt;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B, then after k rounds</a:t>
            </a:r>
          </a:p>
          <a:p>
            <a:r>
              <a:rPr lang="en-US" altLang="en-US" sz="2400" dirty="0"/>
              <a:t>we cannot allocate any queries to any </a:t>
            </a:r>
            <a:r>
              <a:rPr lang="en-US" altLang="en-US" sz="2400" dirty="0" smtClean="0"/>
              <a:t>advertiser.</a:t>
            </a: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3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80" grpId="0" autoUpdateAnimBg="0"/>
      <p:bldP spid="7888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BALANCE </a:t>
            </a:r>
            <a:r>
              <a:rPr lang="en-US" altLang="en-US" dirty="0" smtClean="0"/>
              <a:t>Analysis</a:t>
            </a:r>
            <a:endParaRPr lang="en-US" altLang="en-US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898525" y="1784350"/>
            <a:ext cx="74398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B/1 </a:t>
            </a:r>
            <a:r>
              <a:rPr lang="en-US" altLang="en-US" sz="2400" dirty="0" smtClean="0"/>
              <a:t>         </a:t>
            </a:r>
            <a:r>
              <a:rPr lang="en-US" altLang="en-US" sz="2400" dirty="0"/>
              <a:t>B/2 </a:t>
            </a:r>
            <a:r>
              <a:rPr lang="en-US" altLang="en-US" sz="2400" dirty="0" smtClean="0"/>
              <a:t>         </a:t>
            </a:r>
            <a:r>
              <a:rPr lang="en-US" altLang="en-US" sz="2400" dirty="0"/>
              <a:t>B/3  …  </a:t>
            </a:r>
            <a:r>
              <a:rPr lang="en-US" altLang="en-US" sz="2400" dirty="0" smtClean="0"/>
              <a:t>  B</a:t>
            </a:r>
            <a:r>
              <a:rPr lang="en-US" altLang="en-US" sz="2400" dirty="0"/>
              <a:t>/(N-k+1) … </a:t>
            </a:r>
            <a:r>
              <a:rPr lang="en-US" altLang="en-US" sz="2400" dirty="0" smtClean="0"/>
              <a:t>        B</a:t>
            </a:r>
            <a:r>
              <a:rPr lang="en-US" altLang="en-US" sz="2400" dirty="0"/>
              <a:t>/(N-1)  </a:t>
            </a:r>
            <a:r>
              <a:rPr lang="en-US" altLang="en-US" sz="2400" dirty="0" smtClean="0"/>
              <a:t>          </a:t>
            </a:r>
            <a:r>
              <a:rPr lang="en-US" altLang="en-US" sz="2400" dirty="0"/>
              <a:t>B/N</a:t>
            </a: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7620000" y="2356981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7640638" y="2393950"/>
            <a:ext cx="436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  <a:r>
              <a:rPr lang="en-US" altLang="en-US" baseline="-25000"/>
              <a:t>1</a:t>
            </a:r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6248400" y="2819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7031038" y="2833688"/>
            <a:ext cx="436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  <a:r>
              <a:rPr lang="en-US" altLang="en-US" baseline="-25000"/>
              <a:t>2</a:t>
            </a:r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4191000" y="3352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715000" y="3443288"/>
            <a:ext cx="989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  <a:r>
              <a:rPr lang="en-US" altLang="en-US" baseline="-25000"/>
              <a:t>k</a:t>
            </a:r>
            <a:r>
              <a:rPr lang="en-US" altLang="en-US"/>
              <a:t> = B</a:t>
            </a:r>
            <a:r>
              <a:rPr lang="en-US" altLang="en-US" baseline="-25000"/>
              <a:t> </a:t>
            </a:r>
          </a:p>
        </p:txBody>
      </p:sp>
      <p:grpSp>
        <p:nvGrpSpPr>
          <p:cNvPr id="73750" name="Group 22"/>
          <p:cNvGrpSpPr>
            <a:grpSpLocks/>
          </p:cNvGrpSpPr>
          <p:nvPr/>
        </p:nvGrpSpPr>
        <p:grpSpPr bwMode="auto">
          <a:xfrm>
            <a:off x="928688" y="4070350"/>
            <a:ext cx="7413625" cy="2025650"/>
            <a:chOff x="585" y="2564"/>
            <a:chExt cx="4670" cy="1276"/>
          </a:xfrm>
        </p:grpSpPr>
        <p:sp>
          <p:nvSpPr>
            <p:cNvPr id="73743" name="Text Box 15"/>
            <p:cNvSpPr txBox="1">
              <a:spLocks noChangeArrowheads="1"/>
            </p:cNvSpPr>
            <p:nvPr/>
          </p:nvSpPr>
          <p:spPr bwMode="auto">
            <a:xfrm>
              <a:off x="585" y="2564"/>
              <a:ext cx="46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1/1 </a:t>
              </a:r>
              <a:r>
                <a:rPr lang="en-US" altLang="en-US" sz="2400" dirty="0" smtClean="0"/>
                <a:t>          </a:t>
              </a:r>
              <a:r>
                <a:rPr lang="en-US" altLang="en-US" sz="2400" dirty="0"/>
                <a:t>1/2  </a:t>
              </a:r>
              <a:r>
                <a:rPr lang="en-US" altLang="en-US" sz="2400" dirty="0" smtClean="0"/>
                <a:t>          </a:t>
              </a:r>
              <a:r>
                <a:rPr lang="en-US" altLang="en-US" sz="2400" dirty="0"/>
                <a:t>1/3  …  1/(N-k+1) … </a:t>
              </a:r>
              <a:r>
                <a:rPr lang="en-US" altLang="en-US" sz="2400" dirty="0" smtClean="0"/>
                <a:t>          1</a:t>
              </a:r>
              <a:r>
                <a:rPr lang="en-US" altLang="en-US" sz="2400" dirty="0"/>
                <a:t>/(N-1)   </a:t>
              </a:r>
              <a:r>
                <a:rPr lang="en-US" altLang="en-US" sz="2400" dirty="0" smtClean="0"/>
                <a:t>         1/N</a:t>
              </a:r>
              <a:endParaRPr lang="en-US" altLang="en-US" sz="2400" dirty="0"/>
            </a:p>
          </p:txBody>
        </p:sp>
        <p:sp>
          <p:nvSpPr>
            <p:cNvPr id="73744" name="Line 16"/>
            <p:cNvSpPr>
              <a:spLocks noChangeShapeType="1"/>
            </p:cNvSpPr>
            <p:nvPr/>
          </p:nvSpPr>
          <p:spPr bwMode="auto">
            <a:xfrm>
              <a:off x="4813" y="2937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Text Box 17"/>
            <p:cNvSpPr txBox="1">
              <a:spLocks noChangeArrowheads="1"/>
            </p:cNvSpPr>
            <p:nvPr/>
          </p:nvSpPr>
          <p:spPr bwMode="auto">
            <a:xfrm>
              <a:off x="4832" y="2948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73746" name="Line 18"/>
            <p:cNvSpPr>
              <a:spLocks noChangeShapeType="1"/>
            </p:cNvSpPr>
            <p:nvPr/>
          </p:nvSpPr>
          <p:spPr bwMode="auto">
            <a:xfrm>
              <a:off x="3955" y="321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Text Box 19"/>
            <p:cNvSpPr txBox="1">
              <a:spLocks noChangeArrowheads="1"/>
            </p:cNvSpPr>
            <p:nvPr/>
          </p:nvSpPr>
          <p:spPr bwMode="auto">
            <a:xfrm>
              <a:off x="4448" y="3225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2659" y="3552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9" name="Text Box 21"/>
            <p:cNvSpPr txBox="1">
              <a:spLocks noChangeArrowheads="1"/>
            </p:cNvSpPr>
            <p:nvPr/>
          </p:nvSpPr>
          <p:spPr bwMode="auto">
            <a:xfrm>
              <a:off x="3619" y="3609"/>
              <a:ext cx="6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  <a:r>
                <a:rPr lang="en-US" altLang="en-US" baseline="-25000"/>
                <a:t>k</a:t>
              </a:r>
              <a:r>
                <a:rPr lang="en-US" altLang="en-US"/>
                <a:t> = 1</a:t>
              </a:r>
              <a:r>
                <a:rPr lang="en-US" altLang="en-US" baseline="-25000"/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" y="3496198"/>
            <a:ext cx="5064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Or in terms of fractions (dividing by B):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52" y="2295869"/>
            <a:ext cx="3488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Each width represents the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amount of budget spent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by </a:t>
            </a:r>
            <a:r>
              <a:rPr lang="en-US" sz="2400" dirty="0" err="1" smtClean="0">
                <a:solidFill>
                  <a:srgbClr val="0070C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k</a:t>
            </a:r>
            <a:r>
              <a:rPr lang="en-US" sz="2400" dirty="0" smtClean="0">
                <a:solidFill>
                  <a:srgbClr val="0070C0"/>
                </a:solidFill>
              </a:rPr>
              <a:t> after </a:t>
            </a:r>
            <a:r>
              <a:rPr lang="en-US" sz="2400" dirty="0" smtClean="0">
                <a:solidFill>
                  <a:srgbClr val="0070C0"/>
                </a:solidFill>
              </a:rPr>
              <a:t>k rounds.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0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BALANCE analysis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1524000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Fact</a:t>
            </a:r>
            <a:r>
              <a:rPr lang="en-US" altLang="en-US" dirty="0"/>
              <a:t>: </a:t>
            </a:r>
            <a:r>
              <a:rPr lang="en-US" altLang="en-US" dirty="0" err="1"/>
              <a:t>H</a:t>
            </a:r>
            <a:r>
              <a:rPr lang="en-US" altLang="en-US" baseline="-25000" dirty="0" err="1"/>
              <a:t>n</a:t>
            </a:r>
            <a:r>
              <a:rPr lang="en-US" altLang="en-US" dirty="0"/>
              <a:t> = </a:t>
            </a:r>
            <a:r>
              <a:rPr lang="en-US" altLang="en-US" dirty="0">
                <a:latin typeface="Symbol" pitchFamily="1" charset="2"/>
                <a:sym typeface="Symbol" pitchFamily="1" charset="2"/>
              </a:rPr>
              <a:t></a:t>
            </a:r>
            <a:r>
              <a:rPr lang="en-US" altLang="en-US" baseline="-25000" dirty="0" smtClean="0">
                <a:sym typeface="Symbol" pitchFamily="1" charset="2"/>
              </a:rPr>
              <a:t>1</a:t>
            </a:r>
            <a:r>
              <a:rPr lang="en-US" altLang="en-US" u="sng" baseline="-25000" dirty="0" smtClean="0">
                <a:latin typeface="cmsy10" pitchFamily="1" charset="0"/>
                <a:sym typeface="Symbol" pitchFamily="1" charset="2"/>
              </a:rPr>
              <a:t>&lt;</a:t>
            </a:r>
            <a:r>
              <a:rPr lang="en-US" altLang="en-US" baseline="-25000" dirty="0" smtClean="0">
                <a:sym typeface="Symbol" pitchFamily="1" charset="2"/>
              </a:rPr>
              <a:t> </a:t>
            </a:r>
            <a:r>
              <a:rPr lang="en-US" altLang="en-US" baseline="-25000" dirty="0" err="1" smtClean="0">
                <a:sym typeface="Symbol" pitchFamily="1" charset="2"/>
              </a:rPr>
              <a:t>i</a:t>
            </a:r>
            <a:r>
              <a:rPr lang="en-US" altLang="en-US" u="sng" baseline="-25000" dirty="0" smtClean="0">
                <a:latin typeface="cmsy10" pitchFamily="1" charset="0"/>
                <a:sym typeface="Symbol" pitchFamily="1" charset="2"/>
              </a:rPr>
              <a:t>&lt;</a:t>
            </a:r>
            <a:r>
              <a:rPr lang="en-US" altLang="en-US" baseline="-25000" dirty="0" smtClean="0">
                <a:sym typeface="Symbol" pitchFamily="1" charset="2"/>
              </a:rPr>
              <a:t> </a:t>
            </a:r>
            <a:r>
              <a:rPr lang="en-US" altLang="en-US" baseline="-25000" dirty="0">
                <a:sym typeface="Symbol" pitchFamily="1" charset="2"/>
              </a:rPr>
              <a:t>n</a:t>
            </a:r>
            <a:r>
              <a:rPr lang="en-US" altLang="en-US" dirty="0"/>
              <a:t>1/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smtClean="0"/>
              <a:t>~= log</a:t>
            </a:r>
            <a:r>
              <a:rPr lang="en-US" altLang="en-US" baseline="-25000" dirty="0" smtClean="0"/>
              <a:t>e</a:t>
            </a:r>
            <a:r>
              <a:rPr lang="en-US" altLang="en-US" dirty="0" smtClean="0"/>
              <a:t>(n</a:t>
            </a:r>
            <a:r>
              <a:rPr lang="en-US" altLang="en-US" dirty="0"/>
              <a:t>) for large </a:t>
            </a:r>
            <a:r>
              <a:rPr lang="en-US" altLang="en-US" dirty="0" smtClean="0"/>
              <a:t>n.</a:t>
            </a:r>
            <a:endParaRPr lang="en-US" altLang="en-US" dirty="0"/>
          </a:p>
          <a:p>
            <a:pPr lvl="1"/>
            <a:r>
              <a:rPr lang="en-US" altLang="en-US" dirty="0"/>
              <a:t>Result due to </a:t>
            </a:r>
            <a:r>
              <a:rPr lang="en-US" altLang="en-US" dirty="0" smtClean="0"/>
              <a:t>Euler.</a:t>
            </a:r>
            <a:endParaRPr lang="en-US" altLang="en-US" dirty="0"/>
          </a:p>
          <a:p>
            <a:endParaRPr lang="en-US" altLang="en-US" dirty="0"/>
          </a:p>
          <a:p>
            <a:pPr>
              <a:buFont typeface="Wingdings" pitchFamily="1" charset="2"/>
              <a:buNone/>
            </a:pPr>
            <a:endParaRPr lang="en-US" altLang="en-US" dirty="0"/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838200" y="3352800"/>
            <a:ext cx="73532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1/1  </a:t>
            </a:r>
            <a:r>
              <a:rPr lang="en-US" altLang="en-US" sz="2400" dirty="0" smtClean="0"/>
              <a:t>    </a:t>
            </a:r>
            <a:r>
              <a:rPr lang="en-US" altLang="en-US" sz="2400" dirty="0"/>
              <a:t>1/2  </a:t>
            </a:r>
            <a:r>
              <a:rPr lang="en-US" altLang="en-US" sz="2400" dirty="0" smtClean="0"/>
              <a:t>      </a:t>
            </a:r>
            <a:r>
              <a:rPr lang="en-US" altLang="en-US" sz="2400" dirty="0"/>
              <a:t>1/3 </a:t>
            </a:r>
            <a:r>
              <a:rPr lang="en-US" altLang="en-US" sz="2400" dirty="0" smtClean="0"/>
              <a:t>     …     </a:t>
            </a:r>
            <a:r>
              <a:rPr lang="en-US" altLang="en-US" sz="2400" dirty="0"/>
              <a:t>1/(N-k+1</a:t>
            </a:r>
            <a:r>
              <a:rPr lang="en-US" altLang="en-US" sz="2400" dirty="0" smtClean="0"/>
              <a:t>)          …      </a:t>
            </a:r>
            <a:r>
              <a:rPr lang="en-US" altLang="en-US" sz="2400" dirty="0"/>
              <a:t>1/(N-1)  </a:t>
            </a:r>
            <a:r>
              <a:rPr lang="en-US" altLang="en-US" sz="2400" dirty="0" smtClean="0"/>
              <a:t>        </a:t>
            </a:r>
            <a:r>
              <a:rPr lang="en-US" altLang="en-US" sz="2400" dirty="0"/>
              <a:t>1/N</a:t>
            </a:r>
          </a:p>
        </p:txBody>
      </p:sp>
      <p:grpSp>
        <p:nvGrpSpPr>
          <p:cNvPr id="71705" name="Group 25"/>
          <p:cNvGrpSpPr>
            <a:grpSpLocks/>
          </p:cNvGrpSpPr>
          <p:nvPr/>
        </p:nvGrpSpPr>
        <p:grpSpPr bwMode="auto">
          <a:xfrm>
            <a:off x="4130675" y="4572000"/>
            <a:ext cx="3962400" cy="366713"/>
            <a:chOff x="2602" y="2880"/>
            <a:chExt cx="2496" cy="231"/>
          </a:xfrm>
        </p:grpSpPr>
        <p:sp>
          <p:nvSpPr>
            <p:cNvPr id="71698" name="Line 18"/>
            <p:cNvSpPr>
              <a:spLocks noChangeShapeType="1"/>
            </p:cNvSpPr>
            <p:nvPr/>
          </p:nvSpPr>
          <p:spPr bwMode="auto">
            <a:xfrm>
              <a:off x="2602" y="2880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9" name="Text Box 19"/>
            <p:cNvSpPr txBox="1">
              <a:spLocks noChangeArrowheads="1"/>
            </p:cNvSpPr>
            <p:nvPr/>
          </p:nvSpPr>
          <p:spPr bwMode="auto">
            <a:xfrm>
              <a:off x="3562" y="2880"/>
              <a:ext cx="6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  <a:r>
                <a:rPr lang="en-US" altLang="en-US" baseline="-25000"/>
                <a:t>k</a:t>
              </a:r>
              <a:r>
                <a:rPr lang="en-US" altLang="en-US"/>
                <a:t> = 1</a:t>
              </a:r>
              <a:r>
                <a:rPr lang="en-US" altLang="en-US" baseline="-25000"/>
                <a:t> </a:t>
              </a:r>
            </a:p>
          </p:txBody>
        </p:sp>
      </p:grpSp>
      <p:sp>
        <p:nvSpPr>
          <p:cNvPr id="71700" name="Line 20"/>
          <p:cNvSpPr>
            <a:spLocks noChangeShapeType="1"/>
          </p:cNvSpPr>
          <p:nvPr/>
        </p:nvSpPr>
        <p:spPr bwMode="auto">
          <a:xfrm flipV="1">
            <a:off x="990600" y="4038600"/>
            <a:ext cx="70866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3565525" y="3976688"/>
            <a:ext cx="906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log(N)</a:t>
            </a:r>
          </a:p>
        </p:txBody>
      </p:sp>
      <p:grpSp>
        <p:nvGrpSpPr>
          <p:cNvPr id="71706" name="Group 26"/>
          <p:cNvGrpSpPr>
            <a:grpSpLocks/>
          </p:cNvGrpSpPr>
          <p:nvPr/>
        </p:nvGrpSpPr>
        <p:grpSpPr bwMode="auto">
          <a:xfrm>
            <a:off x="990600" y="4572000"/>
            <a:ext cx="3048000" cy="384175"/>
            <a:chOff x="624" y="2880"/>
            <a:chExt cx="1920" cy="242"/>
          </a:xfrm>
        </p:grpSpPr>
        <p:sp>
          <p:nvSpPr>
            <p:cNvPr id="71702" name="Line 22"/>
            <p:cNvSpPr>
              <a:spLocks noChangeShapeType="1"/>
            </p:cNvSpPr>
            <p:nvPr/>
          </p:nvSpPr>
          <p:spPr bwMode="auto">
            <a:xfrm>
              <a:off x="624" y="2880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3" name="Text Box 23"/>
            <p:cNvSpPr txBox="1">
              <a:spLocks noChangeArrowheads="1"/>
            </p:cNvSpPr>
            <p:nvPr/>
          </p:nvSpPr>
          <p:spPr bwMode="auto">
            <a:xfrm>
              <a:off x="1344" y="2889"/>
              <a:ext cx="6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log(N</a:t>
              </a:r>
              <a:r>
                <a:rPr lang="en-US" altLang="en-US" dirty="0" smtClean="0"/>
                <a:t>) - 1</a:t>
              </a:r>
              <a:endParaRPr lang="en-US" altLang="en-US" dirty="0"/>
            </a:p>
          </p:txBody>
        </p:sp>
      </p:grp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974724" y="4984794"/>
            <a:ext cx="56388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err="1"/>
              <a:t>S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= 1 implies H</a:t>
            </a:r>
            <a:r>
              <a:rPr lang="en-US" altLang="en-US" sz="2400" baseline="-25000" dirty="0"/>
              <a:t>N-k</a:t>
            </a:r>
            <a:r>
              <a:rPr lang="en-US" altLang="en-US" sz="2400" dirty="0"/>
              <a:t> = log(N</a:t>
            </a:r>
            <a:r>
              <a:rPr lang="en-US" altLang="en-US" sz="2400" dirty="0" smtClean="0"/>
              <a:t>) - 1 </a:t>
            </a:r>
            <a:r>
              <a:rPr lang="en-US" altLang="en-US" sz="2400" dirty="0"/>
              <a:t>= log(N/e</a:t>
            </a:r>
            <a:r>
              <a:rPr lang="en-US" altLang="en-US" sz="2400" dirty="0" smtClean="0"/>
              <a:t>).</a:t>
            </a:r>
            <a:endParaRPr lang="en-US" altLang="en-US" sz="2400" dirty="0"/>
          </a:p>
          <a:p>
            <a:r>
              <a:rPr lang="en-US" altLang="en-US" sz="2400" dirty="0"/>
              <a:t>N-k = </a:t>
            </a:r>
            <a:r>
              <a:rPr lang="en-US" altLang="en-US" sz="2400" dirty="0" smtClean="0"/>
              <a:t>N/e </a:t>
            </a:r>
            <a:r>
              <a:rPr lang="en-US" altLang="en-US" sz="2400" dirty="0" smtClean="0"/>
              <a:t>[</a:t>
            </a:r>
            <a:r>
              <a:rPr lang="en-US" altLang="en-US" sz="2400" dirty="0" smtClean="0">
                <a:solidFill>
                  <a:srgbClr val="00B050"/>
                </a:solidFill>
              </a:rPr>
              <a:t>Why</a:t>
            </a:r>
            <a:r>
              <a:rPr lang="en-US" altLang="en-US" sz="2400" dirty="0" smtClean="0"/>
              <a:t>? log(N-k) = </a:t>
            </a:r>
            <a:r>
              <a:rPr lang="en-US" altLang="en-US" sz="2400" dirty="0"/>
              <a:t>H</a:t>
            </a:r>
            <a:r>
              <a:rPr lang="en-US" altLang="en-US" sz="2400" baseline="-25000" dirty="0"/>
              <a:t>N-k</a:t>
            </a:r>
            <a:r>
              <a:rPr lang="en-US" altLang="en-US" sz="2400" dirty="0"/>
              <a:t> = log(N/e</a:t>
            </a:r>
            <a:r>
              <a:rPr lang="en-US" altLang="en-US" sz="2400" dirty="0" smtClean="0"/>
              <a:t>)].</a:t>
            </a:r>
            <a:endParaRPr lang="en-US" altLang="en-US" sz="2400" dirty="0" smtClean="0"/>
          </a:p>
          <a:p>
            <a:r>
              <a:rPr lang="en-US" altLang="en-US" sz="2400" dirty="0" smtClean="0"/>
              <a:t>k </a:t>
            </a:r>
            <a:r>
              <a:rPr lang="en-US" altLang="en-US" sz="2400" dirty="0"/>
              <a:t>= N(1-1/e</a:t>
            </a:r>
            <a:r>
              <a:rPr lang="en-US" altLang="en-US" sz="2400" dirty="0" smtClean="0"/>
              <a:t>) ~= 0.63N.</a:t>
            </a: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038600" y="5715000"/>
            <a:ext cx="676788" cy="839455"/>
            <a:chOff x="4038600" y="5715000"/>
            <a:chExt cx="676788" cy="839455"/>
          </a:xfrm>
        </p:grpSpPr>
        <p:sp>
          <p:nvSpPr>
            <p:cNvPr id="3" name="TextBox 2"/>
            <p:cNvSpPr txBox="1"/>
            <p:nvPr/>
          </p:nvSpPr>
          <p:spPr>
            <a:xfrm>
              <a:off x="4038600" y="6185123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Euler</a:t>
              </a:r>
              <a:endParaRPr lang="en-US" dirty="0"/>
            </a:p>
          </p:txBody>
        </p:sp>
        <p:cxnSp>
          <p:nvCxnSpPr>
            <p:cNvPr id="5" name="Straight Arrow Connector 4"/>
            <p:cNvCxnSpPr>
              <a:stCxn id="3" idx="0"/>
            </p:cNvCxnSpPr>
            <p:nvPr/>
          </p:nvCxnSpPr>
          <p:spPr>
            <a:xfrm flipV="1">
              <a:off x="4376994" y="5715000"/>
              <a:ext cx="0" cy="470123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105400" y="5715000"/>
            <a:ext cx="1225015" cy="839455"/>
            <a:chOff x="5105400" y="5715000"/>
            <a:chExt cx="1225015" cy="839455"/>
          </a:xfrm>
        </p:grpSpPr>
        <p:sp>
          <p:nvSpPr>
            <p:cNvPr id="7" name="TextBox 6"/>
            <p:cNvSpPr txBox="1"/>
            <p:nvPr/>
          </p:nvSpPr>
          <p:spPr>
            <a:xfrm>
              <a:off x="5105400" y="6185123"/>
              <a:ext cx="1225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Line above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5105400" y="5715000"/>
              <a:ext cx="612507" cy="470123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293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Balance </a:t>
            </a:r>
            <a:r>
              <a:rPr lang="en-US" altLang="en-US" dirty="0" smtClean="0"/>
              <a:t>Analysis</a:t>
            </a:r>
            <a:endParaRPr lang="en-US" alt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So after the first N(1-1/e) rounds, we cannot allocate a query to any </a:t>
            </a:r>
            <a:r>
              <a:rPr lang="en-US" altLang="en-US" dirty="0" smtClean="0"/>
              <a:t>advertiser.</a:t>
            </a:r>
            <a:endParaRPr lang="en-US" altLang="en-US" dirty="0"/>
          </a:p>
          <a:p>
            <a:r>
              <a:rPr lang="en-US" altLang="en-US" dirty="0"/>
              <a:t>Revenue = BN(1-1/e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r>
              <a:rPr lang="en-US" altLang="en-US" dirty="0"/>
              <a:t>Competitive ratio = </a:t>
            </a:r>
            <a:r>
              <a:rPr lang="en-US" altLang="en-US" dirty="0" smtClean="0"/>
              <a:t>1-1/e.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5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General </a:t>
            </a:r>
            <a:r>
              <a:rPr lang="en-US" altLang="en-US" dirty="0" smtClean="0"/>
              <a:t>Version </a:t>
            </a:r>
            <a:r>
              <a:rPr lang="en-US" altLang="en-US" dirty="0"/>
              <a:t>of </a:t>
            </a:r>
            <a:r>
              <a:rPr lang="en-US" altLang="en-US" dirty="0" smtClean="0"/>
              <a:t>Problem</a:t>
            </a:r>
            <a:endParaRPr lang="en-US" alt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562600"/>
          </a:xfrm>
        </p:spPr>
        <p:txBody>
          <a:bodyPr/>
          <a:lstStyle/>
          <a:p>
            <a:r>
              <a:rPr lang="en-US" altLang="en-US" dirty="0"/>
              <a:t>Arbitrary bids, </a:t>
            </a:r>
            <a:r>
              <a:rPr lang="en-US" altLang="en-US" dirty="0" smtClean="0"/>
              <a:t>budgets.</a:t>
            </a:r>
            <a:endParaRPr lang="en-US" altLang="en-US" dirty="0"/>
          </a:p>
          <a:p>
            <a:r>
              <a:rPr lang="en-US" altLang="en-US" dirty="0" smtClean="0"/>
              <a:t>Balance </a:t>
            </a:r>
            <a:r>
              <a:rPr lang="en-US" altLang="en-US" dirty="0"/>
              <a:t>can be </a:t>
            </a:r>
            <a:r>
              <a:rPr lang="en-US" altLang="en-US" dirty="0" smtClean="0"/>
              <a:t>terrible.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B050"/>
                </a:solidFill>
              </a:rPr>
              <a:t>Example</a:t>
            </a:r>
            <a:r>
              <a:rPr lang="en-US" altLang="en-US" dirty="0" smtClean="0"/>
              <a:t>: Consider </a:t>
            </a:r>
            <a:r>
              <a:rPr lang="en-US" altLang="en-US" dirty="0"/>
              <a:t>two advertisers A</a:t>
            </a:r>
            <a:r>
              <a:rPr lang="en-US" altLang="en-US" baseline="-25000" dirty="0"/>
              <a:t>1</a:t>
            </a:r>
            <a:r>
              <a:rPr lang="en-US" altLang="en-US" dirty="0"/>
              <a:t> and 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each bidding on query q.</a:t>
            </a:r>
            <a:endParaRPr lang="en-US" altLang="en-US" dirty="0"/>
          </a:p>
          <a:p>
            <a:pPr lvl="1"/>
            <a:r>
              <a:rPr lang="en-US" altLang="en-US" dirty="0"/>
              <a:t>A</a:t>
            </a:r>
            <a:r>
              <a:rPr lang="en-US" altLang="en-US" baseline="-25000" dirty="0"/>
              <a:t>1</a:t>
            </a:r>
            <a:r>
              <a:rPr lang="en-US" altLang="en-US" dirty="0"/>
              <a:t>: x</a:t>
            </a:r>
            <a:r>
              <a:rPr lang="en-US" altLang="en-US" baseline="-25000" dirty="0"/>
              <a:t>1</a:t>
            </a:r>
            <a:r>
              <a:rPr lang="en-US" altLang="en-US" dirty="0"/>
              <a:t> = 1, b</a:t>
            </a:r>
            <a:r>
              <a:rPr lang="en-US" altLang="en-US" baseline="-25000" dirty="0"/>
              <a:t>1</a:t>
            </a:r>
            <a:r>
              <a:rPr lang="en-US" altLang="en-US" dirty="0"/>
              <a:t> = </a:t>
            </a:r>
            <a:r>
              <a:rPr lang="en-US" altLang="en-US" dirty="0" smtClean="0"/>
              <a:t>110.</a:t>
            </a:r>
            <a:endParaRPr lang="en-US" altLang="en-US" dirty="0"/>
          </a:p>
          <a:p>
            <a:pPr lvl="1"/>
            <a:r>
              <a:rPr lang="en-US" altLang="en-US" dirty="0"/>
              <a:t>A</a:t>
            </a:r>
            <a:r>
              <a:rPr lang="en-US" altLang="en-US" baseline="-25000" dirty="0"/>
              <a:t>2</a:t>
            </a:r>
            <a:r>
              <a:rPr lang="en-US" altLang="en-US" dirty="0"/>
              <a:t>: x</a:t>
            </a:r>
            <a:r>
              <a:rPr lang="en-US" altLang="en-US" baseline="-25000" dirty="0"/>
              <a:t>2</a:t>
            </a:r>
            <a:r>
              <a:rPr lang="en-US" altLang="en-US" dirty="0"/>
              <a:t> = 10, b</a:t>
            </a:r>
            <a:r>
              <a:rPr lang="en-US" altLang="en-US" baseline="-25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100.</a:t>
            </a:r>
          </a:p>
          <a:p>
            <a:r>
              <a:rPr lang="en-US" altLang="en-US" dirty="0" smtClean="0"/>
              <a:t>First 10 occurrences of q all go to 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and 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then gets 10 q’s for every one that 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gets.</a:t>
            </a:r>
          </a:p>
          <a:p>
            <a:pPr lvl="1"/>
            <a:r>
              <a:rPr lang="en-US" altLang="en-US" dirty="0" smtClean="0"/>
              <a:t>What if there are only 10 occurrences of q?</a:t>
            </a:r>
          </a:p>
          <a:p>
            <a:pPr lvl="2"/>
            <a:r>
              <a:rPr lang="en-US" altLang="en-US" dirty="0" smtClean="0"/>
              <a:t>Opt yields $100; Balance yields $10.</a:t>
            </a:r>
            <a:endParaRPr lang="en-US" altLang="en-US" dirty="0"/>
          </a:p>
          <a:p>
            <a:pPr lvl="1">
              <a:buFont typeface="Wingdings" pitchFamily="1" charset="2"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6200" y="3657600"/>
            <a:ext cx="1143000" cy="457200"/>
            <a:chOff x="76200" y="3657600"/>
            <a:chExt cx="1143000" cy="457200"/>
          </a:xfrm>
        </p:grpSpPr>
        <p:sp>
          <p:nvSpPr>
            <p:cNvPr id="3" name="TextBox 2"/>
            <p:cNvSpPr txBox="1"/>
            <p:nvPr/>
          </p:nvSpPr>
          <p:spPr>
            <a:xfrm>
              <a:off x="76200" y="3657600"/>
              <a:ext cx="590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Bids</a:t>
              </a:r>
              <a:endParaRPr lang="en-US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666426" y="3657600"/>
              <a:ext cx="552774" cy="184666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3" idx="3"/>
            </p:cNvCxnSpPr>
            <p:nvPr/>
          </p:nvCxnSpPr>
          <p:spPr>
            <a:xfrm>
              <a:off x="666426" y="3842266"/>
              <a:ext cx="552774" cy="27253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962400" y="3657600"/>
            <a:ext cx="1640914" cy="457200"/>
            <a:chOff x="3962400" y="3657600"/>
            <a:chExt cx="1640914" cy="457200"/>
          </a:xfrm>
        </p:grpSpPr>
        <p:sp>
          <p:nvSpPr>
            <p:cNvPr id="10" name="TextBox 9"/>
            <p:cNvSpPr txBox="1"/>
            <p:nvPr/>
          </p:nvSpPr>
          <p:spPr>
            <a:xfrm>
              <a:off x="4628367" y="3745468"/>
              <a:ext cx="9749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Budgets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0" idx="1"/>
            </p:cNvCxnSpPr>
            <p:nvPr/>
          </p:nvCxnSpPr>
          <p:spPr>
            <a:xfrm flipH="1" flipV="1">
              <a:off x="3962400" y="3657600"/>
              <a:ext cx="665967" cy="27253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1"/>
            </p:cNvCxnSpPr>
            <p:nvPr/>
          </p:nvCxnSpPr>
          <p:spPr>
            <a:xfrm flipH="1">
              <a:off x="4114800" y="3930134"/>
              <a:ext cx="513567" cy="184666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450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Generalized </a:t>
            </a:r>
            <a:r>
              <a:rPr lang="en-US" altLang="en-US" dirty="0" smtClean="0"/>
              <a:t>Balance</a:t>
            </a:r>
            <a:endParaRPr lang="en-US" alt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Arbitrary bids; consider query q, bidder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Bid = 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Budget = 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Amount spent so far = </a:t>
            </a:r>
            <a:r>
              <a:rPr lang="en-US" altLang="en-US" dirty="0" smtClean="0"/>
              <a:t>m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Fraction of </a:t>
            </a:r>
            <a:r>
              <a:rPr lang="en-US" altLang="en-US"/>
              <a:t>budget </a:t>
            </a:r>
            <a:r>
              <a:rPr lang="en-US" altLang="en-US" smtClean="0"/>
              <a:t>remaining f</a:t>
            </a:r>
            <a:r>
              <a:rPr lang="en-US" altLang="en-US" baseline="-25000" smtClean="0"/>
              <a:t>i</a:t>
            </a:r>
            <a:r>
              <a:rPr lang="en-US" altLang="en-US" smtClean="0"/>
              <a:t> </a:t>
            </a:r>
            <a:r>
              <a:rPr lang="en-US" altLang="en-US" dirty="0"/>
              <a:t>= </a:t>
            </a:r>
            <a:r>
              <a:rPr lang="en-US" altLang="en-US" dirty="0" smtClean="0"/>
              <a:t>1-m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/b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Define </a:t>
            </a:r>
            <a:r>
              <a:rPr lang="en-US" altLang="en-US" dirty="0">
                <a:latin typeface="Symbol" pitchFamily="1" charset="2"/>
                <a:sym typeface="Symbol" pitchFamily="1" charset="2"/>
              </a:rPr>
              <a:t></a:t>
            </a:r>
            <a:r>
              <a:rPr lang="en-US" altLang="en-US" baseline="-25000" dirty="0" err="1">
                <a:sym typeface="Symbol" pitchFamily="1" charset="2"/>
              </a:rPr>
              <a:t>i</a:t>
            </a:r>
            <a:r>
              <a:rPr lang="en-US" altLang="en-US" dirty="0"/>
              <a:t>(q) = x</a:t>
            </a:r>
            <a:r>
              <a:rPr lang="en-US" altLang="en-US" baseline="-25000" dirty="0"/>
              <a:t>i</a:t>
            </a:r>
            <a:r>
              <a:rPr lang="en-US" altLang="en-US" dirty="0"/>
              <a:t>(1-e</a:t>
            </a:r>
            <a:r>
              <a:rPr lang="en-US" altLang="en-US" baseline="30000" dirty="0"/>
              <a:t>-f</a:t>
            </a:r>
            <a:r>
              <a:rPr lang="en-US" altLang="en-US" baseline="15000" dirty="0"/>
              <a:t>i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Allocate query q to bidder </a:t>
            </a:r>
            <a:r>
              <a:rPr lang="en-US" altLang="en-US" dirty="0" err="1"/>
              <a:t>i</a:t>
            </a:r>
            <a:r>
              <a:rPr lang="en-US" altLang="en-US" dirty="0"/>
              <a:t> with largest value of </a:t>
            </a:r>
            <a:r>
              <a:rPr lang="en-US" altLang="en-US" dirty="0">
                <a:latin typeface="Symbol" pitchFamily="1" charset="2"/>
                <a:sym typeface="Symbol" pitchFamily="1" charset="2"/>
              </a:rPr>
              <a:t></a:t>
            </a:r>
            <a:r>
              <a:rPr lang="en-US" altLang="en-US" baseline="-25000" dirty="0" err="1">
                <a:sym typeface="Symbol" pitchFamily="1" charset="2"/>
              </a:rPr>
              <a:t>i</a:t>
            </a:r>
            <a:r>
              <a:rPr lang="en-US" altLang="en-US" dirty="0"/>
              <a:t>(q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Same competitive ratio (1-1/e</a:t>
            </a:r>
            <a:r>
              <a:rPr lang="en-US" altLang="en-US" dirty="0" smtClean="0"/>
              <a:t>).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3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Bipartite Matching – (2)</a:t>
            </a:r>
            <a:endParaRPr lang="en-US" altLang="en-US" dirty="0"/>
          </a:p>
        </p:txBody>
      </p:sp>
      <p:sp>
        <p:nvSpPr>
          <p:cNvPr id="66563" name="Oval 3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33528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3352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2057400" y="1905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2057400" y="19812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2057400" y="2438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flipV="1">
            <a:off x="2057400" y="2438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2057400" y="2971800"/>
            <a:ext cx="1295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flipV="1">
            <a:off x="2057400" y="19812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3489325" y="163195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3489325" y="22415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3505200" y="2743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3505200" y="33083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1050925" y="4527550"/>
            <a:ext cx="590578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/>
              <a:t>M = {(1,a),(2,b),(3,d)} is a </a:t>
            </a:r>
            <a:r>
              <a:rPr lang="en-US" altLang="en-US" sz="3200" i="1" dirty="0">
                <a:solidFill>
                  <a:srgbClr val="FF0000"/>
                </a:solidFill>
              </a:rPr>
              <a:t>matching</a:t>
            </a:r>
          </a:p>
          <a:p>
            <a:r>
              <a:rPr lang="en-US" altLang="en-US" sz="3200" dirty="0" smtClean="0"/>
              <a:t>of cardinality  </a:t>
            </a:r>
            <a:r>
              <a:rPr lang="en-US" altLang="en-US" sz="3200" dirty="0"/>
              <a:t>|M| = </a:t>
            </a:r>
            <a:r>
              <a:rPr lang="en-US" altLang="en-US" sz="3200" dirty="0" smtClean="0"/>
              <a:t>3.</a:t>
            </a:r>
            <a:endParaRPr lang="en-US" altLang="en-US" sz="3200" dirty="0"/>
          </a:p>
        </p:txBody>
      </p:sp>
      <p:sp>
        <p:nvSpPr>
          <p:cNvPr id="66586" name="Oval 26"/>
          <p:cNvSpPr>
            <a:spLocks noChangeArrowheads="1"/>
          </p:cNvSpPr>
          <p:nvPr/>
        </p:nvSpPr>
        <p:spPr bwMode="auto">
          <a:xfrm>
            <a:off x="1371600" y="1524000"/>
            <a:ext cx="1143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7" name="Oval 27"/>
          <p:cNvSpPr>
            <a:spLocks noChangeArrowheads="1"/>
          </p:cNvSpPr>
          <p:nvPr/>
        </p:nvSpPr>
        <p:spPr bwMode="auto">
          <a:xfrm>
            <a:off x="3048000" y="1524000"/>
            <a:ext cx="1066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822325" y="3384550"/>
            <a:ext cx="61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Men</a:t>
            </a:r>
            <a:endParaRPr lang="en-US" altLang="en-US" dirty="0"/>
          </a:p>
        </p:txBody>
      </p:sp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4022725" y="3384550"/>
            <a:ext cx="931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Women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5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Bipartite Matching – (3)</a:t>
            </a:r>
            <a:endParaRPr lang="en-US" altLang="en-US" dirty="0"/>
          </a:p>
        </p:txBody>
      </p:sp>
      <p:sp>
        <p:nvSpPr>
          <p:cNvPr id="68611" name="Oval 3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Oval 7"/>
          <p:cNvSpPr>
            <a:spLocks noChangeArrowheads="1"/>
          </p:cNvSpPr>
          <p:nvPr/>
        </p:nvSpPr>
        <p:spPr bwMode="auto">
          <a:xfrm>
            <a:off x="33528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3352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2057400" y="1905000"/>
            <a:ext cx="1295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2057400" y="1981200"/>
            <a:ext cx="1295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2057400" y="2438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V="1">
            <a:off x="2057400" y="2438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2057400" y="2971800"/>
            <a:ext cx="1295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 flipV="1">
            <a:off x="2057400" y="1981200"/>
            <a:ext cx="1295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489325" y="163195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3489325" y="22415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3505200" y="2743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3505200" y="330835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68634" name="Oval 26"/>
          <p:cNvSpPr>
            <a:spLocks noChangeArrowheads="1"/>
          </p:cNvSpPr>
          <p:nvPr/>
        </p:nvSpPr>
        <p:spPr bwMode="auto">
          <a:xfrm>
            <a:off x="1371600" y="1524000"/>
            <a:ext cx="1143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Oval 27"/>
          <p:cNvSpPr>
            <a:spLocks noChangeArrowheads="1"/>
          </p:cNvSpPr>
          <p:nvPr/>
        </p:nvSpPr>
        <p:spPr bwMode="auto">
          <a:xfrm>
            <a:off x="3048000" y="1524000"/>
            <a:ext cx="1066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822325" y="3384550"/>
            <a:ext cx="61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Men</a:t>
            </a:r>
            <a:endParaRPr lang="en-US" altLang="en-US" dirty="0"/>
          </a:p>
        </p:txBody>
      </p:sp>
      <p:sp>
        <p:nvSpPr>
          <p:cNvPr id="68637" name="Text Box 29"/>
          <p:cNvSpPr txBox="1">
            <a:spLocks noChangeArrowheads="1"/>
          </p:cNvSpPr>
          <p:nvPr/>
        </p:nvSpPr>
        <p:spPr bwMode="auto">
          <a:xfrm>
            <a:off x="4022725" y="3384550"/>
            <a:ext cx="931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Women</a:t>
            </a:r>
            <a:endParaRPr lang="en-US" altLang="en-US" dirty="0"/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762000" y="4419600"/>
            <a:ext cx="660469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/>
              <a:t>M = {(1,c),(2,b),(3,d),(4,a)} is a </a:t>
            </a:r>
          </a:p>
          <a:p>
            <a:r>
              <a:rPr lang="en-US" altLang="en-US" sz="3200" i="1" dirty="0">
                <a:solidFill>
                  <a:srgbClr val="FF0000"/>
                </a:solidFill>
              </a:rPr>
              <a:t>perfect </a:t>
            </a:r>
            <a:r>
              <a:rPr lang="en-US" altLang="en-US" sz="3200" i="1" dirty="0" smtClean="0">
                <a:solidFill>
                  <a:srgbClr val="FF0000"/>
                </a:solidFill>
              </a:rPr>
              <a:t>matching</a:t>
            </a:r>
            <a:r>
              <a:rPr lang="en-US" altLang="en-US" sz="3200" i="1" dirty="0" smtClean="0"/>
              <a:t> </a:t>
            </a:r>
            <a:r>
              <a:rPr lang="en-US" altLang="en-US" sz="3200" dirty="0" smtClean="0"/>
              <a:t>(all nodes matched).</a:t>
            </a:r>
            <a:endParaRPr lang="en-US" altLang="en-US" sz="3200" i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2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Algorithm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Problem</a:t>
            </a:r>
            <a:r>
              <a:rPr lang="en-US" altLang="en-US" dirty="0"/>
              <a:t>: Find a maximum-cardinality matching for a given bipartite </a:t>
            </a:r>
            <a:r>
              <a:rPr lang="en-US" altLang="en-US" dirty="0" smtClean="0"/>
              <a:t>graph.</a:t>
            </a:r>
            <a:endParaRPr lang="en-US" altLang="en-US" dirty="0"/>
          </a:p>
          <a:p>
            <a:pPr lvl="1"/>
            <a:r>
              <a:rPr lang="en-US" altLang="en-US" sz="3200" dirty="0"/>
              <a:t>A perfect one if it </a:t>
            </a:r>
            <a:r>
              <a:rPr lang="en-US" altLang="en-US" sz="3200" dirty="0" smtClean="0"/>
              <a:t>exists.</a:t>
            </a:r>
            <a:endParaRPr lang="en-US" altLang="en-US" sz="3200" dirty="0"/>
          </a:p>
          <a:p>
            <a:r>
              <a:rPr lang="en-US" altLang="en-US" dirty="0"/>
              <a:t>There is a polynomial-time offline algorithm (Hopcroft and Karp 1973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r>
              <a:rPr lang="en-US" altLang="en-US" dirty="0"/>
              <a:t>But what if we don’t have the entire graph </a:t>
            </a:r>
            <a:r>
              <a:rPr lang="en-US" altLang="en-US" dirty="0" smtClean="0"/>
              <a:t>initially?</a:t>
            </a:r>
            <a:endParaRPr lang="en-US" altLang="en-US" dirty="0"/>
          </a:p>
          <a:p>
            <a:pPr lvl="1">
              <a:buFont typeface="Wingdings" pitchFamily="1" charset="2"/>
              <a:buNone/>
            </a:pPr>
            <a:endParaRPr lang="en-US" alt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Online </a:t>
            </a:r>
            <a:r>
              <a:rPr lang="en-US" altLang="en-US" dirty="0" smtClean="0"/>
              <a:t>Matching</a:t>
            </a:r>
            <a:endParaRPr lang="en-US" alt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Initially, we are given the set </a:t>
            </a:r>
            <a:r>
              <a:rPr lang="en-US" altLang="en-US" dirty="0" smtClean="0"/>
              <a:t>of men.</a:t>
            </a:r>
            <a:endParaRPr lang="en-US" altLang="en-US" dirty="0"/>
          </a:p>
          <a:p>
            <a:r>
              <a:rPr lang="en-US" altLang="en-US" dirty="0"/>
              <a:t>In each round, one </a:t>
            </a:r>
            <a:r>
              <a:rPr lang="en-US" altLang="en-US" dirty="0" smtClean="0"/>
              <a:t>woman’s set of choices is revealed.</a:t>
            </a:r>
            <a:endParaRPr lang="en-US" altLang="en-US" dirty="0"/>
          </a:p>
          <a:p>
            <a:r>
              <a:rPr lang="en-US" altLang="en-US" dirty="0"/>
              <a:t>At that time, we have to decide </a:t>
            </a:r>
            <a:r>
              <a:rPr lang="en-US" altLang="en-US" dirty="0" smtClean="0"/>
              <a:t>either to:</a:t>
            </a:r>
            <a:endParaRPr lang="en-US" altLang="en-US" dirty="0"/>
          </a:p>
          <a:p>
            <a:pPr lvl="1"/>
            <a:r>
              <a:rPr lang="en-US" altLang="en-US" sz="3200" dirty="0"/>
              <a:t>Pair the </a:t>
            </a:r>
            <a:r>
              <a:rPr lang="en-US" altLang="en-US" sz="3200" dirty="0" smtClean="0"/>
              <a:t>woman </a:t>
            </a:r>
            <a:r>
              <a:rPr lang="en-US" altLang="en-US" sz="3200" dirty="0"/>
              <a:t>with a </a:t>
            </a:r>
            <a:r>
              <a:rPr lang="en-US" altLang="en-US" sz="3200" dirty="0" smtClean="0"/>
              <a:t>man.</a:t>
            </a:r>
            <a:endParaRPr lang="en-US" altLang="en-US" sz="3200" dirty="0"/>
          </a:p>
          <a:p>
            <a:pPr lvl="1"/>
            <a:r>
              <a:rPr lang="en-US" altLang="en-US" sz="3200" dirty="0"/>
              <a:t>Don’t pair the </a:t>
            </a:r>
            <a:r>
              <a:rPr lang="en-US" altLang="en-US" sz="3200" dirty="0" smtClean="0"/>
              <a:t>woman </a:t>
            </a:r>
            <a:r>
              <a:rPr lang="en-US" altLang="en-US" sz="3200" dirty="0"/>
              <a:t>with any </a:t>
            </a:r>
            <a:r>
              <a:rPr lang="en-US" altLang="en-US" sz="3200" dirty="0" smtClean="0"/>
              <a:t>man.</a:t>
            </a:r>
            <a:endParaRPr lang="en-US" altLang="en-US" sz="3200" dirty="0"/>
          </a:p>
          <a:p>
            <a:r>
              <a:rPr lang="en-US" altLang="en-US" dirty="0">
                <a:solidFill>
                  <a:srgbClr val="0070C0"/>
                </a:solidFill>
              </a:rPr>
              <a:t>Example </a:t>
            </a:r>
            <a:r>
              <a:rPr lang="en-US" altLang="en-US" dirty="0" smtClean="0">
                <a:solidFill>
                  <a:srgbClr val="0070C0"/>
                </a:solidFill>
              </a:rPr>
              <a:t>applications</a:t>
            </a:r>
            <a:r>
              <a:rPr lang="en-US" altLang="en-US" dirty="0" smtClean="0"/>
              <a:t>: </a:t>
            </a:r>
            <a:r>
              <a:rPr lang="en-US" altLang="en-US" dirty="0"/>
              <a:t>assigning tasks to </a:t>
            </a:r>
            <a:r>
              <a:rPr lang="en-US" altLang="en-US" dirty="0" smtClean="0"/>
              <a:t>servers or Web requests to threads.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2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Online </a:t>
            </a:r>
            <a:r>
              <a:rPr lang="en-US" altLang="en-US" dirty="0" smtClean="0"/>
              <a:t>Matching – (2)</a:t>
            </a:r>
            <a:endParaRPr lang="en-US" altLang="en-US" dirty="0"/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905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574800" y="16764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600200" y="22415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574800" y="27749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574800" y="330835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grpSp>
        <p:nvGrpSpPr>
          <p:cNvPr id="49181" name="Group 29"/>
          <p:cNvGrpSpPr>
            <a:grpSpLocks/>
          </p:cNvGrpSpPr>
          <p:nvPr/>
        </p:nvGrpSpPr>
        <p:grpSpPr bwMode="auto">
          <a:xfrm>
            <a:off x="2057400" y="1631950"/>
            <a:ext cx="1752600" cy="1873250"/>
            <a:chOff x="1296" y="1028"/>
            <a:chExt cx="1104" cy="1180"/>
          </a:xfrm>
        </p:grpSpPr>
        <p:grpSp>
          <p:nvGrpSpPr>
            <p:cNvPr id="49178" name="Group 26"/>
            <p:cNvGrpSpPr>
              <a:grpSpLocks/>
            </p:cNvGrpSpPr>
            <p:nvPr/>
          </p:nvGrpSpPr>
          <p:grpSpPr bwMode="auto">
            <a:xfrm>
              <a:off x="1296" y="1152"/>
              <a:ext cx="912" cy="1056"/>
              <a:chOff x="1296" y="1152"/>
              <a:chExt cx="912" cy="1056"/>
            </a:xfrm>
          </p:grpSpPr>
          <p:sp>
            <p:nvSpPr>
              <p:cNvPr id="49159" name="Oval 7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3" name="Line 11"/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8" name="Line 16"/>
              <p:cNvSpPr>
                <a:spLocks noChangeShapeType="1"/>
              </p:cNvSpPr>
              <p:nvPr/>
            </p:nvSpPr>
            <p:spPr bwMode="auto">
              <a:xfrm flipV="1">
                <a:off x="1296" y="1248"/>
                <a:ext cx="8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2198" y="1028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</a:p>
          </p:txBody>
        </p:sp>
      </p:grpSp>
      <p:grpSp>
        <p:nvGrpSpPr>
          <p:cNvPr id="49180" name="Group 28"/>
          <p:cNvGrpSpPr>
            <a:grpSpLocks/>
          </p:cNvGrpSpPr>
          <p:nvPr/>
        </p:nvGrpSpPr>
        <p:grpSpPr bwMode="auto">
          <a:xfrm>
            <a:off x="2057400" y="2241550"/>
            <a:ext cx="1758950" cy="730250"/>
            <a:chOff x="1296" y="1412"/>
            <a:chExt cx="1108" cy="460"/>
          </a:xfrm>
        </p:grpSpPr>
        <p:sp>
          <p:nvSpPr>
            <p:cNvPr id="49160" name="Oval 8"/>
            <p:cNvSpPr>
              <a:spLocks noChangeArrowheads="1"/>
            </p:cNvSpPr>
            <p:nvPr/>
          </p:nvSpPr>
          <p:spPr bwMode="auto">
            <a:xfrm>
              <a:off x="2112" y="14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1296" y="15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 flipV="1">
              <a:off x="1296" y="1536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2198" y="1412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</a:t>
              </a:r>
            </a:p>
          </p:txBody>
        </p:sp>
      </p:grpSp>
      <p:grpSp>
        <p:nvGrpSpPr>
          <p:cNvPr id="49182" name="Group 30"/>
          <p:cNvGrpSpPr>
            <a:grpSpLocks/>
          </p:cNvGrpSpPr>
          <p:nvPr/>
        </p:nvGrpSpPr>
        <p:grpSpPr bwMode="auto">
          <a:xfrm>
            <a:off x="2057400" y="1981200"/>
            <a:ext cx="1751013" cy="1128713"/>
            <a:chOff x="1296" y="1248"/>
            <a:chExt cx="1103" cy="711"/>
          </a:xfrm>
        </p:grpSpPr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2064" y="17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1296" y="1248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2208" y="172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</a:t>
              </a:r>
            </a:p>
          </p:txBody>
        </p:sp>
      </p:grpSp>
      <p:grpSp>
        <p:nvGrpSpPr>
          <p:cNvPr id="49183" name="Group 31"/>
          <p:cNvGrpSpPr>
            <a:grpSpLocks/>
          </p:cNvGrpSpPr>
          <p:nvPr/>
        </p:nvGrpSpPr>
        <p:grpSpPr bwMode="auto">
          <a:xfrm>
            <a:off x="2057400" y="2971800"/>
            <a:ext cx="1774825" cy="703263"/>
            <a:chOff x="1296" y="1872"/>
            <a:chExt cx="1118" cy="443"/>
          </a:xfrm>
        </p:grpSpPr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211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1296" y="1872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2208" y="2084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</a:t>
              </a:r>
            </a:p>
          </p:txBody>
        </p:sp>
      </p:grp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5470525" y="1784350"/>
            <a:ext cx="757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(1,a)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5470525" y="2147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(2,b)</a:t>
            </a: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5470525" y="2528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(3,d)</a:t>
            </a: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3375025" y="20383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57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9" grpId="0" autoUpdateAnimBg="0"/>
      <p:bldP spid="49184" grpId="0" autoUpdateAnimBg="0"/>
      <p:bldP spid="4918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Greedy </a:t>
            </a:r>
            <a:r>
              <a:rPr lang="en-US" altLang="en-US" dirty="0" smtClean="0"/>
              <a:t>Algorithm</a:t>
            </a:r>
            <a:endParaRPr lang="en-US" alt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Pair the new </a:t>
            </a:r>
            <a:r>
              <a:rPr lang="en-US" altLang="en-US" dirty="0" smtClean="0"/>
              <a:t>woman </a:t>
            </a:r>
            <a:r>
              <a:rPr lang="en-US" altLang="en-US" dirty="0"/>
              <a:t>with any eligible </a:t>
            </a:r>
            <a:r>
              <a:rPr lang="en-US" altLang="en-US" dirty="0" smtClean="0"/>
              <a:t>man.</a:t>
            </a:r>
            <a:endParaRPr lang="en-US" altLang="en-US" dirty="0"/>
          </a:p>
          <a:p>
            <a:pPr lvl="1"/>
            <a:r>
              <a:rPr lang="en-US" altLang="en-US" sz="3200" dirty="0"/>
              <a:t>If there is none, don’t pair </a:t>
            </a:r>
            <a:r>
              <a:rPr lang="en-US" altLang="en-US" sz="3200" dirty="0" smtClean="0"/>
              <a:t>the woman.</a:t>
            </a:r>
            <a:endParaRPr lang="en-US" altLang="en-US" sz="3200" dirty="0"/>
          </a:p>
          <a:p>
            <a:r>
              <a:rPr lang="en-US" altLang="en-US" dirty="0"/>
              <a:t>How good is the algorithm?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8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9445</TotalTime>
  <Words>2108</Words>
  <Application>Microsoft Office PowerPoint</Application>
  <PresentationFormat>On-screen Show (4:3)</PresentationFormat>
  <Paragraphs>438</Paragraphs>
  <Slides>38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Module</vt:lpstr>
      <vt:lpstr>Greedy Algorithms Competitive Algorithms Picking the Best Ad The Balance Algorithm</vt:lpstr>
      <vt:lpstr>Online Algorithms</vt:lpstr>
      <vt:lpstr>Example: Bipartite Matching</vt:lpstr>
      <vt:lpstr>Bipartite Matching – (2)</vt:lpstr>
      <vt:lpstr>Bipartite Matching – (3)</vt:lpstr>
      <vt:lpstr>Matching Algorithm</vt:lpstr>
      <vt:lpstr>Online Matching</vt:lpstr>
      <vt:lpstr>Online Matching – (2)</vt:lpstr>
      <vt:lpstr>Greedy Algorithm</vt:lpstr>
      <vt:lpstr>Competitive Ratio</vt:lpstr>
      <vt:lpstr>Greedy Has Competitive Ratio 1/2</vt:lpstr>
      <vt:lpstr>Proof of Competitive Ratio 1/2</vt:lpstr>
      <vt:lpstr>Worst-Case Scenario</vt:lpstr>
      <vt:lpstr>History of Web Advertising</vt:lpstr>
      <vt:lpstr>Performance-Based Advertising</vt:lpstr>
      <vt:lpstr>Web 2.0</vt:lpstr>
      <vt:lpstr>Adwords Problem</vt:lpstr>
      <vt:lpstr>Complications – (1)</vt:lpstr>
      <vt:lpstr>The Adwords Innovation</vt:lpstr>
      <vt:lpstr>The Adwords Innovation</vt:lpstr>
      <vt:lpstr>Complications – (2)</vt:lpstr>
      <vt:lpstr>Simplified Model</vt:lpstr>
      <vt:lpstr>Bad Scenario For Greedy</vt:lpstr>
      <vt:lpstr>Balance Algorithm [MSVV]</vt:lpstr>
      <vt:lpstr>Example: Balance</vt:lpstr>
      <vt:lpstr>Analyzing Balance</vt:lpstr>
      <vt:lpstr>Analyzing  Balance</vt:lpstr>
      <vt:lpstr>Analyzing Balance: Two Cases</vt:lpstr>
      <vt:lpstr>Analyzing Balance – (3)</vt:lpstr>
      <vt:lpstr>General Result</vt:lpstr>
      <vt:lpstr>Worst Case for Balance</vt:lpstr>
      <vt:lpstr>Pattern to Remember</vt:lpstr>
      <vt:lpstr>Balance Allocation</vt:lpstr>
      <vt:lpstr>BALANCE Analysis</vt:lpstr>
      <vt:lpstr>BALANCE analysis</vt:lpstr>
      <vt:lpstr>Balance Analysis</vt:lpstr>
      <vt:lpstr>General Version of Problem</vt:lpstr>
      <vt:lpstr>Generalized Balance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Jeff</cp:lastModifiedBy>
  <cp:revision>571</cp:revision>
  <dcterms:created xsi:type="dcterms:W3CDTF">2009-06-12T17:14:38Z</dcterms:created>
  <dcterms:modified xsi:type="dcterms:W3CDTF">2017-03-03T19:03:05Z</dcterms:modified>
</cp:coreProperties>
</file>