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7"/>
  </p:notesMasterIdLst>
  <p:handoutMasterIdLst>
    <p:handoutMasterId r:id="rId58"/>
  </p:handoutMasterIdLst>
  <p:sldIdLst>
    <p:sldId id="256" r:id="rId2"/>
    <p:sldId id="33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37"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338"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39" r:id="rId48"/>
    <p:sldId id="340" r:id="rId49"/>
    <p:sldId id="341" r:id="rId50"/>
    <p:sldId id="342" r:id="rId51"/>
    <p:sldId id="343" r:id="rId52"/>
    <p:sldId id="344" r:id="rId53"/>
    <p:sldId id="345" r:id="rId54"/>
    <p:sldId id="346" r:id="rId55"/>
    <p:sldId id="347" r:id="rId5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1/31/2017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1/31/2017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457200"/>
            <a:ext cx="65532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PageRank</a:t>
            </a:r>
            <a:endParaRPr lang="en-US" dirty="0">
              <a:solidFill>
                <a:srgbClr val="CC0000"/>
              </a:solidFill>
            </a:endParaRPr>
          </a:p>
        </p:txBody>
      </p:sp>
      <p:sp>
        <p:nvSpPr>
          <p:cNvPr id="9" name="Rectangle 3"/>
          <p:cNvSpPr>
            <a:spLocks noGrp="1" noChangeArrowheads="1"/>
          </p:cNvSpPr>
          <p:nvPr>
            <p:ph type="ctrTitle"/>
          </p:nvPr>
        </p:nvSpPr>
        <p:spPr>
          <a:xfrm>
            <a:off x="1066800" y="1981200"/>
            <a:ext cx="7924800" cy="2895600"/>
          </a:xfrm>
        </p:spPr>
        <p:txBody>
          <a:bodyPr>
            <a:noAutofit/>
          </a:bodyPr>
          <a:lstStyle/>
          <a:p>
            <a:r>
              <a:rPr lang="en-US" sz="3600" dirty="0" smtClean="0">
                <a:solidFill>
                  <a:srgbClr val="FF9900"/>
                </a:solidFill>
              </a:rPr>
              <a:t>Random Surfers on the Web</a:t>
            </a:r>
            <a:br>
              <a:rPr lang="en-US" sz="3600" dirty="0" smtClean="0">
                <a:solidFill>
                  <a:srgbClr val="FF9900"/>
                </a:solidFill>
              </a:rPr>
            </a:br>
            <a:r>
              <a:rPr lang="en-US" sz="3600" dirty="0" smtClean="0">
                <a:solidFill>
                  <a:srgbClr val="FF9900"/>
                </a:solidFill>
              </a:rPr>
              <a:t>Transition Matrix of the Web</a:t>
            </a:r>
            <a:br>
              <a:rPr lang="en-US" sz="3600" dirty="0" smtClean="0">
                <a:solidFill>
                  <a:srgbClr val="FF9900"/>
                </a:solidFill>
              </a:rPr>
            </a:br>
            <a:r>
              <a:rPr lang="en-US" sz="3600" dirty="0" smtClean="0">
                <a:solidFill>
                  <a:srgbClr val="FF9900"/>
                </a:solidFill>
              </a:rPr>
              <a:t>Dead Ends and Spider Traps</a:t>
            </a:r>
            <a:br>
              <a:rPr lang="en-US" sz="3600" dirty="0" smtClean="0">
                <a:solidFill>
                  <a:srgbClr val="FF9900"/>
                </a:solidFill>
              </a:rPr>
            </a:br>
            <a:r>
              <a:rPr lang="en-US" sz="3600" dirty="0" smtClean="0">
                <a:solidFill>
                  <a:srgbClr val="FF9900"/>
                </a:solidFill>
              </a:rPr>
              <a:t>Topic-Specific PageRank</a:t>
            </a:r>
            <a:br>
              <a:rPr lang="en-US" sz="3600" dirty="0" smtClean="0">
                <a:solidFill>
                  <a:srgbClr val="FF9900"/>
                </a:solidFill>
              </a:rPr>
            </a:br>
            <a:r>
              <a:rPr lang="en-US" sz="3600" dirty="0" smtClean="0">
                <a:solidFill>
                  <a:srgbClr val="FF9900"/>
                </a:solidFill>
              </a:rPr>
              <a:t>Hubs and Authorities</a:t>
            </a:r>
            <a:br>
              <a:rPr lang="en-US" sz="3600" dirty="0" smtClean="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228600" y="5135017"/>
            <a:ext cx="6690360" cy="1200329"/>
          </a:xfrm>
          <a:prstGeom prst="rect">
            <a:avLst/>
          </a:prstGeom>
          <a:noFill/>
        </p:spPr>
        <p:txBody>
          <a:bodyPr wrap="square" rtlCol="0">
            <a:spAutoFit/>
          </a:bodyPr>
          <a:lstStyle/>
          <a:p>
            <a:r>
              <a:rPr lang="en-US" sz="3600" b="1" dirty="0" smtClean="0">
                <a:latin typeface="+mj-lt"/>
                <a:cs typeface="Calibri" pitchFamily="34" charset="0"/>
              </a:rPr>
              <a:t>Jeffrey D. Ullman</a:t>
            </a:r>
          </a:p>
          <a:p>
            <a:r>
              <a:rPr lang="en-US" sz="3600" b="1" dirty="0" smtClean="0">
                <a:latin typeface="+mj-lt"/>
                <a:cs typeface="Calibri" pitchFamily="34" charset="0"/>
              </a:rPr>
              <a:t>Stanford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A85D3F-2C81-45FE-B6D5-D62FD07D0CB0}" type="slidenum">
              <a:rPr lang="en-US" altLang="en-US"/>
              <a:pPr/>
              <a:t>10</a:t>
            </a:fld>
            <a:endParaRPr lang="en-US" altLang="en-US"/>
          </a:p>
        </p:txBody>
      </p:sp>
      <p:sp>
        <p:nvSpPr>
          <p:cNvPr id="16386" name="Rectangle 2"/>
          <p:cNvSpPr>
            <a:spLocks noGrp="1" noChangeArrowheads="1"/>
          </p:cNvSpPr>
          <p:nvPr>
            <p:ph type="title"/>
          </p:nvPr>
        </p:nvSpPr>
        <p:spPr/>
        <p:txBody>
          <a:bodyPr/>
          <a:lstStyle/>
          <a:p>
            <a:r>
              <a:rPr lang="en-US" altLang="en-US"/>
              <a:t>Simulating a Random Walk</a:t>
            </a:r>
          </a:p>
        </p:txBody>
      </p:sp>
      <p:sp>
        <p:nvSpPr>
          <p:cNvPr id="16387" name="Rectangle 3"/>
          <p:cNvSpPr>
            <a:spLocks noGrp="1" noChangeArrowheads="1"/>
          </p:cNvSpPr>
          <p:nvPr>
            <p:ph type="body" idx="1"/>
          </p:nvPr>
        </p:nvSpPr>
        <p:spPr>
          <a:xfrm>
            <a:off x="533400" y="1295400"/>
            <a:ext cx="8305800" cy="5562600"/>
          </a:xfrm>
        </p:spPr>
        <p:txBody>
          <a:bodyPr>
            <a:normAutofit/>
          </a:bodyPr>
          <a:lstStyle/>
          <a:p>
            <a:r>
              <a:rPr lang="en-US" altLang="en-US" dirty="0"/>
              <a:t>Start with the vector </a:t>
            </a:r>
            <a:r>
              <a:rPr lang="en-US" altLang="en-US" b="1" dirty="0" smtClean="0"/>
              <a:t>u</a:t>
            </a:r>
            <a:r>
              <a:rPr lang="en-US" altLang="en-US" dirty="0" smtClean="0"/>
              <a:t>  </a:t>
            </a:r>
            <a:r>
              <a:rPr lang="en-US" altLang="en-US" dirty="0"/>
              <a:t>= [1, 1,…, 1] representing the idea that each Web page is given one unit of </a:t>
            </a:r>
            <a:r>
              <a:rPr lang="en-US" altLang="en-US" i="1" dirty="0">
                <a:solidFill>
                  <a:srgbClr val="FF0066"/>
                </a:solidFill>
              </a:rPr>
              <a:t>importance</a:t>
            </a:r>
            <a:r>
              <a:rPr lang="en-US" altLang="en-US" dirty="0" smtClean="0"/>
              <a:t>.</a:t>
            </a:r>
          </a:p>
          <a:p>
            <a:pPr lvl="1"/>
            <a:r>
              <a:rPr lang="en-US" altLang="en-US" dirty="0" smtClean="0">
                <a:solidFill>
                  <a:srgbClr val="0070C0"/>
                </a:solidFill>
              </a:rPr>
              <a:t>Note</a:t>
            </a:r>
            <a:r>
              <a:rPr lang="en-US" altLang="en-US" dirty="0" smtClean="0"/>
              <a:t>: it is more common to start with each vector element = 1/N, where N is the number of Web </a:t>
            </a:r>
            <a:r>
              <a:rPr lang="en-US" altLang="en-US" dirty="0" smtClean="0"/>
              <a:t>pages and to keep the sum of the elements at 1.</a:t>
            </a:r>
            <a:endParaRPr lang="en-US" altLang="en-US" dirty="0" smtClean="0"/>
          </a:p>
          <a:p>
            <a:pPr lvl="1"/>
            <a:r>
              <a:rPr lang="en-US" altLang="en-US" dirty="0" smtClean="0">
                <a:solidFill>
                  <a:srgbClr val="00B050"/>
                </a:solidFill>
              </a:rPr>
              <a:t>Question for thought</a:t>
            </a:r>
            <a:r>
              <a:rPr lang="en-US" altLang="en-US" dirty="0" smtClean="0"/>
              <a:t>: Why such small values?</a:t>
            </a:r>
            <a:endParaRPr lang="en-US" altLang="en-US" dirty="0"/>
          </a:p>
          <a:p>
            <a:r>
              <a:rPr lang="en-US" altLang="en-US" dirty="0"/>
              <a:t>Repeatedly apply the matrix </a:t>
            </a:r>
            <a:r>
              <a:rPr lang="en-US" altLang="en-US" i="1" dirty="0" smtClean="0"/>
              <a:t>M</a:t>
            </a:r>
            <a:r>
              <a:rPr lang="en-US" altLang="en-US" dirty="0" smtClean="0"/>
              <a:t> </a:t>
            </a:r>
            <a:r>
              <a:rPr lang="en-US" altLang="en-US" dirty="0"/>
              <a:t>to </a:t>
            </a:r>
            <a:r>
              <a:rPr lang="en-US" altLang="en-US" b="1" dirty="0" smtClean="0"/>
              <a:t>u</a:t>
            </a:r>
            <a:r>
              <a:rPr lang="en-US" altLang="en-US" dirty="0" smtClean="0"/>
              <a:t>, </a:t>
            </a:r>
            <a:r>
              <a:rPr lang="en-US" altLang="en-US" dirty="0"/>
              <a:t>allowing the importance to flow like a random walk.</a:t>
            </a:r>
          </a:p>
          <a:p>
            <a:r>
              <a:rPr lang="en-US" altLang="en-US" dirty="0"/>
              <a:t>About </a:t>
            </a:r>
            <a:r>
              <a:rPr lang="en-US" altLang="en-US" dirty="0" smtClean="0"/>
              <a:t>50 </a:t>
            </a:r>
            <a:r>
              <a:rPr lang="en-US" altLang="en-US" dirty="0"/>
              <a:t>iterations is sufficient to estimate the limiting solution. </a:t>
            </a:r>
          </a:p>
        </p:txBody>
      </p:sp>
    </p:spTree>
    <p:extLst>
      <p:ext uri="{BB962C8B-B14F-4D97-AF65-F5344CB8AC3E}">
        <p14:creationId xmlns:p14="http://schemas.microsoft.com/office/powerpoint/2010/main" val="161112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4DEFA583-09E1-433A-ADEA-9EF863DBD38F}" type="slidenum">
              <a:rPr lang="en-US" altLang="en-US"/>
              <a:pPr/>
              <a:t>11</a:t>
            </a:fld>
            <a:endParaRPr lang="en-US" altLang="en-US"/>
          </a:p>
        </p:txBody>
      </p:sp>
      <p:sp>
        <p:nvSpPr>
          <p:cNvPr id="17410" name="Rectangle 2"/>
          <p:cNvSpPr>
            <a:spLocks noGrp="1" noChangeArrowheads="1"/>
          </p:cNvSpPr>
          <p:nvPr>
            <p:ph type="title"/>
          </p:nvPr>
        </p:nvSpPr>
        <p:spPr/>
        <p:txBody>
          <a:bodyPr/>
          <a:lstStyle/>
          <a:p>
            <a:r>
              <a:rPr lang="en-US" altLang="en-US" dirty="0">
                <a:solidFill>
                  <a:srgbClr val="92D050"/>
                </a:solidFill>
              </a:rPr>
              <a:t>Example</a:t>
            </a:r>
            <a:r>
              <a:rPr lang="en-US" altLang="en-US" dirty="0"/>
              <a:t>: Iterating Equations</a:t>
            </a:r>
          </a:p>
        </p:txBody>
      </p:sp>
      <p:sp>
        <p:nvSpPr>
          <p:cNvPr id="17411" name="Rectangle 3"/>
          <p:cNvSpPr>
            <a:spLocks noGrp="1" noChangeArrowheads="1"/>
          </p:cNvSpPr>
          <p:nvPr>
            <p:ph type="body" idx="1"/>
          </p:nvPr>
        </p:nvSpPr>
        <p:spPr/>
        <p:txBody>
          <a:bodyPr/>
          <a:lstStyle/>
          <a:p>
            <a:r>
              <a:rPr lang="en-US" altLang="en-US" dirty="0"/>
              <a:t>Equations </a:t>
            </a:r>
            <a:r>
              <a:rPr lang="en-US" altLang="en-US" b="1" dirty="0" smtClean="0"/>
              <a:t>v</a:t>
            </a:r>
            <a:r>
              <a:rPr lang="en-US" altLang="en-US" i="1" dirty="0" smtClean="0"/>
              <a:t> </a:t>
            </a:r>
            <a:r>
              <a:rPr lang="en-US" altLang="en-US" dirty="0" smtClean="0"/>
              <a:t> </a:t>
            </a:r>
            <a:r>
              <a:rPr lang="en-US" altLang="en-US" dirty="0"/>
              <a:t>= </a:t>
            </a:r>
            <a:r>
              <a:rPr lang="en-US" altLang="en-US" i="1" dirty="0" err="1" smtClean="0"/>
              <a:t>M</a:t>
            </a:r>
            <a:r>
              <a:rPr lang="en-US" altLang="en-US" b="1" dirty="0" err="1"/>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 + </a:t>
            </a:r>
            <a:r>
              <a:rPr lang="en-US" altLang="en-US" i="1" dirty="0"/>
              <a:t>m</a:t>
            </a:r>
            <a:endParaRPr lang="en-US" altLang="en-US" dirty="0"/>
          </a:p>
          <a:p>
            <a:pPr lvl="1">
              <a:buFont typeface="Monotype Sorts" pitchFamily="2" charset="2"/>
              <a:buNone/>
            </a:pPr>
            <a:r>
              <a:rPr lang="en-US" altLang="en-US" i="1" dirty="0"/>
              <a:t>m</a:t>
            </a:r>
            <a:r>
              <a:rPr lang="en-US" altLang="en-US" dirty="0"/>
              <a:t> = </a:t>
            </a:r>
            <a:r>
              <a:rPr lang="en-US" altLang="en-US" i="1" dirty="0"/>
              <a:t>a </a:t>
            </a:r>
            <a:r>
              <a:rPr lang="en-US" altLang="en-US" dirty="0"/>
              <a:t>/2</a:t>
            </a:r>
          </a:p>
          <a:p>
            <a:pPr lvl="1"/>
            <a:endParaRPr lang="en-US" altLang="en-US" dirty="0"/>
          </a:p>
        </p:txBody>
      </p:sp>
      <p:sp>
        <p:nvSpPr>
          <p:cNvPr id="17412" name="Text Box 4"/>
          <p:cNvSpPr txBox="1">
            <a:spLocks noChangeArrowheads="1"/>
          </p:cNvSpPr>
          <p:nvPr/>
        </p:nvSpPr>
        <p:spPr bwMode="auto">
          <a:xfrm>
            <a:off x="1376602" y="4564063"/>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y</a:t>
            </a:r>
          </a:p>
          <a:p>
            <a:r>
              <a:rPr lang="en-US" altLang="en-US" dirty="0"/>
              <a:t>a    =</a:t>
            </a:r>
          </a:p>
          <a:p>
            <a:r>
              <a:rPr lang="en-US" altLang="en-US" dirty="0"/>
              <a:t>m</a:t>
            </a:r>
          </a:p>
        </p:txBody>
      </p:sp>
      <p:sp>
        <p:nvSpPr>
          <p:cNvPr id="17413"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17415" name="Text Box 7"/>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3/2</a:t>
            </a:r>
          </a:p>
          <a:p>
            <a:r>
              <a:rPr lang="en-US" altLang="en-US"/>
              <a:t>1/2</a:t>
            </a:r>
          </a:p>
        </p:txBody>
      </p:sp>
      <p:sp>
        <p:nvSpPr>
          <p:cNvPr id="17416" name="Text Box 8"/>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5/4</a:t>
            </a:r>
          </a:p>
          <a:p>
            <a:r>
              <a:rPr lang="en-US" altLang="en-US"/>
              <a:t> 1</a:t>
            </a:r>
          </a:p>
          <a:p>
            <a:r>
              <a:rPr lang="en-US" altLang="en-US"/>
              <a:t>3/4</a:t>
            </a:r>
          </a:p>
        </p:txBody>
      </p:sp>
      <p:sp>
        <p:nvSpPr>
          <p:cNvPr id="17417" name="Text Box 9"/>
          <p:cNvSpPr txBox="1">
            <a:spLocks noChangeArrowheads="1"/>
          </p:cNvSpPr>
          <p:nvPr/>
        </p:nvSpPr>
        <p:spPr bwMode="auto">
          <a:xfrm>
            <a:off x="5257800" y="4564063"/>
            <a:ext cx="8001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9/8</a:t>
            </a:r>
          </a:p>
          <a:p>
            <a:r>
              <a:rPr lang="en-US" altLang="en-US"/>
              <a:t>11/8</a:t>
            </a:r>
          </a:p>
          <a:p>
            <a:r>
              <a:rPr lang="en-US" altLang="en-US"/>
              <a:t>1/2</a:t>
            </a:r>
          </a:p>
        </p:txBody>
      </p:sp>
      <p:sp>
        <p:nvSpPr>
          <p:cNvPr id="17418" name="Text Box 10"/>
          <p:cNvSpPr txBox="1">
            <a:spLocks noChangeArrowheads="1"/>
          </p:cNvSpPr>
          <p:nvPr/>
        </p:nvSpPr>
        <p:spPr bwMode="auto">
          <a:xfrm>
            <a:off x="7162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6/5</a:t>
            </a:r>
          </a:p>
          <a:p>
            <a:r>
              <a:rPr lang="en-US" altLang="en-US"/>
              <a:t>6/5</a:t>
            </a:r>
          </a:p>
          <a:p>
            <a:r>
              <a:rPr lang="en-US" altLang="en-US"/>
              <a:t>3/5</a:t>
            </a:r>
          </a:p>
        </p:txBody>
      </p:sp>
      <p:sp>
        <p:nvSpPr>
          <p:cNvPr id="17419" name="Text Box 11"/>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
        <p:nvSpPr>
          <p:cNvPr id="17420" name="Text Box 12"/>
          <p:cNvSpPr txBox="1">
            <a:spLocks noChangeArrowheads="1"/>
          </p:cNvSpPr>
          <p:nvPr/>
        </p:nvSpPr>
        <p:spPr bwMode="auto">
          <a:xfrm>
            <a:off x="3956043" y="2209800"/>
            <a:ext cx="21018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B0F0"/>
                </a:solidFill>
              </a:rPr>
              <a:t>Note</a:t>
            </a:r>
            <a:r>
              <a:rPr lang="en-US" altLang="en-US" dirty="0"/>
              <a:t>: “=” is</a:t>
            </a:r>
          </a:p>
          <a:p>
            <a:r>
              <a:rPr lang="en-US" altLang="en-US" dirty="0"/>
              <a:t>really “assignment.”</a:t>
            </a:r>
          </a:p>
        </p:txBody>
      </p:sp>
    </p:spTree>
    <p:extLst>
      <p:ext uri="{BB962C8B-B14F-4D97-AF65-F5344CB8AC3E}">
        <p14:creationId xmlns:p14="http://schemas.microsoft.com/office/powerpoint/2010/main" val="221032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additive="base">
                                        <p:cTn id="7" dur="500" fill="hold"/>
                                        <p:tgtEl>
                                          <p:spTgt spid="17415"/>
                                        </p:tgtEl>
                                        <p:attrNameLst>
                                          <p:attrName>ppt_x</p:attrName>
                                        </p:attrNameLst>
                                      </p:cBhvr>
                                      <p:tavLst>
                                        <p:tav tm="0">
                                          <p:val>
                                            <p:strVal val="1+#ppt_w/2"/>
                                          </p:val>
                                        </p:tav>
                                        <p:tav tm="100000">
                                          <p:val>
                                            <p:strVal val="#ppt_x"/>
                                          </p:val>
                                        </p:tav>
                                      </p:tavLst>
                                    </p:anim>
                                    <p:anim calcmode="lin" valueType="num">
                                      <p:cBhvr additive="base">
                                        <p:cTn id="8"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6"/>
                                        </p:tgtEl>
                                        <p:attrNameLst>
                                          <p:attrName>style.visibility</p:attrName>
                                        </p:attrNameLst>
                                      </p:cBhvr>
                                      <p:to>
                                        <p:strVal val="visible"/>
                                      </p:to>
                                    </p:set>
                                    <p:anim calcmode="lin" valueType="num">
                                      <p:cBhvr additive="base">
                                        <p:cTn id="13" dur="500" fill="hold"/>
                                        <p:tgtEl>
                                          <p:spTgt spid="17416"/>
                                        </p:tgtEl>
                                        <p:attrNameLst>
                                          <p:attrName>ppt_x</p:attrName>
                                        </p:attrNameLst>
                                      </p:cBhvr>
                                      <p:tavLst>
                                        <p:tav tm="0">
                                          <p:val>
                                            <p:strVal val="1+#ppt_w/2"/>
                                          </p:val>
                                        </p:tav>
                                        <p:tav tm="100000">
                                          <p:val>
                                            <p:strVal val="#ppt_x"/>
                                          </p:val>
                                        </p:tav>
                                      </p:tavLst>
                                    </p:anim>
                                    <p:anim calcmode="lin" valueType="num">
                                      <p:cBhvr additive="base">
                                        <p:cTn id="14" dur="500" fill="hold"/>
                                        <p:tgtEl>
                                          <p:spTgt spid="1741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500" fill="hold"/>
                                        <p:tgtEl>
                                          <p:spTgt spid="17417"/>
                                        </p:tgtEl>
                                        <p:attrNameLst>
                                          <p:attrName>ppt_x</p:attrName>
                                        </p:attrNameLst>
                                      </p:cBhvr>
                                      <p:tavLst>
                                        <p:tav tm="0">
                                          <p:val>
                                            <p:strVal val="1+#ppt_w/2"/>
                                          </p:val>
                                        </p:tav>
                                        <p:tav tm="100000">
                                          <p:val>
                                            <p:strVal val="#ppt_x"/>
                                          </p:val>
                                        </p:tav>
                                      </p:tavLst>
                                    </p:anim>
                                    <p:anim calcmode="lin" valueType="num">
                                      <p:cBhvr additive="base">
                                        <p:cTn id="20"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9"/>
                                        </p:tgtEl>
                                        <p:attrNameLst>
                                          <p:attrName>style.visibility</p:attrName>
                                        </p:attrNameLst>
                                      </p:cBhvr>
                                      <p:to>
                                        <p:strVal val="visible"/>
                                      </p:to>
                                    </p:set>
                                    <p:anim calcmode="lin" valueType="num">
                                      <p:cBhvr additive="base">
                                        <p:cTn id="25" dur="500" fill="hold"/>
                                        <p:tgtEl>
                                          <p:spTgt spid="17419"/>
                                        </p:tgtEl>
                                        <p:attrNameLst>
                                          <p:attrName>ppt_x</p:attrName>
                                        </p:attrNameLst>
                                      </p:cBhvr>
                                      <p:tavLst>
                                        <p:tav tm="0">
                                          <p:val>
                                            <p:strVal val="1+#ppt_w/2"/>
                                          </p:val>
                                        </p:tav>
                                        <p:tav tm="100000">
                                          <p:val>
                                            <p:strVal val="#ppt_x"/>
                                          </p:val>
                                        </p:tav>
                                      </p:tavLst>
                                    </p:anim>
                                    <p:anim calcmode="lin" valueType="num">
                                      <p:cBhvr additive="base">
                                        <p:cTn id="26" dur="500" fill="hold"/>
                                        <p:tgtEl>
                                          <p:spTgt spid="1741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8"/>
                                        </p:tgtEl>
                                        <p:attrNameLst>
                                          <p:attrName>style.visibility</p:attrName>
                                        </p:attrNameLst>
                                      </p:cBhvr>
                                      <p:to>
                                        <p:strVal val="visible"/>
                                      </p:to>
                                    </p:set>
                                    <p:anim calcmode="lin" valueType="num">
                                      <p:cBhvr additive="base">
                                        <p:cTn id="31" dur="500" fill="hold"/>
                                        <p:tgtEl>
                                          <p:spTgt spid="17418"/>
                                        </p:tgtEl>
                                        <p:attrNameLst>
                                          <p:attrName>ppt_x</p:attrName>
                                        </p:attrNameLst>
                                      </p:cBhvr>
                                      <p:tavLst>
                                        <p:tav tm="0">
                                          <p:val>
                                            <p:strVal val="1+#ppt_w/2"/>
                                          </p:val>
                                        </p:tav>
                                        <p:tav tm="100000">
                                          <p:val>
                                            <p:strVal val="#ppt_x"/>
                                          </p:val>
                                        </p:tav>
                                      </p:tavLst>
                                    </p:anim>
                                    <p:anim calcmode="lin" valueType="num">
                                      <p:cBhvr additive="base">
                                        <p:cTn id="32"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utoUpdateAnimBg="0"/>
      <p:bldP spid="17416" grpId="0" autoUpdateAnimBg="0"/>
      <p:bldP spid="17417" grpId="0" autoUpdateAnimBg="0"/>
      <p:bldP spid="17418" grpId="0" autoUpdateAnimBg="0"/>
      <p:bldP spid="1741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AA19CE3-1784-4043-8898-1B80856E4FF5}" type="slidenum">
              <a:rPr lang="en-US" altLang="en-US"/>
              <a:pPr/>
              <a:t>12</a:t>
            </a:fld>
            <a:endParaRPr lang="en-US" altLang="en-US"/>
          </a:p>
        </p:txBody>
      </p:sp>
      <p:sp>
        <p:nvSpPr>
          <p:cNvPr id="59394" name="Rectangle 2"/>
          <p:cNvSpPr>
            <a:spLocks noGrp="1" noChangeArrowheads="1"/>
          </p:cNvSpPr>
          <p:nvPr>
            <p:ph type="title"/>
          </p:nvPr>
        </p:nvSpPr>
        <p:spPr/>
        <p:txBody>
          <a:bodyPr/>
          <a:lstStyle/>
          <a:p>
            <a:r>
              <a:rPr lang="en-US" altLang="en-US" dirty="0"/>
              <a:t>The </a:t>
            </a:r>
            <a:r>
              <a:rPr lang="en-US" altLang="en-US" dirty="0" smtClean="0"/>
              <a:t>Surfers</a:t>
            </a:r>
            <a:endParaRPr lang="en-US" altLang="en-US" dirty="0"/>
          </a:p>
        </p:txBody>
      </p:sp>
      <p:sp>
        <p:nvSpPr>
          <p:cNvPr id="5939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5939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5939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5939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0"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1"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9402" name="AutoShape 10"/>
          <p:cNvCxnSpPr>
            <a:cxnSpLocks noChangeShapeType="1"/>
            <a:stCxn id="59395" idx="6"/>
            <a:endCxn id="5939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3"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4" name="Oval 12"/>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5"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6"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7"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8"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9" name="Oval 17"/>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0"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1"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2"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3"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4"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5"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6"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7"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8"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9"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0"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1"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2" name="Oval 30"/>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3" name="Oval 31"/>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4"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5"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6"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7"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8"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9"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0"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1"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2"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72137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
          <p:cNvSpPr>
            <a:spLocks noGrp="1"/>
          </p:cNvSpPr>
          <p:nvPr>
            <p:ph type="sldNum" sz="quarter" idx="12"/>
          </p:nvPr>
        </p:nvSpPr>
        <p:spPr/>
        <p:txBody>
          <a:bodyPr/>
          <a:lstStyle/>
          <a:p>
            <a:fld id="{1AADD2A0-1342-423C-A757-234F10FDB9FE}" type="slidenum">
              <a:rPr lang="en-US" altLang="en-US"/>
              <a:pPr/>
              <a:t>13</a:t>
            </a:fld>
            <a:endParaRPr lang="en-US" altLang="en-US"/>
          </a:p>
        </p:txBody>
      </p:sp>
      <p:sp>
        <p:nvSpPr>
          <p:cNvPr id="60418" name="Rectangle 2"/>
          <p:cNvSpPr>
            <a:spLocks noGrp="1" noChangeArrowheads="1"/>
          </p:cNvSpPr>
          <p:nvPr>
            <p:ph type="title"/>
          </p:nvPr>
        </p:nvSpPr>
        <p:spPr/>
        <p:txBody>
          <a:bodyPr/>
          <a:lstStyle/>
          <a:p>
            <a:r>
              <a:rPr lang="en-US" altLang="en-US" dirty="0"/>
              <a:t>The Surfers</a:t>
            </a:r>
          </a:p>
        </p:txBody>
      </p:sp>
      <p:sp>
        <p:nvSpPr>
          <p:cNvPr id="6041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042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042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042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4"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5"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0426" name="AutoShape 10"/>
          <p:cNvCxnSpPr>
            <a:cxnSpLocks noChangeShapeType="1"/>
            <a:stCxn id="60419" idx="6"/>
            <a:endCxn id="6041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2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0432" name="Group 16"/>
          <p:cNvGrpSpPr>
            <a:grpSpLocks/>
          </p:cNvGrpSpPr>
          <p:nvPr/>
        </p:nvGrpSpPr>
        <p:grpSpPr bwMode="auto">
          <a:xfrm>
            <a:off x="1295400" y="4343400"/>
            <a:ext cx="990600" cy="76200"/>
            <a:chOff x="1584" y="1152"/>
            <a:chExt cx="624" cy="48"/>
          </a:xfrm>
        </p:grpSpPr>
        <p:sp>
          <p:nvSpPr>
            <p:cNvPr id="6043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38" name="Group 22"/>
          <p:cNvGrpSpPr>
            <a:grpSpLocks/>
          </p:cNvGrpSpPr>
          <p:nvPr/>
        </p:nvGrpSpPr>
        <p:grpSpPr bwMode="auto">
          <a:xfrm>
            <a:off x="2514600" y="2286000"/>
            <a:ext cx="990600" cy="76200"/>
            <a:chOff x="816" y="2880"/>
            <a:chExt cx="624" cy="48"/>
          </a:xfrm>
        </p:grpSpPr>
        <p:sp>
          <p:nvSpPr>
            <p:cNvPr id="6043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44" name="Group 28"/>
          <p:cNvGrpSpPr>
            <a:grpSpLocks/>
          </p:cNvGrpSpPr>
          <p:nvPr/>
        </p:nvGrpSpPr>
        <p:grpSpPr bwMode="auto">
          <a:xfrm>
            <a:off x="6858000" y="4724400"/>
            <a:ext cx="990600" cy="76200"/>
            <a:chOff x="816" y="3024"/>
            <a:chExt cx="624" cy="48"/>
          </a:xfrm>
        </p:grpSpPr>
        <p:sp>
          <p:nvSpPr>
            <p:cNvPr id="6044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50" name="Group 34"/>
          <p:cNvGrpSpPr>
            <a:grpSpLocks/>
          </p:cNvGrpSpPr>
          <p:nvPr/>
        </p:nvGrpSpPr>
        <p:grpSpPr bwMode="auto">
          <a:xfrm>
            <a:off x="1295400" y="4572000"/>
            <a:ext cx="990600" cy="304800"/>
            <a:chOff x="4320" y="2832"/>
            <a:chExt cx="624" cy="192"/>
          </a:xfrm>
        </p:grpSpPr>
        <p:sp>
          <p:nvSpPr>
            <p:cNvPr id="60451" name="Oval 35"/>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2" name="Oval 36"/>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3" name="Oval 37"/>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4" name="Oval 38"/>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5" name="Oval 39"/>
            <p:cNvSpPr>
              <a:spLocks noChangeArrowheads="1"/>
            </p:cNvSpPr>
            <p:nvPr/>
          </p:nvSpPr>
          <p:spPr bwMode="auto">
            <a:xfrm>
              <a:off x="4896"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6"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7"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8"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9"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60" name="Oval 44"/>
            <p:cNvSpPr>
              <a:spLocks noChangeArrowheads="1"/>
            </p:cNvSpPr>
            <p:nvPr/>
          </p:nvSpPr>
          <p:spPr bwMode="auto">
            <a:xfrm>
              <a:off x="4896"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653586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3C17A2C5-8648-42F7-89E0-A1EE22EFC7B7}" type="slidenum">
              <a:rPr lang="en-US" altLang="en-US"/>
              <a:pPr/>
              <a:t>14</a:t>
            </a:fld>
            <a:endParaRPr lang="en-US" altLang="en-US"/>
          </a:p>
        </p:txBody>
      </p:sp>
      <p:sp>
        <p:nvSpPr>
          <p:cNvPr id="61442" name="Rectangle 2"/>
          <p:cNvSpPr>
            <a:spLocks noGrp="1" noChangeArrowheads="1"/>
          </p:cNvSpPr>
          <p:nvPr>
            <p:ph type="title"/>
          </p:nvPr>
        </p:nvSpPr>
        <p:spPr/>
        <p:txBody>
          <a:bodyPr/>
          <a:lstStyle/>
          <a:p>
            <a:r>
              <a:rPr lang="en-US" altLang="en-US" dirty="0"/>
              <a:t>The Surfers</a:t>
            </a:r>
          </a:p>
        </p:txBody>
      </p:sp>
      <p:sp>
        <p:nvSpPr>
          <p:cNvPr id="6144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144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144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144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1450" name="AutoShape 10"/>
          <p:cNvCxnSpPr>
            <a:cxnSpLocks noChangeShapeType="1"/>
            <a:stCxn id="61443" idx="6"/>
            <a:endCxn id="6144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1"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3" name="Oval 13"/>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4"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5"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6" name="Oval 16"/>
          <p:cNvSpPr>
            <a:spLocks noChangeArrowheads="1"/>
          </p:cNvSpPr>
          <p:nvPr/>
        </p:nvSpPr>
        <p:spPr bwMode="auto">
          <a:xfrm>
            <a:off x="12954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7" name="Oval 17"/>
          <p:cNvSpPr>
            <a:spLocks noChangeArrowheads="1"/>
          </p:cNvSpPr>
          <p:nvPr/>
        </p:nvSpPr>
        <p:spPr bwMode="auto">
          <a:xfrm>
            <a:off x="1524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8" name="Oval 18"/>
          <p:cNvSpPr>
            <a:spLocks noChangeArrowheads="1"/>
          </p:cNvSpPr>
          <p:nvPr/>
        </p:nvSpPr>
        <p:spPr bwMode="auto">
          <a:xfrm>
            <a:off x="1752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9" name="Oval 19"/>
          <p:cNvSpPr>
            <a:spLocks noChangeArrowheads="1"/>
          </p:cNvSpPr>
          <p:nvPr/>
        </p:nvSpPr>
        <p:spPr bwMode="auto">
          <a:xfrm>
            <a:off x="19812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Oval 20"/>
          <p:cNvSpPr>
            <a:spLocks noChangeArrowheads="1"/>
          </p:cNvSpPr>
          <p:nvPr/>
        </p:nvSpPr>
        <p:spPr bwMode="auto">
          <a:xfrm>
            <a:off x="22098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461" name="Group 21"/>
          <p:cNvGrpSpPr>
            <a:grpSpLocks/>
          </p:cNvGrpSpPr>
          <p:nvPr/>
        </p:nvGrpSpPr>
        <p:grpSpPr bwMode="auto">
          <a:xfrm>
            <a:off x="1295400" y="4495800"/>
            <a:ext cx="990600" cy="76200"/>
            <a:chOff x="4320" y="2976"/>
            <a:chExt cx="624" cy="48"/>
          </a:xfrm>
        </p:grpSpPr>
        <p:sp>
          <p:nvSpPr>
            <p:cNvPr id="61462" name="Oval 22"/>
            <p:cNvSpPr>
              <a:spLocks noChangeArrowheads="1"/>
            </p:cNvSpPr>
            <p:nvPr/>
          </p:nvSpPr>
          <p:spPr bwMode="auto">
            <a:xfrm>
              <a:off x="4896"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3" name="Oval 23"/>
            <p:cNvSpPr>
              <a:spLocks noChangeArrowheads="1"/>
            </p:cNvSpPr>
            <p:nvPr/>
          </p:nvSpPr>
          <p:spPr bwMode="auto">
            <a:xfrm>
              <a:off x="4752"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4" name="Oval 24"/>
            <p:cNvSpPr>
              <a:spLocks noChangeArrowheads="1"/>
            </p:cNvSpPr>
            <p:nvPr/>
          </p:nvSpPr>
          <p:spPr bwMode="auto">
            <a:xfrm>
              <a:off x="4608"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5" name="Oval 25"/>
            <p:cNvSpPr>
              <a:spLocks noChangeArrowheads="1"/>
            </p:cNvSpPr>
            <p:nvPr/>
          </p:nvSpPr>
          <p:spPr bwMode="auto">
            <a:xfrm>
              <a:off x="4464"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6" name="Oval 26"/>
            <p:cNvSpPr>
              <a:spLocks noChangeArrowheads="1"/>
            </p:cNvSpPr>
            <p:nvPr/>
          </p:nvSpPr>
          <p:spPr bwMode="auto">
            <a:xfrm>
              <a:off x="4320"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67" name="Group 27"/>
          <p:cNvGrpSpPr>
            <a:grpSpLocks/>
          </p:cNvGrpSpPr>
          <p:nvPr/>
        </p:nvGrpSpPr>
        <p:grpSpPr bwMode="auto">
          <a:xfrm>
            <a:off x="2514600" y="2057400"/>
            <a:ext cx="533400" cy="533400"/>
            <a:chOff x="816" y="2736"/>
            <a:chExt cx="336" cy="336"/>
          </a:xfrm>
        </p:grpSpPr>
        <p:sp>
          <p:nvSpPr>
            <p:cNvPr id="61468" name="Oval 28"/>
            <p:cNvSpPr>
              <a:spLocks noChangeArrowheads="1"/>
            </p:cNvSpPr>
            <p:nvPr/>
          </p:nvSpPr>
          <p:spPr bwMode="auto">
            <a:xfrm>
              <a:off x="816"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9" name="Oval 29"/>
            <p:cNvSpPr>
              <a:spLocks noChangeArrowheads="1"/>
            </p:cNvSpPr>
            <p:nvPr/>
          </p:nvSpPr>
          <p:spPr bwMode="auto">
            <a:xfrm>
              <a:off x="1104"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0" name="Oval 30"/>
            <p:cNvSpPr>
              <a:spLocks noChangeArrowheads="1"/>
            </p:cNvSpPr>
            <p:nvPr/>
          </p:nvSpPr>
          <p:spPr bwMode="auto">
            <a:xfrm>
              <a:off x="960"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1" name="Oval 31"/>
            <p:cNvSpPr>
              <a:spLocks noChangeArrowheads="1"/>
            </p:cNvSpPr>
            <p:nvPr/>
          </p:nvSpPr>
          <p:spPr bwMode="auto">
            <a:xfrm>
              <a:off x="816"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2" name="Oval 32"/>
            <p:cNvSpPr>
              <a:spLocks noChangeArrowheads="1"/>
            </p:cNvSpPr>
            <p:nvPr/>
          </p:nvSpPr>
          <p:spPr bwMode="auto">
            <a:xfrm>
              <a:off x="960"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3" name="Oval 33"/>
            <p:cNvSpPr>
              <a:spLocks noChangeArrowheads="1"/>
            </p:cNvSpPr>
            <p:nvPr/>
          </p:nvSpPr>
          <p:spPr bwMode="auto">
            <a:xfrm>
              <a:off x="816"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4" name="Oval 34"/>
            <p:cNvSpPr>
              <a:spLocks noChangeArrowheads="1"/>
            </p:cNvSpPr>
            <p:nvPr/>
          </p:nvSpPr>
          <p:spPr bwMode="auto">
            <a:xfrm>
              <a:off x="960"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75" name="Group 35"/>
          <p:cNvGrpSpPr>
            <a:grpSpLocks/>
          </p:cNvGrpSpPr>
          <p:nvPr/>
        </p:nvGrpSpPr>
        <p:grpSpPr bwMode="auto">
          <a:xfrm>
            <a:off x="6858000" y="4419600"/>
            <a:ext cx="533400" cy="533400"/>
            <a:chOff x="1104" y="2736"/>
            <a:chExt cx="336" cy="336"/>
          </a:xfrm>
        </p:grpSpPr>
        <p:sp>
          <p:nvSpPr>
            <p:cNvPr id="61476" name="Oval 36"/>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7" name="Oval 37"/>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Oval 38"/>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9" name="Oval 39"/>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0" name="Oval 40"/>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1" name="Oval 41"/>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2" name="Oval 42"/>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3" name="Oval 43"/>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509725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B20CA3C2-2F45-4534-838B-3813DC1E5063}" type="slidenum">
              <a:rPr lang="en-US" altLang="en-US"/>
              <a:pPr/>
              <a:t>15</a:t>
            </a:fld>
            <a:endParaRPr lang="en-US" altLang="en-US"/>
          </a:p>
        </p:txBody>
      </p:sp>
      <p:sp>
        <p:nvSpPr>
          <p:cNvPr id="62466" name="Rectangle 2"/>
          <p:cNvSpPr>
            <a:spLocks noGrp="1" noChangeArrowheads="1"/>
          </p:cNvSpPr>
          <p:nvPr>
            <p:ph type="title"/>
          </p:nvPr>
        </p:nvSpPr>
        <p:spPr/>
        <p:txBody>
          <a:bodyPr/>
          <a:lstStyle/>
          <a:p>
            <a:r>
              <a:rPr lang="en-US" altLang="en-US" dirty="0"/>
              <a:t>The Surfers</a:t>
            </a:r>
          </a:p>
        </p:txBody>
      </p:sp>
      <p:sp>
        <p:nvSpPr>
          <p:cNvPr id="6246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246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246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247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2474" name="AutoShape 10"/>
          <p:cNvCxnSpPr>
            <a:cxnSpLocks noChangeShapeType="1"/>
            <a:stCxn id="62467" idx="6"/>
            <a:endCxn id="6246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75"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6"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7" name="Oval 13"/>
          <p:cNvSpPr>
            <a:spLocks noChangeArrowheads="1"/>
          </p:cNvSpPr>
          <p:nvPr/>
        </p:nvSpPr>
        <p:spPr bwMode="auto">
          <a:xfrm>
            <a:off x="1295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8"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9"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0" name="Oval 16"/>
          <p:cNvSpPr>
            <a:spLocks noChangeArrowheads="1"/>
          </p:cNvSpPr>
          <p:nvPr/>
        </p:nvSpPr>
        <p:spPr bwMode="auto">
          <a:xfrm>
            <a:off x="6934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1" name="Oval 17"/>
          <p:cNvSpPr>
            <a:spLocks noChangeArrowheads="1"/>
          </p:cNvSpPr>
          <p:nvPr/>
        </p:nvSpPr>
        <p:spPr bwMode="auto">
          <a:xfrm>
            <a:off x="7162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2" name="Oval 18"/>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3" name="Oval 19"/>
          <p:cNvSpPr>
            <a:spLocks noChangeArrowheads="1"/>
          </p:cNvSpPr>
          <p:nvPr/>
        </p:nvSpPr>
        <p:spPr bwMode="auto">
          <a:xfrm>
            <a:off x="27432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4" name="Oval 20"/>
          <p:cNvSpPr>
            <a:spLocks noChangeArrowheads="1"/>
          </p:cNvSpPr>
          <p:nvPr/>
        </p:nvSpPr>
        <p:spPr bwMode="auto">
          <a:xfrm>
            <a:off x="25146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5" name="Oval 21"/>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6" name="Oval 22"/>
          <p:cNvSpPr>
            <a:spLocks noChangeArrowheads="1"/>
          </p:cNvSpPr>
          <p:nvPr/>
        </p:nvSpPr>
        <p:spPr bwMode="auto">
          <a:xfrm>
            <a:off x="1295400" y="4648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7" name="Oval 23"/>
          <p:cNvSpPr>
            <a:spLocks noChangeArrowheads="1"/>
          </p:cNvSpPr>
          <p:nvPr/>
        </p:nvSpPr>
        <p:spPr bwMode="auto">
          <a:xfrm>
            <a:off x="7391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8" name="Oval 24"/>
          <p:cNvSpPr>
            <a:spLocks noChangeArrowheads="1"/>
          </p:cNvSpPr>
          <p:nvPr/>
        </p:nvSpPr>
        <p:spPr bwMode="auto">
          <a:xfrm>
            <a:off x="7162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9" name="Oval 25"/>
          <p:cNvSpPr>
            <a:spLocks noChangeArrowheads="1"/>
          </p:cNvSpPr>
          <p:nvPr/>
        </p:nvSpPr>
        <p:spPr bwMode="auto">
          <a:xfrm>
            <a:off x="6934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0" name="Oval 26"/>
          <p:cNvSpPr>
            <a:spLocks noChangeArrowheads="1"/>
          </p:cNvSpPr>
          <p:nvPr/>
        </p:nvSpPr>
        <p:spPr bwMode="auto">
          <a:xfrm>
            <a:off x="17526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1" name="Oval 27"/>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2" name="Oval 28"/>
          <p:cNvSpPr>
            <a:spLocks noChangeArrowheads="1"/>
          </p:cNvSpPr>
          <p:nvPr/>
        </p:nvSpPr>
        <p:spPr bwMode="auto">
          <a:xfrm>
            <a:off x="15240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3" name="Oval 29"/>
          <p:cNvSpPr>
            <a:spLocks noChangeArrowheads="1"/>
          </p:cNvSpPr>
          <p:nvPr/>
        </p:nvSpPr>
        <p:spPr bwMode="auto">
          <a:xfrm>
            <a:off x="1524000" y="4876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4" name="Oval 3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5" name="Oval 31"/>
          <p:cNvSpPr>
            <a:spLocks noChangeArrowheads="1"/>
          </p:cNvSpPr>
          <p:nvPr/>
        </p:nvSpPr>
        <p:spPr bwMode="auto">
          <a:xfrm>
            <a:off x="1524000" y="46482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6" name="Oval 32"/>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497" name="Group 33"/>
          <p:cNvGrpSpPr>
            <a:grpSpLocks/>
          </p:cNvGrpSpPr>
          <p:nvPr/>
        </p:nvGrpSpPr>
        <p:grpSpPr bwMode="auto">
          <a:xfrm>
            <a:off x="1752600" y="4419600"/>
            <a:ext cx="533400" cy="533400"/>
            <a:chOff x="1104" y="2736"/>
            <a:chExt cx="336" cy="336"/>
          </a:xfrm>
        </p:grpSpPr>
        <p:sp>
          <p:nvSpPr>
            <p:cNvPr id="62498" name="Oval 34"/>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9" name="Oval 35"/>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0" name="Oval 36"/>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1" name="Oval 37"/>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2" name="Oval 38"/>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3" name="Oval 39"/>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4" name="Oval 40"/>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5" name="Oval 41"/>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17969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1F603AD-A4DB-484D-AB3E-CE2A9C306428}" type="slidenum">
              <a:rPr lang="en-US" altLang="en-US"/>
              <a:pPr/>
              <a:t>16</a:t>
            </a:fld>
            <a:endParaRPr lang="en-US" altLang="en-US"/>
          </a:p>
        </p:txBody>
      </p:sp>
      <p:sp>
        <p:nvSpPr>
          <p:cNvPr id="63490" name="Rectangle 2"/>
          <p:cNvSpPr>
            <a:spLocks noGrp="1" noChangeArrowheads="1"/>
          </p:cNvSpPr>
          <p:nvPr>
            <p:ph type="title"/>
          </p:nvPr>
        </p:nvSpPr>
        <p:spPr/>
        <p:txBody>
          <a:bodyPr/>
          <a:lstStyle/>
          <a:p>
            <a:r>
              <a:rPr lang="en-US" altLang="en-US"/>
              <a:t>In the Limit …</a:t>
            </a:r>
          </a:p>
        </p:txBody>
      </p:sp>
      <p:sp>
        <p:nvSpPr>
          <p:cNvPr id="6349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349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349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349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6"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7"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3498" name="AutoShape 10"/>
          <p:cNvCxnSpPr>
            <a:cxnSpLocks noChangeShapeType="1"/>
            <a:stCxn id="63491" idx="6"/>
            <a:endCxn id="6349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499"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0" name="Oval 12"/>
          <p:cNvSpPr>
            <a:spLocks noChangeArrowheads="1"/>
          </p:cNvSpPr>
          <p:nvPr/>
        </p:nvSpPr>
        <p:spPr bwMode="auto">
          <a:xfrm>
            <a:off x="22098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1" name="Oval 13"/>
          <p:cNvSpPr>
            <a:spLocks noChangeArrowheads="1"/>
          </p:cNvSpPr>
          <p:nvPr/>
        </p:nvSpPr>
        <p:spPr bwMode="auto">
          <a:xfrm>
            <a:off x="19812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2" name="Oval 14"/>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3"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5" name="Oval 17"/>
          <p:cNvSpPr>
            <a:spLocks noChangeArrowheads="1"/>
          </p:cNvSpPr>
          <p:nvPr/>
        </p:nvSpPr>
        <p:spPr bwMode="auto">
          <a:xfrm>
            <a:off x="7315200" y="4495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6"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7"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8" name="Oval 20"/>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9" name="Oval 21"/>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0" name="Oval 22"/>
          <p:cNvSpPr>
            <a:spLocks noChangeArrowheads="1"/>
          </p:cNvSpPr>
          <p:nvPr/>
        </p:nvSpPr>
        <p:spPr bwMode="auto">
          <a:xfrm>
            <a:off x="27432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1" name="Oval 23"/>
          <p:cNvSpPr>
            <a:spLocks noChangeArrowheads="1"/>
          </p:cNvSpPr>
          <p:nvPr/>
        </p:nvSpPr>
        <p:spPr bwMode="auto">
          <a:xfrm>
            <a:off x="27432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2"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3"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4"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5"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6" name="Oval 28"/>
          <p:cNvSpPr>
            <a:spLocks noChangeArrowheads="1"/>
          </p:cNvSpPr>
          <p:nvPr/>
        </p:nvSpPr>
        <p:spPr bwMode="auto">
          <a:xfrm>
            <a:off x="29718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7" name="Oval 29"/>
          <p:cNvSpPr>
            <a:spLocks noChangeArrowheads="1"/>
          </p:cNvSpPr>
          <p:nvPr/>
        </p:nvSpPr>
        <p:spPr bwMode="auto">
          <a:xfrm>
            <a:off x="29718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8" name="Oval 30"/>
          <p:cNvSpPr>
            <a:spLocks noChangeArrowheads="1"/>
          </p:cNvSpPr>
          <p:nvPr/>
        </p:nvSpPr>
        <p:spPr bwMode="auto">
          <a:xfrm>
            <a:off x="7086600" y="4495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9" name="Oval 31"/>
          <p:cNvSpPr>
            <a:spLocks noChangeArrowheads="1"/>
          </p:cNvSpPr>
          <p:nvPr/>
        </p:nvSpPr>
        <p:spPr bwMode="auto">
          <a:xfrm>
            <a:off x="7086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0" name="Oval 32"/>
          <p:cNvSpPr>
            <a:spLocks noChangeArrowheads="1"/>
          </p:cNvSpPr>
          <p:nvPr/>
        </p:nvSpPr>
        <p:spPr bwMode="auto">
          <a:xfrm>
            <a:off x="1066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1" name="Oval 33"/>
          <p:cNvSpPr>
            <a:spLocks noChangeArrowheads="1"/>
          </p:cNvSpPr>
          <p:nvPr/>
        </p:nvSpPr>
        <p:spPr bwMode="auto">
          <a:xfrm>
            <a:off x="12954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2" name="Oval 34"/>
          <p:cNvSpPr>
            <a:spLocks noChangeArrowheads="1"/>
          </p:cNvSpPr>
          <p:nvPr/>
        </p:nvSpPr>
        <p:spPr bwMode="auto">
          <a:xfrm>
            <a:off x="22860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3" name="Oval 35"/>
          <p:cNvSpPr>
            <a:spLocks noChangeArrowheads="1"/>
          </p:cNvSpPr>
          <p:nvPr/>
        </p:nvSpPr>
        <p:spPr bwMode="auto">
          <a:xfrm>
            <a:off x="25146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4"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5" name="Oval 37"/>
          <p:cNvSpPr>
            <a:spLocks noChangeArrowheads="1"/>
          </p:cNvSpPr>
          <p:nvPr/>
        </p:nvSpPr>
        <p:spPr bwMode="auto">
          <a:xfrm>
            <a:off x="1066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6" name="Oval 38"/>
          <p:cNvSpPr>
            <a:spLocks noChangeArrowheads="1"/>
          </p:cNvSpPr>
          <p:nvPr/>
        </p:nvSpPr>
        <p:spPr bwMode="auto">
          <a:xfrm>
            <a:off x="12954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7" name="Oval 39"/>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8" name="Oval 4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15917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5240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Web Is More Complex</a:t>
            </a:r>
          </a:p>
          <a:p>
            <a:r>
              <a:rPr lang="en-US" dirty="0" smtClean="0">
                <a:solidFill>
                  <a:srgbClr val="CC0000"/>
                </a:solidFill>
              </a:rPr>
              <a:t>Than That</a:t>
            </a:r>
            <a:endParaRPr lang="en-US" dirty="0">
              <a:solidFill>
                <a:srgbClr val="CC0000"/>
              </a:solidFill>
            </a:endParaRPr>
          </a:p>
        </p:txBody>
      </p:sp>
      <p:sp>
        <p:nvSpPr>
          <p:cNvPr id="9" name="Rectangle 3"/>
          <p:cNvSpPr>
            <a:spLocks noGrp="1" noChangeArrowheads="1"/>
          </p:cNvSpPr>
          <p:nvPr>
            <p:ph type="ctrTitle"/>
          </p:nvPr>
        </p:nvSpPr>
        <p:spPr>
          <a:xfrm>
            <a:off x="1371600" y="2895600"/>
            <a:ext cx="7239000" cy="1981200"/>
          </a:xfrm>
        </p:spPr>
        <p:txBody>
          <a:bodyPr>
            <a:noAutofit/>
          </a:bodyPr>
          <a:lstStyle/>
          <a:p>
            <a:pPr lvl="0">
              <a:spcBef>
                <a:spcPts val="0"/>
              </a:spcBef>
            </a:pPr>
            <a:r>
              <a:rPr lang="en-US" sz="3600" dirty="0" smtClean="0">
                <a:solidFill>
                  <a:srgbClr val="FF9900"/>
                </a:solidFill>
              </a:rPr>
              <a:t>Dead Ends</a:t>
            </a:r>
            <a:br>
              <a:rPr lang="en-US" sz="3600" dirty="0" smtClean="0">
                <a:solidFill>
                  <a:srgbClr val="FF9900"/>
                </a:solidFill>
              </a:rPr>
            </a:br>
            <a:r>
              <a:rPr lang="en-US" sz="3600" dirty="0" smtClean="0">
                <a:solidFill>
                  <a:srgbClr val="FF9900"/>
                </a:solidFill>
              </a:rPr>
              <a:t>Spider Traps</a:t>
            </a:r>
            <a:br>
              <a:rPr lang="en-US" sz="3600" dirty="0" smtClean="0">
                <a:solidFill>
                  <a:srgbClr val="FF9900"/>
                </a:solidFill>
              </a:rPr>
            </a:br>
            <a:r>
              <a:rPr lang="en-US" sz="3600" dirty="0" smtClean="0">
                <a:solidFill>
                  <a:srgbClr val="FF9900"/>
                </a:solidFill>
              </a:rPr>
              <a:t>Taxation Policies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879E4B-FBB3-49F6-BC65-42270715C98D}" type="slidenum">
              <a:rPr lang="en-US" altLang="en-US"/>
              <a:pPr/>
              <a:t>18</a:t>
            </a:fld>
            <a:endParaRPr lang="en-US" altLang="en-US"/>
          </a:p>
        </p:txBody>
      </p:sp>
      <p:sp>
        <p:nvSpPr>
          <p:cNvPr id="18434" name="Rectangle 2"/>
          <p:cNvSpPr>
            <a:spLocks noGrp="1" noChangeArrowheads="1"/>
          </p:cNvSpPr>
          <p:nvPr>
            <p:ph type="title"/>
          </p:nvPr>
        </p:nvSpPr>
        <p:spPr/>
        <p:txBody>
          <a:bodyPr/>
          <a:lstStyle/>
          <a:p>
            <a:r>
              <a:rPr lang="en-US" altLang="en-US"/>
              <a:t>Real-World Problems</a:t>
            </a:r>
          </a:p>
        </p:txBody>
      </p:sp>
      <p:sp>
        <p:nvSpPr>
          <p:cNvPr id="18435" name="Rectangle 3"/>
          <p:cNvSpPr>
            <a:spLocks noGrp="1" noChangeArrowheads="1"/>
          </p:cNvSpPr>
          <p:nvPr>
            <p:ph type="body" idx="1"/>
          </p:nvPr>
        </p:nvSpPr>
        <p:spPr>
          <a:xfrm>
            <a:off x="457200" y="1295400"/>
            <a:ext cx="8458200" cy="5334000"/>
          </a:xfrm>
        </p:spPr>
        <p:txBody>
          <a:bodyPr/>
          <a:lstStyle/>
          <a:p>
            <a:r>
              <a:rPr lang="en-US" altLang="en-US" dirty="0"/>
              <a:t>Some pages are </a:t>
            </a:r>
            <a:r>
              <a:rPr lang="en-US" altLang="en-US" i="1" dirty="0" smtClean="0">
                <a:solidFill>
                  <a:srgbClr val="FF0000"/>
                </a:solidFill>
              </a:rPr>
              <a:t>dead ends </a:t>
            </a:r>
            <a:r>
              <a:rPr lang="en-US" altLang="en-US" dirty="0"/>
              <a:t>(have no links out).</a:t>
            </a:r>
          </a:p>
          <a:p>
            <a:pPr lvl="1"/>
            <a:r>
              <a:rPr lang="en-US" altLang="en-US" dirty="0"/>
              <a:t>Such a page causes importance to leak </a:t>
            </a:r>
            <a:r>
              <a:rPr lang="en-US" altLang="en-US" dirty="0" smtClean="0"/>
              <a:t>out, or surfers to disappear.</a:t>
            </a:r>
            <a:endParaRPr lang="en-US" altLang="en-US" dirty="0"/>
          </a:p>
          <a:p>
            <a:r>
              <a:rPr lang="en-US" altLang="en-US" dirty="0"/>
              <a:t>Other groups of pages are </a:t>
            </a:r>
            <a:r>
              <a:rPr lang="en-US" altLang="en-US" i="1" dirty="0">
                <a:solidFill>
                  <a:srgbClr val="FF0000"/>
                </a:solidFill>
              </a:rPr>
              <a:t>spider </a:t>
            </a:r>
            <a:r>
              <a:rPr lang="en-US" altLang="en-US" i="1" dirty="0" smtClean="0">
                <a:solidFill>
                  <a:srgbClr val="FF0000"/>
                </a:solidFill>
              </a:rPr>
              <a:t>traps</a:t>
            </a:r>
            <a:r>
              <a:rPr lang="en-US" altLang="en-US" dirty="0" smtClean="0">
                <a:solidFill>
                  <a:srgbClr val="FF0000"/>
                </a:solidFill>
              </a:rPr>
              <a:t> </a:t>
            </a:r>
            <a:r>
              <a:rPr lang="en-US" altLang="en-US" dirty="0"/>
              <a:t>(all out-links are within the group).</a:t>
            </a:r>
          </a:p>
          <a:p>
            <a:pPr lvl="1"/>
            <a:r>
              <a:rPr lang="en-US" altLang="en-US" dirty="0"/>
              <a:t>Eventually spider traps absorb all </a:t>
            </a:r>
            <a:r>
              <a:rPr lang="en-US" altLang="en-US" dirty="0" smtClean="0"/>
              <a:t>importance; all surfers get stuck in the trap.</a:t>
            </a:r>
            <a:endParaRPr lang="en-US" altLang="en-US" dirty="0"/>
          </a:p>
        </p:txBody>
      </p:sp>
    </p:spTree>
    <p:extLst>
      <p:ext uri="{BB962C8B-B14F-4D97-AF65-F5344CB8AC3E}">
        <p14:creationId xmlns:p14="http://schemas.microsoft.com/office/powerpoint/2010/main" val="340999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5076A6C7-65D0-4C80-9FA0-8418F9354331}" type="slidenum">
              <a:rPr lang="en-US" altLang="en-US"/>
              <a:pPr/>
              <a:t>19</a:t>
            </a:fld>
            <a:endParaRPr lang="en-US" altLang="en-US"/>
          </a:p>
        </p:txBody>
      </p:sp>
      <p:sp>
        <p:nvSpPr>
          <p:cNvPr id="19458" name="Rectangle 2"/>
          <p:cNvSpPr>
            <a:spLocks noGrp="1" noChangeArrowheads="1"/>
          </p:cNvSpPr>
          <p:nvPr>
            <p:ph type="title"/>
          </p:nvPr>
        </p:nvSpPr>
        <p:spPr/>
        <p:txBody>
          <a:bodyPr/>
          <a:lstStyle/>
          <a:p>
            <a:r>
              <a:rPr lang="en-US" altLang="en-US"/>
              <a:t>Microsoft Becomes Dead End</a:t>
            </a:r>
          </a:p>
        </p:txBody>
      </p:sp>
      <p:sp>
        <p:nvSpPr>
          <p:cNvPr id="194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94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94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94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Line 7"/>
          <p:cNvSpPr>
            <a:spLocks noChangeShapeType="1"/>
          </p:cNvSpPr>
          <p:nvPr/>
        </p:nvSpPr>
        <p:spPr bwMode="auto">
          <a:xfrm flipH="1">
            <a:off x="3505200" y="27432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Line 9"/>
          <p:cNvSpPr>
            <a:spLocks noChangeShapeType="1"/>
          </p:cNvSpPr>
          <p:nvPr/>
        </p:nvSpPr>
        <p:spPr bwMode="auto">
          <a:xfrm>
            <a:off x="3733800" y="47244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9466" name="AutoShape 10"/>
          <p:cNvCxnSpPr>
            <a:cxnSpLocks noChangeShapeType="1"/>
            <a:stCxn id="19459" idx="6"/>
            <a:endCxn id="194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 name="Group 13"/>
          <p:cNvGrpSpPr/>
          <p:nvPr/>
        </p:nvGrpSpPr>
        <p:grpSpPr>
          <a:xfrm>
            <a:off x="6842125" y="1789254"/>
            <a:ext cx="1994986" cy="1762669"/>
            <a:chOff x="6842125" y="1789254"/>
            <a:chExt cx="1994986" cy="1762669"/>
          </a:xfrm>
        </p:grpSpPr>
        <p:sp>
          <p:nvSpPr>
            <p:cNvPr id="15"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a:t>
              </a:r>
              <a:r>
                <a:rPr lang="en-US" altLang="en-US" sz="2400" dirty="0"/>
                <a:t>0</a:t>
              </a:r>
            </a:p>
          </p:txBody>
        </p:sp>
        <p:sp>
          <p:nvSpPr>
            <p:cNvPr id="17"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grpSp>
        <p:nvGrpSpPr>
          <p:cNvPr id="5" name="Group 4"/>
          <p:cNvGrpSpPr/>
          <p:nvPr/>
        </p:nvGrpSpPr>
        <p:grpSpPr>
          <a:xfrm>
            <a:off x="4566238" y="3551923"/>
            <a:ext cx="4097597" cy="2917873"/>
            <a:chOff x="4566238" y="3551923"/>
            <a:chExt cx="4097597" cy="2917873"/>
          </a:xfrm>
        </p:grpSpPr>
        <p:sp>
          <p:nvSpPr>
            <p:cNvPr id="2" name="TextBox 1"/>
            <p:cNvSpPr txBox="1"/>
            <p:nvPr/>
          </p:nvSpPr>
          <p:spPr>
            <a:xfrm>
              <a:off x="4566238" y="5638799"/>
              <a:ext cx="4097597" cy="830997"/>
            </a:xfrm>
            <a:prstGeom prst="rect">
              <a:avLst/>
            </a:prstGeom>
            <a:noFill/>
          </p:spPr>
          <p:txBody>
            <a:bodyPr wrap="none" rtlCol="0">
              <a:spAutoFit/>
            </a:bodyPr>
            <a:lstStyle/>
            <a:p>
              <a:r>
                <a:rPr lang="en-US" sz="2400" dirty="0" smtClean="0"/>
                <a:t>A </a:t>
              </a:r>
              <a:r>
                <a:rPr lang="en-US" sz="2400" i="1" dirty="0" err="1" smtClean="0">
                  <a:solidFill>
                    <a:srgbClr val="FF0000"/>
                  </a:solidFill>
                </a:rPr>
                <a:t>substochastic</a:t>
              </a:r>
              <a:r>
                <a:rPr lang="en-US" sz="2400" i="1" dirty="0" smtClean="0">
                  <a:solidFill>
                    <a:srgbClr val="FF0000"/>
                  </a:solidFill>
                </a:rPr>
                <a:t> matrix </a:t>
              </a:r>
              <a:r>
                <a:rPr lang="en-US" sz="2400" dirty="0" smtClean="0"/>
                <a:t>=</a:t>
              </a:r>
            </a:p>
            <a:p>
              <a:r>
                <a:rPr lang="en-US" sz="2400" dirty="0" smtClean="0"/>
                <a:t>“all columns sum to at most 1.”</a:t>
              </a:r>
              <a:endParaRPr lang="en-US" sz="2400" dirty="0"/>
            </a:p>
          </p:txBody>
        </p:sp>
        <p:cxnSp>
          <p:nvCxnSpPr>
            <p:cNvPr id="4" name="Straight Arrow Connector 3"/>
            <p:cNvCxnSpPr>
              <a:stCxn id="2" idx="0"/>
              <a:endCxn id="15" idx="2"/>
            </p:cNvCxnSpPr>
            <p:nvPr/>
          </p:nvCxnSpPr>
          <p:spPr>
            <a:xfrm flipV="1">
              <a:off x="6615037" y="3551923"/>
              <a:ext cx="1346819" cy="20868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08787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 – (1)</a:t>
            </a:r>
            <a:endParaRPr lang="en-US" dirty="0"/>
          </a:p>
        </p:txBody>
      </p:sp>
      <p:sp>
        <p:nvSpPr>
          <p:cNvPr id="3" name="Content Placeholder 2"/>
          <p:cNvSpPr>
            <a:spLocks noGrp="1"/>
          </p:cNvSpPr>
          <p:nvPr>
            <p:ph idx="1"/>
          </p:nvPr>
        </p:nvSpPr>
        <p:spPr/>
        <p:txBody>
          <a:bodyPr/>
          <a:lstStyle/>
          <a:p>
            <a:r>
              <a:rPr lang="en-US" dirty="0" smtClean="0"/>
              <a:t>Web pages are important if people visit them a lot.</a:t>
            </a:r>
          </a:p>
          <a:p>
            <a:r>
              <a:rPr lang="en-US" dirty="0" smtClean="0"/>
              <a:t>But we can’t watch everybody using the Web.</a:t>
            </a:r>
          </a:p>
          <a:p>
            <a:r>
              <a:rPr lang="en-US" dirty="0" smtClean="0"/>
              <a:t>A good surrogate for visiting pages is to assume people follow links randomly.</a:t>
            </a:r>
          </a:p>
          <a:p>
            <a:r>
              <a:rPr lang="en-US" dirty="0" smtClean="0"/>
              <a:t>Leads to </a:t>
            </a:r>
            <a:r>
              <a:rPr lang="en-US" i="1" dirty="0" smtClean="0">
                <a:solidFill>
                  <a:srgbClr val="FF0000"/>
                </a:solidFill>
              </a:rPr>
              <a:t>random surfer </a:t>
            </a:r>
            <a:r>
              <a:rPr lang="en-US" dirty="0" smtClean="0"/>
              <a:t>model:</a:t>
            </a:r>
          </a:p>
          <a:p>
            <a:pPr lvl="1"/>
            <a:r>
              <a:rPr lang="en-US" dirty="0" smtClean="0"/>
              <a:t>Start at a random page and follow random out-links repeatedly, from whatever page you are at.</a:t>
            </a:r>
          </a:p>
          <a:p>
            <a:pPr lvl="1"/>
            <a:r>
              <a:rPr lang="en-US" i="1" dirty="0" smtClean="0">
                <a:solidFill>
                  <a:srgbClr val="FF0000"/>
                </a:solidFill>
              </a:rPr>
              <a:t>PageRank</a:t>
            </a:r>
            <a:r>
              <a:rPr lang="en-US" dirty="0" smtClean="0"/>
              <a:t> = limiting probability of being at a page.</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a:t>
            </a:fld>
            <a:endParaRPr lang="en-US" dirty="0"/>
          </a:p>
        </p:txBody>
      </p:sp>
    </p:spTree>
    <p:extLst>
      <p:ext uri="{BB962C8B-B14F-4D97-AF65-F5344CB8AC3E}">
        <p14:creationId xmlns:p14="http://schemas.microsoft.com/office/powerpoint/2010/main" val="308139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93293151-AC0B-400D-A9E3-4B14C7384759}" type="slidenum">
              <a:rPr lang="en-US" altLang="en-US"/>
              <a:pPr/>
              <a:t>20</a:t>
            </a:fld>
            <a:endParaRPr lang="en-US" altLang="en-US"/>
          </a:p>
        </p:txBody>
      </p:sp>
      <p:sp>
        <p:nvSpPr>
          <p:cNvPr id="21506"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Dead Ends</a:t>
            </a:r>
          </a:p>
        </p:txBody>
      </p:sp>
      <p:sp>
        <p:nvSpPr>
          <p:cNvPr id="21507"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a:t>
            </a:r>
          </a:p>
          <a:p>
            <a:pPr lvl="1">
              <a:buFont typeface="Monotype Sorts" pitchFamily="2" charset="2"/>
              <a:buNone/>
            </a:pPr>
            <a:r>
              <a:rPr lang="en-US" altLang="en-US" i="1" dirty="0"/>
              <a:t>m</a:t>
            </a:r>
            <a:r>
              <a:rPr lang="en-US" altLang="en-US" dirty="0"/>
              <a:t> = </a:t>
            </a:r>
            <a:r>
              <a:rPr lang="en-US" altLang="en-US" i="1" dirty="0"/>
              <a:t>a </a:t>
            </a:r>
            <a:r>
              <a:rPr lang="en-US" altLang="en-US" dirty="0"/>
              <a:t>/2</a:t>
            </a:r>
          </a:p>
          <a:p>
            <a:pPr lvl="1"/>
            <a:endParaRPr lang="en-US" altLang="en-US" dirty="0"/>
          </a:p>
        </p:txBody>
      </p:sp>
      <p:sp>
        <p:nvSpPr>
          <p:cNvPr id="21508"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1509"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1510" name="Text Box 6"/>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1/2</a:t>
            </a:r>
          </a:p>
          <a:p>
            <a:r>
              <a:rPr lang="en-US" altLang="en-US"/>
              <a:t>1/2</a:t>
            </a:r>
          </a:p>
        </p:txBody>
      </p:sp>
      <p:sp>
        <p:nvSpPr>
          <p:cNvPr id="21511" name="Text Box 7"/>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3/4</a:t>
            </a:r>
          </a:p>
          <a:p>
            <a:r>
              <a:rPr lang="en-US" altLang="en-US"/>
              <a:t>1/2</a:t>
            </a:r>
          </a:p>
          <a:p>
            <a:r>
              <a:rPr lang="en-US" altLang="en-US"/>
              <a:t>1/4</a:t>
            </a:r>
          </a:p>
        </p:txBody>
      </p:sp>
      <p:sp>
        <p:nvSpPr>
          <p:cNvPr id="21512" name="Text Box 8"/>
          <p:cNvSpPr txBox="1">
            <a:spLocks noChangeArrowheads="1"/>
          </p:cNvSpPr>
          <p:nvPr/>
        </p:nvSpPr>
        <p:spPr bwMode="auto">
          <a:xfrm>
            <a:off x="5257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1/4</a:t>
            </a:r>
          </a:p>
        </p:txBody>
      </p:sp>
      <p:sp>
        <p:nvSpPr>
          <p:cNvPr id="21513" name="Text Box 9"/>
          <p:cNvSpPr txBox="1">
            <a:spLocks noChangeArrowheads="1"/>
          </p:cNvSpPr>
          <p:nvPr/>
        </p:nvSpPr>
        <p:spPr bwMode="auto">
          <a:xfrm>
            <a:off x="71628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0</a:t>
            </a:r>
          </a:p>
        </p:txBody>
      </p:sp>
      <p:sp>
        <p:nvSpPr>
          <p:cNvPr id="21514"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3398225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1+#ppt_w/2"/>
                                          </p:val>
                                        </p:tav>
                                        <p:tav tm="100000">
                                          <p:val>
                                            <p:strVal val="#ppt_x"/>
                                          </p:val>
                                        </p:tav>
                                      </p:tavLst>
                                    </p:anim>
                                    <p:anim calcmode="lin" valueType="num">
                                      <p:cBhvr additive="base">
                                        <p:cTn id="8"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1+#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12"/>
                                        </p:tgtEl>
                                        <p:attrNameLst>
                                          <p:attrName>style.visibility</p:attrName>
                                        </p:attrNameLst>
                                      </p:cBhvr>
                                      <p:to>
                                        <p:strVal val="visible"/>
                                      </p:to>
                                    </p:set>
                                    <p:anim calcmode="lin" valueType="num">
                                      <p:cBhvr additive="base">
                                        <p:cTn id="19" dur="500" fill="hold"/>
                                        <p:tgtEl>
                                          <p:spTgt spid="21512"/>
                                        </p:tgtEl>
                                        <p:attrNameLst>
                                          <p:attrName>ppt_x</p:attrName>
                                        </p:attrNameLst>
                                      </p:cBhvr>
                                      <p:tavLst>
                                        <p:tav tm="0">
                                          <p:val>
                                            <p:strVal val="1+#ppt_w/2"/>
                                          </p:val>
                                        </p:tav>
                                        <p:tav tm="100000">
                                          <p:val>
                                            <p:strVal val="#ppt_x"/>
                                          </p:val>
                                        </p:tav>
                                      </p:tavLst>
                                    </p:anim>
                                    <p:anim calcmode="lin" valueType="num">
                                      <p:cBhvr additive="base">
                                        <p:cTn id="20"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14"/>
                                        </p:tgtEl>
                                        <p:attrNameLst>
                                          <p:attrName>style.visibility</p:attrName>
                                        </p:attrNameLst>
                                      </p:cBhvr>
                                      <p:to>
                                        <p:strVal val="visible"/>
                                      </p:to>
                                    </p:set>
                                    <p:anim calcmode="lin" valueType="num">
                                      <p:cBhvr additive="base">
                                        <p:cTn id="25" dur="500" fill="hold"/>
                                        <p:tgtEl>
                                          <p:spTgt spid="21514"/>
                                        </p:tgtEl>
                                        <p:attrNameLst>
                                          <p:attrName>ppt_x</p:attrName>
                                        </p:attrNameLst>
                                      </p:cBhvr>
                                      <p:tavLst>
                                        <p:tav tm="0">
                                          <p:val>
                                            <p:strVal val="1+#ppt_w/2"/>
                                          </p:val>
                                        </p:tav>
                                        <p:tav tm="100000">
                                          <p:val>
                                            <p:strVal val="#ppt_x"/>
                                          </p:val>
                                        </p:tav>
                                      </p:tavLst>
                                    </p:anim>
                                    <p:anim calcmode="lin" valueType="num">
                                      <p:cBhvr additive="base">
                                        <p:cTn id="26" dur="500" fill="hold"/>
                                        <p:tgtEl>
                                          <p:spTgt spid="2151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1+#ppt_w/2"/>
                                          </p:val>
                                        </p:tav>
                                        <p:tav tm="100000">
                                          <p:val>
                                            <p:strVal val="#ppt_x"/>
                                          </p:val>
                                        </p:tav>
                                      </p:tavLst>
                                    </p:anim>
                                    <p:anim calcmode="lin" valueType="num">
                                      <p:cBhvr additive="base">
                                        <p:cTn id="32" dur="500" fill="hold"/>
                                        <p:tgtEl>
                                          <p:spTgt spid="215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utoUpdateAnimBg="0"/>
      <p:bldP spid="21511" grpId="0" autoUpdateAnimBg="0"/>
      <p:bldP spid="21512" grpId="0" autoUpdateAnimBg="0"/>
      <p:bldP spid="21513" grpId="0" autoUpdateAnimBg="0"/>
      <p:bldP spid="2151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4"/>
          <p:cNvSpPr>
            <a:spLocks noGrp="1"/>
          </p:cNvSpPr>
          <p:nvPr>
            <p:ph type="sldNum" sz="quarter" idx="12"/>
          </p:nvPr>
        </p:nvSpPr>
        <p:spPr/>
        <p:txBody>
          <a:bodyPr/>
          <a:lstStyle/>
          <a:p>
            <a:fld id="{ADCAEF4C-93FC-4445-8BBD-63468DA381F4}" type="slidenum">
              <a:rPr lang="en-US" altLang="en-US"/>
              <a:pPr/>
              <a:t>21</a:t>
            </a:fld>
            <a:endParaRPr lang="en-US" altLang="en-US"/>
          </a:p>
        </p:txBody>
      </p:sp>
      <p:sp>
        <p:nvSpPr>
          <p:cNvPr id="64514"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451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451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451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451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0" name="Line 8"/>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4521" name="AutoShape 9"/>
          <p:cNvCxnSpPr>
            <a:cxnSpLocks noChangeShapeType="1"/>
            <a:stCxn id="64515" idx="6"/>
            <a:endCxn id="6451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2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5286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2"/>
          </p:nvPr>
        </p:nvSpPr>
        <p:spPr/>
        <p:txBody>
          <a:bodyPr/>
          <a:lstStyle/>
          <a:p>
            <a:fld id="{FA0774CB-8452-4673-8778-4F22D602BCCC}" type="slidenum">
              <a:rPr lang="en-US" altLang="en-US"/>
              <a:pPr/>
              <a:t>22</a:t>
            </a:fld>
            <a:endParaRPr lang="en-US" altLang="en-US"/>
          </a:p>
        </p:txBody>
      </p:sp>
      <p:sp>
        <p:nvSpPr>
          <p:cNvPr id="65538"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553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554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554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554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5545" name="AutoShape 9"/>
          <p:cNvCxnSpPr>
            <a:cxnSpLocks noChangeShapeType="1"/>
            <a:stCxn id="65539" idx="6"/>
            <a:endCxn id="6553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46"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7"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8"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9"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0"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5551" name="Group 15"/>
          <p:cNvGrpSpPr>
            <a:grpSpLocks/>
          </p:cNvGrpSpPr>
          <p:nvPr/>
        </p:nvGrpSpPr>
        <p:grpSpPr bwMode="auto">
          <a:xfrm>
            <a:off x="1295400" y="4724400"/>
            <a:ext cx="990600" cy="76200"/>
            <a:chOff x="1584" y="1152"/>
            <a:chExt cx="624" cy="48"/>
          </a:xfrm>
        </p:grpSpPr>
        <p:sp>
          <p:nvSpPr>
            <p:cNvPr id="65552" name="Oval 16"/>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3" name="Oval 17"/>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4" name="Oval 18"/>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5" name="Oval 19"/>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6" name="Oval 20"/>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57" name="Group 21"/>
          <p:cNvGrpSpPr>
            <a:grpSpLocks/>
          </p:cNvGrpSpPr>
          <p:nvPr/>
        </p:nvGrpSpPr>
        <p:grpSpPr bwMode="auto">
          <a:xfrm>
            <a:off x="2514600" y="2286000"/>
            <a:ext cx="990600" cy="76200"/>
            <a:chOff x="816" y="2880"/>
            <a:chExt cx="624" cy="48"/>
          </a:xfrm>
        </p:grpSpPr>
        <p:sp>
          <p:nvSpPr>
            <p:cNvPr id="65558" name="Oval 22"/>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Oval 23"/>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Oval 24"/>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1" name="Oval 25"/>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2" name="Oval 26"/>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63" name="Group 27"/>
          <p:cNvGrpSpPr>
            <a:grpSpLocks/>
          </p:cNvGrpSpPr>
          <p:nvPr/>
        </p:nvGrpSpPr>
        <p:grpSpPr bwMode="auto">
          <a:xfrm>
            <a:off x="6781800" y="4724400"/>
            <a:ext cx="990600" cy="76200"/>
            <a:chOff x="816" y="3024"/>
            <a:chExt cx="624" cy="48"/>
          </a:xfrm>
        </p:grpSpPr>
        <p:sp>
          <p:nvSpPr>
            <p:cNvPr id="65564" name="Oval 28"/>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5" name="Oval 29"/>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6" name="Oval 30"/>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7" name="Oval 31"/>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8" name="Oval 32"/>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203821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E30BD46B-2506-42F7-8663-963C97E80140}" type="slidenum">
              <a:rPr lang="en-US" altLang="en-US"/>
              <a:pPr/>
              <a:t>23</a:t>
            </a:fld>
            <a:endParaRPr lang="en-US" altLang="en-US"/>
          </a:p>
        </p:txBody>
      </p:sp>
      <p:sp>
        <p:nvSpPr>
          <p:cNvPr id="66562" name="Rectangle 2"/>
          <p:cNvSpPr>
            <a:spLocks noGrp="1" noChangeArrowheads="1"/>
          </p:cNvSpPr>
          <p:nvPr>
            <p:ph type="title"/>
          </p:nvPr>
        </p:nvSpPr>
        <p:spPr>
          <a:xfrm>
            <a:off x="25052" y="0"/>
            <a:ext cx="9144000" cy="1143000"/>
          </a:xfrm>
        </p:spPr>
        <p:txBody>
          <a:bodyPr/>
          <a:lstStyle/>
          <a:p>
            <a:r>
              <a:rPr lang="en-US" altLang="en-US" dirty="0"/>
              <a:t>Microsoft Becomes a Dead End</a:t>
            </a:r>
          </a:p>
        </p:txBody>
      </p:sp>
      <p:sp>
        <p:nvSpPr>
          <p:cNvPr id="665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656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656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656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6569" name="AutoShape 9"/>
          <p:cNvCxnSpPr>
            <a:cxnSpLocks noChangeShapeType="1"/>
            <a:stCxn id="66563" idx="6"/>
            <a:endCxn id="665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70"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1"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3"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Oval 15"/>
          <p:cNvSpPr>
            <a:spLocks noChangeArrowheads="1"/>
          </p:cNvSpPr>
          <p:nvPr/>
        </p:nvSpPr>
        <p:spPr bwMode="auto">
          <a:xfrm>
            <a:off x="6858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Oval 16"/>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7" name="Oval 17"/>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8" name="Oval 18"/>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Oval 19"/>
          <p:cNvSpPr>
            <a:spLocks noChangeArrowheads="1"/>
          </p:cNvSpPr>
          <p:nvPr/>
        </p:nvSpPr>
        <p:spPr bwMode="auto">
          <a:xfrm>
            <a:off x="7086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0" name="Oval 20"/>
          <p:cNvSpPr>
            <a:spLocks noChangeArrowheads="1"/>
          </p:cNvSpPr>
          <p:nvPr/>
        </p:nvSpPr>
        <p:spPr bwMode="auto">
          <a:xfrm>
            <a:off x="15240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Oval 21"/>
          <p:cNvSpPr>
            <a:spLocks noChangeArrowheads="1"/>
          </p:cNvSpPr>
          <p:nvPr/>
        </p:nvSpPr>
        <p:spPr bwMode="auto">
          <a:xfrm>
            <a:off x="1295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Oval 22"/>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Oval 23"/>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4" name="Oval 24"/>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45028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55C9FB77-D0FE-4633-B8F2-BEE4ADF69D31}" type="slidenum">
              <a:rPr lang="en-US" altLang="en-US"/>
              <a:pPr/>
              <a:t>24</a:t>
            </a:fld>
            <a:endParaRPr lang="en-US" altLang="en-US"/>
          </a:p>
        </p:txBody>
      </p:sp>
      <p:sp>
        <p:nvSpPr>
          <p:cNvPr id="67586"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758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758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758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759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7593" name="AutoShape 9"/>
          <p:cNvCxnSpPr>
            <a:cxnSpLocks noChangeShapeType="1"/>
            <a:stCxn id="67587" idx="6"/>
            <a:endCxn id="6758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594" name="Oval 10"/>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5"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6"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7"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8"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9" name="Oval 15"/>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0" name="Oval 16"/>
          <p:cNvSpPr>
            <a:spLocks noChangeArrowheads="1"/>
          </p:cNvSpPr>
          <p:nvPr/>
        </p:nvSpPr>
        <p:spPr bwMode="auto">
          <a:xfrm>
            <a:off x="6781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1" name="Oval 17"/>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2" name="Oval 18"/>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Oval 19"/>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Oval 20"/>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Oval 21"/>
          <p:cNvSpPr>
            <a:spLocks noChangeArrowheads="1"/>
          </p:cNvSpPr>
          <p:nvPr/>
        </p:nvSpPr>
        <p:spPr bwMode="auto">
          <a:xfrm>
            <a:off x="7010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834546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2D8E4A0-A602-40FC-842F-F29685604707}" type="slidenum">
              <a:rPr lang="en-US" altLang="en-US"/>
              <a:pPr/>
              <a:t>25</a:t>
            </a:fld>
            <a:endParaRPr lang="en-US" altLang="en-US"/>
          </a:p>
        </p:txBody>
      </p:sp>
      <p:sp>
        <p:nvSpPr>
          <p:cNvPr id="68610" name="Rectangle 2"/>
          <p:cNvSpPr>
            <a:spLocks noGrp="1" noChangeArrowheads="1"/>
          </p:cNvSpPr>
          <p:nvPr>
            <p:ph type="title"/>
          </p:nvPr>
        </p:nvSpPr>
        <p:spPr>
          <a:xfrm>
            <a:off x="0" y="8351"/>
            <a:ext cx="9144000" cy="1143000"/>
          </a:xfrm>
        </p:spPr>
        <p:txBody>
          <a:bodyPr/>
          <a:lstStyle/>
          <a:p>
            <a:r>
              <a:rPr lang="en-US" altLang="en-US" dirty="0"/>
              <a:t>In the Limit …</a:t>
            </a:r>
          </a:p>
        </p:txBody>
      </p:sp>
      <p:sp>
        <p:nvSpPr>
          <p:cNvPr id="6861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861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861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861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6"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8617" name="AutoShape 9"/>
          <p:cNvCxnSpPr>
            <a:cxnSpLocks noChangeShapeType="1"/>
            <a:stCxn id="68611" idx="6"/>
            <a:endCxn id="6861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30357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ECBF981D-75E0-4885-B54B-E836493B89C6}" type="slidenum">
              <a:rPr lang="en-US" altLang="en-US"/>
              <a:pPr/>
              <a:t>26</a:t>
            </a:fld>
            <a:endParaRPr lang="en-US" altLang="en-US"/>
          </a:p>
        </p:txBody>
      </p:sp>
      <p:sp>
        <p:nvSpPr>
          <p:cNvPr id="20482" name="Rectangle 2"/>
          <p:cNvSpPr>
            <a:spLocks noGrp="1" noChangeArrowheads="1"/>
          </p:cNvSpPr>
          <p:nvPr>
            <p:ph type="title"/>
          </p:nvPr>
        </p:nvSpPr>
        <p:spPr/>
        <p:txBody>
          <a:bodyPr/>
          <a:lstStyle/>
          <a:p>
            <a:r>
              <a:rPr lang="en-US" altLang="en-US"/>
              <a:t>M’soft Becomes Spider Trap</a:t>
            </a:r>
          </a:p>
        </p:txBody>
      </p:sp>
      <p:sp>
        <p:nvSpPr>
          <p:cNvPr id="204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204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204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204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20490" name="AutoShape 10"/>
          <p:cNvCxnSpPr>
            <a:cxnSpLocks noChangeShapeType="1"/>
            <a:stCxn id="20483" idx="6"/>
            <a:endCxn id="204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4" name="AutoShape 14"/>
          <p:cNvCxnSpPr>
            <a:cxnSpLocks noChangeShapeType="1"/>
            <a:stCxn id="20484" idx="6"/>
            <a:endCxn id="20484" idx="2"/>
          </p:cNvCxnSpPr>
          <p:nvPr/>
        </p:nvCxnSpPr>
        <p:spPr bwMode="auto">
          <a:xfrm flipH="1">
            <a:off x="5334000" y="47244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 name="Group 14"/>
          <p:cNvGrpSpPr/>
          <p:nvPr/>
        </p:nvGrpSpPr>
        <p:grpSpPr>
          <a:xfrm>
            <a:off x="6842125" y="1789254"/>
            <a:ext cx="1994986" cy="1762669"/>
            <a:chOff x="6842125" y="1789254"/>
            <a:chExt cx="1994986" cy="1762669"/>
          </a:xfrm>
        </p:grpSpPr>
        <p:sp>
          <p:nvSpPr>
            <p:cNvPr id="1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1</a:t>
              </a:r>
              <a:endParaRPr lang="en-US" altLang="en-US" sz="2400" dirty="0"/>
            </a:p>
          </p:txBody>
        </p:sp>
        <p:sp>
          <p:nvSpPr>
            <p:cNvPr id="1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584210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1A7698FE-6DE4-4EF8-9A79-A016F5F592A2}" type="slidenum">
              <a:rPr lang="en-US" altLang="en-US"/>
              <a:pPr/>
              <a:t>27</a:t>
            </a:fld>
            <a:endParaRPr lang="en-US" altLang="en-US"/>
          </a:p>
        </p:txBody>
      </p:sp>
      <p:sp>
        <p:nvSpPr>
          <p:cNvPr id="22530"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Spider Trap</a:t>
            </a:r>
          </a:p>
        </p:txBody>
      </p:sp>
      <p:sp>
        <p:nvSpPr>
          <p:cNvPr id="22531"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y /2</a:t>
            </a:r>
          </a:p>
          <a:p>
            <a:pPr lvl="1">
              <a:buFont typeface="Monotype Sorts" pitchFamily="2" charset="2"/>
              <a:buNone/>
            </a:pPr>
            <a:r>
              <a:rPr lang="en-US" altLang="en-US" i="1" dirty="0"/>
              <a:t>m</a:t>
            </a:r>
            <a:r>
              <a:rPr lang="en-US" altLang="en-US" dirty="0"/>
              <a:t> = </a:t>
            </a:r>
            <a:r>
              <a:rPr lang="en-US" altLang="en-US" i="1" dirty="0"/>
              <a:t>a </a:t>
            </a:r>
            <a:r>
              <a:rPr lang="en-US" altLang="en-US" dirty="0"/>
              <a:t>/2 + </a:t>
            </a:r>
            <a:r>
              <a:rPr lang="en-US" altLang="en-US" i="1" dirty="0"/>
              <a:t>m</a:t>
            </a:r>
            <a:endParaRPr lang="en-US" altLang="en-US" dirty="0"/>
          </a:p>
          <a:p>
            <a:pPr lvl="1"/>
            <a:endParaRPr lang="en-US" altLang="en-US" dirty="0"/>
          </a:p>
        </p:txBody>
      </p:sp>
      <p:sp>
        <p:nvSpPr>
          <p:cNvPr id="22532"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2533"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2534" name="Text Box 6"/>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1/2</a:t>
            </a:r>
          </a:p>
          <a:p>
            <a:r>
              <a:rPr lang="en-US" altLang="en-US"/>
              <a:t>3/2</a:t>
            </a:r>
          </a:p>
        </p:txBody>
      </p:sp>
      <p:sp>
        <p:nvSpPr>
          <p:cNvPr id="22535" name="Text Box 7"/>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3/4</a:t>
            </a:r>
          </a:p>
          <a:p>
            <a:r>
              <a:rPr lang="en-US" altLang="en-US"/>
              <a:t>1/2</a:t>
            </a:r>
          </a:p>
          <a:p>
            <a:r>
              <a:rPr lang="en-US" altLang="en-US"/>
              <a:t>7/4</a:t>
            </a:r>
          </a:p>
        </p:txBody>
      </p:sp>
      <p:sp>
        <p:nvSpPr>
          <p:cNvPr id="22536" name="Text Box 8"/>
          <p:cNvSpPr txBox="1">
            <a:spLocks noChangeArrowheads="1"/>
          </p:cNvSpPr>
          <p:nvPr/>
        </p:nvSpPr>
        <p:spPr bwMode="auto">
          <a:xfrm>
            <a:off x="5257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2</a:t>
            </a:r>
          </a:p>
        </p:txBody>
      </p:sp>
      <p:sp>
        <p:nvSpPr>
          <p:cNvPr id="22537" name="Text Box 9"/>
          <p:cNvSpPr txBox="1">
            <a:spLocks noChangeArrowheads="1"/>
          </p:cNvSpPr>
          <p:nvPr/>
        </p:nvSpPr>
        <p:spPr bwMode="auto">
          <a:xfrm>
            <a:off x="71628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3</a:t>
            </a:r>
          </a:p>
        </p:txBody>
      </p:sp>
      <p:sp>
        <p:nvSpPr>
          <p:cNvPr id="22538"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3825963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additive="base">
                                        <p:cTn id="7" dur="500" fill="hold"/>
                                        <p:tgtEl>
                                          <p:spTgt spid="22534"/>
                                        </p:tgtEl>
                                        <p:attrNameLst>
                                          <p:attrName>ppt_x</p:attrName>
                                        </p:attrNameLst>
                                      </p:cBhvr>
                                      <p:tavLst>
                                        <p:tav tm="0">
                                          <p:val>
                                            <p:strVal val="1+#ppt_w/2"/>
                                          </p:val>
                                        </p:tav>
                                        <p:tav tm="100000">
                                          <p:val>
                                            <p:strVal val="#ppt_x"/>
                                          </p:val>
                                        </p:tav>
                                      </p:tavLst>
                                    </p:anim>
                                    <p:anim calcmode="lin" valueType="num">
                                      <p:cBhvr additive="base">
                                        <p:cTn id="8"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5"/>
                                        </p:tgtEl>
                                        <p:attrNameLst>
                                          <p:attrName>style.visibility</p:attrName>
                                        </p:attrNameLst>
                                      </p:cBhvr>
                                      <p:to>
                                        <p:strVal val="visible"/>
                                      </p:to>
                                    </p:set>
                                    <p:anim calcmode="lin" valueType="num">
                                      <p:cBhvr additive="base">
                                        <p:cTn id="13" dur="500" fill="hold"/>
                                        <p:tgtEl>
                                          <p:spTgt spid="22535"/>
                                        </p:tgtEl>
                                        <p:attrNameLst>
                                          <p:attrName>ppt_x</p:attrName>
                                        </p:attrNameLst>
                                      </p:cBhvr>
                                      <p:tavLst>
                                        <p:tav tm="0">
                                          <p:val>
                                            <p:strVal val="1+#ppt_w/2"/>
                                          </p:val>
                                        </p:tav>
                                        <p:tav tm="100000">
                                          <p:val>
                                            <p:strVal val="#ppt_x"/>
                                          </p:val>
                                        </p:tav>
                                      </p:tavLst>
                                    </p:anim>
                                    <p:anim calcmode="lin" valueType="num">
                                      <p:cBhvr additive="base">
                                        <p:cTn id="14"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additive="base">
                                        <p:cTn id="19" dur="500" fill="hold"/>
                                        <p:tgtEl>
                                          <p:spTgt spid="22536"/>
                                        </p:tgtEl>
                                        <p:attrNameLst>
                                          <p:attrName>ppt_x</p:attrName>
                                        </p:attrNameLst>
                                      </p:cBhvr>
                                      <p:tavLst>
                                        <p:tav tm="0">
                                          <p:val>
                                            <p:strVal val="1+#ppt_w/2"/>
                                          </p:val>
                                        </p:tav>
                                        <p:tav tm="100000">
                                          <p:val>
                                            <p:strVal val="#ppt_x"/>
                                          </p:val>
                                        </p:tav>
                                      </p:tavLst>
                                    </p:anim>
                                    <p:anim calcmode="lin" valueType="num">
                                      <p:cBhvr additive="base">
                                        <p:cTn id="20"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538"/>
                                        </p:tgtEl>
                                        <p:attrNameLst>
                                          <p:attrName>style.visibility</p:attrName>
                                        </p:attrNameLst>
                                      </p:cBhvr>
                                      <p:to>
                                        <p:strVal val="visible"/>
                                      </p:to>
                                    </p:set>
                                    <p:anim calcmode="lin" valueType="num">
                                      <p:cBhvr additive="base">
                                        <p:cTn id="25" dur="500" fill="hold"/>
                                        <p:tgtEl>
                                          <p:spTgt spid="22538"/>
                                        </p:tgtEl>
                                        <p:attrNameLst>
                                          <p:attrName>ppt_x</p:attrName>
                                        </p:attrNameLst>
                                      </p:cBhvr>
                                      <p:tavLst>
                                        <p:tav tm="0">
                                          <p:val>
                                            <p:strVal val="1+#ppt_w/2"/>
                                          </p:val>
                                        </p:tav>
                                        <p:tav tm="100000">
                                          <p:val>
                                            <p:strVal val="#ppt_x"/>
                                          </p:val>
                                        </p:tav>
                                      </p:tavLst>
                                    </p:anim>
                                    <p:anim calcmode="lin" valueType="num">
                                      <p:cBhvr additive="base">
                                        <p:cTn id="26" dur="500" fill="hold"/>
                                        <p:tgtEl>
                                          <p:spTgt spid="2253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2537"/>
                                        </p:tgtEl>
                                        <p:attrNameLst>
                                          <p:attrName>style.visibility</p:attrName>
                                        </p:attrNameLst>
                                      </p:cBhvr>
                                      <p:to>
                                        <p:strVal val="visible"/>
                                      </p:to>
                                    </p:set>
                                    <p:anim calcmode="lin" valueType="num">
                                      <p:cBhvr additive="base">
                                        <p:cTn id="31" dur="500" fill="hold"/>
                                        <p:tgtEl>
                                          <p:spTgt spid="22537"/>
                                        </p:tgtEl>
                                        <p:attrNameLst>
                                          <p:attrName>ppt_x</p:attrName>
                                        </p:attrNameLst>
                                      </p:cBhvr>
                                      <p:tavLst>
                                        <p:tav tm="0">
                                          <p:val>
                                            <p:strVal val="1+#ppt_w/2"/>
                                          </p:val>
                                        </p:tav>
                                        <p:tav tm="100000">
                                          <p:val>
                                            <p:strVal val="#ppt_x"/>
                                          </p:val>
                                        </p:tav>
                                      </p:tavLst>
                                    </p:anim>
                                    <p:anim calcmode="lin" valueType="num">
                                      <p:cBhvr additive="base">
                                        <p:cTn id="32" dur="500" fill="hold"/>
                                        <p:tgtEl>
                                          <p:spTgt spid="225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utoUpdateAnimBg="0"/>
      <p:bldP spid="22535" grpId="0" autoUpdateAnimBg="0"/>
      <p:bldP spid="22536" grpId="0" autoUpdateAnimBg="0"/>
      <p:bldP spid="22537" grpId="0" autoUpdateAnimBg="0"/>
      <p:bldP spid="2253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1003B891-A177-4D89-85F2-89497B1EA37F}" type="slidenum">
              <a:rPr lang="en-US" altLang="en-US"/>
              <a:pPr/>
              <a:t>28</a:t>
            </a:fld>
            <a:endParaRPr lang="en-US" altLang="en-US"/>
          </a:p>
        </p:txBody>
      </p:sp>
      <p:sp>
        <p:nvSpPr>
          <p:cNvPr id="69634" name="Rectangle 2"/>
          <p:cNvSpPr>
            <a:spLocks noGrp="1" noChangeArrowheads="1"/>
          </p:cNvSpPr>
          <p:nvPr>
            <p:ph type="title"/>
          </p:nvPr>
        </p:nvSpPr>
        <p:spPr>
          <a:xfrm>
            <a:off x="0" y="20877"/>
            <a:ext cx="9144000" cy="1143000"/>
          </a:xfrm>
        </p:spPr>
        <p:txBody>
          <a:bodyPr/>
          <a:lstStyle/>
          <a:p>
            <a:r>
              <a:rPr lang="en-US" altLang="en-US" dirty="0"/>
              <a:t>Microsoft Becomes a Spider Trap</a:t>
            </a:r>
          </a:p>
        </p:txBody>
      </p:sp>
      <p:sp>
        <p:nvSpPr>
          <p:cNvPr id="6963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963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963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963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0"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41" name="AutoShape 9"/>
          <p:cNvCxnSpPr>
            <a:cxnSpLocks noChangeShapeType="1"/>
            <a:stCxn id="69635" idx="6"/>
            <a:endCxn id="6963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4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72" name="AutoShape 40"/>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0613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A0D4DB8E-11F4-45AE-B6EE-4C002E9D3379}" type="slidenum">
              <a:rPr lang="en-US" altLang="en-US"/>
              <a:pPr/>
              <a:t>29</a:t>
            </a:fld>
            <a:endParaRPr lang="en-US" altLang="en-US"/>
          </a:p>
        </p:txBody>
      </p:sp>
      <p:sp>
        <p:nvSpPr>
          <p:cNvPr id="70658"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06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06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06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06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65" name="AutoShape 9"/>
          <p:cNvCxnSpPr>
            <a:cxnSpLocks noChangeShapeType="1"/>
            <a:stCxn id="70659" idx="6"/>
            <a:endCxn id="706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66"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672" name="Group 16"/>
          <p:cNvGrpSpPr>
            <a:grpSpLocks/>
          </p:cNvGrpSpPr>
          <p:nvPr/>
        </p:nvGrpSpPr>
        <p:grpSpPr bwMode="auto">
          <a:xfrm>
            <a:off x="1295400" y="4648200"/>
            <a:ext cx="990600" cy="76200"/>
            <a:chOff x="1584" y="1152"/>
            <a:chExt cx="624" cy="48"/>
          </a:xfrm>
        </p:grpSpPr>
        <p:sp>
          <p:nvSpPr>
            <p:cNvPr id="7067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78" name="Group 22"/>
          <p:cNvGrpSpPr>
            <a:grpSpLocks/>
          </p:cNvGrpSpPr>
          <p:nvPr/>
        </p:nvGrpSpPr>
        <p:grpSpPr bwMode="auto">
          <a:xfrm>
            <a:off x="2514600" y="2286000"/>
            <a:ext cx="990600" cy="76200"/>
            <a:chOff x="816" y="2880"/>
            <a:chExt cx="624" cy="48"/>
          </a:xfrm>
        </p:grpSpPr>
        <p:sp>
          <p:nvSpPr>
            <p:cNvPr id="7067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84" name="Group 28"/>
          <p:cNvGrpSpPr>
            <a:grpSpLocks/>
          </p:cNvGrpSpPr>
          <p:nvPr/>
        </p:nvGrpSpPr>
        <p:grpSpPr bwMode="auto">
          <a:xfrm>
            <a:off x="6858000" y="4953000"/>
            <a:ext cx="990600" cy="76200"/>
            <a:chOff x="816" y="3024"/>
            <a:chExt cx="624" cy="48"/>
          </a:xfrm>
        </p:grpSpPr>
        <p:sp>
          <p:nvSpPr>
            <p:cNvPr id="7068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690" name="Oval 34"/>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1" name="Oval 35"/>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2" name="Oval 36"/>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3" name="Oval 37"/>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4" name="Oval 38"/>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5" name="Oval 39"/>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6" name="Oval 40"/>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7" name="Oval 41"/>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8" name="Oval 42"/>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99" name="AutoShape 43"/>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60595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FA97AE-9364-4D55-80A1-1CA7A6A9CD6F}" type="slidenum">
              <a:rPr lang="en-US" altLang="en-US"/>
              <a:pPr/>
              <a:t>3</a:t>
            </a:fld>
            <a:endParaRPr lang="en-US" altLang="en-US"/>
          </a:p>
        </p:txBody>
      </p:sp>
      <p:sp>
        <p:nvSpPr>
          <p:cNvPr id="10242" name="Rectangle 2"/>
          <p:cNvSpPr>
            <a:spLocks noGrp="1" noChangeArrowheads="1"/>
          </p:cNvSpPr>
          <p:nvPr>
            <p:ph type="title"/>
          </p:nvPr>
        </p:nvSpPr>
        <p:spPr/>
        <p:txBody>
          <a:bodyPr/>
          <a:lstStyle/>
          <a:p>
            <a:r>
              <a:rPr lang="en-US" altLang="en-US" dirty="0" smtClean="0"/>
              <a:t>Intuition – (2)</a:t>
            </a:r>
            <a:endParaRPr lang="en-US" altLang="en-US" dirty="0"/>
          </a:p>
        </p:txBody>
      </p:sp>
      <p:sp>
        <p:nvSpPr>
          <p:cNvPr id="10243" name="Rectangle 3"/>
          <p:cNvSpPr>
            <a:spLocks noGrp="1" noChangeArrowheads="1"/>
          </p:cNvSpPr>
          <p:nvPr>
            <p:ph type="body" idx="1"/>
          </p:nvPr>
        </p:nvSpPr>
        <p:spPr/>
        <p:txBody>
          <a:bodyPr/>
          <a:lstStyle/>
          <a:p>
            <a:r>
              <a:rPr lang="en-US" altLang="en-US" dirty="0" smtClean="0"/>
              <a:t>Solve the recursive equations: “importance of a </a:t>
            </a:r>
            <a:r>
              <a:rPr lang="en-US" altLang="en-US" dirty="0"/>
              <a:t>page </a:t>
            </a:r>
            <a:r>
              <a:rPr lang="en-US" altLang="en-US" dirty="0" smtClean="0"/>
              <a:t>= its share of the importance of each of its predecessor pages.”</a:t>
            </a:r>
          </a:p>
          <a:p>
            <a:pPr lvl="1"/>
            <a:r>
              <a:rPr lang="en-US" altLang="en-US" dirty="0" smtClean="0"/>
              <a:t>Equivalent to the random-surfer definition of PageRank.</a:t>
            </a:r>
            <a:endParaRPr lang="en-US" altLang="en-US" dirty="0"/>
          </a:p>
          <a:p>
            <a:r>
              <a:rPr lang="en-US" altLang="en-US" dirty="0" smtClean="0"/>
              <a:t>Technically, </a:t>
            </a:r>
            <a:r>
              <a:rPr lang="en-US" altLang="en-US" i="1" dirty="0" smtClean="0">
                <a:solidFill>
                  <a:srgbClr val="FF0066"/>
                </a:solidFill>
              </a:rPr>
              <a:t>importance</a:t>
            </a:r>
            <a:r>
              <a:rPr lang="en-US" altLang="en-US" dirty="0" smtClean="0"/>
              <a:t> </a:t>
            </a:r>
            <a:r>
              <a:rPr lang="en-US" altLang="en-US" dirty="0"/>
              <a:t>= the principal eigenvector of the transition matrix of the Web.</a:t>
            </a:r>
          </a:p>
          <a:p>
            <a:pPr lvl="1"/>
            <a:r>
              <a:rPr lang="en-US" altLang="en-US" dirty="0"/>
              <a:t>A few </a:t>
            </a:r>
            <a:r>
              <a:rPr lang="en-US" altLang="en-US" dirty="0" err="1"/>
              <a:t>fixups</a:t>
            </a:r>
            <a:r>
              <a:rPr lang="en-US" altLang="en-US" dirty="0"/>
              <a:t> needed.</a:t>
            </a:r>
          </a:p>
        </p:txBody>
      </p:sp>
    </p:spTree>
    <p:extLst>
      <p:ext uri="{BB962C8B-B14F-4D97-AF65-F5344CB8AC3E}">
        <p14:creationId xmlns:p14="http://schemas.microsoft.com/office/powerpoint/2010/main" val="4189398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A12AED0E-A9C6-4943-AC76-3F53CA59CD4F}" type="slidenum">
              <a:rPr lang="en-US" altLang="en-US"/>
              <a:pPr/>
              <a:t>30</a:t>
            </a:fld>
            <a:endParaRPr lang="en-US" altLang="en-US"/>
          </a:p>
        </p:txBody>
      </p:sp>
      <p:sp>
        <p:nvSpPr>
          <p:cNvPr id="71682"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16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16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16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16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689" name="AutoShape 9"/>
          <p:cNvCxnSpPr>
            <a:cxnSpLocks noChangeShapeType="1"/>
            <a:stCxn id="71683" idx="6"/>
            <a:endCxn id="716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690"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1" name="Oval 11"/>
          <p:cNvSpPr>
            <a:spLocks noChangeArrowheads="1"/>
          </p:cNvSpPr>
          <p:nvPr/>
        </p:nvSpPr>
        <p:spPr bwMode="auto">
          <a:xfrm>
            <a:off x="22860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2"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3"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4"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5"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6" name="Oval 16"/>
          <p:cNvSpPr>
            <a:spLocks noChangeArrowheads="1"/>
          </p:cNvSpPr>
          <p:nvPr/>
        </p:nvSpPr>
        <p:spPr bwMode="auto">
          <a:xfrm>
            <a:off x="68580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7" name="Oval 17"/>
          <p:cNvSpPr>
            <a:spLocks noChangeArrowheads="1"/>
          </p:cNvSpPr>
          <p:nvPr/>
        </p:nvSpPr>
        <p:spPr bwMode="auto">
          <a:xfrm>
            <a:off x="20574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8" name="Oval 18"/>
          <p:cNvSpPr>
            <a:spLocks noChangeArrowheads="1"/>
          </p:cNvSpPr>
          <p:nvPr/>
        </p:nvSpPr>
        <p:spPr bwMode="auto">
          <a:xfrm>
            <a:off x="18288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9" name="Oval 19"/>
          <p:cNvSpPr>
            <a:spLocks noChangeArrowheads="1"/>
          </p:cNvSpPr>
          <p:nvPr/>
        </p:nvSpPr>
        <p:spPr bwMode="auto">
          <a:xfrm>
            <a:off x="73152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0" name="Oval 20"/>
          <p:cNvSpPr>
            <a:spLocks noChangeArrowheads="1"/>
          </p:cNvSpPr>
          <p:nvPr/>
        </p:nvSpPr>
        <p:spPr bwMode="auto">
          <a:xfrm>
            <a:off x="70866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1" name="Oval 21"/>
          <p:cNvSpPr>
            <a:spLocks noChangeArrowheads="1"/>
          </p:cNvSpPr>
          <p:nvPr/>
        </p:nvSpPr>
        <p:spPr bwMode="auto">
          <a:xfrm>
            <a:off x="2057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2" name="Oval 22"/>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3" name="Oval 23"/>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4" name="Oval 24"/>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5" name="Oval 25"/>
          <p:cNvSpPr>
            <a:spLocks noChangeArrowheads="1"/>
          </p:cNvSpPr>
          <p:nvPr/>
        </p:nvSpPr>
        <p:spPr bwMode="auto">
          <a:xfrm>
            <a:off x="22860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06" name="Group 26"/>
          <p:cNvGrpSpPr>
            <a:grpSpLocks/>
          </p:cNvGrpSpPr>
          <p:nvPr/>
        </p:nvGrpSpPr>
        <p:grpSpPr bwMode="auto">
          <a:xfrm>
            <a:off x="6858000" y="4953000"/>
            <a:ext cx="990600" cy="76200"/>
            <a:chOff x="816" y="3024"/>
            <a:chExt cx="624" cy="48"/>
          </a:xfrm>
        </p:grpSpPr>
        <p:sp>
          <p:nvSpPr>
            <p:cNvPr id="71707"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8"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9"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0"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1"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12"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3"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4"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5"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6"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7"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8"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9"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0"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721"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461011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2D286F3B-8D56-4749-BB03-27BC768A4BC3}" type="slidenum">
              <a:rPr lang="en-US" altLang="en-US"/>
              <a:pPr/>
              <a:t>31</a:t>
            </a:fld>
            <a:endParaRPr lang="en-US" altLang="en-US"/>
          </a:p>
        </p:txBody>
      </p:sp>
      <p:sp>
        <p:nvSpPr>
          <p:cNvPr id="72706" name="Rectangle 2"/>
          <p:cNvSpPr>
            <a:spLocks noGrp="1" noChangeArrowheads="1"/>
          </p:cNvSpPr>
          <p:nvPr>
            <p:ph type="title"/>
          </p:nvPr>
        </p:nvSpPr>
        <p:spPr>
          <a:xfrm>
            <a:off x="6263" y="0"/>
            <a:ext cx="9144000" cy="1143000"/>
          </a:xfrm>
        </p:spPr>
        <p:txBody>
          <a:bodyPr/>
          <a:lstStyle/>
          <a:p>
            <a:r>
              <a:rPr lang="en-US" altLang="en-US" dirty="0"/>
              <a:t>In the Limit …</a:t>
            </a:r>
          </a:p>
        </p:txBody>
      </p:sp>
      <p:sp>
        <p:nvSpPr>
          <p:cNvPr id="7270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270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270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271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13" name="AutoShape 9"/>
          <p:cNvCxnSpPr>
            <a:cxnSpLocks noChangeShapeType="1"/>
            <a:stCxn id="72707" idx="6"/>
            <a:endCxn id="7270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14"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5" name="Oval 11"/>
          <p:cNvSpPr>
            <a:spLocks noChangeArrowheads="1"/>
          </p:cNvSpPr>
          <p:nvPr/>
        </p:nvSpPr>
        <p:spPr bwMode="auto">
          <a:xfrm>
            <a:off x="77724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6" name="Oval 12"/>
          <p:cNvSpPr>
            <a:spLocks noChangeArrowheads="1"/>
          </p:cNvSpPr>
          <p:nvPr/>
        </p:nvSpPr>
        <p:spPr bwMode="auto">
          <a:xfrm>
            <a:off x="68580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7" name="Oval 13"/>
          <p:cNvSpPr>
            <a:spLocks noChangeArrowheads="1"/>
          </p:cNvSpPr>
          <p:nvPr/>
        </p:nvSpPr>
        <p:spPr bwMode="auto">
          <a:xfrm>
            <a:off x="73152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8" name="Oval 14"/>
          <p:cNvSpPr>
            <a:spLocks noChangeArrowheads="1"/>
          </p:cNvSpPr>
          <p:nvPr/>
        </p:nvSpPr>
        <p:spPr bwMode="auto">
          <a:xfrm>
            <a:off x="75438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9" name="Oval 15"/>
          <p:cNvSpPr>
            <a:spLocks noChangeArrowheads="1"/>
          </p:cNvSpPr>
          <p:nvPr/>
        </p:nvSpPr>
        <p:spPr bwMode="auto">
          <a:xfrm>
            <a:off x="77724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0" name="Oval 16"/>
          <p:cNvSpPr>
            <a:spLocks noChangeArrowheads="1"/>
          </p:cNvSpPr>
          <p:nvPr/>
        </p:nvSpPr>
        <p:spPr bwMode="auto">
          <a:xfrm>
            <a:off x="68580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1" name="Oval 17"/>
          <p:cNvSpPr>
            <a:spLocks noChangeArrowheads="1"/>
          </p:cNvSpPr>
          <p:nvPr/>
        </p:nvSpPr>
        <p:spPr bwMode="auto">
          <a:xfrm>
            <a:off x="75438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2" name="Oval 18"/>
          <p:cNvSpPr>
            <a:spLocks noChangeArrowheads="1"/>
          </p:cNvSpPr>
          <p:nvPr/>
        </p:nvSpPr>
        <p:spPr bwMode="auto">
          <a:xfrm>
            <a:off x="73152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3" name="Oval 19"/>
          <p:cNvSpPr>
            <a:spLocks noChangeArrowheads="1"/>
          </p:cNvSpPr>
          <p:nvPr/>
        </p:nvSpPr>
        <p:spPr bwMode="auto">
          <a:xfrm>
            <a:off x="70866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4" name="Oval 20"/>
          <p:cNvSpPr>
            <a:spLocks noChangeArrowheads="1"/>
          </p:cNvSpPr>
          <p:nvPr/>
        </p:nvSpPr>
        <p:spPr bwMode="auto">
          <a:xfrm>
            <a:off x="70866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5" name="Oval 21"/>
          <p:cNvSpPr>
            <a:spLocks noChangeArrowheads="1"/>
          </p:cNvSpPr>
          <p:nvPr/>
        </p:nvSpPr>
        <p:spPr bwMode="auto">
          <a:xfrm>
            <a:off x="75438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6" name="Oval 22"/>
          <p:cNvSpPr>
            <a:spLocks noChangeArrowheads="1"/>
          </p:cNvSpPr>
          <p:nvPr/>
        </p:nvSpPr>
        <p:spPr bwMode="auto">
          <a:xfrm>
            <a:off x="68580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7" name="Oval 23"/>
          <p:cNvSpPr>
            <a:spLocks noChangeArrowheads="1"/>
          </p:cNvSpPr>
          <p:nvPr/>
        </p:nvSpPr>
        <p:spPr bwMode="auto">
          <a:xfrm>
            <a:off x="70866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8" name="Oval 24"/>
          <p:cNvSpPr>
            <a:spLocks noChangeArrowheads="1"/>
          </p:cNvSpPr>
          <p:nvPr/>
        </p:nvSpPr>
        <p:spPr bwMode="auto">
          <a:xfrm>
            <a:off x="73152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9" name="Oval 25"/>
          <p:cNvSpPr>
            <a:spLocks noChangeArrowheads="1"/>
          </p:cNvSpPr>
          <p:nvPr/>
        </p:nvSpPr>
        <p:spPr bwMode="auto">
          <a:xfrm>
            <a:off x="77724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730" name="Group 26"/>
          <p:cNvGrpSpPr>
            <a:grpSpLocks/>
          </p:cNvGrpSpPr>
          <p:nvPr/>
        </p:nvGrpSpPr>
        <p:grpSpPr bwMode="auto">
          <a:xfrm>
            <a:off x="6858000" y="4953000"/>
            <a:ext cx="990600" cy="76200"/>
            <a:chOff x="816" y="3024"/>
            <a:chExt cx="624" cy="48"/>
          </a:xfrm>
        </p:grpSpPr>
        <p:sp>
          <p:nvSpPr>
            <p:cNvPr id="72731"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2"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3"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4"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5"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736"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7"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8"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9"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0"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1"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2"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3"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4"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45"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486685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83AC0E-5CA0-403B-8EF7-501513283A58}" type="slidenum">
              <a:rPr lang="en-US" altLang="en-US"/>
              <a:pPr/>
              <a:t>32</a:t>
            </a:fld>
            <a:endParaRPr lang="en-US" altLang="en-US"/>
          </a:p>
        </p:txBody>
      </p:sp>
      <p:sp>
        <p:nvSpPr>
          <p:cNvPr id="24578" name="Rectangle 2"/>
          <p:cNvSpPr>
            <a:spLocks noGrp="1" noChangeArrowheads="1"/>
          </p:cNvSpPr>
          <p:nvPr>
            <p:ph type="title"/>
          </p:nvPr>
        </p:nvSpPr>
        <p:spPr>
          <a:xfrm>
            <a:off x="-33403" y="0"/>
            <a:ext cx="9144000" cy="1143000"/>
          </a:xfrm>
        </p:spPr>
        <p:txBody>
          <a:bodyPr/>
          <a:lstStyle/>
          <a:p>
            <a:r>
              <a:rPr lang="en-US" altLang="en-US" dirty="0"/>
              <a:t>PageRank Solution to Traps, Etc.</a:t>
            </a:r>
          </a:p>
        </p:txBody>
      </p:sp>
      <p:sp>
        <p:nvSpPr>
          <p:cNvPr id="24579" name="Rectangle 3"/>
          <p:cNvSpPr>
            <a:spLocks noGrp="1" noChangeArrowheads="1"/>
          </p:cNvSpPr>
          <p:nvPr>
            <p:ph type="body" idx="1"/>
          </p:nvPr>
        </p:nvSpPr>
        <p:spPr/>
        <p:txBody>
          <a:bodyPr>
            <a:normAutofit/>
          </a:bodyPr>
          <a:lstStyle/>
          <a:p>
            <a:r>
              <a:rPr lang="en-US" altLang="en-US" dirty="0"/>
              <a:t>“Tax” each page a fixed percentage at each </a:t>
            </a:r>
            <a:r>
              <a:rPr lang="en-US" altLang="en-US" dirty="0" smtClean="0"/>
              <a:t>iteration</a:t>
            </a:r>
            <a:r>
              <a:rPr lang="en-US" altLang="en-US" dirty="0"/>
              <a:t>.</a:t>
            </a:r>
          </a:p>
          <a:p>
            <a:r>
              <a:rPr lang="en-US" altLang="en-US" dirty="0"/>
              <a:t>Add a fixed constant to all pages</a:t>
            </a:r>
            <a:r>
              <a:rPr lang="en-US" altLang="en-US" dirty="0" smtClean="0"/>
              <a:t>.</a:t>
            </a:r>
          </a:p>
          <a:p>
            <a:pPr lvl="1"/>
            <a:r>
              <a:rPr lang="en-US" altLang="en-US" dirty="0" smtClean="0">
                <a:solidFill>
                  <a:srgbClr val="00B0F0"/>
                </a:solidFill>
              </a:rPr>
              <a:t>Optional but useful</a:t>
            </a:r>
            <a:r>
              <a:rPr lang="en-US" altLang="en-US" dirty="0" smtClean="0"/>
              <a:t>: add exactly enough to balance the loss (tax + PageRank of dead ends).</a:t>
            </a:r>
          </a:p>
          <a:p>
            <a:r>
              <a:rPr lang="en-US" altLang="en-US" dirty="0" smtClean="0"/>
              <a:t>Models </a:t>
            </a:r>
            <a:r>
              <a:rPr lang="en-US" altLang="en-US" dirty="0"/>
              <a:t>a random walk with a fixed probability of leaving the system, and a fixed number of new </a:t>
            </a:r>
            <a:r>
              <a:rPr lang="en-US" altLang="en-US" dirty="0" smtClean="0"/>
              <a:t>surfers </a:t>
            </a:r>
            <a:r>
              <a:rPr lang="en-US" altLang="en-US" dirty="0"/>
              <a:t>injected into the system at each step</a:t>
            </a:r>
            <a:r>
              <a:rPr lang="en-US" altLang="en-US" dirty="0" smtClean="0"/>
              <a:t>.</a:t>
            </a:r>
          </a:p>
          <a:p>
            <a:pPr lvl="1"/>
            <a:r>
              <a:rPr lang="en-US" altLang="en-US" dirty="0" smtClean="0"/>
              <a:t>Divided equally among all pages.</a:t>
            </a:r>
            <a:endParaRPr lang="en-US" altLang="en-US" dirty="0"/>
          </a:p>
        </p:txBody>
      </p:sp>
    </p:spTree>
    <p:extLst>
      <p:ext uri="{BB962C8B-B14F-4D97-AF65-F5344CB8AC3E}">
        <p14:creationId xmlns:p14="http://schemas.microsoft.com/office/powerpoint/2010/main" val="55722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0AA942EA-905B-46CC-87CA-C2143741BF35}" type="slidenum">
              <a:rPr lang="en-US" altLang="en-US"/>
              <a:pPr/>
              <a:t>33</a:t>
            </a:fld>
            <a:endParaRPr lang="en-US" altLang="en-US"/>
          </a:p>
        </p:txBody>
      </p:sp>
      <p:sp>
        <p:nvSpPr>
          <p:cNvPr id="23554" name="Rectangle 2"/>
          <p:cNvSpPr>
            <a:spLocks noGrp="1" noChangeArrowheads="1"/>
          </p:cNvSpPr>
          <p:nvPr>
            <p:ph type="title"/>
          </p:nvPr>
        </p:nvSpPr>
        <p:spPr>
          <a:xfrm>
            <a:off x="152400" y="-22964"/>
            <a:ext cx="8991600" cy="1143000"/>
          </a:xfrm>
        </p:spPr>
        <p:txBody>
          <a:bodyPr/>
          <a:lstStyle/>
          <a:p>
            <a:r>
              <a:rPr lang="en-US" altLang="en-US" sz="3600" dirty="0">
                <a:solidFill>
                  <a:srgbClr val="92D050"/>
                </a:solidFill>
              </a:rPr>
              <a:t>Example</a:t>
            </a:r>
            <a:r>
              <a:rPr lang="en-US" altLang="en-US" sz="3600" dirty="0"/>
              <a:t>: Microsoft is a Spider Trap; 20% Tax</a:t>
            </a:r>
          </a:p>
        </p:txBody>
      </p:sp>
      <p:sp>
        <p:nvSpPr>
          <p:cNvPr id="23555" name="Rectangle 3"/>
          <p:cNvSpPr>
            <a:spLocks noGrp="1" noChangeArrowheads="1"/>
          </p:cNvSpPr>
          <p:nvPr>
            <p:ph type="body" idx="1"/>
          </p:nvPr>
        </p:nvSpPr>
        <p:spPr/>
        <p:txBody>
          <a:bodyPr/>
          <a:lstStyle/>
          <a:p>
            <a:r>
              <a:rPr lang="en-US" altLang="en-US" dirty="0"/>
              <a:t>Equations </a:t>
            </a:r>
            <a:r>
              <a:rPr lang="en-US" altLang="en-US" b="1" dirty="0"/>
              <a:t> v</a:t>
            </a:r>
            <a:r>
              <a:rPr lang="en-US" altLang="en-US" dirty="0"/>
              <a:t> = </a:t>
            </a:r>
            <a:r>
              <a:rPr lang="en-US" altLang="en-US" dirty="0" smtClean="0"/>
              <a:t>0.8(</a:t>
            </a:r>
            <a:r>
              <a:rPr lang="en-US" altLang="en-US" i="1" dirty="0" err="1" smtClean="0"/>
              <a:t>M</a:t>
            </a:r>
            <a:r>
              <a:rPr lang="en-US" altLang="en-US" b="1" dirty="0" err="1" smtClean="0"/>
              <a:t>v</a:t>
            </a:r>
            <a:r>
              <a:rPr lang="en-US" altLang="en-US" dirty="0" smtClean="0"/>
              <a:t>) </a:t>
            </a:r>
            <a:r>
              <a:rPr lang="en-US" altLang="en-US" dirty="0"/>
              <a:t>+ </a:t>
            </a:r>
            <a:r>
              <a:rPr lang="en-US" altLang="en-US" b="1" dirty="0"/>
              <a:t>0.2</a:t>
            </a:r>
            <a:r>
              <a:rPr lang="en-US" altLang="en-US" dirty="0"/>
              <a:t>:</a:t>
            </a:r>
          </a:p>
          <a:p>
            <a:pPr lvl="1">
              <a:buFont typeface="Monotype Sorts" pitchFamily="2" charset="2"/>
              <a:buNone/>
            </a:pPr>
            <a:r>
              <a:rPr lang="en-US" altLang="en-US" i="1" dirty="0"/>
              <a:t>y</a:t>
            </a:r>
            <a:r>
              <a:rPr lang="en-US" altLang="en-US" dirty="0"/>
              <a:t>   = </a:t>
            </a:r>
            <a:r>
              <a:rPr lang="en-US" altLang="en-US" dirty="0" smtClean="0"/>
              <a:t>0.8(</a:t>
            </a:r>
            <a:r>
              <a:rPr lang="en-US" altLang="en-US" i="1" dirty="0" smtClean="0"/>
              <a:t>y</a:t>
            </a:r>
            <a:r>
              <a:rPr lang="en-US" altLang="en-US" dirty="0" smtClean="0"/>
              <a:t>/2 </a:t>
            </a:r>
            <a:r>
              <a:rPr lang="en-US" altLang="en-US" dirty="0"/>
              <a:t>+ </a:t>
            </a:r>
            <a:r>
              <a:rPr lang="en-US" altLang="en-US" i="1" dirty="0"/>
              <a:t>a</a:t>
            </a:r>
            <a:r>
              <a:rPr lang="en-US" altLang="en-US" dirty="0"/>
              <a:t>/2) + 0.2</a:t>
            </a:r>
          </a:p>
          <a:p>
            <a:pPr lvl="1">
              <a:buFont typeface="Monotype Sorts" pitchFamily="2" charset="2"/>
              <a:buNone/>
            </a:pPr>
            <a:r>
              <a:rPr lang="en-US" altLang="en-US" i="1" dirty="0"/>
              <a:t>a </a:t>
            </a:r>
            <a:r>
              <a:rPr lang="en-US" altLang="en-US" dirty="0"/>
              <a:t>  = </a:t>
            </a:r>
            <a:r>
              <a:rPr lang="en-US" altLang="en-US" dirty="0" smtClean="0"/>
              <a:t>0.8(</a:t>
            </a:r>
            <a:r>
              <a:rPr lang="en-US" altLang="en-US" i="1" dirty="0" smtClean="0"/>
              <a:t>y</a:t>
            </a:r>
            <a:r>
              <a:rPr lang="en-US" altLang="en-US" dirty="0" smtClean="0"/>
              <a:t>/2</a:t>
            </a:r>
            <a:r>
              <a:rPr lang="en-US" altLang="en-US" dirty="0"/>
              <a:t>) + 0.2</a:t>
            </a:r>
          </a:p>
          <a:p>
            <a:pPr lvl="1">
              <a:buFont typeface="Monotype Sorts" pitchFamily="2" charset="2"/>
              <a:buNone/>
            </a:pPr>
            <a:r>
              <a:rPr lang="en-US" altLang="en-US" i="1" dirty="0"/>
              <a:t>m</a:t>
            </a:r>
            <a:r>
              <a:rPr lang="en-US" altLang="en-US" dirty="0"/>
              <a:t>  = </a:t>
            </a:r>
            <a:r>
              <a:rPr lang="en-US" altLang="en-US" dirty="0" smtClean="0"/>
              <a:t>0.8(</a:t>
            </a:r>
            <a:r>
              <a:rPr lang="en-US" altLang="en-US" i="1" dirty="0" smtClean="0"/>
              <a:t>a</a:t>
            </a:r>
            <a:r>
              <a:rPr lang="en-US" altLang="en-US" dirty="0" smtClean="0"/>
              <a:t>/2 </a:t>
            </a:r>
            <a:r>
              <a:rPr lang="en-US" altLang="en-US" dirty="0"/>
              <a:t>+ </a:t>
            </a:r>
            <a:r>
              <a:rPr lang="en-US" altLang="en-US" i="1" dirty="0"/>
              <a:t>m</a:t>
            </a:r>
            <a:r>
              <a:rPr lang="en-US" altLang="en-US" dirty="0"/>
              <a:t>) + 0.2</a:t>
            </a:r>
          </a:p>
          <a:p>
            <a:pPr lvl="1"/>
            <a:endParaRPr lang="en-US" altLang="en-US" dirty="0"/>
          </a:p>
        </p:txBody>
      </p:sp>
      <p:sp>
        <p:nvSpPr>
          <p:cNvPr id="23556"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3557"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3558" name="Text Box 6"/>
          <p:cNvSpPr txBox="1">
            <a:spLocks noChangeArrowheads="1"/>
          </p:cNvSpPr>
          <p:nvPr/>
        </p:nvSpPr>
        <p:spPr bwMode="auto">
          <a:xfrm>
            <a:off x="35052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1.00</a:t>
            </a:r>
          </a:p>
          <a:p>
            <a:r>
              <a:rPr lang="en-US" altLang="en-US"/>
              <a:t>0.60</a:t>
            </a:r>
          </a:p>
          <a:p>
            <a:r>
              <a:rPr lang="en-US" altLang="en-US"/>
              <a:t>1.40</a:t>
            </a:r>
          </a:p>
        </p:txBody>
      </p:sp>
      <p:sp>
        <p:nvSpPr>
          <p:cNvPr id="23559" name="Text Box 7"/>
          <p:cNvSpPr txBox="1">
            <a:spLocks noChangeArrowheads="1"/>
          </p:cNvSpPr>
          <p:nvPr/>
        </p:nvSpPr>
        <p:spPr bwMode="auto">
          <a:xfrm>
            <a:off x="43434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0.84</a:t>
            </a:r>
          </a:p>
          <a:p>
            <a:r>
              <a:rPr lang="en-US" altLang="en-US"/>
              <a:t>0.60</a:t>
            </a:r>
          </a:p>
          <a:p>
            <a:r>
              <a:rPr lang="en-US" altLang="en-US"/>
              <a:t>1.56</a:t>
            </a:r>
          </a:p>
        </p:txBody>
      </p:sp>
      <p:sp>
        <p:nvSpPr>
          <p:cNvPr id="23560" name="Text Box 8"/>
          <p:cNvSpPr txBox="1">
            <a:spLocks noChangeArrowheads="1"/>
          </p:cNvSpPr>
          <p:nvPr/>
        </p:nvSpPr>
        <p:spPr bwMode="auto">
          <a:xfrm>
            <a:off x="5257800" y="4564063"/>
            <a:ext cx="942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0.776</a:t>
            </a:r>
          </a:p>
          <a:p>
            <a:r>
              <a:rPr lang="en-US" altLang="en-US"/>
              <a:t>0.536</a:t>
            </a:r>
          </a:p>
          <a:p>
            <a:r>
              <a:rPr lang="en-US" altLang="en-US"/>
              <a:t>1.688</a:t>
            </a:r>
          </a:p>
        </p:txBody>
      </p:sp>
      <p:sp>
        <p:nvSpPr>
          <p:cNvPr id="23561" name="Text Box 9"/>
          <p:cNvSpPr txBox="1">
            <a:spLocks noChangeArrowheads="1"/>
          </p:cNvSpPr>
          <p:nvPr/>
        </p:nvSpPr>
        <p:spPr bwMode="auto">
          <a:xfrm>
            <a:off x="7162800" y="4565650"/>
            <a:ext cx="99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imes New Roman" pitchFamily="18" charset="0"/>
              </a:rPr>
              <a:t>  </a:t>
            </a:r>
            <a:r>
              <a:rPr lang="en-US" altLang="en-US"/>
              <a:t>7/11</a:t>
            </a:r>
          </a:p>
          <a:p>
            <a:r>
              <a:rPr lang="en-US" altLang="en-US"/>
              <a:t>  5/11</a:t>
            </a:r>
          </a:p>
          <a:p>
            <a:r>
              <a:rPr lang="en-US" altLang="en-US"/>
              <a:t>21/11</a:t>
            </a:r>
          </a:p>
        </p:txBody>
      </p:sp>
      <p:sp>
        <p:nvSpPr>
          <p:cNvPr id="23562"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grpSp>
        <p:nvGrpSpPr>
          <p:cNvPr id="7" name="Group 6"/>
          <p:cNvGrpSpPr/>
          <p:nvPr/>
        </p:nvGrpSpPr>
        <p:grpSpPr>
          <a:xfrm>
            <a:off x="4703360" y="1828800"/>
            <a:ext cx="4431021" cy="1532930"/>
            <a:chOff x="4703360" y="1828800"/>
            <a:chExt cx="4431021" cy="1532930"/>
          </a:xfrm>
        </p:grpSpPr>
        <p:sp>
          <p:nvSpPr>
            <p:cNvPr id="2" name="TextBox 1"/>
            <p:cNvSpPr txBox="1"/>
            <p:nvPr/>
          </p:nvSpPr>
          <p:spPr>
            <a:xfrm>
              <a:off x="4703360" y="2438400"/>
              <a:ext cx="4431021" cy="923330"/>
            </a:xfrm>
            <a:prstGeom prst="rect">
              <a:avLst/>
            </a:prstGeom>
            <a:noFill/>
          </p:spPr>
          <p:txBody>
            <a:bodyPr wrap="none" rtlCol="0">
              <a:spAutoFit/>
            </a:bodyPr>
            <a:lstStyle/>
            <a:p>
              <a:r>
                <a:rPr lang="en-US" dirty="0" smtClean="0">
                  <a:solidFill>
                    <a:srgbClr val="0070C0"/>
                  </a:solidFill>
                </a:rPr>
                <a:t>Note</a:t>
              </a:r>
              <a:r>
                <a:rPr lang="en-US" dirty="0" smtClean="0"/>
                <a:t>: amount injected is chosen to balance</a:t>
              </a:r>
            </a:p>
            <a:p>
              <a:r>
                <a:rPr lang="en-US" dirty="0" smtClean="0"/>
                <a:t>the tax.  If we started with 1/3 for each rather</a:t>
              </a:r>
            </a:p>
            <a:p>
              <a:r>
                <a:rPr lang="en-US" dirty="0" smtClean="0"/>
                <a:t>than 1, the 0.2 would be replaced by 0.0667. </a:t>
              </a:r>
              <a:endParaRPr lang="en-US" dirty="0"/>
            </a:p>
          </p:txBody>
        </p:sp>
        <p:cxnSp>
          <p:nvCxnSpPr>
            <p:cNvPr id="4" name="Straight Arrow Connector 3"/>
            <p:cNvCxnSpPr>
              <a:stCxn id="2" idx="0"/>
            </p:cNvCxnSpPr>
            <p:nvPr/>
          </p:nvCxnSpPr>
          <p:spPr>
            <a:xfrm flipH="1" flipV="1">
              <a:off x="5729287" y="1828800"/>
              <a:ext cx="1189584" cy="6096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45054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additive="base">
                                        <p:cTn id="7" dur="500" fill="hold"/>
                                        <p:tgtEl>
                                          <p:spTgt spid="23558"/>
                                        </p:tgtEl>
                                        <p:attrNameLst>
                                          <p:attrName>ppt_x</p:attrName>
                                        </p:attrNameLst>
                                      </p:cBhvr>
                                      <p:tavLst>
                                        <p:tav tm="0">
                                          <p:val>
                                            <p:strVal val="1+#ppt_w/2"/>
                                          </p:val>
                                        </p:tav>
                                        <p:tav tm="100000">
                                          <p:val>
                                            <p:strVal val="#ppt_x"/>
                                          </p:val>
                                        </p:tav>
                                      </p:tavLst>
                                    </p:anim>
                                    <p:anim calcmode="lin" valueType="num">
                                      <p:cBhvr additive="base">
                                        <p:cTn id="8" dur="500" fill="hold"/>
                                        <p:tgtEl>
                                          <p:spTgt spid="235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9"/>
                                        </p:tgtEl>
                                        <p:attrNameLst>
                                          <p:attrName>style.visibility</p:attrName>
                                        </p:attrNameLst>
                                      </p:cBhvr>
                                      <p:to>
                                        <p:strVal val="visible"/>
                                      </p:to>
                                    </p:set>
                                    <p:anim calcmode="lin" valueType="num">
                                      <p:cBhvr additive="base">
                                        <p:cTn id="13" dur="500" fill="hold"/>
                                        <p:tgtEl>
                                          <p:spTgt spid="23559"/>
                                        </p:tgtEl>
                                        <p:attrNameLst>
                                          <p:attrName>ppt_x</p:attrName>
                                        </p:attrNameLst>
                                      </p:cBhvr>
                                      <p:tavLst>
                                        <p:tav tm="0">
                                          <p:val>
                                            <p:strVal val="1+#ppt_w/2"/>
                                          </p:val>
                                        </p:tav>
                                        <p:tav tm="100000">
                                          <p:val>
                                            <p:strVal val="#ppt_x"/>
                                          </p:val>
                                        </p:tav>
                                      </p:tavLst>
                                    </p:anim>
                                    <p:anim calcmode="lin" valueType="num">
                                      <p:cBhvr additive="base">
                                        <p:cTn id="14"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60"/>
                                        </p:tgtEl>
                                        <p:attrNameLst>
                                          <p:attrName>style.visibility</p:attrName>
                                        </p:attrNameLst>
                                      </p:cBhvr>
                                      <p:to>
                                        <p:strVal val="visible"/>
                                      </p:to>
                                    </p:set>
                                    <p:anim calcmode="lin" valueType="num">
                                      <p:cBhvr additive="base">
                                        <p:cTn id="19" dur="500" fill="hold"/>
                                        <p:tgtEl>
                                          <p:spTgt spid="23560"/>
                                        </p:tgtEl>
                                        <p:attrNameLst>
                                          <p:attrName>ppt_x</p:attrName>
                                        </p:attrNameLst>
                                      </p:cBhvr>
                                      <p:tavLst>
                                        <p:tav tm="0">
                                          <p:val>
                                            <p:strVal val="1+#ppt_w/2"/>
                                          </p:val>
                                        </p:tav>
                                        <p:tav tm="100000">
                                          <p:val>
                                            <p:strVal val="#ppt_x"/>
                                          </p:val>
                                        </p:tav>
                                      </p:tavLst>
                                    </p:anim>
                                    <p:anim calcmode="lin" valueType="num">
                                      <p:cBhvr additive="base">
                                        <p:cTn id="20" dur="500" fill="hold"/>
                                        <p:tgtEl>
                                          <p:spTgt spid="235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62"/>
                                        </p:tgtEl>
                                        <p:attrNameLst>
                                          <p:attrName>style.visibility</p:attrName>
                                        </p:attrNameLst>
                                      </p:cBhvr>
                                      <p:to>
                                        <p:strVal val="visible"/>
                                      </p:to>
                                    </p:set>
                                    <p:anim calcmode="lin" valueType="num">
                                      <p:cBhvr additive="base">
                                        <p:cTn id="25" dur="500" fill="hold"/>
                                        <p:tgtEl>
                                          <p:spTgt spid="23562"/>
                                        </p:tgtEl>
                                        <p:attrNameLst>
                                          <p:attrName>ppt_x</p:attrName>
                                        </p:attrNameLst>
                                      </p:cBhvr>
                                      <p:tavLst>
                                        <p:tav tm="0">
                                          <p:val>
                                            <p:strVal val="1+#ppt_w/2"/>
                                          </p:val>
                                        </p:tav>
                                        <p:tav tm="100000">
                                          <p:val>
                                            <p:strVal val="#ppt_x"/>
                                          </p:val>
                                        </p:tav>
                                      </p:tavLst>
                                    </p:anim>
                                    <p:anim calcmode="lin" valueType="num">
                                      <p:cBhvr additive="base">
                                        <p:cTn id="26" dur="5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61"/>
                                        </p:tgtEl>
                                        <p:attrNameLst>
                                          <p:attrName>style.visibility</p:attrName>
                                        </p:attrNameLst>
                                      </p:cBhvr>
                                      <p:to>
                                        <p:strVal val="visible"/>
                                      </p:to>
                                    </p:set>
                                    <p:anim calcmode="lin" valueType="num">
                                      <p:cBhvr additive="base">
                                        <p:cTn id="31" dur="500" fill="hold"/>
                                        <p:tgtEl>
                                          <p:spTgt spid="23561"/>
                                        </p:tgtEl>
                                        <p:attrNameLst>
                                          <p:attrName>ppt_x</p:attrName>
                                        </p:attrNameLst>
                                      </p:cBhvr>
                                      <p:tavLst>
                                        <p:tav tm="0">
                                          <p:val>
                                            <p:strVal val="1+#ppt_w/2"/>
                                          </p:val>
                                        </p:tav>
                                        <p:tav tm="100000">
                                          <p:val>
                                            <p:strVal val="#ppt_x"/>
                                          </p:val>
                                        </p:tav>
                                      </p:tavLst>
                                    </p:anim>
                                    <p:anim calcmode="lin" valueType="num">
                                      <p:cBhvr additive="base">
                                        <p:cTn id="32" dur="500" fill="hold"/>
                                        <p:tgtEl>
                                          <p:spTgt spid="2356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P spid="23559" grpId="0" autoUpdateAnimBg="0"/>
      <p:bldP spid="23560" grpId="0" autoUpdateAnimBg="0"/>
      <p:bldP spid="23561" grpId="0" autoUpdateAnimBg="0"/>
      <p:bldP spid="2356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Topic-Specific PageRank</a:t>
            </a:r>
            <a:endParaRPr lang="en-US" dirty="0">
              <a:solidFill>
                <a:srgbClr val="CC0000"/>
              </a:solidFill>
            </a:endParaRPr>
          </a:p>
        </p:txBody>
      </p:sp>
      <p:sp>
        <p:nvSpPr>
          <p:cNvPr id="9" name="Rectangle 3"/>
          <p:cNvSpPr>
            <a:spLocks noGrp="1" noChangeArrowheads="1"/>
          </p:cNvSpPr>
          <p:nvPr>
            <p:ph type="ctrTitle"/>
          </p:nvPr>
        </p:nvSpPr>
        <p:spPr>
          <a:xfrm>
            <a:off x="914400" y="2895600"/>
            <a:ext cx="7696200" cy="1981200"/>
          </a:xfrm>
        </p:spPr>
        <p:txBody>
          <a:bodyPr>
            <a:noAutofit/>
          </a:bodyPr>
          <a:lstStyle/>
          <a:p>
            <a:pPr lvl="0">
              <a:spcBef>
                <a:spcPts val="0"/>
              </a:spcBef>
            </a:pPr>
            <a:r>
              <a:rPr lang="en-US" sz="3600" dirty="0" smtClean="0">
                <a:solidFill>
                  <a:srgbClr val="FF9900"/>
                </a:solidFill>
              </a:rPr>
              <a:t>Focusing on Specific Pages</a:t>
            </a:r>
            <a:r>
              <a:rPr lang="en-US" sz="3600" dirty="0">
                <a:solidFill>
                  <a:srgbClr val="FF9900"/>
                </a:solidFill>
              </a:rPr>
              <a:t/>
            </a:r>
            <a:br>
              <a:rPr lang="en-US" sz="3600" dirty="0">
                <a:solidFill>
                  <a:srgbClr val="FF9900"/>
                </a:solidFill>
              </a:rPr>
            </a:br>
            <a:r>
              <a:rPr lang="en-US" sz="3600" dirty="0" smtClean="0">
                <a:solidFill>
                  <a:srgbClr val="FF9900"/>
                </a:solidFill>
              </a:rPr>
              <a:t>Teleport Sets</a:t>
            </a:r>
            <a:br>
              <a:rPr lang="en-US" sz="3600" dirty="0" smtClean="0">
                <a:solidFill>
                  <a:srgbClr val="FF9900"/>
                </a:solidFill>
              </a:rPr>
            </a:br>
            <a:r>
              <a:rPr lang="en-US" sz="3600" dirty="0" smtClean="0">
                <a:solidFill>
                  <a:srgbClr val="FF9900"/>
                </a:solidFill>
              </a:rPr>
              <a:t>Interpretation as a Random Walk</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2E3BF6-A39D-417C-BD58-BA5C691CB59D}" type="slidenum">
              <a:rPr lang="en-US" altLang="en-US"/>
              <a:pPr/>
              <a:t>35</a:t>
            </a:fld>
            <a:endParaRPr lang="en-US" altLang="en-US"/>
          </a:p>
        </p:txBody>
      </p:sp>
      <p:sp>
        <p:nvSpPr>
          <p:cNvPr id="73730" name="Rectangle 2"/>
          <p:cNvSpPr>
            <a:spLocks noGrp="1" noChangeArrowheads="1"/>
          </p:cNvSpPr>
          <p:nvPr>
            <p:ph type="title"/>
          </p:nvPr>
        </p:nvSpPr>
        <p:spPr>
          <a:xfrm>
            <a:off x="609600" y="0"/>
            <a:ext cx="7772400" cy="1143000"/>
          </a:xfrm>
        </p:spPr>
        <p:txBody>
          <a:bodyPr/>
          <a:lstStyle/>
          <a:p>
            <a:r>
              <a:rPr lang="en-US" altLang="en-US" dirty="0"/>
              <a:t>Topic-Specific Page Rank</a:t>
            </a:r>
          </a:p>
        </p:txBody>
      </p:sp>
      <p:sp>
        <p:nvSpPr>
          <p:cNvPr id="73731" name="Rectangle 3"/>
          <p:cNvSpPr>
            <a:spLocks noGrp="1" noChangeArrowheads="1"/>
          </p:cNvSpPr>
          <p:nvPr>
            <p:ph type="body" idx="1"/>
          </p:nvPr>
        </p:nvSpPr>
        <p:spPr>
          <a:xfrm>
            <a:off x="228600" y="1295400"/>
            <a:ext cx="8839200" cy="5410200"/>
          </a:xfrm>
        </p:spPr>
        <p:txBody>
          <a:bodyPr>
            <a:normAutofit/>
          </a:bodyPr>
          <a:lstStyle/>
          <a:p>
            <a:r>
              <a:rPr lang="en-US" altLang="en-US" dirty="0">
                <a:solidFill>
                  <a:srgbClr val="0070C0"/>
                </a:solidFill>
              </a:rPr>
              <a:t>Goal</a:t>
            </a:r>
            <a:r>
              <a:rPr lang="en-US" altLang="en-US" dirty="0"/>
              <a:t>: Evaluate Web pages not just </a:t>
            </a:r>
            <a:r>
              <a:rPr lang="en-US" altLang="en-US" dirty="0" smtClean="0"/>
              <a:t>by popularity</a:t>
            </a:r>
            <a:r>
              <a:rPr lang="en-US" altLang="en-US" dirty="0"/>
              <a:t>, but </a:t>
            </a:r>
            <a:r>
              <a:rPr lang="en-US" altLang="en-US" dirty="0" smtClean="0"/>
              <a:t>also by relevance to </a:t>
            </a:r>
            <a:r>
              <a:rPr lang="en-US" altLang="en-US" dirty="0"/>
              <a:t>a particular topic, e.g. “sports” or “history.”</a:t>
            </a:r>
          </a:p>
          <a:p>
            <a:r>
              <a:rPr lang="en-US" altLang="en-US" dirty="0"/>
              <a:t>Allows search queries to be answered based on interests of the user.</a:t>
            </a:r>
          </a:p>
          <a:p>
            <a:r>
              <a:rPr lang="en-US" altLang="en-US" dirty="0">
                <a:solidFill>
                  <a:srgbClr val="00B050"/>
                </a:solidFill>
              </a:rPr>
              <a:t>Example</a:t>
            </a:r>
            <a:r>
              <a:rPr lang="en-US" altLang="en-US" dirty="0"/>
              <a:t>: </a:t>
            </a:r>
            <a:r>
              <a:rPr lang="en-US" altLang="en-US" dirty="0" smtClean="0"/>
              <a:t>Search query </a:t>
            </a:r>
            <a:r>
              <a:rPr lang="en-US" altLang="en-US" dirty="0" smtClean="0">
                <a:solidFill>
                  <a:schemeClr val="accent6">
                    <a:lumMod val="75000"/>
                  </a:schemeClr>
                </a:solidFill>
              </a:rPr>
              <a:t>[jaguar] </a:t>
            </a:r>
            <a:r>
              <a:rPr lang="en-US" altLang="en-US" dirty="0" smtClean="0"/>
              <a:t>wants different </a:t>
            </a:r>
            <a:r>
              <a:rPr lang="en-US" altLang="en-US" dirty="0"/>
              <a:t>pages depending on whether you are interested in </a:t>
            </a:r>
            <a:r>
              <a:rPr lang="en-US" altLang="en-US" dirty="0" smtClean="0"/>
              <a:t>automobiles, nature, or sports.</a:t>
            </a:r>
          </a:p>
          <a:p>
            <a:pPr lvl="1"/>
            <a:r>
              <a:rPr lang="en-US" altLang="en-US" dirty="0" smtClean="0"/>
              <a:t>Might discover interests by browsing history, bookmarks, e.g.</a:t>
            </a:r>
            <a:endParaRPr lang="en-US" altLang="en-US" dirty="0"/>
          </a:p>
        </p:txBody>
      </p:sp>
    </p:spTree>
    <p:extLst>
      <p:ext uri="{BB962C8B-B14F-4D97-AF65-F5344CB8AC3E}">
        <p14:creationId xmlns:p14="http://schemas.microsoft.com/office/powerpoint/2010/main" val="65863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EA0272-6117-444B-B3D6-72D8B42564B0}" type="slidenum">
              <a:rPr lang="en-US" altLang="en-US"/>
              <a:pPr/>
              <a:t>36</a:t>
            </a:fld>
            <a:endParaRPr lang="en-US" altLang="en-US"/>
          </a:p>
        </p:txBody>
      </p:sp>
      <p:sp>
        <p:nvSpPr>
          <p:cNvPr id="74754" name="Rectangle 2"/>
          <p:cNvSpPr>
            <a:spLocks noGrp="1" noChangeArrowheads="1"/>
          </p:cNvSpPr>
          <p:nvPr>
            <p:ph type="title"/>
          </p:nvPr>
        </p:nvSpPr>
        <p:spPr/>
        <p:txBody>
          <a:bodyPr/>
          <a:lstStyle/>
          <a:p>
            <a:r>
              <a:rPr lang="en-US" altLang="en-US"/>
              <a:t>Teleport Sets</a:t>
            </a:r>
          </a:p>
        </p:txBody>
      </p:sp>
      <p:sp>
        <p:nvSpPr>
          <p:cNvPr id="74755" name="Rectangle 3"/>
          <p:cNvSpPr>
            <a:spLocks noGrp="1" noChangeArrowheads="1"/>
          </p:cNvSpPr>
          <p:nvPr>
            <p:ph type="body" idx="1"/>
          </p:nvPr>
        </p:nvSpPr>
        <p:spPr>
          <a:xfrm>
            <a:off x="457200" y="1295400"/>
            <a:ext cx="8534400" cy="5486400"/>
          </a:xfrm>
        </p:spPr>
        <p:txBody>
          <a:bodyPr>
            <a:normAutofit/>
          </a:bodyPr>
          <a:lstStyle/>
          <a:p>
            <a:pPr marL="609600" indent="-609600"/>
            <a:r>
              <a:rPr lang="en-US" altLang="en-US" dirty="0"/>
              <a:t>Assume each </a:t>
            </a:r>
            <a:r>
              <a:rPr lang="en-US" altLang="en-US" dirty="0" smtClean="0"/>
              <a:t>surfer </a:t>
            </a:r>
            <a:r>
              <a:rPr lang="en-US" altLang="en-US" dirty="0"/>
              <a:t>has a small probability of “teleporting” at any tick.</a:t>
            </a:r>
          </a:p>
          <a:p>
            <a:pPr marL="609600" indent="-609600"/>
            <a:r>
              <a:rPr lang="en-US" altLang="en-US" dirty="0"/>
              <a:t>Teleport can go to:</a:t>
            </a:r>
          </a:p>
          <a:p>
            <a:pPr marL="990600" lvl="1" indent="-533400">
              <a:buFont typeface="Monotype Sorts" pitchFamily="2" charset="2"/>
              <a:buAutoNum type="arabicPeriod"/>
            </a:pPr>
            <a:r>
              <a:rPr lang="en-US" altLang="en-US" dirty="0"/>
              <a:t>Any page with equal </a:t>
            </a:r>
            <a:r>
              <a:rPr lang="en-US" altLang="en-US" dirty="0" smtClean="0"/>
              <a:t>probability.</a:t>
            </a:r>
          </a:p>
          <a:p>
            <a:pPr marL="1255776" lvl="2" indent="-533400"/>
            <a:r>
              <a:rPr lang="en-US" altLang="en-US" dirty="0"/>
              <a:t>A</a:t>
            </a:r>
            <a:r>
              <a:rPr lang="en-US" altLang="en-US" dirty="0" smtClean="0"/>
              <a:t>s </a:t>
            </a:r>
            <a:r>
              <a:rPr lang="en-US" altLang="en-US" dirty="0"/>
              <a:t>in the “taxation” scheme.</a:t>
            </a:r>
          </a:p>
          <a:p>
            <a:pPr marL="990600" lvl="1" indent="-533400">
              <a:buFont typeface="Monotype Sorts" pitchFamily="2" charset="2"/>
              <a:buAutoNum type="arabicPeriod"/>
            </a:pPr>
            <a:r>
              <a:rPr lang="en-US" altLang="en-US" dirty="0"/>
              <a:t>A </a:t>
            </a:r>
            <a:r>
              <a:rPr lang="en-US" altLang="en-US" dirty="0" smtClean="0"/>
              <a:t>set </a:t>
            </a:r>
            <a:r>
              <a:rPr lang="en-US" altLang="en-US" dirty="0"/>
              <a:t>of “relevant” pages (</a:t>
            </a:r>
            <a:r>
              <a:rPr lang="en-US" altLang="en-US" i="1" dirty="0">
                <a:solidFill>
                  <a:srgbClr val="FF0066"/>
                </a:solidFill>
              </a:rPr>
              <a:t>teleport </a:t>
            </a:r>
            <a:r>
              <a:rPr lang="en-US" altLang="en-US" i="1" dirty="0" smtClean="0">
                <a:solidFill>
                  <a:srgbClr val="FF0066"/>
                </a:solidFill>
              </a:rPr>
              <a:t>set</a:t>
            </a:r>
            <a:r>
              <a:rPr lang="en-US" altLang="en-US" dirty="0" smtClean="0"/>
              <a:t>).</a:t>
            </a:r>
            <a:endParaRPr lang="en-US" altLang="en-US" dirty="0"/>
          </a:p>
          <a:p>
            <a:pPr marL="1255776" lvl="2" indent="-533400"/>
            <a:r>
              <a:rPr lang="en-US" altLang="en-US" dirty="0"/>
              <a:t>F</a:t>
            </a:r>
            <a:r>
              <a:rPr lang="en-US" altLang="en-US" dirty="0" smtClean="0"/>
              <a:t>or </a:t>
            </a:r>
            <a:r>
              <a:rPr lang="en-US" altLang="en-US" i="1" dirty="0">
                <a:solidFill>
                  <a:srgbClr val="FF0066"/>
                </a:solidFill>
              </a:rPr>
              <a:t>topic-specific</a:t>
            </a:r>
            <a:r>
              <a:rPr lang="en-US" altLang="en-US" dirty="0"/>
              <a:t> </a:t>
            </a:r>
            <a:r>
              <a:rPr lang="en-US" altLang="en-US" dirty="0" smtClean="0"/>
              <a:t>PageRank.</a:t>
            </a:r>
          </a:p>
          <a:p>
            <a:pPr marL="697992" indent="-533400"/>
            <a:r>
              <a:rPr lang="en-US" altLang="en-US" dirty="0" smtClean="0">
                <a:solidFill>
                  <a:srgbClr val="0070C0"/>
                </a:solidFill>
              </a:rPr>
              <a:t>Note</a:t>
            </a:r>
            <a:r>
              <a:rPr lang="en-US" altLang="en-US" dirty="0" smtClean="0"/>
              <a:t>: can also inject surfers to compensate for surfers lost at dead ends.</a:t>
            </a:r>
          </a:p>
          <a:p>
            <a:pPr marL="990600" lvl="1" indent="-533400"/>
            <a:r>
              <a:rPr lang="en-US" altLang="en-US" dirty="0" smtClean="0"/>
              <a:t>Or imagine a surfer always teleports from a dead end.</a:t>
            </a:r>
            <a:endParaRPr lang="en-US" altLang="en-US" dirty="0"/>
          </a:p>
        </p:txBody>
      </p:sp>
    </p:spTree>
    <p:extLst>
      <p:ext uri="{BB962C8B-B14F-4D97-AF65-F5344CB8AC3E}">
        <p14:creationId xmlns:p14="http://schemas.microsoft.com/office/powerpoint/2010/main" val="78107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475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7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3584E1-470B-4194-89BA-357516AD471F}" type="slidenum">
              <a:rPr lang="en-US" altLang="en-US"/>
              <a:pPr/>
              <a:t>37</a:t>
            </a:fld>
            <a:endParaRPr lang="en-US" altLang="en-US"/>
          </a:p>
        </p:txBody>
      </p:sp>
      <p:sp>
        <p:nvSpPr>
          <p:cNvPr id="75778" name="Rectangle 2"/>
          <p:cNvSpPr>
            <a:spLocks noGrp="1" noChangeArrowheads="1"/>
          </p:cNvSpPr>
          <p:nvPr>
            <p:ph type="title"/>
          </p:nvPr>
        </p:nvSpPr>
        <p:spPr/>
        <p:txBody>
          <a:bodyPr/>
          <a:lstStyle/>
          <a:p>
            <a:r>
              <a:rPr lang="en-US" altLang="en-US">
                <a:solidFill>
                  <a:srgbClr val="33CC33"/>
                </a:solidFill>
              </a:rPr>
              <a:t>Example</a:t>
            </a:r>
            <a:r>
              <a:rPr lang="en-US" altLang="en-US"/>
              <a:t>: Topic = Software</a:t>
            </a:r>
          </a:p>
        </p:txBody>
      </p:sp>
      <p:sp>
        <p:nvSpPr>
          <p:cNvPr id="75779" name="Rectangle 3"/>
          <p:cNvSpPr>
            <a:spLocks noGrp="1" noChangeArrowheads="1"/>
          </p:cNvSpPr>
          <p:nvPr>
            <p:ph type="body" idx="1"/>
          </p:nvPr>
        </p:nvSpPr>
        <p:spPr/>
        <p:txBody>
          <a:bodyPr/>
          <a:lstStyle/>
          <a:p>
            <a:r>
              <a:rPr lang="en-US" altLang="en-US" dirty="0"/>
              <a:t>Only Microsoft is in the teleport set.</a:t>
            </a:r>
          </a:p>
          <a:p>
            <a:r>
              <a:rPr lang="en-US" altLang="en-US" dirty="0"/>
              <a:t>Assume 20% “tax.”</a:t>
            </a:r>
          </a:p>
          <a:p>
            <a:pPr lvl="1"/>
            <a:r>
              <a:rPr lang="en-US" altLang="en-US" dirty="0"/>
              <a:t>I.e., probability of a teleport is 20%.</a:t>
            </a:r>
          </a:p>
        </p:txBody>
      </p:sp>
    </p:spTree>
    <p:extLst>
      <p:ext uri="{BB962C8B-B14F-4D97-AF65-F5344CB8AC3E}">
        <p14:creationId xmlns:p14="http://schemas.microsoft.com/office/powerpoint/2010/main" val="8710405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4"/>
          <p:cNvSpPr>
            <a:spLocks noGrp="1"/>
          </p:cNvSpPr>
          <p:nvPr>
            <p:ph type="sldNum" sz="quarter" idx="12"/>
          </p:nvPr>
        </p:nvSpPr>
        <p:spPr/>
        <p:txBody>
          <a:bodyPr/>
          <a:lstStyle/>
          <a:p>
            <a:fld id="{B5DF1CF2-DF5F-438D-AC58-A460999A3F28}" type="slidenum">
              <a:rPr lang="en-US" altLang="en-US"/>
              <a:pPr/>
              <a:t>38</a:t>
            </a:fld>
            <a:endParaRPr lang="en-US" altLang="en-US"/>
          </a:p>
        </p:txBody>
      </p:sp>
      <p:sp>
        <p:nvSpPr>
          <p:cNvPr id="76802" name="Rectangle 2"/>
          <p:cNvSpPr>
            <a:spLocks noGrp="1" noChangeArrowheads="1"/>
          </p:cNvSpPr>
          <p:nvPr>
            <p:ph type="title"/>
          </p:nvPr>
        </p:nvSpPr>
        <p:spPr/>
        <p:txBody>
          <a:bodyPr/>
          <a:lstStyle/>
          <a:p>
            <a:r>
              <a:rPr lang="en-US" altLang="en-US"/>
              <a:t>Only Microsoft in Teleport Set</a:t>
            </a:r>
          </a:p>
        </p:txBody>
      </p:sp>
      <p:sp>
        <p:nvSpPr>
          <p:cNvPr id="7680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680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680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680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6810" name="AutoShape 10"/>
          <p:cNvCxnSpPr>
            <a:cxnSpLocks noChangeShapeType="1"/>
            <a:stCxn id="76803" idx="6"/>
            <a:endCxn id="7680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11"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2" name="Oval 12"/>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3"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4"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5"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6"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7" name="Oval 17"/>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8"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9"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0"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1"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2"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3"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4"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5"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6"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7"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8"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9"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0" name="Oval 30"/>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1" name="Oval 31"/>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2"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3"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4"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5"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6"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7"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8"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9"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0"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1"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2"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6843" name="Group 43"/>
          <p:cNvGrpSpPr>
            <a:grpSpLocks/>
          </p:cNvGrpSpPr>
          <p:nvPr/>
        </p:nvGrpSpPr>
        <p:grpSpPr bwMode="auto">
          <a:xfrm>
            <a:off x="7467600" y="2438400"/>
            <a:ext cx="1676400" cy="1720850"/>
            <a:chOff x="4704" y="1536"/>
            <a:chExt cx="1056" cy="1084"/>
          </a:xfrm>
        </p:grpSpPr>
        <p:sp>
          <p:nvSpPr>
            <p:cNvPr id="76844" name="Text Box 44"/>
            <p:cNvSpPr txBox="1">
              <a:spLocks noChangeArrowheads="1"/>
            </p:cNvSpPr>
            <p:nvPr/>
          </p:nvSpPr>
          <p:spPr bwMode="auto">
            <a:xfrm>
              <a:off x="4816" y="1872"/>
              <a:ext cx="944"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Dr. Who’s</a:t>
              </a:r>
            </a:p>
            <a:p>
              <a:r>
                <a:rPr lang="en-US" altLang="en-US"/>
                <a:t>phone</a:t>
              </a:r>
            </a:p>
            <a:p>
              <a:r>
                <a:rPr lang="en-US" altLang="en-US"/>
                <a:t>booth.</a:t>
              </a:r>
            </a:p>
          </p:txBody>
        </p:sp>
        <p:sp>
          <p:nvSpPr>
            <p:cNvPr id="76845" name="Line 45"/>
            <p:cNvSpPr>
              <a:spLocks noChangeShapeType="1"/>
            </p:cNvSpPr>
            <p:nvPr/>
          </p:nvSpPr>
          <p:spPr bwMode="auto">
            <a:xfrm flipH="1" flipV="1">
              <a:off x="4704" y="1536"/>
              <a:ext cx="48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020330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6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6F14F599-7480-47D1-AFEA-FFBC7D2DEE08}" type="slidenum">
              <a:rPr lang="en-US" altLang="en-US"/>
              <a:pPr/>
              <a:t>39</a:t>
            </a:fld>
            <a:endParaRPr lang="en-US" altLang="en-US"/>
          </a:p>
        </p:txBody>
      </p:sp>
      <p:sp>
        <p:nvSpPr>
          <p:cNvPr id="77826" name="Rectangle 2"/>
          <p:cNvSpPr>
            <a:spLocks noGrp="1" noChangeArrowheads="1"/>
          </p:cNvSpPr>
          <p:nvPr>
            <p:ph type="title"/>
          </p:nvPr>
        </p:nvSpPr>
        <p:spPr/>
        <p:txBody>
          <a:bodyPr/>
          <a:lstStyle/>
          <a:p>
            <a:r>
              <a:rPr lang="en-US" altLang="en-US"/>
              <a:t>Only Microsoft in Teleport Set</a:t>
            </a:r>
          </a:p>
        </p:txBody>
      </p:sp>
      <p:sp>
        <p:nvSpPr>
          <p:cNvPr id="7782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782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782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783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7834" name="AutoShape 10"/>
          <p:cNvCxnSpPr>
            <a:cxnSpLocks noChangeShapeType="1"/>
            <a:stCxn id="77827" idx="6"/>
            <a:endCxn id="7782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35" name="Oval 11"/>
          <p:cNvSpPr>
            <a:spLocks noChangeArrowheads="1"/>
          </p:cNvSpPr>
          <p:nvPr/>
        </p:nvSpPr>
        <p:spPr bwMode="auto">
          <a:xfrm>
            <a:off x="69342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6" name="Oval 12"/>
          <p:cNvSpPr>
            <a:spLocks noChangeArrowheads="1"/>
          </p:cNvSpPr>
          <p:nvPr/>
        </p:nvSpPr>
        <p:spPr bwMode="auto">
          <a:xfrm>
            <a:off x="71628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7"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8"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9"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0"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1" name="Oval 17"/>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2"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3"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4"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5"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6"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7"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8"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9"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0"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1"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2"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3"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4" name="Oval 30"/>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5" name="Oval 31"/>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6"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7"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8"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9" name="Oval 35"/>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0"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1"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2"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3"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4" name="Oval 40"/>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5"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6"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34112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311557-D652-4856-8E9F-18B2743EC1A3}" type="slidenum">
              <a:rPr lang="en-US" altLang="en-US"/>
              <a:pPr/>
              <a:t>4</a:t>
            </a:fld>
            <a:endParaRPr lang="en-US" altLang="en-US"/>
          </a:p>
        </p:txBody>
      </p:sp>
      <p:sp>
        <p:nvSpPr>
          <p:cNvPr id="11266" name="Rectangle 2"/>
          <p:cNvSpPr>
            <a:spLocks noGrp="1" noChangeArrowheads="1"/>
          </p:cNvSpPr>
          <p:nvPr>
            <p:ph type="title"/>
          </p:nvPr>
        </p:nvSpPr>
        <p:spPr/>
        <p:txBody>
          <a:bodyPr/>
          <a:lstStyle/>
          <a:p>
            <a:r>
              <a:rPr lang="en-US" altLang="en-US"/>
              <a:t>Transition Matrix of the Web</a:t>
            </a:r>
          </a:p>
        </p:txBody>
      </p:sp>
      <p:sp>
        <p:nvSpPr>
          <p:cNvPr id="11267" name="Rectangle 3"/>
          <p:cNvSpPr>
            <a:spLocks noGrp="1" noChangeArrowheads="1"/>
          </p:cNvSpPr>
          <p:nvPr>
            <p:ph type="body" idx="1"/>
          </p:nvPr>
        </p:nvSpPr>
        <p:spPr>
          <a:xfrm>
            <a:off x="457200" y="1295400"/>
            <a:ext cx="8458200" cy="5334000"/>
          </a:xfrm>
        </p:spPr>
        <p:txBody>
          <a:bodyPr/>
          <a:lstStyle/>
          <a:p>
            <a:pPr marL="609600" indent="-609600"/>
            <a:r>
              <a:rPr lang="en-US" altLang="en-US" dirty="0" smtClean="0"/>
              <a:t>Number the pages 1, 2,… .</a:t>
            </a:r>
            <a:endParaRPr lang="en-US" altLang="en-US" dirty="0"/>
          </a:p>
          <a:p>
            <a:pPr marL="902208" lvl="1" indent="-609600"/>
            <a:r>
              <a:rPr lang="en-US" altLang="en-US" dirty="0"/>
              <a:t>Page </a:t>
            </a:r>
            <a:r>
              <a:rPr lang="en-US" altLang="en-US" i="1" dirty="0" err="1"/>
              <a:t>i</a:t>
            </a:r>
            <a:r>
              <a:rPr lang="en-US" altLang="en-US" i="1" dirty="0"/>
              <a:t> </a:t>
            </a:r>
            <a:r>
              <a:rPr lang="en-US" altLang="en-US" dirty="0" smtClean="0"/>
              <a:t>corresponds </a:t>
            </a:r>
            <a:r>
              <a:rPr lang="en-US" altLang="en-US" dirty="0"/>
              <a:t>to row and column </a:t>
            </a:r>
            <a:r>
              <a:rPr lang="en-US" altLang="en-US" i="1" dirty="0" err="1"/>
              <a:t>i</a:t>
            </a:r>
            <a:r>
              <a:rPr lang="en-US" altLang="en-US" dirty="0"/>
              <a:t>.</a:t>
            </a:r>
          </a:p>
          <a:p>
            <a:pPr marL="609600" indent="-609600"/>
            <a:r>
              <a:rPr lang="en-US" altLang="en-US" i="1" dirty="0"/>
              <a:t>M </a:t>
            </a:r>
            <a:r>
              <a:rPr lang="en-US" altLang="en-US" dirty="0"/>
              <a:t>[</a:t>
            </a:r>
            <a:r>
              <a:rPr lang="en-US" altLang="en-US" i="1" dirty="0" err="1"/>
              <a:t>i</a:t>
            </a:r>
            <a:r>
              <a:rPr lang="en-US" altLang="en-US" dirty="0"/>
              <a:t>, </a:t>
            </a:r>
            <a:r>
              <a:rPr lang="en-US" altLang="en-US" i="1" dirty="0" smtClean="0"/>
              <a:t>j</a:t>
            </a:r>
            <a:r>
              <a:rPr lang="en-US" altLang="en-US" dirty="0" smtClean="0"/>
              <a:t>] </a:t>
            </a:r>
            <a:r>
              <a:rPr lang="en-US" altLang="en-US" dirty="0"/>
              <a:t>= </a:t>
            </a:r>
            <a:r>
              <a:rPr lang="en-US" altLang="en-US" dirty="0" smtClean="0"/>
              <a:t>1/</a:t>
            </a:r>
            <a:r>
              <a:rPr lang="en-US" altLang="en-US" i="1" dirty="0" smtClean="0"/>
              <a:t>n</a:t>
            </a:r>
            <a:r>
              <a:rPr lang="en-US" altLang="en-US" dirty="0" smtClean="0"/>
              <a:t> </a:t>
            </a:r>
            <a:r>
              <a:rPr lang="en-US" altLang="en-US" dirty="0"/>
              <a:t>if page </a:t>
            </a:r>
            <a:r>
              <a:rPr lang="en-US" altLang="en-US" i="1" dirty="0" smtClean="0"/>
              <a:t>j</a:t>
            </a:r>
            <a:r>
              <a:rPr lang="en-US" altLang="en-US" dirty="0" smtClean="0"/>
              <a:t> </a:t>
            </a:r>
            <a:r>
              <a:rPr lang="en-US" altLang="en-US" dirty="0"/>
              <a:t>links to </a:t>
            </a:r>
            <a:r>
              <a:rPr lang="en-US" altLang="en-US" i="1" dirty="0"/>
              <a:t>n </a:t>
            </a:r>
            <a:r>
              <a:rPr lang="en-US" altLang="en-US" dirty="0" smtClean="0"/>
              <a:t>pages</a:t>
            </a:r>
            <a:r>
              <a:rPr lang="en-US" altLang="en-US" dirty="0"/>
              <a:t>, including page </a:t>
            </a:r>
            <a:r>
              <a:rPr lang="en-US" altLang="en-US" i="1" dirty="0" err="1"/>
              <a:t>i</a:t>
            </a:r>
            <a:r>
              <a:rPr lang="en-US" altLang="en-US" i="1" dirty="0"/>
              <a:t> </a:t>
            </a:r>
            <a:r>
              <a:rPr lang="en-US" altLang="en-US" dirty="0"/>
              <a:t>; 0 if </a:t>
            </a:r>
            <a:r>
              <a:rPr lang="en-US" altLang="en-US" i="1" dirty="0" smtClean="0"/>
              <a:t>j</a:t>
            </a:r>
            <a:r>
              <a:rPr lang="en-US" altLang="en-US" dirty="0" smtClean="0"/>
              <a:t> </a:t>
            </a:r>
            <a:r>
              <a:rPr lang="en-US" altLang="en-US" dirty="0"/>
              <a:t>does not link to </a:t>
            </a:r>
            <a:r>
              <a:rPr lang="en-US" altLang="en-US" i="1" dirty="0" err="1"/>
              <a:t>i</a:t>
            </a:r>
            <a:r>
              <a:rPr lang="en-US" altLang="en-US" dirty="0"/>
              <a:t>.</a:t>
            </a:r>
          </a:p>
          <a:p>
            <a:pPr marL="990600" lvl="1" indent="-533400"/>
            <a:r>
              <a:rPr lang="en-US" altLang="en-US" i="1" dirty="0"/>
              <a:t>M </a:t>
            </a:r>
            <a:r>
              <a:rPr lang="en-US" altLang="en-US" dirty="0"/>
              <a:t>[</a:t>
            </a:r>
            <a:r>
              <a:rPr lang="en-US" altLang="en-US" i="1" dirty="0" err="1"/>
              <a:t>i</a:t>
            </a:r>
            <a:r>
              <a:rPr lang="en-US" altLang="en-US" i="1" dirty="0"/>
              <a:t>, </a:t>
            </a:r>
            <a:r>
              <a:rPr lang="en-US" altLang="en-US" i="1" dirty="0" smtClean="0"/>
              <a:t>j</a:t>
            </a:r>
            <a:r>
              <a:rPr lang="en-US" altLang="en-US" dirty="0" smtClean="0"/>
              <a:t>] </a:t>
            </a:r>
            <a:r>
              <a:rPr lang="en-US" altLang="en-US" dirty="0"/>
              <a:t>is the probability </a:t>
            </a:r>
            <a:r>
              <a:rPr lang="en-US" altLang="en-US" dirty="0" smtClean="0"/>
              <a:t>a surfer will </a:t>
            </a:r>
            <a:r>
              <a:rPr lang="en-US" altLang="en-US" dirty="0"/>
              <a:t>next be at page </a:t>
            </a:r>
            <a:r>
              <a:rPr lang="en-US" altLang="en-US" i="1" dirty="0" err="1"/>
              <a:t>i</a:t>
            </a:r>
            <a:r>
              <a:rPr lang="en-US" altLang="en-US" dirty="0"/>
              <a:t> </a:t>
            </a:r>
            <a:r>
              <a:rPr lang="en-US" altLang="en-US" dirty="0" smtClean="0"/>
              <a:t>if it is now </a:t>
            </a:r>
            <a:r>
              <a:rPr lang="en-US" altLang="en-US" dirty="0"/>
              <a:t>at page </a:t>
            </a:r>
            <a:r>
              <a:rPr lang="en-US" altLang="en-US" i="1" dirty="0"/>
              <a:t>j</a:t>
            </a:r>
            <a:r>
              <a:rPr lang="en-US" altLang="en-US" dirty="0" smtClean="0"/>
              <a:t>.</a:t>
            </a:r>
          </a:p>
          <a:p>
            <a:pPr marL="990600" lvl="1" indent="-533400"/>
            <a:r>
              <a:rPr lang="en-US" altLang="en-US" dirty="0" smtClean="0"/>
              <a:t>Or it is the share of </a:t>
            </a:r>
            <a:r>
              <a:rPr lang="en-US" altLang="en-US" i="1" dirty="0" smtClean="0"/>
              <a:t>j</a:t>
            </a:r>
            <a:r>
              <a:rPr lang="en-US" altLang="en-US" dirty="0" smtClean="0"/>
              <a:t>’s importance that </a:t>
            </a:r>
            <a:r>
              <a:rPr lang="en-US" altLang="en-US" i="1" dirty="0" err="1" smtClean="0"/>
              <a:t>i</a:t>
            </a:r>
            <a:r>
              <a:rPr lang="en-US" altLang="en-US" dirty="0" smtClean="0"/>
              <a:t> receives.</a:t>
            </a:r>
            <a:endParaRPr lang="en-US" altLang="en-US" dirty="0"/>
          </a:p>
        </p:txBody>
      </p:sp>
    </p:spTree>
    <p:extLst>
      <p:ext uri="{BB962C8B-B14F-4D97-AF65-F5344CB8AC3E}">
        <p14:creationId xmlns:p14="http://schemas.microsoft.com/office/powerpoint/2010/main" val="170760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2"/>
          </p:nvPr>
        </p:nvSpPr>
        <p:spPr/>
        <p:txBody>
          <a:bodyPr/>
          <a:lstStyle/>
          <a:p>
            <a:fld id="{72FED3C1-8CA8-49F5-9E47-50D00D9009A1}" type="slidenum">
              <a:rPr lang="en-US" altLang="en-US"/>
              <a:pPr/>
              <a:t>40</a:t>
            </a:fld>
            <a:endParaRPr lang="en-US" altLang="en-US"/>
          </a:p>
        </p:txBody>
      </p:sp>
      <p:sp>
        <p:nvSpPr>
          <p:cNvPr id="78850" name="Rectangle 2"/>
          <p:cNvSpPr>
            <a:spLocks noGrp="1" noChangeArrowheads="1"/>
          </p:cNvSpPr>
          <p:nvPr>
            <p:ph type="title"/>
          </p:nvPr>
        </p:nvSpPr>
        <p:spPr/>
        <p:txBody>
          <a:bodyPr/>
          <a:lstStyle/>
          <a:p>
            <a:r>
              <a:rPr lang="en-US" altLang="en-US"/>
              <a:t>Only Microsoft in Teleport Set</a:t>
            </a:r>
          </a:p>
        </p:txBody>
      </p:sp>
      <p:sp>
        <p:nvSpPr>
          <p:cNvPr id="7885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885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885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885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6"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7"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8858" name="AutoShape 10"/>
          <p:cNvCxnSpPr>
            <a:cxnSpLocks noChangeShapeType="1"/>
            <a:stCxn id="78851" idx="6"/>
            <a:endCxn id="7885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59" name="Oval 11"/>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0"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1"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2"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3"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4" name="Oval 16"/>
          <p:cNvSpPr>
            <a:spLocks noChangeArrowheads="1"/>
          </p:cNvSpPr>
          <p:nvPr/>
        </p:nvSpPr>
        <p:spPr bwMode="auto">
          <a:xfrm>
            <a:off x="71628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65" name="Group 17"/>
          <p:cNvGrpSpPr>
            <a:grpSpLocks/>
          </p:cNvGrpSpPr>
          <p:nvPr/>
        </p:nvGrpSpPr>
        <p:grpSpPr bwMode="auto">
          <a:xfrm>
            <a:off x="1524000" y="4800600"/>
            <a:ext cx="762000" cy="76200"/>
            <a:chOff x="1728" y="1152"/>
            <a:chExt cx="480" cy="48"/>
          </a:xfrm>
        </p:grpSpPr>
        <p:sp>
          <p:nvSpPr>
            <p:cNvPr id="78866"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7"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8"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9"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870" name="Group 22"/>
          <p:cNvGrpSpPr>
            <a:grpSpLocks/>
          </p:cNvGrpSpPr>
          <p:nvPr/>
        </p:nvGrpSpPr>
        <p:grpSpPr bwMode="auto">
          <a:xfrm>
            <a:off x="6858000" y="4572000"/>
            <a:ext cx="762000" cy="76200"/>
            <a:chOff x="960" y="3024"/>
            <a:chExt cx="480" cy="48"/>
          </a:xfrm>
        </p:grpSpPr>
        <p:sp>
          <p:nvSpPr>
            <p:cNvPr id="78871" name="Oval 23"/>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2" name="Oval 24"/>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3" name="Oval 25"/>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4" name="Oval 26"/>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875" name="Group 27"/>
          <p:cNvGrpSpPr>
            <a:grpSpLocks/>
          </p:cNvGrpSpPr>
          <p:nvPr/>
        </p:nvGrpSpPr>
        <p:grpSpPr bwMode="auto">
          <a:xfrm>
            <a:off x="2743200" y="2286000"/>
            <a:ext cx="762000" cy="76200"/>
            <a:chOff x="960" y="2880"/>
            <a:chExt cx="480" cy="48"/>
          </a:xfrm>
        </p:grpSpPr>
        <p:sp>
          <p:nvSpPr>
            <p:cNvPr id="78876" name="Oval 28"/>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7" name="Oval 29"/>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8" name="Oval 30"/>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9" name="Oval 31"/>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8880" name="Oval 32"/>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1" name="Oval 33"/>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2" name="Oval 34"/>
          <p:cNvSpPr>
            <a:spLocks noChangeArrowheads="1"/>
          </p:cNvSpPr>
          <p:nvPr/>
        </p:nvSpPr>
        <p:spPr bwMode="auto">
          <a:xfrm>
            <a:off x="69342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83" name="Group 35"/>
          <p:cNvGrpSpPr>
            <a:grpSpLocks/>
          </p:cNvGrpSpPr>
          <p:nvPr/>
        </p:nvGrpSpPr>
        <p:grpSpPr bwMode="auto">
          <a:xfrm>
            <a:off x="1524000" y="4343400"/>
            <a:ext cx="762000" cy="304800"/>
            <a:chOff x="4320" y="2832"/>
            <a:chExt cx="480" cy="192"/>
          </a:xfrm>
        </p:grpSpPr>
        <p:sp>
          <p:nvSpPr>
            <p:cNvPr id="78884" name="Oval 36"/>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5" name="Oval 37"/>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6" name="Oval 38"/>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7" name="Oval 39"/>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8"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9"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0"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1"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8892" name="Oval 44"/>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3" name="Rectangle 45"/>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4" name="Rectangle 46"/>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584187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2"/>
          </p:nvPr>
        </p:nvSpPr>
        <p:spPr/>
        <p:txBody>
          <a:bodyPr/>
          <a:lstStyle/>
          <a:p>
            <a:fld id="{CDF28A8B-9E11-418E-9E67-49728726EEBF}" type="slidenum">
              <a:rPr lang="en-US" altLang="en-US"/>
              <a:pPr/>
              <a:t>41</a:t>
            </a:fld>
            <a:endParaRPr lang="en-US" altLang="en-US"/>
          </a:p>
        </p:txBody>
      </p:sp>
      <p:sp>
        <p:nvSpPr>
          <p:cNvPr id="79874" name="Rectangle 2"/>
          <p:cNvSpPr>
            <a:spLocks noGrp="1" noChangeArrowheads="1"/>
          </p:cNvSpPr>
          <p:nvPr>
            <p:ph type="title"/>
          </p:nvPr>
        </p:nvSpPr>
        <p:spPr/>
        <p:txBody>
          <a:bodyPr/>
          <a:lstStyle/>
          <a:p>
            <a:r>
              <a:rPr lang="en-US" altLang="en-US"/>
              <a:t>Only Microsoft in Teleport Set</a:t>
            </a:r>
          </a:p>
        </p:txBody>
      </p:sp>
      <p:sp>
        <p:nvSpPr>
          <p:cNvPr id="7987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987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987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987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0"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1"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9882" name="AutoShape 10"/>
          <p:cNvCxnSpPr>
            <a:cxnSpLocks noChangeShapeType="1"/>
            <a:stCxn id="79875" idx="6"/>
            <a:endCxn id="7987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83"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8"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9889" name="Group 17"/>
          <p:cNvGrpSpPr>
            <a:grpSpLocks/>
          </p:cNvGrpSpPr>
          <p:nvPr/>
        </p:nvGrpSpPr>
        <p:grpSpPr bwMode="auto">
          <a:xfrm>
            <a:off x="1524000" y="4800600"/>
            <a:ext cx="762000" cy="76200"/>
            <a:chOff x="1728" y="1152"/>
            <a:chExt cx="480" cy="48"/>
          </a:xfrm>
        </p:grpSpPr>
        <p:sp>
          <p:nvSpPr>
            <p:cNvPr id="79890"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1"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2"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3"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894" name="Group 22"/>
          <p:cNvGrpSpPr>
            <a:grpSpLocks/>
          </p:cNvGrpSpPr>
          <p:nvPr/>
        </p:nvGrpSpPr>
        <p:grpSpPr bwMode="auto">
          <a:xfrm>
            <a:off x="6858000" y="4572000"/>
            <a:ext cx="762000" cy="76200"/>
            <a:chOff x="960" y="3024"/>
            <a:chExt cx="480" cy="48"/>
          </a:xfrm>
        </p:grpSpPr>
        <p:sp>
          <p:nvSpPr>
            <p:cNvPr id="79895" name="Oval 23"/>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6" name="Oval 24"/>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7" name="Oval 25"/>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8" name="Oval 26"/>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899" name="Group 27"/>
          <p:cNvGrpSpPr>
            <a:grpSpLocks/>
          </p:cNvGrpSpPr>
          <p:nvPr/>
        </p:nvGrpSpPr>
        <p:grpSpPr bwMode="auto">
          <a:xfrm>
            <a:off x="2743200" y="2286000"/>
            <a:ext cx="762000" cy="76200"/>
            <a:chOff x="960" y="2880"/>
            <a:chExt cx="480" cy="48"/>
          </a:xfrm>
        </p:grpSpPr>
        <p:sp>
          <p:nvSpPr>
            <p:cNvPr id="79900" name="Oval 28"/>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1" name="Oval 29"/>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2" name="Oval 30"/>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3" name="Oval 31"/>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9904" name="Oval 32"/>
          <p:cNvSpPr>
            <a:spLocks noChangeArrowheads="1"/>
          </p:cNvSpPr>
          <p:nvPr/>
        </p:nvSpPr>
        <p:spPr bwMode="auto">
          <a:xfrm>
            <a:off x="6858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5" name="Oval 33"/>
          <p:cNvSpPr>
            <a:spLocks noChangeArrowheads="1"/>
          </p:cNvSpPr>
          <p:nvPr/>
        </p:nvSpPr>
        <p:spPr bwMode="auto">
          <a:xfrm>
            <a:off x="7086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6" name="Oval 34"/>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9907" name="Group 35"/>
          <p:cNvGrpSpPr>
            <a:grpSpLocks/>
          </p:cNvGrpSpPr>
          <p:nvPr/>
        </p:nvGrpSpPr>
        <p:grpSpPr bwMode="auto">
          <a:xfrm>
            <a:off x="1524000" y="4343400"/>
            <a:ext cx="762000" cy="304800"/>
            <a:chOff x="4320" y="2832"/>
            <a:chExt cx="480" cy="192"/>
          </a:xfrm>
        </p:grpSpPr>
        <p:sp>
          <p:nvSpPr>
            <p:cNvPr id="79908" name="Oval 36"/>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9" name="Oval 37"/>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0" name="Oval 38"/>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1" name="Oval 39"/>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2"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3"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4"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5"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9916" name="Oval 44"/>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7" name="Rectangle 45"/>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8" name="Rectangle 46"/>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3585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49F3E4C-85CC-46B0-A60F-E2FA2B2CC505}" type="slidenum">
              <a:rPr lang="en-US" altLang="en-US"/>
              <a:pPr/>
              <a:t>42</a:t>
            </a:fld>
            <a:endParaRPr lang="en-US" altLang="en-US"/>
          </a:p>
        </p:txBody>
      </p:sp>
      <p:sp>
        <p:nvSpPr>
          <p:cNvPr id="80898" name="Rectangle 2"/>
          <p:cNvSpPr>
            <a:spLocks noGrp="1" noChangeArrowheads="1"/>
          </p:cNvSpPr>
          <p:nvPr>
            <p:ph type="title"/>
          </p:nvPr>
        </p:nvSpPr>
        <p:spPr/>
        <p:txBody>
          <a:bodyPr/>
          <a:lstStyle/>
          <a:p>
            <a:r>
              <a:rPr lang="en-US" altLang="en-US"/>
              <a:t>Only Microsoft in Teleport Set</a:t>
            </a:r>
          </a:p>
        </p:txBody>
      </p:sp>
      <p:sp>
        <p:nvSpPr>
          <p:cNvPr id="8089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090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090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090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4"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5"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0906" name="AutoShape 10"/>
          <p:cNvCxnSpPr>
            <a:cxnSpLocks noChangeShapeType="1"/>
            <a:stCxn id="80899" idx="6"/>
            <a:endCxn id="8089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07"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8" name="Oval 12"/>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2"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3"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4"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5"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6"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7" name="Oval 21"/>
          <p:cNvSpPr>
            <a:spLocks noChangeArrowheads="1"/>
          </p:cNvSpPr>
          <p:nvPr/>
        </p:nvSpPr>
        <p:spPr bwMode="auto">
          <a:xfrm>
            <a:off x="7543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8" name="Oval 22"/>
          <p:cNvSpPr>
            <a:spLocks noChangeArrowheads="1"/>
          </p:cNvSpPr>
          <p:nvPr/>
        </p:nvSpPr>
        <p:spPr bwMode="auto">
          <a:xfrm>
            <a:off x="7315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9" name="Oval 23"/>
          <p:cNvSpPr>
            <a:spLocks noChangeArrowheads="1"/>
          </p:cNvSpPr>
          <p:nvPr/>
        </p:nvSpPr>
        <p:spPr bwMode="auto">
          <a:xfrm>
            <a:off x="7086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0" name="Oval 24"/>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1" name="Oval 25"/>
          <p:cNvSpPr>
            <a:spLocks noChangeArrowheads="1"/>
          </p:cNvSpPr>
          <p:nvPr/>
        </p:nvSpPr>
        <p:spPr bwMode="auto">
          <a:xfrm>
            <a:off x="6934200" y="2667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2" name="Oval 26"/>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3"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4"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5" name="Oval 29"/>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6" name="Oval 30"/>
          <p:cNvSpPr>
            <a:spLocks noChangeArrowheads="1"/>
          </p:cNvSpPr>
          <p:nvPr/>
        </p:nvSpPr>
        <p:spPr bwMode="auto">
          <a:xfrm>
            <a:off x="7086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7"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8" name="Oval 32"/>
          <p:cNvSpPr>
            <a:spLocks noChangeArrowheads="1"/>
          </p:cNvSpPr>
          <p:nvPr/>
        </p:nvSpPr>
        <p:spPr bwMode="auto">
          <a:xfrm>
            <a:off x="7162800" y="2514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9" name="Oval 33"/>
          <p:cNvSpPr>
            <a:spLocks noChangeArrowheads="1"/>
          </p:cNvSpPr>
          <p:nvPr/>
        </p:nvSpPr>
        <p:spPr bwMode="auto">
          <a:xfrm>
            <a:off x="17526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0" name="Oval 34"/>
          <p:cNvSpPr>
            <a:spLocks noChangeArrowheads="1"/>
          </p:cNvSpPr>
          <p:nvPr/>
        </p:nvSpPr>
        <p:spPr bwMode="auto">
          <a:xfrm>
            <a:off x="19812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1" name="Oval 35"/>
          <p:cNvSpPr>
            <a:spLocks noChangeArrowheads="1"/>
          </p:cNvSpPr>
          <p:nvPr/>
        </p:nvSpPr>
        <p:spPr bwMode="auto">
          <a:xfrm>
            <a:off x="22098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2"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3"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4"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5"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6"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7"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8"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013096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5AF0199-2394-49A5-B0EE-14238AB3CCE3}" type="slidenum">
              <a:rPr lang="en-US" altLang="en-US"/>
              <a:pPr/>
              <a:t>43</a:t>
            </a:fld>
            <a:endParaRPr lang="en-US" altLang="en-US"/>
          </a:p>
        </p:txBody>
      </p:sp>
      <p:sp>
        <p:nvSpPr>
          <p:cNvPr id="81922" name="Rectangle 2"/>
          <p:cNvSpPr>
            <a:spLocks noGrp="1" noChangeArrowheads="1"/>
          </p:cNvSpPr>
          <p:nvPr>
            <p:ph type="title"/>
          </p:nvPr>
        </p:nvSpPr>
        <p:spPr/>
        <p:txBody>
          <a:bodyPr/>
          <a:lstStyle/>
          <a:p>
            <a:r>
              <a:rPr lang="en-US" altLang="en-US"/>
              <a:t>Only Microsoft in Teleport Set</a:t>
            </a:r>
          </a:p>
        </p:txBody>
      </p:sp>
      <p:sp>
        <p:nvSpPr>
          <p:cNvPr id="8192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192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192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192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1930" name="AutoShape 10"/>
          <p:cNvCxnSpPr>
            <a:cxnSpLocks noChangeShapeType="1"/>
            <a:stCxn id="81923" idx="6"/>
            <a:endCxn id="8192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1" name="Oval 11"/>
          <p:cNvSpPr>
            <a:spLocks noChangeArrowheads="1"/>
          </p:cNvSpPr>
          <p:nvPr/>
        </p:nvSpPr>
        <p:spPr bwMode="auto">
          <a:xfrm>
            <a:off x="7086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2" name="Oval 12"/>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3"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4"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5"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6"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7"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8"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9"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0"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1" name="Oval 21"/>
          <p:cNvSpPr>
            <a:spLocks noChangeArrowheads="1"/>
          </p:cNvSpPr>
          <p:nvPr/>
        </p:nvSpPr>
        <p:spPr bwMode="auto">
          <a:xfrm>
            <a:off x="15240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2" name="Oval 22"/>
          <p:cNvSpPr>
            <a:spLocks noChangeArrowheads="1"/>
          </p:cNvSpPr>
          <p:nvPr/>
        </p:nvSpPr>
        <p:spPr bwMode="auto">
          <a:xfrm>
            <a:off x="17526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3" name="Oval 23"/>
          <p:cNvSpPr>
            <a:spLocks noChangeArrowheads="1"/>
          </p:cNvSpPr>
          <p:nvPr/>
        </p:nvSpPr>
        <p:spPr bwMode="auto">
          <a:xfrm>
            <a:off x="19812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4" name="Oval 24"/>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5" name="Oval 25"/>
          <p:cNvSpPr>
            <a:spLocks noChangeArrowheads="1"/>
          </p:cNvSpPr>
          <p:nvPr/>
        </p:nvSpPr>
        <p:spPr bwMode="auto">
          <a:xfrm>
            <a:off x="6934200" y="2667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6" name="Oval 26"/>
          <p:cNvSpPr>
            <a:spLocks noChangeArrowheads="1"/>
          </p:cNvSpPr>
          <p:nvPr/>
        </p:nvSpPr>
        <p:spPr bwMode="auto">
          <a:xfrm>
            <a:off x="22098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7"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8"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9" name="Oval 29"/>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0" name="Oval 30"/>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1"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2" name="Oval 32"/>
          <p:cNvSpPr>
            <a:spLocks noChangeArrowheads="1"/>
          </p:cNvSpPr>
          <p:nvPr/>
        </p:nvSpPr>
        <p:spPr bwMode="auto">
          <a:xfrm>
            <a:off x="7162800" y="2514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3" name="Oval 33"/>
          <p:cNvSpPr>
            <a:spLocks noChangeArrowheads="1"/>
          </p:cNvSpPr>
          <p:nvPr/>
        </p:nvSpPr>
        <p:spPr bwMode="auto">
          <a:xfrm>
            <a:off x="29718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4" name="Oval 34"/>
          <p:cNvSpPr>
            <a:spLocks noChangeArrowheads="1"/>
          </p:cNvSpPr>
          <p:nvPr/>
        </p:nvSpPr>
        <p:spPr bwMode="auto">
          <a:xfrm>
            <a:off x="27432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5" name="Oval 35"/>
          <p:cNvSpPr>
            <a:spLocks noChangeArrowheads="1"/>
          </p:cNvSpPr>
          <p:nvPr/>
        </p:nvSpPr>
        <p:spPr bwMode="auto">
          <a:xfrm>
            <a:off x="27432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6"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7"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8"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9"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0"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1"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2"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956706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E63D2496-D97A-410B-80DC-06F220231CB7}" type="slidenum">
              <a:rPr lang="en-US" altLang="en-US"/>
              <a:pPr/>
              <a:t>44</a:t>
            </a:fld>
            <a:endParaRPr lang="en-US" altLang="en-US"/>
          </a:p>
        </p:txBody>
      </p:sp>
      <p:sp>
        <p:nvSpPr>
          <p:cNvPr id="82946" name="Rectangle 2"/>
          <p:cNvSpPr>
            <a:spLocks noGrp="1" noChangeArrowheads="1"/>
          </p:cNvSpPr>
          <p:nvPr>
            <p:ph type="title"/>
          </p:nvPr>
        </p:nvSpPr>
        <p:spPr/>
        <p:txBody>
          <a:bodyPr/>
          <a:lstStyle/>
          <a:p>
            <a:r>
              <a:rPr lang="en-US" altLang="en-US"/>
              <a:t>Only Microsoft in Teleport Set</a:t>
            </a:r>
          </a:p>
        </p:txBody>
      </p:sp>
      <p:sp>
        <p:nvSpPr>
          <p:cNvPr id="8294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294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294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295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2954" name="AutoShape 10"/>
          <p:cNvCxnSpPr>
            <a:cxnSpLocks noChangeShapeType="1"/>
            <a:stCxn id="82947" idx="6"/>
            <a:endCxn id="8294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55"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6" name="Oval 12"/>
          <p:cNvSpPr>
            <a:spLocks noChangeArrowheads="1"/>
          </p:cNvSpPr>
          <p:nvPr/>
        </p:nvSpPr>
        <p:spPr bwMode="auto">
          <a:xfrm>
            <a:off x="8001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7"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8"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9"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0" name="Oval 16"/>
          <p:cNvSpPr>
            <a:spLocks noChangeArrowheads="1"/>
          </p:cNvSpPr>
          <p:nvPr/>
        </p:nvSpPr>
        <p:spPr bwMode="auto">
          <a:xfrm>
            <a:off x="80010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1"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2"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3"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4"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5" name="Oval 21"/>
          <p:cNvSpPr>
            <a:spLocks noChangeArrowheads="1"/>
          </p:cNvSpPr>
          <p:nvPr/>
        </p:nvSpPr>
        <p:spPr bwMode="auto">
          <a:xfrm>
            <a:off x="15240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6" name="Oval 22"/>
          <p:cNvSpPr>
            <a:spLocks noChangeArrowheads="1"/>
          </p:cNvSpPr>
          <p:nvPr/>
        </p:nvSpPr>
        <p:spPr bwMode="auto">
          <a:xfrm>
            <a:off x="17526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7" name="Oval 23"/>
          <p:cNvSpPr>
            <a:spLocks noChangeArrowheads="1"/>
          </p:cNvSpPr>
          <p:nvPr/>
        </p:nvSpPr>
        <p:spPr bwMode="auto">
          <a:xfrm>
            <a:off x="19812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8" name="Oval 24"/>
          <p:cNvSpPr>
            <a:spLocks noChangeArrowheads="1"/>
          </p:cNvSpPr>
          <p:nvPr/>
        </p:nvSpPr>
        <p:spPr bwMode="auto">
          <a:xfrm>
            <a:off x="7086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9" name="Oval 25"/>
          <p:cNvSpPr>
            <a:spLocks noChangeArrowheads="1"/>
          </p:cNvSpPr>
          <p:nvPr/>
        </p:nvSpPr>
        <p:spPr bwMode="auto">
          <a:xfrm>
            <a:off x="7543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0" name="Oval 26"/>
          <p:cNvSpPr>
            <a:spLocks noChangeArrowheads="1"/>
          </p:cNvSpPr>
          <p:nvPr/>
        </p:nvSpPr>
        <p:spPr bwMode="auto">
          <a:xfrm>
            <a:off x="22098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1"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2"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3" name="Oval 29"/>
          <p:cNvSpPr>
            <a:spLocks noChangeArrowheads="1"/>
          </p:cNvSpPr>
          <p:nvPr/>
        </p:nvSpPr>
        <p:spPr bwMode="auto">
          <a:xfrm>
            <a:off x="7315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4" name="Oval 30"/>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5"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6" name="Oval 32"/>
          <p:cNvSpPr>
            <a:spLocks noChangeArrowheads="1"/>
          </p:cNvSpPr>
          <p:nvPr/>
        </p:nvSpPr>
        <p:spPr bwMode="auto">
          <a:xfrm>
            <a:off x="77724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7" name="Oval 33"/>
          <p:cNvSpPr>
            <a:spLocks noChangeArrowheads="1"/>
          </p:cNvSpPr>
          <p:nvPr/>
        </p:nvSpPr>
        <p:spPr bwMode="auto">
          <a:xfrm>
            <a:off x="29718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8" name="Oval 34"/>
          <p:cNvSpPr>
            <a:spLocks noChangeArrowheads="1"/>
          </p:cNvSpPr>
          <p:nvPr/>
        </p:nvSpPr>
        <p:spPr bwMode="auto">
          <a:xfrm>
            <a:off x="27432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9" name="Oval 35"/>
          <p:cNvSpPr>
            <a:spLocks noChangeArrowheads="1"/>
          </p:cNvSpPr>
          <p:nvPr/>
        </p:nvSpPr>
        <p:spPr bwMode="auto">
          <a:xfrm>
            <a:off x="27432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0" name="Oval 36"/>
          <p:cNvSpPr>
            <a:spLocks noChangeArrowheads="1"/>
          </p:cNvSpPr>
          <p:nvPr/>
        </p:nvSpPr>
        <p:spPr bwMode="auto">
          <a:xfrm>
            <a:off x="70866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1"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2"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3"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4"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5"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6"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36753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FC38A4-8AA6-4F42-929F-7DFE06EA80A3}" type="slidenum">
              <a:rPr lang="en-US" altLang="en-US"/>
              <a:pPr/>
              <a:t>45</a:t>
            </a:fld>
            <a:endParaRPr lang="en-US" altLang="en-US"/>
          </a:p>
        </p:txBody>
      </p:sp>
      <p:sp>
        <p:nvSpPr>
          <p:cNvPr id="112642" name="Rectangle 2"/>
          <p:cNvSpPr>
            <a:spLocks noGrp="1" noChangeArrowheads="1"/>
          </p:cNvSpPr>
          <p:nvPr>
            <p:ph type="title"/>
          </p:nvPr>
        </p:nvSpPr>
        <p:spPr/>
        <p:txBody>
          <a:bodyPr/>
          <a:lstStyle/>
          <a:p>
            <a:r>
              <a:rPr lang="en-US" altLang="en-US" dirty="0"/>
              <a:t>Picking the Teleport Set</a:t>
            </a:r>
          </a:p>
        </p:txBody>
      </p:sp>
      <p:sp>
        <p:nvSpPr>
          <p:cNvPr id="112643" name="Rectangle 3"/>
          <p:cNvSpPr>
            <a:spLocks noGrp="1" noChangeArrowheads="1"/>
          </p:cNvSpPr>
          <p:nvPr>
            <p:ph type="body" idx="1"/>
          </p:nvPr>
        </p:nvSpPr>
        <p:spPr/>
        <p:txBody>
          <a:bodyPr/>
          <a:lstStyle/>
          <a:p>
            <a:pPr marL="609600" indent="-609600">
              <a:buFont typeface="Monotype Sorts" pitchFamily="2" charset="2"/>
              <a:buAutoNum type="arabicPeriod"/>
            </a:pPr>
            <a:r>
              <a:rPr lang="en-US" altLang="en-US" dirty="0" smtClean="0"/>
              <a:t>One option is to choose </a:t>
            </a:r>
            <a:r>
              <a:rPr lang="en-US" altLang="en-US" dirty="0"/>
              <a:t>the pages belonging to the topic in </a:t>
            </a:r>
            <a:r>
              <a:rPr lang="en-US" altLang="en-US" dirty="0">
                <a:solidFill>
                  <a:srgbClr val="00B050"/>
                </a:solidFill>
              </a:rPr>
              <a:t>Open Directory</a:t>
            </a:r>
            <a:r>
              <a:rPr lang="en-US" altLang="en-US" dirty="0"/>
              <a:t>.</a:t>
            </a:r>
          </a:p>
          <a:p>
            <a:pPr marL="609600" indent="-609600">
              <a:buFont typeface="Monotype Sorts" pitchFamily="2" charset="2"/>
              <a:buAutoNum type="arabicPeriod"/>
            </a:pPr>
            <a:r>
              <a:rPr lang="en-US" altLang="en-US" dirty="0" smtClean="0"/>
              <a:t>Another option is to “learn,” </a:t>
            </a:r>
            <a:r>
              <a:rPr lang="en-US" altLang="en-US" dirty="0"/>
              <a:t>from </a:t>
            </a:r>
            <a:r>
              <a:rPr lang="en-US" altLang="en-US" dirty="0" smtClean="0"/>
              <a:t>a training set (which could be Open Directory), </a:t>
            </a:r>
            <a:r>
              <a:rPr lang="en-US" altLang="en-US" dirty="0"/>
              <a:t>the typical words in pages belonging to the topic; use pages heavy in those words as the teleport set.</a:t>
            </a:r>
          </a:p>
        </p:txBody>
      </p:sp>
    </p:spTree>
    <p:extLst>
      <p:ext uri="{BB962C8B-B14F-4D97-AF65-F5344CB8AC3E}">
        <p14:creationId xmlns:p14="http://schemas.microsoft.com/office/powerpoint/2010/main" val="233695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A05181-58DE-4B09-812F-90F62BF5649C}" type="slidenum">
              <a:rPr lang="en-US" altLang="en-US"/>
              <a:pPr/>
              <a:t>46</a:t>
            </a:fld>
            <a:endParaRPr lang="en-US" altLang="en-US"/>
          </a:p>
        </p:txBody>
      </p:sp>
      <p:sp>
        <p:nvSpPr>
          <p:cNvPr id="83970" name="Rectangle 2"/>
          <p:cNvSpPr>
            <a:spLocks noGrp="1" noChangeArrowheads="1"/>
          </p:cNvSpPr>
          <p:nvPr>
            <p:ph type="title"/>
          </p:nvPr>
        </p:nvSpPr>
        <p:spPr/>
        <p:txBody>
          <a:bodyPr/>
          <a:lstStyle/>
          <a:p>
            <a:r>
              <a:rPr lang="en-US" altLang="en-US" dirty="0">
                <a:solidFill>
                  <a:srgbClr val="00B0F0"/>
                </a:solidFill>
              </a:rPr>
              <a:t>Application</a:t>
            </a:r>
            <a:r>
              <a:rPr lang="en-US" altLang="en-US" dirty="0"/>
              <a:t>: Link Spam</a:t>
            </a:r>
          </a:p>
        </p:txBody>
      </p:sp>
      <p:sp>
        <p:nvSpPr>
          <p:cNvPr id="83971" name="Rectangle 3"/>
          <p:cNvSpPr>
            <a:spLocks noGrp="1" noChangeArrowheads="1"/>
          </p:cNvSpPr>
          <p:nvPr>
            <p:ph type="body" idx="1"/>
          </p:nvPr>
        </p:nvSpPr>
        <p:spPr/>
        <p:txBody>
          <a:bodyPr/>
          <a:lstStyle/>
          <a:p>
            <a:r>
              <a:rPr lang="en-US" altLang="en-US" dirty="0"/>
              <a:t>Spam </a:t>
            </a:r>
            <a:r>
              <a:rPr lang="en-US" altLang="en-US" dirty="0" smtClean="0"/>
              <a:t>farmers </a:t>
            </a:r>
            <a:r>
              <a:rPr lang="en-US" altLang="en-US" dirty="0"/>
              <a:t>create networks of millions of pages designed to focus PageRank on a few undeserving pages</a:t>
            </a:r>
            <a:r>
              <a:rPr lang="en-US" altLang="en-US" dirty="0" smtClean="0"/>
              <a:t>.</a:t>
            </a:r>
          </a:p>
          <a:p>
            <a:pPr lvl="1"/>
            <a:r>
              <a:rPr lang="en-US" altLang="en-US" dirty="0" smtClean="0"/>
              <a:t>We’ll discuss this technology shortly.</a:t>
            </a:r>
            <a:endParaRPr lang="en-US" altLang="en-US" dirty="0"/>
          </a:p>
          <a:p>
            <a:r>
              <a:rPr lang="en-US" altLang="en-US" dirty="0"/>
              <a:t>To minimize their influence, use a teleport set consisting of trusted pages only.</a:t>
            </a:r>
          </a:p>
          <a:p>
            <a:pPr lvl="1"/>
            <a:r>
              <a:rPr lang="en-US" altLang="en-US" dirty="0">
                <a:solidFill>
                  <a:srgbClr val="00B050"/>
                </a:solidFill>
              </a:rPr>
              <a:t>Example</a:t>
            </a:r>
            <a:r>
              <a:rPr lang="en-US" altLang="en-US" dirty="0"/>
              <a:t>: home pages of universities.</a:t>
            </a:r>
          </a:p>
        </p:txBody>
      </p:sp>
    </p:spTree>
    <p:extLst>
      <p:ext uri="{BB962C8B-B14F-4D97-AF65-F5344CB8AC3E}">
        <p14:creationId xmlns:p14="http://schemas.microsoft.com/office/powerpoint/2010/main" val="12431411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HITS</a:t>
            </a:r>
            <a:endParaRPr lang="en-US" dirty="0">
              <a:solidFill>
                <a:srgbClr val="CC0000"/>
              </a:solidFill>
            </a:endParaRPr>
          </a:p>
        </p:txBody>
      </p:sp>
      <p:sp>
        <p:nvSpPr>
          <p:cNvPr id="9" name="Rectangle 3"/>
          <p:cNvSpPr>
            <a:spLocks noGrp="1" noChangeArrowheads="1"/>
          </p:cNvSpPr>
          <p:nvPr>
            <p:ph type="ctrTitle"/>
          </p:nvPr>
        </p:nvSpPr>
        <p:spPr>
          <a:xfrm>
            <a:off x="1143000" y="2590800"/>
            <a:ext cx="7467600" cy="1981200"/>
          </a:xfrm>
        </p:spPr>
        <p:txBody>
          <a:bodyPr>
            <a:noAutofit/>
          </a:bodyPr>
          <a:lstStyle/>
          <a:p>
            <a:pPr lvl="0">
              <a:spcBef>
                <a:spcPts val="0"/>
              </a:spcBef>
            </a:pPr>
            <a:r>
              <a:rPr lang="en-US" sz="3600" dirty="0" smtClean="0">
                <a:solidFill>
                  <a:srgbClr val="FF9900"/>
                </a:solidFill>
              </a:rPr>
              <a:t>Hubs</a:t>
            </a:r>
            <a:br>
              <a:rPr lang="en-US" sz="3600" dirty="0" smtClean="0">
                <a:solidFill>
                  <a:srgbClr val="FF9900"/>
                </a:solidFill>
              </a:rPr>
            </a:br>
            <a:r>
              <a:rPr lang="en-US" sz="3600" dirty="0" smtClean="0">
                <a:solidFill>
                  <a:srgbClr val="FF9900"/>
                </a:solidFill>
              </a:rPr>
              <a:t>Authorities</a:t>
            </a:r>
            <a:br>
              <a:rPr lang="en-US" sz="3600" dirty="0" smtClean="0">
                <a:solidFill>
                  <a:srgbClr val="FF9900"/>
                </a:solidFill>
              </a:rPr>
            </a:br>
            <a:r>
              <a:rPr lang="en-US" sz="3600" dirty="0" smtClean="0">
                <a:solidFill>
                  <a:srgbClr val="FF9900"/>
                </a:solidFill>
              </a:rPr>
              <a:t>Solving the Implied Recursion</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1472718754"/>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6C9F4E-17E1-4A3A-90AD-2475EC970213}" type="slidenum">
              <a:rPr lang="en-US" altLang="en-US"/>
              <a:pPr/>
              <a:t>48</a:t>
            </a:fld>
            <a:endParaRPr lang="en-US" altLang="en-US"/>
          </a:p>
        </p:txBody>
      </p:sp>
      <p:sp>
        <p:nvSpPr>
          <p:cNvPr id="29698" name="Rectangle 2"/>
          <p:cNvSpPr>
            <a:spLocks noGrp="1" noChangeArrowheads="1"/>
          </p:cNvSpPr>
          <p:nvPr>
            <p:ph type="title"/>
          </p:nvPr>
        </p:nvSpPr>
        <p:spPr/>
        <p:txBody>
          <a:bodyPr/>
          <a:lstStyle/>
          <a:p>
            <a:r>
              <a:rPr lang="en-US" altLang="en-US" dirty="0"/>
              <a:t>Hubs and </a:t>
            </a:r>
            <a:r>
              <a:rPr lang="en-US" altLang="en-US" dirty="0" smtClean="0"/>
              <a:t>Authorities (“HITS”)</a:t>
            </a:r>
            <a:endParaRPr lang="en-US" altLang="en-US" dirty="0"/>
          </a:p>
        </p:txBody>
      </p:sp>
      <p:sp>
        <p:nvSpPr>
          <p:cNvPr id="29699" name="Rectangle 3"/>
          <p:cNvSpPr>
            <a:spLocks noGrp="1" noChangeArrowheads="1"/>
          </p:cNvSpPr>
          <p:nvPr>
            <p:ph type="body" idx="1"/>
          </p:nvPr>
        </p:nvSpPr>
        <p:spPr>
          <a:xfrm>
            <a:off x="457200" y="1295400"/>
            <a:ext cx="8305800" cy="4419600"/>
          </a:xfrm>
        </p:spPr>
        <p:txBody>
          <a:bodyPr/>
          <a:lstStyle/>
          <a:p>
            <a:r>
              <a:rPr lang="en-US" altLang="en-US" dirty="0"/>
              <a:t>Mutually recursive definition:</a:t>
            </a:r>
          </a:p>
          <a:p>
            <a:pPr lvl="1"/>
            <a:r>
              <a:rPr lang="en-US" altLang="en-US" dirty="0"/>
              <a:t>A </a:t>
            </a:r>
            <a:r>
              <a:rPr lang="en-US" altLang="en-US" i="1" dirty="0" smtClean="0">
                <a:solidFill>
                  <a:srgbClr val="FF0066"/>
                </a:solidFill>
              </a:rPr>
              <a:t>hub</a:t>
            </a:r>
            <a:r>
              <a:rPr lang="en-US" altLang="en-US" dirty="0" smtClean="0"/>
              <a:t> </a:t>
            </a:r>
            <a:r>
              <a:rPr lang="en-US" altLang="en-US" dirty="0"/>
              <a:t>links to many authorities;</a:t>
            </a:r>
          </a:p>
          <a:p>
            <a:pPr lvl="1"/>
            <a:r>
              <a:rPr lang="en-US" altLang="en-US" dirty="0"/>
              <a:t>An </a:t>
            </a:r>
            <a:r>
              <a:rPr lang="en-US" altLang="en-US" i="1" dirty="0" smtClean="0">
                <a:solidFill>
                  <a:srgbClr val="FF0066"/>
                </a:solidFill>
              </a:rPr>
              <a:t>authority</a:t>
            </a:r>
            <a:r>
              <a:rPr lang="en-US" altLang="en-US" dirty="0" smtClean="0"/>
              <a:t> </a:t>
            </a:r>
            <a:r>
              <a:rPr lang="en-US" altLang="en-US" dirty="0"/>
              <a:t>is linked to by many hubs.</a:t>
            </a:r>
          </a:p>
          <a:p>
            <a:r>
              <a:rPr lang="en-US" altLang="en-US" dirty="0"/>
              <a:t>Authorities turn out to be places where information can be found.</a:t>
            </a:r>
          </a:p>
          <a:p>
            <a:pPr lvl="1"/>
            <a:r>
              <a:rPr lang="en-US" altLang="en-US" dirty="0">
                <a:solidFill>
                  <a:srgbClr val="00B050"/>
                </a:solidFill>
              </a:rPr>
              <a:t>Example</a:t>
            </a:r>
            <a:r>
              <a:rPr lang="en-US" altLang="en-US" dirty="0"/>
              <a:t>: course home pages.</a:t>
            </a:r>
          </a:p>
          <a:p>
            <a:r>
              <a:rPr lang="en-US" altLang="en-US" dirty="0"/>
              <a:t>Hubs tell where the authorities are.</a:t>
            </a:r>
          </a:p>
          <a:p>
            <a:pPr lvl="1"/>
            <a:r>
              <a:rPr lang="en-US" altLang="en-US" dirty="0">
                <a:solidFill>
                  <a:srgbClr val="00B050"/>
                </a:solidFill>
              </a:rPr>
              <a:t>Example</a:t>
            </a:r>
            <a:r>
              <a:rPr lang="en-US" altLang="en-US" dirty="0"/>
              <a:t>: </a:t>
            </a:r>
            <a:r>
              <a:rPr lang="en-US" altLang="en-US" dirty="0" smtClean="0"/>
              <a:t>departmental course-listing </a:t>
            </a:r>
            <a:r>
              <a:rPr lang="en-US" altLang="en-US" dirty="0"/>
              <a:t>page.</a:t>
            </a:r>
          </a:p>
        </p:txBody>
      </p:sp>
    </p:spTree>
    <p:extLst>
      <p:ext uri="{BB962C8B-B14F-4D97-AF65-F5344CB8AC3E}">
        <p14:creationId xmlns:p14="http://schemas.microsoft.com/office/powerpoint/2010/main" val="159684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69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143225-A98D-43F9-A826-D31EEC36D345}" type="slidenum">
              <a:rPr lang="en-US" altLang="en-US"/>
              <a:pPr/>
              <a:t>49</a:t>
            </a:fld>
            <a:endParaRPr lang="en-US" altLang="en-US"/>
          </a:p>
        </p:txBody>
      </p:sp>
      <p:sp>
        <p:nvSpPr>
          <p:cNvPr id="30722" name="Rectangle 2"/>
          <p:cNvSpPr>
            <a:spLocks noGrp="1" noChangeArrowheads="1"/>
          </p:cNvSpPr>
          <p:nvPr>
            <p:ph type="title"/>
          </p:nvPr>
        </p:nvSpPr>
        <p:spPr/>
        <p:txBody>
          <a:bodyPr/>
          <a:lstStyle/>
          <a:p>
            <a:r>
              <a:rPr lang="en-US" altLang="en-US"/>
              <a:t>Transition Matrix </a:t>
            </a:r>
            <a:r>
              <a:rPr lang="en-US" altLang="en-US" i="1"/>
              <a:t>A</a:t>
            </a:r>
            <a:endParaRPr lang="en-US" altLang="en-US"/>
          </a:p>
        </p:txBody>
      </p:sp>
      <p:sp>
        <p:nvSpPr>
          <p:cNvPr id="30723" name="Rectangle 3"/>
          <p:cNvSpPr>
            <a:spLocks noGrp="1" noChangeArrowheads="1"/>
          </p:cNvSpPr>
          <p:nvPr>
            <p:ph type="body" idx="1"/>
          </p:nvPr>
        </p:nvSpPr>
        <p:spPr/>
        <p:txBody>
          <a:bodyPr/>
          <a:lstStyle/>
          <a:p>
            <a:r>
              <a:rPr lang="en-US" altLang="en-US" dirty="0" smtClean="0"/>
              <a:t>HITS </a:t>
            </a:r>
            <a:r>
              <a:rPr lang="en-US" altLang="en-US" dirty="0"/>
              <a:t>uses a matrix </a:t>
            </a:r>
            <a:r>
              <a:rPr lang="en-US" altLang="en-US" i="1" dirty="0" smtClean="0"/>
              <a:t>A</a:t>
            </a:r>
            <a:r>
              <a:rPr lang="en-US" altLang="en-US" dirty="0" smtClean="0"/>
              <a:t>[</a:t>
            </a:r>
            <a:r>
              <a:rPr lang="en-US" altLang="en-US" i="1" dirty="0" err="1" smtClean="0"/>
              <a:t>i</a:t>
            </a:r>
            <a:r>
              <a:rPr lang="en-US" altLang="en-US" dirty="0"/>
              <a:t>, </a:t>
            </a:r>
            <a:r>
              <a:rPr lang="en-US" altLang="en-US" i="1" dirty="0" smtClean="0"/>
              <a:t>j</a:t>
            </a:r>
            <a:r>
              <a:rPr lang="en-US" altLang="en-US" dirty="0" smtClean="0"/>
              <a:t>] </a:t>
            </a:r>
            <a:r>
              <a:rPr lang="en-US" altLang="en-US" dirty="0"/>
              <a:t>= 1 if page </a:t>
            </a:r>
            <a:r>
              <a:rPr lang="en-US" altLang="en-US" i="1" dirty="0" err="1"/>
              <a:t>i</a:t>
            </a:r>
            <a:r>
              <a:rPr lang="en-US" altLang="en-US" dirty="0"/>
              <a:t> links to page </a:t>
            </a:r>
            <a:r>
              <a:rPr lang="en-US" altLang="en-US" i="1" dirty="0"/>
              <a:t>j</a:t>
            </a:r>
            <a:r>
              <a:rPr lang="en-US" altLang="en-US" dirty="0"/>
              <a:t>, 0 if not.</a:t>
            </a:r>
          </a:p>
          <a:p>
            <a:r>
              <a:rPr lang="en-US" altLang="en-US" i="1" dirty="0"/>
              <a:t>A</a:t>
            </a:r>
            <a:r>
              <a:rPr lang="en-US" altLang="en-US" i="1" baseline="30000" dirty="0"/>
              <a:t>T</a:t>
            </a:r>
            <a:r>
              <a:rPr lang="en-US" altLang="en-US" i="1" dirty="0"/>
              <a:t>, </a:t>
            </a:r>
            <a:r>
              <a:rPr lang="en-US" altLang="en-US" dirty="0"/>
              <a:t>the transpose of </a:t>
            </a:r>
            <a:r>
              <a:rPr lang="en-US" altLang="en-US" i="1" dirty="0"/>
              <a:t>A</a:t>
            </a:r>
            <a:r>
              <a:rPr lang="en-US" altLang="en-US" dirty="0"/>
              <a:t>, is similar to the PageRank matrix </a:t>
            </a:r>
            <a:r>
              <a:rPr lang="en-US" altLang="en-US" i="1" dirty="0"/>
              <a:t>M</a:t>
            </a:r>
            <a:r>
              <a:rPr lang="en-US" altLang="en-US" dirty="0"/>
              <a:t>, but </a:t>
            </a:r>
            <a:r>
              <a:rPr lang="en-US" altLang="en-US" i="1" dirty="0"/>
              <a:t>A</a:t>
            </a:r>
            <a:r>
              <a:rPr lang="en-US" altLang="en-US" i="1" baseline="30000" dirty="0"/>
              <a:t>T</a:t>
            </a:r>
            <a:r>
              <a:rPr lang="en-US" altLang="en-US" dirty="0"/>
              <a:t> has 1’s where </a:t>
            </a:r>
            <a:r>
              <a:rPr lang="en-US" altLang="en-US" i="1" dirty="0"/>
              <a:t>M</a:t>
            </a:r>
            <a:r>
              <a:rPr lang="en-US" altLang="en-US" dirty="0"/>
              <a:t> </a:t>
            </a:r>
            <a:r>
              <a:rPr lang="en-US" altLang="en-US" dirty="0" smtClean="0"/>
              <a:t>has </a:t>
            </a:r>
            <a:r>
              <a:rPr lang="en-US" altLang="en-US" dirty="0"/>
              <a:t>fractions</a:t>
            </a:r>
            <a:r>
              <a:rPr lang="en-US" altLang="en-US" dirty="0" smtClean="0"/>
              <a:t>.</a:t>
            </a:r>
          </a:p>
          <a:p>
            <a:r>
              <a:rPr lang="en-US" altLang="en-US" smtClean="0"/>
              <a:t>Also, HITS </a:t>
            </a:r>
            <a:r>
              <a:rPr lang="en-US" altLang="en-US" dirty="0" smtClean="0"/>
              <a:t>uses column vectors </a:t>
            </a:r>
            <a:r>
              <a:rPr lang="en-US" altLang="en-US" b="1" dirty="0" smtClean="0"/>
              <a:t>h</a:t>
            </a:r>
            <a:r>
              <a:rPr lang="en-US" altLang="en-US" dirty="0" smtClean="0"/>
              <a:t> and </a:t>
            </a:r>
            <a:r>
              <a:rPr lang="en-US" altLang="en-US" b="1" dirty="0" smtClean="0"/>
              <a:t>a</a:t>
            </a:r>
            <a:r>
              <a:rPr lang="en-US" altLang="en-US" dirty="0" smtClean="0"/>
              <a:t> representing the degrees to which each page is a hub or authority, respectively.</a:t>
            </a:r>
          </a:p>
          <a:p>
            <a:r>
              <a:rPr lang="en-US" altLang="en-US" dirty="0" smtClean="0"/>
              <a:t>Computation of </a:t>
            </a:r>
            <a:r>
              <a:rPr lang="en-US" altLang="en-US" b="1" dirty="0" smtClean="0"/>
              <a:t>h</a:t>
            </a:r>
            <a:r>
              <a:rPr lang="en-US" altLang="en-US" dirty="0" smtClean="0"/>
              <a:t> and </a:t>
            </a:r>
            <a:r>
              <a:rPr lang="en-US" altLang="en-US" b="1" dirty="0" smtClean="0"/>
              <a:t>a</a:t>
            </a:r>
            <a:r>
              <a:rPr lang="en-US" altLang="en-US" dirty="0" smtClean="0"/>
              <a:t> is similar to the iterative way we compute PageRank.</a:t>
            </a:r>
            <a:endParaRPr lang="en-US" altLang="en-US" dirty="0"/>
          </a:p>
        </p:txBody>
      </p:sp>
    </p:spTree>
    <p:extLst>
      <p:ext uri="{BB962C8B-B14F-4D97-AF65-F5344CB8AC3E}">
        <p14:creationId xmlns:p14="http://schemas.microsoft.com/office/powerpoint/2010/main" val="315426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B653C17B-55D1-4CB7-A471-998EDB29AF08}" type="slidenum">
              <a:rPr lang="en-US" altLang="en-US"/>
              <a:pPr/>
              <a:t>5</a:t>
            </a:fld>
            <a:endParaRPr lang="en-US" altLang="en-US"/>
          </a:p>
        </p:txBody>
      </p:sp>
      <p:sp>
        <p:nvSpPr>
          <p:cNvPr id="12290" name="Rectangle 2"/>
          <p:cNvSpPr>
            <a:spLocks noGrp="1" noChangeArrowheads="1"/>
          </p:cNvSpPr>
          <p:nvPr>
            <p:ph type="title"/>
          </p:nvPr>
        </p:nvSpPr>
        <p:spPr/>
        <p:txBody>
          <a:bodyPr/>
          <a:lstStyle/>
          <a:p>
            <a:r>
              <a:rPr lang="en-US" altLang="en-US" dirty="0">
                <a:solidFill>
                  <a:srgbClr val="92D050"/>
                </a:solidFill>
              </a:rPr>
              <a:t>Example</a:t>
            </a:r>
            <a:r>
              <a:rPr lang="en-US" altLang="en-US" dirty="0"/>
              <a:t>: Transition Matrix</a:t>
            </a:r>
          </a:p>
        </p:txBody>
      </p:sp>
      <p:sp>
        <p:nvSpPr>
          <p:cNvPr id="12291" name="Rectangle 3"/>
          <p:cNvSpPr>
            <a:spLocks noChangeArrowheads="1"/>
          </p:cNvSpPr>
          <p:nvPr/>
        </p:nvSpPr>
        <p:spPr bwMode="auto">
          <a:xfrm>
            <a:off x="3352800" y="2819400"/>
            <a:ext cx="2057400" cy="19812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Text Box 4"/>
          <p:cNvSpPr txBox="1">
            <a:spLocks noChangeArrowheads="1"/>
          </p:cNvSpPr>
          <p:nvPr/>
        </p:nvSpPr>
        <p:spPr bwMode="auto">
          <a:xfrm>
            <a:off x="2727325" y="3081338"/>
            <a:ext cx="25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i</a:t>
            </a:r>
          </a:p>
        </p:txBody>
      </p:sp>
      <p:sp>
        <p:nvSpPr>
          <p:cNvPr id="12293" name="Text Box 5"/>
          <p:cNvSpPr txBox="1">
            <a:spLocks noChangeArrowheads="1"/>
          </p:cNvSpPr>
          <p:nvPr/>
        </p:nvSpPr>
        <p:spPr bwMode="auto">
          <a:xfrm>
            <a:off x="4479925" y="2243138"/>
            <a:ext cx="26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j</a:t>
            </a:r>
          </a:p>
        </p:txBody>
      </p:sp>
      <p:sp>
        <p:nvSpPr>
          <p:cNvPr id="12294" name="Line 6"/>
          <p:cNvSpPr>
            <a:spLocks noChangeShapeType="1"/>
          </p:cNvSpPr>
          <p:nvPr/>
        </p:nvSpPr>
        <p:spPr bwMode="auto">
          <a:xfrm>
            <a:off x="3352800" y="34290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4572000" y="28194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Text Box 8"/>
          <p:cNvSpPr txBox="1">
            <a:spLocks noChangeArrowheads="1"/>
          </p:cNvSpPr>
          <p:nvPr/>
        </p:nvSpPr>
        <p:spPr bwMode="auto">
          <a:xfrm>
            <a:off x="609600" y="1828800"/>
            <a:ext cx="69172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Suppose page </a:t>
            </a:r>
            <a:r>
              <a:rPr lang="en-US" altLang="en-US" sz="2400" i="1" dirty="0"/>
              <a:t>j </a:t>
            </a:r>
            <a:r>
              <a:rPr lang="en-US" altLang="en-US" sz="2400" dirty="0"/>
              <a:t> links to 3 pages, including </a:t>
            </a:r>
            <a:r>
              <a:rPr lang="en-US" altLang="en-US" sz="2400" i="1" dirty="0" err="1"/>
              <a:t>i</a:t>
            </a:r>
            <a:r>
              <a:rPr lang="en-US" altLang="en-US" sz="2400" i="1" dirty="0"/>
              <a:t>  </a:t>
            </a:r>
            <a:r>
              <a:rPr lang="en-US" altLang="en-US" sz="2400" dirty="0"/>
              <a:t>but not</a:t>
            </a:r>
            <a:r>
              <a:rPr lang="en-US" altLang="en-US" sz="2400" i="1" dirty="0"/>
              <a:t> x.</a:t>
            </a:r>
            <a:endParaRPr lang="en-US" altLang="en-US" sz="2400" dirty="0"/>
          </a:p>
        </p:txBody>
      </p:sp>
      <p:sp>
        <p:nvSpPr>
          <p:cNvPr id="12297" name="Text Box 9"/>
          <p:cNvSpPr txBox="1">
            <a:spLocks noChangeArrowheads="1"/>
          </p:cNvSpPr>
          <p:nvPr/>
        </p:nvSpPr>
        <p:spPr bwMode="auto">
          <a:xfrm>
            <a:off x="6019800" y="3878263"/>
            <a:ext cx="633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1/3</a:t>
            </a:r>
          </a:p>
        </p:txBody>
      </p:sp>
      <p:sp>
        <p:nvSpPr>
          <p:cNvPr id="12301" name="Line 13"/>
          <p:cNvSpPr>
            <a:spLocks noChangeShapeType="1"/>
          </p:cNvSpPr>
          <p:nvPr/>
        </p:nvSpPr>
        <p:spPr bwMode="auto">
          <a:xfrm flipH="1" flipV="1">
            <a:off x="4572000" y="3429000"/>
            <a:ext cx="1447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Line 14"/>
          <p:cNvSpPr>
            <a:spLocks noChangeShapeType="1"/>
          </p:cNvSpPr>
          <p:nvPr/>
        </p:nvSpPr>
        <p:spPr bwMode="auto">
          <a:xfrm flipH="1">
            <a:off x="3352800" y="42672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Text Box 15"/>
          <p:cNvSpPr txBox="1">
            <a:spLocks noChangeArrowheads="1"/>
          </p:cNvSpPr>
          <p:nvPr/>
        </p:nvSpPr>
        <p:spPr bwMode="auto">
          <a:xfrm>
            <a:off x="2743200" y="4038600"/>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x</a:t>
            </a:r>
          </a:p>
        </p:txBody>
      </p:sp>
      <p:sp>
        <p:nvSpPr>
          <p:cNvPr id="12305" name="Line 17"/>
          <p:cNvSpPr>
            <a:spLocks noChangeShapeType="1"/>
          </p:cNvSpPr>
          <p:nvPr/>
        </p:nvSpPr>
        <p:spPr bwMode="auto">
          <a:xfrm flipH="1" flipV="1">
            <a:off x="4572000" y="4267200"/>
            <a:ext cx="8382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Text Box 18"/>
          <p:cNvSpPr txBox="1">
            <a:spLocks noChangeArrowheads="1"/>
          </p:cNvSpPr>
          <p:nvPr/>
        </p:nvSpPr>
        <p:spPr bwMode="auto">
          <a:xfrm>
            <a:off x="5470525" y="51387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
        <p:nvSpPr>
          <p:cNvPr id="2" name="TextBox 1"/>
          <p:cNvSpPr txBox="1"/>
          <p:nvPr/>
        </p:nvSpPr>
        <p:spPr>
          <a:xfrm>
            <a:off x="2167297" y="5705605"/>
            <a:ext cx="3583032" cy="830997"/>
          </a:xfrm>
          <a:prstGeom prst="rect">
            <a:avLst/>
          </a:prstGeom>
          <a:noFill/>
        </p:spPr>
        <p:txBody>
          <a:bodyPr wrap="none" rtlCol="0">
            <a:spAutoFit/>
          </a:bodyPr>
          <a:lstStyle/>
          <a:p>
            <a:r>
              <a:rPr lang="en-US" sz="2400" dirty="0" smtClean="0"/>
              <a:t>Called a </a:t>
            </a:r>
            <a:r>
              <a:rPr lang="en-US" sz="2400" i="1" dirty="0" smtClean="0">
                <a:solidFill>
                  <a:srgbClr val="FF0000"/>
                </a:solidFill>
              </a:rPr>
              <a:t>stochastic matrix </a:t>
            </a:r>
            <a:r>
              <a:rPr lang="en-US" sz="2400" dirty="0" smtClean="0"/>
              <a:t>=</a:t>
            </a:r>
          </a:p>
          <a:p>
            <a:r>
              <a:rPr lang="en-US" sz="2400" dirty="0" smtClean="0"/>
              <a:t>“all columns sum to 1.”</a:t>
            </a:r>
            <a:endParaRPr lang="en-US" sz="2400" dirty="0"/>
          </a:p>
        </p:txBody>
      </p:sp>
    </p:spTree>
    <p:extLst>
      <p:ext uri="{BB962C8B-B14F-4D97-AF65-F5344CB8AC3E}">
        <p14:creationId xmlns:p14="http://schemas.microsoft.com/office/powerpoint/2010/main" val="169584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5F594B09-CA5F-4079-82B1-0FEA072AF12A}" type="slidenum">
              <a:rPr lang="en-US" altLang="en-US"/>
              <a:pPr/>
              <a:t>50</a:t>
            </a:fld>
            <a:endParaRPr lang="en-US" altLang="en-US"/>
          </a:p>
        </p:txBody>
      </p:sp>
      <p:sp>
        <p:nvSpPr>
          <p:cNvPr id="31746" name="Rectangle 2"/>
          <p:cNvSpPr>
            <a:spLocks noGrp="1" noChangeArrowheads="1"/>
          </p:cNvSpPr>
          <p:nvPr>
            <p:ph type="title"/>
          </p:nvPr>
        </p:nvSpPr>
        <p:spPr>
          <a:xfrm>
            <a:off x="15658" y="0"/>
            <a:ext cx="9144000" cy="1143000"/>
          </a:xfrm>
        </p:spPr>
        <p:txBody>
          <a:bodyPr/>
          <a:lstStyle/>
          <a:p>
            <a:r>
              <a:rPr lang="en-US" altLang="en-US" dirty="0">
                <a:solidFill>
                  <a:srgbClr val="92D050"/>
                </a:solidFill>
              </a:rPr>
              <a:t>Example</a:t>
            </a:r>
            <a:r>
              <a:rPr lang="en-US" altLang="en-US" dirty="0"/>
              <a:t>: H&amp;A Transition Matrix</a:t>
            </a:r>
          </a:p>
        </p:txBody>
      </p:sp>
      <p:sp>
        <p:nvSpPr>
          <p:cNvPr id="3174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3174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3174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3175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31754" name="AutoShape 10"/>
          <p:cNvCxnSpPr>
            <a:cxnSpLocks noChangeShapeType="1"/>
            <a:stCxn id="31747" idx="6"/>
            <a:endCxn id="3174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8" name="Line 14"/>
          <p:cNvSpPr>
            <a:spLocks noChangeShapeType="1"/>
          </p:cNvSpPr>
          <p:nvPr/>
        </p:nvSpPr>
        <p:spPr bwMode="auto">
          <a:xfrm>
            <a:off x="5029200" y="2667000"/>
            <a:ext cx="8382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Text Box 15"/>
          <p:cNvSpPr txBox="1">
            <a:spLocks noChangeArrowheads="1"/>
          </p:cNvSpPr>
          <p:nvPr/>
        </p:nvSpPr>
        <p:spPr bwMode="auto">
          <a:xfrm>
            <a:off x="6160841" y="2608059"/>
            <a:ext cx="5982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A =</a:t>
            </a:r>
          </a:p>
        </p:txBody>
      </p:sp>
      <p:grpSp>
        <p:nvGrpSpPr>
          <p:cNvPr id="17" name="Group 16"/>
          <p:cNvGrpSpPr/>
          <p:nvPr/>
        </p:nvGrpSpPr>
        <p:grpSpPr>
          <a:xfrm>
            <a:off x="6842125" y="1789254"/>
            <a:ext cx="1994986" cy="1762669"/>
            <a:chOff x="6842125" y="1789254"/>
            <a:chExt cx="1994986" cy="1762669"/>
          </a:xfrm>
        </p:grpSpPr>
        <p:sp>
          <p:nvSpPr>
            <p:cNvPr id="18"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a:t>
              </a:r>
              <a:r>
                <a:rPr lang="en-US" altLang="en-US" sz="2400" dirty="0" smtClean="0"/>
                <a:t>  1    1   </a:t>
              </a:r>
              <a:r>
                <a:rPr lang="en-US" altLang="en-US" sz="2400" dirty="0"/>
                <a:t> </a:t>
              </a:r>
              <a:r>
                <a:rPr lang="en-US" altLang="en-US" sz="2400" dirty="0" smtClean="0"/>
                <a:t>1</a:t>
              </a:r>
              <a:endParaRPr lang="en-US" altLang="en-US" sz="2400" dirty="0"/>
            </a:p>
            <a:p>
              <a:r>
                <a:rPr lang="en-US" altLang="en-US" sz="2400" dirty="0"/>
                <a:t>a   </a:t>
              </a:r>
              <a:r>
                <a:rPr lang="en-US" altLang="en-US" sz="2400" dirty="0" smtClean="0"/>
                <a:t>  1    0    1</a:t>
              </a:r>
              <a:endParaRPr lang="en-US" altLang="en-US" sz="2400" dirty="0"/>
            </a:p>
            <a:p>
              <a:r>
                <a:rPr lang="en-US" altLang="en-US" sz="2400" dirty="0"/>
                <a:t>m   </a:t>
              </a:r>
              <a:r>
                <a:rPr lang="en-US" altLang="en-US" sz="2400" dirty="0" smtClean="0"/>
                <a:t>0    1    0</a:t>
              </a:r>
              <a:endParaRPr lang="en-US" altLang="en-US" sz="2400" dirty="0"/>
            </a:p>
          </p:txBody>
        </p:sp>
        <p:sp>
          <p:nvSpPr>
            <p:cNvPr id="20"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21383501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9F8303-08C4-464D-8E18-8DA975CBE65B}" type="slidenum">
              <a:rPr lang="en-US" altLang="en-US"/>
              <a:pPr/>
              <a:t>51</a:t>
            </a:fld>
            <a:endParaRPr lang="en-US" altLang="en-US"/>
          </a:p>
        </p:txBody>
      </p:sp>
      <p:sp>
        <p:nvSpPr>
          <p:cNvPr id="32770" name="Rectangle 2"/>
          <p:cNvSpPr>
            <a:spLocks noGrp="1" noChangeArrowheads="1"/>
          </p:cNvSpPr>
          <p:nvPr>
            <p:ph type="title"/>
          </p:nvPr>
        </p:nvSpPr>
        <p:spPr>
          <a:xfrm>
            <a:off x="533400" y="0"/>
            <a:ext cx="7772400" cy="1143000"/>
          </a:xfrm>
        </p:spPr>
        <p:txBody>
          <a:bodyPr/>
          <a:lstStyle/>
          <a:p>
            <a:r>
              <a:rPr lang="en-US" altLang="en-US" dirty="0"/>
              <a:t>Using Matrix </a:t>
            </a:r>
            <a:r>
              <a:rPr lang="en-US" altLang="en-US" i="1" dirty="0"/>
              <a:t>A</a:t>
            </a:r>
            <a:r>
              <a:rPr lang="en-US" altLang="en-US" dirty="0"/>
              <a:t>  for </a:t>
            </a:r>
            <a:r>
              <a:rPr lang="en-US" altLang="en-US" dirty="0" smtClean="0"/>
              <a:t>HITS</a:t>
            </a:r>
            <a:endParaRPr lang="en-US" altLang="en-US" dirty="0"/>
          </a:p>
        </p:txBody>
      </p:sp>
      <p:sp>
        <p:nvSpPr>
          <p:cNvPr id="32771" name="Rectangle 3"/>
          <p:cNvSpPr>
            <a:spLocks noGrp="1" noChangeArrowheads="1"/>
          </p:cNvSpPr>
          <p:nvPr>
            <p:ph type="body" idx="1"/>
          </p:nvPr>
        </p:nvSpPr>
        <p:spPr>
          <a:xfrm>
            <a:off x="533400" y="1371600"/>
            <a:ext cx="8305800" cy="5181600"/>
          </a:xfrm>
        </p:spPr>
        <p:txBody>
          <a:bodyPr>
            <a:normAutofit/>
          </a:bodyPr>
          <a:lstStyle/>
          <a:p>
            <a:r>
              <a:rPr lang="en-US" altLang="en-US" dirty="0"/>
              <a:t>Powers of </a:t>
            </a:r>
            <a:r>
              <a:rPr lang="en-US" altLang="en-US" i="1" dirty="0"/>
              <a:t>A</a:t>
            </a:r>
            <a:r>
              <a:rPr lang="en-US" altLang="en-US" dirty="0"/>
              <a:t> and </a:t>
            </a:r>
            <a:r>
              <a:rPr lang="en-US" altLang="en-US" i="1" dirty="0"/>
              <a:t>A</a:t>
            </a:r>
            <a:r>
              <a:rPr lang="en-US" altLang="en-US" i="1" baseline="30000" dirty="0"/>
              <a:t>T</a:t>
            </a:r>
            <a:r>
              <a:rPr lang="en-US" altLang="en-US" i="1" dirty="0"/>
              <a:t> </a:t>
            </a:r>
            <a:r>
              <a:rPr lang="en-US" altLang="en-US" dirty="0"/>
              <a:t>have elements </a:t>
            </a:r>
            <a:r>
              <a:rPr lang="en-US" altLang="en-US" dirty="0" smtClean="0"/>
              <a:t>whose values grow exponentially with the exponent, </a:t>
            </a:r>
            <a:r>
              <a:rPr lang="en-US" altLang="en-US" dirty="0"/>
              <a:t>so we need scale </a:t>
            </a:r>
            <a:r>
              <a:rPr lang="en-US" altLang="en-US" dirty="0" smtClean="0"/>
              <a:t>factors </a:t>
            </a:r>
            <a:r>
              <a:rPr lang="en-US" altLang="en-US" dirty="0" smtClean="0">
                <a:latin typeface="Lucida Sans Unicode" pitchFamily="34" charset="0"/>
              </a:rPr>
              <a:t>λ </a:t>
            </a:r>
            <a:r>
              <a:rPr lang="en-US" altLang="en-US" dirty="0" smtClean="0"/>
              <a:t>and </a:t>
            </a:r>
            <a:r>
              <a:rPr lang="en-US" altLang="en-US" dirty="0">
                <a:latin typeface="Lucida Sans Unicode" pitchFamily="34" charset="0"/>
              </a:rPr>
              <a:t>μ</a:t>
            </a:r>
            <a:r>
              <a:rPr lang="en-US" altLang="en-US" dirty="0" smtClean="0"/>
              <a:t>.</a:t>
            </a:r>
            <a:endParaRPr lang="en-US" altLang="en-US" dirty="0"/>
          </a:p>
          <a:p>
            <a:r>
              <a:rPr lang="en-US" altLang="en-US" dirty="0"/>
              <a:t>Let </a:t>
            </a:r>
            <a:r>
              <a:rPr lang="en-US" altLang="en-US" b="1" dirty="0"/>
              <a:t>h</a:t>
            </a:r>
            <a:r>
              <a:rPr lang="en-US" altLang="en-US" dirty="0"/>
              <a:t> and </a:t>
            </a:r>
            <a:r>
              <a:rPr lang="en-US" altLang="en-US" b="1" dirty="0"/>
              <a:t>a</a:t>
            </a:r>
            <a:r>
              <a:rPr lang="en-US" altLang="en-US" dirty="0"/>
              <a:t> be </a:t>
            </a:r>
            <a:r>
              <a:rPr lang="en-US" altLang="en-US" dirty="0" smtClean="0"/>
              <a:t>column vectors </a:t>
            </a:r>
            <a:r>
              <a:rPr lang="en-US" altLang="en-US" dirty="0"/>
              <a:t>measuring the “</a:t>
            </a:r>
            <a:r>
              <a:rPr lang="en-US" altLang="en-US" dirty="0" err="1"/>
              <a:t>hubbiness</a:t>
            </a:r>
            <a:r>
              <a:rPr lang="en-US" altLang="en-US" dirty="0"/>
              <a:t>” and authority of each page.</a:t>
            </a:r>
          </a:p>
          <a:p>
            <a:r>
              <a:rPr lang="en-US" altLang="en-US" dirty="0">
                <a:solidFill>
                  <a:srgbClr val="00B0F0"/>
                </a:solidFill>
              </a:rPr>
              <a:t>Equations</a:t>
            </a:r>
            <a:r>
              <a:rPr lang="en-US" altLang="en-US" dirty="0"/>
              <a:t>: </a:t>
            </a:r>
            <a:r>
              <a:rPr lang="en-US" altLang="en-US" b="1" dirty="0"/>
              <a:t>h</a:t>
            </a:r>
            <a:r>
              <a:rPr lang="en-US" altLang="en-US" dirty="0"/>
              <a:t> = </a:t>
            </a:r>
            <a:r>
              <a:rPr lang="en-US" altLang="en-US" dirty="0" err="1">
                <a:latin typeface="Lucida Sans Unicode" pitchFamily="34" charset="0"/>
              </a:rPr>
              <a:t>λ</a:t>
            </a:r>
            <a:r>
              <a:rPr lang="en-US" altLang="en-US" i="1" dirty="0" err="1"/>
              <a:t>A</a:t>
            </a:r>
            <a:r>
              <a:rPr lang="en-US" altLang="en-US" b="1" dirty="0" err="1"/>
              <a:t>a</a:t>
            </a:r>
            <a:r>
              <a:rPr lang="en-US" altLang="en-US" dirty="0"/>
              <a:t>; </a:t>
            </a:r>
            <a:r>
              <a:rPr lang="en-US" altLang="en-US" b="1" dirty="0"/>
              <a:t>a</a:t>
            </a:r>
            <a:r>
              <a:rPr lang="en-US" altLang="en-US" dirty="0"/>
              <a:t> = </a:t>
            </a:r>
            <a:r>
              <a:rPr lang="en-US" altLang="en-US" dirty="0" err="1">
                <a:latin typeface="Lucida Sans Unicode" pitchFamily="34" charset="0"/>
              </a:rPr>
              <a:t>μ</a:t>
            </a:r>
            <a:r>
              <a:rPr lang="en-US" altLang="en-US" i="1" dirty="0" err="1"/>
              <a:t>A</a:t>
            </a:r>
            <a:r>
              <a:rPr lang="en-US" altLang="en-US" i="1" baseline="30000" dirty="0" err="1"/>
              <a:t>T</a:t>
            </a:r>
            <a:r>
              <a:rPr lang="en-US" altLang="en-US" i="1" baseline="30000" dirty="0"/>
              <a:t> </a:t>
            </a:r>
            <a:r>
              <a:rPr lang="en-US" altLang="en-US" b="1" dirty="0"/>
              <a:t>h</a:t>
            </a:r>
            <a:r>
              <a:rPr lang="en-US" altLang="en-US" dirty="0"/>
              <a:t>.</a:t>
            </a:r>
          </a:p>
          <a:p>
            <a:pPr lvl="1"/>
            <a:r>
              <a:rPr lang="en-US" altLang="en-US" dirty="0" err="1">
                <a:solidFill>
                  <a:srgbClr val="00B050"/>
                </a:solidFill>
              </a:rPr>
              <a:t>Hubbiness</a:t>
            </a:r>
            <a:r>
              <a:rPr lang="en-US" altLang="en-US" dirty="0"/>
              <a:t> = scaled sum of authorities of successor pages (out-links).</a:t>
            </a:r>
          </a:p>
          <a:p>
            <a:pPr lvl="1"/>
            <a:r>
              <a:rPr lang="en-US" altLang="en-US" dirty="0">
                <a:solidFill>
                  <a:srgbClr val="00B050"/>
                </a:solidFill>
              </a:rPr>
              <a:t>Authority</a:t>
            </a:r>
            <a:r>
              <a:rPr lang="en-US" altLang="en-US" dirty="0"/>
              <a:t> = scaled sum of </a:t>
            </a:r>
            <a:r>
              <a:rPr lang="en-US" altLang="en-US" dirty="0" err="1"/>
              <a:t>hubbiness</a:t>
            </a:r>
            <a:r>
              <a:rPr lang="en-US" altLang="en-US" dirty="0"/>
              <a:t> of predecessor pages (in-links). </a:t>
            </a:r>
          </a:p>
        </p:txBody>
      </p:sp>
    </p:spTree>
    <p:extLst>
      <p:ext uri="{BB962C8B-B14F-4D97-AF65-F5344CB8AC3E}">
        <p14:creationId xmlns:p14="http://schemas.microsoft.com/office/powerpoint/2010/main" val="155116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244259-77D2-4113-9CAE-68AD1ED16AF9}" type="slidenum">
              <a:rPr lang="en-US" altLang="en-US"/>
              <a:pPr/>
              <a:t>52</a:t>
            </a:fld>
            <a:endParaRPr lang="en-US" altLang="en-US"/>
          </a:p>
        </p:txBody>
      </p:sp>
      <p:sp>
        <p:nvSpPr>
          <p:cNvPr id="33794" name="Rectangle 2"/>
          <p:cNvSpPr>
            <a:spLocks noGrp="1" noChangeArrowheads="1"/>
          </p:cNvSpPr>
          <p:nvPr>
            <p:ph type="title"/>
          </p:nvPr>
        </p:nvSpPr>
        <p:spPr>
          <a:xfrm>
            <a:off x="152400" y="0"/>
            <a:ext cx="8382000" cy="1143000"/>
          </a:xfrm>
        </p:spPr>
        <p:txBody>
          <a:bodyPr/>
          <a:lstStyle/>
          <a:p>
            <a:r>
              <a:rPr lang="en-US" altLang="en-US" sz="4400" dirty="0"/>
              <a:t>Consequences of Basic Equations</a:t>
            </a:r>
          </a:p>
        </p:txBody>
      </p:sp>
      <p:sp>
        <p:nvSpPr>
          <p:cNvPr id="33795" name="Rectangle 3"/>
          <p:cNvSpPr>
            <a:spLocks noGrp="1" noChangeArrowheads="1"/>
          </p:cNvSpPr>
          <p:nvPr>
            <p:ph type="body" idx="1"/>
          </p:nvPr>
        </p:nvSpPr>
        <p:spPr>
          <a:xfrm>
            <a:off x="457200" y="1295400"/>
            <a:ext cx="8305800" cy="5181600"/>
          </a:xfrm>
        </p:spPr>
        <p:txBody>
          <a:bodyPr/>
          <a:lstStyle/>
          <a:p>
            <a:pPr>
              <a:lnSpc>
                <a:spcPct val="90000"/>
              </a:lnSpc>
            </a:pPr>
            <a:r>
              <a:rPr lang="en-US" altLang="en-US" dirty="0"/>
              <a:t>From </a:t>
            </a:r>
            <a:r>
              <a:rPr lang="en-US" altLang="en-US" b="1" dirty="0"/>
              <a:t>h</a:t>
            </a:r>
            <a:r>
              <a:rPr lang="en-US" altLang="en-US" dirty="0"/>
              <a:t> = </a:t>
            </a:r>
            <a:r>
              <a:rPr lang="en-US" altLang="en-US" dirty="0" err="1">
                <a:latin typeface="Lucida Sans Unicode" pitchFamily="34" charset="0"/>
              </a:rPr>
              <a:t>λ</a:t>
            </a:r>
            <a:r>
              <a:rPr lang="en-US" altLang="en-US" i="1" dirty="0" err="1"/>
              <a:t>A</a:t>
            </a:r>
            <a:r>
              <a:rPr lang="en-US" altLang="en-US" b="1" dirty="0" err="1"/>
              <a:t>a</a:t>
            </a:r>
            <a:r>
              <a:rPr lang="en-US" altLang="en-US" dirty="0"/>
              <a:t>; </a:t>
            </a:r>
            <a:r>
              <a:rPr lang="en-US" altLang="en-US" b="1" dirty="0"/>
              <a:t>a</a:t>
            </a:r>
            <a:r>
              <a:rPr lang="en-US" altLang="en-US" dirty="0"/>
              <a:t> = </a:t>
            </a:r>
            <a:r>
              <a:rPr lang="en-US" altLang="en-US" dirty="0" err="1">
                <a:latin typeface="Lucida Sans Unicode" pitchFamily="34" charset="0"/>
              </a:rPr>
              <a:t>μ</a:t>
            </a:r>
            <a:r>
              <a:rPr lang="en-US" altLang="en-US" i="1" dirty="0" err="1"/>
              <a:t>A</a:t>
            </a:r>
            <a:r>
              <a:rPr lang="en-US" altLang="en-US" i="1" baseline="30000" dirty="0" err="1"/>
              <a:t>T</a:t>
            </a:r>
            <a:r>
              <a:rPr lang="en-US" altLang="en-US" i="1" baseline="30000" dirty="0"/>
              <a:t> </a:t>
            </a:r>
            <a:r>
              <a:rPr lang="en-US" altLang="en-US" b="1" dirty="0"/>
              <a:t>h </a:t>
            </a:r>
            <a:r>
              <a:rPr lang="en-US" altLang="en-US" dirty="0"/>
              <a:t>we can derive:</a:t>
            </a:r>
          </a:p>
          <a:p>
            <a:pPr lvl="1">
              <a:lnSpc>
                <a:spcPct val="90000"/>
              </a:lnSpc>
            </a:pPr>
            <a:r>
              <a:rPr lang="en-US" altLang="en-US" b="1" dirty="0"/>
              <a:t>h </a:t>
            </a:r>
            <a:r>
              <a:rPr lang="en-US" altLang="en-US" dirty="0"/>
              <a:t>= </a:t>
            </a:r>
            <a:r>
              <a:rPr lang="en-US" altLang="en-US" dirty="0" err="1">
                <a:latin typeface="Lucida Sans Unicode" pitchFamily="34" charset="0"/>
              </a:rPr>
              <a:t>λμ</a:t>
            </a:r>
            <a:r>
              <a:rPr lang="en-US" altLang="en-US" i="1" dirty="0" err="1"/>
              <a:t>AA</a:t>
            </a:r>
            <a:r>
              <a:rPr lang="en-US" altLang="en-US" i="1" baseline="30000" dirty="0" err="1"/>
              <a:t>T</a:t>
            </a:r>
            <a:r>
              <a:rPr lang="en-US" altLang="en-US" i="1" baseline="30000" dirty="0"/>
              <a:t> </a:t>
            </a:r>
            <a:r>
              <a:rPr lang="en-US" altLang="en-US" b="1" dirty="0"/>
              <a:t>h</a:t>
            </a:r>
            <a:endParaRPr lang="en-US" altLang="en-US" dirty="0"/>
          </a:p>
          <a:p>
            <a:pPr lvl="1">
              <a:lnSpc>
                <a:spcPct val="90000"/>
              </a:lnSpc>
            </a:pPr>
            <a:r>
              <a:rPr lang="en-US" altLang="en-US" b="1" dirty="0"/>
              <a:t>a</a:t>
            </a:r>
            <a:r>
              <a:rPr lang="en-US" altLang="en-US" dirty="0"/>
              <a:t> = </a:t>
            </a:r>
            <a:r>
              <a:rPr lang="en-US" altLang="en-US" dirty="0" err="1">
                <a:latin typeface="Lucida Sans Unicode" pitchFamily="34" charset="0"/>
              </a:rPr>
              <a:t>λμ</a:t>
            </a:r>
            <a:r>
              <a:rPr lang="en-US" altLang="en-US" i="1" dirty="0" err="1"/>
              <a:t>A</a:t>
            </a:r>
            <a:r>
              <a:rPr lang="en-US" altLang="en-US" i="1" baseline="30000" dirty="0" err="1"/>
              <a:t>T</a:t>
            </a:r>
            <a:r>
              <a:rPr lang="en-US" altLang="en-US" i="1" dirty="0" err="1"/>
              <a:t>A</a:t>
            </a:r>
            <a:r>
              <a:rPr lang="en-US" altLang="en-US" i="1" dirty="0"/>
              <a:t> </a:t>
            </a:r>
            <a:r>
              <a:rPr lang="en-US" altLang="en-US" b="1" dirty="0"/>
              <a:t>a</a:t>
            </a:r>
            <a:endParaRPr lang="en-US" altLang="en-US" dirty="0"/>
          </a:p>
          <a:p>
            <a:pPr>
              <a:lnSpc>
                <a:spcPct val="90000"/>
              </a:lnSpc>
            </a:pPr>
            <a:r>
              <a:rPr lang="en-US" altLang="en-US" dirty="0"/>
              <a:t>Compute </a:t>
            </a:r>
            <a:r>
              <a:rPr lang="en-US" altLang="en-US" b="1" dirty="0"/>
              <a:t>h</a:t>
            </a:r>
            <a:r>
              <a:rPr lang="en-US" altLang="en-US" dirty="0"/>
              <a:t> and </a:t>
            </a:r>
            <a:r>
              <a:rPr lang="en-US" altLang="en-US" b="1" dirty="0"/>
              <a:t>a</a:t>
            </a:r>
            <a:r>
              <a:rPr lang="en-US" altLang="en-US" dirty="0"/>
              <a:t> by iteration, assuming initially each page has one unit of </a:t>
            </a:r>
            <a:r>
              <a:rPr lang="en-US" altLang="en-US" dirty="0" err="1"/>
              <a:t>hubbiness</a:t>
            </a:r>
            <a:r>
              <a:rPr lang="en-US" altLang="en-US" dirty="0"/>
              <a:t> and one unit of authority.</a:t>
            </a:r>
          </a:p>
          <a:p>
            <a:pPr>
              <a:lnSpc>
                <a:spcPct val="90000"/>
              </a:lnSpc>
            </a:pPr>
            <a:r>
              <a:rPr lang="en-US" altLang="en-US" dirty="0" smtClean="0"/>
              <a:t>Technically, these equations let you solve for </a:t>
            </a:r>
            <a:r>
              <a:rPr lang="en-US" altLang="en-US" dirty="0" err="1" smtClean="0">
                <a:latin typeface="Lucida Sans Unicode" pitchFamily="34" charset="0"/>
              </a:rPr>
              <a:t>λμ</a:t>
            </a:r>
            <a:r>
              <a:rPr lang="en-US" altLang="en-US" dirty="0" smtClean="0">
                <a:latin typeface="Lucida Sans Unicode" pitchFamily="34" charset="0"/>
              </a:rPr>
              <a:t> as well as </a:t>
            </a:r>
            <a:r>
              <a:rPr lang="en-US" altLang="en-US" b="1" dirty="0" smtClean="0">
                <a:latin typeface="Lucida Sans Unicode" pitchFamily="34" charset="0"/>
              </a:rPr>
              <a:t>h</a:t>
            </a:r>
            <a:r>
              <a:rPr lang="en-US" altLang="en-US" dirty="0" smtClean="0">
                <a:latin typeface="Lucida Sans Unicode" pitchFamily="34" charset="0"/>
              </a:rPr>
              <a:t> and </a:t>
            </a:r>
            <a:r>
              <a:rPr lang="en-US" altLang="en-US" b="1" dirty="0" smtClean="0">
                <a:latin typeface="Lucida Sans Unicode" pitchFamily="34" charset="0"/>
              </a:rPr>
              <a:t>a</a:t>
            </a:r>
            <a:r>
              <a:rPr lang="en-US" altLang="en-US" dirty="0" smtClean="0"/>
              <a:t>.</a:t>
            </a:r>
          </a:p>
          <a:p>
            <a:pPr>
              <a:lnSpc>
                <a:spcPct val="90000"/>
              </a:lnSpc>
            </a:pPr>
            <a:r>
              <a:rPr lang="en-US" altLang="en-US" dirty="0" smtClean="0"/>
              <a:t>In practice, you don’t fix </a:t>
            </a:r>
            <a:r>
              <a:rPr lang="en-US" altLang="en-US" dirty="0" err="1">
                <a:latin typeface="Lucida Sans Unicode" pitchFamily="34" charset="0"/>
              </a:rPr>
              <a:t>λμ</a:t>
            </a:r>
            <a:r>
              <a:rPr lang="en-US" altLang="en-US" dirty="0" smtClean="0"/>
              <a:t>, but rather scale the result at each iteration.</a:t>
            </a:r>
          </a:p>
          <a:p>
            <a:pPr lvl="1">
              <a:lnSpc>
                <a:spcPct val="90000"/>
              </a:lnSpc>
            </a:pPr>
            <a:r>
              <a:rPr lang="en-US" altLang="en-US" dirty="0" smtClean="0">
                <a:solidFill>
                  <a:srgbClr val="00B050"/>
                </a:solidFill>
              </a:rPr>
              <a:t>Example</a:t>
            </a:r>
            <a:r>
              <a:rPr lang="en-US" altLang="en-US" dirty="0" smtClean="0"/>
              <a:t>: scale to keep largest value at 1.</a:t>
            </a:r>
          </a:p>
        </p:txBody>
      </p:sp>
    </p:spTree>
    <p:extLst>
      <p:ext uri="{BB962C8B-B14F-4D97-AF65-F5344CB8AC3E}">
        <p14:creationId xmlns:p14="http://schemas.microsoft.com/office/powerpoint/2010/main" val="71722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Doesn’t Matter</a:t>
            </a:r>
            <a:endParaRPr lang="en-US" dirty="0"/>
          </a:p>
        </p:txBody>
      </p:sp>
      <p:sp>
        <p:nvSpPr>
          <p:cNvPr id="3" name="Content Placeholder 2"/>
          <p:cNvSpPr>
            <a:spLocks noGrp="1"/>
          </p:cNvSpPr>
          <p:nvPr>
            <p:ph idx="1"/>
          </p:nvPr>
        </p:nvSpPr>
        <p:spPr/>
        <p:txBody>
          <a:bodyPr/>
          <a:lstStyle/>
          <a:p>
            <a:r>
              <a:rPr lang="en-US" dirty="0" smtClean="0">
                <a:solidFill>
                  <a:srgbClr val="0070C0"/>
                </a:solidFill>
              </a:rPr>
              <a:t>Remember</a:t>
            </a:r>
            <a:r>
              <a:rPr lang="en-US" dirty="0" smtClean="0"/>
              <a:t>: it is only the direction of the vectors, or the relative </a:t>
            </a:r>
            <a:r>
              <a:rPr lang="en-US" dirty="0" err="1" smtClean="0"/>
              <a:t>hubbiness</a:t>
            </a:r>
            <a:r>
              <a:rPr lang="en-US" dirty="0" smtClean="0"/>
              <a:t> and authority of Web pages that matters.</a:t>
            </a:r>
          </a:p>
          <a:p>
            <a:r>
              <a:rPr lang="en-US" dirty="0" smtClean="0"/>
              <a:t>As for PageRank, the only reason to worry about scale is so you don’t get overflows or underflows in the values as you iterate.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53</a:t>
            </a:fld>
            <a:endParaRPr lang="en-US" dirty="0"/>
          </a:p>
        </p:txBody>
      </p:sp>
    </p:spTree>
    <p:extLst>
      <p:ext uri="{BB962C8B-B14F-4D97-AF65-F5344CB8AC3E}">
        <p14:creationId xmlns:p14="http://schemas.microsoft.com/office/powerpoint/2010/main" val="14627895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45D54A30-6704-4521-9EFB-427A7F57969C}" type="slidenum">
              <a:rPr lang="en-US" altLang="en-US"/>
              <a:pPr/>
              <a:t>54</a:t>
            </a:fld>
            <a:endParaRPr lang="en-US" altLang="en-US"/>
          </a:p>
        </p:txBody>
      </p:sp>
      <p:sp>
        <p:nvSpPr>
          <p:cNvPr id="35842" name="Rectangle 2"/>
          <p:cNvSpPr>
            <a:spLocks noGrp="1" noChangeArrowheads="1"/>
          </p:cNvSpPr>
          <p:nvPr>
            <p:ph type="title"/>
          </p:nvPr>
        </p:nvSpPr>
        <p:spPr/>
        <p:txBody>
          <a:bodyPr/>
          <a:lstStyle/>
          <a:p>
            <a:r>
              <a:rPr lang="en-US" altLang="en-US" dirty="0">
                <a:solidFill>
                  <a:srgbClr val="92D050"/>
                </a:solidFill>
              </a:rPr>
              <a:t>Example</a:t>
            </a:r>
            <a:r>
              <a:rPr lang="en-US" altLang="en-US" dirty="0"/>
              <a:t>: Iterating H&amp;A</a:t>
            </a:r>
          </a:p>
        </p:txBody>
      </p:sp>
      <p:sp>
        <p:nvSpPr>
          <p:cNvPr id="35843" name="Text Box 3"/>
          <p:cNvSpPr txBox="1">
            <a:spLocks noChangeArrowheads="1"/>
          </p:cNvSpPr>
          <p:nvPr/>
        </p:nvSpPr>
        <p:spPr bwMode="auto">
          <a:xfrm>
            <a:off x="838200" y="2222321"/>
            <a:ext cx="15536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smtClean="0">
                <a:latin typeface="Times New Roman" pitchFamily="18" charset="0"/>
              </a:rPr>
              <a:t>  </a:t>
            </a:r>
            <a:r>
              <a:rPr lang="en-US" altLang="en-US" sz="2400" dirty="0" smtClean="0"/>
              <a:t>1  </a:t>
            </a:r>
            <a:r>
              <a:rPr lang="en-US" altLang="en-US" sz="2400" dirty="0"/>
              <a:t>1 </a:t>
            </a:r>
            <a:r>
              <a:rPr lang="en-US" altLang="en-US" sz="2400" dirty="0" smtClean="0"/>
              <a:t> 1</a:t>
            </a:r>
            <a:endParaRPr lang="en-US" altLang="en-US" sz="2400" dirty="0"/>
          </a:p>
          <a:p>
            <a:r>
              <a:rPr lang="en-US" altLang="en-US" sz="2400" dirty="0"/>
              <a:t>A = </a:t>
            </a:r>
            <a:r>
              <a:rPr lang="en-US" altLang="en-US" sz="2400" dirty="0" smtClean="0"/>
              <a:t>   </a:t>
            </a:r>
            <a:r>
              <a:rPr lang="en-US" altLang="en-US" sz="2400" dirty="0"/>
              <a:t>1 </a:t>
            </a:r>
            <a:r>
              <a:rPr lang="en-US" altLang="en-US" sz="2400" dirty="0" smtClean="0"/>
              <a:t> 0  1</a:t>
            </a:r>
            <a:endParaRPr lang="en-US" altLang="en-US" sz="2400" dirty="0"/>
          </a:p>
          <a:p>
            <a:r>
              <a:rPr lang="en-US" altLang="en-US" sz="2400" dirty="0"/>
              <a:t>      </a:t>
            </a:r>
            <a:r>
              <a:rPr lang="en-US" altLang="en-US" sz="2400" dirty="0" smtClean="0"/>
              <a:t>     0  1  </a:t>
            </a:r>
            <a:r>
              <a:rPr lang="en-US" altLang="en-US" sz="2400" dirty="0"/>
              <a:t>0</a:t>
            </a:r>
          </a:p>
        </p:txBody>
      </p:sp>
      <p:sp>
        <p:nvSpPr>
          <p:cNvPr id="35844" name="Text Box 4"/>
          <p:cNvSpPr txBox="1">
            <a:spLocks noChangeArrowheads="1"/>
          </p:cNvSpPr>
          <p:nvPr/>
        </p:nvSpPr>
        <p:spPr bwMode="auto">
          <a:xfrm>
            <a:off x="2731631" y="2271816"/>
            <a:ext cx="159370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a:t>1 </a:t>
            </a:r>
            <a:r>
              <a:rPr lang="en-US" altLang="en-US" sz="2400" dirty="0" smtClean="0"/>
              <a:t> 1  0</a:t>
            </a:r>
            <a:endParaRPr lang="en-US" altLang="en-US" sz="2400" dirty="0"/>
          </a:p>
          <a:p>
            <a:r>
              <a:rPr lang="en-US" altLang="en-US" sz="2400" dirty="0"/>
              <a:t>A</a:t>
            </a:r>
            <a:r>
              <a:rPr lang="en-US" altLang="en-US" sz="2400" baseline="30000" dirty="0"/>
              <a:t>T</a:t>
            </a:r>
            <a:r>
              <a:rPr lang="en-US" altLang="en-US" sz="2400" dirty="0"/>
              <a:t> </a:t>
            </a:r>
            <a:r>
              <a:rPr lang="en-US" altLang="en-US" sz="2400" dirty="0" smtClean="0"/>
              <a:t>=   1  </a:t>
            </a:r>
            <a:r>
              <a:rPr lang="en-US" altLang="en-US" sz="2400" dirty="0"/>
              <a:t>0 </a:t>
            </a:r>
            <a:r>
              <a:rPr lang="en-US" altLang="en-US" sz="2400" dirty="0" smtClean="0"/>
              <a:t> 1</a:t>
            </a:r>
            <a:endParaRPr lang="en-US" altLang="en-US" sz="2400" dirty="0"/>
          </a:p>
          <a:p>
            <a:r>
              <a:rPr lang="en-US" altLang="en-US" sz="2400" dirty="0"/>
              <a:t>      </a:t>
            </a:r>
            <a:r>
              <a:rPr lang="en-US" altLang="en-US" sz="2400" dirty="0" smtClean="0"/>
              <a:t>     1  1  </a:t>
            </a:r>
            <a:r>
              <a:rPr lang="en-US" altLang="en-US" sz="2400" dirty="0"/>
              <a:t>0</a:t>
            </a:r>
          </a:p>
        </p:txBody>
      </p:sp>
      <p:sp>
        <p:nvSpPr>
          <p:cNvPr id="35845" name="Text Box 5"/>
          <p:cNvSpPr txBox="1">
            <a:spLocks noChangeArrowheads="1"/>
          </p:cNvSpPr>
          <p:nvPr/>
        </p:nvSpPr>
        <p:spPr bwMode="auto">
          <a:xfrm>
            <a:off x="4572000" y="2235200"/>
            <a:ext cx="172944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a:t>3 </a:t>
            </a:r>
            <a:r>
              <a:rPr lang="en-US" altLang="en-US" sz="2400" dirty="0" smtClean="0"/>
              <a:t> 2  </a:t>
            </a:r>
            <a:r>
              <a:rPr lang="en-US" altLang="en-US" sz="2400" dirty="0"/>
              <a:t>1</a:t>
            </a:r>
          </a:p>
          <a:p>
            <a:r>
              <a:rPr lang="en-US" altLang="en-US" sz="2400" dirty="0"/>
              <a:t>AA</a:t>
            </a:r>
            <a:r>
              <a:rPr lang="en-US" altLang="en-US" sz="2400" baseline="30000" dirty="0"/>
              <a:t>T</a:t>
            </a:r>
            <a:r>
              <a:rPr lang="en-US" altLang="en-US" sz="2400" dirty="0"/>
              <a:t>= </a:t>
            </a:r>
            <a:r>
              <a:rPr lang="en-US" altLang="en-US" sz="2400" dirty="0" smtClean="0"/>
              <a:t>  2  2  0</a:t>
            </a:r>
            <a:endParaRPr lang="en-US" altLang="en-US" sz="2400" dirty="0"/>
          </a:p>
          <a:p>
            <a:r>
              <a:rPr lang="en-US" altLang="en-US" sz="2400" dirty="0"/>
              <a:t>      </a:t>
            </a:r>
            <a:r>
              <a:rPr lang="en-US" altLang="en-US" sz="2400" dirty="0" smtClean="0"/>
              <a:t>       </a:t>
            </a:r>
            <a:r>
              <a:rPr lang="en-US" altLang="en-US" sz="2400" dirty="0"/>
              <a:t>1 </a:t>
            </a:r>
            <a:r>
              <a:rPr lang="en-US" altLang="en-US" sz="2400" dirty="0" smtClean="0"/>
              <a:t>  0  </a:t>
            </a:r>
            <a:r>
              <a:rPr lang="en-US" altLang="en-US" sz="2400" dirty="0"/>
              <a:t>1</a:t>
            </a:r>
          </a:p>
        </p:txBody>
      </p:sp>
      <p:sp>
        <p:nvSpPr>
          <p:cNvPr id="35846" name="Text Box 6"/>
          <p:cNvSpPr txBox="1">
            <a:spLocks noChangeArrowheads="1"/>
          </p:cNvSpPr>
          <p:nvPr/>
        </p:nvSpPr>
        <p:spPr bwMode="auto">
          <a:xfrm>
            <a:off x="6781800" y="2235200"/>
            <a:ext cx="172675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smtClean="0"/>
              <a:t>2  1  </a:t>
            </a:r>
            <a:r>
              <a:rPr lang="en-US" altLang="en-US" sz="2400" dirty="0"/>
              <a:t>2</a:t>
            </a:r>
          </a:p>
          <a:p>
            <a:r>
              <a:rPr lang="en-US" altLang="en-US" sz="2400" dirty="0"/>
              <a:t>A</a:t>
            </a:r>
            <a:r>
              <a:rPr lang="en-US" altLang="en-US" sz="2400" baseline="30000" dirty="0"/>
              <a:t>T</a:t>
            </a:r>
            <a:r>
              <a:rPr lang="en-US" altLang="en-US" sz="2400" dirty="0"/>
              <a:t>A</a:t>
            </a:r>
            <a:r>
              <a:rPr lang="en-US" altLang="en-US" sz="2400" dirty="0" smtClean="0"/>
              <a:t>=    1  2  </a:t>
            </a:r>
            <a:r>
              <a:rPr lang="en-US" altLang="en-US" sz="2400" dirty="0"/>
              <a:t>1</a:t>
            </a:r>
          </a:p>
          <a:p>
            <a:r>
              <a:rPr lang="en-US" altLang="en-US" sz="2400" dirty="0"/>
              <a:t>        </a:t>
            </a:r>
            <a:r>
              <a:rPr lang="en-US" altLang="en-US" sz="2400" dirty="0" smtClean="0"/>
              <a:t>      </a:t>
            </a:r>
            <a:r>
              <a:rPr lang="en-US" altLang="en-US" sz="2400" dirty="0"/>
              <a:t>2 </a:t>
            </a:r>
            <a:r>
              <a:rPr lang="en-US" altLang="en-US" sz="2400" dirty="0" smtClean="0"/>
              <a:t> 1  2</a:t>
            </a:r>
            <a:endParaRPr lang="en-US" altLang="en-US" sz="2400" dirty="0"/>
          </a:p>
        </p:txBody>
      </p:sp>
      <p:sp>
        <p:nvSpPr>
          <p:cNvPr id="35847" name="Rectangle 7"/>
          <p:cNvSpPr>
            <a:spLocks noChangeArrowheads="1"/>
          </p:cNvSpPr>
          <p:nvPr/>
        </p:nvSpPr>
        <p:spPr bwMode="auto">
          <a:xfrm>
            <a:off x="1524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8" name="Rectangle 8"/>
          <p:cNvSpPr>
            <a:spLocks noChangeArrowheads="1"/>
          </p:cNvSpPr>
          <p:nvPr/>
        </p:nvSpPr>
        <p:spPr bwMode="auto">
          <a:xfrm>
            <a:off x="3429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Rectangle 9"/>
          <p:cNvSpPr>
            <a:spLocks noChangeArrowheads="1"/>
          </p:cNvSpPr>
          <p:nvPr/>
        </p:nvSpPr>
        <p:spPr bwMode="auto">
          <a:xfrm>
            <a:off x="5408047"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0" name="Rectangle 10"/>
          <p:cNvSpPr>
            <a:spLocks noChangeArrowheads="1"/>
          </p:cNvSpPr>
          <p:nvPr/>
        </p:nvSpPr>
        <p:spPr bwMode="auto">
          <a:xfrm>
            <a:off x="7620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1" name="Text Box 11"/>
          <p:cNvSpPr txBox="1">
            <a:spLocks noChangeArrowheads="1"/>
          </p:cNvSpPr>
          <p:nvPr/>
        </p:nvSpPr>
        <p:spPr bwMode="auto">
          <a:xfrm>
            <a:off x="1127125" y="3995738"/>
            <a:ext cx="1625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a(yahoo)</a:t>
            </a:r>
          </a:p>
          <a:p>
            <a:r>
              <a:rPr lang="en-US" altLang="en-US"/>
              <a:t>a(amazon)</a:t>
            </a:r>
          </a:p>
          <a:p>
            <a:r>
              <a:rPr lang="en-US" altLang="en-US"/>
              <a:t>a(m’soft)</a:t>
            </a:r>
          </a:p>
        </p:txBody>
      </p:sp>
      <p:sp>
        <p:nvSpPr>
          <p:cNvPr id="35852" name="Text Box 12"/>
          <p:cNvSpPr txBox="1">
            <a:spLocks noChangeArrowheads="1"/>
          </p:cNvSpPr>
          <p:nvPr/>
        </p:nvSpPr>
        <p:spPr bwMode="auto">
          <a:xfrm>
            <a:off x="2667000" y="3954463"/>
            <a:ext cx="406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
            </a:r>
          </a:p>
          <a:p>
            <a:r>
              <a:rPr lang="en-US" altLang="en-US"/>
              <a:t>=</a:t>
            </a:r>
          </a:p>
          <a:p>
            <a:r>
              <a:rPr lang="en-US" altLang="en-US"/>
              <a:t>=</a:t>
            </a:r>
          </a:p>
        </p:txBody>
      </p:sp>
      <p:sp>
        <p:nvSpPr>
          <p:cNvPr id="35853" name="Text Box 13"/>
          <p:cNvSpPr txBox="1">
            <a:spLocks noChangeArrowheads="1"/>
          </p:cNvSpPr>
          <p:nvPr/>
        </p:nvSpPr>
        <p:spPr bwMode="auto">
          <a:xfrm>
            <a:off x="3352800" y="39544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35854" name="Text Box 14"/>
          <p:cNvSpPr txBox="1">
            <a:spLocks noChangeArrowheads="1"/>
          </p:cNvSpPr>
          <p:nvPr/>
        </p:nvSpPr>
        <p:spPr bwMode="auto">
          <a:xfrm>
            <a:off x="3962400" y="39544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a:t>
            </a:r>
          </a:p>
          <a:p>
            <a:r>
              <a:rPr lang="en-US" altLang="en-US"/>
              <a:t>4</a:t>
            </a:r>
          </a:p>
          <a:p>
            <a:r>
              <a:rPr lang="en-US" altLang="en-US"/>
              <a:t>5</a:t>
            </a:r>
          </a:p>
        </p:txBody>
      </p:sp>
      <p:sp>
        <p:nvSpPr>
          <p:cNvPr id="35855" name="Text Box 15"/>
          <p:cNvSpPr txBox="1">
            <a:spLocks noChangeArrowheads="1"/>
          </p:cNvSpPr>
          <p:nvPr/>
        </p:nvSpPr>
        <p:spPr bwMode="auto">
          <a:xfrm>
            <a:off x="4572000" y="3954463"/>
            <a:ext cx="5175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24</a:t>
            </a:r>
          </a:p>
          <a:p>
            <a:r>
              <a:rPr lang="en-US" altLang="en-US"/>
              <a:t>18</a:t>
            </a:r>
          </a:p>
          <a:p>
            <a:r>
              <a:rPr lang="en-US" altLang="en-US"/>
              <a:t>24</a:t>
            </a:r>
          </a:p>
        </p:txBody>
      </p:sp>
      <p:sp>
        <p:nvSpPr>
          <p:cNvPr id="35856" name="Text Box 16"/>
          <p:cNvSpPr txBox="1">
            <a:spLocks noChangeArrowheads="1"/>
          </p:cNvSpPr>
          <p:nvPr/>
        </p:nvSpPr>
        <p:spPr bwMode="auto">
          <a:xfrm>
            <a:off x="5257800" y="3954463"/>
            <a:ext cx="7080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114</a:t>
            </a:r>
          </a:p>
          <a:p>
            <a:r>
              <a:rPr lang="en-US" altLang="en-US"/>
              <a:t>  84</a:t>
            </a:r>
          </a:p>
          <a:p>
            <a:r>
              <a:rPr lang="en-US" altLang="en-US"/>
              <a:t>114</a:t>
            </a:r>
          </a:p>
        </p:txBody>
      </p:sp>
      <p:sp>
        <p:nvSpPr>
          <p:cNvPr id="35857" name="Text Box 17"/>
          <p:cNvSpPr txBox="1">
            <a:spLocks noChangeArrowheads="1"/>
          </p:cNvSpPr>
          <p:nvPr/>
        </p:nvSpPr>
        <p:spPr bwMode="auto">
          <a:xfrm>
            <a:off x="6019800" y="3878263"/>
            <a:ext cx="650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a:p>
            <a:r>
              <a:rPr lang="en-US" altLang="en-US"/>
              <a:t>. . .</a:t>
            </a:r>
          </a:p>
          <a:p>
            <a:r>
              <a:rPr lang="en-US" altLang="en-US"/>
              <a:t>. . .</a:t>
            </a:r>
          </a:p>
        </p:txBody>
      </p:sp>
      <p:sp>
        <p:nvSpPr>
          <p:cNvPr id="35858" name="Text Box 18"/>
          <p:cNvSpPr txBox="1">
            <a:spLocks noChangeArrowheads="1"/>
          </p:cNvSpPr>
          <p:nvPr/>
        </p:nvSpPr>
        <p:spPr bwMode="auto">
          <a:xfrm>
            <a:off x="7146925" y="3921125"/>
            <a:ext cx="9064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r>
              <a:rPr lang="en-US" altLang="en-US">
                <a:sym typeface="Symbol" pitchFamily="18" charset="2"/>
              </a:rPr>
              <a:t></a:t>
            </a:r>
            <a:r>
              <a:rPr lang="en-US" altLang="en-US"/>
              <a:t>3</a:t>
            </a:r>
          </a:p>
          <a:p>
            <a:r>
              <a:rPr lang="en-US" altLang="en-US"/>
              <a:t>2</a:t>
            </a:r>
          </a:p>
          <a:p>
            <a:r>
              <a:rPr lang="en-US" altLang="en-US"/>
              <a:t>1+</a:t>
            </a:r>
            <a:r>
              <a:rPr lang="en-US" altLang="en-US">
                <a:sym typeface="Symbol" pitchFamily="18" charset="2"/>
              </a:rPr>
              <a:t></a:t>
            </a:r>
            <a:r>
              <a:rPr lang="en-US" altLang="en-US"/>
              <a:t>3</a:t>
            </a:r>
          </a:p>
        </p:txBody>
      </p:sp>
      <p:sp>
        <p:nvSpPr>
          <p:cNvPr id="35859" name="Text Box 19"/>
          <p:cNvSpPr txBox="1">
            <a:spLocks noChangeArrowheads="1"/>
          </p:cNvSpPr>
          <p:nvPr/>
        </p:nvSpPr>
        <p:spPr bwMode="auto">
          <a:xfrm>
            <a:off x="1127125" y="5367338"/>
            <a:ext cx="25141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h(yahoo)   </a:t>
            </a:r>
            <a:r>
              <a:rPr lang="en-US" altLang="en-US" dirty="0" smtClean="0"/>
              <a:t>            </a:t>
            </a:r>
            <a:r>
              <a:rPr lang="en-US" altLang="en-US" dirty="0"/>
              <a:t>=  </a:t>
            </a:r>
            <a:r>
              <a:rPr lang="en-US" altLang="en-US" dirty="0" smtClean="0"/>
              <a:t>          </a:t>
            </a:r>
            <a:r>
              <a:rPr lang="en-US" altLang="en-US" dirty="0"/>
              <a:t>1</a:t>
            </a:r>
          </a:p>
          <a:p>
            <a:r>
              <a:rPr lang="en-US" altLang="en-US" dirty="0"/>
              <a:t>h(amazon) </a:t>
            </a:r>
            <a:r>
              <a:rPr lang="en-US" altLang="en-US" dirty="0" smtClean="0"/>
              <a:t>          </a:t>
            </a:r>
            <a:r>
              <a:rPr lang="en-US" altLang="en-US" dirty="0"/>
              <a:t>=  </a:t>
            </a:r>
            <a:r>
              <a:rPr lang="en-US" altLang="en-US" dirty="0" smtClean="0"/>
              <a:t>          </a:t>
            </a:r>
            <a:r>
              <a:rPr lang="en-US" altLang="en-US" dirty="0"/>
              <a:t>1</a:t>
            </a:r>
          </a:p>
          <a:p>
            <a:r>
              <a:rPr lang="en-US" altLang="en-US" dirty="0" smtClean="0"/>
              <a:t>h(</a:t>
            </a:r>
            <a:r>
              <a:rPr lang="en-US" altLang="en-US" dirty="0" err="1" smtClean="0"/>
              <a:t>microsoft</a:t>
            </a:r>
            <a:r>
              <a:rPr lang="en-US" altLang="en-US" dirty="0"/>
              <a:t>) </a:t>
            </a:r>
            <a:r>
              <a:rPr lang="en-US" altLang="en-US" dirty="0" smtClean="0"/>
              <a:t>       </a:t>
            </a:r>
            <a:r>
              <a:rPr lang="en-US" altLang="en-US" dirty="0"/>
              <a:t>=  </a:t>
            </a:r>
            <a:r>
              <a:rPr lang="en-US" altLang="en-US" dirty="0" smtClean="0"/>
              <a:t>          </a:t>
            </a:r>
            <a:r>
              <a:rPr lang="en-US" altLang="en-US" dirty="0"/>
              <a:t>1</a:t>
            </a:r>
          </a:p>
        </p:txBody>
      </p:sp>
      <p:sp>
        <p:nvSpPr>
          <p:cNvPr id="35860" name="Text Box 20"/>
          <p:cNvSpPr txBox="1">
            <a:spLocks noChangeArrowheads="1"/>
          </p:cNvSpPr>
          <p:nvPr/>
        </p:nvSpPr>
        <p:spPr bwMode="auto">
          <a:xfrm>
            <a:off x="3946525" y="5367338"/>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a:t>
            </a:r>
          </a:p>
          <a:p>
            <a:r>
              <a:rPr lang="en-US" altLang="en-US"/>
              <a:t>4</a:t>
            </a:r>
          </a:p>
          <a:p>
            <a:r>
              <a:rPr lang="en-US" altLang="en-US"/>
              <a:t>2</a:t>
            </a:r>
          </a:p>
        </p:txBody>
      </p:sp>
      <p:sp>
        <p:nvSpPr>
          <p:cNvPr id="35864" name="Text Box 24"/>
          <p:cNvSpPr txBox="1">
            <a:spLocks noChangeArrowheads="1"/>
          </p:cNvSpPr>
          <p:nvPr/>
        </p:nvSpPr>
        <p:spPr bwMode="auto">
          <a:xfrm>
            <a:off x="5318125" y="5367338"/>
            <a:ext cx="7080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132</a:t>
            </a:r>
          </a:p>
          <a:p>
            <a:r>
              <a:rPr lang="en-US" altLang="en-US"/>
              <a:t>  96</a:t>
            </a:r>
          </a:p>
          <a:p>
            <a:r>
              <a:rPr lang="en-US" altLang="en-US"/>
              <a:t>  36</a:t>
            </a:r>
          </a:p>
        </p:txBody>
      </p:sp>
      <p:sp>
        <p:nvSpPr>
          <p:cNvPr id="35865" name="Text Box 25"/>
          <p:cNvSpPr txBox="1">
            <a:spLocks noChangeArrowheads="1"/>
          </p:cNvSpPr>
          <p:nvPr/>
        </p:nvSpPr>
        <p:spPr bwMode="auto">
          <a:xfrm>
            <a:off x="6096000" y="5326063"/>
            <a:ext cx="650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a:p>
            <a:r>
              <a:rPr lang="en-US" altLang="en-US"/>
              <a:t>. . .</a:t>
            </a:r>
          </a:p>
          <a:p>
            <a:r>
              <a:rPr lang="en-US" altLang="en-US"/>
              <a:t>. . .</a:t>
            </a:r>
          </a:p>
        </p:txBody>
      </p:sp>
      <p:sp>
        <p:nvSpPr>
          <p:cNvPr id="35866" name="Text Box 26"/>
          <p:cNvSpPr txBox="1">
            <a:spLocks noChangeArrowheads="1"/>
          </p:cNvSpPr>
          <p:nvPr/>
        </p:nvSpPr>
        <p:spPr bwMode="auto">
          <a:xfrm>
            <a:off x="7146925" y="5367338"/>
            <a:ext cx="942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1.000</a:t>
            </a:r>
          </a:p>
          <a:p>
            <a:r>
              <a:rPr lang="en-US" altLang="en-US"/>
              <a:t>0.735</a:t>
            </a:r>
          </a:p>
          <a:p>
            <a:r>
              <a:rPr lang="en-US" altLang="en-US"/>
              <a:t>0.268</a:t>
            </a:r>
          </a:p>
        </p:txBody>
      </p:sp>
      <p:sp>
        <p:nvSpPr>
          <p:cNvPr id="35867" name="Text Box 27"/>
          <p:cNvSpPr txBox="1">
            <a:spLocks noChangeArrowheads="1"/>
          </p:cNvSpPr>
          <p:nvPr/>
        </p:nvSpPr>
        <p:spPr bwMode="auto">
          <a:xfrm>
            <a:off x="4572000" y="5402263"/>
            <a:ext cx="5413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28</a:t>
            </a:r>
          </a:p>
          <a:p>
            <a:r>
              <a:rPr lang="en-US" altLang="en-US"/>
              <a:t>20</a:t>
            </a:r>
          </a:p>
          <a:p>
            <a:r>
              <a:rPr lang="en-US" altLang="en-US"/>
              <a:t>  8</a:t>
            </a:r>
          </a:p>
        </p:txBody>
      </p:sp>
      <p:sp>
        <p:nvSpPr>
          <p:cNvPr id="2" name="TextBox 1"/>
          <p:cNvSpPr txBox="1"/>
          <p:nvPr/>
        </p:nvSpPr>
        <p:spPr>
          <a:xfrm>
            <a:off x="2553966" y="1365337"/>
            <a:ext cx="3330592" cy="461665"/>
          </a:xfrm>
          <a:prstGeom prst="rect">
            <a:avLst/>
          </a:prstGeom>
          <a:noFill/>
        </p:spPr>
        <p:txBody>
          <a:bodyPr wrap="none" rtlCol="0">
            <a:spAutoFit/>
          </a:bodyPr>
          <a:lstStyle/>
          <a:p>
            <a:pPr marL="0" lvl="1"/>
            <a:r>
              <a:rPr lang="en-US" altLang="en-US" sz="2400" b="1" dirty="0"/>
              <a:t>a</a:t>
            </a:r>
            <a:r>
              <a:rPr lang="en-US" altLang="en-US" sz="2400" dirty="0"/>
              <a:t> </a:t>
            </a:r>
            <a:r>
              <a:rPr lang="en-US" altLang="en-US" sz="2400" dirty="0" smtClean="0"/>
              <a:t>= </a:t>
            </a:r>
            <a:r>
              <a:rPr lang="en-US" altLang="en-US" sz="2400" dirty="0" err="1">
                <a:latin typeface="Lucida Sans Unicode" pitchFamily="34" charset="0"/>
              </a:rPr>
              <a:t>λμ</a:t>
            </a:r>
            <a:r>
              <a:rPr lang="en-US" altLang="en-US" sz="2400" i="1" dirty="0" err="1"/>
              <a:t>A</a:t>
            </a:r>
            <a:r>
              <a:rPr lang="en-US" altLang="en-US" sz="2400" i="1" baseline="30000" dirty="0" err="1"/>
              <a:t>T</a:t>
            </a:r>
            <a:r>
              <a:rPr lang="en-US" altLang="en-US" sz="2400" i="1" dirty="0" err="1"/>
              <a:t>A</a:t>
            </a:r>
            <a:r>
              <a:rPr lang="en-US" altLang="en-US" sz="2400" i="1" dirty="0"/>
              <a:t> </a:t>
            </a:r>
            <a:r>
              <a:rPr lang="en-US" altLang="en-US" sz="2400" b="1" dirty="0" smtClean="0"/>
              <a:t>a</a:t>
            </a:r>
            <a:r>
              <a:rPr lang="en-US" altLang="en-US" sz="2400" dirty="0" smtClean="0"/>
              <a:t>; </a:t>
            </a:r>
            <a:r>
              <a:rPr lang="en-US" altLang="en-US" sz="2400" b="1" dirty="0"/>
              <a:t>h </a:t>
            </a:r>
            <a:r>
              <a:rPr lang="en-US" altLang="en-US" sz="2400" dirty="0"/>
              <a:t>= </a:t>
            </a:r>
            <a:r>
              <a:rPr lang="en-US" altLang="en-US" sz="2400" dirty="0" err="1">
                <a:latin typeface="Lucida Sans Unicode" pitchFamily="34" charset="0"/>
              </a:rPr>
              <a:t>λμ</a:t>
            </a:r>
            <a:r>
              <a:rPr lang="en-US" altLang="en-US" sz="2400" i="1" dirty="0" err="1"/>
              <a:t>AA</a:t>
            </a:r>
            <a:r>
              <a:rPr lang="en-US" altLang="en-US" sz="2400" i="1" baseline="30000" dirty="0" err="1"/>
              <a:t>T</a:t>
            </a:r>
            <a:r>
              <a:rPr lang="en-US" altLang="en-US" sz="2400" i="1" baseline="30000" dirty="0"/>
              <a:t> </a:t>
            </a:r>
            <a:r>
              <a:rPr lang="en-US" altLang="en-US" sz="2400" b="1" dirty="0" smtClean="0"/>
              <a:t>h</a:t>
            </a:r>
            <a:endParaRPr lang="en-US" altLang="en-US" sz="2400" dirty="0"/>
          </a:p>
        </p:txBody>
      </p:sp>
    </p:spTree>
    <p:extLst>
      <p:ext uri="{BB962C8B-B14F-4D97-AF65-F5344CB8AC3E}">
        <p14:creationId xmlns:p14="http://schemas.microsoft.com/office/powerpoint/2010/main" val="2664045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54"/>
                                        </p:tgtEl>
                                        <p:attrNameLst>
                                          <p:attrName>style.visibility</p:attrName>
                                        </p:attrNameLst>
                                      </p:cBhvr>
                                      <p:to>
                                        <p:strVal val="visible"/>
                                      </p:to>
                                    </p:set>
                                    <p:anim calcmode="lin" valueType="num">
                                      <p:cBhvr additive="base">
                                        <p:cTn id="7" dur="500" fill="hold"/>
                                        <p:tgtEl>
                                          <p:spTgt spid="35854"/>
                                        </p:tgtEl>
                                        <p:attrNameLst>
                                          <p:attrName>ppt_x</p:attrName>
                                        </p:attrNameLst>
                                      </p:cBhvr>
                                      <p:tavLst>
                                        <p:tav tm="0">
                                          <p:val>
                                            <p:strVal val="1+#ppt_w/2"/>
                                          </p:val>
                                        </p:tav>
                                        <p:tav tm="100000">
                                          <p:val>
                                            <p:strVal val="#ppt_x"/>
                                          </p:val>
                                        </p:tav>
                                      </p:tavLst>
                                    </p:anim>
                                    <p:anim calcmode="lin" valueType="num">
                                      <p:cBhvr additive="base">
                                        <p:cTn id="8" dur="500" fill="hold"/>
                                        <p:tgtEl>
                                          <p:spTgt spid="358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855"/>
                                        </p:tgtEl>
                                        <p:attrNameLst>
                                          <p:attrName>style.visibility</p:attrName>
                                        </p:attrNameLst>
                                      </p:cBhvr>
                                      <p:to>
                                        <p:strVal val="visible"/>
                                      </p:to>
                                    </p:set>
                                    <p:anim calcmode="lin" valueType="num">
                                      <p:cBhvr additive="base">
                                        <p:cTn id="13" dur="500" fill="hold"/>
                                        <p:tgtEl>
                                          <p:spTgt spid="35855"/>
                                        </p:tgtEl>
                                        <p:attrNameLst>
                                          <p:attrName>ppt_x</p:attrName>
                                        </p:attrNameLst>
                                      </p:cBhvr>
                                      <p:tavLst>
                                        <p:tav tm="0">
                                          <p:val>
                                            <p:strVal val="1+#ppt_w/2"/>
                                          </p:val>
                                        </p:tav>
                                        <p:tav tm="100000">
                                          <p:val>
                                            <p:strVal val="#ppt_x"/>
                                          </p:val>
                                        </p:tav>
                                      </p:tavLst>
                                    </p:anim>
                                    <p:anim calcmode="lin" valueType="num">
                                      <p:cBhvr additive="base">
                                        <p:cTn id="14" dur="500" fill="hold"/>
                                        <p:tgtEl>
                                          <p:spTgt spid="3585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5856"/>
                                        </p:tgtEl>
                                        <p:attrNameLst>
                                          <p:attrName>style.visibility</p:attrName>
                                        </p:attrNameLst>
                                      </p:cBhvr>
                                      <p:to>
                                        <p:strVal val="visible"/>
                                      </p:to>
                                    </p:set>
                                    <p:anim calcmode="lin" valueType="num">
                                      <p:cBhvr additive="base">
                                        <p:cTn id="19" dur="500" fill="hold"/>
                                        <p:tgtEl>
                                          <p:spTgt spid="35856"/>
                                        </p:tgtEl>
                                        <p:attrNameLst>
                                          <p:attrName>ppt_x</p:attrName>
                                        </p:attrNameLst>
                                      </p:cBhvr>
                                      <p:tavLst>
                                        <p:tav tm="0">
                                          <p:val>
                                            <p:strVal val="1+#ppt_w/2"/>
                                          </p:val>
                                        </p:tav>
                                        <p:tav tm="100000">
                                          <p:val>
                                            <p:strVal val="#ppt_x"/>
                                          </p:val>
                                        </p:tav>
                                      </p:tavLst>
                                    </p:anim>
                                    <p:anim calcmode="lin" valueType="num">
                                      <p:cBhvr additive="base">
                                        <p:cTn id="20" dur="500" fill="hold"/>
                                        <p:tgtEl>
                                          <p:spTgt spid="3585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5857"/>
                                        </p:tgtEl>
                                        <p:attrNameLst>
                                          <p:attrName>style.visibility</p:attrName>
                                        </p:attrNameLst>
                                      </p:cBhvr>
                                      <p:to>
                                        <p:strVal val="visible"/>
                                      </p:to>
                                    </p:set>
                                    <p:anim calcmode="lin" valueType="num">
                                      <p:cBhvr additive="base">
                                        <p:cTn id="25" dur="500" fill="hold"/>
                                        <p:tgtEl>
                                          <p:spTgt spid="35857"/>
                                        </p:tgtEl>
                                        <p:attrNameLst>
                                          <p:attrName>ppt_x</p:attrName>
                                        </p:attrNameLst>
                                      </p:cBhvr>
                                      <p:tavLst>
                                        <p:tav tm="0">
                                          <p:val>
                                            <p:strVal val="1+#ppt_w/2"/>
                                          </p:val>
                                        </p:tav>
                                        <p:tav tm="100000">
                                          <p:val>
                                            <p:strVal val="#ppt_x"/>
                                          </p:val>
                                        </p:tav>
                                      </p:tavLst>
                                    </p:anim>
                                    <p:anim calcmode="lin" valueType="num">
                                      <p:cBhvr additive="base">
                                        <p:cTn id="26" dur="500" fill="hold"/>
                                        <p:tgtEl>
                                          <p:spTgt spid="3585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5858"/>
                                        </p:tgtEl>
                                        <p:attrNameLst>
                                          <p:attrName>style.visibility</p:attrName>
                                        </p:attrNameLst>
                                      </p:cBhvr>
                                      <p:to>
                                        <p:strVal val="visible"/>
                                      </p:to>
                                    </p:set>
                                    <p:anim calcmode="lin" valueType="num">
                                      <p:cBhvr additive="base">
                                        <p:cTn id="31" dur="500" fill="hold"/>
                                        <p:tgtEl>
                                          <p:spTgt spid="35858"/>
                                        </p:tgtEl>
                                        <p:attrNameLst>
                                          <p:attrName>ppt_x</p:attrName>
                                        </p:attrNameLst>
                                      </p:cBhvr>
                                      <p:tavLst>
                                        <p:tav tm="0">
                                          <p:val>
                                            <p:strVal val="1+#ppt_w/2"/>
                                          </p:val>
                                        </p:tav>
                                        <p:tav tm="100000">
                                          <p:val>
                                            <p:strVal val="#ppt_x"/>
                                          </p:val>
                                        </p:tav>
                                      </p:tavLst>
                                    </p:anim>
                                    <p:anim calcmode="lin" valueType="num">
                                      <p:cBhvr additive="base">
                                        <p:cTn id="32" dur="500" fill="hold"/>
                                        <p:tgtEl>
                                          <p:spTgt spid="3585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585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5860"/>
                                        </p:tgtEl>
                                        <p:attrNameLst>
                                          <p:attrName>style.visibility</p:attrName>
                                        </p:attrNameLst>
                                      </p:cBhvr>
                                      <p:to>
                                        <p:strVal val="visible"/>
                                      </p:to>
                                    </p:set>
                                    <p:anim calcmode="lin" valueType="num">
                                      <p:cBhvr additive="base">
                                        <p:cTn id="41" dur="500" fill="hold"/>
                                        <p:tgtEl>
                                          <p:spTgt spid="35860"/>
                                        </p:tgtEl>
                                        <p:attrNameLst>
                                          <p:attrName>ppt_x</p:attrName>
                                        </p:attrNameLst>
                                      </p:cBhvr>
                                      <p:tavLst>
                                        <p:tav tm="0">
                                          <p:val>
                                            <p:strVal val="1+#ppt_w/2"/>
                                          </p:val>
                                        </p:tav>
                                        <p:tav tm="100000">
                                          <p:val>
                                            <p:strVal val="#ppt_x"/>
                                          </p:val>
                                        </p:tav>
                                      </p:tavLst>
                                    </p:anim>
                                    <p:anim calcmode="lin" valueType="num">
                                      <p:cBhvr additive="base">
                                        <p:cTn id="42" dur="500" fill="hold"/>
                                        <p:tgtEl>
                                          <p:spTgt spid="35860"/>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5867"/>
                                        </p:tgtEl>
                                        <p:attrNameLst>
                                          <p:attrName>style.visibility</p:attrName>
                                        </p:attrNameLst>
                                      </p:cBhvr>
                                      <p:to>
                                        <p:strVal val="visible"/>
                                      </p:to>
                                    </p:set>
                                    <p:anim calcmode="lin" valueType="num">
                                      <p:cBhvr additive="base">
                                        <p:cTn id="47" dur="500" fill="hold"/>
                                        <p:tgtEl>
                                          <p:spTgt spid="35867"/>
                                        </p:tgtEl>
                                        <p:attrNameLst>
                                          <p:attrName>ppt_x</p:attrName>
                                        </p:attrNameLst>
                                      </p:cBhvr>
                                      <p:tavLst>
                                        <p:tav tm="0">
                                          <p:val>
                                            <p:strVal val="1+#ppt_w/2"/>
                                          </p:val>
                                        </p:tav>
                                        <p:tav tm="100000">
                                          <p:val>
                                            <p:strVal val="#ppt_x"/>
                                          </p:val>
                                        </p:tav>
                                      </p:tavLst>
                                    </p:anim>
                                    <p:anim calcmode="lin" valueType="num">
                                      <p:cBhvr additive="base">
                                        <p:cTn id="48" dur="500" fill="hold"/>
                                        <p:tgtEl>
                                          <p:spTgt spid="35867"/>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5864"/>
                                        </p:tgtEl>
                                        <p:attrNameLst>
                                          <p:attrName>style.visibility</p:attrName>
                                        </p:attrNameLst>
                                      </p:cBhvr>
                                      <p:to>
                                        <p:strVal val="visible"/>
                                      </p:to>
                                    </p:set>
                                    <p:anim calcmode="lin" valueType="num">
                                      <p:cBhvr additive="base">
                                        <p:cTn id="53" dur="500" fill="hold"/>
                                        <p:tgtEl>
                                          <p:spTgt spid="35864"/>
                                        </p:tgtEl>
                                        <p:attrNameLst>
                                          <p:attrName>ppt_x</p:attrName>
                                        </p:attrNameLst>
                                      </p:cBhvr>
                                      <p:tavLst>
                                        <p:tav tm="0">
                                          <p:val>
                                            <p:strVal val="1+#ppt_w/2"/>
                                          </p:val>
                                        </p:tav>
                                        <p:tav tm="100000">
                                          <p:val>
                                            <p:strVal val="#ppt_x"/>
                                          </p:val>
                                        </p:tav>
                                      </p:tavLst>
                                    </p:anim>
                                    <p:anim calcmode="lin" valueType="num">
                                      <p:cBhvr additive="base">
                                        <p:cTn id="54" dur="500" fill="hold"/>
                                        <p:tgtEl>
                                          <p:spTgt spid="35864"/>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35865"/>
                                        </p:tgtEl>
                                        <p:attrNameLst>
                                          <p:attrName>style.visibility</p:attrName>
                                        </p:attrNameLst>
                                      </p:cBhvr>
                                      <p:to>
                                        <p:strVal val="visible"/>
                                      </p:to>
                                    </p:set>
                                    <p:anim calcmode="lin" valueType="num">
                                      <p:cBhvr additive="base">
                                        <p:cTn id="59" dur="500" fill="hold"/>
                                        <p:tgtEl>
                                          <p:spTgt spid="35865"/>
                                        </p:tgtEl>
                                        <p:attrNameLst>
                                          <p:attrName>ppt_x</p:attrName>
                                        </p:attrNameLst>
                                      </p:cBhvr>
                                      <p:tavLst>
                                        <p:tav tm="0">
                                          <p:val>
                                            <p:strVal val="1+#ppt_w/2"/>
                                          </p:val>
                                        </p:tav>
                                        <p:tav tm="100000">
                                          <p:val>
                                            <p:strVal val="#ppt_x"/>
                                          </p:val>
                                        </p:tav>
                                      </p:tavLst>
                                    </p:anim>
                                    <p:anim calcmode="lin" valueType="num">
                                      <p:cBhvr additive="base">
                                        <p:cTn id="60" dur="500" fill="hold"/>
                                        <p:tgtEl>
                                          <p:spTgt spid="35865"/>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5866"/>
                                        </p:tgtEl>
                                        <p:attrNameLst>
                                          <p:attrName>style.visibility</p:attrName>
                                        </p:attrNameLst>
                                      </p:cBhvr>
                                      <p:to>
                                        <p:strVal val="visible"/>
                                      </p:to>
                                    </p:set>
                                    <p:anim calcmode="lin" valueType="num">
                                      <p:cBhvr additive="base">
                                        <p:cTn id="65" dur="500" fill="hold"/>
                                        <p:tgtEl>
                                          <p:spTgt spid="35866"/>
                                        </p:tgtEl>
                                        <p:attrNameLst>
                                          <p:attrName>ppt_x</p:attrName>
                                        </p:attrNameLst>
                                      </p:cBhvr>
                                      <p:tavLst>
                                        <p:tav tm="0">
                                          <p:val>
                                            <p:strVal val="1+#ppt_w/2"/>
                                          </p:val>
                                        </p:tav>
                                        <p:tav tm="100000">
                                          <p:val>
                                            <p:strVal val="#ppt_x"/>
                                          </p:val>
                                        </p:tav>
                                      </p:tavLst>
                                    </p:anim>
                                    <p:anim calcmode="lin" valueType="num">
                                      <p:cBhvr additive="base">
                                        <p:cTn id="66" dur="500" fill="hold"/>
                                        <p:tgtEl>
                                          <p:spTgt spid="35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4" grpId="0" autoUpdateAnimBg="0"/>
      <p:bldP spid="35855" grpId="0" autoUpdateAnimBg="0"/>
      <p:bldP spid="35856" grpId="0" autoUpdateAnimBg="0"/>
      <p:bldP spid="35857" grpId="0" autoUpdateAnimBg="0"/>
      <p:bldP spid="35858" grpId="0" autoUpdateAnimBg="0"/>
      <p:bldP spid="35859" grpId="0" autoUpdateAnimBg="0"/>
      <p:bldP spid="35860" grpId="0" autoUpdateAnimBg="0"/>
      <p:bldP spid="35864" grpId="0" autoUpdateAnimBg="0"/>
      <p:bldP spid="35865" grpId="0" autoUpdateAnimBg="0"/>
      <p:bldP spid="35866" grpId="0" autoUpdateAnimBg="0"/>
      <p:bldP spid="3586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6053A3-E4AC-45FD-9165-FCD525B96000}" type="slidenum">
              <a:rPr lang="en-US" altLang="en-US"/>
              <a:pPr/>
              <a:t>55</a:t>
            </a:fld>
            <a:endParaRPr lang="en-US" altLang="en-US"/>
          </a:p>
        </p:txBody>
      </p:sp>
      <p:sp>
        <p:nvSpPr>
          <p:cNvPr id="86018" name="Rectangle 2"/>
          <p:cNvSpPr>
            <a:spLocks noGrp="1" noChangeArrowheads="1"/>
          </p:cNvSpPr>
          <p:nvPr>
            <p:ph type="title"/>
          </p:nvPr>
        </p:nvSpPr>
        <p:spPr/>
        <p:txBody>
          <a:bodyPr/>
          <a:lstStyle/>
          <a:p>
            <a:r>
              <a:rPr lang="en-US" altLang="en-US" dirty="0" smtClean="0"/>
              <a:t>A Better Way to Solve </a:t>
            </a:r>
            <a:r>
              <a:rPr lang="en-US" altLang="en-US" dirty="0" smtClean="0"/>
              <a:t>HITS</a:t>
            </a:r>
            <a:endParaRPr lang="en-US" altLang="en-US" dirty="0"/>
          </a:p>
        </p:txBody>
      </p:sp>
      <p:sp>
        <p:nvSpPr>
          <p:cNvPr id="86019" name="Rectangle 3"/>
          <p:cNvSpPr>
            <a:spLocks noGrp="1" noChangeArrowheads="1"/>
          </p:cNvSpPr>
          <p:nvPr>
            <p:ph type="body" idx="1"/>
          </p:nvPr>
        </p:nvSpPr>
        <p:spPr/>
        <p:txBody>
          <a:bodyPr/>
          <a:lstStyle/>
          <a:p>
            <a:r>
              <a:rPr lang="en-US" altLang="en-US" dirty="0" smtClean="0"/>
              <a:t>Start with </a:t>
            </a:r>
            <a:r>
              <a:rPr lang="en-US" altLang="en-US" b="1" dirty="0"/>
              <a:t>h</a:t>
            </a:r>
            <a:r>
              <a:rPr lang="en-US" altLang="en-US" dirty="0"/>
              <a:t> = [1,1,…,1]; multiply by </a:t>
            </a:r>
            <a:r>
              <a:rPr lang="en-US" altLang="en-US" i="1" dirty="0"/>
              <a:t>A</a:t>
            </a:r>
            <a:r>
              <a:rPr lang="en-US" altLang="en-US" i="1" baseline="30000" dirty="0"/>
              <a:t>T</a:t>
            </a:r>
            <a:r>
              <a:rPr lang="en-US" altLang="en-US" baseline="30000" dirty="0"/>
              <a:t>  </a:t>
            </a:r>
            <a:r>
              <a:rPr lang="en-US" altLang="en-US" dirty="0"/>
              <a:t>to get first </a:t>
            </a:r>
            <a:r>
              <a:rPr lang="en-US" altLang="en-US" b="1" dirty="0"/>
              <a:t>a</a:t>
            </a:r>
            <a:r>
              <a:rPr lang="en-US" altLang="en-US" dirty="0"/>
              <a:t>; </a:t>
            </a:r>
            <a:r>
              <a:rPr lang="en-US" altLang="en-US" dirty="0" smtClean="0"/>
              <a:t>scale so largest component = 1; </a:t>
            </a:r>
            <a:r>
              <a:rPr lang="en-US" altLang="en-US" dirty="0"/>
              <a:t>then multiply by </a:t>
            </a:r>
            <a:r>
              <a:rPr lang="en-US" altLang="en-US" i="1" dirty="0"/>
              <a:t>A</a:t>
            </a:r>
            <a:r>
              <a:rPr lang="en-US" altLang="en-US" dirty="0"/>
              <a:t> to get next </a:t>
            </a:r>
            <a:r>
              <a:rPr lang="en-US" altLang="en-US" b="1" dirty="0" smtClean="0"/>
              <a:t>h</a:t>
            </a:r>
            <a:r>
              <a:rPr lang="en-US" altLang="en-US" dirty="0" smtClean="0"/>
              <a:t>, and repeat until approximate convergence.</a:t>
            </a:r>
            <a:endParaRPr lang="en-US" altLang="en-US" dirty="0"/>
          </a:p>
          <a:p>
            <a:r>
              <a:rPr lang="en-US" altLang="en-US" dirty="0" smtClean="0"/>
              <a:t>You </a:t>
            </a:r>
            <a:r>
              <a:rPr lang="en-US" altLang="en-US" dirty="0"/>
              <a:t>may be tempted to compute </a:t>
            </a:r>
            <a:r>
              <a:rPr lang="en-US" altLang="en-US" i="1" dirty="0"/>
              <a:t>AA</a:t>
            </a:r>
            <a:r>
              <a:rPr lang="en-US" altLang="en-US" i="1" baseline="30000" dirty="0"/>
              <a:t>T</a:t>
            </a:r>
            <a:r>
              <a:rPr lang="en-US" altLang="en-US" dirty="0"/>
              <a:t> and </a:t>
            </a:r>
            <a:r>
              <a:rPr lang="en-US" altLang="en-US" i="1" dirty="0"/>
              <a:t>A</a:t>
            </a:r>
            <a:r>
              <a:rPr lang="en-US" altLang="en-US" i="1" baseline="30000" dirty="0"/>
              <a:t>T</a:t>
            </a:r>
            <a:r>
              <a:rPr lang="en-US" altLang="en-US" i="1" dirty="0"/>
              <a:t>A</a:t>
            </a:r>
            <a:r>
              <a:rPr lang="en-US" altLang="en-US" dirty="0"/>
              <a:t> first, then iterate </a:t>
            </a:r>
            <a:r>
              <a:rPr lang="en-US" altLang="en-US" dirty="0" smtClean="0"/>
              <a:t>multiplication by these matrices, </a:t>
            </a:r>
            <a:r>
              <a:rPr lang="en-US" altLang="en-US" dirty="0"/>
              <a:t>as for PageRank.</a:t>
            </a:r>
          </a:p>
          <a:p>
            <a:r>
              <a:rPr lang="en-US" altLang="en-US" dirty="0" smtClean="0">
                <a:solidFill>
                  <a:srgbClr val="00B050"/>
                </a:solidFill>
              </a:rPr>
              <a:t>Question for thought: </a:t>
            </a:r>
            <a:r>
              <a:rPr lang="en-US" altLang="en-US" dirty="0" smtClean="0"/>
              <a:t>Why was the separate calculations of </a:t>
            </a:r>
            <a:r>
              <a:rPr lang="en-US" altLang="en-US" b="1" dirty="0" smtClean="0"/>
              <a:t>h</a:t>
            </a:r>
            <a:r>
              <a:rPr lang="en-US" altLang="en-US" dirty="0" smtClean="0"/>
              <a:t> and </a:t>
            </a:r>
            <a:r>
              <a:rPr lang="en-US" altLang="en-US" b="1" dirty="0" smtClean="0"/>
              <a:t>a</a:t>
            </a:r>
            <a:r>
              <a:rPr lang="en-US" altLang="en-US" dirty="0" smtClean="0"/>
              <a:t> actually less efficient than the method suggested above.</a:t>
            </a:r>
            <a:endParaRPr lang="en-US" altLang="en-US" dirty="0"/>
          </a:p>
        </p:txBody>
      </p:sp>
    </p:spTree>
    <p:extLst>
      <p:ext uri="{BB962C8B-B14F-4D97-AF65-F5344CB8AC3E}">
        <p14:creationId xmlns:p14="http://schemas.microsoft.com/office/powerpoint/2010/main" val="376821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4CC389-C375-439D-B64B-E6BA0825FB27}" type="slidenum">
              <a:rPr lang="en-US" altLang="en-US"/>
              <a:pPr/>
              <a:t>6</a:t>
            </a:fld>
            <a:endParaRPr lang="en-US" altLang="en-US"/>
          </a:p>
        </p:txBody>
      </p:sp>
      <p:sp>
        <p:nvSpPr>
          <p:cNvPr id="13314" name="Rectangle 2"/>
          <p:cNvSpPr>
            <a:spLocks noGrp="1" noChangeArrowheads="1"/>
          </p:cNvSpPr>
          <p:nvPr>
            <p:ph type="title"/>
          </p:nvPr>
        </p:nvSpPr>
        <p:spPr/>
        <p:txBody>
          <a:bodyPr/>
          <a:lstStyle/>
          <a:p>
            <a:r>
              <a:rPr lang="en-US" altLang="en-US"/>
              <a:t>Random Walks on the Web</a:t>
            </a:r>
          </a:p>
        </p:txBody>
      </p:sp>
      <p:sp>
        <p:nvSpPr>
          <p:cNvPr id="13315" name="Rectangle 3"/>
          <p:cNvSpPr>
            <a:spLocks noGrp="1" noChangeArrowheads="1"/>
          </p:cNvSpPr>
          <p:nvPr>
            <p:ph type="body" idx="1"/>
          </p:nvPr>
        </p:nvSpPr>
        <p:spPr>
          <a:xfrm>
            <a:off x="685800" y="1371600"/>
            <a:ext cx="8229600" cy="4114800"/>
          </a:xfrm>
        </p:spPr>
        <p:txBody>
          <a:bodyPr/>
          <a:lstStyle/>
          <a:p>
            <a:r>
              <a:rPr lang="en-US" altLang="en-US" dirty="0"/>
              <a:t>Suppose </a:t>
            </a:r>
            <a:r>
              <a:rPr lang="en-US" altLang="en-US" b="1" dirty="0" smtClean="0"/>
              <a:t>v</a:t>
            </a:r>
            <a:r>
              <a:rPr lang="en-US" altLang="en-US" dirty="0" smtClean="0"/>
              <a:t> </a:t>
            </a:r>
            <a:r>
              <a:rPr lang="en-US" altLang="en-US" dirty="0"/>
              <a:t>is a vector whose </a:t>
            </a:r>
            <a:r>
              <a:rPr lang="en-US" altLang="en-US" i="1" dirty="0" err="1"/>
              <a:t>i</a:t>
            </a:r>
            <a:r>
              <a:rPr lang="en-US" altLang="en-US" dirty="0"/>
              <a:t> </a:t>
            </a:r>
            <a:r>
              <a:rPr lang="en-US" altLang="en-US" baseline="30000" dirty="0" err="1"/>
              <a:t>th</a:t>
            </a:r>
            <a:r>
              <a:rPr lang="en-US" altLang="en-US" dirty="0"/>
              <a:t> component is the probability that a</a:t>
            </a:r>
            <a:r>
              <a:rPr lang="en-US" altLang="en-US" dirty="0" smtClean="0"/>
              <a:t> </a:t>
            </a:r>
            <a:r>
              <a:rPr lang="en-US" altLang="en-US" dirty="0"/>
              <a:t>random </a:t>
            </a:r>
            <a:r>
              <a:rPr lang="en-US" altLang="en-US" dirty="0" smtClean="0"/>
              <a:t>surfer </a:t>
            </a:r>
            <a:r>
              <a:rPr lang="en-US" altLang="en-US" dirty="0"/>
              <a:t>is at page </a:t>
            </a:r>
            <a:r>
              <a:rPr lang="en-US" altLang="en-US" i="1" dirty="0" err="1"/>
              <a:t>i</a:t>
            </a:r>
            <a:r>
              <a:rPr lang="en-US" altLang="en-US" dirty="0"/>
              <a:t> </a:t>
            </a:r>
            <a:r>
              <a:rPr lang="en-US" altLang="en-US" dirty="0" smtClean="0"/>
              <a:t>at </a:t>
            </a:r>
            <a:r>
              <a:rPr lang="en-US" altLang="en-US" dirty="0"/>
              <a:t>a certain time.</a:t>
            </a:r>
          </a:p>
          <a:p>
            <a:r>
              <a:rPr lang="en-US" altLang="en-US" dirty="0"/>
              <a:t>If a</a:t>
            </a:r>
            <a:r>
              <a:rPr lang="en-US" altLang="en-US" dirty="0" smtClean="0"/>
              <a:t> surfer </a:t>
            </a:r>
            <a:r>
              <a:rPr lang="en-US" altLang="en-US" dirty="0" smtClean="0"/>
              <a:t>chooses a successor page from page </a:t>
            </a:r>
            <a:r>
              <a:rPr lang="en-US" altLang="en-US" i="1" dirty="0" err="1"/>
              <a:t>i</a:t>
            </a:r>
            <a:r>
              <a:rPr lang="en-US" altLang="en-US" dirty="0"/>
              <a:t> </a:t>
            </a:r>
            <a:r>
              <a:rPr lang="en-US" altLang="en-US" dirty="0" smtClean="0"/>
              <a:t>at </a:t>
            </a:r>
            <a:r>
              <a:rPr lang="en-US" altLang="en-US" dirty="0"/>
              <a:t>random, the probability distribution for </a:t>
            </a:r>
            <a:r>
              <a:rPr lang="en-US" altLang="en-US" dirty="0" smtClean="0"/>
              <a:t>surfers </a:t>
            </a:r>
            <a:r>
              <a:rPr lang="en-US" altLang="en-US" dirty="0"/>
              <a:t>is then given by the vector </a:t>
            </a:r>
            <a:r>
              <a:rPr lang="en-US" altLang="en-US" i="1" dirty="0" err="1" smtClean="0"/>
              <a:t>M</a:t>
            </a:r>
            <a:r>
              <a:rPr lang="en-US" altLang="en-US" b="1" dirty="0" err="1" smtClean="0"/>
              <a:t>v</a:t>
            </a:r>
            <a:r>
              <a:rPr lang="en-US" altLang="en-US" dirty="0"/>
              <a:t>.</a:t>
            </a:r>
          </a:p>
        </p:txBody>
      </p:sp>
    </p:spTree>
    <p:extLst>
      <p:ext uri="{BB962C8B-B14F-4D97-AF65-F5344CB8AC3E}">
        <p14:creationId xmlns:p14="http://schemas.microsoft.com/office/powerpoint/2010/main" val="2843911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B16FE2-72C7-422F-90AC-5F8B15090B1E}" type="slidenum">
              <a:rPr lang="en-US" altLang="en-US"/>
              <a:pPr/>
              <a:t>7</a:t>
            </a:fld>
            <a:endParaRPr lang="en-US" altLang="en-US"/>
          </a:p>
        </p:txBody>
      </p:sp>
      <p:sp>
        <p:nvSpPr>
          <p:cNvPr id="14338" name="Rectangle 2"/>
          <p:cNvSpPr>
            <a:spLocks noGrp="1" noChangeArrowheads="1"/>
          </p:cNvSpPr>
          <p:nvPr>
            <p:ph type="title"/>
          </p:nvPr>
        </p:nvSpPr>
        <p:spPr/>
        <p:txBody>
          <a:bodyPr/>
          <a:lstStyle/>
          <a:p>
            <a:r>
              <a:rPr lang="en-US" altLang="en-US"/>
              <a:t>Random Walks – (2)</a:t>
            </a:r>
          </a:p>
        </p:txBody>
      </p:sp>
      <p:sp>
        <p:nvSpPr>
          <p:cNvPr id="14339" name="Rectangle 3"/>
          <p:cNvSpPr>
            <a:spLocks noGrp="1" noChangeArrowheads="1"/>
          </p:cNvSpPr>
          <p:nvPr>
            <p:ph type="body" idx="1"/>
          </p:nvPr>
        </p:nvSpPr>
        <p:spPr>
          <a:xfrm>
            <a:off x="533400" y="1295400"/>
            <a:ext cx="8305800" cy="5334000"/>
          </a:xfrm>
        </p:spPr>
        <p:txBody>
          <a:bodyPr/>
          <a:lstStyle/>
          <a:p>
            <a:r>
              <a:rPr lang="en-US" altLang="en-US" dirty="0"/>
              <a:t>Starting from any vector </a:t>
            </a:r>
            <a:r>
              <a:rPr lang="en-US" altLang="en-US" b="1" dirty="0" smtClean="0"/>
              <a:t>u</a:t>
            </a:r>
            <a:r>
              <a:rPr lang="en-US" altLang="en-US" dirty="0" smtClean="0"/>
              <a:t>, </a:t>
            </a:r>
            <a:r>
              <a:rPr lang="en-US" altLang="en-US" dirty="0"/>
              <a:t>the limit     </a:t>
            </a:r>
            <a:r>
              <a:rPr lang="en-US" altLang="en-US" dirty="0" smtClean="0"/>
              <a:t>            </a:t>
            </a:r>
            <a:r>
              <a:rPr lang="en-US" altLang="en-US" i="1" dirty="0" smtClean="0"/>
              <a:t>M </a:t>
            </a:r>
            <a:r>
              <a:rPr lang="en-US" altLang="en-US" dirty="0"/>
              <a:t>(</a:t>
            </a:r>
            <a:r>
              <a:rPr lang="en-US" altLang="en-US" i="1" dirty="0"/>
              <a:t>M </a:t>
            </a:r>
            <a:r>
              <a:rPr lang="en-US" altLang="en-US" dirty="0"/>
              <a:t>(…</a:t>
            </a:r>
            <a:r>
              <a:rPr lang="en-US" altLang="en-US" i="1" dirty="0"/>
              <a:t>M </a:t>
            </a:r>
            <a:r>
              <a:rPr lang="en-US" altLang="en-US" dirty="0"/>
              <a:t>(</a:t>
            </a:r>
            <a:r>
              <a:rPr lang="en-US" altLang="en-US" i="1" dirty="0"/>
              <a:t>M </a:t>
            </a:r>
            <a:r>
              <a:rPr lang="en-US" altLang="en-US" b="1" dirty="0" smtClean="0"/>
              <a:t>u</a:t>
            </a:r>
            <a:r>
              <a:rPr lang="en-US" altLang="en-US" i="1" dirty="0" smtClean="0"/>
              <a:t> </a:t>
            </a:r>
            <a:r>
              <a:rPr lang="en-US" altLang="en-US" dirty="0"/>
              <a:t>) …)) is the long-term distribution of </a:t>
            </a:r>
            <a:r>
              <a:rPr lang="en-US" altLang="en-US" dirty="0" smtClean="0"/>
              <a:t>the surfers.</a:t>
            </a:r>
            <a:endParaRPr lang="en-US" altLang="en-US" dirty="0"/>
          </a:p>
          <a:p>
            <a:r>
              <a:rPr lang="en-US" altLang="en-US" dirty="0" smtClean="0">
                <a:solidFill>
                  <a:srgbClr val="00B050"/>
                </a:solidFill>
              </a:rPr>
              <a:t>The </a:t>
            </a:r>
            <a:r>
              <a:rPr lang="en-US" altLang="en-US" dirty="0">
                <a:solidFill>
                  <a:srgbClr val="00B050"/>
                </a:solidFill>
              </a:rPr>
              <a:t>math</a:t>
            </a:r>
            <a:r>
              <a:rPr lang="en-US" altLang="en-US" dirty="0"/>
              <a:t>: limiting distribution = principal eigenvector of </a:t>
            </a:r>
            <a:r>
              <a:rPr lang="en-US" altLang="en-US" i="1" dirty="0"/>
              <a:t>M</a:t>
            </a:r>
            <a:r>
              <a:rPr lang="en-US" altLang="en-US" dirty="0"/>
              <a:t> = </a:t>
            </a:r>
            <a:r>
              <a:rPr lang="en-US" altLang="en-US" dirty="0">
                <a:solidFill>
                  <a:srgbClr val="FF0066"/>
                </a:solidFill>
              </a:rPr>
              <a:t>PageRank</a:t>
            </a:r>
            <a:r>
              <a:rPr lang="en-US" altLang="en-US" dirty="0" smtClean="0"/>
              <a:t>.</a:t>
            </a:r>
          </a:p>
          <a:p>
            <a:pPr lvl="1"/>
            <a:r>
              <a:rPr lang="en-US" altLang="en-US" dirty="0" smtClean="0">
                <a:solidFill>
                  <a:srgbClr val="0070C0"/>
                </a:solidFill>
              </a:rPr>
              <a:t>Note</a:t>
            </a:r>
            <a:r>
              <a:rPr lang="en-US" altLang="en-US" dirty="0" smtClean="0"/>
              <a:t>: If </a:t>
            </a:r>
            <a:r>
              <a:rPr lang="en-US" altLang="en-US" b="1" dirty="0" smtClean="0"/>
              <a:t>v</a:t>
            </a:r>
            <a:r>
              <a:rPr lang="en-US" altLang="en-US" dirty="0" smtClean="0"/>
              <a:t> is the limit of MM…M</a:t>
            </a:r>
            <a:r>
              <a:rPr lang="en-US" altLang="en-US" b="1" dirty="0" smtClean="0"/>
              <a:t>u</a:t>
            </a:r>
            <a:r>
              <a:rPr lang="en-US" altLang="en-US" dirty="0" smtClean="0"/>
              <a:t>, then </a:t>
            </a:r>
            <a:r>
              <a:rPr lang="en-US" altLang="en-US" b="1" dirty="0" smtClean="0"/>
              <a:t>v</a:t>
            </a:r>
            <a:r>
              <a:rPr lang="en-US" altLang="en-US" dirty="0" smtClean="0"/>
              <a:t> satisfies the equation </a:t>
            </a:r>
            <a:r>
              <a:rPr lang="en-US" altLang="en-US" b="1" dirty="0" smtClean="0"/>
              <a:t>v</a:t>
            </a:r>
            <a:r>
              <a:rPr lang="en-US" altLang="en-US" dirty="0" smtClean="0"/>
              <a:t> = </a:t>
            </a:r>
            <a:r>
              <a:rPr lang="en-US" altLang="en-US" dirty="0" err="1" smtClean="0"/>
              <a:t>M</a:t>
            </a:r>
            <a:r>
              <a:rPr lang="en-US" altLang="en-US" b="1" dirty="0" err="1" smtClean="0"/>
              <a:t>v</a:t>
            </a:r>
            <a:r>
              <a:rPr lang="en-US" altLang="en-US" dirty="0" smtClean="0"/>
              <a:t>, so </a:t>
            </a:r>
            <a:r>
              <a:rPr lang="en-US" altLang="en-US" b="1" dirty="0" smtClean="0"/>
              <a:t>v</a:t>
            </a:r>
            <a:r>
              <a:rPr lang="en-US" altLang="en-US" dirty="0" smtClean="0"/>
              <a:t> is an eigenvector of M with eigenvalue 1.</a:t>
            </a:r>
            <a:endParaRPr lang="en-US" altLang="en-US" dirty="0"/>
          </a:p>
        </p:txBody>
      </p:sp>
    </p:spTree>
    <p:extLst>
      <p:ext uri="{BB962C8B-B14F-4D97-AF65-F5344CB8AC3E}">
        <p14:creationId xmlns:p14="http://schemas.microsoft.com/office/powerpoint/2010/main" val="167793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01DCED67-C337-4098-8CE4-D6C1310C767C}" type="slidenum">
              <a:rPr lang="en-US" altLang="en-US"/>
              <a:pPr/>
              <a:t>8</a:t>
            </a:fld>
            <a:endParaRPr lang="en-US" altLang="en-US"/>
          </a:p>
        </p:txBody>
      </p:sp>
      <p:sp>
        <p:nvSpPr>
          <p:cNvPr id="15362" name="Rectangle 2"/>
          <p:cNvSpPr>
            <a:spLocks noGrp="1" noChangeArrowheads="1"/>
          </p:cNvSpPr>
          <p:nvPr>
            <p:ph type="title"/>
          </p:nvPr>
        </p:nvSpPr>
        <p:spPr/>
        <p:txBody>
          <a:bodyPr/>
          <a:lstStyle/>
          <a:p>
            <a:r>
              <a:rPr lang="en-US" altLang="en-US">
                <a:solidFill>
                  <a:srgbClr val="33CC33"/>
                </a:solidFill>
              </a:rPr>
              <a:t>Example</a:t>
            </a:r>
            <a:r>
              <a:rPr lang="en-US" altLang="en-US"/>
              <a:t>: The Web in 1839</a:t>
            </a:r>
          </a:p>
        </p:txBody>
      </p:sp>
      <p:sp>
        <p:nvSpPr>
          <p:cNvPr id="153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5365" name="Oval 5"/>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5366" name="Oval 6"/>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5371" name="Line 11"/>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2" name="Line 12"/>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Line 13"/>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Line 14"/>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5375" name="AutoShape 15"/>
          <p:cNvCxnSpPr>
            <a:cxnSpLocks noChangeShapeType="1"/>
            <a:stCxn id="15363" idx="6"/>
            <a:endCxn id="153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a:off x="6842125" y="1789254"/>
            <a:ext cx="1994986" cy="1762669"/>
            <a:chOff x="6842125" y="1789254"/>
            <a:chExt cx="1994986" cy="1762669"/>
          </a:xfrm>
        </p:grpSpPr>
        <p:sp>
          <p:nvSpPr>
            <p:cNvPr id="1537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a:t>
              </a:r>
              <a:r>
                <a:rPr lang="en-US" altLang="en-US" sz="2400" dirty="0"/>
                <a:t>1</a:t>
              </a:r>
            </a:p>
            <a:p>
              <a:r>
                <a:rPr lang="en-US" altLang="en-US" sz="2400" dirty="0"/>
                <a:t>m   </a:t>
              </a:r>
              <a:r>
                <a:rPr lang="en-US" altLang="en-US" sz="2400" dirty="0" smtClean="0"/>
                <a:t>0    1/2   </a:t>
              </a:r>
              <a:r>
                <a:rPr lang="en-US" altLang="en-US" sz="2400" dirty="0"/>
                <a:t>0</a:t>
              </a:r>
            </a:p>
          </p:txBody>
        </p:sp>
        <p:sp>
          <p:nvSpPr>
            <p:cNvPr id="1537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3937322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F6F2C2-A301-4BDF-AEAA-1C2D12C11602}" type="slidenum">
              <a:rPr lang="en-US" altLang="en-US"/>
              <a:pPr/>
              <a:t>9</a:t>
            </a:fld>
            <a:endParaRPr lang="en-US" altLang="en-US"/>
          </a:p>
        </p:txBody>
      </p:sp>
      <p:sp>
        <p:nvSpPr>
          <p:cNvPr id="84994" name="Rectangle 2"/>
          <p:cNvSpPr>
            <a:spLocks noGrp="1" noChangeArrowheads="1"/>
          </p:cNvSpPr>
          <p:nvPr>
            <p:ph type="title"/>
          </p:nvPr>
        </p:nvSpPr>
        <p:spPr/>
        <p:txBody>
          <a:bodyPr/>
          <a:lstStyle/>
          <a:p>
            <a:r>
              <a:rPr lang="en-US" altLang="en-US"/>
              <a:t>Solving The Equations</a:t>
            </a:r>
          </a:p>
        </p:txBody>
      </p:sp>
      <p:sp>
        <p:nvSpPr>
          <p:cNvPr id="84995" name="Rectangle 3"/>
          <p:cNvSpPr>
            <a:spLocks noGrp="1" noChangeArrowheads="1"/>
          </p:cNvSpPr>
          <p:nvPr>
            <p:ph type="body" idx="1"/>
          </p:nvPr>
        </p:nvSpPr>
        <p:spPr>
          <a:xfrm>
            <a:off x="533400" y="1295400"/>
            <a:ext cx="8458200" cy="5334000"/>
          </a:xfrm>
        </p:spPr>
        <p:txBody>
          <a:bodyPr/>
          <a:lstStyle/>
          <a:p>
            <a:r>
              <a:rPr lang="en-US" altLang="en-US" dirty="0"/>
              <a:t>Because there are no constant terms, the equations </a:t>
            </a:r>
            <a:r>
              <a:rPr lang="en-US" altLang="en-US" b="1" dirty="0"/>
              <a:t>v</a:t>
            </a:r>
            <a:r>
              <a:rPr lang="en-US" altLang="en-US" dirty="0"/>
              <a:t> = </a:t>
            </a:r>
            <a:r>
              <a:rPr lang="en-US" altLang="en-US" i="1" dirty="0" err="1" smtClean="0"/>
              <a:t>M</a:t>
            </a:r>
            <a:r>
              <a:rPr lang="en-US" altLang="en-US" b="1" dirty="0" err="1" smtClean="0"/>
              <a:t>v</a:t>
            </a:r>
            <a:r>
              <a:rPr lang="en-US" altLang="en-US" dirty="0" smtClean="0"/>
              <a:t> </a:t>
            </a:r>
            <a:r>
              <a:rPr lang="en-US" altLang="en-US" dirty="0"/>
              <a:t>do not have a unique solution</a:t>
            </a:r>
            <a:r>
              <a:rPr lang="en-US" altLang="en-US" dirty="0" smtClean="0"/>
              <a:t>.</a:t>
            </a:r>
          </a:p>
          <a:p>
            <a:pPr lvl="1"/>
            <a:r>
              <a:rPr lang="en-US" altLang="en-US" dirty="0" smtClean="0">
                <a:solidFill>
                  <a:srgbClr val="00B050"/>
                </a:solidFill>
              </a:rPr>
              <a:t>Example</a:t>
            </a:r>
            <a:r>
              <a:rPr lang="en-US" altLang="en-US" dirty="0" smtClean="0"/>
              <a:t>: doubling each component of solution </a:t>
            </a:r>
            <a:r>
              <a:rPr lang="en-US" altLang="en-US" b="1" dirty="0" smtClean="0"/>
              <a:t>v</a:t>
            </a:r>
            <a:r>
              <a:rPr lang="en-US" altLang="en-US" dirty="0" smtClean="0"/>
              <a:t> yields another solution.</a:t>
            </a:r>
            <a:endParaRPr lang="en-US" altLang="en-US" dirty="0"/>
          </a:p>
          <a:p>
            <a:r>
              <a:rPr lang="en-US" altLang="en-US" dirty="0"/>
              <a:t>In Web-sized examples, we cannot solve by Gaussian elimination anyway; we need to use </a:t>
            </a:r>
            <a:r>
              <a:rPr lang="en-US" altLang="en-US" i="1" dirty="0">
                <a:solidFill>
                  <a:srgbClr val="FF0000"/>
                </a:solidFill>
              </a:rPr>
              <a:t>relaxation</a:t>
            </a:r>
            <a:r>
              <a:rPr lang="en-US" altLang="en-US" dirty="0"/>
              <a:t> </a:t>
            </a:r>
            <a:r>
              <a:rPr lang="en-US" altLang="en-US" dirty="0" smtClean="0"/>
              <a:t>(= </a:t>
            </a:r>
            <a:r>
              <a:rPr lang="en-US" altLang="en-US" dirty="0"/>
              <a:t>iterative solution</a:t>
            </a:r>
            <a:r>
              <a:rPr lang="en-US" altLang="en-US" dirty="0" smtClean="0"/>
              <a:t>).</a:t>
            </a:r>
            <a:endParaRPr lang="en-US" altLang="en-US" dirty="0"/>
          </a:p>
        </p:txBody>
      </p:sp>
    </p:spTree>
    <p:extLst>
      <p:ext uri="{BB962C8B-B14F-4D97-AF65-F5344CB8AC3E}">
        <p14:creationId xmlns:p14="http://schemas.microsoft.com/office/powerpoint/2010/main" val="34327982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6833</TotalTime>
  <Words>2433</Words>
  <Application>Microsoft Office PowerPoint</Application>
  <PresentationFormat>On-screen Show (4:3)</PresentationFormat>
  <Paragraphs>463</Paragraphs>
  <Slides>55</Slides>
  <Notes>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Module</vt:lpstr>
      <vt:lpstr>Random Surfers on the Web Transition Matrix of the Web Dead Ends and Spider Traps Topic-Specific PageRank Hubs and Authorities </vt:lpstr>
      <vt:lpstr>Intuition – (1)</vt:lpstr>
      <vt:lpstr>Intuition – (2)</vt:lpstr>
      <vt:lpstr>Transition Matrix of the Web</vt:lpstr>
      <vt:lpstr>Example: Transition Matrix</vt:lpstr>
      <vt:lpstr>Random Walks on the Web</vt:lpstr>
      <vt:lpstr>Random Walks – (2)</vt:lpstr>
      <vt:lpstr>Example: The Web in 1839</vt:lpstr>
      <vt:lpstr>Solving The Equations</vt:lpstr>
      <vt:lpstr>Simulating a Random Walk</vt:lpstr>
      <vt:lpstr>Example: Iterating Equations</vt:lpstr>
      <vt:lpstr>The Surfers</vt:lpstr>
      <vt:lpstr>The Surfers</vt:lpstr>
      <vt:lpstr>The Surfers</vt:lpstr>
      <vt:lpstr>The Surfers</vt:lpstr>
      <vt:lpstr>In the Limit …</vt:lpstr>
      <vt:lpstr>Dead Ends Spider Traps Taxation Policies </vt:lpstr>
      <vt:lpstr>Real-World Problems</vt:lpstr>
      <vt:lpstr>Microsoft Becomes Dead End</vt:lpstr>
      <vt:lpstr>Example: Effect of Dead Ends</vt:lpstr>
      <vt:lpstr>Microsoft Becomes a Dead End</vt:lpstr>
      <vt:lpstr>Microsoft Becomes a Dead End</vt:lpstr>
      <vt:lpstr>Microsoft Becomes a Dead End</vt:lpstr>
      <vt:lpstr>Microsoft Becomes a Dead End</vt:lpstr>
      <vt:lpstr>In the Limit …</vt:lpstr>
      <vt:lpstr>M’soft Becomes Spider Trap</vt:lpstr>
      <vt:lpstr>Example: Effect of Spider Trap</vt:lpstr>
      <vt:lpstr>Microsoft Becomes a Spider Trap</vt:lpstr>
      <vt:lpstr>Microsoft Becomes a Spider Trap</vt:lpstr>
      <vt:lpstr>Microsoft Becomes a Spider Trap</vt:lpstr>
      <vt:lpstr>In the Limit …</vt:lpstr>
      <vt:lpstr>PageRank Solution to Traps, Etc.</vt:lpstr>
      <vt:lpstr>Example: Microsoft is a Spider Trap; 20% Tax</vt:lpstr>
      <vt:lpstr>Focusing on Specific Pages Teleport Sets Interpretation as a Random Walk </vt:lpstr>
      <vt:lpstr>Topic-Specific Page Rank</vt:lpstr>
      <vt:lpstr>Teleport Sets</vt:lpstr>
      <vt:lpstr>Example: Topic = Software</vt:lpstr>
      <vt:lpstr>Only Microsoft in Teleport Set</vt:lpstr>
      <vt:lpstr>Only Microsoft in Teleport Set</vt:lpstr>
      <vt:lpstr>Only Microsoft in Teleport Set</vt:lpstr>
      <vt:lpstr>Only Microsoft in Teleport Set</vt:lpstr>
      <vt:lpstr>Only Microsoft in Teleport Set</vt:lpstr>
      <vt:lpstr>Only Microsoft in Teleport Set</vt:lpstr>
      <vt:lpstr>Only Microsoft in Teleport Set</vt:lpstr>
      <vt:lpstr>Picking the Teleport Set</vt:lpstr>
      <vt:lpstr>Application: Link Spam</vt:lpstr>
      <vt:lpstr>Hubs Authorities Solving the Implied Recursion </vt:lpstr>
      <vt:lpstr>Hubs and Authorities (“HITS”)</vt:lpstr>
      <vt:lpstr>Transition Matrix A</vt:lpstr>
      <vt:lpstr>Example: H&amp;A Transition Matrix</vt:lpstr>
      <vt:lpstr>Using Matrix A  for HITS</vt:lpstr>
      <vt:lpstr>Consequences of Basic Equations</vt:lpstr>
      <vt:lpstr>Scale Doesn’t Matter</vt:lpstr>
      <vt:lpstr>Example: Iterating H&amp;A</vt:lpstr>
      <vt:lpstr>A Better Way to Solve HITS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582</cp:revision>
  <dcterms:created xsi:type="dcterms:W3CDTF">2009-06-12T17:14:38Z</dcterms:created>
  <dcterms:modified xsi:type="dcterms:W3CDTF">2017-01-31T18:46:19Z</dcterms:modified>
</cp:coreProperties>
</file>